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46"/>
  </p:notesMasterIdLst>
  <p:handoutMasterIdLst>
    <p:handoutMasterId r:id="rId47"/>
  </p:handoutMasterIdLst>
  <p:sldIdLst>
    <p:sldId id="319" r:id="rId6"/>
    <p:sldId id="322" r:id="rId7"/>
    <p:sldId id="335" r:id="rId8"/>
    <p:sldId id="372" r:id="rId9"/>
    <p:sldId id="336" r:id="rId10"/>
    <p:sldId id="337" r:id="rId11"/>
    <p:sldId id="338" r:id="rId12"/>
    <p:sldId id="339" r:id="rId13"/>
    <p:sldId id="340" r:id="rId14"/>
    <p:sldId id="341" r:id="rId15"/>
    <p:sldId id="342" r:id="rId16"/>
    <p:sldId id="343" r:id="rId17"/>
    <p:sldId id="344" r:id="rId18"/>
    <p:sldId id="371" r:id="rId19"/>
    <p:sldId id="346" r:id="rId20"/>
    <p:sldId id="347" r:id="rId21"/>
    <p:sldId id="348" r:id="rId22"/>
    <p:sldId id="349" r:id="rId23"/>
    <p:sldId id="350" r:id="rId24"/>
    <p:sldId id="351" r:id="rId25"/>
    <p:sldId id="352" r:id="rId26"/>
    <p:sldId id="353" r:id="rId27"/>
    <p:sldId id="374" r:id="rId28"/>
    <p:sldId id="354" r:id="rId29"/>
    <p:sldId id="355" r:id="rId30"/>
    <p:sldId id="356" r:id="rId31"/>
    <p:sldId id="368" r:id="rId32"/>
    <p:sldId id="358" r:id="rId33"/>
    <p:sldId id="359" r:id="rId34"/>
    <p:sldId id="360" r:id="rId35"/>
    <p:sldId id="361" r:id="rId36"/>
    <p:sldId id="362" r:id="rId37"/>
    <p:sldId id="363" r:id="rId38"/>
    <p:sldId id="364" r:id="rId39"/>
    <p:sldId id="365" r:id="rId40"/>
    <p:sldId id="367" r:id="rId41"/>
    <p:sldId id="373" r:id="rId42"/>
    <p:sldId id="329" r:id="rId43"/>
    <p:sldId id="330" r:id="rId44"/>
    <p:sldId id="271" r:id="rId4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6" autoAdjust="0"/>
    <p:restoredTop sz="96163" autoAdjust="0"/>
  </p:normalViewPr>
  <p:slideViewPr>
    <p:cSldViewPr snapToGrid="0">
      <p:cViewPr>
        <p:scale>
          <a:sx n="83" d="100"/>
          <a:sy n="83" d="100"/>
        </p:scale>
        <p:origin x="-1158" y="-636"/>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00" d="100"/>
        <a:sy n="100" d="100"/>
      </p:scale>
      <p:origin x="0" y="189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ode.msdn.microsoft.com/wintouchguid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isys.com/unisys/ri/report/detail.jsp?id=112000097000391007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12:47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ct val="0"/>
              </a:spcAft>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5D2A94E7-E423-47C1-8695-C3B4C84E6B0F}" type="slidenum">
              <a:rPr lang="en-US" smtClean="0">
                <a:latin typeface="Arial" pitchFamily="34" charset="0"/>
              </a:rPr>
              <a:pPr defTabSz="912813" fontAlgn="base">
                <a:spcBef>
                  <a:spcPct val="0"/>
                </a:spcBef>
                <a:spcAft>
                  <a:spcPct val="0"/>
                </a:spcAft>
                <a:defRPr/>
              </a:pPr>
              <a:t>16</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xfrm>
            <a:off x="382588" y="685800"/>
            <a:ext cx="6092825" cy="3429000"/>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defTabSz="913991">
              <a:defRPr/>
            </a:pPr>
            <a:endParaRPr lang="en-US" dirty="0"/>
          </a:p>
        </p:txBody>
      </p:sp>
      <p:sp>
        <p:nvSpPr>
          <p:cNvPr id="4" name="Slide Number Placeholder 3"/>
          <p:cNvSpPr>
            <a:spLocks noGrp="1"/>
          </p:cNvSpPr>
          <p:nvPr>
            <p:ph type="sldNum" sz="quarter" idx="5"/>
          </p:nvPr>
        </p:nvSpPr>
        <p:spPr/>
        <p:txBody>
          <a:bodyPr/>
          <a:lstStyle/>
          <a:p>
            <a:pPr>
              <a:defRPr/>
            </a:pPr>
            <a:fld id="{9873ED2B-D94F-4765-B8D5-076274194D42}"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53AED70D-25EE-4D2F-9641-F958F3FE0AC6}" type="slidenum">
              <a:rPr lang="en-US" smtClean="0"/>
              <a:pPr defTabSz="912813" fontAlgn="base">
                <a:spcBef>
                  <a:spcPct val="0"/>
                </a:spcBef>
                <a:spcAft>
                  <a:spcPct val="0"/>
                </a:spcAft>
                <a:defRPr/>
              </a:pPr>
              <a:t>18</a:t>
            </a:fld>
            <a:endParaRPr lang="en-US" smtClean="0"/>
          </a:p>
        </p:txBody>
      </p:sp>
      <p:sp>
        <p:nvSpPr>
          <p:cNvPr id="49155" name="Rectangle 2"/>
          <p:cNvSpPr>
            <a:spLocks noGrp="1" noRot="1" noChangeAspect="1" noChangeArrowheads="1" noTextEdi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5738" indent="-185738"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a:xfrm>
            <a:off x="686421" y="4344025"/>
            <a:ext cx="5485158" cy="4114489"/>
          </a:xfrm>
          <a:prstGeom prst="rect">
            <a:avLst/>
          </a:prstGeom>
        </p:spPr>
        <p:txBody>
          <a:bodyPr lIns="89718" tIns="44859" rIns="89718" bIns="44859">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FBC91E59-1643-4B83-A262-D0076C5C4FB1}" type="slidenum">
              <a:rPr lang="en-US" smtClean="0"/>
              <a:pPr>
                <a:defRPr/>
              </a:pPr>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t>UAG application</a:t>
            </a:r>
            <a:r>
              <a:rPr lang="en-US" baseline="0" dirty="0" smtClean="0"/>
              <a:t> publishing: http://technet.microsoft.com/en-us/library/ee406221.aspx</a:t>
            </a:r>
          </a:p>
          <a:p>
            <a:pPr>
              <a:defRPr/>
            </a:pPr>
            <a:r>
              <a:rPr lang="en-US" baseline="0" smtClean="0"/>
              <a:t>Client Health: http://blog.msedge.org.uk/</a:t>
            </a:r>
            <a:endParaRPr lang="en-US" dirty="0"/>
          </a:p>
        </p:txBody>
      </p:sp>
      <p:sp>
        <p:nvSpPr>
          <p:cNvPr id="4" name="Slide Number Placeholder 3"/>
          <p:cNvSpPr>
            <a:spLocks noGrp="1"/>
          </p:cNvSpPr>
          <p:nvPr>
            <p:ph type="sldNum" sz="quarter" idx="5"/>
          </p:nvPr>
        </p:nvSpPr>
        <p:spPr/>
        <p:txBody>
          <a:bodyPr/>
          <a:lstStyle/>
          <a:p>
            <a:pPr>
              <a:defRPr/>
            </a:pPr>
            <a:fld id="{7859CB45-5F66-4C81-8E13-AE23A089EEEB}" type="slidenum">
              <a:rPr lang="en-US" smtClean="0"/>
              <a:pPr>
                <a:defRPr/>
              </a:pPr>
              <a:t>22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5/17/2011 2:55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258E9352-0207-45A4-875F-862E5B03E6BA}" type="slidenum">
              <a:rPr lang="en-US" smtClean="0"/>
              <a:pPr>
                <a:defRPr/>
              </a:pPr>
              <a:t>24</a:t>
            </a:fld>
            <a:endParaRPr lang="en-US" smtClean="0"/>
          </a:p>
        </p:txBody>
      </p:sp>
      <p:sp>
        <p:nvSpPr>
          <p:cNvPr id="114691" name="Shape 4"/>
          <p:cNvSpPr txBox="1">
            <a:spLocks noGrp="1" noChangeArrowheads="1"/>
          </p:cNvSpPr>
          <p:nvPr/>
        </p:nvSpPr>
        <p:spPr bwMode="auto">
          <a:xfrm>
            <a:off x="3884613" y="8685457"/>
            <a:ext cx="2971800" cy="45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77A7A82-EF2F-4D87-9B67-E49B7C18CE2E}" type="slidenum">
              <a:rPr lang="en-US" sz="1200"/>
              <a:pPr algn="r" eaLnBrk="1" hangingPunct="1"/>
              <a:t>24</a:t>
            </a:fld>
            <a:endParaRPr lang="en-US" sz="1200"/>
          </a:p>
        </p:txBody>
      </p:sp>
      <p:sp>
        <p:nvSpPr>
          <p:cNvPr id="114692" name="Rectangle 89089"/>
          <p:cNvSpPr>
            <a:spLocks noGrp="1" noRot="1" noChangeAspect="1" noChangeArrowheads="1" noTextEdit="1"/>
          </p:cNvSpPr>
          <p:nvPr>
            <p:ph type="sldImg"/>
          </p:nvPr>
        </p:nvSpPr>
        <p:spPr>
          <a:xfrm>
            <a:off x="382588" y="685800"/>
            <a:ext cx="6094412" cy="3429000"/>
          </a:xfrm>
          <a:ln cap="flat" algn="ctr">
            <a:headEnd type="none" w="med" len="med"/>
            <a:tailEnd type="none" w="med" len="med"/>
          </a:ln>
        </p:spPr>
      </p:sp>
      <p:sp>
        <p:nvSpPr>
          <p:cNvPr id="114693" name="Rectangle 930818"/>
          <p:cNvSpPr>
            <a:spLocks noGrp="1" noChangeArrowheads="1"/>
          </p:cNvSpPr>
          <p:nvPr>
            <p:ph type="body" idx="1"/>
          </p:nvPr>
        </p:nvSpPr>
        <p:spPr>
          <a:xfrm>
            <a:off x="685800" y="4343520"/>
            <a:ext cx="5486400" cy="4114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400"/>
              </a:spcBef>
              <a:spcAft>
                <a:spcPts val="400"/>
              </a:spcAft>
              <a:buClrTx/>
              <a:buSzTx/>
              <a:buFont typeface="Wingdings" pitchFamily="2" charset="2"/>
              <a:buNone/>
              <a:tabLst/>
              <a:defRPr/>
            </a:pPr>
            <a:r>
              <a:rPr lang="en-US" sz="800" i="1" spc="-100" dirty="0" smtClean="0">
                <a:ln w="3175">
                  <a:noFill/>
                </a:ln>
                <a:gradFill flip="none" rotWithShape="1">
                  <a:gsLst>
                    <a:gs pos="0">
                      <a:srgbClr val="FFFFFF"/>
                    </a:gs>
                    <a:gs pos="36000">
                      <a:srgbClr val="FFFFFF"/>
                    </a:gs>
                    <a:gs pos="86000">
                      <a:srgbClr val="FFFFFF">
                        <a:lumMod val="50000"/>
                      </a:srgbClr>
                    </a:gs>
                  </a:gsLst>
                  <a:lin ang="5400000" scaled="0"/>
                  <a:tileRect/>
                </a:gradFill>
                <a:effectLst>
                  <a:outerShdw blurRad="50800" dist="38100" dir="2700000" algn="tl" rotWithShape="0">
                    <a:prstClr val="black">
                      <a:alpha val="40000"/>
                    </a:prstClr>
                  </a:outerShdw>
                </a:effectLst>
                <a:cs typeface="Segoe UI" pitchFamily="34" charset="0"/>
              </a:rPr>
              <a:t>Virtual Desktop Infrastructure (</a:t>
            </a:r>
            <a:r>
              <a:rPr lang="en-US" sz="800" i="1" spc="-100" dirty="0" smtClean="0">
                <a:ln w="3175">
                  <a:noFill/>
                </a:ln>
                <a:effectLst>
                  <a:outerShdw blurRad="50800" dist="38100" dir="2700000" algn="tl" rotWithShape="0">
                    <a:prstClr val="black">
                      <a:alpha val="40000"/>
                    </a:prstClr>
                  </a:outerShdw>
                </a:effectLst>
                <a:cs typeface="Segoe UI" pitchFamily="34" charset="0"/>
              </a:rPr>
              <a:t>VDI): Another way to deliver the Windows desktop</a:t>
            </a:r>
          </a:p>
          <a:p>
            <a:pPr marL="0" indent="0">
              <a:spcBef>
                <a:spcPts val="400"/>
              </a:spcBef>
              <a:spcAft>
                <a:spcPts val="400"/>
              </a:spcAft>
              <a:buFont typeface="Wingdings" pitchFamily="2" charset="2"/>
              <a:buNone/>
            </a:pPr>
            <a:r>
              <a:rPr lang="en-US" sz="800" dirty="0" smtClean="0">
                <a:cs typeface="Calibri" pitchFamily="34" charset="0"/>
              </a:rPr>
              <a:t>Key Messages:</a:t>
            </a:r>
          </a:p>
          <a:p>
            <a:pPr marL="233363" lvl="1" indent="-233363" fontAlgn="base">
              <a:spcBef>
                <a:spcPts val="100"/>
              </a:spcBef>
              <a:buClr>
                <a:srgbClr val="FFFF99"/>
              </a:buClr>
              <a:buSzPct val="90000"/>
              <a:buBlip>
                <a:blip r:embed="rId3"/>
              </a:buBlip>
            </a:pPr>
            <a:r>
              <a:rPr lang="en-US" altLang="zh-CN" sz="1200" dirty="0" smtClean="0"/>
              <a:t>Best in class technologies combined to provide most comprehensive and most Cost Effective solution (See slide 17</a:t>
            </a:r>
            <a:r>
              <a:rPr lang="en-US" altLang="zh-CN" sz="1200" baseline="0" dirty="0" smtClean="0"/>
              <a:t>)</a:t>
            </a:r>
            <a:endParaRPr lang="en-US" altLang="zh-CN" sz="1200" dirty="0" smtClean="0"/>
          </a:p>
          <a:p>
            <a:pPr marL="233363" lvl="1" indent="-233363" fontAlgn="base">
              <a:spcBef>
                <a:spcPts val="100"/>
              </a:spcBef>
              <a:buClr>
                <a:srgbClr val="FFFF99"/>
              </a:buClr>
              <a:buSzPct val="90000"/>
              <a:buBlip>
                <a:blip r:embed="rId3"/>
              </a:buBlip>
            </a:pPr>
            <a:r>
              <a:rPr lang="en-US" altLang="zh-CN" sz="1200" dirty="0" smtClean="0"/>
              <a:t>Most scalable with Hyper-V and Sessions (See slide 18</a:t>
            </a:r>
            <a:r>
              <a:rPr lang="en-US" altLang="zh-CN" sz="1200" baseline="0" dirty="0" smtClean="0"/>
              <a:t>)</a:t>
            </a:r>
            <a:endParaRPr lang="en-US" altLang="zh-CN" sz="1200" dirty="0" smtClean="0"/>
          </a:p>
          <a:p>
            <a:pPr marL="233363" lvl="1" indent="-233363" fontAlgn="base">
              <a:spcBef>
                <a:spcPts val="100"/>
              </a:spcBef>
              <a:buClr>
                <a:srgbClr val="FFFF99"/>
              </a:buClr>
              <a:buSzPct val="90000"/>
              <a:buBlip>
                <a:blip r:embed="rId3"/>
              </a:buBlip>
            </a:pPr>
            <a:r>
              <a:rPr lang="en-US" altLang="zh-CN" sz="1200" dirty="0" smtClean="0"/>
              <a:t>Better User Experience than PCoIP</a:t>
            </a:r>
          </a:p>
          <a:p>
            <a:pPr marL="233363" lvl="1" indent="-233363" fontAlgn="base">
              <a:spcBef>
                <a:spcPts val="100"/>
              </a:spcBef>
              <a:buClr>
                <a:srgbClr val="FFFF99"/>
              </a:buClr>
              <a:buSzPct val="90000"/>
              <a:buBlip>
                <a:blip r:embed="rId3"/>
              </a:buBlip>
            </a:pPr>
            <a:r>
              <a:rPr lang="en-US" altLang="zh-CN" sz="1200" dirty="0" smtClean="0"/>
              <a:t>Single Management Console for physical and virtual assets (See Slide 24</a:t>
            </a:r>
            <a:r>
              <a:rPr lang="en-US" altLang="zh-CN" sz="1200" baseline="0" dirty="0" smtClean="0"/>
              <a:t>)</a:t>
            </a:r>
            <a:endParaRPr lang="en-US" altLang="zh-CN" sz="1200" dirty="0" smtClean="0"/>
          </a:p>
          <a:p>
            <a:pPr marL="0" indent="0">
              <a:spcBef>
                <a:spcPts val="400"/>
              </a:spcBef>
              <a:spcAft>
                <a:spcPts val="400"/>
              </a:spcAft>
              <a:buFont typeface="Wingdings" pitchFamily="2" charset="2"/>
              <a:buNone/>
            </a:pPr>
            <a:endParaRPr lang="en-US" sz="800" dirty="0" smtClean="0">
              <a:cs typeface="Calibri" pitchFamily="34" charset="0"/>
            </a:endParaRPr>
          </a:p>
          <a:p>
            <a:pPr marL="0" indent="0">
              <a:spcBef>
                <a:spcPts val="400"/>
              </a:spcBef>
              <a:spcAft>
                <a:spcPts val="400"/>
              </a:spcAft>
              <a:buFont typeface="Wingdings" pitchFamily="2" charset="2"/>
              <a:buNone/>
            </a:pPr>
            <a:r>
              <a:rPr lang="en-US" sz="800" i="1" dirty="0" smtClean="0"/>
              <a:t>Additional</a:t>
            </a:r>
            <a:r>
              <a:rPr lang="en-US" sz="800" i="1" baseline="0" dirty="0" smtClean="0"/>
              <a:t> Resources:</a:t>
            </a:r>
          </a:p>
          <a:p>
            <a:pPr marL="0" indent="0">
              <a:spcBef>
                <a:spcPts val="400"/>
              </a:spcBef>
              <a:spcAft>
                <a:spcPts val="400"/>
              </a:spcAft>
              <a:buFont typeface="Wingdings" pitchFamily="2" charset="2"/>
              <a:buNone/>
            </a:pPr>
            <a:r>
              <a:rPr lang="en-US" sz="800" i="1" baseline="0" dirty="0" smtClean="0"/>
              <a:t>Telecom Italia VDI Case Study (Appendix)</a:t>
            </a:r>
            <a:endParaRPr lang="en-US" sz="800" i="1"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1352414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Calibri" pitchFamily="34" charset="0"/>
                <a:ea typeface="+mn-ea"/>
                <a:cs typeface="+mn-cs"/>
              </a:rPr>
              <a:t>Any device, anywhere with Receiver™. </a:t>
            </a:r>
            <a:r>
              <a:rPr lang="en-US" sz="1200" kern="1200" dirty="0" smtClean="0">
                <a:solidFill>
                  <a:schemeClr val="tx1"/>
                </a:solidFill>
                <a:latin typeface="Calibri" pitchFamily="34" charset="0"/>
                <a:ea typeface="+mn-ea"/>
                <a:cs typeface="+mn-cs"/>
              </a:rPr>
              <a:t>Today’s digital workforce demands the flexibility to work from anywhere at any time using any device they’d like. Leveraging Citrix Receiver as a lightweight universal client, XenDesktop users can access their desktop and corporate applications from the latest tablets, smartphones, PCs, Macs, or thin client. This enables virtual workstyles, business continuity and user mobility. </a:t>
            </a:r>
          </a:p>
          <a:p>
            <a:endParaRPr lang="en-US" dirty="0" smtClean="0"/>
          </a:p>
          <a:p>
            <a:r>
              <a:rPr lang="en-US" sz="1200" kern="1200" dirty="0" smtClean="0">
                <a:solidFill>
                  <a:schemeClr val="tx1"/>
                </a:solidFill>
                <a:latin typeface="Calibri" pitchFamily="34" charset="0"/>
                <a:ea typeface="+mn-ea"/>
                <a:cs typeface="+mn-cs"/>
              </a:rPr>
              <a:t>XenDesktop 5 includes new Citrix Receivers for all the latest tablets, smartphones, Macs and thin clients. </a:t>
            </a:r>
            <a:endParaRPr lang="en-US" dirty="0"/>
          </a:p>
        </p:txBody>
      </p:sp>
      <p:sp>
        <p:nvSpPr>
          <p:cNvPr id="4" name="Slide Number Placeholder 3"/>
          <p:cNvSpPr>
            <a:spLocks noGrp="1"/>
          </p:cNvSpPr>
          <p:nvPr>
            <p:ph type="sldNum" sz="quarter" idx="10"/>
          </p:nvPr>
        </p:nvSpPr>
        <p:spPr/>
        <p:txBody>
          <a:bodyPr/>
          <a:lstStyle/>
          <a:p>
            <a:pPr>
              <a:defRPr/>
            </a:pPr>
            <a:fld id="{A769B5B0-5076-46F4-A2AF-DB8F07E8CDF3}"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12:47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3AB373D-FDC8-4159-8497-8F4B9AAFA324}" type="slidenum">
              <a:rPr lang="en-US" smtClean="0"/>
              <a:pPr/>
              <a:t>31</a:t>
            </a:fld>
            <a:endParaRPr lang="en-US"/>
          </a:p>
        </p:txBody>
      </p:sp>
    </p:spTree>
    <p:extLst>
      <p:ext uri="{BB962C8B-B14F-4D97-AF65-F5344CB8AC3E}">
        <p14:creationId xmlns:p14="http://schemas.microsoft.com/office/powerpoint/2010/main" val="3047057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B373D-FDC8-4159-8497-8F4B9AAFA324}" type="slidenum">
              <a:rPr lang="en-US" smtClean="0"/>
              <a:pPr/>
              <a:t>32</a:t>
            </a:fld>
            <a:endParaRPr lang="en-US"/>
          </a:p>
        </p:txBody>
      </p:sp>
    </p:spTree>
    <p:extLst>
      <p:ext uri="{BB962C8B-B14F-4D97-AF65-F5344CB8AC3E}">
        <p14:creationId xmlns:p14="http://schemas.microsoft.com/office/powerpoint/2010/main" val="2457881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B373D-FDC8-4159-8497-8F4B9AAFA324}" type="slidenum">
              <a:rPr lang="en-US" smtClean="0"/>
              <a:pPr/>
              <a:t>33</a:t>
            </a:fld>
            <a:endParaRPr lang="en-US"/>
          </a:p>
        </p:txBody>
      </p:sp>
    </p:spTree>
    <p:extLst>
      <p:ext uri="{BB962C8B-B14F-4D97-AF65-F5344CB8AC3E}">
        <p14:creationId xmlns:p14="http://schemas.microsoft.com/office/powerpoint/2010/main" val="304705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lvl="0"/>
            <a:r>
              <a:rPr lang="en-US" b="1" dirty="0"/>
              <a:t>Engineering and design guidance </a:t>
            </a:r>
            <a:r>
              <a:rPr lang="en-US" dirty="0"/>
              <a:t>for slate PC apps -- </a:t>
            </a:r>
            <a:r>
              <a:rPr lang="en-US" u="sng" dirty="0">
                <a:hlinkClick r:id="rId3"/>
              </a:rPr>
              <a:t>http://code.msdn.microsoft.com/wintouchguide</a:t>
            </a:r>
            <a:endParaRPr lang="en-US" u="sng" dirty="0"/>
          </a:p>
          <a:p>
            <a:pPr lvl="0"/>
            <a:endParaRPr lang="en-US" dirty="0"/>
          </a:p>
          <a:p>
            <a:pPr lvl="0"/>
            <a:r>
              <a:rPr lang="en-US" dirty="0"/>
              <a:t>Windows Product Scout: http://www.microsoft.com/windows/product-scout/ </a:t>
            </a:r>
          </a:p>
          <a:p>
            <a:pPr lvl="0"/>
            <a:endParaRPr lang="en-US" dirty="0"/>
          </a:p>
          <a:p>
            <a:pPr lvl="0"/>
            <a:r>
              <a:rPr lang="en-US" dirty="0"/>
              <a:t>ISV Engagement through ACE Framework</a:t>
            </a:r>
          </a:p>
        </p:txBody>
      </p:sp>
      <p:sp>
        <p:nvSpPr>
          <p:cNvPr id="4" name="Slide Number Placeholder 3"/>
          <p:cNvSpPr>
            <a:spLocks noGrp="1"/>
          </p:cNvSpPr>
          <p:nvPr>
            <p:ph type="sldNum" sz="quarter" idx="10"/>
          </p:nvPr>
        </p:nvSpPr>
        <p:spPr/>
        <p:txBody>
          <a:bodyPr/>
          <a:lstStyle/>
          <a:p>
            <a:fld id="{A3AB373D-FDC8-4159-8497-8F4B9AAFA324}" type="slidenum">
              <a:rPr lang="en-US" smtClean="0"/>
              <a:pPr/>
              <a:t>34</a:t>
            </a:fld>
            <a:endParaRPr lang="en-US"/>
          </a:p>
        </p:txBody>
      </p:sp>
    </p:spTree>
    <p:extLst>
      <p:ext uri="{BB962C8B-B14F-4D97-AF65-F5344CB8AC3E}">
        <p14:creationId xmlns:p14="http://schemas.microsoft.com/office/powerpoint/2010/main" val="3047057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B373D-FDC8-4159-8497-8F4B9AAFA324}" type="slidenum">
              <a:rPr lang="en-US" smtClean="0"/>
              <a:pPr/>
              <a:t>36</a:t>
            </a:fld>
            <a:endParaRPr lang="en-US"/>
          </a:p>
        </p:txBody>
      </p:sp>
    </p:spTree>
    <p:extLst>
      <p:ext uri="{BB962C8B-B14F-4D97-AF65-F5344CB8AC3E}">
        <p14:creationId xmlns:p14="http://schemas.microsoft.com/office/powerpoint/2010/main" val="2856046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12:47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12:47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12:47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12:47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1" dirty="0"/>
              <a:t>Timing: </a:t>
            </a:r>
            <a:r>
              <a:rPr lang="en-US" dirty="0"/>
              <a:t>2 minutes</a:t>
            </a:r>
          </a:p>
          <a:p>
            <a:r>
              <a:rPr lang="en-US" b="1" dirty="0"/>
              <a:t> </a:t>
            </a:r>
            <a:endParaRPr lang="en-US" dirty="0"/>
          </a:p>
          <a:p>
            <a:r>
              <a:rPr lang="en-US" b="1" dirty="0"/>
              <a:t>Key Points:</a:t>
            </a:r>
            <a:endParaRPr lang="en-US" dirty="0"/>
          </a:p>
          <a:p>
            <a:pPr marL="171450" lvl="0" indent="-171450">
              <a:buFont typeface="Arial" pitchFamily="34" charset="0"/>
              <a:buChar char="•"/>
            </a:pPr>
            <a:r>
              <a:rPr lang="en-US" dirty="0"/>
              <a:t>The ubiquitous and always-connected nature of today’s technology has made it possible to work from anywhere and to bring our personal lives into the workplace. </a:t>
            </a:r>
          </a:p>
          <a:p>
            <a:pPr marL="171450" lvl="0" indent="-171450">
              <a:buFont typeface="Arial" pitchFamily="34" charset="0"/>
              <a:buChar char="•"/>
            </a:pPr>
            <a:r>
              <a:rPr lang="en-US" dirty="0"/>
              <a:t>The boundaries between work and home are blurring.</a:t>
            </a:r>
          </a:p>
          <a:p>
            <a:r>
              <a:rPr lang="en-US" dirty="0"/>
              <a:t> </a:t>
            </a:r>
          </a:p>
          <a:p>
            <a:r>
              <a:rPr lang="en-US" b="1" dirty="0"/>
              <a:t>Script:</a:t>
            </a:r>
            <a:endParaRPr lang="en-US" dirty="0"/>
          </a:p>
          <a:p>
            <a:pPr marL="171450" lvl="0" indent="-171450">
              <a:buFont typeface="Arial" pitchFamily="34" charset="0"/>
              <a:buChar char="•"/>
            </a:pPr>
            <a:r>
              <a:rPr lang="en-US" b="1" dirty="0"/>
              <a:t>Technology has permeated every aspect of our lives. </a:t>
            </a:r>
            <a:r>
              <a:rPr lang="en-US" dirty="0"/>
              <a:t>At home, it has become a tool for learning, for entertainment, and for social connections. At work, in particular for information workers, technology is the foundation for how we conduct business. </a:t>
            </a:r>
          </a:p>
          <a:p>
            <a:pPr marL="171450" lvl="0" indent="-171450">
              <a:buFont typeface="Arial" pitchFamily="34" charset="0"/>
              <a:buChar char="•"/>
            </a:pPr>
            <a:r>
              <a:rPr lang="en-US" b="1" dirty="0"/>
              <a:t>And with constant connectivity regardless of location, it’s becoming impossible to separate the personal from the professional. </a:t>
            </a:r>
            <a:r>
              <a:rPr lang="en-US" dirty="0"/>
              <a:t>At home, you might use your personal laptop to clear your work email or to put the finishing touches on a presentation and load it up to the company intranet after dinner. At work, you might arrange to meet a friend for drinks using instant messaging (IM), check out your colleague’s Facebook page, or help out with your kid’s homework by doing a little web research. In fact, according to a study that IDC recently conducted, between a third to more than a half of devices (including laptops, mobile phones, and smartphones) and web-based applications (including IM, professional social networks, and blogs) used in the workplace are used for both work and personal purposes. </a:t>
            </a:r>
          </a:p>
          <a:p>
            <a:pPr marL="171450" lvl="0" indent="-171450">
              <a:buFont typeface="Arial" pitchFamily="34" charset="0"/>
              <a:buChar char="•"/>
            </a:pPr>
            <a:r>
              <a:rPr lang="en-US" b="1" dirty="0"/>
              <a:t>The days of the 8–5 workday, at least for the information worker, are essentially over.</a:t>
            </a:r>
            <a:r>
              <a:rPr lang="en-US" dirty="0"/>
              <a:t> Today the lines between personal and professional have blurred, and we take both our personal and professional lives with us nearly everywhere we go.</a:t>
            </a:r>
          </a:p>
          <a:p>
            <a:r>
              <a:rPr lang="en-US" dirty="0"/>
              <a:t> </a:t>
            </a:r>
          </a:p>
          <a:p>
            <a:r>
              <a:rPr lang="en-US" b="1" dirty="0"/>
              <a:t>Additional Information:</a:t>
            </a:r>
            <a:endParaRPr lang="en-US" dirty="0"/>
          </a:p>
          <a:p>
            <a:pPr marL="171450" indent="-171450">
              <a:buFont typeface="Arial" pitchFamily="34" charset="0"/>
              <a:buChar char="•"/>
            </a:pPr>
            <a:r>
              <a:rPr lang="en-US" dirty="0"/>
              <a:t>John </a:t>
            </a:r>
            <a:r>
              <a:rPr lang="en-US" dirty="0" err="1"/>
              <a:t>Gantz</a:t>
            </a:r>
            <a:r>
              <a:rPr lang="en-US" dirty="0"/>
              <a:t>, “A Consumer Revolution in the Enterprise” (sponsored by Unisys), IDC, June 2010, </a:t>
            </a:r>
            <a:r>
              <a:rPr lang="en-US" u="sng" dirty="0">
                <a:hlinkClick r:id="rId3"/>
              </a:rPr>
              <a:t>http://www.unisys.com/unisys/ri/report/detail.jsp?id=1120000970003910071</a:t>
            </a:r>
            <a:r>
              <a:rPr lang="en-US" dirty="0"/>
              <a:t> </a:t>
            </a:r>
          </a:p>
        </p:txBody>
      </p:sp>
      <p:sp>
        <p:nvSpPr>
          <p:cNvPr id="4" name="Slide Number Placeholder 3"/>
          <p:cNvSpPr>
            <a:spLocks noGrp="1"/>
          </p:cNvSpPr>
          <p:nvPr>
            <p:ph type="sldNum" sz="quarter" idx="10"/>
          </p:nvPr>
        </p:nvSpPr>
        <p:spPr/>
        <p:txBody>
          <a:bodyPr/>
          <a:lstStyle/>
          <a:p>
            <a:fld id="{A5B258F2-B2E5-4175-B339-81AEE5988F5F}" type="slidenum">
              <a:rPr lang="en-US" smtClean="0"/>
              <a:pPr/>
              <a:t>3</a:t>
            </a:fld>
            <a:endParaRPr lang="en-US" dirty="0"/>
          </a:p>
        </p:txBody>
      </p:sp>
    </p:spTree>
    <p:extLst>
      <p:ext uri="{BB962C8B-B14F-4D97-AF65-F5344CB8AC3E}">
        <p14:creationId xmlns:p14="http://schemas.microsoft.com/office/powerpoint/2010/main" val="276864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12:47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27025" y="2306638"/>
            <a:ext cx="6353175" cy="6354762"/>
          </a:xfrm>
        </p:spPr>
        <p:txBody>
          <a:bodyPr/>
          <a:lstStyle/>
          <a:p>
            <a:r>
              <a:rPr lang="en-US" b="1" dirty="0"/>
              <a:t>Timing:</a:t>
            </a:r>
            <a:r>
              <a:rPr lang="en-US" dirty="0"/>
              <a:t> 2 minutes</a:t>
            </a:r>
            <a:endParaRPr lang="en-US" sz="1100" dirty="0"/>
          </a:p>
          <a:p>
            <a:r>
              <a:rPr lang="en-US" b="1" dirty="0"/>
              <a:t> </a:t>
            </a:r>
            <a:endParaRPr lang="en-US" sz="1100" dirty="0"/>
          </a:p>
          <a:p>
            <a:r>
              <a:rPr lang="en-US" b="1" dirty="0"/>
              <a:t>Key Points:</a:t>
            </a:r>
            <a:endParaRPr lang="en-US" sz="1100" dirty="0"/>
          </a:p>
          <a:p>
            <a:pPr marL="171450" lvl="0" indent="-171450">
              <a:buFont typeface="Arial" pitchFamily="34" charset="0"/>
              <a:buChar char="•"/>
            </a:pPr>
            <a:r>
              <a:rPr lang="en-US" dirty="0"/>
              <a:t>There are hidden costs and risks in permitting the use of unmanaged devices to access internal resources and the corporate network. </a:t>
            </a:r>
            <a:endParaRPr lang="en-US" sz="1100" dirty="0"/>
          </a:p>
          <a:p>
            <a:pPr marL="407988" lvl="1" indent="-171450">
              <a:buFont typeface="Arial" pitchFamily="34" charset="0"/>
              <a:buChar char="•"/>
            </a:pPr>
            <a:r>
              <a:rPr lang="en-US" dirty="0"/>
              <a:t>For the business, unmanaged devices present risks in terms of security, privacy, compliance, and intellectual property protection.</a:t>
            </a:r>
            <a:endParaRPr lang="en-US" sz="1100" dirty="0"/>
          </a:p>
          <a:p>
            <a:pPr marL="407988" lvl="1" indent="-171450">
              <a:buFont typeface="Arial" pitchFamily="34" charset="0"/>
              <a:buChar char="•"/>
            </a:pPr>
            <a:r>
              <a:rPr lang="en-US" dirty="0"/>
              <a:t>For IT, unmanaged devices increase complexity and the management burden. </a:t>
            </a:r>
            <a:endParaRPr lang="en-US" sz="1100" dirty="0"/>
          </a:p>
          <a:p>
            <a:r>
              <a:rPr lang="en-US" dirty="0"/>
              <a:t> </a:t>
            </a:r>
            <a:endParaRPr lang="en-US" sz="1100" dirty="0"/>
          </a:p>
          <a:p>
            <a:r>
              <a:rPr lang="en-US" b="1" dirty="0"/>
              <a:t>Script:</a:t>
            </a:r>
            <a:endParaRPr lang="en-US" sz="1100" dirty="0"/>
          </a:p>
          <a:p>
            <a:pPr marL="171450" lvl="0" indent="-171450">
              <a:buFont typeface="Arial" pitchFamily="34" charset="0"/>
              <a:buChar char="•"/>
            </a:pPr>
            <a:r>
              <a:rPr lang="en-US" dirty="0"/>
              <a:t>There are huge potential productivity benefits with consumer technology, but this device proliferation also means that </a:t>
            </a:r>
            <a:r>
              <a:rPr lang="en-US" b="1" dirty="0"/>
              <a:t>most enterprises now have numerous unmanaged devices being brought into the enterprise, trying to access the corporate network and confidential business resources</a:t>
            </a:r>
            <a:r>
              <a:rPr lang="en-US" dirty="0"/>
              <a:t>. This presents some real challenges and risks:</a:t>
            </a:r>
            <a:endParaRPr lang="en-US" sz="1100" dirty="0"/>
          </a:p>
          <a:p>
            <a:pPr marL="407988" lvl="1" indent="-171450">
              <a:buFont typeface="Arial" pitchFamily="34" charset="0"/>
              <a:buChar char="•"/>
            </a:pPr>
            <a:r>
              <a:rPr lang="en-US" b="1" dirty="0"/>
              <a:t>Business risks:</a:t>
            </a:r>
            <a:r>
              <a:rPr lang="en-US" dirty="0"/>
              <a:t> Picture this scenario. Someone, let’s say an executive, needs to review the latest specifications for an innovative new product that’s about to launch or perhaps a highly confidential financial report. He or she is ready to leave the office for the day, and the perfect solution seems to be to put it on a slate to read later in the evening. But, worst case scenario, that slate never actually makes it home, because it gets lost in transit. Maybe it’s forgotten on the train or someone smashes the window of the executive’s car and steals it from the backseat. What do you do? Theft—and the consequent loss or exposure of sensitive information or confidential intellectual property (IP)—is a very real risk with unmanaged devices if they have no way to be encrypted, locked, and/or remotely wiped. And if that slate was a personal device, who is ultimately responsible for keeping that information secure and private? How are you preventing regulatory breaches?</a:t>
            </a:r>
            <a:endParaRPr lang="en-US" sz="1100" dirty="0"/>
          </a:p>
          <a:p>
            <a:pPr marL="407988" lvl="1" indent="-171450">
              <a:buFont typeface="Arial" pitchFamily="34" charset="0"/>
              <a:buChar char="•"/>
            </a:pPr>
            <a:r>
              <a:rPr lang="en-US" b="1" dirty="0"/>
              <a:t>IT challenges:</a:t>
            </a:r>
            <a:r>
              <a:rPr lang="en-US" dirty="0"/>
              <a:t> For IT, the challenges of device proliferation really come down to the added complexity of the IT environment. If a user has problems with a personal, unmanaged device being using for work purposes, he or she is likely to call the enterprise help desk for support, even if that device isn’t IT sanctioned. This raises new headaches for IT: If the device doesn’t have up-to-date patches, will it be stable? If the device has applications from an unknown or unverified vendor, how can they be sure there is no spyware? And will those applications introduce compatibility issues? How do they manage access to corporate information given these concerns? The more devices IT has to contend with, the more complicated and difficult it is to ensure the stability, performance, and security of those devices and the wider network. </a:t>
            </a:r>
            <a:endParaRPr lang="en-US" sz="1100" dirty="0"/>
          </a:p>
          <a:p>
            <a:pPr marL="171450" indent="-171450">
              <a:buFont typeface="Arial" pitchFamily="34" charset="0"/>
              <a:buChar char="•"/>
            </a:pPr>
            <a:r>
              <a:rPr lang="en-US" b="1" dirty="0"/>
              <a:t>Regardless of what the device is, if it’s unmanaged, it poses some risks. </a:t>
            </a:r>
            <a:r>
              <a:rPr lang="en-US" dirty="0"/>
              <a:t>We’re certainly not excluding Windows-based devices here. If an employee brings in a personal, unmanaged Windows-based tablet, you have no way of knowing whether it is compromised by spyware or infected with a virus that could put your other devices or your confidential business information at risk.</a:t>
            </a:r>
            <a:r>
              <a:rPr lang="en-US" b="1" dirty="0"/>
              <a:t> </a:t>
            </a:r>
            <a:endParaRPr lang="en-US" dirty="0"/>
          </a:p>
        </p:txBody>
      </p:sp>
      <p:sp>
        <p:nvSpPr>
          <p:cNvPr id="4" name="Slide Number Placeholder 3"/>
          <p:cNvSpPr>
            <a:spLocks noGrp="1"/>
          </p:cNvSpPr>
          <p:nvPr>
            <p:ph type="sldNum" sz="quarter" idx="10"/>
          </p:nvPr>
        </p:nvSpPr>
        <p:spPr/>
        <p:txBody>
          <a:bodyPr/>
          <a:lstStyle/>
          <a:p>
            <a:fld id="{BD389D07-D9A6-407D-A027-74CF45AAF617}" type="slidenum">
              <a:rPr lang="en-US" smtClean="0"/>
              <a:pPr/>
              <a:t>5</a:t>
            </a:fld>
            <a:endParaRPr lang="en-US" dirty="0"/>
          </a:p>
        </p:txBody>
      </p:sp>
      <p:sp>
        <p:nvSpPr>
          <p:cNvPr id="7" name="Slide Image Placeholder 6"/>
          <p:cNvSpPr>
            <a:spLocks noGrp="1" noRot="1" noChangeAspect="1"/>
          </p:cNvSpPr>
          <p:nvPr>
            <p:ph type="sldImg"/>
          </p:nvPr>
        </p:nvSpPr>
        <p:spPr>
          <a:xfrm>
            <a:off x="3763963" y="228600"/>
            <a:ext cx="3332162" cy="1874838"/>
          </a:xfrm>
        </p:spPr>
      </p:sp>
    </p:spTree>
    <p:extLst>
      <p:ext uri="{BB962C8B-B14F-4D97-AF65-F5344CB8AC3E}">
        <p14:creationId xmlns:p14="http://schemas.microsoft.com/office/powerpoint/2010/main" val="65148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4116388" cy="2316163"/>
          </a:xfrm>
        </p:spPr>
      </p:sp>
      <p:sp>
        <p:nvSpPr>
          <p:cNvPr id="3" name="Notes Placeholder 2"/>
          <p:cNvSpPr>
            <a:spLocks noGrp="1"/>
          </p:cNvSpPr>
          <p:nvPr>
            <p:ph type="body" idx="1"/>
          </p:nvPr>
        </p:nvSpPr>
        <p:spPr/>
        <p:txBody>
          <a:bodyPr/>
          <a:lstStyle/>
          <a:p>
            <a:pPr defTabSz="895764">
              <a:lnSpc>
                <a:spcPct val="90000"/>
              </a:lnSpc>
              <a:spcAft>
                <a:spcPts val="326"/>
              </a:spcAft>
              <a:defRPr/>
            </a:pPr>
            <a:r>
              <a:rPr lang="en-US" b="1" dirty="0" smtClean="0"/>
              <a:t>Key Point: </a:t>
            </a:r>
            <a:r>
              <a:rPr lang="en-US" b="0" dirty="0" smtClean="0"/>
              <a:t>Many</a:t>
            </a:r>
            <a:r>
              <a:rPr lang="en-US" b="0" baseline="0" dirty="0" smtClean="0"/>
              <a:t> of companies today are experiencing </a:t>
            </a:r>
            <a:r>
              <a:rPr lang="en-US" b="0" baseline="0" dirty="0" err="1" smtClean="0"/>
              <a:t>consumerization</a:t>
            </a:r>
            <a:r>
              <a:rPr lang="en-US" b="0" baseline="0" dirty="0" smtClean="0"/>
              <a:t> in full force. </a:t>
            </a:r>
          </a:p>
          <a:p>
            <a:pPr defTabSz="895764">
              <a:lnSpc>
                <a:spcPct val="90000"/>
              </a:lnSpc>
              <a:spcAft>
                <a:spcPts val="326"/>
              </a:spcAft>
              <a:defRPr/>
            </a:pPr>
            <a:endParaRPr lang="en-US" b="0" baseline="0" dirty="0" smtClean="0"/>
          </a:p>
          <a:p>
            <a:pPr defTabSz="895764">
              <a:lnSpc>
                <a:spcPct val="90000"/>
              </a:lnSpc>
              <a:spcAft>
                <a:spcPts val="326"/>
              </a:spcAft>
              <a:defRPr/>
            </a:pPr>
            <a:r>
              <a:rPr lang="en-US" b="0" baseline="0" dirty="0" smtClean="0"/>
              <a:t>Address the work/life blur?</a:t>
            </a:r>
          </a:p>
          <a:p>
            <a:pPr defTabSz="895764">
              <a:lnSpc>
                <a:spcPct val="90000"/>
              </a:lnSpc>
              <a:spcAft>
                <a:spcPts val="326"/>
              </a:spcAft>
              <a:defRPr/>
            </a:pPr>
            <a:endParaRPr lang="en-US" b="0" baseline="0" dirty="0" smtClean="0"/>
          </a:p>
          <a:p>
            <a:pPr defTabSz="895764">
              <a:lnSpc>
                <a:spcPct val="90000"/>
              </a:lnSpc>
              <a:spcAft>
                <a:spcPts val="326"/>
              </a:spcAft>
              <a:defRPr/>
            </a:pPr>
            <a:r>
              <a:rPr lang="en-US" b="0" baseline="0" dirty="0" smtClean="0"/>
              <a:t>Ensure anywhere productivity?</a:t>
            </a:r>
          </a:p>
          <a:p>
            <a:pPr defTabSz="895764">
              <a:lnSpc>
                <a:spcPct val="90000"/>
              </a:lnSpc>
              <a:spcAft>
                <a:spcPts val="326"/>
              </a:spcAft>
              <a:defRPr/>
            </a:pPr>
            <a:endParaRPr lang="en-US" b="0" baseline="0" dirty="0" smtClean="0"/>
          </a:p>
          <a:p>
            <a:pPr defTabSz="895764">
              <a:lnSpc>
                <a:spcPct val="90000"/>
              </a:lnSpc>
              <a:spcAft>
                <a:spcPts val="326"/>
              </a:spcAft>
              <a:defRPr/>
            </a:pPr>
            <a:r>
              <a:rPr lang="en-US" b="0" baseline="0" dirty="0" smtClean="0"/>
              <a:t>Protect data &amp; maintain compliance?</a:t>
            </a:r>
          </a:p>
          <a:p>
            <a:pPr defTabSz="895764">
              <a:lnSpc>
                <a:spcPct val="90000"/>
              </a:lnSpc>
              <a:spcAft>
                <a:spcPts val="326"/>
              </a:spcAft>
              <a:defRPr/>
            </a:pPr>
            <a:endParaRPr lang="en-US" b="0" baseline="0" dirty="0" smtClean="0"/>
          </a:p>
          <a:p>
            <a:pPr defTabSz="895764">
              <a:lnSpc>
                <a:spcPct val="90000"/>
              </a:lnSpc>
              <a:spcAft>
                <a:spcPts val="326"/>
              </a:spcAft>
              <a:defRPr/>
            </a:pPr>
            <a:r>
              <a:rPr lang="en-US" b="0" baseline="0" dirty="0" smtClean="0"/>
              <a:t>Streamline pc &amp; device management?</a:t>
            </a:r>
          </a:p>
          <a:p>
            <a:pPr defTabSz="895764">
              <a:lnSpc>
                <a:spcPct val="90000"/>
              </a:lnSpc>
              <a:spcAft>
                <a:spcPts val="326"/>
              </a:spcAft>
              <a:defRPr/>
            </a:pPr>
            <a:endParaRPr lang="en-US" b="0" baseline="0" dirty="0" smtClean="0"/>
          </a:p>
          <a:p>
            <a:pPr defTabSz="895764">
              <a:lnSpc>
                <a:spcPct val="90000"/>
              </a:lnSpc>
              <a:spcAft>
                <a:spcPts val="326"/>
              </a:spcAft>
              <a:defRPr/>
            </a:pPr>
            <a:endParaRPr lang="en-US" b="0" baseline="0" dirty="0" smtClean="0"/>
          </a:p>
          <a:p>
            <a:pPr defTabSz="895764">
              <a:lnSpc>
                <a:spcPct val="90000"/>
              </a:lnSpc>
              <a:spcAft>
                <a:spcPts val="326"/>
              </a:spcAft>
              <a:defRPr/>
            </a:pPr>
            <a:endParaRPr lang="en-US" b="0" baseline="0" dirty="0" smtClean="0"/>
          </a:p>
          <a:p>
            <a:pPr defTabSz="895764">
              <a:lnSpc>
                <a:spcPct val="90000"/>
              </a:lnSpc>
              <a:spcAft>
                <a:spcPts val="326"/>
              </a:spcAft>
              <a:defRPr/>
            </a:pP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48618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895764">
              <a:lnSpc>
                <a:spcPct val="90000"/>
              </a:lnSpc>
              <a:spcAft>
                <a:spcPts val="326"/>
              </a:spcAft>
              <a:defRPr/>
            </a:pPr>
            <a:r>
              <a:rPr lang="en-US" b="1" dirty="0" smtClean="0"/>
              <a:t>Key Point: </a:t>
            </a:r>
            <a:r>
              <a:rPr lang="en-US" b="0" dirty="0" smtClean="0"/>
              <a:t>Next step is to create conditions</a:t>
            </a:r>
            <a:r>
              <a:rPr lang="en-US" b="0" baseline="0" dirty="0" smtClean="0"/>
              <a:t> for success by managing the essentials.</a:t>
            </a:r>
          </a:p>
          <a:p>
            <a:endParaRPr lang="en-US" dirty="0" smtClean="0"/>
          </a:p>
          <a:p>
            <a:endParaRPr lang="en-US" dirty="0" smtClean="0"/>
          </a:p>
          <a:p>
            <a:r>
              <a:rPr lang="en-US" dirty="0" smtClean="0"/>
              <a:t>DATA</a:t>
            </a:r>
          </a:p>
          <a:p>
            <a:r>
              <a:rPr lang="en-US" dirty="0" smtClean="0"/>
              <a:t>How will you control access to sensitive data?</a:t>
            </a:r>
          </a:p>
          <a:p>
            <a:r>
              <a:rPr lang="en-US" dirty="0" smtClean="0"/>
              <a:t>How will you manage data backup/restore?</a:t>
            </a:r>
          </a:p>
          <a:p>
            <a:endParaRPr lang="en-US" dirty="0" smtClean="0"/>
          </a:p>
          <a:p>
            <a:r>
              <a:rPr lang="en-US" dirty="0" smtClean="0"/>
              <a:t>APPS</a:t>
            </a:r>
          </a:p>
          <a:p>
            <a:r>
              <a:rPr lang="en-US" dirty="0" smtClean="0"/>
              <a:t>How will you deliver business applications? </a:t>
            </a:r>
          </a:p>
          <a:p>
            <a:r>
              <a:rPr lang="en-US" dirty="0" smtClean="0"/>
              <a:t>How will you support compliance reporting?</a:t>
            </a:r>
          </a:p>
          <a:p>
            <a:endParaRPr lang="en-US" dirty="0" smtClean="0"/>
          </a:p>
          <a:p>
            <a:r>
              <a:rPr lang="en-US" dirty="0" smtClean="0"/>
              <a:t>OS/HW</a:t>
            </a:r>
          </a:p>
          <a:p>
            <a:r>
              <a:rPr lang="en-US" dirty="0" smtClean="0"/>
              <a:t>Who owns the IP on the device?</a:t>
            </a:r>
          </a:p>
          <a:p>
            <a:r>
              <a:rPr lang="en-US" dirty="0" smtClean="0"/>
              <a:t>Who fixes the device if it breaks?</a:t>
            </a:r>
          </a:p>
          <a:p>
            <a:endParaRPr lang="en-US" dirty="0" smtClean="0"/>
          </a:p>
          <a:p>
            <a:r>
              <a:rPr lang="en-US" dirty="0" smtClean="0"/>
              <a:t>NETWORK</a:t>
            </a:r>
          </a:p>
          <a:p>
            <a:r>
              <a:rPr lang="en-US" dirty="0" smtClean="0"/>
              <a:t>How will you enforce network security?</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
        <p:nvSpPr>
          <p:cNvPr id="7" name="Slide Image Placeholder 6"/>
          <p:cNvSpPr>
            <a:spLocks noGrp="1" noRot="1" noChangeAspect="1"/>
          </p:cNvSpPr>
          <p:nvPr>
            <p:ph type="sldImg"/>
          </p:nvPr>
        </p:nvSpPr>
        <p:spPr>
          <a:xfrm>
            <a:off x="387350" y="685800"/>
            <a:ext cx="4116388" cy="2316163"/>
          </a:xfrm>
        </p:spPr>
      </p:sp>
    </p:spTree>
    <p:extLst>
      <p:ext uri="{BB962C8B-B14F-4D97-AF65-F5344CB8AC3E}">
        <p14:creationId xmlns:p14="http://schemas.microsoft.com/office/powerpoint/2010/main" val="174915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407421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895764">
              <a:lnSpc>
                <a:spcPct val="90000"/>
              </a:lnSpc>
              <a:spcAft>
                <a:spcPts val="326"/>
              </a:spcAft>
              <a:defRPr/>
            </a:pPr>
            <a:r>
              <a:rPr lang="en-US" b="1" dirty="0" smtClean="0"/>
              <a:t>Key Point: </a:t>
            </a:r>
            <a:r>
              <a:rPr lang="en-US" dirty="0" smtClean="0"/>
              <a:t>Microsoft technologies such as desktop virtualization and cloud computing can help enable </a:t>
            </a:r>
            <a:r>
              <a:rPr lang="en-US" dirty="0" err="1" smtClean="0"/>
              <a:t>consumerization</a:t>
            </a:r>
            <a:r>
              <a:rPr lang="en-US" dirty="0" smtClean="0"/>
              <a:t> scenarios in a way that supports user choice and IT’s ability to manage and secure systems</a:t>
            </a:r>
          </a:p>
          <a:p>
            <a:pPr defTabSz="895764">
              <a:lnSpc>
                <a:spcPct val="90000"/>
              </a:lnSpc>
              <a:spcAft>
                <a:spcPts val="326"/>
              </a:spcAft>
              <a:defRPr/>
            </a:pPr>
            <a:endParaRPr lang="en-US" b="0" baseline="0" dirty="0" smtClean="0"/>
          </a:p>
          <a:p>
            <a:pPr defTabSz="895764">
              <a:lnSpc>
                <a:spcPct val="90000"/>
              </a:lnSpc>
              <a:spcAft>
                <a:spcPts val="326"/>
              </a:spcAft>
              <a:defRPr/>
            </a:pPr>
            <a:r>
              <a:rPr lang="en-US" dirty="0" smtClean="0"/>
              <a:t>Microsoft server hosted Desktop Virtualization solutions offer the following potential benefits for users and IT:</a:t>
            </a:r>
          </a:p>
          <a:p>
            <a:pPr marL="167970" indent="-167970" defTabSz="895764">
              <a:lnSpc>
                <a:spcPct val="90000"/>
              </a:lnSpc>
              <a:spcAft>
                <a:spcPts val="326"/>
              </a:spcAft>
              <a:buFont typeface="Arial" pitchFamily="34" charset="0"/>
              <a:buChar char="•"/>
              <a:defRPr/>
            </a:pPr>
            <a:r>
              <a:rPr lang="en-US" b="0" baseline="0" dirty="0" smtClean="0"/>
              <a:t>Sim</a:t>
            </a:r>
            <a:r>
              <a:rPr lang="en-US" dirty="0" smtClean="0"/>
              <a:t>plify remote connectivity by enabling access to a rich desktop or web page or seamlessly integrated with a local desktop</a:t>
            </a:r>
          </a:p>
          <a:p>
            <a:pPr marL="167970" indent="-167970" defTabSz="895764">
              <a:lnSpc>
                <a:spcPct val="90000"/>
              </a:lnSpc>
              <a:spcAft>
                <a:spcPts val="326"/>
              </a:spcAft>
              <a:buFont typeface="Arial" pitchFamily="34" charset="0"/>
              <a:buChar char="•"/>
              <a:defRPr/>
            </a:pPr>
            <a:r>
              <a:rPr lang="en-US" dirty="0" smtClean="0"/>
              <a:t>Enable flexible work scenarios such as hot-desking and work from home</a:t>
            </a:r>
          </a:p>
          <a:p>
            <a:pPr marL="167970" indent="-167970" defTabSz="895764">
              <a:lnSpc>
                <a:spcPct val="90000"/>
              </a:lnSpc>
              <a:spcAft>
                <a:spcPts val="326"/>
              </a:spcAft>
              <a:buFont typeface="Arial" pitchFamily="34" charset="0"/>
              <a:buChar char="•"/>
              <a:defRPr/>
            </a:pPr>
            <a:r>
              <a:rPr lang="en-US" dirty="0" smtClean="0"/>
              <a:t>Desktop environments centralized in the datacenter provide better business continuity and faster return to productivity for disaster recovery scenarios</a:t>
            </a:r>
          </a:p>
          <a:p>
            <a:pPr marL="167970" indent="-167970" defTabSz="895764">
              <a:lnSpc>
                <a:spcPct val="90000"/>
              </a:lnSpc>
              <a:spcAft>
                <a:spcPts val="326"/>
              </a:spcAft>
              <a:buFont typeface="Arial" pitchFamily="34" charset="0"/>
              <a:buChar char="•"/>
              <a:defRPr/>
            </a:pPr>
            <a:r>
              <a:rPr lang="en-US" dirty="0" smtClean="0"/>
              <a:t>Accelerate and extend deployment of desktops and applications to a wide array of client devices, including clients on which the desktop operating system can’t run natively</a:t>
            </a:r>
          </a:p>
          <a:p>
            <a:pPr marL="167970" indent="-167970" defTabSz="895764">
              <a:lnSpc>
                <a:spcPct val="90000"/>
              </a:lnSpc>
              <a:spcAft>
                <a:spcPts val="326"/>
              </a:spcAft>
              <a:buFont typeface="Arial" pitchFamily="34" charset="0"/>
              <a:buChar char="•"/>
              <a:defRPr/>
            </a:pPr>
            <a:r>
              <a:rPr lang="en-US" dirty="0" smtClean="0"/>
              <a:t>Enable rapid OS upgrades and patching by installing desktops only once in the data center and not locally on end point devices</a:t>
            </a:r>
          </a:p>
          <a:p>
            <a:pPr defTabSz="895764">
              <a:lnSpc>
                <a:spcPct val="90000"/>
              </a:lnSpc>
              <a:spcAft>
                <a:spcPts val="326"/>
              </a:spcAft>
              <a:defRPr/>
            </a:pPr>
            <a:endParaRPr lang="en-US" dirty="0"/>
          </a:p>
          <a:p>
            <a:pPr defTabSz="895764">
              <a:lnSpc>
                <a:spcPct val="90000"/>
              </a:lnSpc>
              <a:spcAft>
                <a:spcPts val="326"/>
              </a:spcAft>
              <a:defRPr/>
            </a:pPr>
            <a:r>
              <a:rPr lang="en-US" dirty="0" smtClean="0"/>
              <a:t>When evaluating Desktop Virtualization technologies, enterprises can consider </a:t>
            </a:r>
            <a:r>
              <a:rPr lang="en-US" b="1" dirty="0" smtClean="0"/>
              <a:t>Remote Desktop Services (RDS) </a:t>
            </a:r>
            <a:r>
              <a:rPr lang="en-US" dirty="0" smtClean="0"/>
              <a:t>and </a:t>
            </a:r>
            <a:r>
              <a:rPr lang="en-US" b="1" dirty="0" smtClean="0"/>
              <a:t>Virtual Desktop Infrastructure (VDI)</a:t>
            </a:r>
            <a:r>
              <a:rPr lang="en-US" dirty="0" smtClean="0"/>
              <a:t>. RDS provides session based desktops in the datacenter with higher scale and lower cost than VDI. VDI offers better user operating system isolation than RDS as well as better native application compatibility. VDI also provides the users with the ability to be admins of their own images. </a:t>
            </a:r>
          </a:p>
          <a:p>
            <a:pPr defTabSz="895764">
              <a:lnSpc>
                <a:spcPct val="90000"/>
              </a:lnSpc>
              <a:spcAft>
                <a:spcPts val="326"/>
              </a:spcAft>
              <a:defRPr/>
            </a:pPr>
            <a:endParaRPr lang="en-US" dirty="0" smtClean="0"/>
          </a:p>
          <a:p>
            <a:pPr defTabSz="895764">
              <a:lnSpc>
                <a:spcPct val="90000"/>
              </a:lnSpc>
              <a:spcAft>
                <a:spcPts val="326"/>
              </a:spcAft>
              <a:defRPr/>
            </a:pPr>
            <a:r>
              <a:rPr lang="en-US" dirty="0" smtClean="0"/>
              <a:t>Cloud computing with Microsoft </a:t>
            </a:r>
            <a:r>
              <a:rPr lang="en-US" b="1" dirty="0" smtClean="0"/>
              <a:t>Windows </a:t>
            </a:r>
            <a:r>
              <a:rPr lang="en-US" b="1" dirty="0" err="1" smtClean="0"/>
              <a:t>InTune</a:t>
            </a:r>
            <a:r>
              <a:rPr lang="en-US" b="1" dirty="0" smtClean="0"/>
              <a:t> </a:t>
            </a:r>
            <a:r>
              <a:rPr lang="en-US" dirty="0" smtClean="0"/>
              <a:t>offers the following potential benefits for users and IT:</a:t>
            </a:r>
          </a:p>
          <a:p>
            <a:pPr marL="167970" indent="-167970" defTabSz="895764">
              <a:lnSpc>
                <a:spcPct val="90000"/>
              </a:lnSpc>
              <a:spcAft>
                <a:spcPts val="326"/>
              </a:spcAft>
              <a:buFont typeface="Arial" pitchFamily="34" charset="0"/>
              <a:buChar char="•"/>
              <a:defRPr/>
            </a:pPr>
            <a:r>
              <a:rPr lang="en-US" dirty="0" smtClean="0"/>
              <a:t>Centrally manage the deployment of Microsoft updates and service packs to all PCs</a:t>
            </a:r>
          </a:p>
          <a:p>
            <a:pPr marL="167970" indent="-167970" defTabSz="895764">
              <a:lnSpc>
                <a:spcPct val="90000"/>
              </a:lnSpc>
              <a:spcAft>
                <a:spcPts val="326"/>
              </a:spcAft>
              <a:buFont typeface="Arial" pitchFamily="34" charset="0"/>
              <a:buChar char="•"/>
              <a:defRPr/>
            </a:pPr>
            <a:r>
              <a:rPr lang="en-US" dirty="0" smtClean="0"/>
              <a:t>Help protect PCs from malware threats with malware protection that can be managed from Web-based console</a:t>
            </a:r>
          </a:p>
          <a:p>
            <a:pPr marL="167970" indent="-167970" defTabSz="895764">
              <a:lnSpc>
                <a:spcPct val="90000"/>
              </a:lnSpc>
              <a:spcAft>
                <a:spcPts val="326"/>
              </a:spcAft>
              <a:buFont typeface="Arial" pitchFamily="34" charset="0"/>
              <a:buChar char="•"/>
              <a:defRPr/>
            </a:pPr>
            <a:r>
              <a:rPr lang="en-US" dirty="0" smtClean="0"/>
              <a:t>Receive alerts on updates and threats to proactively identify and resolve problems with PCs</a:t>
            </a:r>
          </a:p>
          <a:p>
            <a:pPr marL="167970" indent="-167970" defTabSz="895764">
              <a:lnSpc>
                <a:spcPct val="90000"/>
              </a:lnSpc>
              <a:spcAft>
                <a:spcPts val="326"/>
              </a:spcAft>
              <a:buFont typeface="Arial" pitchFamily="34" charset="0"/>
              <a:buChar char="•"/>
              <a:defRPr/>
            </a:pPr>
            <a:r>
              <a:rPr lang="en-US" dirty="0" smtClean="0"/>
              <a:t>Resolve PC issues, regardless of location, with remote assistance</a:t>
            </a:r>
          </a:p>
          <a:p>
            <a:pPr marL="167970" indent="-167970" defTabSz="895764">
              <a:lnSpc>
                <a:spcPct val="90000"/>
              </a:lnSpc>
              <a:spcAft>
                <a:spcPts val="326"/>
              </a:spcAft>
              <a:buFont typeface="Arial" pitchFamily="34" charset="0"/>
              <a:buChar char="•"/>
              <a:defRPr/>
            </a:pPr>
            <a:r>
              <a:rPr lang="en-US" dirty="0" smtClean="0"/>
              <a:t>Track hardware and software assets used in your business</a:t>
            </a:r>
          </a:p>
          <a:p>
            <a:pPr marL="167970" indent="-167970" defTabSz="895764">
              <a:lnSpc>
                <a:spcPct val="90000"/>
              </a:lnSpc>
              <a:spcAft>
                <a:spcPts val="326"/>
              </a:spcAft>
              <a:buFont typeface="Arial" pitchFamily="34" charset="0"/>
              <a:buChar char="•"/>
              <a:defRPr/>
            </a:pPr>
            <a:r>
              <a:rPr lang="en-US" dirty="0" smtClean="0"/>
              <a:t>Centrally manage update, firewall, and malware protection policies, even on remote machines outside corporate network</a:t>
            </a:r>
          </a:p>
          <a:p>
            <a:pPr defTabSz="895764">
              <a:lnSpc>
                <a:spcPct val="90000"/>
              </a:lnSpc>
              <a:spcAft>
                <a:spcPts val="326"/>
              </a:spcAft>
              <a:defRPr/>
            </a:pPr>
            <a:endParaRPr lang="en-US" b="1" dirty="0" smtClean="0"/>
          </a:p>
          <a:p>
            <a:pPr defTabSz="895764">
              <a:lnSpc>
                <a:spcPct val="90000"/>
              </a:lnSpc>
              <a:spcAft>
                <a:spcPts val="326"/>
              </a:spcAft>
              <a:defRPr/>
            </a:pPr>
            <a:r>
              <a:rPr lang="en-US" dirty="0" smtClean="0"/>
              <a:t>As organizations evaluates technologies that enable them to embrace the reality of </a:t>
            </a:r>
            <a:r>
              <a:rPr lang="en-US" dirty="0" err="1" smtClean="0"/>
              <a:t>consumerization</a:t>
            </a:r>
            <a:r>
              <a:rPr lang="en-US" dirty="0" smtClean="0"/>
              <a:t> of IT, Microsoft offers a wide range of solutions to meet particular demands of users and IT.</a:t>
            </a:r>
            <a:endParaRPr lang="en-US" dirty="0"/>
          </a:p>
          <a:p>
            <a:pPr defTabSz="895764">
              <a:lnSpc>
                <a:spcPct val="90000"/>
              </a:lnSpc>
              <a:spcAft>
                <a:spcPts val="326"/>
              </a:spcAft>
              <a:defRPr/>
            </a:pPr>
            <a:endParaRPr lang="en-US" dirty="0" smtClean="0"/>
          </a:p>
          <a:p>
            <a:pPr defTabSz="895764">
              <a:lnSpc>
                <a:spcPct val="90000"/>
              </a:lnSpc>
              <a:spcAft>
                <a:spcPts val="326"/>
              </a:spcAft>
              <a:defRPr/>
            </a:pPr>
            <a:endParaRPr lang="en-US" b="0" baseline="0" dirty="0"/>
          </a:p>
          <a:p>
            <a:pPr defTabSz="895764">
              <a:lnSpc>
                <a:spcPct val="90000"/>
              </a:lnSpc>
              <a:spcAft>
                <a:spcPts val="326"/>
              </a:spcAft>
              <a:defRPr/>
            </a:pPr>
            <a:endParaRPr lang="en-US" b="0" baseline="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
        <p:nvSpPr>
          <p:cNvPr id="7" name="Slide Image Placeholder 6"/>
          <p:cNvSpPr>
            <a:spLocks noGrp="1" noRot="1" noChangeAspect="1"/>
          </p:cNvSpPr>
          <p:nvPr>
            <p:ph type="sldImg"/>
          </p:nvPr>
        </p:nvSpPr>
        <p:spPr>
          <a:xfrm>
            <a:off x="387350" y="685800"/>
            <a:ext cx="4116388" cy="2316163"/>
          </a:xfrm>
        </p:spPr>
      </p:sp>
      <p:sp>
        <p:nvSpPr>
          <p:cNvPr id="2" name="TextBox 1"/>
          <p:cNvSpPr txBox="1"/>
          <p:nvPr/>
        </p:nvSpPr>
        <p:spPr>
          <a:xfrm>
            <a:off x="6185222" y="4303793"/>
            <a:ext cx="1106829" cy="1275399"/>
          </a:xfrm>
          <a:prstGeom prst="rect">
            <a:avLst/>
          </a:prstGeom>
          <a:solidFill>
            <a:srgbClr val="FFFF00"/>
          </a:solidFill>
        </p:spPr>
        <p:txBody>
          <a:bodyPr wrap="square" lIns="89584" tIns="44792" rIns="89584" bIns="44792" rtlCol="0">
            <a:spAutoFit/>
          </a:bodyPr>
          <a:lstStyle/>
          <a:p>
            <a:r>
              <a:rPr lang="en-US" sz="1100" dirty="0"/>
              <a:t>Didn’t know if all DV </a:t>
            </a:r>
            <a:r>
              <a:rPr lang="en-US" sz="1100" dirty="0" smtClean="0"/>
              <a:t>technologies e.g</a:t>
            </a:r>
            <a:r>
              <a:rPr lang="en-US" sz="1100" dirty="0"/>
              <a:t>. App-V, System Center, should be mentioned here</a:t>
            </a:r>
          </a:p>
        </p:txBody>
      </p:sp>
    </p:spTree>
    <p:extLst>
      <p:ext uri="{BB962C8B-B14F-4D97-AF65-F5344CB8AC3E}">
        <p14:creationId xmlns:p14="http://schemas.microsoft.com/office/powerpoint/2010/main" val="1749155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0700" y="693738"/>
            <a:ext cx="11149013" cy="664797"/>
          </a:xfrm>
        </p:spPr>
        <p:txBody>
          <a:bodyPr/>
          <a:lstStyle>
            <a:lvl1pPr>
              <a:defRPr>
                <a:effectLst>
                  <a:outerShdw blurRad="50800" dist="38100" dir="2700000" algn="tl" rotWithShape="0">
                    <a:prstClr val="black">
                      <a:alpha val="90000"/>
                    </a:prstClr>
                  </a:outerShdw>
                </a:effectLst>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20700" y="1863725"/>
            <a:ext cx="11149013" cy="4708525"/>
          </a:xfrm>
        </p:spPr>
        <p:txBody>
          <a:bodyPr/>
          <a:lstStyle>
            <a:lvl1pPr marL="457200" indent="-457200">
              <a:tabLst>
                <a:tab pos="457200" algn="l"/>
              </a:tabLst>
              <a:defRPr/>
            </a:lvl1pPr>
            <a:lvl2pPr marL="800100" indent="-400050">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295788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41"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7.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35.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6.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5.xml"/><Relationship Id="rId16"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72.png"/><Relationship Id="rId11" Type="http://schemas.openxmlformats.org/officeDocument/2006/relationships/image" Target="../media/image82.png"/><Relationship Id="rId5" Type="http://schemas.openxmlformats.org/officeDocument/2006/relationships/image" Target="../media/image78.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27.png"/><Relationship Id="rId14" Type="http://schemas.openxmlformats.org/officeDocument/2006/relationships/image" Target="../media/image8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emf"/><Relationship Id="rId3" Type="http://schemas.openxmlformats.org/officeDocument/2006/relationships/notesSlide" Target="../notesSlides/notesSlide17.xml"/><Relationship Id="rId7" Type="http://schemas.openxmlformats.org/officeDocument/2006/relationships/image" Target="../media/image92.png"/><Relationship Id="rId12" Type="http://schemas.openxmlformats.org/officeDocument/2006/relationships/image" Target="../media/image79.png"/><Relationship Id="rId2" Type="http://schemas.openxmlformats.org/officeDocument/2006/relationships/slideLayout" Target="../slideLayouts/slideLayout13.xml"/><Relationship Id="rId16" Type="http://schemas.openxmlformats.org/officeDocument/2006/relationships/image" Target="../media/image99.png"/><Relationship Id="rId1" Type="http://schemas.openxmlformats.org/officeDocument/2006/relationships/tags" Target="../tags/tag1.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image" Target="../media/image90.png"/><Relationship Id="rId15" Type="http://schemas.openxmlformats.org/officeDocument/2006/relationships/image" Target="../media/image98.emf"/><Relationship Id="rId10" Type="http://schemas.openxmlformats.org/officeDocument/2006/relationships/image" Target="../media/image72.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7.emf"/></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18" Type="http://schemas.openxmlformats.org/officeDocument/2006/relationships/image" Target="../media/image111.png"/><Relationship Id="rId3" Type="http://schemas.openxmlformats.org/officeDocument/2006/relationships/image" Target="../media/image27.png"/><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0.png"/><Relationship Id="rId2" Type="http://schemas.openxmlformats.org/officeDocument/2006/relationships/notesSlide" Target="../notesSlides/notesSlide18.xml"/><Relationship Id="rId16" Type="http://schemas.microsoft.com/office/2007/relationships/hdphoto" Target="../media/hdphoto4.wdp"/><Relationship Id="rId1" Type="http://schemas.openxmlformats.org/officeDocument/2006/relationships/slideLayout" Target="../slideLayouts/slideLayout13.xml"/><Relationship Id="rId6" Type="http://schemas.openxmlformats.org/officeDocument/2006/relationships/image" Target="../media/image102.png"/><Relationship Id="rId11" Type="http://schemas.microsoft.com/office/2007/relationships/hdphoto" Target="../media/hdphoto2.wdp"/><Relationship Id="rId5" Type="http://schemas.openxmlformats.org/officeDocument/2006/relationships/image" Target="../media/image101.png"/><Relationship Id="rId15" Type="http://schemas.openxmlformats.org/officeDocument/2006/relationships/image" Target="../media/image109.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3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9.jpeg"/><Relationship Id="rId7"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northamerica.msteched.com/p/tena2011/resources/TENA11_Floorplan.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155.png"/><Relationship Id="rId5" Type="http://schemas.openxmlformats.org/officeDocument/2006/relationships/hyperlink" Target="http://www.microsoft.com/learning" TargetMode="External"/><Relationship Id="rId10" Type="http://schemas.openxmlformats.org/officeDocument/2006/relationships/image" Target="../media/image154.emf"/><Relationship Id="rId4" Type="http://schemas.openxmlformats.org/officeDocument/2006/relationships/image" Target="../media/image151.png"/><Relationship Id="rId9" Type="http://schemas.openxmlformats.org/officeDocument/2006/relationships/image" Target="../media/image153.png"/><Relationship Id="rId14" Type="http://schemas.microsoft.com/office/2007/relationships/hdphoto" Target="../media/hdphoto5.wdp"/></Relationships>
</file>

<file path=ppt/slides/_rels/slide39.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6"/>
          <p:cNvSpPr>
            <a:spLocks/>
          </p:cNvSpPr>
          <p:nvPr/>
        </p:nvSpPr>
        <p:spPr bwMode="auto">
          <a:xfrm>
            <a:off x="8039926" y="1862355"/>
            <a:ext cx="3639312" cy="478231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Access </a:t>
            </a:r>
            <a:r>
              <a:rPr lang="en-US" sz="2400" b="1" dirty="0" smtClean="0">
                <a:gradFill>
                  <a:gsLst>
                    <a:gs pos="0">
                      <a:schemeClr val="tx1"/>
                    </a:gs>
                    <a:gs pos="100000">
                      <a:schemeClr val="tx1"/>
                    </a:gs>
                  </a:gsLst>
                  <a:lin ang="5400000" scaled="0"/>
                </a:gradFill>
              </a:rPr>
              <a:t>to</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Corporate</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Applications</a:t>
            </a:r>
            <a:br>
              <a:rPr lang="en-US" sz="2400" b="1" dirty="0" smtClean="0">
                <a:gradFill>
                  <a:gsLst>
                    <a:gs pos="0">
                      <a:schemeClr val="tx1"/>
                    </a:gs>
                    <a:gs pos="100000">
                      <a:schemeClr val="tx1"/>
                    </a:gs>
                  </a:gsLst>
                  <a:lin ang="5400000" scaled="0"/>
                </a:gradFill>
              </a:rPr>
            </a:br>
            <a:endParaRPr lang="en-US" sz="2400" b="1" dirty="0">
              <a:gradFill>
                <a:gsLst>
                  <a:gs pos="0">
                    <a:schemeClr val="tx1"/>
                  </a:gs>
                  <a:gs pos="100000">
                    <a:schemeClr val="tx1"/>
                  </a:gs>
                </a:gsLst>
                <a:lin ang="5400000" scaled="0"/>
              </a:gradFill>
            </a:endParaRPr>
          </a:p>
          <a:p>
            <a:pPr marL="347663" indent="-347663" defTabSz="914363">
              <a:lnSpc>
                <a:spcPct val="90000"/>
              </a:lnSpc>
              <a:spcBef>
                <a:spcPct val="20000"/>
              </a:spcBef>
              <a:buSzPct val="90000"/>
              <a:buBlip>
                <a:blip r:embed="rId2"/>
              </a:buBlip>
            </a:pPr>
            <a:r>
              <a:rPr lang="en-US" sz="2200" dirty="0">
                <a:gradFill>
                  <a:gsLst>
                    <a:gs pos="0">
                      <a:schemeClr val="tx1"/>
                    </a:gs>
                    <a:gs pos="100000">
                      <a:schemeClr val="tx1"/>
                    </a:gs>
                  </a:gsLst>
                  <a:lin ang="5400000" scaled="0"/>
                </a:gradFill>
              </a:rPr>
              <a:t>Unified </a:t>
            </a:r>
            <a:r>
              <a:rPr lang="en-US" sz="2200" dirty="0" smtClean="0">
                <a:gradFill>
                  <a:gsLst>
                    <a:gs pos="0">
                      <a:schemeClr val="tx1"/>
                    </a:gs>
                    <a:gs pos="100000">
                      <a:schemeClr val="tx1"/>
                    </a:gs>
                  </a:gsLst>
                  <a:lin ang="5400000" scaled="0"/>
                </a:gradFill>
              </a:rPr>
              <a:t>Access</a:t>
            </a:r>
            <a:br>
              <a:rPr lang="en-US" sz="2200" dirty="0" smtClean="0">
                <a:gradFill>
                  <a:gsLst>
                    <a:gs pos="0">
                      <a:schemeClr val="tx1"/>
                    </a:gs>
                    <a:gs pos="100000">
                      <a:schemeClr val="tx1"/>
                    </a:gs>
                  </a:gsLst>
                  <a:lin ang="5400000" scaled="0"/>
                </a:gradFill>
              </a:rPr>
            </a:br>
            <a:r>
              <a:rPr lang="en-US" sz="2200" dirty="0" smtClean="0">
                <a:gradFill>
                  <a:gsLst>
                    <a:gs pos="0">
                      <a:schemeClr val="tx1"/>
                    </a:gs>
                    <a:gs pos="100000">
                      <a:schemeClr val="tx1"/>
                    </a:gs>
                  </a:gsLst>
                  <a:lin ang="5400000" scaled="0"/>
                </a:gradFill>
              </a:rPr>
              <a:t>Gateway </a:t>
            </a:r>
            <a:r>
              <a:rPr lang="en-US" sz="2200" dirty="0">
                <a:gradFill>
                  <a:gsLst>
                    <a:gs pos="0">
                      <a:schemeClr val="tx1"/>
                    </a:gs>
                    <a:gs pos="100000">
                      <a:schemeClr val="tx1"/>
                    </a:gs>
                  </a:gsLst>
                  <a:lin ang="5400000" scaled="0"/>
                </a:gradFill>
              </a:rPr>
              <a:t>(UAG)</a:t>
            </a:r>
          </a:p>
          <a:p>
            <a:pPr marL="347663" indent="-347663" defTabSz="914363">
              <a:lnSpc>
                <a:spcPct val="90000"/>
              </a:lnSpc>
              <a:spcBef>
                <a:spcPct val="20000"/>
              </a:spcBef>
              <a:buSzPct val="90000"/>
              <a:buBlip>
                <a:blip r:embed="rId2"/>
              </a:buBlip>
            </a:pPr>
            <a:r>
              <a:rPr lang="en-US" sz="2200" dirty="0">
                <a:gradFill>
                  <a:gsLst>
                    <a:gs pos="0">
                      <a:schemeClr val="tx1"/>
                    </a:gs>
                    <a:gs pos="100000">
                      <a:schemeClr val="tx1"/>
                    </a:gs>
                  </a:gsLst>
                  <a:lin ang="5400000" scaled="0"/>
                </a:gradFill>
              </a:rPr>
              <a:t>Terminal </a:t>
            </a:r>
            <a:r>
              <a:rPr lang="en-US" sz="2200" dirty="0" smtClean="0">
                <a:gradFill>
                  <a:gsLst>
                    <a:gs pos="0">
                      <a:schemeClr val="tx1"/>
                    </a:gs>
                    <a:gs pos="100000">
                      <a:schemeClr val="tx1"/>
                    </a:gs>
                  </a:gsLst>
                  <a:lin ang="5400000" scaled="0"/>
                </a:gradFill>
              </a:rPr>
              <a:t>Server</a:t>
            </a:r>
            <a:br>
              <a:rPr lang="en-US" sz="2200" dirty="0" smtClean="0">
                <a:gradFill>
                  <a:gsLst>
                    <a:gs pos="0">
                      <a:schemeClr val="tx1"/>
                    </a:gs>
                    <a:gs pos="100000">
                      <a:schemeClr val="tx1"/>
                    </a:gs>
                  </a:gsLst>
                  <a:lin ang="5400000" scaled="0"/>
                </a:gradFill>
              </a:rPr>
            </a:br>
            <a:r>
              <a:rPr lang="en-US" sz="2200" dirty="0" smtClean="0">
                <a:gradFill>
                  <a:gsLst>
                    <a:gs pos="0">
                      <a:schemeClr val="tx1"/>
                    </a:gs>
                    <a:gs pos="100000">
                      <a:schemeClr val="tx1"/>
                    </a:gs>
                  </a:gsLst>
                  <a:lin ang="5400000" scaled="0"/>
                </a:gradFill>
              </a:rPr>
              <a:t>Access </a:t>
            </a:r>
            <a:r>
              <a:rPr lang="en-US" sz="2200" dirty="0">
                <a:gradFill>
                  <a:gsLst>
                    <a:gs pos="0">
                      <a:schemeClr val="tx1"/>
                    </a:gs>
                    <a:gs pos="100000">
                      <a:schemeClr val="tx1"/>
                    </a:gs>
                  </a:gsLst>
                  <a:lin ang="5400000" scaled="0"/>
                </a:gradFill>
              </a:rPr>
              <a:t>Gateway (TSG)</a:t>
            </a:r>
          </a:p>
          <a:p>
            <a:pPr marL="347663" indent="-347663" defTabSz="914363">
              <a:lnSpc>
                <a:spcPct val="90000"/>
              </a:lnSpc>
              <a:spcBef>
                <a:spcPct val="20000"/>
              </a:spcBef>
              <a:buSzPct val="90000"/>
              <a:buBlip>
                <a:blip r:embed="rId2"/>
              </a:buBlip>
            </a:pPr>
            <a:r>
              <a:rPr lang="en-US" sz="2200" dirty="0">
                <a:gradFill>
                  <a:gsLst>
                    <a:gs pos="0">
                      <a:schemeClr val="tx1"/>
                    </a:gs>
                    <a:gs pos="100000">
                      <a:schemeClr val="tx1"/>
                    </a:gs>
                  </a:gsLst>
                  <a:lin ang="5400000" scaled="0"/>
                </a:gradFill>
              </a:rPr>
              <a:t>Virtual Desktop Infrastructure (VDI</a:t>
            </a:r>
            <a:r>
              <a:rPr lang="en-US" sz="2200" dirty="0" smtClean="0">
                <a:gradFill>
                  <a:gsLst>
                    <a:gs pos="0">
                      <a:schemeClr val="tx1"/>
                    </a:gs>
                    <a:gs pos="100000">
                      <a:schemeClr val="tx1"/>
                    </a:gs>
                  </a:gsLst>
                  <a:lin ang="5400000" scaled="0"/>
                </a:gradFill>
              </a:rPr>
              <a:t>)</a:t>
            </a:r>
            <a:endParaRPr lang="en-US" sz="2200" dirty="0">
              <a:gradFill>
                <a:gsLst>
                  <a:gs pos="0">
                    <a:schemeClr val="tx1"/>
                  </a:gs>
                  <a:gs pos="100000">
                    <a:schemeClr val="tx1"/>
                  </a:gs>
                </a:gsLst>
                <a:lin ang="5400000" scaled="0"/>
              </a:gradFill>
            </a:endParaRPr>
          </a:p>
        </p:txBody>
      </p:sp>
      <p:sp>
        <p:nvSpPr>
          <p:cNvPr id="43" name="Freeform 6"/>
          <p:cNvSpPr>
            <a:spLocks/>
          </p:cNvSpPr>
          <p:nvPr/>
        </p:nvSpPr>
        <p:spPr bwMode="auto">
          <a:xfrm>
            <a:off x="4269500" y="1862354"/>
            <a:ext cx="3639312" cy="478231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defTabSz="914363">
              <a:lnSpc>
                <a:spcPct val="90000"/>
              </a:lnSpc>
              <a:spcBef>
                <a:spcPct val="20000"/>
              </a:spcBef>
              <a:buSzPct val="90000"/>
            </a:pPr>
            <a:r>
              <a:rPr lang="en-US" sz="2400" b="1" dirty="0" smtClean="0">
                <a:gradFill>
                  <a:gsLst>
                    <a:gs pos="0">
                      <a:schemeClr val="tx1"/>
                    </a:gs>
                    <a:gs pos="100000">
                      <a:schemeClr val="tx1"/>
                    </a:gs>
                  </a:gsLst>
                  <a:lin ang="5400000" scaled="0"/>
                </a:gradFill>
              </a:rPr>
              <a:t>Isolate Devices </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and Data</a:t>
            </a:r>
            <a:br>
              <a:rPr lang="en-US" sz="2400" b="1" dirty="0" smtClean="0">
                <a:gradFill>
                  <a:gsLst>
                    <a:gs pos="0">
                      <a:schemeClr val="tx1"/>
                    </a:gs>
                    <a:gs pos="100000">
                      <a:schemeClr val="tx1"/>
                    </a:gs>
                  </a:gsLst>
                  <a:lin ang="5400000" scaled="0"/>
                </a:gradFill>
              </a:rPr>
            </a:br>
            <a:endParaRPr lang="en-US" sz="2400" b="1" dirty="0">
              <a:gradFill>
                <a:gsLst>
                  <a:gs pos="0">
                    <a:schemeClr val="tx1"/>
                  </a:gs>
                  <a:gs pos="100000">
                    <a:schemeClr val="tx1"/>
                  </a:gs>
                </a:gsLst>
                <a:lin ang="5400000" scaled="0"/>
              </a:gradFill>
            </a:endParaRPr>
          </a:p>
          <a:p>
            <a:pPr marL="347663" indent="-347663" defTabSz="914363">
              <a:lnSpc>
                <a:spcPct val="90000"/>
              </a:lnSpc>
              <a:spcBef>
                <a:spcPct val="20000"/>
              </a:spcBef>
              <a:buSzPct val="90000"/>
              <a:buBlip>
                <a:blip r:embed="rId2"/>
              </a:buBlip>
            </a:pPr>
            <a:r>
              <a:rPr lang="en-US" sz="2200" dirty="0" smtClean="0">
                <a:gradFill>
                  <a:gsLst>
                    <a:gs pos="0">
                      <a:schemeClr val="tx1"/>
                    </a:gs>
                    <a:gs pos="100000">
                      <a:schemeClr val="tx1"/>
                    </a:gs>
                  </a:gsLst>
                  <a:lin ang="5400000" scaled="0"/>
                </a:gradFill>
              </a:rPr>
              <a:t>Server </a:t>
            </a:r>
            <a:r>
              <a:rPr lang="en-US" sz="2200" dirty="0">
                <a:gradFill>
                  <a:gsLst>
                    <a:gs pos="0">
                      <a:schemeClr val="tx1"/>
                    </a:gs>
                    <a:gs pos="100000">
                      <a:schemeClr val="tx1"/>
                    </a:gs>
                  </a:gsLst>
                  <a:lin ang="5400000" scaled="0"/>
                </a:gradFill>
              </a:rPr>
              <a:t>and</a:t>
            </a:r>
            <a:br>
              <a:rPr lang="en-US" sz="2200" dirty="0">
                <a:gradFill>
                  <a:gsLst>
                    <a:gs pos="0">
                      <a:schemeClr val="tx1"/>
                    </a:gs>
                    <a:gs pos="100000">
                      <a:schemeClr val="tx1"/>
                    </a:gs>
                  </a:gsLst>
                  <a:lin ang="5400000" scaled="0"/>
                </a:gradFill>
              </a:rPr>
            </a:br>
            <a:r>
              <a:rPr lang="en-US" sz="2200" dirty="0">
                <a:gradFill>
                  <a:gsLst>
                    <a:gs pos="0">
                      <a:schemeClr val="tx1"/>
                    </a:gs>
                    <a:gs pos="100000">
                      <a:schemeClr val="tx1"/>
                    </a:gs>
                  </a:gsLst>
                  <a:lin ang="5400000" scaled="0"/>
                </a:gradFill>
              </a:rPr>
              <a:t>Domain</a:t>
            </a:r>
            <a:br>
              <a:rPr lang="en-US" sz="2200" dirty="0">
                <a:gradFill>
                  <a:gsLst>
                    <a:gs pos="0">
                      <a:schemeClr val="tx1"/>
                    </a:gs>
                    <a:gs pos="100000">
                      <a:schemeClr val="tx1"/>
                    </a:gs>
                  </a:gsLst>
                  <a:lin ang="5400000" scaled="0"/>
                </a:gradFill>
              </a:rPr>
            </a:br>
            <a:r>
              <a:rPr lang="en-US" sz="2200" dirty="0">
                <a:gradFill>
                  <a:gsLst>
                    <a:gs pos="0">
                      <a:schemeClr val="tx1"/>
                    </a:gs>
                    <a:gs pos="100000">
                      <a:schemeClr val="tx1"/>
                    </a:gs>
                  </a:gsLst>
                  <a:lin ang="5400000" scaled="0"/>
                </a:gradFill>
              </a:rPr>
              <a:t>Isolation (</a:t>
            </a:r>
            <a:r>
              <a:rPr lang="en-US" sz="2200" dirty="0" err="1">
                <a:gradFill>
                  <a:gsLst>
                    <a:gs pos="0">
                      <a:schemeClr val="tx1"/>
                    </a:gs>
                    <a:gs pos="100000">
                      <a:schemeClr val="tx1"/>
                    </a:gs>
                  </a:gsLst>
                  <a:lin ang="5400000" scaled="0"/>
                </a:gradFill>
              </a:rPr>
              <a:t>IPSec</a:t>
            </a:r>
            <a:r>
              <a:rPr lang="en-US" sz="2200" dirty="0">
                <a:gradFill>
                  <a:gsLst>
                    <a:gs pos="0">
                      <a:schemeClr val="tx1"/>
                    </a:gs>
                    <a:gs pos="100000">
                      <a:schemeClr val="tx1"/>
                    </a:gs>
                  </a:gsLst>
                  <a:lin ang="5400000" scaled="0"/>
                </a:gradFill>
              </a:rPr>
              <a:t>)</a:t>
            </a:r>
          </a:p>
          <a:p>
            <a:pPr marL="347663" indent="-347663" defTabSz="914363">
              <a:lnSpc>
                <a:spcPct val="90000"/>
              </a:lnSpc>
              <a:spcBef>
                <a:spcPct val="20000"/>
              </a:spcBef>
              <a:buSzPct val="90000"/>
              <a:buBlip>
                <a:blip r:embed="rId2"/>
              </a:buBlip>
            </a:pPr>
            <a:r>
              <a:rPr lang="en-US" sz="2200" dirty="0">
                <a:gradFill>
                  <a:gsLst>
                    <a:gs pos="0">
                      <a:schemeClr val="tx1"/>
                    </a:gs>
                    <a:gs pos="100000">
                      <a:schemeClr val="tx1"/>
                    </a:gs>
                  </a:gsLst>
                  <a:lin ang="5400000" scaled="0"/>
                </a:gradFill>
              </a:rPr>
              <a:t>Network Access</a:t>
            </a:r>
            <a:br>
              <a:rPr lang="en-US" sz="2200" dirty="0">
                <a:gradFill>
                  <a:gsLst>
                    <a:gs pos="0">
                      <a:schemeClr val="tx1"/>
                    </a:gs>
                    <a:gs pos="100000">
                      <a:schemeClr val="tx1"/>
                    </a:gs>
                  </a:gsLst>
                  <a:lin ang="5400000" scaled="0"/>
                </a:gradFill>
              </a:rPr>
            </a:br>
            <a:r>
              <a:rPr lang="en-US" sz="2200" dirty="0">
                <a:gradFill>
                  <a:gsLst>
                    <a:gs pos="0">
                      <a:schemeClr val="tx1"/>
                    </a:gs>
                    <a:gs pos="100000">
                      <a:schemeClr val="tx1"/>
                    </a:gs>
                  </a:gsLst>
                  <a:lin ang="5400000" scaled="0"/>
                </a:gradFill>
              </a:rPr>
              <a:t>Protection (NAP)</a:t>
            </a:r>
          </a:p>
          <a:p>
            <a:pPr marL="347663" indent="-347663" defTabSz="914363">
              <a:lnSpc>
                <a:spcPct val="90000"/>
              </a:lnSpc>
              <a:spcBef>
                <a:spcPct val="20000"/>
              </a:spcBef>
              <a:buSzPct val="90000"/>
              <a:buBlip>
                <a:blip r:embed="rId2"/>
              </a:buBlip>
            </a:pPr>
            <a:r>
              <a:rPr lang="en-US" sz="2200" dirty="0">
                <a:gradFill>
                  <a:gsLst>
                    <a:gs pos="0">
                      <a:schemeClr val="tx1"/>
                    </a:gs>
                    <a:gs pos="100000">
                      <a:schemeClr val="tx1"/>
                    </a:gs>
                  </a:gsLst>
                  <a:lin ang="5400000" scaled="0"/>
                </a:gradFill>
              </a:rPr>
              <a:t>Rights Management Service</a:t>
            </a:r>
          </a:p>
          <a:p>
            <a:pPr marL="347663" indent="-347663" defTabSz="914363">
              <a:lnSpc>
                <a:spcPct val="90000"/>
              </a:lnSpc>
              <a:spcBef>
                <a:spcPct val="20000"/>
              </a:spcBef>
              <a:buSzPct val="90000"/>
              <a:buBlip>
                <a:blip r:embed="rId2"/>
              </a:buBlip>
            </a:pPr>
            <a:endParaRPr lang="en-US" sz="2200" dirty="0">
              <a:gradFill>
                <a:gsLst>
                  <a:gs pos="0">
                    <a:schemeClr val="tx1"/>
                  </a:gs>
                  <a:gs pos="100000">
                    <a:schemeClr val="tx1"/>
                  </a:gs>
                </a:gsLst>
                <a:lin ang="5400000" scaled="0"/>
              </a:gradFill>
            </a:endParaRPr>
          </a:p>
        </p:txBody>
      </p:sp>
      <p:sp>
        <p:nvSpPr>
          <p:cNvPr id="41" name="Freeform 6"/>
          <p:cNvSpPr>
            <a:spLocks/>
          </p:cNvSpPr>
          <p:nvPr/>
        </p:nvSpPr>
        <p:spPr bwMode="auto">
          <a:xfrm>
            <a:off x="499075" y="1862355"/>
            <a:ext cx="3639312" cy="478231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defTabSz="914363">
              <a:lnSpc>
                <a:spcPct val="90000"/>
              </a:lnSpc>
              <a:spcBef>
                <a:spcPct val="20000"/>
              </a:spcBef>
              <a:buSzPct val="90000"/>
            </a:pPr>
            <a:r>
              <a:rPr lang="en-US" sz="2400" b="1" dirty="0" smtClean="0">
                <a:gradFill>
                  <a:gsLst>
                    <a:gs pos="0">
                      <a:schemeClr val="tx1"/>
                    </a:gs>
                    <a:gs pos="100000">
                      <a:schemeClr val="tx1"/>
                    </a:gs>
                  </a:gsLst>
                  <a:lin ang="5400000" scaled="0"/>
                </a:gradFill>
              </a:rPr>
              <a:t>Enforce Policy</a:t>
            </a:r>
            <a:br>
              <a:rPr lang="en-US" sz="2400" b="1" dirty="0" smtClean="0">
                <a:gradFill>
                  <a:gsLst>
                    <a:gs pos="0">
                      <a:schemeClr val="tx1"/>
                    </a:gs>
                    <a:gs pos="100000">
                      <a:schemeClr val="tx1"/>
                    </a:gs>
                  </a:gsLst>
                  <a:lin ang="5400000" scaled="0"/>
                </a:gradFill>
              </a:rPr>
            </a:br>
            <a:endParaRPr lang="en-US" sz="2400" b="1" dirty="0" smtClean="0">
              <a:gradFill>
                <a:gsLst>
                  <a:gs pos="0">
                    <a:schemeClr val="tx1"/>
                  </a:gs>
                  <a:gs pos="100000">
                    <a:schemeClr val="tx1"/>
                  </a:gs>
                </a:gsLst>
                <a:lin ang="5400000" scaled="0"/>
              </a:gradFill>
            </a:endParaRPr>
          </a:p>
          <a:p>
            <a:pPr marL="347663" indent="-347663" defTabSz="914363">
              <a:lnSpc>
                <a:spcPct val="90000"/>
              </a:lnSpc>
              <a:spcBef>
                <a:spcPct val="20000"/>
              </a:spcBef>
              <a:buSzPct val="90000"/>
              <a:buBlip>
                <a:blip r:embed="rId2"/>
              </a:buBlip>
            </a:pPr>
            <a:r>
              <a:rPr lang="en-US" sz="2400" dirty="0" smtClean="0">
                <a:gradFill>
                  <a:gsLst>
                    <a:gs pos="0">
                      <a:schemeClr val="tx1"/>
                    </a:gs>
                    <a:gs pos="100000">
                      <a:schemeClr val="tx1"/>
                    </a:gs>
                  </a:gsLst>
                  <a:lin ang="5400000" scaled="0"/>
                </a:gradFill>
              </a:rPr>
              <a:t>Password Policy</a:t>
            </a:r>
          </a:p>
          <a:p>
            <a:pPr marL="347663" indent="-347663" defTabSz="914363">
              <a:lnSpc>
                <a:spcPct val="90000"/>
              </a:lnSpc>
              <a:spcBef>
                <a:spcPct val="20000"/>
              </a:spcBef>
              <a:buSzPct val="90000"/>
              <a:buBlip>
                <a:blip r:embed="rId2"/>
              </a:buBlip>
            </a:pPr>
            <a:r>
              <a:rPr lang="en-US" sz="2400" dirty="0" smtClean="0">
                <a:gradFill>
                  <a:gsLst>
                    <a:gs pos="0">
                      <a:schemeClr val="tx1"/>
                    </a:gs>
                    <a:gs pos="100000">
                      <a:schemeClr val="tx1"/>
                    </a:gs>
                  </a:gsLst>
                  <a:lin ang="5400000" scaled="0"/>
                </a:gradFill>
              </a:rPr>
              <a:t>Remote </a:t>
            </a:r>
            <a:r>
              <a:rPr lang="en-US" sz="2400" dirty="0">
                <a:gradFill>
                  <a:gsLst>
                    <a:gs pos="0">
                      <a:schemeClr val="tx1"/>
                    </a:gs>
                    <a:gs pos="100000">
                      <a:schemeClr val="tx1"/>
                    </a:gs>
                  </a:gsLst>
                  <a:lin ang="5400000" scaled="0"/>
                </a:gradFill>
              </a:rPr>
              <a:t>Wipe</a:t>
            </a:r>
          </a:p>
          <a:p>
            <a:pPr marL="347663" indent="-347663" defTabSz="914363">
              <a:lnSpc>
                <a:spcPct val="90000"/>
              </a:lnSpc>
              <a:spcBef>
                <a:spcPct val="20000"/>
              </a:spcBef>
              <a:buSzPct val="90000"/>
              <a:buBlip>
                <a:blip r:embed="rId2"/>
              </a:buBlip>
            </a:pPr>
            <a:r>
              <a:rPr lang="en-US" sz="2400" dirty="0">
                <a:gradFill>
                  <a:gsLst>
                    <a:gs pos="0">
                      <a:schemeClr val="tx1"/>
                    </a:gs>
                    <a:gs pos="100000">
                      <a:schemeClr val="tx1"/>
                    </a:gs>
                  </a:gsLst>
                  <a:lin ang="5400000" scaled="0"/>
                </a:gradFill>
              </a:rPr>
              <a:t>Authorized Device</a:t>
            </a:r>
          </a:p>
          <a:p>
            <a:pPr defTabSz="914363">
              <a:lnSpc>
                <a:spcPct val="90000"/>
              </a:lnSpc>
              <a:spcBef>
                <a:spcPct val="20000"/>
              </a:spcBef>
              <a:buSzPct val="90000"/>
            </a:pPr>
            <a:endParaRPr lang="en-US" sz="2400" b="1" dirty="0">
              <a:gradFill>
                <a:gsLst>
                  <a:gs pos="0">
                    <a:schemeClr val="tx1"/>
                  </a:gs>
                  <a:gs pos="100000">
                    <a:schemeClr val="tx1"/>
                  </a:gs>
                </a:gsLst>
                <a:lin ang="5400000" scaled="0"/>
              </a:gradFill>
            </a:endParaRPr>
          </a:p>
        </p:txBody>
      </p:sp>
      <p:sp>
        <p:nvSpPr>
          <p:cNvPr id="4" name="Title 3"/>
          <p:cNvSpPr>
            <a:spLocks noGrp="1"/>
          </p:cNvSpPr>
          <p:nvPr>
            <p:ph type="title"/>
          </p:nvPr>
        </p:nvSpPr>
        <p:spPr>
          <a:xfrm>
            <a:off x="520700" y="693738"/>
            <a:ext cx="11149013" cy="581698"/>
          </a:xfrm>
        </p:spPr>
        <p:txBody>
          <a:bodyPr/>
          <a:lstStyle/>
          <a:p>
            <a:r>
              <a:rPr lang="en-US" sz="4200" dirty="0" smtClean="0"/>
              <a:t>Using </a:t>
            </a:r>
            <a:r>
              <a:rPr lang="en-US" sz="4200" dirty="0"/>
              <a:t>Technology to Enable Consumerization</a:t>
            </a:r>
          </a:p>
        </p:txBody>
      </p:sp>
      <p:grpSp>
        <p:nvGrpSpPr>
          <p:cNvPr id="22" name="Group 21"/>
          <p:cNvGrpSpPr/>
          <p:nvPr/>
        </p:nvGrpSpPr>
        <p:grpSpPr>
          <a:xfrm>
            <a:off x="3181116" y="1953282"/>
            <a:ext cx="923544" cy="923544"/>
            <a:chOff x="-2384595" y="2147949"/>
            <a:chExt cx="1063256" cy="1063256"/>
          </a:xfrm>
        </p:grpSpPr>
        <p:sp>
          <p:nvSpPr>
            <p:cNvPr id="8" name="Oval 7"/>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a:gradFill>
                    <a:gsLst>
                      <a:gs pos="0">
                        <a:srgbClr val="FFFFFF"/>
                      </a:gs>
                      <a:gs pos="86000">
                        <a:srgbClr val="FFFFFF"/>
                      </a:gs>
                    </a:gsLst>
                    <a:lin ang="16200000" scaled="1"/>
                  </a:gradFill>
                </a:rPr>
                <a:t>1</a:t>
              </a:r>
            </a:p>
          </p:txBody>
        </p:sp>
        <p:sp>
          <p:nvSpPr>
            <p:cNvPr id="19" name="Oval 18"/>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grpSp>
        <p:nvGrpSpPr>
          <p:cNvPr id="29" name="Group 28"/>
          <p:cNvGrpSpPr/>
          <p:nvPr/>
        </p:nvGrpSpPr>
        <p:grpSpPr>
          <a:xfrm>
            <a:off x="6889716" y="1953751"/>
            <a:ext cx="923544" cy="923544"/>
            <a:chOff x="-2384595" y="2147949"/>
            <a:chExt cx="1063256" cy="1063256"/>
          </a:xfrm>
        </p:grpSpPr>
        <p:sp>
          <p:nvSpPr>
            <p:cNvPr id="30" name="Oval 29"/>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2</a:t>
              </a:r>
              <a:endParaRPr lang="en-US" sz="5400" b="1" dirty="0">
                <a:gradFill>
                  <a:gsLst>
                    <a:gs pos="0">
                      <a:srgbClr val="FFFFFF"/>
                    </a:gs>
                    <a:gs pos="86000">
                      <a:srgbClr val="FFFFFF"/>
                    </a:gs>
                  </a:gsLst>
                  <a:lin ang="16200000" scaled="1"/>
                </a:gradFill>
              </a:endParaRPr>
            </a:p>
          </p:txBody>
        </p:sp>
        <p:sp>
          <p:nvSpPr>
            <p:cNvPr id="34" name="Oval 33"/>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grpSp>
        <p:nvGrpSpPr>
          <p:cNvPr id="38" name="Group 37"/>
          <p:cNvGrpSpPr/>
          <p:nvPr/>
        </p:nvGrpSpPr>
        <p:grpSpPr>
          <a:xfrm>
            <a:off x="10666167" y="1957508"/>
            <a:ext cx="923544" cy="923544"/>
            <a:chOff x="-2384595" y="2147949"/>
            <a:chExt cx="1063256" cy="1063256"/>
          </a:xfrm>
        </p:grpSpPr>
        <p:sp>
          <p:nvSpPr>
            <p:cNvPr id="39" name="Oval 38"/>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3</a:t>
              </a:r>
              <a:endParaRPr lang="en-US" sz="5400" b="1" dirty="0">
                <a:gradFill>
                  <a:gsLst>
                    <a:gs pos="0">
                      <a:srgbClr val="FFFFFF"/>
                    </a:gs>
                    <a:gs pos="86000">
                      <a:srgbClr val="FFFFFF"/>
                    </a:gs>
                  </a:gsLst>
                  <a:lin ang="16200000" scaled="1"/>
                </a:gradFill>
              </a:endParaRPr>
            </a:p>
          </p:txBody>
        </p:sp>
        <p:sp>
          <p:nvSpPr>
            <p:cNvPr id="40" name="Oval 39"/>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Tree>
    <p:extLst>
      <p:ext uri="{BB962C8B-B14F-4D97-AF65-F5344CB8AC3E}">
        <p14:creationId xmlns:p14="http://schemas.microsoft.com/office/powerpoint/2010/main" val="30684986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16084" y="1862138"/>
            <a:ext cx="12406055" cy="761319"/>
          </a:xfrm>
          <a:prstGeom prst="rect">
            <a:avLst/>
          </a:prstGeom>
          <a:gradFill flip="none" rotWithShape="1">
            <a:gsLst>
              <a:gs pos="0">
                <a:srgbClr val="46B0EA">
                  <a:lumMod val="75000"/>
                </a:srgbClr>
              </a:gs>
              <a:gs pos="100000">
                <a:srgbClr val="46B0EA">
                  <a:lumMod val="50000"/>
                  <a:lumOff val="50000"/>
                </a:srgbClr>
              </a:gs>
            </a:gsLst>
            <a:lin ang="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63040" tIns="91440" rIns="0" bIns="91440" rtlCol="0" anchor="ctr" anchorCtr="0"/>
          <a:lstStyle/>
          <a:p>
            <a:endParaRPr lang="en-US" sz="4000" b="1"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1381968" y="1925936"/>
            <a:ext cx="7496249" cy="664797"/>
          </a:xfrm>
        </p:spPr>
        <p:txBody>
          <a:bodyPr/>
          <a:lstStyle/>
          <a:p>
            <a:r>
              <a:rPr lang="en-US" dirty="0" smtClean="0"/>
              <a:t>Enforce Policy</a:t>
            </a:r>
            <a:endParaRPr lang="en-US" dirty="0"/>
          </a:p>
        </p:txBody>
      </p:sp>
      <p:grpSp>
        <p:nvGrpSpPr>
          <p:cNvPr id="8" name="Group 7"/>
          <p:cNvGrpSpPr/>
          <p:nvPr/>
        </p:nvGrpSpPr>
        <p:grpSpPr>
          <a:xfrm>
            <a:off x="180028" y="1812606"/>
            <a:ext cx="923544" cy="923544"/>
            <a:chOff x="-2384595" y="2147949"/>
            <a:chExt cx="1063256" cy="1063256"/>
          </a:xfrm>
        </p:grpSpPr>
        <p:sp>
          <p:nvSpPr>
            <p:cNvPr id="9" name="Oval 8"/>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a:gradFill>
                    <a:gsLst>
                      <a:gs pos="0">
                        <a:srgbClr val="FFFFFF"/>
                      </a:gs>
                      <a:gs pos="86000">
                        <a:srgbClr val="FFFFFF"/>
                      </a:gs>
                    </a:gsLst>
                    <a:lin ang="16200000" scaled="1"/>
                  </a:gradFill>
                </a:rPr>
                <a:t>1</a:t>
              </a:r>
            </a:p>
          </p:txBody>
        </p:sp>
        <p:sp>
          <p:nvSpPr>
            <p:cNvPr id="10" name="Oval 9"/>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Tree>
    <p:extLst>
      <p:ext uri="{BB962C8B-B14F-4D97-AF65-F5344CB8AC3E}">
        <p14:creationId xmlns:p14="http://schemas.microsoft.com/office/powerpoint/2010/main" val="421247442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0700" y="693738"/>
            <a:ext cx="11149013" cy="1163395"/>
          </a:xfrm>
        </p:spPr>
        <p:txBody>
          <a:bodyPr/>
          <a:lstStyle/>
          <a:p>
            <a:r>
              <a:rPr lang="en-US" sz="4200" dirty="0"/>
              <a:t>SCCM 2012: </a:t>
            </a:r>
            <a:r>
              <a:rPr lang="en-US" sz="4200" dirty="0" smtClean="0"/>
              <a:t>Mobile </a:t>
            </a:r>
            <a:r>
              <a:rPr lang="en-US" sz="4200" dirty="0"/>
              <a:t>Device Management </a:t>
            </a:r>
            <a:r>
              <a:rPr lang="en-US" sz="4200" dirty="0" smtClean="0"/>
              <a:t>Through </a:t>
            </a:r>
            <a:r>
              <a:rPr lang="en-US" sz="4200" dirty="0"/>
              <a:t>Exchange</a:t>
            </a:r>
          </a:p>
        </p:txBody>
      </p:sp>
      <p:sp>
        <p:nvSpPr>
          <p:cNvPr id="3" name="Text Placeholder 2"/>
          <p:cNvSpPr>
            <a:spLocks noGrp="1"/>
          </p:cNvSpPr>
          <p:nvPr>
            <p:ph type="body" sz="quarter" idx="10"/>
          </p:nvPr>
        </p:nvSpPr>
        <p:spPr>
          <a:xfrm>
            <a:off x="520700" y="2403475"/>
            <a:ext cx="11149013" cy="3391698"/>
          </a:xfrm>
        </p:spPr>
        <p:txBody>
          <a:bodyPr/>
          <a:lstStyle/>
          <a:p>
            <a:r>
              <a:rPr lang="en-US" dirty="0" smtClean="0"/>
              <a:t>Provide basic management for all Exchange ActiveSync (EAS) connected devices</a:t>
            </a:r>
          </a:p>
          <a:p>
            <a:r>
              <a:rPr lang="en-US" dirty="0" smtClean="0"/>
              <a:t>Features Supported:</a:t>
            </a:r>
          </a:p>
          <a:p>
            <a:pPr lvl="1"/>
            <a:r>
              <a:rPr lang="en-US" dirty="0" smtClean="0"/>
              <a:t>Discovery/Inventory</a:t>
            </a:r>
          </a:p>
          <a:p>
            <a:pPr lvl="1"/>
            <a:r>
              <a:rPr lang="en-US" dirty="0" smtClean="0"/>
              <a:t>Settings policy</a:t>
            </a:r>
          </a:p>
          <a:p>
            <a:pPr lvl="1"/>
            <a:r>
              <a:rPr lang="en-US" dirty="0" smtClean="0"/>
              <a:t>Remote Wipe</a:t>
            </a:r>
          </a:p>
          <a:p>
            <a:r>
              <a:rPr lang="en-US" dirty="0" smtClean="0"/>
              <a:t>Supports on-premises Exchange 2010 and hosted Exchange</a:t>
            </a:r>
            <a:endParaRPr lang="en-US" dirty="0"/>
          </a:p>
        </p:txBody>
      </p:sp>
    </p:spTree>
    <p:extLst>
      <p:ext uri="{BB962C8B-B14F-4D97-AF65-F5344CB8AC3E}">
        <p14:creationId xmlns:p14="http://schemas.microsoft.com/office/powerpoint/2010/main" val="149465304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216906" y="5668177"/>
            <a:ext cx="11169257" cy="92333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chorCtr="0">
            <a:spAutoFit/>
          </a:bodyPr>
          <a:lstStyle/>
          <a:p>
            <a:pPr defTabSz="914363">
              <a:lnSpc>
                <a:spcPct val="90000"/>
              </a:lnSpc>
              <a:spcBef>
                <a:spcPct val="20000"/>
              </a:spcBef>
              <a:buSzPct val="90000"/>
            </a:pPr>
            <a:r>
              <a:rPr lang="en-US" sz="2400" dirty="0">
                <a:gradFill>
                  <a:gsLst>
                    <a:gs pos="0">
                      <a:schemeClr val="tx1"/>
                    </a:gs>
                    <a:gs pos="100000">
                      <a:schemeClr val="tx1"/>
                    </a:gs>
                  </a:gsLst>
                  <a:lin ang="5400000" scaled="0"/>
                </a:gradFill>
              </a:rPr>
              <a:t>Connection Method to Exchange: </a:t>
            </a:r>
            <a:r>
              <a:rPr lang="en-US" sz="2400" b="1" dirty="0" smtClean="0">
                <a:gradFill>
                  <a:gsLst>
                    <a:gs pos="0">
                      <a:schemeClr val="tx1"/>
                    </a:gs>
                    <a:gs pos="100000">
                      <a:schemeClr val="tx1"/>
                    </a:gs>
                  </a:gsLst>
                  <a:lin ang="5400000" scaled="0"/>
                </a:gradFill>
              </a:rPr>
              <a:t>EAS</a:t>
            </a:r>
            <a:endParaRPr lang="en-US" sz="2400" dirty="0" smtClean="0">
              <a:gradFill>
                <a:gsLst>
                  <a:gs pos="0">
                    <a:schemeClr val="tx1"/>
                  </a:gs>
                  <a:gs pos="100000">
                    <a:schemeClr val="tx1"/>
                  </a:gs>
                </a:gsLst>
                <a:lin ang="5400000" scaled="0"/>
              </a:gradFill>
            </a:endParaRPr>
          </a:p>
          <a:p>
            <a:pPr defTabSz="914363">
              <a:lnSpc>
                <a:spcPct val="90000"/>
              </a:lnSpc>
              <a:spcBef>
                <a:spcPct val="20000"/>
              </a:spcBef>
              <a:buSzPct val="90000"/>
            </a:pPr>
            <a:r>
              <a:rPr lang="en-US" sz="2400" dirty="0" smtClean="0">
                <a:gradFill>
                  <a:gsLst>
                    <a:gs pos="0">
                      <a:schemeClr val="tx1"/>
                    </a:gs>
                    <a:gs pos="100000">
                      <a:schemeClr val="tx1"/>
                    </a:gs>
                  </a:gsLst>
                  <a:lin ang="5400000" scaled="0"/>
                </a:gradFill>
              </a:rPr>
              <a:t>Configuration </a:t>
            </a:r>
            <a:r>
              <a:rPr lang="en-US" sz="2400" dirty="0">
                <a:gradFill>
                  <a:gsLst>
                    <a:gs pos="0">
                      <a:schemeClr val="tx1"/>
                    </a:gs>
                    <a:gs pos="100000">
                      <a:schemeClr val="tx1"/>
                    </a:gs>
                  </a:gsLst>
                  <a:lin ang="5400000" scaled="0"/>
                </a:gradFill>
              </a:rPr>
              <a:t>Manager Client </a:t>
            </a:r>
            <a:r>
              <a:rPr lang="en-US" sz="2400" dirty="0" smtClean="0">
                <a:gradFill>
                  <a:gsLst>
                    <a:gs pos="0">
                      <a:schemeClr val="tx1"/>
                    </a:gs>
                    <a:gs pos="100000">
                      <a:schemeClr val="tx1"/>
                    </a:gs>
                  </a:gsLst>
                  <a:lin ang="5400000" scaled="0"/>
                </a:gradFill>
              </a:rPr>
              <a:t>Support</a:t>
            </a:r>
            <a:r>
              <a:rPr lang="en-US" sz="2400" dirty="0">
                <a:gradFill>
                  <a:gsLst>
                    <a:gs pos="0">
                      <a:schemeClr val="tx1"/>
                    </a:gs>
                    <a:gs pos="100000">
                      <a:schemeClr val="tx1"/>
                    </a:gs>
                  </a:gsLst>
                  <a:lin ang="5400000" scaled="0"/>
                </a:gradFill>
              </a:rPr>
              <a:t> </a:t>
            </a:r>
            <a:r>
              <a:rPr lang="en-US" sz="2400" dirty="0" smtClean="0">
                <a:gradFill>
                  <a:gsLst>
                    <a:gs pos="0">
                      <a:schemeClr val="tx1"/>
                    </a:gs>
                    <a:gs pos="100000">
                      <a:schemeClr val="tx1"/>
                    </a:gs>
                  </a:gsLst>
                  <a:lin ang="5400000" scaled="0"/>
                </a:gradFill>
              </a:rPr>
              <a:t>only for WM 6.1, WP6.5,Symbian</a:t>
            </a:r>
            <a:endParaRPr lang="en-US" sz="2400" b="1" dirty="0">
              <a:gradFill>
                <a:gsLst>
                  <a:gs pos="0">
                    <a:schemeClr val="tx1"/>
                  </a:gs>
                  <a:gs pos="100000">
                    <a:schemeClr val="tx1"/>
                  </a:gs>
                </a:gsLst>
                <a:lin ang="5400000" scaled="0"/>
              </a:gradFill>
            </a:endParaRPr>
          </a:p>
        </p:txBody>
      </p:sp>
      <p:sp>
        <p:nvSpPr>
          <p:cNvPr id="3" name="Text Placeholder 2"/>
          <p:cNvSpPr>
            <a:spLocks noGrp="1"/>
          </p:cNvSpPr>
          <p:nvPr>
            <p:ph type="body" sz="quarter" idx="10"/>
          </p:nvPr>
        </p:nvSpPr>
        <p:spPr>
          <a:xfrm>
            <a:off x="169010" y="1594096"/>
            <a:ext cx="11149013" cy="3490186"/>
          </a:xfrm>
        </p:spPr>
        <p:txBody>
          <a:bodyPr/>
          <a:lstStyle/>
          <a:p>
            <a:r>
              <a:rPr lang="en-US" dirty="0" smtClean="0"/>
              <a:t>.</a:t>
            </a:r>
          </a:p>
          <a:p>
            <a:r>
              <a:rPr lang="en-US" dirty="0" smtClean="0"/>
              <a:t>‘Light’ Management support</a:t>
            </a:r>
          </a:p>
          <a:p>
            <a:r>
              <a:rPr lang="en-US" dirty="0" smtClean="0"/>
              <a:t>EAS Based policy delivery</a:t>
            </a:r>
          </a:p>
          <a:p>
            <a:r>
              <a:rPr lang="en-US" dirty="0" smtClean="0"/>
              <a:t>Support includes:</a:t>
            </a:r>
          </a:p>
          <a:p>
            <a:pPr lvl="1"/>
            <a:r>
              <a:rPr lang="en-US" dirty="0" smtClean="0"/>
              <a:t>Discovery/Inventory</a:t>
            </a:r>
          </a:p>
          <a:p>
            <a:pPr lvl="1"/>
            <a:r>
              <a:rPr lang="en-US" dirty="0" smtClean="0"/>
              <a:t>Settings policy</a:t>
            </a:r>
          </a:p>
          <a:p>
            <a:pPr lvl="1"/>
            <a:r>
              <a:rPr lang="en-US" dirty="0" smtClean="0"/>
              <a:t>Remote Wipe</a:t>
            </a:r>
            <a:endParaRPr lang="en-US" dirty="0"/>
          </a:p>
        </p:txBody>
      </p:sp>
      <p:pic>
        <p:nvPicPr>
          <p:cNvPr id="7172" name="Picture 4" descr="C:\David's_Local_Data\Job_Working_Files\8-20366_WoleMoses\Art\iPad-2.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4234" y="3292239"/>
            <a:ext cx="1546900" cy="20983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David's_Local_Data\Job_Working_Files\8-20366_WoleMoses\Art\iPo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0137" y="3948732"/>
            <a:ext cx="690636" cy="131349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David's_Local_Data\Job_Working_Files\8-20366_WoleMoses\Art\Apple_Logo.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871" y="1328124"/>
            <a:ext cx="668544" cy="699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David's_Local_Data\Job_Working_Files\8-20366_WoleMoses\Art\WP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3269" y="3113605"/>
            <a:ext cx="1006868" cy="18394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44844" y="1328124"/>
            <a:ext cx="4302674" cy="7538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1114" y="1403285"/>
            <a:ext cx="1098624" cy="105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8814" y="1526204"/>
            <a:ext cx="1752417" cy="61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4"/>
          <p:cNvSpPr>
            <a:spLocks noGrp="1"/>
          </p:cNvSpPr>
          <p:nvPr>
            <p:ph type="title"/>
          </p:nvPr>
        </p:nvSpPr>
        <p:spPr>
          <a:xfrm>
            <a:off x="1647414" y="102953"/>
            <a:ext cx="7496583" cy="1104524"/>
          </a:xfrm>
        </p:spPr>
        <p:txBody>
          <a:bodyPr/>
          <a:lstStyle/>
          <a:p>
            <a:r>
              <a:rPr lang="en-US" sz="4200" dirty="0" smtClean="0"/>
              <a:t>Announcing: SCCM 2012</a:t>
            </a:r>
            <a:endParaRPr lang="en-US" sz="4200" dirty="0"/>
          </a:p>
        </p:txBody>
      </p:sp>
      <p:pic>
        <p:nvPicPr>
          <p:cNvPr id="17" name="Android Tablet"/>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338961" y="3352422"/>
            <a:ext cx="1776556" cy="1192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David's_Local_Data\Job_Working_Files\8-20366_WoleMoses\Art\Droid.pn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79376" y="3253133"/>
            <a:ext cx="894306" cy="155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ghadial\AppData\Local\Microsoft\Windows\Temporary Internet Files\Content.IE5\EHGZL57P\MC900439798[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0867139" y="3401683"/>
            <a:ext cx="1535876" cy="175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4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35" presetClass="path" presetSubtype="0" fill="hold" nodeType="withEffect">
                                  <p:stCondLst>
                                    <p:cond delay="0"/>
                                  </p:stCondLst>
                                  <p:childTnLst>
                                    <p:animMotion origin="layout" path="M 2.77778E-6 -2.73484E-6 L -0.1507 -2.73484E-6 " pathEditMode="relative" rAng="0" ptsTypes="AA">
                                      <p:cBhvr>
                                        <p:cTn id="9" dur="1000" spd="-100000" fill="hold"/>
                                        <p:tgtEl>
                                          <p:spTgt spid="17"/>
                                        </p:tgtEl>
                                        <p:attrNameLst>
                                          <p:attrName>ppt_x</p:attrName>
                                          <p:attrName>ppt_y</p:attrName>
                                        </p:attrNameLst>
                                      </p:cBhvr>
                                      <p:rCtr x="-75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a:gradFill>
                  <a:gsLst>
                    <a:gs pos="0">
                      <a:schemeClr val="tx1"/>
                    </a:gs>
                    <a:gs pos="86000">
                      <a:schemeClr val="tx1"/>
                    </a:gs>
                  </a:gsLst>
                  <a:lin ang="5400000" scaled="0"/>
                </a:gradFill>
              </a:rPr>
              <a:t>SCCM 2012 Beta </a:t>
            </a:r>
            <a:r>
              <a:rPr lang="en-US" dirty="0" smtClean="0">
                <a:gradFill>
                  <a:gsLst>
                    <a:gs pos="0">
                      <a:schemeClr val="tx1"/>
                    </a:gs>
                    <a:gs pos="86000">
                      <a:schemeClr val="tx1"/>
                    </a:gs>
                  </a:gsLst>
                  <a:lin ang="5400000" scaled="0"/>
                </a:gradFill>
              </a:rPr>
              <a:t/>
            </a:r>
            <a:br>
              <a:rPr lang="en-US" dirty="0" smtClean="0">
                <a:gradFill>
                  <a:gsLst>
                    <a:gs pos="0">
                      <a:schemeClr val="tx1"/>
                    </a:gs>
                    <a:gs pos="86000">
                      <a:schemeClr val="tx1"/>
                    </a:gs>
                  </a:gsLst>
                  <a:lin ang="5400000" scaled="0"/>
                </a:gradFill>
              </a:rPr>
            </a:br>
            <a:r>
              <a:rPr lang="en-US" dirty="0" smtClean="0">
                <a:gradFill>
                  <a:gsLst>
                    <a:gs pos="0">
                      <a:schemeClr val="tx1"/>
                    </a:gs>
                    <a:gs pos="86000">
                      <a:schemeClr val="tx1"/>
                    </a:gs>
                  </a:gsLst>
                  <a:lin ang="5400000" scaled="0"/>
                </a:gradFill>
              </a:rPr>
              <a:t>Device </a:t>
            </a:r>
            <a:r>
              <a:rPr lang="en-US" dirty="0">
                <a:gradFill>
                  <a:gsLst>
                    <a:gs pos="0">
                      <a:schemeClr val="tx1"/>
                    </a:gs>
                    <a:gs pos="86000">
                      <a:schemeClr val="tx1"/>
                    </a:gs>
                  </a:gsLst>
                  <a:lin ang="5400000" scaled="0"/>
                </a:gradFill>
              </a:rPr>
              <a:t>Management</a:t>
            </a:r>
            <a:endParaRPr lang="en-US" dirty="0"/>
          </a:p>
        </p:txBody>
      </p:sp>
    </p:spTree>
    <p:extLst>
      <p:ext uri="{BB962C8B-B14F-4D97-AF65-F5344CB8AC3E}">
        <p14:creationId xmlns:p14="http://schemas.microsoft.com/office/powerpoint/2010/main" val="4346177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16084" y="1862138"/>
            <a:ext cx="12406055" cy="761319"/>
          </a:xfrm>
          <a:prstGeom prst="rect">
            <a:avLst/>
          </a:prstGeom>
          <a:gradFill flip="none" rotWithShape="1">
            <a:gsLst>
              <a:gs pos="0">
                <a:srgbClr val="46B0EA">
                  <a:lumMod val="75000"/>
                </a:srgbClr>
              </a:gs>
              <a:gs pos="100000">
                <a:srgbClr val="46B0EA">
                  <a:lumMod val="50000"/>
                  <a:lumOff val="50000"/>
                </a:srgbClr>
              </a:gs>
            </a:gsLst>
            <a:lin ang="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63040" tIns="91440" rIns="0" bIns="91440" rtlCol="0" anchor="ctr" anchorCtr="0"/>
          <a:lstStyle/>
          <a:p>
            <a:endParaRPr lang="en-US" sz="4000" b="1"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1381968" y="1915303"/>
            <a:ext cx="10180308" cy="664797"/>
          </a:xfrm>
        </p:spPr>
        <p:txBody>
          <a:bodyPr/>
          <a:lstStyle/>
          <a:p>
            <a:r>
              <a:rPr lang="en-US" dirty="0" smtClean="0"/>
              <a:t>Isolate Devices and Data</a:t>
            </a:r>
            <a:endParaRPr lang="en-US" dirty="0"/>
          </a:p>
        </p:txBody>
      </p:sp>
      <p:grpSp>
        <p:nvGrpSpPr>
          <p:cNvPr id="13" name="Group 12"/>
          <p:cNvGrpSpPr/>
          <p:nvPr/>
        </p:nvGrpSpPr>
        <p:grpSpPr>
          <a:xfrm>
            <a:off x="137227" y="1801342"/>
            <a:ext cx="923544" cy="923544"/>
            <a:chOff x="-2384595" y="2147949"/>
            <a:chExt cx="1063256" cy="1063256"/>
          </a:xfrm>
        </p:grpSpPr>
        <p:sp>
          <p:nvSpPr>
            <p:cNvPr id="14" name="Oval 13"/>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2</a:t>
              </a:r>
              <a:endParaRPr lang="en-US" sz="5400" b="1" dirty="0">
                <a:gradFill>
                  <a:gsLst>
                    <a:gs pos="0">
                      <a:srgbClr val="FFFFFF"/>
                    </a:gs>
                    <a:gs pos="86000">
                      <a:srgbClr val="FFFFFF"/>
                    </a:gs>
                  </a:gsLst>
                  <a:lin ang="16200000" scaled="1"/>
                </a:gradFill>
              </a:endParaRPr>
            </a:p>
          </p:txBody>
        </p:sp>
        <p:sp>
          <p:nvSpPr>
            <p:cNvPr id="15" name="Oval 14"/>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Tree>
    <p:extLst>
      <p:ext uri="{BB962C8B-B14F-4D97-AF65-F5344CB8AC3E}">
        <p14:creationId xmlns:p14="http://schemas.microsoft.com/office/powerpoint/2010/main" val="9672785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0700" y="693738"/>
            <a:ext cx="11149013" cy="581698"/>
          </a:xfrm>
        </p:spPr>
        <p:txBody>
          <a:bodyPr/>
          <a:lstStyle/>
          <a:p>
            <a:r>
              <a:rPr lang="en-US" sz="4200" dirty="0"/>
              <a:t>Isolate: </a:t>
            </a:r>
            <a:r>
              <a:rPr lang="en-US" sz="4200" dirty="0" err="1"/>
              <a:t>IPSec</a:t>
            </a:r>
            <a:r>
              <a:rPr lang="en-US" sz="4200" dirty="0"/>
              <a:t> Server and Domain Isolation</a:t>
            </a:r>
          </a:p>
        </p:txBody>
      </p:sp>
      <p:sp>
        <p:nvSpPr>
          <p:cNvPr id="176" name="Cloud Callout 482305"/>
          <p:cNvSpPr>
            <a:spLocks noChangeArrowheads="1"/>
          </p:cNvSpPr>
          <p:nvPr/>
        </p:nvSpPr>
        <p:spPr bwMode="auto">
          <a:xfrm>
            <a:off x="4276091" y="2042389"/>
            <a:ext cx="7114540" cy="4572000"/>
          </a:xfrm>
          <a:prstGeom prst="cloudCallout">
            <a:avLst>
              <a:gd name="adj1" fmla="val 10569"/>
              <a:gd name="adj2" fmla="val -10245"/>
            </a:avLst>
          </a:prstGeom>
          <a:solidFill>
            <a:srgbClr val="178DCD"/>
          </a:solidFill>
          <a:ln>
            <a:noFill/>
          </a:ln>
          <a:extLst/>
        </p:spPr>
        <p:txBody>
          <a:bodyPr lIns="73144" tIns="36572" rIns="73144" bIns="36572"/>
          <a:lstStyle/>
          <a:p>
            <a:pPr algn="ctr" eaLnBrk="0" hangingPunct="0"/>
            <a:endParaRPr lang="en-US">
              <a:solidFill>
                <a:prstClr val="white"/>
              </a:solidFill>
            </a:endParaRPr>
          </a:p>
        </p:txBody>
      </p:sp>
      <p:sp>
        <p:nvSpPr>
          <p:cNvPr id="177" name="Rectangle 482306"/>
          <p:cNvSpPr>
            <a:spLocks noChangeArrowheads="1"/>
          </p:cNvSpPr>
          <p:nvPr/>
        </p:nvSpPr>
        <p:spPr bwMode="auto">
          <a:xfrm>
            <a:off x="4183380" y="2216605"/>
            <a:ext cx="147768" cy="29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144" tIns="36572" rIns="73144" bIns="36572" anchor="ctr">
            <a:spAutoFit/>
          </a:bodyPr>
          <a:lstStyle/>
          <a:p>
            <a:endParaRPr lang="en-US">
              <a:solidFill>
                <a:prstClr val="white"/>
              </a:solidFill>
            </a:endParaRPr>
          </a:p>
        </p:txBody>
      </p:sp>
      <p:sp>
        <p:nvSpPr>
          <p:cNvPr id="178" name="TextBox 177"/>
          <p:cNvSpPr txBox="1">
            <a:spLocks noChangeArrowheads="1"/>
          </p:cNvSpPr>
          <p:nvPr/>
        </p:nvSpPr>
        <p:spPr bwMode="auto">
          <a:xfrm>
            <a:off x="4981250" y="4976915"/>
            <a:ext cx="1085233" cy="249299"/>
          </a:xfrm>
          <a:prstGeom prst="rect">
            <a:avLst/>
          </a:prstGeom>
          <a:noFill/>
          <a:ln>
            <a:noFill/>
          </a:ln>
        </p:spPr>
        <p:txBody>
          <a:bodyPr wrap="none" lIns="0" tIns="0" rIns="0" bIns="0">
            <a:spAutoFit/>
          </a:bodyPr>
          <a:lstStyle>
            <a:defPPr>
              <a:defRPr lang="en-US"/>
            </a:defPPr>
            <a:lvl1pPr algn="ctr">
              <a:lnSpc>
                <a:spcPct val="90000"/>
              </a:lnSpc>
              <a:defRPr b="1">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err="1"/>
              <a:t>Untrusted</a:t>
            </a:r>
            <a:endParaRPr lang="en-US" dirty="0"/>
          </a:p>
        </p:txBody>
      </p:sp>
      <p:sp>
        <p:nvSpPr>
          <p:cNvPr id="179" name="TextBox 482308"/>
          <p:cNvSpPr txBox="1">
            <a:spLocks noChangeArrowheads="1"/>
          </p:cNvSpPr>
          <p:nvPr/>
        </p:nvSpPr>
        <p:spPr bwMode="auto">
          <a:xfrm>
            <a:off x="5132888" y="4029575"/>
            <a:ext cx="6941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ctr" eaLnBrk="0" hangingPunct="0">
              <a:lnSpc>
                <a:spcPct val="90000"/>
              </a:lnSpc>
              <a:defRPr sz="10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smtClean="0"/>
              <a:t>Unmanaged</a:t>
            </a:r>
            <a:endParaRPr lang="en-US" dirty="0"/>
          </a:p>
        </p:txBody>
      </p:sp>
      <p:grpSp>
        <p:nvGrpSpPr>
          <p:cNvPr id="180" name="Group 6"/>
          <p:cNvGrpSpPr>
            <a:grpSpLocks/>
          </p:cNvGrpSpPr>
          <p:nvPr/>
        </p:nvGrpSpPr>
        <p:grpSpPr bwMode="auto">
          <a:xfrm>
            <a:off x="6061711" y="2348463"/>
            <a:ext cx="4803140" cy="3558540"/>
            <a:chOff x="1556" y="695"/>
            <a:chExt cx="3735" cy="2778"/>
          </a:xfrm>
        </p:grpSpPr>
        <p:sp>
          <p:nvSpPr>
            <p:cNvPr id="181" name="Oval 482310"/>
            <p:cNvSpPr>
              <a:spLocks noChangeArrowheads="1"/>
            </p:cNvSpPr>
            <p:nvPr/>
          </p:nvSpPr>
          <p:spPr bwMode="auto">
            <a:xfrm>
              <a:off x="1556" y="695"/>
              <a:ext cx="3735" cy="2778"/>
            </a:xfrm>
            <a:prstGeom prst="ellipse">
              <a:avLst/>
            </a:prstGeom>
            <a:solidFill>
              <a:schemeClr val="accent1"/>
            </a:solidFill>
            <a:ln w="28575" algn="ctr">
              <a:solidFill>
                <a:srgbClr val="89C986"/>
              </a:solidFill>
              <a:prstDash val="dash"/>
              <a:round/>
              <a:headEnd/>
              <a:tailEnd/>
            </a:ln>
          </p:spPr>
          <p:txBody>
            <a:bodyPr wrap="none" anchor="ctr"/>
            <a:lstStyle/>
            <a:p>
              <a:endParaRPr lang="en-US">
                <a:solidFill>
                  <a:prstClr val="white"/>
                </a:solidFill>
              </a:endParaRPr>
            </a:p>
          </p:txBody>
        </p:sp>
        <p:sp>
          <p:nvSpPr>
            <p:cNvPr id="182" name="TextBox 181"/>
            <p:cNvSpPr txBox="1">
              <a:spLocks noChangeArrowheads="1"/>
            </p:cNvSpPr>
            <p:nvPr/>
          </p:nvSpPr>
          <p:spPr bwMode="auto">
            <a:xfrm>
              <a:off x="2518" y="3024"/>
              <a:ext cx="1443" cy="195"/>
            </a:xfrm>
            <a:prstGeom prst="rect">
              <a:avLst/>
            </a:prstGeom>
            <a:noFill/>
            <a:ln>
              <a:noFill/>
            </a:ln>
          </p:spPr>
          <p:txBody>
            <a:bodyPr wrap="none" lIns="0" tIns="0" rIns="0" bIns="0">
              <a:spAutoFit/>
            </a:bodyPr>
            <a:lstStyle>
              <a:defPPr>
                <a:defRPr lang="en-US"/>
              </a:defPPr>
              <a:lvl1pPr algn="ctr">
                <a:lnSpc>
                  <a:spcPct val="90000"/>
                </a:lnSpc>
                <a:defRPr b="1">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a:t>Domain Isolation</a:t>
              </a:r>
            </a:p>
          </p:txBody>
        </p:sp>
      </p:grpSp>
      <p:sp>
        <p:nvSpPr>
          <p:cNvPr id="183" name="TextBox 482312"/>
          <p:cNvSpPr txBox="1">
            <a:spLocks noChangeArrowheads="1"/>
          </p:cNvSpPr>
          <p:nvPr/>
        </p:nvSpPr>
        <p:spPr bwMode="auto">
          <a:xfrm>
            <a:off x="7866326" y="2442377"/>
            <a:ext cx="1035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sz="1000" dirty="0">
                <a:gradFill>
                  <a:gsLst>
                    <a:gs pos="0">
                      <a:schemeClr val="tx1"/>
                    </a:gs>
                    <a:gs pos="100000">
                      <a:schemeClr val="tx1"/>
                    </a:gs>
                  </a:gsLst>
                  <a:lin ang="5400000" scaled="0"/>
                </a:gradFill>
                <a:latin typeface="+mn-lt"/>
              </a:rPr>
              <a:t>Active </a:t>
            </a:r>
            <a:r>
              <a:rPr lang="en-US" sz="1000" dirty="0" smtClean="0">
                <a:gradFill>
                  <a:gsLst>
                    <a:gs pos="0">
                      <a:schemeClr val="tx1"/>
                    </a:gs>
                    <a:gs pos="100000">
                      <a:schemeClr val="tx1"/>
                    </a:gs>
                  </a:gsLst>
                  <a:lin ang="5400000" scaled="0"/>
                </a:gradFill>
                <a:latin typeface="+mn-lt"/>
              </a:rPr>
              <a:t>Directory</a:t>
            </a:r>
            <a:br>
              <a:rPr lang="en-US" sz="1000" dirty="0" smtClean="0">
                <a:gradFill>
                  <a:gsLst>
                    <a:gs pos="0">
                      <a:schemeClr val="tx1"/>
                    </a:gs>
                    <a:gs pos="100000">
                      <a:schemeClr val="tx1"/>
                    </a:gs>
                  </a:gsLst>
                  <a:lin ang="5400000" scaled="0"/>
                </a:gradFill>
                <a:latin typeface="+mn-lt"/>
              </a:rPr>
            </a:br>
            <a:r>
              <a:rPr lang="en-US" sz="1000" dirty="0" smtClean="0">
                <a:gradFill>
                  <a:gsLst>
                    <a:gs pos="0">
                      <a:schemeClr val="tx1"/>
                    </a:gs>
                    <a:gs pos="100000">
                      <a:schemeClr val="tx1"/>
                    </a:gs>
                  </a:gsLst>
                  <a:lin ang="5400000" scaled="0"/>
                </a:gradFill>
                <a:latin typeface="+mn-lt"/>
              </a:rPr>
              <a:t>Domain </a:t>
            </a:r>
            <a:r>
              <a:rPr lang="en-US" sz="1000" dirty="0">
                <a:gradFill>
                  <a:gsLst>
                    <a:gs pos="0">
                      <a:schemeClr val="tx1"/>
                    </a:gs>
                    <a:gs pos="100000">
                      <a:schemeClr val="tx1"/>
                    </a:gs>
                  </a:gsLst>
                  <a:lin ang="5400000" scaled="0"/>
                </a:gradFill>
                <a:latin typeface="+mn-lt"/>
              </a:rPr>
              <a:t>Controller</a:t>
            </a:r>
          </a:p>
        </p:txBody>
      </p:sp>
      <p:sp>
        <p:nvSpPr>
          <p:cNvPr id="184" name="Straight Connector 183"/>
          <p:cNvSpPr>
            <a:spLocks noChangeShapeType="1"/>
          </p:cNvSpPr>
          <p:nvPr/>
        </p:nvSpPr>
        <p:spPr bwMode="auto">
          <a:xfrm flipV="1">
            <a:off x="5770880" y="3852139"/>
            <a:ext cx="1329690" cy="0"/>
          </a:xfrm>
          <a:prstGeom prst="line">
            <a:avLst/>
          </a:prstGeom>
          <a:noFill/>
          <a:ln w="57150" algn="ctr">
            <a:solidFill>
              <a:srgbClr val="89C986"/>
            </a:solidFill>
            <a:round/>
            <a:headEnd type="triangle" w="med" len="med"/>
            <a:tailEn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185" name="Straight Connector 184"/>
          <p:cNvSpPr>
            <a:spLocks noChangeShapeType="1"/>
          </p:cNvSpPr>
          <p:nvPr/>
        </p:nvSpPr>
        <p:spPr bwMode="auto">
          <a:xfrm>
            <a:off x="5796280" y="3670529"/>
            <a:ext cx="1309370" cy="0"/>
          </a:xfrm>
          <a:prstGeom prst="line">
            <a:avLst/>
          </a:prstGeom>
          <a:noFill/>
          <a:ln w="57150" algn="ctr">
            <a:solidFill>
              <a:srgbClr val="E35C2F"/>
            </a:solidFill>
            <a:prstDash val="sysDot"/>
            <a:round/>
            <a:headEnd/>
            <a:tailEnd type="triangle" w="med" len="me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186" name="TextBox 185"/>
          <p:cNvSpPr txBox="1">
            <a:spLocks noChangeArrowheads="1"/>
          </p:cNvSpPr>
          <p:nvPr/>
        </p:nvSpPr>
        <p:spPr bwMode="auto">
          <a:xfrm>
            <a:off x="5996940" y="3482571"/>
            <a:ext cx="232410" cy="37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44" tIns="36572" rIns="73144" bIns="3657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1900" b="1">
                <a:solidFill>
                  <a:prstClr val="white"/>
                </a:solidFill>
                <a:latin typeface="Segoe" pitchFamily="34" charset="0"/>
              </a:rPr>
              <a:t>X</a:t>
            </a:r>
          </a:p>
        </p:txBody>
      </p:sp>
      <p:pic>
        <p:nvPicPr>
          <p:cNvPr id="187" name="Rectangle 4823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042" y="3496541"/>
            <a:ext cx="657860" cy="51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Rectangle 4823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723109"/>
            <a:ext cx="61468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9" name="Group 15"/>
          <p:cNvGrpSpPr>
            <a:grpSpLocks/>
          </p:cNvGrpSpPr>
          <p:nvPr/>
        </p:nvGrpSpPr>
        <p:grpSpPr bwMode="auto">
          <a:xfrm>
            <a:off x="8663940" y="2867891"/>
            <a:ext cx="2086610" cy="2065020"/>
            <a:chOff x="3528" y="1125"/>
            <a:chExt cx="1643" cy="1626"/>
          </a:xfrm>
        </p:grpSpPr>
        <p:sp>
          <p:nvSpPr>
            <p:cNvPr id="190" name="Oval 482319"/>
            <p:cNvSpPr>
              <a:spLocks noChangeArrowheads="1"/>
            </p:cNvSpPr>
            <p:nvPr/>
          </p:nvSpPr>
          <p:spPr bwMode="auto">
            <a:xfrm>
              <a:off x="3528" y="1125"/>
              <a:ext cx="1643" cy="1626"/>
            </a:xfrm>
            <a:prstGeom prst="ellipse">
              <a:avLst/>
            </a:prstGeom>
            <a:solidFill>
              <a:schemeClr val="accent1">
                <a:lumMod val="75000"/>
              </a:schemeClr>
            </a:solidFill>
            <a:ln w="28575" algn="ctr">
              <a:solidFill>
                <a:schemeClr val="tx2"/>
              </a:solidFill>
              <a:prstDash val="sysDot"/>
              <a:round/>
              <a:headEnd/>
              <a:tailEnd/>
            </a:ln>
          </p:spPr>
          <p:txBody>
            <a:bodyPr wrap="none" anchor="ctr"/>
            <a:lstStyle/>
            <a:p>
              <a:endParaRPr lang="en-US">
                <a:solidFill>
                  <a:prstClr val="white"/>
                </a:solidFill>
              </a:endParaRPr>
            </a:p>
          </p:txBody>
        </p:sp>
        <p:sp>
          <p:nvSpPr>
            <p:cNvPr id="191" name="TextBox 190"/>
            <p:cNvSpPr txBox="1">
              <a:spLocks noChangeArrowheads="1"/>
            </p:cNvSpPr>
            <p:nvPr/>
          </p:nvSpPr>
          <p:spPr bwMode="auto">
            <a:xfrm>
              <a:off x="4007" y="2207"/>
              <a:ext cx="741" cy="393"/>
            </a:xfrm>
            <a:prstGeom prst="rect">
              <a:avLst/>
            </a:prstGeom>
            <a:noFill/>
            <a:ln>
              <a:noFill/>
            </a:ln>
          </p:spPr>
          <p:txBody>
            <a:bodyPr wrap="none" lIns="0" tIns="0" rIns="0" bIns="0">
              <a:spAutoFit/>
            </a:bodyPr>
            <a:lstStyle>
              <a:defPPr>
                <a:defRPr lang="en-US"/>
              </a:defPPr>
              <a:lvl1pPr algn="ctr">
                <a:lnSpc>
                  <a:spcPct val="90000"/>
                </a:lnSpc>
                <a:defRPr b="1">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smtClean="0"/>
                <a:t>Server</a:t>
              </a:r>
              <a:br>
                <a:rPr lang="en-US" dirty="0" smtClean="0"/>
              </a:br>
              <a:r>
                <a:rPr lang="en-US" dirty="0" smtClean="0"/>
                <a:t>Isolation</a:t>
              </a:r>
              <a:endParaRPr lang="en-US" dirty="0"/>
            </a:p>
          </p:txBody>
        </p:sp>
      </p:grpSp>
      <p:grpSp>
        <p:nvGrpSpPr>
          <p:cNvPr id="192" name="Group 18"/>
          <p:cNvGrpSpPr>
            <a:grpSpLocks/>
          </p:cNvGrpSpPr>
          <p:nvPr/>
        </p:nvGrpSpPr>
        <p:grpSpPr bwMode="auto">
          <a:xfrm>
            <a:off x="9715501" y="3063473"/>
            <a:ext cx="778510" cy="955041"/>
            <a:chOff x="4296" y="1213"/>
            <a:chExt cx="613" cy="752"/>
          </a:xfrm>
        </p:grpSpPr>
        <p:pic>
          <p:nvPicPr>
            <p:cNvPr id="193" name="Rectangle 48232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10" y="1213"/>
              <a:ext cx="283"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Rectangle 48232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56" y="1273"/>
              <a:ext cx="283"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Rectangle 48232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07" y="1335"/>
              <a:ext cx="283"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 name="TextBox 482325"/>
            <p:cNvSpPr txBox="1">
              <a:spLocks noChangeArrowheads="1"/>
            </p:cNvSpPr>
            <p:nvPr/>
          </p:nvSpPr>
          <p:spPr bwMode="auto">
            <a:xfrm>
              <a:off x="4296" y="1747"/>
              <a:ext cx="61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ctr" eaLnBrk="0" hangingPunct="0">
                <a:lnSpc>
                  <a:spcPct val="90000"/>
                </a:lnSpc>
                <a:defRPr sz="10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a:t>Servers </a:t>
              </a:r>
              <a:r>
                <a:rPr lang="en-US" dirty="0" smtClean="0"/>
                <a:t>with</a:t>
              </a:r>
              <a:br>
                <a:rPr lang="en-US" dirty="0" smtClean="0"/>
              </a:br>
              <a:r>
                <a:rPr lang="en-US" dirty="0" smtClean="0"/>
                <a:t>Sensitive </a:t>
              </a:r>
              <a:r>
                <a:rPr lang="en-US" dirty="0"/>
                <a:t>Data</a:t>
              </a:r>
            </a:p>
          </p:txBody>
        </p:sp>
      </p:grpSp>
      <p:grpSp>
        <p:nvGrpSpPr>
          <p:cNvPr id="197" name="Group 23"/>
          <p:cNvGrpSpPr>
            <a:grpSpLocks/>
          </p:cNvGrpSpPr>
          <p:nvPr/>
        </p:nvGrpSpPr>
        <p:grpSpPr bwMode="auto">
          <a:xfrm>
            <a:off x="8731250" y="3252699"/>
            <a:ext cx="880110" cy="713740"/>
            <a:chOff x="3925" y="1980"/>
            <a:chExt cx="693" cy="562"/>
          </a:xfrm>
        </p:grpSpPr>
        <p:pic>
          <p:nvPicPr>
            <p:cNvPr id="198" name="Rectangle 48232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046" y="1980"/>
              <a:ext cx="44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TextBox 482328"/>
            <p:cNvSpPr txBox="1">
              <a:spLocks noChangeArrowheads="1"/>
            </p:cNvSpPr>
            <p:nvPr/>
          </p:nvSpPr>
          <p:spPr bwMode="auto">
            <a:xfrm>
              <a:off x="3925" y="2433"/>
              <a:ext cx="69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ctr" eaLnBrk="0" hangingPunct="0">
                <a:lnSpc>
                  <a:spcPct val="90000"/>
                </a:lnSpc>
                <a:defRPr sz="10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a:t>HR Workstation</a:t>
              </a:r>
            </a:p>
          </p:txBody>
        </p:sp>
      </p:grpSp>
      <p:grpSp>
        <p:nvGrpSpPr>
          <p:cNvPr id="200" name="Group 26"/>
          <p:cNvGrpSpPr>
            <a:grpSpLocks/>
          </p:cNvGrpSpPr>
          <p:nvPr/>
        </p:nvGrpSpPr>
        <p:grpSpPr bwMode="auto">
          <a:xfrm>
            <a:off x="6691630" y="4479519"/>
            <a:ext cx="678180" cy="805180"/>
            <a:chOff x="1975" y="2568"/>
            <a:chExt cx="534" cy="634"/>
          </a:xfrm>
        </p:grpSpPr>
        <p:sp>
          <p:nvSpPr>
            <p:cNvPr id="201" name="TextBox 482330"/>
            <p:cNvSpPr txBox="1">
              <a:spLocks noChangeArrowheads="1"/>
            </p:cNvSpPr>
            <p:nvPr/>
          </p:nvSpPr>
          <p:spPr bwMode="auto">
            <a:xfrm>
              <a:off x="2063" y="2984"/>
              <a:ext cx="44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ctr" eaLnBrk="0" hangingPunct="0">
                <a:lnSpc>
                  <a:spcPct val="90000"/>
                </a:lnSpc>
                <a:defRPr sz="10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smtClean="0"/>
                <a:t>Managed</a:t>
              </a:r>
              <a:br>
                <a:rPr lang="en-US" dirty="0" smtClean="0"/>
              </a:br>
              <a:r>
                <a:rPr lang="en-US" dirty="0" smtClean="0"/>
                <a:t>Computer</a:t>
              </a:r>
              <a:endParaRPr lang="en-US" dirty="0"/>
            </a:p>
          </p:txBody>
        </p:sp>
        <p:pic>
          <p:nvPicPr>
            <p:cNvPr id="202" name="Rectangle 4823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5" y="2568"/>
              <a:ext cx="51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3" name="Rectangle 48233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242300" y="3149829"/>
            <a:ext cx="182880" cy="2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Rectangle 48233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427720" y="3095221"/>
            <a:ext cx="182880" cy="2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Rectangle 48233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354061" y="2917420"/>
            <a:ext cx="182880" cy="2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Straight Connector 205"/>
          <p:cNvSpPr>
            <a:spLocks noChangeShapeType="1"/>
          </p:cNvSpPr>
          <p:nvPr/>
        </p:nvSpPr>
        <p:spPr bwMode="auto">
          <a:xfrm flipV="1">
            <a:off x="7164071" y="4066769"/>
            <a:ext cx="134620" cy="406400"/>
          </a:xfrm>
          <a:prstGeom prst="line">
            <a:avLst/>
          </a:prstGeom>
          <a:noFill/>
          <a:ln w="57150" algn="ctr">
            <a:solidFill>
              <a:srgbClr val="89C986"/>
            </a:solidFill>
            <a:round/>
            <a:headEnd type="triangle" w="med" len="med"/>
            <a:tailEnd type="triangle" w="med" len="me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207" name="Straight Connector 206"/>
          <p:cNvSpPr>
            <a:spLocks noChangeShapeType="1"/>
          </p:cNvSpPr>
          <p:nvPr/>
        </p:nvSpPr>
        <p:spPr bwMode="auto">
          <a:xfrm>
            <a:off x="7640320" y="3937231"/>
            <a:ext cx="318770" cy="570230"/>
          </a:xfrm>
          <a:prstGeom prst="line">
            <a:avLst/>
          </a:prstGeom>
          <a:noFill/>
          <a:ln w="57150" algn="ctr">
            <a:solidFill>
              <a:srgbClr val="89C986"/>
            </a:solidFill>
            <a:round/>
            <a:headEnd type="triangle" w="med" len="med"/>
            <a:tailEnd type="triangle" w="med" len="me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208" name="Straight Connector 207"/>
          <p:cNvSpPr>
            <a:spLocks noChangeShapeType="1"/>
          </p:cNvSpPr>
          <p:nvPr/>
        </p:nvSpPr>
        <p:spPr bwMode="auto">
          <a:xfrm flipV="1">
            <a:off x="8491220" y="3740379"/>
            <a:ext cx="1598930" cy="661670"/>
          </a:xfrm>
          <a:prstGeom prst="line">
            <a:avLst/>
          </a:prstGeom>
          <a:noFill/>
          <a:ln w="57150" algn="ctr">
            <a:solidFill>
              <a:srgbClr val="E35C2F"/>
            </a:solidFill>
            <a:prstDash val="sysDot"/>
            <a:round/>
            <a:headEnd/>
            <a:tailEnd type="triangle" w="med" len="me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209" name="TextBox 208"/>
          <p:cNvSpPr txBox="1">
            <a:spLocks noChangeArrowheads="1"/>
          </p:cNvSpPr>
          <p:nvPr/>
        </p:nvSpPr>
        <p:spPr bwMode="auto">
          <a:xfrm>
            <a:off x="8590280" y="4104871"/>
            <a:ext cx="232410" cy="37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44" tIns="36572" rIns="73144" bIns="36572">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1900" b="1">
                <a:solidFill>
                  <a:prstClr val="white"/>
                </a:solidFill>
                <a:latin typeface="Segoe" pitchFamily="34" charset="0"/>
              </a:rPr>
              <a:t>X</a:t>
            </a:r>
          </a:p>
        </p:txBody>
      </p:sp>
      <p:sp>
        <p:nvSpPr>
          <p:cNvPr id="210" name="Straight Connector 209"/>
          <p:cNvSpPr>
            <a:spLocks noChangeShapeType="1"/>
          </p:cNvSpPr>
          <p:nvPr/>
        </p:nvSpPr>
        <p:spPr bwMode="auto">
          <a:xfrm>
            <a:off x="9375143" y="3656563"/>
            <a:ext cx="638810" cy="2540"/>
          </a:xfrm>
          <a:prstGeom prst="line">
            <a:avLst/>
          </a:prstGeom>
          <a:noFill/>
          <a:ln w="57150" algn="ctr">
            <a:solidFill>
              <a:srgbClr val="89C986"/>
            </a:solidFill>
            <a:round/>
            <a:headEnd type="triangle" w="med" len="med"/>
            <a:tailEnd type="triangle" w="med" len="me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211" name="Straight Connector 210"/>
          <p:cNvSpPr>
            <a:spLocks noChangeShapeType="1"/>
          </p:cNvSpPr>
          <p:nvPr/>
        </p:nvSpPr>
        <p:spPr bwMode="auto">
          <a:xfrm flipV="1">
            <a:off x="7795260" y="3683229"/>
            <a:ext cx="1046480" cy="0"/>
          </a:xfrm>
          <a:prstGeom prst="line">
            <a:avLst/>
          </a:prstGeom>
          <a:noFill/>
          <a:ln w="57150" algn="ctr">
            <a:solidFill>
              <a:srgbClr val="89C986"/>
            </a:solidFill>
            <a:round/>
            <a:headEnd type="triangle" w="med" len="med"/>
            <a:tailEn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sp>
        <p:nvSpPr>
          <p:cNvPr id="212" name="Straight Connector 211"/>
          <p:cNvSpPr>
            <a:spLocks noChangeShapeType="1"/>
          </p:cNvSpPr>
          <p:nvPr/>
        </p:nvSpPr>
        <p:spPr bwMode="auto">
          <a:xfrm>
            <a:off x="7348220" y="4595091"/>
            <a:ext cx="598170" cy="6350"/>
          </a:xfrm>
          <a:prstGeom prst="line">
            <a:avLst/>
          </a:prstGeom>
          <a:noFill/>
          <a:ln w="57150" algn="ctr">
            <a:solidFill>
              <a:srgbClr val="89C986"/>
            </a:solidFill>
            <a:round/>
            <a:headEnd type="triangle" w="med" len="med"/>
            <a:tailEnd type="triangle" w="med" len="med"/>
          </a:ln>
          <a:extLst>
            <a:ext uri="{909E8E84-426E-40DD-AFC4-6F175D3DCCD1}">
              <a14:hiddenFill xmlns:a14="http://schemas.microsoft.com/office/drawing/2010/main">
                <a:noFill/>
              </a14:hiddenFill>
            </a:ext>
          </a:extLst>
        </p:spPr>
        <p:txBody>
          <a:bodyPr lIns="73144" tIns="36572" rIns="73144" bIns="36572"/>
          <a:lstStyle/>
          <a:p>
            <a:endParaRPr lang="en-US">
              <a:solidFill>
                <a:prstClr val="white"/>
              </a:solidFill>
            </a:endParaRPr>
          </a:p>
        </p:txBody>
      </p:sp>
      <p:grpSp>
        <p:nvGrpSpPr>
          <p:cNvPr id="213" name="Group 39"/>
          <p:cNvGrpSpPr>
            <a:grpSpLocks/>
          </p:cNvGrpSpPr>
          <p:nvPr/>
        </p:nvGrpSpPr>
        <p:grpSpPr bwMode="auto">
          <a:xfrm>
            <a:off x="7734300" y="4181071"/>
            <a:ext cx="1074420" cy="948690"/>
            <a:chOff x="2796" y="2333"/>
            <a:chExt cx="846" cy="747"/>
          </a:xfrm>
        </p:grpSpPr>
        <p:pic>
          <p:nvPicPr>
            <p:cNvPr id="214" name="Rectangle 48234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796" y="2333"/>
              <a:ext cx="651"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Box 482344"/>
            <p:cNvSpPr txBox="1">
              <a:spLocks noChangeArrowheads="1"/>
            </p:cNvSpPr>
            <p:nvPr/>
          </p:nvSpPr>
          <p:spPr bwMode="auto">
            <a:xfrm>
              <a:off x="3196" y="2862"/>
              <a:ext cx="44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ctr" eaLnBrk="0" hangingPunct="0">
                <a:lnSpc>
                  <a:spcPct val="90000"/>
                </a:lnSpc>
                <a:defRPr sz="10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a:t>Managed</a:t>
              </a:r>
              <a:br>
                <a:rPr lang="en-US" dirty="0"/>
              </a:br>
              <a:r>
                <a:rPr lang="en-US" dirty="0"/>
                <a:t>Computer</a:t>
              </a:r>
            </a:p>
          </p:txBody>
        </p:sp>
      </p:grpSp>
      <p:pic>
        <p:nvPicPr>
          <p:cNvPr id="216" name="Rectangle 482345"/>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145020" y="3172691"/>
            <a:ext cx="614680" cy="90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 name="TextBox 482346"/>
          <p:cNvSpPr txBox="1">
            <a:spLocks noChangeArrowheads="1"/>
          </p:cNvSpPr>
          <p:nvPr/>
        </p:nvSpPr>
        <p:spPr bwMode="auto">
          <a:xfrm>
            <a:off x="6967212" y="2859064"/>
            <a:ext cx="95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ctr" eaLnBrk="0" hangingPunct="0">
              <a:lnSpc>
                <a:spcPct val="90000"/>
              </a:lnSpc>
              <a:defRPr sz="10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smtClean="0"/>
              <a:t>T</a:t>
            </a:r>
            <a:br>
              <a:rPr lang="en-US" dirty="0" smtClean="0"/>
            </a:br>
            <a:r>
              <a:rPr lang="en-US" dirty="0" smtClean="0"/>
              <a:t>Resource </a:t>
            </a:r>
            <a:r>
              <a:rPr lang="en-US" dirty="0"/>
              <a:t>Server</a:t>
            </a:r>
          </a:p>
        </p:txBody>
      </p:sp>
      <p:pic>
        <p:nvPicPr>
          <p:cNvPr id="218" name="Rectangle 482347"/>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183880" y="2986000"/>
            <a:ext cx="182880" cy="2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Rectangle 48234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341360" y="3204440"/>
            <a:ext cx="182880" cy="2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 name="TextBox 482349"/>
          <p:cNvSpPr txBox="1">
            <a:spLocks noChangeArrowheads="1"/>
          </p:cNvSpPr>
          <p:nvPr/>
        </p:nvSpPr>
        <p:spPr bwMode="auto">
          <a:xfrm>
            <a:off x="5296548" y="2685009"/>
            <a:ext cx="1090042"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b="1" dirty="0" smtClean="0">
                <a:gradFill>
                  <a:gsLst>
                    <a:gs pos="0">
                      <a:schemeClr val="tx1"/>
                    </a:gs>
                    <a:gs pos="100000">
                      <a:schemeClr val="tx1"/>
                    </a:gs>
                  </a:gsLst>
                  <a:lin ang="5400000" scaled="0"/>
                </a:gradFill>
                <a:latin typeface="+mn-lt"/>
              </a:rPr>
              <a:t>Corporate</a:t>
            </a:r>
            <a:br>
              <a:rPr lang="en-US" b="1" dirty="0" smtClean="0">
                <a:gradFill>
                  <a:gsLst>
                    <a:gs pos="0">
                      <a:schemeClr val="tx1"/>
                    </a:gs>
                    <a:gs pos="100000">
                      <a:schemeClr val="tx1"/>
                    </a:gs>
                  </a:gsLst>
                  <a:lin ang="5400000" scaled="0"/>
                </a:gradFill>
                <a:latin typeface="+mn-lt"/>
              </a:rPr>
            </a:br>
            <a:r>
              <a:rPr lang="en-US" b="1" dirty="0" smtClean="0">
                <a:gradFill>
                  <a:gsLst>
                    <a:gs pos="0">
                      <a:schemeClr val="tx1"/>
                    </a:gs>
                    <a:gs pos="100000">
                      <a:schemeClr val="tx1"/>
                    </a:gs>
                  </a:gsLst>
                  <a:lin ang="5400000" scaled="0"/>
                </a:gradFill>
                <a:latin typeface="+mn-lt"/>
              </a:rPr>
              <a:t>Network</a:t>
            </a:r>
            <a:endParaRPr lang="en-US" b="1" dirty="0">
              <a:gradFill>
                <a:gsLst>
                  <a:gs pos="0">
                    <a:schemeClr val="tx1"/>
                  </a:gs>
                  <a:gs pos="100000">
                    <a:schemeClr val="tx1"/>
                  </a:gs>
                </a:gsLst>
                <a:lin ang="5400000" scaled="0"/>
              </a:gradFill>
              <a:latin typeface="+mn-lt"/>
            </a:endParaRPr>
          </a:p>
        </p:txBody>
      </p:sp>
      <p:sp>
        <p:nvSpPr>
          <p:cNvPr id="221" name="Rectangle 220"/>
          <p:cNvSpPr>
            <a:spLocks noChangeArrowheads="1"/>
          </p:cNvSpPr>
          <p:nvPr/>
        </p:nvSpPr>
        <p:spPr bwMode="auto">
          <a:xfrm>
            <a:off x="509588" y="1862138"/>
            <a:ext cx="3773171" cy="1480673"/>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1">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Define the logical isolation boundaries</a:t>
            </a:r>
          </a:p>
        </p:txBody>
      </p:sp>
      <p:sp>
        <p:nvSpPr>
          <p:cNvPr id="222" name="Rectangle 221"/>
          <p:cNvSpPr>
            <a:spLocks noChangeArrowheads="1"/>
          </p:cNvSpPr>
          <p:nvPr/>
        </p:nvSpPr>
        <p:spPr bwMode="auto">
          <a:xfrm>
            <a:off x="509588" y="1862138"/>
            <a:ext cx="3773171" cy="1480673"/>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1">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Distribute </a:t>
            </a:r>
            <a:r>
              <a:rPr lang="en-US" sz="2400" b="1" dirty="0" smtClean="0">
                <a:gradFill>
                  <a:gsLst>
                    <a:gs pos="0">
                      <a:schemeClr val="tx1"/>
                    </a:gs>
                    <a:gs pos="100000">
                      <a:schemeClr val="tx1"/>
                    </a:gs>
                  </a:gsLst>
                  <a:lin ang="5400000" scaled="0"/>
                </a:gradFill>
              </a:rPr>
              <a:t>policies</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and </a:t>
            </a:r>
            <a:r>
              <a:rPr lang="en-US" sz="2400" b="1" dirty="0">
                <a:gradFill>
                  <a:gsLst>
                    <a:gs pos="0">
                      <a:schemeClr val="tx1"/>
                    </a:gs>
                    <a:gs pos="100000">
                      <a:schemeClr val="tx1"/>
                    </a:gs>
                  </a:gsLst>
                  <a:lin ang="5400000" scaled="0"/>
                </a:gradFill>
              </a:rPr>
              <a:t>credentials</a:t>
            </a:r>
          </a:p>
        </p:txBody>
      </p:sp>
      <p:sp>
        <p:nvSpPr>
          <p:cNvPr id="223" name="Rectangle 222"/>
          <p:cNvSpPr>
            <a:spLocks noChangeArrowheads="1"/>
          </p:cNvSpPr>
          <p:nvPr/>
        </p:nvSpPr>
        <p:spPr bwMode="auto">
          <a:xfrm>
            <a:off x="509588" y="1862138"/>
            <a:ext cx="3773171" cy="1480673"/>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1">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Managed </a:t>
            </a:r>
            <a:r>
              <a:rPr lang="en-US" sz="2400" b="1" dirty="0" smtClean="0">
                <a:gradFill>
                  <a:gsLst>
                    <a:gs pos="0">
                      <a:schemeClr val="tx1"/>
                    </a:gs>
                    <a:gs pos="100000">
                      <a:schemeClr val="tx1"/>
                    </a:gs>
                  </a:gsLst>
                  <a:lin ang="5400000" scaled="0"/>
                </a:gradFill>
              </a:rPr>
              <a:t>computers</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can </a:t>
            </a:r>
            <a:r>
              <a:rPr lang="en-US" sz="2400" b="1" dirty="0">
                <a:gradFill>
                  <a:gsLst>
                    <a:gs pos="0">
                      <a:schemeClr val="tx1"/>
                    </a:gs>
                    <a:gs pos="100000">
                      <a:schemeClr val="tx1"/>
                    </a:gs>
                  </a:gsLst>
                  <a:lin ang="5400000" scaled="0"/>
                </a:gradFill>
              </a:rPr>
              <a:t>communicate</a:t>
            </a:r>
          </a:p>
        </p:txBody>
      </p:sp>
      <p:sp>
        <p:nvSpPr>
          <p:cNvPr id="224" name="Rectangle 223"/>
          <p:cNvSpPr>
            <a:spLocks noChangeArrowheads="1"/>
          </p:cNvSpPr>
          <p:nvPr/>
        </p:nvSpPr>
        <p:spPr bwMode="auto">
          <a:xfrm>
            <a:off x="509588" y="1862138"/>
            <a:ext cx="3773171" cy="1480673"/>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1">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Block inbound </a:t>
            </a:r>
            <a:r>
              <a:rPr lang="en-US" sz="2400" b="1" dirty="0" smtClean="0">
                <a:gradFill>
                  <a:gsLst>
                    <a:gs pos="0">
                      <a:schemeClr val="tx1"/>
                    </a:gs>
                    <a:gs pos="100000">
                      <a:schemeClr val="tx1"/>
                    </a:gs>
                  </a:gsLst>
                  <a:lin ang="5400000" scaled="0"/>
                </a:gradFill>
              </a:rPr>
              <a:t>connections</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from </a:t>
            </a:r>
            <a:r>
              <a:rPr lang="en-US" sz="2400" b="1" dirty="0">
                <a:gradFill>
                  <a:gsLst>
                    <a:gs pos="0">
                      <a:schemeClr val="tx1"/>
                    </a:gs>
                    <a:gs pos="100000">
                      <a:schemeClr val="tx1"/>
                    </a:gs>
                  </a:gsLst>
                  <a:lin ang="5400000" scaled="0"/>
                </a:gradFill>
              </a:rPr>
              <a:t>untrusted</a:t>
            </a:r>
          </a:p>
        </p:txBody>
      </p:sp>
      <p:sp>
        <p:nvSpPr>
          <p:cNvPr id="225" name="Rectangle 224"/>
          <p:cNvSpPr>
            <a:spLocks noChangeArrowheads="1"/>
          </p:cNvSpPr>
          <p:nvPr/>
        </p:nvSpPr>
        <p:spPr bwMode="auto">
          <a:xfrm>
            <a:off x="509588" y="1862138"/>
            <a:ext cx="3773171" cy="1480673"/>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1">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Enable </a:t>
            </a:r>
            <a:r>
              <a:rPr lang="en-US" sz="2400" b="1" dirty="0" smtClean="0">
                <a:gradFill>
                  <a:gsLst>
                    <a:gs pos="0">
                      <a:schemeClr val="tx1"/>
                    </a:gs>
                    <a:gs pos="100000">
                      <a:schemeClr val="tx1"/>
                    </a:gs>
                  </a:gsLst>
                  <a:lin ang="5400000" scaled="0"/>
                </a:gradFill>
              </a:rPr>
              <a:t>tiered-access</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to </a:t>
            </a:r>
            <a:r>
              <a:rPr lang="en-US" sz="2400" b="1" dirty="0">
                <a:gradFill>
                  <a:gsLst>
                    <a:gs pos="0">
                      <a:schemeClr val="tx1"/>
                    </a:gs>
                    <a:gs pos="100000">
                      <a:schemeClr val="tx1"/>
                    </a:gs>
                  </a:gsLst>
                  <a:lin ang="5400000" scaled="0"/>
                </a:gradFill>
              </a:rPr>
              <a:t>sensitive resources</a:t>
            </a:r>
          </a:p>
        </p:txBody>
      </p:sp>
      <p:grpSp>
        <p:nvGrpSpPr>
          <p:cNvPr id="226" name="Group 9"/>
          <p:cNvGrpSpPr>
            <a:grpSpLocks/>
          </p:cNvGrpSpPr>
          <p:nvPr/>
        </p:nvGrpSpPr>
        <p:grpSpPr bwMode="auto">
          <a:xfrm>
            <a:off x="9958070" y="1712190"/>
            <a:ext cx="1513840" cy="1129030"/>
            <a:chOff x="4224" y="707"/>
            <a:chExt cx="1192" cy="889"/>
          </a:xfrm>
        </p:grpSpPr>
        <p:pic>
          <p:nvPicPr>
            <p:cNvPr id="227" name="Rectangle 48128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ltGray">
            <a:xfrm>
              <a:off x="4224" y="1152"/>
              <a:ext cx="1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Rectangle 48129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ltGray">
            <a:xfrm>
              <a:off x="4286" y="707"/>
              <a:ext cx="108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9" name="Group 12"/>
          <p:cNvGrpSpPr>
            <a:grpSpLocks/>
          </p:cNvGrpSpPr>
          <p:nvPr/>
        </p:nvGrpSpPr>
        <p:grpSpPr bwMode="auto">
          <a:xfrm>
            <a:off x="9975851" y="1571219"/>
            <a:ext cx="1463040" cy="1254760"/>
            <a:chOff x="4238" y="596"/>
            <a:chExt cx="1152" cy="988"/>
          </a:xfrm>
        </p:grpSpPr>
        <p:pic>
          <p:nvPicPr>
            <p:cNvPr id="230" name="Rectangle 48129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8" y="596"/>
              <a:ext cx="115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Rectangle 48129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 y="864"/>
              <a:ext cx="327"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53639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wheel(1)">
                                      <p:cBhvr>
                                        <p:cTn id="11" dur="1000"/>
                                        <p:tgtEl>
                                          <p:spTgt spid="180"/>
                                        </p:tgtEl>
                                      </p:cBhvr>
                                    </p:animEffect>
                                  </p:childTnLst>
                                </p:cTn>
                              </p:par>
                            </p:childTnLst>
                          </p:cTn>
                        </p:par>
                        <p:par>
                          <p:cTn id="12" fill="hold">
                            <p:stCondLst>
                              <p:cond delay="1500"/>
                            </p:stCondLst>
                            <p:childTnLst>
                              <p:par>
                                <p:cTn id="13" presetID="21" presetClass="entr" presetSubtype="1" fill="hold" nodeType="afterEffect">
                                  <p:stCondLst>
                                    <p:cond delay="500"/>
                                  </p:stCondLst>
                                  <p:childTnLst>
                                    <p:set>
                                      <p:cBhvr>
                                        <p:cTn id="14" dur="1" fill="hold">
                                          <p:stCondLst>
                                            <p:cond delay="0"/>
                                          </p:stCondLst>
                                        </p:cTn>
                                        <p:tgtEl>
                                          <p:spTgt spid="189"/>
                                        </p:tgtEl>
                                        <p:attrNameLst>
                                          <p:attrName>style.visibility</p:attrName>
                                        </p:attrNameLst>
                                      </p:cBhvr>
                                      <p:to>
                                        <p:strVal val="visible"/>
                                      </p:to>
                                    </p:set>
                                    <p:animEffect transition="in" filter="wheel(1)">
                                      <p:cBhvr>
                                        <p:cTn id="15" dur="1000"/>
                                        <p:tgtEl>
                                          <p:spTgt spid="18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8"/>
                                        </p:tgtEl>
                                        <p:attrNameLst>
                                          <p:attrName>style.visibility</p:attrName>
                                        </p:attrNameLst>
                                      </p:cBhvr>
                                      <p:to>
                                        <p:strVal val="visible"/>
                                      </p:to>
                                    </p:set>
                                    <p:animEffect transition="in" filter="fade">
                                      <p:cBhvr>
                                        <p:cTn id="19" dur="1000"/>
                                        <p:tgtEl>
                                          <p:spTgt spid="17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000"/>
                                        <p:tgtEl>
                                          <p:spTgt spid="221"/>
                                        </p:tgtEl>
                                      </p:cBhvr>
                                    </p:animEffect>
                                    <p:set>
                                      <p:cBhvr>
                                        <p:cTn id="24" dur="1" fill="hold">
                                          <p:stCondLst>
                                            <p:cond delay="999"/>
                                          </p:stCondLst>
                                        </p:cTn>
                                        <p:tgtEl>
                                          <p:spTgt spid="221"/>
                                        </p:tgtEl>
                                        <p:attrNameLst>
                                          <p:attrName>style.visibility</p:attrName>
                                        </p:attrNameLst>
                                      </p:cBhvr>
                                      <p:to>
                                        <p:strVal val="hidden"/>
                                      </p:to>
                                    </p:se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22"/>
                                        </p:tgtEl>
                                        <p:attrNameLst>
                                          <p:attrName>style.visibility</p:attrName>
                                        </p:attrNameLst>
                                      </p:cBhvr>
                                      <p:to>
                                        <p:strVal val="visible"/>
                                      </p:to>
                                    </p:set>
                                    <p:animEffect transition="in" filter="fade">
                                      <p:cBhvr>
                                        <p:cTn id="28" dur="500"/>
                                        <p:tgtEl>
                                          <p:spTgt spid="222"/>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fade">
                                      <p:cBhvr>
                                        <p:cTn id="32" dur="500"/>
                                        <p:tgtEl>
                                          <p:spTgt spid="205"/>
                                        </p:tgtEl>
                                      </p:cBhvr>
                                    </p:animEffect>
                                  </p:childTnLst>
                                </p:cTn>
                              </p:par>
                              <p:par>
                                <p:cTn id="33" presetID="10" presetClass="entr" presetSubtype="0" fill="hold" nodeType="withEffect">
                                  <p:stCondLst>
                                    <p:cond delay="0"/>
                                  </p:stCondLst>
                                  <p:childTnLst>
                                    <p:set>
                                      <p:cBhvr>
                                        <p:cTn id="34" dur="1" fill="hold">
                                          <p:stCondLst>
                                            <p:cond delay="0"/>
                                          </p:stCondLst>
                                        </p:cTn>
                                        <p:tgtEl>
                                          <p:spTgt spid="204"/>
                                        </p:tgtEl>
                                        <p:attrNameLst>
                                          <p:attrName>style.visibility</p:attrName>
                                        </p:attrNameLst>
                                      </p:cBhvr>
                                      <p:to>
                                        <p:strVal val="visible"/>
                                      </p:to>
                                    </p:set>
                                    <p:animEffect transition="in" filter="fade">
                                      <p:cBhvr>
                                        <p:cTn id="35" dur="500"/>
                                        <p:tgtEl>
                                          <p:spTgt spid="204"/>
                                        </p:tgtEl>
                                      </p:cBhvr>
                                    </p:animEffect>
                                  </p:childTnLst>
                                </p:cTn>
                              </p:par>
                              <p:par>
                                <p:cTn id="36" presetID="10" presetClass="entr" presetSubtype="0" fill="hold" nodeType="withEffect">
                                  <p:stCondLst>
                                    <p:cond delay="0"/>
                                  </p:stCondLst>
                                  <p:childTnLst>
                                    <p:set>
                                      <p:cBhvr>
                                        <p:cTn id="37" dur="1" fill="hold">
                                          <p:stCondLst>
                                            <p:cond delay="0"/>
                                          </p:stCondLst>
                                        </p:cTn>
                                        <p:tgtEl>
                                          <p:spTgt spid="218"/>
                                        </p:tgtEl>
                                        <p:attrNameLst>
                                          <p:attrName>style.visibility</p:attrName>
                                        </p:attrNameLst>
                                      </p:cBhvr>
                                      <p:to>
                                        <p:strVal val="visible"/>
                                      </p:to>
                                    </p:set>
                                    <p:animEffect transition="in" filter="fade">
                                      <p:cBhvr>
                                        <p:cTn id="38" dur="500"/>
                                        <p:tgtEl>
                                          <p:spTgt spid="218"/>
                                        </p:tgtEl>
                                      </p:cBhvr>
                                    </p:animEffect>
                                  </p:childTnLst>
                                </p:cTn>
                              </p:par>
                              <p:par>
                                <p:cTn id="39" presetID="10" presetClass="entr" presetSubtype="0" fill="hold" nodeType="withEffect">
                                  <p:stCondLst>
                                    <p:cond delay="0"/>
                                  </p:stCondLst>
                                  <p:childTnLst>
                                    <p:set>
                                      <p:cBhvr>
                                        <p:cTn id="40" dur="1" fill="hold">
                                          <p:stCondLst>
                                            <p:cond delay="0"/>
                                          </p:stCondLst>
                                        </p:cTn>
                                        <p:tgtEl>
                                          <p:spTgt spid="203"/>
                                        </p:tgtEl>
                                        <p:attrNameLst>
                                          <p:attrName>style.visibility</p:attrName>
                                        </p:attrNameLst>
                                      </p:cBhvr>
                                      <p:to>
                                        <p:strVal val="visible"/>
                                      </p:to>
                                    </p:set>
                                    <p:animEffect transition="in" filter="fade">
                                      <p:cBhvr>
                                        <p:cTn id="41" dur="500"/>
                                        <p:tgtEl>
                                          <p:spTgt spid="203"/>
                                        </p:tgtEl>
                                      </p:cBhvr>
                                    </p:animEffect>
                                  </p:childTnLst>
                                </p:cTn>
                              </p:par>
                              <p:par>
                                <p:cTn id="42" presetID="10" presetClass="entr" presetSubtype="0" fill="hold"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fade">
                                      <p:cBhvr>
                                        <p:cTn id="44" dur="500"/>
                                        <p:tgtEl>
                                          <p:spTgt spid="219"/>
                                        </p:tgtEl>
                                      </p:cBhvr>
                                    </p:animEffect>
                                  </p:childTnLst>
                                </p:cTn>
                              </p:par>
                            </p:childTnLst>
                          </p:cTn>
                        </p:par>
                        <p:par>
                          <p:cTn id="45" fill="hold">
                            <p:stCondLst>
                              <p:cond delay="2000"/>
                            </p:stCondLst>
                            <p:childTnLst>
                              <p:par>
                                <p:cTn id="46" presetID="0" presetClass="path" presetSubtype="0" accel="50000" decel="50000" fill="hold" nodeType="afterEffect">
                                  <p:stCondLst>
                                    <p:cond delay="0"/>
                                  </p:stCondLst>
                                  <p:childTnLst>
                                    <p:animMotion origin="layout" path="M -3.82131E-6 1.48148E-6 L -0.0672 0.08565 " pathEditMode="fixed" rAng="0" ptsTypes="AA">
                                      <p:cBhvr>
                                        <p:cTn id="47" dur="1000" fill="hold"/>
                                        <p:tgtEl>
                                          <p:spTgt spid="218"/>
                                        </p:tgtEl>
                                        <p:attrNameLst>
                                          <p:attrName>ppt_x</p:attrName>
                                          <p:attrName>ppt_y</p:attrName>
                                        </p:attrNameLst>
                                      </p:cBhvr>
                                      <p:rCtr x="-3360" y="4282"/>
                                    </p:animMotion>
                                  </p:childTnLst>
                                </p:cTn>
                              </p:par>
                              <p:par>
                                <p:cTn id="48" presetID="0" presetClass="path" presetSubtype="0" accel="50000" decel="50000" fill="hold" nodeType="withEffect">
                                  <p:stCondLst>
                                    <p:cond delay="0"/>
                                  </p:stCondLst>
                                  <p:childTnLst>
                                    <p:animMotion origin="layout" path="M -1.57333E-6 1.48148E-6 L -0.1012 0.20717 " pathEditMode="fixed" rAng="0" ptsTypes="AA">
                                      <p:cBhvr>
                                        <p:cTn id="49" dur="1000" fill="hold"/>
                                        <p:tgtEl>
                                          <p:spTgt spid="203"/>
                                        </p:tgtEl>
                                        <p:attrNameLst>
                                          <p:attrName>ppt_x</p:attrName>
                                          <p:attrName>ppt_y</p:attrName>
                                        </p:attrNameLst>
                                      </p:cBhvr>
                                      <p:rCtr x="-5066" y="10347"/>
                                    </p:animMotion>
                                  </p:childTnLst>
                                </p:cTn>
                              </p:par>
                              <p:par>
                                <p:cTn id="50" presetID="0" presetClass="path" presetSubtype="0" accel="50000" decel="50000" fill="hold" nodeType="withEffect">
                                  <p:stCondLst>
                                    <p:cond delay="0"/>
                                  </p:stCondLst>
                                  <p:childTnLst>
                                    <p:animMotion origin="layout" path="M 3.16489E-6 1.11111E-6 L -0.02136 0.16759 " pathEditMode="fixed" rAng="0" ptsTypes="AA">
                                      <p:cBhvr>
                                        <p:cTn id="51" dur="1000" fill="hold"/>
                                        <p:tgtEl>
                                          <p:spTgt spid="219"/>
                                        </p:tgtEl>
                                        <p:attrNameLst>
                                          <p:attrName>ppt_x</p:attrName>
                                          <p:attrName>ppt_y</p:attrName>
                                        </p:attrNameLst>
                                      </p:cBhvr>
                                      <p:rCtr x="-1068" y="8380"/>
                                    </p:animMotion>
                                  </p:childTnLst>
                                </p:cTn>
                              </p:par>
                              <p:par>
                                <p:cTn id="52" presetID="0" presetClass="path" presetSubtype="0" accel="50000" decel="50000" fill="hold" nodeType="withEffect">
                                  <p:stCondLst>
                                    <p:cond delay="0"/>
                                  </p:stCondLst>
                                  <p:childTnLst>
                                    <p:animMotion origin="layout" path="M 1.22688E-6 -7.40741E-7 L 0.15629 0.06968 " pathEditMode="fixed" rAng="0" ptsTypes="AA">
                                      <p:cBhvr>
                                        <p:cTn id="53" dur="1000" fill="hold"/>
                                        <p:tgtEl>
                                          <p:spTgt spid="205"/>
                                        </p:tgtEl>
                                        <p:attrNameLst>
                                          <p:attrName>ppt_x</p:attrName>
                                          <p:attrName>ppt_y</p:attrName>
                                        </p:attrNameLst>
                                      </p:cBhvr>
                                      <p:rCtr x="7815" y="3472"/>
                                    </p:animMotion>
                                  </p:childTnLst>
                                </p:cTn>
                              </p:par>
                              <p:par>
                                <p:cTn id="54" presetID="0" presetClass="path" presetSubtype="0" accel="50000" decel="50000" fill="hold" nodeType="withEffect">
                                  <p:stCondLst>
                                    <p:cond delay="0"/>
                                  </p:stCondLst>
                                  <p:childTnLst>
                                    <p:animMotion origin="layout" path="M 8.3355E-8 3.33333E-6 L 0.05262 0.03333 " pathEditMode="fixed" rAng="0" ptsTypes="AA">
                                      <p:cBhvr>
                                        <p:cTn id="55" dur="1000" fill="hold"/>
                                        <p:tgtEl>
                                          <p:spTgt spid="204"/>
                                        </p:tgtEl>
                                        <p:attrNameLst>
                                          <p:attrName>ppt_x</p:attrName>
                                          <p:attrName>ppt_y</p:attrName>
                                        </p:attrNameLst>
                                      </p:cBhvr>
                                      <p:rCtr x="2631" y="1667"/>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22"/>
                                        </p:tgtEl>
                                      </p:cBhvr>
                                    </p:animEffect>
                                    <p:set>
                                      <p:cBhvr>
                                        <p:cTn id="60" dur="1" fill="hold">
                                          <p:stCondLst>
                                            <p:cond delay="499"/>
                                          </p:stCondLst>
                                        </p:cTn>
                                        <p:tgtEl>
                                          <p:spTgt spid="222"/>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23"/>
                                        </p:tgtEl>
                                        <p:attrNameLst>
                                          <p:attrName>style.visibility</p:attrName>
                                        </p:attrNameLst>
                                      </p:cBhvr>
                                      <p:to>
                                        <p:strVal val="visible"/>
                                      </p:to>
                                    </p:set>
                                    <p:animEffect transition="in" filter="fade">
                                      <p:cBhvr>
                                        <p:cTn id="64" dur="500"/>
                                        <p:tgtEl>
                                          <p:spTgt spid="223"/>
                                        </p:tgtEl>
                                      </p:cBhvr>
                                    </p:animEffect>
                                  </p:childTnLst>
                                </p:cTn>
                              </p:par>
                            </p:childTnLst>
                          </p:cTn>
                        </p:par>
                        <p:par>
                          <p:cTn id="65" fill="hold">
                            <p:stCondLst>
                              <p:cond delay="1000"/>
                            </p:stCondLst>
                            <p:childTnLst>
                              <p:par>
                                <p:cTn id="66" presetID="16" presetClass="entr" presetSubtype="42" fill="hold" grpId="0" nodeType="afterEffect">
                                  <p:stCondLst>
                                    <p:cond delay="0"/>
                                  </p:stCondLst>
                                  <p:childTnLst>
                                    <p:set>
                                      <p:cBhvr>
                                        <p:cTn id="67" dur="1" fill="hold">
                                          <p:stCondLst>
                                            <p:cond delay="0"/>
                                          </p:stCondLst>
                                        </p:cTn>
                                        <p:tgtEl>
                                          <p:spTgt spid="206"/>
                                        </p:tgtEl>
                                        <p:attrNameLst>
                                          <p:attrName>style.visibility</p:attrName>
                                        </p:attrNameLst>
                                      </p:cBhvr>
                                      <p:to>
                                        <p:strVal val="visible"/>
                                      </p:to>
                                    </p:set>
                                    <p:animEffect transition="in" filter="barn(outHorizontal)">
                                      <p:cBhvr>
                                        <p:cTn id="68" dur="500"/>
                                        <p:tgtEl>
                                          <p:spTgt spid="206"/>
                                        </p:tgtEl>
                                      </p:cBhvr>
                                    </p:animEffect>
                                  </p:childTnLst>
                                </p:cTn>
                              </p:par>
                              <p:par>
                                <p:cTn id="69" presetID="16" presetClass="entr" presetSubtype="42" fill="hold" grpId="0" nodeType="withEffect">
                                  <p:stCondLst>
                                    <p:cond delay="0"/>
                                  </p:stCondLst>
                                  <p:childTnLst>
                                    <p:set>
                                      <p:cBhvr>
                                        <p:cTn id="70" dur="1" fill="hold">
                                          <p:stCondLst>
                                            <p:cond delay="0"/>
                                          </p:stCondLst>
                                        </p:cTn>
                                        <p:tgtEl>
                                          <p:spTgt spid="207"/>
                                        </p:tgtEl>
                                        <p:attrNameLst>
                                          <p:attrName>style.visibility</p:attrName>
                                        </p:attrNameLst>
                                      </p:cBhvr>
                                      <p:to>
                                        <p:strVal val="visible"/>
                                      </p:to>
                                    </p:set>
                                    <p:animEffect transition="in" filter="barn(outHorizontal)">
                                      <p:cBhvr>
                                        <p:cTn id="71" dur="500"/>
                                        <p:tgtEl>
                                          <p:spTgt spid="207"/>
                                        </p:tgtEl>
                                      </p:cBhvr>
                                    </p:animEffect>
                                  </p:childTnLst>
                                </p:cTn>
                              </p:par>
                              <p:par>
                                <p:cTn id="72" presetID="16" presetClass="entr" presetSubtype="42" fill="hold" grpId="0" nodeType="withEffect">
                                  <p:stCondLst>
                                    <p:cond delay="0"/>
                                  </p:stCondLst>
                                  <p:childTnLst>
                                    <p:set>
                                      <p:cBhvr>
                                        <p:cTn id="73" dur="1" fill="hold">
                                          <p:stCondLst>
                                            <p:cond delay="0"/>
                                          </p:stCondLst>
                                        </p:cTn>
                                        <p:tgtEl>
                                          <p:spTgt spid="212"/>
                                        </p:tgtEl>
                                        <p:attrNameLst>
                                          <p:attrName>style.visibility</p:attrName>
                                        </p:attrNameLst>
                                      </p:cBhvr>
                                      <p:to>
                                        <p:strVal val="visible"/>
                                      </p:to>
                                    </p:set>
                                    <p:animEffect transition="in" filter="barn(outHorizontal)">
                                      <p:cBhvr>
                                        <p:cTn id="74" dur="500"/>
                                        <p:tgtEl>
                                          <p:spTgt spid="21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223"/>
                                        </p:tgtEl>
                                      </p:cBhvr>
                                    </p:animEffect>
                                    <p:set>
                                      <p:cBhvr>
                                        <p:cTn id="79" dur="1" fill="hold">
                                          <p:stCondLst>
                                            <p:cond delay="499"/>
                                          </p:stCondLst>
                                        </p:cTn>
                                        <p:tgtEl>
                                          <p:spTgt spid="223"/>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24"/>
                                        </p:tgtEl>
                                        <p:attrNameLst>
                                          <p:attrName>style.visibility</p:attrName>
                                        </p:attrNameLst>
                                      </p:cBhvr>
                                      <p:to>
                                        <p:strVal val="visible"/>
                                      </p:to>
                                    </p:set>
                                    <p:animEffect transition="in" filter="fade">
                                      <p:cBhvr>
                                        <p:cTn id="83" dur="500"/>
                                        <p:tgtEl>
                                          <p:spTgt spid="224"/>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185"/>
                                        </p:tgtEl>
                                        <p:attrNameLst>
                                          <p:attrName>style.visibility</p:attrName>
                                        </p:attrNameLst>
                                      </p:cBhvr>
                                      <p:to>
                                        <p:strVal val="visible"/>
                                      </p:to>
                                    </p:set>
                                    <p:animEffect transition="in" filter="wipe(left)">
                                      <p:cBhvr>
                                        <p:cTn id="87" dur="500"/>
                                        <p:tgtEl>
                                          <p:spTgt spid="185"/>
                                        </p:tgtEl>
                                      </p:cBhvr>
                                    </p:animEffect>
                                  </p:childTnLst>
                                </p:cTn>
                              </p:par>
                              <p:par>
                                <p:cTn id="88" presetID="13" presetClass="entr" presetSubtype="32" fill="hold" grpId="0" nodeType="withEffect">
                                  <p:stCondLst>
                                    <p:cond delay="0"/>
                                  </p:stCondLst>
                                  <p:childTnLst>
                                    <p:set>
                                      <p:cBhvr>
                                        <p:cTn id="89" dur="1" fill="hold">
                                          <p:stCondLst>
                                            <p:cond delay="0"/>
                                          </p:stCondLst>
                                        </p:cTn>
                                        <p:tgtEl>
                                          <p:spTgt spid="186"/>
                                        </p:tgtEl>
                                        <p:attrNameLst>
                                          <p:attrName>style.visibility</p:attrName>
                                        </p:attrNameLst>
                                      </p:cBhvr>
                                      <p:to>
                                        <p:strVal val="visible"/>
                                      </p:to>
                                    </p:set>
                                    <p:animEffect transition="in" filter="plus(out)">
                                      <p:cBhvr>
                                        <p:cTn id="90" dur="500"/>
                                        <p:tgtEl>
                                          <p:spTgt spid="18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184"/>
                                        </p:tgtEl>
                                        <p:attrNameLst>
                                          <p:attrName>style.visibility</p:attrName>
                                        </p:attrNameLst>
                                      </p:cBhvr>
                                      <p:to>
                                        <p:strVal val="visible"/>
                                      </p:to>
                                    </p:set>
                                    <p:animEffect transition="in" filter="wipe(right)">
                                      <p:cBhvr>
                                        <p:cTn id="95" dur="500"/>
                                        <p:tgtEl>
                                          <p:spTgt spid="18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24"/>
                                        </p:tgtEl>
                                      </p:cBhvr>
                                    </p:animEffect>
                                    <p:set>
                                      <p:cBhvr>
                                        <p:cTn id="100" dur="1" fill="hold">
                                          <p:stCondLst>
                                            <p:cond delay="499"/>
                                          </p:stCondLst>
                                        </p:cTn>
                                        <p:tgtEl>
                                          <p:spTgt spid="224"/>
                                        </p:tgtEl>
                                        <p:attrNameLst>
                                          <p:attrName>style.visibility</p:attrName>
                                        </p:attrNameLst>
                                      </p:cBhvr>
                                      <p:to>
                                        <p:strVal val="hidden"/>
                                      </p:to>
                                    </p:se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225"/>
                                        </p:tgtEl>
                                        <p:attrNameLst>
                                          <p:attrName>style.visibility</p:attrName>
                                        </p:attrNameLst>
                                      </p:cBhvr>
                                      <p:to>
                                        <p:strVal val="visible"/>
                                      </p:to>
                                    </p:set>
                                    <p:animEffect transition="in" filter="fade">
                                      <p:cBhvr>
                                        <p:cTn id="104" dur="500"/>
                                        <p:tgtEl>
                                          <p:spTgt spid="225"/>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208"/>
                                        </p:tgtEl>
                                        <p:attrNameLst>
                                          <p:attrName>style.visibility</p:attrName>
                                        </p:attrNameLst>
                                      </p:cBhvr>
                                      <p:to>
                                        <p:strVal val="visible"/>
                                      </p:to>
                                    </p:set>
                                    <p:animEffect transition="in" filter="wipe(left)">
                                      <p:cBhvr>
                                        <p:cTn id="108" dur="500"/>
                                        <p:tgtEl>
                                          <p:spTgt spid="208"/>
                                        </p:tgtEl>
                                      </p:cBhvr>
                                    </p:animEffect>
                                  </p:childTnLst>
                                </p:cTn>
                              </p:par>
                              <p:par>
                                <p:cTn id="109" presetID="13" presetClass="entr" presetSubtype="32" fill="hold" grpId="0" nodeType="withEffect">
                                  <p:stCondLst>
                                    <p:cond delay="0"/>
                                  </p:stCondLst>
                                  <p:childTnLst>
                                    <p:set>
                                      <p:cBhvr>
                                        <p:cTn id="110" dur="1" fill="hold">
                                          <p:stCondLst>
                                            <p:cond delay="0"/>
                                          </p:stCondLst>
                                        </p:cTn>
                                        <p:tgtEl>
                                          <p:spTgt spid="209"/>
                                        </p:tgtEl>
                                        <p:attrNameLst>
                                          <p:attrName>style.visibility</p:attrName>
                                        </p:attrNameLst>
                                      </p:cBhvr>
                                      <p:to>
                                        <p:strVal val="visible"/>
                                      </p:to>
                                    </p:set>
                                    <p:animEffect transition="in" filter="plus(out)">
                                      <p:cBhvr>
                                        <p:cTn id="111" dur="500"/>
                                        <p:tgtEl>
                                          <p:spTgt spid="209"/>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42" fill="hold" grpId="0" nodeType="clickEffect">
                                  <p:stCondLst>
                                    <p:cond delay="0"/>
                                  </p:stCondLst>
                                  <p:childTnLst>
                                    <p:set>
                                      <p:cBhvr>
                                        <p:cTn id="115" dur="1" fill="hold">
                                          <p:stCondLst>
                                            <p:cond delay="0"/>
                                          </p:stCondLst>
                                        </p:cTn>
                                        <p:tgtEl>
                                          <p:spTgt spid="210"/>
                                        </p:tgtEl>
                                        <p:attrNameLst>
                                          <p:attrName>style.visibility</p:attrName>
                                        </p:attrNameLst>
                                      </p:cBhvr>
                                      <p:to>
                                        <p:strVal val="visible"/>
                                      </p:to>
                                    </p:set>
                                    <p:animEffect transition="in" filter="barn(outHorizontal)">
                                      <p:cBhvr>
                                        <p:cTn id="116" dur="500"/>
                                        <p:tgtEl>
                                          <p:spTgt spid="210"/>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211"/>
                                        </p:tgtEl>
                                        <p:attrNameLst>
                                          <p:attrName>style.visibility</p:attrName>
                                        </p:attrNameLst>
                                      </p:cBhvr>
                                      <p:to>
                                        <p:strVal val="visible"/>
                                      </p:to>
                                    </p:set>
                                    <p:animEffect transition="in" filter="wipe(right)">
                                      <p:cBhvr>
                                        <p:cTn id="121"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84" grpId="0" animBg="1"/>
      <p:bldP spid="185" grpId="0" animBg="1"/>
      <p:bldP spid="186" grpId="0"/>
      <p:bldP spid="206" grpId="0" animBg="1"/>
      <p:bldP spid="207" grpId="0" animBg="1"/>
      <p:bldP spid="208" grpId="0" animBg="1"/>
      <p:bldP spid="209" grpId="0"/>
      <p:bldP spid="210" grpId="0" animBg="1"/>
      <p:bldP spid="211" grpId="0" animBg="1"/>
      <p:bldP spid="212" grpId="0" animBg="1"/>
      <p:bldP spid="221" grpId="0" animBg="1"/>
      <p:bldP spid="221" grpId="1" animBg="1"/>
      <p:bldP spid="222" grpId="0" animBg="1"/>
      <p:bldP spid="222" grpId="1" animBg="1"/>
      <p:bldP spid="223" grpId="0" animBg="1"/>
      <p:bldP spid="223" grpId="1" animBg="1"/>
      <p:bldP spid="224" grpId="0" animBg="1"/>
      <p:bldP spid="224" grpId="1" animBg="1"/>
      <p:bldP spid="2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20700" y="693738"/>
            <a:ext cx="11149013" cy="581698"/>
          </a:xfrm>
        </p:spPr>
        <p:txBody>
          <a:bodyPr/>
          <a:lstStyle/>
          <a:p>
            <a:r>
              <a:rPr lang="en-US" sz="4200" dirty="0"/>
              <a:t>Isolate: Network Access Protection</a:t>
            </a:r>
          </a:p>
        </p:txBody>
      </p:sp>
      <p:sp>
        <p:nvSpPr>
          <p:cNvPr id="132" name="Rectangle 131"/>
          <p:cNvSpPr/>
          <p:nvPr/>
        </p:nvSpPr>
        <p:spPr bwMode="auto">
          <a:xfrm>
            <a:off x="0" y="1854526"/>
            <a:ext cx="12205979" cy="500160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no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defTabSz="914363">
              <a:lnSpc>
                <a:spcPct val="90000"/>
              </a:lnSpc>
              <a:spcBef>
                <a:spcPct val="20000"/>
              </a:spcBef>
              <a:buSzPct val="90000"/>
            </a:pPr>
            <a:endParaRPr lang="en-US" sz="2400" b="1" dirty="0">
              <a:gradFill>
                <a:gsLst>
                  <a:gs pos="0">
                    <a:schemeClr val="tx1"/>
                  </a:gs>
                  <a:gs pos="100000">
                    <a:schemeClr val="tx1"/>
                  </a:gs>
                </a:gsLst>
                <a:lin ang="5400000" scaled="0"/>
              </a:gradFill>
            </a:endParaRPr>
          </a:p>
        </p:txBody>
      </p:sp>
      <p:sp>
        <p:nvSpPr>
          <p:cNvPr id="133" name="Oval BIG"/>
          <p:cNvSpPr>
            <a:spLocks noChangeAspect="1"/>
          </p:cNvSpPr>
          <p:nvPr/>
        </p:nvSpPr>
        <p:spPr bwMode="auto">
          <a:xfrm>
            <a:off x="7735439" y="1227073"/>
            <a:ext cx="8941082" cy="5809053"/>
          </a:xfrm>
          <a:prstGeom prst="ellipse">
            <a:avLst/>
          </a:prstGeom>
          <a:gradFill flip="none" rotWithShape="1">
            <a:gsLst>
              <a:gs pos="19000">
                <a:srgbClr val="EDFFB3"/>
              </a:gs>
              <a:gs pos="42000">
                <a:srgbClr val="B2F35B">
                  <a:alpha val="51000"/>
                </a:srgbClr>
              </a:gs>
              <a:gs pos="52000">
                <a:srgbClr val="6BC656">
                  <a:alpha val="51000"/>
                </a:srgbClr>
              </a:gs>
              <a:gs pos="100000">
                <a:schemeClr val="accent4">
                  <a:lumMod val="50000"/>
                </a:schemeClr>
              </a:gs>
            </a:gsLst>
            <a:path path="circle">
              <a:fillToRect l="50000" t="50000" r="50000" b="50000"/>
            </a:path>
            <a:tileRect/>
          </a:gradFill>
          <a:ln w="38100" cap="rnd">
            <a:noFill/>
            <a:round/>
            <a:headEnd/>
            <a:tailEnd/>
          </a:ln>
          <a:effectLst>
            <a:glow rad="228600">
              <a:schemeClr val="accent3">
                <a:alpha val="20000"/>
              </a:schemeClr>
            </a:glow>
            <a:outerShdw blurRad="63500" sx="102000" sy="102000" algn="ctr" rotWithShape="0">
              <a:schemeClr val="accent4">
                <a:lumMod val="50000"/>
                <a:alpha val="40000"/>
              </a:schemeClr>
            </a:outerShdw>
          </a:effectLst>
          <a:scene3d>
            <a:camera prst="orthographicFront"/>
            <a:lightRig rig="threePt" dir="t"/>
          </a:scene3d>
          <a:sp3d>
            <a:bevelT w="508000" h="63500" prst="coolSlant"/>
          </a:sp3d>
        </p:spPr>
        <p:txBody>
          <a:bodyPr lIns="0" tIns="0" rIns="0" bIns="0" anchor="ctr"/>
          <a:lstStyle/>
          <a:p>
            <a:pPr indent="-628650" algn="ctr">
              <a:lnSpc>
                <a:spcPct val="83000"/>
              </a:lnSpc>
              <a:buClr>
                <a:srgbClr val="DC9E1F"/>
              </a:buClr>
              <a:buSzPct val="76000"/>
              <a:defRPr/>
            </a:pPr>
            <a:endParaRPr lang="en-US" sz="2800" kern="0" dirty="0">
              <a:solidFill>
                <a:srgbClr val="111111"/>
              </a:solidFill>
            </a:endParaRPr>
          </a:p>
        </p:txBody>
      </p:sp>
      <p:sp>
        <p:nvSpPr>
          <p:cNvPr id="134" name="Oval 2"/>
          <p:cNvSpPr/>
          <p:nvPr/>
        </p:nvSpPr>
        <p:spPr bwMode="auto">
          <a:xfrm>
            <a:off x="9485082" y="2266217"/>
            <a:ext cx="5730798" cy="3723320"/>
          </a:xfrm>
          <a:prstGeom prst="ellipse">
            <a:avLst/>
          </a:prstGeom>
          <a:gradFill flip="none" rotWithShape="1">
            <a:gsLst>
              <a:gs pos="19000">
                <a:srgbClr val="EDFFB3"/>
              </a:gs>
              <a:gs pos="42000">
                <a:srgbClr val="B2F35B">
                  <a:alpha val="51000"/>
                </a:srgbClr>
              </a:gs>
              <a:gs pos="52000">
                <a:srgbClr val="6BC656">
                  <a:alpha val="51000"/>
                </a:srgbClr>
              </a:gs>
              <a:gs pos="100000">
                <a:schemeClr val="accent4">
                  <a:lumMod val="50000"/>
                </a:schemeClr>
              </a:gs>
            </a:gsLst>
            <a:path path="circle">
              <a:fillToRect l="50000" t="50000" r="50000" b="50000"/>
            </a:path>
            <a:tileRect/>
          </a:gradFill>
          <a:ln w="38100" cap="rnd">
            <a:noFill/>
            <a:round/>
            <a:headEnd/>
            <a:tailEnd/>
          </a:ln>
          <a:effectLst>
            <a:glow rad="228600">
              <a:schemeClr val="accent3">
                <a:alpha val="20000"/>
              </a:schemeClr>
            </a:glow>
            <a:outerShdw blurRad="63500" sx="102000" sy="102000" algn="ctr" rotWithShape="0">
              <a:schemeClr val="accent4">
                <a:lumMod val="50000"/>
                <a:alpha val="40000"/>
              </a:schemeClr>
            </a:outerShdw>
          </a:effectLst>
          <a:scene3d>
            <a:camera prst="orthographicFront"/>
            <a:lightRig rig="threePt" dir="t"/>
          </a:scene3d>
          <a:sp3d>
            <a:bevelT w="508000" h="63500" prst="coolSlant"/>
          </a:sp3d>
        </p:spPr>
        <p:txBody>
          <a:bodyPr lIns="0" tIns="0" rIns="0" bIns="0" anchor="ctr"/>
          <a:lstStyle/>
          <a:p>
            <a:pPr indent="-628650" algn="ctr">
              <a:lnSpc>
                <a:spcPct val="83000"/>
              </a:lnSpc>
              <a:buClr>
                <a:srgbClr val="DC9E1F"/>
              </a:buClr>
              <a:buSzPct val="76000"/>
              <a:defRPr/>
            </a:pPr>
            <a:endParaRPr lang="en-US" sz="2800" kern="0" dirty="0"/>
          </a:p>
        </p:txBody>
      </p:sp>
      <p:sp>
        <p:nvSpPr>
          <p:cNvPr id="135" name="Text Placeholder 5"/>
          <p:cNvSpPr txBox="1">
            <a:spLocks/>
          </p:cNvSpPr>
          <p:nvPr/>
        </p:nvSpPr>
        <p:spPr bwMode="auto">
          <a:xfrm>
            <a:off x="1125093" y="2395867"/>
            <a:ext cx="5253936" cy="339169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lvl1pPr marL="613726" marR="0" indent="-613726" algn="l" defTabSz="1218937" rtl="0" eaLnBrk="1" fontAlgn="auto" latinLnBrk="0" hangingPunct="1">
              <a:lnSpc>
                <a:spcPct val="90000"/>
              </a:lnSpc>
              <a:spcBef>
                <a:spcPct val="20000"/>
              </a:spcBef>
              <a:spcAft>
                <a:spcPts val="0"/>
              </a:spcAft>
              <a:buClrTx/>
              <a:buSzPct val="90000"/>
              <a:buFontTx/>
              <a:buBlip>
                <a:blip r:embed="rId3"/>
              </a:buBlip>
              <a:tabLst/>
              <a:defRPr sz="3200" baseline="0">
                <a:gradFill>
                  <a:gsLst>
                    <a:gs pos="0">
                      <a:schemeClr val="tx1"/>
                    </a:gs>
                    <a:gs pos="100000">
                      <a:schemeClr val="tx1"/>
                    </a:gs>
                  </a:gsLst>
                  <a:lin ang="5400000" scaled="0"/>
                </a:gradFill>
                <a:latin typeface="+mn-lt"/>
                <a:ea typeface="+mn-ea"/>
                <a:cs typeface="+mn-cs"/>
              </a:defRPr>
            </a:lvl1pPr>
            <a:lvl2pPr marL="1140684" indent="-526958" algn="l" defTabSz="1218937" rtl="0" eaLnBrk="0" fontAlgn="auto" hangingPunct="0">
              <a:lnSpc>
                <a:spcPct val="90000"/>
              </a:lnSpc>
              <a:spcBef>
                <a:spcPct val="20000"/>
              </a:spcBef>
              <a:spcAft>
                <a:spcPts val="0"/>
              </a:spcAft>
              <a:buSzPct val="90000"/>
              <a:buBlip>
                <a:blip r:embed="rId4"/>
              </a:buBlip>
              <a:defRPr sz="2800">
                <a:gradFill>
                  <a:gsLst>
                    <a:gs pos="0">
                      <a:schemeClr val="tx1"/>
                    </a:gs>
                    <a:gs pos="100000">
                      <a:schemeClr val="tx1"/>
                    </a:gs>
                  </a:gsLst>
                  <a:lin ang="5400000" scaled="0"/>
                </a:gradFill>
                <a:latin typeface="+mn-lt"/>
              </a:defRPr>
            </a:lvl2pPr>
            <a:lvl3pPr marL="1290941" indent="-374585" algn="l" rtl="0" eaLnBrk="0" fontAlgn="base" hangingPunct="0">
              <a:lnSpc>
                <a:spcPct val="90000"/>
              </a:lnSpc>
              <a:spcBef>
                <a:spcPct val="30000"/>
              </a:spcBef>
              <a:spcAft>
                <a:spcPct val="0"/>
              </a:spcAft>
              <a:buChar char="•"/>
              <a:defRPr sz="2700">
                <a:solidFill>
                  <a:schemeClr val="bg1"/>
                </a:solidFill>
                <a:latin typeface="+mn-lt"/>
              </a:defRPr>
            </a:lvl3pPr>
            <a:lvl4pPr marL="1676107" indent="-383050" algn="l" rtl="0" eaLnBrk="0" fontAlgn="base" hangingPunct="0">
              <a:lnSpc>
                <a:spcPct val="90000"/>
              </a:lnSpc>
              <a:spcBef>
                <a:spcPct val="30000"/>
              </a:spcBef>
              <a:spcAft>
                <a:spcPct val="0"/>
              </a:spcAft>
              <a:buChar char="–"/>
              <a:defRPr sz="2700">
                <a:solidFill>
                  <a:schemeClr val="bg1"/>
                </a:solidFill>
                <a:latin typeface="+mn-lt"/>
              </a:defRPr>
            </a:lvl4pPr>
            <a:lvl5pPr marL="2061273" indent="-383050" algn="l" rtl="0" eaLnBrk="0" fontAlgn="base" hangingPunct="0">
              <a:lnSpc>
                <a:spcPct val="90000"/>
              </a:lnSpc>
              <a:spcBef>
                <a:spcPct val="30000"/>
              </a:spcBef>
              <a:spcAft>
                <a:spcPct val="0"/>
              </a:spcAft>
              <a:buChar char="»"/>
              <a:defRPr sz="2700">
                <a:solidFill>
                  <a:schemeClr val="bg1"/>
                </a:solidFill>
                <a:latin typeface="+mn-lt"/>
              </a:defRPr>
            </a:lvl5pPr>
            <a:lvl6pPr marL="2670766" indent="-383050" algn="l" rtl="0" fontAlgn="base">
              <a:lnSpc>
                <a:spcPct val="90000"/>
              </a:lnSpc>
              <a:spcBef>
                <a:spcPct val="30000"/>
              </a:spcBef>
              <a:spcAft>
                <a:spcPct val="0"/>
              </a:spcAft>
              <a:buChar char="»"/>
              <a:defRPr sz="2700">
                <a:solidFill>
                  <a:schemeClr val="bg1"/>
                </a:solidFill>
                <a:latin typeface="+mn-lt"/>
              </a:defRPr>
            </a:lvl6pPr>
            <a:lvl7pPr marL="3280259" indent="-383050" algn="l" rtl="0" fontAlgn="base">
              <a:lnSpc>
                <a:spcPct val="90000"/>
              </a:lnSpc>
              <a:spcBef>
                <a:spcPct val="30000"/>
              </a:spcBef>
              <a:spcAft>
                <a:spcPct val="0"/>
              </a:spcAft>
              <a:buChar char="»"/>
              <a:defRPr sz="2700">
                <a:solidFill>
                  <a:schemeClr val="bg1"/>
                </a:solidFill>
                <a:latin typeface="+mn-lt"/>
              </a:defRPr>
            </a:lvl7pPr>
            <a:lvl8pPr marL="3889753" indent="-383050" algn="l" rtl="0" fontAlgn="base">
              <a:lnSpc>
                <a:spcPct val="90000"/>
              </a:lnSpc>
              <a:spcBef>
                <a:spcPct val="30000"/>
              </a:spcBef>
              <a:spcAft>
                <a:spcPct val="0"/>
              </a:spcAft>
              <a:buChar char="»"/>
              <a:defRPr sz="2700">
                <a:solidFill>
                  <a:schemeClr val="bg1"/>
                </a:solidFill>
                <a:latin typeface="+mn-lt"/>
              </a:defRPr>
            </a:lvl8pPr>
            <a:lvl9pPr marL="4499246" indent="-383050" algn="l" rtl="0" fontAlgn="base">
              <a:lnSpc>
                <a:spcPct val="90000"/>
              </a:lnSpc>
              <a:spcBef>
                <a:spcPct val="30000"/>
              </a:spcBef>
              <a:spcAft>
                <a:spcPct val="0"/>
              </a:spcAft>
              <a:buChar char="»"/>
              <a:defRPr sz="2700">
                <a:solidFill>
                  <a:schemeClr val="bg1"/>
                </a:solidFill>
                <a:latin typeface="+mn-lt"/>
              </a:defRPr>
            </a:lvl9pPr>
          </a:lstStyle>
          <a:p>
            <a:pPr marL="0" indent="0">
              <a:spcBef>
                <a:spcPts val="2400"/>
              </a:spcBef>
              <a:buFontTx/>
              <a:buNone/>
              <a:tabLst>
                <a:tab pos="623888" algn="l"/>
              </a:tabLst>
            </a:pPr>
            <a:r>
              <a:rPr lang="en-US" sz="2600" dirty="0" smtClean="0">
                <a:gradFill>
                  <a:gsLst>
                    <a:gs pos="0">
                      <a:schemeClr val="tx1"/>
                    </a:gs>
                    <a:gs pos="100000">
                      <a:schemeClr val="tx1"/>
                    </a:gs>
                  </a:gsLst>
                  <a:lin ang="16200000" scaled="0"/>
                </a:gradFill>
              </a:rPr>
              <a:t>Access requested</a:t>
            </a:r>
          </a:p>
          <a:p>
            <a:pPr marL="0" indent="0">
              <a:spcBef>
                <a:spcPts val="2400"/>
              </a:spcBef>
              <a:buFontTx/>
              <a:buNone/>
              <a:tabLst>
                <a:tab pos="623888" algn="l"/>
              </a:tabLst>
            </a:pPr>
            <a:r>
              <a:rPr lang="en-US" sz="2600" dirty="0" smtClean="0">
                <a:gradFill>
                  <a:gsLst>
                    <a:gs pos="0">
                      <a:schemeClr val="tx1"/>
                    </a:gs>
                    <a:gs pos="100000">
                      <a:schemeClr val="tx1"/>
                    </a:gs>
                  </a:gsLst>
                  <a:lin ang="16200000" scaled="0"/>
                </a:gradFill>
              </a:rPr>
              <a:t>Health state sent to NPS (RADIUS)</a:t>
            </a:r>
          </a:p>
          <a:p>
            <a:pPr marL="0" indent="0">
              <a:spcBef>
                <a:spcPts val="2400"/>
              </a:spcBef>
              <a:buFontTx/>
              <a:buNone/>
              <a:tabLst>
                <a:tab pos="623888" algn="l"/>
              </a:tabLst>
            </a:pPr>
            <a:r>
              <a:rPr lang="en-US" sz="2600" dirty="0" smtClean="0">
                <a:gradFill>
                  <a:gsLst>
                    <a:gs pos="0">
                      <a:schemeClr val="tx1"/>
                    </a:gs>
                    <a:gs pos="100000">
                      <a:schemeClr val="tx1"/>
                    </a:gs>
                  </a:gsLst>
                  <a:lin ang="16200000" scaled="0"/>
                </a:gradFill>
              </a:rPr>
              <a:t>NPS validates against health policy</a:t>
            </a:r>
          </a:p>
          <a:p>
            <a:pPr marL="0" indent="0">
              <a:spcBef>
                <a:spcPts val="2400"/>
              </a:spcBef>
              <a:buFontTx/>
              <a:buNone/>
              <a:tabLst>
                <a:tab pos="623888" algn="l"/>
              </a:tabLst>
            </a:pPr>
            <a:r>
              <a:rPr lang="en-US" sz="2600" dirty="0" smtClean="0">
                <a:gradFill>
                  <a:gsLst>
                    <a:gs pos="0">
                      <a:schemeClr val="tx1"/>
                    </a:gs>
                    <a:gs pos="100000">
                      <a:schemeClr val="tx1"/>
                    </a:gs>
                  </a:gsLst>
                  <a:lin ang="16200000" scaled="0"/>
                </a:gradFill>
              </a:rPr>
              <a:t>If compliant, access granted</a:t>
            </a:r>
          </a:p>
          <a:p>
            <a:pPr marL="0" indent="0">
              <a:spcBef>
                <a:spcPts val="2400"/>
              </a:spcBef>
              <a:buFontTx/>
              <a:buNone/>
              <a:tabLst>
                <a:tab pos="623888" algn="l"/>
              </a:tabLst>
            </a:pPr>
            <a:r>
              <a:rPr lang="en-US" sz="2600" dirty="0" smtClean="0">
                <a:gradFill>
                  <a:gsLst>
                    <a:gs pos="0">
                      <a:schemeClr val="tx1"/>
                    </a:gs>
                    <a:gs pos="100000">
                      <a:schemeClr val="tx1"/>
                    </a:gs>
                  </a:gsLst>
                  <a:lin ang="16200000" scaled="0"/>
                </a:gradFill>
              </a:rPr>
              <a:t>If not compliant, restricted network access and remediation</a:t>
            </a:r>
          </a:p>
        </p:txBody>
      </p:sp>
      <p:pic>
        <p:nvPicPr>
          <p:cNvPr id="136" name="Picture 3" descr="C:\Program Files\Microsoft Resource DVD Artwork\DVD_ART\Artwork_Imagery\HARDWARE_IMAGERY\Illustration - Misc Hardware\Windows Vista Illustration Icons\VPN.png"/>
          <p:cNvPicPr>
            <a:picLocks noChangeAspect="1" noChangeArrowheads="1"/>
          </p:cNvPicPr>
          <p:nvPr/>
        </p:nvPicPr>
        <p:blipFill>
          <a:blip r:embed="rId5"/>
          <a:srcRect/>
          <a:stretch>
            <a:fillRect/>
          </a:stretch>
        </p:blipFill>
        <p:spPr bwMode="auto">
          <a:xfrm>
            <a:off x="7907032" y="3916688"/>
            <a:ext cx="525463" cy="735012"/>
          </a:xfrm>
          <a:prstGeom prst="rect">
            <a:avLst/>
          </a:prstGeom>
          <a:noFill/>
          <a:ln w="9525">
            <a:noFill/>
            <a:miter lim="800000"/>
            <a:headEnd/>
            <a:tailEnd/>
          </a:ln>
        </p:spPr>
      </p:pic>
      <p:pic>
        <p:nvPicPr>
          <p:cNvPr id="137" name="Picture 4" descr="C:\Program Files\Microsoft Resource DVD Artwork\DVD_ART\Artwork_Imagery\HARDWARE_IMAGERY\Illustration - Misc Hardware\Windows Vista Illustration Icons\Server.png"/>
          <p:cNvPicPr>
            <a:picLocks noChangeAspect="1" noChangeArrowheads="1"/>
          </p:cNvPicPr>
          <p:nvPr/>
        </p:nvPicPr>
        <p:blipFill>
          <a:blip r:embed="rId6"/>
          <a:srcRect/>
          <a:stretch>
            <a:fillRect/>
          </a:stretch>
        </p:blipFill>
        <p:spPr bwMode="auto">
          <a:xfrm>
            <a:off x="8713480" y="3168976"/>
            <a:ext cx="933450" cy="1279525"/>
          </a:xfrm>
          <a:prstGeom prst="rect">
            <a:avLst/>
          </a:prstGeom>
          <a:noFill/>
          <a:ln w="9525">
            <a:noFill/>
            <a:miter lim="800000"/>
            <a:headEnd/>
            <a:tailEnd/>
          </a:ln>
        </p:spPr>
      </p:pic>
      <p:sp>
        <p:nvSpPr>
          <p:cNvPr id="138" name="Microsoft NPS"/>
          <p:cNvSpPr/>
          <p:nvPr/>
        </p:nvSpPr>
        <p:spPr>
          <a:xfrm>
            <a:off x="8488056" y="2543500"/>
            <a:ext cx="1208088" cy="535531"/>
          </a:xfrm>
          <a:prstGeom prst="rect">
            <a:avLst/>
          </a:prstGeom>
        </p:spPr>
        <p:txBody>
          <a:bodyPr>
            <a:spAutoFit/>
          </a:bodyPr>
          <a:lstStyle/>
          <a:p>
            <a:pPr algn="ctr" defTabSz="1096963">
              <a:lnSpc>
                <a:spcPct val="90000"/>
              </a:lnSpc>
              <a:defRPr/>
            </a:pPr>
            <a:r>
              <a:rPr lang="en-US" sz="1600" kern="0" dirty="0">
                <a:ln w="18415" cmpd="sng">
                  <a:noFill/>
                  <a:prstDash val="solid"/>
                </a:ln>
                <a:gradFill>
                  <a:gsLst>
                    <a:gs pos="0">
                      <a:srgbClr val="000000"/>
                    </a:gs>
                    <a:gs pos="100000">
                      <a:srgbClr val="000000"/>
                    </a:gs>
                  </a:gsLst>
                  <a:lin ang="5400000" scaled="1"/>
                </a:gradFill>
                <a:effectLst/>
              </a:rPr>
              <a:t>Microsoft NPS</a:t>
            </a:r>
          </a:p>
        </p:txBody>
      </p:sp>
      <p:grpSp>
        <p:nvGrpSpPr>
          <p:cNvPr id="139" name="Corporate Network"/>
          <p:cNvGrpSpPr>
            <a:grpSpLocks/>
          </p:cNvGrpSpPr>
          <p:nvPr/>
        </p:nvGrpSpPr>
        <p:grpSpPr bwMode="auto">
          <a:xfrm>
            <a:off x="9710438" y="4927700"/>
            <a:ext cx="2257425" cy="1262292"/>
            <a:chOff x="6743699" y="4891709"/>
            <a:chExt cx="2257425" cy="1263029"/>
          </a:xfrm>
        </p:grpSpPr>
        <p:pic>
          <p:nvPicPr>
            <p:cNvPr id="140" name="Picture 5" descr="C:\Program Files\Microsoft Resource DVD Artwork\DVD_ART\Artwork_Imagery\HARDWARE_IMAGERY\Illustration - Misc Hardware\Windows Vista Illustration Icons\Server.png"/>
            <p:cNvPicPr>
              <a:picLocks noChangeAspect="1" noChangeArrowheads="1"/>
            </p:cNvPicPr>
            <p:nvPr/>
          </p:nvPicPr>
          <p:blipFill>
            <a:blip r:embed="rId7"/>
            <a:srcRect/>
            <a:stretch>
              <a:fillRect/>
            </a:stretch>
          </p:blipFill>
          <p:spPr bwMode="auto">
            <a:xfrm>
              <a:off x="6925224" y="5362575"/>
              <a:ext cx="488401" cy="668338"/>
            </a:xfrm>
            <a:prstGeom prst="rect">
              <a:avLst/>
            </a:prstGeom>
            <a:noFill/>
            <a:ln w="9525">
              <a:noFill/>
              <a:miter lim="800000"/>
              <a:headEnd/>
              <a:tailEnd/>
            </a:ln>
          </p:spPr>
        </p:pic>
        <p:pic>
          <p:nvPicPr>
            <p:cNvPr id="141" name="Picture 4" descr="C:\Program Files\Microsoft Resource DVD Artwork\DVD_ART\Artwork_Imagery\HARDWARE_IMAGERY\Illustration - Misc Hardware\Windows Vista Illustration Icons\Laptop.png"/>
            <p:cNvPicPr>
              <a:picLocks noChangeAspect="1" noChangeArrowheads="1"/>
            </p:cNvPicPr>
            <p:nvPr/>
          </p:nvPicPr>
          <p:blipFill>
            <a:blip r:embed="rId8"/>
            <a:srcRect/>
            <a:stretch>
              <a:fillRect/>
            </a:stretch>
          </p:blipFill>
          <p:spPr bwMode="auto">
            <a:xfrm>
              <a:off x="8239125" y="5365750"/>
              <a:ext cx="636588" cy="636588"/>
            </a:xfrm>
            <a:prstGeom prst="rect">
              <a:avLst/>
            </a:prstGeom>
            <a:noFill/>
            <a:ln w="9525">
              <a:noFill/>
              <a:miter lim="800000"/>
              <a:headEnd/>
              <a:tailEnd/>
            </a:ln>
          </p:spPr>
        </p:pic>
        <p:pic>
          <p:nvPicPr>
            <p:cNvPr id="142" name="Picture 5" descr="C:\Program Files\Microsoft Resource DVD Artwork\DVD_ART\Artwork_Imagery\HARDWARE_IMAGERY\Illustration - Misc Hardware\Windows Vista Illustration Icons\Computer.png"/>
            <p:cNvPicPr>
              <a:picLocks noChangeAspect="1" noChangeArrowheads="1"/>
            </p:cNvPicPr>
            <p:nvPr/>
          </p:nvPicPr>
          <p:blipFill>
            <a:blip r:embed="rId9"/>
            <a:srcRect/>
            <a:stretch>
              <a:fillRect/>
            </a:stretch>
          </p:blipFill>
          <p:spPr bwMode="auto">
            <a:xfrm>
              <a:off x="7413625" y="5316538"/>
              <a:ext cx="742950" cy="742950"/>
            </a:xfrm>
            <a:prstGeom prst="rect">
              <a:avLst/>
            </a:prstGeom>
            <a:noFill/>
            <a:ln w="9525">
              <a:noFill/>
              <a:miter lim="800000"/>
              <a:headEnd/>
              <a:tailEnd/>
            </a:ln>
          </p:spPr>
        </p:pic>
        <p:sp>
          <p:nvSpPr>
            <p:cNvPr id="143" name="Intranet"/>
            <p:cNvSpPr/>
            <p:nvPr/>
          </p:nvSpPr>
          <p:spPr>
            <a:xfrm>
              <a:off x="6933091" y="4891709"/>
              <a:ext cx="1919115" cy="314115"/>
            </a:xfrm>
            <a:prstGeom prst="rect">
              <a:avLst/>
            </a:prstGeom>
          </p:spPr>
          <p:txBody>
            <a:bodyPr wrap="none">
              <a:spAutoFit/>
            </a:bodyPr>
            <a:lstStyle/>
            <a:p>
              <a:pPr algn="ctr" defTabSz="1096963">
                <a:lnSpc>
                  <a:spcPct val="90000"/>
                </a:lnSpc>
                <a:defRPr/>
              </a:pPr>
              <a:r>
                <a:rPr lang="en-US" sz="1600" kern="0" dirty="0">
                  <a:ln w="18415" cmpd="sng">
                    <a:noFill/>
                    <a:prstDash val="solid"/>
                  </a:ln>
                  <a:gradFill>
                    <a:gsLst>
                      <a:gs pos="0">
                        <a:srgbClr val="000000"/>
                      </a:gs>
                      <a:gs pos="100000">
                        <a:srgbClr val="000000"/>
                      </a:gs>
                    </a:gsLst>
                    <a:lin ang="5400000" scaled="1"/>
                  </a:gradFill>
                  <a:effectLst/>
                </a:rPr>
                <a:t>Corporate Network</a:t>
              </a:r>
            </a:p>
          </p:txBody>
        </p:sp>
        <p:sp>
          <p:nvSpPr>
            <p:cNvPr id="144" name="Rounded Rectangle 143"/>
            <p:cNvSpPr/>
            <p:nvPr/>
          </p:nvSpPr>
          <p:spPr bwMode="auto">
            <a:xfrm>
              <a:off x="6743699" y="5276850"/>
              <a:ext cx="2257425" cy="877888"/>
            </a:xfrm>
            <a:prstGeom prst="roundRect">
              <a:avLst/>
            </a:prstGeom>
            <a:noFill/>
            <a:ln w="38100" cmpd="sng">
              <a:headEnd type="none" w="med" len="med"/>
              <a:tailEnd type="none" w="med" len="med"/>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lIns="109728" tIns="54864" rIns="109728" bIns="54864" anchor="ctr"/>
            <a:lstStyle/>
            <a:p>
              <a:pPr algn="ctr" defTabSz="1096963">
                <a:defRPr/>
              </a:pPr>
              <a:endParaRPr lang="en-US" sz="2800" dirty="0">
                <a:solidFill>
                  <a:schemeClr val="tx1"/>
                </a:solidFill>
                <a:effectLst>
                  <a:outerShdw blurRad="38100" dist="38100" dir="2700000" algn="tl">
                    <a:srgbClr val="000000">
                      <a:alpha val="43137"/>
                    </a:srgbClr>
                  </a:outerShdw>
                </a:effectLst>
              </a:endParaRPr>
            </a:p>
          </p:txBody>
        </p:sp>
      </p:grpSp>
      <p:grpSp>
        <p:nvGrpSpPr>
          <p:cNvPr id="145" name="Policy Servers"/>
          <p:cNvGrpSpPr>
            <a:grpSpLocks/>
          </p:cNvGrpSpPr>
          <p:nvPr/>
        </p:nvGrpSpPr>
        <p:grpSpPr bwMode="auto">
          <a:xfrm>
            <a:off x="10408605" y="1474233"/>
            <a:ext cx="1404552" cy="1347083"/>
            <a:chOff x="7099511" y="1528748"/>
            <a:chExt cx="1404553" cy="1347802"/>
          </a:xfrm>
        </p:grpSpPr>
        <p:sp>
          <p:nvSpPr>
            <p:cNvPr id="146" name="Intranet"/>
            <p:cNvSpPr/>
            <p:nvPr/>
          </p:nvSpPr>
          <p:spPr>
            <a:xfrm>
              <a:off x="7099511" y="1528748"/>
              <a:ext cx="1404553" cy="480387"/>
            </a:xfrm>
            <a:prstGeom prst="rect">
              <a:avLst/>
            </a:prstGeom>
          </p:spPr>
          <p:txBody>
            <a:bodyPr wrap="none">
              <a:spAutoFit/>
            </a:bodyPr>
            <a:lstStyle/>
            <a:p>
              <a:pPr algn="ctr" defTabSz="1096963">
                <a:lnSpc>
                  <a:spcPct val="90000"/>
                </a:lnSpc>
                <a:defRPr/>
              </a:pPr>
              <a:r>
                <a:rPr lang="en-US" sz="1600" kern="0" dirty="0">
                  <a:ln w="18415" cmpd="sng">
                    <a:noFill/>
                    <a:prstDash val="solid"/>
                  </a:ln>
                  <a:gradFill>
                    <a:gsLst>
                      <a:gs pos="0">
                        <a:srgbClr val="000000"/>
                      </a:gs>
                      <a:gs pos="100000">
                        <a:srgbClr val="000000"/>
                      </a:gs>
                    </a:gsLst>
                    <a:lin ang="5400000" scaled="1"/>
                  </a:gradFill>
                  <a:effectLst/>
                </a:rPr>
                <a:t>Policy Servers</a:t>
              </a:r>
              <a:br>
                <a:rPr lang="en-US" sz="1600" kern="0" dirty="0">
                  <a:ln w="18415" cmpd="sng">
                    <a:noFill/>
                    <a:prstDash val="solid"/>
                  </a:ln>
                  <a:gradFill>
                    <a:gsLst>
                      <a:gs pos="0">
                        <a:srgbClr val="000000"/>
                      </a:gs>
                      <a:gs pos="100000">
                        <a:srgbClr val="000000"/>
                      </a:gs>
                    </a:gsLst>
                    <a:lin ang="5400000" scaled="1"/>
                  </a:gradFill>
                  <a:effectLst/>
                </a:rPr>
              </a:br>
              <a:r>
                <a:rPr lang="en-US" sz="1200" kern="0" dirty="0">
                  <a:ln w="18415" cmpd="sng">
                    <a:noFill/>
                    <a:prstDash val="solid"/>
                  </a:ln>
                  <a:gradFill>
                    <a:gsLst>
                      <a:gs pos="0">
                        <a:srgbClr val="000000"/>
                      </a:gs>
                      <a:gs pos="100000">
                        <a:srgbClr val="000000"/>
                      </a:gs>
                    </a:gsLst>
                    <a:lin ang="5400000" scaled="1"/>
                  </a:gradFill>
                  <a:effectLst/>
                </a:rPr>
                <a:t>e.g</a:t>
              </a:r>
              <a:r>
                <a:rPr lang="en-US" sz="1200" kern="0" dirty="0" smtClean="0">
                  <a:ln w="18415" cmpd="sng">
                    <a:noFill/>
                    <a:prstDash val="solid"/>
                  </a:ln>
                  <a:gradFill>
                    <a:gsLst>
                      <a:gs pos="0">
                        <a:srgbClr val="000000"/>
                      </a:gs>
                      <a:gs pos="100000">
                        <a:srgbClr val="000000"/>
                      </a:gs>
                    </a:gsLst>
                    <a:lin ang="5400000" scaled="1"/>
                  </a:gradFill>
                  <a:effectLst/>
                </a:rPr>
                <a:t>., </a:t>
              </a:r>
              <a:r>
                <a:rPr lang="en-US" sz="1200" kern="0" dirty="0">
                  <a:ln w="18415" cmpd="sng">
                    <a:noFill/>
                    <a:prstDash val="solid"/>
                  </a:ln>
                  <a:gradFill>
                    <a:gsLst>
                      <a:gs pos="0">
                        <a:srgbClr val="000000"/>
                      </a:gs>
                      <a:gs pos="100000">
                        <a:srgbClr val="000000"/>
                      </a:gs>
                    </a:gsLst>
                    <a:lin ang="5400000" scaled="1"/>
                  </a:gradFill>
                  <a:effectLst/>
                </a:rPr>
                <a:t>Patch, AV</a:t>
              </a:r>
            </a:p>
          </p:txBody>
        </p:sp>
        <p:sp>
          <p:nvSpPr>
            <p:cNvPr id="147" name="Rounded Rectangle 146"/>
            <p:cNvSpPr/>
            <p:nvPr/>
          </p:nvSpPr>
          <p:spPr bwMode="auto">
            <a:xfrm>
              <a:off x="7166520" y="2095500"/>
              <a:ext cx="1266826" cy="781050"/>
            </a:xfrm>
            <a:prstGeom prst="roundRect">
              <a:avLst/>
            </a:prstGeom>
            <a:noFill/>
            <a:ln w="38100" cmpd="sng">
              <a:headEnd type="none" w="med" len="med"/>
              <a:tailEnd type="none" w="med" len="med"/>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lIns="109728" tIns="54864" rIns="109728" bIns="54864" anchor="ctr"/>
            <a:lstStyle/>
            <a:p>
              <a:pPr algn="ctr" defTabSz="1096963">
                <a:defRPr/>
              </a:pPr>
              <a:endParaRPr lang="en-US" sz="2800" dirty="0">
                <a:solidFill>
                  <a:srgbClr val="DC9E1F"/>
                </a:solidFill>
                <a:effectLst>
                  <a:outerShdw blurRad="38100" dist="38100" dir="2700000" algn="tl">
                    <a:srgbClr val="000000">
                      <a:alpha val="43137"/>
                    </a:srgbClr>
                  </a:outerShdw>
                </a:effectLst>
              </a:endParaRPr>
            </a:p>
          </p:txBody>
        </p:sp>
      </p:grpSp>
      <p:grpSp>
        <p:nvGrpSpPr>
          <p:cNvPr id="148" name="Group 77"/>
          <p:cNvGrpSpPr>
            <a:grpSpLocks/>
          </p:cNvGrpSpPr>
          <p:nvPr/>
        </p:nvGrpSpPr>
        <p:grpSpPr bwMode="auto">
          <a:xfrm>
            <a:off x="10662930" y="2138695"/>
            <a:ext cx="965200" cy="668337"/>
            <a:chOff x="7296699" y="2200275"/>
            <a:chExt cx="964651" cy="668338"/>
          </a:xfrm>
        </p:grpSpPr>
        <p:pic>
          <p:nvPicPr>
            <p:cNvPr id="149" name="Picture 5" descr="C:\Program Files\Microsoft Resource DVD Artwork\DVD_ART\Artwork_Imagery\HARDWARE_IMAGERY\Illustration - Misc Hardware\Windows Vista Illustration Icons\Server.png"/>
            <p:cNvPicPr>
              <a:picLocks noChangeAspect="1" noChangeArrowheads="1"/>
            </p:cNvPicPr>
            <p:nvPr/>
          </p:nvPicPr>
          <p:blipFill>
            <a:blip r:embed="rId7"/>
            <a:srcRect/>
            <a:stretch>
              <a:fillRect/>
            </a:stretch>
          </p:blipFill>
          <p:spPr bwMode="auto">
            <a:xfrm>
              <a:off x="7296699" y="2200275"/>
              <a:ext cx="488401" cy="668338"/>
            </a:xfrm>
            <a:prstGeom prst="rect">
              <a:avLst/>
            </a:prstGeom>
            <a:noFill/>
            <a:ln w="9525">
              <a:noFill/>
              <a:miter lim="800000"/>
              <a:headEnd/>
              <a:tailEnd/>
            </a:ln>
          </p:spPr>
        </p:pic>
        <p:pic>
          <p:nvPicPr>
            <p:cNvPr id="150" name="Picture 5" descr="C:\Program Files\Microsoft Resource DVD Artwork\DVD_ART\Artwork_Imagery\HARDWARE_IMAGERY\Illustration - Misc Hardware\Windows Vista Illustration Icons\Server.png"/>
            <p:cNvPicPr>
              <a:picLocks noChangeAspect="1" noChangeArrowheads="1"/>
            </p:cNvPicPr>
            <p:nvPr/>
          </p:nvPicPr>
          <p:blipFill>
            <a:blip r:embed="rId7"/>
            <a:srcRect/>
            <a:stretch>
              <a:fillRect/>
            </a:stretch>
          </p:blipFill>
          <p:spPr bwMode="auto">
            <a:xfrm>
              <a:off x="7772949" y="2200275"/>
              <a:ext cx="488401" cy="668338"/>
            </a:xfrm>
            <a:prstGeom prst="rect">
              <a:avLst/>
            </a:prstGeom>
            <a:noFill/>
            <a:ln w="9525">
              <a:noFill/>
              <a:miter lim="800000"/>
              <a:headEnd/>
              <a:tailEnd/>
            </a:ln>
          </p:spPr>
        </p:pic>
      </p:grpSp>
      <p:sp>
        <p:nvSpPr>
          <p:cNvPr id="151" name="Rounded Rectangle 150"/>
          <p:cNvSpPr/>
          <p:nvPr/>
        </p:nvSpPr>
        <p:spPr bwMode="auto">
          <a:xfrm>
            <a:off x="10111066" y="3197554"/>
            <a:ext cx="923925" cy="1647825"/>
          </a:xfrm>
          <a:prstGeom prst="roundRect">
            <a:avLst/>
          </a:prstGeom>
          <a:solidFill>
            <a:schemeClr val="accent3">
              <a:lumMod val="60000"/>
              <a:lumOff val="40000"/>
              <a:alpha val="31000"/>
            </a:schemeClr>
          </a:solidFill>
          <a:ln w="38100" cmpd="sng">
            <a:solidFill>
              <a:schemeClr val="accent3"/>
            </a:solidFill>
            <a:headEnd type="none" w="med" len="med"/>
            <a:tailEnd type="none" w="med" len="med"/>
          </a:ln>
          <a:scene3d>
            <a:camera prst="orthographicFront"/>
            <a:lightRig rig="threePt" dir="t"/>
          </a:scene3d>
          <a:sp3d>
            <a:bevelT w="152400" h="50800" prst="softRound"/>
          </a:sp3d>
        </p:spPr>
        <p:style>
          <a:lnRef idx="2">
            <a:schemeClr val="dk1"/>
          </a:lnRef>
          <a:fillRef idx="1">
            <a:schemeClr val="lt1"/>
          </a:fillRef>
          <a:effectRef idx="0">
            <a:schemeClr val="dk1"/>
          </a:effectRef>
          <a:fontRef idx="minor">
            <a:schemeClr val="dk1"/>
          </a:fontRef>
        </p:style>
        <p:txBody>
          <a:bodyPr lIns="109728" tIns="54864" rIns="109728" bIns="54864" anchor="ctr"/>
          <a:lstStyle/>
          <a:p>
            <a:pPr algn="ctr" defTabSz="1096963">
              <a:defRPr/>
            </a:pPr>
            <a:endParaRPr lang="en-US" sz="2800" dirty="0">
              <a:solidFill>
                <a:schemeClr val="tx1"/>
              </a:solidFill>
              <a:effectLst>
                <a:outerShdw blurRad="38100" dist="38100" dir="2700000" algn="tl">
                  <a:srgbClr val="000000">
                    <a:alpha val="43137"/>
                  </a:srgbClr>
                </a:outerShdw>
              </a:effectLst>
            </a:endParaRPr>
          </a:p>
        </p:txBody>
      </p:sp>
      <p:sp>
        <p:nvSpPr>
          <p:cNvPr id="152" name="Rounded Rectangle 151"/>
          <p:cNvSpPr/>
          <p:nvPr/>
        </p:nvSpPr>
        <p:spPr bwMode="auto">
          <a:xfrm>
            <a:off x="11122727" y="3197554"/>
            <a:ext cx="923925" cy="1647825"/>
          </a:xfrm>
          <a:prstGeom prst="roundRect">
            <a:avLst/>
          </a:prstGeom>
          <a:solidFill>
            <a:schemeClr val="accent3">
              <a:lumMod val="60000"/>
              <a:lumOff val="40000"/>
              <a:alpha val="31000"/>
            </a:schemeClr>
          </a:solidFill>
          <a:ln w="38100" cmpd="sng">
            <a:solidFill>
              <a:schemeClr val="accent3"/>
            </a:solidFill>
            <a:headEnd type="none" w="med" len="med"/>
            <a:tailEnd type="none" w="med" len="med"/>
          </a:ln>
          <a:scene3d>
            <a:camera prst="orthographicFront"/>
            <a:lightRig rig="threePt" dir="t"/>
          </a:scene3d>
          <a:sp3d>
            <a:bevelT w="152400" h="50800" prst="softRound"/>
          </a:sp3d>
        </p:spPr>
        <p:style>
          <a:lnRef idx="2">
            <a:schemeClr val="dk1"/>
          </a:lnRef>
          <a:fillRef idx="1">
            <a:schemeClr val="lt1"/>
          </a:fillRef>
          <a:effectRef idx="0">
            <a:schemeClr val="dk1"/>
          </a:effectRef>
          <a:fontRef idx="minor">
            <a:schemeClr val="dk1"/>
          </a:fontRef>
        </p:style>
        <p:txBody>
          <a:bodyPr lIns="109728" tIns="54864" rIns="109728" bIns="54864" anchor="ctr"/>
          <a:lstStyle/>
          <a:p>
            <a:pPr algn="ctr" defTabSz="1096963">
              <a:defRPr/>
            </a:pPr>
            <a:endParaRPr lang="en-US" sz="2800" dirty="0">
              <a:solidFill>
                <a:schemeClr val="tx1"/>
              </a:solidFill>
              <a:effectLst>
                <a:outerShdw blurRad="38100" dist="38100" dir="2700000" algn="tl">
                  <a:srgbClr val="000000">
                    <a:alpha val="43137"/>
                  </a:srgbClr>
                </a:outerShdw>
              </a:effectLst>
            </a:endParaRPr>
          </a:p>
        </p:txBody>
      </p:sp>
      <p:grpSp>
        <p:nvGrpSpPr>
          <p:cNvPr id="153" name="Group 78"/>
          <p:cNvGrpSpPr>
            <a:grpSpLocks/>
          </p:cNvGrpSpPr>
          <p:nvPr/>
        </p:nvGrpSpPr>
        <p:grpSpPr bwMode="auto">
          <a:xfrm>
            <a:off x="11159818" y="4129415"/>
            <a:ext cx="849312" cy="669925"/>
            <a:chOff x="7410999" y="2228850"/>
            <a:chExt cx="850351" cy="668338"/>
          </a:xfrm>
        </p:grpSpPr>
        <p:pic>
          <p:nvPicPr>
            <p:cNvPr id="154" name="Picture 5" descr="C:\Program Files\Microsoft Resource DVD Artwork\DVD_ART\Artwork_Imagery\HARDWARE_IMAGERY\Illustration - Misc Hardware\Windows Vista Illustration Icons\Server.png"/>
            <p:cNvPicPr>
              <a:picLocks noChangeAspect="1" noChangeArrowheads="1"/>
            </p:cNvPicPr>
            <p:nvPr/>
          </p:nvPicPr>
          <p:blipFill>
            <a:blip r:embed="rId7"/>
            <a:srcRect/>
            <a:stretch>
              <a:fillRect/>
            </a:stretch>
          </p:blipFill>
          <p:spPr bwMode="auto">
            <a:xfrm>
              <a:off x="7410999" y="2228850"/>
              <a:ext cx="488401" cy="668338"/>
            </a:xfrm>
            <a:prstGeom prst="rect">
              <a:avLst/>
            </a:prstGeom>
            <a:noFill/>
            <a:ln w="9525">
              <a:noFill/>
              <a:miter lim="800000"/>
              <a:headEnd/>
              <a:tailEnd/>
            </a:ln>
          </p:spPr>
        </p:pic>
        <p:pic>
          <p:nvPicPr>
            <p:cNvPr id="155" name="Picture 5" descr="C:\Program Files\Microsoft Resource DVD Artwork\DVD_ART\Artwork_Imagery\HARDWARE_IMAGERY\Illustration - Misc Hardware\Windows Vista Illustration Icons\Server.png"/>
            <p:cNvPicPr>
              <a:picLocks noChangeAspect="1" noChangeArrowheads="1"/>
            </p:cNvPicPr>
            <p:nvPr/>
          </p:nvPicPr>
          <p:blipFill>
            <a:blip r:embed="rId7"/>
            <a:srcRect/>
            <a:stretch>
              <a:fillRect/>
            </a:stretch>
          </p:blipFill>
          <p:spPr bwMode="auto">
            <a:xfrm>
              <a:off x="7772949" y="2228850"/>
              <a:ext cx="488401" cy="668338"/>
            </a:xfrm>
            <a:prstGeom prst="rect">
              <a:avLst/>
            </a:prstGeom>
            <a:noFill/>
            <a:ln w="9525">
              <a:noFill/>
              <a:miter lim="800000"/>
              <a:headEnd/>
              <a:tailEnd/>
            </a:ln>
          </p:spPr>
        </p:pic>
      </p:grpSp>
      <p:sp>
        <p:nvSpPr>
          <p:cNvPr id="156" name="DCHP,  VPN"/>
          <p:cNvSpPr/>
          <p:nvPr/>
        </p:nvSpPr>
        <p:spPr>
          <a:xfrm>
            <a:off x="7845120" y="4583438"/>
            <a:ext cx="1335085" cy="498598"/>
          </a:xfrm>
          <a:prstGeom prst="rect">
            <a:avLst/>
          </a:prstGeom>
        </p:spPr>
        <p:txBody>
          <a:bodyPr wrap="square">
            <a:spAutoFit/>
          </a:bodyPr>
          <a:lstStyle/>
          <a:p>
            <a:pPr algn="ctr" defTabSz="1096963">
              <a:lnSpc>
                <a:spcPct val="90000"/>
              </a:lnSpc>
              <a:defRPr/>
            </a:pPr>
            <a:r>
              <a:rPr lang="en-US" sz="1600" kern="0" dirty="0" smtClean="0">
                <a:ln w="18415" cmpd="sng">
                  <a:noFill/>
                  <a:prstDash val="solid"/>
                </a:ln>
                <a:gradFill>
                  <a:gsLst>
                    <a:gs pos="0">
                      <a:srgbClr val="000000"/>
                    </a:gs>
                    <a:gs pos="100000">
                      <a:srgbClr val="000000"/>
                    </a:gs>
                  </a:gsLst>
                  <a:lin ang="5400000" scaled="1"/>
                </a:gradFill>
                <a:effectLst/>
              </a:rPr>
              <a:t>DCHP, VPN</a:t>
            </a:r>
            <a:endParaRPr lang="en-US" sz="1600" kern="0" dirty="0">
              <a:ln w="18415" cmpd="sng">
                <a:noFill/>
                <a:prstDash val="solid"/>
              </a:ln>
              <a:gradFill>
                <a:gsLst>
                  <a:gs pos="0">
                    <a:srgbClr val="000000"/>
                  </a:gs>
                  <a:gs pos="100000">
                    <a:srgbClr val="000000"/>
                  </a:gs>
                </a:gsLst>
                <a:lin ang="5400000" scaled="1"/>
              </a:gradFill>
              <a:effectLst/>
            </a:endParaRPr>
          </a:p>
          <a:p>
            <a:pPr algn="ctr" defTabSz="1096963">
              <a:defRPr/>
            </a:pPr>
            <a:r>
              <a:rPr lang="en-US" sz="1200" kern="0" dirty="0">
                <a:ln w="18415" cmpd="sng">
                  <a:noFill/>
                  <a:prstDash val="solid"/>
                </a:ln>
                <a:gradFill>
                  <a:gsLst>
                    <a:gs pos="0">
                      <a:srgbClr val="000000"/>
                    </a:gs>
                    <a:gs pos="100000">
                      <a:srgbClr val="000000"/>
                    </a:gs>
                  </a:gsLst>
                  <a:lin ang="5400000" scaled="1"/>
                </a:gradFill>
                <a:effectLst/>
              </a:rPr>
              <a:t>Switch/Router</a:t>
            </a:r>
          </a:p>
        </p:txBody>
      </p:sp>
      <p:sp>
        <p:nvSpPr>
          <p:cNvPr id="157" name="Restricted"/>
          <p:cNvSpPr/>
          <p:nvPr/>
        </p:nvSpPr>
        <p:spPr>
          <a:xfrm>
            <a:off x="10038483" y="3681745"/>
            <a:ext cx="1069524" cy="535531"/>
          </a:xfrm>
          <a:prstGeom prst="rect">
            <a:avLst/>
          </a:prstGeom>
        </p:spPr>
        <p:txBody>
          <a:bodyPr wrap="none">
            <a:spAutoFit/>
          </a:bodyPr>
          <a:lstStyle/>
          <a:p>
            <a:pPr algn="ctr" defTabSz="1096963">
              <a:lnSpc>
                <a:spcPct val="90000"/>
              </a:lnSpc>
              <a:defRPr/>
            </a:pPr>
            <a:r>
              <a:rPr lang="en-US" sz="1600" kern="0" dirty="0">
                <a:ln w="18415" cmpd="sng">
                  <a:noFill/>
                  <a:prstDash val="solid"/>
                </a:ln>
                <a:gradFill>
                  <a:gsLst>
                    <a:gs pos="0">
                      <a:srgbClr val="000000"/>
                    </a:gs>
                    <a:gs pos="100000">
                      <a:srgbClr val="000000"/>
                    </a:gs>
                  </a:gsLst>
                  <a:lin ang="5400000" scaled="1"/>
                </a:gradFill>
                <a:effectLst/>
              </a:rPr>
              <a:t>Restricted</a:t>
            </a:r>
            <a:br>
              <a:rPr lang="en-US" sz="1600" kern="0" dirty="0">
                <a:ln w="18415" cmpd="sng">
                  <a:noFill/>
                  <a:prstDash val="solid"/>
                </a:ln>
                <a:gradFill>
                  <a:gsLst>
                    <a:gs pos="0">
                      <a:srgbClr val="000000"/>
                    </a:gs>
                    <a:gs pos="100000">
                      <a:srgbClr val="000000"/>
                    </a:gs>
                  </a:gsLst>
                  <a:lin ang="5400000" scaled="1"/>
                </a:gradFill>
                <a:effectLst/>
              </a:rPr>
            </a:br>
            <a:r>
              <a:rPr lang="en-US" sz="1600" kern="0" dirty="0">
                <a:ln w="18415" cmpd="sng">
                  <a:noFill/>
                  <a:prstDash val="solid"/>
                </a:ln>
                <a:gradFill>
                  <a:gsLst>
                    <a:gs pos="0">
                      <a:srgbClr val="000000"/>
                    </a:gs>
                    <a:gs pos="100000">
                      <a:srgbClr val="000000"/>
                    </a:gs>
                  </a:gsLst>
                  <a:lin ang="5400000" scaled="1"/>
                </a:gradFill>
                <a:effectLst/>
              </a:rPr>
              <a:t>Network</a:t>
            </a:r>
          </a:p>
        </p:txBody>
      </p:sp>
      <p:sp>
        <p:nvSpPr>
          <p:cNvPr id="158" name="Fix Up"/>
          <p:cNvSpPr/>
          <p:nvPr/>
        </p:nvSpPr>
        <p:spPr>
          <a:xfrm>
            <a:off x="11056764" y="3224961"/>
            <a:ext cx="1081050" cy="646331"/>
          </a:xfrm>
          <a:prstGeom prst="rect">
            <a:avLst/>
          </a:prstGeom>
        </p:spPr>
        <p:txBody>
          <a:bodyPr wrap="square">
            <a:spAutoFit/>
          </a:bodyPr>
          <a:lstStyle/>
          <a:p>
            <a:pPr algn="ctr" defTabSz="1096963">
              <a:defRPr/>
            </a:pPr>
            <a:r>
              <a:rPr lang="en-US" sz="1200" kern="0" dirty="0">
                <a:ln w="18415" cmpd="sng">
                  <a:noFill/>
                  <a:prstDash val="solid"/>
                </a:ln>
                <a:gradFill>
                  <a:gsLst>
                    <a:gs pos="0">
                      <a:srgbClr val="000000"/>
                    </a:gs>
                    <a:gs pos="100000">
                      <a:srgbClr val="000000"/>
                    </a:gs>
                  </a:gsLst>
                  <a:lin ang="5400000" scaled="1"/>
                </a:gradFill>
                <a:effectLst/>
              </a:rPr>
              <a:t>Remediation </a:t>
            </a:r>
            <a:br>
              <a:rPr lang="en-US" sz="1200" kern="0" dirty="0">
                <a:ln w="18415" cmpd="sng">
                  <a:noFill/>
                  <a:prstDash val="solid"/>
                </a:ln>
                <a:gradFill>
                  <a:gsLst>
                    <a:gs pos="0">
                      <a:srgbClr val="000000"/>
                    </a:gs>
                    <a:gs pos="100000">
                      <a:srgbClr val="000000"/>
                    </a:gs>
                  </a:gsLst>
                  <a:lin ang="5400000" scaled="1"/>
                </a:gradFill>
                <a:effectLst/>
              </a:rPr>
            </a:br>
            <a:r>
              <a:rPr lang="en-US" sz="1200" kern="0" dirty="0">
                <a:ln w="18415" cmpd="sng">
                  <a:noFill/>
                  <a:prstDash val="solid"/>
                </a:ln>
                <a:gradFill>
                  <a:gsLst>
                    <a:gs pos="0">
                      <a:srgbClr val="000000"/>
                    </a:gs>
                    <a:gs pos="100000">
                      <a:srgbClr val="000000"/>
                    </a:gs>
                  </a:gsLst>
                  <a:lin ang="5400000" scaled="1"/>
                </a:gradFill>
                <a:effectLst/>
              </a:rPr>
              <a:t>Servers</a:t>
            </a:r>
            <a:br>
              <a:rPr lang="en-US" sz="1200" kern="0" dirty="0">
                <a:ln w="18415" cmpd="sng">
                  <a:noFill/>
                  <a:prstDash val="solid"/>
                </a:ln>
                <a:gradFill>
                  <a:gsLst>
                    <a:gs pos="0">
                      <a:srgbClr val="000000"/>
                    </a:gs>
                    <a:gs pos="100000">
                      <a:srgbClr val="000000"/>
                    </a:gs>
                  </a:gsLst>
                  <a:lin ang="5400000" scaled="1"/>
                </a:gradFill>
                <a:effectLst/>
              </a:rPr>
            </a:br>
            <a:r>
              <a:rPr lang="en-US" sz="1200" kern="0" dirty="0">
                <a:ln w="18415" cmpd="sng">
                  <a:noFill/>
                  <a:prstDash val="solid"/>
                </a:ln>
                <a:gradFill>
                  <a:gsLst>
                    <a:gs pos="0">
                      <a:srgbClr val="000000"/>
                    </a:gs>
                    <a:gs pos="100000">
                      <a:srgbClr val="000000"/>
                    </a:gs>
                  </a:gsLst>
                  <a:lin ang="5400000" scaled="1"/>
                </a:gradFill>
                <a:effectLst/>
              </a:rPr>
              <a:t>e.g., Patch</a:t>
            </a:r>
          </a:p>
        </p:txBody>
      </p:sp>
      <p:pic>
        <p:nvPicPr>
          <p:cNvPr id="159" name="Picture 4" descr="C:\Program Files\Microsoft Resource DVD Artwork\DVD_ART\Artwork_Imagery\HARDWARE_IMAGERY\Illustration - Misc Hardware\Windows Vista Illustration Icons\Laptop.png"/>
          <p:cNvPicPr>
            <a:picLocks noChangeAspect="1" noChangeArrowheads="1"/>
          </p:cNvPicPr>
          <p:nvPr/>
        </p:nvPicPr>
        <p:blipFill>
          <a:blip r:embed="rId8"/>
          <a:srcRect/>
          <a:stretch>
            <a:fillRect/>
          </a:stretch>
        </p:blipFill>
        <p:spPr bwMode="auto">
          <a:xfrm>
            <a:off x="6433983" y="1344945"/>
            <a:ext cx="1044575" cy="1044575"/>
          </a:xfrm>
          <a:prstGeom prst="rect">
            <a:avLst/>
          </a:prstGeom>
          <a:noFill/>
          <a:effectLst>
            <a:outerShdw blurRad="63500" sx="102000" sy="102000" algn="ctr" rotWithShape="0">
              <a:prstClr val="black">
                <a:alpha val="40000"/>
              </a:prstClr>
            </a:outerShdw>
          </a:effectLst>
        </p:spPr>
      </p:pic>
      <p:cxnSp>
        <p:nvCxnSpPr>
          <p:cNvPr id="160" name="Straight Connector 159"/>
          <p:cNvCxnSpPr/>
          <p:nvPr/>
        </p:nvCxnSpPr>
        <p:spPr>
          <a:xfrm flipV="1">
            <a:off x="9078958" y="3479590"/>
            <a:ext cx="2366626" cy="19936"/>
          </a:xfrm>
          <a:prstGeom prst="line">
            <a:avLst/>
          </a:prstGeom>
          <a:ln w="50800" cap="rnd">
            <a:solidFill>
              <a:schemeClr val="bg1"/>
            </a:solidFill>
            <a:prstDash val="sysDot"/>
            <a:tailEnd type="stealth"/>
          </a:ln>
          <a:effectLst>
            <a:glow rad="63500">
              <a:srgbClr val="000000">
                <a:alpha val="10980"/>
              </a:srgbClr>
            </a:glow>
          </a:effectLst>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6200000" flipH="1">
            <a:off x="9050735" y="4259058"/>
            <a:ext cx="1083736" cy="530582"/>
          </a:xfrm>
          <a:prstGeom prst="line">
            <a:avLst/>
          </a:prstGeom>
          <a:ln w="50800" cap="rnd">
            <a:solidFill>
              <a:schemeClr val="bg1"/>
            </a:solidFill>
            <a:prstDash val="sysDot"/>
            <a:tailEnd type="stealth"/>
          </a:ln>
          <a:effectLst>
            <a:glow rad="63500">
              <a:srgbClr val="000000">
                <a:alpha val="10980"/>
              </a:srgbClr>
            </a:glow>
          </a:effectLst>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27313" y="2543508"/>
            <a:ext cx="1030202" cy="660047"/>
          </a:xfrm>
          <a:prstGeom prst="line">
            <a:avLst/>
          </a:prstGeom>
          <a:ln w="50800" cap="rnd">
            <a:solidFill>
              <a:schemeClr val="bg1"/>
            </a:solidFill>
            <a:prstDash val="sysDot"/>
            <a:headEnd type="stealth"/>
            <a:tailEnd type="stealth"/>
          </a:ln>
          <a:effectLst>
            <a:glow rad="63500">
              <a:srgbClr val="000000">
                <a:alpha val="10980"/>
              </a:srgbClr>
            </a:glow>
          </a:effectLst>
        </p:spPr>
        <p:style>
          <a:lnRef idx="1">
            <a:schemeClr val="accent1"/>
          </a:lnRef>
          <a:fillRef idx="0">
            <a:schemeClr val="accent1"/>
          </a:fillRef>
          <a:effectRef idx="0">
            <a:schemeClr val="accent1"/>
          </a:effectRef>
          <a:fontRef idx="minor">
            <a:schemeClr val="tx1"/>
          </a:fontRef>
        </p:style>
      </p:cxnSp>
      <p:sp>
        <p:nvSpPr>
          <p:cNvPr id="163" name="Not policy compliant"/>
          <p:cNvSpPr/>
          <p:nvPr/>
        </p:nvSpPr>
        <p:spPr bwMode="auto">
          <a:xfrm>
            <a:off x="9460069" y="3327652"/>
            <a:ext cx="928912" cy="366593"/>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lIns="109728" tIns="54864" rIns="109728" bIns="54864" anchor="ctr"/>
          <a:lstStyle/>
          <a:p>
            <a:pPr algn="ctr" defTabSz="1096963">
              <a:lnSpc>
                <a:spcPct val="90000"/>
              </a:lnSpc>
              <a:defRPr/>
            </a:pPr>
            <a:r>
              <a:rPr lang="en-US" sz="1200" dirty="0">
                <a:solidFill>
                  <a:schemeClr val="tx1"/>
                </a:solidFill>
                <a:effectLst>
                  <a:outerShdw blurRad="38100" dist="38100" dir="2700000" algn="tl">
                    <a:srgbClr val="000000">
                      <a:alpha val="43137"/>
                    </a:srgbClr>
                  </a:outerShdw>
                </a:effectLst>
              </a:rPr>
              <a:t>Not policy compliant</a:t>
            </a:r>
          </a:p>
        </p:txBody>
      </p:sp>
      <p:sp>
        <p:nvSpPr>
          <p:cNvPr id="164" name="Policy compliant"/>
          <p:cNvSpPr/>
          <p:nvPr/>
        </p:nvSpPr>
        <p:spPr bwMode="auto">
          <a:xfrm>
            <a:off x="9086330" y="4381132"/>
            <a:ext cx="928912" cy="366593"/>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109728" tIns="54864" rIns="109728" bIns="54864" anchor="ctr"/>
          <a:lstStyle/>
          <a:p>
            <a:pPr algn="ctr" defTabSz="1096963">
              <a:lnSpc>
                <a:spcPct val="90000"/>
              </a:lnSpc>
              <a:defRPr/>
            </a:pPr>
            <a:r>
              <a:rPr lang="en-US" sz="1200" dirty="0">
                <a:solidFill>
                  <a:schemeClr val="tx1"/>
                </a:solidFill>
                <a:effectLst>
                  <a:outerShdw blurRad="63500" sx="102000" sy="102000" algn="ctr" rotWithShape="0">
                    <a:prstClr val="black">
                      <a:alpha val="40000"/>
                    </a:prstClr>
                  </a:outerShdw>
                </a:effectLst>
              </a:rPr>
              <a:t>Policy compliant</a:t>
            </a:r>
          </a:p>
        </p:txBody>
      </p:sp>
      <p:pic>
        <p:nvPicPr>
          <p:cNvPr id="165" name="Picture 6"/>
          <p:cNvPicPr>
            <a:picLocks noChangeAspect="1" noChangeArrowheads="1"/>
          </p:cNvPicPr>
          <p:nvPr/>
        </p:nvPicPr>
        <p:blipFill>
          <a:blip r:embed="rId10"/>
          <a:srcRect/>
          <a:stretch>
            <a:fillRect/>
          </a:stretch>
        </p:blipFill>
        <p:spPr bwMode="auto">
          <a:xfrm>
            <a:off x="7864168" y="3470604"/>
            <a:ext cx="577850" cy="577851"/>
          </a:xfrm>
          <a:prstGeom prst="rect">
            <a:avLst/>
          </a:prstGeom>
          <a:noFill/>
          <a:ln w="9525">
            <a:noFill/>
            <a:miter lim="800000"/>
            <a:headEnd/>
            <a:tailEnd/>
          </a:ln>
        </p:spPr>
      </p:pic>
      <p:sp>
        <p:nvSpPr>
          <p:cNvPr id="166" name="1s"/>
          <p:cNvSpPr>
            <a:spLocks noChangeAspect="1"/>
          </p:cNvSpPr>
          <p:nvPr/>
        </p:nvSpPr>
        <p:spPr bwMode="auto">
          <a:xfrm>
            <a:off x="7335603" y="1727796"/>
            <a:ext cx="364067" cy="364067"/>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000" b="1" dirty="0">
                <a:gradFill>
                  <a:gsLst>
                    <a:gs pos="0">
                      <a:srgbClr val="FFFFFF"/>
                    </a:gs>
                    <a:gs pos="100000">
                      <a:srgbClr val="FFFFFF"/>
                    </a:gs>
                  </a:gsLst>
                  <a:lin ang="5400000" scaled="1"/>
                </a:gradFill>
              </a:rPr>
              <a:t>1</a:t>
            </a:r>
          </a:p>
        </p:txBody>
      </p:sp>
      <p:sp>
        <p:nvSpPr>
          <p:cNvPr id="167" name="3s"/>
          <p:cNvSpPr>
            <a:spLocks noChangeAspect="1"/>
          </p:cNvSpPr>
          <p:nvPr/>
        </p:nvSpPr>
        <p:spPr bwMode="auto">
          <a:xfrm>
            <a:off x="9628843" y="2722668"/>
            <a:ext cx="364067" cy="364067"/>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000" b="1" dirty="0">
                <a:gradFill>
                  <a:gsLst>
                    <a:gs pos="0">
                      <a:srgbClr val="FFFFFF"/>
                    </a:gs>
                    <a:gs pos="100000">
                      <a:srgbClr val="FFFFFF"/>
                    </a:gs>
                  </a:gsLst>
                  <a:lin ang="5400000" scaled="1"/>
                </a:gradFill>
              </a:rPr>
              <a:t>3</a:t>
            </a:r>
          </a:p>
        </p:txBody>
      </p:sp>
      <p:sp>
        <p:nvSpPr>
          <p:cNvPr id="168" name="5s"/>
          <p:cNvSpPr>
            <a:spLocks noChangeAspect="1"/>
          </p:cNvSpPr>
          <p:nvPr/>
        </p:nvSpPr>
        <p:spPr bwMode="auto">
          <a:xfrm>
            <a:off x="10610363" y="3291676"/>
            <a:ext cx="364067" cy="364067"/>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000" b="1" dirty="0">
                <a:gradFill>
                  <a:gsLst>
                    <a:gs pos="0">
                      <a:srgbClr val="FFFFFF"/>
                    </a:gs>
                    <a:gs pos="100000">
                      <a:srgbClr val="FFFFFF"/>
                    </a:gs>
                  </a:gsLst>
                  <a:lin ang="5400000" scaled="1"/>
                </a:gradFill>
              </a:rPr>
              <a:t>5</a:t>
            </a:r>
          </a:p>
        </p:txBody>
      </p:sp>
      <p:sp>
        <p:nvSpPr>
          <p:cNvPr id="169" name="4s"/>
          <p:cNvSpPr>
            <a:spLocks noChangeAspect="1"/>
          </p:cNvSpPr>
          <p:nvPr/>
        </p:nvSpPr>
        <p:spPr bwMode="auto">
          <a:xfrm>
            <a:off x="9445853" y="5141536"/>
            <a:ext cx="364067" cy="364067"/>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000" b="1" dirty="0">
                <a:gradFill>
                  <a:gsLst>
                    <a:gs pos="0">
                      <a:srgbClr val="FFFFFF"/>
                    </a:gs>
                    <a:gs pos="100000">
                      <a:srgbClr val="FFFFFF"/>
                    </a:gs>
                  </a:gsLst>
                  <a:lin ang="5400000" scaled="1"/>
                </a:gradFill>
              </a:rPr>
              <a:t>4</a:t>
            </a:r>
          </a:p>
        </p:txBody>
      </p:sp>
      <p:sp>
        <p:nvSpPr>
          <p:cNvPr id="170" name="1"/>
          <p:cNvSpPr/>
          <p:nvPr/>
        </p:nvSpPr>
        <p:spPr bwMode="auto">
          <a:xfrm>
            <a:off x="497857" y="2321719"/>
            <a:ext cx="485423" cy="485423"/>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defRPr/>
            </a:pPr>
            <a:r>
              <a:rPr lang="en-US" sz="2800" b="1" dirty="0">
                <a:gradFill>
                  <a:gsLst>
                    <a:gs pos="0">
                      <a:srgbClr val="FFFFFF"/>
                    </a:gs>
                    <a:gs pos="100000">
                      <a:srgbClr val="FFFFFF"/>
                    </a:gs>
                  </a:gsLst>
                  <a:lin ang="5400000" scaled="1"/>
                </a:gradFill>
              </a:rPr>
              <a:t>1</a:t>
            </a:r>
          </a:p>
        </p:txBody>
      </p:sp>
      <p:sp>
        <p:nvSpPr>
          <p:cNvPr id="171" name="3"/>
          <p:cNvSpPr/>
          <p:nvPr/>
        </p:nvSpPr>
        <p:spPr bwMode="auto">
          <a:xfrm>
            <a:off x="497857" y="3643759"/>
            <a:ext cx="485423" cy="485423"/>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defRPr/>
            </a:pPr>
            <a:r>
              <a:rPr lang="en-US" sz="2800" b="1" dirty="0">
                <a:gradFill>
                  <a:gsLst>
                    <a:gs pos="0">
                      <a:srgbClr val="FFFFFF"/>
                    </a:gs>
                    <a:gs pos="100000">
                      <a:srgbClr val="FFFFFF"/>
                    </a:gs>
                  </a:gsLst>
                  <a:lin ang="5400000" scaled="1"/>
                </a:gradFill>
              </a:rPr>
              <a:t>3</a:t>
            </a:r>
          </a:p>
        </p:txBody>
      </p:sp>
      <p:sp>
        <p:nvSpPr>
          <p:cNvPr id="172" name="4"/>
          <p:cNvSpPr/>
          <p:nvPr/>
        </p:nvSpPr>
        <p:spPr bwMode="auto">
          <a:xfrm>
            <a:off x="497857" y="4304779"/>
            <a:ext cx="485423" cy="485423"/>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defRPr/>
            </a:pPr>
            <a:r>
              <a:rPr lang="en-US" sz="2800" b="1" dirty="0">
                <a:gradFill>
                  <a:gsLst>
                    <a:gs pos="0">
                      <a:srgbClr val="FFFFFF"/>
                    </a:gs>
                    <a:gs pos="100000">
                      <a:srgbClr val="FFFFFF"/>
                    </a:gs>
                  </a:gsLst>
                  <a:lin ang="5400000" scaled="1"/>
                </a:gradFill>
              </a:rPr>
              <a:t>4</a:t>
            </a:r>
          </a:p>
        </p:txBody>
      </p:sp>
      <p:sp>
        <p:nvSpPr>
          <p:cNvPr id="173" name="5"/>
          <p:cNvSpPr/>
          <p:nvPr/>
        </p:nvSpPr>
        <p:spPr bwMode="auto">
          <a:xfrm>
            <a:off x="497857" y="4965800"/>
            <a:ext cx="485423" cy="485423"/>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defRPr/>
            </a:pPr>
            <a:r>
              <a:rPr lang="en-US" sz="2800" b="1" dirty="0">
                <a:gradFill>
                  <a:gsLst>
                    <a:gs pos="0">
                      <a:srgbClr val="FFFFFF"/>
                    </a:gs>
                    <a:gs pos="100000">
                      <a:srgbClr val="FFFFFF"/>
                    </a:gs>
                  </a:gsLst>
                  <a:lin ang="5400000" scaled="1"/>
                </a:gradFill>
              </a:rPr>
              <a:t>5</a:t>
            </a:r>
          </a:p>
        </p:txBody>
      </p:sp>
      <p:sp>
        <p:nvSpPr>
          <p:cNvPr id="174" name="2"/>
          <p:cNvSpPr/>
          <p:nvPr/>
        </p:nvSpPr>
        <p:spPr bwMode="auto">
          <a:xfrm>
            <a:off x="497857" y="2982739"/>
            <a:ext cx="485423" cy="485423"/>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defRPr/>
            </a:pPr>
            <a:r>
              <a:rPr lang="en-US" sz="2800" b="1" dirty="0">
                <a:gradFill>
                  <a:gsLst>
                    <a:gs pos="0">
                      <a:srgbClr val="FFFFFF"/>
                    </a:gs>
                    <a:gs pos="100000">
                      <a:srgbClr val="FFFFFF"/>
                    </a:gs>
                  </a:gsLst>
                  <a:lin ang="5400000" scaled="1"/>
                </a:gradFill>
              </a:rPr>
              <a:t>2</a:t>
            </a:r>
          </a:p>
        </p:txBody>
      </p:sp>
      <p:cxnSp>
        <p:nvCxnSpPr>
          <p:cNvPr id="175" name="Straight Connector 174"/>
          <p:cNvCxnSpPr/>
          <p:nvPr/>
        </p:nvCxnSpPr>
        <p:spPr>
          <a:xfrm>
            <a:off x="8230755" y="3713496"/>
            <a:ext cx="814345" cy="1993"/>
          </a:xfrm>
          <a:prstGeom prst="line">
            <a:avLst/>
          </a:prstGeom>
          <a:ln w="50800" cap="rnd">
            <a:solidFill>
              <a:schemeClr val="bg1"/>
            </a:solidFill>
            <a:prstDash val="sysDot"/>
            <a:tailEnd type="stealth"/>
          </a:ln>
          <a:effectLst>
            <a:glow rad="63500">
              <a:srgbClr val="000000">
                <a:alpha val="10980"/>
              </a:srgbClr>
            </a:glow>
          </a:effectLst>
        </p:spPr>
        <p:style>
          <a:lnRef idx="1">
            <a:schemeClr val="accent1"/>
          </a:lnRef>
          <a:fillRef idx="0">
            <a:schemeClr val="accent1"/>
          </a:fillRef>
          <a:effectRef idx="0">
            <a:schemeClr val="accent1"/>
          </a:effectRef>
          <a:fontRef idx="minor">
            <a:schemeClr val="tx1"/>
          </a:fontRef>
        </p:style>
      </p:cxnSp>
      <p:sp>
        <p:nvSpPr>
          <p:cNvPr id="176" name="2s"/>
          <p:cNvSpPr>
            <a:spLocks noChangeAspect="1"/>
          </p:cNvSpPr>
          <p:nvPr/>
        </p:nvSpPr>
        <p:spPr bwMode="auto">
          <a:xfrm>
            <a:off x="8379055" y="3531456"/>
            <a:ext cx="364067" cy="364067"/>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000" b="1" dirty="0">
                <a:gradFill>
                  <a:gsLst>
                    <a:gs pos="0">
                      <a:srgbClr val="FFFFFF"/>
                    </a:gs>
                    <a:gs pos="100000">
                      <a:srgbClr val="FFFFFF"/>
                    </a:gs>
                  </a:gsLst>
                  <a:lin ang="5400000" scaled="1"/>
                </a:gradFill>
              </a:rPr>
              <a:t>2</a:t>
            </a:r>
          </a:p>
        </p:txBody>
      </p:sp>
      <p:cxnSp>
        <p:nvCxnSpPr>
          <p:cNvPr id="177" name="Straight Connector 176"/>
          <p:cNvCxnSpPr/>
          <p:nvPr/>
        </p:nvCxnSpPr>
        <p:spPr>
          <a:xfrm rot="16200000" flipH="1">
            <a:off x="6905835" y="2571449"/>
            <a:ext cx="1427431" cy="856648"/>
          </a:xfrm>
          <a:prstGeom prst="line">
            <a:avLst/>
          </a:prstGeom>
          <a:ln w="50800" cap="rnd">
            <a:solidFill>
              <a:schemeClr val="tx1"/>
            </a:solidFill>
            <a:prstDash val="sysDot"/>
          </a:ln>
          <a:effectLst>
            <a:glow rad="63500">
              <a:srgbClr val="000000">
                <a:alpha val="10980"/>
              </a:srgbClr>
            </a:glow>
          </a:effectLst>
        </p:spPr>
        <p:style>
          <a:lnRef idx="1">
            <a:schemeClr val="accent1"/>
          </a:lnRef>
          <a:fillRef idx="0">
            <a:schemeClr val="accent1"/>
          </a:fillRef>
          <a:effectRef idx="0">
            <a:schemeClr val="accent1"/>
          </a:effectRef>
          <a:fontRef idx="minor">
            <a:schemeClr val="tx1"/>
          </a:fontRef>
        </p:style>
      </p:cxnSp>
      <p:pic>
        <p:nvPicPr>
          <p:cNvPr id="178" name="Picture 2" descr="C:\Program Files\Microsoft Resource DVD Artwork\DVD_ART\Artwork_Imagery\HARDWARE_IMAGERY\Illustration - Misc Hardware\XML Icons\router logical.png"/>
          <p:cNvPicPr>
            <a:picLocks noChangeAspect="1" noChangeArrowheads="1"/>
          </p:cNvPicPr>
          <p:nvPr/>
        </p:nvPicPr>
        <p:blipFill>
          <a:blip r:embed="rId11"/>
          <a:srcRect/>
          <a:stretch>
            <a:fillRect/>
          </a:stretch>
        </p:blipFill>
        <p:spPr bwMode="auto">
          <a:xfrm>
            <a:off x="8003868" y="3256296"/>
            <a:ext cx="387350" cy="287337"/>
          </a:xfrm>
          <a:prstGeom prst="rect">
            <a:avLst/>
          </a:prstGeom>
          <a:noFill/>
          <a:ln w="9525">
            <a:noFill/>
            <a:miter lim="800000"/>
            <a:headEnd/>
            <a:tailEnd/>
          </a:ln>
        </p:spPr>
      </p:pic>
      <p:pic>
        <p:nvPicPr>
          <p:cNvPr id="179" name="Picture 3"/>
          <p:cNvPicPr>
            <a:picLocks noChangeAspect="1" noChangeArrowheads="1"/>
          </p:cNvPicPr>
          <p:nvPr/>
        </p:nvPicPr>
        <p:blipFill>
          <a:blip r:embed="rId12"/>
          <a:srcRect r="47541"/>
          <a:stretch>
            <a:fillRect/>
          </a:stretch>
        </p:blipFill>
        <p:spPr bwMode="auto">
          <a:xfrm>
            <a:off x="7824309" y="1086181"/>
            <a:ext cx="4372146" cy="5949951"/>
          </a:xfrm>
          <a:prstGeom prst="rect">
            <a:avLst/>
          </a:prstGeom>
          <a:noFill/>
          <a:ln w="9525">
            <a:noFill/>
            <a:miter lim="800000"/>
            <a:headEnd/>
            <a:tailEnd/>
          </a:ln>
          <a:effectLst/>
        </p:spPr>
      </p:pic>
    </p:spTree>
    <p:extLst>
      <p:ext uri="{BB962C8B-B14F-4D97-AF65-F5344CB8AC3E}">
        <p14:creationId xmlns:p14="http://schemas.microsoft.com/office/powerpoint/2010/main" val="3050626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9"/>
                                        </p:tgtEl>
                                      </p:cBhvr>
                                    </p:animEffect>
                                    <p:set>
                                      <p:cBhvr>
                                        <p:cTn id="7" dur="1" fill="hold">
                                          <p:stCondLst>
                                            <p:cond delay="999"/>
                                          </p:stCondLst>
                                        </p:cTn>
                                        <p:tgtEl>
                                          <p:spTgt spid="179"/>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1000" fill="hold"/>
                                        <p:tgtEl>
                                          <p:spTgt spid="134"/>
                                        </p:tgtEl>
                                      </p:cBhvr>
                                      <p:by x="160000" y="160000"/>
                                    </p:animScale>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4"/>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fade">
                                      <p:cBhvr>
                                        <p:cTn id="18" dur="1000"/>
                                        <p:tgtEl>
                                          <p:spTgt spid="159"/>
                                        </p:tgtEl>
                                      </p:cBhvr>
                                    </p:animEffect>
                                  </p:childTnLst>
                                </p:cTn>
                              </p:par>
                              <p:par>
                                <p:cTn id="19" presetID="10" presetClass="entr" presetSubtype="0" fill="hold" nodeType="withEffect">
                                  <p:stCondLst>
                                    <p:cond delay="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1000"/>
                                        <p:tgtEl>
                                          <p:spTgt spid="178"/>
                                        </p:tgtEl>
                                      </p:cBhvr>
                                    </p:animEffect>
                                  </p:childTnLst>
                                </p:cTn>
                              </p:par>
                              <p:par>
                                <p:cTn id="22" presetID="10" presetClass="entr" presetSubtype="0" fill="hold" nodeType="with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1000"/>
                                        <p:tgtEl>
                                          <p:spTgt spid="136"/>
                                        </p:tgtEl>
                                      </p:cBhvr>
                                    </p:animEffect>
                                  </p:childTnLst>
                                </p:cTn>
                              </p:par>
                              <p:par>
                                <p:cTn id="25" presetID="10" presetClass="entr" presetSubtype="0" fill="hold" nodeType="with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1000"/>
                                        <p:tgtEl>
                                          <p:spTgt spid="1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Effect transition="in" filter="fade">
                                      <p:cBhvr>
                                        <p:cTn id="30" dur="1000"/>
                                        <p:tgtEl>
                                          <p:spTgt spid="138"/>
                                        </p:tgtEl>
                                      </p:cBhvr>
                                    </p:animEffect>
                                  </p:childTnLst>
                                </p:cTn>
                              </p:par>
                              <p:par>
                                <p:cTn id="31" presetID="10" presetClass="entr" presetSubtype="0" fill="hold" nodeType="withEffect">
                                  <p:stCondLst>
                                    <p:cond delay="0"/>
                                  </p:stCondLst>
                                  <p:childTnLst>
                                    <p:set>
                                      <p:cBhvr>
                                        <p:cTn id="32" dur="1" fill="hold">
                                          <p:stCondLst>
                                            <p:cond delay="0"/>
                                          </p:stCondLst>
                                        </p:cTn>
                                        <p:tgtEl>
                                          <p:spTgt spid="139"/>
                                        </p:tgtEl>
                                        <p:attrNameLst>
                                          <p:attrName>style.visibility</p:attrName>
                                        </p:attrNameLst>
                                      </p:cBhvr>
                                      <p:to>
                                        <p:strVal val="visible"/>
                                      </p:to>
                                    </p:set>
                                    <p:animEffect transition="in" filter="fade">
                                      <p:cBhvr>
                                        <p:cTn id="33" dur="1000"/>
                                        <p:tgtEl>
                                          <p:spTgt spid="139"/>
                                        </p:tgtEl>
                                      </p:cBhvr>
                                    </p:animEffect>
                                  </p:childTnLst>
                                </p:cTn>
                              </p:par>
                              <p:par>
                                <p:cTn id="34" presetID="10" presetClass="entr" presetSubtype="0" fill="hold" nodeType="with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1000"/>
                                        <p:tgtEl>
                                          <p:spTgt spid="145"/>
                                        </p:tgtEl>
                                      </p:cBhvr>
                                    </p:animEffect>
                                  </p:childTnLst>
                                </p:cTn>
                              </p:par>
                              <p:par>
                                <p:cTn id="37" presetID="10" presetClass="entr" presetSubtype="0" fill="hold" nodeType="withEffect">
                                  <p:stCondLst>
                                    <p:cond delay="0"/>
                                  </p:stCondLst>
                                  <p:childTnLst>
                                    <p:set>
                                      <p:cBhvr>
                                        <p:cTn id="38" dur="1" fill="hold">
                                          <p:stCondLst>
                                            <p:cond delay="0"/>
                                          </p:stCondLst>
                                        </p:cTn>
                                        <p:tgtEl>
                                          <p:spTgt spid="148"/>
                                        </p:tgtEl>
                                        <p:attrNameLst>
                                          <p:attrName>style.visibility</p:attrName>
                                        </p:attrNameLst>
                                      </p:cBhvr>
                                      <p:to>
                                        <p:strVal val="visible"/>
                                      </p:to>
                                    </p:set>
                                    <p:animEffect transition="in" filter="fade">
                                      <p:cBhvr>
                                        <p:cTn id="39" dur="1000"/>
                                        <p:tgtEl>
                                          <p:spTgt spid="148"/>
                                        </p:tgtEl>
                                      </p:cBhvr>
                                    </p:animEffect>
                                  </p:childTnLst>
                                </p:cTn>
                              </p:par>
                              <p:par>
                                <p:cTn id="40" presetID="10"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fade">
                                      <p:cBhvr>
                                        <p:cTn id="42" dur="1000"/>
                                        <p:tgtEl>
                                          <p:spTgt spid="151"/>
                                        </p:tgtEl>
                                      </p:cBhvr>
                                    </p:animEffect>
                                  </p:childTnLst>
                                </p:cTn>
                              </p:par>
                              <p:par>
                                <p:cTn id="43" presetID="10" presetClass="entr" presetSubtype="0" fill="hold" nodeType="withEffect">
                                  <p:stCondLst>
                                    <p:cond delay="0"/>
                                  </p:stCondLst>
                                  <p:childTnLst>
                                    <p:set>
                                      <p:cBhvr>
                                        <p:cTn id="44" dur="1" fill="hold">
                                          <p:stCondLst>
                                            <p:cond delay="0"/>
                                          </p:stCondLst>
                                        </p:cTn>
                                        <p:tgtEl>
                                          <p:spTgt spid="152"/>
                                        </p:tgtEl>
                                        <p:attrNameLst>
                                          <p:attrName>style.visibility</p:attrName>
                                        </p:attrNameLst>
                                      </p:cBhvr>
                                      <p:to>
                                        <p:strVal val="visible"/>
                                      </p:to>
                                    </p:set>
                                    <p:animEffect transition="in" filter="fade">
                                      <p:cBhvr>
                                        <p:cTn id="45" dur="1000"/>
                                        <p:tgtEl>
                                          <p:spTgt spid="152"/>
                                        </p:tgtEl>
                                      </p:cBhvr>
                                    </p:animEffect>
                                  </p:childTnLst>
                                </p:cTn>
                              </p:par>
                              <p:par>
                                <p:cTn id="46" presetID="10" presetClass="entr" presetSubtype="0" fill="hold" nodeType="withEffect">
                                  <p:stCondLst>
                                    <p:cond delay="0"/>
                                  </p:stCondLst>
                                  <p:childTnLst>
                                    <p:set>
                                      <p:cBhvr>
                                        <p:cTn id="47" dur="1" fill="hold">
                                          <p:stCondLst>
                                            <p:cond delay="0"/>
                                          </p:stCondLst>
                                        </p:cTn>
                                        <p:tgtEl>
                                          <p:spTgt spid="153"/>
                                        </p:tgtEl>
                                        <p:attrNameLst>
                                          <p:attrName>style.visibility</p:attrName>
                                        </p:attrNameLst>
                                      </p:cBhvr>
                                      <p:to>
                                        <p:strVal val="visible"/>
                                      </p:to>
                                    </p:set>
                                    <p:animEffect transition="in" filter="fade">
                                      <p:cBhvr>
                                        <p:cTn id="48" dur="1000"/>
                                        <p:tgtEl>
                                          <p:spTgt spid="1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fade">
                                      <p:cBhvr>
                                        <p:cTn id="51" dur="1000"/>
                                        <p:tgtEl>
                                          <p:spTgt spid="1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7"/>
                                        </p:tgtEl>
                                        <p:attrNameLst>
                                          <p:attrName>style.visibility</p:attrName>
                                        </p:attrNameLst>
                                      </p:cBhvr>
                                      <p:to>
                                        <p:strVal val="visible"/>
                                      </p:to>
                                    </p:set>
                                    <p:animEffect transition="in" filter="fade">
                                      <p:cBhvr>
                                        <p:cTn id="54" dur="1000"/>
                                        <p:tgtEl>
                                          <p:spTgt spid="15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8"/>
                                        </p:tgtEl>
                                        <p:attrNameLst>
                                          <p:attrName>style.visibility</p:attrName>
                                        </p:attrNameLst>
                                      </p:cBhvr>
                                      <p:to>
                                        <p:strVal val="visible"/>
                                      </p:to>
                                    </p:set>
                                    <p:animEffect transition="in" filter="fade">
                                      <p:cBhvr>
                                        <p:cTn id="57" dur="1000"/>
                                        <p:tgtEl>
                                          <p:spTgt spid="158"/>
                                        </p:tgtEl>
                                      </p:cBhvr>
                                    </p:animEffect>
                                  </p:childTnLst>
                                </p:cTn>
                              </p:par>
                              <p:par>
                                <p:cTn id="58" presetID="10"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1000"/>
                                        <p:tgtEl>
                                          <p:spTgt spid="165"/>
                                        </p:tgtEl>
                                      </p:cBhvr>
                                    </p:animEffect>
                                  </p:childTnLst>
                                </p:cTn>
                              </p:par>
                            </p:childTnLst>
                          </p:cTn>
                        </p:par>
                        <p:par>
                          <p:cTn id="61" fill="hold">
                            <p:stCondLst>
                              <p:cond delay="2000"/>
                            </p:stCondLst>
                            <p:childTnLst>
                              <p:par>
                                <p:cTn id="62" presetID="2" presetClass="entr" presetSubtype="8" fill="hold" nodeType="afterEffect">
                                  <p:stCondLst>
                                    <p:cond delay="0"/>
                                  </p:stCondLst>
                                  <p:childTnLst>
                                    <p:set>
                                      <p:cBhvr>
                                        <p:cTn id="63" dur="1" fill="hold">
                                          <p:stCondLst>
                                            <p:cond delay="0"/>
                                          </p:stCondLst>
                                        </p:cTn>
                                        <p:tgtEl>
                                          <p:spTgt spid="132"/>
                                        </p:tgtEl>
                                        <p:attrNameLst>
                                          <p:attrName>style.visibility</p:attrName>
                                        </p:attrNameLst>
                                      </p:cBhvr>
                                      <p:to>
                                        <p:strVal val="visible"/>
                                      </p:to>
                                    </p:set>
                                    <p:anim calcmode="lin" valueType="num">
                                      <p:cBhvr additive="base">
                                        <p:cTn id="64" dur="500" fill="hold"/>
                                        <p:tgtEl>
                                          <p:spTgt spid="132"/>
                                        </p:tgtEl>
                                        <p:attrNameLst>
                                          <p:attrName>ppt_x</p:attrName>
                                        </p:attrNameLst>
                                      </p:cBhvr>
                                      <p:tavLst>
                                        <p:tav tm="0">
                                          <p:val>
                                            <p:strVal val="0-#ppt_w/2"/>
                                          </p:val>
                                        </p:tav>
                                        <p:tav tm="100000">
                                          <p:val>
                                            <p:strVal val="#ppt_x"/>
                                          </p:val>
                                        </p:tav>
                                      </p:tavLst>
                                    </p:anim>
                                    <p:anim calcmode="lin" valueType="num">
                                      <p:cBhvr additive="base">
                                        <p:cTn id="65" dur="500" fill="hold"/>
                                        <p:tgtEl>
                                          <p:spTgt spid="132"/>
                                        </p:tgtEl>
                                        <p:attrNameLst>
                                          <p:attrName>ppt_y</p:attrName>
                                        </p:attrNameLst>
                                      </p:cBhvr>
                                      <p:tavLst>
                                        <p:tav tm="0">
                                          <p:val>
                                            <p:strVal val="#ppt_y"/>
                                          </p:val>
                                        </p:tav>
                                        <p:tav tm="100000">
                                          <p:val>
                                            <p:strVal val="#ppt_y"/>
                                          </p:val>
                                        </p:tav>
                                      </p:tavLst>
                                    </p:anim>
                                  </p:childTnLst>
                                </p:cTn>
                              </p:par>
                            </p:childTnLst>
                          </p:cTn>
                        </p:par>
                        <p:par>
                          <p:cTn id="66" fill="hold">
                            <p:stCondLst>
                              <p:cond delay="2500"/>
                            </p:stCondLst>
                            <p:childTnLst>
                              <p:par>
                                <p:cTn id="67" presetID="2" presetClass="entr" presetSubtype="8" fill="hold" nodeType="afterEffect">
                                  <p:stCondLst>
                                    <p:cond delay="600"/>
                                  </p:stCondLst>
                                  <p:childTnLst>
                                    <p:set>
                                      <p:cBhvr>
                                        <p:cTn id="68" dur="1" fill="hold">
                                          <p:stCondLst>
                                            <p:cond delay="0"/>
                                          </p:stCondLst>
                                        </p:cTn>
                                        <p:tgtEl>
                                          <p:spTgt spid="170"/>
                                        </p:tgtEl>
                                        <p:attrNameLst>
                                          <p:attrName>style.visibility</p:attrName>
                                        </p:attrNameLst>
                                      </p:cBhvr>
                                      <p:to>
                                        <p:strVal val="visible"/>
                                      </p:to>
                                    </p:set>
                                    <p:anim calcmode="lin" valueType="num">
                                      <p:cBhvr additive="base">
                                        <p:cTn id="69" dur="500" fill="hold"/>
                                        <p:tgtEl>
                                          <p:spTgt spid="170"/>
                                        </p:tgtEl>
                                        <p:attrNameLst>
                                          <p:attrName>ppt_x</p:attrName>
                                        </p:attrNameLst>
                                      </p:cBhvr>
                                      <p:tavLst>
                                        <p:tav tm="0">
                                          <p:val>
                                            <p:strVal val="0-#ppt_w/2"/>
                                          </p:val>
                                        </p:tav>
                                        <p:tav tm="100000">
                                          <p:val>
                                            <p:strVal val="#ppt_x"/>
                                          </p:val>
                                        </p:tav>
                                      </p:tavLst>
                                    </p:anim>
                                    <p:anim calcmode="lin" valueType="num">
                                      <p:cBhvr additive="base">
                                        <p:cTn id="70" dur="500" fill="hold"/>
                                        <p:tgtEl>
                                          <p:spTgt spid="170"/>
                                        </p:tgtEl>
                                        <p:attrNameLst>
                                          <p:attrName>ppt_y</p:attrName>
                                        </p:attrNameLst>
                                      </p:cBhvr>
                                      <p:tavLst>
                                        <p:tav tm="0">
                                          <p:val>
                                            <p:strVal val="#ppt_y"/>
                                          </p:val>
                                        </p:tav>
                                        <p:tav tm="100000">
                                          <p:val>
                                            <p:strVal val="#ppt_y"/>
                                          </p:val>
                                        </p:tav>
                                      </p:tavLst>
                                    </p:anim>
                                  </p:childTnLst>
                                </p:cTn>
                              </p:par>
                            </p:childTnLst>
                          </p:cTn>
                        </p:par>
                        <p:par>
                          <p:cTn id="71" fill="hold">
                            <p:stCondLst>
                              <p:cond delay="3600"/>
                            </p:stCondLst>
                            <p:childTnLst>
                              <p:par>
                                <p:cTn id="72" presetID="22" presetClass="entr" presetSubtype="8" fill="hold" grpId="0" nodeType="afterEffect">
                                  <p:stCondLst>
                                    <p:cond delay="0"/>
                                  </p:stCondLst>
                                  <p:childTnLst>
                                    <p:set>
                                      <p:cBhvr>
                                        <p:cTn id="73" dur="1" fill="hold">
                                          <p:stCondLst>
                                            <p:cond delay="0"/>
                                          </p:stCondLst>
                                        </p:cTn>
                                        <p:tgtEl>
                                          <p:spTgt spid="135">
                                            <p:txEl>
                                              <p:pRg st="0" end="0"/>
                                            </p:txEl>
                                          </p:spTgt>
                                        </p:tgtEl>
                                        <p:attrNameLst>
                                          <p:attrName>style.visibility</p:attrName>
                                        </p:attrNameLst>
                                      </p:cBhvr>
                                      <p:to>
                                        <p:strVal val="visible"/>
                                      </p:to>
                                    </p:set>
                                    <p:animEffect transition="in" filter="wipe(left)">
                                      <p:cBhvr>
                                        <p:cTn id="74" dur="500"/>
                                        <p:tgtEl>
                                          <p:spTgt spid="135">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66"/>
                                        </p:tgtEl>
                                        <p:attrNameLst>
                                          <p:attrName>style.visibility</p:attrName>
                                        </p:attrNameLst>
                                      </p:cBhvr>
                                      <p:to>
                                        <p:strVal val="visible"/>
                                      </p:to>
                                    </p:set>
                                    <p:animEffect transition="in" filter="fade">
                                      <p:cBhvr>
                                        <p:cTn id="77" dur="500"/>
                                        <p:tgtEl>
                                          <p:spTgt spid="166"/>
                                        </p:tgtEl>
                                      </p:cBhvr>
                                    </p:animEffect>
                                  </p:childTnLst>
                                </p:cTn>
                              </p:par>
                            </p:childTnLst>
                          </p:cTn>
                        </p:par>
                        <p:par>
                          <p:cTn id="78" fill="hold">
                            <p:stCondLst>
                              <p:cond delay="4100"/>
                            </p:stCondLst>
                            <p:childTnLst>
                              <p:par>
                                <p:cTn id="79" presetID="22" presetClass="entr" presetSubtype="1" fill="hold" nodeType="afterEffect">
                                  <p:stCondLst>
                                    <p:cond delay="0"/>
                                  </p:stCondLst>
                                  <p:childTnLst>
                                    <p:set>
                                      <p:cBhvr>
                                        <p:cTn id="80" dur="1" fill="hold">
                                          <p:stCondLst>
                                            <p:cond delay="0"/>
                                          </p:stCondLst>
                                        </p:cTn>
                                        <p:tgtEl>
                                          <p:spTgt spid="177"/>
                                        </p:tgtEl>
                                        <p:attrNameLst>
                                          <p:attrName>style.visibility</p:attrName>
                                        </p:attrNameLst>
                                      </p:cBhvr>
                                      <p:to>
                                        <p:strVal val="visible"/>
                                      </p:to>
                                    </p:set>
                                    <p:animEffect transition="in" filter="wipe(up)">
                                      <p:cBhvr>
                                        <p:cTn id="81" dur="500"/>
                                        <p:tgtEl>
                                          <p:spTgt spid="177"/>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74"/>
                                        </p:tgtEl>
                                        <p:attrNameLst>
                                          <p:attrName>style.visibility</p:attrName>
                                        </p:attrNameLst>
                                      </p:cBhvr>
                                      <p:to>
                                        <p:strVal val="visible"/>
                                      </p:to>
                                    </p:set>
                                    <p:anim calcmode="lin" valueType="num">
                                      <p:cBhvr additive="base">
                                        <p:cTn id="86" dur="500" fill="hold"/>
                                        <p:tgtEl>
                                          <p:spTgt spid="174"/>
                                        </p:tgtEl>
                                        <p:attrNameLst>
                                          <p:attrName>ppt_x</p:attrName>
                                        </p:attrNameLst>
                                      </p:cBhvr>
                                      <p:tavLst>
                                        <p:tav tm="0">
                                          <p:val>
                                            <p:strVal val="0-#ppt_w/2"/>
                                          </p:val>
                                        </p:tav>
                                        <p:tav tm="100000">
                                          <p:val>
                                            <p:strVal val="#ppt_x"/>
                                          </p:val>
                                        </p:tav>
                                      </p:tavLst>
                                    </p:anim>
                                    <p:anim calcmode="lin" valueType="num">
                                      <p:cBhvr additive="base">
                                        <p:cTn id="87" dur="500" fill="hold"/>
                                        <p:tgtEl>
                                          <p:spTgt spid="174"/>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135">
                                            <p:txEl>
                                              <p:pRg st="1" end="1"/>
                                            </p:txEl>
                                          </p:spTgt>
                                        </p:tgtEl>
                                        <p:attrNameLst>
                                          <p:attrName>style.visibility</p:attrName>
                                        </p:attrNameLst>
                                      </p:cBhvr>
                                      <p:to>
                                        <p:strVal val="visible"/>
                                      </p:to>
                                    </p:set>
                                    <p:animEffect transition="in" filter="wipe(left)">
                                      <p:cBhvr>
                                        <p:cTn id="91" dur="500"/>
                                        <p:tgtEl>
                                          <p:spTgt spid="135">
                                            <p:txEl>
                                              <p:pRg st="1" end="1"/>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76"/>
                                        </p:tgtEl>
                                        <p:attrNameLst>
                                          <p:attrName>style.visibility</p:attrName>
                                        </p:attrNameLst>
                                      </p:cBhvr>
                                      <p:to>
                                        <p:strVal val="visible"/>
                                      </p:to>
                                    </p:set>
                                    <p:animEffect transition="in" filter="fade">
                                      <p:cBhvr>
                                        <p:cTn id="94" dur="500"/>
                                        <p:tgtEl>
                                          <p:spTgt spid="176"/>
                                        </p:tgtEl>
                                      </p:cBhvr>
                                    </p:animEffect>
                                  </p:childTnLst>
                                </p:cTn>
                              </p:par>
                            </p:childTnLst>
                          </p:cTn>
                        </p:par>
                        <p:par>
                          <p:cTn id="95" fill="hold">
                            <p:stCondLst>
                              <p:cond delay="1000"/>
                            </p:stCondLst>
                            <p:childTnLst>
                              <p:par>
                                <p:cTn id="96" presetID="22" presetClass="entr" presetSubtype="8" fill="hold" nodeType="afterEffect">
                                  <p:stCondLst>
                                    <p:cond delay="0"/>
                                  </p:stCondLst>
                                  <p:childTnLst>
                                    <p:set>
                                      <p:cBhvr>
                                        <p:cTn id="97" dur="1" fill="hold">
                                          <p:stCondLst>
                                            <p:cond delay="0"/>
                                          </p:stCondLst>
                                        </p:cTn>
                                        <p:tgtEl>
                                          <p:spTgt spid="175"/>
                                        </p:tgtEl>
                                        <p:attrNameLst>
                                          <p:attrName>style.visibility</p:attrName>
                                        </p:attrNameLst>
                                      </p:cBhvr>
                                      <p:to>
                                        <p:strVal val="visible"/>
                                      </p:to>
                                    </p:set>
                                    <p:animEffect transition="in" filter="wipe(left)">
                                      <p:cBhvr>
                                        <p:cTn id="98" dur="500"/>
                                        <p:tgtEl>
                                          <p:spTgt spid="175"/>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171"/>
                                        </p:tgtEl>
                                        <p:attrNameLst>
                                          <p:attrName>style.visibility</p:attrName>
                                        </p:attrNameLst>
                                      </p:cBhvr>
                                      <p:to>
                                        <p:strVal val="visible"/>
                                      </p:to>
                                    </p:set>
                                    <p:anim calcmode="lin" valueType="num">
                                      <p:cBhvr additive="base">
                                        <p:cTn id="103" dur="500" fill="hold"/>
                                        <p:tgtEl>
                                          <p:spTgt spid="171"/>
                                        </p:tgtEl>
                                        <p:attrNameLst>
                                          <p:attrName>ppt_x</p:attrName>
                                        </p:attrNameLst>
                                      </p:cBhvr>
                                      <p:tavLst>
                                        <p:tav tm="0">
                                          <p:val>
                                            <p:strVal val="0-#ppt_w/2"/>
                                          </p:val>
                                        </p:tav>
                                        <p:tav tm="100000">
                                          <p:val>
                                            <p:strVal val="#ppt_x"/>
                                          </p:val>
                                        </p:tav>
                                      </p:tavLst>
                                    </p:anim>
                                    <p:anim calcmode="lin" valueType="num">
                                      <p:cBhvr additive="base">
                                        <p:cTn id="104" dur="500" fill="hold"/>
                                        <p:tgtEl>
                                          <p:spTgt spid="171"/>
                                        </p:tgtEl>
                                        <p:attrNameLst>
                                          <p:attrName>ppt_y</p:attrName>
                                        </p:attrNameLst>
                                      </p:cBhvr>
                                      <p:tavLst>
                                        <p:tav tm="0">
                                          <p:val>
                                            <p:strVal val="#ppt_y"/>
                                          </p:val>
                                        </p:tav>
                                        <p:tav tm="100000">
                                          <p:val>
                                            <p:strVal val="#ppt_y"/>
                                          </p:val>
                                        </p:tav>
                                      </p:tavLst>
                                    </p:anim>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135">
                                            <p:txEl>
                                              <p:pRg st="2" end="2"/>
                                            </p:txEl>
                                          </p:spTgt>
                                        </p:tgtEl>
                                        <p:attrNameLst>
                                          <p:attrName>style.visibility</p:attrName>
                                        </p:attrNameLst>
                                      </p:cBhvr>
                                      <p:to>
                                        <p:strVal val="visible"/>
                                      </p:to>
                                    </p:set>
                                    <p:animEffect transition="in" filter="wipe(left)">
                                      <p:cBhvr>
                                        <p:cTn id="108" dur="500"/>
                                        <p:tgtEl>
                                          <p:spTgt spid="135">
                                            <p:txEl>
                                              <p:pRg st="2" end="2"/>
                                            </p:txEl>
                                          </p:spTgt>
                                        </p:tgtEl>
                                      </p:cBhvr>
                                    </p:animEffect>
                                  </p:childTnLst>
                                </p:cTn>
                              </p:par>
                            </p:childTnLst>
                          </p:cTn>
                        </p:par>
                        <p:par>
                          <p:cTn id="109" fill="hold">
                            <p:stCondLst>
                              <p:cond delay="1000"/>
                            </p:stCondLst>
                            <p:childTnLst>
                              <p:par>
                                <p:cTn id="110" presetID="22" presetClass="entr" presetSubtype="8" fill="hold" nodeType="after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wipe(left)">
                                      <p:cBhvr>
                                        <p:cTn id="112" dur="500"/>
                                        <p:tgtEl>
                                          <p:spTgt spid="162"/>
                                        </p:tgtEl>
                                      </p:cBhvr>
                                    </p:animEffect>
                                  </p:childTnLst>
                                </p:cTn>
                              </p:par>
                              <p:par>
                                <p:cTn id="113" presetID="10" presetClass="entr" presetSubtype="0" fill="hold" nodeType="withEffect">
                                  <p:stCondLst>
                                    <p:cond delay="0"/>
                                  </p:stCondLst>
                                  <p:childTnLst>
                                    <p:set>
                                      <p:cBhvr>
                                        <p:cTn id="114" dur="1" fill="hold">
                                          <p:stCondLst>
                                            <p:cond delay="0"/>
                                          </p:stCondLst>
                                        </p:cTn>
                                        <p:tgtEl>
                                          <p:spTgt spid="167"/>
                                        </p:tgtEl>
                                        <p:attrNameLst>
                                          <p:attrName>style.visibility</p:attrName>
                                        </p:attrNameLst>
                                      </p:cBhvr>
                                      <p:to>
                                        <p:strVal val="visible"/>
                                      </p:to>
                                    </p:set>
                                    <p:animEffect transition="in" filter="fade">
                                      <p:cBhvr>
                                        <p:cTn id="115" dur="500"/>
                                        <p:tgtEl>
                                          <p:spTgt spid="167"/>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nodeType="clickEffect">
                                  <p:stCondLst>
                                    <p:cond delay="0"/>
                                  </p:stCondLst>
                                  <p:childTnLst>
                                    <p:set>
                                      <p:cBhvr>
                                        <p:cTn id="119" dur="1" fill="hold">
                                          <p:stCondLst>
                                            <p:cond delay="0"/>
                                          </p:stCondLst>
                                        </p:cTn>
                                        <p:tgtEl>
                                          <p:spTgt spid="172"/>
                                        </p:tgtEl>
                                        <p:attrNameLst>
                                          <p:attrName>style.visibility</p:attrName>
                                        </p:attrNameLst>
                                      </p:cBhvr>
                                      <p:to>
                                        <p:strVal val="visible"/>
                                      </p:to>
                                    </p:set>
                                    <p:anim calcmode="lin" valueType="num">
                                      <p:cBhvr additive="base">
                                        <p:cTn id="120" dur="500" fill="hold"/>
                                        <p:tgtEl>
                                          <p:spTgt spid="172"/>
                                        </p:tgtEl>
                                        <p:attrNameLst>
                                          <p:attrName>ppt_x</p:attrName>
                                        </p:attrNameLst>
                                      </p:cBhvr>
                                      <p:tavLst>
                                        <p:tav tm="0">
                                          <p:val>
                                            <p:strVal val="0-#ppt_w/2"/>
                                          </p:val>
                                        </p:tav>
                                        <p:tav tm="100000">
                                          <p:val>
                                            <p:strVal val="#ppt_x"/>
                                          </p:val>
                                        </p:tav>
                                      </p:tavLst>
                                    </p:anim>
                                    <p:anim calcmode="lin" valueType="num">
                                      <p:cBhvr additive="base">
                                        <p:cTn id="121" dur="500" fill="hold"/>
                                        <p:tgtEl>
                                          <p:spTgt spid="172"/>
                                        </p:tgtEl>
                                        <p:attrNameLst>
                                          <p:attrName>ppt_y</p:attrName>
                                        </p:attrNameLst>
                                      </p:cBhvr>
                                      <p:tavLst>
                                        <p:tav tm="0">
                                          <p:val>
                                            <p:strVal val="#ppt_y"/>
                                          </p:val>
                                        </p:tav>
                                        <p:tav tm="100000">
                                          <p:val>
                                            <p:strVal val="#ppt_y"/>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35">
                                            <p:txEl>
                                              <p:pRg st="3" end="3"/>
                                            </p:txEl>
                                          </p:spTgt>
                                        </p:tgtEl>
                                        <p:attrNameLst>
                                          <p:attrName>style.visibility</p:attrName>
                                        </p:attrNameLst>
                                      </p:cBhvr>
                                      <p:to>
                                        <p:strVal val="visible"/>
                                      </p:to>
                                    </p:set>
                                    <p:animEffect transition="in" filter="wipe(left)">
                                      <p:cBhvr>
                                        <p:cTn id="125" dur="500"/>
                                        <p:tgtEl>
                                          <p:spTgt spid="135">
                                            <p:txEl>
                                              <p:pRg st="3" end="3"/>
                                            </p:txEl>
                                          </p:spTgt>
                                        </p:tgtEl>
                                      </p:cBhvr>
                                    </p:animEffect>
                                  </p:childTnLst>
                                </p:cTn>
                              </p:par>
                            </p:childTnLst>
                          </p:cTn>
                        </p:par>
                        <p:par>
                          <p:cTn id="126" fill="hold">
                            <p:stCondLst>
                              <p:cond delay="1000"/>
                            </p:stCondLst>
                            <p:childTnLst>
                              <p:par>
                                <p:cTn id="127" presetID="22" presetClass="entr" presetSubtype="8" fill="hold" nodeType="afterEffect">
                                  <p:stCondLst>
                                    <p:cond delay="0"/>
                                  </p:stCondLst>
                                  <p:childTnLst>
                                    <p:set>
                                      <p:cBhvr>
                                        <p:cTn id="128" dur="1" fill="hold">
                                          <p:stCondLst>
                                            <p:cond delay="0"/>
                                          </p:stCondLst>
                                        </p:cTn>
                                        <p:tgtEl>
                                          <p:spTgt spid="161"/>
                                        </p:tgtEl>
                                        <p:attrNameLst>
                                          <p:attrName>style.visibility</p:attrName>
                                        </p:attrNameLst>
                                      </p:cBhvr>
                                      <p:to>
                                        <p:strVal val="visible"/>
                                      </p:to>
                                    </p:set>
                                    <p:animEffect transition="in" filter="wipe(left)">
                                      <p:cBhvr>
                                        <p:cTn id="129" dur="500"/>
                                        <p:tgtEl>
                                          <p:spTgt spid="161"/>
                                        </p:tgtEl>
                                      </p:cBhvr>
                                    </p:animEffect>
                                  </p:childTnLst>
                                </p:cTn>
                              </p:par>
                              <p:par>
                                <p:cTn id="130" presetID="10" presetClass="entr" presetSubtype="0" fill="hold" nodeType="withEffect">
                                  <p:stCondLst>
                                    <p:cond delay="0"/>
                                  </p:stCondLst>
                                  <p:childTnLst>
                                    <p:set>
                                      <p:cBhvr>
                                        <p:cTn id="131" dur="1" fill="hold">
                                          <p:stCondLst>
                                            <p:cond delay="0"/>
                                          </p:stCondLst>
                                        </p:cTn>
                                        <p:tgtEl>
                                          <p:spTgt spid="169"/>
                                        </p:tgtEl>
                                        <p:attrNameLst>
                                          <p:attrName>style.visibility</p:attrName>
                                        </p:attrNameLst>
                                      </p:cBhvr>
                                      <p:to>
                                        <p:strVal val="visible"/>
                                      </p:to>
                                    </p:set>
                                    <p:animEffect transition="in" filter="fade">
                                      <p:cBhvr>
                                        <p:cTn id="132" dur="500"/>
                                        <p:tgtEl>
                                          <p:spTgt spid="169"/>
                                        </p:tgtEl>
                                      </p:cBhvr>
                                    </p:animEffect>
                                  </p:childTnLst>
                                </p:cTn>
                              </p:par>
                              <p:par>
                                <p:cTn id="133" presetID="10" presetClass="entr" presetSubtype="0" fill="hold" nodeType="withEffect">
                                  <p:stCondLst>
                                    <p:cond delay="0"/>
                                  </p:stCondLst>
                                  <p:childTnLst>
                                    <p:set>
                                      <p:cBhvr>
                                        <p:cTn id="134" dur="1" fill="hold">
                                          <p:stCondLst>
                                            <p:cond delay="0"/>
                                          </p:stCondLst>
                                        </p:cTn>
                                        <p:tgtEl>
                                          <p:spTgt spid="164"/>
                                        </p:tgtEl>
                                        <p:attrNameLst>
                                          <p:attrName>style.visibility</p:attrName>
                                        </p:attrNameLst>
                                      </p:cBhvr>
                                      <p:to>
                                        <p:strVal val="visible"/>
                                      </p:to>
                                    </p:set>
                                    <p:animEffect transition="in" filter="fade">
                                      <p:cBhvr>
                                        <p:cTn id="135" dur="1000"/>
                                        <p:tgtEl>
                                          <p:spTgt spid="164"/>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8" fill="hold" nodeType="clickEffect">
                                  <p:stCondLst>
                                    <p:cond delay="0"/>
                                  </p:stCondLst>
                                  <p:childTnLst>
                                    <p:set>
                                      <p:cBhvr>
                                        <p:cTn id="139" dur="1" fill="hold">
                                          <p:stCondLst>
                                            <p:cond delay="0"/>
                                          </p:stCondLst>
                                        </p:cTn>
                                        <p:tgtEl>
                                          <p:spTgt spid="173"/>
                                        </p:tgtEl>
                                        <p:attrNameLst>
                                          <p:attrName>style.visibility</p:attrName>
                                        </p:attrNameLst>
                                      </p:cBhvr>
                                      <p:to>
                                        <p:strVal val="visible"/>
                                      </p:to>
                                    </p:set>
                                    <p:anim calcmode="lin" valueType="num">
                                      <p:cBhvr additive="base">
                                        <p:cTn id="140" dur="500" fill="hold"/>
                                        <p:tgtEl>
                                          <p:spTgt spid="173"/>
                                        </p:tgtEl>
                                        <p:attrNameLst>
                                          <p:attrName>ppt_x</p:attrName>
                                        </p:attrNameLst>
                                      </p:cBhvr>
                                      <p:tavLst>
                                        <p:tav tm="0">
                                          <p:val>
                                            <p:strVal val="0-#ppt_w/2"/>
                                          </p:val>
                                        </p:tav>
                                        <p:tav tm="100000">
                                          <p:val>
                                            <p:strVal val="#ppt_x"/>
                                          </p:val>
                                        </p:tav>
                                      </p:tavLst>
                                    </p:anim>
                                    <p:anim calcmode="lin" valueType="num">
                                      <p:cBhvr additive="base">
                                        <p:cTn id="141" dur="500" fill="hold"/>
                                        <p:tgtEl>
                                          <p:spTgt spid="173"/>
                                        </p:tgtEl>
                                        <p:attrNameLst>
                                          <p:attrName>ppt_y</p:attrName>
                                        </p:attrNameLst>
                                      </p:cBhvr>
                                      <p:tavLst>
                                        <p:tav tm="0">
                                          <p:val>
                                            <p:strVal val="#ppt_y"/>
                                          </p:val>
                                        </p:tav>
                                        <p:tav tm="100000">
                                          <p:val>
                                            <p:strVal val="#ppt_y"/>
                                          </p:val>
                                        </p:tav>
                                      </p:tavLst>
                                    </p:anim>
                                  </p:childTnLst>
                                </p:cTn>
                              </p:par>
                            </p:childTnLst>
                          </p:cTn>
                        </p:par>
                        <p:par>
                          <p:cTn id="142" fill="hold">
                            <p:stCondLst>
                              <p:cond delay="500"/>
                            </p:stCondLst>
                            <p:childTnLst>
                              <p:par>
                                <p:cTn id="143" presetID="22" presetClass="entr" presetSubtype="8" fill="hold" grpId="0" nodeType="afterEffect">
                                  <p:stCondLst>
                                    <p:cond delay="0"/>
                                  </p:stCondLst>
                                  <p:childTnLst>
                                    <p:set>
                                      <p:cBhvr>
                                        <p:cTn id="144" dur="1" fill="hold">
                                          <p:stCondLst>
                                            <p:cond delay="0"/>
                                          </p:stCondLst>
                                        </p:cTn>
                                        <p:tgtEl>
                                          <p:spTgt spid="135">
                                            <p:txEl>
                                              <p:pRg st="4" end="4"/>
                                            </p:txEl>
                                          </p:spTgt>
                                        </p:tgtEl>
                                        <p:attrNameLst>
                                          <p:attrName>style.visibility</p:attrName>
                                        </p:attrNameLst>
                                      </p:cBhvr>
                                      <p:to>
                                        <p:strVal val="visible"/>
                                      </p:to>
                                    </p:set>
                                    <p:animEffect transition="in" filter="wipe(left)">
                                      <p:cBhvr>
                                        <p:cTn id="145" dur="500"/>
                                        <p:tgtEl>
                                          <p:spTgt spid="135">
                                            <p:txEl>
                                              <p:pRg st="4" end="4"/>
                                            </p:txEl>
                                          </p:spTgt>
                                        </p:tgtEl>
                                      </p:cBhvr>
                                    </p:animEffect>
                                  </p:childTnLst>
                                </p:cTn>
                              </p:par>
                            </p:childTnLst>
                          </p:cTn>
                        </p:par>
                        <p:par>
                          <p:cTn id="146" fill="hold">
                            <p:stCondLst>
                              <p:cond delay="1000"/>
                            </p:stCondLst>
                            <p:childTnLst>
                              <p:par>
                                <p:cTn id="147" presetID="22" presetClass="entr" presetSubtype="8" fill="hold" nodeType="afterEffect">
                                  <p:stCondLst>
                                    <p:cond delay="0"/>
                                  </p:stCondLst>
                                  <p:childTnLst>
                                    <p:set>
                                      <p:cBhvr>
                                        <p:cTn id="148" dur="1" fill="hold">
                                          <p:stCondLst>
                                            <p:cond delay="0"/>
                                          </p:stCondLst>
                                        </p:cTn>
                                        <p:tgtEl>
                                          <p:spTgt spid="160"/>
                                        </p:tgtEl>
                                        <p:attrNameLst>
                                          <p:attrName>style.visibility</p:attrName>
                                        </p:attrNameLst>
                                      </p:cBhvr>
                                      <p:to>
                                        <p:strVal val="visible"/>
                                      </p:to>
                                    </p:set>
                                    <p:animEffect transition="in" filter="wipe(left)">
                                      <p:cBhvr>
                                        <p:cTn id="149" dur="500"/>
                                        <p:tgtEl>
                                          <p:spTgt spid="160"/>
                                        </p:tgtEl>
                                      </p:cBhvr>
                                    </p:animEffect>
                                  </p:childTnLst>
                                </p:cTn>
                              </p:par>
                              <p:par>
                                <p:cTn id="150" presetID="10" presetClass="entr" presetSubtype="0" fill="hold" nodeType="withEffect">
                                  <p:stCondLst>
                                    <p:cond delay="0"/>
                                  </p:stCondLst>
                                  <p:childTnLst>
                                    <p:set>
                                      <p:cBhvr>
                                        <p:cTn id="151" dur="1" fill="hold">
                                          <p:stCondLst>
                                            <p:cond delay="0"/>
                                          </p:stCondLst>
                                        </p:cTn>
                                        <p:tgtEl>
                                          <p:spTgt spid="168"/>
                                        </p:tgtEl>
                                        <p:attrNameLst>
                                          <p:attrName>style.visibility</p:attrName>
                                        </p:attrNameLst>
                                      </p:cBhvr>
                                      <p:to>
                                        <p:strVal val="visible"/>
                                      </p:to>
                                    </p:set>
                                    <p:animEffect transition="in" filter="fade">
                                      <p:cBhvr>
                                        <p:cTn id="152" dur="500"/>
                                        <p:tgtEl>
                                          <p:spTgt spid="168"/>
                                        </p:tgtEl>
                                      </p:cBhvr>
                                    </p:animEffect>
                                  </p:childTnLst>
                                </p:cTn>
                              </p:par>
                              <p:par>
                                <p:cTn id="153" presetID="10" presetClass="entr" presetSubtype="0" fill="hold" nodeType="withEffect">
                                  <p:stCondLst>
                                    <p:cond delay="0"/>
                                  </p:stCondLst>
                                  <p:childTnLst>
                                    <p:set>
                                      <p:cBhvr>
                                        <p:cTn id="154" dur="1" fill="hold">
                                          <p:stCondLst>
                                            <p:cond delay="0"/>
                                          </p:stCondLst>
                                        </p:cTn>
                                        <p:tgtEl>
                                          <p:spTgt spid="163"/>
                                        </p:tgtEl>
                                        <p:attrNameLst>
                                          <p:attrName>style.visibility</p:attrName>
                                        </p:attrNameLst>
                                      </p:cBhvr>
                                      <p:to>
                                        <p:strVal val="visible"/>
                                      </p:to>
                                    </p:set>
                                    <p:animEffect transition="in" filter="fade">
                                      <p:cBhvr>
                                        <p:cTn id="155"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uild="p"/>
      <p:bldP spid="138" grpId="0"/>
      <p:bldP spid="156" grpId="0"/>
      <p:bldP spid="157" grpId="0"/>
      <p:bldP spid="1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520700" y="693738"/>
            <a:ext cx="11149013" cy="581698"/>
          </a:xfrm>
        </p:spPr>
        <p:txBody>
          <a:bodyPr/>
          <a:lstStyle/>
          <a:p>
            <a:r>
              <a:rPr lang="en-US" sz="4200" dirty="0"/>
              <a:t>Data Isolation: RMS</a:t>
            </a:r>
          </a:p>
        </p:txBody>
      </p:sp>
      <p:sp>
        <p:nvSpPr>
          <p:cNvPr id="40" name="Rectangle 3"/>
          <p:cNvSpPr>
            <a:spLocks noChangeArrowheads="1"/>
          </p:cNvSpPr>
          <p:nvPr/>
        </p:nvSpPr>
        <p:spPr bwMode="auto">
          <a:xfrm>
            <a:off x="509588" y="1862138"/>
            <a:ext cx="4691062" cy="4389437"/>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1">
            <a:noAutofit/>
          </a:bodyPr>
          <a:lstStyle/>
          <a:p>
            <a:pPr defTabSz="914363">
              <a:lnSpc>
                <a:spcPct val="90000"/>
              </a:lnSpc>
              <a:spcBef>
                <a:spcPct val="20000"/>
              </a:spcBef>
              <a:buSzPct val="90000"/>
            </a:pPr>
            <a:endParaRPr lang="en-US" sz="2400" b="1">
              <a:gradFill>
                <a:gsLst>
                  <a:gs pos="0">
                    <a:schemeClr val="tx1"/>
                  </a:gs>
                  <a:gs pos="100000">
                    <a:schemeClr val="tx1"/>
                  </a:gs>
                </a:gsLst>
                <a:lin ang="5400000" scaled="0"/>
              </a:gradFill>
            </a:endParaRPr>
          </a:p>
        </p:txBody>
      </p:sp>
      <p:sp>
        <p:nvSpPr>
          <p:cNvPr id="41" name="Line 4"/>
          <p:cNvSpPr>
            <a:spLocks noChangeShapeType="1"/>
          </p:cNvSpPr>
          <p:nvPr/>
        </p:nvSpPr>
        <p:spPr bwMode="auto">
          <a:xfrm flipH="1" flipV="1">
            <a:off x="2990851" y="3862386"/>
            <a:ext cx="762000" cy="874712"/>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42" name="Line 5"/>
          <p:cNvSpPr>
            <a:spLocks noChangeShapeType="1"/>
          </p:cNvSpPr>
          <p:nvPr/>
        </p:nvSpPr>
        <p:spPr bwMode="auto">
          <a:xfrm>
            <a:off x="3219451" y="3862386"/>
            <a:ext cx="735013" cy="862012"/>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43" name="Line 6"/>
          <p:cNvSpPr>
            <a:spLocks noChangeShapeType="1"/>
          </p:cNvSpPr>
          <p:nvPr/>
        </p:nvSpPr>
        <p:spPr bwMode="auto">
          <a:xfrm>
            <a:off x="2152650" y="5432423"/>
            <a:ext cx="1457325"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44" name="Text Box 7"/>
          <p:cNvSpPr txBox="1">
            <a:spLocks noChangeArrowheads="1"/>
          </p:cNvSpPr>
          <p:nvPr/>
        </p:nvSpPr>
        <p:spPr bwMode="auto">
          <a:xfrm>
            <a:off x="677000" y="5851125"/>
            <a:ext cx="1750479"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nSpc>
                <a:spcPct val="90000"/>
              </a:lnSpc>
              <a:defRPr sz="12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sz="1600" dirty="0"/>
              <a:t>Author using Office</a:t>
            </a:r>
          </a:p>
        </p:txBody>
      </p:sp>
      <p:sp>
        <p:nvSpPr>
          <p:cNvPr id="45" name="Text Box 8"/>
          <p:cNvSpPr txBox="1">
            <a:spLocks noChangeArrowheads="1"/>
          </p:cNvSpPr>
          <p:nvPr/>
        </p:nvSpPr>
        <p:spPr bwMode="auto">
          <a:xfrm>
            <a:off x="3677375" y="5873150"/>
            <a:ext cx="1213474"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nSpc>
                <a:spcPct val="90000"/>
              </a:lnSpc>
              <a:defRPr sz="16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dirty="0"/>
              <a:t>The Recipient</a:t>
            </a:r>
          </a:p>
        </p:txBody>
      </p:sp>
      <p:pic>
        <p:nvPicPr>
          <p:cNvPr id="4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1963738"/>
            <a:ext cx="11874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4441823"/>
            <a:ext cx="13144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1" y="4422773"/>
            <a:ext cx="13192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2"/>
          <p:cNvSpPr txBox="1">
            <a:spLocks noChangeArrowheads="1"/>
          </p:cNvSpPr>
          <p:nvPr/>
        </p:nvSpPr>
        <p:spPr bwMode="auto">
          <a:xfrm>
            <a:off x="1296749" y="3587550"/>
            <a:ext cx="2992422"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nSpc>
                <a:spcPct val="90000"/>
              </a:lnSpc>
              <a:defRPr sz="12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sz="1800" dirty="0"/>
              <a:t>Windows Server running RMS</a:t>
            </a:r>
          </a:p>
        </p:txBody>
      </p:sp>
      <p:pic>
        <p:nvPicPr>
          <p:cNvPr id="5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1" y="2444748"/>
            <a:ext cx="47783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2438398"/>
            <a:ext cx="47783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ine 15"/>
          <p:cNvSpPr>
            <a:spLocks noChangeShapeType="1"/>
          </p:cNvSpPr>
          <p:nvPr/>
        </p:nvSpPr>
        <p:spPr bwMode="auto">
          <a:xfrm flipH="1" flipV="1">
            <a:off x="1619250" y="2767011"/>
            <a:ext cx="762000" cy="0"/>
          </a:xfrm>
          <a:prstGeom prst="line">
            <a:avLst/>
          </a:prstGeom>
          <a:noFill/>
          <a:ln w="38100">
            <a:solidFill>
              <a:srgbClr val="FFCC00"/>
            </a:solidFill>
            <a:round/>
            <a:headEnd type="triangle" w="med" len="me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53" name="Text Box 16"/>
          <p:cNvSpPr txBox="1">
            <a:spLocks noChangeArrowheads="1"/>
          </p:cNvSpPr>
          <p:nvPr/>
        </p:nvSpPr>
        <p:spPr bwMode="auto">
          <a:xfrm>
            <a:off x="949670" y="2257425"/>
            <a:ext cx="853567"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1400" dirty="0">
                <a:gradFill>
                  <a:gsLst>
                    <a:gs pos="0">
                      <a:schemeClr val="tx1"/>
                    </a:gs>
                    <a:gs pos="100000">
                      <a:schemeClr val="tx1"/>
                    </a:gs>
                  </a:gsLst>
                  <a:lin ang="5400000" scaled="0"/>
                </a:gradFill>
                <a:latin typeface="+mn-lt"/>
              </a:rPr>
              <a:t>SQL Server</a:t>
            </a:r>
          </a:p>
        </p:txBody>
      </p:sp>
      <p:sp>
        <p:nvSpPr>
          <p:cNvPr id="54" name="Text Box 17"/>
          <p:cNvSpPr txBox="1">
            <a:spLocks noChangeArrowheads="1"/>
          </p:cNvSpPr>
          <p:nvPr/>
        </p:nvSpPr>
        <p:spPr bwMode="auto">
          <a:xfrm>
            <a:off x="3816694" y="2252663"/>
            <a:ext cx="1256754"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nSpc>
                <a:spcPct val="90000"/>
              </a:lnSpc>
              <a:defRPr sz="1200">
                <a:gradFill>
                  <a:gsLst>
                    <a:gs pos="0">
                      <a:schemeClr val="tx1"/>
                    </a:gs>
                    <a:gs pos="100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defTabSz="912813" eaLnBrk="0" fontAlgn="base" hangingPunct="0">
              <a:spcBef>
                <a:spcPct val="0"/>
              </a:spcBef>
              <a:spcAft>
                <a:spcPct val="0"/>
              </a:spcAft>
              <a:defRPr>
                <a:latin typeface="Arial" pitchFamily="34" charset="0"/>
                <a:cs typeface="Arial" pitchFamily="34" charset="0"/>
              </a:defRPr>
            </a:lvl6pPr>
            <a:lvl7pPr marL="2971800" indent="-228600" defTabSz="912813" eaLnBrk="0" fontAlgn="base" hangingPunct="0">
              <a:spcBef>
                <a:spcPct val="0"/>
              </a:spcBef>
              <a:spcAft>
                <a:spcPct val="0"/>
              </a:spcAft>
              <a:defRPr>
                <a:latin typeface="Arial" pitchFamily="34" charset="0"/>
                <a:cs typeface="Arial" pitchFamily="34" charset="0"/>
              </a:defRPr>
            </a:lvl7pPr>
            <a:lvl8pPr marL="3429000" indent="-228600" defTabSz="912813" eaLnBrk="0" fontAlgn="base" hangingPunct="0">
              <a:spcBef>
                <a:spcPct val="0"/>
              </a:spcBef>
              <a:spcAft>
                <a:spcPct val="0"/>
              </a:spcAft>
              <a:defRPr>
                <a:latin typeface="Arial" pitchFamily="34" charset="0"/>
                <a:cs typeface="Arial" pitchFamily="34" charset="0"/>
              </a:defRPr>
            </a:lvl8pPr>
            <a:lvl9pPr marL="3886200" indent="-228600" defTabSz="912813" eaLnBrk="0" fontAlgn="base" hangingPunct="0">
              <a:spcBef>
                <a:spcPct val="0"/>
              </a:spcBef>
              <a:spcAft>
                <a:spcPct val="0"/>
              </a:spcAft>
              <a:defRPr>
                <a:latin typeface="Arial" pitchFamily="34" charset="0"/>
                <a:cs typeface="Arial" pitchFamily="34" charset="0"/>
              </a:defRPr>
            </a:lvl9pPr>
          </a:lstStyle>
          <a:p>
            <a:r>
              <a:rPr lang="en-US" sz="1400" dirty="0"/>
              <a:t>Active Directory</a:t>
            </a:r>
          </a:p>
        </p:txBody>
      </p:sp>
      <p:sp>
        <p:nvSpPr>
          <p:cNvPr id="55" name="Oval 18"/>
          <p:cNvSpPr>
            <a:spLocks noChangeArrowheads="1"/>
          </p:cNvSpPr>
          <p:nvPr/>
        </p:nvSpPr>
        <p:spPr bwMode="auto">
          <a:xfrm>
            <a:off x="1558925" y="4646612"/>
            <a:ext cx="365760" cy="365760"/>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800" b="1" dirty="0">
                <a:gradFill>
                  <a:gsLst>
                    <a:gs pos="0">
                      <a:srgbClr val="FFFFFF"/>
                    </a:gs>
                    <a:gs pos="100000">
                      <a:srgbClr val="FFFFFF"/>
                    </a:gs>
                  </a:gsLst>
                  <a:lin ang="5400000" scaled="1"/>
                </a:gradFill>
              </a:rPr>
              <a:t>2</a:t>
            </a:r>
          </a:p>
        </p:txBody>
      </p:sp>
      <p:sp>
        <p:nvSpPr>
          <p:cNvPr id="56" name="Oval 19"/>
          <p:cNvSpPr>
            <a:spLocks noChangeArrowheads="1"/>
          </p:cNvSpPr>
          <p:nvPr/>
        </p:nvSpPr>
        <p:spPr bwMode="auto">
          <a:xfrm>
            <a:off x="2701926" y="5151437"/>
            <a:ext cx="365760" cy="365760"/>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800" b="1" dirty="0">
                <a:gradFill>
                  <a:gsLst>
                    <a:gs pos="0">
                      <a:srgbClr val="FFFFFF"/>
                    </a:gs>
                    <a:gs pos="100000">
                      <a:srgbClr val="FFFFFF"/>
                    </a:gs>
                  </a:gsLst>
                  <a:lin ang="5400000" scaled="1"/>
                </a:gradFill>
              </a:rPr>
              <a:t>3</a:t>
            </a:r>
          </a:p>
        </p:txBody>
      </p:sp>
      <p:sp>
        <p:nvSpPr>
          <p:cNvPr id="57" name="Oval 20"/>
          <p:cNvSpPr>
            <a:spLocks noChangeArrowheads="1"/>
          </p:cNvSpPr>
          <p:nvPr/>
        </p:nvSpPr>
        <p:spPr bwMode="auto">
          <a:xfrm>
            <a:off x="3349626" y="4195762"/>
            <a:ext cx="365760" cy="365760"/>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800" b="1">
                <a:gradFill>
                  <a:gsLst>
                    <a:gs pos="0">
                      <a:srgbClr val="FFFFFF"/>
                    </a:gs>
                    <a:gs pos="100000">
                      <a:srgbClr val="FFFFFF"/>
                    </a:gs>
                  </a:gsLst>
                  <a:lin ang="5400000" scaled="1"/>
                </a:gradFill>
              </a:rPr>
              <a:t>4</a:t>
            </a:r>
          </a:p>
        </p:txBody>
      </p:sp>
      <p:sp>
        <p:nvSpPr>
          <p:cNvPr id="58" name="Oval 21"/>
          <p:cNvSpPr>
            <a:spLocks noChangeArrowheads="1"/>
          </p:cNvSpPr>
          <p:nvPr/>
        </p:nvSpPr>
        <p:spPr bwMode="auto">
          <a:xfrm>
            <a:off x="4447619" y="4589362"/>
            <a:ext cx="365760" cy="365760"/>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800" b="1">
                <a:gradFill>
                  <a:gsLst>
                    <a:gs pos="0">
                      <a:srgbClr val="FFFFFF"/>
                    </a:gs>
                    <a:gs pos="100000">
                      <a:srgbClr val="FFFFFF"/>
                    </a:gs>
                  </a:gsLst>
                  <a:lin ang="5400000" scaled="1"/>
                </a:gradFill>
              </a:rPr>
              <a:t>5</a:t>
            </a:r>
          </a:p>
        </p:txBody>
      </p:sp>
      <p:sp>
        <p:nvSpPr>
          <p:cNvPr id="59" name="Line 22"/>
          <p:cNvSpPr>
            <a:spLocks noChangeShapeType="1"/>
          </p:cNvSpPr>
          <p:nvPr/>
        </p:nvSpPr>
        <p:spPr bwMode="auto">
          <a:xfrm flipH="1" flipV="1">
            <a:off x="3390900" y="2782888"/>
            <a:ext cx="819150" cy="3175"/>
          </a:xfrm>
          <a:prstGeom prst="line">
            <a:avLst/>
          </a:prstGeom>
          <a:noFill/>
          <a:ln w="38100">
            <a:solidFill>
              <a:srgbClr val="FFCC00"/>
            </a:solidFill>
            <a:round/>
            <a:headEnd type="triangle" w="med" len="me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60" name="Rectangle 23"/>
          <p:cNvSpPr>
            <a:spLocks noChangeArrowheads="1"/>
          </p:cNvSpPr>
          <p:nvPr/>
        </p:nvSpPr>
        <p:spPr bwMode="auto">
          <a:xfrm>
            <a:off x="5429036" y="3027815"/>
            <a:ext cx="6236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339725" indent="-339725">
              <a:lnSpc>
                <a:spcPct val="90000"/>
              </a:lnSpc>
            </a:pPr>
            <a:r>
              <a:rPr lang="en-US" sz="2000" dirty="0">
                <a:gradFill>
                  <a:gsLst>
                    <a:gs pos="0">
                      <a:schemeClr val="tx1"/>
                    </a:gs>
                    <a:gs pos="100000">
                      <a:schemeClr val="tx1"/>
                    </a:gs>
                  </a:gsLst>
                  <a:lin ang="5400000" scaled="0"/>
                </a:gradFill>
              </a:rPr>
              <a:t>2.	Author defines a set of usage rights and rules for their file; Application creates a “Publish </a:t>
            </a:r>
            <a:r>
              <a:rPr lang="en-US" sz="2000" dirty="0" smtClean="0">
                <a:gradFill>
                  <a:gsLst>
                    <a:gs pos="0">
                      <a:schemeClr val="tx1"/>
                    </a:gs>
                    <a:gs pos="100000">
                      <a:schemeClr val="tx1"/>
                    </a:gs>
                  </a:gsLst>
                  <a:lin ang="5400000" scaled="0"/>
                </a:gradFill>
              </a:rPr>
              <a:t>License”</a:t>
            </a:r>
            <a:br>
              <a:rPr lang="en-US" sz="2000" dirty="0" smtClean="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and </a:t>
            </a:r>
            <a:r>
              <a:rPr lang="en-US" sz="2000" dirty="0">
                <a:gradFill>
                  <a:gsLst>
                    <a:gs pos="0">
                      <a:schemeClr val="tx1"/>
                    </a:gs>
                    <a:gs pos="100000">
                      <a:schemeClr val="tx1"/>
                    </a:gs>
                  </a:gsLst>
                  <a:lin ang="5400000" scaled="0"/>
                </a:gradFill>
              </a:rPr>
              <a:t>encrypts the file</a:t>
            </a:r>
          </a:p>
        </p:txBody>
      </p:sp>
      <p:sp>
        <p:nvSpPr>
          <p:cNvPr id="61" name="Rectangle 24"/>
          <p:cNvSpPr>
            <a:spLocks noChangeArrowheads="1"/>
          </p:cNvSpPr>
          <p:nvPr/>
        </p:nvSpPr>
        <p:spPr bwMode="auto">
          <a:xfrm>
            <a:off x="5429036" y="4098185"/>
            <a:ext cx="6236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339725" indent="-339725">
              <a:lnSpc>
                <a:spcPct val="90000"/>
              </a:lnSpc>
            </a:pPr>
            <a:r>
              <a:rPr lang="en-US" sz="2000" dirty="0">
                <a:gradFill>
                  <a:gsLst>
                    <a:gs pos="0">
                      <a:schemeClr val="tx1"/>
                    </a:gs>
                    <a:gs pos="100000">
                      <a:schemeClr val="tx1"/>
                    </a:gs>
                  </a:gsLst>
                  <a:lin ang="5400000" scaled="0"/>
                </a:gradFill>
              </a:rPr>
              <a:t>3.	Author distributes file</a:t>
            </a:r>
          </a:p>
        </p:txBody>
      </p:sp>
      <p:sp>
        <p:nvSpPr>
          <p:cNvPr id="62" name="Rectangle 25"/>
          <p:cNvSpPr>
            <a:spLocks noChangeArrowheads="1"/>
          </p:cNvSpPr>
          <p:nvPr/>
        </p:nvSpPr>
        <p:spPr bwMode="auto">
          <a:xfrm>
            <a:off x="5429036" y="4614557"/>
            <a:ext cx="62353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339725" indent="-339725">
              <a:lnSpc>
                <a:spcPct val="90000"/>
              </a:lnSpc>
            </a:pPr>
            <a:r>
              <a:rPr lang="en-US" sz="2000" dirty="0" smtClean="0">
                <a:gradFill>
                  <a:gsLst>
                    <a:gs pos="0">
                      <a:schemeClr val="tx1"/>
                    </a:gs>
                    <a:gs pos="100000">
                      <a:schemeClr val="tx1"/>
                    </a:gs>
                  </a:gsLst>
                  <a:lin ang="5400000" scaled="0"/>
                </a:gradFill>
              </a:rPr>
              <a:t>4.	Recipient </a:t>
            </a:r>
            <a:r>
              <a:rPr lang="en-US" sz="2000" dirty="0">
                <a:gradFill>
                  <a:gsLst>
                    <a:gs pos="0">
                      <a:schemeClr val="tx1"/>
                    </a:gs>
                    <a:gs pos="100000">
                      <a:schemeClr val="tx1"/>
                    </a:gs>
                  </a:gsLst>
                  <a:lin ang="5400000" scaled="0"/>
                </a:gradFill>
              </a:rPr>
              <a:t>clicks file to open, the RMS-enabled application calls to the RMS server which validates the user and issues a “Use License.”</a:t>
            </a:r>
          </a:p>
        </p:txBody>
      </p:sp>
      <p:sp>
        <p:nvSpPr>
          <p:cNvPr id="63" name="Rectangle 26"/>
          <p:cNvSpPr>
            <a:spLocks noChangeArrowheads="1"/>
          </p:cNvSpPr>
          <p:nvPr/>
        </p:nvSpPr>
        <p:spPr bwMode="auto">
          <a:xfrm>
            <a:off x="5429036" y="5684925"/>
            <a:ext cx="62362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339725" indent="-339725">
              <a:lnSpc>
                <a:spcPct val="90000"/>
              </a:lnSpc>
            </a:pPr>
            <a:r>
              <a:rPr lang="en-US" sz="2000" dirty="0">
                <a:gradFill>
                  <a:gsLst>
                    <a:gs pos="0">
                      <a:schemeClr val="tx1"/>
                    </a:gs>
                    <a:gs pos="100000">
                      <a:schemeClr val="tx1"/>
                    </a:gs>
                  </a:gsLst>
                  <a:lin ang="5400000" scaled="0"/>
                </a:gradFill>
              </a:rPr>
              <a:t>5.	The RMS-enabled application renders file and enforces rights</a:t>
            </a:r>
          </a:p>
        </p:txBody>
      </p:sp>
      <p:sp>
        <p:nvSpPr>
          <p:cNvPr id="64" name="Line 27"/>
          <p:cNvSpPr>
            <a:spLocks noChangeShapeType="1"/>
          </p:cNvSpPr>
          <p:nvPr/>
        </p:nvSpPr>
        <p:spPr bwMode="auto">
          <a:xfrm flipH="1">
            <a:off x="2076450" y="3914773"/>
            <a:ext cx="457200" cy="838200"/>
          </a:xfrm>
          <a:prstGeom prst="line">
            <a:avLst/>
          </a:prstGeom>
          <a:noFill/>
          <a:ln w="38100">
            <a:solidFill>
              <a:srgbClr val="FFCC00"/>
            </a:solidFill>
            <a:prstDash val="sysDot"/>
            <a:round/>
            <a:headEn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65" name="Rectangle 28"/>
          <p:cNvSpPr>
            <a:spLocks noChangeArrowheads="1"/>
          </p:cNvSpPr>
          <p:nvPr/>
        </p:nvSpPr>
        <p:spPr bwMode="auto">
          <a:xfrm>
            <a:off x="5429036" y="2234444"/>
            <a:ext cx="62362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339725" indent="-339725">
              <a:lnSpc>
                <a:spcPct val="90000"/>
              </a:lnSpc>
            </a:pPr>
            <a:r>
              <a:rPr lang="en-US" sz="2000" dirty="0">
                <a:gradFill>
                  <a:gsLst>
                    <a:gs pos="0">
                      <a:schemeClr val="tx1"/>
                    </a:gs>
                    <a:gs pos="100000">
                      <a:schemeClr val="tx1"/>
                    </a:gs>
                  </a:gsLst>
                  <a:lin ang="5400000" scaled="0"/>
                </a:gradFill>
              </a:rPr>
              <a:t>1.	Author receives a client licensor certificate </a:t>
            </a:r>
            <a:r>
              <a:rPr lang="en-US" sz="2000" dirty="0" smtClean="0">
                <a:gradFill>
                  <a:gsLst>
                    <a:gs pos="0">
                      <a:schemeClr val="tx1"/>
                    </a:gs>
                    <a:gs pos="100000">
                      <a:schemeClr val="tx1"/>
                    </a:gs>
                  </a:gsLst>
                  <a:lin ang="5400000" scaled="0"/>
                </a:gradFill>
              </a:rPr>
              <a:t>the</a:t>
            </a:r>
            <a:br>
              <a:rPr lang="en-US" sz="2000" dirty="0" smtClean="0">
                <a:gradFill>
                  <a:gsLst>
                    <a:gs pos="0">
                      <a:schemeClr val="tx1"/>
                    </a:gs>
                    <a:gs pos="100000">
                      <a:schemeClr val="tx1"/>
                    </a:gs>
                  </a:gsLst>
                  <a:lin ang="5400000" scaled="0"/>
                </a:gradFill>
              </a:rPr>
            </a:br>
            <a:r>
              <a:rPr lang="en-US" sz="2000" dirty="0" smtClean="0">
                <a:gradFill>
                  <a:gsLst>
                    <a:gs pos="0">
                      <a:schemeClr val="tx1"/>
                    </a:gs>
                    <a:gs pos="100000">
                      <a:schemeClr val="tx1"/>
                    </a:gs>
                  </a:gsLst>
                  <a:lin ang="5400000" scaled="0"/>
                </a:gradFill>
              </a:rPr>
              <a:t>“first </a:t>
            </a:r>
            <a:r>
              <a:rPr lang="en-US" sz="2000" dirty="0">
                <a:gradFill>
                  <a:gsLst>
                    <a:gs pos="0">
                      <a:schemeClr val="tx1"/>
                    </a:gs>
                    <a:gs pos="100000">
                      <a:schemeClr val="tx1"/>
                    </a:gs>
                  </a:gsLst>
                  <a:lin ang="5400000" scaled="0"/>
                </a:gradFill>
              </a:rPr>
              <a:t>time” they rights-protect information </a:t>
            </a:r>
          </a:p>
        </p:txBody>
      </p:sp>
      <p:sp>
        <p:nvSpPr>
          <p:cNvPr id="66" name="Oval 29"/>
          <p:cNvSpPr>
            <a:spLocks noChangeArrowheads="1"/>
          </p:cNvSpPr>
          <p:nvPr/>
        </p:nvSpPr>
        <p:spPr bwMode="auto">
          <a:xfrm>
            <a:off x="2381250" y="4214812"/>
            <a:ext cx="365760" cy="365760"/>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800" b="1" dirty="0">
                <a:gradFill>
                  <a:gsLst>
                    <a:gs pos="0">
                      <a:srgbClr val="FFFFFF"/>
                    </a:gs>
                    <a:gs pos="100000">
                      <a:srgbClr val="FFFFFF"/>
                    </a:gs>
                  </a:gsLst>
                  <a:lin ang="5400000" scaled="1"/>
                </a:gradFill>
              </a:rPr>
              <a:t>1</a:t>
            </a:r>
          </a:p>
        </p:txBody>
      </p:sp>
      <p:sp>
        <p:nvSpPr>
          <p:cNvPr id="67" name="Line 30"/>
          <p:cNvSpPr>
            <a:spLocks noChangeShapeType="1"/>
          </p:cNvSpPr>
          <p:nvPr/>
        </p:nvSpPr>
        <p:spPr bwMode="auto">
          <a:xfrm flipV="1">
            <a:off x="1952626" y="3848100"/>
            <a:ext cx="409575" cy="733425"/>
          </a:xfrm>
          <a:prstGeom prst="line">
            <a:avLst/>
          </a:prstGeom>
          <a:noFill/>
          <a:ln w="38100">
            <a:solidFill>
              <a:srgbClr val="FFCC00"/>
            </a:solidFill>
            <a:prstDash val="sysDot"/>
            <a:round/>
            <a:headEnd/>
            <a:tailEnd type="triangle" w="med" len="med"/>
          </a:ln>
          <a:extLst>
            <a:ext uri="{909E8E84-426E-40DD-AFC4-6F175D3DCCD1}">
              <a14:hiddenFill xmlns:a14="http://schemas.microsoft.com/office/drawing/2010/main">
                <a:noFill/>
              </a14:hiddenFill>
            </a:ext>
          </a:extLst>
        </p:spPr>
        <p:txBody>
          <a:bodyPr lIns="91430" tIns="45715" rIns="91430" bIns="45715"/>
          <a:lstStyle/>
          <a:p>
            <a:endParaRPr lang="en-US"/>
          </a:p>
        </p:txBody>
      </p:sp>
      <p:sp>
        <p:nvSpPr>
          <p:cNvPr id="68" name="Oval 31"/>
          <p:cNvSpPr>
            <a:spLocks noChangeArrowheads="1"/>
          </p:cNvSpPr>
          <p:nvPr/>
        </p:nvSpPr>
        <p:spPr bwMode="auto">
          <a:xfrm>
            <a:off x="1914525" y="3943347"/>
            <a:ext cx="365760" cy="365760"/>
          </a:xfrm>
          <a:prstGeom prst="ellipse">
            <a:avLst/>
          </a:prstGeom>
          <a:ln>
            <a:headEnd type="none" w="med" len="med"/>
            <a:tailEnd type="none" w="med" len="med"/>
          </a:ln>
          <a:scene3d>
            <a:camera prst="orthographicFront" fov="0">
              <a:rot lat="0" lon="0" rev="0"/>
            </a:camera>
            <a:lightRig rig="glow" dir="t">
              <a:rot lat="0" lon="0" rev="6360000"/>
            </a:lightRig>
          </a:scene3d>
          <a:sp3d prstMaterial="flat">
            <a:bevelT w="95250" h="101600" prst="relaxedInset"/>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wrap="none" lIns="0" tIns="0" rIns="0" bIns="0" anchor="ctr"/>
          <a:lstStyle/>
          <a:p>
            <a:pPr algn="ctr" defTabSz="1096963"/>
            <a:r>
              <a:rPr lang="en-US" sz="2800" b="1">
                <a:gradFill>
                  <a:gsLst>
                    <a:gs pos="0">
                      <a:srgbClr val="FFFFFF"/>
                    </a:gs>
                    <a:gs pos="100000">
                      <a:srgbClr val="FFFFFF"/>
                    </a:gs>
                  </a:gsLst>
                  <a:lin ang="5400000" scaled="1"/>
                </a:gradFill>
              </a:rPr>
              <a:t>3</a:t>
            </a:r>
          </a:p>
        </p:txBody>
      </p:sp>
      <p:grpSp>
        <p:nvGrpSpPr>
          <p:cNvPr id="5" name="Group 4"/>
          <p:cNvGrpSpPr/>
          <p:nvPr/>
        </p:nvGrpSpPr>
        <p:grpSpPr>
          <a:xfrm>
            <a:off x="9962705" y="688975"/>
            <a:ext cx="1462311" cy="1226771"/>
            <a:chOff x="9809164" y="745387"/>
            <a:chExt cx="1892300" cy="1587500"/>
          </a:xfrm>
        </p:grpSpPr>
        <p:grpSp>
          <p:nvGrpSpPr>
            <p:cNvPr id="69" name="Group 9"/>
            <p:cNvGrpSpPr>
              <a:grpSpLocks/>
            </p:cNvGrpSpPr>
            <p:nvPr/>
          </p:nvGrpSpPr>
          <p:grpSpPr bwMode="auto">
            <a:xfrm>
              <a:off x="9809164" y="921599"/>
              <a:ext cx="1892300" cy="1411288"/>
              <a:chOff x="4224" y="707"/>
              <a:chExt cx="1192" cy="889"/>
            </a:xfrm>
          </p:grpSpPr>
          <p:pic>
            <p:nvPicPr>
              <p:cNvPr id="70" name="Rectangle 4812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4224" y="1152"/>
                <a:ext cx="11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Rectangle 4812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ltGray">
              <a:xfrm>
                <a:off x="4286" y="707"/>
                <a:ext cx="108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12"/>
            <p:cNvGrpSpPr>
              <a:grpSpLocks/>
            </p:cNvGrpSpPr>
            <p:nvPr/>
          </p:nvGrpSpPr>
          <p:grpSpPr bwMode="auto">
            <a:xfrm>
              <a:off x="9831390" y="745387"/>
              <a:ext cx="1828800" cy="1568450"/>
              <a:chOff x="4238" y="596"/>
              <a:chExt cx="1152" cy="988"/>
            </a:xfrm>
          </p:grpSpPr>
          <p:pic>
            <p:nvPicPr>
              <p:cNvPr id="73" name="Rectangle 4812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8" y="596"/>
                <a:ext cx="115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Rectangle 4812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 y="864"/>
                <a:ext cx="327"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987042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56" grpId="0" animBg="1"/>
      <p:bldP spid="57" grpId="0" animBg="1"/>
      <p:bldP spid="58" grpId="0" animBg="1"/>
      <p:bldP spid="61" grpId="0"/>
      <p:bldP spid="62" grpId="0"/>
      <p:bldP spid="63" grpId="0"/>
      <p:bldP spid="64" grpId="0" animBg="1"/>
      <p:bldP spid="65" grpId="0"/>
      <p:bldP spid="66" grpId="0" animBg="1"/>
      <p:bldP spid="67" grpId="0" animBg="1"/>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693738"/>
            <a:ext cx="11149013" cy="581698"/>
          </a:xfrm>
        </p:spPr>
        <p:txBody>
          <a:bodyPr/>
          <a:lstStyle/>
          <a:p>
            <a:r>
              <a:rPr lang="en-US" sz="4200" dirty="0"/>
              <a:t>Isolation Technologies: </a:t>
            </a:r>
            <a:r>
              <a:rPr lang="en-US" sz="4200" dirty="0" smtClean="0"/>
              <a:t>OS Support</a:t>
            </a:r>
            <a:endParaRPr lang="en-US" sz="4200" dirty="0"/>
          </a:p>
        </p:txBody>
      </p:sp>
      <p:graphicFrame>
        <p:nvGraphicFramePr>
          <p:cNvPr id="3" name="Table 2"/>
          <p:cNvGraphicFramePr>
            <a:graphicFrameLocks noGrp="1"/>
          </p:cNvGraphicFramePr>
          <p:nvPr>
            <p:extLst>
              <p:ext uri="{D42A27DB-BD31-4B8C-83A1-F6EECF244321}">
                <p14:modId xmlns:p14="http://schemas.microsoft.com/office/powerpoint/2010/main" val="3650825280"/>
              </p:ext>
            </p:extLst>
          </p:nvPr>
        </p:nvGraphicFramePr>
        <p:xfrm>
          <a:off x="105508" y="1862138"/>
          <a:ext cx="11573731" cy="2542032"/>
        </p:xfrm>
        <a:graphic>
          <a:graphicData uri="http://schemas.openxmlformats.org/drawingml/2006/table">
            <a:tbl>
              <a:tblPr firstRow="1" bandRow="1">
                <a:effectLst>
                  <a:outerShdw blurRad="177800" dist="38100" dir="2700000" algn="ctr" rotWithShape="0">
                    <a:srgbClr val="000000">
                      <a:alpha val="25000"/>
                    </a:srgbClr>
                  </a:outerShdw>
                </a:effectLst>
                <a:tableStyleId>{2D5ABB26-0587-4C30-8999-92F81FD0307C}</a:tableStyleId>
              </a:tblPr>
              <a:tblGrid>
                <a:gridCol w="2969767"/>
                <a:gridCol w="2247487"/>
                <a:gridCol w="1554685"/>
                <a:gridCol w="1173167"/>
                <a:gridCol w="1220857"/>
                <a:gridCol w="2407768"/>
              </a:tblGrid>
              <a:tr h="0">
                <a:tc>
                  <a:txBody>
                    <a:bodyPr/>
                    <a:lstStyle/>
                    <a:p>
                      <a:pPr>
                        <a:lnSpc>
                          <a:spcPct val="90000"/>
                        </a:lnSpc>
                      </a:pP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Windows 7</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Mac OSX</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err="1" smtClean="0">
                          <a:gradFill>
                            <a:gsLst>
                              <a:gs pos="0">
                                <a:schemeClr val="tx1"/>
                              </a:gs>
                              <a:gs pos="100000">
                                <a:schemeClr val="tx1"/>
                              </a:gs>
                            </a:gsLst>
                            <a:lin ang="5400000" scaled="0"/>
                          </a:gradFill>
                        </a:rPr>
                        <a:t>iOS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Android</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Windows Phone 7</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r>
              <a:tr h="0">
                <a:tc>
                  <a:txBody>
                    <a:bodyPr/>
                    <a:lstStyle/>
                    <a:p>
                      <a:pPr marL="0" marR="0" indent="0" algn="l" defTabSz="855972"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rPr>
                        <a:t>AD integrated </a:t>
                      </a:r>
                      <a:r>
                        <a:rPr lang="en-US" dirty="0" err="1" smtClean="0">
                          <a:gradFill>
                            <a:gsLst>
                              <a:gs pos="0">
                                <a:schemeClr val="tx1"/>
                              </a:gs>
                              <a:gs pos="100000">
                                <a:schemeClr val="tx1"/>
                              </a:gs>
                            </a:gsLst>
                            <a:lin ang="5400000" scaled="0"/>
                          </a:gradFill>
                        </a:rPr>
                        <a:t>iPsec</a:t>
                      </a:r>
                      <a:r>
                        <a:rPr lang="en-US" baseline="0" dirty="0" smtClean="0">
                          <a:gradFill>
                            <a:gsLst>
                              <a:gs pos="0">
                                <a:schemeClr val="tx1"/>
                              </a:gs>
                              <a:gs pos="100000">
                                <a:schemeClr val="tx1"/>
                              </a:gs>
                            </a:gsLst>
                            <a:lin ang="5400000" scaled="0"/>
                          </a:gradFill>
                        </a:rPr>
                        <a:t> Domain Isolation</a:t>
                      </a:r>
                      <a:endParaRPr lang="en-US" dirty="0" smtClean="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r>
                      <a:br>
                        <a:rPr lang="en-US" dirty="0" smtClean="0">
                          <a:gradFill>
                            <a:gsLst>
                              <a:gs pos="0">
                                <a:schemeClr val="tx1"/>
                              </a:gs>
                              <a:gs pos="100000">
                                <a:schemeClr val="tx1"/>
                              </a:gs>
                            </a:gsLst>
                            <a:lin ang="5400000" scaled="0"/>
                          </a:gradFill>
                          <a:sym typeface="Wingdings"/>
                        </a:rPr>
                      </a:b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p>
                      <a:pPr>
                        <a:lnSpc>
                          <a:spcPct val="90000"/>
                        </a:lnSpc>
                      </a:pPr>
                      <a:r>
                        <a:rPr lang="en-US" sz="1200" dirty="0" smtClean="0">
                          <a:gradFill>
                            <a:gsLst>
                              <a:gs pos="0">
                                <a:schemeClr val="tx1"/>
                              </a:gs>
                              <a:gs pos="100000">
                                <a:schemeClr val="tx1"/>
                              </a:gs>
                            </a:gsLst>
                            <a:lin ang="5400000" scaled="0"/>
                          </a:gradFill>
                        </a:rPr>
                        <a:t>*3</a:t>
                      </a:r>
                      <a:r>
                        <a:rPr lang="en-US" sz="1200" baseline="30000" dirty="0" smtClean="0">
                          <a:gradFill>
                            <a:gsLst>
                              <a:gs pos="0">
                                <a:schemeClr val="tx1"/>
                              </a:gs>
                              <a:gs pos="100000">
                                <a:schemeClr val="tx1"/>
                              </a:gs>
                            </a:gsLst>
                            <a:lin ang="5400000" scaled="0"/>
                          </a:gradFill>
                        </a:rPr>
                        <a:t>rd</a:t>
                      </a:r>
                      <a:r>
                        <a:rPr lang="en-US" sz="1200" dirty="0" smtClean="0">
                          <a:gradFill>
                            <a:gsLst>
                              <a:gs pos="0">
                                <a:schemeClr val="tx1"/>
                              </a:gs>
                              <a:gs pos="100000">
                                <a:schemeClr val="tx1"/>
                              </a:gs>
                            </a:gsLst>
                            <a:lin ang="5400000" scaled="0"/>
                          </a:gradFill>
                        </a:rPr>
                        <a:t> Party Offering</a:t>
                      </a:r>
                      <a:endParaRPr lang="en-US" sz="1200"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indent="0">
                        <a:lnSpc>
                          <a:spcPct val="90000"/>
                        </a:lnSpc>
                        <a:buFont typeface="Wingdings"/>
                        <a:buNone/>
                      </a:pPr>
                      <a:r>
                        <a:rPr lang="en-US" dirty="0" smtClean="0">
                          <a:gradFill>
                            <a:gsLst>
                              <a:gs pos="0">
                                <a:schemeClr val="tx1"/>
                              </a:gs>
                              <a:gs pos="100000">
                                <a:schemeClr val="tx1"/>
                              </a:gs>
                            </a:gsLst>
                            <a:lin ang="5400000" scaled="0"/>
                          </a:gradFill>
                          <a:sym typeface="Wingdings"/>
                        </a:rPr>
                        <a:t></a:t>
                      </a:r>
                      <a:r>
                        <a:rPr lang="en-US" baseline="0" dirty="0" smtClean="0">
                          <a:gradFill>
                            <a:gsLst>
                              <a:gs pos="0">
                                <a:schemeClr val="tx1"/>
                              </a:gs>
                              <a:gs pos="100000">
                                <a:schemeClr val="tx1"/>
                              </a:gs>
                            </a:gsLst>
                            <a:lin ang="5400000" scaled="0"/>
                          </a:gradFill>
                          <a:sym typeface="Wingdings"/>
                        </a:rPr>
                        <a:t> 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r>
              <a:tr h="0">
                <a:tc>
                  <a:txBody>
                    <a:bodyPr/>
                    <a:lstStyle/>
                    <a:p>
                      <a:pPr>
                        <a:lnSpc>
                          <a:spcPct val="90000"/>
                        </a:lnSpc>
                      </a:pPr>
                      <a:r>
                        <a:rPr lang="en-US" smtClean="0">
                          <a:gradFill>
                            <a:gsLst>
                              <a:gs pos="0">
                                <a:schemeClr val="tx1"/>
                              </a:gs>
                              <a:gs pos="100000">
                                <a:schemeClr val="tx1"/>
                              </a:gs>
                            </a:gsLst>
                            <a:lin ang="5400000" scaled="0"/>
                          </a:gradFill>
                        </a:rPr>
                        <a:t>Network Access</a:t>
                      </a:r>
                      <a:r>
                        <a:rPr lang="en-US" baseline="0" smtClean="0">
                          <a:gradFill>
                            <a:gsLst>
                              <a:gs pos="0">
                                <a:schemeClr val="tx1"/>
                              </a:gs>
                              <a:gs pos="100000">
                                <a:schemeClr val="tx1"/>
                              </a:gs>
                            </a:gsLst>
                            <a:lin ang="5400000" scaled="0"/>
                          </a:gradFill>
                        </a:rPr>
                        <a:t> Protection</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r>
                      <a:br>
                        <a:rPr lang="en-US" dirty="0" smtClean="0">
                          <a:gradFill>
                            <a:gsLst>
                              <a:gs pos="0">
                                <a:schemeClr val="tx1"/>
                              </a:gs>
                              <a:gs pos="100000">
                                <a:schemeClr val="tx1"/>
                              </a:gs>
                            </a:gsLst>
                            <a:lin ang="5400000" scaled="0"/>
                          </a:gradFill>
                          <a:sym typeface="Wingdings"/>
                        </a:rPr>
                      </a:b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p>
                      <a:pPr marL="0" marR="0" lvl="0" indent="0" algn="l" defTabSz="121898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smtClean="0">
                          <a:ln>
                            <a:noFill/>
                          </a:ln>
                          <a:gradFill>
                            <a:gsLst>
                              <a:gs pos="0">
                                <a:prstClr val="white"/>
                              </a:gs>
                              <a:gs pos="100000">
                                <a:prstClr val="white"/>
                              </a:gs>
                            </a:gsLst>
                            <a:lin ang="5400000" scaled="0"/>
                          </a:gradFill>
                          <a:effectLst/>
                          <a:uLnTx/>
                          <a:uFillTx/>
                          <a:latin typeface="+mn-lt"/>
                          <a:ea typeface="+mn-ea"/>
                          <a:cs typeface="+mn-cs"/>
                        </a:rPr>
                        <a:t>*3</a:t>
                      </a:r>
                      <a:r>
                        <a:rPr kumimoji="0" lang="en-US" sz="1200" b="0" i="0" u="none" strike="noStrike" kern="1200" cap="none" spc="0" normalizeH="0" baseline="30000" noProof="0" dirty="0" smtClean="0">
                          <a:ln>
                            <a:noFill/>
                          </a:ln>
                          <a:gradFill>
                            <a:gsLst>
                              <a:gs pos="0">
                                <a:prstClr val="white"/>
                              </a:gs>
                              <a:gs pos="100000">
                                <a:prstClr val="white"/>
                              </a:gs>
                            </a:gsLst>
                            <a:lin ang="5400000" scaled="0"/>
                          </a:gradFill>
                          <a:effectLst/>
                          <a:uLnTx/>
                          <a:uFillTx/>
                          <a:latin typeface="+mn-lt"/>
                          <a:ea typeface="+mn-ea"/>
                          <a:cs typeface="+mn-cs"/>
                        </a:rPr>
                        <a:t>rd</a:t>
                      </a:r>
                      <a:r>
                        <a:rPr kumimoji="0" lang="en-US" sz="1200" b="0" i="0" u="none" strike="noStrike" kern="1200" cap="none" spc="0" normalizeH="0" baseline="0" noProof="0" dirty="0" smtClean="0">
                          <a:ln>
                            <a:noFill/>
                          </a:ln>
                          <a:gradFill>
                            <a:gsLst>
                              <a:gs pos="0">
                                <a:prstClr val="white"/>
                              </a:gs>
                              <a:gs pos="100000">
                                <a:prstClr val="white"/>
                              </a:gs>
                            </a:gsLst>
                            <a:lin ang="5400000" scaled="0"/>
                          </a:gradFill>
                          <a:effectLst/>
                          <a:uLnTx/>
                          <a:uFillTx/>
                          <a:latin typeface="+mn-lt"/>
                          <a:ea typeface="+mn-ea"/>
                          <a:cs typeface="+mn-cs"/>
                        </a:rPr>
                        <a:t> Party Offering</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marL="342900" indent="-342900">
                        <a:lnSpc>
                          <a:spcPct val="90000"/>
                        </a:lnSpc>
                        <a:buFont typeface="Wingdings"/>
                        <a:buChar char="ý"/>
                      </a:pPr>
                      <a:r>
                        <a:rPr lang="en-US" dirty="0" smtClean="0">
                          <a:gradFill>
                            <a:gsLst>
                              <a:gs pos="0">
                                <a:schemeClr val="tx1"/>
                              </a:gs>
                              <a:gs pos="100000">
                                <a:schemeClr val="tx1"/>
                              </a:gs>
                            </a:gsLst>
                            <a:lin ang="5400000" scaled="0"/>
                          </a:gradFill>
                        </a:rPr>
                        <a:t>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r>
              <a:tr h="0">
                <a:tc>
                  <a:txBody>
                    <a:bodyPr/>
                    <a:lstStyle/>
                    <a:p>
                      <a:pPr>
                        <a:lnSpc>
                          <a:spcPct val="90000"/>
                        </a:lnSpc>
                      </a:pPr>
                      <a:r>
                        <a:rPr lang="en-US" dirty="0" smtClean="0">
                          <a:gradFill>
                            <a:gsLst>
                              <a:gs pos="0">
                                <a:schemeClr val="tx1"/>
                              </a:gs>
                              <a:gs pos="100000">
                                <a:schemeClr val="tx1"/>
                              </a:gs>
                            </a:gsLst>
                            <a:lin ang="5400000" scaled="0"/>
                          </a:gradFill>
                        </a:rPr>
                        <a:t>RMS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No </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No </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r>
            </a:tbl>
          </a:graphicData>
        </a:graphic>
      </p:graphicFrame>
    </p:spTree>
    <p:extLst>
      <p:ext uri="{BB962C8B-B14F-4D97-AF65-F5344CB8AC3E}">
        <p14:creationId xmlns:p14="http://schemas.microsoft.com/office/powerpoint/2010/main" val="328205173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2046884"/>
          </a:xfrm>
        </p:spPr>
        <p:txBody>
          <a:bodyPr/>
          <a:lstStyle/>
          <a:p>
            <a:r>
              <a:rPr lang="en-US" sz="4400" dirty="0" smtClean="0"/>
              <a:t>Unleashing the Power of Consumerization:</a:t>
            </a:r>
            <a:br>
              <a:rPr lang="en-US" sz="4400" dirty="0" smtClean="0"/>
            </a:br>
            <a:r>
              <a:rPr lang="en-US" sz="4400" dirty="0" smtClean="0"/>
              <a:t>How We Can Help </a:t>
            </a:r>
            <a:br>
              <a:rPr lang="en-US" sz="4400" dirty="0" smtClean="0"/>
            </a:br>
            <a:r>
              <a:rPr lang="en-US" sz="3600" dirty="0" smtClean="0"/>
              <a:t>WCL215</a:t>
            </a:r>
            <a:endParaRPr lang="en-US" sz="3600" dirty="0"/>
          </a:p>
        </p:txBody>
      </p:sp>
      <p:sp>
        <p:nvSpPr>
          <p:cNvPr id="3" name="Subtitle 2"/>
          <p:cNvSpPr>
            <a:spLocks noGrp="1"/>
          </p:cNvSpPr>
          <p:nvPr>
            <p:ph type="subTitle" idx="1"/>
          </p:nvPr>
        </p:nvSpPr>
        <p:spPr/>
        <p:txBody>
          <a:bodyPr/>
          <a:lstStyle/>
          <a:p>
            <a:r>
              <a:rPr lang="en-US" dirty="0" smtClean="0"/>
              <a:t>Jason Leznek </a:t>
            </a:r>
          </a:p>
          <a:p>
            <a:r>
              <a:rPr lang="en-US" dirty="0" smtClean="0"/>
              <a:t>Director of Product Management</a:t>
            </a:r>
          </a:p>
          <a:p>
            <a:r>
              <a:rPr lang="en-US" dirty="0" smtClean="0"/>
              <a:t>Microsoft Corporation</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16084" y="1862138"/>
            <a:ext cx="12406055" cy="761319"/>
          </a:xfrm>
          <a:prstGeom prst="rect">
            <a:avLst/>
          </a:prstGeom>
          <a:gradFill flip="none" rotWithShape="1">
            <a:gsLst>
              <a:gs pos="0">
                <a:srgbClr val="46B0EA">
                  <a:lumMod val="75000"/>
                </a:srgbClr>
              </a:gs>
              <a:gs pos="100000">
                <a:srgbClr val="46B0EA">
                  <a:lumMod val="50000"/>
                  <a:lumOff val="50000"/>
                </a:srgbClr>
              </a:gs>
            </a:gsLst>
            <a:lin ang="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63040" tIns="91440" rIns="0" bIns="91440" rtlCol="0" anchor="ctr" anchorCtr="0"/>
          <a:lstStyle/>
          <a:p>
            <a:endParaRPr lang="en-US" sz="4000" b="1" dirty="0">
              <a:gradFill>
                <a:gsLst>
                  <a:gs pos="0">
                    <a:srgbClr val="FFFFFF"/>
                  </a:gs>
                  <a:gs pos="100000">
                    <a:srgbClr val="FFFFFF"/>
                  </a:gs>
                </a:gsLst>
                <a:lin ang="5400000" scaled="0"/>
              </a:gradFill>
            </a:endParaRPr>
          </a:p>
        </p:txBody>
      </p:sp>
      <p:grpSp>
        <p:nvGrpSpPr>
          <p:cNvPr id="11" name="Group 10"/>
          <p:cNvGrpSpPr/>
          <p:nvPr/>
        </p:nvGrpSpPr>
        <p:grpSpPr>
          <a:xfrm>
            <a:off x="297439" y="1784285"/>
            <a:ext cx="914400" cy="914400"/>
            <a:chOff x="-2384595" y="2147949"/>
            <a:chExt cx="1063256" cy="1063256"/>
          </a:xfrm>
        </p:grpSpPr>
        <p:sp>
          <p:nvSpPr>
            <p:cNvPr id="12" name="Oval 11"/>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3</a:t>
              </a:r>
              <a:endParaRPr lang="en-US" sz="5400" b="1" dirty="0">
                <a:gradFill>
                  <a:gsLst>
                    <a:gs pos="0">
                      <a:srgbClr val="FFFFFF"/>
                    </a:gs>
                    <a:gs pos="86000">
                      <a:srgbClr val="FFFFFF"/>
                    </a:gs>
                  </a:gsLst>
                  <a:lin ang="16200000" scaled="1"/>
                </a:gradFill>
              </a:endParaRPr>
            </a:p>
          </p:txBody>
        </p:sp>
        <p:sp>
          <p:nvSpPr>
            <p:cNvPr id="13" name="Oval 12"/>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
        <p:nvSpPr>
          <p:cNvPr id="2" name="Title 1"/>
          <p:cNvSpPr>
            <a:spLocks noGrp="1"/>
          </p:cNvSpPr>
          <p:nvPr>
            <p:ph type="title"/>
          </p:nvPr>
        </p:nvSpPr>
        <p:spPr>
          <a:xfrm>
            <a:off x="1403234" y="1925936"/>
            <a:ext cx="9697188" cy="664797"/>
          </a:xfrm>
        </p:spPr>
        <p:txBody>
          <a:bodyPr/>
          <a:lstStyle/>
          <a:p>
            <a:r>
              <a:rPr lang="en-US" dirty="0" smtClean="0"/>
              <a:t>Access to Corporate Applications</a:t>
            </a:r>
            <a:endParaRPr lang="en-US" dirty="0"/>
          </a:p>
        </p:txBody>
      </p:sp>
    </p:spTree>
    <p:extLst>
      <p:ext uri="{BB962C8B-B14F-4D97-AF65-F5344CB8AC3E}">
        <p14:creationId xmlns:p14="http://schemas.microsoft.com/office/powerpoint/2010/main" val="130087933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7073462" y="2301319"/>
            <a:ext cx="4415238" cy="4415238"/>
          </a:xfrm>
          <a:prstGeom prst="ellipse">
            <a:avLst/>
          </a:prstGeom>
          <a:gradFill flip="none" rotWithShape="1">
            <a:gsLst>
              <a:gs pos="0">
                <a:srgbClr val="FFFFFF"/>
              </a:gs>
              <a:gs pos="100000">
                <a:srgbClr val="FFFFFF">
                  <a:alpha val="0"/>
                </a:srgbClr>
              </a:gs>
            </a:gsLst>
            <a:path path="shape">
              <a:fillToRect l="50000" t="50000" r="50000" b="50000"/>
            </a:path>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pic>
        <p:nvPicPr>
          <p:cNvPr id="2052" name="Picture 4" descr="\\SERVER3\InternalBin\Resource DVD\DVD_ART36\DVD_Art_08-10-2010\Artwork_Imagery\Hardware Photos\OEM HW\SERVERS\HP ProLiant SL6000 Scalable 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2237" y="4508938"/>
            <a:ext cx="2912354" cy="230076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21"/>
          <p:cNvSpPr>
            <a:spLocks noGrp="1"/>
          </p:cNvSpPr>
          <p:nvPr>
            <p:ph type="title"/>
          </p:nvPr>
        </p:nvSpPr>
        <p:spPr/>
        <p:txBody>
          <a:bodyPr/>
          <a:lstStyle/>
          <a:p>
            <a:r>
              <a:rPr lang="en-US" smtClean="0"/>
              <a:t>Access from Unmanaged Devices</a:t>
            </a:r>
            <a:endParaRPr lang="en-US" dirty="0"/>
          </a:p>
        </p:txBody>
      </p:sp>
      <p:sp>
        <p:nvSpPr>
          <p:cNvPr id="30" name="TextBox 29"/>
          <p:cNvSpPr txBox="1">
            <a:spLocks noChangeArrowheads="1"/>
          </p:cNvSpPr>
          <p:nvPr/>
        </p:nvSpPr>
        <p:spPr bwMode="auto">
          <a:xfrm>
            <a:off x="6400035" y="1840885"/>
            <a:ext cx="5230919" cy="523220"/>
          </a:xfrm>
          <a:prstGeom prst="rect">
            <a:avLst/>
          </a:prstGeom>
          <a:noFill/>
          <a:ln w="50800" cap="flat" cmpd="sng" algn="ctr">
            <a:noFill/>
            <a:prstDash val="solid"/>
            <a:miter lim="800000"/>
            <a:headEnd type="none" w="med" len="med"/>
            <a:tailEnd type="none" w="med" len="med"/>
          </a:ln>
          <a:effectLst/>
        </p:spPr>
        <p:txBody>
          <a:bodyPr wrap="none">
            <a:spAutoFit/>
          </a:bodyPr>
          <a:lstStyle/>
          <a:p>
            <a:pPr algn="ctr" eaLnBrk="0" fontAlgn="auto" hangingPunct="0">
              <a:spcBef>
                <a:spcPct val="50000"/>
              </a:spcBef>
              <a:spcAft>
                <a:spcPts val="0"/>
              </a:spcAft>
              <a:defRPr/>
            </a:pPr>
            <a:r>
              <a:rPr lang="en-US" sz="2800" dirty="0">
                <a:gradFill>
                  <a:gsLst>
                    <a:gs pos="0">
                      <a:srgbClr val="FFFFFF"/>
                    </a:gs>
                    <a:gs pos="100000">
                      <a:srgbClr val="FFFFFF"/>
                    </a:gs>
                  </a:gsLst>
                  <a:lin ang="5400000" scaled="1"/>
                </a:gradFill>
                <a:effectLst/>
                <a:ea typeface="Segoe UI" pitchFamily="34" charset="0"/>
                <a:cs typeface="Segoe UI" pitchFamily="34" charset="0"/>
              </a:rPr>
              <a:t>Data </a:t>
            </a:r>
            <a:r>
              <a:rPr lang="en-US" sz="2800" dirty="0" smtClean="0">
                <a:gradFill>
                  <a:gsLst>
                    <a:gs pos="0">
                      <a:srgbClr val="FFFFFF"/>
                    </a:gs>
                    <a:gs pos="100000">
                      <a:srgbClr val="FFFFFF"/>
                    </a:gs>
                  </a:gsLst>
                  <a:lin ang="5400000" scaled="1"/>
                </a:gradFill>
                <a:effectLst/>
                <a:ea typeface="Segoe UI" pitchFamily="34" charset="0"/>
                <a:cs typeface="Segoe UI" pitchFamily="34" charset="0"/>
              </a:rPr>
              <a:t>Center/Corporate </a:t>
            </a:r>
            <a:r>
              <a:rPr lang="en-US" sz="2800" dirty="0">
                <a:gradFill>
                  <a:gsLst>
                    <a:gs pos="0">
                      <a:srgbClr val="FFFFFF"/>
                    </a:gs>
                    <a:gs pos="100000">
                      <a:srgbClr val="FFFFFF"/>
                    </a:gs>
                  </a:gsLst>
                  <a:lin ang="5400000" scaled="1"/>
                </a:gradFill>
                <a:effectLst/>
                <a:ea typeface="Segoe UI" pitchFamily="34" charset="0"/>
                <a:cs typeface="Segoe UI" pitchFamily="34" charset="0"/>
              </a:rPr>
              <a:t>Network</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916" y="3429000"/>
            <a:ext cx="987633" cy="1804288"/>
          </a:xfrm>
          <a:prstGeom prst="rect">
            <a:avLst/>
          </a:prstGeom>
        </p:spPr>
      </p:pic>
      <p:sp>
        <p:nvSpPr>
          <p:cNvPr id="136" name="Straight Connector 38916"/>
          <p:cNvSpPr>
            <a:spLocks noChangeShapeType="1"/>
          </p:cNvSpPr>
          <p:nvPr/>
        </p:nvSpPr>
        <p:spPr bwMode="auto">
          <a:xfrm rot="-5400000" flipV="1">
            <a:off x="4097543" y="4632529"/>
            <a:ext cx="3993738" cy="1"/>
          </a:xfrm>
          <a:prstGeom prst="line">
            <a:avLst/>
          </a:prstGeom>
          <a:noFill/>
          <a:ln w="38100" algn="ctr">
            <a:solidFill>
              <a:schemeClr val="tx1"/>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Segoe UI" pitchFamily="34" charset="0"/>
              <a:ea typeface="Segoe UI" pitchFamily="34" charset="0"/>
              <a:cs typeface="Segoe UI" pitchFamily="34" charset="0"/>
            </a:endParaRPr>
          </a:p>
        </p:txBody>
      </p:sp>
      <p:cxnSp>
        <p:nvCxnSpPr>
          <p:cNvPr id="23" name="Straight Connector 22"/>
          <p:cNvCxnSpPr/>
          <p:nvPr/>
        </p:nvCxnSpPr>
        <p:spPr bwMode="auto">
          <a:xfrm>
            <a:off x="3418068" y="2403475"/>
            <a:ext cx="1481478" cy="2226970"/>
          </a:xfrm>
          <a:prstGeom prst="line">
            <a:avLst/>
          </a:prstGeom>
          <a:solidFill>
            <a:schemeClr val="folHlink"/>
          </a:solidFill>
          <a:ln w="38100" cap="rnd" cmpd="sng" algn="ctr">
            <a:solidFill>
              <a:schemeClr val="tx1"/>
            </a:solidFill>
            <a:prstDash val="dash"/>
            <a:round/>
            <a:headEnd type="none" w="med" len="med"/>
            <a:tailEnd type="none" w="med" len="med"/>
          </a:ln>
          <a:effectLst/>
        </p:spPr>
      </p:cxnSp>
      <p:cxnSp>
        <p:nvCxnSpPr>
          <p:cNvPr id="19" name="Straight Connector 18"/>
          <p:cNvCxnSpPr/>
          <p:nvPr/>
        </p:nvCxnSpPr>
        <p:spPr bwMode="auto">
          <a:xfrm flipH="1">
            <a:off x="2822966" y="2403475"/>
            <a:ext cx="551614" cy="3167101"/>
          </a:xfrm>
          <a:prstGeom prst="line">
            <a:avLst/>
          </a:prstGeom>
          <a:solidFill>
            <a:schemeClr val="folHlink"/>
          </a:solidFill>
          <a:ln w="38100" cap="rnd" cmpd="sng" algn="ctr">
            <a:solidFill>
              <a:schemeClr val="tx1"/>
            </a:solidFill>
            <a:prstDash val="dash"/>
            <a:round/>
            <a:headEnd type="none" w="med" len="med"/>
            <a:tailEnd type="none" w="med" len="med"/>
          </a:ln>
          <a:effectLst/>
        </p:spPr>
      </p:cxnSp>
      <p:cxnSp>
        <p:nvCxnSpPr>
          <p:cNvPr id="5" name="Straight Connector 4"/>
          <p:cNvCxnSpPr/>
          <p:nvPr/>
        </p:nvCxnSpPr>
        <p:spPr bwMode="auto">
          <a:xfrm flipH="1">
            <a:off x="1323312" y="2364105"/>
            <a:ext cx="2051268" cy="1416325"/>
          </a:xfrm>
          <a:prstGeom prst="line">
            <a:avLst/>
          </a:prstGeom>
          <a:solidFill>
            <a:schemeClr val="folHlink"/>
          </a:solidFill>
          <a:ln w="38100" cap="rnd" cmpd="sng" algn="ctr">
            <a:solidFill>
              <a:schemeClr val="tx1"/>
            </a:solidFill>
            <a:prstDash val="dash"/>
            <a:round/>
            <a:headEnd type="none" w="med" len="med"/>
            <a:tailEnd type="none" w="med" len="med"/>
          </a:ln>
          <a:effectLst/>
        </p:spPr>
      </p:cxn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95544" y="4813097"/>
            <a:ext cx="1422523" cy="1812133"/>
          </a:xfrm>
          <a:prstGeom prst="rect">
            <a:avLst/>
          </a:prstGeom>
          <a:noFill/>
          <a:ln w="9525">
            <a:noFill/>
            <a:miter lim="800000"/>
            <a:headEnd/>
            <a:tailEnd/>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6830" y="3920319"/>
            <a:ext cx="2225035" cy="1511490"/>
          </a:xfrm>
          <a:prstGeom prst="rect">
            <a:avLst/>
          </a:prstGeom>
        </p:spPr>
      </p:pic>
      <p:pic>
        <p:nvPicPr>
          <p:cNvPr id="32" name="Rectangle 389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9184" y="1736248"/>
            <a:ext cx="2432001" cy="16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2757114" y="2358367"/>
            <a:ext cx="1240019" cy="387798"/>
          </a:xfrm>
          <a:prstGeom prst="rect">
            <a:avLst/>
          </a:prstGeom>
        </p:spPr>
        <p:txBody>
          <a:bodyPr vert="horz" wrap="none" lIns="0" tIns="0" rIns="0" bIns="0" rtlCol="0">
            <a:spAutoFit/>
          </a:bodyPr>
          <a:lstStyle/>
          <a:p>
            <a:pPr marR="0" indent="-460375" algn="ctr" eaLnBrk="0" hangingPunct="0">
              <a:lnSpc>
                <a:spcPct val="90000"/>
              </a:lnSpc>
              <a:spcBef>
                <a:spcPct val="50000"/>
              </a:spcBef>
              <a:buClrTx/>
              <a:buSzPct val="100000"/>
              <a:tabLst/>
              <a:defRPr/>
            </a:pPr>
            <a:r>
              <a:rPr lang="en-US" sz="2800" dirty="0">
                <a:gradFill>
                  <a:gsLst>
                    <a:gs pos="0">
                      <a:srgbClr val="000000"/>
                    </a:gs>
                    <a:gs pos="100000">
                      <a:srgbClr val="000000"/>
                    </a:gs>
                  </a:gsLst>
                  <a:lin ang="5400000" scaled="1"/>
                </a:gradFill>
                <a:ea typeface="Segoe UI" pitchFamily="34" charset="0"/>
                <a:cs typeface="Segoe UI" pitchFamily="34" charset="0"/>
              </a:rPr>
              <a:t>Internet</a:t>
            </a:r>
          </a:p>
        </p:txBody>
      </p:sp>
      <p:grpSp>
        <p:nvGrpSpPr>
          <p:cNvPr id="3" name="Group 2"/>
          <p:cNvGrpSpPr/>
          <p:nvPr/>
        </p:nvGrpSpPr>
        <p:grpSpPr>
          <a:xfrm>
            <a:off x="9174591" y="4700644"/>
            <a:ext cx="2661273" cy="1768959"/>
            <a:chOff x="8964384" y="4609823"/>
            <a:chExt cx="3126169" cy="2077977"/>
          </a:xfrm>
        </p:grpSpPr>
        <p:pic>
          <p:nvPicPr>
            <p:cNvPr id="2" name="Picture 3" descr="\\SERVER3\InternalBin\Resource DVD\DVD_ART36\DVD_Art_08-10-2010\Artwork_Imagery\Hardware Photos\OEM HW\SERVERS\HP BL870c i2, left fron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4384" y="4737886"/>
              <a:ext cx="1384439" cy="1949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FP\Resources\Microsoft Presentation Resources\DVD_Art_08-10-2010\Artwork_Imagery\Hardware Photos\OEM HW\SERVERS\HP ProLiant BL2x220c G5 server, left fron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06600" y="4609823"/>
              <a:ext cx="2383953" cy="2008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descr="\\SERVER3\InternalBin\Resource DVD\DVD_ART36\DVD_Art_08-10-2010\Artwork_Imagery\Hardware Photos\OEM HW\SERVERS\HP ProLiant SL6000 Scalable System - SL160z G6 2tray X55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0207" y="3604814"/>
            <a:ext cx="2901748" cy="11969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ERVER3\InternalBin\Resource DVD\DVD_ART36\DVD_Art_08-10-2010\Artwork_Imagery\Hardware Photos\OEM HW\SERVERS\HP ProLiant SL6000 Scalable System - SL160z G6 2tray X55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0207" y="3005489"/>
            <a:ext cx="2901748" cy="11969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ERVER3\InternalBin\Resource DVD\DVD_ART36\DVD_Art_08-10-2010\Artwork_Imagery\Hardware Photos\OEM HW\SERVERS\HP ProLiant SL6000 Scalable System - SL160z G6 2tray X55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0207" y="2392363"/>
            <a:ext cx="2901748" cy="119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1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bwMode="auto">
          <a:xfrm>
            <a:off x="0" y="1854526"/>
            <a:ext cx="12205979" cy="500160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no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defTabSz="914363">
              <a:lnSpc>
                <a:spcPct val="90000"/>
              </a:lnSpc>
              <a:spcBef>
                <a:spcPct val="20000"/>
              </a:spcBef>
              <a:buSzPct val="90000"/>
            </a:pPr>
            <a:endParaRPr lang="en-US" sz="2400" b="1" dirty="0">
              <a:gradFill>
                <a:gsLst>
                  <a:gs pos="0">
                    <a:schemeClr val="tx1"/>
                  </a:gs>
                  <a:gs pos="100000">
                    <a:schemeClr val="tx1"/>
                  </a:gs>
                </a:gsLst>
                <a:lin ang="5400000" scaled="0"/>
              </a:gradFill>
            </a:endParaRPr>
          </a:p>
        </p:txBody>
      </p:sp>
      <p:sp>
        <p:nvSpPr>
          <p:cNvPr id="22" name="Title 21"/>
          <p:cNvSpPr>
            <a:spLocks noGrp="1"/>
          </p:cNvSpPr>
          <p:nvPr>
            <p:ph type="title"/>
          </p:nvPr>
        </p:nvSpPr>
        <p:spPr>
          <a:xfrm>
            <a:off x="1285777" y="201370"/>
            <a:ext cx="11495454" cy="1329595"/>
          </a:xfrm>
        </p:spPr>
        <p:txBody>
          <a:bodyPr/>
          <a:lstStyle/>
          <a:p>
            <a:r>
              <a:rPr lang="en-US" dirty="0" smtClean="0"/>
              <a:t>Access: </a:t>
            </a:r>
            <a:br>
              <a:rPr lang="en-US" dirty="0" smtClean="0"/>
            </a:br>
            <a:r>
              <a:rPr lang="en-US" dirty="0" smtClean="0"/>
              <a:t>Forefront Unified Access Gateway</a:t>
            </a:r>
            <a:endParaRPr lang="en-US" dirty="0"/>
          </a:p>
        </p:txBody>
      </p:sp>
      <p:sp>
        <p:nvSpPr>
          <p:cNvPr id="49" name="Straight Connector 38916"/>
          <p:cNvSpPr>
            <a:spLocks noChangeShapeType="1"/>
          </p:cNvSpPr>
          <p:nvPr/>
        </p:nvSpPr>
        <p:spPr bwMode="auto">
          <a:xfrm rot="-5400000" flipV="1">
            <a:off x="5647112" y="3874721"/>
            <a:ext cx="3505200" cy="0"/>
          </a:xfrm>
          <a:prstGeom prst="line">
            <a:avLst/>
          </a:prstGeom>
          <a:noFill/>
          <a:ln w="38100" algn="ctr">
            <a:solidFill>
              <a:schemeClr val="tx1"/>
            </a:solidFill>
            <a:prstDash val="sysDash"/>
            <a:round/>
            <a:headEnd/>
            <a:tailEnd/>
          </a:ln>
        </p:spPr>
        <p:txBody>
          <a:bodyPr/>
          <a:lstStyle/>
          <a:p>
            <a:pPr fontAlgn="auto">
              <a:spcBef>
                <a:spcPts val="0"/>
              </a:spcBef>
              <a:spcAft>
                <a:spcPts val="0"/>
              </a:spcAft>
              <a:defRPr/>
            </a:pPr>
            <a:endParaRPr lang="en-US" kern="0">
              <a:effectLst>
                <a:outerShdw blurRad="38100" dist="38100" dir="2700000" algn="tl">
                  <a:srgbClr val="000000">
                    <a:alpha val="43137"/>
                  </a:srgbClr>
                </a:outerShdw>
              </a:effectLst>
              <a:cs typeface="+mn-cs"/>
            </a:endParaRPr>
          </a:p>
        </p:txBody>
      </p:sp>
      <p:sp>
        <p:nvSpPr>
          <p:cNvPr id="62" name="Isosceles Triangle 61"/>
          <p:cNvSpPr/>
          <p:nvPr/>
        </p:nvSpPr>
        <p:spPr bwMode="auto">
          <a:xfrm rot="16200000">
            <a:off x="5456617" y="2569799"/>
            <a:ext cx="3428999" cy="2590797"/>
          </a:xfrm>
          <a:prstGeom prst="triangle">
            <a:avLst>
              <a:gd name="adj" fmla="val 49440"/>
            </a:avLst>
          </a:prstGeom>
          <a:gradFill flip="none" rotWithShape="1">
            <a:gsLst>
              <a:gs pos="0">
                <a:srgbClr val="3DCC04">
                  <a:alpha val="80000"/>
                </a:srgbClr>
              </a:gs>
              <a:gs pos="50000">
                <a:srgbClr val="3DCC04">
                  <a:alpha val="80000"/>
                </a:srgbClr>
              </a:gs>
              <a:gs pos="100000">
                <a:srgbClr val="3DCC04">
                  <a:alpha val="0"/>
                </a:srgbClr>
              </a:gs>
            </a:gsLst>
            <a:lin ang="5400000" scaled="1"/>
            <a:tileRect/>
          </a:gradFill>
          <a:ln w="9525">
            <a:noFill/>
            <a:miter lim="800000"/>
            <a:headEnd/>
            <a:tailEnd/>
          </a:ln>
          <a:effectLst/>
        </p:spPr>
        <p:txBody>
          <a:bodyPr anchor="b"/>
          <a:lstStyle/>
          <a:p>
            <a:pPr defTabSz="914400" fontAlgn="auto">
              <a:lnSpc>
                <a:spcPct val="85000"/>
              </a:lnSpc>
              <a:spcBef>
                <a:spcPct val="20000"/>
              </a:spcBef>
              <a:spcAft>
                <a:spcPts val="0"/>
              </a:spcAft>
              <a:defRPr/>
            </a:pPr>
            <a:endParaRPr lang="en-US" sz="1200" b="1" dirty="0">
              <a:latin typeface="Segoe" pitchFamily="34" charset="0"/>
            </a:endParaRPr>
          </a:p>
        </p:txBody>
      </p:sp>
      <p:sp>
        <p:nvSpPr>
          <p:cNvPr id="63" name="Rectangle 62"/>
          <p:cNvSpPr/>
          <p:nvPr/>
        </p:nvSpPr>
        <p:spPr bwMode="auto">
          <a:xfrm rot="15344002">
            <a:off x="2697602" y="4688628"/>
            <a:ext cx="2160000" cy="228600"/>
          </a:xfrm>
          <a:prstGeom prst="rect">
            <a:avLst/>
          </a:prstGeom>
          <a:gradFill flip="none" rotWithShape="1">
            <a:gsLst>
              <a:gs pos="0">
                <a:srgbClr val="3DCC04"/>
              </a:gs>
              <a:gs pos="50000">
                <a:srgbClr val="3DCC04"/>
              </a:gs>
              <a:gs pos="100000">
                <a:srgbClr val="3DCC04">
                  <a:alpha val="0"/>
                </a:srgbClr>
              </a:gs>
            </a:gsLst>
            <a:lin ang="10800000" scaled="0"/>
            <a:tileRect/>
          </a:gradFill>
          <a:ln w="9525">
            <a:noFill/>
            <a:miter lim="800000"/>
            <a:headEnd/>
            <a:tailEnd/>
          </a:ln>
          <a:effectLst/>
        </p:spPr>
        <p:txBody>
          <a:bodyPr anchor="b"/>
          <a:lstStyle/>
          <a:p>
            <a:pPr>
              <a:lnSpc>
                <a:spcPct val="85000"/>
              </a:lnSpc>
              <a:spcBef>
                <a:spcPct val="20000"/>
              </a:spcBef>
              <a:defRPr/>
            </a:pPr>
            <a:endParaRPr lang="en-US" sz="1200" b="1">
              <a:latin typeface="Segoe" pitchFamily="34" charset="0"/>
            </a:endParaRPr>
          </a:p>
        </p:txBody>
      </p:sp>
      <p:sp>
        <p:nvSpPr>
          <p:cNvPr id="69" name="Rectangle 68"/>
          <p:cNvSpPr/>
          <p:nvPr/>
        </p:nvSpPr>
        <p:spPr bwMode="auto">
          <a:xfrm>
            <a:off x="4208643" y="3741565"/>
            <a:ext cx="1600200" cy="228600"/>
          </a:xfrm>
          <a:prstGeom prst="rect">
            <a:avLst/>
          </a:prstGeom>
          <a:gradFill flip="none" rotWithShape="1">
            <a:gsLst>
              <a:gs pos="0">
                <a:srgbClr val="3DCC04"/>
              </a:gs>
              <a:gs pos="50000">
                <a:srgbClr val="3DCC04"/>
              </a:gs>
              <a:gs pos="100000">
                <a:srgbClr val="3DCC04">
                  <a:alpha val="0"/>
                </a:srgbClr>
              </a:gs>
            </a:gsLst>
            <a:lin ang="10800000" scaled="0"/>
            <a:tileRect/>
          </a:gradFill>
          <a:ln w="9525">
            <a:noFill/>
            <a:miter lim="800000"/>
            <a:headEnd/>
            <a:tailEnd/>
          </a:ln>
          <a:effectLst/>
        </p:spPr>
        <p:txBody>
          <a:bodyPr anchor="b"/>
          <a:lstStyle/>
          <a:p>
            <a:pPr>
              <a:lnSpc>
                <a:spcPct val="85000"/>
              </a:lnSpc>
              <a:spcBef>
                <a:spcPct val="20000"/>
              </a:spcBef>
              <a:defRPr/>
            </a:pPr>
            <a:endParaRPr lang="en-US" sz="1200" b="1">
              <a:latin typeface="Segoe" pitchFamily="34" charset="0"/>
            </a:endParaRPr>
          </a:p>
        </p:txBody>
      </p:sp>
      <p:sp>
        <p:nvSpPr>
          <p:cNvPr id="73" name="TextBox 929798"/>
          <p:cNvSpPr txBox="1">
            <a:spLocks noChangeArrowheads="1"/>
          </p:cNvSpPr>
          <p:nvPr/>
        </p:nvSpPr>
        <p:spPr bwMode="auto">
          <a:xfrm>
            <a:off x="4612062" y="3693748"/>
            <a:ext cx="1198563" cy="523220"/>
          </a:xfrm>
          <a:prstGeom prst="rect">
            <a:avLst/>
          </a:prstGeom>
          <a:noFill/>
          <a:ln w="9525">
            <a:noFill/>
            <a:miter lim="800000"/>
            <a:headEnd/>
            <a:tailEnd/>
          </a:ln>
        </p:spPr>
        <p:txBody>
          <a:bodyPr>
            <a:spAutoFit/>
          </a:bodyPr>
          <a:lstStyle/>
          <a:p>
            <a:pPr fontAlgn="auto">
              <a:spcBef>
                <a:spcPts val="0"/>
              </a:spcBef>
              <a:spcAft>
                <a:spcPts val="0"/>
              </a:spcAft>
              <a:defRPr/>
            </a:pPr>
            <a:r>
              <a:rPr lang="en-US" sz="1400" dirty="0">
                <a:solidFill>
                  <a:schemeClr val="bg2"/>
                </a:solidFill>
                <a:cs typeface="+mn-cs"/>
              </a:rPr>
              <a:t>Direct Access</a:t>
            </a:r>
          </a:p>
        </p:txBody>
      </p:sp>
      <p:pic>
        <p:nvPicPr>
          <p:cNvPr id="74" name="Picture 4" descr="http://www.waxer.nl/wp-content/uploads/2008/02/exchangelogo_2.jpg"/>
          <p:cNvPicPr>
            <a:picLocks noChangeAspect="1" noChangeArrowheads="1"/>
          </p:cNvPicPr>
          <p:nvPr/>
        </p:nvPicPr>
        <p:blipFill>
          <a:blip r:embed="rId3" cstate="screen">
            <a:extLst>
              <a:ext uri="{28A0092B-C50C-407E-A947-70E740481C1C}">
                <a14:useLocalDpi xmlns:a14="http://schemas.microsoft.com/office/drawing/2010/main" val="0"/>
              </a:ext>
            </a:extLst>
          </a:blip>
          <a:srcRect l="25243" t="20000" r="22330" b="36667"/>
          <a:stretch>
            <a:fillRect/>
          </a:stretch>
        </p:blipFill>
        <p:spPr bwMode="auto">
          <a:xfrm>
            <a:off x="10449302" y="2050647"/>
            <a:ext cx="4841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p:cNvSpPr/>
          <p:nvPr/>
        </p:nvSpPr>
        <p:spPr bwMode="auto">
          <a:xfrm>
            <a:off x="4199312" y="3436571"/>
            <a:ext cx="1600200" cy="22860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alpha val="0"/>
                </a:schemeClr>
              </a:gs>
            </a:gsLst>
            <a:lin ang="10800000" scaled="0"/>
            <a:tileRect/>
          </a:gradFill>
          <a:ln w="9525">
            <a:noFill/>
            <a:miter lim="800000"/>
            <a:headEnd/>
            <a:tailEnd/>
          </a:ln>
          <a:effectLst/>
        </p:spPr>
        <p:txBody>
          <a:bodyPr anchor="b"/>
          <a:lstStyle/>
          <a:p>
            <a:pPr>
              <a:lnSpc>
                <a:spcPct val="85000"/>
              </a:lnSpc>
              <a:spcBef>
                <a:spcPct val="20000"/>
              </a:spcBef>
              <a:defRPr/>
            </a:pPr>
            <a:endParaRPr lang="en-US" sz="1200" b="1">
              <a:latin typeface="Segoe" pitchFamily="34" charset="0"/>
            </a:endParaRPr>
          </a:p>
        </p:txBody>
      </p:sp>
      <p:pic>
        <p:nvPicPr>
          <p:cNvPr id="77" name="Rectangle 929816"/>
          <p:cNvPicPr>
            <a:picLocks noChangeArrowheads="1"/>
          </p:cNvPicPr>
          <p:nvPr/>
        </p:nvPicPr>
        <p:blipFill>
          <a:blip r:embed="rId4">
            <a:extLst>
              <a:ext uri="{28A0092B-C50C-407E-A947-70E740481C1C}">
                <a14:useLocalDpi xmlns:a14="http://schemas.microsoft.com/office/drawing/2010/main" val="0"/>
              </a:ext>
            </a:extLst>
          </a:blip>
          <a:srcRect b="-64285"/>
          <a:stretch>
            <a:fillRect/>
          </a:stretch>
        </p:blipFill>
        <p:spPr bwMode="auto">
          <a:xfrm rot="15371133" flipV="1">
            <a:off x="2580063" y="4676410"/>
            <a:ext cx="1866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Straight Connector 38916"/>
          <p:cNvSpPr>
            <a:spLocks noChangeShapeType="1"/>
          </p:cNvSpPr>
          <p:nvPr/>
        </p:nvSpPr>
        <p:spPr bwMode="auto">
          <a:xfrm rot="-5400000" flipV="1">
            <a:off x="2917406" y="3875515"/>
            <a:ext cx="3506788" cy="0"/>
          </a:xfrm>
          <a:prstGeom prst="line">
            <a:avLst/>
          </a:prstGeom>
          <a:noFill/>
          <a:ln w="38100" algn="ctr">
            <a:solidFill>
              <a:schemeClr val="tx1"/>
            </a:solidFill>
            <a:round/>
            <a:headEnd/>
            <a:tailEnd/>
          </a:ln>
        </p:spPr>
        <p:txBody>
          <a:bodyPr/>
          <a:lstStyle/>
          <a:p>
            <a:pPr fontAlgn="auto">
              <a:spcBef>
                <a:spcPts val="0"/>
              </a:spcBef>
              <a:spcAft>
                <a:spcPts val="0"/>
              </a:spcAft>
              <a:defRPr/>
            </a:pPr>
            <a:endParaRPr lang="en-US" kern="0">
              <a:effectLst>
                <a:outerShdw blurRad="38100" dist="38100" dir="2700000" algn="tl">
                  <a:srgbClr val="000000">
                    <a:alpha val="43137"/>
                  </a:srgbClr>
                </a:outerShdw>
              </a:effectLst>
              <a:cs typeface="+mn-cs"/>
            </a:endParaRPr>
          </a:p>
        </p:txBody>
      </p:sp>
      <p:sp>
        <p:nvSpPr>
          <p:cNvPr id="79" name="TextBox 78"/>
          <p:cNvSpPr txBox="1">
            <a:spLocks noChangeArrowheads="1"/>
          </p:cNvSpPr>
          <p:nvPr/>
        </p:nvSpPr>
        <p:spPr bwMode="auto">
          <a:xfrm>
            <a:off x="8695943" y="5719150"/>
            <a:ext cx="2962275" cy="757130"/>
          </a:xfrm>
          <a:prstGeom prst="rect">
            <a:avLst/>
          </a:prstGeom>
          <a:noFill/>
          <a:ln w="9525">
            <a:noFill/>
            <a:miter lim="800000"/>
            <a:headEnd/>
            <a:tailEnd/>
          </a:ln>
        </p:spPr>
        <p:txBody>
          <a:bodyPr>
            <a:spAutoFit/>
          </a:bodyPr>
          <a:lstStyle/>
          <a:p>
            <a:pPr algn="ctr" defTabSz="1218937">
              <a:lnSpc>
                <a:spcPct val="90000"/>
              </a:lnSpc>
              <a:spcBef>
                <a:spcPct val="20000"/>
              </a:spcBef>
              <a:buSzPct val="90000"/>
              <a:defRPr/>
            </a:pPr>
            <a:r>
              <a:rPr lang="en-US" sz="2400" b="1" dirty="0">
                <a:gradFill>
                  <a:gsLst>
                    <a:gs pos="0">
                      <a:schemeClr val="tx1"/>
                    </a:gs>
                    <a:gs pos="86000">
                      <a:schemeClr val="tx1"/>
                    </a:gs>
                  </a:gsLst>
                  <a:lin ang="5400000" scaled="0"/>
                </a:gradFill>
              </a:rPr>
              <a:t>Data Center/</a:t>
            </a:r>
            <a:br>
              <a:rPr lang="en-US" sz="2400" b="1" dirty="0">
                <a:gradFill>
                  <a:gsLst>
                    <a:gs pos="0">
                      <a:schemeClr val="tx1"/>
                    </a:gs>
                    <a:gs pos="86000">
                      <a:schemeClr val="tx1"/>
                    </a:gs>
                  </a:gsLst>
                  <a:lin ang="5400000" scaled="0"/>
                </a:gradFill>
              </a:rPr>
            </a:br>
            <a:r>
              <a:rPr lang="en-US" sz="2400" b="1" dirty="0">
                <a:gradFill>
                  <a:gsLst>
                    <a:gs pos="0">
                      <a:schemeClr val="tx1"/>
                    </a:gs>
                    <a:gs pos="86000">
                      <a:schemeClr val="tx1"/>
                    </a:gs>
                  </a:gsLst>
                  <a:lin ang="5400000" scaled="0"/>
                </a:gradFill>
              </a:rPr>
              <a:t>Corporate Network</a:t>
            </a:r>
          </a:p>
        </p:txBody>
      </p:sp>
      <p:sp>
        <p:nvSpPr>
          <p:cNvPr id="81" name="TextBox 38925"/>
          <p:cNvSpPr txBox="1">
            <a:spLocks noChangeArrowheads="1"/>
          </p:cNvSpPr>
          <p:nvPr/>
        </p:nvSpPr>
        <p:spPr bwMode="auto">
          <a:xfrm>
            <a:off x="493038" y="4976252"/>
            <a:ext cx="2839175" cy="760208"/>
          </a:xfrm>
          <a:prstGeom prst="rect">
            <a:avLst/>
          </a:prstGeom>
          <a:noFill/>
          <a:ln w="9525">
            <a:noFill/>
            <a:miter lim="800000"/>
            <a:headEnd/>
            <a:tailEnd/>
          </a:ln>
        </p:spPr>
        <p:txBody>
          <a:bodyPr wrap="none">
            <a:spAutoFit/>
          </a:bodyPr>
          <a:lstStyle>
            <a:defPPr>
              <a:defRPr lang="en-US"/>
            </a:defPPr>
            <a:lvl1pPr defTabSz="1218937" fontAlgn="auto">
              <a:lnSpc>
                <a:spcPct val="90000"/>
              </a:lnSpc>
              <a:spcBef>
                <a:spcPct val="20000"/>
              </a:spcBef>
              <a:spcAft>
                <a:spcPts val="0"/>
              </a:spcAft>
              <a:buSzPct val="90000"/>
              <a:defRPr sz="1400">
                <a:gradFill>
                  <a:gsLst>
                    <a:gs pos="0">
                      <a:schemeClr val="tx1"/>
                    </a:gs>
                    <a:gs pos="86000">
                      <a:schemeClr val="tx1"/>
                    </a:gs>
                  </a:gsLst>
                  <a:lin ang="5400000" scaled="0"/>
                </a:gradFill>
              </a:defRPr>
            </a:lvl1pPr>
          </a:lstStyle>
          <a:p>
            <a:r>
              <a:rPr lang="en-US" dirty="0"/>
              <a:t>Business </a:t>
            </a:r>
            <a:r>
              <a:rPr lang="en-US" dirty="0" smtClean="0"/>
              <a:t>Partners/Subcontractors</a:t>
            </a:r>
            <a:endParaRPr lang="en-US" dirty="0"/>
          </a:p>
          <a:p>
            <a:r>
              <a:rPr lang="en-US" dirty="0" smtClean="0"/>
              <a:t>Read/Write </a:t>
            </a:r>
            <a:r>
              <a:rPr lang="en-US" dirty="0"/>
              <a:t>only </a:t>
            </a:r>
            <a:r>
              <a:rPr lang="en-US" dirty="0" smtClean="0"/>
              <a:t>to subset </a:t>
            </a:r>
            <a:r>
              <a:rPr lang="en-US" dirty="0"/>
              <a:t>of sites</a:t>
            </a:r>
          </a:p>
          <a:p>
            <a:r>
              <a:rPr lang="en-US" dirty="0"/>
              <a:t>o</a:t>
            </a:r>
            <a:r>
              <a:rPr lang="en-US" dirty="0" smtClean="0"/>
              <a:t>n SharePoint</a:t>
            </a:r>
            <a:endParaRPr lang="en-US" dirty="0"/>
          </a:p>
        </p:txBody>
      </p:sp>
      <p:pic>
        <p:nvPicPr>
          <p:cNvPr id="84" name="Rectangle 929815"/>
          <p:cNvPicPr>
            <a:picLocks noChangeArrowheads="1"/>
          </p:cNvPicPr>
          <p:nvPr/>
        </p:nvPicPr>
        <p:blipFill>
          <a:blip r:embed="rId5">
            <a:extLst>
              <a:ext uri="{28A0092B-C50C-407E-A947-70E740481C1C}">
                <a14:useLocalDpi xmlns:a14="http://schemas.microsoft.com/office/drawing/2010/main" val="0"/>
              </a:ext>
            </a:extLst>
          </a:blip>
          <a:srcRect b="-64285"/>
          <a:stretch>
            <a:fillRect/>
          </a:stretch>
        </p:blipFill>
        <p:spPr bwMode="auto">
          <a:xfrm rot="13344954" flipV="1">
            <a:off x="2240337" y="3042873"/>
            <a:ext cx="19129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Rectangle 929816"/>
          <p:cNvPicPr>
            <a:picLocks noChangeArrowheads="1"/>
          </p:cNvPicPr>
          <p:nvPr/>
        </p:nvPicPr>
        <p:blipFill>
          <a:blip r:embed="rId4">
            <a:extLst>
              <a:ext uri="{28A0092B-C50C-407E-A947-70E740481C1C}">
                <a14:useLocalDpi xmlns:a14="http://schemas.microsoft.com/office/drawing/2010/main" val="0"/>
              </a:ext>
            </a:extLst>
          </a:blip>
          <a:srcRect b="-64285"/>
          <a:stretch>
            <a:fillRect/>
          </a:stretch>
        </p:blipFill>
        <p:spPr bwMode="auto">
          <a:xfrm rot="8076493" flipV="1">
            <a:off x="2184775" y="4114435"/>
            <a:ext cx="1866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Rectangle 389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625" y="3061923"/>
            <a:ext cx="18288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38936"/>
          <p:cNvSpPr txBox="1">
            <a:spLocks noChangeArrowheads="1"/>
          </p:cNvSpPr>
          <p:nvPr/>
        </p:nvSpPr>
        <p:spPr bwMode="auto">
          <a:xfrm>
            <a:off x="3257925" y="3499250"/>
            <a:ext cx="979307" cy="369332"/>
          </a:xfrm>
          <a:prstGeom prst="rect">
            <a:avLst/>
          </a:prstGeom>
          <a:noFill/>
          <a:ln w="9525">
            <a:noFill/>
            <a:miter lim="800000"/>
            <a:headEnd/>
            <a:tailEnd/>
          </a:ln>
        </p:spPr>
        <p:txBody>
          <a:bodyPr wrap="none">
            <a:spAutoFit/>
          </a:bodyPr>
          <a:lstStyle/>
          <a:p>
            <a:pPr fontAlgn="auto">
              <a:spcBef>
                <a:spcPts val="0"/>
              </a:spcBef>
              <a:spcAft>
                <a:spcPts val="0"/>
              </a:spcAft>
              <a:defRPr/>
            </a:pPr>
            <a:r>
              <a:rPr lang="en-US" dirty="0">
                <a:gradFill>
                  <a:gsLst>
                    <a:gs pos="0">
                      <a:srgbClr val="000000"/>
                    </a:gs>
                    <a:gs pos="86000">
                      <a:srgbClr val="000000"/>
                    </a:gs>
                  </a:gsLst>
                  <a:lin ang="5400000" scaled="0"/>
                </a:gradFill>
                <a:cs typeface="+mn-cs"/>
              </a:rPr>
              <a:t>Internet</a:t>
            </a:r>
          </a:p>
        </p:txBody>
      </p:sp>
      <p:pic>
        <p:nvPicPr>
          <p:cNvPr id="89" name="Rectangle 389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3637" y="2266586"/>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Rectangle 389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4250" y="4422409"/>
            <a:ext cx="685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38920"/>
          <p:cNvSpPr txBox="1">
            <a:spLocks noChangeArrowheads="1"/>
          </p:cNvSpPr>
          <p:nvPr/>
        </p:nvSpPr>
        <p:spPr bwMode="auto">
          <a:xfrm>
            <a:off x="8459458" y="5060655"/>
            <a:ext cx="2231445" cy="286232"/>
          </a:xfrm>
          <a:prstGeom prst="rect">
            <a:avLst/>
          </a:prstGeom>
          <a:noFill/>
          <a:ln w="9525">
            <a:noFill/>
            <a:miter lim="800000"/>
            <a:headEnd/>
            <a:tailEnd/>
          </a:ln>
        </p:spPr>
        <p:txBody>
          <a:bodyPr wrap="none">
            <a:spAutoFit/>
          </a:bodyPr>
          <a:lstStyle>
            <a:defPPr>
              <a:defRPr lang="en-US"/>
            </a:defPPr>
            <a:lvl1pPr marL="284163" indent="-284163" defTabSz="1218937">
              <a:lnSpc>
                <a:spcPct val="90000"/>
              </a:lnSpc>
              <a:spcBef>
                <a:spcPct val="20000"/>
              </a:spcBef>
              <a:buSzPct val="90000"/>
              <a:buBlip>
                <a:blip r:embed="rId9"/>
              </a:buBlip>
              <a:defRPr>
                <a:gradFill>
                  <a:gsLst>
                    <a:gs pos="0">
                      <a:schemeClr val="tx1"/>
                    </a:gs>
                    <a:gs pos="86000">
                      <a:schemeClr val="tx1"/>
                    </a:gs>
                  </a:gsLst>
                  <a:lin ang="5400000" scaled="0"/>
                </a:gradFill>
              </a:defRPr>
            </a:lvl1pPr>
          </a:lstStyle>
          <a:p>
            <a:pPr marL="0" indent="0">
              <a:buNone/>
            </a:pPr>
            <a:r>
              <a:rPr lang="en-US" sz="1400" dirty="0"/>
              <a:t>AD, </a:t>
            </a:r>
            <a:r>
              <a:rPr lang="en-US" sz="1400" dirty="0" smtClean="0"/>
              <a:t>ADFS, RADIUS</a:t>
            </a:r>
            <a:r>
              <a:rPr lang="en-US" sz="1400" dirty="0"/>
              <a:t>, LDAP</a:t>
            </a:r>
            <a:r>
              <a:rPr lang="en-US" sz="1400" dirty="0" smtClean="0"/>
              <a:t>…</a:t>
            </a:r>
            <a:endParaRPr lang="en-US" sz="1400" dirty="0"/>
          </a:p>
        </p:txBody>
      </p:sp>
      <p:sp>
        <p:nvSpPr>
          <p:cNvPr id="92" name="TextBox 929798"/>
          <p:cNvSpPr txBox="1">
            <a:spLocks noChangeArrowheads="1"/>
          </p:cNvSpPr>
          <p:nvPr/>
        </p:nvSpPr>
        <p:spPr bwMode="auto">
          <a:xfrm>
            <a:off x="4677150" y="3400061"/>
            <a:ext cx="1143000" cy="274637"/>
          </a:xfrm>
          <a:prstGeom prst="rect">
            <a:avLst/>
          </a:prstGeom>
          <a:noFill/>
          <a:ln w="9525">
            <a:noFill/>
            <a:miter lim="800000"/>
            <a:headEnd/>
            <a:tailEnd/>
          </a:ln>
        </p:spPr>
        <p:txBody>
          <a:bodyPr>
            <a:spAutoFit/>
          </a:bodyPr>
          <a:lstStyle/>
          <a:p>
            <a:pPr fontAlgn="auto">
              <a:spcBef>
                <a:spcPts val="0"/>
              </a:spcBef>
              <a:spcAft>
                <a:spcPts val="0"/>
              </a:spcAft>
              <a:defRPr/>
            </a:pPr>
            <a:r>
              <a:rPr lang="en-US" sz="1200" dirty="0">
                <a:solidFill>
                  <a:schemeClr val="bg2"/>
                </a:solidFill>
              </a:rPr>
              <a:t>HTTPS (443)</a:t>
            </a:r>
          </a:p>
        </p:txBody>
      </p:sp>
      <p:sp>
        <p:nvSpPr>
          <p:cNvPr id="93" name="TextBox 38944"/>
          <p:cNvSpPr txBox="1">
            <a:spLocks noChangeArrowheads="1"/>
          </p:cNvSpPr>
          <p:nvPr/>
        </p:nvSpPr>
        <p:spPr bwMode="auto">
          <a:xfrm>
            <a:off x="5342318" y="2554365"/>
            <a:ext cx="1066800" cy="424732"/>
          </a:xfrm>
          <a:prstGeom prst="rect">
            <a:avLst/>
          </a:prstGeom>
          <a:noFill/>
          <a:ln w="9525">
            <a:noFill/>
            <a:miter lim="800000"/>
            <a:headEnd/>
            <a:tailEnd/>
          </a:ln>
        </p:spPr>
        <p:txBody>
          <a:bodyPr>
            <a:spAutoFit/>
          </a:bodyPr>
          <a:lstStyle/>
          <a:p>
            <a:pPr indent="-117475" algn="ctr" defTabSz="1218937" fontAlgn="auto">
              <a:lnSpc>
                <a:spcPct val="90000"/>
              </a:lnSpc>
              <a:spcBef>
                <a:spcPct val="20000"/>
              </a:spcBef>
              <a:spcAft>
                <a:spcPts val="0"/>
              </a:spcAft>
              <a:buSzPct val="90000"/>
              <a:defRPr/>
            </a:pPr>
            <a:r>
              <a:rPr lang="en-US" sz="2400" b="1" dirty="0" smtClean="0">
                <a:gradFill>
                  <a:gsLst>
                    <a:gs pos="0">
                      <a:schemeClr val="tx1"/>
                    </a:gs>
                    <a:gs pos="86000">
                      <a:schemeClr val="tx1"/>
                    </a:gs>
                  </a:gsLst>
                  <a:lin ang="5400000" scaled="0"/>
                </a:gradFill>
              </a:rPr>
              <a:t>UAG</a:t>
            </a:r>
            <a:endParaRPr lang="en-US" sz="2400" b="1" dirty="0">
              <a:gradFill>
                <a:gsLst>
                  <a:gs pos="0">
                    <a:schemeClr val="tx1"/>
                  </a:gs>
                  <a:gs pos="86000">
                    <a:schemeClr val="tx1"/>
                  </a:gs>
                </a:gsLst>
                <a:lin ang="5400000" scaled="0"/>
              </a:gradFill>
            </a:endParaRPr>
          </a:p>
        </p:txBody>
      </p:sp>
      <p:pic>
        <p:nvPicPr>
          <p:cNvPr id="94" name="Picture 2" descr="C:\Program Files\Microsoft Resource DVD Artwork\DVD_ART\Artwork_Imagery\HARDWARE_IMAGERY\Illustration - Misc Hardware\XML Icons\Pocket PC pd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0112" y="1859304"/>
            <a:ext cx="355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Rectangle 929815"/>
          <p:cNvPicPr>
            <a:picLocks noChangeArrowheads="1"/>
          </p:cNvPicPr>
          <p:nvPr/>
        </p:nvPicPr>
        <p:blipFill>
          <a:blip r:embed="rId11">
            <a:extLst>
              <a:ext uri="{28A0092B-C50C-407E-A947-70E740481C1C}">
                <a14:useLocalDpi xmlns:a14="http://schemas.microsoft.com/office/drawing/2010/main" val="0"/>
              </a:ext>
            </a:extLst>
          </a:blip>
          <a:srcRect b="-64445"/>
          <a:stretch>
            <a:fillRect/>
          </a:stretch>
        </p:blipFill>
        <p:spPr bwMode="auto">
          <a:xfrm rot="14338517" flipV="1">
            <a:off x="2939632" y="2727753"/>
            <a:ext cx="995362"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Box 38924"/>
          <p:cNvSpPr txBox="1">
            <a:spLocks noChangeArrowheads="1"/>
          </p:cNvSpPr>
          <p:nvPr/>
        </p:nvSpPr>
        <p:spPr bwMode="auto">
          <a:xfrm>
            <a:off x="872512" y="2921169"/>
            <a:ext cx="1710725" cy="480131"/>
          </a:xfrm>
          <a:prstGeom prst="rect">
            <a:avLst/>
          </a:prstGeom>
          <a:noFill/>
          <a:ln w="9525">
            <a:noFill/>
            <a:miter lim="800000"/>
            <a:headEnd/>
            <a:tailEnd/>
          </a:ln>
        </p:spPr>
        <p:txBody>
          <a:bodyPr wrap="none">
            <a:spAutoFit/>
          </a:bodyPr>
          <a:lstStyle/>
          <a:p>
            <a:pPr defTabSz="1218937" fontAlgn="auto">
              <a:lnSpc>
                <a:spcPct val="90000"/>
              </a:lnSpc>
              <a:spcBef>
                <a:spcPct val="20000"/>
              </a:spcBef>
              <a:spcAft>
                <a:spcPts val="0"/>
              </a:spcAft>
              <a:buSzPct val="90000"/>
              <a:defRPr/>
            </a:pPr>
            <a:r>
              <a:rPr lang="en-US" sz="1400" dirty="0" smtClean="0">
                <a:gradFill>
                  <a:gsLst>
                    <a:gs pos="0">
                      <a:schemeClr val="tx1"/>
                    </a:gs>
                    <a:gs pos="86000">
                      <a:schemeClr val="tx1"/>
                    </a:gs>
                  </a:gsLst>
                  <a:lin ang="5400000" scaled="0"/>
                </a:gradFill>
              </a:rPr>
              <a:t>Home/Friend/Kiosk</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Read </a:t>
            </a:r>
            <a:r>
              <a:rPr lang="en-US" sz="1400" dirty="0">
                <a:gradFill>
                  <a:gsLst>
                    <a:gs pos="0">
                      <a:schemeClr val="tx1"/>
                    </a:gs>
                    <a:gs pos="86000">
                      <a:schemeClr val="tx1"/>
                    </a:gs>
                  </a:gsLst>
                  <a:lin ang="5400000" scaled="0"/>
                </a:gradFill>
              </a:rPr>
              <a:t>Only </a:t>
            </a:r>
            <a:r>
              <a:rPr lang="en-US" sz="1400" dirty="0" smtClean="0">
                <a:gradFill>
                  <a:gsLst>
                    <a:gs pos="0">
                      <a:schemeClr val="tx1"/>
                    </a:gs>
                    <a:gs pos="86000">
                      <a:schemeClr val="tx1"/>
                    </a:gs>
                  </a:gsLst>
                  <a:lin ang="5400000" scaled="0"/>
                </a:gradFill>
              </a:rPr>
              <a:t>Access</a:t>
            </a:r>
            <a:endParaRPr lang="en-US" sz="1400" dirty="0">
              <a:gradFill>
                <a:gsLst>
                  <a:gs pos="0">
                    <a:schemeClr val="tx1"/>
                  </a:gs>
                  <a:gs pos="86000">
                    <a:schemeClr val="tx1"/>
                  </a:gs>
                </a:gsLst>
                <a:lin ang="5400000" scaled="0"/>
              </a:gradFill>
            </a:endParaRPr>
          </a:p>
        </p:txBody>
      </p:sp>
      <p:sp>
        <p:nvSpPr>
          <p:cNvPr id="97" name="TextBox 38925"/>
          <p:cNvSpPr txBox="1">
            <a:spLocks noChangeArrowheads="1"/>
          </p:cNvSpPr>
          <p:nvPr/>
        </p:nvSpPr>
        <p:spPr bwMode="auto">
          <a:xfrm>
            <a:off x="1313965" y="6080639"/>
            <a:ext cx="3404460" cy="523220"/>
          </a:xfrm>
          <a:prstGeom prst="rect">
            <a:avLst/>
          </a:prstGeom>
          <a:noFill/>
          <a:ln w="9525">
            <a:noFill/>
            <a:miter lim="800000"/>
            <a:headEnd/>
            <a:tailEnd/>
          </a:ln>
        </p:spPr>
        <p:txBody>
          <a:bodyPr wrap="square">
            <a:spAutoFit/>
          </a:bodyPr>
          <a:lstStyle>
            <a:defPPr>
              <a:defRPr lang="en-US"/>
            </a:defPPr>
            <a:lvl1pPr defTabSz="1218937" fontAlgn="auto">
              <a:lnSpc>
                <a:spcPct val="90000"/>
              </a:lnSpc>
              <a:spcBef>
                <a:spcPct val="20000"/>
              </a:spcBef>
              <a:spcAft>
                <a:spcPts val="0"/>
              </a:spcAft>
              <a:buSzPct val="90000"/>
              <a:defRPr sz="1400">
                <a:gradFill>
                  <a:gsLst>
                    <a:gs pos="0">
                      <a:schemeClr val="tx1"/>
                    </a:gs>
                    <a:gs pos="86000">
                      <a:schemeClr val="tx1"/>
                    </a:gs>
                  </a:gsLst>
                  <a:lin ang="5400000" scaled="0"/>
                </a:gradFill>
              </a:defRPr>
            </a:lvl1pPr>
          </a:lstStyle>
          <a:p>
            <a:r>
              <a:rPr lang="en-US" dirty="0"/>
              <a:t>Employees Managed Machines</a:t>
            </a:r>
          </a:p>
          <a:p>
            <a:r>
              <a:rPr lang="en-US" dirty="0"/>
              <a:t>Full Access only to sites </a:t>
            </a:r>
            <a:r>
              <a:rPr lang="en-US" dirty="0" smtClean="0"/>
              <a:t>defined User role</a:t>
            </a:r>
            <a:endParaRPr lang="en-US" dirty="0"/>
          </a:p>
        </p:txBody>
      </p:sp>
      <p:pic>
        <p:nvPicPr>
          <p:cNvPr id="98" name="Rectangle 389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6262" y="5627323"/>
            <a:ext cx="685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38924"/>
          <p:cNvSpPr txBox="1">
            <a:spLocks noChangeArrowheads="1"/>
          </p:cNvSpPr>
          <p:nvPr/>
        </p:nvSpPr>
        <p:spPr bwMode="auto">
          <a:xfrm>
            <a:off x="3346222" y="2105764"/>
            <a:ext cx="734496" cy="286232"/>
          </a:xfrm>
          <a:prstGeom prst="rect">
            <a:avLst/>
          </a:prstGeom>
          <a:noFill/>
          <a:ln w="9525">
            <a:noFill/>
            <a:miter lim="800000"/>
            <a:headEnd/>
            <a:tailEnd/>
          </a:ln>
        </p:spPr>
        <p:txBody>
          <a:bodyPr wrap="none">
            <a:spAutoFit/>
          </a:bodyPr>
          <a:lstStyle>
            <a:defPPr>
              <a:defRPr lang="en-US"/>
            </a:defPPr>
            <a:lvl1pPr defTabSz="1218937" fontAlgn="auto">
              <a:lnSpc>
                <a:spcPct val="90000"/>
              </a:lnSpc>
              <a:spcBef>
                <a:spcPct val="20000"/>
              </a:spcBef>
              <a:spcAft>
                <a:spcPts val="0"/>
              </a:spcAft>
              <a:buSzPct val="90000"/>
              <a:defRPr sz="1400">
                <a:gradFill>
                  <a:gsLst>
                    <a:gs pos="0">
                      <a:schemeClr val="tx1"/>
                    </a:gs>
                    <a:gs pos="86000">
                      <a:schemeClr val="tx1"/>
                    </a:gs>
                  </a:gsLst>
                  <a:lin ang="5400000" scaled="0"/>
                </a:gradFill>
              </a:defRPr>
            </a:lvl1pPr>
          </a:lstStyle>
          <a:p>
            <a:r>
              <a:rPr lang="en-US" dirty="0"/>
              <a:t>Mobile</a:t>
            </a:r>
          </a:p>
        </p:txBody>
      </p:sp>
      <p:sp>
        <p:nvSpPr>
          <p:cNvPr id="100" name="TextBox 38920"/>
          <p:cNvSpPr txBox="1">
            <a:spLocks noChangeArrowheads="1"/>
          </p:cNvSpPr>
          <p:nvPr/>
        </p:nvSpPr>
        <p:spPr bwMode="auto">
          <a:xfrm>
            <a:off x="8753695" y="1938089"/>
            <a:ext cx="1627625" cy="1234184"/>
          </a:xfrm>
          <a:prstGeom prst="rect">
            <a:avLst/>
          </a:prstGeom>
          <a:noFill/>
          <a:ln w="9525">
            <a:noFill/>
            <a:miter lim="800000"/>
            <a:headEnd/>
            <a:tailEnd/>
          </a:ln>
        </p:spPr>
        <p:txBody>
          <a:bodyPr wrap="none">
            <a:spAutoFit/>
          </a:bodyPr>
          <a:lstStyle>
            <a:defPPr>
              <a:defRPr lang="en-US"/>
            </a:defPPr>
            <a:lvl1pPr marL="168275" indent="-168275" defTabSz="1218937">
              <a:lnSpc>
                <a:spcPct val="90000"/>
              </a:lnSpc>
              <a:spcBef>
                <a:spcPct val="20000"/>
              </a:spcBef>
              <a:buSzPct val="90000"/>
              <a:buBlip>
                <a:blip r:embed="rId9"/>
              </a:buBlip>
              <a:defRPr sz="1400">
                <a:gradFill>
                  <a:gsLst>
                    <a:gs pos="0">
                      <a:schemeClr val="tx1"/>
                    </a:gs>
                    <a:gs pos="86000">
                      <a:schemeClr val="tx1"/>
                    </a:gs>
                  </a:gsLst>
                  <a:lin ang="5400000" scaled="0"/>
                </a:gradFill>
              </a:defRPr>
            </a:lvl1pPr>
          </a:lstStyle>
          <a:p>
            <a:r>
              <a:rPr lang="en-US" dirty="0"/>
              <a:t>Exchange</a:t>
            </a:r>
          </a:p>
          <a:p>
            <a:r>
              <a:rPr lang="en-US" dirty="0"/>
              <a:t>CRM</a:t>
            </a:r>
          </a:p>
          <a:p>
            <a:r>
              <a:rPr lang="en-US" dirty="0"/>
              <a:t>SharePoint</a:t>
            </a:r>
          </a:p>
          <a:p>
            <a:r>
              <a:rPr lang="en-US" dirty="0"/>
              <a:t>IIS based</a:t>
            </a:r>
          </a:p>
          <a:p>
            <a:r>
              <a:rPr lang="en-US" dirty="0"/>
              <a:t>IBM, SAP, Oracle</a:t>
            </a:r>
          </a:p>
        </p:txBody>
      </p:sp>
      <p:sp>
        <p:nvSpPr>
          <p:cNvPr id="101" name="TextBox 38920"/>
          <p:cNvSpPr txBox="1">
            <a:spLocks noChangeArrowheads="1"/>
          </p:cNvSpPr>
          <p:nvPr/>
        </p:nvSpPr>
        <p:spPr bwMode="auto">
          <a:xfrm>
            <a:off x="8842655" y="3352774"/>
            <a:ext cx="758541" cy="286232"/>
          </a:xfrm>
          <a:prstGeom prst="rect">
            <a:avLst/>
          </a:prstGeom>
          <a:noFill/>
          <a:ln w="9525">
            <a:noFill/>
            <a:miter lim="800000"/>
            <a:headEnd/>
            <a:tailEnd/>
          </a:ln>
        </p:spPr>
        <p:txBody>
          <a:bodyPr wrap="none">
            <a:spAutoFit/>
          </a:bodyPr>
          <a:lstStyle>
            <a:defPPr>
              <a:defRPr lang="en-US"/>
            </a:defPPr>
            <a:lvl1pPr marL="284163" indent="-284163" defTabSz="1218937">
              <a:lnSpc>
                <a:spcPct val="90000"/>
              </a:lnSpc>
              <a:spcBef>
                <a:spcPct val="20000"/>
              </a:spcBef>
              <a:buSzPct val="90000"/>
              <a:buBlip>
                <a:blip r:embed="rId9"/>
              </a:buBlip>
              <a:defRPr>
                <a:gradFill>
                  <a:gsLst>
                    <a:gs pos="0">
                      <a:schemeClr val="tx1"/>
                    </a:gs>
                    <a:gs pos="86000">
                      <a:schemeClr val="tx1"/>
                    </a:gs>
                  </a:gsLst>
                  <a:lin ang="5400000" scaled="0"/>
                </a:gradFill>
              </a:defRPr>
            </a:lvl1pPr>
          </a:lstStyle>
          <a:p>
            <a:pPr marL="0" indent="0">
              <a:buNone/>
            </a:pPr>
            <a:r>
              <a:rPr lang="en-US" sz="1400" dirty="0" smtClean="0"/>
              <a:t>TS/RDS</a:t>
            </a:r>
            <a:endParaRPr lang="en-US" sz="1400" dirty="0"/>
          </a:p>
        </p:txBody>
      </p:sp>
      <p:sp>
        <p:nvSpPr>
          <p:cNvPr id="102" name="TextBox 38920"/>
          <p:cNvSpPr txBox="1">
            <a:spLocks noChangeArrowheads="1"/>
          </p:cNvSpPr>
          <p:nvPr/>
        </p:nvSpPr>
        <p:spPr bwMode="auto">
          <a:xfrm>
            <a:off x="8823614" y="4007433"/>
            <a:ext cx="901209" cy="286232"/>
          </a:xfrm>
          <a:prstGeom prst="rect">
            <a:avLst/>
          </a:prstGeom>
          <a:noFill/>
          <a:ln w="9525">
            <a:noFill/>
            <a:miter lim="800000"/>
            <a:headEnd/>
            <a:tailEnd/>
          </a:ln>
        </p:spPr>
        <p:txBody>
          <a:bodyPr wrap="none">
            <a:spAutoFit/>
          </a:bodyPr>
          <a:lstStyle>
            <a:defPPr>
              <a:defRPr lang="en-US"/>
            </a:defPPr>
            <a:lvl1pPr marL="284163" indent="-284163" defTabSz="1218937">
              <a:lnSpc>
                <a:spcPct val="90000"/>
              </a:lnSpc>
              <a:spcBef>
                <a:spcPct val="20000"/>
              </a:spcBef>
              <a:buSzPct val="90000"/>
              <a:buBlip>
                <a:blip r:embed="rId9"/>
              </a:buBlip>
              <a:defRPr>
                <a:gradFill>
                  <a:gsLst>
                    <a:gs pos="0">
                      <a:schemeClr val="tx1"/>
                    </a:gs>
                    <a:gs pos="86000">
                      <a:schemeClr val="tx1"/>
                    </a:gs>
                  </a:gsLst>
                  <a:lin ang="5400000" scaled="0"/>
                </a:gradFill>
              </a:defRPr>
            </a:lvl1pPr>
          </a:lstStyle>
          <a:p>
            <a:pPr marL="0" indent="0">
              <a:buNone/>
            </a:pPr>
            <a:r>
              <a:rPr lang="en-US" sz="1400" dirty="0"/>
              <a:t>Non </a:t>
            </a:r>
            <a:r>
              <a:rPr lang="en-US" sz="1400" dirty="0" smtClean="0"/>
              <a:t>web</a:t>
            </a:r>
            <a:endParaRPr lang="en-US" sz="1400" dirty="0"/>
          </a:p>
        </p:txBody>
      </p:sp>
      <p:sp>
        <p:nvSpPr>
          <p:cNvPr id="103" name="Isosceles Triangle 102"/>
          <p:cNvSpPr/>
          <p:nvPr/>
        </p:nvSpPr>
        <p:spPr bwMode="auto">
          <a:xfrm rot="16662558">
            <a:off x="7129044" y="2595990"/>
            <a:ext cx="406400" cy="2652713"/>
          </a:xfrm>
          <a:prstGeom prst="triangle">
            <a:avLst>
              <a:gd name="adj" fmla="val 39597"/>
            </a:avLst>
          </a:prstGeom>
          <a:gradFill flip="none" rotWithShape="1">
            <a:gsLst>
              <a:gs pos="0">
                <a:schemeClr val="tx1">
                  <a:tint val="66000"/>
                  <a:satMod val="160000"/>
                </a:schemeClr>
              </a:gs>
              <a:gs pos="50000">
                <a:schemeClr val="tx1">
                  <a:tint val="44500"/>
                  <a:satMod val="160000"/>
                </a:schemeClr>
              </a:gs>
              <a:gs pos="100000">
                <a:schemeClr val="tx1">
                  <a:tint val="23500"/>
                  <a:satMod val="160000"/>
                  <a:alpha val="0"/>
                </a:schemeClr>
              </a:gs>
            </a:gsLst>
            <a:lin ang="5400000" scaled="1"/>
            <a:tileRect/>
          </a:gradFill>
          <a:ln w="9525">
            <a:noFill/>
            <a:miter lim="800000"/>
            <a:headEnd/>
            <a:tailEnd/>
          </a:ln>
          <a:effectLst/>
        </p:spPr>
        <p:txBody>
          <a:bodyPr anchor="b"/>
          <a:lstStyle/>
          <a:p>
            <a:pPr algn="r" defTabSz="914400" rtl="1" fontAlgn="auto">
              <a:lnSpc>
                <a:spcPct val="85000"/>
              </a:lnSpc>
              <a:spcBef>
                <a:spcPct val="20000"/>
              </a:spcBef>
              <a:spcAft>
                <a:spcPts val="0"/>
              </a:spcAft>
              <a:defRPr/>
            </a:pPr>
            <a:endParaRPr lang="en-US" sz="1200" b="1" dirty="0">
              <a:latin typeface="Segoe" pitchFamily="34" charset="0"/>
            </a:endParaRPr>
          </a:p>
        </p:txBody>
      </p:sp>
      <p:sp>
        <p:nvSpPr>
          <p:cNvPr id="104" name="Isosceles Triangle 103"/>
          <p:cNvSpPr/>
          <p:nvPr/>
        </p:nvSpPr>
        <p:spPr bwMode="auto">
          <a:xfrm rot="15890157">
            <a:off x="7125869" y="2041953"/>
            <a:ext cx="439737" cy="2787650"/>
          </a:xfrm>
          <a:prstGeom prst="triangle">
            <a:avLst>
              <a:gd name="adj" fmla="val 0"/>
            </a:avLst>
          </a:prstGeom>
          <a:gradFill flip="none" rotWithShape="1">
            <a:gsLst>
              <a:gs pos="0">
                <a:schemeClr val="tx1">
                  <a:tint val="66000"/>
                  <a:satMod val="160000"/>
                </a:schemeClr>
              </a:gs>
              <a:gs pos="50000">
                <a:schemeClr val="tx1">
                  <a:tint val="44500"/>
                  <a:satMod val="160000"/>
                </a:schemeClr>
              </a:gs>
              <a:gs pos="100000">
                <a:schemeClr val="tx1">
                  <a:tint val="23500"/>
                  <a:satMod val="160000"/>
                  <a:alpha val="0"/>
                </a:schemeClr>
              </a:gs>
            </a:gsLst>
            <a:lin ang="5400000" scaled="1"/>
            <a:tileRect/>
          </a:gradFill>
          <a:ln w="9525">
            <a:noFill/>
            <a:miter lim="800000"/>
            <a:headEnd/>
            <a:tailEnd/>
          </a:ln>
          <a:effectLst/>
        </p:spPr>
        <p:txBody>
          <a:bodyPr anchor="b"/>
          <a:lstStyle/>
          <a:p>
            <a:pPr defTabSz="914400" fontAlgn="auto">
              <a:lnSpc>
                <a:spcPct val="85000"/>
              </a:lnSpc>
              <a:spcBef>
                <a:spcPct val="20000"/>
              </a:spcBef>
              <a:spcAft>
                <a:spcPts val="0"/>
              </a:spcAft>
              <a:defRPr/>
            </a:pPr>
            <a:endParaRPr lang="en-US" sz="1200" b="1" dirty="0">
              <a:latin typeface="Segoe" pitchFamily="34" charset="0"/>
            </a:endParaRPr>
          </a:p>
        </p:txBody>
      </p:sp>
      <p:sp>
        <p:nvSpPr>
          <p:cNvPr id="105" name="Isosceles Triangle 104"/>
          <p:cNvSpPr/>
          <p:nvPr/>
        </p:nvSpPr>
        <p:spPr bwMode="auto">
          <a:xfrm rot="14755236">
            <a:off x="7106819" y="1653017"/>
            <a:ext cx="412750" cy="2998787"/>
          </a:xfrm>
          <a:prstGeom prst="triangle">
            <a:avLst>
              <a:gd name="adj" fmla="val 49440"/>
            </a:avLst>
          </a:prstGeom>
          <a:gradFill flip="none" rotWithShape="1">
            <a:gsLst>
              <a:gs pos="0">
                <a:schemeClr val="tx1">
                  <a:tint val="66000"/>
                  <a:satMod val="160000"/>
                </a:schemeClr>
              </a:gs>
              <a:gs pos="50000">
                <a:schemeClr val="tx1">
                  <a:tint val="44500"/>
                  <a:satMod val="160000"/>
                </a:schemeClr>
              </a:gs>
              <a:gs pos="100000">
                <a:schemeClr val="tx1">
                  <a:tint val="23500"/>
                  <a:satMod val="160000"/>
                  <a:alpha val="0"/>
                </a:schemeClr>
              </a:gs>
            </a:gsLst>
            <a:lin ang="5400000" scaled="1"/>
            <a:tileRect/>
          </a:gradFill>
          <a:ln w="9525">
            <a:noFill/>
            <a:miter lim="800000"/>
            <a:headEnd/>
            <a:tailEnd/>
          </a:ln>
          <a:effectLst/>
        </p:spPr>
        <p:txBody>
          <a:bodyPr anchor="b"/>
          <a:lstStyle/>
          <a:p>
            <a:pPr defTabSz="914400" fontAlgn="auto">
              <a:lnSpc>
                <a:spcPct val="85000"/>
              </a:lnSpc>
              <a:spcBef>
                <a:spcPct val="20000"/>
              </a:spcBef>
              <a:spcAft>
                <a:spcPts val="0"/>
              </a:spcAft>
              <a:defRPr/>
            </a:pPr>
            <a:endParaRPr lang="en-US" sz="1200" b="1" dirty="0">
              <a:latin typeface="Segoe" pitchFamily="34" charset="0"/>
            </a:endParaRPr>
          </a:p>
        </p:txBody>
      </p:sp>
      <p:pic>
        <p:nvPicPr>
          <p:cNvPr id="106" name="Picture 1" descr="C:\Program Files\Microsoft Resource DVD Artwork\DVD_ART\Artwork_Imagery\HARDWARE_IMAGERY\Illustration - Misc Hardware\Windows Vista Illustration Icons\VPN.png"/>
          <p:cNvPicPr>
            <a:picLocks noChangeAspect="1" noChangeArrowheads="1"/>
          </p:cNvPicPr>
          <p:nvPr/>
        </p:nvPicPr>
        <p:blipFill>
          <a:blip r:embed="rId12"/>
          <a:srcRect/>
          <a:stretch>
            <a:fillRect/>
          </a:stretch>
        </p:blipFill>
        <p:spPr bwMode="auto">
          <a:xfrm>
            <a:off x="8237912" y="2236421"/>
            <a:ext cx="534988" cy="749300"/>
          </a:xfrm>
          <a:prstGeom prst="rect">
            <a:avLst/>
          </a:prstGeom>
          <a:noFill/>
          <a:effectLst>
            <a:outerShdw blurRad="50800" dist="38100" dir="5400000" algn="t" rotWithShape="0">
              <a:prstClr val="black">
                <a:alpha val="40000"/>
              </a:prstClr>
            </a:outerShdw>
          </a:effectLst>
        </p:spPr>
      </p:pic>
      <p:pic>
        <p:nvPicPr>
          <p:cNvPr id="107" name="Picture 1" descr="C:\Program Files\Microsoft Resource DVD Artwork\DVD_ART\Artwork_Imagery\HARDWARE_IMAGERY\Illustration - Misc Hardware\Windows Vista Illustration Icons\VPN.png"/>
          <p:cNvPicPr>
            <a:picLocks noChangeAspect="1" noChangeArrowheads="1"/>
          </p:cNvPicPr>
          <p:nvPr/>
        </p:nvPicPr>
        <p:blipFill>
          <a:blip r:embed="rId12"/>
          <a:srcRect/>
          <a:stretch>
            <a:fillRect/>
          </a:stretch>
        </p:blipFill>
        <p:spPr bwMode="auto">
          <a:xfrm>
            <a:off x="8237912" y="3074621"/>
            <a:ext cx="534988" cy="749300"/>
          </a:xfrm>
          <a:prstGeom prst="rect">
            <a:avLst/>
          </a:prstGeom>
          <a:noFill/>
          <a:effectLst>
            <a:outerShdw blurRad="50800" dist="38100" dir="5400000" algn="t" rotWithShape="0">
              <a:prstClr val="black">
                <a:alpha val="40000"/>
              </a:prstClr>
            </a:outerShdw>
          </a:effectLst>
        </p:spPr>
      </p:pic>
      <p:pic>
        <p:nvPicPr>
          <p:cNvPr id="108" name="Picture 1" descr="C:\Program Files\Microsoft Resource DVD Artwork\DVD_ART\Artwork_Imagery\HARDWARE_IMAGERY\Illustration - Misc Hardware\Windows Vista Illustration Icons\VPN.png"/>
          <p:cNvPicPr>
            <a:picLocks noChangeAspect="1" noChangeArrowheads="1"/>
          </p:cNvPicPr>
          <p:nvPr/>
        </p:nvPicPr>
        <p:blipFill>
          <a:blip r:embed="rId12"/>
          <a:srcRect/>
          <a:stretch>
            <a:fillRect/>
          </a:stretch>
        </p:blipFill>
        <p:spPr bwMode="auto">
          <a:xfrm>
            <a:off x="8237912" y="3836621"/>
            <a:ext cx="534988" cy="749300"/>
          </a:xfrm>
          <a:prstGeom prst="rect">
            <a:avLst/>
          </a:prstGeom>
          <a:noFill/>
          <a:effectLst>
            <a:outerShdw blurRad="50800" dist="38100" dir="5400000" algn="t" rotWithShape="0">
              <a:prstClr val="black">
                <a:alpha val="40000"/>
              </a:prstClr>
            </a:outerShdw>
          </a:effectLst>
        </p:spPr>
      </p:pic>
      <p:pic>
        <p:nvPicPr>
          <p:cNvPr id="109" name="Picture 1" descr="C:\Program Files\Microsoft Resource DVD Artwork\DVD_ART\Artwork_Imagery\HARDWARE_IMAGERY\Illustration - Misc Hardware\Windows Vista Illustration Icons\VPN.png"/>
          <p:cNvPicPr>
            <a:picLocks noChangeAspect="1" noChangeArrowheads="1"/>
          </p:cNvPicPr>
          <p:nvPr/>
        </p:nvPicPr>
        <p:blipFill>
          <a:blip r:embed="rId13"/>
          <a:srcRect/>
          <a:stretch>
            <a:fillRect/>
          </a:stretch>
        </p:blipFill>
        <p:spPr bwMode="auto">
          <a:xfrm>
            <a:off x="8031538" y="4970096"/>
            <a:ext cx="434975" cy="609600"/>
          </a:xfrm>
          <a:prstGeom prst="rect">
            <a:avLst/>
          </a:prstGeom>
          <a:noFill/>
          <a:effectLst>
            <a:outerShdw blurRad="50800" dist="38100" dir="5400000" algn="t" rotWithShape="0">
              <a:prstClr val="black">
                <a:alpha val="40000"/>
              </a:prstClr>
            </a:outerShdw>
          </a:effectLst>
        </p:spPr>
      </p:pic>
      <p:grpSp>
        <p:nvGrpSpPr>
          <p:cNvPr id="110" name="Group 37"/>
          <p:cNvGrpSpPr/>
          <p:nvPr/>
        </p:nvGrpSpPr>
        <p:grpSpPr>
          <a:xfrm>
            <a:off x="5570914" y="3113303"/>
            <a:ext cx="971451" cy="1187580"/>
            <a:chOff x="3582444" y="-931192"/>
            <a:chExt cx="1927856" cy="2356767"/>
          </a:xfrm>
          <a:effectLst>
            <a:outerShdw blurRad="50800" dist="38100" dir="5400000" algn="t" rotWithShape="0">
              <a:prstClr val="black">
                <a:alpha val="40000"/>
              </a:prstClr>
            </a:outerShdw>
          </a:effectLst>
        </p:grpSpPr>
        <p:pic>
          <p:nvPicPr>
            <p:cNvPr id="111" name="Picture 4" descr="C:\Program Files\Microsoft Resource DVD Artwork\DVD_ART\Artwork_Imagery\HARDWARE_IMAGERY\Illustration - Misc Hardware\Windows Vista Illustration Icons\VPN.png"/>
            <p:cNvPicPr>
              <a:picLocks noChangeAspect="1" noChangeArrowheads="1"/>
            </p:cNvPicPr>
            <p:nvPr/>
          </p:nvPicPr>
          <p:blipFill>
            <a:blip r:embed="rId14" cstate="screen"/>
            <a:srcRect/>
            <a:stretch>
              <a:fillRect/>
            </a:stretch>
          </p:blipFill>
          <p:spPr bwMode="auto">
            <a:xfrm>
              <a:off x="3582444" y="-849249"/>
              <a:ext cx="1626144" cy="2274824"/>
            </a:xfrm>
            <a:prstGeom prst="rect">
              <a:avLst/>
            </a:prstGeom>
            <a:noFill/>
          </p:spPr>
        </p:pic>
        <p:pic>
          <p:nvPicPr>
            <p:cNvPr id="112" name="Picture 5" descr="C:\Program Files\Microsoft Resource DVD Artwork\DVD_ART\Artwork_Imagery\HARDWARE_IMAGERY\Illustration - Misc Hardware\Windows Security\Security Proactive Content.png"/>
            <p:cNvPicPr>
              <a:picLocks noChangeAspect="1" noChangeArrowheads="1"/>
            </p:cNvPicPr>
            <p:nvPr/>
          </p:nvPicPr>
          <p:blipFill>
            <a:blip r:embed="rId15" cstate="screen"/>
            <a:srcRect/>
            <a:stretch>
              <a:fillRect/>
            </a:stretch>
          </p:blipFill>
          <p:spPr bwMode="auto">
            <a:xfrm flipH="1">
              <a:off x="4271376" y="-931192"/>
              <a:ext cx="1238924" cy="1862383"/>
            </a:xfrm>
            <a:prstGeom prst="rect">
              <a:avLst/>
            </a:prstGeom>
            <a:noFill/>
          </p:spPr>
        </p:pic>
      </p:grpSp>
      <p:sp>
        <p:nvSpPr>
          <p:cNvPr id="113" name="TextBox 929798"/>
          <p:cNvSpPr txBox="1">
            <a:spLocks noChangeArrowheads="1"/>
          </p:cNvSpPr>
          <p:nvPr/>
        </p:nvSpPr>
        <p:spPr bwMode="auto">
          <a:xfrm rot="20108343">
            <a:off x="6866312" y="2936511"/>
            <a:ext cx="1143000" cy="274637"/>
          </a:xfrm>
          <a:prstGeom prst="rect">
            <a:avLst/>
          </a:prstGeom>
          <a:noFill/>
          <a:ln w="9525">
            <a:noFill/>
            <a:miter lim="800000"/>
            <a:headEnd/>
            <a:tailEnd/>
          </a:ln>
        </p:spPr>
        <p:txBody>
          <a:bodyPr>
            <a:spAutoFit/>
          </a:bodyPr>
          <a:lstStyle/>
          <a:p>
            <a:pPr fontAlgn="auto">
              <a:spcBef>
                <a:spcPts val="0"/>
              </a:spcBef>
              <a:spcAft>
                <a:spcPts val="0"/>
              </a:spcAft>
              <a:defRPr/>
            </a:pPr>
            <a:r>
              <a:rPr lang="en-US" sz="1200" dirty="0">
                <a:solidFill>
                  <a:schemeClr val="bg2"/>
                </a:solidFill>
                <a:cs typeface="+mn-cs"/>
              </a:rPr>
              <a:t>HTTPS / HTTP</a:t>
            </a:r>
          </a:p>
        </p:txBody>
      </p:sp>
      <p:sp>
        <p:nvSpPr>
          <p:cNvPr id="114" name="TextBox 38924"/>
          <p:cNvSpPr txBox="1">
            <a:spLocks noChangeArrowheads="1"/>
          </p:cNvSpPr>
          <p:nvPr/>
        </p:nvSpPr>
        <p:spPr bwMode="auto">
          <a:xfrm>
            <a:off x="4701183" y="4787536"/>
            <a:ext cx="2873415" cy="1471172"/>
          </a:xfrm>
          <a:prstGeom prst="rect">
            <a:avLst/>
          </a:prstGeom>
          <a:noFill/>
          <a:ln w="9525">
            <a:noFill/>
            <a:miter lim="800000"/>
            <a:headEnd/>
            <a:tailEnd/>
          </a:ln>
        </p:spPr>
        <p:txBody>
          <a:bodyPr wrap="none">
            <a:spAutoFit/>
          </a:bodyPr>
          <a:lstStyle>
            <a:defPPr>
              <a:defRPr lang="en-US"/>
            </a:defPPr>
            <a:lvl1pPr marL="284163" indent="-284163" defTabSz="1218937">
              <a:lnSpc>
                <a:spcPct val="90000"/>
              </a:lnSpc>
              <a:spcBef>
                <a:spcPct val="20000"/>
              </a:spcBef>
              <a:buSzPct val="90000"/>
              <a:buBlip>
                <a:blip r:embed="rId9"/>
              </a:buBlip>
              <a:defRPr>
                <a:gradFill>
                  <a:gsLst>
                    <a:gs pos="0">
                      <a:schemeClr val="tx1"/>
                    </a:gs>
                    <a:gs pos="86000">
                      <a:schemeClr val="tx1"/>
                    </a:gs>
                  </a:gsLst>
                  <a:lin ang="5400000" scaled="0"/>
                </a:gradFill>
              </a:defRPr>
            </a:lvl1pPr>
          </a:lstStyle>
          <a:p>
            <a:pPr marL="168275" indent="-168275"/>
            <a:r>
              <a:rPr lang="en-US" sz="1400" dirty="0"/>
              <a:t>Authentication</a:t>
            </a:r>
          </a:p>
          <a:p>
            <a:pPr marL="168275" indent="-168275"/>
            <a:r>
              <a:rPr lang="en-US" sz="1400" dirty="0"/>
              <a:t>End-point health detection</a:t>
            </a:r>
          </a:p>
          <a:p>
            <a:pPr marL="168275" indent="-168275"/>
            <a:r>
              <a:rPr lang="en-US" sz="1400" dirty="0"/>
              <a:t>Enterprise Readiness</a:t>
            </a:r>
          </a:p>
          <a:p>
            <a:pPr marL="168275" indent="-168275"/>
            <a:r>
              <a:rPr lang="en-US" sz="1400" dirty="0"/>
              <a:t>Edge Ready</a:t>
            </a:r>
          </a:p>
          <a:p>
            <a:pPr marL="168275" indent="-168275"/>
            <a:r>
              <a:rPr lang="en-US" sz="1400" dirty="0"/>
              <a:t>Information Leakage Prevention</a:t>
            </a:r>
          </a:p>
          <a:p>
            <a:pPr marL="168275" indent="-168275"/>
            <a:r>
              <a:rPr lang="en-US" sz="1400" dirty="0"/>
              <a:t>Non-Windows</a:t>
            </a:r>
          </a:p>
        </p:txBody>
      </p:sp>
      <p:sp>
        <p:nvSpPr>
          <p:cNvPr id="115" name="Arc 114"/>
          <p:cNvSpPr/>
          <p:nvPr/>
        </p:nvSpPr>
        <p:spPr bwMode="auto">
          <a:xfrm rot="10800000">
            <a:off x="6104313" y="2988896"/>
            <a:ext cx="3886200" cy="2057400"/>
          </a:xfrm>
          <a:prstGeom prst="arc">
            <a:avLst/>
          </a:prstGeom>
          <a:noFill/>
          <a:ln w="57150" cap="flat" cmpd="sng">
            <a:solidFill>
              <a:schemeClr val="accent1"/>
            </a:solidFill>
            <a:prstDash val="solid"/>
            <a:round/>
            <a:headEnd type="none" w="med" len="med"/>
            <a:tailEnd type="none" w="med" len="med"/>
          </a:ln>
          <a:effectLst>
            <a:softEdge rad="12700"/>
          </a:effectLst>
        </p:spPr>
        <p:txBody>
          <a:bodyPr wrap="none" anchor="ctr"/>
          <a:lstStyle/>
          <a:p>
            <a:pPr defTabSz="914400" fontAlgn="auto">
              <a:spcBef>
                <a:spcPts val="0"/>
              </a:spcBef>
              <a:spcAft>
                <a:spcPts val="0"/>
              </a:spcAft>
              <a:defRPr/>
            </a:pPr>
            <a:endParaRPr lang="en-US">
              <a:effectLst>
                <a:outerShdw blurRad="38100" dist="38100" dir="2700000" algn="tl">
                  <a:srgbClr val="000000">
                    <a:alpha val="43137"/>
                  </a:srgbClr>
                </a:outerShdw>
              </a:effectLst>
            </a:endParaRPr>
          </a:p>
        </p:txBody>
      </p:sp>
      <p:pic>
        <p:nvPicPr>
          <p:cNvPr id="116" name="Picture 2" descr="C:\Users\meirm\Pictures\ofc-ShrPtSvr07_rgb_r.png"/>
          <p:cNvPicPr>
            <a:picLocks noChangeAspect="1" noChangeArrowheads="1"/>
          </p:cNvPicPr>
          <p:nvPr/>
        </p:nvPicPr>
        <p:blipFill>
          <a:blip r:embed="rId16" cstate="screen">
            <a:extLst>
              <a:ext uri="{28A0092B-C50C-407E-A947-70E740481C1C}">
                <a14:useLocalDpi xmlns:a14="http://schemas.microsoft.com/office/drawing/2010/main" val="0"/>
              </a:ext>
            </a:extLst>
          </a:blip>
          <a:srcRect r="88077"/>
          <a:stretch>
            <a:fillRect/>
          </a:stretch>
        </p:blipFill>
        <p:spPr bwMode="auto">
          <a:xfrm>
            <a:off x="10449302" y="3133521"/>
            <a:ext cx="6175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43" descr="Dynamics Logo.png"/>
          <p:cNvPicPr>
            <a:picLocks noChangeAspect="1"/>
          </p:cNvPicPr>
          <p:nvPr/>
        </p:nvPicPr>
        <p:blipFill>
          <a:blip r:embed="rId17" cstate="screen">
            <a:extLst>
              <a:ext uri="{28A0092B-C50C-407E-A947-70E740481C1C}">
                <a14:useLocalDpi xmlns:a14="http://schemas.microsoft.com/office/drawing/2010/main" val="0"/>
              </a:ext>
            </a:extLst>
          </a:blip>
          <a:srcRect r="65625"/>
          <a:stretch>
            <a:fillRect/>
          </a:stretch>
        </p:blipFill>
        <p:spPr bwMode="auto">
          <a:xfrm>
            <a:off x="11117484" y="2513707"/>
            <a:ext cx="56673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54485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gradFill>
                  <a:gsLst>
                    <a:gs pos="0">
                      <a:schemeClr val="tx1"/>
                    </a:gs>
                    <a:gs pos="86000">
                      <a:schemeClr val="tx1"/>
                    </a:gs>
                  </a:gsLst>
                  <a:lin ang="5400000" scaled="0"/>
                </a:gradFill>
              </a:rPr>
              <a:t>Forefront </a:t>
            </a:r>
            <a:br>
              <a:rPr lang="en-US" dirty="0" smtClean="0">
                <a:gradFill>
                  <a:gsLst>
                    <a:gs pos="0">
                      <a:schemeClr val="tx1"/>
                    </a:gs>
                    <a:gs pos="86000">
                      <a:schemeClr val="tx1"/>
                    </a:gs>
                  </a:gsLst>
                  <a:lin ang="5400000" scaled="0"/>
                </a:gradFill>
              </a:rPr>
            </a:br>
            <a:r>
              <a:rPr lang="en-US" dirty="0" smtClean="0">
                <a:gradFill>
                  <a:gsLst>
                    <a:gs pos="0">
                      <a:schemeClr val="tx1"/>
                    </a:gs>
                    <a:gs pos="86000">
                      <a:schemeClr val="tx1"/>
                    </a:gs>
                  </a:gsLst>
                  <a:lin ang="5400000" scaled="0"/>
                </a:gradFill>
              </a:rPr>
              <a:t>Unified Access Gateway</a:t>
            </a:r>
            <a:endParaRPr lang="en-US" dirty="0"/>
          </a:p>
        </p:txBody>
      </p:sp>
    </p:spTree>
    <p:extLst>
      <p:ext uri="{BB962C8B-B14F-4D97-AF65-F5344CB8AC3E}">
        <p14:creationId xmlns:p14="http://schemas.microsoft.com/office/powerpoint/2010/main" val="152319674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5614" y="1861967"/>
            <a:ext cx="12507311" cy="429494"/>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algn="ctr" fontAlgn="base">
              <a:lnSpc>
                <a:spcPct val="90000"/>
              </a:lnSpc>
              <a:spcBef>
                <a:spcPct val="20000"/>
              </a:spcBef>
              <a:spcAft>
                <a:spcPct val="0"/>
              </a:spcAft>
              <a:buClr>
                <a:srgbClr val="1F497D"/>
              </a:buClr>
              <a:buSzPct val="90000"/>
            </a:pPr>
            <a:endParaRPr lang="en-US" sz="1600" b="1">
              <a:gradFill>
                <a:gsLst>
                  <a:gs pos="0">
                    <a:schemeClr val="tx1"/>
                  </a:gs>
                  <a:gs pos="100000">
                    <a:schemeClr val="tx1"/>
                  </a:gs>
                </a:gsLst>
                <a:lin ang="5400000" scaled="0"/>
              </a:gradFill>
            </a:endParaRPr>
          </a:p>
        </p:txBody>
      </p:sp>
      <p:sp>
        <p:nvSpPr>
          <p:cNvPr id="47141" name="Rectangle 50"/>
          <p:cNvSpPr>
            <a:spLocks noGrp="1" noChangeArrowheads="1"/>
          </p:cNvSpPr>
          <p:nvPr>
            <p:ph type="title"/>
          </p:nvPr>
        </p:nvSpPr>
        <p:spPr>
          <a:xfrm>
            <a:off x="1411654" y="-21292"/>
            <a:ext cx="11149013" cy="1828193"/>
          </a:xfrm>
        </p:spPr>
        <p:txBody>
          <a:bodyPr/>
          <a:lstStyle/>
          <a:p>
            <a:r>
              <a:rPr lang="en-US" dirty="0" smtClean="0"/>
              <a:t>Access: </a:t>
            </a:r>
            <a:br>
              <a:rPr lang="en-US" dirty="0" smtClean="0"/>
            </a:br>
            <a:r>
              <a:rPr lang="en-US" dirty="0" smtClean="0"/>
              <a:t>Terminal Services Gateway</a:t>
            </a:r>
            <a:br>
              <a:rPr lang="en-US" dirty="0" smtClean="0"/>
            </a:br>
            <a:r>
              <a:rPr lang="en-US" sz="3600" b="0" dirty="0" smtClean="0">
                <a:gradFill>
                  <a:gsLst>
                    <a:gs pos="0">
                      <a:schemeClr val="tx1"/>
                    </a:gs>
                    <a:gs pos="86000">
                      <a:schemeClr val="tx1"/>
                    </a:gs>
                  </a:gsLst>
                  <a:lin ang="5400000" scaled="0"/>
                </a:gradFill>
              </a:rPr>
              <a:t>Remote access to internal server resources</a:t>
            </a:r>
          </a:p>
        </p:txBody>
      </p:sp>
      <p:sp>
        <p:nvSpPr>
          <p:cNvPr id="41" name="Straight Connector 38912"/>
          <p:cNvSpPr>
            <a:spLocks noChangeShapeType="1"/>
          </p:cNvSpPr>
          <p:nvPr/>
        </p:nvSpPr>
        <p:spPr bwMode="auto">
          <a:xfrm rot="-5400000">
            <a:off x="5207048" y="4253621"/>
            <a:ext cx="4773785"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Straight Connector 41"/>
          <p:cNvSpPr>
            <a:spLocks noChangeShapeType="1"/>
          </p:cNvSpPr>
          <p:nvPr/>
        </p:nvSpPr>
        <p:spPr bwMode="auto">
          <a:xfrm>
            <a:off x="6604929" y="4418014"/>
            <a:ext cx="2133600" cy="25400"/>
          </a:xfrm>
          <a:prstGeom prst="line">
            <a:avLst/>
          </a:prstGeom>
          <a:noFill/>
          <a:ln w="190500" algn="ctr">
            <a:solidFill>
              <a:schemeClr val="accent3"/>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3" name="Straight Connector 929794"/>
          <p:cNvSpPr>
            <a:spLocks noChangeShapeType="1"/>
          </p:cNvSpPr>
          <p:nvPr/>
        </p:nvSpPr>
        <p:spPr bwMode="auto">
          <a:xfrm>
            <a:off x="4682465" y="4418014"/>
            <a:ext cx="2133600" cy="25400"/>
          </a:xfrm>
          <a:prstGeom prst="line">
            <a:avLst/>
          </a:prstGeom>
          <a:noFill/>
          <a:ln w="190500" algn="ctr">
            <a:solidFill>
              <a:schemeClr val="accent3"/>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4" name="TextBox 43"/>
          <p:cNvSpPr txBox="1">
            <a:spLocks noChangeArrowheads="1"/>
          </p:cNvSpPr>
          <p:nvPr/>
        </p:nvSpPr>
        <p:spPr bwMode="auto">
          <a:xfrm>
            <a:off x="5996406" y="1872477"/>
            <a:ext cx="893193" cy="424732"/>
          </a:xfrm>
          <a:prstGeom prst="rect">
            <a:avLst/>
          </a:prstGeom>
          <a:noFill/>
          <a:ln w="50800" cap="flat" cmpd="sng" algn="ctr">
            <a:noFill/>
            <a:prstDash val="solid"/>
            <a:miter lim="800000"/>
            <a:headEnd type="none" w="med" len="med"/>
            <a:tailEnd type="none" w="med" len="med"/>
          </a:ln>
          <a:effectLst/>
        </p:spPr>
        <p:txBody>
          <a:bodyPr>
            <a:spAutoFit/>
          </a:bodyPr>
          <a:lstStyle>
            <a:defPPr>
              <a:defRPr lang="en-US"/>
            </a:defPPr>
            <a:lvl1pPr algn="ctr">
              <a:lnSpc>
                <a:spcPct val="90000"/>
              </a:lnSpc>
              <a:spcBef>
                <a:spcPct val="50000"/>
              </a:spcBef>
              <a:defRPr sz="2400" b="1">
                <a:gradFill>
                  <a:gsLst>
                    <a:gs pos="0">
                      <a:schemeClr val="tx1"/>
                    </a:gs>
                    <a:gs pos="86000">
                      <a:schemeClr val="tx1"/>
                    </a:gs>
                  </a:gsLst>
                  <a:lin ang="5400000" scaled="0"/>
                </a:gradFill>
                <a:cs typeface="Arial" pitchFamily="34" charset="0"/>
              </a:defRPr>
            </a:lvl1pPr>
          </a:lstStyle>
          <a:p>
            <a:r>
              <a:rPr lang="en-US" dirty="0"/>
              <a:t>DMZ</a:t>
            </a:r>
          </a:p>
        </p:txBody>
      </p:sp>
      <p:sp>
        <p:nvSpPr>
          <p:cNvPr id="45" name="Straight Connector 38916"/>
          <p:cNvSpPr>
            <a:spLocks noChangeShapeType="1"/>
          </p:cNvSpPr>
          <p:nvPr/>
        </p:nvSpPr>
        <p:spPr bwMode="auto">
          <a:xfrm rot="-5400000">
            <a:off x="3217203" y="4246564"/>
            <a:ext cx="476250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TextBox 45"/>
          <p:cNvSpPr txBox="1">
            <a:spLocks noChangeArrowheads="1"/>
          </p:cNvSpPr>
          <p:nvPr/>
        </p:nvSpPr>
        <p:spPr bwMode="auto">
          <a:xfrm>
            <a:off x="1779950" y="1866729"/>
            <a:ext cx="1350946" cy="424732"/>
          </a:xfrm>
          <a:prstGeom prst="rect">
            <a:avLst/>
          </a:prstGeom>
          <a:noFill/>
          <a:ln w="50800" cap="flat" cmpd="sng" algn="ctr">
            <a:noFill/>
            <a:prstDash val="solid"/>
            <a:miter lim="800000"/>
            <a:headEnd type="none" w="med" len="med"/>
            <a:tailEnd type="none" w="med" len="med"/>
          </a:ln>
          <a:effectLst/>
        </p:spPr>
        <p:txBody>
          <a:bodyPr wrap="none">
            <a:spAutoFit/>
          </a:bodyPr>
          <a:lstStyle/>
          <a:p>
            <a:pPr algn="ctr">
              <a:lnSpc>
                <a:spcPct val="90000"/>
              </a:lnSpc>
              <a:spcBef>
                <a:spcPct val="50000"/>
              </a:spcBef>
              <a:defRPr/>
            </a:pPr>
            <a:r>
              <a:rPr lang="en-US" sz="2400" b="1" dirty="0">
                <a:gradFill>
                  <a:gsLst>
                    <a:gs pos="0">
                      <a:schemeClr val="tx1"/>
                    </a:gs>
                    <a:gs pos="86000">
                      <a:schemeClr val="tx1"/>
                    </a:gs>
                  </a:gsLst>
                  <a:lin ang="5400000" scaled="0"/>
                </a:gradFill>
                <a:cs typeface="Arial" pitchFamily="34" charset="0"/>
              </a:rPr>
              <a:t>Internet</a:t>
            </a:r>
          </a:p>
        </p:txBody>
      </p:sp>
      <p:sp>
        <p:nvSpPr>
          <p:cNvPr id="47" name="TextBox 46"/>
          <p:cNvSpPr txBox="1">
            <a:spLocks noChangeArrowheads="1"/>
          </p:cNvSpPr>
          <p:nvPr/>
        </p:nvSpPr>
        <p:spPr bwMode="auto">
          <a:xfrm>
            <a:off x="8535030" y="1877239"/>
            <a:ext cx="1586012" cy="424732"/>
          </a:xfrm>
          <a:prstGeom prst="rect">
            <a:avLst/>
          </a:prstGeom>
          <a:noFill/>
          <a:ln w="50800" cap="flat" cmpd="sng" algn="ctr">
            <a:noFill/>
            <a:prstDash val="solid"/>
            <a:miter lim="800000"/>
            <a:headEnd type="none" w="med" len="med"/>
            <a:tailEnd type="none" w="med" len="med"/>
          </a:ln>
          <a:effectLst/>
        </p:spPr>
        <p:txBody>
          <a:bodyPr>
            <a:spAutoFit/>
          </a:bodyPr>
          <a:lstStyle>
            <a:defPPr>
              <a:defRPr lang="en-US"/>
            </a:defPPr>
            <a:lvl1pPr algn="ctr">
              <a:lnSpc>
                <a:spcPct val="90000"/>
              </a:lnSpc>
              <a:spcBef>
                <a:spcPct val="50000"/>
              </a:spcBef>
              <a:defRPr sz="2400" b="1">
                <a:gradFill>
                  <a:gsLst>
                    <a:gs pos="0">
                      <a:schemeClr val="tx1"/>
                    </a:gs>
                    <a:gs pos="86000">
                      <a:schemeClr val="tx1"/>
                    </a:gs>
                  </a:gsLst>
                  <a:lin ang="5400000" scaled="0"/>
                </a:gradFill>
                <a:cs typeface="Arial" pitchFamily="34" charset="0"/>
              </a:defRPr>
            </a:lvl1pPr>
          </a:lstStyle>
          <a:p>
            <a:r>
              <a:rPr lang="en-US" dirty="0"/>
              <a:t>Corp LAN</a:t>
            </a:r>
          </a:p>
        </p:txBody>
      </p:sp>
      <p:sp>
        <p:nvSpPr>
          <p:cNvPr id="48" name="TextBox 38920"/>
          <p:cNvSpPr txBox="1">
            <a:spLocks noChangeArrowheads="1"/>
          </p:cNvSpPr>
          <p:nvPr/>
        </p:nvSpPr>
        <p:spPr bwMode="auto">
          <a:xfrm>
            <a:off x="9102066" y="2681289"/>
            <a:ext cx="156433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1600" dirty="0">
                <a:gradFill>
                  <a:gsLst>
                    <a:gs pos="0">
                      <a:schemeClr val="tx1"/>
                    </a:gs>
                    <a:gs pos="86000">
                      <a:schemeClr val="tx1"/>
                    </a:gs>
                  </a:gsLst>
                  <a:lin ang="5400000" scaled="0"/>
                </a:gradFill>
                <a:latin typeface="+mn-lt"/>
              </a:rPr>
              <a:t>Terminal </a:t>
            </a:r>
            <a:r>
              <a:rPr lang="en-US" sz="1600" dirty="0" smtClean="0">
                <a:gradFill>
                  <a:gsLst>
                    <a:gs pos="0">
                      <a:schemeClr val="tx1"/>
                    </a:gs>
                    <a:gs pos="86000">
                      <a:schemeClr val="tx1"/>
                    </a:gs>
                  </a:gsLst>
                  <a:lin ang="5400000" scaled="0"/>
                </a:gradFill>
                <a:latin typeface="+mn-lt"/>
              </a:rPr>
              <a:t>Server</a:t>
            </a:r>
            <a:endParaRPr lang="en-US" sz="1600" dirty="0">
              <a:gradFill>
                <a:gsLst>
                  <a:gs pos="0">
                    <a:schemeClr val="tx1"/>
                  </a:gs>
                  <a:gs pos="86000">
                    <a:schemeClr val="tx1"/>
                  </a:gs>
                </a:gsLst>
                <a:lin ang="5400000" scaled="0"/>
              </a:gradFill>
              <a:latin typeface="+mn-lt"/>
            </a:endParaRPr>
          </a:p>
        </p:txBody>
      </p:sp>
      <p:sp>
        <p:nvSpPr>
          <p:cNvPr id="49" name="TextBox 38921"/>
          <p:cNvSpPr txBox="1">
            <a:spLocks noChangeArrowheads="1"/>
          </p:cNvSpPr>
          <p:nvPr/>
        </p:nvSpPr>
        <p:spPr bwMode="auto">
          <a:xfrm>
            <a:off x="1807305" y="4805365"/>
            <a:ext cx="67358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nSpc>
                <a:spcPct val="90000"/>
              </a:lnSpc>
              <a:defRPr sz="1600">
                <a:gradFill>
                  <a:gsLst>
                    <a:gs pos="0">
                      <a:schemeClr val="tx1"/>
                    </a:gs>
                    <a:gs pos="86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t>Hotel</a:t>
            </a:r>
          </a:p>
        </p:txBody>
      </p:sp>
      <p:sp>
        <p:nvSpPr>
          <p:cNvPr id="50" name="TextBox 38922"/>
          <p:cNvSpPr txBox="1">
            <a:spLocks noChangeArrowheads="1"/>
          </p:cNvSpPr>
          <p:nvPr/>
        </p:nvSpPr>
        <p:spPr bwMode="auto">
          <a:xfrm>
            <a:off x="4493368" y="2366748"/>
            <a:ext cx="10702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gradFill>
                  <a:gsLst>
                    <a:gs pos="0">
                      <a:schemeClr val="tx1"/>
                    </a:gs>
                    <a:gs pos="86000">
                      <a:schemeClr val="tx1"/>
                    </a:gs>
                  </a:gsLst>
                  <a:lin ang="5400000" scaled="0"/>
                </a:gradFill>
                <a:latin typeface="+mn-lt"/>
              </a:rPr>
              <a:t>External</a:t>
            </a:r>
            <a:br>
              <a:rPr lang="en-US" b="1" dirty="0" smtClean="0">
                <a:gradFill>
                  <a:gsLst>
                    <a:gs pos="0">
                      <a:schemeClr val="tx1"/>
                    </a:gs>
                    <a:gs pos="86000">
                      <a:schemeClr val="tx1"/>
                    </a:gs>
                  </a:gsLst>
                  <a:lin ang="5400000" scaled="0"/>
                </a:gradFill>
                <a:latin typeface="+mn-lt"/>
              </a:rPr>
            </a:br>
            <a:r>
              <a:rPr lang="en-US" b="1" dirty="0" smtClean="0">
                <a:gradFill>
                  <a:gsLst>
                    <a:gs pos="0">
                      <a:schemeClr val="tx1"/>
                    </a:gs>
                    <a:gs pos="86000">
                      <a:schemeClr val="tx1"/>
                    </a:gs>
                  </a:gsLst>
                  <a:lin ang="5400000" scaled="0"/>
                </a:gradFill>
                <a:latin typeface="+mn-lt"/>
              </a:rPr>
              <a:t>Firewall</a:t>
            </a:r>
            <a:endParaRPr lang="en-US" b="1" dirty="0">
              <a:gradFill>
                <a:gsLst>
                  <a:gs pos="0">
                    <a:schemeClr val="tx1"/>
                  </a:gs>
                  <a:gs pos="86000">
                    <a:schemeClr val="tx1"/>
                  </a:gs>
                </a:gsLst>
                <a:lin ang="5400000" scaled="0"/>
              </a:gradFill>
              <a:latin typeface="+mn-lt"/>
            </a:endParaRPr>
          </a:p>
        </p:txBody>
      </p:sp>
      <p:sp>
        <p:nvSpPr>
          <p:cNvPr id="51" name="TextBox 38923"/>
          <p:cNvSpPr txBox="1">
            <a:spLocks noChangeArrowheads="1"/>
          </p:cNvSpPr>
          <p:nvPr/>
        </p:nvSpPr>
        <p:spPr bwMode="auto">
          <a:xfrm>
            <a:off x="6551588" y="2366748"/>
            <a:ext cx="1033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gradFill>
                  <a:gsLst>
                    <a:gs pos="0">
                      <a:schemeClr val="tx1"/>
                    </a:gs>
                    <a:gs pos="86000">
                      <a:schemeClr val="tx1"/>
                    </a:gs>
                  </a:gsLst>
                  <a:lin ang="5400000" scaled="0"/>
                </a:gradFill>
                <a:latin typeface="+mn-lt"/>
              </a:rPr>
              <a:t>Internal</a:t>
            </a:r>
            <a:br>
              <a:rPr lang="en-US" b="1" dirty="0" smtClean="0">
                <a:gradFill>
                  <a:gsLst>
                    <a:gs pos="0">
                      <a:schemeClr val="tx1"/>
                    </a:gs>
                    <a:gs pos="86000">
                      <a:schemeClr val="tx1"/>
                    </a:gs>
                  </a:gsLst>
                  <a:lin ang="5400000" scaled="0"/>
                </a:gradFill>
                <a:latin typeface="+mn-lt"/>
              </a:rPr>
            </a:br>
            <a:r>
              <a:rPr lang="en-US" b="1" dirty="0" smtClean="0">
                <a:gradFill>
                  <a:gsLst>
                    <a:gs pos="0">
                      <a:schemeClr val="tx1"/>
                    </a:gs>
                    <a:gs pos="86000">
                      <a:schemeClr val="tx1"/>
                    </a:gs>
                  </a:gsLst>
                  <a:lin ang="5400000" scaled="0"/>
                </a:gradFill>
                <a:latin typeface="+mn-lt"/>
              </a:rPr>
              <a:t>Firewall</a:t>
            </a:r>
            <a:endParaRPr lang="en-US" b="1" dirty="0">
              <a:gradFill>
                <a:gsLst>
                  <a:gs pos="0">
                    <a:schemeClr val="tx1"/>
                  </a:gs>
                  <a:gs pos="86000">
                    <a:schemeClr val="tx1"/>
                  </a:gs>
                </a:gsLst>
                <a:lin ang="5400000" scaled="0"/>
              </a:gradFill>
              <a:latin typeface="+mn-lt"/>
            </a:endParaRPr>
          </a:p>
        </p:txBody>
      </p:sp>
      <p:sp>
        <p:nvSpPr>
          <p:cNvPr id="52" name="TextBox 38924"/>
          <p:cNvSpPr txBox="1">
            <a:spLocks noChangeArrowheads="1"/>
          </p:cNvSpPr>
          <p:nvPr/>
        </p:nvSpPr>
        <p:spPr bwMode="auto">
          <a:xfrm>
            <a:off x="1816672" y="3205288"/>
            <a:ext cx="73129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nSpc>
                <a:spcPct val="90000"/>
              </a:lnSpc>
              <a:defRPr sz="1600">
                <a:gradFill>
                  <a:gsLst>
                    <a:gs pos="0">
                      <a:schemeClr val="tx1"/>
                    </a:gs>
                    <a:gs pos="86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t>Home</a:t>
            </a:r>
          </a:p>
        </p:txBody>
      </p:sp>
      <p:sp>
        <p:nvSpPr>
          <p:cNvPr id="53" name="TextBox 38925"/>
          <p:cNvSpPr txBox="1">
            <a:spLocks noChangeArrowheads="1"/>
          </p:cNvSpPr>
          <p:nvPr/>
        </p:nvSpPr>
        <p:spPr bwMode="auto">
          <a:xfrm>
            <a:off x="1000484" y="6277370"/>
            <a:ext cx="261732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nSpc>
                <a:spcPct val="90000"/>
              </a:lnSpc>
              <a:defRPr sz="1600">
                <a:gradFill>
                  <a:gsLst>
                    <a:gs pos="0">
                      <a:schemeClr val="tx1"/>
                    </a:gs>
                    <a:gs pos="86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t>Business </a:t>
            </a:r>
            <a:r>
              <a:rPr lang="en-US" dirty="0" smtClean="0"/>
              <a:t>Partner/Client </a:t>
            </a:r>
            <a:r>
              <a:rPr lang="en-US" dirty="0"/>
              <a:t>Site</a:t>
            </a:r>
          </a:p>
        </p:txBody>
      </p:sp>
      <p:sp>
        <p:nvSpPr>
          <p:cNvPr id="54" name="TextBox 38926"/>
          <p:cNvSpPr txBox="1">
            <a:spLocks noChangeArrowheads="1"/>
          </p:cNvSpPr>
          <p:nvPr/>
        </p:nvSpPr>
        <p:spPr bwMode="auto">
          <a:xfrm>
            <a:off x="9125879" y="5576889"/>
            <a:ext cx="137108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nSpc>
                <a:spcPct val="90000"/>
              </a:lnSpc>
              <a:defRPr sz="1600">
                <a:gradFill>
                  <a:gsLst>
                    <a:gs pos="0">
                      <a:schemeClr val="tx1"/>
                    </a:gs>
                    <a:gs pos="86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t>E-mail Server</a:t>
            </a:r>
          </a:p>
        </p:txBody>
      </p:sp>
      <p:sp>
        <p:nvSpPr>
          <p:cNvPr id="55" name="TextBox 38927"/>
          <p:cNvSpPr txBox="1">
            <a:spLocks noChangeArrowheads="1"/>
          </p:cNvSpPr>
          <p:nvPr/>
        </p:nvSpPr>
        <p:spPr bwMode="auto">
          <a:xfrm>
            <a:off x="9254466" y="4189414"/>
            <a:ext cx="156433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nSpc>
                <a:spcPct val="90000"/>
              </a:lnSpc>
              <a:defRPr sz="1600">
                <a:gradFill>
                  <a:gsLst>
                    <a:gs pos="0">
                      <a:schemeClr val="tx1"/>
                    </a:gs>
                    <a:gs pos="86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smtClean="0"/>
              <a:t>Terminal Server</a:t>
            </a:r>
            <a:endParaRPr lang="en-US" dirty="0"/>
          </a:p>
        </p:txBody>
      </p:sp>
      <p:sp>
        <p:nvSpPr>
          <p:cNvPr id="56" name="Straight Connector 55"/>
          <p:cNvSpPr>
            <a:spLocks noChangeShapeType="1"/>
          </p:cNvSpPr>
          <p:nvPr/>
        </p:nvSpPr>
        <p:spPr bwMode="auto">
          <a:xfrm flipV="1">
            <a:off x="6816065" y="3013079"/>
            <a:ext cx="1930400" cy="1404937"/>
          </a:xfrm>
          <a:prstGeom prst="line">
            <a:avLst/>
          </a:prstGeom>
          <a:noFill/>
          <a:ln w="165100" algn="ctr">
            <a:solidFill>
              <a:schemeClr val="accent3"/>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57" name="Straight Connector 56"/>
          <p:cNvSpPr>
            <a:spLocks noChangeShapeType="1"/>
          </p:cNvSpPr>
          <p:nvPr/>
        </p:nvSpPr>
        <p:spPr bwMode="auto">
          <a:xfrm>
            <a:off x="6816066" y="4494216"/>
            <a:ext cx="1685925" cy="1128713"/>
          </a:xfrm>
          <a:prstGeom prst="line">
            <a:avLst/>
          </a:prstGeom>
          <a:noFill/>
          <a:ln w="165100" algn="ctr">
            <a:solidFill>
              <a:schemeClr val="accent3"/>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nvGrpSpPr>
          <p:cNvPr id="58" name="Group 20"/>
          <p:cNvGrpSpPr>
            <a:grpSpLocks/>
          </p:cNvGrpSpPr>
          <p:nvPr/>
        </p:nvGrpSpPr>
        <p:grpSpPr bwMode="auto">
          <a:xfrm>
            <a:off x="3626175" y="5408614"/>
            <a:ext cx="1101725" cy="1182688"/>
            <a:chOff x="1432" y="3664"/>
            <a:chExt cx="694" cy="745"/>
          </a:xfrm>
        </p:grpSpPr>
        <p:pic>
          <p:nvPicPr>
            <p:cNvPr id="59" name="Rectangle 389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 y="3664"/>
              <a:ext cx="345"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Rectangle 389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 y="3833"/>
              <a:ext cx="69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 name="Rectangle 929814"/>
          <p:cNvPicPr>
            <a:picLocks noChangeArrowheads="1"/>
          </p:cNvPicPr>
          <p:nvPr/>
        </p:nvPicPr>
        <p:blipFill>
          <a:blip r:embed="rId6" cstate="screen">
            <a:extLst>
              <a:ext uri="{28A0092B-C50C-407E-A947-70E740481C1C}">
                <a14:useLocalDpi xmlns:a14="http://schemas.microsoft.com/office/drawing/2010/main" val="0"/>
              </a:ext>
            </a:extLst>
          </a:blip>
          <a:srcRect b="-63635"/>
          <a:stretch>
            <a:fillRect/>
          </a:stretch>
        </p:blipFill>
        <p:spPr bwMode="auto">
          <a:xfrm rot="10814897" flipV="1">
            <a:off x="2320266" y="4418014"/>
            <a:ext cx="15605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Rectangle 929815"/>
          <p:cNvPicPr>
            <a:picLocks noChangeArrowheads="1"/>
          </p:cNvPicPr>
          <p:nvPr/>
        </p:nvPicPr>
        <p:blipFill>
          <a:blip r:embed="rId7" cstate="screen">
            <a:extLst>
              <a:ext uri="{28A0092B-C50C-407E-A947-70E740481C1C}">
                <a14:useLocalDpi xmlns:a14="http://schemas.microsoft.com/office/drawing/2010/main" val="0"/>
              </a:ext>
            </a:extLst>
          </a:blip>
          <a:srcRect b="-63635"/>
          <a:stretch>
            <a:fillRect/>
          </a:stretch>
        </p:blipFill>
        <p:spPr bwMode="auto">
          <a:xfrm rot="13344954" flipV="1">
            <a:off x="2244065" y="3424241"/>
            <a:ext cx="19129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Rectangle 929816"/>
          <p:cNvPicPr>
            <a:picLocks noChangeArrowheads="1"/>
          </p:cNvPicPr>
          <p:nvPr/>
        </p:nvPicPr>
        <p:blipFill>
          <a:blip r:embed="rId8" cstate="screen">
            <a:extLst>
              <a:ext uri="{28A0092B-C50C-407E-A947-70E740481C1C}">
                <a14:useLocalDpi xmlns:a14="http://schemas.microsoft.com/office/drawing/2010/main" val="0"/>
              </a:ext>
            </a:extLst>
          </a:blip>
          <a:srcRect b="-63635"/>
          <a:stretch>
            <a:fillRect/>
          </a:stretch>
        </p:blipFill>
        <p:spPr bwMode="auto">
          <a:xfrm rot="8076493" flipH="1" flipV="1">
            <a:off x="2375829" y="5065716"/>
            <a:ext cx="18637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Rectangle 929817"/>
          <p:cNvPicPr>
            <a:picLocks noChangeArrowheads="1"/>
          </p:cNvPicPr>
          <p:nvPr/>
        </p:nvPicPr>
        <p:blipFill>
          <a:blip r:embed="rId9" cstate="screen">
            <a:extLst>
              <a:ext uri="{28A0092B-C50C-407E-A947-70E740481C1C}">
                <a14:useLocalDpi xmlns:a14="http://schemas.microsoft.com/office/drawing/2010/main" val="0"/>
              </a:ext>
            </a:extLst>
          </a:blip>
          <a:srcRect b="-63635"/>
          <a:stretch>
            <a:fillRect/>
          </a:stretch>
        </p:blipFill>
        <p:spPr bwMode="auto">
          <a:xfrm rot="15886258" flipV="1">
            <a:off x="3493428" y="4978403"/>
            <a:ext cx="1149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Rectangle 389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8465" y="3771902"/>
            <a:ext cx="18288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38936"/>
          <p:cNvSpPr txBox="1">
            <a:spLocks noChangeArrowheads="1"/>
          </p:cNvSpPr>
          <p:nvPr/>
        </p:nvSpPr>
        <p:spPr bwMode="auto">
          <a:xfrm>
            <a:off x="3552605" y="4202555"/>
            <a:ext cx="979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gradFill>
                  <a:gsLst>
                    <a:gs pos="0">
                      <a:srgbClr val="000000"/>
                    </a:gs>
                    <a:gs pos="86000">
                      <a:srgbClr val="000000"/>
                    </a:gs>
                  </a:gsLst>
                  <a:lin ang="5400000" scaled="0"/>
                </a:gradFill>
                <a:latin typeface="+mn-lt"/>
              </a:rPr>
              <a:t>Internet</a:t>
            </a:r>
          </a:p>
        </p:txBody>
      </p:sp>
      <p:pic>
        <p:nvPicPr>
          <p:cNvPr id="67" name="Rectangle 38937"/>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786865" y="4265616"/>
            <a:ext cx="685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Rectangle 389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3728" y="2513016"/>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Rectangle 38939"/>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453865" y="6130927"/>
            <a:ext cx="685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Rectangle 3894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5066" y="3960816"/>
            <a:ext cx="7334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Rectangle 3894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40065" y="5256214"/>
            <a:ext cx="7366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Rectangle 3894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16266" y="2513014"/>
            <a:ext cx="7334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Rectangle 3894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8666" y="3960816"/>
            <a:ext cx="7334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38944"/>
          <p:cNvSpPr txBox="1">
            <a:spLocks noChangeArrowheads="1"/>
          </p:cNvSpPr>
          <p:nvPr/>
        </p:nvSpPr>
        <p:spPr bwMode="auto">
          <a:xfrm>
            <a:off x="5635216" y="5103815"/>
            <a:ext cx="185012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nSpc>
                <a:spcPct val="90000"/>
              </a:lnSpc>
              <a:defRPr sz="1600">
                <a:gradFill>
                  <a:gsLst>
                    <a:gs pos="0">
                      <a:schemeClr val="tx1"/>
                    </a:gs>
                    <a:gs pos="86000">
                      <a:schemeClr val="tx1"/>
                    </a:gs>
                  </a:gsLst>
                  <a:lin ang="5400000" scaled="0"/>
                </a:gradFill>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pPr algn="ctr"/>
            <a:r>
              <a:rPr lang="en-US" b="1" dirty="0"/>
              <a:t>Terminal </a:t>
            </a:r>
            <a:r>
              <a:rPr lang="en-US" b="1" dirty="0" smtClean="0"/>
              <a:t>Services</a:t>
            </a:r>
            <a:br>
              <a:rPr lang="en-US" b="1" dirty="0" smtClean="0"/>
            </a:br>
            <a:r>
              <a:rPr lang="en-US" b="1" dirty="0" smtClean="0"/>
              <a:t>Gateway </a:t>
            </a:r>
            <a:r>
              <a:rPr lang="en-US" b="1" dirty="0"/>
              <a:t>Server</a:t>
            </a:r>
          </a:p>
        </p:txBody>
      </p:sp>
      <p:pic>
        <p:nvPicPr>
          <p:cNvPr id="75" name="Rectangle 389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8203" y="4052890"/>
            <a:ext cx="14605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Rectangle 38946"/>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007528" y="5576891"/>
            <a:ext cx="685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76"/>
          <p:cNvSpPr txBox="1">
            <a:spLocks noChangeArrowheads="1"/>
          </p:cNvSpPr>
          <p:nvPr/>
        </p:nvSpPr>
        <p:spPr bwMode="auto">
          <a:xfrm>
            <a:off x="5003140" y="4294794"/>
            <a:ext cx="117923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1600" dirty="0" smtClean="0">
                <a:gradFill>
                  <a:gsLst>
                    <a:gs pos="0">
                      <a:schemeClr val="tx1"/>
                    </a:gs>
                    <a:gs pos="86000">
                      <a:schemeClr val="tx1"/>
                    </a:gs>
                  </a:gsLst>
                  <a:lin ang="5400000" scaled="0"/>
                </a:gradFill>
                <a:latin typeface="+mn-lt"/>
              </a:rPr>
              <a:t>HTTPS/443</a:t>
            </a:r>
            <a:endParaRPr lang="en-US" sz="1600" dirty="0">
              <a:gradFill>
                <a:gsLst>
                  <a:gs pos="0">
                    <a:schemeClr val="tx1"/>
                  </a:gs>
                  <a:gs pos="86000">
                    <a:schemeClr val="tx1"/>
                  </a:gs>
                </a:gsLst>
                <a:lin ang="5400000" scaled="0"/>
              </a:gradFill>
              <a:latin typeface="+mn-lt"/>
            </a:endParaRPr>
          </a:p>
        </p:txBody>
      </p:sp>
    </p:spTree>
    <p:custDataLst>
      <p:tags r:id="rId1"/>
    </p:custDataLst>
    <p:extLst>
      <p:ext uri="{BB962C8B-B14F-4D97-AF65-F5344CB8AC3E}">
        <p14:creationId xmlns:p14="http://schemas.microsoft.com/office/powerpoint/2010/main" val="1322661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2000"/>
                                        <p:tgtEl>
                                          <p:spTgt spid="62"/>
                                        </p:tgtEl>
                                      </p:cBhvr>
                                    </p:animEffect>
                                  </p:childTnLst>
                                </p:cTn>
                              </p:par>
                              <p:par>
                                <p:cTn id="8" presetID="22" presetClass="entr" presetSubtype="8"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left)">
                                      <p:cBhvr>
                                        <p:cTn id="10" dur="2000"/>
                                        <p:tgtEl>
                                          <p:spTgt spid="61"/>
                                        </p:tgtEl>
                                      </p:cBhvr>
                                    </p:animEffect>
                                  </p:childTnLst>
                                </p:cTn>
                              </p:par>
                              <p:par>
                                <p:cTn id="11" presetID="22" presetClass="entr" presetSubtype="8"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2000"/>
                                        <p:tgtEl>
                                          <p:spTgt spid="63"/>
                                        </p:tgtEl>
                                      </p:cBhvr>
                                    </p:animEffect>
                                  </p:childTnLst>
                                </p:cTn>
                              </p:par>
                              <p:par>
                                <p:cTn id="14" presetID="22" presetClass="entr" presetSubtype="4"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2000"/>
                                        <p:tgtEl>
                                          <p:spTgt spid="6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000"/>
                                        <p:tgtEl>
                                          <p:spTgt spid="43"/>
                                        </p:tgtEl>
                                      </p:cBhvr>
                                    </p:animEffect>
                                  </p:childTnLst>
                                </p:cTn>
                              </p:par>
                              <p:par>
                                <p:cTn id="21" presetID="53" presetClass="entr" presetSubtype="0" fill="hold" nodeType="withEffect">
                                  <p:stCondLst>
                                    <p:cond delay="0"/>
                                  </p:stCondLst>
                                  <p:childTnLst>
                                    <p:set>
                                      <p:cBhvr>
                                        <p:cTn id="22" dur="1" fill="hold">
                                          <p:stCondLst>
                                            <p:cond delay="0"/>
                                          </p:stCondLst>
                                        </p:cTn>
                                        <p:tgtEl>
                                          <p:spTgt spid="75"/>
                                        </p:tgtEl>
                                        <p:attrNameLst>
                                          <p:attrName>style.visibility</p:attrName>
                                        </p:attrNameLst>
                                      </p:cBhvr>
                                      <p:to>
                                        <p:strVal val="visible"/>
                                      </p:to>
                                    </p:set>
                                    <p:anim calcmode="lin" valueType="num">
                                      <p:cBhvr>
                                        <p:cTn id="23" dur="500" fill="hold"/>
                                        <p:tgtEl>
                                          <p:spTgt spid="75"/>
                                        </p:tgtEl>
                                        <p:attrNameLst>
                                          <p:attrName>ppt_w</p:attrName>
                                        </p:attrNameLst>
                                      </p:cBhvr>
                                      <p:tavLst>
                                        <p:tav tm="0">
                                          <p:val>
                                            <p:fltVal val="0"/>
                                          </p:val>
                                        </p:tav>
                                        <p:tav tm="100000">
                                          <p:val>
                                            <p:strVal val="#ppt_w"/>
                                          </p:val>
                                        </p:tav>
                                      </p:tavLst>
                                    </p:anim>
                                    <p:anim calcmode="lin" valueType="num">
                                      <p:cBhvr>
                                        <p:cTn id="24" dur="500" fill="hold"/>
                                        <p:tgtEl>
                                          <p:spTgt spid="75"/>
                                        </p:tgtEl>
                                        <p:attrNameLst>
                                          <p:attrName>ppt_h</p:attrName>
                                        </p:attrNameLst>
                                      </p:cBhvr>
                                      <p:tavLst>
                                        <p:tav tm="0">
                                          <p:val>
                                            <p:fltVal val="0"/>
                                          </p:val>
                                        </p:tav>
                                        <p:tav tm="100000">
                                          <p:val>
                                            <p:strVal val="#ppt_h"/>
                                          </p:val>
                                        </p:tav>
                                      </p:tavLst>
                                    </p:anim>
                                    <p:animEffect transition="in" filter="fade">
                                      <p:cBhvr>
                                        <p:cTn id="25" dur="500"/>
                                        <p:tgtEl>
                                          <p:spTgt spid="75"/>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500" fill="hold"/>
                                        <p:tgtEl>
                                          <p:spTgt spid="77"/>
                                        </p:tgtEl>
                                        <p:attrNameLst>
                                          <p:attrName>ppt_w</p:attrName>
                                        </p:attrNameLst>
                                      </p:cBhvr>
                                      <p:tavLst>
                                        <p:tav tm="0">
                                          <p:val>
                                            <p:fltVal val="0"/>
                                          </p:val>
                                        </p:tav>
                                        <p:tav tm="100000">
                                          <p:val>
                                            <p:strVal val="#ppt_w"/>
                                          </p:val>
                                        </p:tav>
                                      </p:tavLst>
                                    </p:anim>
                                    <p:anim calcmode="lin" valueType="num">
                                      <p:cBhvr>
                                        <p:cTn id="29" dur="500" fill="hold"/>
                                        <p:tgtEl>
                                          <p:spTgt spid="77"/>
                                        </p:tgtEl>
                                        <p:attrNameLst>
                                          <p:attrName>ppt_h</p:attrName>
                                        </p:attrNameLst>
                                      </p:cBhvr>
                                      <p:tavLst>
                                        <p:tav tm="0">
                                          <p:val>
                                            <p:fltVal val="0"/>
                                          </p:val>
                                        </p:tav>
                                        <p:tav tm="100000">
                                          <p:val>
                                            <p:strVal val="#ppt_h"/>
                                          </p:val>
                                        </p:tav>
                                      </p:tavLst>
                                    </p:anim>
                                    <p:animEffect transition="in" filter="fade">
                                      <p:cBhvr>
                                        <p:cTn id="30" dur="500"/>
                                        <p:tgtEl>
                                          <p:spTgt spid="7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up)">
                                      <p:cBhvr>
                                        <p:cTn id="43" dur="500"/>
                                        <p:tgtEl>
                                          <p:spTgt spid="70"/>
                                        </p:tgtEl>
                                      </p:cBhvr>
                                    </p:animEffec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left)">
                                      <p:cBhvr>
                                        <p:cTn id="50" dur="500"/>
                                        <p:tgtEl>
                                          <p:spTgt spid="4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left)">
                                      <p:cBhvr>
                                        <p:cTn id="53" dur="500"/>
                                        <p:tgtEl>
                                          <p:spTgt spid="5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2000"/>
                                        <p:tgtEl>
                                          <p:spTgt spid="56"/>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2000"/>
                                        <p:tgtEl>
                                          <p:spTgt spid="4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2000"/>
                                        <p:tgtEl>
                                          <p:spTgt spid="57"/>
                                        </p:tgtEl>
                                      </p:cBhvr>
                                    </p:animEffect>
                                  </p:childTnLst>
                                </p:cTn>
                              </p:par>
                            </p:childTnLst>
                          </p:cTn>
                        </p:par>
                        <p:par>
                          <p:cTn id="63" fill="hold">
                            <p:stCondLst>
                              <p:cond delay="6500"/>
                            </p:stCondLst>
                            <p:childTnLst>
                              <p:par>
                                <p:cTn id="64" presetID="22" presetClass="entr" presetSubtype="8"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500"/>
                                        <p:tgtEl>
                                          <p:spTgt spid="47"/>
                                        </p:tgtEl>
                                      </p:cBhvr>
                                    </p:animEffect>
                                  </p:childTnLst>
                                </p:cTn>
                              </p:par>
                              <p:par>
                                <p:cTn id="67" presetID="22" presetClass="entr" presetSubtype="8"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wipe(left)">
                                      <p:cBhvr>
                                        <p:cTn id="69" dur="500"/>
                                        <p:tgtEl>
                                          <p:spTgt spid="72"/>
                                        </p:tgtEl>
                                      </p:cBhvr>
                                    </p:animEffect>
                                  </p:childTnLst>
                                </p:cTn>
                              </p:par>
                              <p:par>
                                <p:cTn id="70" presetID="22" presetClass="entr" presetSubtype="8"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500"/>
                                        <p:tgtEl>
                                          <p:spTgt spid="73"/>
                                        </p:tgtEl>
                                      </p:cBhvr>
                                    </p:animEffect>
                                  </p:childTnLst>
                                </p:cTn>
                              </p:par>
                              <p:par>
                                <p:cTn id="73" presetID="22" presetClass="entr" presetSubtype="8"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left)">
                                      <p:cBhvr>
                                        <p:cTn id="75" dur="500"/>
                                        <p:tgtEl>
                                          <p:spTgt spid="71"/>
                                        </p:tgtEl>
                                      </p:cBhvr>
                                    </p:animEffect>
                                  </p:childTnLst>
                                </p:cTn>
                              </p:par>
                            </p:childTnLst>
                          </p:cTn>
                        </p:par>
                        <p:par>
                          <p:cTn id="76" fill="hold">
                            <p:stCondLst>
                              <p:cond delay="7000"/>
                            </p:stCondLst>
                            <p:childTnLst>
                              <p:par>
                                <p:cTn id="77" presetID="1" presetClass="entr" presetSubtype="0"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P spid="45" grpId="0" animBg="1"/>
      <p:bldP spid="47" grpId="0"/>
      <p:bldP spid="48" grpId="0"/>
      <p:bldP spid="50" grpId="0"/>
      <p:bldP spid="51" grpId="0"/>
      <p:bldP spid="54" grpId="0"/>
      <p:bldP spid="55" grpId="0"/>
      <p:bldP spid="56" grpId="0" animBg="1"/>
      <p:bldP spid="57" grpId="0" animBg="1"/>
      <p:bldP spid="74" grpId="0"/>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bwMode="auto">
          <a:xfrm>
            <a:off x="538162" y="1851132"/>
            <a:ext cx="5394960" cy="2287588"/>
          </a:xfrm>
          <a:prstGeom prst="roundRect">
            <a:avLst>
              <a:gd name="adj" fmla="val 7262"/>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91440" rtlCol="0" anchor="t" anchorCtr="0">
            <a:noAutofit/>
          </a:bodyPr>
          <a:lstStyle/>
          <a:p>
            <a:pPr marL="0" lvl="1" algn="ctr" fontAlgn="base">
              <a:lnSpc>
                <a:spcPct val="90000"/>
              </a:lnSpc>
              <a:spcBef>
                <a:spcPct val="20000"/>
              </a:spcBef>
              <a:spcAft>
                <a:spcPct val="0"/>
              </a:spcAft>
              <a:buClr>
                <a:srgbClr val="1F497D"/>
              </a:buClr>
              <a:buSzPct val="90000"/>
            </a:pPr>
            <a:r>
              <a:rPr lang="en-US" sz="1600" b="1" dirty="0">
                <a:gradFill>
                  <a:gsLst>
                    <a:gs pos="0">
                      <a:schemeClr val="tx1"/>
                    </a:gs>
                    <a:gs pos="100000">
                      <a:schemeClr val="tx1"/>
                    </a:gs>
                  </a:gsLst>
                  <a:lin ang="5400000" scaled="0"/>
                </a:gradFill>
              </a:rPr>
              <a:t>Description</a:t>
            </a:r>
          </a:p>
        </p:txBody>
      </p:sp>
      <p:sp>
        <p:nvSpPr>
          <p:cNvPr id="42" name="Rounded Rectangle 41"/>
          <p:cNvSpPr/>
          <p:nvPr/>
        </p:nvSpPr>
        <p:spPr>
          <a:xfrm>
            <a:off x="629602" y="2228963"/>
            <a:ext cx="5212080" cy="1761440"/>
          </a:xfrm>
          <a:prstGeom prst="roundRect">
            <a:avLst>
              <a:gd name="adj" fmla="val 6923"/>
            </a:avLst>
          </a:prstGeom>
          <a:gradFill flip="none" rotWithShape="1">
            <a:gsLst>
              <a:gs pos="0">
                <a:srgbClr val="46B0EA"/>
              </a:gs>
              <a:gs pos="52000">
                <a:srgbClr val="46B0EA">
                  <a:alpha val="0"/>
                </a:srgbClr>
              </a:gs>
              <a:gs pos="100000">
                <a:srgbClr val="46B0EA">
                  <a:alpha val="0"/>
                </a:srgbClr>
              </a:gs>
            </a:gsLst>
            <a:lin ang="5400000" scaled="1"/>
            <a:tileRect/>
          </a:gradFill>
          <a:ln>
            <a:gradFill flip="none" rotWithShape="1">
              <a:gsLst>
                <a:gs pos="0">
                  <a:srgbClr val="FFFFFF"/>
                </a:gs>
                <a:gs pos="50000">
                  <a:srgbClr val="FFFFFF"/>
                </a:gs>
                <a:gs pos="100000">
                  <a:srgbClr val="FFFFFF">
                    <a:alpha val="0"/>
                  </a:srgbClr>
                </a:gs>
              </a:gsLst>
              <a:lin ang="5400000" scaled="1"/>
              <a:tileRect/>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20" tIns="45720" rIns="45720" bIns="45720" numCol="1" rtlCol="0" anchor="b" anchorCtr="0" compatLnSpc="1">
            <a:prstTxWarp prst="textNoShape">
              <a:avLst/>
            </a:prstTxWarp>
          </a:bodyPr>
          <a:lstStyle/>
          <a:p>
            <a:pPr marL="0" lvl="1" indent="-2117" algn="ctr">
              <a:lnSpc>
                <a:spcPct val="90000"/>
              </a:lnSpc>
              <a:spcBef>
                <a:spcPts val="200"/>
              </a:spcBef>
              <a:spcAft>
                <a:spcPts val="200"/>
              </a:spcAft>
              <a:buClr>
                <a:srgbClr val="1F497D"/>
              </a:buClr>
              <a:buSzPct val="90000"/>
              <a:tabLst>
                <a:tab pos="6094213" algn="r"/>
              </a:tabLst>
            </a:pPr>
            <a:endParaRPr lang="en-US" altLang="zh-CN" dirty="0">
              <a:gradFill>
                <a:gsLst>
                  <a:gs pos="0">
                    <a:schemeClr val="tx1"/>
                  </a:gs>
                  <a:gs pos="100000">
                    <a:schemeClr val="tx1"/>
                  </a:gs>
                </a:gsLst>
                <a:lin ang="5400000" scaled="0"/>
              </a:gradFill>
            </a:endParaRPr>
          </a:p>
        </p:txBody>
      </p:sp>
      <p:sp>
        <p:nvSpPr>
          <p:cNvPr id="43" name="Rectangle 42"/>
          <p:cNvSpPr/>
          <p:nvPr/>
        </p:nvSpPr>
        <p:spPr>
          <a:xfrm>
            <a:off x="629602" y="2228959"/>
            <a:ext cx="5212080" cy="307777"/>
          </a:xfrm>
          <a:prstGeom prst="rect">
            <a:avLst/>
          </a:prstGeom>
        </p:spPr>
        <p:txBody>
          <a:bodyPr wrap="square">
            <a:spAutoFit/>
          </a:bodyPr>
          <a:lstStyle/>
          <a:p>
            <a:pPr marL="0" lvl="1" algn="ctr" fontAlgn="base">
              <a:spcBef>
                <a:spcPts val="200"/>
              </a:spcBef>
              <a:spcAft>
                <a:spcPts val="200"/>
              </a:spcAft>
              <a:buClr>
                <a:srgbClr val="FFFF99"/>
              </a:buClr>
              <a:buSzPct val="90000"/>
              <a:defRPr/>
            </a:pPr>
            <a:r>
              <a:rPr lang="en-US" altLang="zh-CN" sz="1400" dirty="0">
                <a:gradFill>
                  <a:gsLst>
                    <a:gs pos="0">
                      <a:srgbClr val="FFFFFF"/>
                    </a:gs>
                    <a:gs pos="100000">
                      <a:srgbClr val="FFFFFF"/>
                    </a:gs>
                  </a:gsLst>
                  <a:lin ang="5400000" scaled="0"/>
                </a:gradFill>
              </a:rPr>
              <a:t>Personalized desktops hosted in datacenter</a:t>
            </a:r>
          </a:p>
        </p:txBody>
      </p:sp>
      <p:grpSp>
        <p:nvGrpSpPr>
          <p:cNvPr id="50" name="Group 49"/>
          <p:cNvGrpSpPr/>
          <p:nvPr/>
        </p:nvGrpSpPr>
        <p:grpSpPr>
          <a:xfrm>
            <a:off x="538162" y="4212743"/>
            <a:ext cx="5394960" cy="2416657"/>
            <a:chOff x="538163" y="3844290"/>
            <a:chExt cx="5394960" cy="2416657"/>
          </a:xfrm>
        </p:grpSpPr>
        <p:sp>
          <p:nvSpPr>
            <p:cNvPr id="51" name="Rounded Rectangle 50"/>
            <p:cNvSpPr/>
            <p:nvPr/>
          </p:nvSpPr>
          <p:spPr bwMode="auto">
            <a:xfrm>
              <a:off x="538163" y="3844290"/>
              <a:ext cx="5394960" cy="2416657"/>
            </a:xfrm>
            <a:prstGeom prst="roundRect">
              <a:avLst>
                <a:gd name="adj" fmla="val 5466"/>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91440" rtlCol="0" anchor="t" anchorCtr="0">
              <a:noAutofit/>
            </a:bodyPr>
            <a:lstStyle/>
            <a:p>
              <a:pPr marL="0" lvl="1" algn="ctr" fontAlgn="base">
                <a:lnSpc>
                  <a:spcPct val="90000"/>
                </a:lnSpc>
                <a:spcBef>
                  <a:spcPct val="20000"/>
                </a:spcBef>
                <a:spcAft>
                  <a:spcPct val="0"/>
                </a:spcAft>
                <a:buClr>
                  <a:srgbClr val="1F497D"/>
                </a:buClr>
                <a:buSzPct val="90000"/>
              </a:pPr>
              <a:r>
                <a:rPr lang="en-US" sz="1600" b="1" dirty="0">
                  <a:gradFill>
                    <a:gsLst>
                      <a:gs pos="0">
                        <a:schemeClr val="tx1"/>
                      </a:gs>
                      <a:gs pos="100000">
                        <a:schemeClr val="tx1"/>
                      </a:gs>
                    </a:gsLst>
                    <a:lin ang="5400000" scaled="0"/>
                  </a:gradFill>
                </a:rPr>
                <a:t>Key Considerations</a:t>
              </a:r>
            </a:p>
          </p:txBody>
        </p:sp>
        <p:sp>
          <p:nvSpPr>
            <p:cNvPr id="52" name="Rounded Rectangle 51"/>
            <p:cNvSpPr/>
            <p:nvPr/>
          </p:nvSpPr>
          <p:spPr>
            <a:xfrm>
              <a:off x="629603" y="4222116"/>
              <a:ext cx="5212080" cy="1887695"/>
            </a:xfrm>
            <a:prstGeom prst="roundRect">
              <a:avLst>
                <a:gd name="adj" fmla="val 7336"/>
              </a:avLst>
            </a:prstGeom>
            <a:gradFill flip="none" rotWithShape="1">
              <a:gsLst>
                <a:gs pos="0">
                  <a:srgbClr val="46B0EA"/>
                </a:gs>
                <a:gs pos="52000">
                  <a:srgbClr val="46B0EA">
                    <a:alpha val="0"/>
                  </a:srgbClr>
                </a:gs>
                <a:gs pos="100000">
                  <a:srgbClr val="46B0EA">
                    <a:alpha val="0"/>
                  </a:srgbClr>
                </a:gs>
              </a:gsLst>
              <a:lin ang="5400000" scaled="1"/>
              <a:tileRect/>
            </a:gradFill>
            <a:ln>
              <a:gradFill flip="none" rotWithShape="1">
                <a:gsLst>
                  <a:gs pos="0">
                    <a:srgbClr val="FFFFFF"/>
                  </a:gs>
                  <a:gs pos="50000">
                    <a:srgbClr val="FFFFFF"/>
                  </a:gs>
                  <a:gs pos="100000">
                    <a:srgbClr val="FFFFFF">
                      <a:alpha val="0"/>
                    </a:srgbClr>
                  </a:gs>
                </a:gsLst>
                <a:lin ang="5400000" scaled="1"/>
                <a:tileRect/>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20" tIns="45720" rIns="45720" bIns="45720" numCol="1" rtlCol="0" anchor="b" anchorCtr="0" compatLnSpc="1">
              <a:prstTxWarp prst="textNoShape">
                <a:avLst/>
              </a:prstTxWarp>
            </a:bodyPr>
            <a:lstStyle/>
            <a:p>
              <a:pPr marL="0" lvl="1" indent="-2117" algn="ctr">
                <a:lnSpc>
                  <a:spcPct val="90000"/>
                </a:lnSpc>
                <a:spcBef>
                  <a:spcPts val="200"/>
                </a:spcBef>
                <a:spcAft>
                  <a:spcPts val="200"/>
                </a:spcAft>
                <a:buClr>
                  <a:srgbClr val="1F497D"/>
                </a:buClr>
                <a:buSzPct val="90000"/>
                <a:tabLst>
                  <a:tab pos="6094213" algn="r"/>
                </a:tabLst>
              </a:pPr>
              <a:endParaRPr lang="en-US" altLang="zh-CN" dirty="0">
                <a:gradFill>
                  <a:gsLst>
                    <a:gs pos="0">
                      <a:schemeClr val="tx1"/>
                    </a:gs>
                    <a:gs pos="100000">
                      <a:schemeClr val="tx1"/>
                    </a:gs>
                  </a:gsLst>
                  <a:lin ang="5400000" scaled="0"/>
                </a:gradFill>
              </a:endParaRPr>
            </a:p>
          </p:txBody>
        </p:sp>
        <p:sp>
          <p:nvSpPr>
            <p:cNvPr id="53" name="Rectangle 52"/>
            <p:cNvSpPr/>
            <p:nvPr/>
          </p:nvSpPr>
          <p:spPr>
            <a:xfrm>
              <a:off x="629603" y="4222115"/>
              <a:ext cx="2646997" cy="1887696"/>
            </a:xfrm>
            <a:prstGeom prst="rect">
              <a:avLst/>
            </a:prstGeom>
          </p:spPr>
          <p:txBody>
            <a:bodyPr wrap="square">
              <a:spAutoFit/>
            </a:bodyPr>
            <a:lstStyle/>
            <a:p>
              <a:pPr marL="0" lvl="1" algn="ctr" fontAlgn="base">
                <a:spcBef>
                  <a:spcPts val="200"/>
                </a:spcBef>
                <a:spcAft>
                  <a:spcPts val="200"/>
                </a:spcAft>
                <a:buClr>
                  <a:srgbClr val="FFFF99"/>
                </a:buClr>
                <a:buSzPct val="90000"/>
                <a:defRPr/>
              </a:pPr>
              <a:r>
                <a:rPr lang="en-US" altLang="zh-CN" sz="1400" b="1" dirty="0">
                  <a:gradFill>
                    <a:gsLst>
                      <a:gs pos="0">
                        <a:srgbClr val="FFFFFF"/>
                      </a:gs>
                      <a:gs pos="100000">
                        <a:srgbClr val="FFFFFF"/>
                      </a:gs>
                    </a:gsLst>
                    <a:lin ang="5400000" scaled="0"/>
                  </a:gradFill>
                </a:rPr>
                <a:t>IT</a:t>
              </a:r>
              <a:endParaRPr lang="en-US" altLang="zh-CN" sz="1200" b="1" dirty="0">
                <a:gradFill>
                  <a:gsLst>
                    <a:gs pos="0">
                      <a:srgbClr val="FFFFFF"/>
                    </a:gs>
                    <a:gs pos="100000">
                      <a:srgbClr val="FFFFFF"/>
                    </a:gs>
                  </a:gsLst>
                  <a:lin ang="5400000" scaled="0"/>
                </a:gradFill>
              </a:endParaRP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Investments in server, management, storage, and network infrastructure</a:t>
              </a: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Unified, </a:t>
              </a:r>
              <a:r>
                <a:rPr lang="en-US" altLang="zh-CN" sz="1200" dirty="0" smtClean="0">
                  <a:gradFill>
                    <a:gsLst>
                      <a:gs pos="0">
                        <a:schemeClr val="tx1"/>
                      </a:gs>
                      <a:gs pos="100000">
                        <a:schemeClr val="tx1"/>
                      </a:gs>
                    </a:gsLst>
                    <a:lin ang="5400000" scaled="0"/>
                  </a:gradFill>
                </a:rPr>
                <a:t>centralized</a:t>
              </a:r>
              <a:br>
                <a:rPr lang="en-US" altLang="zh-CN" sz="1200" dirty="0" smtClean="0">
                  <a:gradFill>
                    <a:gsLst>
                      <a:gs pos="0">
                        <a:schemeClr val="tx1"/>
                      </a:gs>
                      <a:gs pos="100000">
                        <a:schemeClr val="tx1"/>
                      </a:gs>
                    </a:gsLst>
                    <a:lin ang="5400000" scaled="0"/>
                  </a:gradFill>
                </a:rPr>
              </a:br>
              <a:r>
                <a:rPr lang="en-US" altLang="zh-CN" sz="1200" dirty="0" smtClean="0">
                  <a:gradFill>
                    <a:gsLst>
                      <a:gs pos="0">
                        <a:schemeClr val="tx1"/>
                      </a:gs>
                      <a:gs pos="100000">
                        <a:schemeClr val="tx1"/>
                      </a:gs>
                    </a:gsLst>
                    <a:lin ang="5400000" scaled="0"/>
                  </a:gradFill>
                </a:rPr>
                <a:t>management </a:t>
              </a:r>
              <a:r>
                <a:rPr lang="en-US" altLang="zh-CN" sz="1200" dirty="0">
                  <a:gradFill>
                    <a:gsLst>
                      <a:gs pos="0">
                        <a:schemeClr val="tx1"/>
                      </a:gs>
                      <a:gs pos="100000">
                        <a:schemeClr val="tx1"/>
                      </a:gs>
                    </a:gsLst>
                    <a:lin ang="5400000" scaled="0"/>
                  </a:gradFill>
                </a:rPr>
                <a:t>of physical </a:t>
              </a:r>
              <a:r>
                <a:rPr lang="en-US" altLang="zh-CN" sz="1200" dirty="0" smtClean="0">
                  <a:gradFill>
                    <a:gsLst>
                      <a:gs pos="0">
                        <a:schemeClr val="tx1"/>
                      </a:gs>
                      <a:gs pos="100000">
                        <a:schemeClr val="tx1"/>
                      </a:gs>
                    </a:gsLst>
                    <a:lin ang="5400000" scaled="0"/>
                  </a:gradFill>
                </a:rPr>
                <a:t/>
              </a:r>
              <a:br>
                <a:rPr lang="en-US" altLang="zh-CN" sz="1200" dirty="0" smtClean="0">
                  <a:gradFill>
                    <a:gsLst>
                      <a:gs pos="0">
                        <a:schemeClr val="tx1"/>
                      </a:gs>
                      <a:gs pos="100000">
                        <a:schemeClr val="tx1"/>
                      </a:gs>
                    </a:gsLst>
                    <a:lin ang="5400000" scaled="0"/>
                  </a:gradFill>
                </a:rPr>
              </a:br>
              <a:r>
                <a:rPr lang="en-US" altLang="zh-CN" sz="1200" dirty="0" smtClean="0">
                  <a:gradFill>
                    <a:gsLst>
                      <a:gs pos="0">
                        <a:schemeClr val="tx1"/>
                      </a:gs>
                      <a:gs pos="100000">
                        <a:schemeClr val="tx1"/>
                      </a:gs>
                    </a:gsLst>
                    <a:lin ang="5400000" scaled="0"/>
                  </a:gradFill>
                </a:rPr>
                <a:t>and virtual environments</a:t>
              </a:r>
              <a:endParaRPr lang="en-US" altLang="zh-CN" sz="1200" dirty="0">
                <a:gradFill>
                  <a:gsLst>
                    <a:gs pos="0">
                      <a:schemeClr val="tx1"/>
                    </a:gs>
                    <a:gs pos="100000">
                      <a:schemeClr val="tx1"/>
                    </a:gs>
                  </a:gsLst>
                  <a:lin ang="5400000" scaled="0"/>
                </a:gradFill>
              </a:endParaRP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User/VM Density</a:t>
              </a: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Business continuity</a:t>
              </a:r>
            </a:p>
          </p:txBody>
        </p:sp>
        <p:sp>
          <p:nvSpPr>
            <p:cNvPr id="54" name="Rectangle 53"/>
            <p:cNvSpPr/>
            <p:nvPr/>
          </p:nvSpPr>
          <p:spPr>
            <a:xfrm>
              <a:off x="3201353" y="4222115"/>
              <a:ext cx="2646997" cy="1326517"/>
            </a:xfrm>
            <a:prstGeom prst="rect">
              <a:avLst/>
            </a:prstGeom>
          </p:spPr>
          <p:txBody>
            <a:bodyPr wrap="square">
              <a:spAutoFit/>
            </a:bodyPr>
            <a:lstStyle/>
            <a:p>
              <a:pPr marL="0" lvl="1" algn="ctr" fontAlgn="base">
                <a:spcBef>
                  <a:spcPts val="200"/>
                </a:spcBef>
                <a:spcAft>
                  <a:spcPts val="200"/>
                </a:spcAft>
                <a:buClr>
                  <a:srgbClr val="FFFF99"/>
                </a:buClr>
                <a:buSzPct val="90000"/>
                <a:defRPr/>
              </a:pPr>
              <a:r>
                <a:rPr lang="en-US" altLang="zh-CN" sz="1400" b="1" dirty="0" smtClean="0">
                  <a:gradFill>
                    <a:gsLst>
                      <a:gs pos="0">
                        <a:srgbClr val="FFFFFF"/>
                      </a:gs>
                      <a:gs pos="100000">
                        <a:srgbClr val="FFFFFF"/>
                      </a:gs>
                    </a:gsLst>
                    <a:lin ang="5400000" scaled="0"/>
                  </a:gradFill>
                </a:rPr>
                <a:t>User</a:t>
              </a:r>
              <a:endParaRPr lang="en-US" altLang="zh-CN" sz="1200" b="1" dirty="0">
                <a:gradFill>
                  <a:gsLst>
                    <a:gs pos="0">
                      <a:srgbClr val="FFFFFF"/>
                    </a:gs>
                    <a:gs pos="100000">
                      <a:srgbClr val="FFFFFF"/>
                    </a:gs>
                  </a:gsLst>
                  <a:lin ang="5400000" scaled="0"/>
                </a:gradFill>
              </a:endParaRP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Flexibility of access </a:t>
              </a: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User Experience (personalization, graphics)</a:t>
              </a:r>
            </a:p>
            <a:p>
              <a:pPr marL="171450" lvl="1" indent="-171450"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200" dirty="0">
                  <a:gradFill>
                    <a:gsLst>
                      <a:gs pos="0">
                        <a:schemeClr val="tx1"/>
                      </a:gs>
                      <a:gs pos="100000">
                        <a:schemeClr val="tx1"/>
                      </a:gs>
                    </a:gsLst>
                    <a:lin ang="5400000" scaled="0"/>
                  </a:gradFill>
                </a:rPr>
                <a:t>Performance &amp; Scalability is best in class (over LAN, WAN)</a:t>
              </a:r>
            </a:p>
          </p:txBody>
        </p:sp>
      </p:grpSp>
      <p:pic>
        <p:nvPicPr>
          <p:cNvPr id="109" name="Picture 6" descr="C:\Program Files\Microsoft Resource DVD Artwork\DVD_ART\Artwork_Imagery\Shapes and Graphics\Connectors\connector stars - gold 5.png"/>
          <p:cNvPicPr>
            <a:picLocks noChangeAspect="1" noChangeArrowheads="1"/>
          </p:cNvPicPr>
          <p:nvPr/>
        </p:nvPicPr>
        <p:blipFill rotWithShape="1">
          <a:blip r:embed="rId4" cstate="print">
            <a:duotone>
              <a:prstClr val="black"/>
              <a:schemeClr val="accent1">
                <a:tint val="45000"/>
                <a:satMod val="400000"/>
              </a:schemeClr>
            </a:duotone>
          </a:blip>
          <a:srcRect l="64605" t="1762" r="17885" b="71778"/>
          <a:stretch/>
        </p:blipFill>
        <p:spPr bwMode="auto">
          <a:xfrm rot="18730928" flipV="1">
            <a:off x="2873636" y="2693384"/>
            <a:ext cx="922569" cy="1024534"/>
          </a:xfrm>
          <a:prstGeom prst="rect">
            <a:avLst/>
          </a:prstGeom>
          <a:noFill/>
          <a:ln w="9525">
            <a:noFill/>
            <a:miter lim="800000"/>
            <a:headEnd/>
            <a:tailEnd/>
          </a:ln>
        </p:spPr>
      </p:pic>
      <p:grpSp>
        <p:nvGrpSpPr>
          <p:cNvPr id="110" name="Group 109"/>
          <p:cNvGrpSpPr/>
          <p:nvPr/>
        </p:nvGrpSpPr>
        <p:grpSpPr>
          <a:xfrm>
            <a:off x="1551741" y="2818957"/>
            <a:ext cx="1643473" cy="1069624"/>
            <a:chOff x="775877" y="2505736"/>
            <a:chExt cx="2566204" cy="1670166"/>
          </a:xfrm>
        </p:grpSpPr>
        <p:pic>
          <p:nvPicPr>
            <p:cNvPr id="111" name="Picture 29" descr="Picture1-fixed.png"/>
            <p:cNvPicPr>
              <a:picLocks noChangeAspect="1"/>
            </p:cNvPicPr>
            <p:nvPr/>
          </p:nvPicPr>
          <p:blipFill>
            <a:blip r:embed="rId5" cstate="print"/>
            <a:stretch>
              <a:fillRect/>
            </a:stretch>
          </p:blipFill>
          <p:spPr bwMode="auto">
            <a:xfrm>
              <a:off x="775877" y="2505736"/>
              <a:ext cx="2566204" cy="1670166"/>
            </a:xfrm>
            <a:prstGeom prst="rect">
              <a:avLst/>
            </a:prstGeom>
            <a:noFill/>
            <a:ln>
              <a:noFill/>
            </a:ln>
          </p:spPr>
        </p:pic>
        <p:pic>
          <p:nvPicPr>
            <p:cNvPr id="112" name="Picture 8" descr="\\eventsql\dvd27\Clip_Installer\DVD_ART\Artwork_Imagery\HARDWARE_IMAGERY\Illustration - Misc Hardware\XML Icons\Database blue.png"/>
            <p:cNvPicPr>
              <a:picLocks noChangeAspect="1" noChangeArrowheads="1"/>
            </p:cNvPicPr>
            <p:nvPr/>
          </p:nvPicPr>
          <p:blipFill>
            <a:blip r:embed="rId6" cstate="print"/>
            <a:stretch>
              <a:fillRect/>
            </a:stretch>
          </p:blipFill>
          <p:spPr bwMode="auto">
            <a:xfrm>
              <a:off x="1566452" y="2521214"/>
              <a:ext cx="677520" cy="748182"/>
            </a:xfrm>
            <a:prstGeom prst="rect">
              <a:avLst/>
            </a:prstGeom>
            <a:noFill/>
            <a:ln>
              <a:noFill/>
            </a:ln>
          </p:spPr>
        </p:pic>
        <p:grpSp>
          <p:nvGrpSpPr>
            <p:cNvPr id="113" name="Group 112"/>
            <p:cNvGrpSpPr/>
            <p:nvPr/>
          </p:nvGrpSpPr>
          <p:grpSpPr>
            <a:xfrm>
              <a:off x="1626949" y="2724148"/>
              <a:ext cx="576755" cy="483219"/>
              <a:chOff x="1388823" y="2517633"/>
              <a:chExt cx="712230" cy="596724"/>
            </a:xfrm>
          </p:grpSpPr>
          <p:pic>
            <p:nvPicPr>
              <p:cNvPr id="114" name="Picture 77" descr="Picture1.png"/>
              <p:cNvPicPr>
                <a:picLocks noChangeAspect="1"/>
              </p:cNvPicPr>
              <p:nvPr/>
            </p:nvPicPr>
            <p:blipFill>
              <a:blip r:embed="rId7" cstate="print"/>
              <a:stretch>
                <a:fillRect/>
              </a:stretch>
            </p:blipFill>
            <p:spPr bwMode="auto">
              <a:xfrm>
                <a:off x="1784087" y="2587586"/>
                <a:ext cx="316966" cy="316966"/>
              </a:xfrm>
              <a:prstGeom prst="rect">
                <a:avLst/>
              </a:prstGeom>
              <a:noFill/>
              <a:ln>
                <a:noFill/>
              </a:ln>
            </p:spPr>
          </p:pic>
          <p:pic>
            <p:nvPicPr>
              <p:cNvPr id="115" name="Picture 77" descr="Picture1.png"/>
              <p:cNvPicPr>
                <a:picLocks noChangeAspect="1"/>
              </p:cNvPicPr>
              <p:nvPr/>
            </p:nvPicPr>
            <p:blipFill>
              <a:blip r:embed="rId7" cstate="print"/>
              <a:stretch>
                <a:fillRect/>
              </a:stretch>
            </p:blipFill>
            <p:spPr bwMode="auto">
              <a:xfrm>
                <a:off x="1582044" y="2517633"/>
                <a:ext cx="316966" cy="316966"/>
              </a:xfrm>
              <a:prstGeom prst="rect">
                <a:avLst/>
              </a:prstGeom>
              <a:noFill/>
              <a:ln>
                <a:noFill/>
              </a:ln>
            </p:spPr>
          </p:pic>
          <p:pic>
            <p:nvPicPr>
              <p:cNvPr id="116" name="Picture 77" descr="Picture1.png"/>
              <p:cNvPicPr>
                <a:picLocks noChangeAspect="1"/>
              </p:cNvPicPr>
              <p:nvPr/>
            </p:nvPicPr>
            <p:blipFill>
              <a:blip r:embed="rId7" cstate="print"/>
              <a:stretch>
                <a:fillRect/>
              </a:stretch>
            </p:blipFill>
            <p:spPr bwMode="auto">
              <a:xfrm>
                <a:off x="1724020" y="2766286"/>
                <a:ext cx="316966" cy="316966"/>
              </a:xfrm>
              <a:prstGeom prst="rect">
                <a:avLst/>
              </a:prstGeom>
              <a:noFill/>
              <a:ln>
                <a:noFill/>
              </a:ln>
            </p:spPr>
          </p:pic>
          <p:pic>
            <p:nvPicPr>
              <p:cNvPr id="117" name="Picture 77" descr="Picture1.png"/>
              <p:cNvPicPr>
                <a:picLocks noChangeAspect="1"/>
              </p:cNvPicPr>
              <p:nvPr/>
            </p:nvPicPr>
            <p:blipFill>
              <a:blip r:embed="rId7" cstate="print"/>
              <a:stretch>
                <a:fillRect/>
              </a:stretch>
            </p:blipFill>
            <p:spPr bwMode="auto">
              <a:xfrm>
                <a:off x="1473243" y="2695712"/>
                <a:ext cx="316966" cy="316966"/>
              </a:xfrm>
              <a:prstGeom prst="rect">
                <a:avLst/>
              </a:prstGeom>
              <a:noFill/>
              <a:ln>
                <a:noFill/>
              </a:ln>
            </p:spPr>
          </p:pic>
          <p:pic>
            <p:nvPicPr>
              <p:cNvPr id="118" name="Picture 77" descr="Picture1.png"/>
              <p:cNvPicPr>
                <a:picLocks noChangeAspect="1"/>
              </p:cNvPicPr>
              <p:nvPr/>
            </p:nvPicPr>
            <p:blipFill>
              <a:blip r:embed="rId7" cstate="print"/>
              <a:stretch>
                <a:fillRect/>
              </a:stretch>
            </p:blipFill>
            <p:spPr bwMode="auto">
              <a:xfrm>
                <a:off x="1521548" y="2635768"/>
                <a:ext cx="316966" cy="316966"/>
              </a:xfrm>
              <a:prstGeom prst="rect">
                <a:avLst/>
              </a:prstGeom>
              <a:noFill/>
              <a:ln>
                <a:noFill/>
              </a:ln>
            </p:spPr>
          </p:pic>
          <p:pic>
            <p:nvPicPr>
              <p:cNvPr id="119" name="Picture 77" descr="Picture1.png"/>
              <p:cNvPicPr>
                <a:picLocks noChangeAspect="1"/>
              </p:cNvPicPr>
              <p:nvPr/>
            </p:nvPicPr>
            <p:blipFill>
              <a:blip r:embed="rId7" cstate="print"/>
              <a:stretch>
                <a:fillRect/>
              </a:stretch>
            </p:blipFill>
            <p:spPr bwMode="auto">
              <a:xfrm>
                <a:off x="1437128" y="2757409"/>
                <a:ext cx="316966" cy="316966"/>
              </a:xfrm>
              <a:prstGeom prst="rect">
                <a:avLst/>
              </a:prstGeom>
              <a:noFill/>
              <a:ln>
                <a:noFill/>
              </a:ln>
            </p:spPr>
          </p:pic>
          <p:pic>
            <p:nvPicPr>
              <p:cNvPr id="120" name="Picture 77" descr="Picture1.png"/>
              <p:cNvPicPr>
                <a:picLocks noChangeAspect="1"/>
              </p:cNvPicPr>
              <p:nvPr/>
            </p:nvPicPr>
            <p:blipFill>
              <a:blip r:embed="rId7" cstate="print"/>
              <a:stretch>
                <a:fillRect/>
              </a:stretch>
            </p:blipFill>
            <p:spPr bwMode="auto">
              <a:xfrm>
                <a:off x="1546330" y="2797391"/>
                <a:ext cx="316966" cy="316966"/>
              </a:xfrm>
              <a:prstGeom prst="rect">
                <a:avLst/>
              </a:prstGeom>
              <a:noFill/>
              <a:ln>
                <a:noFill/>
              </a:ln>
            </p:spPr>
          </p:pic>
          <p:pic>
            <p:nvPicPr>
              <p:cNvPr id="121" name="Picture 43" descr="Picture1.png"/>
              <p:cNvPicPr>
                <a:picLocks noChangeAspect="1"/>
              </p:cNvPicPr>
              <p:nvPr/>
            </p:nvPicPr>
            <p:blipFill>
              <a:blip r:embed="rId7" cstate="print"/>
              <a:stretch>
                <a:fillRect/>
              </a:stretch>
            </p:blipFill>
            <p:spPr bwMode="auto">
              <a:xfrm>
                <a:off x="1388823" y="2547605"/>
                <a:ext cx="316966" cy="316966"/>
              </a:xfrm>
              <a:prstGeom prst="rect">
                <a:avLst/>
              </a:prstGeom>
              <a:noFill/>
              <a:ln>
                <a:noFill/>
              </a:ln>
            </p:spPr>
          </p:pic>
        </p:grpSp>
      </p:grpSp>
      <p:pic>
        <p:nvPicPr>
          <p:cNvPr id="122" name="Picture 7" descr="Desktop-Virtual"/>
          <p:cNvPicPr>
            <a:picLocks noChangeAspect="1" noChangeArrowheads="1"/>
          </p:cNvPicPr>
          <p:nvPr/>
        </p:nvPicPr>
        <p:blipFill>
          <a:blip r:embed="rId8" cstate="print"/>
          <a:stretch>
            <a:fillRect/>
          </a:stretch>
        </p:blipFill>
        <p:spPr bwMode="invGray">
          <a:xfrm>
            <a:off x="3782800" y="2556935"/>
            <a:ext cx="1136751" cy="1251962"/>
          </a:xfrm>
          <a:prstGeom prst="rect">
            <a:avLst/>
          </a:prstGeom>
          <a:noFill/>
          <a:ln>
            <a:noFill/>
          </a:ln>
        </p:spPr>
      </p:pic>
      <p:pic>
        <p:nvPicPr>
          <p:cNvPr id="123" name="Picture 13"/>
          <p:cNvPicPr>
            <a:picLocks noChangeAspect="1" noChangeArrowheads="1"/>
          </p:cNvPicPr>
          <p:nvPr/>
        </p:nvPicPr>
        <p:blipFill>
          <a:blip r:embed="rId9" cstate="print"/>
          <a:stretch>
            <a:fillRect/>
          </a:stretch>
        </p:blipFill>
        <p:spPr bwMode="auto">
          <a:xfrm>
            <a:off x="4429479" y="3582432"/>
            <a:ext cx="328369" cy="328369"/>
          </a:xfrm>
          <a:prstGeom prst="rect">
            <a:avLst/>
          </a:prstGeom>
          <a:noFill/>
          <a:ln>
            <a:noFill/>
          </a:ln>
        </p:spPr>
      </p:pic>
      <p:grpSp>
        <p:nvGrpSpPr>
          <p:cNvPr id="3" name="Group 2"/>
          <p:cNvGrpSpPr/>
          <p:nvPr/>
        </p:nvGrpSpPr>
        <p:grpSpPr>
          <a:xfrm>
            <a:off x="6260465" y="1549912"/>
            <a:ext cx="5394960" cy="2526556"/>
            <a:chOff x="6260465" y="1420814"/>
            <a:chExt cx="5394960" cy="2526556"/>
          </a:xfrm>
        </p:grpSpPr>
        <p:sp>
          <p:nvSpPr>
            <p:cNvPr id="56" name="Rounded Rectangle 55"/>
            <p:cNvSpPr/>
            <p:nvPr/>
          </p:nvSpPr>
          <p:spPr bwMode="auto">
            <a:xfrm>
              <a:off x="6260465" y="1420814"/>
              <a:ext cx="5394960" cy="2526556"/>
            </a:xfrm>
            <a:prstGeom prst="roundRect">
              <a:avLst>
                <a:gd name="adj" fmla="val 6410"/>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91440" rtlCol="0" anchor="t" anchorCtr="0">
              <a:noAutofit/>
            </a:bodyPr>
            <a:lstStyle/>
            <a:p>
              <a:pPr marL="0" lvl="1" algn="ctr" fontAlgn="base">
                <a:lnSpc>
                  <a:spcPct val="90000"/>
                </a:lnSpc>
                <a:spcBef>
                  <a:spcPct val="20000"/>
                </a:spcBef>
                <a:spcAft>
                  <a:spcPct val="0"/>
                </a:spcAft>
                <a:buClr>
                  <a:srgbClr val="1F497D"/>
                </a:buClr>
                <a:buSzPct val="90000"/>
              </a:pPr>
              <a:r>
                <a:rPr lang="en-US" sz="1600" b="1" dirty="0">
                  <a:gradFill>
                    <a:gsLst>
                      <a:gs pos="0">
                        <a:schemeClr val="tx1"/>
                      </a:gs>
                      <a:gs pos="100000">
                        <a:schemeClr val="tx1"/>
                      </a:gs>
                    </a:gsLst>
                    <a:lin ang="5400000" scaled="0"/>
                  </a:gradFill>
                </a:rPr>
                <a:t>Technology from </a:t>
              </a:r>
              <a:r>
                <a:rPr lang="en-US" sz="1600" b="1" dirty="0" smtClean="0">
                  <a:gradFill>
                    <a:gsLst>
                      <a:gs pos="0">
                        <a:schemeClr val="tx1"/>
                      </a:gs>
                      <a:gs pos="100000">
                        <a:schemeClr val="tx1"/>
                      </a:gs>
                    </a:gsLst>
                    <a:lin ang="5400000" scaled="0"/>
                  </a:gradFill>
                </a:rPr>
                <a:t>Microsoft-Citrix</a:t>
              </a:r>
              <a:endParaRPr lang="en-US" sz="1600" b="1" dirty="0">
                <a:gradFill>
                  <a:gsLst>
                    <a:gs pos="0">
                      <a:schemeClr val="tx1"/>
                    </a:gs>
                    <a:gs pos="100000">
                      <a:schemeClr val="tx1"/>
                    </a:gs>
                  </a:gsLst>
                  <a:lin ang="5400000" scaled="0"/>
                </a:gradFill>
              </a:endParaRPr>
            </a:p>
          </p:txBody>
        </p:sp>
        <p:sp>
          <p:nvSpPr>
            <p:cNvPr id="57" name="Rounded Rectangle 56"/>
            <p:cNvSpPr/>
            <p:nvPr/>
          </p:nvSpPr>
          <p:spPr>
            <a:xfrm>
              <a:off x="6351905" y="1798639"/>
              <a:ext cx="5212080" cy="2045651"/>
            </a:xfrm>
            <a:prstGeom prst="roundRect">
              <a:avLst>
                <a:gd name="adj" fmla="val 5701"/>
              </a:avLst>
            </a:prstGeom>
            <a:gradFill flip="none" rotWithShape="1">
              <a:gsLst>
                <a:gs pos="0">
                  <a:srgbClr val="46B0EA"/>
                </a:gs>
                <a:gs pos="52000">
                  <a:srgbClr val="46B0EA">
                    <a:alpha val="0"/>
                  </a:srgbClr>
                </a:gs>
                <a:gs pos="100000">
                  <a:srgbClr val="46B0EA">
                    <a:alpha val="0"/>
                  </a:srgbClr>
                </a:gs>
              </a:gsLst>
              <a:lin ang="5400000" scaled="1"/>
              <a:tileRect/>
            </a:gradFill>
            <a:ln>
              <a:gradFill flip="none" rotWithShape="1">
                <a:gsLst>
                  <a:gs pos="0">
                    <a:srgbClr val="FFFFFF"/>
                  </a:gs>
                  <a:gs pos="50000">
                    <a:srgbClr val="FFFFFF"/>
                  </a:gs>
                  <a:gs pos="100000">
                    <a:srgbClr val="FFFFFF">
                      <a:alpha val="0"/>
                    </a:srgbClr>
                  </a:gs>
                </a:gsLst>
                <a:lin ang="5400000" scaled="1"/>
                <a:tileRect/>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20" tIns="45720" rIns="45720" bIns="45720" numCol="1" rtlCol="0" anchor="b" anchorCtr="0" compatLnSpc="1">
              <a:prstTxWarp prst="textNoShape">
                <a:avLst/>
              </a:prstTxWarp>
              <a:noAutofit/>
            </a:bodyPr>
            <a:lstStyle/>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pPr>
              <a:endParaRPr lang="en-US" altLang="zh-CN" sz="1050" dirty="0">
                <a:gradFill>
                  <a:gsLst>
                    <a:gs pos="0">
                      <a:schemeClr val="tx1"/>
                    </a:gs>
                    <a:gs pos="100000">
                      <a:schemeClr val="tx1"/>
                    </a:gs>
                  </a:gsLst>
                  <a:lin ang="5400000" scaled="0"/>
                </a:gradFill>
              </a:endParaRPr>
            </a:p>
          </p:txBody>
        </p:sp>
        <p:cxnSp>
          <p:nvCxnSpPr>
            <p:cNvPr id="71" name="Straight Connector 70"/>
            <p:cNvCxnSpPr/>
            <p:nvPr/>
          </p:nvCxnSpPr>
          <p:spPr>
            <a:xfrm>
              <a:off x="6351905" y="2269048"/>
              <a:ext cx="5212080" cy="0"/>
            </a:xfrm>
            <a:prstGeom prst="line">
              <a:avLst/>
            </a:prstGeom>
            <a:ln w="19050">
              <a:gradFill flip="none" rotWithShape="1">
                <a:gsLst>
                  <a:gs pos="12000">
                    <a:schemeClr val="accent1">
                      <a:tint val="66000"/>
                      <a:satMod val="160000"/>
                      <a:alpha val="0"/>
                    </a:schemeClr>
                  </a:gs>
                  <a:gs pos="50000">
                    <a:schemeClr val="accent1">
                      <a:tint val="44500"/>
                      <a:satMod val="160000"/>
                      <a:alpha val="65000"/>
                    </a:schemeClr>
                  </a:gs>
                  <a:gs pos="88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351905" y="2675221"/>
              <a:ext cx="5212080" cy="0"/>
            </a:xfrm>
            <a:prstGeom prst="line">
              <a:avLst/>
            </a:prstGeom>
            <a:ln w="19050">
              <a:gradFill flip="none" rotWithShape="1">
                <a:gsLst>
                  <a:gs pos="12000">
                    <a:schemeClr val="accent1">
                      <a:tint val="66000"/>
                      <a:satMod val="160000"/>
                      <a:alpha val="0"/>
                    </a:schemeClr>
                  </a:gs>
                  <a:gs pos="50000">
                    <a:schemeClr val="accent1">
                      <a:tint val="44500"/>
                      <a:satMod val="160000"/>
                      <a:alpha val="65000"/>
                    </a:schemeClr>
                  </a:gs>
                  <a:gs pos="88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351905" y="2939210"/>
              <a:ext cx="5212080" cy="0"/>
            </a:xfrm>
            <a:prstGeom prst="line">
              <a:avLst/>
            </a:prstGeom>
            <a:ln w="19050">
              <a:gradFill flip="none" rotWithShape="1">
                <a:gsLst>
                  <a:gs pos="12000">
                    <a:schemeClr val="accent1">
                      <a:tint val="66000"/>
                      <a:satMod val="160000"/>
                      <a:alpha val="0"/>
                    </a:schemeClr>
                  </a:gs>
                  <a:gs pos="50000">
                    <a:schemeClr val="accent1">
                      <a:tint val="44500"/>
                      <a:satMod val="160000"/>
                      <a:alpha val="65000"/>
                    </a:schemeClr>
                  </a:gs>
                  <a:gs pos="88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7923318" y="1809115"/>
              <a:ext cx="3657600" cy="461665"/>
            </a:xfrm>
            <a:prstGeom prst="rect">
              <a:avLst/>
            </a:prstGeom>
          </p:spPr>
          <p:txBody>
            <a:bodyPr wrap="square" lIns="0" rIns="0">
              <a:spAutoFit/>
            </a:bodyPr>
            <a:lstStyle/>
            <a:p>
              <a:pPr marL="0" lvl="1" fontAlgn="base">
                <a:spcBef>
                  <a:spcPts val="200"/>
                </a:spcBef>
                <a:spcAft>
                  <a:spcPts val="200"/>
                </a:spcAft>
                <a:buClr>
                  <a:srgbClr val="FFFF99"/>
                </a:buClr>
                <a:buSzPct val="90000"/>
                <a:defRPr/>
              </a:pPr>
              <a:r>
                <a:rPr lang="en-US" altLang="zh-CN" sz="1200" dirty="0">
                  <a:gradFill>
                    <a:gsLst>
                      <a:gs pos="0">
                        <a:srgbClr val="FFFFFF"/>
                      </a:gs>
                      <a:gs pos="100000">
                        <a:srgbClr val="FFFFFF"/>
                      </a:gs>
                    </a:gsLst>
                    <a:lin ang="5400000" scaled="0"/>
                  </a:gradFill>
                </a:rPr>
                <a:t>Windows desktop and session </a:t>
              </a:r>
              <a:r>
                <a:rPr lang="en-US" altLang="zh-CN" sz="1200" dirty="0" smtClean="0">
                  <a:gradFill>
                    <a:gsLst>
                      <a:gs pos="0">
                        <a:srgbClr val="FFFFFF"/>
                      </a:gs>
                      <a:gs pos="100000">
                        <a:srgbClr val="FFFFFF"/>
                      </a:gs>
                    </a:gsLst>
                    <a:lin ang="5400000" scaled="0"/>
                  </a:gradFill>
                </a:rPr>
                <a:t>delivery</a:t>
              </a:r>
              <a:br>
                <a:rPr lang="en-US" altLang="zh-CN" sz="1200" dirty="0" smtClean="0">
                  <a:gradFill>
                    <a:gsLst>
                      <a:gs pos="0">
                        <a:srgbClr val="FFFFFF"/>
                      </a:gs>
                      <a:gs pos="100000">
                        <a:srgbClr val="FFFFFF"/>
                      </a:gs>
                    </a:gsLst>
                    <a:lin ang="5400000" scaled="0"/>
                  </a:gradFill>
                </a:rPr>
              </a:br>
              <a:r>
                <a:rPr lang="en-US" altLang="zh-CN" sz="1200" dirty="0" smtClean="0">
                  <a:gradFill>
                    <a:gsLst>
                      <a:gs pos="0">
                        <a:srgbClr val="FFFFFF"/>
                      </a:gs>
                      <a:gs pos="100000">
                        <a:srgbClr val="FFFFFF"/>
                      </a:gs>
                    </a:gsLst>
                    <a:lin ang="5400000" scaled="0"/>
                  </a:gradFill>
                </a:rPr>
                <a:t>on-demand</a:t>
              </a:r>
              <a:endParaRPr lang="en-US" altLang="zh-CN" sz="1200" dirty="0">
                <a:solidFill>
                  <a:srgbClr val="FF0000"/>
                </a:solidFill>
              </a:endParaRPr>
            </a:p>
          </p:txBody>
        </p:sp>
        <p:sp>
          <p:nvSpPr>
            <p:cNvPr id="75" name="Rectangle 74"/>
            <p:cNvSpPr/>
            <p:nvPr/>
          </p:nvSpPr>
          <p:spPr>
            <a:xfrm>
              <a:off x="7923319" y="2231390"/>
              <a:ext cx="3657601" cy="461665"/>
            </a:xfrm>
            <a:prstGeom prst="rect">
              <a:avLst/>
            </a:prstGeom>
          </p:spPr>
          <p:txBody>
            <a:bodyPr wrap="square" lIns="0" rIns="0">
              <a:spAutoFit/>
            </a:bodyPr>
            <a:lstStyle/>
            <a:p>
              <a:pPr marL="0" lvl="1" fontAlgn="base">
                <a:spcBef>
                  <a:spcPts val="200"/>
                </a:spcBef>
                <a:spcAft>
                  <a:spcPts val="200"/>
                </a:spcAft>
                <a:buClr>
                  <a:srgbClr val="FFFF99"/>
                </a:buClr>
                <a:buSzPct val="90000"/>
                <a:defRPr/>
              </a:pPr>
              <a:r>
                <a:rPr lang="en-US" altLang="zh-CN" sz="1200" dirty="0">
                  <a:gradFill>
                    <a:gsLst>
                      <a:gs pos="0">
                        <a:srgbClr val="FFFFFF"/>
                      </a:gs>
                      <a:gs pos="100000">
                        <a:srgbClr val="FFFFFF"/>
                      </a:gs>
                    </a:gsLst>
                    <a:lin ang="5400000" scaled="0"/>
                  </a:gradFill>
                </a:rPr>
                <a:t>Integrated Management with SC, </a:t>
              </a:r>
              <a:r>
                <a:rPr lang="en-US" altLang="zh-CN" sz="1200" dirty="0" smtClean="0">
                  <a:gradFill>
                    <a:gsLst>
                      <a:gs pos="0">
                        <a:srgbClr val="FFFFFF"/>
                      </a:gs>
                      <a:gs pos="100000">
                        <a:srgbClr val="FFFFFF"/>
                      </a:gs>
                    </a:gsLst>
                    <a:lin ang="5400000" scaled="0"/>
                  </a:gradFill>
                </a:rPr>
                <a:t>Application </a:t>
              </a:r>
              <a:br>
                <a:rPr lang="en-US" altLang="zh-CN" sz="1200" dirty="0" smtClean="0">
                  <a:gradFill>
                    <a:gsLst>
                      <a:gs pos="0">
                        <a:srgbClr val="FFFFFF"/>
                      </a:gs>
                      <a:gs pos="100000">
                        <a:srgbClr val="FFFFFF"/>
                      </a:gs>
                    </a:gsLst>
                    <a:lin ang="5400000" scaled="0"/>
                  </a:gradFill>
                </a:rPr>
              </a:br>
              <a:r>
                <a:rPr lang="en-US" altLang="zh-CN" sz="1200" dirty="0" smtClean="0">
                  <a:gradFill>
                    <a:gsLst>
                      <a:gs pos="0">
                        <a:srgbClr val="FFFFFF"/>
                      </a:gs>
                      <a:gs pos="100000">
                        <a:srgbClr val="FFFFFF"/>
                      </a:gs>
                    </a:gsLst>
                    <a:lin ang="5400000" scaled="0"/>
                  </a:gradFill>
                </a:rPr>
                <a:t>Virtualization </a:t>
              </a:r>
              <a:r>
                <a:rPr lang="en-US" altLang="zh-CN" sz="1200" dirty="0">
                  <a:gradFill>
                    <a:gsLst>
                      <a:gs pos="0">
                        <a:srgbClr val="FFFFFF"/>
                      </a:gs>
                      <a:gs pos="100000">
                        <a:srgbClr val="FFFFFF"/>
                      </a:gs>
                    </a:gsLst>
                    <a:lin ang="5400000" scaled="0"/>
                  </a:gradFill>
                </a:rPr>
                <a:t>and RDS CAL</a:t>
              </a:r>
            </a:p>
          </p:txBody>
        </p:sp>
        <p:sp>
          <p:nvSpPr>
            <p:cNvPr id="76" name="Rectangle 75"/>
            <p:cNvSpPr/>
            <p:nvPr/>
          </p:nvSpPr>
          <p:spPr>
            <a:xfrm>
              <a:off x="7923319" y="2672715"/>
              <a:ext cx="3657601" cy="276999"/>
            </a:xfrm>
            <a:prstGeom prst="rect">
              <a:avLst/>
            </a:prstGeom>
          </p:spPr>
          <p:txBody>
            <a:bodyPr wrap="square" lIns="0" rIns="0">
              <a:spAutoFit/>
            </a:bodyPr>
            <a:lstStyle/>
            <a:p>
              <a:pPr marL="0" lvl="1" fontAlgn="base">
                <a:spcBef>
                  <a:spcPts val="200"/>
                </a:spcBef>
                <a:spcAft>
                  <a:spcPts val="200"/>
                </a:spcAft>
                <a:buClr>
                  <a:srgbClr val="FFFF99"/>
                </a:buClr>
                <a:buSzPct val="90000"/>
                <a:defRPr/>
              </a:pPr>
              <a:r>
                <a:rPr lang="en-US" altLang="zh-CN" sz="1200" dirty="0">
                  <a:gradFill>
                    <a:gsLst>
                      <a:gs pos="0">
                        <a:srgbClr val="FFFFFF"/>
                      </a:gs>
                      <a:gs pos="100000">
                        <a:srgbClr val="FFFFFF"/>
                      </a:gs>
                    </a:gsLst>
                    <a:lin ang="5400000" scaled="0"/>
                  </a:gradFill>
                </a:rPr>
                <a:t>Desktop Virtualization platform (hypervisor)</a:t>
              </a:r>
            </a:p>
          </p:txBody>
        </p:sp>
        <p:sp>
          <p:nvSpPr>
            <p:cNvPr id="77" name="Rectangle 76"/>
            <p:cNvSpPr/>
            <p:nvPr/>
          </p:nvSpPr>
          <p:spPr>
            <a:xfrm>
              <a:off x="7923319" y="3015613"/>
              <a:ext cx="3657601" cy="276999"/>
            </a:xfrm>
            <a:prstGeom prst="rect">
              <a:avLst/>
            </a:prstGeom>
          </p:spPr>
          <p:txBody>
            <a:bodyPr wrap="square" lIns="0" rIns="0">
              <a:spAutoFit/>
            </a:bodyPr>
            <a:lstStyle/>
            <a:p>
              <a:pPr marL="0" lvl="1" fontAlgn="base">
                <a:buClr>
                  <a:srgbClr val="FFFF99"/>
                </a:buClr>
                <a:buSzPct val="90000"/>
                <a:defRPr/>
              </a:pPr>
              <a:r>
                <a:rPr lang="en-US" altLang="zh-CN" sz="1200" dirty="0">
                  <a:gradFill>
                    <a:gsLst>
                      <a:gs pos="0">
                        <a:srgbClr val="FFFFFF"/>
                      </a:gs>
                      <a:gs pos="100000">
                        <a:srgbClr val="FFFFFF"/>
                      </a:gs>
                    </a:gsLst>
                    <a:lin ang="5400000" scaled="0"/>
                  </a:gradFill>
                </a:rPr>
                <a:t>Full-fidelity user experience </a:t>
              </a:r>
              <a:r>
                <a:rPr lang="en-US" altLang="zh-CN" sz="1200" dirty="0" smtClean="0">
                  <a:gradFill>
                    <a:gsLst>
                      <a:gs pos="0">
                        <a:srgbClr val="FFFFFF"/>
                      </a:gs>
                      <a:gs pos="100000">
                        <a:srgbClr val="FFFFFF"/>
                      </a:gs>
                    </a:gsLst>
                    <a:lin ang="5400000" scaled="0"/>
                  </a:gradFill>
                </a:rPr>
                <a:t>over LAN and WAN</a:t>
              </a:r>
              <a:endParaRPr lang="en-US" altLang="zh-CN" sz="1200" dirty="0">
                <a:gradFill>
                  <a:gsLst>
                    <a:gs pos="0">
                      <a:srgbClr val="FFFFFF"/>
                    </a:gs>
                    <a:gs pos="100000">
                      <a:srgbClr val="FFFFFF"/>
                    </a:gs>
                  </a:gsLst>
                  <a:lin ang="5400000" scaled="0"/>
                </a:gradFill>
              </a:endParaRPr>
            </a:p>
          </p:txBody>
        </p:sp>
        <p:pic>
          <p:nvPicPr>
            <p:cNvPr id="105"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p:blipFill>
          <p:spPr bwMode="auto">
            <a:xfrm>
              <a:off x="6514211" y="1927860"/>
              <a:ext cx="1198280" cy="24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105"/>
            <p:cNvPicPr>
              <a:picLocks noChangeAspect="1"/>
            </p:cNvPicPr>
            <p:nvPr/>
          </p:nvPicPr>
          <p:blipFill rotWithShape="1">
            <a:blip r:embed="rId12" cstate="print">
              <a:extLst>
                <a:ext uri="{28A0092B-C50C-407E-A947-70E740481C1C}">
                  <a14:useLocalDpi xmlns:a14="http://schemas.microsoft.com/office/drawing/2010/main" val="0"/>
                </a:ext>
              </a:extLst>
            </a:blip>
            <a:srcRect b="13524"/>
            <a:stretch/>
          </p:blipFill>
          <p:spPr>
            <a:xfrm>
              <a:off x="6370320" y="2332682"/>
              <a:ext cx="1486063" cy="259080"/>
            </a:xfrm>
            <a:prstGeom prst="rect">
              <a:avLst/>
            </a:prstGeom>
            <a:noFill/>
            <a:ln>
              <a:noFill/>
            </a:ln>
          </p:spPr>
        </p:pic>
        <p:pic>
          <p:nvPicPr>
            <p:cNvPr id="108" name="Picture 10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99725" y="3005722"/>
              <a:ext cx="817665" cy="201151"/>
            </a:xfrm>
            <a:prstGeom prst="rect">
              <a:avLst/>
            </a:prstGeom>
            <a:noFill/>
            <a:ln>
              <a:noFill/>
            </a:ln>
          </p:spPr>
        </p:pic>
        <p:pic>
          <p:nvPicPr>
            <p:cNvPr id="62" name="Picture 61" descr="Hyper V Server.png"/>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Lst>
            </a:blip>
            <a:srcRect r="40925"/>
            <a:stretch>
              <a:fillRect/>
            </a:stretch>
          </p:blipFill>
          <p:spPr>
            <a:xfrm>
              <a:off x="6853718" y="2705550"/>
              <a:ext cx="519266" cy="211328"/>
            </a:xfrm>
            <a:prstGeom prst="rect">
              <a:avLst/>
            </a:prstGeom>
            <a:noFill/>
            <a:ln>
              <a:noFill/>
            </a:ln>
            <a:effectLst>
              <a:outerShdw blurRad="63500" sx="102000" sy="102000" algn="ctr" rotWithShape="0">
                <a:prstClr val="black">
                  <a:alpha val="40000"/>
                </a:prstClr>
              </a:outerShdw>
            </a:effectLst>
          </p:spPr>
        </p:pic>
        <p:cxnSp>
          <p:nvCxnSpPr>
            <p:cNvPr id="67" name="Straight Connector 66"/>
            <p:cNvCxnSpPr/>
            <p:nvPr/>
          </p:nvCxnSpPr>
          <p:spPr>
            <a:xfrm>
              <a:off x="6351905" y="3357736"/>
              <a:ext cx="5212080" cy="0"/>
            </a:xfrm>
            <a:prstGeom prst="line">
              <a:avLst/>
            </a:prstGeom>
            <a:ln w="19050">
              <a:gradFill flip="none" rotWithShape="1">
                <a:gsLst>
                  <a:gs pos="12000">
                    <a:schemeClr val="accent1">
                      <a:tint val="66000"/>
                      <a:satMod val="160000"/>
                      <a:alpha val="0"/>
                    </a:schemeClr>
                  </a:gs>
                  <a:gs pos="50000">
                    <a:schemeClr val="accent1">
                      <a:tint val="44500"/>
                      <a:satMod val="160000"/>
                      <a:alpha val="65000"/>
                    </a:schemeClr>
                  </a:gs>
                  <a:gs pos="88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39814" y="3020610"/>
              <a:ext cx="593724" cy="253062"/>
            </a:xfrm>
            <a:prstGeom prst="rect">
              <a:avLst/>
            </a:prstGeom>
            <a:noFill/>
            <a:ln>
              <a:noFill/>
            </a:ln>
          </p:spPr>
        </p:pic>
        <p:sp>
          <p:nvSpPr>
            <p:cNvPr id="69" name="Rectangle 68"/>
            <p:cNvSpPr/>
            <p:nvPr/>
          </p:nvSpPr>
          <p:spPr>
            <a:xfrm>
              <a:off x="7923319" y="3329248"/>
              <a:ext cx="3657601" cy="461665"/>
            </a:xfrm>
            <a:prstGeom prst="rect">
              <a:avLst/>
            </a:prstGeom>
          </p:spPr>
          <p:txBody>
            <a:bodyPr wrap="square" lIns="0" rIns="0">
              <a:spAutoFit/>
            </a:bodyPr>
            <a:lstStyle/>
            <a:p>
              <a:pPr marL="0" lvl="1" fontAlgn="base">
                <a:buClr>
                  <a:srgbClr val="FFFF99"/>
                </a:buClr>
                <a:buSzPct val="90000"/>
                <a:defRPr/>
              </a:pPr>
              <a:r>
                <a:rPr lang="en-US" altLang="zh-CN" sz="1200" dirty="0">
                  <a:gradFill>
                    <a:gsLst>
                      <a:gs pos="0">
                        <a:srgbClr val="FFFFFF"/>
                      </a:gs>
                      <a:gs pos="100000">
                        <a:srgbClr val="FFFFFF"/>
                      </a:gs>
                    </a:gsLst>
                    <a:lin ang="5400000" scaled="0"/>
                  </a:gradFill>
                </a:rPr>
                <a:t>Lightweight, universal software client </a:t>
              </a:r>
            </a:p>
            <a:p>
              <a:pPr marL="0" lvl="1" fontAlgn="base">
                <a:buClr>
                  <a:srgbClr val="FFFF99"/>
                </a:buClr>
                <a:buSzPct val="90000"/>
                <a:defRPr/>
              </a:pPr>
              <a:r>
                <a:rPr lang="en-US" altLang="zh-CN" sz="1200" dirty="0">
                  <a:gradFill>
                    <a:gsLst>
                      <a:gs pos="0">
                        <a:srgbClr val="FFFFFF"/>
                      </a:gs>
                      <a:gs pos="100000">
                        <a:srgbClr val="FFFFFF"/>
                      </a:gs>
                    </a:gsLst>
                    <a:lin ang="5400000" scaled="0"/>
                  </a:gradFill>
                </a:rPr>
                <a:t>Self-service 'storefront' for enterprise applications</a:t>
              </a:r>
            </a:p>
          </p:txBody>
        </p:sp>
        <p:pic>
          <p:nvPicPr>
            <p:cNvPr id="205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87323" y="3419211"/>
              <a:ext cx="1031961" cy="23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 79"/>
          <p:cNvGrpSpPr/>
          <p:nvPr/>
        </p:nvGrpSpPr>
        <p:grpSpPr>
          <a:xfrm>
            <a:off x="6260465" y="5251377"/>
            <a:ext cx="5394960" cy="1378243"/>
            <a:chOff x="6260465" y="4789827"/>
            <a:chExt cx="5394960" cy="1378243"/>
          </a:xfrm>
        </p:grpSpPr>
        <p:sp>
          <p:nvSpPr>
            <p:cNvPr id="81" name="Rounded Rectangle 80"/>
            <p:cNvSpPr/>
            <p:nvPr/>
          </p:nvSpPr>
          <p:spPr bwMode="auto">
            <a:xfrm>
              <a:off x="6260465" y="4789827"/>
              <a:ext cx="5394960" cy="1378243"/>
            </a:xfrm>
            <a:prstGeom prst="roundRect">
              <a:avLst>
                <a:gd name="adj" fmla="val 11984"/>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91440" rtlCol="0" anchor="t" anchorCtr="0">
              <a:noAutofit/>
            </a:bodyPr>
            <a:lstStyle/>
            <a:p>
              <a:pPr marL="0" lvl="1" algn="ctr" fontAlgn="base">
                <a:lnSpc>
                  <a:spcPct val="90000"/>
                </a:lnSpc>
                <a:spcBef>
                  <a:spcPct val="20000"/>
                </a:spcBef>
                <a:spcAft>
                  <a:spcPct val="0"/>
                </a:spcAft>
                <a:buClr>
                  <a:srgbClr val="1F497D"/>
                </a:buClr>
                <a:buSzPct val="90000"/>
              </a:pPr>
              <a:r>
                <a:rPr lang="en-US" sz="1600" b="1" dirty="0">
                  <a:gradFill>
                    <a:gsLst>
                      <a:gs pos="0">
                        <a:schemeClr val="tx1"/>
                      </a:gs>
                      <a:gs pos="100000">
                        <a:schemeClr val="tx1"/>
                      </a:gs>
                    </a:gsLst>
                    <a:lin ang="5400000" scaled="0"/>
                  </a:gradFill>
                </a:rPr>
                <a:t>Our Advantage</a:t>
              </a:r>
            </a:p>
            <a:p>
              <a:pPr marL="0" lvl="1" algn="ctr" fontAlgn="base">
                <a:lnSpc>
                  <a:spcPct val="90000"/>
                </a:lnSpc>
                <a:spcBef>
                  <a:spcPct val="20000"/>
                </a:spcBef>
                <a:spcAft>
                  <a:spcPct val="0"/>
                </a:spcAft>
                <a:buClr>
                  <a:srgbClr val="1F497D"/>
                </a:buClr>
                <a:buSzPct val="90000"/>
              </a:pPr>
              <a:endParaRPr lang="en-US" sz="1600" b="1" dirty="0">
                <a:gradFill>
                  <a:gsLst>
                    <a:gs pos="0">
                      <a:schemeClr val="tx1"/>
                    </a:gs>
                    <a:gs pos="100000">
                      <a:schemeClr val="tx1"/>
                    </a:gs>
                  </a:gsLst>
                  <a:lin ang="5400000" scaled="0"/>
                </a:gradFill>
              </a:endParaRPr>
            </a:p>
          </p:txBody>
        </p:sp>
        <p:sp>
          <p:nvSpPr>
            <p:cNvPr id="82" name="Rounded Rectangle 81"/>
            <p:cNvSpPr/>
            <p:nvPr/>
          </p:nvSpPr>
          <p:spPr>
            <a:xfrm>
              <a:off x="6351905" y="5096024"/>
              <a:ext cx="5212080" cy="1060597"/>
            </a:xfrm>
            <a:prstGeom prst="roundRect">
              <a:avLst>
                <a:gd name="adj" fmla="val 11347"/>
              </a:avLst>
            </a:prstGeom>
            <a:gradFill flip="none" rotWithShape="1">
              <a:gsLst>
                <a:gs pos="0">
                  <a:srgbClr val="46B0EA"/>
                </a:gs>
                <a:gs pos="52000">
                  <a:srgbClr val="46B0EA">
                    <a:alpha val="0"/>
                  </a:srgbClr>
                </a:gs>
                <a:gs pos="100000">
                  <a:srgbClr val="46B0EA">
                    <a:alpha val="0"/>
                  </a:srgbClr>
                </a:gs>
              </a:gsLst>
              <a:lin ang="5400000" scaled="1"/>
              <a:tileRect/>
            </a:gradFill>
            <a:ln>
              <a:gradFill flip="none" rotWithShape="1">
                <a:gsLst>
                  <a:gs pos="0">
                    <a:srgbClr val="FFFFFF"/>
                  </a:gs>
                  <a:gs pos="50000">
                    <a:srgbClr val="FFFFFF"/>
                  </a:gs>
                  <a:gs pos="100000">
                    <a:srgbClr val="FFFFFF">
                      <a:alpha val="0"/>
                    </a:srgbClr>
                  </a:gs>
                </a:gsLst>
                <a:lin ang="5400000" scaled="1"/>
                <a:tileRect/>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20" tIns="45720" rIns="45720" bIns="45720" numCol="1" rtlCol="0" anchor="b" anchorCtr="0" compatLnSpc="1">
              <a:prstTxWarp prst="textNoShape">
                <a:avLst/>
              </a:prstTxWarp>
              <a:noAutofit/>
            </a:bodyPr>
            <a:lstStyle/>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050" dirty="0">
                  <a:gradFill>
                    <a:gsLst>
                      <a:gs pos="0">
                        <a:schemeClr val="tx1"/>
                      </a:gs>
                      <a:gs pos="100000">
                        <a:schemeClr val="tx1"/>
                      </a:gs>
                    </a:gsLst>
                    <a:lin ang="5400000" scaled="0"/>
                  </a:gradFill>
                </a:rPr>
                <a:t>Best in class technologies combined to provide most comprehensive and most </a:t>
              </a:r>
              <a:r>
                <a:rPr lang="en-US" altLang="zh-CN" sz="1050" dirty="0" smtClean="0">
                  <a:gradFill>
                    <a:gsLst>
                      <a:gs pos="0">
                        <a:schemeClr val="tx1"/>
                      </a:gs>
                      <a:gs pos="100000">
                        <a:schemeClr val="tx1"/>
                      </a:gs>
                    </a:gsLst>
                    <a:lin ang="5400000" scaled="0"/>
                  </a:gradFill>
                </a:rPr>
                <a:t/>
              </a:r>
              <a:br>
                <a:rPr lang="en-US" altLang="zh-CN" sz="1050" dirty="0" smtClean="0">
                  <a:gradFill>
                    <a:gsLst>
                      <a:gs pos="0">
                        <a:schemeClr val="tx1"/>
                      </a:gs>
                      <a:gs pos="100000">
                        <a:schemeClr val="tx1"/>
                      </a:gs>
                    </a:gsLst>
                    <a:lin ang="5400000" scaled="0"/>
                  </a:gradFill>
                </a:rPr>
              </a:br>
              <a:r>
                <a:rPr lang="en-US" altLang="zh-CN" sz="1050" dirty="0" smtClean="0">
                  <a:gradFill>
                    <a:gsLst>
                      <a:gs pos="0">
                        <a:schemeClr val="tx1"/>
                      </a:gs>
                      <a:gs pos="100000">
                        <a:schemeClr val="tx1"/>
                      </a:gs>
                    </a:gsLst>
                    <a:lin ang="5400000" scaled="0"/>
                  </a:gradFill>
                </a:rPr>
                <a:t>Cost </a:t>
              </a:r>
              <a:r>
                <a:rPr lang="en-US" altLang="zh-CN" sz="1050" dirty="0">
                  <a:gradFill>
                    <a:gsLst>
                      <a:gs pos="0">
                        <a:schemeClr val="tx1"/>
                      </a:gs>
                      <a:gs pos="100000">
                        <a:schemeClr val="tx1"/>
                      </a:gs>
                    </a:gsLst>
                    <a:lin ang="5400000" scaled="0"/>
                  </a:gradFill>
                </a:rPr>
                <a:t>Effective solution</a:t>
              </a:r>
            </a:p>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050" dirty="0">
                  <a:gradFill>
                    <a:gsLst>
                      <a:gs pos="0">
                        <a:schemeClr val="tx1"/>
                      </a:gs>
                      <a:gs pos="100000">
                        <a:schemeClr val="tx1"/>
                      </a:gs>
                    </a:gsLst>
                    <a:lin ang="5400000" scaled="0"/>
                  </a:gradFill>
                </a:rPr>
                <a:t>Most scalable with Hyper-V and Sessions</a:t>
              </a:r>
            </a:p>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050" dirty="0">
                  <a:gradFill>
                    <a:gsLst>
                      <a:gs pos="0">
                        <a:schemeClr val="tx1"/>
                      </a:gs>
                      <a:gs pos="100000">
                        <a:schemeClr val="tx1"/>
                      </a:gs>
                    </a:gsLst>
                    <a:lin ang="5400000" scaled="0"/>
                  </a:gradFill>
                </a:rPr>
                <a:t>Better User Experience than PCoIP</a:t>
              </a:r>
            </a:p>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defRPr/>
              </a:pPr>
              <a:r>
                <a:rPr lang="en-US" altLang="zh-CN" sz="1050" dirty="0">
                  <a:gradFill>
                    <a:gsLst>
                      <a:gs pos="0">
                        <a:schemeClr val="tx1"/>
                      </a:gs>
                      <a:gs pos="100000">
                        <a:schemeClr val="tx1"/>
                      </a:gs>
                    </a:gsLst>
                    <a:lin ang="5400000" scaled="0"/>
                  </a:gradFill>
                </a:rPr>
                <a:t>Single Management Console for physical and virtual assets</a:t>
              </a:r>
            </a:p>
          </p:txBody>
        </p:sp>
      </p:grpSp>
      <p:grpSp>
        <p:nvGrpSpPr>
          <p:cNvPr id="83" name="Group 82"/>
          <p:cNvGrpSpPr/>
          <p:nvPr/>
        </p:nvGrpSpPr>
        <p:grpSpPr>
          <a:xfrm>
            <a:off x="6260465" y="4193412"/>
            <a:ext cx="5394960" cy="951159"/>
            <a:chOff x="6260465" y="3687157"/>
            <a:chExt cx="5394960" cy="964873"/>
          </a:xfrm>
        </p:grpSpPr>
        <p:sp>
          <p:nvSpPr>
            <p:cNvPr id="84" name="Rounded Rectangle 83"/>
            <p:cNvSpPr/>
            <p:nvPr/>
          </p:nvSpPr>
          <p:spPr bwMode="auto">
            <a:xfrm>
              <a:off x="6260465" y="3687157"/>
              <a:ext cx="5394960" cy="964873"/>
            </a:xfrm>
            <a:prstGeom prst="roundRect">
              <a:avLst>
                <a:gd name="adj" fmla="val 17203"/>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91440" rtlCol="0" anchor="t" anchorCtr="0">
              <a:noAutofit/>
            </a:bodyPr>
            <a:lstStyle/>
            <a:p>
              <a:pPr marL="0" lvl="1" algn="ctr" fontAlgn="base">
                <a:lnSpc>
                  <a:spcPct val="90000"/>
                </a:lnSpc>
                <a:spcBef>
                  <a:spcPct val="20000"/>
                </a:spcBef>
                <a:spcAft>
                  <a:spcPct val="0"/>
                </a:spcAft>
                <a:buClr>
                  <a:srgbClr val="1F497D"/>
                </a:buClr>
                <a:buSzPct val="90000"/>
              </a:pPr>
              <a:r>
                <a:rPr lang="en-US" sz="1600" b="1" dirty="0">
                  <a:gradFill>
                    <a:gsLst>
                      <a:gs pos="0">
                        <a:schemeClr val="tx1"/>
                      </a:gs>
                      <a:gs pos="100000">
                        <a:schemeClr val="tx1"/>
                      </a:gs>
                    </a:gsLst>
                    <a:lin ang="5400000" scaled="0"/>
                  </a:gradFill>
                </a:rPr>
                <a:t>Better Together</a:t>
              </a:r>
            </a:p>
            <a:p>
              <a:pPr marL="0" lvl="1" algn="ctr" fontAlgn="base">
                <a:lnSpc>
                  <a:spcPct val="90000"/>
                </a:lnSpc>
                <a:spcBef>
                  <a:spcPct val="20000"/>
                </a:spcBef>
                <a:spcAft>
                  <a:spcPct val="0"/>
                </a:spcAft>
                <a:buClr>
                  <a:srgbClr val="1F497D"/>
                </a:buClr>
                <a:buSzPct val="90000"/>
              </a:pPr>
              <a:endParaRPr lang="en-US" sz="1600" b="1" dirty="0">
                <a:gradFill>
                  <a:gsLst>
                    <a:gs pos="0">
                      <a:schemeClr val="tx1"/>
                    </a:gs>
                    <a:gs pos="100000">
                      <a:schemeClr val="tx1"/>
                    </a:gs>
                  </a:gsLst>
                  <a:lin ang="5400000" scaled="0"/>
                </a:gradFill>
              </a:endParaRPr>
            </a:p>
          </p:txBody>
        </p:sp>
        <p:sp>
          <p:nvSpPr>
            <p:cNvPr id="85" name="Rounded Rectangle 84"/>
            <p:cNvSpPr/>
            <p:nvPr/>
          </p:nvSpPr>
          <p:spPr>
            <a:xfrm>
              <a:off x="6351905" y="3946492"/>
              <a:ext cx="5212080" cy="672799"/>
            </a:xfrm>
            <a:prstGeom prst="roundRect">
              <a:avLst>
                <a:gd name="adj" fmla="val 15433"/>
              </a:avLst>
            </a:prstGeom>
            <a:gradFill flip="none" rotWithShape="1">
              <a:gsLst>
                <a:gs pos="0">
                  <a:srgbClr val="46B0EA"/>
                </a:gs>
                <a:gs pos="52000">
                  <a:srgbClr val="46B0EA">
                    <a:alpha val="0"/>
                  </a:srgbClr>
                </a:gs>
                <a:gs pos="100000">
                  <a:srgbClr val="46B0EA">
                    <a:alpha val="0"/>
                  </a:srgbClr>
                </a:gs>
              </a:gsLst>
              <a:lin ang="5400000" scaled="1"/>
              <a:tileRect/>
            </a:gradFill>
            <a:ln>
              <a:gradFill flip="none" rotWithShape="1">
                <a:gsLst>
                  <a:gs pos="0">
                    <a:srgbClr val="FFFFFF"/>
                  </a:gs>
                  <a:gs pos="50000">
                    <a:srgbClr val="FFFFFF"/>
                  </a:gs>
                  <a:gs pos="100000">
                    <a:srgbClr val="FFFFFF">
                      <a:alpha val="0"/>
                    </a:srgbClr>
                  </a:gs>
                </a:gsLst>
                <a:lin ang="5400000" scaled="1"/>
                <a:tileRect/>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45720" tIns="45720" rIns="45720" bIns="45720" numCol="1" rtlCol="0" anchor="b" anchorCtr="0" compatLnSpc="1">
              <a:prstTxWarp prst="textNoShape">
                <a:avLst/>
              </a:prstTxWarp>
              <a:noAutofit/>
            </a:bodyPr>
            <a:lstStyle/>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pPr>
              <a:r>
                <a:rPr lang="en-US" altLang="zh-CN" sz="1050" dirty="0">
                  <a:gradFill>
                    <a:gsLst>
                      <a:gs pos="0">
                        <a:schemeClr val="tx1"/>
                      </a:gs>
                      <a:gs pos="100000">
                        <a:schemeClr val="tx1"/>
                      </a:gs>
                    </a:gsLst>
                    <a:lin ang="5400000" scaled="0"/>
                  </a:gradFill>
                </a:rPr>
                <a:t>Access desktop, applications, data on any device, anywhere </a:t>
              </a:r>
            </a:p>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pPr>
              <a:r>
                <a:rPr lang="en-US" altLang="zh-CN" sz="1050" dirty="0">
                  <a:gradFill>
                    <a:gsLst>
                      <a:gs pos="0">
                        <a:schemeClr val="tx1"/>
                      </a:gs>
                      <a:gs pos="100000">
                        <a:schemeClr val="tx1"/>
                      </a:gs>
                    </a:gsLst>
                    <a:lin ang="5400000" scaled="0"/>
                  </a:gradFill>
                </a:rPr>
                <a:t>Best user experience on LAN or WAN</a:t>
              </a:r>
            </a:p>
            <a:p>
              <a:pPr marL="119063" lvl="1" indent="-119063" defTabSz="1218937" fontAlgn="base">
                <a:lnSpc>
                  <a:spcPct val="90000"/>
                </a:lnSpc>
                <a:spcBef>
                  <a:spcPct val="20000"/>
                </a:spcBef>
                <a:spcAft>
                  <a:spcPts val="200"/>
                </a:spcAft>
                <a:buClr>
                  <a:srgbClr val="FFFF99"/>
                </a:buClr>
                <a:buSzPct val="90000"/>
                <a:buBlip>
                  <a:blip r:embed="rId3"/>
                </a:buBlip>
                <a:tabLst>
                  <a:tab pos="457200" algn="l"/>
                </a:tabLst>
              </a:pPr>
              <a:r>
                <a:rPr lang="en-US" altLang="zh-CN" sz="1050" dirty="0">
                  <a:gradFill>
                    <a:gsLst>
                      <a:gs pos="0">
                        <a:schemeClr val="tx1"/>
                      </a:gs>
                      <a:gs pos="100000">
                        <a:schemeClr val="tx1"/>
                      </a:gs>
                    </a:gsLst>
                    <a:lin ang="5400000" scaled="0"/>
                  </a:gradFill>
                </a:rPr>
                <a:t>Integrated desktop management</a:t>
              </a:r>
            </a:p>
          </p:txBody>
        </p:sp>
      </p:grpSp>
      <p:sp>
        <p:nvSpPr>
          <p:cNvPr id="4" name="Title 3"/>
          <p:cNvSpPr>
            <a:spLocks noGrp="1"/>
          </p:cNvSpPr>
          <p:nvPr>
            <p:ph type="title"/>
          </p:nvPr>
        </p:nvSpPr>
        <p:spPr>
          <a:xfrm>
            <a:off x="506412" y="672203"/>
            <a:ext cx="11149013" cy="830997"/>
          </a:xfrm>
        </p:spPr>
        <p:txBody>
          <a:bodyPr/>
          <a:lstStyle/>
          <a:p>
            <a:r>
              <a:rPr lang="en-US" sz="3600" dirty="0" smtClean="0"/>
              <a:t>Server Hosted Virtual Desktops</a:t>
            </a:r>
            <a:r>
              <a:rPr lang="en-US" sz="4000" dirty="0" smtClean="0"/>
              <a:t/>
            </a:r>
            <a:br>
              <a:rPr lang="en-US" sz="4000" dirty="0" smtClean="0"/>
            </a:br>
            <a:r>
              <a:rPr lang="en-US" sz="2400" b="0" dirty="0">
                <a:gradFill>
                  <a:gsLst>
                    <a:gs pos="0">
                      <a:srgbClr val="FFCC00">
                        <a:lumMod val="20000"/>
                        <a:lumOff val="80000"/>
                      </a:srgbClr>
                    </a:gs>
                    <a:gs pos="100000">
                      <a:schemeClr val="tx1"/>
                    </a:gs>
                  </a:gsLst>
                  <a:lin ang="5400000" scaled="0"/>
                </a:gradFill>
              </a:rPr>
              <a:t>Virtual Desktop Infrastructure (VDI): Another way to deliver the Windows desktop</a:t>
            </a:r>
          </a:p>
        </p:txBody>
      </p:sp>
    </p:spTree>
    <p:extLst>
      <p:ext uri="{BB962C8B-B14F-4D97-AF65-F5344CB8AC3E}">
        <p14:creationId xmlns:p14="http://schemas.microsoft.com/office/powerpoint/2010/main" val="321223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5"/>
          <p:cNvSpPr/>
          <p:nvPr/>
        </p:nvSpPr>
        <p:spPr bwMode="auto">
          <a:xfrm>
            <a:off x="-9976" y="3856469"/>
            <a:ext cx="12188825" cy="1830980"/>
          </a:xfrm>
          <a:custGeom>
            <a:avLst/>
            <a:gdLst/>
            <a:ahLst/>
            <a:cxnLst/>
            <a:rect l="l" t="t" r="r" b="b"/>
            <a:pathLst>
              <a:path w="9144000" h="1830980">
                <a:moveTo>
                  <a:pt x="0" y="0"/>
                </a:moveTo>
                <a:lnTo>
                  <a:pt x="9144000" y="0"/>
                </a:lnTo>
                <a:lnTo>
                  <a:pt x="9144000" y="1830980"/>
                </a:lnTo>
                <a:cubicBezTo>
                  <a:pt x="7960109" y="1529150"/>
                  <a:pt x="6348222" y="1343830"/>
                  <a:pt x="4572000" y="1343830"/>
                </a:cubicBezTo>
                <a:cubicBezTo>
                  <a:pt x="2795778" y="1343830"/>
                  <a:pt x="1183891" y="1529150"/>
                  <a:pt x="0" y="1830980"/>
                </a:cubicBezTo>
                <a:close/>
              </a:path>
            </a:pathLst>
          </a:custGeom>
          <a:gradFill>
            <a:gsLst>
              <a:gs pos="0">
                <a:srgbClr val="46B0EA">
                  <a:lumMod val="20000"/>
                  <a:lumOff val="80000"/>
                  <a:alpha val="0"/>
                </a:srgbClr>
              </a:gs>
              <a:gs pos="100000">
                <a:srgbClr val="46B0EA">
                  <a:lumMod val="20000"/>
                  <a:lumOff val="80000"/>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sp>
        <p:nvSpPr>
          <p:cNvPr id="3" name="Title 2"/>
          <p:cNvSpPr>
            <a:spLocks noGrp="1"/>
          </p:cNvSpPr>
          <p:nvPr>
            <p:ph type="title"/>
          </p:nvPr>
        </p:nvSpPr>
        <p:spPr>
          <a:xfrm>
            <a:off x="520700" y="693738"/>
            <a:ext cx="11149013" cy="997196"/>
          </a:xfrm>
        </p:spPr>
        <p:txBody>
          <a:bodyPr/>
          <a:lstStyle/>
          <a:p>
            <a:r>
              <a:rPr lang="en-US" sz="4000" dirty="0" smtClean="0"/>
              <a:t>Extending Virtualization to Unmanaged Devices:</a:t>
            </a:r>
            <a:br>
              <a:rPr lang="en-US" sz="4000" dirty="0" smtClean="0"/>
            </a:br>
            <a:r>
              <a:rPr lang="en-US" sz="3200" b="0" dirty="0" smtClean="0">
                <a:gradFill>
                  <a:gsLst>
                    <a:gs pos="0">
                      <a:schemeClr val="tx1"/>
                    </a:gs>
                    <a:gs pos="86000">
                      <a:schemeClr val="tx1"/>
                    </a:gs>
                  </a:gsLst>
                  <a:lin ang="5400000" scaled="0"/>
                </a:gradFill>
              </a:rPr>
              <a:t>Citrix Receiver</a:t>
            </a:r>
            <a:endParaRPr lang="en-US" sz="3200" b="0" dirty="0">
              <a:gradFill>
                <a:gsLst>
                  <a:gs pos="0">
                    <a:schemeClr val="tx1"/>
                  </a:gs>
                  <a:gs pos="86000">
                    <a:schemeClr val="tx1"/>
                  </a:gs>
                </a:gsLst>
                <a:lin ang="5400000" scaled="0"/>
              </a:gradFill>
            </a:endParaRPr>
          </a:p>
        </p:txBody>
      </p:sp>
      <p:sp>
        <p:nvSpPr>
          <p:cNvPr id="12" name="Text Placeholder 11"/>
          <p:cNvSpPr>
            <a:spLocks noGrp="1"/>
          </p:cNvSpPr>
          <p:nvPr>
            <p:ph type="body" sz="quarter" idx="10"/>
          </p:nvPr>
        </p:nvSpPr>
        <p:spPr>
          <a:xfrm>
            <a:off x="1935127" y="1862138"/>
            <a:ext cx="9901420" cy="1969770"/>
          </a:xfrm>
        </p:spPr>
        <p:txBody>
          <a:bodyPr/>
          <a:lstStyle/>
          <a:p>
            <a:pPr lvl="0"/>
            <a:r>
              <a:rPr lang="en-US" dirty="0" smtClean="0"/>
              <a:t>Leverage Windows, </a:t>
            </a:r>
            <a:r>
              <a:rPr lang="en-US" dirty="0" err="1" smtClean="0"/>
              <a:t>iOS</a:t>
            </a:r>
            <a:r>
              <a:rPr lang="en-US" dirty="0" smtClean="0"/>
              <a:t>, Android, RIM devices</a:t>
            </a:r>
            <a:br>
              <a:rPr lang="en-US" dirty="0" smtClean="0"/>
            </a:br>
            <a:r>
              <a:rPr lang="en-US" dirty="0" smtClean="0"/>
              <a:t>with universal client</a:t>
            </a:r>
          </a:p>
          <a:p>
            <a:r>
              <a:rPr lang="en-US" dirty="0" smtClean="0"/>
              <a:t>Access your VDI Desktop or Remote PC</a:t>
            </a:r>
          </a:p>
          <a:p>
            <a:r>
              <a:rPr lang="en-US" dirty="0" smtClean="0"/>
              <a:t> Self-service installation and auto-updates</a:t>
            </a:r>
            <a:endParaRPr lang="en-US" dirty="0"/>
          </a:p>
        </p:txBody>
      </p:sp>
      <p:grpSp>
        <p:nvGrpSpPr>
          <p:cNvPr id="2" name="Thin clients"/>
          <p:cNvGrpSpPr>
            <a:grpSpLocks noChangeAspect="1"/>
          </p:cNvGrpSpPr>
          <p:nvPr/>
        </p:nvGrpSpPr>
        <p:grpSpPr>
          <a:xfrm>
            <a:off x="486289" y="4580104"/>
            <a:ext cx="2391680" cy="1937477"/>
            <a:chOff x="1125842" y="2447365"/>
            <a:chExt cx="1578239" cy="1278515"/>
          </a:xfrm>
        </p:grpSpPr>
        <p:grpSp>
          <p:nvGrpSpPr>
            <p:cNvPr id="4" name="Group 28"/>
            <p:cNvGrpSpPr/>
            <p:nvPr/>
          </p:nvGrpSpPr>
          <p:grpSpPr>
            <a:xfrm>
              <a:off x="1237131" y="2447365"/>
              <a:ext cx="1209116" cy="1157552"/>
              <a:chOff x="4699934" y="6226831"/>
              <a:chExt cx="1001619" cy="869950"/>
            </a:xfrm>
          </p:grpSpPr>
          <p:pic>
            <p:nvPicPr>
              <p:cNvPr id="45" name="Picture 44"/>
              <p:cNvPicPr>
                <a:picLocks noChangeAspect="1" noChangeArrowheads="1"/>
              </p:cNvPicPr>
              <p:nvPr/>
            </p:nvPicPr>
            <p:blipFill>
              <a:blip r:embed="rId3" cstate="screen"/>
              <a:srcRect/>
              <a:stretch>
                <a:fillRect/>
              </a:stretch>
            </p:blipFill>
            <p:spPr bwMode="auto">
              <a:xfrm>
                <a:off x="4699934" y="6226831"/>
                <a:ext cx="1001619" cy="869950"/>
              </a:xfrm>
              <a:prstGeom prst="rect">
                <a:avLst/>
              </a:prstGeom>
              <a:noFill/>
              <a:ln w="9525">
                <a:noFill/>
                <a:miter lim="800000"/>
                <a:headEnd/>
                <a:tailEnd/>
              </a:ln>
              <a:effectLst/>
            </p:spPr>
          </p:pic>
          <p:pic>
            <p:nvPicPr>
              <p:cNvPr id="46" name="Picture 45" descr="Viance.png"/>
              <p:cNvPicPr>
                <a:picLocks noChangeAspect="1"/>
              </p:cNvPicPr>
              <p:nvPr/>
            </p:nvPicPr>
            <p:blipFill>
              <a:blip r:embed="rId4" cstate="screen"/>
              <a:stretch>
                <a:fillRect/>
              </a:stretch>
            </p:blipFill>
            <p:spPr>
              <a:xfrm>
                <a:off x="5285272" y="6528784"/>
                <a:ext cx="391450" cy="470972"/>
              </a:xfrm>
              <a:prstGeom prst="rect">
                <a:avLst/>
              </a:prstGeom>
            </p:spPr>
          </p:pic>
        </p:grpSp>
        <p:sp>
          <p:nvSpPr>
            <p:cNvPr id="44" name="Rectangle 43"/>
            <p:cNvSpPr/>
            <p:nvPr/>
          </p:nvSpPr>
          <p:spPr bwMode="auto">
            <a:xfrm>
              <a:off x="1125842" y="3522782"/>
              <a:ext cx="1578239" cy="203098"/>
            </a:xfrm>
            <a:prstGeom prst="rect">
              <a:avLst/>
            </a:prstGeom>
            <a:noFill/>
            <a:ln w="254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marL="0" marR="0" lvl="0" indent="0" algn="ctr" defTabSz="966788"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chemeClr val="tx1"/>
                      </a:gs>
                      <a:gs pos="100000">
                        <a:schemeClr val="tx1"/>
                      </a:gs>
                    </a:gsLst>
                    <a:lin ang="5400000" scaled="0"/>
                  </a:gradFill>
                  <a:effectLst/>
                  <a:uLnTx/>
                  <a:uFillTx/>
                  <a:cs typeface="Arial" charset="0"/>
                </a:rPr>
                <a:t>Thin and Diskless PCs</a:t>
              </a:r>
            </a:p>
          </p:txBody>
        </p:sp>
      </p:grpSp>
      <p:grpSp>
        <p:nvGrpSpPr>
          <p:cNvPr id="5" name="Group 58"/>
          <p:cNvGrpSpPr/>
          <p:nvPr/>
        </p:nvGrpSpPr>
        <p:grpSpPr>
          <a:xfrm>
            <a:off x="3407124" y="4310519"/>
            <a:ext cx="3594113" cy="2200178"/>
            <a:chOff x="3407123" y="3629204"/>
            <a:chExt cx="3594114" cy="2200178"/>
          </a:xfrm>
        </p:grpSpPr>
        <p:grpSp>
          <p:nvGrpSpPr>
            <p:cNvPr id="6" name="PCs"/>
            <p:cNvGrpSpPr>
              <a:grpSpLocks noChangeAspect="1"/>
            </p:cNvGrpSpPr>
            <p:nvPr/>
          </p:nvGrpSpPr>
          <p:grpSpPr>
            <a:xfrm>
              <a:off x="3407123" y="3629204"/>
              <a:ext cx="3270378" cy="2200178"/>
              <a:chOff x="-1888139" y="-943764"/>
              <a:chExt cx="3504295" cy="2357545"/>
            </a:xfrm>
          </p:grpSpPr>
          <p:pic>
            <p:nvPicPr>
              <p:cNvPr id="54" name="Picture 53" descr="HP_HDX_900_Desktop_PC_Monitor_highres.png"/>
              <p:cNvPicPr>
                <a:picLocks noChangeAspect="1"/>
              </p:cNvPicPr>
              <p:nvPr/>
            </p:nvPicPr>
            <p:blipFill>
              <a:blip r:embed="rId5" cstate="screen"/>
              <a:stretch>
                <a:fillRect/>
              </a:stretch>
            </p:blipFill>
            <p:spPr>
              <a:xfrm>
                <a:off x="-905251" y="-943764"/>
                <a:ext cx="2521407" cy="2129069"/>
              </a:xfrm>
              <a:prstGeom prst="rect">
                <a:avLst/>
              </a:prstGeom>
            </p:spPr>
          </p:pic>
          <p:grpSp>
            <p:nvGrpSpPr>
              <p:cNvPr id="7" name="Group 52"/>
              <p:cNvGrpSpPr/>
              <p:nvPr/>
            </p:nvGrpSpPr>
            <p:grpSpPr>
              <a:xfrm>
                <a:off x="-1888139" y="-527965"/>
                <a:ext cx="2086009" cy="1941746"/>
                <a:chOff x="1872977" y="1927225"/>
                <a:chExt cx="1045739" cy="973420"/>
              </a:xfrm>
            </p:grpSpPr>
            <p:pic>
              <p:nvPicPr>
                <p:cNvPr id="56" name="Picture 3"/>
                <p:cNvPicPr>
                  <a:picLocks noChangeAspect="1" noChangeArrowheads="1"/>
                </p:cNvPicPr>
                <p:nvPr/>
              </p:nvPicPr>
              <p:blipFill>
                <a:blip r:embed="rId6" cstate="screen"/>
                <a:srcRect/>
                <a:stretch>
                  <a:fillRect/>
                </a:stretch>
              </p:blipFill>
              <p:spPr bwMode="auto">
                <a:xfrm>
                  <a:off x="1872977" y="1927225"/>
                  <a:ext cx="816435" cy="785784"/>
                </a:xfrm>
                <a:prstGeom prst="rect">
                  <a:avLst/>
                </a:prstGeom>
                <a:noFill/>
                <a:ln w="9525">
                  <a:noFill/>
                  <a:miter lim="800000"/>
                  <a:headEnd/>
                  <a:tailEnd/>
                </a:ln>
                <a:effectLst/>
              </p:spPr>
            </p:pic>
            <p:sp>
              <p:nvSpPr>
                <p:cNvPr id="57" name="Rectangle 56"/>
                <p:cNvSpPr/>
                <p:nvPr/>
              </p:nvSpPr>
              <p:spPr bwMode="auto">
                <a:xfrm>
                  <a:off x="2702584" y="2735317"/>
                  <a:ext cx="216132" cy="165328"/>
                </a:xfrm>
                <a:prstGeom prst="rect">
                  <a:avLst/>
                </a:prstGeom>
                <a:noFill/>
                <a:ln w="254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defTabSz="966788" fontAlgn="base">
                    <a:spcBef>
                      <a:spcPct val="0"/>
                    </a:spcBef>
                    <a:spcAft>
                      <a:spcPct val="0"/>
                    </a:spcAft>
                  </a:pPr>
                  <a:r>
                    <a:rPr lang="en-US" sz="2000" kern="0" dirty="0">
                      <a:gradFill>
                        <a:gsLst>
                          <a:gs pos="0">
                            <a:schemeClr val="tx1"/>
                          </a:gs>
                          <a:gs pos="100000">
                            <a:schemeClr val="tx1"/>
                          </a:gs>
                        </a:gsLst>
                        <a:lin ang="5400000" scaled="0"/>
                      </a:gradFill>
                      <a:cs typeface="Arial" charset="0"/>
                    </a:rPr>
                    <a:t>PCs</a:t>
                  </a:r>
                </a:p>
              </p:txBody>
            </p:sp>
          </p:grpSp>
        </p:grpSp>
        <p:pic>
          <p:nvPicPr>
            <p:cNvPr id="61" name="Picture 60" descr="Thinkpad.png"/>
            <p:cNvPicPr>
              <a:picLocks noChangeAspect="1"/>
            </p:cNvPicPr>
            <p:nvPr/>
          </p:nvPicPr>
          <p:blipFill>
            <a:blip r:embed="rId7" cstate="screen"/>
            <a:stretch>
              <a:fillRect/>
            </a:stretch>
          </p:blipFill>
          <p:spPr>
            <a:xfrm>
              <a:off x="5522844" y="4316603"/>
              <a:ext cx="1478393" cy="1100198"/>
            </a:xfrm>
            <a:prstGeom prst="rect">
              <a:avLst/>
            </a:prstGeom>
          </p:spPr>
        </p:pic>
      </p:grpSp>
      <p:grpSp>
        <p:nvGrpSpPr>
          <p:cNvPr id="8" name="Group 27"/>
          <p:cNvGrpSpPr/>
          <p:nvPr/>
        </p:nvGrpSpPr>
        <p:grpSpPr>
          <a:xfrm>
            <a:off x="9591854" y="4648887"/>
            <a:ext cx="2369774" cy="1870650"/>
            <a:chOff x="9598765" y="4345980"/>
            <a:chExt cx="2369774" cy="1870650"/>
          </a:xfrm>
        </p:grpSpPr>
        <p:pic>
          <p:nvPicPr>
            <p:cNvPr id="27" name="Picture 2"/>
            <p:cNvPicPr>
              <a:picLocks noChangeAspect="1" noChangeArrowheads="1"/>
            </p:cNvPicPr>
            <p:nvPr/>
          </p:nvPicPr>
          <p:blipFill>
            <a:blip r:embed="rId8" cstate="screen"/>
            <a:srcRect/>
            <a:stretch>
              <a:fillRect/>
            </a:stretch>
          </p:blipFill>
          <p:spPr bwMode="auto">
            <a:xfrm>
              <a:off x="10544158" y="4762085"/>
              <a:ext cx="1424381" cy="754999"/>
            </a:xfrm>
            <a:prstGeom prst="roundRect">
              <a:avLst/>
            </a:prstGeom>
            <a:noFill/>
            <a:ln w="9525">
              <a:noFill/>
              <a:miter lim="800000"/>
              <a:headEnd/>
              <a:tailEnd/>
            </a:ln>
            <a:effectLst/>
          </p:spPr>
        </p:pic>
        <p:grpSp>
          <p:nvGrpSpPr>
            <p:cNvPr id="9" name="Group 37"/>
            <p:cNvGrpSpPr/>
            <p:nvPr/>
          </p:nvGrpSpPr>
          <p:grpSpPr>
            <a:xfrm>
              <a:off x="9598765" y="4345980"/>
              <a:ext cx="1605214" cy="1870650"/>
              <a:chOff x="9895640" y="3994290"/>
              <a:chExt cx="1605214" cy="1870650"/>
            </a:xfrm>
          </p:grpSpPr>
          <p:pic>
            <p:nvPicPr>
              <p:cNvPr id="70"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895640" y="3994290"/>
                <a:ext cx="1208471" cy="1539453"/>
              </a:xfrm>
              <a:prstGeom prst="rect">
                <a:avLst/>
              </a:prstGeom>
              <a:noFill/>
              <a:effectLst/>
            </p:spPr>
          </p:pic>
          <p:sp>
            <p:nvSpPr>
              <p:cNvPr id="66" name="Rectangle 65"/>
              <p:cNvSpPr/>
              <p:nvPr/>
            </p:nvSpPr>
            <p:spPr bwMode="auto">
              <a:xfrm>
                <a:off x="10707367" y="5557163"/>
                <a:ext cx="793487" cy="307777"/>
              </a:xfrm>
              <a:prstGeom prst="rect">
                <a:avLst/>
              </a:prstGeom>
              <a:noFill/>
              <a:ln w="254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defTabSz="966788" fontAlgn="base">
                  <a:spcBef>
                    <a:spcPct val="0"/>
                  </a:spcBef>
                  <a:spcAft>
                    <a:spcPct val="0"/>
                  </a:spcAft>
                  <a:defRPr/>
                </a:pPr>
                <a:r>
                  <a:rPr lang="en-US" sz="2000" kern="0" dirty="0">
                    <a:gradFill>
                      <a:gsLst>
                        <a:gs pos="0">
                          <a:schemeClr val="tx1"/>
                        </a:gs>
                        <a:gs pos="100000">
                          <a:schemeClr val="tx1"/>
                        </a:gs>
                      </a:gsLst>
                      <a:lin ang="5400000" scaled="0"/>
                    </a:gradFill>
                    <a:cs typeface="Arial" charset="0"/>
                  </a:rPr>
                  <a:t>Tablets</a:t>
                </a:r>
              </a:p>
            </p:txBody>
          </p:sp>
        </p:grpSp>
      </p:grpSp>
      <p:grpSp>
        <p:nvGrpSpPr>
          <p:cNvPr id="10" name="Smartphones"/>
          <p:cNvGrpSpPr>
            <a:grpSpLocks noChangeAspect="1"/>
          </p:cNvGrpSpPr>
          <p:nvPr/>
        </p:nvGrpSpPr>
        <p:grpSpPr>
          <a:xfrm>
            <a:off x="7484894" y="4766385"/>
            <a:ext cx="1476366" cy="1737338"/>
            <a:chOff x="3199409" y="627965"/>
            <a:chExt cx="831424" cy="978392"/>
          </a:xfrm>
        </p:grpSpPr>
        <p:grpSp>
          <p:nvGrpSpPr>
            <p:cNvPr id="11" name="Group 35"/>
            <p:cNvGrpSpPr/>
            <p:nvPr/>
          </p:nvGrpSpPr>
          <p:grpSpPr>
            <a:xfrm>
              <a:off x="3290768" y="627965"/>
              <a:ext cx="658949" cy="818702"/>
              <a:chOff x="4312745" y="264894"/>
              <a:chExt cx="658949" cy="818702"/>
            </a:xfrm>
          </p:grpSpPr>
          <p:pic>
            <p:nvPicPr>
              <p:cNvPr id="50" name="Picture 3" descr="smartphone"/>
              <p:cNvPicPr>
                <a:picLocks noChangeAspect="1" noChangeArrowheads="1"/>
              </p:cNvPicPr>
              <p:nvPr/>
            </p:nvPicPr>
            <p:blipFill>
              <a:blip r:embed="rId10" cstate="screen"/>
              <a:srcRect/>
              <a:stretch>
                <a:fillRect/>
              </a:stretch>
            </p:blipFill>
            <p:spPr bwMode="auto">
              <a:xfrm>
                <a:off x="4476835" y="264894"/>
                <a:ext cx="269147" cy="497796"/>
              </a:xfrm>
              <a:prstGeom prst="rect">
                <a:avLst/>
              </a:prstGeom>
              <a:noFill/>
              <a:effectLst/>
            </p:spPr>
          </p:pic>
          <p:pic>
            <p:nvPicPr>
              <p:cNvPr id="51" name="Picture 2" descr="Z:\Documents\1- Projects\09 Summit\Graphics\iPhone.png"/>
              <p:cNvPicPr>
                <a:picLocks noChangeAspect="1" noChangeArrowheads="1"/>
              </p:cNvPicPr>
              <p:nvPr/>
            </p:nvPicPr>
            <p:blipFill>
              <a:blip r:embed="rId11" cstate="screen"/>
              <a:srcRect/>
              <a:stretch>
                <a:fillRect/>
              </a:stretch>
            </p:blipFill>
            <p:spPr bwMode="auto">
              <a:xfrm>
                <a:off x="4312745" y="482208"/>
                <a:ext cx="275357" cy="496092"/>
              </a:xfrm>
              <a:prstGeom prst="rect">
                <a:avLst/>
              </a:prstGeom>
              <a:noFill/>
            </p:spPr>
          </p:pic>
          <p:pic>
            <p:nvPicPr>
              <p:cNvPr id="52" name="Picture 51" descr="HTC HD.png"/>
              <p:cNvPicPr>
                <a:picLocks noChangeAspect="1"/>
              </p:cNvPicPr>
              <p:nvPr/>
            </p:nvPicPr>
            <p:blipFill>
              <a:blip r:embed="rId12" cstate="screen"/>
              <a:stretch>
                <a:fillRect/>
              </a:stretch>
            </p:blipFill>
            <p:spPr>
              <a:xfrm>
                <a:off x="4626076" y="531875"/>
                <a:ext cx="345618" cy="551721"/>
              </a:xfrm>
              <a:prstGeom prst="rect">
                <a:avLst/>
              </a:prstGeom>
            </p:spPr>
          </p:pic>
        </p:grpSp>
        <p:sp>
          <p:nvSpPr>
            <p:cNvPr id="49" name="Rectangle 48"/>
            <p:cNvSpPr/>
            <p:nvPr/>
          </p:nvSpPr>
          <p:spPr bwMode="auto">
            <a:xfrm>
              <a:off x="3199409" y="1433031"/>
              <a:ext cx="831424" cy="173326"/>
            </a:xfrm>
            <a:prstGeom prst="rect">
              <a:avLst/>
            </a:prstGeom>
            <a:noFill/>
            <a:ln w="254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algn="ctr" defTabSz="966788" fontAlgn="base">
                <a:spcBef>
                  <a:spcPct val="0"/>
                </a:spcBef>
                <a:spcAft>
                  <a:spcPct val="0"/>
                </a:spcAft>
                <a:defRPr/>
              </a:pPr>
              <a:r>
                <a:rPr lang="en-US" sz="2000" kern="0" dirty="0" err="1">
                  <a:gradFill>
                    <a:gsLst>
                      <a:gs pos="0">
                        <a:schemeClr val="tx1"/>
                      </a:gs>
                      <a:gs pos="100000">
                        <a:schemeClr val="tx1"/>
                      </a:gs>
                    </a:gsLst>
                    <a:lin ang="5400000" scaled="0"/>
                  </a:gradFill>
                  <a:cs typeface="Arial" charset="0"/>
                </a:rPr>
                <a:t>Smartphones</a:t>
              </a:r>
              <a:endParaRPr lang="en-US" sz="2000" kern="0" dirty="0">
                <a:gradFill>
                  <a:gsLst>
                    <a:gs pos="0">
                      <a:schemeClr val="tx1"/>
                    </a:gs>
                    <a:gs pos="100000">
                      <a:schemeClr val="tx1"/>
                    </a:gs>
                  </a:gsLst>
                  <a:lin ang="5400000" scaled="0"/>
                </a:gradFill>
                <a:cs typeface="Arial" charset="0"/>
              </a:endParaRPr>
            </a:p>
          </p:txBody>
        </p:sp>
      </p:grpSp>
      <p:pic>
        <p:nvPicPr>
          <p:cNvPr id="60" name="Picture 59" descr="025_Receiver_h32bit_512.png"/>
          <p:cNvPicPr>
            <a:picLocks noChangeAspect="1"/>
          </p:cNvPicPr>
          <p:nvPr/>
        </p:nvPicPr>
        <p:blipFill>
          <a:blip r:embed="rId13" cstate="screen"/>
          <a:stretch>
            <a:fillRect/>
          </a:stretch>
        </p:blipFill>
        <p:spPr>
          <a:xfrm>
            <a:off x="475656" y="1813059"/>
            <a:ext cx="1266933" cy="1266932"/>
          </a:xfrm>
          <a:prstGeom prst="rect">
            <a:avLst/>
          </a:prstGeom>
        </p:spPr>
      </p:pic>
    </p:spTree>
    <p:extLst>
      <p:ext uri="{BB962C8B-B14F-4D97-AF65-F5344CB8AC3E}">
        <p14:creationId xmlns:p14="http://schemas.microsoft.com/office/powerpoint/2010/main" val="4125715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VDI Access</a:t>
            </a:r>
            <a:endParaRPr lang="en-US" dirty="0"/>
          </a:p>
        </p:txBody>
      </p:sp>
    </p:spTree>
    <p:extLst>
      <p:ext uri="{BB962C8B-B14F-4D97-AF65-F5344CB8AC3E}">
        <p14:creationId xmlns:p14="http://schemas.microsoft.com/office/powerpoint/2010/main" val="344409268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Access Technologies OS Support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01433174"/>
              </p:ext>
            </p:extLst>
          </p:nvPr>
        </p:nvGraphicFramePr>
        <p:xfrm>
          <a:off x="510363" y="1862138"/>
          <a:ext cx="11168875" cy="3200400"/>
        </p:xfrm>
        <a:graphic>
          <a:graphicData uri="http://schemas.openxmlformats.org/drawingml/2006/table">
            <a:tbl>
              <a:tblPr firstRow="1" bandRow="1">
                <a:effectLst>
                  <a:outerShdw blurRad="177800" dist="38100" dir="2700000" algn="ctr" rotWithShape="0">
                    <a:srgbClr val="000000">
                      <a:alpha val="25000"/>
                    </a:srgbClr>
                  </a:outerShdw>
                </a:effectLst>
                <a:tableStyleId>{2D5ABB26-0587-4C30-8999-92F81FD0307C}</a:tableStyleId>
              </a:tblPr>
              <a:tblGrid>
                <a:gridCol w="3654932"/>
                <a:gridCol w="1551443"/>
                <a:gridCol w="1170721"/>
                <a:gridCol w="1170721"/>
                <a:gridCol w="1320282"/>
                <a:gridCol w="2300776"/>
              </a:tblGrid>
              <a:tr h="0">
                <a:tc>
                  <a:txBody>
                    <a:bodyPr/>
                    <a:lstStyle/>
                    <a:p>
                      <a:pPr>
                        <a:lnSpc>
                          <a:spcPct val="90000"/>
                        </a:lnSpc>
                      </a:pP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Windows 7</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Mac OSX </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err="1" smtClean="0">
                          <a:gradFill>
                            <a:gsLst>
                              <a:gs pos="0">
                                <a:schemeClr val="tx1"/>
                              </a:gs>
                              <a:gs pos="100000">
                                <a:schemeClr val="tx1"/>
                              </a:gs>
                            </a:gsLst>
                            <a:lin ang="5400000" scaled="0"/>
                          </a:gradFill>
                        </a:rPr>
                        <a:t>iOS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Android</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c>
                  <a:txBody>
                    <a:bodyPr/>
                    <a:lstStyle/>
                    <a:p>
                      <a:pPr algn="ctr">
                        <a:lnSpc>
                          <a:spcPct val="90000"/>
                        </a:lnSpc>
                      </a:pPr>
                      <a:r>
                        <a:rPr lang="en-US" dirty="0" smtClean="0">
                          <a:gradFill>
                            <a:gsLst>
                              <a:gs pos="0">
                                <a:schemeClr val="tx1"/>
                              </a:gs>
                              <a:gs pos="100000">
                                <a:schemeClr val="tx1"/>
                              </a:gs>
                            </a:gsLst>
                            <a:lin ang="5400000" scaled="0"/>
                          </a:gradFill>
                        </a:rPr>
                        <a:t>Windows Phone 7</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F5E89"/>
                    </a:solidFill>
                  </a:tcPr>
                </a:tc>
              </a:tr>
              <a:tr h="0">
                <a:tc>
                  <a:txBody>
                    <a:bodyPr/>
                    <a:lstStyle/>
                    <a:p>
                      <a:pPr>
                        <a:lnSpc>
                          <a:spcPct val="90000"/>
                        </a:lnSpc>
                      </a:pPr>
                      <a:r>
                        <a:rPr lang="en-US" dirty="0" smtClean="0">
                          <a:gradFill>
                            <a:gsLst>
                              <a:gs pos="0">
                                <a:schemeClr val="tx1"/>
                              </a:gs>
                              <a:gs pos="100000">
                                <a:schemeClr val="tx1"/>
                              </a:gs>
                            </a:gsLst>
                            <a:lin ang="5400000" scaled="0"/>
                          </a:gradFill>
                        </a:rPr>
                        <a:t>UAG SSL VPN</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r>
                      <a:br>
                        <a:rPr lang="en-US" dirty="0" smtClean="0">
                          <a:gradFill>
                            <a:gsLst>
                              <a:gs pos="0">
                                <a:schemeClr val="tx1"/>
                              </a:gs>
                              <a:gs pos="100000">
                                <a:schemeClr val="tx1"/>
                              </a:gs>
                            </a:gsLst>
                            <a:lin ang="5400000" scaled="0"/>
                          </a:gradFill>
                          <a:sym typeface="Wingdings"/>
                        </a:rPr>
                      </a:b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p>
                      <a:pPr marL="0" marR="0" indent="0" algn="l" defTabSz="1218987" rtl="0" eaLnBrk="1" fontAlgn="auto" latinLnBrk="0" hangingPunct="1">
                        <a:lnSpc>
                          <a:spcPct val="90000"/>
                        </a:lnSpc>
                        <a:spcBef>
                          <a:spcPts val="0"/>
                        </a:spcBef>
                        <a:spcAft>
                          <a:spcPts val="0"/>
                        </a:spcAft>
                        <a:buClrTx/>
                        <a:buSzTx/>
                        <a:buFontTx/>
                        <a:buNone/>
                        <a:tabLst/>
                        <a:defRPr/>
                      </a:pPr>
                      <a:endParaRPr lang="en-US" dirty="0" smtClean="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6B0EA"/>
                    </a:solidFill>
                  </a:tcPr>
                </a:tc>
              </a:tr>
              <a:tr h="0">
                <a:tc>
                  <a:txBody>
                    <a:bodyPr/>
                    <a:lstStyle/>
                    <a:p>
                      <a:pPr>
                        <a:lnSpc>
                          <a:spcPct val="90000"/>
                        </a:lnSpc>
                      </a:pPr>
                      <a:r>
                        <a:rPr lang="en-US" dirty="0" smtClean="0">
                          <a:gradFill>
                            <a:gsLst>
                              <a:gs pos="0">
                                <a:schemeClr val="tx1"/>
                              </a:gs>
                              <a:gs pos="100000">
                                <a:schemeClr val="tx1"/>
                              </a:gs>
                            </a:gsLst>
                            <a:lin ang="5400000" scaled="0"/>
                          </a:gradFill>
                        </a:rPr>
                        <a:t>Citrix Receiver Remote Desktop</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r>
                      <a:br>
                        <a:rPr lang="en-US" dirty="0" smtClean="0">
                          <a:gradFill>
                            <a:gsLst>
                              <a:gs pos="0">
                                <a:schemeClr val="tx1"/>
                              </a:gs>
                              <a:gs pos="100000">
                                <a:schemeClr val="tx1"/>
                              </a:gs>
                            </a:gsLst>
                            <a:lin ang="5400000" scaled="0"/>
                          </a:gradFill>
                          <a:sym typeface="Wingdings"/>
                        </a:rPr>
                      </a:b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p>
                      <a:pPr marL="0" marR="0" indent="0" algn="l" defTabSz="1218987" rtl="0" eaLnBrk="1" fontAlgn="auto" latinLnBrk="0" hangingPunct="1">
                        <a:lnSpc>
                          <a:spcPct val="90000"/>
                        </a:lnSpc>
                        <a:spcBef>
                          <a:spcPts val="0"/>
                        </a:spcBef>
                        <a:spcAft>
                          <a:spcPts val="0"/>
                        </a:spcAft>
                        <a:buClrTx/>
                        <a:buSzTx/>
                        <a:buFontTx/>
                        <a:buNone/>
                        <a:tabLst/>
                        <a:defRPr/>
                      </a:pPr>
                      <a:endParaRPr lang="en-US" dirty="0" smtClean="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 typeface="Wingdings"/>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r>
              <a:tr h="0">
                <a:tc>
                  <a:txBody>
                    <a:bodyPr/>
                    <a:lstStyle/>
                    <a:p>
                      <a:pPr>
                        <a:lnSpc>
                          <a:spcPct val="90000"/>
                        </a:lnSpc>
                      </a:pPr>
                      <a:r>
                        <a:rPr lang="en-US" dirty="0" smtClean="0">
                          <a:gradFill>
                            <a:gsLst>
                              <a:gs pos="0">
                                <a:schemeClr val="tx1"/>
                              </a:gs>
                              <a:gs pos="100000">
                                <a:schemeClr val="tx1"/>
                              </a:gs>
                            </a:gsLst>
                            <a:lin ang="5400000" scaled="0"/>
                          </a:gradFill>
                        </a:rPr>
                        <a:t>Terminal Services Gateway</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
                      </a:r>
                      <a:br>
                        <a:rPr lang="en-US" dirty="0" smtClean="0">
                          <a:gradFill>
                            <a:gsLst>
                              <a:gs pos="0">
                                <a:schemeClr val="tx1"/>
                              </a:gs>
                              <a:gs pos="100000">
                                <a:schemeClr val="tx1"/>
                              </a:gs>
                            </a:gsLst>
                            <a:lin ang="5400000" scaled="0"/>
                          </a:gradFill>
                          <a:sym typeface="Wingdings"/>
                        </a:rPr>
                      </a:b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Yes</a:t>
                      </a:r>
                    </a:p>
                    <a:p>
                      <a:pPr marL="0" marR="0" indent="0" algn="l" defTabSz="1218987" rtl="0" eaLnBrk="1" fontAlgn="auto" latinLnBrk="0" hangingPunct="1">
                        <a:lnSpc>
                          <a:spcPct val="90000"/>
                        </a:lnSpc>
                        <a:spcBef>
                          <a:spcPts val="0"/>
                        </a:spcBef>
                        <a:spcAft>
                          <a:spcPts val="0"/>
                        </a:spcAft>
                        <a:buClrTx/>
                        <a:buSzTx/>
                        <a:buFontTx/>
                        <a:buNone/>
                        <a:tabLst/>
                        <a:defRPr/>
                      </a:pPr>
                      <a:endParaRPr lang="en-US" dirty="0" smtClean="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marR="0" indent="0" algn="l" defTabSz="1218987" rtl="0" eaLnBrk="1" fontAlgn="auto" latinLnBrk="0" hangingPunct="1">
                        <a:lnSpc>
                          <a:spcPct val="90000"/>
                        </a:lnSpc>
                        <a:spcBef>
                          <a:spcPts val="0"/>
                        </a:spcBef>
                        <a:spcAft>
                          <a:spcPts val="0"/>
                        </a:spcAft>
                        <a:buClrTx/>
                        <a:buSzTx/>
                        <a:buFontTx/>
                        <a:buNone/>
                        <a:tabLst/>
                        <a:defRPr/>
                      </a:pPr>
                      <a:r>
                        <a:rPr lang="en-US" dirty="0" smtClean="0">
                          <a:gradFill>
                            <a:gsLst>
                              <a:gs pos="0">
                                <a:schemeClr val="tx1"/>
                              </a:gs>
                              <a:gs pos="100000">
                                <a:schemeClr val="tx1"/>
                              </a:gs>
                            </a:gsLst>
                            <a:lin ang="5400000" scaled="0"/>
                          </a:gradFill>
                          <a:sym typeface="Wingdings"/>
                        </a:rPr>
                        <a:t></a:t>
                      </a:r>
                      <a:r>
                        <a:rPr lang="en-US" baseline="0" dirty="0" smtClean="0">
                          <a:gradFill>
                            <a:gsLst>
                              <a:gs pos="0">
                                <a:schemeClr val="tx1"/>
                              </a:gs>
                              <a:gs pos="100000">
                                <a:schemeClr val="tx1"/>
                              </a:gs>
                            </a:gsLst>
                            <a:lin ang="5400000" scaled="0"/>
                          </a:gradFill>
                          <a:sym typeface="Wingdings"/>
                        </a:rPr>
                        <a:t> Yes</a:t>
                      </a:r>
                      <a:endParaRPr lang="en-US" dirty="0" smtClean="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a:lnSpc>
                          <a:spcPct val="90000"/>
                        </a:lnSpc>
                      </a:pPr>
                      <a:r>
                        <a:rPr lang="en-US" dirty="0" smtClean="0">
                          <a:gradFill>
                            <a:gsLst>
                              <a:gs pos="0">
                                <a:schemeClr val="tx1"/>
                              </a:gs>
                              <a:gs pos="100000">
                                <a:schemeClr val="tx1"/>
                              </a:gs>
                            </a:gsLst>
                            <a:lin ang="5400000" scaled="0"/>
                          </a:gradFill>
                          <a:sym typeface="Wingdings"/>
                        </a:rPr>
                        <a:t> Yes</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c>
                  <a:txBody>
                    <a:bodyPr/>
                    <a:lstStyle/>
                    <a:p>
                      <a:pPr marL="0" indent="0">
                        <a:lnSpc>
                          <a:spcPct val="90000"/>
                        </a:lnSpc>
                        <a:buFont typeface="Wingdings"/>
                        <a:buNone/>
                      </a:pPr>
                      <a:r>
                        <a:rPr lang="en-US" dirty="0" smtClean="0">
                          <a:gradFill>
                            <a:gsLst>
                              <a:gs pos="0">
                                <a:schemeClr val="tx1"/>
                              </a:gs>
                              <a:gs pos="100000">
                                <a:schemeClr val="tx1"/>
                              </a:gs>
                            </a:gsLst>
                            <a:lin ang="5400000" scaled="0"/>
                          </a:gradFill>
                          <a:sym typeface="Wingdings"/>
                        </a:rPr>
                        <a:t> </a:t>
                      </a:r>
                      <a:r>
                        <a:rPr lang="en-US" dirty="0" smtClean="0">
                          <a:gradFill>
                            <a:gsLst>
                              <a:gs pos="0">
                                <a:schemeClr val="tx1"/>
                              </a:gs>
                              <a:gs pos="100000">
                                <a:schemeClr val="tx1"/>
                              </a:gs>
                            </a:gsLst>
                            <a:lin ang="5400000" scaled="0"/>
                          </a:gradFill>
                        </a:rPr>
                        <a:t>No</a:t>
                      </a:r>
                      <a:endParaRPr lang="en-US" dirty="0">
                        <a:gradFill>
                          <a:gsLst>
                            <a:gs pos="0">
                              <a:schemeClr val="tx1"/>
                            </a:gs>
                            <a:gs pos="100000">
                              <a:schemeClr val="tx1"/>
                            </a:gs>
                          </a:gsLst>
                          <a:lin ang="5400000" scaled="0"/>
                        </a:gradFill>
                      </a:endParaRPr>
                    </a:p>
                  </a:txBody>
                  <a:tcPr marT="91440" marB="9144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78DCD"/>
                    </a:solidFill>
                  </a:tcPr>
                </a:tc>
              </a:tr>
            </a:tbl>
          </a:graphicData>
        </a:graphic>
      </p:graphicFrame>
    </p:spTree>
    <p:extLst>
      <p:ext uri="{BB962C8B-B14F-4D97-AF65-F5344CB8AC3E}">
        <p14:creationId xmlns:p14="http://schemas.microsoft.com/office/powerpoint/2010/main" val="362829196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6"/>
          <p:cNvSpPr>
            <a:spLocks/>
          </p:cNvSpPr>
          <p:nvPr/>
        </p:nvSpPr>
        <p:spPr bwMode="auto">
          <a:xfrm>
            <a:off x="8039926" y="1862355"/>
            <a:ext cx="3639312" cy="478231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Access </a:t>
            </a:r>
            <a:r>
              <a:rPr lang="en-US" sz="2400" b="1" dirty="0" smtClean="0">
                <a:gradFill>
                  <a:gsLst>
                    <a:gs pos="0">
                      <a:schemeClr val="tx1"/>
                    </a:gs>
                    <a:gs pos="100000">
                      <a:schemeClr val="tx1"/>
                    </a:gs>
                  </a:gsLst>
                  <a:lin ang="5400000" scaled="0"/>
                </a:gradFill>
              </a:rPr>
              <a:t>to</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Corporate</a:t>
            </a:r>
            <a:br>
              <a:rPr lang="en-US" sz="2400" b="1" dirty="0" smtClean="0">
                <a:gradFill>
                  <a:gsLst>
                    <a:gs pos="0">
                      <a:schemeClr val="tx1"/>
                    </a:gs>
                    <a:gs pos="100000">
                      <a:schemeClr val="tx1"/>
                    </a:gs>
                  </a:gsLst>
                  <a:lin ang="5400000" scaled="0"/>
                </a:gradFill>
              </a:rPr>
            </a:br>
            <a:r>
              <a:rPr lang="en-US" sz="2400" b="1" dirty="0" smtClean="0">
                <a:gradFill>
                  <a:gsLst>
                    <a:gs pos="0">
                      <a:schemeClr val="tx1"/>
                    </a:gs>
                    <a:gs pos="100000">
                      <a:schemeClr val="tx1"/>
                    </a:gs>
                  </a:gsLst>
                  <a:lin ang="5400000" scaled="0"/>
                </a:gradFill>
              </a:rPr>
              <a:t>Applications</a:t>
            </a:r>
            <a:endParaRPr lang="en-US" sz="2400" b="1" dirty="0">
              <a:gradFill>
                <a:gsLst>
                  <a:gs pos="0">
                    <a:schemeClr val="tx1"/>
                  </a:gs>
                  <a:gs pos="100000">
                    <a:schemeClr val="tx1"/>
                  </a:gs>
                </a:gsLst>
                <a:lin ang="5400000" scaled="0"/>
              </a:gradFill>
            </a:endParaRPr>
          </a:p>
        </p:txBody>
      </p:sp>
      <p:sp>
        <p:nvSpPr>
          <p:cNvPr id="43" name="Freeform 6"/>
          <p:cNvSpPr>
            <a:spLocks/>
          </p:cNvSpPr>
          <p:nvPr/>
        </p:nvSpPr>
        <p:spPr bwMode="auto">
          <a:xfrm>
            <a:off x="4269500" y="1862354"/>
            <a:ext cx="3639312" cy="478231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Isolate Devices</a:t>
            </a:r>
            <a:br>
              <a:rPr lang="en-US" sz="2400" b="1" dirty="0">
                <a:gradFill>
                  <a:gsLst>
                    <a:gs pos="0">
                      <a:schemeClr val="tx1"/>
                    </a:gs>
                    <a:gs pos="100000">
                      <a:schemeClr val="tx1"/>
                    </a:gs>
                  </a:gsLst>
                  <a:lin ang="5400000" scaled="0"/>
                </a:gradFill>
              </a:rPr>
            </a:br>
            <a:r>
              <a:rPr lang="en-US" sz="2400" b="1" dirty="0">
                <a:gradFill>
                  <a:gsLst>
                    <a:gs pos="0">
                      <a:schemeClr val="tx1"/>
                    </a:gs>
                    <a:gs pos="100000">
                      <a:schemeClr val="tx1"/>
                    </a:gs>
                  </a:gsLst>
                  <a:lin ang="5400000" scaled="0"/>
                </a:gradFill>
              </a:rPr>
              <a:t>and Data</a:t>
            </a:r>
          </a:p>
        </p:txBody>
      </p:sp>
      <p:sp>
        <p:nvSpPr>
          <p:cNvPr id="41" name="Freeform 6"/>
          <p:cNvSpPr>
            <a:spLocks/>
          </p:cNvSpPr>
          <p:nvPr/>
        </p:nvSpPr>
        <p:spPr bwMode="auto">
          <a:xfrm>
            <a:off x="499075" y="1862355"/>
            <a:ext cx="3639312" cy="478231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noAutofit/>
          </a:bodyPr>
          <a:lstStyle/>
          <a:p>
            <a:pPr defTabSz="914363">
              <a:lnSpc>
                <a:spcPct val="90000"/>
              </a:lnSpc>
              <a:spcBef>
                <a:spcPct val="20000"/>
              </a:spcBef>
              <a:buSzPct val="90000"/>
            </a:pPr>
            <a:r>
              <a:rPr lang="en-US" sz="2400" b="1" dirty="0">
                <a:gradFill>
                  <a:gsLst>
                    <a:gs pos="0">
                      <a:schemeClr val="tx1"/>
                    </a:gs>
                    <a:gs pos="100000">
                      <a:schemeClr val="tx1"/>
                    </a:gs>
                  </a:gsLst>
                  <a:lin ang="5400000" scaled="0"/>
                </a:gradFill>
              </a:rPr>
              <a:t>Enforce Policy</a:t>
            </a:r>
          </a:p>
          <a:p>
            <a:pPr defTabSz="914363">
              <a:lnSpc>
                <a:spcPct val="90000"/>
              </a:lnSpc>
              <a:spcBef>
                <a:spcPct val="20000"/>
              </a:spcBef>
              <a:buSzPct val="90000"/>
            </a:pPr>
            <a:endParaRPr lang="en-US" sz="2400" b="1" dirty="0">
              <a:gradFill>
                <a:gsLst>
                  <a:gs pos="0">
                    <a:schemeClr val="tx1"/>
                  </a:gs>
                  <a:gs pos="100000">
                    <a:schemeClr val="tx1"/>
                  </a:gs>
                </a:gsLst>
                <a:lin ang="5400000" scaled="0"/>
              </a:gradFill>
            </a:endParaRPr>
          </a:p>
        </p:txBody>
      </p:sp>
      <p:sp>
        <p:nvSpPr>
          <p:cNvPr id="4" name="Title 3"/>
          <p:cNvSpPr>
            <a:spLocks noGrp="1"/>
          </p:cNvSpPr>
          <p:nvPr>
            <p:ph type="title"/>
          </p:nvPr>
        </p:nvSpPr>
        <p:spPr>
          <a:xfrm>
            <a:off x="520700" y="693738"/>
            <a:ext cx="11149013" cy="581698"/>
          </a:xfrm>
        </p:spPr>
        <p:txBody>
          <a:bodyPr/>
          <a:lstStyle/>
          <a:p>
            <a:r>
              <a:rPr lang="en-US" sz="4200" dirty="0" smtClean="0"/>
              <a:t>Using </a:t>
            </a:r>
            <a:r>
              <a:rPr lang="en-US" sz="4200" dirty="0"/>
              <a:t>Technology to Enable Consumerization</a:t>
            </a:r>
          </a:p>
        </p:txBody>
      </p:sp>
      <p:grpSp>
        <p:nvGrpSpPr>
          <p:cNvPr id="22" name="Group 21"/>
          <p:cNvGrpSpPr/>
          <p:nvPr/>
        </p:nvGrpSpPr>
        <p:grpSpPr>
          <a:xfrm>
            <a:off x="3122501" y="1953282"/>
            <a:ext cx="923544" cy="923544"/>
            <a:chOff x="-2384595" y="2147949"/>
            <a:chExt cx="1063256" cy="1063256"/>
          </a:xfrm>
        </p:grpSpPr>
        <p:sp>
          <p:nvSpPr>
            <p:cNvPr id="8" name="Oval 7"/>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a:gradFill>
                    <a:gsLst>
                      <a:gs pos="0">
                        <a:srgbClr val="FFFFFF"/>
                      </a:gs>
                      <a:gs pos="86000">
                        <a:srgbClr val="FFFFFF"/>
                      </a:gs>
                    </a:gsLst>
                    <a:lin ang="16200000" scaled="1"/>
                  </a:gradFill>
                </a:rPr>
                <a:t>1</a:t>
              </a:r>
            </a:p>
          </p:txBody>
        </p:sp>
        <p:sp>
          <p:nvSpPr>
            <p:cNvPr id="19" name="Oval 18"/>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grpSp>
        <p:nvGrpSpPr>
          <p:cNvPr id="29" name="Group 28"/>
          <p:cNvGrpSpPr/>
          <p:nvPr/>
        </p:nvGrpSpPr>
        <p:grpSpPr>
          <a:xfrm>
            <a:off x="6889716" y="1953751"/>
            <a:ext cx="923544" cy="923544"/>
            <a:chOff x="-2384595" y="2147949"/>
            <a:chExt cx="1063256" cy="1063256"/>
          </a:xfrm>
        </p:grpSpPr>
        <p:sp>
          <p:nvSpPr>
            <p:cNvPr id="30" name="Oval 29"/>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2</a:t>
              </a:r>
              <a:endParaRPr lang="en-US" sz="5400" b="1" dirty="0">
                <a:gradFill>
                  <a:gsLst>
                    <a:gs pos="0">
                      <a:srgbClr val="FFFFFF"/>
                    </a:gs>
                    <a:gs pos="86000">
                      <a:srgbClr val="FFFFFF"/>
                    </a:gs>
                  </a:gsLst>
                  <a:lin ang="16200000" scaled="1"/>
                </a:gradFill>
              </a:endParaRPr>
            </a:p>
          </p:txBody>
        </p:sp>
        <p:sp>
          <p:nvSpPr>
            <p:cNvPr id="34" name="Oval 33"/>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grpSp>
        <p:nvGrpSpPr>
          <p:cNvPr id="38" name="Group 37"/>
          <p:cNvGrpSpPr/>
          <p:nvPr/>
        </p:nvGrpSpPr>
        <p:grpSpPr>
          <a:xfrm>
            <a:off x="10666167" y="1957508"/>
            <a:ext cx="923544" cy="923544"/>
            <a:chOff x="-2384595" y="2147949"/>
            <a:chExt cx="1063256" cy="1063256"/>
          </a:xfrm>
        </p:grpSpPr>
        <p:sp>
          <p:nvSpPr>
            <p:cNvPr id="39" name="Oval 38"/>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3</a:t>
              </a:r>
              <a:endParaRPr lang="en-US" sz="5400" b="1" dirty="0">
                <a:gradFill>
                  <a:gsLst>
                    <a:gs pos="0">
                      <a:srgbClr val="FFFFFF"/>
                    </a:gs>
                    <a:gs pos="86000">
                      <a:srgbClr val="FFFFFF"/>
                    </a:gs>
                  </a:gsLst>
                  <a:lin ang="16200000" scaled="1"/>
                </a:gradFill>
              </a:endParaRPr>
            </a:p>
          </p:txBody>
        </p:sp>
        <p:sp>
          <p:nvSpPr>
            <p:cNvPr id="40" name="Oval 39"/>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Tree>
    <p:extLst>
      <p:ext uri="{BB962C8B-B14F-4D97-AF65-F5344CB8AC3E}">
        <p14:creationId xmlns:p14="http://schemas.microsoft.com/office/powerpoint/2010/main" val="360139662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693738"/>
            <a:ext cx="11149013" cy="581698"/>
          </a:xfrm>
        </p:spPr>
        <p:txBody>
          <a:bodyPr/>
          <a:lstStyle/>
          <a:p>
            <a:r>
              <a:rPr lang="en-US" sz="4200" dirty="0" smtClean="0"/>
              <a:t>Life and Work are Becoming Indistinguishable</a:t>
            </a:r>
            <a:endParaRPr lang="en-US" sz="4200" dirty="0"/>
          </a:p>
        </p:txBody>
      </p:sp>
      <p:grpSp>
        <p:nvGrpSpPr>
          <p:cNvPr id="7" name="Group 6"/>
          <p:cNvGrpSpPr/>
          <p:nvPr/>
        </p:nvGrpSpPr>
        <p:grpSpPr>
          <a:xfrm>
            <a:off x="1586113" y="1447800"/>
            <a:ext cx="4096800" cy="2226425"/>
            <a:chOff x="361485" y="1277939"/>
            <a:chExt cx="3073400" cy="2226425"/>
          </a:xfrm>
        </p:grpSpPr>
        <p:pic>
          <p:nvPicPr>
            <p:cNvPr id="3" name="group pic"/>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361485" y="1277939"/>
              <a:ext cx="3065767" cy="1937903"/>
            </a:xfrm>
            <a:prstGeom prst="rect">
              <a:avLst/>
            </a:prstGeom>
          </p:spPr>
        </p:pic>
        <p:sp>
          <p:nvSpPr>
            <p:cNvPr id="11" name="netbook txt"/>
            <p:cNvSpPr/>
            <p:nvPr/>
          </p:nvSpPr>
          <p:spPr>
            <a:xfrm>
              <a:off x="361485" y="3227365"/>
              <a:ext cx="3073400" cy="276999"/>
            </a:xfrm>
            <a:prstGeom prst="rect">
              <a:avLst/>
            </a:prstGeom>
            <a:noFill/>
          </p:spPr>
          <p:txBody>
            <a:bodyPr wrap="square" lIns="0" tIns="0" rIns="0" bIns="0" rtlCol="0">
              <a:spAutoFit/>
            </a:bodyPr>
            <a:lstStyle/>
            <a:p>
              <a:pPr algn="ctr">
                <a:lnSpc>
                  <a:spcPct val="90000"/>
                </a:lnSpc>
              </a:pPr>
              <a:r>
                <a:rPr lang="en-US" sz="2000" b="1" dirty="0" smtClean="0">
                  <a:gradFill>
                    <a:gsLst>
                      <a:gs pos="4000">
                        <a:schemeClr val="tx1"/>
                      </a:gs>
                      <a:gs pos="100000">
                        <a:schemeClr val="tx1"/>
                      </a:gs>
                    </a:gsLst>
                    <a:lin ang="5400000" scaled="0"/>
                  </a:gradFill>
                  <a:ea typeface="Verdana" pitchFamily="34" charset="0"/>
                  <a:cs typeface="Verdana" pitchFamily="34" charset="0"/>
                </a:rPr>
                <a:t>At home…</a:t>
              </a:r>
              <a:endParaRPr lang="en-US" sz="2000" b="1" dirty="0">
                <a:gradFill>
                  <a:gsLst>
                    <a:gs pos="4000">
                      <a:schemeClr val="tx1"/>
                    </a:gs>
                    <a:gs pos="100000">
                      <a:schemeClr val="tx1"/>
                    </a:gs>
                  </a:gsLst>
                  <a:lin ang="5400000" scaled="0"/>
                </a:gradFill>
                <a:ea typeface="Verdana" pitchFamily="34" charset="0"/>
                <a:cs typeface="Verdana" pitchFamily="34" charset="0"/>
              </a:endParaRPr>
            </a:p>
          </p:txBody>
        </p:sp>
        <p:sp>
          <p:nvSpPr>
            <p:cNvPr id="19" name="Rectangle 18"/>
            <p:cNvSpPr/>
            <p:nvPr/>
          </p:nvSpPr>
          <p:spPr>
            <a:xfrm flipV="1">
              <a:off x="361485" y="2659817"/>
              <a:ext cx="3073400" cy="556025"/>
            </a:xfrm>
            <a:prstGeom prst="rect">
              <a:avLst/>
            </a:prstGeom>
            <a:gradFill>
              <a:gsLst>
                <a:gs pos="0">
                  <a:srgbClr val="46B0EA">
                    <a:lumMod val="75000"/>
                  </a:srgbClr>
                </a:gs>
                <a:gs pos="100000">
                  <a:srgbClr val="46B0E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itchFamily="34" charset="0"/>
                <a:buChar char="•"/>
              </a:pPr>
              <a:endParaRPr lang="en-US" sz="1200" dirty="0" smtClean="0">
                <a:latin typeface="Verdana" pitchFamily="34" charset="0"/>
              </a:endParaRPr>
            </a:p>
          </p:txBody>
        </p:sp>
      </p:grpSp>
      <p:grpSp>
        <p:nvGrpSpPr>
          <p:cNvPr id="8" name="Group 7"/>
          <p:cNvGrpSpPr/>
          <p:nvPr/>
        </p:nvGrpSpPr>
        <p:grpSpPr>
          <a:xfrm>
            <a:off x="6443395" y="1435925"/>
            <a:ext cx="4096069" cy="2241569"/>
            <a:chOff x="2866492" y="1274670"/>
            <a:chExt cx="3072852" cy="2241569"/>
          </a:xfrm>
        </p:grpSpPr>
        <p:pic>
          <p:nvPicPr>
            <p:cNvPr id="4" name="Picture 2" descr="C:\Users\v-junyo.REDMOND\Documents\Documents\Microsoft Corp\Brand Photos\FY10 Business Identity\Three Screens Cloud - no exp\hospital nurse texting mobile device cell phone clinic medical distraction.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866492" y="1274670"/>
              <a:ext cx="3065821" cy="1942856"/>
            </a:xfrm>
            <a:prstGeom prst="rect">
              <a:avLst/>
            </a:prstGeom>
            <a:noFill/>
            <a:extLst>
              <a:ext uri="{909E8E84-426E-40DD-AFC4-6F175D3DCCD1}">
                <a14:hiddenFill xmlns:a14="http://schemas.microsoft.com/office/drawing/2010/main">
                  <a:solidFill>
                    <a:srgbClr val="FFFFFF"/>
                  </a:solidFill>
                </a14:hiddenFill>
              </a:ext>
            </a:extLst>
          </p:spPr>
        </p:pic>
        <p:sp>
          <p:nvSpPr>
            <p:cNvPr id="12" name="netbook txt"/>
            <p:cNvSpPr/>
            <p:nvPr/>
          </p:nvSpPr>
          <p:spPr>
            <a:xfrm>
              <a:off x="2866492" y="3239240"/>
              <a:ext cx="3072851" cy="276999"/>
            </a:xfrm>
            <a:prstGeom prst="rect">
              <a:avLst/>
            </a:prstGeom>
            <a:noFill/>
          </p:spPr>
          <p:txBody>
            <a:bodyPr wrap="square" lIns="0" tIns="0" rIns="0" bIns="0" rtlCol="0">
              <a:spAutoFit/>
            </a:bodyPr>
            <a:lstStyle/>
            <a:p>
              <a:pPr algn="ctr">
                <a:lnSpc>
                  <a:spcPct val="90000"/>
                </a:lnSpc>
              </a:pPr>
              <a:r>
                <a:rPr lang="en-US" sz="2000" b="1" dirty="0">
                  <a:gradFill>
                    <a:gsLst>
                      <a:gs pos="4000">
                        <a:schemeClr val="tx1"/>
                      </a:gs>
                      <a:gs pos="100000">
                        <a:schemeClr val="tx1"/>
                      </a:gs>
                    </a:gsLst>
                    <a:lin ang="5400000" scaled="0"/>
                  </a:gradFill>
                  <a:ea typeface="Verdana" pitchFamily="34" charset="0"/>
                  <a:cs typeface="Verdana" pitchFamily="34" charset="0"/>
                </a:rPr>
                <a:t>At work…</a:t>
              </a:r>
            </a:p>
          </p:txBody>
        </p:sp>
        <p:sp>
          <p:nvSpPr>
            <p:cNvPr id="20" name="Rectangle 19"/>
            <p:cNvSpPr/>
            <p:nvPr/>
          </p:nvSpPr>
          <p:spPr>
            <a:xfrm flipV="1">
              <a:off x="2866492" y="2661501"/>
              <a:ext cx="3072852" cy="556025"/>
            </a:xfrm>
            <a:prstGeom prst="rect">
              <a:avLst/>
            </a:prstGeom>
            <a:gradFill>
              <a:gsLst>
                <a:gs pos="0">
                  <a:srgbClr val="46B0EA">
                    <a:lumMod val="75000"/>
                  </a:srgbClr>
                </a:gs>
                <a:gs pos="100000">
                  <a:srgbClr val="46B0E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itchFamily="34" charset="0"/>
                <a:buChar char="•"/>
              </a:pPr>
              <a:endParaRPr lang="en-US" sz="1200" dirty="0">
                <a:latin typeface="Verdana" pitchFamily="34" charset="0"/>
              </a:endParaRPr>
            </a:p>
          </p:txBody>
        </p:sp>
      </p:grpSp>
      <p:grpSp>
        <p:nvGrpSpPr>
          <p:cNvPr id="29" name="Group 28"/>
          <p:cNvGrpSpPr/>
          <p:nvPr/>
        </p:nvGrpSpPr>
        <p:grpSpPr>
          <a:xfrm>
            <a:off x="1" y="3833055"/>
            <a:ext cx="12204838" cy="2885999"/>
            <a:chOff x="0" y="3429000"/>
            <a:chExt cx="9156013" cy="2885999"/>
          </a:xfrm>
        </p:grpSpPr>
        <p:pic>
          <p:nvPicPr>
            <p:cNvPr id="15" name="Picture 1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972383" y="3433172"/>
              <a:ext cx="1508422" cy="2448519"/>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0" y="3432757"/>
              <a:ext cx="1970679" cy="2448519"/>
            </a:xfrm>
            <a:prstGeom prst="rect">
              <a:avLst/>
            </a:prstGeom>
          </p:spPr>
        </p:pic>
        <p:pic>
          <p:nvPicPr>
            <p:cNvPr id="14" name="Picture 13"/>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262563" y="3433172"/>
              <a:ext cx="2122738" cy="2497165"/>
            </a:xfrm>
            <a:prstGeom prst="rect">
              <a:avLst/>
            </a:prstGeom>
          </p:spPr>
        </p:pic>
        <p:sp>
          <p:nvSpPr>
            <p:cNvPr id="22" name="netbook txt"/>
            <p:cNvSpPr/>
            <p:nvPr/>
          </p:nvSpPr>
          <p:spPr>
            <a:xfrm>
              <a:off x="461962" y="6038000"/>
              <a:ext cx="8224837" cy="276999"/>
            </a:xfrm>
            <a:prstGeom prst="rect">
              <a:avLst/>
            </a:prstGeom>
            <a:noFill/>
          </p:spPr>
          <p:txBody>
            <a:bodyPr wrap="square" lIns="0" tIns="0" rIns="0" bIns="0" rtlCol="0">
              <a:spAutoFit/>
            </a:bodyPr>
            <a:lstStyle/>
            <a:p>
              <a:pPr algn="ctr">
                <a:lnSpc>
                  <a:spcPct val="90000"/>
                </a:lnSpc>
              </a:pPr>
              <a:r>
                <a:rPr lang="en-US" sz="2000" b="1" dirty="0">
                  <a:gradFill>
                    <a:gsLst>
                      <a:gs pos="4000">
                        <a:schemeClr val="tx1"/>
                      </a:gs>
                      <a:gs pos="100000">
                        <a:schemeClr val="tx1"/>
                      </a:gs>
                    </a:gsLst>
                    <a:lin ang="5400000" scaled="0"/>
                  </a:gradFill>
                  <a:ea typeface="Verdana" pitchFamily="34" charset="0"/>
                  <a:cs typeface="Verdana" pitchFamily="34" charset="0"/>
                </a:rPr>
                <a:t>And anywhere in between</a:t>
              </a:r>
            </a:p>
          </p:txBody>
        </p:sp>
        <p:pic>
          <p:nvPicPr>
            <p:cNvPr id="28" name="Picture 27"/>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7390770" y="3433172"/>
              <a:ext cx="1751715" cy="2497165"/>
            </a:xfrm>
            <a:prstGeom prst="rect">
              <a:avLst/>
            </a:prstGeom>
          </p:spPr>
        </p:pic>
        <p:pic>
          <p:nvPicPr>
            <p:cNvPr id="27" name="Picture 26"/>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3493168" y="3429000"/>
              <a:ext cx="1776045" cy="2448519"/>
            </a:xfrm>
            <a:prstGeom prst="rect">
              <a:avLst/>
            </a:prstGeom>
          </p:spPr>
        </p:pic>
        <p:sp>
          <p:nvSpPr>
            <p:cNvPr id="21" name="Rectangle 20"/>
            <p:cNvSpPr/>
            <p:nvPr/>
          </p:nvSpPr>
          <p:spPr>
            <a:xfrm flipV="1">
              <a:off x="0" y="5237055"/>
              <a:ext cx="9156013" cy="691290"/>
            </a:xfrm>
            <a:prstGeom prst="rect">
              <a:avLst/>
            </a:prstGeom>
            <a:gradFill>
              <a:gsLst>
                <a:gs pos="0">
                  <a:srgbClr val="46B0EA">
                    <a:lumMod val="75000"/>
                  </a:srgbClr>
                </a:gs>
                <a:gs pos="100000">
                  <a:srgbClr val="46B0E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itchFamily="34" charset="0"/>
                <a:buChar char="•"/>
              </a:pPr>
              <a:endParaRPr lang="en-US" sz="1200" dirty="0">
                <a:latin typeface="Verdana" pitchFamily="34" charset="0"/>
              </a:endParaRPr>
            </a:p>
          </p:txBody>
        </p:sp>
      </p:grpSp>
    </p:spTree>
    <p:extLst>
      <p:ext uri="{BB962C8B-B14F-4D97-AF65-F5344CB8AC3E}">
        <p14:creationId xmlns:p14="http://schemas.microsoft.com/office/powerpoint/2010/main" val="2103568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859998"/>
            <a:ext cx="11149013" cy="1163395"/>
          </a:xfrm>
        </p:spPr>
        <p:txBody>
          <a:bodyPr/>
          <a:lstStyle/>
          <a:p>
            <a:r>
              <a:rPr lang="en-US" dirty="0" smtClean="0"/>
              <a:t>Microsoft Windows 7 Commercial Slate</a:t>
            </a:r>
            <a:br>
              <a:rPr lang="en-US" dirty="0" smtClean="0"/>
            </a:br>
            <a:r>
              <a:rPr lang="en-US" sz="3600" b="0" dirty="0">
                <a:gradFill>
                  <a:gsLst>
                    <a:gs pos="0">
                      <a:schemeClr val="tx1"/>
                    </a:gs>
                    <a:gs pos="86000">
                      <a:schemeClr val="tx1"/>
                    </a:gs>
                  </a:gsLst>
                  <a:lin ang="5400000" scaled="0"/>
                </a:gradFill>
              </a:rPr>
              <a:t>Strategy and roadmap</a:t>
            </a:r>
          </a:p>
        </p:txBody>
      </p:sp>
    </p:spTree>
    <p:extLst>
      <p:ext uri="{BB962C8B-B14F-4D97-AF65-F5344CB8AC3E}">
        <p14:creationId xmlns:p14="http://schemas.microsoft.com/office/powerpoint/2010/main" val="371946536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p:cNvSpPr/>
          <p:nvPr/>
        </p:nvSpPr>
        <p:spPr bwMode="auto">
          <a:xfrm>
            <a:off x="5853" y="4514714"/>
            <a:ext cx="12188825" cy="1830980"/>
          </a:xfrm>
          <a:custGeom>
            <a:avLst/>
            <a:gdLst/>
            <a:ahLst/>
            <a:cxnLst/>
            <a:rect l="l" t="t" r="r" b="b"/>
            <a:pathLst>
              <a:path w="9144000" h="1830980">
                <a:moveTo>
                  <a:pt x="0" y="0"/>
                </a:moveTo>
                <a:lnTo>
                  <a:pt x="9144000" y="0"/>
                </a:lnTo>
                <a:lnTo>
                  <a:pt x="9144000" y="1830980"/>
                </a:lnTo>
                <a:cubicBezTo>
                  <a:pt x="7960109" y="1529150"/>
                  <a:pt x="6348222" y="1343830"/>
                  <a:pt x="4572000" y="1343830"/>
                </a:cubicBezTo>
                <a:cubicBezTo>
                  <a:pt x="2795778" y="1343830"/>
                  <a:pt x="1183891" y="1529150"/>
                  <a:pt x="0" y="1830980"/>
                </a:cubicBezTo>
                <a:close/>
              </a:path>
            </a:pathLst>
          </a:custGeom>
          <a:gradFill>
            <a:gsLst>
              <a:gs pos="0">
                <a:srgbClr val="46B0EA">
                  <a:lumMod val="20000"/>
                  <a:lumOff val="80000"/>
                  <a:alpha val="0"/>
                </a:srgbClr>
              </a:gs>
              <a:gs pos="100000">
                <a:srgbClr val="46B0EA">
                  <a:lumMod val="20000"/>
                  <a:lumOff val="80000"/>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sp>
        <p:nvSpPr>
          <p:cNvPr id="2" name="Title 1"/>
          <p:cNvSpPr>
            <a:spLocks noGrp="1"/>
          </p:cNvSpPr>
          <p:nvPr>
            <p:ph type="title"/>
          </p:nvPr>
        </p:nvSpPr>
        <p:spPr/>
        <p:txBody>
          <a:bodyPr/>
          <a:lstStyle/>
          <a:p>
            <a:r>
              <a:rPr lang="en-US" smtClean="0"/>
              <a:t>Building the Windows 7 Slate PCs</a:t>
            </a:r>
            <a:endParaRPr lang="en-US" dirty="0"/>
          </a:p>
        </p:txBody>
      </p:sp>
      <p:sp>
        <p:nvSpPr>
          <p:cNvPr id="5" name="Rectangle 4"/>
          <p:cNvSpPr/>
          <p:nvPr/>
        </p:nvSpPr>
        <p:spPr>
          <a:xfrm>
            <a:off x="509985" y="1445654"/>
            <a:ext cx="3740961" cy="480131"/>
          </a:xfrm>
          <a:prstGeom prst="rect">
            <a:avLst/>
          </a:prstGeom>
        </p:spPr>
        <p:txBody>
          <a:bodyPr wrap="none" lIns="0">
            <a:spAutoFit/>
          </a:bodyPr>
          <a:lstStyle/>
          <a:p>
            <a:pPr defTabSz="914363">
              <a:lnSpc>
                <a:spcPct val="90000"/>
              </a:lnSpc>
              <a:spcBef>
                <a:spcPct val="20000"/>
              </a:spcBef>
              <a:buSzPct val="90000"/>
            </a:pPr>
            <a:r>
              <a:rPr lang="en-US" sz="2800" b="1" dirty="0">
                <a:gradFill>
                  <a:gsLst>
                    <a:gs pos="0">
                      <a:schemeClr val="tx1"/>
                    </a:gs>
                    <a:gs pos="100000">
                      <a:schemeClr val="tx1"/>
                    </a:gs>
                  </a:gsLst>
                  <a:lin ang="5400000" scaled="0"/>
                </a:gradFill>
              </a:rPr>
              <a:t>We’re working with…</a:t>
            </a:r>
          </a:p>
        </p:txBody>
      </p:sp>
      <p:sp>
        <p:nvSpPr>
          <p:cNvPr id="10" name="Rectangle 9"/>
          <p:cNvSpPr/>
          <p:nvPr/>
        </p:nvSpPr>
        <p:spPr>
          <a:xfrm>
            <a:off x="494906" y="1925936"/>
            <a:ext cx="11164964" cy="57607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Chipset manufacturers </a:t>
            </a:r>
            <a:r>
              <a:rPr lang="en-US" sz="2000" dirty="0">
                <a:gradFill>
                  <a:gsLst>
                    <a:gs pos="0">
                      <a:schemeClr val="tx1"/>
                    </a:gs>
                    <a:gs pos="100000">
                      <a:schemeClr val="tx1"/>
                    </a:gs>
                  </a:gsLst>
                  <a:lin ang="5400000" scaled="0"/>
                </a:gradFill>
              </a:rPr>
              <a:t>to build a heterogeneous high performance platform</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51522" y="5515058"/>
            <a:ext cx="841321" cy="795048"/>
          </a:xfrm>
          <a:prstGeom prst="rect">
            <a:avLst/>
          </a:prstGeom>
          <a:effectLst>
            <a:outerShdw blurRad="50800" dist="38100" dir="2700000" algn="tl" rotWithShape="0">
              <a:prstClr val="black">
                <a:alpha val="6000"/>
              </a:prstClr>
            </a:outerShdw>
            <a:reflection blurRad="6350" stA="52000" endA="300" endPos="35000" dir="5400000" sy="-100000" algn="bl" rotWithShape="0"/>
          </a:effectLst>
        </p:spPr>
      </p:pic>
      <p:pic>
        <p:nvPicPr>
          <p:cNvPr id="16" name="Picture 3" descr="C:\Users\jordan\Desktop\samsung-tablet-2.png"/>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2405959" y="5839029"/>
            <a:ext cx="933007" cy="471077"/>
          </a:xfrm>
          <a:prstGeom prst="rect">
            <a:avLst/>
          </a:prstGeom>
          <a:effectLst>
            <a:outerShdw blurRad="50800" dist="38100" dir="2700000" algn="tl" rotWithShape="0">
              <a:prstClr val="black">
                <a:alpha val="6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385997" y="5741997"/>
            <a:ext cx="1024095" cy="572952"/>
          </a:xfrm>
          <a:prstGeom prst="rect">
            <a:avLst/>
          </a:prstGeom>
          <a:effectLst>
            <a:outerShdw blurRad="50800" dist="38100" dir="2700000" algn="tl" rotWithShape="0">
              <a:prstClr val="black">
                <a:alpha val="6000"/>
              </a:prstClr>
            </a:outerShdw>
            <a:reflection blurRad="6350" stA="52000" endA="300" endPos="35000" dir="5400000" sy="-100000" algn="bl" rotWithShape="0"/>
          </a:effectLst>
        </p:spPr>
      </p:pic>
      <p:pic>
        <p:nvPicPr>
          <p:cNvPr id="18" name="Picture 3" descr="\\adisvr2\Shared\ADI_Projects\Microsoft\WinClient_Execs\Wole\Slate_Pipeline_Deck\ADI_Art\Working_Art\Motion_CL900-2.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697923" y="5621914"/>
            <a:ext cx="965446" cy="694760"/>
          </a:xfrm>
          <a:prstGeom prst="rect">
            <a:avLst/>
          </a:prstGeom>
          <a:effectLst>
            <a:outerShdw blurRad="50800" dist="38100" dir="2700000" algn="tl" rotWithShape="0">
              <a:prstClr val="black">
                <a:alpha val="6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2" descr="\\adisvr2\Shared\ADI_Projects\Microsoft\WinClient_Execs\Wole\Slate_Pipeline_Deck\ADI_Art\Working_Art\Fujitsu_Slate_P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03537" y="5535075"/>
            <a:ext cx="1018358" cy="785591"/>
          </a:xfrm>
          <a:prstGeom prst="rect">
            <a:avLst/>
          </a:prstGeom>
          <a:effectLst>
            <a:outerShdw blurRad="50800" dist="38100" dir="2700000" algn="tl" rotWithShape="0">
              <a:prstClr val="black">
                <a:alpha val="6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7071861" y="5641645"/>
            <a:ext cx="983492" cy="672203"/>
          </a:xfrm>
          <a:prstGeom prst="rect">
            <a:avLst/>
          </a:prstGeom>
          <a:effectLst>
            <a:outerShdw blurRad="50800" dist="38100" dir="2700000" algn="tl" rotWithShape="0">
              <a:prstClr val="black">
                <a:alpha val="6000"/>
              </a:prstClr>
            </a:outerShdw>
            <a:reflection blurRad="6350" stA="52000" endA="300" endPos="35000" dir="5400000" sy="-100000" algn="bl" rotWithShape="0"/>
          </a:effectLst>
        </p:spPr>
      </p:pic>
      <p:pic>
        <p:nvPicPr>
          <p:cNvPr id="21" name="Picture 2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72415" y="5834846"/>
            <a:ext cx="1226036" cy="510848"/>
          </a:xfrm>
          <a:prstGeom prst="rect">
            <a:avLst/>
          </a:prstGeom>
          <a:effectLst>
            <a:outerShdw blurRad="50800" dist="38100" dir="2700000" algn="tl" rotWithShape="0">
              <a:prstClr val="black">
                <a:alpha val="6000"/>
              </a:prstClr>
            </a:outerShdw>
            <a:reflection blurRad="6350" stA="52000" endA="300" endPos="35000" dir="5400000" sy="-100000" algn="bl" rotWithShape="0"/>
          </a:effectLst>
        </p:spPr>
      </p:pic>
      <p:sp>
        <p:nvSpPr>
          <p:cNvPr id="22" name="Rectangle 21"/>
          <p:cNvSpPr/>
          <p:nvPr/>
        </p:nvSpPr>
        <p:spPr>
          <a:xfrm>
            <a:off x="494906" y="2627576"/>
            <a:ext cx="11164964" cy="57607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OEMs</a:t>
            </a:r>
            <a:r>
              <a:rPr lang="en-US" sz="2000" dirty="0">
                <a:gradFill>
                  <a:gsLst>
                    <a:gs pos="0">
                      <a:schemeClr val="tx1"/>
                    </a:gs>
                    <a:gs pos="100000">
                      <a:schemeClr val="tx1"/>
                    </a:gs>
                  </a:gsLst>
                  <a:lin ang="5400000" scaled="0"/>
                </a:gradFill>
              </a:rPr>
              <a:t> to deliver slate PCs to meet enterprise end user and IT needs</a:t>
            </a:r>
          </a:p>
        </p:txBody>
      </p:sp>
      <p:sp>
        <p:nvSpPr>
          <p:cNvPr id="23" name="Rectangle 22"/>
          <p:cNvSpPr/>
          <p:nvPr/>
        </p:nvSpPr>
        <p:spPr>
          <a:xfrm>
            <a:off x="494906" y="4030856"/>
            <a:ext cx="11164964" cy="57607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Taking advantage of hardware innovations to optimize Slate Experience</a:t>
            </a:r>
          </a:p>
        </p:txBody>
      </p:sp>
      <p:sp>
        <p:nvSpPr>
          <p:cNvPr id="14" name="Rectangle 13"/>
          <p:cNvSpPr/>
          <p:nvPr/>
        </p:nvSpPr>
        <p:spPr>
          <a:xfrm>
            <a:off x="494906" y="3329216"/>
            <a:ext cx="11164964" cy="57607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Customers to understand how they will use slates in the enterprise</a:t>
            </a:r>
          </a:p>
        </p:txBody>
      </p:sp>
      <p:sp>
        <p:nvSpPr>
          <p:cNvPr id="24" name="Rectangle 23"/>
          <p:cNvSpPr/>
          <p:nvPr/>
        </p:nvSpPr>
        <p:spPr>
          <a:xfrm>
            <a:off x="494906" y="4732496"/>
            <a:ext cx="11164964" cy="57607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Working with developers </a:t>
            </a:r>
            <a:r>
              <a:rPr lang="en-US" sz="2000" dirty="0">
                <a:gradFill>
                  <a:gsLst>
                    <a:gs pos="0">
                      <a:schemeClr val="tx1"/>
                    </a:gs>
                    <a:gs pos="100000">
                      <a:schemeClr val="tx1"/>
                    </a:gs>
                  </a:gsLst>
                  <a:lin ang="5400000" scaled="0"/>
                </a:gradFill>
              </a:rPr>
              <a:t>to deliver consumer and enterprise touch apps for Windows </a:t>
            </a:r>
          </a:p>
        </p:txBody>
      </p:sp>
    </p:spTree>
    <p:extLst>
      <p:ext uri="{BB962C8B-B14F-4D97-AF65-F5344CB8AC3E}">
        <p14:creationId xmlns:p14="http://schemas.microsoft.com/office/powerpoint/2010/main" val="2160093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35" presetClass="path" presetSubtype="0" fill="hold" grpId="1" nodeType="withEffect">
                                  <p:stCondLst>
                                    <p:cond delay="0"/>
                                  </p:stCondLst>
                                  <p:childTnLst>
                                    <p:animMotion origin="layout" path="M 0 0 L -0.25 0 E" pathEditMode="relative" ptsTypes="">
                                      <p:cBhvr>
                                        <p:cTn id="9" dur="1000" spd="-100000" fill="hold"/>
                                        <p:tgtEl>
                                          <p:spTgt spid="10"/>
                                        </p:tgtEl>
                                        <p:attrNameLst>
                                          <p:attrName>ppt_x</p:attrName>
                                          <p:attrName>ppt_y</p:attrName>
                                        </p:attrNameLst>
                                      </p:cBhvr>
                                    </p:animMotion>
                                  </p:childTnLst>
                                </p:cTn>
                              </p:par>
                              <p:par>
                                <p:cTn id="10" presetID="10" presetClass="entr" presetSubtype="0" fill="hold" grpId="0" nodeType="withEffect">
                                  <p:stCondLst>
                                    <p:cond delay="8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par>
                                <p:cTn id="13" presetID="35" presetClass="path" presetSubtype="0" fill="hold" grpId="1" nodeType="withEffect">
                                  <p:stCondLst>
                                    <p:cond delay="800"/>
                                  </p:stCondLst>
                                  <p:childTnLst>
                                    <p:animMotion origin="layout" path="M 0 0 L -0.25 0 E" pathEditMode="relative" ptsTypes="">
                                      <p:cBhvr>
                                        <p:cTn id="14" dur="1000" spd="-100000" fill="hold"/>
                                        <p:tgtEl>
                                          <p:spTgt spid="22"/>
                                        </p:tgtEl>
                                        <p:attrNameLst>
                                          <p:attrName>ppt_x</p:attrName>
                                          <p:attrName>ppt_y</p:attrName>
                                        </p:attrNameLst>
                                      </p:cBhvr>
                                    </p:animMotion>
                                  </p:childTnLst>
                                </p:cTn>
                              </p:par>
                              <p:par>
                                <p:cTn id="15" presetID="10" presetClass="entr" presetSubtype="0" fill="hold" grpId="0" nodeType="withEffect">
                                  <p:stCondLst>
                                    <p:cond delay="16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35" presetClass="path" presetSubtype="0" fill="hold" grpId="1" nodeType="withEffect">
                                  <p:stCondLst>
                                    <p:cond delay="1600"/>
                                  </p:stCondLst>
                                  <p:childTnLst>
                                    <p:animMotion origin="layout" path="M 0 0 L -0.25 0 E" pathEditMode="relative" ptsTypes="">
                                      <p:cBhvr>
                                        <p:cTn id="19" dur="1000" spd="-100000" fill="hold"/>
                                        <p:tgtEl>
                                          <p:spTgt spid="14"/>
                                        </p:tgtEl>
                                        <p:attrNameLst>
                                          <p:attrName>ppt_x</p:attrName>
                                          <p:attrName>ppt_y</p:attrName>
                                        </p:attrNameLst>
                                      </p:cBhvr>
                                    </p:animMotion>
                                  </p:childTnLst>
                                </p:cTn>
                              </p:par>
                              <p:par>
                                <p:cTn id="20" presetID="10" presetClass="entr" presetSubtype="0" fill="hold" grpId="0" nodeType="withEffect">
                                  <p:stCondLst>
                                    <p:cond delay="24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35" presetClass="path" presetSubtype="0" fill="hold" grpId="1" nodeType="withEffect">
                                  <p:stCondLst>
                                    <p:cond delay="2400"/>
                                  </p:stCondLst>
                                  <p:childTnLst>
                                    <p:animMotion origin="layout" path="M 0 0 L -0.25 0 E" pathEditMode="relative" ptsTypes="">
                                      <p:cBhvr>
                                        <p:cTn id="24" dur="1000" spd="-100000" fill="hold"/>
                                        <p:tgtEl>
                                          <p:spTgt spid="23"/>
                                        </p:tgtEl>
                                        <p:attrNameLst>
                                          <p:attrName>ppt_x</p:attrName>
                                          <p:attrName>ppt_y</p:attrName>
                                        </p:attrNameLst>
                                      </p:cBhvr>
                                    </p:animMotion>
                                  </p:childTnLst>
                                </p:cTn>
                              </p:par>
                              <p:par>
                                <p:cTn id="25" presetID="10" presetClass="entr" presetSubtype="0" fill="hold" grpId="0" nodeType="withEffect">
                                  <p:stCondLst>
                                    <p:cond delay="32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par>
                                <p:cTn id="28" presetID="35" presetClass="path" presetSubtype="0" fill="hold" grpId="1" nodeType="withEffect">
                                  <p:stCondLst>
                                    <p:cond delay="3200"/>
                                  </p:stCondLst>
                                  <p:childTnLst>
                                    <p:animMotion origin="layout" path="M 0 0 L -0.25 0 E" pathEditMode="relative" ptsTypes="">
                                      <p:cBhvr>
                                        <p:cTn id="29" dur="1000" spd="-100000" fill="hold"/>
                                        <p:tgtEl>
                                          <p:spTgt spid="24"/>
                                        </p:tgtEl>
                                        <p:attrNameLst>
                                          <p:attrName>ppt_x</p:attrName>
                                          <p:attrName>ppt_y</p:attrName>
                                        </p:attrNameLst>
                                      </p:cBhvr>
                                    </p:animMotion>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600"/>
                                        <p:tgtEl>
                                          <p:spTgt spid="21"/>
                                        </p:tgtEl>
                                      </p:cBhvr>
                                    </p:animEffect>
                                  </p:childTnLst>
                                </p:cTn>
                              </p:par>
                              <p:par>
                                <p:cTn id="33" presetID="10" presetClass="entr" presetSubtype="0" fill="hold" nodeType="withEffect">
                                  <p:stCondLst>
                                    <p:cond delay="4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600"/>
                                        <p:tgtEl>
                                          <p:spTgt spid="16"/>
                                        </p:tgtEl>
                                      </p:cBhvr>
                                    </p:animEffect>
                                  </p:childTnLst>
                                </p:cTn>
                              </p:par>
                              <p:par>
                                <p:cTn id="36" presetID="10" presetClass="entr" presetSubtype="0" fill="hold" nodeType="withEffect">
                                  <p:stCondLst>
                                    <p:cond delay="9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600"/>
                                        <p:tgtEl>
                                          <p:spTgt spid="15"/>
                                        </p:tgtEl>
                                      </p:cBhvr>
                                    </p:animEffect>
                                  </p:childTnLst>
                                </p:cTn>
                              </p:par>
                              <p:par>
                                <p:cTn id="39" presetID="10" presetClass="entr" presetSubtype="0" fill="hold" nodeType="withEffect">
                                  <p:stCondLst>
                                    <p:cond delay="13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600"/>
                                        <p:tgtEl>
                                          <p:spTgt spid="17"/>
                                        </p:tgtEl>
                                      </p:cBhvr>
                                    </p:animEffect>
                                  </p:childTnLst>
                                </p:cTn>
                              </p:par>
                              <p:par>
                                <p:cTn id="42" presetID="10" presetClass="entr" presetSubtype="0" fill="hold" nodeType="withEffect">
                                  <p:stCondLst>
                                    <p:cond delay="17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600"/>
                                        <p:tgtEl>
                                          <p:spTgt spid="20"/>
                                        </p:tgtEl>
                                      </p:cBhvr>
                                    </p:animEffect>
                                  </p:childTnLst>
                                </p:cTn>
                              </p:par>
                              <p:par>
                                <p:cTn id="45" presetID="10" presetClass="entr" presetSubtype="0" fill="hold" nodeType="withEffect">
                                  <p:stCondLst>
                                    <p:cond delay="21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600"/>
                                        <p:tgtEl>
                                          <p:spTgt spid="18"/>
                                        </p:tgtEl>
                                      </p:cBhvr>
                                    </p:animEffect>
                                  </p:childTnLst>
                                </p:cTn>
                              </p:par>
                              <p:par>
                                <p:cTn id="48" presetID="10" presetClass="entr" presetSubtype="0" fill="hold" nodeType="withEffect">
                                  <p:stCondLst>
                                    <p:cond delay="26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6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2" grpId="0" animBg="1"/>
      <p:bldP spid="22" grpId="1" animBg="1"/>
      <p:bldP spid="23" grpId="0" animBg="1"/>
      <p:bldP spid="23" grpId="1" animBg="1"/>
      <p:bldP spid="14" grpId="0" animBg="1"/>
      <p:bldP spid="14" grpId="1" animBg="1"/>
      <p:bldP spid="24" grpId="0" animBg="1"/>
      <p:bldP spid="2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65"/>
          <p:cNvGraphicFramePr>
            <a:graphicFrameLocks noGrp="1"/>
          </p:cNvGraphicFramePr>
          <p:nvPr>
            <p:extLst>
              <p:ext uri="{D42A27DB-BD31-4B8C-83A1-F6EECF244321}">
                <p14:modId xmlns:p14="http://schemas.microsoft.com/office/powerpoint/2010/main" val="3842652294"/>
              </p:ext>
            </p:extLst>
          </p:nvPr>
        </p:nvGraphicFramePr>
        <p:xfrm>
          <a:off x="509589" y="1862139"/>
          <a:ext cx="11169650" cy="4693920"/>
        </p:xfrm>
        <a:graphic>
          <a:graphicData uri="http://schemas.openxmlformats.org/drawingml/2006/table">
            <a:tbl>
              <a:tblPr firstRow="1" bandRow="1">
                <a:effectLst>
                  <a:outerShdw blurRad="152400" dist="38100" dir="2700000" algn="ctr" rotWithShape="0">
                    <a:srgbClr val="000000">
                      <a:alpha val="25000"/>
                    </a:srgbClr>
                  </a:outerShdw>
                </a:effectLst>
                <a:tableStyleId>{2D5ABB26-0587-4C30-8999-92F81FD0307C}</a:tableStyleId>
              </a:tblPr>
              <a:tblGrid>
                <a:gridCol w="3169032"/>
                <a:gridCol w="8000618"/>
              </a:tblGrid>
              <a:tr h="457200">
                <a:tc>
                  <a:txBody>
                    <a:bodyPr/>
                    <a:lstStyle/>
                    <a:p>
                      <a:pPr algn="l"/>
                      <a:r>
                        <a:rPr lang="en-US" sz="1600" b="1" kern="1200" baseline="0" dirty="0" smtClean="0">
                          <a:gradFill>
                            <a:gsLst>
                              <a:gs pos="0">
                                <a:srgbClr val="FFFFFF"/>
                              </a:gs>
                              <a:gs pos="100000">
                                <a:srgbClr val="FFFFFF"/>
                              </a:gs>
                            </a:gsLst>
                            <a:path path="circle">
                              <a:fillToRect r="100000" b="100000"/>
                            </a:path>
                          </a:gradFill>
                        </a:rPr>
                        <a:t>Core Enterprise Requirements</a:t>
                      </a:r>
                      <a:endParaRPr lang="en-US" sz="1600" b="1" kern="1200" baseline="0" dirty="0">
                        <a:gradFill>
                          <a:gsLst>
                            <a:gs pos="0">
                              <a:srgbClr val="FFFFFF"/>
                            </a:gs>
                            <a:gs pos="100000">
                              <a:srgbClr val="FFFFFF"/>
                            </a:gs>
                          </a:gsLst>
                          <a:path path="circle">
                            <a:fillToRect r="100000" b="100000"/>
                          </a:path>
                        </a:gradFill>
                        <a:latin typeface="Segoe UI Semibold"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F5E89"/>
                    </a:solidFill>
                  </a:tcPr>
                </a:tc>
                <a:tc>
                  <a:txBody>
                    <a:bodyPr/>
                    <a:lstStyle/>
                    <a:p>
                      <a:pPr algn="l"/>
                      <a:r>
                        <a:rPr lang="en-US" sz="1600" b="1" dirty="0" smtClean="0">
                          <a:gradFill>
                            <a:gsLst>
                              <a:gs pos="0">
                                <a:srgbClr val="FFFFFF"/>
                              </a:gs>
                              <a:gs pos="100000">
                                <a:srgbClr val="FFFFFF"/>
                              </a:gs>
                            </a:gsLst>
                            <a:path path="circle">
                              <a:fillToRect r="100000" b="100000"/>
                            </a:path>
                          </a:gradFill>
                        </a:rPr>
                        <a:t>Solution</a:t>
                      </a:r>
                      <a:r>
                        <a:rPr lang="en-US" sz="1600" b="1" baseline="0" dirty="0" smtClean="0">
                          <a:gradFill>
                            <a:gsLst>
                              <a:gs pos="0">
                                <a:srgbClr val="FFFFFF"/>
                              </a:gs>
                              <a:gs pos="100000">
                                <a:srgbClr val="FFFFFF"/>
                              </a:gs>
                            </a:gsLst>
                            <a:path path="circle">
                              <a:fillToRect r="100000" b="100000"/>
                            </a:path>
                          </a:gradFill>
                        </a:rPr>
                        <a:t> </a:t>
                      </a:r>
                      <a:r>
                        <a:rPr lang="en-US" sz="1600" b="1" dirty="0" smtClean="0">
                          <a:gradFill>
                            <a:gsLst>
                              <a:gs pos="0">
                                <a:srgbClr val="FFFFFF"/>
                              </a:gs>
                              <a:gs pos="100000">
                                <a:srgbClr val="FFFFFF"/>
                              </a:gs>
                            </a:gsLst>
                            <a:path path="circle">
                              <a:fillToRect r="100000" b="100000"/>
                            </a:path>
                          </a:gradFill>
                        </a:rPr>
                        <a:t>Capabilities</a:t>
                      </a:r>
                      <a:endParaRPr lang="en-US" sz="1600" b="1" dirty="0">
                        <a:gradFill>
                          <a:gsLst>
                            <a:gs pos="0">
                              <a:srgbClr val="FFFFFF"/>
                            </a:gs>
                            <a:gs pos="100000">
                              <a:srgbClr val="FFFFFF"/>
                            </a:gs>
                          </a:gsLst>
                          <a:path path="circle">
                            <a:fillToRect r="100000" b="100000"/>
                          </a:path>
                        </a:gradFill>
                        <a:latin typeface="Segoe UI Semibold" pitchFamily="34" charset="0"/>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F5E89"/>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Enterprise Security</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c>
                  <a:txBody>
                    <a:bodyPr/>
                    <a:lstStyle/>
                    <a:p>
                      <a:r>
                        <a:rPr lang="en-US" sz="1400" kern="1200" baseline="0" dirty="0" smtClean="0">
                          <a:gradFill>
                            <a:gsLst>
                              <a:gs pos="0">
                                <a:srgbClr val="FFFFFF"/>
                              </a:gs>
                              <a:gs pos="100000">
                                <a:srgbClr val="FFFFFF"/>
                              </a:gs>
                            </a:gsLst>
                            <a:path path="circle">
                              <a:fillToRect r="100000" b="100000"/>
                            </a:path>
                          </a:gradFill>
                        </a:rPr>
                        <a:t>Device Encryption Support, Document DRM Support, Remote Data Wipe</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Enterprise Manageability</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c>
                  <a:txBody>
                    <a:bodyPr/>
                    <a:lstStyle/>
                    <a:p>
                      <a:r>
                        <a:rPr lang="en-US" sz="1400" kern="1200" baseline="0" dirty="0" smtClean="0">
                          <a:gradFill>
                            <a:gsLst>
                              <a:gs pos="0">
                                <a:srgbClr val="FFFFFF"/>
                              </a:gs>
                              <a:gs pos="100000">
                                <a:srgbClr val="FFFFFF"/>
                              </a:gs>
                            </a:gsLst>
                            <a:path path="circle">
                              <a:fillToRect r="100000" b="100000"/>
                            </a:path>
                          </a:gradFill>
                        </a:rPr>
                        <a:t>Automated Application Delivery and Updates, OS and Application Patch Management, End User Remote Assistance</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Choice In Hardware</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c>
                  <a:txBody>
                    <a:bodyPr/>
                    <a:lstStyle/>
                    <a:p>
                      <a:r>
                        <a:rPr lang="en-US" sz="1400" kern="1200" baseline="0" dirty="0" smtClean="0">
                          <a:gradFill>
                            <a:gsLst>
                              <a:gs pos="0">
                                <a:srgbClr val="FFFFFF"/>
                              </a:gs>
                              <a:gs pos="100000">
                                <a:srgbClr val="FFFFFF"/>
                              </a:gs>
                            </a:gsLst>
                            <a:path path="circle">
                              <a:fillToRect r="100000" b="100000"/>
                            </a:path>
                          </a:gradFill>
                        </a:rPr>
                        <a:t>Device form factors available to support multiple vertical needs and end user preferences</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Enterprise Application Support</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c>
                  <a:txBody>
                    <a:bodyPr/>
                    <a:lstStyle/>
                    <a:p>
                      <a:r>
                        <a:rPr lang="en-US" sz="1400" kern="1200" baseline="0" dirty="0" smtClean="0">
                          <a:gradFill>
                            <a:gsLst>
                              <a:gs pos="0">
                                <a:srgbClr val="FFFFFF"/>
                              </a:gs>
                              <a:gs pos="100000">
                                <a:srgbClr val="FFFFFF"/>
                              </a:gs>
                            </a:gsLst>
                            <a:path path="circle">
                              <a:fillToRect r="100000" b="100000"/>
                            </a:path>
                          </a:gradFill>
                        </a:rPr>
                        <a:t>Support for mainstream and vertical enterprise LOB Applications, Microsoft Office Support, </a:t>
                      </a:r>
                      <a:br>
                        <a:rPr lang="en-US" sz="1400" kern="1200" baseline="0" dirty="0" smtClean="0">
                          <a:gradFill>
                            <a:gsLst>
                              <a:gs pos="0">
                                <a:srgbClr val="FFFFFF"/>
                              </a:gs>
                              <a:gs pos="100000">
                                <a:srgbClr val="FFFFFF"/>
                              </a:gs>
                            </a:gsLst>
                            <a:path path="circle">
                              <a:fillToRect r="100000" b="100000"/>
                            </a:path>
                          </a:gradFill>
                        </a:rPr>
                      </a:br>
                      <a:r>
                        <a:rPr lang="en-US" sz="1400" kern="1200" baseline="0" dirty="0" smtClean="0">
                          <a:gradFill>
                            <a:gsLst>
                              <a:gs pos="0">
                                <a:srgbClr val="FFFFFF"/>
                              </a:gs>
                              <a:gs pos="100000">
                                <a:srgbClr val="FFFFFF"/>
                              </a:gs>
                            </a:gsLst>
                            <a:path path="circle">
                              <a:fillToRect r="100000" b="100000"/>
                            </a:path>
                          </a:gradFill>
                        </a:rPr>
                        <a:t>Flash and Silverlight Support</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Enterprise Device Support</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c>
                  <a:txBody>
                    <a:bodyPr/>
                    <a:lstStyle/>
                    <a:p>
                      <a:r>
                        <a:rPr lang="en-US" sz="1400" kern="1200" baseline="0" dirty="0" smtClean="0">
                          <a:gradFill>
                            <a:gsLst>
                              <a:gs pos="0">
                                <a:srgbClr val="FFFFFF"/>
                              </a:gs>
                              <a:gs pos="100000">
                                <a:srgbClr val="FFFFFF"/>
                              </a:gs>
                            </a:gsLst>
                            <a:path path="circle">
                              <a:fillToRect r="100000" b="100000"/>
                            </a:path>
                          </a:gradFill>
                        </a:rPr>
                        <a:t>Support for wide range of enterprise peripheral devices</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Enterprise Collaboration</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c>
                  <a:txBody>
                    <a:bodyPr/>
                    <a:lstStyle/>
                    <a:p>
                      <a:r>
                        <a:rPr lang="en-US" sz="1400" kern="1200" baseline="0" dirty="0" smtClean="0">
                          <a:gradFill>
                            <a:gsLst>
                              <a:gs pos="0">
                                <a:srgbClr val="FFFFFF"/>
                              </a:gs>
                              <a:gs pos="100000">
                                <a:srgbClr val="FFFFFF"/>
                              </a:gs>
                            </a:gsLst>
                            <a:path path="circle">
                              <a:fillToRect r="100000" b="100000"/>
                            </a:path>
                          </a:gradFill>
                        </a:rPr>
                        <a:t>Support for Audio and Videoconferencing, Full SharePoint Support, Office Communicator Support</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r>
              <a:tr h="457200">
                <a:tc>
                  <a:txBody>
                    <a:bodyPr/>
                    <a:lstStyle/>
                    <a:p>
                      <a:r>
                        <a:rPr lang="en-US" sz="1400" b="1" kern="1200" dirty="0" smtClean="0">
                          <a:gradFill>
                            <a:gsLst>
                              <a:gs pos="0">
                                <a:srgbClr val="FFFFFF"/>
                              </a:gs>
                              <a:gs pos="100000">
                                <a:srgbClr val="FFFFFF"/>
                              </a:gs>
                            </a:gsLst>
                            <a:path path="circle">
                              <a:fillToRect r="100000" b="100000"/>
                            </a:path>
                          </a:gradFill>
                        </a:rPr>
                        <a:t>Offline Application Usage</a:t>
                      </a:r>
                      <a:endParaRPr lang="en-US" sz="1400" b="1" kern="1200" dirty="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c>
                  <a:txBody>
                    <a:bodyPr/>
                    <a:lstStyle/>
                    <a:p>
                      <a:r>
                        <a:rPr lang="en-US" sz="1400" kern="1200" baseline="0" dirty="0" smtClean="0">
                          <a:gradFill>
                            <a:gsLst>
                              <a:gs pos="0">
                                <a:srgbClr val="FFFFFF"/>
                              </a:gs>
                              <a:gs pos="100000">
                                <a:srgbClr val="FFFFFF"/>
                              </a:gs>
                            </a:gsLst>
                            <a:path path="circle">
                              <a:fillToRect r="100000" b="100000"/>
                            </a:path>
                          </a:gradFill>
                        </a:rPr>
                        <a:t>Support for Offline Usage of Mainstream and Vertical Applications</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r>
              <a:tr h="4572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b="1" kern="1200" dirty="0" smtClean="0">
                          <a:gradFill>
                            <a:gsLst>
                              <a:gs pos="0">
                                <a:srgbClr val="FFFFFF"/>
                              </a:gs>
                              <a:gs pos="100000">
                                <a:srgbClr val="FFFFFF"/>
                              </a:gs>
                            </a:gsLst>
                            <a:path path="circle">
                              <a:fillToRect r="100000" b="100000"/>
                            </a:path>
                          </a:gradFill>
                        </a:rPr>
                        <a:t>Enterprise Support</a:t>
                      </a:r>
                      <a:endParaRPr lang="en-US" sz="1400" b="1" kern="1200" dirty="0" smtClean="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c>
                  <a:txBody>
                    <a:bodyPr/>
                    <a:lstStyle/>
                    <a:p>
                      <a:r>
                        <a:rPr lang="en-US" sz="1400" kern="1200" baseline="0" dirty="0" smtClean="0">
                          <a:gradFill>
                            <a:gsLst>
                              <a:gs pos="0">
                                <a:srgbClr val="FFFFFF"/>
                              </a:gs>
                              <a:gs pos="100000">
                                <a:srgbClr val="FFFFFF"/>
                              </a:gs>
                            </a:gsLst>
                            <a:path path="circle">
                              <a:fillToRect r="100000" b="100000"/>
                            </a:path>
                          </a:gradFill>
                        </a:rPr>
                        <a:t>24x7 Support available, Design Change Request options available</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6B0EA"/>
                    </a:solidFill>
                  </a:tcPr>
                </a:tc>
              </a:tr>
              <a:tr h="4572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b="1" kern="1200" dirty="0" smtClean="0">
                          <a:gradFill>
                            <a:gsLst>
                              <a:gs pos="0">
                                <a:srgbClr val="FFFFFF"/>
                              </a:gs>
                              <a:gs pos="100000">
                                <a:srgbClr val="FFFFFF"/>
                              </a:gs>
                            </a:gsLst>
                            <a:path path="circle">
                              <a:fillToRect r="100000" b="100000"/>
                            </a:path>
                          </a:gradFill>
                        </a:rPr>
                        <a:t>Infrastructure Integration</a:t>
                      </a:r>
                      <a:endParaRPr lang="en-US" sz="1400" b="1" kern="1200" dirty="0" smtClean="0">
                        <a:gradFill>
                          <a:gsLst>
                            <a:gs pos="0">
                              <a:srgbClr val="FFFFFF"/>
                            </a:gs>
                            <a:gs pos="100000">
                              <a:srgbClr val="FFFFFF"/>
                            </a:gs>
                          </a:gsLst>
                          <a:path path="circle">
                            <a:fillToRect r="100000" b="100000"/>
                          </a:path>
                        </a:gradFill>
                        <a:latin typeface="+mn-lt"/>
                        <a:ea typeface="+mn-ea"/>
                        <a:cs typeface="+mn-cs"/>
                      </a:endParaRP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c>
                  <a:txBody>
                    <a:bodyPr/>
                    <a:lstStyle/>
                    <a:p>
                      <a:r>
                        <a:rPr lang="en-US" sz="1400" kern="1200" baseline="0" dirty="0" smtClean="0">
                          <a:gradFill>
                            <a:gsLst>
                              <a:gs pos="0">
                                <a:srgbClr val="FFFFFF"/>
                              </a:gs>
                              <a:gs pos="100000">
                                <a:srgbClr val="FFFFFF"/>
                              </a:gs>
                            </a:gsLst>
                            <a:path path="circle">
                              <a:fillToRect r="100000" b="100000"/>
                            </a:path>
                          </a:gradFill>
                        </a:rPr>
                        <a:t>Integrates easily with existing access, authentication, policy, and single sign on infrastructure</a:t>
                      </a:r>
                      <a:endParaRPr lang="en-US" sz="1400" b="0" kern="1200" baseline="0" dirty="0">
                        <a:gradFill>
                          <a:gsLst>
                            <a:gs pos="0">
                              <a:srgbClr val="FFFFFF"/>
                            </a:gs>
                            <a:gs pos="100000">
                              <a:srgbClr val="FFFFFF"/>
                            </a:gs>
                          </a:gsLst>
                          <a:path path="circle">
                            <a:fillToRect r="100000" b="100000"/>
                          </a:path>
                        </a:gra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8DCD"/>
                    </a:solidFill>
                  </a:tcPr>
                </a:tc>
              </a:tr>
            </a:tbl>
          </a:graphicData>
        </a:graphic>
      </p:graphicFrame>
      <p:sp>
        <p:nvSpPr>
          <p:cNvPr id="2" name="Title 1"/>
          <p:cNvSpPr>
            <a:spLocks noGrp="1"/>
          </p:cNvSpPr>
          <p:nvPr>
            <p:ph type="title"/>
          </p:nvPr>
        </p:nvSpPr>
        <p:spPr>
          <a:xfrm>
            <a:off x="1341315" y="95861"/>
            <a:ext cx="11149013" cy="1329595"/>
          </a:xfrm>
        </p:spPr>
        <p:txBody>
          <a:bodyPr/>
          <a:lstStyle/>
          <a:p>
            <a:r>
              <a:rPr lang="en-US" sz="4000" dirty="0" smtClean="0"/>
              <a:t>Why Windows 7: </a:t>
            </a:r>
            <a:br>
              <a:rPr lang="en-US" sz="4000" dirty="0" smtClean="0"/>
            </a:br>
            <a:r>
              <a:rPr lang="en-US" sz="2800" dirty="0" smtClean="0"/>
              <a:t>This is What Enterprise Customers Are Telling</a:t>
            </a:r>
            <a:br>
              <a:rPr lang="en-US" sz="2800" dirty="0" smtClean="0"/>
            </a:br>
            <a:r>
              <a:rPr lang="en-US" sz="2800" dirty="0" smtClean="0"/>
              <a:t>Us is Important: </a:t>
            </a:r>
            <a:endParaRPr lang="en-US" sz="2800" dirty="0"/>
          </a:p>
        </p:txBody>
      </p:sp>
    </p:spTree>
    <p:extLst>
      <p:ext uri="{BB962C8B-B14F-4D97-AF65-F5344CB8AC3E}">
        <p14:creationId xmlns:p14="http://schemas.microsoft.com/office/powerpoint/2010/main" val="293135996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693738"/>
            <a:ext cx="11149013" cy="1329595"/>
          </a:xfrm>
        </p:spPr>
        <p:txBody>
          <a:bodyPr/>
          <a:lstStyle/>
          <a:p>
            <a:r>
              <a:rPr lang="en-US" dirty="0" smtClean="0"/>
              <a:t>Hardware Innovations</a:t>
            </a:r>
            <a:br>
              <a:rPr lang="en-US" dirty="0" smtClean="0"/>
            </a:br>
            <a:r>
              <a:rPr lang="en-US" dirty="0" smtClean="0"/>
              <a:t>Optimize Windows Slates</a:t>
            </a:r>
            <a:endParaRPr lang="en-US" dirty="0"/>
          </a:p>
        </p:txBody>
      </p:sp>
      <p:sp>
        <p:nvSpPr>
          <p:cNvPr id="10" name="Rectangle 9"/>
          <p:cNvSpPr/>
          <p:nvPr/>
        </p:nvSpPr>
        <p:spPr>
          <a:xfrm>
            <a:off x="509588" y="2403475"/>
            <a:ext cx="11146536" cy="664797"/>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t" anchorCtr="0">
            <a:spAutoFit/>
          </a:bodyPr>
          <a:lstStyle/>
          <a:p>
            <a:pPr defTabSz="1218937">
              <a:lnSpc>
                <a:spcPct val="90000"/>
              </a:lnSpc>
              <a:spcBef>
                <a:spcPct val="20000"/>
              </a:spcBef>
              <a:buSzPct val="90000"/>
            </a:pPr>
            <a:r>
              <a:rPr lang="en-US" sz="2800" dirty="0">
                <a:solidFill>
                  <a:srgbClr val="FFFFFF"/>
                </a:solidFill>
              </a:rPr>
              <a:t>SSD drives for </a:t>
            </a:r>
            <a:r>
              <a:rPr lang="en-US" sz="2800" dirty="0" smtClean="0">
                <a:solidFill>
                  <a:srgbClr val="FFFFFF"/>
                </a:solidFill>
              </a:rPr>
              <a:t>Rapid boot </a:t>
            </a:r>
            <a:r>
              <a:rPr lang="en-US" sz="2800" dirty="0">
                <a:solidFill>
                  <a:srgbClr val="FFFFFF"/>
                </a:solidFill>
              </a:rPr>
              <a:t>up </a:t>
            </a:r>
            <a:r>
              <a:rPr lang="en-US" sz="2800" dirty="0" smtClean="0">
                <a:solidFill>
                  <a:srgbClr val="FFFFFF"/>
                </a:solidFill>
              </a:rPr>
              <a:t>and Fast </a:t>
            </a:r>
            <a:r>
              <a:rPr lang="en-US" sz="2800" dirty="0">
                <a:solidFill>
                  <a:srgbClr val="FFFFFF"/>
                </a:solidFill>
              </a:rPr>
              <a:t>System responsiveness</a:t>
            </a:r>
          </a:p>
        </p:txBody>
      </p:sp>
      <p:sp>
        <p:nvSpPr>
          <p:cNvPr id="11" name="Rectangle 10"/>
          <p:cNvSpPr/>
          <p:nvPr/>
        </p:nvSpPr>
        <p:spPr>
          <a:xfrm>
            <a:off x="509588" y="3264688"/>
            <a:ext cx="11146536" cy="664797"/>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t" anchorCtr="0">
            <a:spAutoFit/>
          </a:bodyPr>
          <a:lstStyle/>
          <a:p>
            <a:pPr defTabSz="1218937">
              <a:lnSpc>
                <a:spcPct val="90000"/>
              </a:lnSpc>
              <a:spcBef>
                <a:spcPct val="20000"/>
              </a:spcBef>
              <a:buSzPct val="90000"/>
            </a:pPr>
            <a:r>
              <a:rPr lang="en-US" sz="2800" dirty="0">
                <a:solidFill>
                  <a:srgbClr val="FFFFFF"/>
                </a:solidFill>
              </a:rPr>
              <a:t>Intel </a:t>
            </a:r>
            <a:r>
              <a:rPr lang="en-US" sz="2800" dirty="0" err="1">
                <a:solidFill>
                  <a:srgbClr val="FFFFFF"/>
                </a:solidFill>
              </a:rPr>
              <a:t>Oaktrail</a:t>
            </a:r>
            <a:r>
              <a:rPr lang="en-US" sz="2800" dirty="0">
                <a:solidFill>
                  <a:srgbClr val="FFFFFF"/>
                </a:solidFill>
              </a:rPr>
              <a:t> Chipset enabling </a:t>
            </a:r>
            <a:r>
              <a:rPr lang="en-US" sz="2800" dirty="0" smtClean="0">
                <a:solidFill>
                  <a:srgbClr val="FFFFFF"/>
                </a:solidFill>
              </a:rPr>
              <a:t>8–10 </a:t>
            </a:r>
            <a:r>
              <a:rPr lang="en-US" sz="2800" dirty="0">
                <a:solidFill>
                  <a:srgbClr val="FFFFFF"/>
                </a:solidFill>
              </a:rPr>
              <a:t>hour battery life on Slates</a:t>
            </a:r>
          </a:p>
        </p:txBody>
      </p:sp>
      <p:sp>
        <p:nvSpPr>
          <p:cNvPr id="22" name="Rectangle 21"/>
          <p:cNvSpPr/>
          <p:nvPr/>
        </p:nvSpPr>
        <p:spPr>
          <a:xfrm>
            <a:off x="509588" y="4125900"/>
            <a:ext cx="11146536" cy="1477328"/>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t" anchorCtr="0">
            <a:spAutoFit/>
          </a:bodyPr>
          <a:lstStyle/>
          <a:p>
            <a:pPr defTabSz="1218937">
              <a:lnSpc>
                <a:spcPct val="90000"/>
              </a:lnSpc>
              <a:spcBef>
                <a:spcPct val="20000"/>
              </a:spcBef>
              <a:buSzPct val="90000"/>
            </a:pPr>
            <a:r>
              <a:rPr lang="en-US" sz="2800" dirty="0">
                <a:solidFill>
                  <a:srgbClr val="FFFFFF"/>
                </a:solidFill>
              </a:rPr>
              <a:t>Working with OEMs to optimize system speed and performance</a:t>
            </a:r>
          </a:p>
          <a:p>
            <a:pPr marL="398463" indent="-398463" defTabSz="1218937">
              <a:lnSpc>
                <a:spcPct val="90000"/>
              </a:lnSpc>
              <a:spcBef>
                <a:spcPct val="20000"/>
              </a:spcBef>
              <a:buSzPct val="90000"/>
              <a:buBlip>
                <a:blip r:embed="rId3"/>
              </a:buBlip>
            </a:pPr>
            <a:r>
              <a:rPr lang="en-US" sz="2400" dirty="0">
                <a:solidFill>
                  <a:srgbClr val="FFFFFF"/>
                </a:solidFill>
              </a:rPr>
              <a:t>Windows </a:t>
            </a:r>
            <a:r>
              <a:rPr lang="en-US" sz="2400" dirty="0" smtClean="0">
                <a:solidFill>
                  <a:srgbClr val="FFFFFF"/>
                </a:solidFill>
              </a:rPr>
              <a:t>7 trigger </a:t>
            </a:r>
            <a:r>
              <a:rPr lang="en-US" sz="2400" dirty="0">
                <a:solidFill>
                  <a:srgbClr val="FFFFFF"/>
                </a:solidFill>
              </a:rPr>
              <a:t>start services</a:t>
            </a:r>
          </a:p>
          <a:p>
            <a:pPr marL="398463" indent="-398463" defTabSz="1218937">
              <a:lnSpc>
                <a:spcPct val="90000"/>
              </a:lnSpc>
              <a:spcBef>
                <a:spcPct val="20000"/>
              </a:spcBef>
              <a:buSzPct val="90000"/>
              <a:buBlip>
                <a:blip r:embed="rId3"/>
              </a:buBlip>
            </a:pPr>
            <a:r>
              <a:rPr lang="en-US" sz="2400" dirty="0">
                <a:solidFill>
                  <a:srgbClr val="FFFFFF"/>
                </a:solidFill>
              </a:rPr>
              <a:t>Rapid wake from sleep delivers “instant on”</a:t>
            </a:r>
          </a:p>
        </p:txBody>
      </p:sp>
    </p:spTree>
    <p:extLst>
      <p:ext uri="{BB962C8B-B14F-4D97-AF65-F5344CB8AC3E}">
        <p14:creationId xmlns:p14="http://schemas.microsoft.com/office/powerpoint/2010/main" val="49854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p:nvPr/>
        </p:nvSpPr>
        <p:spPr bwMode="auto">
          <a:xfrm>
            <a:off x="5853" y="4514714"/>
            <a:ext cx="12188825" cy="1830980"/>
          </a:xfrm>
          <a:custGeom>
            <a:avLst/>
            <a:gdLst/>
            <a:ahLst/>
            <a:cxnLst/>
            <a:rect l="l" t="t" r="r" b="b"/>
            <a:pathLst>
              <a:path w="9144000" h="1830980">
                <a:moveTo>
                  <a:pt x="0" y="0"/>
                </a:moveTo>
                <a:lnTo>
                  <a:pt x="9144000" y="0"/>
                </a:lnTo>
                <a:lnTo>
                  <a:pt x="9144000" y="1830980"/>
                </a:lnTo>
                <a:cubicBezTo>
                  <a:pt x="7960109" y="1529150"/>
                  <a:pt x="6348222" y="1343830"/>
                  <a:pt x="4572000" y="1343830"/>
                </a:cubicBezTo>
                <a:cubicBezTo>
                  <a:pt x="2795778" y="1343830"/>
                  <a:pt x="1183891" y="1529150"/>
                  <a:pt x="0" y="1830980"/>
                </a:cubicBezTo>
                <a:close/>
              </a:path>
            </a:pathLst>
          </a:custGeom>
          <a:gradFill>
            <a:gsLst>
              <a:gs pos="0">
                <a:srgbClr val="46B0EA">
                  <a:lumMod val="20000"/>
                  <a:lumOff val="80000"/>
                  <a:alpha val="0"/>
                </a:srgbClr>
              </a:gs>
              <a:gs pos="100000">
                <a:srgbClr val="46B0EA">
                  <a:lumMod val="20000"/>
                  <a:lumOff val="80000"/>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sp>
        <p:nvSpPr>
          <p:cNvPr id="2" name="Title 1"/>
          <p:cNvSpPr>
            <a:spLocks noGrp="1"/>
          </p:cNvSpPr>
          <p:nvPr>
            <p:ph type="title"/>
          </p:nvPr>
        </p:nvSpPr>
        <p:spPr>
          <a:xfrm>
            <a:off x="520700" y="693738"/>
            <a:ext cx="11149013" cy="1107996"/>
          </a:xfrm>
        </p:spPr>
        <p:txBody>
          <a:bodyPr/>
          <a:lstStyle/>
          <a:p>
            <a:r>
              <a:rPr lang="en-US" sz="4000" dirty="0"/>
              <a:t>Working with ISVs to deliver Touch </a:t>
            </a:r>
            <a:r>
              <a:rPr lang="en-US" sz="4000" dirty="0" smtClean="0"/>
              <a:t>Apps</a:t>
            </a:r>
            <a:br>
              <a:rPr lang="en-US" sz="4000" dirty="0" smtClean="0"/>
            </a:br>
            <a:r>
              <a:rPr lang="en-US" sz="4000" dirty="0" smtClean="0"/>
              <a:t>for </a:t>
            </a:r>
            <a:r>
              <a:rPr lang="en-US" sz="4000" dirty="0"/>
              <a:t>Windows 7</a:t>
            </a:r>
          </a:p>
        </p:txBody>
      </p:sp>
      <p:sp>
        <p:nvSpPr>
          <p:cNvPr id="10" name="Rectangle 9"/>
          <p:cNvSpPr/>
          <p:nvPr/>
        </p:nvSpPr>
        <p:spPr>
          <a:xfrm>
            <a:off x="515444" y="1862138"/>
            <a:ext cx="11146536" cy="649224"/>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t" anchorCtr="0">
            <a:noAutofit/>
          </a:bodyPr>
          <a:lstStyle/>
          <a:p>
            <a:pPr defTabSz="1218937">
              <a:lnSpc>
                <a:spcPct val="90000"/>
              </a:lnSpc>
              <a:spcBef>
                <a:spcPct val="20000"/>
              </a:spcBef>
              <a:buSzPct val="90000"/>
            </a:pPr>
            <a:r>
              <a:rPr lang="en-US" sz="2400" dirty="0">
                <a:solidFill>
                  <a:srgbClr val="FFFFFF"/>
                </a:solidFill>
              </a:rPr>
              <a:t>Published developer guidance for touch on Windows 7</a:t>
            </a:r>
          </a:p>
        </p:txBody>
      </p:sp>
      <p:sp>
        <p:nvSpPr>
          <p:cNvPr id="7" name="Rectangle 6"/>
          <p:cNvSpPr/>
          <p:nvPr/>
        </p:nvSpPr>
        <p:spPr>
          <a:xfrm>
            <a:off x="515446" y="2674813"/>
            <a:ext cx="11146536" cy="649224"/>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t" anchorCtr="0">
            <a:noAutofit/>
          </a:bodyPr>
          <a:lstStyle/>
          <a:p>
            <a:pPr defTabSz="1218937">
              <a:lnSpc>
                <a:spcPct val="90000"/>
              </a:lnSpc>
              <a:spcBef>
                <a:spcPct val="20000"/>
              </a:spcBef>
              <a:buSzPct val="90000"/>
            </a:pPr>
            <a:r>
              <a:rPr lang="en-US" sz="2400" dirty="0">
                <a:solidFill>
                  <a:srgbClr val="FFFFFF"/>
                </a:solidFill>
              </a:rPr>
              <a:t>Immersive Consumer Apps on Windows Product Scout</a:t>
            </a:r>
          </a:p>
        </p:txBody>
      </p:sp>
      <p:sp>
        <p:nvSpPr>
          <p:cNvPr id="8" name="Rectangle 7"/>
          <p:cNvSpPr/>
          <p:nvPr/>
        </p:nvSpPr>
        <p:spPr>
          <a:xfrm>
            <a:off x="509588" y="3485413"/>
            <a:ext cx="11146536" cy="649224"/>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37160" bIns="137160" rtlCol="0" anchor="t" anchorCtr="0">
            <a:noAutofit/>
          </a:bodyPr>
          <a:lstStyle/>
          <a:p>
            <a:pPr defTabSz="1218937">
              <a:lnSpc>
                <a:spcPct val="90000"/>
              </a:lnSpc>
              <a:spcBef>
                <a:spcPct val="20000"/>
              </a:spcBef>
              <a:buSzPct val="90000"/>
            </a:pPr>
            <a:r>
              <a:rPr lang="en-US" sz="2400" dirty="0">
                <a:solidFill>
                  <a:srgbClr val="FFFFFF"/>
                </a:solidFill>
              </a:rPr>
              <a:t>Working with Enterprise ISVs to develop Enterprise Touch Apps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162" y="4658084"/>
            <a:ext cx="2425143" cy="1721069"/>
          </a:xfrm>
          <a:prstGeom prst="rect">
            <a:avLst/>
          </a:prstGeom>
        </p:spPr>
      </p:pic>
      <p:grpSp>
        <p:nvGrpSpPr>
          <p:cNvPr id="3" name="Group 2"/>
          <p:cNvGrpSpPr/>
          <p:nvPr/>
        </p:nvGrpSpPr>
        <p:grpSpPr>
          <a:xfrm>
            <a:off x="4265873" y="4613935"/>
            <a:ext cx="3417189" cy="1864169"/>
            <a:chOff x="2974374" y="4191000"/>
            <a:chExt cx="3933518" cy="2145283"/>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096" r="20977"/>
            <a:stretch/>
          </p:blipFill>
          <p:spPr>
            <a:xfrm>
              <a:off x="2974374" y="4191000"/>
              <a:ext cx="2795805" cy="208221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4890" y="4755417"/>
              <a:ext cx="1933002" cy="1580866"/>
            </a:xfrm>
            <a:prstGeom prst="rect">
              <a:avLst/>
            </a:prstGeom>
          </p:spPr>
        </p:pic>
      </p:grpSp>
      <p:grpSp>
        <p:nvGrpSpPr>
          <p:cNvPr id="9" name="Group 8"/>
          <p:cNvGrpSpPr/>
          <p:nvPr/>
        </p:nvGrpSpPr>
        <p:grpSpPr>
          <a:xfrm>
            <a:off x="8360739" y="4385151"/>
            <a:ext cx="3280223" cy="2493869"/>
            <a:chOff x="5332694" y="3759670"/>
            <a:chExt cx="3494900" cy="265639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2694" y="4003363"/>
              <a:ext cx="2761100" cy="183748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91029" y="3759670"/>
              <a:ext cx="2036565" cy="2656390"/>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3132319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09588" y="1854835"/>
            <a:ext cx="11146536" cy="150876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t"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Devices at home </a:t>
            </a:r>
          </a:p>
        </p:txBody>
      </p:sp>
      <p:sp>
        <p:nvSpPr>
          <p:cNvPr id="24" name="Rectangle 23"/>
          <p:cNvSpPr/>
          <p:nvPr/>
        </p:nvSpPr>
        <p:spPr>
          <a:xfrm>
            <a:off x="509588" y="3484059"/>
            <a:ext cx="11146536" cy="150876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t"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Devices at Work</a:t>
            </a:r>
          </a:p>
        </p:txBody>
      </p:sp>
      <p:sp>
        <p:nvSpPr>
          <p:cNvPr id="25" name="Rectangle 24"/>
          <p:cNvSpPr/>
          <p:nvPr/>
        </p:nvSpPr>
        <p:spPr>
          <a:xfrm>
            <a:off x="509588" y="5113283"/>
            <a:ext cx="11146536" cy="150876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t" anchorCtr="0">
            <a:noAutofit/>
          </a:bodyPr>
          <a:lstStyle/>
          <a:p>
            <a:pPr defTabSz="914363">
              <a:lnSpc>
                <a:spcPct val="90000"/>
              </a:lnSpc>
              <a:spcBef>
                <a:spcPct val="20000"/>
              </a:spcBef>
              <a:buSzPct val="90000"/>
            </a:pPr>
            <a:r>
              <a:rPr lang="en-US" sz="2000" b="1" dirty="0">
                <a:gradFill>
                  <a:gsLst>
                    <a:gs pos="0">
                      <a:schemeClr val="tx1"/>
                    </a:gs>
                    <a:gs pos="100000">
                      <a:schemeClr val="tx1"/>
                    </a:gs>
                  </a:gsLst>
                  <a:lin ang="5400000" scaled="0"/>
                </a:gradFill>
              </a:rPr>
              <a:t>Devices for </a:t>
            </a:r>
            <a:r>
              <a:rPr lang="en-US" sz="2000" b="1" dirty="0" smtClean="0">
                <a:gradFill>
                  <a:gsLst>
                    <a:gs pos="0">
                      <a:schemeClr val="tx1"/>
                    </a:gs>
                    <a:gs pos="100000">
                      <a:schemeClr val="tx1"/>
                    </a:gs>
                  </a:gsLst>
                  <a:lin ang="5400000" scaled="0"/>
                </a:gradFill>
              </a:rPr>
              <a:t>Vertical</a:t>
            </a:r>
            <a:br>
              <a:rPr lang="en-US" sz="2000" b="1" dirty="0" smtClean="0">
                <a:gradFill>
                  <a:gsLst>
                    <a:gs pos="0">
                      <a:schemeClr val="tx1"/>
                    </a:gs>
                    <a:gs pos="100000">
                      <a:schemeClr val="tx1"/>
                    </a:gs>
                  </a:gsLst>
                  <a:lin ang="5400000" scaled="0"/>
                </a:gradFill>
              </a:rPr>
            </a:br>
            <a:r>
              <a:rPr lang="en-US" sz="2000" b="1" dirty="0" smtClean="0">
                <a:gradFill>
                  <a:gsLst>
                    <a:gs pos="0">
                      <a:schemeClr val="tx1"/>
                    </a:gs>
                    <a:gs pos="100000">
                      <a:schemeClr val="tx1"/>
                    </a:gs>
                  </a:gsLst>
                  <a:lin ang="5400000" scaled="0"/>
                </a:gradFill>
              </a:rPr>
              <a:t>Use </a:t>
            </a:r>
            <a:r>
              <a:rPr lang="en-US" sz="2000" b="1" dirty="0">
                <a:gradFill>
                  <a:gsLst>
                    <a:gs pos="0">
                      <a:schemeClr val="tx1"/>
                    </a:gs>
                    <a:gs pos="100000">
                      <a:schemeClr val="tx1"/>
                    </a:gs>
                  </a:gsLst>
                  <a:lin ang="5400000" scaled="0"/>
                </a:gradFill>
              </a:rPr>
              <a:t>Cases</a:t>
            </a:r>
          </a:p>
        </p:txBody>
      </p:sp>
      <p:sp>
        <p:nvSpPr>
          <p:cNvPr id="2" name="Title 1"/>
          <p:cNvSpPr>
            <a:spLocks noGrp="1"/>
          </p:cNvSpPr>
          <p:nvPr>
            <p:ph type="title"/>
          </p:nvPr>
        </p:nvSpPr>
        <p:spPr>
          <a:xfrm>
            <a:off x="520700" y="693738"/>
            <a:ext cx="11149013" cy="664797"/>
          </a:xfrm>
        </p:spPr>
        <p:txBody>
          <a:bodyPr/>
          <a:lstStyle/>
          <a:p>
            <a:r>
              <a:rPr lang="en-US" dirty="0" smtClean="0"/>
              <a:t>Windows Slates </a:t>
            </a:r>
            <a:r>
              <a:rPr lang="en-US" dirty="0"/>
              <a:t>C</a:t>
            </a:r>
            <a:r>
              <a:rPr lang="en-US" dirty="0" smtClean="0"/>
              <a:t>onnect to Your </a:t>
            </a:r>
            <a:r>
              <a:rPr lang="en-US" dirty="0"/>
              <a:t>D</a:t>
            </a:r>
            <a:r>
              <a:rPr lang="en-US" dirty="0" smtClean="0"/>
              <a:t>evices</a:t>
            </a:r>
            <a:endParaRPr lang="en-US" dirty="0"/>
          </a:p>
        </p:txBody>
      </p:sp>
      <p:pic>
        <p:nvPicPr>
          <p:cNvPr id="1026" name="Picture 2" descr="C:\Users\adi\Pictures\Artwork_Imagery\kinec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74" t="4651" r="5355" b="4186"/>
          <a:stretch/>
        </p:blipFill>
        <p:spPr bwMode="auto">
          <a:xfrm>
            <a:off x="3467198" y="1927192"/>
            <a:ext cx="1304056" cy="13640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288022" y="2106556"/>
            <a:ext cx="1542434" cy="1140924"/>
            <a:chOff x="2724152" y="2062162"/>
            <a:chExt cx="2615227" cy="2716201"/>
          </a:xfrm>
        </p:grpSpPr>
        <p:pic>
          <p:nvPicPr>
            <p:cNvPr id="1028" name="Picture 4" descr="C:\Users\adi\Pictures\Artwork_Imagery\Hardware Photos\OEM HW\SERVERS\hp mediasmart plasma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152" y="2062162"/>
              <a:ext cx="2615227" cy="2716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21341" y="2272182"/>
              <a:ext cx="2420845" cy="1952623"/>
            </a:xfrm>
            <a:prstGeom prst="rect">
              <a:avLst/>
            </a:prstGeom>
            <a:gradFill flip="none" rotWithShape="1">
              <a:gsLst>
                <a:gs pos="0">
                  <a:srgbClr val="FFFFFF"/>
                </a:gs>
                <a:gs pos="100000">
                  <a:srgbClr val="178DCD"/>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descr="C:\Users\adi\Pictures\Artwork_Imagery\Hardware Photos\OEM HW\Printer Fax\hp photosmart 325xi prin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4745" y="2108423"/>
            <a:ext cx="1337557" cy="1001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i\Pictures\Artwork_Imagery\Hardware Photos\OEM HW\Storage devices\Lacie Big Disk USB 2.0 Extreme Plus external hard driv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91" r="21691"/>
          <a:stretch/>
        </p:blipFill>
        <p:spPr bwMode="auto">
          <a:xfrm>
            <a:off x="9578517" y="3647090"/>
            <a:ext cx="1010013" cy="1278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8391" y="5253242"/>
            <a:ext cx="1590265" cy="1228841"/>
          </a:xfrm>
          <a:prstGeom prst="rect">
            <a:avLst/>
          </a:prstGeom>
        </p:spPr>
      </p:pic>
      <p:pic>
        <p:nvPicPr>
          <p:cNvPr id="1032" name="Picture 8" descr="C:\Users\adi\Pictures\Artwork_Imagery\Hardware Photos\OEM HW\Projector\HP mp6200 digital project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4413" y="3869387"/>
            <a:ext cx="1939201" cy="73810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i\Pictures\Artwork_Imagery\Hardware Photos\OEM HW\Printer Fax\HP Designjet 4000 large format print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7198" y="3703944"/>
            <a:ext cx="1384413" cy="11116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i\Pictures\Artwork_Imagery\Hardware Photos\OEM HW\Windows CE Embedded Devices\Zoe well at home Windows CE health monit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0247" y="5255000"/>
            <a:ext cx="2062269" cy="122708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i\Pictures\Artwork_Imagery\Hardware Photos\OEM HW\Windows CE Embedded Devices\xpda9_font_with_card_rotat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7198" y="5184366"/>
            <a:ext cx="1198990" cy="136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83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50" fill="hold"/>
                                        <p:tgtEl>
                                          <p:spTgt spid="1026"/>
                                        </p:tgtEl>
                                        <p:attrNameLst>
                                          <p:attrName>ppt_w</p:attrName>
                                        </p:attrNameLst>
                                      </p:cBhvr>
                                      <p:tavLst>
                                        <p:tav tm="0">
                                          <p:val>
                                            <p:fltVal val="0"/>
                                          </p:val>
                                        </p:tav>
                                        <p:tav tm="100000">
                                          <p:val>
                                            <p:strVal val="#ppt_w"/>
                                          </p:val>
                                        </p:tav>
                                      </p:tavLst>
                                    </p:anim>
                                    <p:anim calcmode="lin" valueType="num">
                                      <p:cBhvr>
                                        <p:cTn id="8" dur="250" fill="hold"/>
                                        <p:tgtEl>
                                          <p:spTgt spid="1026"/>
                                        </p:tgtEl>
                                        <p:attrNameLst>
                                          <p:attrName>ppt_h</p:attrName>
                                        </p:attrNameLst>
                                      </p:cBhvr>
                                      <p:tavLst>
                                        <p:tav tm="0">
                                          <p:val>
                                            <p:fltVal val="0"/>
                                          </p:val>
                                        </p:tav>
                                        <p:tav tm="100000">
                                          <p:val>
                                            <p:strVal val="#ppt_h"/>
                                          </p:val>
                                        </p:tav>
                                      </p:tavLst>
                                    </p:anim>
                                    <p:animEffect transition="in" filter="fade">
                                      <p:cBhvr>
                                        <p:cTn id="9" dur="250"/>
                                        <p:tgtEl>
                                          <p:spTgt spid="1026"/>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fltVal val="0"/>
                                          </p:val>
                                        </p:tav>
                                        <p:tav tm="100000">
                                          <p:val>
                                            <p:strVal val="#ppt_w"/>
                                          </p:val>
                                        </p:tav>
                                      </p:tavLst>
                                    </p:anim>
                                    <p:anim calcmode="lin" valueType="num">
                                      <p:cBhvr>
                                        <p:cTn id="14" dur="250" fill="hold"/>
                                        <p:tgtEl>
                                          <p:spTgt spid="5"/>
                                        </p:tgtEl>
                                        <p:attrNameLst>
                                          <p:attrName>ppt_h</p:attrName>
                                        </p:attrNameLst>
                                      </p:cBhvr>
                                      <p:tavLst>
                                        <p:tav tm="0">
                                          <p:val>
                                            <p:fltVal val="0"/>
                                          </p:val>
                                        </p:tav>
                                        <p:tav tm="100000">
                                          <p:val>
                                            <p:strVal val="#ppt_h"/>
                                          </p:val>
                                        </p:tav>
                                      </p:tavLst>
                                    </p:anim>
                                    <p:animEffect transition="in" filter="fade">
                                      <p:cBhvr>
                                        <p:cTn id="15" dur="25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p:cTn id="19" dur="250" fill="hold"/>
                                        <p:tgtEl>
                                          <p:spTgt spid="1029"/>
                                        </p:tgtEl>
                                        <p:attrNameLst>
                                          <p:attrName>ppt_w</p:attrName>
                                        </p:attrNameLst>
                                      </p:cBhvr>
                                      <p:tavLst>
                                        <p:tav tm="0">
                                          <p:val>
                                            <p:fltVal val="0"/>
                                          </p:val>
                                        </p:tav>
                                        <p:tav tm="100000">
                                          <p:val>
                                            <p:strVal val="#ppt_w"/>
                                          </p:val>
                                        </p:tav>
                                      </p:tavLst>
                                    </p:anim>
                                    <p:anim calcmode="lin" valueType="num">
                                      <p:cBhvr>
                                        <p:cTn id="20" dur="250" fill="hold"/>
                                        <p:tgtEl>
                                          <p:spTgt spid="1029"/>
                                        </p:tgtEl>
                                        <p:attrNameLst>
                                          <p:attrName>ppt_h</p:attrName>
                                        </p:attrNameLst>
                                      </p:cBhvr>
                                      <p:tavLst>
                                        <p:tav tm="0">
                                          <p:val>
                                            <p:fltVal val="0"/>
                                          </p:val>
                                        </p:tav>
                                        <p:tav tm="100000">
                                          <p:val>
                                            <p:strVal val="#ppt_h"/>
                                          </p:val>
                                        </p:tav>
                                      </p:tavLst>
                                    </p:anim>
                                    <p:animEffect transition="in" filter="fade">
                                      <p:cBhvr>
                                        <p:cTn id="21" dur="250"/>
                                        <p:tgtEl>
                                          <p:spTgt spid="1029"/>
                                        </p:tgtEl>
                                      </p:cBhvr>
                                    </p:animEffect>
                                  </p:childTnLst>
                                </p:cTn>
                              </p:par>
                            </p:childTnLst>
                          </p:cTn>
                        </p:par>
                        <p:par>
                          <p:cTn id="22" fill="hold">
                            <p:stCondLst>
                              <p:cond delay="1250"/>
                            </p:stCondLst>
                            <p:childTnLst>
                              <p:par>
                                <p:cTn id="23" presetID="53" presetClass="entr" presetSubtype="16" fill="hold" nodeType="afterEffect">
                                  <p:stCondLst>
                                    <p:cond delay="0"/>
                                  </p:stCondLst>
                                  <p:childTnLst>
                                    <p:set>
                                      <p:cBhvr>
                                        <p:cTn id="24" dur="1" fill="hold">
                                          <p:stCondLst>
                                            <p:cond delay="0"/>
                                          </p:stCondLst>
                                        </p:cTn>
                                        <p:tgtEl>
                                          <p:spTgt spid="1034"/>
                                        </p:tgtEl>
                                        <p:attrNameLst>
                                          <p:attrName>style.visibility</p:attrName>
                                        </p:attrNameLst>
                                      </p:cBhvr>
                                      <p:to>
                                        <p:strVal val="visible"/>
                                      </p:to>
                                    </p:set>
                                    <p:anim calcmode="lin" valueType="num">
                                      <p:cBhvr>
                                        <p:cTn id="25" dur="250" fill="hold"/>
                                        <p:tgtEl>
                                          <p:spTgt spid="1034"/>
                                        </p:tgtEl>
                                        <p:attrNameLst>
                                          <p:attrName>ppt_w</p:attrName>
                                        </p:attrNameLst>
                                      </p:cBhvr>
                                      <p:tavLst>
                                        <p:tav tm="0">
                                          <p:val>
                                            <p:fltVal val="0"/>
                                          </p:val>
                                        </p:tav>
                                        <p:tav tm="100000">
                                          <p:val>
                                            <p:strVal val="#ppt_w"/>
                                          </p:val>
                                        </p:tav>
                                      </p:tavLst>
                                    </p:anim>
                                    <p:anim calcmode="lin" valueType="num">
                                      <p:cBhvr>
                                        <p:cTn id="26" dur="250" fill="hold"/>
                                        <p:tgtEl>
                                          <p:spTgt spid="1034"/>
                                        </p:tgtEl>
                                        <p:attrNameLst>
                                          <p:attrName>ppt_h</p:attrName>
                                        </p:attrNameLst>
                                      </p:cBhvr>
                                      <p:tavLst>
                                        <p:tav tm="0">
                                          <p:val>
                                            <p:fltVal val="0"/>
                                          </p:val>
                                        </p:tav>
                                        <p:tav tm="100000">
                                          <p:val>
                                            <p:strVal val="#ppt_h"/>
                                          </p:val>
                                        </p:tav>
                                      </p:tavLst>
                                    </p:anim>
                                    <p:animEffect transition="in" filter="fade">
                                      <p:cBhvr>
                                        <p:cTn id="27" dur="250"/>
                                        <p:tgtEl>
                                          <p:spTgt spid="1034"/>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250" fill="hold"/>
                                        <p:tgtEl>
                                          <p:spTgt spid="1032"/>
                                        </p:tgtEl>
                                        <p:attrNameLst>
                                          <p:attrName>ppt_w</p:attrName>
                                        </p:attrNameLst>
                                      </p:cBhvr>
                                      <p:tavLst>
                                        <p:tav tm="0">
                                          <p:val>
                                            <p:fltVal val="0"/>
                                          </p:val>
                                        </p:tav>
                                        <p:tav tm="100000">
                                          <p:val>
                                            <p:strVal val="#ppt_w"/>
                                          </p:val>
                                        </p:tav>
                                      </p:tavLst>
                                    </p:anim>
                                    <p:anim calcmode="lin" valueType="num">
                                      <p:cBhvr>
                                        <p:cTn id="32" dur="250" fill="hold"/>
                                        <p:tgtEl>
                                          <p:spTgt spid="1032"/>
                                        </p:tgtEl>
                                        <p:attrNameLst>
                                          <p:attrName>ppt_h</p:attrName>
                                        </p:attrNameLst>
                                      </p:cBhvr>
                                      <p:tavLst>
                                        <p:tav tm="0">
                                          <p:val>
                                            <p:fltVal val="0"/>
                                          </p:val>
                                        </p:tav>
                                        <p:tav tm="100000">
                                          <p:val>
                                            <p:strVal val="#ppt_h"/>
                                          </p:val>
                                        </p:tav>
                                      </p:tavLst>
                                    </p:anim>
                                    <p:animEffect transition="in" filter="fade">
                                      <p:cBhvr>
                                        <p:cTn id="33" dur="250"/>
                                        <p:tgtEl>
                                          <p:spTgt spid="1032"/>
                                        </p:tgtEl>
                                      </p:cBhvr>
                                    </p:animEffect>
                                  </p:childTnLst>
                                </p:cTn>
                              </p:par>
                            </p:childTnLst>
                          </p:cTn>
                        </p:par>
                        <p:par>
                          <p:cTn id="34" fill="hold">
                            <p:stCondLst>
                              <p:cond delay="1750"/>
                            </p:stCondLst>
                            <p:childTnLst>
                              <p:par>
                                <p:cTn id="35" presetID="53" presetClass="entr" presetSubtype="16" fill="hold" nodeType="afterEffect">
                                  <p:stCondLst>
                                    <p:cond delay="0"/>
                                  </p:stCondLst>
                                  <p:childTnLst>
                                    <p:set>
                                      <p:cBhvr>
                                        <p:cTn id="36" dur="1" fill="hold">
                                          <p:stCondLst>
                                            <p:cond delay="0"/>
                                          </p:stCondLst>
                                        </p:cTn>
                                        <p:tgtEl>
                                          <p:spTgt spid="1035"/>
                                        </p:tgtEl>
                                        <p:attrNameLst>
                                          <p:attrName>style.visibility</p:attrName>
                                        </p:attrNameLst>
                                      </p:cBhvr>
                                      <p:to>
                                        <p:strVal val="visible"/>
                                      </p:to>
                                    </p:set>
                                    <p:anim calcmode="lin" valueType="num">
                                      <p:cBhvr>
                                        <p:cTn id="37" dur="250" fill="hold"/>
                                        <p:tgtEl>
                                          <p:spTgt spid="1035"/>
                                        </p:tgtEl>
                                        <p:attrNameLst>
                                          <p:attrName>ppt_w</p:attrName>
                                        </p:attrNameLst>
                                      </p:cBhvr>
                                      <p:tavLst>
                                        <p:tav tm="0">
                                          <p:val>
                                            <p:fltVal val="0"/>
                                          </p:val>
                                        </p:tav>
                                        <p:tav tm="100000">
                                          <p:val>
                                            <p:strVal val="#ppt_w"/>
                                          </p:val>
                                        </p:tav>
                                      </p:tavLst>
                                    </p:anim>
                                    <p:anim calcmode="lin" valueType="num">
                                      <p:cBhvr>
                                        <p:cTn id="38" dur="250" fill="hold"/>
                                        <p:tgtEl>
                                          <p:spTgt spid="1035"/>
                                        </p:tgtEl>
                                        <p:attrNameLst>
                                          <p:attrName>ppt_h</p:attrName>
                                        </p:attrNameLst>
                                      </p:cBhvr>
                                      <p:tavLst>
                                        <p:tav tm="0">
                                          <p:val>
                                            <p:fltVal val="0"/>
                                          </p:val>
                                        </p:tav>
                                        <p:tav tm="100000">
                                          <p:val>
                                            <p:strVal val="#ppt_h"/>
                                          </p:val>
                                        </p:tav>
                                      </p:tavLst>
                                    </p:anim>
                                    <p:animEffect transition="in" filter="fade">
                                      <p:cBhvr>
                                        <p:cTn id="39" dur="250"/>
                                        <p:tgtEl>
                                          <p:spTgt spid="1035"/>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250" fill="hold"/>
                                        <p:tgtEl>
                                          <p:spTgt spid="6"/>
                                        </p:tgtEl>
                                        <p:attrNameLst>
                                          <p:attrName>ppt_w</p:attrName>
                                        </p:attrNameLst>
                                      </p:cBhvr>
                                      <p:tavLst>
                                        <p:tav tm="0">
                                          <p:val>
                                            <p:fltVal val="0"/>
                                          </p:val>
                                        </p:tav>
                                        <p:tav tm="100000">
                                          <p:val>
                                            <p:strVal val="#ppt_w"/>
                                          </p:val>
                                        </p:tav>
                                      </p:tavLst>
                                    </p:anim>
                                    <p:anim calcmode="lin" valueType="num">
                                      <p:cBhvr>
                                        <p:cTn id="44" dur="250" fill="hold"/>
                                        <p:tgtEl>
                                          <p:spTgt spid="6"/>
                                        </p:tgtEl>
                                        <p:attrNameLst>
                                          <p:attrName>ppt_h</p:attrName>
                                        </p:attrNameLst>
                                      </p:cBhvr>
                                      <p:tavLst>
                                        <p:tav tm="0">
                                          <p:val>
                                            <p:fltVal val="0"/>
                                          </p:val>
                                        </p:tav>
                                        <p:tav tm="100000">
                                          <p:val>
                                            <p:strVal val="#ppt_h"/>
                                          </p:val>
                                        </p:tav>
                                      </p:tavLst>
                                    </p:anim>
                                    <p:animEffect transition="in" filter="fade">
                                      <p:cBhvr>
                                        <p:cTn id="45" dur="250"/>
                                        <p:tgtEl>
                                          <p:spTgt spid="6"/>
                                        </p:tgtEl>
                                      </p:cBhvr>
                                    </p:animEffect>
                                  </p:childTnLst>
                                </p:cTn>
                              </p:par>
                            </p:childTnLst>
                          </p:cTn>
                        </p:par>
                        <p:par>
                          <p:cTn id="46" fill="hold">
                            <p:stCondLst>
                              <p:cond delay="2250"/>
                            </p:stCondLst>
                            <p:childTnLst>
                              <p:par>
                                <p:cTn id="47" presetID="53" presetClass="entr" presetSubtype="16" fill="hold" nodeType="after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p:cTn id="49" dur="250" fill="hold"/>
                                        <p:tgtEl>
                                          <p:spTgt spid="1030"/>
                                        </p:tgtEl>
                                        <p:attrNameLst>
                                          <p:attrName>ppt_w</p:attrName>
                                        </p:attrNameLst>
                                      </p:cBhvr>
                                      <p:tavLst>
                                        <p:tav tm="0">
                                          <p:val>
                                            <p:fltVal val="0"/>
                                          </p:val>
                                        </p:tav>
                                        <p:tav tm="100000">
                                          <p:val>
                                            <p:strVal val="#ppt_w"/>
                                          </p:val>
                                        </p:tav>
                                      </p:tavLst>
                                    </p:anim>
                                    <p:anim calcmode="lin" valueType="num">
                                      <p:cBhvr>
                                        <p:cTn id="50" dur="250" fill="hold"/>
                                        <p:tgtEl>
                                          <p:spTgt spid="1030"/>
                                        </p:tgtEl>
                                        <p:attrNameLst>
                                          <p:attrName>ppt_h</p:attrName>
                                        </p:attrNameLst>
                                      </p:cBhvr>
                                      <p:tavLst>
                                        <p:tav tm="0">
                                          <p:val>
                                            <p:fltVal val="0"/>
                                          </p:val>
                                        </p:tav>
                                        <p:tav tm="100000">
                                          <p:val>
                                            <p:strVal val="#ppt_h"/>
                                          </p:val>
                                        </p:tav>
                                      </p:tavLst>
                                    </p:anim>
                                    <p:animEffect transition="in" filter="fade">
                                      <p:cBhvr>
                                        <p:cTn id="51" dur="250"/>
                                        <p:tgtEl>
                                          <p:spTgt spid="1030"/>
                                        </p:tgtEl>
                                      </p:cBhvr>
                                    </p:animEffect>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1033"/>
                                        </p:tgtEl>
                                        <p:attrNameLst>
                                          <p:attrName>style.visibility</p:attrName>
                                        </p:attrNameLst>
                                      </p:cBhvr>
                                      <p:to>
                                        <p:strVal val="visible"/>
                                      </p:to>
                                    </p:set>
                                    <p:anim calcmode="lin" valueType="num">
                                      <p:cBhvr>
                                        <p:cTn id="55" dur="250" fill="hold"/>
                                        <p:tgtEl>
                                          <p:spTgt spid="1033"/>
                                        </p:tgtEl>
                                        <p:attrNameLst>
                                          <p:attrName>ppt_w</p:attrName>
                                        </p:attrNameLst>
                                      </p:cBhvr>
                                      <p:tavLst>
                                        <p:tav tm="0">
                                          <p:val>
                                            <p:fltVal val="0"/>
                                          </p:val>
                                        </p:tav>
                                        <p:tav tm="100000">
                                          <p:val>
                                            <p:strVal val="#ppt_w"/>
                                          </p:val>
                                        </p:tav>
                                      </p:tavLst>
                                    </p:anim>
                                    <p:anim calcmode="lin" valueType="num">
                                      <p:cBhvr>
                                        <p:cTn id="56" dur="250" fill="hold"/>
                                        <p:tgtEl>
                                          <p:spTgt spid="1033"/>
                                        </p:tgtEl>
                                        <p:attrNameLst>
                                          <p:attrName>ppt_h</p:attrName>
                                        </p:attrNameLst>
                                      </p:cBhvr>
                                      <p:tavLst>
                                        <p:tav tm="0">
                                          <p:val>
                                            <p:fltVal val="0"/>
                                          </p:val>
                                        </p:tav>
                                        <p:tav tm="100000">
                                          <p:val>
                                            <p:strVal val="#ppt_h"/>
                                          </p:val>
                                        </p:tav>
                                      </p:tavLst>
                                    </p:anim>
                                    <p:animEffect transition="in" filter="fade">
                                      <p:cBhvr>
                                        <p:cTn id="57" dur="250"/>
                                        <p:tgtEl>
                                          <p:spTgt spid="1033"/>
                                        </p:tgtEl>
                                      </p:cBhvr>
                                    </p:animEffect>
                                  </p:childTnLst>
                                </p:cTn>
                              </p:par>
                            </p:childTnLst>
                          </p:cTn>
                        </p:par>
                        <p:par>
                          <p:cTn id="58" fill="hold">
                            <p:stCondLst>
                              <p:cond delay="275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val="0"/>
              </a:ext>
            </a:extLst>
          </a:blip>
          <a:srcRect t="13384" b="23003"/>
          <a:stretch/>
        </p:blipFill>
        <p:spPr>
          <a:xfrm>
            <a:off x="4261616" y="2403474"/>
            <a:ext cx="3657600" cy="2833325"/>
          </a:xfrm>
          <a:prstGeom prst="rect">
            <a:avLst/>
          </a:prstGeom>
          <a:effectLst>
            <a:outerShdw blurRad="177800" dist="38100" dir="2700000" algn="ctr" rotWithShape="0">
              <a:srgbClr val="000000">
                <a:alpha val="25000"/>
              </a:srgbClr>
            </a:outerShdw>
          </a:effectLst>
        </p:spPr>
      </p:pic>
      <p:sp>
        <p:nvSpPr>
          <p:cNvPr id="10" name="Freeform 5"/>
          <p:cNvSpPr>
            <a:spLocks/>
          </p:cNvSpPr>
          <p:nvPr/>
        </p:nvSpPr>
        <p:spPr bwMode="auto">
          <a:xfrm>
            <a:off x="509588" y="2402159"/>
            <a:ext cx="3657600" cy="283464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endParaRPr lang="en-US" sz="2000" b="1">
              <a:gradFill>
                <a:gsLst>
                  <a:gs pos="0">
                    <a:schemeClr val="tx1"/>
                  </a:gs>
                  <a:gs pos="100000">
                    <a:schemeClr val="tx1"/>
                  </a:gs>
                </a:gsLst>
                <a:lin ang="5400000" scaled="0"/>
              </a:gradFill>
            </a:endParaRPr>
          </a:p>
        </p:txBody>
      </p:sp>
      <p:sp>
        <p:nvSpPr>
          <p:cNvPr id="34" name="Freeform 5"/>
          <p:cNvSpPr>
            <a:spLocks/>
          </p:cNvSpPr>
          <p:nvPr/>
        </p:nvSpPr>
        <p:spPr bwMode="auto">
          <a:xfrm>
            <a:off x="4261616" y="2402159"/>
            <a:ext cx="3657600" cy="2834640"/>
          </a:xfrm>
          <a:prstGeom prst="rect">
            <a:avLst/>
          </a:prstGeom>
          <a:gradFill flip="none" rotWithShape="1">
            <a:gsLst>
              <a:gs pos="90000">
                <a:srgbClr val="46B0EA">
                  <a:lumMod val="75000"/>
                  <a:alpha val="0"/>
                </a:srgbClr>
              </a:gs>
              <a:gs pos="0">
                <a:srgbClr val="46B0EA">
                  <a:lumMod val="75000"/>
                  <a:alpha val="0"/>
                </a:srgbClr>
              </a:gs>
              <a:gs pos="100000">
                <a:srgbClr val="46B0EA">
                  <a:lumMod val="50000"/>
                  <a:lumOff val="50000"/>
                </a:srgbClr>
              </a:gs>
            </a:gsLst>
            <a:lin ang="5400000" scaled="1"/>
            <a:tileRect/>
          </a:gra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endParaRPr lang="en-US" sz="2000" b="1">
              <a:gradFill>
                <a:gsLst>
                  <a:gs pos="0">
                    <a:schemeClr val="tx1"/>
                  </a:gs>
                  <a:gs pos="100000">
                    <a:schemeClr val="tx1"/>
                  </a:gs>
                </a:gsLst>
                <a:lin ang="5400000" scaled="0"/>
              </a:gradFill>
            </a:endParaRPr>
          </a:p>
        </p:txBody>
      </p:sp>
      <p:sp>
        <p:nvSpPr>
          <p:cNvPr id="35" name="Freeform 5"/>
          <p:cNvSpPr>
            <a:spLocks/>
          </p:cNvSpPr>
          <p:nvPr/>
        </p:nvSpPr>
        <p:spPr bwMode="auto">
          <a:xfrm>
            <a:off x="8021638" y="2402159"/>
            <a:ext cx="3657600" cy="2834640"/>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bIns="137160" rtlCol="0" anchor="ctr" anchorCtr="0">
            <a:noAutofit/>
          </a:bodyPr>
          <a:lstStyle/>
          <a:p>
            <a:pPr defTabSz="914363">
              <a:lnSpc>
                <a:spcPct val="90000"/>
              </a:lnSpc>
              <a:spcBef>
                <a:spcPct val="20000"/>
              </a:spcBef>
              <a:buSzPct val="90000"/>
            </a:pPr>
            <a:endParaRPr lang="en-US" sz="2000" b="1">
              <a:gradFill>
                <a:gsLst>
                  <a:gs pos="0">
                    <a:schemeClr val="tx1"/>
                  </a:gs>
                  <a:gs pos="100000">
                    <a:schemeClr val="tx1"/>
                  </a:gs>
                </a:gsLst>
                <a:lin ang="5400000" scaled="0"/>
              </a:gradFill>
            </a:endParaRPr>
          </a:p>
        </p:txBody>
      </p:sp>
      <p:sp>
        <p:nvSpPr>
          <p:cNvPr id="4" name="Title 3"/>
          <p:cNvSpPr>
            <a:spLocks noGrp="1"/>
          </p:cNvSpPr>
          <p:nvPr>
            <p:ph type="title"/>
          </p:nvPr>
        </p:nvSpPr>
        <p:spPr>
          <a:xfrm>
            <a:off x="520700" y="693738"/>
            <a:ext cx="11149013" cy="581698"/>
          </a:xfrm>
        </p:spPr>
        <p:txBody>
          <a:bodyPr/>
          <a:lstStyle/>
          <a:p>
            <a:r>
              <a:rPr lang="en-US" sz="4200" dirty="0" smtClean="0"/>
              <a:t>Windows 7 Helps IT Embrace </a:t>
            </a:r>
            <a:r>
              <a:rPr lang="en-US" sz="4200" dirty="0" err="1" smtClean="0"/>
              <a:t>Consumerization</a:t>
            </a:r>
            <a:endParaRPr lang="en-US" sz="4200" dirty="0"/>
          </a:p>
        </p:txBody>
      </p:sp>
      <p:sp>
        <p:nvSpPr>
          <p:cNvPr id="12" name="Rectangle 6"/>
          <p:cNvSpPr txBox="1">
            <a:spLocks noChangeArrowheads="1"/>
          </p:cNvSpPr>
          <p:nvPr/>
        </p:nvSpPr>
        <p:spPr bwMode="auto">
          <a:xfrm>
            <a:off x="4487413" y="1869540"/>
            <a:ext cx="3206006" cy="332399"/>
          </a:xfrm>
          <a:prstGeom prst="rect">
            <a:avLst/>
          </a:prstGeom>
        </p:spPr>
        <p:txBody>
          <a:bodyPr wrap="none" lIns="0" tIns="0" rIns="0" bIns="0" anchor="ctr" anchorCtr="0">
            <a:spAutoFit/>
          </a:bodyPr>
          <a:lstStyle>
            <a:defPPr>
              <a:defRPr lang="en-US"/>
            </a:defPPr>
            <a:lvl1pPr algn="ctr" defTabSz="1092855" eaLnBrk="0" fontAlgn="auto" hangingPunct="0">
              <a:lnSpc>
                <a:spcPct val="90000"/>
              </a:lnSpc>
              <a:spcBef>
                <a:spcPts val="0"/>
              </a:spcBef>
              <a:spcAft>
                <a:spcPts val="0"/>
              </a:spcAft>
              <a:buClr>
                <a:srgbClr val="6E8EAF"/>
              </a:buClr>
              <a:buSzPct val="95000"/>
              <a:defRPr sz="2400" b="1" kern="0">
                <a:ln w="3175">
                  <a:noFill/>
                </a:ln>
                <a:gradFill>
                  <a:gsLst>
                    <a:gs pos="0">
                      <a:schemeClr val="tx1"/>
                    </a:gs>
                    <a:gs pos="100000">
                      <a:schemeClr val="tx1"/>
                    </a:gs>
                  </a:gsLst>
                  <a:lin ang="5400000" scaled="0"/>
                </a:gradFill>
                <a:cs typeface="Segoe UI" pitchFamily="34" charset="0"/>
              </a:defRPr>
            </a:lvl1pPr>
          </a:lstStyle>
          <a:p>
            <a:r>
              <a:rPr lang="en-US" dirty="0"/>
              <a:t>Empowered End Users</a:t>
            </a:r>
          </a:p>
        </p:txBody>
      </p:sp>
      <p:pic>
        <p:nvPicPr>
          <p:cNvPr id="13" name="Picture 3" descr="\\server3\InternalBin\Resource DVD\DVD_ART36\Logos\Microsoft Office 2007 - all products\_Office 2007 brand logos\Office 2007 h generic brand r.png"/>
          <p:cNvPicPr>
            <a:picLocks noChangeAspect="1" noChangeArrowheads="1"/>
          </p:cNvPicPr>
          <p:nvPr/>
        </p:nvPicPr>
        <p:blipFill>
          <a:blip r:embed="rId4" cstate="print"/>
          <a:srcRect/>
          <a:stretch>
            <a:fillRect/>
          </a:stretch>
        </p:blipFill>
        <p:spPr bwMode="auto">
          <a:xfrm>
            <a:off x="8235975" y="2805941"/>
            <a:ext cx="1346727" cy="382404"/>
          </a:xfrm>
          <a:prstGeom prst="rect">
            <a:avLst/>
          </a:prstGeom>
          <a:noFill/>
          <a:ln w="9525">
            <a:noFill/>
            <a:miter lim="800000"/>
            <a:headEnd/>
            <a:tailEnd/>
          </a:ln>
        </p:spPr>
      </p:pic>
      <p:pic>
        <p:nvPicPr>
          <p:cNvPr id="14" name="Picture 6" descr="\\server3\InternalBin\Resource DVD\DVD_ART36\Artwork_Imagery\Icons - Illustrations\Screen Captures\phone excel Mobile screen.png"/>
          <p:cNvPicPr>
            <a:picLocks noChangeAspect="1" noChangeArrowheads="1"/>
          </p:cNvPicPr>
          <p:nvPr/>
        </p:nvPicPr>
        <p:blipFill>
          <a:blip r:embed="rId5" cstate="print"/>
          <a:srcRect/>
          <a:stretch>
            <a:fillRect/>
          </a:stretch>
        </p:blipFill>
        <p:spPr bwMode="auto">
          <a:xfrm>
            <a:off x="9819857" y="2633855"/>
            <a:ext cx="1659636" cy="2194560"/>
          </a:xfrm>
          <a:prstGeom prst="rect">
            <a:avLst/>
          </a:prstGeom>
          <a:noFill/>
          <a:effectLst>
            <a:outerShdw blurRad="50800" dist="38100" dir="2700000" algn="tl" rotWithShape="0">
              <a:prstClr val="black">
                <a:alpha val="40000"/>
              </a:prstClr>
            </a:outerShdw>
          </a:effectLst>
        </p:spPr>
      </p:pic>
      <p:pic>
        <p:nvPicPr>
          <p:cNvPr id="15" name="Picture 3" descr="\\server3\InternalBin\ResourceDVD\DVD_ART34\Artwork_Imagery\Icons - Illustrations\_WINDOWS SERVER ICONS\Security\Lock locked secure security.png"/>
          <p:cNvPicPr>
            <a:picLocks noChangeAspect="1" noChangeArrowheads="1"/>
          </p:cNvPicPr>
          <p:nvPr/>
        </p:nvPicPr>
        <p:blipFill>
          <a:blip r:embed="rId6" cstate="print"/>
          <a:srcRect/>
          <a:stretch>
            <a:fillRect/>
          </a:stretch>
        </p:blipFill>
        <p:spPr bwMode="auto">
          <a:xfrm>
            <a:off x="9110789" y="3379292"/>
            <a:ext cx="796671" cy="1170718"/>
          </a:xfrm>
          <a:prstGeom prst="rect">
            <a:avLst/>
          </a:prstGeom>
          <a:noFill/>
          <a:ln w="9525">
            <a:noFill/>
            <a:miter lim="800000"/>
            <a:headEnd/>
            <a:tailEnd/>
          </a:ln>
        </p:spPr>
      </p:pic>
      <p:sp>
        <p:nvSpPr>
          <p:cNvPr id="16" name="Rectangle 15"/>
          <p:cNvSpPr/>
          <p:nvPr/>
        </p:nvSpPr>
        <p:spPr>
          <a:xfrm>
            <a:off x="8790051" y="1869540"/>
            <a:ext cx="2120773" cy="332399"/>
          </a:xfrm>
          <a:prstGeom prst="rect">
            <a:avLst/>
          </a:prstGeom>
        </p:spPr>
        <p:txBody>
          <a:bodyPr wrap="none" lIns="0" tIns="0" rIns="0" bIns="0" anchor="ctr" anchorCtr="0">
            <a:spAutoFit/>
          </a:bodyPr>
          <a:lstStyle/>
          <a:p>
            <a:pPr algn="ctr" defTabSz="1092855" eaLnBrk="0" hangingPunct="0">
              <a:lnSpc>
                <a:spcPct val="90000"/>
              </a:lnSpc>
              <a:buClr>
                <a:srgbClr val="6E8EAF"/>
              </a:buClr>
              <a:buSzPct val="95000"/>
            </a:pPr>
            <a:r>
              <a:rPr lang="en-US" sz="2400" b="1" kern="0" dirty="0">
                <a:ln w="3175">
                  <a:noFill/>
                </a:ln>
                <a:gradFill>
                  <a:gsLst>
                    <a:gs pos="0">
                      <a:schemeClr val="tx1"/>
                    </a:gs>
                    <a:gs pos="100000">
                      <a:schemeClr val="tx1"/>
                    </a:gs>
                  </a:gsLst>
                  <a:lin ang="5400000" scaled="0"/>
                </a:gradFill>
                <a:cs typeface="Segoe UI" pitchFamily="34" charset="0"/>
              </a:rPr>
              <a:t>Data and Apps</a:t>
            </a:r>
          </a:p>
        </p:txBody>
      </p:sp>
      <p:sp>
        <p:nvSpPr>
          <p:cNvPr id="17" name="Rectangle 16"/>
          <p:cNvSpPr/>
          <p:nvPr/>
        </p:nvSpPr>
        <p:spPr>
          <a:xfrm>
            <a:off x="1836739" y="1869540"/>
            <a:ext cx="1096454" cy="332399"/>
          </a:xfrm>
          <a:prstGeom prst="rect">
            <a:avLst/>
          </a:prstGeom>
        </p:spPr>
        <p:txBody>
          <a:bodyPr wrap="none" lIns="0" tIns="0" rIns="0" bIns="0" anchor="ctr" anchorCtr="0">
            <a:spAutoFit/>
          </a:bodyPr>
          <a:lstStyle/>
          <a:p>
            <a:pPr algn="ctr" defTabSz="1092855" eaLnBrk="0" fontAlgn="auto" hangingPunct="0">
              <a:lnSpc>
                <a:spcPct val="90000"/>
              </a:lnSpc>
              <a:spcBef>
                <a:spcPts val="0"/>
              </a:spcBef>
              <a:spcAft>
                <a:spcPts val="0"/>
              </a:spcAft>
              <a:buClr>
                <a:srgbClr val="6E8EAF"/>
              </a:buClr>
              <a:buSzPct val="95000"/>
              <a:defRPr/>
            </a:pPr>
            <a:r>
              <a:rPr lang="en-US" sz="2400" b="1" kern="0" dirty="0" smtClean="0">
                <a:ln w="3175">
                  <a:noFill/>
                </a:ln>
                <a:gradFill>
                  <a:gsLst>
                    <a:gs pos="0">
                      <a:schemeClr val="tx1"/>
                    </a:gs>
                    <a:gs pos="100000">
                      <a:schemeClr val="tx1"/>
                    </a:gs>
                  </a:gsLst>
                  <a:lin ang="5400000" scaled="0"/>
                </a:gradFill>
                <a:latin typeface="+mn-lt"/>
                <a:cs typeface="Segoe UI" pitchFamily="34" charset="0"/>
              </a:rPr>
              <a:t>Devices</a:t>
            </a:r>
            <a:endParaRPr lang="en-US" sz="2400" b="1" kern="0" dirty="0">
              <a:ln w="3175">
                <a:noFill/>
              </a:ln>
              <a:gradFill>
                <a:gsLst>
                  <a:gs pos="0">
                    <a:schemeClr val="tx1"/>
                  </a:gs>
                  <a:gs pos="100000">
                    <a:schemeClr val="tx1"/>
                  </a:gs>
                </a:gsLst>
                <a:lin ang="5400000" scaled="0"/>
              </a:gradFill>
              <a:latin typeface="+mn-lt"/>
              <a:cs typeface="Segoe UI" pitchFamily="34" charset="0"/>
            </a:endParaRPr>
          </a:p>
        </p:txBody>
      </p:sp>
      <p:sp>
        <p:nvSpPr>
          <p:cNvPr id="22" name="TextBox 21"/>
          <p:cNvSpPr txBox="1"/>
          <p:nvPr/>
        </p:nvSpPr>
        <p:spPr>
          <a:xfrm>
            <a:off x="503160" y="5331389"/>
            <a:ext cx="3664028" cy="553998"/>
          </a:xfrm>
          <a:prstGeom prst="rect">
            <a:avLst/>
          </a:prstGeom>
          <a:noFill/>
        </p:spPr>
        <p:txBody>
          <a:bodyPr wrap="square" lIns="0" tIns="0" rIns="0" bIns="0">
            <a:spAutoFit/>
          </a:bodyPr>
          <a:lstStyle/>
          <a:p>
            <a:pPr algn="ctr" defTabSz="1092855" eaLnBrk="0" hangingPunct="0">
              <a:lnSpc>
                <a:spcPct val="90000"/>
              </a:lnSpc>
              <a:buClr>
                <a:srgbClr val="6E8EAF"/>
              </a:buClr>
              <a:buSzPct val="95000"/>
              <a:defRPr/>
            </a:pPr>
            <a:r>
              <a:rPr lang="en-US" sz="2000" kern="0" dirty="0" smtClean="0">
                <a:ln w="3175">
                  <a:noFill/>
                </a:ln>
                <a:gradFill>
                  <a:gsLst>
                    <a:gs pos="0">
                      <a:schemeClr val="tx1"/>
                    </a:gs>
                    <a:gs pos="100000">
                      <a:schemeClr val="tx1"/>
                    </a:gs>
                  </a:gsLst>
                  <a:lin ang="5400000" scaled="0"/>
                </a:gradFill>
                <a:cs typeface="Segoe UI" pitchFamily="34" charset="0"/>
              </a:rPr>
              <a:t>Provide the choice of devices and form factors users desire</a:t>
            </a:r>
            <a:endParaRPr lang="en-US" sz="2000" kern="0" dirty="0">
              <a:ln w="3175">
                <a:noFill/>
              </a:ln>
              <a:gradFill>
                <a:gsLst>
                  <a:gs pos="0">
                    <a:schemeClr val="tx1"/>
                  </a:gs>
                  <a:gs pos="100000">
                    <a:schemeClr val="tx1"/>
                  </a:gs>
                </a:gsLst>
                <a:lin ang="5400000" scaled="0"/>
              </a:gradFill>
              <a:cs typeface="Segoe UI" pitchFamily="34" charset="0"/>
            </a:endParaRPr>
          </a:p>
        </p:txBody>
      </p:sp>
      <p:sp>
        <p:nvSpPr>
          <p:cNvPr id="23" name="TextBox 22"/>
          <p:cNvSpPr txBox="1"/>
          <p:nvPr/>
        </p:nvSpPr>
        <p:spPr>
          <a:xfrm>
            <a:off x="8021638" y="5331389"/>
            <a:ext cx="3675186" cy="830997"/>
          </a:xfrm>
          <a:prstGeom prst="rect">
            <a:avLst/>
          </a:prstGeom>
          <a:noFill/>
        </p:spPr>
        <p:txBody>
          <a:bodyPr wrap="square" lIns="0" tIns="0" rIns="0" bIns="0">
            <a:spAutoFit/>
          </a:bodyPr>
          <a:lstStyle>
            <a:defPPr>
              <a:defRPr lang="en-US"/>
            </a:defPPr>
            <a:lvl1pPr algn="ctr" defTabSz="1092855" eaLnBrk="0" hangingPunct="0">
              <a:lnSpc>
                <a:spcPct val="90000"/>
              </a:lnSpc>
              <a:buClr>
                <a:srgbClr val="6E8EAF"/>
              </a:buClr>
              <a:buSzPct val="95000"/>
              <a:defRPr sz="2000" kern="0">
                <a:ln w="3175">
                  <a:noFill/>
                </a:ln>
                <a:gradFill>
                  <a:gsLst>
                    <a:gs pos="0">
                      <a:schemeClr val="tx1"/>
                    </a:gs>
                    <a:gs pos="100000">
                      <a:schemeClr val="tx1"/>
                    </a:gs>
                  </a:gsLst>
                  <a:lin ang="5400000" scaled="0"/>
                </a:gradFill>
                <a:cs typeface="Segoe UI" pitchFamily="34" charset="0"/>
              </a:defRPr>
            </a:lvl1pPr>
          </a:lstStyle>
          <a:p>
            <a:r>
              <a:rPr lang="en-US" dirty="0" smtClean="0"/>
              <a:t>Enable seamless collaboration through existing investments and infrastructure</a:t>
            </a:r>
            <a:endParaRPr lang="en-US" dirty="0"/>
          </a:p>
        </p:txBody>
      </p:sp>
      <p:pic>
        <p:nvPicPr>
          <p:cNvPr id="27" name="Picture 38" descr="D:\DVD_ART35\Artwork_Imagery\Icons - Illustrations\_WINDOWS VISTA ICONS\Computer PC desktop.png"/>
          <p:cNvPicPr>
            <a:picLocks noChangeAspect="1" noChangeArrowheads="1"/>
          </p:cNvPicPr>
          <p:nvPr/>
        </p:nvPicPr>
        <p:blipFill>
          <a:blip r:embed="rId7" cstate="print"/>
          <a:srcRect/>
          <a:stretch>
            <a:fillRect/>
          </a:stretch>
        </p:blipFill>
        <p:spPr bwMode="auto">
          <a:xfrm>
            <a:off x="2578259" y="2297503"/>
            <a:ext cx="1511576" cy="1511576"/>
          </a:xfrm>
          <a:prstGeom prst="rect">
            <a:avLst/>
          </a:prstGeom>
          <a:noFill/>
          <a:effectLst>
            <a:outerShdw blurRad="50800" dist="38100" dir="8100000" algn="tr" rotWithShape="0">
              <a:prstClr val="black">
                <a:alpha val="40000"/>
              </a:prstClr>
            </a:outerShdw>
          </a:effectLst>
        </p:spPr>
      </p:pic>
      <p:pic>
        <p:nvPicPr>
          <p:cNvPr id="28" name="Picture 33"/>
          <p:cNvPicPr>
            <a:picLocks noChangeAspect="1"/>
          </p:cNvPicPr>
          <p:nvPr/>
        </p:nvPicPr>
        <p:blipFill>
          <a:blip r:embed="rId8" cstate="print"/>
          <a:srcRect b="13184"/>
          <a:stretch>
            <a:fillRect/>
          </a:stretch>
        </p:blipFill>
        <p:spPr bwMode="auto">
          <a:xfrm>
            <a:off x="1445229" y="3104044"/>
            <a:ext cx="1879474" cy="1375223"/>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29" name="Picture 4" descr="HP Compaq nx9040 notebook laptop"/>
          <p:cNvPicPr>
            <a:picLocks noChangeAspect="1" noChangeArrowheads="1"/>
          </p:cNvPicPr>
          <p:nvPr/>
        </p:nvPicPr>
        <p:blipFill>
          <a:blip r:embed="rId9" cstate="print"/>
          <a:srcRect/>
          <a:stretch>
            <a:fillRect/>
          </a:stretch>
        </p:blipFill>
        <p:spPr bwMode="auto">
          <a:xfrm>
            <a:off x="632345" y="3806423"/>
            <a:ext cx="1665351" cy="123558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9007746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Related Sessions</a:t>
            </a:r>
            <a:endParaRPr lang="en-US" dirty="0"/>
          </a:p>
        </p:txBody>
      </p:sp>
      <p:sp>
        <p:nvSpPr>
          <p:cNvPr id="9" name="Rectangle 8"/>
          <p:cNvSpPr/>
          <p:nvPr/>
        </p:nvSpPr>
        <p:spPr bwMode="auto">
          <a:xfrm>
            <a:off x="507868" y="1435790"/>
            <a:ext cx="11173090" cy="941796"/>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FontTx/>
              <a:buBlip>
                <a:blip r:embed="rId3"/>
              </a:buBlip>
            </a:pPr>
            <a:r>
              <a:rPr lang="en-US" sz="2400" dirty="0">
                <a:gradFill>
                  <a:gsLst>
                    <a:gs pos="0">
                      <a:srgbClr val="FFFFFF"/>
                    </a:gs>
                    <a:gs pos="100000">
                      <a:srgbClr val="FFFFFF"/>
                    </a:gs>
                  </a:gsLst>
                  <a:lin ang="5400000" scaled="0"/>
                </a:gradFill>
              </a:rPr>
              <a:t>SIM214 | Client Management and Security Roadmap and </a:t>
            </a:r>
            <a:r>
              <a:rPr lang="en-US" sz="2400" dirty="0" smtClean="0">
                <a:gradFill>
                  <a:gsLst>
                    <a:gs pos="0">
                      <a:srgbClr val="FFFFFF"/>
                    </a:gs>
                    <a:gs pos="100000">
                      <a:srgbClr val="FFFFFF"/>
                    </a:gs>
                  </a:gsLst>
                  <a:lin ang="5400000" scaled="0"/>
                </a:gradFill>
              </a:rPr>
              <a:t>Vision</a:t>
            </a:r>
            <a:br>
              <a:rPr lang="en-US" sz="2400" dirty="0" smtClean="0">
                <a:gradFill>
                  <a:gsLst>
                    <a:gs pos="0">
                      <a:srgbClr val="FFFFFF"/>
                    </a:gs>
                    <a:gs pos="100000">
                      <a:srgbClr val="FFFFFF"/>
                    </a:gs>
                  </a:gsLst>
                  <a:lin ang="5400000" scaled="0"/>
                </a:gradFill>
              </a:rPr>
            </a:br>
            <a:r>
              <a:rPr lang="en-US" sz="2400" dirty="0"/>
              <a:t>Monday, May 16 | 1:15 PM - 2:30 PM | </a:t>
            </a:r>
            <a:r>
              <a:rPr lang="en-US" sz="2400" u="sng" dirty="0">
                <a:hlinkClick r:id="rId4"/>
              </a:rPr>
              <a:t>Room: B407</a:t>
            </a:r>
            <a:r>
              <a:rPr lang="en-US" sz="2400" dirty="0" smtClean="0">
                <a:gradFill>
                  <a:gsLst>
                    <a:gs pos="0">
                      <a:srgbClr val="FFFFFF"/>
                    </a:gs>
                    <a:gs pos="100000">
                      <a:srgbClr val="FFFFFF"/>
                    </a:gs>
                  </a:gsLst>
                  <a:lin ang="5400000" scaled="0"/>
                </a:gradFill>
              </a:rPr>
              <a:t> </a:t>
            </a:r>
            <a:endParaRPr lang="en-US" sz="2400" dirty="0">
              <a:gradFill>
                <a:gsLst>
                  <a:gs pos="0">
                    <a:srgbClr val="FFFFFF"/>
                  </a:gs>
                  <a:gs pos="100000">
                    <a:srgbClr val="FFFFFF"/>
                  </a:gs>
                </a:gsLst>
                <a:lin ang="5400000" scaled="0"/>
              </a:gradFill>
            </a:endParaRPr>
          </a:p>
        </p:txBody>
      </p:sp>
      <p:sp>
        <p:nvSpPr>
          <p:cNvPr id="10" name="Rectangle 9"/>
          <p:cNvSpPr/>
          <p:nvPr/>
        </p:nvSpPr>
        <p:spPr bwMode="auto">
          <a:xfrm>
            <a:off x="507868" y="2824356"/>
            <a:ext cx="11173090" cy="941796"/>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FontTx/>
              <a:buBlip>
                <a:blip r:embed="rId3"/>
              </a:buBlip>
            </a:pPr>
            <a:r>
              <a:rPr lang="en-US" sz="2400" dirty="0">
                <a:gradFill>
                  <a:gsLst>
                    <a:gs pos="0">
                      <a:srgbClr val="FFFFFF"/>
                    </a:gs>
                    <a:gs pos="100000">
                      <a:srgbClr val="FFFFFF"/>
                    </a:gs>
                  </a:gsLst>
                  <a:lin ang="5400000" scaled="0"/>
                </a:gradFill>
              </a:rPr>
              <a:t>VIR201 | Virtualization: State of the </a:t>
            </a:r>
            <a:r>
              <a:rPr lang="en-US" sz="2400" dirty="0" smtClean="0">
                <a:gradFill>
                  <a:gsLst>
                    <a:gs pos="0">
                      <a:srgbClr val="FFFFFF"/>
                    </a:gs>
                    <a:gs pos="100000">
                      <a:srgbClr val="FFFFFF"/>
                    </a:gs>
                  </a:gsLst>
                  <a:lin ang="5400000" scaled="0"/>
                </a:gradFill>
              </a:rPr>
              <a:t>Union</a:t>
            </a:r>
            <a:br>
              <a:rPr lang="en-US" sz="2400" dirty="0" smtClean="0">
                <a:gradFill>
                  <a:gsLst>
                    <a:gs pos="0">
                      <a:srgbClr val="FFFFFF"/>
                    </a:gs>
                    <a:gs pos="100000">
                      <a:srgbClr val="FFFFFF"/>
                    </a:gs>
                  </a:gsLst>
                  <a:lin ang="5400000" scaled="0"/>
                </a:gradFill>
              </a:rPr>
            </a:br>
            <a:r>
              <a:rPr lang="en-US" sz="2400" dirty="0" smtClean="0"/>
              <a:t>Monday, May 16 | 1:15 PM - 2:30 PM | </a:t>
            </a:r>
            <a:r>
              <a:rPr lang="en-US" sz="2400" u="sng" dirty="0" smtClean="0">
                <a:hlinkClick r:id="rId4"/>
              </a:rPr>
              <a:t>Room: B402</a:t>
            </a: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30195" y="4184169"/>
            <a:ext cx="11173090" cy="1274195"/>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Blip>
                <a:blip r:embed="rId3"/>
              </a:buBlip>
            </a:pPr>
            <a:r>
              <a:rPr lang="en-US" sz="2400" dirty="0">
                <a:gradFill>
                  <a:gsLst>
                    <a:gs pos="0">
                      <a:srgbClr val="FFFFFF"/>
                    </a:gs>
                    <a:gs pos="100000">
                      <a:srgbClr val="FFFFFF"/>
                    </a:gs>
                  </a:gsLst>
                  <a:lin ang="5400000" scaled="0"/>
                </a:gradFill>
              </a:rPr>
              <a:t>WCL209 | Windows </a:t>
            </a:r>
            <a:r>
              <a:rPr lang="en-US" sz="2400" dirty="0" err="1">
                <a:gradFill>
                  <a:gsLst>
                    <a:gs pos="0">
                      <a:srgbClr val="FFFFFF"/>
                    </a:gs>
                    <a:gs pos="100000">
                      <a:srgbClr val="FFFFFF"/>
                    </a:gs>
                  </a:gsLst>
                  <a:lin ang="5400000" scaled="0"/>
                </a:gradFill>
              </a:rPr>
              <a:t>Intune</a:t>
            </a:r>
            <a:r>
              <a:rPr lang="en-US" sz="2400" dirty="0">
                <a:gradFill>
                  <a:gsLst>
                    <a:gs pos="0">
                      <a:srgbClr val="FFFFFF"/>
                    </a:gs>
                    <a:gs pos="100000">
                      <a:srgbClr val="FFFFFF"/>
                    </a:gs>
                  </a:gsLst>
                  <a:lin ang="5400000" scaled="0"/>
                </a:gradFill>
              </a:rPr>
              <a:t>: PC Management with Cloud Services and Windows 7 </a:t>
            </a:r>
            <a:br>
              <a:rPr lang="en-US" sz="2400" dirty="0">
                <a:gradFill>
                  <a:gsLst>
                    <a:gs pos="0">
                      <a:srgbClr val="FFFFFF"/>
                    </a:gs>
                    <a:gs pos="100000">
                      <a:srgbClr val="FFFFFF"/>
                    </a:gs>
                  </a:gsLst>
                  <a:lin ang="5400000" scaled="0"/>
                </a:gradFill>
              </a:rPr>
            </a:br>
            <a:r>
              <a:rPr lang="en-US" sz="2400" dirty="0"/>
              <a:t>Wednesday, May 18 | 3:15 PM - 4:30 PM | </a:t>
            </a:r>
            <a:r>
              <a:rPr lang="en-US" sz="2400" u="sng" dirty="0">
                <a:hlinkClick r:id="rId4"/>
              </a:rPr>
              <a:t>Room: B213</a:t>
            </a:r>
            <a:endParaRPr lang="en-US" sz="2400" dirty="0"/>
          </a:p>
        </p:txBody>
      </p:sp>
    </p:spTree>
    <p:extLst>
      <p:ext uri="{BB962C8B-B14F-4D97-AF65-F5344CB8AC3E}">
        <p14:creationId xmlns:p14="http://schemas.microsoft.com/office/powerpoint/2010/main" val="266749353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6706507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9504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video</a:t>
            </a:r>
            <a:endParaRPr lang="en-US" dirty="0"/>
          </a:p>
        </p:txBody>
      </p:sp>
      <p:sp>
        <p:nvSpPr>
          <p:cNvPr id="2" name="Title 1"/>
          <p:cNvSpPr>
            <a:spLocks noGrp="1"/>
          </p:cNvSpPr>
          <p:nvPr>
            <p:ph type="ctrTitle"/>
          </p:nvPr>
        </p:nvSpPr>
        <p:spPr/>
        <p:txBody>
          <a:bodyPr/>
          <a:lstStyle/>
          <a:p>
            <a:r>
              <a:rPr lang="en-US" dirty="0" smtClean="0">
                <a:gradFill>
                  <a:gsLst>
                    <a:gs pos="0">
                      <a:schemeClr val="tx1"/>
                    </a:gs>
                    <a:gs pos="86000">
                      <a:schemeClr val="tx1"/>
                    </a:gs>
                  </a:gsLst>
                  <a:lin ang="5400000" scaled="0"/>
                </a:gradFill>
              </a:rPr>
              <a:t>Consumerization of IT</a:t>
            </a:r>
            <a:endParaRPr lang="en-US" dirty="0"/>
          </a:p>
        </p:txBody>
      </p:sp>
    </p:spTree>
    <p:extLst>
      <p:ext uri="{BB962C8B-B14F-4D97-AF65-F5344CB8AC3E}">
        <p14:creationId xmlns:p14="http://schemas.microsoft.com/office/powerpoint/2010/main" val="244638654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9976" y="4015964"/>
            <a:ext cx="12188825" cy="1830980"/>
          </a:xfrm>
          <a:custGeom>
            <a:avLst/>
            <a:gdLst/>
            <a:ahLst/>
            <a:cxnLst/>
            <a:rect l="l" t="t" r="r" b="b"/>
            <a:pathLst>
              <a:path w="9144000" h="1830980">
                <a:moveTo>
                  <a:pt x="0" y="0"/>
                </a:moveTo>
                <a:lnTo>
                  <a:pt x="9144000" y="0"/>
                </a:lnTo>
                <a:lnTo>
                  <a:pt x="9144000" y="1830980"/>
                </a:lnTo>
                <a:cubicBezTo>
                  <a:pt x="7960109" y="1529150"/>
                  <a:pt x="6348222" y="1343830"/>
                  <a:pt x="4572000" y="1343830"/>
                </a:cubicBezTo>
                <a:cubicBezTo>
                  <a:pt x="2795778" y="1343830"/>
                  <a:pt x="1183891" y="1529150"/>
                  <a:pt x="0" y="1830980"/>
                </a:cubicBezTo>
                <a:close/>
              </a:path>
            </a:pathLst>
          </a:custGeom>
          <a:gradFill>
            <a:gsLst>
              <a:gs pos="0">
                <a:srgbClr val="46B0EA">
                  <a:lumMod val="20000"/>
                  <a:lumOff val="80000"/>
                  <a:alpha val="0"/>
                </a:srgbClr>
              </a:gs>
              <a:gs pos="100000">
                <a:srgbClr val="46B0EA">
                  <a:lumMod val="20000"/>
                  <a:lumOff val="80000"/>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sp>
        <p:nvSpPr>
          <p:cNvPr id="4" name="Title 3"/>
          <p:cNvSpPr>
            <a:spLocks noGrp="1"/>
          </p:cNvSpPr>
          <p:nvPr>
            <p:ph type="title"/>
          </p:nvPr>
        </p:nvSpPr>
        <p:spPr>
          <a:xfrm>
            <a:off x="520700" y="693738"/>
            <a:ext cx="11149013" cy="581698"/>
          </a:xfrm>
        </p:spPr>
        <p:txBody>
          <a:bodyPr/>
          <a:lstStyle/>
          <a:p>
            <a:r>
              <a:rPr lang="en-US" sz="4200" dirty="0"/>
              <a:t>Unmanaged Devices Have Hidden Costs</a:t>
            </a:r>
          </a:p>
        </p:txBody>
      </p:sp>
      <p:pic>
        <p:nvPicPr>
          <p:cNvPr id="2054" name="Android Table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3946" y="4853623"/>
            <a:ext cx="2385228" cy="1601226"/>
          </a:xfrm>
          <a:prstGeom prst="rect">
            <a:avLst/>
          </a:prstGeom>
          <a:noFill/>
          <a:extLst>
            <a:ext uri="{909E8E84-426E-40DD-AFC4-6F175D3DCCD1}">
              <a14:hiddenFill xmlns:a14="http://schemas.microsoft.com/office/drawing/2010/main">
                <a:solidFill>
                  <a:srgbClr val="FFFFFF"/>
                </a:solidFill>
              </a14:hiddenFill>
            </a:ext>
          </a:extLst>
        </p:spPr>
      </p:pic>
      <p:pic>
        <p:nvPicPr>
          <p:cNvPr id="36" name="iPad" descr="C:\Users\adi\Desktop\IPAD.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14620" y="4170339"/>
            <a:ext cx="1558379" cy="2125749"/>
          </a:xfrm>
          <a:prstGeom prst="rect">
            <a:avLst/>
          </a:prstGeom>
          <a:noFill/>
          <a:ln w="9525">
            <a:noFill/>
            <a:miter lim="800000"/>
            <a:headEnd/>
            <a:tailEnd/>
          </a:ln>
        </p:spPr>
      </p:pic>
      <p:pic>
        <p:nvPicPr>
          <p:cNvPr id="9" name="Pink Lapto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457" y="4592365"/>
            <a:ext cx="2844762" cy="1932477"/>
          </a:xfrm>
          <a:prstGeom prst="rect">
            <a:avLst/>
          </a:prstGeom>
        </p:spPr>
      </p:pic>
      <p:sp>
        <p:nvSpPr>
          <p:cNvPr id="11" name="Rectangle 10"/>
          <p:cNvSpPr/>
          <p:nvPr/>
        </p:nvSpPr>
        <p:spPr bwMode="auto">
          <a:xfrm>
            <a:off x="509985" y="1436050"/>
            <a:ext cx="5366770" cy="2208787"/>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defTabSz="914363">
              <a:lnSpc>
                <a:spcPct val="90000"/>
              </a:lnSpc>
              <a:spcBef>
                <a:spcPct val="20000"/>
              </a:spcBef>
              <a:buSzPct val="90000"/>
            </a:pPr>
            <a:r>
              <a:rPr lang="en-US" sz="2400" b="1" dirty="0" smtClean="0">
                <a:gradFill>
                  <a:gsLst>
                    <a:gs pos="0">
                      <a:schemeClr val="tx1"/>
                    </a:gs>
                    <a:gs pos="100000">
                      <a:schemeClr val="tx1"/>
                    </a:gs>
                  </a:gsLst>
                  <a:lin ang="5400000" scaled="0"/>
                </a:gradFill>
              </a:rPr>
              <a:t>Business Risks</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Theft</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Security</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Privacy</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Corporate and government regulatory compliance</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Intellectual property (IP) protection</a:t>
            </a:r>
          </a:p>
        </p:txBody>
      </p:sp>
      <p:sp>
        <p:nvSpPr>
          <p:cNvPr id="14" name="Rectangle 13"/>
          <p:cNvSpPr/>
          <p:nvPr/>
        </p:nvSpPr>
        <p:spPr bwMode="auto">
          <a:xfrm>
            <a:off x="6312072" y="1436050"/>
            <a:ext cx="5366770" cy="2208787"/>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defTabSz="914363">
              <a:lnSpc>
                <a:spcPct val="90000"/>
              </a:lnSpc>
              <a:spcBef>
                <a:spcPct val="20000"/>
              </a:spcBef>
              <a:buSzPct val="90000"/>
            </a:pPr>
            <a:r>
              <a:rPr lang="en-US" sz="2400" b="1" dirty="0" smtClean="0">
                <a:gradFill>
                  <a:gsLst>
                    <a:gs pos="0">
                      <a:schemeClr val="tx1"/>
                    </a:gs>
                    <a:gs pos="100000">
                      <a:schemeClr val="tx1"/>
                    </a:gs>
                  </a:gsLst>
                  <a:lin ang="5400000" scaled="0"/>
                </a:gradFill>
              </a:rPr>
              <a:t>IT Challenges</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Unknown patched state</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Unknown application vendors</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Unknown application compatibility</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Complexity to access corporate data</a:t>
            </a:r>
          </a:p>
          <a:p>
            <a:pPr marL="287338" indent="-287338" defTabSz="914363">
              <a:lnSpc>
                <a:spcPct val="90000"/>
              </a:lnSpc>
              <a:spcBef>
                <a:spcPct val="20000"/>
              </a:spcBef>
              <a:buSzPct val="90000"/>
              <a:buBlip>
                <a:blip r:embed="rId6"/>
              </a:buBlip>
            </a:pPr>
            <a:r>
              <a:rPr lang="en-US" sz="1600" dirty="0">
                <a:gradFill>
                  <a:gsLst>
                    <a:gs pos="0">
                      <a:schemeClr val="tx1"/>
                    </a:gs>
                    <a:gs pos="100000">
                      <a:schemeClr val="tx1"/>
                    </a:gs>
                  </a:gsLst>
                  <a:lin ang="5400000" scaled="0"/>
                </a:gradFill>
              </a:rPr>
              <a:t>Unique management requirements for each device</a:t>
            </a:r>
          </a:p>
        </p:txBody>
      </p:sp>
    </p:spTree>
    <p:extLst>
      <p:ext uri="{BB962C8B-B14F-4D97-AF65-F5344CB8AC3E}">
        <p14:creationId xmlns:p14="http://schemas.microsoft.com/office/powerpoint/2010/main" val="662289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childTnLst>
                                </p:cTn>
                              </p:par>
                              <p:par>
                                <p:cTn id="8" presetID="35" presetClass="path" presetSubtype="0" fill="hold" nodeType="withEffect">
                                  <p:stCondLst>
                                    <p:cond delay="0"/>
                                  </p:stCondLst>
                                  <p:childTnLst>
                                    <p:animMotion origin="layout" path="M 2.77778E-6 -2.73484E-6 L -0.1507 -2.73484E-6 " pathEditMode="relative" rAng="0" ptsTypes="AA">
                                      <p:cBhvr>
                                        <p:cTn id="9" dur="1000" spd="-100000" fill="hold"/>
                                        <p:tgtEl>
                                          <p:spTgt spid="2054"/>
                                        </p:tgtEl>
                                        <p:attrNameLst>
                                          <p:attrName>ppt_x</p:attrName>
                                          <p:attrName>ppt_y</p:attrName>
                                        </p:attrNameLst>
                                      </p:cBhvr>
                                      <p:rCtr x="-7535" y="0"/>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par>
                                <p:cTn id="14" presetID="35" presetClass="path" presetSubtype="0" fill="hold" nodeType="withEffect">
                                  <p:stCondLst>
                                    <p:cond delay="0"/>
                                  </p:stCondLst>
                                  <p:childTnLst>
                                    <p:animMotion origin="layout" path="M -1.94444E-6 -2.65155E-6 L -0.14965 -2.65155E-6 " pathEditMode="relative" rAng="0" ptsTypes="AA">
                                      <p:cBhvr>
                                        <p:cTn id="15" dur="1000" spd="-100000" fill="hold"/>
                                        <p:tgtEl>
                                          <p:spTgt spid="36"/>
                                        </p:tgtEl>
                                        <p:attrNameLst>
                                          <p:attrName>ppt_x</p:attrName>
                                          <p:attrName>ppt_y</p:attrName>
                                        </p:attrNameLst>
                                      </p:cBhvr>
                                      <p:rCtr x="-7483" y="0"/>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35" presetClass="path" presetSubtype="0" fill="hold" nodeType="withEffect">
                                  <p:stCondLst>
                                    <p:cond delay="0"/>
                                  </p:stCondLst>
                                  <p:childTnLst>
                                    <p:animMotion origin="layout" path="M 2.77778E-7 4.22952E-6 L -0.14826 4.22952E-6 " pathEditMode="relative" rAng="0" ptsTypes="AA">
                                      <p:cBhvr>
                                        <p:cTn id="21" dur="1000" spd="-100000" fill="hold"/>
                                        <p:tgtEl>
                                          <p:spTgt spid="9"/>
                                        </p:tgtEl>
                                        <p:attrNameLst>
                                          <p:attrName>ppt_x</p:attrName>
                                          <p:attrName>ppt_y</p:attrName>
                                        </p:attrNameLst>
                                      </p:cBhvr>
                                      <p:rCtr x="-7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Signpost" descr="C:\David's_Local_Data\Job_Working_Files\8-20366_WoleMoses\Art\Sign_Po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99" y="680693"/>
            <a:ext cx="2598095" cy="29228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IT Guy" descr="\\SFP\Resources\Microsoft Presentation Resources\DVD_Art_08-10-2010\Artwork_Imagery\Brand Photos\FY10 Business Identity\Server IT - no exp\male thinking machine monitors desktops fix technology office IT solving server.jpg"/>
          <p:cNvPicPr>
            <a:picLocks noChangeAspect="1" noChangeArrowheads="1"/>
          </p:cNvPicPr>
          <p:nvPr/>
        </p:nvPicPr>
        <p:blipFill rotWithShape="1">
          <a:blip r:embed="rId4">
            <a:extLst>
              <a:ext uri="{28A0092B-C50C-407E-A947-70E740481C1C}">
                <a14:useLocalDpi xmlns:a14="http://schemas.microsoft.com/office/drawing/2010/main" val="0"/>
              </a:ext>
            </a:extLst>
          </a:blip>
          <a:srcRect r="12674" b="28472"/>
          <a:stretch/>
        </p:blipFill>
        <p:spPr bwMode="auto">
          <a:xfrm>
            <a:off x="0" y="1866331"/>
            <a:ext cx="9144036" cy="499168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flipH="1">
            <a:off x="485011" y="1862138"/>
            <a:ext cx="11703813" cy="5002975"/>
          </a:xfrm>
          <a:prstGeom prst="rect">
            <a:avLst/>
          </a:prstGeom>
          <a:gradFill>
            <a:gsLst>
              <a:gs pos="62000">
                <a:srgbClr val="FFFFFF">
                  <a:alpha val="75000"/>
                </a:srgbClr>
              </a:gs>
              <a:gs pos="46000">
                <a:srgbClr val="46B0EA">
                  <a:lumMod val="75000"/>
                </a:srgbClr>
              </a:gs>
              <a:gs pos="0">
                <a:srgbClr val="46B0EA">
                  <a:lumMod val="75000"/>
                </a:srgbClr>
              </a:gs>
              <a:gs pos="76000">
                <a:srgbClr val="FFFFFF">
                  <a:alpha val="0"/>
                </a:srgbClr>
              </a:gs>
            </a:gsLst>
            <a:lin ang="0" scaled="0"/>
          </a:gradFill>
          <a:ln w="3175">
            <a:no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626161"/>
              </a:solidFill>
              <a:latin typeface="Verdana" pitchFamily="34" charset="0"/>
              <a:ea typeface="Verdana" pitchFamily="34" charset="0"/>
              <a:cs typeface="Verdana" pitchFamily="34" charset="0"/>
            </a:endParaRPr>
          </a:p>
        </p:txBody>
      </p:sp>
      <p:sp>
        <p:nvSpPr>
          <p:cNvPr id="5" name="Title 4"/>
          <p:cNvSpPr>
            <a:spLocks noGrp="1"/>
          </p:cNvSpPr>
          <p:nvPr>
            <p:ph type="title"/>
          </p:nvPr>
        </p:nvSpPr>
        <p:spPr>
          <a:xfrm>
            <a:off x="520700" y="693738"/>
            <a:ext cx="11149013" cy="581698"/>
          </a:xfrm>
        </p:spPr>
        <p:txBody>
          <a:bodyPr/>
          <a:lstStyle/>
          <a:p>
            <a:r>
              <a:rPr lang="en-US" sz="4200" dirty="0"/>
              <a:t>Challenges</a:t>
            </a:r>
          </a:p>
        </p:txBody>
      </p:sp>
      <p:sp>
        <p:nvSpPr>
          <p:cNvPr id="11" name="Rectangle 10"/>
          <p:cNvSpPr/>
          <p:nvPr/>
        </p:nvSpPr>
        <p:spPr bwMode="auto">
          <a:xfrm>
            <a:off x="0" y="5916728"/>
            <a:ext cx="12188825" cy="941272"/>
          </a:xfrm>
          <a:prstGeom prst="rect">
            <a:avLst/>
          </a:prstGeom>
          <a:gradFill>
            <a:gsLst>
              <a:gs pos="0">
                <a:srgbClr val="46B0EA">
                  <a:lumMod val="75000"/>
                </a:srgbClr>
              </a:gs>
              <a:gs pos="100000">
                <a:srgbClr val="46B0EA">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itchFamily="34" charset="0"/>
              <a:buChar char="•"/>
            </a:pPr>
            <a:endParaRPr lang="en-US" sz="1200">
              <a:solidFill>
                <a:schemeClr val="lt1"/>
              </a:solidFill>
              <a:latin typeface="Verdana" pitchFamily="34" charset="0"/>
            </a:endParaRPr>
          </a:p>
        </p:txBody>
      </p:sp>
      <p:sp>
        <p:nvSpPr>
          <p:cNvPr id="28" name="Rectangle 27"/>
          <p:cNvSpPr/>
          <p:nvPr/>
        </p:nvSpPr>
        <p:spPr bwMode="auto">
          <a:xfrm>
            <a:off x="4773881" y="1990983"/>
            <a:ext cx="6904962" cy="818438"/>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914363">
              <a:lnSpc>
                <a:spcPct val="90000"/>
              </a:lnSpc>
              <a:spcBef>
                <a:spcPct val="20000"/>
              </a:spcBef>
              <a:buSzPct val="90000"/>
            </a:pPr>
            <a:r>
              <a:rPr lang="en-US" sz="4000" b="1" i="1" dirty="0" smtClean="0">
                <a:gradFill>
                  <a:gsLst>
                    <a:gs pos="0">
                      <a:srgbClr val="FFCC00">
                        <a:lumMod val="20000"/>
                        <a:lumOff val="80000"/>
                      </a:srgbClr>
                    </a:gs>
                    <a:gs pos="36000">
                      <a:srgbClr val="FFCC00">
                        <a:lumMod val="40000"/>
                        <a:lumOff val="60000"/>
                      </a:srgbClr>
                    </a:gs>
                    <a:gs pos="86000">
                      <a:srgbClr val="FFCC00"/>
                    </a:gs>
                  </a:gsLst>
                  <a:lin ang="5400000" scaled="0"/>
                </a:gradFill>
                <a:effectLst>
                  <a:outerShdw blurRad="50800" dist="38100" dir="2700000" algn="tl" rotWithShape="0">
                    <a:prstClr val="black"/>
                  </a:outerShdw>
                </a:effectLst>
              </a:rPr>
              <a:t>How do I…</a:t>
            </a:r>
          </a:p>
        </p:txBody>
      </p:sp>
      <p:sp>
        <p:nvSpPr>
          <p:cNvPr id="36" name="Rectangle 35"/>
          <p:cNvSpPr/>
          <p:nvPr/>
        </p:nvSpPr>
        <p:spPr bwMode="auto">
          <a:xfrm>
            <a:off x="4773881" y="2945978"/>
            <a:ext cx="6904962" cy="818438"/>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914363">
              <a:lnSpc>
                <a:spcPct val="90000"/>
              </a:lnSpc>
              <a:spcBef>
                <a:spcPct val="20000"/>
              </a:spcBef>
              <a:buSzPct val="90000"/>
            </a:pPr>
            <a:r>
              <a:rPr lang="en-US" sz="2800" dirty="0" smtClean="0">
                <a:gradFill>
                  <a:gsLst>
                    <a:gs pos="0">
                      <a:schemeClr val="tx1"/>
                    </a:gs>
                    <a:gs pos="100000">
                      <a:schemeClr val="tx1"/>
                    </a:gs>
                  </a:gsLst>
                  <a:lin ang="5400000" scaled="0"/>
                </a:gradFill>
              </a:rPr>
              <a:t>Address the work/life blur?</a:t>
            </a:r>
            <a:endParaRPr lang="en-US" sz="2800" dirty="0">
              <a:gradFill>
                <a:gsLst>
                  <a:gs pos="0">
                    <a:schemeClr val="tx1"/>
                  </a:gs>
                  <a:gs pos="100000">
                    <a:schemeClr val="tx1"/>
                  </a:gs>
                </a:gsLst>
                <a:lin ang="5400000" scaled="0"/>
              </a:gradFill>
            </a:endParaRPr>
          </a:p>
        </p:txBody>
      </p:sp>
      <p:sp>
        <p:nvSpPr>
          <p:cNvPr id="37" name="Rectangle 36"/>
          <p:cNvSpPr/>
          <p:nvPr/>
        </p:nvSpPr>
        <p:spPr bwMode="auto">
          <a:xfrm>
            <a:off x="4773881" y="3900973"/>
            <a:ext cx="6904962" cy="818438"/>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914363">
              <a:lnSpc>
                <a:spcPct val="90000"/>
              </a:lnSpc>
              <a:spcBef>
                <a:spcPct val="20000"/>
              </a:spcBef>
              <a:buSzPct val="90000"/>
            </a:pPr>
            <a:r>
              <a:rPr lang="en-US" sz="2800" dirty="0" smtClean="0">
                <a:gradFill>
                  <a:gsLst>
                    <a:gs pos="0">
                      <a:schemeClr val="tx1"/>
                    </a:gs>
                    <a:gs pos="100000">
                      <a:schemeClr val="tx1"/>
                    </a:gs>
                  </a:gsLst>
                  <a:lin ang="5400000" scaled="0"/>
                </a:gradFill>
              </a:rPr>
              <a:t>Ensure anywhere productivity?</a:t>
            </a:r>
            <a:endParaRPr lang="en-US" sz="2800" dirty="0">
              <a:gradFill>
                <a:gsLst>
                  <a:gs pos="0">
                    <a:schemeClr val="tx1"/>
                  </a:gs>
                  <a:gs pos="100000">
                    <a:schemeClr val="tx1"/>
                  </a:gs>
                </a:gsLst>
                <a:lin ang="5400000" scaled="0"/>
              </a:gradFill>
            </a:endParaRPr>
          </a:p>
        </p:txBody>
      </p:sp>
      <p:sp>
        <p:nvSpPr>
          <p:cNvPr id="38" name="Rectangle 37"/>
          <p:cNvSpPr/>
          <p:nvPr/>
        </p:nvSpPr>
        <p:spPr bwMode="auto">
          <a:xfrm>
            <a:off x="4773881" y="4855968"/>
            <a:ext cx="6904962" cy="818438"/>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914363">
              <a:lnSpc>
                <a:spcPct val="90000"/>
              </a:lnSpc>
              <a:spcBef>
                <a:spcPct val="20000"/>
              </a:spcBef>
              <a:buSzPct val="90000"/>
            </a:pPr>
            <a:r>
              <a:rPr lang="en-US" sz="2800" dirty="0" smtClean="0">
                <a:gradFill>
                  <a:gsLst>
                    <a:gs pos="0">
                      <a:schemeClr val="tx1"/>
                    </a:gs>
                    <a:gs pos="100000">
                      <a:schemeClr val="tx1"/>
                    </a:gs>
                  </a:gsLst>
                  <a:lin ang="5400000" scaled="0"/>
                </a:gradFill>
              </a:rPr>
              <a:t>Protect data and maintain compliance?</a:t>
            </a:r>
            <a:endParaRPr lang="en-US" sz="2800" dirty="0">
              <a:gradFill>
                <a:gsLst>
                  <a:gs pos="0">
                    <a:schemeClr val="tx1"/>
                  </a:gs>
                  <a:gs pos="100000">
                    <a:schemeClr val="tx1"/>
                  </a:gs>
                </a:gsLst>
                <a:lin ang="5400000" scaled="0"/>
              </a:gradFill>
            </a:endParaRPr>
          </a:p>
        </p:txBody>
      </p:sp>
      <p:sp>
        <p:nvSpPr>
          <p:cNvPr id="40" name="Rectangle 39"/>
          <p:cNvSpPr/>
          <p:nvPr/>
        </p:nvSpPr>
        <p:spPr bwMode="auto">
          <a:xfrm>
            <a:off x="4773881" y="5810962"/>
            <a:ext cx="6904962" cy="818438"/>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914363">
              <a:lnSpc>
                <a:spcPct val="90000"/>
              </a:lnSpc>
              <a:spcBef>
                <a:spcPct val="20000"/>
              </a:spcBef>
              <a:buSzPct val="90000"/>
            </a:pPr>
            <a:r>
              <a:rPr lang="en-US" sz="2800" dirty="0" smtClean="0">
                <a:gradFill>
                  <a:gsLst>
                    <a:gs pos="0">
                      <a:schemeClr val="tx1"/>
                    </a:gs>
                    <a:gs pos="100000">
                      <a:schemeClr val="tx1"/>
                    </a:gs>
                  </a:gsLst>
                  <a:lin ang="5400000" scaled="0"/>
                </a:gradFill>
              </a:rPr>
              <a:t>Handle PC and device management?</a:t>
            </a:r>
            <a:endParaRPr lang="en-US" sz="28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947391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63" presetClass="path" presetSubtype="0" fill="hold" grpId="1" nodeType="withEffect">
                                  <p:stCondLst>
                                    <p:cond delay="0"/>
                                  </p:stCondLst>
                                  <p:childTnLst>
                                    <p:animMotion origin="layout" path="M 0 0 L 0.25 0 E" pathEditMode="relative" ptsTypes="">
                                      <p:cBhvr>
                                        <p:cTn id="9" dur="1000" spd="-100000" fill="hold"/>
                                        <p:tgtEl>
                                          <p:spTgt spid="28"/>
                                        </p:tgtEl>
                                        <p:attrNameLst>
                                          <p:attrName>ppt_x</p:attrName>
                                          <p:attrName>ppt_y</p:attrName>
                                        </p:attrNameLst>
                                      </p:cBhvr>
                                    </p:animMotion>
                                  </p:childTnLst>
                                </p:cTn>
                              </p:par>
                              <p:par>
                                <p:cTn id="10" presetID="10" presetClass="entr" presetSubtype="0" fill="hold" grpId="0" nodeType="withEffect">
                                  <p:stCondLst>
                                    <p:cond delay="8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childTnLst>
                                </p:cTn>
                              </p:par>
                              <p:par>
                                <p:cTn id="13" presetID="63" presetClass="path" presetSubtype="0" fill="hold" grpId="1" nodeType="withEffect">
                                  <p:stCondLst>
                                    <p:cond delay="800"/>
                                  </p:stCondLst>
                                  <p:childTnLst>
                                    <p:animMotion origin="layout" path="M 0 0 L 0.25 0 E" pathEditMode="relative" ptsTypes="">
                                      <p:cBhvr>
                                        <p:cTn id="14" dur="1000" spd="-100000" fill="hold"/>
                                        <p:tgtEl>
                                          <p:spTgt spid="36"/>
                                        </p:tgtEl>
                                        <p:attrNameLst>
                                          <p:attrName>ppt_x</p:attrName>
                                          <p:attrName>ppt_y</p:attrName>
                                        </p:attrNameLst>
                                      </p:cBhvr>
                                    </p:animMotion>
                                  </p:childTnLst>
                                </p:cTn>
                              </p:par>
                              <p:par>
                                <p:cTn id="15" presetID="10" presetClass="entr" presetSubtype="0" fill="hold" grpId="0" nodeType="withEffect">
                                  <p:stCondLst>
                                    <p:cond delay="16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childTnLst>
                                </p:cTn>
                              </p:par>
                              <p:par>
                                <p:cTn id="18" presetID="63" presetClass="path" presetSubtype="0" fill="hold" grpId="1" nodeType="withEffect">
                                  <p:stCondLst>
                                    <p:cond delay="1600"/>
                                  </p:stCondLst>
                                  <p:childTnLst>
                                    <p:animMotion origin="layout" path="M 0 0 L 0.25 0 E" pathEditMode="relative" ptsTypes="">
                                      <p:cBhvr>
                                        <p:cTn id="19" dur="1000" spd="-100000" fill="hold"/>
                                        <p:tgtEl>
                                          <p:spTgt spid="37"/>
                                        </p:tgtEl>
                                        <p:attrNameLst>
                                          <p:attrName>ppt_x</p:attrName>
                                          <p:attrName>ppt_y</p:attrName>
                                        </p:attrNameLst>
                                      </p:cBhvr>
                                    </p:animMotion>
                                  </p:childTnLst>
                                </p:cTn>
                              </p:par>
                              <p:par>
                                <p:cTn id="20" presetID="10" presetClass="entr" presetSubtype="0" fill="hold" grpId="0" nodeType="withEffect">
                                  <p:stCondLst>
                                    <p:cond delay="24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par>
                                <p:cTn id="23" presetID="63" presetClass="path" presetSubtype="0" fill="hold" grpId="1" nodeType="withEffect">
                                  <p:stCondLst>
                                    <p:cond delay="2400"/>
                                  </p:stCondLst>
                                  <p:childTnLst>
                                    <p:animMotion origin="layout" path="M 0 0 L 0.25 0 E" pathEditMode="relative" ptsTypes="">
                                      <p:cBhvr>
                                        <p:cTn id="24" dur="1000" spd="-100000" fill="hold"/>
                                        <p:tgtEl>
                                          <p:spTgt spid="38"/>
                                        </p:tgtEl>
                                        <p:attrNameLst>
                                          <p:attrName>ppt_x</p:attrName>
                                          <p:attrName>ppt_y</p:attrName>
                                        </p:attrNameLst>
                                      </p:cBhvr>
                                    </p:animMotion>
                                  </p:childTnLst>
                                </p:cTn>
                              </p:par>
                              <p:par>
                                <p:cTn id="25" presetID="10" presetClass="entr" presetSubtype="0" fill="hold" grpId="0" nodeType="withEffect">
                                  <p:stCondLst>
                                    <p:cond delay="32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cTn>
                              </p:par>
                              <p:par>
                                <p:cTn id="28" presetID="63" presetClass="path" presetSubtype="0" fill="hold" grpId="1" nodeType="withEffect">
                                  <p:stCondLst>
                                    <p:cond delay="3200"/>
                                  </p:stCondLst>
                                  <p:childTnLst>
                                    <p:animMotion origin="layout" path="M 0 0 L 0.25 0 E" pathEditMode="relative" ptsTypes="">
                                      <p:cBhvr>
                                        <p:cTn id="29" dur="1000" spd="-100000" fill="hold"/>
                                        <p:tgtEl>
                                          <p:spTgt spid="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6" grpId="0" animBg="1"/>
      <p:bldP spid="36" grpId="1" animBg="1"/>
      <p:bldP spid="37" grpId="0" animBg="1"/>
      <p:bldP spid="37" grpId="1" animBg="1"/>
      <p:bldP spid="38" grpId="0" animBg="1"/>
      <p:bldP spid="38" grpId="1" animBg="1"/>
      <p:bldP spid="40" grpId="0" animBg="1"/>
      <p:bldP spid="4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Signpost" descr="C:\David's_Local_Data\Job_Working_Files\8-20366_WoleMoses\Art\Sign_Po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99" y="680693"/>
            <a:ext cx="2598095" cy="2922857"/>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bwMode="auto">
          <a:xfrm>
            <a:off x="0" y="2030818"/>
            <a:ext cx="12188825" cy="4827181"/>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no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defTabSz="914363">
              <a:lnSpc>
                <a:spcPct val="90000"/>
              </a:lnSpc>
              <a:spcBef>
                <a:spcPct val="20000"/>
              </a:spcBef>
              <a:buSzPct val="90000"/>
            </a:pPr>
            <a:endParaRPr lang="en-US" sz="2400" b="1">
              <a:gradFill>
                <a:gsLst>
                  <a:gs pos="0">
                    <a:schemeClr val="tx1"/>
                  </a:gs>
                  <a:gs pos="100000">
                    <a:schemeClr val="tx1"/>
                  </a:gs>
                </a:gsLst>
                <a:lin ang="5400000" scaled="0"/>
              </a:gradFill>
            </a:endParaRPr>
          </a:p>
        </p:txBody>
      </p:sp>
      <p:sp>
        <p:nvSpPr>
          <p:cNvPr id="7" name="TextBox 6"/>
          <p:cNvSpPr txBox="1"/>
          <p:nvPr/>
        </p:nvSpPr>
        <p:spPr>
          <a:xfrm>
            <a:off x="1987855" y="2958076"/>
            <a:ext cx="976991" cy="461661"/>
          </a:xfrm>
          <a:prstGeom prst="rect">
            <a:avLst/>
          </a:prstGeom>
          <a:noFill/>
        </p:spPr>
        <p:txBody>
          <a:bodyPr wrap="none" lIns="91436" tIns="45718" rIns="91436" bIns="45718" rtlCol="0">
            <a:spAutoFit/>
          </a:bodyPr>
          <a:lstStyle/>
          <a:p>
            <a:r>
              <a:rPr lang="en-US" sz="2400" b="1" dirty="0">
                <a:gradFill>
                  <a:gsLst>
                    <a:gs pos="0">
                      <a:schemeClr val="tx1"/>
                    </a:gs>
                    <a:gs pos="100000">
                      <a:schemeClr val="tx1"/>
                    </a:gs>
                  </a:gsLst>
                  <a:lin ang="5400000" scaled="1"/>
                </a:gradFill>
              </a:rPr>
              <a:t>DATA</a:t>
            </a:r>
          </a:p>
        </p:txBody>
      </p:sp>
      <p:sp>
        <p:nvSpPr>
          <p:cNvPr id="61" name="TextBox 60"/>
          <p:cNvSpPr txBox="1"/>
          <p:nvPr/>
        </p:nvSpPr>
        <p:spPr>
          <a:xfrm>
            <a:off x="2020365" y="3961367"/>
            <a:ext cx="944481" cy="461661"/>
          </a:xfrm>
          <a:prstGeom prst="rect">
            <a:avLst/>
          </a:prstGeom>
          <a:noFill/>
        </p:spPr>
        <p:txBody>
          <a:bodyPr wrap="none" lIns="91436" tIns="45718" rIns="91436" bIns="45718" rtlCol="0">
            <a:spAutoFit/>
          </a:bodyPr>
          <a:lstStyle/>
          <a:p>
            <a:r>
              <a:rPr lang="en-US" sz="2400" b="1" dirty="0">
                <a:gradFill>
                  <a:gsLst>
                    <a:gs pos="0">
                      <a:schemeClr val="tx1"/>
                    </a:gs>
                    <a:gs pos="100000">
                      <a:schemeClr val="tx1"/>
                    </a:gs>
                  </a:gsLst>
                  <a:lin ang="5400000" scaled="1"/>
                </a:gradFill>
              </a:rPr>
              <a:t>APPS</a:t>
            </a:r>
          </a:p>
        </p:txBody>
      </p:sp>
      <p:sp>
        <p:nvSpPr>
          <p:cNvPr id="62" name="TextBox 61"/>
          <p:cNvSpPr txBox="1"/>
          <p:nvPr/>
        </p:nvSpPr>
        <p:spPr>
          <a:xfrm>
            <a:off x="1699764" y="4964658"/>
            <a:ext cx="1265082" cy="461661"/>
          </a:xfrm>
          <a:prstGeom prst="rect">
            <a:avLst/>
          </a:prstGeom>
          <a:noFill/>
        </p:spPr>
        <p:txBody>
          <a:bodyPr wrap="none" lIns="91436" tIns="45718" rIns="91436" bIns="45718" rtlCol="0">
            <a:spAutoFit/>
          </a:bodyPr>
          <a:lstStyle/>
          <a:p>
            <a:r>
              <a:rPr lang="en-US" sz="2400" b="1" dirty="0">
                <a:gradFill>
                  <a:gsLst>
                    <a:gs pos="0">
                      <a:schemeClr val="tx1"/>
                    </a:gs>
                    <a:gs pos="100000">
                      <a:schemeClr val="tx1"/>
                    </a:gs>
                  </a:gsLst>
                  <a:lin ang="5400000" scaled="1"/>
                </a:gradFill>
              </a:rPr>
              <a:t>OS/HW</a:t>
            </a:r>
          </a:p>
        </p:txBody>
      </p:sp>
      <p:sp>
        <p:nvSpPr>
          <p:cNvPr id="63" name="TextBox 62"/>
          <p:cNvSpPr txBox="1"/>
          <p:nvPr/>
        </p:nvSpPr>
        <p:spPr>
          <a:xfrm>
            <a:off x="1246370" y="5967949"/>
            <a:ext cx="1718476" cy="461661"/>
          </a:xfrm>
          <a:prstGeom prst="rect">
            <a:avLst/>
          </a:prstGeom>
          <a:noFill/>
        </p:spPr>
        <p:txBody>
          <a:bodyPr wrap="none" lIns="91436" tIns="45718" rIns="91436" bIns="45718" rtlCol="0">
            <a:spAutoFit/>
          </a:bodyPr>
          <a:lstStyle/>
          <a:p>
            <a:r>
              <a:rPr lang="en-US" sz="2400" b="1" dirty="0">
                <a:gradFill>
                  <a:gsLst>
                    <a:gs pos="0">
                      <a:schemeClr val="tx1"/>
                    </a:gs>
                    <a:gs pos="100000">
                      <a:schemeClr val="tx1"/>
                    </a:gs>
                  </a:gsLst>
                  <a:lin ang="5400000" scaled="1"/>
                </a:gradFill>
              </a:rPr>
              <a:t>NETWORK</a:t>
            </a:r>
          </a:p>
        </p:txBody>
      </p:sp>
      <p:grpSp>
        <p:nvGrpSpPr>
          <p:cNvPr id="4114" name="Group 4113"/>
          <p:cNvGrpSpPr/>
          <p:nvPr/>
        </p:nvGrpSpPr>
        <p:grpSpPr>
          <a:xfrm>
            <a:off x="2975339" y="3753220"/>
            <a:ext cx="932688" cy="877824"/>
            <a:chOff x="1262185" y="2344005"/>
            <a:chExt cx="744005" cy="701040"/>
          </a:xfrm>
        </p:grpSpPr>
        <p:sp>
          <p:nvSpPr>
            <p:cNvPr id="2" name="Round Diagonal Corner Rectangle 1"/>
            <p:cNvSpPr/>
            <p:nvPr/>
          </p:nvSpPr>
          <p:spPr>
            <a:xfrm>
              <a:off x="1262185" y="2344005"/>
              <a:ext cx="744005" cy="701040"/>
            </a:xfrm>
            <a:prstGeom prst="round2Diag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endParaRPr lang="en-US" sz="2000">
                <a:gradFill>
                  <a:gsLst>
                    <a:gs pos="0">
                      <a:schemeClr val="tx1"/>
                    </a:gs>
                    <a:gs pos="100000">
                      <a:schemeClr val="tx1"/>
                    </a:gs>
                  </a:gsLst>
                  <a:lin ang="5400000" scaled="0"/>
                </a:gradFill>
              </a:endParaRPr>
            </a:p>
          </p:txBody>
        </p:sp>
        <p:sp>
          <p:nvSpPr>
            <p:cNvPr id="25" name="Pie 24"/>
            <p:cNvSpPr/>
            <p:nvPr/>
          </p:nvSpPr>
          <p:spPr>
            <a:xfrm>
              <a:off x="1464036" y="2524374"/>
              <a:ext cx="340301" cy="340301"/>
            </a:xfrm>
            <a:prstGeom prst="pie">
              <a:avLst>
                <a:gd name="adj1" fmla="val 20883864"/>
                <a:gd name="adj2" fmla="val 16200000"/>
              </a:avLst>
            </a:prstGeom>
            <a:noFill/>
            <a:ln w="28575" algn="ctr">
              <a:solidFill>
                <a:schemeClr val="tx1"/>
              </a:solidFill>
              <a:round/>
              <a:headEnd/>
              <a:tailEnd/>
            </a:ln>
            <a:effectLst/>
          </p:spPr>
          <p:txBody>
            <a:bodyPr wrap="none" lIns="73025" tIns="36511" rIns="73025" bIns="36511" rtlCol="0" anchor="ctr"/>
            <a:lstStyle/>
            <a:p>
              <a:pPr algn="ctr"/>
              <a:endParaRPr lang="en-US" sz="1600">
                <a:solidFill>
                  <a:srgbClr val="FFFFFF"/>
                </a:solidFill>
              </a:endParaRPr>
            </a:p>
          </p:txBody>
        </p:sp>
        <p:sp>
          <p:nvSpPr>
            <p:cNvPr id="26" name="Pie 25"/>
            <p:cNvSpPr/>
            <p:nvPr/>
          </p:nvSpPr>
          <p:spPr>
            <a:xfrm>
              <a:off x="1504317" y="2476146"/>
              <a:ext cx="340301" cy="340301"/>
            </a:xfrm>
            <a:prstGeom prst="pie">
              <a:avLst>
                <a:gd name="adj1" fmla="val 16227931"/>
                <a:gd name="adj2" fmla="val 20891401"/>
              </a:avLst>
            </a:prstGeom>
            <a:solidFill>
              <a:schemeClr val="tx1"/>
            </a:solidFill>
            <a:ln w="28575" algn="ctr">
              <a:solidFill>
                <a:schemeClr val="tx1"/>
              </a:solidFill>
              <a:round/>
              <a:headEnd/>
              <a:tailEnd/>
            </a:ln>
            <a:effectLst/>
          </p:spPr>
          <p:txBody>
            <a:bodyPr wrap="none" lIns="73025" tIns="36511" rIns="73025" bIns="36511" rtlCol="0" anchor="ctr"/>
            <a:lstStyle/>
            <a:p>
              <a:pPr algn="ctr"/>
              <a:endParaRPr lang="en-US" sz="1600">
                <a:solidFill>
                  <a:srgbClr val="FFFFFF"/>
                </a:solidFill>
              </a:endParaRPr>
            </a:p>
          </p:txBody>
        </p:sp>
      </p:grpSp>
      <p:grpSp>
        <p:nvGrpSpPr>
          <p:cNvPr id="4113" name="Group 4112"/>
          <p:cNvGrpSpPr/>
          <p:nvPr/>
        </p:nvGrpSpPr>
        <p:grpSpPr>
          <a:xfrm>
            <a:off x="2975339" y="4756544"/>
            <a:ext cx="932688" cy="877824"/>
            <a:chOff x="1262185" y="3116580"/>
            <a:chExt cx="744005" cy="701040"/>
          </a:xfrm>
        </p:grpSpPr>
        <p:sp>
          <p:nvSpPr>
            <p:cNvPr id="57" name="Round Diagonal Corner Rectangle 56"/>
            <p:cNvSpPr/>
            <p:nvPr/>
          </p:nvSpPr>
          <p:spPr>
            <a:xfrm>
              <a:off x="1262185" y="3116580"/>
              <a:ext cx="744005" cy="701040"/>
            </a:xfrm>
            <a:prstGeom prst="round2Diag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endParaRPr lang="en-US" sz="2000">
                <a:gradFill>
                  <a:gsLst>
                    <a:gs pos="0">
                      <a:schemeClr val="tx1"/>
                    </a:gs>
                    <a:gs pos="100000">
                      <a:schemeClr val="tx1"/>
                    </a:gs>
                  </a:gsLst>
                  <a:lin ang="5400000" scaled="0"/>
                </a:gradFill>
              </a:endParaRPr>
            </a:p>
          </p:txBody>
        </p:sp>
        <p:sp>
          <p:nvSpPr>
            <p:cNvPr id="27" name="Freeform 5"/>
            <p:cNvSpPr>
              <a:spLocks noEditPoints="1"/>
            </p:cNvSpPr>
            <p:nvPr/>
          </p:nvSpPr>
          <p:spPr bwMode="auto">
            <a:xfrm>
              <a:off x="1403416" y="3295241"/>
              <a:ext cx="480393" cy="343717"/>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chemeClr val="tx1"/>
            </a:solidFill>
            <a:ln w="9525">
              <a:noFill/>
              <a:round/>
              <a:headEnd/>
              <a:tailEnd/>
            </a:ln>
          </p:spPr>
          <p:txBody>
            <a:bodyPr vert="horz" wrap="square" lIns="91436" tIns="45718" rIns="91436" bIns="45718" numCol="1" anchor="t" anchorCtr="0" compatLnSpc="1">
              <a:prstTxWarp prst="textNoShape">
                <a:avLst/>
              </a:prstTxWarp>
            </a:bodyPr>
            <a:lstStyle/>
            <a:p>
              <a:endParaRPr lang="en-US" dirty="0"/>
            </a:p>
          </p:txBody>
        </p:sp>
      </p:grpSp>
      <p:grpSp>
        <p:nvGrpSpPr>
          <p:cNvPr id="4115" name="Group 4114"/>
          <p:cNvGrpSpPr/>
          <p:nvPr/>
        </p:nvGrpSpPr>
        <p:grpSpPr>
          <a:xfrm>
            <a:off x="2975339" y="2749896"/>
            <a:ext cx="932688" cy="877824"/>
            <a:chOff x="1262185" y="1553837"/>
            <a:chExt cx="744005" cy="701040"/>
          </a:xfrm>
        </p:grpSpPr>
        <p:sp>
          <p:nvSpPr>
            <p:cNvPr id="55" name="Round Diagonal Corner Rectangle 54"/>
            <p:cNvSpPr/>
            <p:nvPr/>
          </p:nvSpPr>
          <p:spPr>
            <a:xfrm>
              <a:off x="1262185" y="1553837"/>
              <a:ext cx="744005" cy="701040"/>
            </a:xfrm>
            <a:prstGeom prst="round2Diag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endParaRPr lang="en-US" sz="2000" dirty="0">
                <a:gradFill>
                  <a:gsLst>
                    <a:gs pos="0">
                      <a:schemeClr val="tx1"/>
                    </a:gs>
                    <a:gs pos="100000">
                      <a:schemeClr val="tx1"/>
                    </a:gs>
                  </a:gsLst>
                  <a:lin ang="5400000" scaled="0"/>
                </a:gradFill>
              </a:endParaRPr>
            </a:p>
          </p:txBody>
        </p:sp>
        <p:grpSp>
          <p:nvGrpSpPr>
            <p:cNvPr id="60" name="Group 59"/>
            <p:cNvGrpSpPr/>
            <p:nvPr/>
          </p:nvGrpSpPr>
          <p:grpSpPr>
            <a:xfrm>
              <a:off x="1511316" y="1719337"/>
              <a:ext cx="264597" cy="351249"/>
              <a:chOff x="-1539789" y="967228"/>
              <a:chExt cx="322983" cy="415267"/>
            </a:xfrm>
          </p:grpSpPr>
          <p:sp>
            <p:nvSpPr>
              <p:cNvPr id="64" name="Snip Single Corner Rectangle 63"/>
              <p:cNvSpPr/>
              <p:nvPr/>
            </p:nvSpPr>
            <p:spPr bwMode="gray">
              <a:xfrm>
                <a:off x="-1539789" y="967760"/>
                <a:ext cx="322983" cy="414735"/>
              </a:xfrm>
              <a:prstGeom prst="snip1Rect">
                <a:avLst>
                  <a:gd name="adj" fmla="val 30429"/>
                </a:avLst>
              </a:prstGeom>
              <a:noFill/>
              <a:ln w="28575" algn="ctr">
                <a:solidFill>
                  <a:schemeClr val="tx1"/>
                </a:solidFill>
                <a:round/>
                <a:headEnd/>
                <a:tailEnd/>
              </a:ln>
              <a:effectLst/>
            </p:spPr>
            <p:txBody>
              <a:bodyPr wrap="none" lIns="73025" tIns="36511" rIns="73025" bIns="36511" rtlCol="0" anchor="ctr"/>
              <a:lstStyle/>
              <a:p>
                <a:pPr algn="ctr"/>
                <a:endParaRPr lang="en-US" sz="1600" dirty="0" smtClean="0">
                  <a:solidFill>
                    <a:srgbClr val="FFFFFF"/>
                  </a:solidFill>
                </a:endParaRPr>
              </a:p>
            </p:txBody>
          </p:sp>
          <p:sp>
            <p:nvSpPr>
              <p:cNvPr id="65" name="Right Triangle 64"/>
              <p:cNvSpPr/>
              <p:nvPr/>
            </p:nvSpPr>
            <p:spPr bwMode="gray">
              <a:xfrm rot="16200000" flipV="1">
                <a:off x="-1338420" y="975530"/>
                <a:ext cx="127136" cy="110532"/>
              </a:xfrm>
              <a:prstGeom prst="rtTriangle">
                <a:avLst/>
              </a:prstGeom>
              <a:noFill/>
              <a:ln w="28575" algn="ctr">
                <a:solidFill>
                  <a:schemeClr val="tx1"/>
                </a:solidFill>
                <a:round/>
                <a:headEnd/>
                <a:tailEnd/>
              </a:ln>
              <a:effectLst/>
            </p:spPr>
            <p:txBody>
              <a:bodyPr wrap="none" lIns="73025" tIns="36511" rIns="73025" bIns="36511" rtlCol="0" anchor="ctr"/>
              <a:lstStyle/>
              <a:p>
                <a:pPr algn="ctr"/>
                <a:endParaRPr lang="en-US" sz="1600" dirty="0" smtClean="0">
                  <a:solidFill>
                    <a:srgbClr val="FFFFFF"/>
                  </a:solidFill>
                </a:endParaRPr>
              </a:p>
            </p:txBody>
          </p:sp>
        </p:grpSp>
      </p:grpSp>
      <p:grpSp>
        <p:nvGrpSpPr>
          <p:cNvPr id="4112" name="Group 4111"/>
          <p:cNvGrpSpPr/>
          <p:nvPr/>
        </p:nvGrpSpPr>
        <p:grpSpPr>
          <a:xfrm>
            <a:off x="2975339" y="5759868"/>
            <a:ext cx="932688" cy="877824"/>
            <a:chOff x="1262185" y="3921866"/>
            <a:chExt cx="744005" cy="701040"/>
          </a:xfrm>
        </p:grpSpPr>
        <p:sp>
          <p:nvSpPr>
            <p:cNvPr id="59" name="Round Diagonal Corner Rectangle 58"/>
            <p:cNvSpPr/>
            <p:nvPr/>
          </p:nvSpPr>
          <p:spPr>
            <a:xfrm>
              <a:off x="1262185" y="3921866"/>
              <a:ext cx="744005" cy="701040"/>
            </a:xfrm>
            <a:prstGeom prst="round2DiagRect">
              <a:avLst/>
            </a:prstGeom>
            <a:gradFill flip="none" rotWithShape="1">
              <a:gsLst>
                <a:gs pos="90000">
                  <a:srgbClr val="46B0EA">
                    <a:lumMod val="75000"/>
                  </a:srgbClr>
                </a:gs>
                <a:gs pos="0">
                  <a:srgbClr val="178DCD"/>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endParaRPr lang="en-US" sz="2000">
                <a:gradFill>
                  <a:gsLst>
                    <a:gs pos="0">
                      <a:schemeClr val="tx1"/>
                    </a:gs>
                    <a:gs pos="100000">
                      <a:schemeClr val="tx1"/>
                    </a:gs>
                  </a:gsLst>
                  <a:lin ang="5400000" scaled="0"/>
                </a:gradFill>
              </a:endParaRPr>
            </a:p>
          </p:txBody>
        </p:sp>
        <p:grpSp>
          <p:nvGrpSpPr>
            <p:cNvPr id="4109" name="Group 4108"/>
            <p:cNvGrpSpPr/>
            <p:nvPr/>
          </p:nvGrpSpPr>
          <p:grpSpPr>
            <a:xfrm>
              <a:off x="1379467" y="4059087"/>
              <a:ext cx="536427" cy="402690"/>
              <a:chOff x="1347383" y="4043045"/>
              <a:chExt cx="536427" cy="402690"/>
            </a:xfrm>
          </p:grpSpPr>
          <p:sp>
            <p:nvSpPr>
              <p:cNvPr id="78" name="Freeform 5"/>
              <p:cNvSpPr>
                <a:spLocks noEditPoints="1"/>
              </p:cNvSpPr>
              <p:nvPr/>
            </p:nvSpPr>
            <p:spPr bwMode="auto">
              <a:xfrm>
                <a:off x="1347383" y="4273877"/>
                <a:ext cx="240196" cy="171858"/>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chemeClr val="tx1"/>
              </a:solidFill>
              <a:ln w="9525">
                <a:noFill/>
                <a:round/>
                <a:headEnd/>
                <a:tailEnd/>
              </a:ln>
            </p:spPr>
            <p:txBody>
              <a:bodyPr vert="horz" wrap="square" lIns="91436" tIns="45718" rIns="91436" bIns="45718" numCol="1" anchor="t" anchorCtr="0" compatLnSpc="1">
                <a:prstTxWarp prst="textNoShape">
                  <a:avLst/>
                </a:prstTxWarp>
              </a:bodyPr>
              <a:lstStyle/>
              <a:p>
                <a:endParaRPr lang="en-US" dirty="0"/>
              </a:p>
            </p:txBody>
          </p:sp>
          <p:sp>
            <p:nvSpPr>
              <p:cNvPr id="79" name="Freeform 5"/>
              <p:cNvSpPr>
                <a:spLocks noEditPoints="1"/>
              </p:cNvSpPr>
              <p:nvPr/>
            </p:nvSpPr>
            <p:spPr bwMode="auto">
              <a:xfrm>
                <a:off x="1643614" y="4273877"/>
                <a:ext cx="240196" cy="171858"/>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chemeClr val="tx1"/>
              </a:solidFill>
              <a:ln w="9525">
                <a:noFill/>
                <a:round/>
                <a:headEnd/>
                <a:tailEnd/>
              </a:ln>
            </p:spPr>
            <p:txBody>
              <a:bodyPr vert="horz" wrap="square" lIns="91436" tIns="45718" rIns="91436" bIns="45718" numCol="1" anchor="t" anchorCtr="0" compatLnSpc="1">
                <a:prstTxWarp prst="textNoShape">
                  <a:avLst/>
                </a:prstTxWarp>
              </a:bodyPr>
              <a:lstStyle/>
              <a:p>
                <a:endParaRPr lang="en-US" dirty="0"/>
              </a:p>
            </p:txBody>
          </p:sp>
          <p:sp>
            <p:nvSpPr>
              <p:cNvPr id="80" name="Freeform 5"/>
              <p:cNvSpPr>
                <a:spLocks noEditPoints="1"/>
              </p:cNvSpPr>
              <p:nvPr/>
            </p:nvSpPr>
            <p:spPr bwMode="auto">
              <a:xfrm>
                <a:off x="1347383" y="4043045"/>
                <a:ext cx="240196" cy="171858"/>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chemeClr val="tx1"/>
              </a:solidFill>
              <a:ln w="9525">
                <a:noFill/>
                <a:round/>
                <a:headEnd/>
                <a:tailEnd/>
              </a:ln>
            </p:spPr>
            <p:txBody>
              <a:bodyPr vert="horz" wrap="square" lIns="91436" tIns="45718" rIns="91436" bIns="45718" numCol="1" anchor="t" anchorCtr="0" compatLnSpc="1">
                <a:prstTxWarp prst="textNoShape">
                  <a:avLst/>
                </a:prstTxWarp>
              </a:bodyPr>
              <a:lstStyle/>
              <a:p>
                <a:endParaRPr lang="en-US" dirty="0"/>
              </a:p>
            </p:txBody>
          </p:sp>
          <p:sp>
            <p:nvSpPr>
              <p:cNvPr id="81" name="Freeform 5"/>
              <p:cNvSpPr>
                <a:spLocks noEditPoints="1"/>
              </p:cNvSpPr>
              <p:nvPr/>
            </p:nvSpPr>
            <p:spPr bwMode="auto">
              <a:xfrm>
                <a:off x="1643614" y="4043045"/>
                <a:ext cx="240196" cy="171858"/>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chemeClr val="tx1"/>
              </a:solidFill>
              <a:ln w="9525">
                <a:noFill/>
                <a:round/>
                <a:headEnd/>
                <a:tailEnd/>
              </a:ln>
            </p:spPr>
            <p:txBody>
              <a:bodyPr vert="horz" wrap="square" lIns="91436" tIns="45718" rIns="91436" bIns="45718" numCol="1" anchor="t" anchorCtr="0" compatLnSpc="1">
                <a:prstTxWarp prst="textNoShape">
                  <a:avLst/>
                </a:prstTxWarp>
              </a:bodyPr>
              <a:lstStyle/>
              <a:p>
                <a:endParaRPr lang="en-US" dirty="0"/>
              </a:p>
            </p:txBody>
          </p:sp>
        </p:grpSp>
        <p:sp>
          <p:nvSpPr>
            <p:cNvPr id="4110" name="Rectangle 4109"/>
            <p:cNvSpPr/>
            <p:nvPr/>
          </p:nvSpPr>
          <p:spPr>
            <a:xfrm>
              <a:off x="1491024" y="4129983"/>
              <a:ext cx="304772" cy="2308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p:cNvSpPr/>
            <p:nvPr/>
          </p:nvSpPr>
          <p:spPr>
            <a:xfrm>
              <a:off x="1450346" y="4077297"/>
              <a:ext cx="138794" cy="122388"/>
            </a:xfrm>
            <a:prstGeom prst="rect">
              <a:avLst/>
            </a:prstGeom>
            <a:solidFill>
              <a:srgbClr val="178D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89" name="Rectangle 88"/>
            <p:cNvSpPr/>
            <p:nvPr/>
          </p:nvSpPr>
          <p:spPr>
            <a:xfrm>
              <a:off x="1704239" y="4077297"/>
              <a:ext cx="138794" cy="122388"/>
            </a:xfrm>
            <a:prstGeom prst="rect">
              <a:avLst/>
            </a:prstGeom>
            <a:solidFill>
              <a:srgbClr val="178D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0" name="Rectangle 89"/>
            <p:cNvSpPr/>
            <p:nvPr/>
          </p:nvSpPr>
          <p:spPr>
            <a:xfrm>
              <a:off x="1704238" y="4304006"/>
              <a:ext cx="138794" cy="122388"/>
            </a:xfrm>
            <a:prstGeom prst="rect">
              <a:avLst/>
            </a:prstGeom>
            <a:solidFill>
              <a:srgbClr val="178D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91" name="Rectangle 90"/>
            <p:cNvSpPr/>
            <p:nvPr/>
          </p:nvSpPr>
          <p:spPr>
            <a:xfrm>
              <a:off x="1450719" y="4304006"/>
              <a:ext cx="138794" cy="122388"/>
            </a:xfrm>
            <a:prstGeom prst="rect">
              <a:avLst/>
            </a:prstGeom>
            <a:solidFill>
              <a:srgbClr val="178D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grpSp>
      <p:sp>
        <p:nvSpPr>
          <p:cNvPr id="3" name="Title 2"/>
          <p:cNvSpPr>
            <a:spLocks noGrp="1"/>
          </p:cNvSpPr>
          <p:nvPr>
            <p:ph type="title"/>
          </p:nvPr>
        </p:nvSpPr>
        <p:spPr>
          <a:xfrm>
            <a:off x="2332305" y="389844"/>
            <a:ext cx="7638562" cy="581698"/>
          </a:xfrm>
        </p:spPr>
        <p:txBody>
          <a:bodyPr/>
          <a:lstStyle/>
          <a:p>
            <a:r>
              <a:rPr lang="en-US" sz="4200" dirty="0"/>
              <a:t>Consider the Essentials</a:t>
            </a:r>
          </a:p>
        </p:txBody>
      </p:sp>
      <p:sp>
        <p:nvSpPr>
          <p:cNvPr id="5" name="Rectangle 4"/>
          <p:cNvSpPr/>
          <p:nvPr/>
        </p:nvSpPr>
        <p:spPr bwMode="auto">
          <a:xfrm>
            <a:off x="-116084" y="1862138"/>
            <a:ext cx="12406055" cy="761319"/>
          </a:xfrm>
          <a:prstGeom prst="rect">
            <a:avLst/>
          </a:prstGeom>
          <a:gradFill flip="none" rotWithShape="1">
            <a:gsLst>
              <a:gs pos="0">
                <a:srgbClr val="46B0EA">
                  <a:lumMod val="75000"/>
                </a:srgbClr>
              </a:gs>
              <a:gs pos="100000">
                <a:srgbClr val="46B0EA">
                  <a:lumMod val="50000"/>
                  <a:lumOff val="50000"/>
                </a:srgbClr>
              </a:gs>
            </a:gsLst>
            <a:lin ang="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63040" tIns="91440" rIns="0" bIns="91440" rtlCol="0" anchor="ctr" anchorCtr="0"/>
          <a:lstStyle/>
          <a:p>
            <a:r>
              <a:rPr lang="en-US" sz="4000" b="1" dirty="0" smtClean="0">
                <a:gradFill>
                  <a:gsLst>
                    <a:gs pos="0">
                      <a:srgbClr val="FFFFFF"/>
                    </a:gs>
                    <a:gs pos="100000">
                      <a:srgbClr val="FFFFFF"/>
                    </a:gs>
                  </a:gsLst>
                  <a:lin ang="5400000" scaled="0"/>
                </a:gradFill>
              </a:rPr>
              <a:t>Create the Conditions for Success.</a:t>
            </a:r>
            <a:endParaRPr lang="en-US" sz="4000" b="1" dirty="0">
              <a:gradFill>
                <a:gsLst>
                  <a:gs pos="0">
                    <a:srgbClr val="FFFFFF"/>
                  </a:gs>
                  <a:gs pos="100000">
                    <a:srgbClr val="FFFFFF"/>
                  </a:gs>
                </a:gsLst>
                <a:lin ang="5400000" scaled="0"/>
              </a:gradFill>
            </a:endParaRPr>
          </a:p>
        </p:txBody>
      </p:sp>
      <p:cxnSp>
        <p:nvCxnSpPr>
          <p:cNvPr id="52" name="Straight Connector 51"/>
          <p:cNvCxnSpPr/>
          <p:nvPr/>
        </p:nvCxnSpPr>
        <p:spPr>
          <a:xfrm flipH="1" flipV="1">
            <a:off x="399863" y="720622"/>
            <a:ext cx="0" cy="1240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bwMode="auto">
          <a:xfrm>
            <a:off x="4049412" y="2750311"/>
            <a:ext cx="7635764" cy="877474"/>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r>
              <a:rPr lang="en-US" sz="2400" dirty="0" smtClean="0">
                <a:gradFill>
                  <a:gsLst>
                    <a:gs pos="0">
                      <a:schemeClr val="tx1"/>
                    </a:gs>
                    <a:gs pos="100000">
                      <a:schemeClr val="tx1"/>
                    </a:gs>
                  </a:gsLst>
                  <a:lin ang="5400000" scaled="0"/>
                </a:gradFill>
              </a:rPr>
              <a:t>How will you control access to sensitive data?</a:t>
            </a:r>
          </a:p>
          <a:p>
            <a:pPr marL="347663" indent="-347663" defTabSz="914363">
              <a:lnSpc>
                <a:spcPct val="90000"/>
              </a:lnSpc>
              <a:spcBef>
                <a:spcPct val="20000"/>
              </a:spcBef>
              <a:buSzPct val="90000"/>
              <a:buBlip>
                <a:blip r:embed="rId4"/>
              </a:buBlip>
            </a:pPr>
            <a:r>
              <a:rPr lang="en-US" sz="2400" dirty="0" smtClean="0">
                <a:gradFill>
                  <a:gsLst>
                    <a:gs pos="0">
                      <a:schemeClr val="tx1"/>
                    </a:gs>
                    <a:gs pos="100000">
                      <a:schemeClr val="tx1"/>
                    </a:gs>
                  </a:gsLst>
                  <a:lin ang="5400000" scaled="0"/>
                </a:gradFill>
              </a:rPr>
              <a:t>How will you manage data backup/restore?</a:t>
            </a:r>
            <a:endParaRPr lang="en-US" sz="2400" dirty="0">
              <a:gradFill>
                <a:gsLst>
                  <a:gs pos="0">
                    <a:schemeClr val="tx1"/>
                  </a:gs>
                  <a:gs pos="100000">
                    <a:schemeClr val="tx1"/>
                  </a:gs>
                </a:gsLst>
                <a:lin ang="5400000" scaled="0"/>
              </a:gradFill>
            </a:endParaRPr>
          </a:p>
        </p:txBody>
      </p:sp>
      <p:sp>
        <p:nvSpPr>
          <p:cNvPr id="69" name="Rectangle 68"/>
          <p:cNvSpPr/>
          <p:nvPr/>
        </p:nvSpPr>
        <p:spPr bwMode="auto">
          <a:xfrm>
            <a:off x="4049412" y="3748910"/>
            <a:ext cx="7635764" cy="877474"/>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r>
              <a:rPr lang="en-US" sz="2400" dirty="0">
                <a:gradFill>
                  <a:gsLst>
                    <a:gs pos="0">
                      <a:schemeClr val="tx1"/>
                    </a:gs>
                    <a:gs pos="100000">
                      <a:schemeClr val="tx1"/>
                    </a:gs>
                  </a:gsLst>
                  <a:lin ang="5400000" scaled="0"/>
                </a:gradFill>
              </a:rPr>
              <a:t>How will you deliver business applications? </a:t>
            </a:r>
          </a:p>
          <a:p>
            <a:pPr marL="347663" indent="-347663" defTabSz="914363">
              <a:lnSpc>
                <a:spcPct val="90000"/>
              </a:lnSpc>
              <a:spcBef>
                <a:spcPct val="20000"/>
              </a:spcBef>
              <a:buSzPct val="90000"/>
              <a:buBlip>
                <a:blip r:embed="rId4"/>
              </a:buBlip>
            </a:pPr>
            <a:r>
              <a:rPr lang="en-US" sz="2400" dirty="0">
                <a:gradFill>
                  <a:gsLst>
                    <a:gs pos="0">
                      <a:schemeClr val="tx1"/>
                    </a:gs>
                    <a:gs pos="100000">
                      <a:schemeClr val="tx1"/>
                    </a:gs>
                  </a:gsLst>
                  <a:lin ang="5400000" scaled="0"/>
                </a:gradFill>
              </a:rPr>
              <a:t>How will you support compliance reporting?</a:t>
            </a:r>
          </a:p>
        </p:txBody>
      </p:sp>
      <p:sp>
        <p:nvSpPr>
          <p:cNvPr id="70" name="Rectangle 69"/>
          <p:cNvSpPr/>
          <p:nvPr/>
        </p:nvSpPr>
        <p:spPr bwMode="auto">
          <a:xfrm>
            <a:off x="4049412" y="4741445"/>
            <a:ext cx="7635764" cy="877474"/>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r>
              <a:rPr lang="en-US" sz="2400" dirty="0">
                <a:gradFill>
                  <a:gsLst>
                    <a:gs pos="0">
                      <a:schemeClr val="tx1"/>
                    </a:gs>
                    <a:gs pos="100000">
                      <a:schemeClr val="tx1"/>
                    </a:gs>
                  </a:gsLst>
                  <a:lin ang="5400000" scaled="0"/>
                </a:gradFill>
              </a:rPr>
              <a:t>Who owns the IP on the device?</a:t>
            </a:r>
          </a:p>
          <a:p>
            <a:pPr marL="347663" indent="-347663" defTabSz="914363">
              <a:lnSpc>
                <a:spcPct val="90000"/>
              </a:lnSpc>
              <a:spcBef>
                <a:spcPct val="20000"/>
              </a:spcBef>
              <a:buSzPct val="90000"/>
              <a:buBlip>
                <a:blip r:embed="rId4"/>
              </a:buBlip>
            </a:pPr>
            <a:r>
              <a:rPr lang="en-US" sz="2400" dirty="0">
                <a:gradFill>
                  <a:gsLst>
                    <a:gs pos="0">
                      <a:schemeClr val="tx1"/>
                    </a:gs>
                    <a:gs pos="100000">
                      <a:schemeClr val="tx1"/>
                    </a:gs>
                  </a:gsLst>
                  <a:lin ang="5400000" scaled="0"/>
                </a:gradFill>
              </a:rPr>
              <a:t>Who fixes the device if it breaks?</a:t>
            </a:r>
          </a:p>
        </p:txBody>
      </p:sp>
      <p:sp>
        <p:nvSpPr>
          <p:cNvPr id="71" name="Rectangle 70"/>
          <p:cNvSpPr/>
          <p:nvPr/>
        </p:nvSpPr>
        <p:spPr bwMode="auto">
          <a:xfrm>
            <a:off x="4049412" y="5751926"/>
            <a:ext cx="7635764" cy="877474"/>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marL="347663" indent="-347663" defTabSz="914363">
              <a:lnSpc>
                <a:spcPct val="90000"/>
              </a:lnSpc>
              <a:spcBef>
                <a:spcPct val="20000"/>
              </a:spcBef>
              <a:buSzPct val="90000"/>
              <a:buBlip>
                <a:blip r:embed="rId4"/>
              </a:buBlip>
            </a:pPr>
            <a:r>
              <a:rPr lang="en-US" sz="2400" dirty="0">
                <a:gradFill>
                  <a:gsLst>
                    <a:gs pos="0">
                      <a:schemeClr val="tx1"/>
                    </a:gs>
                    <a:gs pos="100000">
                      <a:schemeClr val="tx1"/>
                    </a:gs>
                  </a:gsLst>
                  <a:lin ang="5400000" scaled="0"/>
                </a:gradFill>
              </a:rPr>
              <a:t>How will you enforce network security?</a:t>
            </a:r>
          </a:p>
        </p:txBody>
      </p:sp>
      <p:grpSp>
        <p:nvGrpSpPr>
          <p:cNvPr id="42" name="Group 41"/>
          <p:cNvGrpSpPr/>
          <p:nvPr/>
        </p:nvGrpSpPr>
        <p:grpSpPr>
          <a:xfrm>
            <a:off x="1182064" y="258850"/>
            <a:ext cx="923544" cy="923544"/>
            <a:chOff x="-2384595" y="2147949"/>
            <a:chExt cx="1063256" cy="1063256"/>
          </a:xfrm>
        </p:grpSpPr>
        <p:sp>
          <p:nvSpPr>
            <p:cNvPr id="43" name="Oval 42"/>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a:gradFill>
                    <a:gsLst>
                      <a:gs pos="0">
                        <a:srgbClr val="FFFFFF"/>
                      </a:gs>
                      <a:gs pos="86000">
                        <a:srgbClr val="FFFFFF"/>
                      </a:gs>
                    </a:gsLst>
                    <a:lin ang="16200000" scaled="1"/>
                  </a:gradFill>
                </a:rPr>
                <a:t>1</a:t>
              </a:r>
            </a:p>
          </p:txBody>
        </p:sp>
        <p:sp>
          <p:nvSpPr>
            <p:cNvPr id="44" name="Oval 43"/>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Tree>
    <p:extLst>
      <p:ext uri="{BB962C8B-B14F-4D97-AF65-F5344CB8AC3E}">
        <p14:creationId xmlns:p14="http://schemas.microsoft.com/office/powerpoint/2010/main" val="61239139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p:nvPr/>
        </p:nvSpPr>
        <p:spPr bwMode="auto">
          <a:xfrm>
            <a:off x="6105047" y="4292422"/>
            <a:ext cx="6084436" cy="1830980"/>
          </a:xfrm>
          <a:custGeom>
            <a:avLst/>
            <a:gdLst/>
            <a:ahLst/>
            <a:cxnLst/>
            <a:rect l="l" t="t" r="r" b="b"/>
            <a:pathLst>
              <a:path w="9144000" h="1830980">
                <a:moveTo>
                  <a:pt x="0" y="0"/>
                </a:moveTo>
                <a:lnTo>
                  <a:pt x="9144000" y="0"/>
                </a:lnTo>
                <a:lnTo>
                  <a:pt x="9144000" y="1830980"/>
                </a:lnTo>
                <a:cubicBezTo>
                  <a:pt x="7960109" y="1529150"/>
                  <a:pt x="6348222" y="1343830"/>
                  <a:pt x="4572000" y="1343830"/>
                </a:cubicBezTo>
                <a:cubicBezTo>
                  <a:pt x="2795778" y="1343830"/>
                  <a:pt x="1183891" y="1529150"/>
                  <a:pt x="0" y="1830980"/>
                </a:cubicBezTo>
                <a:close/>
              </a:path>
            </a:pathLst>
          </a:custGeom>
          <a:gradFill>
            <a:gsLst>
              <a:gs pos="0">
                <a:srgbClr val="46B0EA">
                  <a:lumMod val="20000"/>
                  <a:lumOff val="80000"/>
                  <a:alpha val="0"/>
                </a:srgbClr>
              </a:gs>
              <a:gs pos="100000">
                <a:srgbClr val="46B0EA">
                  <a:lumMod val="20000"/>
                  <a:lumOff val="80000"/>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sp>
        <p:nvSpPr>
          <p:cNvPr id="4" name="Title 3"/>
          <p:cNvSpPr>
            <a:spLocks noGrp="1"/>
          </p:cNvSpPr>
          <p:nvPr>
            <p:ph type="title"/>
          </p:nvPr>
        </p:nvSpPr>
        <p:spPr>
          <a:xfrm>
            <a:off x="1845408" y="635122"/>
            <a:ext cx="10343417" cy="997196"/>
          </a:xfrm>
        </p:spPr>
        <p:txBody>
          <a:bodyPr/>
          <a:lstStyle/>
          <a:p>
            <a:r>
              <a:rPr lang="en-US" sz="3600" dirty="0" smtClean="0"/>
              <a:t>Understand Principles </a:t>
            </a:r>
            <a:r>
              <a:rPr lang="en-US" sz="3600" dirty="0"/>
              <a:t>to Enable Consumerization</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21125952">
            <a:off x="7024769" y="1964704"/>
            <a:ext cx="1655038" cy="2356325"/>
          </a:xfrm>
          <a:prstGeom prst="rect">
            <a:avLst/>
          </a:prstGeom>
          <a:ln w="101600" cap="sq">
            <a:solidFill>
              <a:schemeClr val="tx1"/>
            </a:solidFill>
            <a:miter lim="800000"/>
          </a:ln>
          <a:effectLst>
            <a:outerShdw blurRad="177800" dist="38100" dir="2700000" algn="ctr" rotWithShape="0">
              <a:srgbClr val="000000">
                <a:alpha val="25000"/>
              </a:srgbClr>
            </a:outerShdw>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441279">
            <a:off x="9513057" y="1968688"/>
            <a:ext cx="1647662" cy="2359152"/>
          </a:xfrm>
          <a:prstGeom prst="rect">
            <a:avLst/>
          </a:prstGeom>
          <a:ln w="101600" cap="sq">
            <a:solidFill>
              <a:schemeClr val="tx1"/>
            </a:solidFill>
            <a:miter lim="800000"/>
          </a:ln>
          <a:effectLst>
            <a:outerShdw blurRad="177800" dist="38100" dir="2700000" algn="ctr" rotWithShape="0">
              <a:srgbClr val="000000">
                <a:alpha val="25000"/>
              </a:srgbClr>
            </a:outerShdw>
          </a:effectLst>
        </p:spPr>
      </p:pic>
      <p:pic>
        <p:nvPicPr>
          <p:cNvPr id="9" name="Picture 8"/>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28324" y1="5882" x2="28324" y2="5882"/>
                      </a14:backgroundRemoval>
                    </a14:imgEffect>
                  </a14:imgLayer>
                </a14:imgProps>
              </a:ext>
              <a:ext uri="{28A0092B-C50C-407E-A947-70E740481C1C}">
                <a14:useLocalDpi xmlns:a14="http://schemas.microsoft.com/office/drawing/2010/main" val="0"/>
              </a:ext>
            </a:extLst>
          </a:blip>
          <a:srcRect/>
          <a:stretch/>
        </p:blipFill>
        <p:spPr bwMode="auto">
          <a:xfrm>
            <a:off x="9811725" y="5198352"/>
            <a:ext cx="1867513" cy="1270592"/>
          </a:xfrm>
          <a:prstGeom prst="rect">
            <a:avLst/>
          </a:prstGeom>
          <a:ln>
            <a:noFill/>
          </a:ln>
          <a:extLst>
            <a:ext uri="{53640926-AAD7-44D8-BBD7-CCE9431645EC}">
              <a14:shadowObscured xmlns:a14="http://schemas.microsoft.com/office/drawing/2010/main"/>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8613304" y="4692149"/>
            <a:ext cx="1046656" cy="1333319"/>
          </a:xfrm>
          <a:prstGeom prst="rect">
            <a:avLst/>
          </a:prstGeom>
          <a:noFill/>
          <a:ln w="9525">
            <a:noFill/>
            <a:miter lim="800000"/>
            <a:headEnd/>
            <a:tailEnd/>
          </a:ln>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7213" y="5156781"/>
            <a:ext cx="1747061" cy="1270591"/>
          </a:xfrm>
          <a:prstGeom prst="rect">
            <a:avLst/>
          </a:prstGeom>
        </p:spPr>
      </p:pic>
      <p:sp>
        <p:nvSpPr>
          <p:cNvPr id="18" name="Rectangle 17"/>
          <p:cNvSpPr/>
          <p:nvPr/>
        </p:nvSpPr>
        <p:spPr bwMode="auto">
          <a:xfrm>
            <a:off x="509588" y="1862138"/>
            <a:ext cx="5584826" cy="4767262"/>
          </a:xfrm>
          <a:prstGeom prst="rect">
            <a:avLst/>
          </a:prstGeom>
          <a:gradFill flip="none" rotWithShape="1">
            <a:gsLst>
              <a:gs pos="90000">
                <a:srgbClr val="46B0EA">
                  <a:lumMod val="75000"/>
                </a:srgbClr>
              </a:gs>
              <a:gs pos="0">
                <a:srgbClr val="46B0EA">
                  <a:lumMod val="75000"/>
                </a:srgbClr>
              </a:gs>
              <a:gs pos="100000">
                <a:srgbClr val="46B0EA">
                  <a:lumMod val="50000"/>
                  <a:lumOff val="50000"/>
                </a:srgbClr>
              </a:gs>
            </a:gsLst>
            <a:lin ang="540000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defTabSz="1218937">
              <a:lnSpc>
                <a:spcPct val="90000"/>
              </a:lnSpc>
              <a:spcBef>
                <a:spcPct val="20000"/>
              </a:spcBef>
              <a:buSzPct val="90000"/>
            </a:pPr>
            <a:r>
              <a:rPr lang="en-US" sz="3200" dirty="0">
                <a:gradFill>
                  <a:gsLst>
                    <a:gs pos="0">
                      <a:schemeClr val="tx1"/>
                    </a:gs>
                    <a:gs pos="100000">
                      <a:schemeClr val="tx1"/>
                    </a:gs>
                  </a:gsLst>
                  <a:lin ang="5400000" scaled="0"/>
                </a:gradFill>
              </a:rPr>
              <a:t>Access to </a:t>
            </a:r>
            <a:r>
              <a:rPr lang="en-US" sz="3200" dirty="0" smtClean="0">
                <a:gradFill>
                  <a:gsLst>
                    <a:gs pos="0">
                      <a:schemeClr val="tx1"/>
                    </a:gs>
                    <a:gs pos="100000">
                      <a:schemeClr val="tx1"/>
                    </a:gs>
                  </a:gsLst>
                  <a:lin ang="5400000" scaled="0"/>
                </a:gradFill>
              </a:rPr>
              <a:t>Corporate</a:t>
            </a:r>
            <a:br>
              <a:rPr lang="en-US" sz="3200" dirty="0" smtClean="0">
                <a:gradFill>
                  <a:gsLst>
                    <a:gs pos="0">
                      <a:schemeClr val="tx1"/>
                    </a:gs>
                    <a:gs pos="100000">
                      <a:schemeClr val="tx1"/>
                    </a:gs>
                  </a:gsLst>
                  <a:lin ang="5400000" scaled="0"/>
                </a:gradFill>
              </a:rPr>
            </a:br>
            <a:r>
              <a:rPr lang="en-US" sz="3200" dirty="0" smtClean="0">
                <a:gradFill>
                  <a:gsLst>
                    <a:gs pos="0">
                      <a:schemeClr val="tx1"/>
                    </a:gs>
                    <a:gs pos="100000">
                      <a:schemeClr val="tx1"/>
                    </a:gs>
                  </a:gsLst>
                  <a:lin ang="5400000" scaled="0"/>
                </a:gradFill>
              </a:rPr>
              <a:t>Information </a:t>
            </a:r>
            <a:r>
              <a:rPr lang="en-US" sz="3200" dirty="0">
                <a:gradFill>
                  <a:gsLst>
                    <a:gs pos="0">
                      <a:schemeClr val="tx1"/>
                    </a:gs>
                    <a:gs pos="100000">
                      <a:schemeClr val="tx1"/>
                    </a:gs>
                  </a:gsLst>
                  <a:lin ang="5400000" scaled="0"/>
                </a:gradFill>
              </a:rPr>
              <a:t>based on:</a:t>
            </a:r>
          </a:p>
          <a:p>
            <a:pPr marL="404813" indent="-404813" defTabSz="1218937">
              <a:lnSpc>
                <a:spcPct val="90000"/>
              </a:lnSpc>
              <a:spcBef>
                <a:spcPct val="20000"/>
              </a:spcBef>
              <a:buSzPct val="90000"/>
              <a:buBlip>
                <a:blip r:embed="rId9"/>
              </a:buBlip>
            </a:pPr>
            <a:r>
              <a:rPr lang="en-US" sz="2800" dirty="0">
                <a:gradFill>
                  <a:gsLst>
                    <a:gs pos="0">
                      <a:schemeClr val="tx1"/>
                    </a:gs>
                    <a:gs pos="100000">
                      <a:schemeClr val="tx1"/>
                    </a:gs>
                  </a:gsLst>
                  <a:lin ang="5400000" scaled="0"/>
                </a:gradFill>
              </a:rPr>
              <a:t>Who you are</a:t>
            </a:r>
          </a:p>
          <a:p>
            <a:pPr marL="804863" lvl="1" indent="-401638" defTabSz="1218937" eaLnBrk="0" hangingPunct="0">
              <a:lnSpc>
                <a:spcPct val="90000"/>
              </a:lnSpc>
              <a:spcBef>
                <a:spcPct val="20000"/>
              </a:spcBef>
              <a:buSzPct val="90000"/>
              <a:buBlip>
                <a:blip r:embed="rId10"/>
              </a:buBlip>
            </a:pPr>
            <a:r>
              <a:rPr lang="en-US" sz="2400" dirty="0">
                <a:gradFill>
                  <a:gsLst>
                    <a:gs pos="0">
                      <a:schemeClr val="tx1"/>
                    </a:gs>
                    <a:gs pos="100000">
                      <a:schemeClr val="tx1"/>
                    </a:gs>
                  </a:gsLst>
                  <a:lin ang="5400000" scaled="0"/>
                </a:gradFill>
              </a:rPr>
              <a:t>Read, Read/Write, Full </a:t>
            </a:r>
            <a:r>
              <a:rPr lang="en-US" sz="2400" dirty="0" smtClean="0">
                <a:gradFill>
                  <a:gsLst>
                    <a:gs pos="0">
                      <a:schemeClr val="tx1"/>
                    </a:gs>
                    <a:gs pos="100000">
                      <a:schemeClr val="tx1"/>
                    </a:gs>
                  </a:gsLst>
                  <a:lin ang="5400000" scaled="0"/>
                </a:gradFill>
              </a:rPr>
              <a:t>Access</a:t>
            </a:r>
            <a:endParaRPr lang="en-US" sz="2400" dirty="0">
              <a:gradFill>
                <a:gsLst>
                  <a:gs pos="0">
                    <a:schemeClr val="tx1"/>
                  </a:gs>
                  <a:gs pos="100000">
                    <a:schemeClr val="tx1"/>
                  </a:gs>
                </a:gsLst>
                <a:lin ang="5400000" scaled="0"/>
              </a:gradFill>
            </a:endParaRPr>
          </a:p>
          <a:p>
            <a:pPr marL="404813" indent="-404813" defTabSz="1218937">
              <a:lnSpc>
                <a:spcPct val="90000"/>
              </a:lnSpc>
              <a:spcBef>
                <a:spcPct val="20000"/>
              </a:spcBef>
              <a:buSzPct val="90000"/>
              <a:buBlip>
                <a:blip r:embed="rId9"/>
              </a:buBlip>
            </a:pPr>
            <a:r>
              <a:rPr lang="en-US" sz="2800" dirty="0">
                <a:gradFill>
                  <a:gsLst>
                    <a:gs pos="0">
                      <a:schemeClr val="tx1"/>
                    </a:gs>
                    <a:gs pos="100000">
                      <a:schemeClr val="tx1"/>
                    </a:gs>
                  </a:gsLst>
                  <a:lin ang="5400000" scaled="0"/>
                </a:gradFill>
              </a:rPr>
              <a:t>How much you trust the device</a:t>
            </a:r>
          </a:p>
          <a:p>
            <a:pPr marL="804863" lvl="1" indent="-401638" defTabSz="1218937" eaLnBrk="0" hangingPunct="0">
              <a:lnSpc>
                <a:spcPct val="90000"/>
              </a:lnSpc>
              <a:spcBef>
                <a:spcPct val="20000"/>
              </a:spcBef>
              <a:buSzPct val="90000"/>
              <a:buBlip>
                <a:blip r:embed="rId10"/>
              </a:buBlip>
            </a:pPr>
            <a:r>
              <a:rPr lang="en-US" sz="2400" dirty="0">
                <a:gradFill>
                  <a:gsLst>
                    <a:gs pos="0">
                      <a:schemeClr val="tx1"/>
                    </a:gs>
                    <a:gs pos="100000">
                      <a:schemeClr val="tx1"/>
                    </a:gs>
                  </a:gsLst>
                  <a:lin ang="5400000" scaled="0"/>
                </a:gradFill>
              </a:rPr>
              <a:t>Unmanaged, </a:t>
            </a:r>
            <a:r>
              <a:rPr lang="en-US" sz="2400" dirty="0" smtClean="0">
                <a:gradFill>
                  <a:gsLst>
                    <a:gs pos="0">
                      <a:schemeClr val="tx1"/>
                    </a:gs>
                    <a:gs pos="100000">
                      <a:schemeClr val="tx1"/>
                    </a:gs>
                  </a:gsLst>
                  <a:lin ang="5400000" scaled="0"/>
                </a:gradFill>
              </a:rPr>
              <a:t>Managed, Partially Managed</a:t>
            </a:r>
            <a:endParaRPr lang="en-US" sz="2400" dirty="0">
              <a:gradFill>
                <a:gsLst>
                  <a:gs pos="0">
                    <a:schemeClr val="tx1"/>
                  </a:gs>
                  <a:gs pos="100000">
                    <a:schemeClr val="tx1"/>
                  </a:gs>
                </a:gsLst>
                <a:lin ang="5400000" scaled="0"/>
              </a:gradFill>
            </a:endParaRPr>
          </a:p>
          <a:p>
            <a:pPr marL="404813" indent="-404813" defTabSz="1218937">
              <a:lnSpc>
                <a:spcPct val="90000"/>
              </a:lnSpc>
              <a:spcBef>
                <a:spcPct val="20000"/>
              </a:spcBef>
              <a:buSzPct val="90000"/>
              <a:buBlip>
                <a:blip r:embed="rId9"/>
              </a:buBlip>
            </a:pPr>
            <a:r>
              <a:rPr lang="en-US" sz="2800" dirty="0">
                <a:gradFill>
                  <a:gsLst>
                    <a:gs pos="0">
                      <a:schemeClr val="tx1"/>
                    </a:gs>
                    <a:gs pos="100000">
                      <a:schemeClr val="tx1"/>
                    </a:gs>
                  </a:gsLst>
                  <a:lin ang="5400000" scaled="0"/>
                </a:gradFill>
              </a:rPr>
              <a:t>Where the device is</a:t>
            </a:r>
          </a:p>
          <a:p>
            <a:pPr marL="804863" lvl="1" indent="-401638" defTabSz="1218937" eaLnBrk="0" hangingPunct="0">
              <a:lnSpc>
                <a:spcPct val="90000"/>
              </a:lnSpc>
              <a:spcBef>
                <a:spcPct val="20000"/>
              </a:spcBef>
              <a:buSzPct val="90000"/>
              <a:buBlip>
                <a:blip r:embed="rId10"/>
              </a:buBlip>
            </a:pPr>
            <a:r>
              <a:rPr lang="en-US" sz="2400" dirty="0">
                <a:gradFill>
                  <a:gsLst>
                    <a:gs pos="0">
                      <a:schemeClr val="tx1"/>
                    </a:gs>
                    <a:gs pos="100000">
                      <a:schemeClr val="tx1"/>
                    </a:gs>
                  </a:gsLst>
                  <a:lin ang="5400000" scaled="0"/>
                </a:gradFill>
              </a:rPr>
              <a:t>Corporate network</a:t>
            </a:r>
          </a:p>
          <a:p>
            <a:pPr marL="804863" lvl="1" indent="-401638" defTabSz="1218937" eaLnBrk="0" hangingPunct="0">
              <a:lnSpc>
                <a:spcPct val="90000"/>
              </a:lnSpc>
              <a:spcBef>
                <a:spcPct val="20000"/>
              </a:spcBef>
              <a:buSzPct val="90000"/>
              <a:buBlip>
                <a:blip r:embed="rId10"/>
              </a:buBlip>
            </a:pPr>
            <a:r>
              <a:rPr lang="en-US" sz="2400" dirty="0">
                <a:gradFill>
                  <a:gsLst>
                    <a:gs pos="0">
                      <a:schemeClr val="tx1"/>
                    </a:gs>
                    <a:gs pos="100000">
                      <a:schemeClr val="tx1"/>
                    </a:gs>
                  </a:gsLst>
                  <a:lin ang="5400000" scaled="0"/>
                </a:gradFill>
              </a:rPr>
              <a:t>Internet</a:t>
            </a:r>
          </a:p>
          <a:p>
            <a:pPr marL="804863" lvl="1" indent="-401638" defTabSz="1218937" eaLnBrk="0" hangingPunct="0">
              <a:lnSpc>
                <a:spcPct val="90000"/>
              </a:lnSpc>
              <a:spcBef>
                <a:spcPct val="20000"/>
              </a:spcBef>
              <a:buSzPct val="90000"/>
              <a:buBlip>
                <a:blip r:embed="rId10"/>
              </a:buBlip>
            </a:pPr>
            <a:r>
              <a:rPr lang="en-US" sz="2400" dirty="0">
                <a:gradFill>
                  <a:gsLst>
                    <a:gs pos="0">
                      <a:schemeClr val="tx1"/>
                    </a:gs>
                    <a:gs pos="100000">
                      <a:schemeClr val="tx1"/>
                    </a:gs>
                  </a:gsLst>
                  <a:lin ang="5400000" scaled="0"/>
                </a:gradFill>
              </a:rPr>
              <a:t>Untrusted network</a:t>
            </a:r>
          </a:p>
        </p:txBody>
      </p:sp>
      <p:grpSp>
        <p:nvGrpSpPr>
          <p:cNvPr id="10" name="Group 9"/>
          <p:cNvGrpSpPr/>
          <p:nvPr/>
        </p:nvGrpSpPr>
        <p:grpSpPr>
          <a:xfrm>
            <a:off x="805438" y="406305"/>
            <a:ext cx="923544" cy="923544"/>
            <a:chOff x="-2384595" y="2147949"/>
            <a:chExt cx="1063256" cy="1063256"/>
          </a:xfrm>
        </p:grpSpPr>
        <p:sp>
          <p:nvSpPr>
            <p:cNvPr id="12" name="Oval 11"/>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2</a:t>
              </a:r>
              <a:endParaRPr lang="en-US" sz="5400" b="1" dirty="0">
                <a:gradFill>
                  <a:gsLst>
                    <a:gs pos="0">
                      <a:srgbClr val="FFFFFF"/>
                    </a:gs>
                    <a:gs pos="86000">
                      <a:srgbClr val="FFFFFF"/>
                    </a:gs>
                  </a:gsLst>
                  <a:lin ang="16200000" scaled="1"/>
                </a:gradFill>
              </a:endParaRPr>
            </a:p>
          </p:txBody>
        </p:sp>
        <p:sp>
          <p:nvSpPr>
            <p:cNvPr id="13" name="Oval 12"/>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spTree>
    <p:extLst>
      <p:ext uri="{BB962C8B-B14F-4D97-AF65-F5344CB8AC3E}">
        <p14:creationId xmlns:p14="http://schemas.microsoft.com/office/powerpoint/2010/main" val="3557301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ignpost" descr="C:\David's_Local_Data\Job_Working_Files\8-20366_WoleMoses\Art\Sign_Po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99" y="680693"/>
            <a:ext cx="2598095" cy="2922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0" y="2386875"/>
            <a:ext cx="12188824" cy="4471125"/>
          </a:xfrm>
          <a:prstGeom prst="rect">
            <a:avLst/>
          </a:prstGeom>
          <a:solidFill>
            <a:srgbClr val="178DCD"/>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sp>
        <p:nvSpPr>
          <p:cNvPr id="17" name="Rectangle 16"/>
          <p:cNvSpPr/>
          <p:nvPr/>
        </p:nvSpPr>
        <p:spPr>
          <a:xfrm>
            <a:off x="1322251" y="4465874"/>
            <a:ext cx="4338616" cy="535527"/>
          </a:xfrm>
          <a:prstGeom prst="rect">
            <a:avLst/>
          </a:prstGeom>
        </p:spPr>
        <p:txBody>
          <a:bodyPr wrap="none" lIns="91436" tIns="45718" rIns="91436" bIns="45718">
            <a:spAutoFit/>
          </a:bodyPr>
          <a:lstStyle/>
          <a:p>
            <a:pPr marL="457200" lvl="0" indent="-457200" defTabSz="914363">
              <a:lnSpc>
                <a:spcPct val="90000"/>
              </a:lnSpc>
              <a:spcBef>
                <a:spcPct val="20000"/>
              </a:spcBef>
              <a:buSzPct val="90000"/>
              <a:buBlip>
                <a:blip r:embed="rId4"/>
              </a:buBlip>
            </a:pPr>
            <a:r>
              <a:rPr lang="en-US" sz="3200" dirty="0" smtClean="0">
                <a:gradFill>
                  <a:gsLst>
                    <a:gs pos="0">
                      <a:schemeClr val="tx1"/>
                    </a:gs>
                    <a:gs pos="100000">
                      <a:schemeClr val="tx1"/>
                    </a:gs>
                  </a:gsLst>
                  <a:lin ang="5400000" scaled="0"/>
                </a:gradFill>
              </a:rPr>
              <a:t>Support User Choice</a:t>
            </a:r>
          </a:p>
        </p:txBody>
      </p:sp>
      <p:pic>
        <p:nvPicPr>
          <p:cNvPr id="27" name="Picture 3" descr="C:\Users\v-junyo.REDMOND\Documents\Documents\Microsoft Corp\DesignTools\Brand Photos\FY08 IT Pro Library - No Exp\server IT front lady female three quarter body shot front view machin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6037" y="5033772"/>
            <a:ext cx="12224861" cy="1824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971955" y="3835080"/>
            <a:ext cx="1341970" cy="249299"/>
          </a:xfrm>
          <a:prstGeom prst="rect">
            <a:avLst/>
          </a:prstGeom>
          <a:noFill/>
        </p:spPr>
        <p:txBody>
          <a:bodyPr wrap="none" lIns="0" tIns="0" rIns="0" bIns="0" rtlCol="0">
            <a:spAutoFit/>
          </a:bodyPr>
          <a:lstStyle/>
          <a:p>
            <a:pPr algn="ctr">
              <a:lnSpc>
                <a:spcPct val="90000"/>
              </a:lnSpc>
            </a:pPr>
            <a:r>
              <a:rPr lang="en-US" dirty="0" smtClean="0">
                <a:gradFill>
                  <a:gsLst>
                    <a:gs pos="0">
                      <a:srgbClr val="FFFFFF"/>
                    </a:gs>
                    <a:gs pos="100000">
                      <a:srgbClr val="FFFFFF"/>
                    </a:gs>
                  </a:gsLst>
                  <a:lin ang="5400000" scaled="1"/>
                </a:gradFill>
              </a:rPr>
              <a:t>Virtualization</a:t>
            </a:r>
            <a:endParaRPr lang="en-US" dirty="0">
              <a:gradFill>
                <a:gsLst>
                  <a:gs pos="0">
                    <a:srgbClr val="FFFFFF"/>
                  </a:gs>
                  <a:gs pos="100000">
                    <a:srgbClr val="FFFFFF"/>
                  </a:gs>
                </a:gsLst>
                <a:lin ang="5400000" scaled="1"/>
              </a:gradFill>
            </a:endParaRPr>
          </a:p>
        </p:txBody>
      </p:sp>
      <p:grpSp>
        <p:nvGrpSpPr>
          <p:cNvPr id="15" name="Group 14"/>
          <p:cNvGrpSpPr/>
          <p:nvPr/>
        </p:nvGrpSpPr>
        <p:grpSpPr>
          <a:xfrm>
            <a:off x="2067652" y="2746435"/>
            <a:ext cx="1154930" cy="1043468"/>
            <a:chOff x="2158157" y="2914667"/>
            <a:chExt cx="968728" cy="875236"/>
          </a:xfrm>
        </p:grpSpPr>
        <p:sp>
          <p:nvSpPr>
            <p:cNvPr id="29" name="Rectangle 28"/>
            <p:cNvSpPr/>
            <p:nvPr/>
          </p:nvSpPr>
          <p:spPr>
            <a:xfrm>
              <a:off x="2158157" y="2914667"/>
              <a:ext cx="968728" cy="875236"/>
            </a:xfrm>
            <a:prstGeom prst="rect">
              <a:avLst/>
            </a:prstGeom>
            <a:solidFill>
              <a:schemeClr val="accent4"/>
            </a:solidFill>
            <a:ln w="28575">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301171" y="3106898"/>
              <a:ext cx="683592" cy="484380"/>
              <a:chOff x="2374091" y="3098230"/>
              <a:chExt cx="580333" cy="484380"/>
            </a:xfrm>
          </p:grpSpPr>
          <p:sp>
            <p:nvSpPr>
              <p:cNvPr id="31" name="Freeform 30"/>
              <p:cNvSpPr>
                <a:spLocks noEditPoints="1"/>
              </p:cNvSpPr>
              <p:nvPr/>
            </p:nvSpPr>
            <p:spPr bwMode="auto">
              <a:xfrm>
                <a:off x="2374091" y="3098230"/>
                <a:ext cx="180102" cy="4843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4"/>
              <p:cNvSpPr>
                <a:spLocks noEditPoints="1"/>
              </p:cNvSpPr>
              <p:nvPr/>
            </p:nvSpPr>
            <p:spPr bwMode="auto">
              <a:xfrm>
                <a:off x="2588060" y="3196748"/>
                <a:ext cx="366364" cy="385862"/>
              </a:xfrm>
              <a:custGeom>
                <a:avLst/>
                <a:gdLst/>
                <a:ahLst/>
                <a:cxnLst>
                  <a:cxn ang="0">
                    <a:pos x="523" y="4"/>
                  </a:cxn>
                  <a:cxn ang="0">
                    <a:pos x="19" y="3"/>
                  </a:cxn>
                  <a:cxn ang="0">
                    <a:pos x="2" y="21"/>
                  </a:cxn>
                  <a:cxn ang="0">
                    <a:pos x="6" y="382"/>
                  </a:cxn>
                  <a:cxn ang="0">
                    <a:pos x="23" y="399"/>
                  </a:cxn>
                  <a:cxn ang="0">
                    <a:pos x="185" y="403"/>
                  </a:cxn>
                  <a:cxn ang="0">
                    <a:pos x="186" y="428"/>
                  </a:cxn>
                  <a:cxn ang="0">
                    <a:pos x="367" y="427"/>
                  </a:cxn>
                  <a:cxn ang="0">
                    <a:pos x="367" y="403"/>
                  </a:cxn>
                  <a:cxn ang="0">
                    <a:pos x="520" y="399"/>
                  </a:cxn>
                  <a:cxn ang="0">
                    <a:pos x="537" y="381"/>
                  </a:cxn>
                  <a:cxn ang="0">
                    <a:pos x="540" y="21"/>
                  </a:cxn>
                  <a:cxn ang="0">
                    <a:pos x="523" y="4"/>
                  </a:cxn>
                  <a:cxn ang="0">
                    <a:pos x="508" y="356"/>
                  </a:cxn>
                  <a:cxn ang="0">
                    <a:pos x="494" y="371"/>
                  </a:cxn>
                  <a:cxn ang="0">
                    <a:pos x="49" y="371"/>
                  </a:cxn>
                  <a:cxn ang="0">
                    <a:pos x="35" y="357"/>
                  </a:cxn>
                  <a:cxn ang="0">
                    <a:pos x="32" y="48"/>
                  </a:cxn>
                  <a:cxn ang="0">
                    <a:pos x="47" y="33"/>
                  </a:cxn>
                  <a:cxn ang="0">
                    <a:pos x="496" y="33"/>
                  </a:cxn>
                  <a:cxn ang="0">
                    <a:pos x="511" y="48"/>
                  </a:cxn>
                  <a:cxn ang="0">
                    <a:pos x="508" y="356"/>
                  </a:cxn>
                </a:cxnLst>
                <a:rect l="0" t="0" r="r" b="b"/>
                <a:pathLst>
                  <a:path w="543" h="428">
                    <a:moveTo>
                      <a:pt x="523" y="4"/>
                    </a:moveTo>
                    <a:cubicBezTo>
                      <a:pt x="357" y="0"/>
                      <a:pt x="186" y="0"/>
                      <a:pt x="19" y="3"/>
                    </a:cubicBezTo>
                    <a:cubicBezTo>
                      <a:pt x="10" y="4"/>
                      <a:pt x="3" y="11"/>
                      <a:pt x="2" y="21"/>
                    </a:cubicBezTo>
                    <a:cubicBezTo>
                      <a:pt x="0" y="142"/>
                      <a:pt x="1" y="264"/>
                      <a:pt x="6" y="382"/>
                    </a:cubicBezTo>
                    <a:cubicBezTo>
                      <a:pt x="6" y="391"/>
                      <a:pt x="14" y="399"/>
                      <a:pt x="23" y="399"/>
                    </a:cubicBezTo>
                    <a:cubicBezTo>
                      <a:pt x="76" y="401"/>
                      <a:pt x="130" y="402"/>
                      <a:pt x="185" y="403"/>
                    </a:cubicBezTo>
                    <a:cubicBezTo>
                      <a:pt x="185" y="411"/>
                      <a:pt x="186" y="419"/>
                      <a:pt x="186" y="428"/>
                    </a:cubicBezTo>
                    <a:cubicBezTo>
                      <a:pt x="246" y="428"/>
                      <a:pt x="307" y="428"/>
                      <a:pt x="367" y="427"/>
                    </a:cubicBezTo>
                    <a:cubicBezTo>
                      <a:pt x="367" y="419"/>
                      <a:pt x="367" y="411"/>
                      <a:pt x="367" y="403"/>
                    </a:cubicBezTo>
                    <a:cubicBezTo>
                      <a:pt x="419" y="402"/>
                      <a:pt x="470" y="401"/>
                      <a:pt x="520" y="399"/>
                    </a:cubicBezTo>
                    <a:cubicBezTo>
                      <a:pt x="529" y="398"/>
                      <a:pt x="537" y="391"/>
                      <a:pt x="537" y="381"/>
                    </a:cubicBezTo>
                    <a:cubicBezTo>
                      <a:pt x="542" y="263"/>
                      <a:pt x="543" y="142"/>
                      <a:pt x="540" y="21"/>
                    </a:cubicBezTo>
                    <a:cubicBezTo>
                      <a:pt x="540" y="12"/>
                      <a:pt x="533" y="4"/>
                      <a:pt x="523" y="4"/>
                    </a:cubicBezTo>
                    <a:close/>
                    <a:moveTo>
                      <a:pt x="508" y="356"/>
                    </a:moveTo>
                    <a:cubicBezTo>
                      <a:pt x="508" y="364"/>
                      <a:pt x="501" y="371"/>
                      <a:pt x="494" y="371"/>
                    </a:cubicBezTo>
                    <a:cubicBezTo>
                      <a:pt x="347" y="376"/>
                      <a:pt x="197" y="376"/>
                      <a:pt x="49" y="371"/>
                    </a:cubicBezTo>
                    <a:cubicBezTo>
                      <a:pt x="41" y="371"/>
                      <a:pt x="35" y="365"/>
                      <a:pt x="35" y="357"/>
                    </a:cubicBezTo>
                    <a:cubicBezTo>
                      <a:pt x="32" y="255"/>
                      <a:pt x="31" y="151"/>
                      <a:pt x="32" y="48"/>
                    </a:cubicBezTo>
                    <a:cubicBezTo>
                      <a:pt x="32" y="39"/>
                      <a:pt x="39" y="33"/>
                      <a:pt x="47" y="33"/>
                    </a:cubicBezTo>
                    <a:cubicBezTo>
                      <a:pt x="196" y="30"/>
                      <a:pt x="348" y="30"/>
                      <a:pt x="496" y="33"/>
                    </a:cubicBezTo>
                    <a:cubicBezTo>
                      <a:pt x="504" y="33"/>
                      <a:pt x="511" y="40"/>
                      <a:pt x="511" y="48"/>
                    </a:cubicBezTo>
                    <a:cubicBezTo>
                      <a:pt x="512" y="151"/>
                      <a:pt x="511" y="255"/>
                      <a:pt x="508" y="356"/>
                    </a:cubicBez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dirty="0"/>
              </a:p>
            </p:txBody>
          </p:sp>
        </p:grpSp>
      </p:grpSp>
      <p:sp>
        <p:nvSpPr>
          <p:cNvPr id="34" name="TextBox 33"/>
          <p:cNvSpPr txBox="1"/>
          <p:nvPr/>
        </p:nvSpPr>
        <p:spPr>
          <a:xfrm>
            <a:off x="9822281" y="3835080"/>
            <a:ext cx="1138132" cy="498598"/>
          </a:xfrm>
          <a:prstGeom prst="rect">
            <a:avLst/>
          </a:prstGeom>
          <a:noFill/>
        </p:spPr>
        <p:txBody>
          <a:bodyPr wrap="none" lIns="0" tIns="0" rIns="0" bIns="0" rtlCol="0">
            <a:spAutoFit/>
          </a:bodyPr>
          <a:lstStyle>
            <a:defPPr>
              <a:defRPr lang="en-US"/>
            </a:defPPr>
            <a:lvl1pPr algn="ctr">
              <a:lnSpc>
                <a:spcPct val="90000"/>
              </a:lnSpc>
              <a:defRPr sz="1600">
                <a:gradFill>
                  <a:gsLst>
                    <a:gs pos="0">
                      <a:srgbClr val="FFFFFF"/>
                    </a:gs>
                    <a:gs pos="100000">
                      <a:srgbClr val="FFFFFF"/>
                    </a:gs>
                  </a:gsLst>
                  <a:lin ang="5400000" scaled="1"/>
                </a:gradFill>
              </a:defRPr>
            </a:lvl1pPr>
          </a:lstStyle>
          <a:p>
            <a:r>
              <a:rPr lang="en-US" sz="1800" dirty="0" smtClean="0"/>
              <a:t>Cloud</a:t>
            </a:r>
            <a:br>
              <a:rPr lang="en-US" sz="1800" dirty="0" smtClean="0"/>
            </a:br>
            <a:r>
              <a:rPr lang="en-US" sz="1800" dirty="0" smtClean="0"/>
              <a:t>Computing</a:t>
            </a:r>
            <a:endParaRPr lang="en-US" sz="1800" dirty="0"/>
          </a:p>
        </p:txBody>
      </p:sp>
      <p:grpSp>
        <p:nvGrpSpPr>
          <p:cNvPr id="35" name="Group 5"/>
          <p:cNvGrpSpPr>
            <a:grpSpLocks noChangeAspect="1"/>
          </p:cNvGrpSpPr>
          <p:nvPr/>
        </p:nvGrpSpPr>
        <p:grpSpPr bwMode="auto">
          <a:xfrm>
            <a:off x="9711152" y="2883251"/>
            <a:ext cx="1348411" cy="769836"/>
            <a:chOff x="2386" y="1158"/>
            <a:chExt cx="3109" cy="1775"/>
          </a:xfrm>
          <a:solidFill>
            <a:srgbClr val="FFFFFF"/>
          </a:solidFill>
        </p:grpSpPr>
        <p:sp>
          <p:nvSpPr>
            <p:cNvPr id="36" name="Freeform 6"/>
            <p:cNvSpPr>
              <a:spLocks/>
            </p:cNvSpPr>
            <p:nvPr/>
          </p:nvSpPr>
          <p:spPr bwMode="auto">
            <a:xfrm>
              <a:off x="4725" y="2494"/>
              <a:ext cx="104" cy="59"/>
            </a:xfrm>
            <a:custGeom>
              <a:avLst/>
              <a:gdLst>
                <a:gd name="T0" fmla="*/ 2 w 44"/>
                <a:gd name="T1" fmla="*/ 0 h 25"/>
                <a:gd name="T2" fmla="*/ 44 w 44"/>
                <a:gd name="T3" fmla="*/ 8 h 25"/>
                <a:gd name="T4" fmla="*/ 1 w 44"/>
                <a:gd name="T5" fmla="*/ 5 h 25"/>
                <a:gd name="T6" fmla="*/ 2 w 44"/>
                <a:gd name="T7" fmla="*/ 0 h 25"/>
              </a:gdLst>
              <a:ahLst/>
              <a:cxnLst>
                <a:cxn ang="0">
                  <a:pos x="T0" y="T1"/>
                </a:cxn>
                <a:cxn ang="0">
                  <a:pos x="T2" y="T3"/>
                </a:cxn>
                <a:cxn ang="0">
                  <a:pos x="T4" y="T5"/>
                </a:cxn>
                <a:cxn ang="0">
                  <a:pos x="T6" y="T7"/>
                </a:cxn>
              </a:cxnLst>
              <a:rect l="0" t="0" r="r" b="b"/>
              <a:pathLst>
                <a:path w="44" h="25">
                  <a:moveTo>
                    <a:pt x="2" y="0"/>
                  </a:moveTo>
                  <a:cubicBezTo>
                    <a:pt x="14" y="5"/>
                    <a:pt x="29" y="13"/>
                    <a:pt x="44" y="8"/>
                  </a:cubicBezTo>
                  <a:cubicBezTo>
                    <a:pt x="40" y="25"/>
                    <a:pt x="7" y="13"/>
                    <a:pt x="1" y="5"/>
                  </a:cubicBezTo>
                  <a:cubicBezTo>
                    <a:pt x="0" y="3"/>
                    <a:pt x="1" y="1"/>
                    <a:pt x="2" y="0"/>
                  </a:cubicBezTo>
                  <a:close/>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defTabSz="685835"/>
              <a:endParaRPr lang="en-US" sz="1400">
                <a:solidFill>
                  <a:srgbClr val="FFFFFF"/>
                </a:solidFill>
              </a:endParaRPr>
            </a:p>
          </p:txBody>
        </p:sp>
        <p:sp>
          <p:nvSpPr>
            <p:cNvPr id="37" name="Freeform 7"/>
            <p:cNvSpPr>
              <a:spLocks noEditPoints="1"/>
            </p:cNvSpPr>
            <p:nvPr/>
          </p:nvSpPr>
          <p:spPr bwMode="auto">
            <a:xfrm>
              <a:off x="2386" y="1158"/>
              <a:ext cx="3109" cy="1775"/>
            </a:xfrm>
            <a:custGeom>
              <a:avLst/>
              <a:gdLst>
                <a:gd name="T0" fmla="*/ 945 w 1125"/>
                <a:gd name="T1" fmla="*/ 487 h 584"/>
                <a:gd name="T2" fmla="*/ 522 w 1125"/>
                <a:gd name="T3" fmla="*/ 579 h 584"/>
                <a:gd name="T4" fmla="*/ 12 w 1125"/>
                <a:gd name="T5" fmla="*/ 445 h 584"/>
                <a:gd name="T6" fmla="*/ 236 w 1125"/>
                <a:gd name="T7" fmla="*/ 67 h 584"/>
                <a:gd name="T8" fmla="*/ 871 w 1125"/>
                <a:gd name="T9" fmla="*/ 65 h 584"/>
                <a:gd name="T10" fmla="*/ 737 w 1125"/>
                <a:gd name="T11" fmla="*/ 532 h 584"/>
                <a:gd name="T12" fmla="*/ 756 w 1125"/>
                <a:gd name="T13" fmla="*/ 511 h 584"/>
                <a:gd name="T14" fmla="*/ 824 w 1125"/>
                <a:gd name="T15" fmla="*/ 509 h 584"/>
                <a:gd name="T16" fmla="*/ 867 w 1125"/>
                <a:gd name="T17" fmla="*/ 498 h 584"/>
                <a:gd name="T18" fmla="*/ 900 w 1125"/>
                <a:gd name="T19" fmla="*/ 468 h 584"/>
                <a:gd name="T20" fmla="*/ 965 w 1125"/>
                <a:gd name="T21" fmla="*/ 456 h 584"/>
                <a:gd name="T22" fmla="*/ 1019 w 1125"/>
                <a:gd name="T23" fmla="*/ 387 h 584"/>
                <a:gd name="T24" fmla="*/ 1043 w 1125"/>
                <a:gd name="T25" fmla="*/ 386 h 584"/>
                <a:gd name="T26" fmla="*/ 1088 w 1125"/>
                <a:gd name="T27" fmla="*/ 348 h 584"/>
                <a:gd name="T28" fmla="*/ 922 w 1125"/>
                <a:gd name="T29" fmla="*/ 164 h 584"/>
                <a:gd name="T30" fmla="*/ 629 w 1125"/>
                <a:gd name="T31" fmla="*/ 68 h 584"/>
                <a:gd name="T32" fmla="*/ 505 w 1125"/>
                <a:gd name="T33" fmla="*/ 111 h 584"/>
                <a:gd name="T34" fmla="*/ 159 w 1125"/>
                <a:gd name="T35" fmla="*/ 191 h 584"/>
                <a:gd name="T36" fmla="*/ 46 w 1125"/>
                <a:gd name="T37" fmla="*/ 309 h 584"/>
                <a:gd name="T38" fmla="*/ 53 w 1125"/>
                <a:gd name="T39" fmla="*/ 355 h 584"/>
                <a:gd name="T40" fmla="*/ 52 w 1125"/>
                <a:gd name="T41" fmla="*/ 396 h 584"/>
                <a:gd name="T42" fmla="*/ 66 w 1125"/>
                <a:gd name="T43" fmla="*/ 441 h 584"/>
                <a:gd name="T44" fmla="*/ 81 w 1125"/>
                <a:gd name="T45" fmla="*/ 481 h 584"/>
                <a:gd name="T46" fmla="*/ 123 w 1125"/>
                <a:gd name="T47" fmla="*/ 481 h 584"/>
                <a:gd name="T48" fmla="*/ 145 w 1125"/>
                <a:gd name="T49" fmla="*/ 525 h 584"/>
                <a:gd name="T50" fmla="*/ 194 w 1125"/>
                <a:gd name="T51" fmla="*/ 492 h 584"/>
                <a:gd name="T52" fmla="*/ 202 w 1125"/>
                <a:gd name="T53" fmla="*/ 457 h 584"/>
                <a:gd name="T54" fmla="*/ 243 w 1125"/>
                <a:gd name="T55" fmla="*/ 454 h 584"/>
                <a:gd name="T56" fmla="*/ 295 w 1125"/>
                <a:gd name="T57" fmla="*/ 533 h 584"/>
                <a:gd name="T58" fmla="*/ 346 w 1125"/>
                <a:gd name="T59" fmla="*/ 552 h 584"/>
                <a:gd name="T60" fmla="*/ 379 w 1125"/>
                <a:gd name="T61" fmla="*/ 561 h 584"/>
                <a:gd name="T62" fmla="*/ 415 w 1125"/>
                <a:gd name="T63" fmla="*/ 539 h 584"/>
                <a:gd name="T64" fmla="*/ 445 w 1125"/>
                <a:gd name="T65" fmla="*/ 534 h 584"/>
                <a:gd name="T66" fmla="*/ 495 w 1125"/>
                <a:gd name="T67" fmla="*/ 525 h 584"/>
                <a:gd name="T68" fmla="*/ 546 w 1125"/>
                <a:gd name="T69" fmla="*/ 533 h 584"/>
                <a:gd name="T70" fmla="*/ 608 w 1125"/>
                <a:gd name="T71" fmla="*/ 536 h 584"/>
                <a:gd name="T72" fmla="*/ 625 w 1125"/>
                <a:gd name="T73" fmla="*/ 479 h 584"/>
                <a:gd name="T74" fmla="*/ 663 w 1125"/>
                <a:gd name="T75" fmla="*/ 464 h 584"/>
                <a:gd name="T76" fmla="*/ 707 w 1125"/>
                <a:gd name="T77" fmla="*/ 455 h 584"/>
                <a:gd name="T78" fmla="*/ 716 w 1125"/>
                <a:gd name="T79" fmla="*/ 422 h 584"/>
                <a:gd name="T80" fmla="*/ 34 w 1125"/>
                <a:gd name="T81" fmla="*/ 299 h 584"/>
                <a:gd name="T82" fmla="*/ 1092 w 1125"/>
                <a:gd name="T83" fmla="*/ 345 h 584"/>
                <a:gd name="T84" fmla="*/ 1094 w 1125"/>
                <a:gd name="T85" fmla="*/ 354 h 584"/>
                <a:gd name="T86" fmla="*/ 1070 w 1125"/>
                <a:gd name="T87" fmla="*/ 406 h 584"/>
                <a:gd name="T88" fmla="*/ 1063 w 1125"/>
                <a:gd name="T89" fmla="*/ 412 h 584"/>
                <a:gd name="T90" fmla="*/ 31 w 1125"/>
                <a:gd name="T91" fmla="*/ 448 h 584"/>
                <a:gd name="T92" fmla="*/ 1005 w 1125"/>
                <a:gd name="T93" fmla="*/ 456 h 584"/>
                <a:gd name="T94" fmla="*/ 930 w 1125"/>
                <a:gd name="T95" fmla="*/ 464 h 584"/>
                <a:gd name="T96" fmla="*/ 934 w 1125"/>
                <a:gd name="T97" fmla="*/ 481 h 584"/>
                <a:gd name="T98" fmla="*/ 651 w 1125"/>
                <a:gd name="T99" fmla="*/ 492 h 584"/>
                <a:gd name="T100" fmla="*/ 884 w 1125"/>
                <a:gd name="T101" fmla="*/ 497 h 584"/>
                <a:gd name="T102" fmla="*/ 760 w 1125"/>
                <a:gd name="T103" fmla="*/ 523 h 584"/>
                <a:gd name="T104" fmla="*/ 857 w 1125"/>
                <a:gd name="T105" fmla="*/ 517 h 584"/>
                <a:gd name="T106" fmla="*/ 743 w 1125"/>
                <a:gd name="T107" fmla="*/ 509 h 584"/>
                <a:gd name="T108" fmla="*/ 302 w 1125"/>
                <a:gd name="T109" fmla="*/ 523 h 584"/>
                <a:gd name="T110" fmla="*/ 365 w 1125"/>
                <a:gd name="T111" fmla="*/ 556 h 584"/>
                <a:gd name="T112" fmla="*/ 454 w 1125"/>
                <a:gd name="T113" fmla="*/ 569 h 584"/>
                <a:gd name="T114" fmla="*/ 559 w 1125"/>
                <a:gd name="T115" fmla="*/ 557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5" h="584">
                  <a:moveTo>
                    <a:pt x="907" y="122"/>
                  </a:moveTo>
                  <a:cubicBezTo>
                    <a:pt x="943" y="105"/>
                    <a:pt x="991" y="114"/>
                    <a:pt x="1022" y="127"/>
                  </a:cubicBezTo>
                  <a:cubicBezTo>
                    <a:pt x="1062" y="143"/>
                    <a:pt x="1094" y="172"/>
                    <a:pt x="1107" y="214"/>
                  </a:cubicBezTo>
                  <a:cubicBezTo>
                    <a:pt x="1123" y="264"/>
                    <a:pt x="1125" y="342"/>
                    <a:pt x="1098" y="391"/>
                  </a:cubicBezTo>
                  <a:cubicBezTo>
                    <a:pt x="1080" y="424"/>
                    <a:pt x="1030" y="464"/>
                    <a:pt x="991" y="476"/>
                  </a:cubicBezTo>
                  <a:cubicBezTo>
                    <a:pt x="981" y="478"/>
                    <a:pt x="971" y="475"/>
                    <a:pt x="962" y="478"/>
                  </a:cubicBezTo>
                  <a:cubicBezTo>
                    <a:pt x="956" y="479"/>
                    <a:pt x="952" y="485"/>
                    <a:pt x="945" y="487"/>
                  </a:cubicBezTo>
                  <a:cubicBezTo>
                    <a:pt x="939" y="489"/>
                    <a:pt x="933" y="493"/>
                    <a:pt x="925" y="498"/>
                  </a:cubicBezTo>
                  <a:cubicBezTo>
                    <a:pt x="914" y="504"/>
                    <a:pt x="906" y="514"/>
                    <a:pt x="893" y="512"/>
                  </a:cubicBezTo>
                  <a:cubicBezTo>
                    <a:pt x="878" y="527"/>
                    <a:pt x="850" y="530"/>
                    <a:pt x="826" y="535"/>
                  </a:cubicBezTo>
                  <a:cubicBezTo>
                    <a:pt x="775" y="547"/>
                    <a:pt x="724" y="548"/>
                    <a:pt x="678" y="531"/>
                  </a:cubicBezTo>
                  <a:cubicBezTo>
                    <a:pt x="670" y="528"/>
                    <a:pt x="659" y="521"/>
                    <a:pt x="653" y="522"/>
                  </a:cubicBezTo>
                  <a:cubicBezTo>
                    <a:pt x="647" y="523"/>
                    <a:pt x="645" y="529"/>
                    <a:pt x="639" y="534"/>
                  </a:cubicBezTo>
                  <a:cubicBezTo>
                    <a:pt x="609" y="558"/>
                    <a:pt x="567" y="570"/>
                    <a:pt x="522" y="579"/>
                  </a:cubicBezTo>
                  <a:cubicBezTo>
                    <a:pt x="417" y="584"/>
                    <a:pt x="306" y="568"/>
                    <a:pt x="245" y="515"/>
                  </a:cubicBezTo>
                  <a:cubicBezTo>
                    <a:pt x="197" y="529"/>
                    <a:pt x="146" y="545"/>
                    <a:pt x="96" y="525"/>
                  </a:cubicBezTo>
                  <a:cubicBezTo>
                    <a:pt x="88" y="522"/>
                    <a:pt x="78" y="517"/>
                    <a:pt x="70" y="511"/>
                  </a:cubicBezTo>
                  <a:cubicBezTo>
                    <a:pt x="59" y="504"/>
                    <a:pt x="52" y="493"/>
                    <a:pt x="43" y="485"/>
                  </a:cubicBezTo>
                  <a:cubicBezTo>
                    <a:pt x="39" y="482"/>
                    <a:pt x="34" y="482"/>
                    <a:pt x="31" y="479"/>
                  </a:cubicBezTo>
                  <a:cubicBezTo>
                    <a:pt x="24" y="471"/>
                    <a:pt x="24" y="456"/>
                    <a:pt x="18" y="447"/>
                  </a:cubicBezTo>
                  <a:cubicBezTo>
                    <a:pt x="19" y="441"/>
                    <a:pt x="12" y="449"/>
                    <a:pt x="12" y="445"/>
                  </a:cubicBezTo>
                  <a:cubicBezTo>
                    <a:pt x="11" y="439"/>
                    <a:pt x="15" y="438"/>
                    <a:pt x="14" y="432"/>
                  </a:cubicBezTo>
                  <a:cubicBezTo>
                    <a:pt x="12" y="427"/>
                    <a:pt x="8" y="424"/>
                    <a:pt x="7" y="418"/>
                  </a:cubicBezTo>
                  <a:cubicBezTo>
                    <a:pt x="0" y="348"/>
                    <a:pt x="27" y="280"/>
                    <a:pt x="63" y="239"/>
                  </a:cubicBezTo>
                  <a:cubicBezTo>
                    <a:pt x="80" y="218"/>
                    <a:pt x="114" y="198"/>
                    <a:pt x="138" y="185"/>
                  </a:cubicBezTo>
                  <a:cubicBezTo>
                    <a:pt x="144" y="182"/>
                    <a:pt x="152" y="181"/>
                    <a:pt x="156" y="177"/>
                  </a:cubicBezTo>
                  <a:cubicBezTo>
                    <a:pt x="161" y="171"/>
                    <a:pt x="162" y="161"/>
                    <a:pt x="165" y="153"/>
                  </a:cubicBezTo>
                  <a:cubicBezTo>
                    <a:pt x="179" y="117"/>
                    <a:pt x="206" y="91"/>
                    <a:pt x="236" y="67"/>
                  </a:cubicBezTo>
                  <a:cubicBezTo>
                    <a:pt x="262" y="45"/>
                    <a:pt x="289" y="36"/>
                    <a:pt x="333" y="32"/>
                  </a:cubicBezTo>
                  <a:cubicBezTo>
                    <a:pt x="377" y="29"/>
                    <a:pt x="411" y="46"/>
                    <a:pt x="443" y="63"/>
                  </a:cubicBezTo>
                  <a:cubicBezTo>
                    <a:pt x="466" y="43"/>
                    <a:pt x="498" y="15"/>
                    <a:pt x="539" y="8"/>
                  </a:cubicBezTo>
                  <a:cubicBezTo>
                    <a:pt x="579" y="2"/>
                    <a:pt x="614" y="9"/>
                    <a:pt x="642" y="27"/>
                  </a:cubicBezTo>
                  <a:cubicBezTo>
                    <a:pt x="655" y="17"/>
                    <a:pt x="678" y="14"/>
                    <a:pt x="701" y="9"/>
                  </a:cubicBezTo>
                  <a:cubicBezTo>
                    <a:pt x="722" y="5"/>
                    <a:pt x="740" y="0"/>
                    <a:pt x="764" y="2"/>
                  </a:cubicBezTo>
                  <a:cubicBezTo>
                    <a:pt x="808" y="5"/>
                    <a:pt x="847" y="37"/>
                    <a:pt x="871" y="65"/>
                  </a:cubicBezTo>
                  <a:cubicBezTo>
                    <a:pt x="888" y="83"/>
                    <a:pt x="898" y="101"/>
                    <a:pt x="907" y="122"/>
                  </a:cubicBezTo>
                  <a:close/>
                  <a:moveTo>
                    <a:pt x="699" y="503"/>
                  </a:moveTo>
                  <a:cubicBezTo>
                    <a:pt x="711" y="506"/>
                    <a:pt x="710" y="521"/>
                    <a:pt x="722" y="524"/>
                  </a:cubicBezTo>
                  <a:cubicBezTo>
                    <a:pt x="722" y="525"/>
                    <a:pt x="722" y="526"/>
                    <a:pt x="722" y="527"/>
                  </a:cubicBezTo>
                  <a:cubicBezTo>
                    <a:pt x="712" y="527"/>
                    <a:pt x="709" y="521"/>
                    <a:pt x="702" y="519"/>
                  </a:cubicBezTo>
                  <a:cubicBezTo>
                    <a:pt x="702" y="523"/>
                    <a:pt x="705" y="524"/>
                    <a:pt x="705" y="529"/>
                  </a:cubicBezTo>
                  <a:cubicBezTo>
                    <a:pt x="714" y="530"/>
                    <a:pt x="726" y="536"/>
                    <a:pt x="737" y="532"/>
                  </a:cubicBezTo>
                  <a:cubicBezTo>
                    <a:pt x="724" y="525"/>
                    <a:pt x="706" y="509"/>
                    <a:pt x="704" y="494"/>
                  </a:cubicBezTo>
                  <a:cubicBezTo>
                    <a:pt x="703" y="491"/>
                    <a:pt x="701" y="487"/>
                    <a:pt x="706" y="485"/>
                  </a:cubicBezTo>
                  <a:cubicBezTo>
                    <a:pt x="717" y="503"/>
                    <a:pt x="736" y="541"/>
                    <a:pt x="762" y="532"/>
                  </a:cubicBezTo>
                  <a:cubicBezTo>
                    <a:pt x="744" y="523"/>
                    <a:pt x="727" y="513"/>
                    <a:pt x="718" y="494"/>
                  </a:cubicBezTo>
                  <a:cubicBezTo>
                    <a:pt x="719" y="492"/>
                    <a:pt x="720" y="491"/>
                    <a:pt x="721" y="491"/>
                  </a:cubicBezTo>
                  <a:cubicBezTo>
                    <a:pt x="732" y="490"/>
                    <a:pt x="732" y="499"/>
                    <a:pt x="739" y="503"/>
                  </a:cubicBezTo>
                  <a:cubicBezTo>
                    <a:pt x="742" y="472"/>
                    <a:pt x="745" y="505"/>
                    <a:pt x="756" y="511"/>
                  </a:cubicBezTo>
                  <a:cubicBezTo>
                    <a:pt x="758" y="513"/>
                    <a:pt x="761" y="511"/>
                    <a:pt x="763" y="511"/>
                  </a:cubicBezTo>
                  <a:cubicBezTo>
                    <a:pt x="768" y="513"/>
                    <a:pt x="770" y="519"/>
                    <a:pt x="777" y="516"/>
                  </a:cubicBezTo>
                  <a:cubicBezTo>
                    <a:pt x="769" y="509"/>
                    <a:pt x="753" y="500"/>
                    <a:pt x="757" y="489"/>
                  </a:cubicBezTo>
                  <a:cubicBezTo>
                    <a:pt x="761" y="486"/>
                    <a:pt x="764" y="494"/>
                    <a:pt x="767" y="496"/>
                  </a:cubicBezTo>
                  <a:cubicBezTo>
                    <a:pt x="767" y="489"/>
                    <a:pt x="773" y="489"/>
                    <a:pt x="778" y="492"/>
                  </a:cubicBezTo>
                  <a:cubicBezTo>
                    <a:pt x="779" y="489"/>
                    <a:pt x="780" y="486"/>
                    <a:pt x="783" y="485"/>
                  </a:cubicBezTo>
                  <a:cubicBezTo>
                    <a:pt x="794" y="495"/>
                    <a:pt x="805" y="510"/>
                    <a:pt x="824" y="509"/>
                  </a:cubicBezTo>
                  <a:cubicBezTo>
                    <a:pt x="813" y="502"/>
                    <a:pt x="803" y="495"/>
                    <a:pt x="797" y="483"/>
                  </a:cubicBezTo>
                  <a:cubicBezTo>
                    <a:pt x="800" y="483"/>
                    <a:pt x="800" y="480"/>
                    <a:pt x="802" y="480"/>
                  </a:cubicBezTo>
                  <a:cubicBezTo>
                    <a:pt x="804" y="483"/>
                    <a:pt x="808" y="485"/>
                    <a:pt x="813" y="483"/>
                  </a:cubicBezTo>
                  <a:cubicBezTo>
                    <a:pt x="819" y="491"/>
                    <a:pt x="829" y="496"/>
                    <a:pt x="839" y="502"/>
                  </a:cubicBezTo>
                  <a:cubicBezTo>
                    <a:pt x="837" y="495"/>
                    <a:pt x="832" y="493"/>
                    <a:pt x="826" y="492"/>
                  </a:cubicBezTo>
                  <a:cubicBezTo>
                    <a:pt x="826" y="486"/>
                    <a:pt x="822" y="479"/>
                    <a:pt x="826" y="474"/>
                  </a:cubicBezTo>
                  <a:cubicBezTo>
                    <a:pt x="839" y="482"/>
                    <a:pt x="848" y="500"/>
                    <a:pt x="867" y="498"/>
                  </a:cubicBezTo>
                  <a:cubicBezTo>
                    <a:pt x="866" y="489"/>
                    <a:pt x="842" y="484"/>
                    <a:pt x="849" y="470"/>
                  </a:cubicBezTo>
                  <a:cubicBezTo>
                    <a:pt x="867" y="471"/>
                    <a:pt x="879" y="498"/>
                    <a:pt x="907" y="493"/>
                  </a:cubicBezTo>
                  <a:cubicBezTo>
                    <a:pt x="909" y="496"/>
                    <a:pt x="902" y="498"/>
                    <a:pt x="907" y="498"/>
                  </a:cubicBezTo>
                  <a:cubicBezTo>
                    <a:pt x="911" y="495"/>
                    <a:pt x="917" y="496"/>
                    <a:pt x="918" y="491"/>
                  </a:cubicBezTo>
                  <a:cubicBezTo>
                    <a:pt x="901" y="486"/>
                    <a:pt x="889" y="476"/>
                    <a:pt x="875" y="468"/>
                  </a:cubicBezTo>
                  <a:cubicBezTo>
                    <a:pt x="877" y="462"/>
                    <a:pt x="874" y="456"/>
                    <a:pt x="877" y="453"/>
                  </a:cubicBezTo>
                  <a:cubicBezTo>
                    <a:pt x="886" y="456"/>
                    <a:pt x="889" y="466"/>
                    <a:pt x="900" y="468"/>
                  </a:cubicBezTo>
                  <a:cubicBezTo>
                    <a:pt x="898" y="463"/>
                    <a:pt x="891" y="463"/>
                    <a:pt x="894" y="457"/>
                  </a:cubicBezTo>
                  <a:cubicBezTo>
                    <a:pt x="897" y="454"/>
                    <a:pt x="898" y="459"/>
                    <a:pt x="902" y="458"/>
                  </a:cubicBezTo>
                  <a:cubicBezTo>
                    <a:pt x="901" y="454"/>
                    <a:pt x="900" y="453"/>
                    <a:pt x="902" y="449"/>
                  </a:cubicBezTo>
                  <a:cubicBezTo>
                    <a:pt x="910" y="449"/>
                    <a:pt x="911" y="442"/>
                    <a:pt x="916" y="439"/>
                  </a:cubicBezTo>
                  <a:cubicBezTo>
                    <a:pt x="924" y="447"/>
                    <a:pt x="943" y="448"/>
                    <a:pt x="955" y="449"/>
                  </a:cubicBezTo>
                  <a:cubicBezTo>
                    <a:pt x="956" y="456"/>
                    <a:pt x="948" y="453"/>
                    <a:pt x="945" y="456"/>
                  </a:cubicBezTo>
                  <a:cubicBezTo>
                    <a:pt x="952" y="457"/>
                    <a:pt x="957" y="457"/>
                    <a:pt x="965" y="456"/>
                  </a:cubicBezTo>
                  <a:cubicBezTo>
                    <a:pt x="965" y="458"/>
                    <a:pt x="965" y="460"/>
                    <a:pt x="965" y="461"/>
                  </a:cubicBezTo>
                  <a:cubicBezTo>
                    <a:pt x="979" y="453"/>
                    <a:pt x="991" y="442"/>
                    <a:pt x="1000" y="429"/>
                  </a:cubicBezTo>
                  <a:cubicBezTo>
                    <a:pt x="989" y="432"/>
                    <a:pt x="968" y="446"/>
                    <a:pt x="964" y="428"/>
                  </a:cubicBezTo>
                  <a:cubicBezTo>
                    <a:pt x="969" y="426"/>
                    <a:pt x="979" y="431"/>
                    <a:pt x="987" y="428"/>
                  </a:cubicBezTo>
                  <a:cubicBezTo>
                    <a:pt x="988" y="426"/>
                    <a:pt x="988" y="423"/>
                    <a:pt x="990" y="422"/>
                  </a:cubicBezTo>
                  <a:cubicBezTo>
                    <a:pt x="1004" y="417"/>
                    <a:pt x="1015" y="409"/>
                    <a:pt x="1020" y="396"/>
                  </a:cubicBezTo>
                  <a:cubicBezTo>
                    <a:pt x="1021" y="392"/>
                    <a:pt x="1018" y="392"/>
                    <a:pt x="1019" y="387"/>
                  </a:cubicBezTo>
                  <a:cubicBezTo>
                    <a:pt x="1021" y="385"/>
                    <a:pt x="1023" y="388"/>
                    <a:pt x="1025" y="386"/>
                  </a:cubicBezTo>
                  <a:cubicBezTo>
                    <a:pt x="1025" y="382"/>
                    <a:pt x="1029" y="375"/>
                    <a:pt x="1027" y="371"/>
                  </a:cubicBezTo>
                  <a:cubicBezTo>
                    <a:pt x="1022" y="369"/>
                    <a:pt x="1014" y="376"/>
                    <a:pt x="1010" y="374"/>
                  </a:cubicBezTo>
                  <a:cubicBezTo>
                    <a:pt x="1012" y="367"/>
                    <a:pt x="1018" y="364"/>
                    <a:pt x="1025" y="361"/>
                  </a:cubicBezTo>
                  <a:cubicBezTo>
                    <a:pt x="1027" y="358"/>
                    <a:pt x="1025" y="352"/>
                    <a:pt x="1030" y="352"/>
                  </a:cubicBezTo>
                  <a:cubicBezTo>
                    <a:pt x="1050" y="354"/>
                    <a:pt x="1036" y="374"/>
                    <a:pt x="1038" y="386"/>
                  </a:cubicBezTo>
                  <a:cubicBezTo>
                    <a:pt x="1039" y="386"/>
                    <a:pt x="1041" y="386"/>
                    <a:pt x="1043" y="386"/>
                  </a:cubicBezTo>
                  <a:cubicBezTo>
                    <a:pt x="1044" y="385"/>
                    <a:pt x="1040" y="381"/>
                    <a:pt x="1045" y="380"/>
                  </a:cubicBezTo>
                  <a:cubicBezTo>
                    <a:pt x="1061" y="384"/>
                    <a:pt x="1079" y="381"/>
                    <a:pt x="1094" y="379"/>
                  </a:cubicBezTo>
                  <a:cubicBezTo>
                    <a:pt x="1094" y="374"/>
                    <a:pt x="1098" y="373"/>
                    <a:pt x="1097" y="368"/>
                  </a:cubicBezTo>
                  <a:cubicBezTo>
                    <a:pt x="1083" y="370"/>
                    <a:pt x="1059" y="378"/>
                    <a:pt x="1050" y="366"/>
                  </a:cubicBezTo>
                  <a:cubicBezTo>
                    <a:pt x="1059" y="362"/>
                    <a:pt x="1083" y="370"/>
                    <a:pt x="1090" y="361"/>
                  </a:cubicBezTo>
                  <a:cubicBezTo>
                    <a:pt x="1081" y="358"/>
                    <a:pt x="1072" y="366"/>
                    <a:pt x="1068" y="359"/>
                  </a:cubicBezTo>
                  <a:cubicBezTo>
                    <a:pt x="1074" y="355"/>
                    <a:pt x="1084" y="355"/>
                    <a:pt x="1088" y="348"/>
                  </a:cubicBezTo>
                  <a:cubicBezTo>
                    <a:pt x="1087" y="345"/>
                    <a:pt x="1081" y="352"/>
                    <a:pt x="1080" y="348"/>
                  </a:cubicBezTo>
                  <a:cubicBezTo>
                    <a:pt x="1088" y="342"/>
                    <a:pt x="1095" y="329"/>
                    <a:pt x="1107" y="330"/>
                  </a:cubicBezTo>
                  <a:cubicBezTo>
                    <a:pt x="1113" y="266"/>
                    <a:pt x="1105" y="208"/>
                    <a:pt x="1072" y="171"/>
                  </a:cubicBezTo>
                  <a:cubicBezTo>
                    <a:pt x="1058" y="155"/>
                    <a:pt x="1029" y="139"/>
                    <a:pt x="1005" y="131"/>
                  </a:cubicBezTo>
                  <a:cubicBezTo>
                    <a:pt x="980" y="122"/>
                    <a:pt x="933" y="113"/>
                    <a:pt x="914" y="136"/>
                  </a:cubicBezTo>
                  <a:cubicBezTo>
                    <a:pt x="916" y="147"/>
                    <a:pt x="926" y="149"/>
                    <a:pt x="926" y="161"/>
                  </a:cubicBezTo>
                  <a:cubicBezTo>
                    <a:pt x="924" y="162"/>
                    <a:pt x="924" y="163"/>
                    <a:pt x="922" y="164"/>
                  </a:cubicBezTo>
                  <a:cubicBezTo>
                    <a:pt x="910" y="163"/>
                    <a:pt x="906" y="156"/>
                    <a:pt x="900" y="155"/>
                  </a:cubicBezTo>
                  <a:cubicBezTo>
                    <a:pt x="900" y="148"/>
                    <a:pt x="904" y="146"/>
                    <a:pt x="906" y="141"/>
                  </a:cubicBezTo>
                  <a:cubicBezTo>
                    <a:pt x="891" y="106"/>
                    <a:pt x="861" y="65"/>
                    <a:pt x="828" y="39"/>
                  </a:cubicBezTo>
                  <a:cubicBezTo>
                    <a:pt x="813" y="27"/>
                    <a:pt x="783" y="15"/>
                    <a:pt x="760" y="13"/>
                  </a:cubicBezTo>
                  <a:cubicBezTo>
                    <a:pt x="721" y="9"/>
                    <a:pt x="680" y="21"/>
                    <a:pt x="651" y="33"/>
                  </a:cubicBezTo>
                  <a:cubicBezTo>
                    <a:pt x="649" y="35"/>
                    <a:pt x="649" y="40"/>
                    <a:pt x="646" y="41"/>
                  </a:cubicBezTo>
                  <a:cubicBezTo>
                    <a:pt x="635" y="45"/>
                    <a:pt x="630" y="54"/>
                    <a:pt x="629" y="68"/>
                  </a:cubicBezTo>
                  <a:cubicBezTo>
                    <a:pt x="619" y="72"/>
                    <a:pt x="620" y="87"/>
                    <a:pt x="615" y="96"/>
                  </a:cubicBezTo>
                  <a:cubicBezTo>
                    <a:pt x="609" y="97"/>
                    <a:pt x="606" y="95"/>
                    <a:pt x="605" y="91"/>
                  </a:cubicBezTo>
                  <a:cubicBezTo>
                    <a:pt x="611" y="70"/>
                    <a:pt x="621" y="52"/>
                    <a:pt x="632" y="36"/>
                  </a:cubicBezTo>
                  <a:cubicBezTo>
                    <a:pt x="625" y="29"/>
                    <a:pt x="611" y="27"/>
                    <a:pt x="603" y="20"/>
                  </a:cubicBezTo>
                  <a:cubicBezTo>
                    <a:pt x="557" y="7"/>
                    <a:pt x="512" y="22"/>
                    <a:pt x="484" y="41"/>
                  </a:cubicBezTo>
                  <a:cubicBezTo>
                    <a:pt x="473" y="49"/>
                    <a:pt x="461" y="60"/>
                    <a:pt x="457" y="70"/>
                  </a:cubicBezTo>
                  <a:cubicBezTo>
                    <a:pt x="473" y="79"/>
                    <a:pt x="490" y="99"/>
                    <a:pt x="505" y="111"/>
                  </a:cubicBezTo>
                  <a:cubicBezTo>
                    <a:pt x="509" y="115"/>
                    <a:pt x="514" y="115"/>
                    <a:pt x="515" y="120"/>
                  </a:cubicBezTo>
                  <a:cubicBezTo>
                    <a:pt x="516" y="126"/>
                    <a:pt x="513" y="130"/>
                    <a:pt x="509" y="130"/>
                  </a:cubicBezTo>
                  <a:cubicBezTo>
                    <a:pt x="504" y="130"/>
                    <a:pt x="487" y="110"/>
                    <a:pt x="480" y="104"/>
                  </a:cubicBezTo>
                  <a:cubicBezTo>
                    <a:pt x="442" y="71"/>
                    <a:pt x="394" y="38"/>
                    <a:pt x="327" y="42"/>
                  </a:cubicBezTo>
                  <a:cubicBezTo>
                    <a:pt x="243" y="47"/>
                    <a:pt x="190" y="107"/>
                    <a:pt x="168" y="176"/>
                  </a:cubicBezTo>
                  <a:cubicBezTo>
                    <a:pt x="179" y="175"/>
                    <a:pt x="202" y="166"/>
                    <a:pt x="202" y="179"/>
                  </a:cubicBezTo>
                  <a:cubicBezTo>
                    <a:pt x="202" y="194"/>
                    <a:pt x="169" y="177"/>
                    <a:pt x="159" y="191"/>
                  </a:cubicBezTo>
                  <a:cubicBezTo>
                    <a:pt x="138" y="193"/>
                    <a:pt x="120" y="206"/>
                    <a:pt x="104" y="217"/>
                  </a:cubicBezTo>
                  <a:cubicBezTo>
                    <a:pt x="78" y="235"/>
                    <a:pt x="58" y="253"/>
                    <a:pt x="45" y="281"/>
                  </a:cubicBezTo>
                  <a:cubicBezTo>
                    <a:pt x="48" y="280"/>
                    <a:pt x="53" y="279"/>
                    <a:pt x="54" y="282"/>
                  </a:cubicBezTo>
                  <a:cubicBezTo>
                    <a:pt x="54" y="283"/>
                    <a:pt x="55" y="284"/>
                    <a:pt x="55" y="285"/>
                  </a:cubicBezTo>
                  <a:cubicBezTo>
                    <a:pt x="55" y="290"/>
                    <a:pt x="51" y="290"/>
                    <a:pt x="50" y="293"/>
                  </a:cubicBezTo>
                  <a:cubicBezTo>
                    <a:pt x="49" y="298"/>
                    <a:pt x="55" y="295"/>
                    <a:pt x="54" y="301"/>
                  </a:cubicBezTo>
                  <a:cubicBezTo>
                    <a:pt x="53" y="305"/>
                    <a:pt x="49" y="306"/>
                    <a:pt x="46" y="309"/>
                  </a:cubicBezTo>
                  <a:cubicBezTo>
                    <a:pt x="47" y="313"/>
                    <a:pt x="52" y="312"/>
                    <a:pt x="52" y="317"/>
                  </a:cubicBezTo>
                  <a:cubicBezTo>
                    <a:pt x="50" y="322"/>
                    <a:pt x="44" y="323"/>
                    <a:pt x="44" y="330"/>
                  </a:cubicBezTo>
                  <a:cubicBezTo>
                    <a:pt x="48" y="328"/>
                    <a:pt x="52" y="329"/>
                    <a:pt x="52" y="333"/>
                  </a:cubicBezTo>
                  <a:cubicBezTo>
                    <a:pt x="40" y="355"/>
                    <a:pt x="14" y="373"/>
                    <a:pt x="16" y="402"/>
                  </a:cubicBezTo>
                  <a:cubicBezTo>
                    <a:pt x="22" y="394"/>
                    <a:pt x="26" y="384"/>
                    <a:pt x="31" y="376"/>
                  </a:cubicBezTo>
                  <a:cubicBezTo>
                    <a:pt x="36" y="367"/>
                    <a:pt x="41" y="357"/>
                    <a:pt x="49" y="351"/>
                  </a:cubicBezTo>
                  <a:cubicBezTo>
                    <a:pt x="51" y="352"/>
                    <a:pt x="52" y="353"/>
                    <a:pt x="53" y="355"/>
                  </a:cubicBezTo>
                  <a:cubicBezTo>
                    <a:pt x="41" y="375"/>
                    <a:pt x="23" y="395"/>
                    <a:pt x="18" y="419"/>
                  </a:cubicBezTo>
                  <a:cubicBezTo>
                    <a:pt x="31" y="410"/>
                    <a:pt x="30" y="387"/>
                    <a:pt x="43" y="379"/>
                  </a:cubicBezTo>
                  <a:cubicBezTo>
                    <a:pt x="44" y="381"/>
                    <a:pt x="47" y="381"/>
                    <a:pt x="46" y="384"/>
                  </a:cubicBezTo>
                  <a:cubicBezTo>
                    <a:pt x="45" y="388"/>
                    <a:pt x="42" y="390"/>
                    <a:pt x="40" y="393"/>
                  </a:cubicBezTo>
                  <a:cubicBezTo>
                    <a:pt x="38" y="409"/>
                    <a:pt x="17" y="422"/>
                    <a:pt x="25" y="437"/>
                  </a:cubicBezTo>
                  <a:cubicBezTo>
                    <a:pt x="34" y="424"/>
                    <a:pt x="36" y="403"/>
                    <a:pt x="49" y="393"/>
                  </a:cubicBezTo>
                  <a:cubicBezTo>
                    <a:pt x="50" y="394"/>
                    <a:pt x="51" y="395"/>
                    <a:pt x="52" y="396"/>
                  </a:cubicBezTo>
                  <a:cubicBezTo>
                    <a:pt x="51" y="403"/>
                    <a:pt x="45" y="406"/>
                    <a:pt x="45" y="414"/>
                  </a:cubicBezTo>
                  <a:cubicBezTo>
                    <a:pt x="48" y="416"/>
                    <a:pt x="51" y="408"/>
                    <a:pt x="55" y="411"/>
                  </a:cubicBezTo>
                  <a:cubicBezTo>
                    <a:pt x="54" y="426"/>
                    <a:pt x="38" y="440"/>
                    <a:pt x="34" y="454"/>
                  </a:cubicBezTo>
                  <a:cubicBezTo>
                    <a:pt x="34" y="457"/>
                    <a:pt x="31" y="466"/>
                    <a:pt x="38" y="467"/>
                  </a:cubicBezTo>
                  <a:cubicBezTo>
                    <a:pt x="47" y="455"/>
                    <a:pt x="46" y="433"/>
                    <a:pt x="61" y="428"/>
                  </a:cubicBezTo>
                  <a:cubicBezTo>
                    <a:pt x="61" y="444"/>
                    <a:pt x="41" y="458"/>
                    <a:pt x="46" y="476"/>
                  </a:cubicBezTo>
                  <a:cubicBezTo>
                    <a:pt x="52" y="463"/>
                    <a:pt x="53" y="445"/>
                    <a:pt x="66" y="441"/>
                  </a:cubicBezTo>
                  <a:cubicBezTo>
                    <a:pt x="66" y="442"/>
                    <a:pt x="68" y="443"/>
                    <a:pt x="68" y="444"/>
                  </a:cubicBezTo>
                  <a:cubicBezTo>
                    <a:pt x="62" y="455"/>
                    <a:pt x="45" y="479"/>
                    <a:pt x="59" y="490"/>
                  </a:cubicBezTo>
                  <a:cubicBezTo>
                    <a:pt x="64" y="475"/>
                    <a:pt x="64" y="456"/>
                    <a:pt x="75" y="447"/>
                  </a:cubicBezTo>
                  <a:cubicBezTo>
                    <a:pt x="77" y="447"/>
                    <a:pt x="79" y="449"/>
                    <a:pt x="79" y="452"/>
                  </a:cubicBezTo>
                  <a:cubicBezTo>
                    <a:pt x="75" y="465"/>
                    <a:pt x="59" y="489"/>
                    <a:pt x="70" y="499"/>
                  </a:cubicBezTo>
                  <a:cubicBezTo>
                    <a:pt x="75" y="483"/>
                    <a:pt x="77" y="465"/>
                    <a:pt x="89" y="456"/>
                  </a:cubicBezTo>
                  <a:cubicBezTo>
                    <a:pt x="93" y="464"/>
                    <a:pt x="84" y="472"/>
                    <a:pt x="81" y="481"/>
                  </a:cubicBezTo>
                  <a:cubicBezTo>
                    <a:pt x="79" y="488"/>
                    <a:pt x="74" y="504"/>
                    <a:pt x="81" y="506"/>
                  </a:cubicBezTo>
                  <a:cubicBezTo>
                    <a:pt x="86" y="493"/>
                    <a:pt x="86" y="469"/>
                    <a:pt x="100" y="468"/>
                  </a:cubicBezTo>
                  <a:cubicBezTo>
                    <a:pt x="97" y="483"/>
                    <a:pt x="88" y="493"/>
                    <a:pt x="88" y="511"/>
                  </a:cubicBezTo>
                  <a:cubicBezTo>
                    <a:pt x="90" y="512"/>
                    <a:pt x="91" y="514"/>
                    <a:pt x="95" y="514"/>
                  </a:cubicBezTo>
                  <a:cubicBezTo>
                    <a:pt x="102" y="499"/>
                    <a:pt x="101" y="476"/>
                    <a:pt x="115" y="469"/>
                  </a:cubicBezTo>
                  <a:cubicBezTo>
                    <a:pt x="117" y="485"/>
                    <a:pt x="99" y="500"/>
                    <a:pt x="105" y="516"/>
                  </a:cubicBezTo>
                  <a:cubicBezTo>
                    <a:pt x="110" y="503"/>
                    <a:pt x="112" y="488"/>
                    <a:pt x="123" y="481"/>
                  </a:cubicBezTo>
                  <a:cubicBezTo>
                    <a:pt x="125" y="495"/>
                    <a:pt x="112" y="503"/>
                    <a:pt x="113" y="519"/>
                  </a:cubicBezTo>
                  <a:cubicBezTo>
                    <a:pt x="115" y="521"/>
                    <a:pt x="119" y="522"/>
                    <a:pt x="124" y="522"/>
                  </a:cubicBezTo>
                  <a:cubicBezTo>
                    <a:pt x="127" y="506"/>
                    <a:pt x="130" y="489"/>
                    <a:pt x="139" y="479"/>
                  </a:cubicBezTo>
                  <a:cubicBezTo>
                    <a:pt x="146" y="482"/>
                    <a:pt x="140" y="491"/>
                    <a:pt x="138" y="496"/>
                  </a:cubicBezTo>
                  <a:cubicBezTo>
                    <a:pt x="134" y="505"/>
                    <a:pt x="128" y="516"/>
                    <a:pt x="133" y="524"/>
                  </a:cubicBezTo>
                  <a:cubicBezTo>
                    <a:pt x="143" y="514"/>
                    <a:pt x="141" y="491"/>
                    <a:pt x="154" y="483"/>
                  </a:cubicBezTo>
                  <a:cubicBezTo>
                    <a:pt x="160" y="498"/>
                    <a:pt x="141" y="509"/>
                    <a:pt x="145" y="525"/>
                  </a:cubicBezTo>
                  <a:cubicBezTo>
                    <a:pt x="148" y="525"/>
                    <a:pt x="150" y="525"/>
                    <a:pt x="153" y="525"/>
                  </a:cubicBezTo>
                  <a:cubicBezTo>
                    <a:pt x="155" y="515"/>
                    <a:pt x="164" y="478"/>
                    <a:pt x="171" y="492"/>
                  </a:cubicBezTo>
                  <a:cubicBezTo>
                    <a:pt x="169" y="503"/>
                    <a:pt x="162" y="509"/>
                    <a:pt x="162" y="523"/>
                  </a:cubicBezTo>
                  <a:cubicBezTo>
                    <a:pt x="166" y="524"/>
                    <a:pt x="169" y="523"/>
                    <a:pt x="173" y="522"/>
                  </a:cubicBezTo>
                  <a:cubicBezTo>
                    <a:pt x="172" y="509"/>
                    <a:pt x="179" y="494"/>
                    <a:pt x="186" y="484"/>
                  </a:cubicBezTo>
                  <a:cubicBezTo>
                    <a:pt x="196" y="489"/>
                    <a:pt x="183" y="498"/>
                    <a:pt x="186" y="506"/>
                  </a:cubicBezTo>
                  <a:cubicBezTo>
                    <a:pt x="188" y="501"/>
                    <a:pt x="190" y="496"/>
                    <a:pt x="194" y="492"/>
                  </a:cubicBezTo>
                  <a:cubicBezTo>
                    <a:pt x="202" y="499"/>
                    <a:pt x="192" y="514"/>
                    <a:pt x="186" y="518"/>
                  </a:cubicBezTo>
                  <a:cubicBezTo>
                    <a:pt x="181" y="518"/>
                    <a:pt x="185" y="511"/>
                    <a:pt x="182" y="510"/>
                  </a:cubicBezTo>
                  <a:cubicBezTo>
                    <a:pt x="181" y="514"/>
                    <a:pt x="178" y="516"/>
                    <a:pt x="179" y="521"/>
                  </a:cubicBezTo>
                  <a:cubicBezTo>
                    <a:pt x="188" y="520"/>
                    <a:pt x="196" y="517"/>
                    <a:pt x="205" y="516"/>
                  </a:cubicBezTo>
                  <a:cubicBezTo>
                    <a:pt x="203" y="503"/>
                    <a:pt x="209" y="490"/>
                    <a:pt x="215" y="482"/>
                  </a:cubicBezTo>
                  <a:cubicBezTo>
                    <a:pt x="218" y="482"/>
                    <a:pt x="218" y="489"/>
                    <a:pt x="221" y="485"/>
                  </a:cubicBezTo>
                  <a:cubicBezTo>
                    <a:pt x="216" y="475"/>
                    <a:pt x="202" y="472"/>
                    <a:pt x="202" y="457"/>
                  </a:cubicBezTo>
                  <a:cubicBezTo>
                    <a:pt x="205" y="454"/>
                    <a:pt x="211" y="456"/>
                    <a:pt x="214" y="455"/>
                  </a:cubicBezTo>
                  <a:cubicBezTo>
                    <a:pt x="214" y="449"/>
                    <a:pt x="213" y="441"/>
                    <a:pt x="219" y="441"/>
                  </a:cubicBezTo>
                  <a:cubicBezTo>
                    <a:pt x="221" y="442"/>
                    <a:pt x="225" y="442"/>
                    <a:pt x="225" y="446"/>
                  </a:cubicBezTo>
                  <a:cubicBezTo>
                    <a:pt x="222" y="453"/>
                    <a:pt x="217" y="468"/>
                    <a:pt x="225" y="471"/>
                  </a:cubicBezTo>
                  <a:cubicBezTo>
                    <a:pt x="229" y="462"/>
                    <a:pt x="227" y="446"/>
                    <a:pt x="234" y="441"/>
                  </a:cubicBezTo>
                  <a:cubicBezTo>
                    <a:pt x="243" y="449"/>
                    <a:pt x="224" y="473"/>
                    <a:pt x="234" y="483"/>
                  </a:cubicBezTo>
                  <a:cubicBezTo>
                    <a:pt x="238" y="474"/>
                    <a:pt x="236" y="459"/>
                    <a:pt x="243" y="454"/>
                  </a:cubicBezTo>
                  <a:cubicBezTo>
                    <a:pt x="252" y="463"/>
                    <a:pt x="230" y="496"/>
                    <a:pt x="250" y="502"/>
                  </a:cubicBezTo>
                  <a:cubicBezTo>
                    <a:pt x="254" y="489"/>
                    <a:pt x="250" y="468"/>
                    <a:pt x="259" y="460"/>
                  </a:cubicBezTo>
                  <a:cubicBezTo>
                    <a:pt x="268" y="474"/>
                    <a:pt x="245" y="509"/>
                    <a:pt x="267" y="517"/>
                  </a:cubicBezTo>
                  <a:cubicBezTo>
                    <a:pt x="267" y="501"/>
                    <a:pt x="265" y="478"/>
                    <a:pt x="276" y="469"/>
                  </a:cubicBezTo>
                  <a:cubicBezTo>
                    <a:pt x="281" y="481"/>
                    <a:pt x="261" y="518"/>
                    <a:pt x="281" y="525"/>
                  </a:cubicBezTo>
                  <a:cubicBezTo>
                    <a:pt x="280" y="511"/>
                    <a:pt x="278" y="487"/>
                    <a:pt x="290" y="482"/>
                  </a:cubicBezTo>
                  <a:cubicBezTo>
                    <a:pt x="291" y="496"/>
                    <a:pt x="279" y="528"/>
                    <a:pt x="295" y="533"/>
                  </a:cubicBezTo>
                  <a:cubicBezTo>
                    <a:pt x="295" y="520"/>
                    <a:pt x="286" y="493"/>
                    <a:pt x="303" y="492"/>
                  </a:cubicBezTo>
                  <a:cubicBezTo>
                    <a:pt x="306" y="497"/>
                    <a:pt x="305" y="507"/>
                    <a:pt x="308" y="512"/>
                  </a:cubicBezTo>
                  <a:cubicBezTo>
                    <a:pt x="313" y="508"/>
                    <a:pt x="313" y="500"/>
                    <a:pt x="318" y="497"/>
                  </a:cubicBezTo>
                  <a:cubicBezTo>
                    <a:pt x="319" y="504"/>
                    <a:pt x="322" y="508"/>
                    <a:pt x="326" y="511"/>
                  </a:cubicBezTo>
                  <a:cubicBezTo>
                    <a:pt x="329" y="511"/>
                    <a:pt x="329" y="502"/>
                    <a:pt x="333" y="505"/>
                  </a:cubicBezTo>
                  <a:cubicBezTo>
                    <a:pt x="334" y="517"/>
                    <a:pt x="339" y="538"/>
                    <a:pt x="337" y="548"/>
                  </a:cubicBezTo>
                  <a:cubicBezTo>
                    <a:pt x="339" y="550"/>
                    <a:pt x="342" y="552"/>
                    <a:pt x="346" y="552"/>
                  </a:cubicBezTo>
                  <a:cubicBezTo>
                    <a:pt x="348" y="541"/>
                    <a:pt x="336" y="529"/>
                    <a:pt x="340" y="516"/>
                  </a:cubicBezTo>
                  <a:cubicBezTo>
                    <a:pt x="343" y="517"/>
                    <a:pt x="343" y="520"/>
                    <a:pt x="345" y="521"/>
                  </a:cubicBezTo>
                  <a:cubicBezTo>
                    <a:pt x="347" y="520"/>
                    <a:pt x="346" y="515"/>
                    <a:pt x="350" y="516"/>
                  </a:cubicBezTo>
                  <a:cubicBezTo>
                    <a:pt x="355" y="517"/>
                    <a:pt x="355" y="523"/>
                    <a:pt x="361" y="519"/>
                  </a:cubicBezTo>
                  <a:cubicBezTo>
                    <a:pt x="362" y="522"/>
                    <a:pt x="358" y="525"/>
                    <a:pt x="364" y="525"/>
                  </a:cubicBezTo>
                  <a:cubicBezTo>
                    <a:pt x="366" y="525"/>
                    <a:pt x="364" y="520"/>
                    <a:pt x="368" y="521"/>
                  </a:cubicBezTo>
                  <a:cubicBezTo>
                    <a:pt x="376" y="533"/>
                    <a:pt x="373" y="551"/>
                    <a:pt x="379" y="561"/>
                  </a:cubicBezTo>
                  <a:cubicBezTo>
                    <a:pt x="382" y="561"/>
                    <a:pt x="385" y="561"/>
                    <a:pt x="388" y="561"/>
                  </a:cubicBezTo>
                  <a:cubicBezTo>
                    <a:pt x="385" y="553"/>
                    <a:pt x="380" y="536"/>
                    <a:pt x="386" y="527"/>
                  </a:cubicBezTo>
                  <a:cubicBezTo>
                    <a:pt x="396" y="536"/>
                    <a:pt x="384" y="568"/>
                    <a:pt x="407" y="566"/>
                  </a:cubicBezTo>
                  <a:cubicBezTo>
                    <a:pt x="405" y="555"/>
                    <a:pt x="392" y="541"/>
                    <a:pt x="401" y="530"/>
                  </a:cubicBezTo>
                  <a:cubicBezTo>
                    <a:pt x="409" y="537"/>
                    <a:pt x="408" y="555"/>
                    <a:pt x="415" y="567"/>
                  </a:cubicBezTo>
                  <a:cubicBezTo>
                    <a:pt x="418" y="567"/>
                    <a:pt x="421" y="567"/>
                    <a:pt x="425" y="567"/>
                  </a:cubicBezTo>
                  <a:cubicBezTo>
                    <a:pt x="423" y="556"/>
                    <a:pt x="416" y="550"/>
                    <a:pt x="415" y="539"/>
                  </a:cubicBezTo>
                  <a:cubicBezTo>
                    <a:pt x="417" y="539"/>
                    <a:pt x="416" y="536"/>
                    <a:pt x="419" y="536"/>
                  </a:cubicBezTo>
                  <a:cubicBezTo>
                    <a:pt x="427" y="544"/>
                    <a:pt x="426" y="560"/>
                    <a:pt x="433" y="568"/>
                  </a:cubicBezTo>
                  <a:cubicBezTo>
                    <a:pt x="438" y="567"/>
                    <a:pt x="440" y="570"/>
                    <a:pt x="442" y="568"/>
                  </a:cubicBezTo>
                  <a:cubicBezTo>
                    <a:pt x="439" y="556"/>
                    <a:pt x="430" y="549"/>
                    <a:pt x="426" y="539"/>
                  </a:cubicBezTo>
                  <a:cubicBezTo>
                    <a:pt x="427" y="536"/>
                    <a:pt x="428" y="534"/>
                    <a:pt x="430" y="533"/>
                  </a:cubicBezTo>
                  <a:cubicBezTo>
                    <a:pt x="434" y="534"/>
                    <a:pt x="436" y="537"/>
                    <a:pt x="440" y="539"/>
                  </a:cubicBezTo>
                  <a:cubicBezTo>
                    <a:pt x="440" y="535"/>
                    <a:pt x="442" y="534"/>
                    <a:pt x="445" y="534"/>
                  </a:cubicBezTo>
                  <a:cubicBezTo>
                    <a:pt x="456" y="544"/>
                    <a:pt x="453" y="560"/>
                    <a:pt x="465" y="569"/>
                  </a:cubicBezTo>
                  <a:cubicBezTo>
                    <a:pt x="471" y="568"/>
                    <a:pt x="476" y="571"/>
                    <a:pt x="479" y="567"/>
                  </a:cubicBezTo>
                  <a:cubicBezTo>
                    <a:pt x="470" y="559"/>
                    <a:pt x="446" y="538"/>
                    <a:pt x="465" y="529"/>
                  </a:cubicBezTo>
                  <a:cubicBezTo>
                    <a:pt x="471" y="541"/>
                    <a:pt x="475" y="555"/>
                    <a:pt x="487" y="561"/>
                  </a:cubicBezTo>
                  <a:cubicBezTo>
                    <a:pt x="490" y="565"/>
                    <a:pt x="483" y="565"/>
                    <a:pt x="484" y="569"/>
                  </a:cubicBezTo>
                  <a:cubicBezTo>
                    <a:pt x="492" y="569"/>
                    <a:pt x="501" y="570"/>
                    <a:pt x="504" y="566"/>
                  </a:cubicBezTo>
                  <a:cubicBezTo>
                    <a:pt x="495" y="557"/>
                    <a:pt x="464" y="526"/>
                    <a:pt x="495" y="525"/>
                  </a:cubicBezTo>
                  <a:cubicBezTo>
                    <a:pt x="496" y="522"/>
                    <a:pt x="496" y="519"/>
                    <a:pt x="501" y="520"/>
                  </a:cubicBezTo>
                  <a:cubicBezTo>
                    <a:pt x="502" y="530"/>
                    <a:pt x="504" y="545"/>
                    <a:pt x="514" y="549"/>
                  </a:cubicBezTo>
                  <a:cubicBezTo>
                    <a:pt x="512" y="541"/>
                    <a:pt x="506" y="527"/>
                    <a:pt x="513" y="519"/>
                  </a:cubicBezTo>
                  <a:cubicBezTo>
                    <a:pt x="517" y="520"/>
                    <a:pt x="518" y="517"/>
                    <a:pt x="522" y="518"/>
                  </a:cubicBezTo>
                  <a:cubicBezTo>
                    <a:pt x="523" y="530"/>
                    <a:pt x="529" y="542"/>
                    <a:pt x="537" y="543"/>
                  </a:cubicBezTo>
                  <a:cubicBezTo>
                    <a:pt x="532" y="537"/>
                    <a:pt x="528" y="525"/>
                    <a:pt x="532" y="518"/>
                  </a:cubicBezTo>
                  <a:cubicBezTo>
                    <a:pt x="541" y="519"/>
                    <a:pt x="541" y="528"/>
                    <a:pt x="546" y="533"/>
                  </a:cubicBezTo>
                  <a:cubicBezTo>
                    <a:pt x="555" y="535"/>
                    <a:pt x="564" y="542"/>
                    <a:pt x="572" y="541"/>
                  </a:cubicBezTo>
                  <a:cubicBezTo>
                    <a:pt x="564" y="534"/>
                    <a:pt x="557" y="527"/>
                    <a:pt x="552" y="517"/>
                  </a:cubicBezTo>
                  <a:cubicBezTo>
                    <a:pt x="553" y="515"/>
                    <a:pt x="554" y="512"/>
                    <a:pt x="556" y="511"/>
                  </a:cubicBezTo>
                  <a:cubicBezTo>
                    <a:pt x="571" y="520"/>
                    <a:pt x="580" y="533"/>
                    <a:pt x="595" y="541"/>
                  </a:cubicBezTo>
                  <a:cubicBezTo>
                    <a:pt x="592" y="530"/>
                    <a:pt x="572" y="526"/>
                    <a:pt x="570" y="510"/>
                  </a:cubicBezTo>
                  <a:cubicBezTo>
                    <a:pt x="572" y="510"/>
                    <a:pt x="572" y="508"/>
                    <a:pt x="574" y="508"/>
                  </a:cubicBezTo>
                  <a:cubicBezTo>
                    <a:pt x="586" y="516"/>
                    <a:pt x="593" y="531"/>
                    <a:pt x="608" y="536"/>
                  </a:cubicBezTo>
                  <a:cubicBezTo>
                    <a:pt x="605" y="524"/>
                    <a:pt x="583" y="521"/>
                    <a:pt x="582" y="503"/>
                  </a:cubicBezTo>
                  <a:cubicBezTo>
                    <a:pt x="584" y="502"/>
                    <a:pt x="584" y="501"/>
                    <a:pt x="585" y="501"/>
                  </a:cubicBezTo>
                  <a:cubicBezTo>
                    <a:pt x="596" y="502"/>
                    <a:pt x="599" y="518"/>
                    <a:pt x="608" y="517"/>
                  </a:cubicBezTo>
                  <a:cubicBezTo>
                    <a:pt x="606" y="510"/>
                    <a:pt x="600" y="506"/>
                    <a:pt x="599" y="498"/>
                  </a:cubicBezTo>
                  <a:cubicBezTo>
                    <a:pt x="603" y="495"/>
                    <a:pt x="606" y="489"/>
                    <a:pt x="612" y="487"/>
                  </a:cubicBezTo>
                  <a:cubicBezTo>
                    <a:pt x="622" y="493"/>
                    <a:pt x="627" y="510"/>
                    <a:pt x="642" y="508"/>
                  </a:cubicBezTo>
                  <a:cubicBezTo>
                    <a:pt x="633" y="503"/>
                    <a:pt x="616" y="491"/>
                    <a:pt x="625" y="479"/>
                  </a:cubicBezTo>
                  <a:cubicBezTo>
                    <a:pt x="629" y="489"/>
                    <a:pt x="639" y="493"/>
                    <a:pt x="647" y="499"/>
                  </a:cubicBezTo>
                  <a:cubicBezTo>
                    <a:pt x="646" y="494"/>
                    <a:pt x="637" y="492"/>
                    <a:pt x="642" y="484"/>
                  </a:cubicBezTo>
                  <a:cubicBezTo>
                    <a:pt x="645" y="483"/>
                    <a:pt x="647" y="491"/>
                    <a:pt x="647" y="485"/>
                  </a:cubicBezTo>
                  <a:cubicBezTo>
                    <a:pt x="645" y="479"/>
                    <a:pt x="638" y="478"/>
                    <a:pt x="638" y="470"/>
                  </a:cubicBezTo>
                  <a:cubicBezTo>
                    <a:pt x="638" y="469"/>
                    <a:pt x="639" y="467"/>
                    <a:pt x="641" y="467"/>
                  </a:cubicBezTo>
                  <a:cubicBezTo>
                    <a:pt x="653" y="473"/>
                    <a:pt x="665" y="489"/>
                    <a:pt x="679" y="485"/>
                  </a:cubicBezTo>
                  <a:cubicBezTo>
                    <a:pt x="674" y="479"/>
                    <a:pt x="653" y="474"/>
                    <a:pt x="663" y="464"/>
                  </a:cubicBezTo>
                  <a:cubicBezTo>
                    <a:pt x="668" y="467"/>
                    <a:pt x="673" y="475"/>
                    <a:pt x="680" y="473"/>
                  </a:cubicBezTo>
                  <a:cubicBezTo>
                    <a:pt x="677" y="469"/>
                    <a:pt x="670" y="468"/>
                    <a:pt x="669" y="461"/>
                  </a:cubicBezTo>
                  <a:cubicBezTo>
                    <a:pt x="672" y="458"/>
                    <a:pt x="676" y="456"/>
                    <a:pt x="681" y="458"/>
                  </a:cubicBezTo>
                  <a:cubicBezTo>
                    <a:pt x="681" y="455"/>
                    <a:pt x="681" y="452"/>
                    <a:pt x="683" y="452"/>
                  </a:cubicBezTo>
                  <a:cubicBezTo>
                    <a:pt x="689" y="454"/>
                    <a:pt x="691" y="460"/>
                    <a:pt x="697" y="461"/>
                  </a:cubicBezTo>
                  <a:cubicBezTo>
                    <a:pt x="696" y="457"/>
                    <a:pt x="691" y="449"/>
                    <a:pt x="697" y="446"/>
                  </a:cubicBezTo>
                  <a:cubicBezTo>
                    <a:pt x="701" y="449"/>
                    <a:pt x="702" y="454"/>
                    <a:pt x="707" y="455"/>
                  </a:cubicBezTo>
                  <a:cubicBezTo>
                    <a:pt x="711" y="454"/>
                    <a:pt x="713" y="452"/>
                    <a:pt x="714" y="447"/>
                  </a:cubicBezTo>
                  <a:cubicBezTo>
                    <a:pt x="710" y="448"/>
                    <a:pt x="707" y="449"/>
                    <a:pt x="704" y="447"/>
                  </a:cubicBezTo>
                  <a:cubicBezTo>
                    <a:pt x="704" y="444"/>
                    <a:pt x="701" y="445"/>
                    <a:pt x="702" y="441"/>
                  </a:cubicBezTo>
                  <a:cubicBezTo>
                    <a:pt x="705" y="437"/>
                    <a:pt x="712" y="441"/>
                    <a:pt x="717" y="439"/>
                  </a:cubicBezTo>
                  <a:cubicBezTo>
                    <a:pt x="718" y="441"/>
                    <a:pt x="713" y="444"/>
                    <a:pt x="718" y="444"/>
                  </a:cubicBezTo>
                  <a:cubicBezTo>
                    <a:pt x="721" y="440"/>
                    <a:pt x="726" y="437"/>
                    <a:pt x="728" y="432"/>
                  </a:cubicBezTo>
                  <a:cubicBezTo>
                    <a:pt x="724" y="429"/>
                    <a:pt x="716" y="430"/>
                    <a:pt x="716" y="422"/>
                  </a:cubicBezTo>
                  <a:cubicBezTo>
                    <a:pt x="717" y="421"/>
                    <a:pt x="718" y="420"/>
                    <a:pt x="719" y="419"/>
                  </a:cubicBezTo>
                  <a:cubicBezTo>
                    <a:pt x="724" y="419"/>
                    <a:pt x="724" y="423"/>
                    <a:pt x="730" y="422"/>
                  </a:cubicBezTo>
                  <a:cubicBezTo>
                    <a:pt x="737" y="420"/>
                    <a:pt x="735" y="410"/>
                    <a:pt x="744" y="410"/>
                  </a:cubicBezTo>
                  <a:cubicBezTo>
                    <a:pt x="754" y="422"/>
                    <a:pt x="738" y="437"/>
                    <a:pt x="730" y="447"/>
                  </a:cubicBezTo>
                  <a:cubicBezTo>
                    <a:pt x="718" y="462"/>
                    <a:pt x="699" y="476"/>
                    <a:pt x="691" y="490"/>
                  </a:cubicBezTo>
                  <a:cubicBezTo>
                    <a:pt x="696" y="491"/>
                    <a:pt x="695" y="499"/>
                    <a:pt x="699" y="503"/>
                  </a:cubicBezTo>
                  <a:close/>
                  <a:moveTo>
                    <a:pt x="34" y="299"/>
                  </a:moveTo>
                  <a:cubicBezTo>
                    <a:pt x="39" y="297"/>
                    <a:pt x="46" y="286"/>
                    <a:pt x="43" y="283"/>
                  </a:cubicBezTo>
                  <a:cubicBezTo>
                    <a:pt x="40" y="288"/>
                    <a:pt x="37" y="294"/>
                    <a:pt x="34" y="299"/>
                  </a:cubicBezTo>
                  <a:close/>
                  <a:moveTo>
                    <a:pt x="18" y="353"/>
                  </a:moveTo>
                  <a:cubicBezTo>
                    <a:pt x="28" y="345"/>
                    <a:pt x="32" y="332"/>
                    <a:pt x="39" y="321"/>
                  </a:cubicBezTo>
                  <a:cubicBezTo>
                    <a:pt x="39" y="320"/>
                    <a:pt x="38" y="320"/>
                    <a:pt x="37" y="320"/>
                  </a:cubicBezTo>
                  <a:cubicBezTo>
                    <a:pt x="30" y="330"/>
                    <a:pt x="20" y="337"/>
                    <a:pt x="18" y="353"/>
                  </a:cubicBezTo>
                  <a:close/>
                  <a:moveTo>
                    <a:pt x="1092" y="345"/>
                  </a:moveTo>
                  <a:cubicBezTo>
                    <a:pt x="1097" y="348"/>
                    <a:pt x="1102" y="344"/>
                    <a:pt x="1106" y="343"/>
                  </a:cubicBezTo>
                  <a:cubicBezTo>
                    <a:pt x="1105" y="338"/>
                    <a:pt x="1109" y="334"/>
                    <a:pt x="1105" y="333"/>
                  </a:cubicBezTo>
                  <a:cubicBezTo>
                    <a:pt x="1104" y="340"/>
                    <a:pt x="1097" y="342"/>
                    <a:pt x="1092" y="345"/>
                  </a:cubicBezTo>
                  <a:close/>
                  <a:moveTo>
                    <a:pt x="1094" y="354"/>
                  </a:moveTo>
                  <a:cubicBezTo>
                    <a:pt x="1097" y="354"/>
                    <a:pt x="1099" y="354"/>
                    <a:pt x="1102" y="354"/>
                  </a:cubicBezTo>
                  <a:cubicBezTo>
                    <a:pt x="1103" y="352"/>
                    <a:pt x="1107" y="348"/>
                    <a:pt x="1104" y="345"/>
                  </a:cubicBezTo>
                  <a:cubicBezTo>
                    <a:pt x="1102" y="349"/>
                    <a:pt x="1095" y="349"/>
                    <a:pt x="1094" y="354"/>
                  </a:cubicBezTo>
                  <a:close/>
                  <a:moveTo>
                    <a:pt x="23" y="361"/>
                  </a:moveTo>
                  <a:cubicBezTo>
                    <a:pt x="26" y="360"/>
                    <a:pt x="33" y="353"/>
                    <a:pt x="29" y="351"/>
                  </a:cubicBezTo>
                  <a:cubicBezTo>
                    <a:pt x="26" y="354"/>
                    <a:pt x="24" y="357"/>
                    <a:pt x="23" y="361"/>
                  </a:cubicBezTo>
                  <a:close/>
                  <a:moveTo>
                    <a:pt x="1058" y="391"/>
                  </a:moveTo>
                  <a:cubicBezTo>
                    <a:pt x="1062" y="394"/>
                    <a:pt x="1074" y="389"/>
                    <a:pt x="1075" y="395"/>
                  </a:cubicBezTo>
                  <a:cubicBezTo>
                    <a:pt x="1063" y="404"/>
                    <a:pt x="1038" y="388"/>
                    <a:pt x="1031" y="399"/>
                  </a:cubicBezTo>
                  <a:cubicBezTo>
                    <a:pt x="1039" y="409"/>
                    <a:pt x="1059" y="408"/>
                    <a:pt x="1070" y="406"/>
                  </a:cubicBezTo>
                  <a:cubicBezTo>
                    <a:pt x="1070" y="410"/>
                    <a:pt x="1064" y="409"/>
                    <a:pt x="1065" y="414"/>
                  </a:cubicBezTo>
                  <a:cubicBezTo>
                    <a:pt x="1077" y="408"/>
                    <a:pt x="1083" y="396"/>
                    <a:pt x="1090" y="385"/>
                  </a:cubicBezTo>
                  <a:cubicBezTo>
                    <a:pt x="1082" y="386"/>
                    <a:pt x="1066" y="387"/>
                    <a:pt x="1058" y="391"/>
                  </a:cubicBezTo>
                  <a:close/>
                  <a:moveTo>
                    <a:pt x="1063" y="412"/>
                  </a:moveTo>
                  <a:cubicBezTo>
                    <a:pt x="1055" y="417"/>
                    <a:pt x="1042" y="414"/>
                    <a:pt x="1033" y="412"/>
                  </a:cubicBezTo>
                  <a:cubicBezTo>
                    <a:pt x="1031" y="410"/>
                    <a:pt x="1029" y="405"/>
                    <a:pt x="1026" y="408"/>
                  </a:cubicBezTo>
                  <a:cubicBezTo>
                    <a:pt x="1030" y="417"/>
                    <a:pt x="1058" y="420"/>
                    <a:pt x="1063" y="412"/>
                  </a:cubicBezTo>
                  <a:close/>
                  <a:moveTo>
                    <a:pt x="1045" y="432"/>
                  </a:moveTo>
                  <a:cubicBezTo>
                    <a:pt x="1048" y="429"/>
                    <a:pt x="1054" y="428"/>
                    <a:pt x="1055" y="423"/>
                  </a:cubicBezTo>
                  <a:cubicBezTo>
                    <a:pt x="1046" y="425"/>
                    <a:pt x="1029" y="424"/>
                    <a:pt x="1021" y="418"/>
                  </a:cubicBezTo>
                  <a:cubicBezTo>
                    <a:pt x="1021" y="427"/>
                    <a:pt x="1036" y="430"/>
                    <a:pt x="1045" y="432"/>
                  </a:cubicBezTo>
                  <a:close/>
                  <a:moveTo>
                    <a:pt x="31" y="448"/>
                  </a:moveTo>
                  <a:cubicBezTo>
                    <a:pt x="33" y="439"/>
                    <a:pt x="42" y="432"/>
                    <a:pt x="40" y="422"/>
                  </a:cubicBezTo>
                  <a:cubicBezTo>
                    <a:pt x="37" y="430"/>
                    <a:pt x="27" y="441"/>
                    <a:pt x="31" y="448"/>
                  </a:cubicBezTo>
                  <a:close/>
                  <a:moveTo>
                    <a:pt x="1002" y="445"/>
                  </a:moveTo>
                  <a:cubicBezTo>
                    <a:pt x="1014" y="450"/>
                    <a:pt x="1028" y="448"/>
                    <a:pt x="1035" y="439"/>
                  </a:cubicBezTo>
                  <a:cubicBezTo>
                    <a:pt x="1030" y="436"/>
                    <a:pt x="1024" y="442"/>
                    <a:pt x="1020" y="445"/>
                  </a:cubicBezTo>
                  <a:cubicBezTo>
                    <a:pt x="1014" y="445"/>
                    <a:pt x="1013" y="439"/>
                    <a:pt x="1007" y="437"/>
                  </a:cubicBezTo>
                  <a:cubicBezTo>
                    <a:pt x="1006" y="441"/>
                    <a:pt x="1002" y="441"/>
                    <a:pt x="1002" y="445"/>
                  </a:cubicBezTo>
                  <a:close/>
                  <a:moveTo>
                    <a:pt x="985" y="464"/>
                  </a:moveTo>
                  <a:cubicBezTo>
                    <a:pt x="994" y="463"/>
                    <a:pt x="1000" y="460"/>
                    <a:pt x="1005" y="456"/>
                  </a:cubicBezTo>
                  <a:cubicBezTo>
                    <a:pt x="995" y="452"/>
                    <a:pt x="988" y="453"/>
                    <a:pt x="985" y="464"/>
                  </a:cubicBezTo>
                  <a:close/>
                  <a:moveTo>
                    <a:pt x="919" y="469"/>
                  </a:moveTo>
                  <a:cubicBezTo>
                    <a:pt x="923" y="470"/>
                    <a:pt x="924" y="468"/>
                    <a:pt x="928" y="468"/>
                  </a:cubicBezTo>
                  <a:cubicBezTo>
                    <a:pt x="928" y="470"/>
                    <a:pt x="928" y="472"/>
                    <a:pt x="929" y="473"/>
                  </a:cubicBezTo>
                  <a:cubicBezTo>
                    <a:pt x="944" y="477"/>
                    <a:pt x="957" y="470"/>
                    <a:pt x="964" y="462"/>
                  </a:cubicBezTo>
                  <a:cubicBezTo>
                    <a:pt x="952" y="466"/>
                    <a:pt x="943" y="460"/>
                    <a:pt x="932" y="459"/>
                  </a:cubicBezTo>
                  <a:cubicBezTo>
                    <a:pt x="930" y="459"/>
                    <a:pt x="934" y="463"/>
                    <a:pt x="930" y="464"/>
                  </a:cubicBezTo>
                  <a:cubicBezTo>
                    <a:pt x="922" y="462"/>
                    <a:pt x="918" y="458"/>
                    <a:pt x="912" y="456"/>
                  </a:cubicBezTo>
                  <a:cubicBezTo>
                    <a:pt x="912" y="462"/>
                    <a:pt x="915" y="466"/>
                    <a:pt x="919" y="469"/>
                  </a:cubicBezTo>
                  <a:close/>
                  <a:moveTo>
                    <a:pt x="694" y="469"/>
                  </a:moveTo>
                  <a:cubicBezTo>
                    <a:pt x="691" y="468"/>
                    <a:pt x="688" y="465"/>
                    <a:pt x="684" y="465"/>
                  </a:cubicBezTo>
                  <a:cubicBezTo>
                    <a:pt x="685" y="468"/>
                    <a:pt x="691" y="472"/>
                    <a:pt x="694" y="469"/>
                  </a:cubicBezTo>
                  <a:close/>
                  <a:moveTo>
                    <a:pt x="915" y="483"/>
                  </a:moveTo>
                  <a:cubicBezTo>
                    <a:pt x="921" y="488"/>
                    <a:pt x="931" y="489"/>
                    <a:pt x="934" y="481"/>
                  </a:cubicBezTo>
                  <a:cubicBezTo>
                    <a:pt x="929" y="480"/>
                    <a:pt x="915" y="474"/>
                    <a:pt x="915" y="483"/>
                  </a:cubicBezTo>
                  <a:close/>
                  <a:moveTo>
                    <a:pt x="214" y="510"/>
                  </a:moveTo>
                  <a:cubicBezTo>
                    <a:pt x="220" y="512"/>
                    <a:pt x="227" y="506"/>
                    <a:pt x="234" y="506"/>
                  </a:cubicBezTo>
                  <a:cubicBezTo>
                    <a:pt x="234" y="497"/>
                    <a:pt x="228" y="495"/>
                    <a:pt x="224" y="490"/>
                  </a:cubicBezTo>
                  <a:cubicBezTo>
                    <a:pt x="222" y="498"/>
                    <a:pt x="221" y="508"/>
                    <a:pt x="214" y="510"/>
                  </a:cubicBezTo>
                  <a:close/>
                  <a:moveTo>
                    <a:pt x="664" y="497"/>
                  </a:moveTo>
                  <a:cubicBezTo>
                    <a:pt x="659" y="497"/>
                    <a:pt x="651" y="489"/>
                    <a:pt x="651" y="492"/>
                  </a:cubicBezTo>
                  <a:cubicBezTo>
                    <a:pt x="654" y="495"/>
                    <a:pt x="660" y="505"/>
                    <a:pt x="664" y="497"/>
                  </a:cubicBezTo>
                  <a:close/>
                  <a:moveTo>
                    <a:pt x="670" y="491"/>
                  </a:moveTo>
                  <a:cubicBezTo>
                    <a:pt x="669" y="491"/>
                    <a:pt x="665" y="489"/>
                    <a:pt x="665" y="492"/>
                  </a:cubicBezTo>
                  <a:cubicBezTo>
                    <a:pt x="666" y="494"/>
                    <a:pt x="671" y="495"/>
                    <a:pt x="670" y="491"/>
                  </a:cubicBezTo>
                  <a:close/>
                  <a:moveTo>
                    <a:pt x="892" y="505"/>
                  </a:moveTo>
                  <a:cubicBezTo>
                    <a:pt x="895" y="504"/>
                    <a:pt x="899" y="504"/>
                    <a:pt x="900" y="501"/>
                  </a:cubicBezTo>
                  <a:cubicBezTo>
                    <a:pt x="893" y="501"/>
                    <a:pt x="890" y="498"/>
                    <a:pt x="884" y="497"/>
                  </a:cubicBezTo>
                  <a:cubicBezTo>
                    <a:pt x="884" y="502"/>
                    <a:pt x="896" y="499"/>
                    <a:pt x="892" y="505"/>
                  </a:cubicBezTo>
                  <a:close/>
                  <a:moveTo>
                    <a:pt x="680" y="498"/>
                  </a:moveTo>
                  <a:cubicBezTo>
                    <a:pt x="678" y="498"/>
                    <a:pt x="674" y="503"/>
                    <a:pt x="674" y="506"/>
                  </a:cubicBezTo>
                  <a:cubicBezTo>
                    <a:pt x="673" y="514"/>
                    <a:pt x="688" y="527"/>
                    <a:pt x="700" y="525"/>
                  </a:cubicBezTo>
                  <a:cubicBezTo>
                    <a:pt x="691" y="525"/>
                    <a:pt x="688" y="498"/>
                    <a:pt x="680" y="498"/>
                  </a:cubicBezTo>
                  <a:close/>
                  <a:moveTo>
                    <a:pt x="802" y="524"/>
                  </a:moveTo>
                  <a:cubicBezTo>
                    <a:pt x="790" y="525"/>
                    <a:pt x="769" y="523"/>
                    <a:pt x="760" y="523"/>
                  </a:cubicBezTo>
                  <a:cubicBezTo>
                    <a:pt x="779" y="540"/>
                    <a:pt x="817" y="526"/>
                    <a:pt x="841" y="522"/>
                  </a:cubicBezTo>
                  <a:cubicBezTo>
                    <a:pt x="835" y="510"/>
                    <a:pt x="823" y="518"/>
                    <a:pt x="812" y="516"/>
                  </a:cubicBezTo>
                  <a:cubicBezTo>
                    <a:pt x="814" y="518"/>
                    <a:pt x="819" y="518"/>
                    <a:pt x="818" y="523"/>
                  </a:cubicBezTo>
                  <a:cubicBezTo>
                    <a:pt x="797" y="519"/>
                    <a:pt x="786" y="506"/>
                    <a:pt x="769" y="498"/>
                  </a:cubicBezTo>
                  <a:cubicBezTo>
                    <a:pt x="774" y="513"/>
                    <a:pt x="793" y="514"/>
                    <a:pt x="802" y="524"/>
                  </a:cubicBezTo>
                  <a:close/>
                  <a:moveTo>
                    <a:pt x="857" y="508"/>
                  </a:moveTo>
                  <a:cubicBezTo>
                    <a:pt x="855" y="510"/>
                    <a:pt x="861" y="513"/>
                    <a:pt x="857" y="517"/>
                  </a:cubicBezTo>
                  <a:cubicBezTo>
                    <a:pt x="869" y="515"/>
                    <a:pt x="879" y="512"/>
                    <a:pt x="887" y="506"/>
                  </a:cubicBezTo>
                  <a:cubicBezTo>
                    <a:pt x="876" y="499"/>
                    <a:pt x="870" y="506"/>
                    <a:pt x="857" y="508"/>
                  </a:cubicBezTo>
                  <a:close/>
                  <a:moveTo>
                    <a:pt x="631" y="524"/>
                  </a:moveTo>
                  <a:cubicBezTo>
                    <a:pt x="629" y="516"/>
                    <a:pt x="617" y="510"/>
                    <a:pt x="609" y="504"/>
                  </a:cubicBezTo>
                  <a:cubicBezTo>
                    <a:pt x="614" y="513"/>
                    <a:pt x="619" y="527"/>
                    <a:pt x="631" y="524"/>
                  </a:cubicBezTo>
                  <a:close/>
                  <a:moveTo>
                    <a:pt x="757" y="518"/>
                  </a:moveTo>
                  <a:cubicBezTo>
                    <a:pt x="751" y="517"/>
                    <a:pt x="748" y="508"/>
                    <a:pt x="743" y="509"/>
                  </a:cubicBezTo>
                  <a:cubicBezTo>
                    <a:pt x="745" y="514"/>
                    <a:pt x="752" y="520"/>
                    <a:pt x="757" y="518"/>
                  </a:cubicBezTo>
                  <a:close/>
                  <a:moveTo>
                    <a:pt x="856" y="517"/>
                  </a:moveTo>
                  <a:cubicBezTo>
                    <a:pt x="852" y="515"/>
                    <a:pt x="847" y="507"/>
                    <a:pt x="841" y="511"/>
                  </a:cubicBezTo>
                  <a:cubicBezTo>
                    <a:pt x="846" y="513"/>
                    <a:pt x="851" y="519"/>
                    <a:pt x="856" y="517"/>
                  </a:cubicBezTo>
                  <a:close/>
                  <a:moveTo>
                    <a:pt x="303" y="537"/>
                  </a:moveTo>
                  <a:cubicBezTo>
                    <a:pt x="306" y="539"/>
                    <a:pt x="308" y="541"/>
                    <a:pt x="313" y="541"/>
                  </a:cubicBezTo>
                  <a:cubicBezTo>
                    <a:pt x="312" y="532"/>
                    <a:pt x="304" y="530"/>
                    <a:pt x="302" y="523"/>
                  </a:cubicBezTo>
                  <a:cubicBezTo>
                    <a:pt x="301" y="529"/>
                    <a:pt x="303" y="533"/>
                    <a:pt x="303" y="537"/>
                  </a:cubicBezTo>
                  <a:close/>
                  <a:moveTo>
                    <a:pt x="319" y="544"/>
                  </a:moveTo>
                  <a:cubicBezTo>
                    <a:pt x="323" y="545"/>
                    <a:pt x="325" y="548"/>
                    <a:pt x="330" y="547"/>
                  </a:cubicBezTo>
                  <a:cubicBezTo>
                    <a:pt x="329" y="540"/>
                    <a:pt x="323" y="537"/>
                    <a:pt x="318" y="532"/>
                  </a:cubicBezTo>
                  <a:cubicBezTo>
                    <a:pt x="318" y="537"/>
                    <a:pt x="320" y="539"/>
                    <a:pt x="319" y="544"/>
                  </a:cubicBezTo>
                  <a:close/>
                  <a:moveTo>
                    <a:pt x="354" y="549"/>
                  </a:moveTo>
                  <a:cubicBezTo>
                    <a:pt x="354" y="555"/>
                    <a:pt x="361" y="558"/>
                    <a:pt x="365" y="556"/>
                  </a:cubicBezTo>
                  <a:cubicBezTo>
                    <a:pt x="363" y="552"/>
                    <a:pt x="364" y="547"/>
                    <a:pt x="361" y="545"/>
                  </a:cubicBezTo>
                  <a:cubicBezTo>
                    <a:pt x="359" y="548"/>
                    <a:pt x="359" y="550"/>
                    <a:pt x="354" y="549"/>
                  </a:cubicBezTo>
                  <a:close/>
                  <a:moveTo>
                    <a:pt x="557" y="547"/>
                  </a:moveTo>
                  <a:cubicBezTo>
                    <a:pt x="563" y="550"/>
                    <a:pt x="568" y="552"/>
                    <a:pt x="572" y="555"/>
                  </a:cubicBezTo>
                  <a:cubicBezTo>
                    <a:pt x="576" y="553"/>
                    <a:pt x="582" y="553"/>
                    <a:pt x="584" y="548"/>
                  </a:cubicBezTo>
                  <a:cubicBezTo>
                    <a:pt x="576" y="552"/>
                    <a:pt x="562" y="544"/>
                    <a:pt x="557" y="547"/>
                  </a:cubicBezTo>
                  <a:close/>
                  <a:moveTo>
                    <a:pt x="454" y="569"/>
                  </a:moveTo>
                  <a:cubicBezTo>
                    <a:pt x="453" y="563"/>
                    <a:pt x="446" y="549"/>
                    <a:pt x="441" y="548"/>
                  </a:cubicBezTo>
                  <a:cubicBezTo>
                    <a:pt x="447" y="554"/>
                    <a:pt x="443" y="569"/>
                    <a:pt x="454" y="569"/>
                  </a:cubicBezTo>
                  <a:close/>
                  <a:moveTo>
                    <a:pt x="526" y="555"/>
                  </a:moveTo>
                  <a:cubicBezTo>
                    <a:pt x="523" y="558"/>
                    <a:pt x="523" y="563"/>
                    <a:pt x="518" y="564"/>
                  </a:cubicBezTo>
                  <a:cubicBezTo>
                    <a:pt x="515" y="562"/>
                    <a:pt x="512" y="553"/>
                    <a:pt x="506" y="557"/>
                  </a:cubicBezTo>
                  <a:cubicBezTo>
                    <a:pt x="509" y="560"/>
                    <a:pt x="514" y="560"/>
                    <a:pt x="514" y="566"/>
                  </a:cubicBezTo>
                  <a:cubicBezTo>
                    <a:pt x="528" y="562"/>
                    <a:pt x="547" y="562"/>
                    <a:pt x="559" y="557"/>
                  </a:cubicBezTo>
                  <a:cubicBezTo>
                    <a:pt x="548" y="548"/>
                    <a:pt x="537" y="559"/>
                    <a:pt x="526" y="555"/>
                  </a:cubicBezTo>
                  <a:close/>
                </a:path>
              </a:pathLst>
            </a:custGeom>
            <a:grp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p>
              <a:pPr defTabSz="685835"/>
              <a:endParaRPr lang="en-US" sz="1400">
                <a:solidFill>
                  <a:srgbClr val="FFFFFF"/>
                </a:solidFill>
              </a:endParaRPr>
            </a:p>
          </p:txBody>
        </p:sp>
      </p:grpSp>
      <p:sp>
        <p:nvSpPr>
          <p:cNvPr id="38" name="TextBox 37"/>
          <p:cNvSpPr txBox="1"/>
          <p:nvPr/>
        </p:nvSpPr>
        <p:spPr>
          <a:xfrm>
            <a:off x="4553429" y="3835080"/>
            <a:ext cx="1349728" cy="498598"/>
          </a:xfrm>
          <a:prstGeom prst="rect">
            <a:avLst/>
          </a:prstGeom>
          <a:noFill/>
        </p:spPr>
        <p:txBody>
          <a:bodyPr wrap="none" lIns="0" tIns="0" rIns="0" bIns="0" rtlCol="0">
            <a:spAutoFit/>
          </a:bodyPr>
          <a:lstStyle>
            <a:defPPr>
              <a:defRPr lang="en-US"/>
            </a:defPPr>
            <a:lvl1pPr algn="ctr">
              <a:lnSpc>
                <a:spcPct val="90000"/>
              </a:lnSpc>
              <a:defRPr sz="1600">
                <a:gradFill>
                  <a:gsLst>
                    <a:gs pos="0">
                      <a:srgbClr val="FFFFFF"/>
                    </a:gs>
                    <a:gs pos="100000">
                      <a:srgbClr val="FFFFFF"/>
                    </a:gs>
                  </a:gsLst>
                  <a:lin ang="5400000" scaled="1"/>
                </a:gra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800" dirty="0" smtClean="0"/>
              <a:t>Enterprise</a:t>
            </a:r>
            <a:br>
              <a:rPr lang="en-US" sz="1800" dirty="0" smtClean="0"/>
            </a:br>
            <a:r>
              <a:rPr lang="en-US" sz="1800" dirty="0" smtClean="0"/>
              <a:t>Management</a:t>
            </a:r>
            <a:endParaRPr lang="en-US" sz="1800" dirty="0"/>
          </a:p>
        </p:txBody>
      </p:sp>
      <p:grpSp>
        <p:nvGrpSpPr>
          <p:cNvPr id="39" name="Group 38"/>
          <p:cNvGrpSpPr>
            <a:grpSpLocks noChangeAspect="1"/>
          </p:cNvGrpSpPr>
          <p:nvPr/>
        </p:nvGrpSpPr>
        <p:grpSpPr>
          <a:xfrm>
            <a:off x="4649557" y="2898849"/>
            <a:ext cx="1152144" cy="738640"/>
            <a:chOff x="6143396" y="723722"/>
            <a:chExt cx="732080" cy="469213"/>
          </a:xfrm>
        </p:grpSpPr>
        <p:sp>
          <p:nvSpPr>
            <p:cNvPr id="40" name="Freeform 39"/>
            <p:cNvSpPr>
              <a:spLocks noEditPoints="1"/>
            </p:cNvSpPr>
            <p:nvPr/>
          </p:nvSpPr>
          <p:spPr bwMode="auto">
            <a:xfrm>
              <a:off x="6143396" y="723722"/>
              <a:ext cx="203673" cy="46921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0"/>
            <p:cNvSpPr>
              <a:spLocks noEditPoints="1"/>
            </p:cNvSpPr>
            <p:nvPr/>
          </p:nvSpPr>
          <p:spPr bwMode="auto">
            <a:xfrm>
              <a:off x="6407599" y="723722"/>
              <a:ext cx="203673" cy="46921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1"/>
            <p:cNvSpPr>
              <a:spLocks noEditPoints="1"/>
            </p:cNvSpPr>
            <p:nvPr/>
          </p:nvSpPr>
          <p:spPr bwMode="auto">
            <a:xfrm>
              <a:off x="6671803" y="723722"/>
              <a:ext cx="203673" cy="46921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dirty="0"/>
            </a:p>
          </p:txBody>
        </p:sp>
      </p:grpSp>
      <p:sp>
        <p:nvSpPr>
          <p:cNvPr id="44" name="TextBox 43"/>
          <p:cNvSpPr txBox="1"/>
          <p:nvPr/>
        </p:nvSpPr>
        <p:spPr>
          <a:xfrm>
            <a:off x="7029715" y="3835080"/>
            <a:ext cx="1547923" cy="498598"/>
          </a:xfrm>
          <a:prstGeom prst="rect">
            <a:avLst/>
          </a:prstGeom>
          <a:noFill/>
        </p:spPr>
        <p:txBody>
          <a:bodyPr wrap="none" lIns="0" tIns="0" rIns="0" bIns="0" rtlCol="0">
            <a:spAutoFit/>
          </a:bodyPr>
          <a:lstStyle>
            <a:defPPr>
              <a:defRPr lang="en-US"/>
            </a:defPPr>
            <a:lvl1pPr algn="ctr">
              <a:lnSpc>
                <a:spcPct val="90000"/>
              </a:lnSpc>
              <a:defRPr sz="1600">
                <a:gradFill>
                  <a:gsLst>
                    <a:gs pos="0">
                      <a:srgbClr val="FFFFFF"/>
                    </a:gs>
                    <a:gs pos="100000">
                      <a:srgbClr val="FFFFFF"/>
                    </a:gs>
                  </a:gsLst>
                  <a:lin ang="5400000" scaled="1"/>
                </a:gradFill>
              </a:defRPr>
            </a:lvl1pPr>
          </a:lstStyle>
          <a:p>
            <a:r>
              <a:rPr lang="en-US" sz="1800" dirty="0"/>
              <a:t>Terminal </a:t>
            </a:r>
            <a:r>
              <a:rPr lang="en-US" sz="1800" dirty="0" smtClean="0"/>
              <a:t>Server</a:t>
            </a:r>
            <a:br>
              <a:rPr lang="en-US" sz="1800" dirty="0" smtClean="0"/>
            </a:br>
            <a:r>
              <a:rPr lang="en-US" sz="1800" dirty="0" smtClean="0"/>
              <a:t>Computing</a:t>
            </a:r>
            <a:endParaRPr lang="en-US" sz="1800" dirty="0"/>
          </a:p>
        </p:txBody>
      </p:sp>
      <p:grpSp>
        <p:nvGrpSpPr>
          <p:cNvPr id="10" name="Group 9"/>
          <p:cNvGrpSpPr>
            <a:grpSpLocks noChangeAspect="1"/>
          </p:cNvGrpSpPr>
          <p:nvPr/>
        </p:nvGrpSpPr>
        <p:grpSpPr>
          <a:xfrm>
            <a:off x="7319535" y="2897837"/>
            <a:ext cx="1030646" cy="740664"/>
            <a:chOff x="6877480" y="2753499"/>
            <a:chExt cx="680405" cy="488966"/>
          </a:xfrm>
        </p:grpSpPr>
        <p:sp>
          <p:nvSpPr>
            <p:cNvPr id="46" name="Freeform 45"/>
            <p:cNvSpPr>
              <a:spLocks noEditPoints="1"/>
            </p:cNvSpPr>
            <p:nvPr/>
          </p:nvSpPr>
          <p:spPr bwMode="auto">
            <a:xfrm>
              <a:off x="6877480" y="2757833"/>
              <a:ext cx="210312" cy="484632"/>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bwMode="auto">
            <a:xfrm>
              <a:off x="7128853" y="2753499"/>
              <a:ext cx="429032" cy="484632"/>
            </a:xfrm>
            <a:prstGeom prst="rect">
              <a:avLst/>
            </a:prstGeom>
            <a:solidFill>
              <a:schemeClr val="accent4"/>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47" name="Group 46"/>
            <p:cNvGrpSpPr/>
            <p:nvPr/>
          </p:nvGrpSpPr>
          <p:grpSpPr>
            <a:xfrm>
              <a:off x="7307617" y="2780783"/>
              <a:ext cx="187231" cy="417696"/>
              <a:chOff x="3857431" y="2344940"/>
              <a:chExt cx="228278" cy="509134"/>
            </a:xfrm>
          </p:grpSpPr>
          <p:sp>
            <p:nvSpPr>
              <p:cNvPr id="51" name="Freeform 5"/>
              <p:cNvSpPr>
                <a:spLocks noEditPoints="1"/>
              </p:cNvSpPr>
              <p:nvPr/>
            </p:nvSpPr>
            <p:spPr bwMode="auto">
              <a:xfrm>
                <a:off x="3857431" y="2705591"/>
                <a:ext cx="228278" cy="148483"/>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3" name="Freeform 5"/>
              <p:cNvSpPr>
                <a:spLocks noEditPoints="1"/>
              </p:cNvSpPr>
              <p:nvPr/>
            </p:nvSpPr>
            <p:spPr bwMode="auto">
              <a:xfrm>
                <a:off x="3857431" y="2525266"/>
                <a:ext cx="228278" cy="148483"/>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4" name="Freeform 5"/>
              <p:cNvSpPr>
                <a:spLocks noEditPoints="1"/>
              </p:cNvSpPr>
              <p:nvPr/>
            </p:nvSpPr>
            <p:spPr bwMode="auto">
              <a:xfrm>
                <a:off x="3857431" y="2344940"/>
                <a:ext cx="228278" cy="148483"/>
              </a:xfrm>
              <a:custGeom>
                <a:avLst/>
                <a:gdLst/>
                <a:ahLst/>
                <a:cxnLst>
                  <a:cxn ang="0">
                    <a:pos x="3019" y="1989"/>
                  </a:cxn>
                  <a:cxn ang="0">
                    <a:pos x="2829" y="1989"/>
                  </a:cxn>
                  <a:cxn ang="0">
                    <a:pos x="2829" y="1944"/>
                  </a:cxn>
                  <a:cxn ang="0">
                    <a:pos x="2981" y="1944"/>
                  </a:cxn>
                  <a:cxn ang="0">
                    <a:pos x="2981" y="0"/>
                  </a:cxn>
                  <a:cxn ang="0">
                    <a:pos x="280" y="0"/>
                  </a:cxn>
                  <a:cxn ang="0">
                    <a:pos x="280" y="1944"/>
                  </a:cxn>
                  <a:cxn ang="0">
                    <a:pos x="436" y="1944"/>
                  </a:cxn>
                  <a:cxn ang="0">
                    <a:pos x="436" y="1984"/>
                  </a:cxn>
                  <a:cxn ang="0">
                    <a:pos x="289" y="1987"/>
                  </a:cxn>
                  <a:cxn ang="0">
                    <a:pos x="0" y="2020"/>
                  </a:cxn>
                  <a:cxn ang="0">
                    <a:pos x="26" y="2112"/>
                  </a:cxn>
                  <a:cxn ang="0">
                    <a:pos x="3241" y="2112"/>
                  </a:cxn>
                  <a:cxn ang="0">
                    <a:pos x="3260" y="2027"/>
                  </a:cxn>
                  <a:cxn ang="0">
                    <a:pos x="3019" y="1989"/>
                  </a:cxn>
                  <a:cxn ang="0">
                    <a:pos x="429" y="1757"/>
                  </a:cxn>
                  <a:cxn ang="0">
                    <a:pos x="429" y="150"/>
                  </a:cxn>
                  <a:cxn ang="0">
                    <a:pos x="2829" y="150"/>
                  </a:cxn>
                  <a:cxn ang="0">
                    <a:pos x="2829" y="1757"/>
                  </a:cxn>
                  <a:cxn ang="0">
                    <a:pos x="429" y="1757"/>
                  </a:cxn>
                </a:cxnLst>
                <a:rect l="0" t="0" r="r" b="b"/>
                <a:pathLst>
                  <a:path w="3260" h="2112">
                    <a:moveTo>
                      <a:pt x="3019" y="1989"/>
                    </a:moveTo>
                    <a:lnTo>
                      <a:pt x="2829" y="1989"/>
                    </a:lnTo>
                    <a:lnTo>
                      <a:pt x="2829" y="1944"/>
                    </a:lnTo>
                    <a:lnTo>
                      <a:pt x="2981" y="1944"/>
                    </a:lnTo>
                    <a:lnTo>
                      <a:pt x="2981" y="0"/>
                    </a:lnTo>
                    <a:lnTo>
                      <a:pt x="280" y="0"/>
                    </a:lnTo>
                    <a:lnTo>
                      <a:pt x="280" y="1944"/>
                    </a:lnTo>
                    <a:lnTo>
                      <a:pt x="436" y="1944"/>
                    </a:lnTo>
                    <a:lnTo>
                      <a:pt x="436" y="1984"/>
                    </a:lnTo>
                    <a:lnTo>
                      <a:pt x="289" y="1987"/>
                    </a:lnTo>
                    <a:lnTo>
                      <a:pt x="0" y="2020"/>
                    </a:lnTo>
                    <a:lnTo>
                      <a:pt x="26" y="2112"/>
                    </a:lnTo>
                    <a:lnTo>
                      <a:pt x="3241" y="2112"/>
                    </a:lnTo>
                    <a:lnTo>
                      <a:pt x="3260" y="2027"/>
                    </a:lnTo>
                    <a:lnTo>
                      <a:pt x="3019" y="1989"/>
                    </a:lnTo>
                    <a:close/>
                    <a:moveTo>
                      <a:pt x="429" y="1757"/>
                    </a:moveTo>
                    <a:lnTo>
                      <a:pt x="429" y="150"/>
                    </a:lnTo>
                    <a:lnTo>
                      <a:pt x="2829" y="150"/>
                    </a:lnTo>
                    <a:lnTo>
                      <a:pt x="2829" y="1757"/>
                    </a:lnTo>
                    <a:lnTo>
                      <a:pt x="429" y="17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cxnSp>
          <p:nvCxnSpPr>
            <p:cNvPr id="48" name="Straight Arrow Connector 47"/>
            <p:cNvCxnSpPr/>
            <p:nvPr/>
          </p:nvCxnSpPr>
          <p:spPr>
            <a:xfrm flipV="1">
              <a:off x="7086030" y="2846444"/>
              <a:ext cx="232355" cy="116622"/>
            </a:xfrm>
            <a:prstGeom prst="straightConnector1">
              <a:avLst/>
            </a:prstGeom>
            <a:ln>
              <a:solidFill>
                <a:srgbClr val="FFFFFF"/>
              </a:solidFill>
              <a:prstDash val="sysDot"/>
              <a:tailEnd type="none" w="sm"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086030" y="3018352"/>
              <a:ext cx="221587" cy="119219"/>
            </a:xfrm>
            <a:prstGeom prst="straightConnector1">
              <a:avLst/>
            </a:prstGeom>
            <a:ln>
              <a:solidFill>
                <a:srgbClr val="FFFFFF"/>
              </a:solidFill>
              <a:prstDash val="sysDot"/>
              <a:tailEnd type="none"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7086030" y="2996831"/>
              <a:ext cx="221587" cy="0"/>
            </a:xfrm>
            <a:prstGeom prst="straightConnector1">
              <a:avLst/>
            </a:prstGeom>
            <a:ln>
              <a:solidFill>
                <a:srgbClr val="FFFFFF"/>
              </a:solidFill>
              <a:prstDash val="sysDot"/>
              <a:tailEnd type="none" w="sm" len="sm"/>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2491080" y="248262"/>
            <a:ext cx="7733996" cy="581698"/>
          </a:xfrm>
        </p:spPr>
        <p:txBody>
          <a:bodyPr/>
          <a:lstStyle/>
          <a:p>
            <a:r>
              <a:rPr lang="en-US" sz="4200" dirty="0"/>
              <a:t>Evaluate Enabling Technologies</a:t>
            </a:r>
          </a:p>
        </p:txBody>
      </p:sp>
      <p:sp>
        <p:nvSpPr>
          <p:cNvPr id="55" name="Rectangle 54"/>
          <p:cNvSpPr/>
          <p:nvPr/>
        </p:nvSpPr>
        <p:spPr bwMode="auto">
          <a:xfrm>
            <a:off x="-116084" y="1862138"/>
            <a:ext cx="12406055" cy="761319"/>
          </a:xfrm>
          <a:prstGeom prst="rect">
            <a:avLst/>
          </a:prstGeom>
          <a:gradFill flip="none" rotWithShape="1">
            <a:gsLst>
              <a:gs pos="0">
                <a:srgbClr val="46B0EA">
                  <a:lumMod val="75000"/>
                </a:srgbClr>
              </a:gs>
              <a:gs pos="100000">
                <a:srgbClr val="46B0EA">
                  <a:lumMod val="50000"/>
                  <a:lumOff val="50000"/>
                </a:srgbClr>
              </a:gs>
            </a:gsLst>
            <a:lin ang="0" scaled="1"/>
            <a:tileRect/>
          </a:gradFill>
          <a:ln w="6350">
            <a:solidFill>
              <a:srgbClr val="FFFFFF"/>
            </a:solidFill>
          </a:ln>
          <a:effectLst>
            <a:outerShdw blurRad="177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63040" tIns="91440" rIns="0" bIns="91440" rtlCol="0" anchor="ctr" anchorCtr="0"/>
          <a:lstStyle/>
          <a:p>
            <a:r>
              <a:rPr lang="en-US" sz="4000" b="1" dirty="0" smtClean="0">
                <a:gradFill>
                  <a:gsLst>
                    <a:gs pos="0">
                      <a:srgbClr val="FFFFFF"/>
                    </a:gs>
                    <a:gs pos="100000">
                      <a:srgbClr val="FFFFFF"/>
                    </a:gs>
                  </a:gsLst>
                  <a:lin ang="5400000" scaled="0"/>
                </a:gradFill>
              </a:rPr>
              <a:t>Enabling Technologies </a:t>
            </a:r>
            <a:r>
              <a:rPr lang="en-US" sz="4000" b="1" dirty="0">
                <a:gradFill>
                  <a:gsLst>
                    <a:gs pos="0">
                      <a:srgbClr val="FFFFFF"/>
                    </a:gs>
                    <a:gs pos="100000">
                      <a:srgbClr val="FFFFFF"/>
                    </a:gs>
                  </a:gsLst>
                  <a:lin ang="5400000" scaled="0"/>
                </a:gradFill>
              </a:rPr>
              <a:t>C</a:t>
            </a:r>
            <a:r>
              <a:rPr lang="en-US" sz="4000" b="1" dirty="0" smtClean="0">
                <a:gradFill>
                  <a:gsLst>
                    <a:gs pos="0">
                      <a:srgbClr val="FFFFFF"/>
                    </a:gs>
                    <a:gs pos="100000">
                      <a:srgbClr val="FFFFFF"/>
                    </a:gs>
                  </a:gsLst>
                  <a:lin ang="5400000" scaled="0"/>
                </a:gradFill>
              </a:rPr>
              <a:t>an Help. </a:t>
            </a:r>
            <a:endParaRPr lang="en-US" sz="4000" b="1" dirty="0">
              <a:gradFill>
                <a:gsLst>
                  <a:gs pos="0">
                    <a:srgbClr val="FFFFFF"/>
                  </a:gs>
                  <a:gs pos="100000">
                    <a:srgbClr val="FFFFFF"/>
                  </a:gs>
                </a:gsLst>
                <a:lin ang="5400000" scaled="0"/>
              </a:gradFill>
            </a:endParaRPr>
          </a:p>
        </p:txBody>
      </p:sp>
      <p:grpSp>
        <p:nvGrpSpPr>
          <p:cNvPr id="56" name="Group 55"/>
          <p:cNvGrpSpPr/>
          <p:nvPr/>
        </p:nvGrpSpPr>
        <p:grpSpPr>
          <a:xfrm>
            <a:off x="1419410" y="71311"/>
            <a:ext cx="914400" cy="914400"/>
            <a:chOff x="-2384595" y="2147949"/>
            <a:chExt cx="1063256" cy="1063256"/>
          </a:xfrm>
        </p:grpSpPr>
        <p:sp>
          <p:nvSpPr>
            <p:cNvPr id="57" name="Oval 56"/>
            <p:cNvSpPr/>
            <p:nvPr/>
          </p:nvSpPr>
          <p:spPr bwMode="auto">
            <a:xfrm>
              <a:off x="-2384595" y="2147949"/>
              <a:ext cx="1063256" cy="1063256"/>
            </a:xfrm>
            <a:prstGeom prst="ellipse">
              <a:avLst/>
            </a:prstGeom>
            <a:gradFill flip="none" rotWithShape="1">
              <a:gsLst>
                <a:gs pos="0">
                  <a:schemeClr val="accent3"/>
                </a:gs>
                <a:gs pos="80000">
                  <a:schemeClr val="accent4"/>
                </a:gs>
              </a:gsLst>
              <a:lin ang="16200000" scaled="1"/>
              <a:tileRect/>
            </a:gradFill>
            <a:ln w="6350" cap="flat" cmpd="sng" algn="ctr">
              <a:solidFill>
                <a:srgbClr val="FFFFFF"/>
              </a:solidFill>
              <a:prstDash val="solid"/>
              <a:round/>
              <a:headEnd type="none" w="med" len="med"/>
              <a:tailEnd type="none" w="med" len="med"/>
            </a:ln>
            <a:effectLst>
              <a:outerShdw blurRad="177800" dist="38100" dir="2700000" algn="ctr" rotWithShape="0">
                <a:srgbClr val="000000">
                  <a:alpha val="25000"/>
                </a:srgbClr>
              </a:outerShdw>
            </a:effectLst>
          </p:spPr>
          <p:txBody>
            <a:bodyPr vert="horz" wrap="square" lIns="91440" tIns="45720" rIns="91440" bIns="45720" numCol="1" rtlCol="0" anchor="ctr" anchorCtr="0" compatLnSpc="1">
              <a:prstTxWarp prst="textNoShape">
                <a:avLst/>
              </a:prstTxWarp>
            </a:bodyPr>
            <a:lstStyle/>
            <a:p>
              <a:pPr algn="ctr" fontAlgn="base">
                <a:spcAft>
                  <a:spcPct val="0"/>
                </a:spcAft>
              </a:pPr>
              <a:r>
                <a:rPr lang="en-US" sz="5400" b="1" dirty="0" smtClean="0">
                  <a:gradFill>
                    <a:gsLst>
                      <a:gs pos="0">
                        <a:srgbClr val="FFFFFF"/>
                      </a:gs>
                      <a:gs pos="86000">
                        <a:srgbClr val="FFFFFF"/>
                      </a:gs>
                    </a:gsLst>
                    <a:lin ang="16200000" scaled="1"/>
                  </a:gradFill>
                </a:rPr>
                <a:t>3</a:t>
              </a:r>
              <a:endParaRPr lang="en-US" sz="5400" b="1" dirty="0">
                <a:gradFill>
                  <a:gsLst>
                    <a:gs pos="0">
                      <a:srgbClr val="FFFFFF"/>
                    </a:gs>
                    <a:gs pos="86000">
                      <a:srgbClr val="FFFFFF"/>
                    </a:gs>
                  </a:gsLst>
                  <a:lin ang="16200000" scaled="1"/>
                </a:gradFill>
              </a:endParaRPr>
            </a:p>
          </p:txBody>
        </p:sp>
        <p:sp>
          <p:nvSpPr>
            <p:cNvPr id="58" name="Oval 57"/>
            <p:cNvSpPr/>
            <p:nvPr/>
          </p:nvSpPr>
          <p:spPr bwMode="auto">
            <a:xfrm>
              <a:off x="-2206160" y="2188436"/>
              <a:ext cx="706385" cy="706385"/>
            </a:xfrm>
            <a:prstGeom prst="ellipse">
              <a:avLst/>
            </a:prstGeom>
            <a:gradFill flip="none" rotWithShape="1">
              <a:gsLst>
                <a:gs pos="0">
                  <a:srgbClr val="FFFFFF">
                    <a:alpha val="0"/>
                  </a:srgbClr>
                </a:gs>
                <a:gs pos="100000">
                  <a:srgbClr val="FFFFFF"/>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Segoe Semibold" pitchFamily="34" charset="0"/>
              </a:endParaRPr>
            </a:p>
          </p:txBody>
        </p:sp>
      </p:grpSp>
      <p:cxnSp>
        <p:nvCxnSpPr>
          <p:cNvPr id="59" name="Straight Connector 58"/>
          <p:cNvCxnSpPr/>
          <p:nvPr/>
        </p:nvCxnSpPr>
        <p:spPr>
          <a:xfrm flipH="1" flipV="1">
            <a:off x="399863" y="720622"/>
            <a:ext cx="0" cy="1240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bwMode="auto">
          <a:xfrm>
            <a:off x="-116084" y="6170146"/>
            <a:ext cx="12406055" cy="687854"/>
          </a:xfrm>
          <a:prstGeom prst="rect">
            <a:avLst/>
          </a:prstGeom>
          <a:gradFill>
            <a:gsLst>
              <a:gs pos="0">
                <a:srgbClr val="46B0EA">
                  <a:lumMod val="75000"/>
                </a:srgbClr>
              </a:gs>
              <a:gs pos="100000">
                <a:srgbClr val="46B0EA">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itchFamily="34" charset="0"/>
              <a:buChar char="•"/>
            </a:pPr>
            <a:endParaRPr lang="en-US" sz="1200">
              <a:solidFill>
                <a:schemeClr val="lt1"/>
              </a:solidFill>
              <a:latin typeface="Verdana" pitchFamily="34" charset="0"/>
            </a:endParaRPr>
          </a:p>
        </p:txBody>
      </p:sp>
      <p:sp>
        <p:nvSpPr>
          <p:cNvPr id="61" name="Rectangle 60"/>
          <p:cNvSpPr/>
          <p:nvPr/>
        </p:nvSpPr>
        <p:spPr>
          <a:xfrm>
            <a:off x="6381504" y="4465874"/>
            <a:ext cx="4599328" cy="535527"/>
          </a:xfrm>
          <a:prstGeom prst="rect">
            <a:avLst/>
          </a:prstGeom>
        </p:spPr>
        <p:txBody>
          <a:bodyPr wrap="none" lIns="91436" tIns="45718" rIns="91436" bIns="45718">
            <a:spAutoFit/>
          </a:bodyPr>
          <a:lstStyle/>
          <a:p>
            <a:pPr marL="457200" lvl="0" indent="-457200" defTabSz="914363">
              <a:lnSpc>
                <a:spcPct val="90000"/>
              </a:lnSpc>
              <a:spcBef>
                <a:spcPct val="20000"/>
              </a:spcBef>
              <a:buSzPct val="90000"/>
              <a:buBlip>
                <a:blip r:embed="rId4"/>
              </a:buBlip>
            </a:pPr>
            <a:r>
              <a:rPr lang="en-US" sz="3200" dirty="0" smtClean="0">
                <a:gradFill>
                  <a:gsLst>
                    <a:gs pos="0">
                      <a:schemeClr val="tx1"/>
                    </a:gs>
                    <a:gs pos="100000">
                      <a:schemeClr val="tx1"/>
                    </a:gs>
                  </a:gsLst>
                  <a:lin ang="5400000" scaled="0"/>
                </a:gradFill>
              </a:rPr>
              <a:t>Manage the Essentials</a:t>
            </a:r>
            <a:endParaRPr lang="en-US" sz="32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239979726"/>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7|3|60.6|39.3|1.1|27.9"/>
</p:tagLst>
</file>

<file path=ppt/theme/theme1.xml><?xml version="1.0" encoding="utf-8"?>
<a:theme xmlns:a="http://schemas.openxmlformats.org/drawingml/2006/main" name="WCL215_Unleashing_the_Power_of_Consumerization_How_We_Can_Help_JLEZNEK">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833E7-CDA5-4E4A-AF0B-36A91B78C9EF}">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2295e2e7-0eeb-498e-8716-217bb2ee6ee3"/>
    <ds:schemaRef ds:uri="http://schemas.openxmlformats.org/package/2006/metadata/core-properties"/>
    <ds:schemaRef ds:uri="8b529f77-48ab-4581-b468-93f09345b8aa"/>
    <ds:schemaRef ds:uri="http://www.w3.org/XML/1998/namespace"/>
    <ds:schemaRef ds:uri="http://purl.org/dc/terms/"/>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WCL215_Unleashing_the_Power_of_Consumerization_How_We_Can_Help_JLEZNEK</Template>
  <TotalTime>136</TotalTime>
  <Words>2919</Words>
  <Application>Microsoft Office PowerPoint</Application>
  <PresentationFormat>Custom</PresentationFormat>
  <Paragraphs>539</Paragraphs>
  <Slides>40</Slides>
  <Notes>29</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WCL215_Unleashing_the_Power_of_Consumerization_How_We_Can_Help_JLEZNEK</vt:lpstr>
      <vt:lpstr>White with Consolas font for code slides</vt:lpstr>
      <vt:lpstr>PowerPoint Presentation</vt:lpstr>
      <vt:lpstr>Unleashing the Power of Consumerization: How We Can Help  WCL215</vt:lpstr>
      <vt:lpstr>Life and Work are Becoming Indistinguishable</vt:lpstr>
      <vt:lpstr>Consumerization of IT</vt:lpstr>
      <vt:lpstr>Unmanaged Devices Have Hidden Costs</vt:lpstr>
      <vt:lpstr>Challenges</vt:lpstr>
      <vt:lpstr>Consider the Essentials</vt:lpstr>
      <vt:lpstr>Understand Principles to Enable Consumerization</vt:lpstr>
      <vt:lpstr>Evaluate Enabling Technologies</vt:lpstr>
      <vt:lpstr>Using Technology to Enable Consumerization</vt:lpstr>
      <vt:lpstr>Enforce Policy</vt:lpstr>
      <vt:lpstr>SCCM 2012: Mobile Device Management Through Exchange</vt:lpstr>
      <vt:lpstr>Announcing: SCCM 2012</vt:lpstr>
      <vt:lpstr>SCCM 2012 Beta  Device Management</vt:lpstr>
      <vt:lpstr>Isolate Devices and Data</vt:lpstr>
      <vt:lpstr>Isolate: IPSec Server and Domain Isolation</vt:lpstr>
      <vt:lpstr>Isolate: Network Access Protection</vt:lpstr>
      <vt:lpstr>Data Isolation: RMS</vt:lpstr>
      <vt:lpstr>Isolation Technologies: OS Support</vt:lpstr>
      <vt:lpstr>Access to Corporate Applications</vt:lpstr>
      <vt:lpstr>Access from Unmanaged Devices</vt:lpstr>
      <vt:lpstr>Access:  Forefront Unified Access Gateway</vt:lpstr>
      <vt:lpstr>Forefront  Unified Access Gateway</vt:lpstr>
      <vt:lpstr>Access:  Terminal Services Gateway Remote access to internal server resources</vt:lpstr>
      <vt:lpstr>Server Hosted Virtual Desktops Virtual Desktop Infrastructure (VDI): Another way to deliver the Windows desktop</vt:lpstr>
      <vt:lpstr>Extending Virtualization to Unmanaged Devices: Citrix Receiver</vt:lpstr>
      <vt:lpstr>VDI Access</vt:lpstr>
      <vt:lpstr>Access Technologies OS Support</vt:lpstr>
      <vt:lpstr>Using Technology to Enable Consumerization</vt:lpstr>
      <vt:lpstr>Microsoft Windows 7 Commercial Slate Strategy and roadmap</vt:lpstr>
      <vt:lpstr>Building the Windows 7 Slate PCs</vt:lpstr>
      <vt:lpstr>Why Windows 7:  This is What Enterprise Customers Are Telling Us is Important: </vt:lpstr>
      <vt:lpstr>Hardware Innovations Optimize Windows Slates</vt:lpstr>
      <vt:lpstr>Working with ISVs to deliver Touch Apps for Windows 7</vt:lpstr>
      <vt:lpstr>Windows Slates Connect to Your Devices</vt:lpstr>
      <vt:lpstr>Windows 7 Helps IT Embrace Consumerization</vt:lpstr>
      <vt:lpstr>Related Sessions</vt:lpstr>
      <vt:lpstr>Resources</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TechEd North America 2011</dc:subject>
  <dc:creator>Jason Leznek</dc:creator>
  <dc:description>Template Design: Jordan Cayabyab
Formatter: 
Event Date: May 16-19, 2011
Event Location: Atlanta
Audience Type: Developers, IT Pros</dc:description>
  <cp:lastModifiedBy>Jason Leznek</cp:lastModifiedBy>
  <cp:revision>4</cp:revision>
  <cp:lastPrinted>2010-05-11T05:02:34Z</cp:lastPrinted>
  <dcterms:created xsi:type="dcterms:W3CDTF">2011-05-13T21:31:42Z</dcterms:created>
  <dcterms:modified xsi:type="dcterms:W3CDTF">2011-05-17T18:55:44Z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