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9" r:id="rId2"/>
  </p:sldMasterIdLst>
  <p:notesMasterIdLst>
    <p:notesMasterId r:id="rId4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5" r:id="rId36"/>
    <p:sldId id="296" r:id="rId37"/>
    <p:sldId id="297" r:id="rId38"/>
    <p:sldId id="298" r:id="rId39"/>
    <p:sldId id="294" r:id="rId40"/>
    <p:sldId id="256" r:id="rId41"/>
  </p:sldIdLst>
  <p:sldSz cx="12188825" cy="6858000"/>
  <p:notesSz cx="6858000" cy="9144000"/>
  <p:defaultTextStyle>
    <a:defPPr>
      <a:defRPr lang="en-US"/>
    </a:defPPr>
    <a:lvl1pPr marL="0" algn="l" defTabSz="985449" rtl="0" eaLnBrk="1" latinLnBrk="0" hangingPunct="1">
      <a:defRPr sz="1900" kern="1200">
        <a:solidFill>
          <a:schemeClr val="tx1"/>
        </a:solidFill>
        <a:latin typeface="+mn-lt"/>
        <a:ea typeface="+mn-ea"/>
        <a:cs typeface="+mn-cs"/>
      </a:defRPr>
    </a:lvl1pPr>
    <a:lvl2pPr marL="492724" algn="l" defTabSz="985449" rtl="0" eaLnBrk="1" latinLnBrk="0" hangingPunct="1">
      <a:defRPr sz="1900" kern="1200">
        <a:solidFill>
          <a:schemeClr val="tx1"/>
        </a:solidFill>
        <a:latin typeface="+mn-lt"/>
        <a:ea typeface="+mn-ea"/>
        <a:cs typeface="+mn-cs"/>
      </a:defRPr>
    </a:lvl2pPr>
    <a:lvl3pPr marL="985449" algn="l" defTabSz="985449" rtl="0" eaLnBrk="1" latinLnBrk="0" hangingPunct="1">
      <a:defRPr sz="1900" kern="1200">
        <a:solidFill>
          <a:schemeClr val="tx1"/>
        </a:solidFill>
        <a:latin typeface="+mn-lt"/>
        <a:ea typeface="+mn-ea"/>
        <a:cs typeface="+mn-cs"/>
      </a:defRPr>
    </a:lvl3pPr>
    <a:lvl4pPr marL="1478173" algn="l" defTabSz="985449" rtl="0" eaLnBrk="1" latinLnBrk="0" hangingPunct="1">
      <a:defRPr sz="1900" kern="1200">
        <a:solidFill>
          <a:schemeClr val="tx1"/>
        </a:solidFill>
        <a:latin typeface="+mn-lt"/>
        <a:ea typeface="+mn-ea"/>
        <a:cs typeface="+mn-cs"/>
      </a:defRPr>
    </a:lvl4pPr>
    <a:lvl5pPr marL="1970898" algn="l" defTabSz="985449" rtl="0" eaLnBrk="1" latinLnBrk="0" hangingPunct="1">
      <a:defRPr sz="1900" kern="1200">
        <a:solidFill>
          <a:schemeClr val="tx1"/>
        </a:solidFill>
        <a:latin typeface="+mn-lt"/>
        <a:ea typeface="+mn-ea"/>
        <a:cs typeface="+mn-cs"/>
      </a:defRPr>
    </a:lvl5pPr>
    <a:lvl6pPr marL="2463622" algn="l" defTabSz="985449" rtl="0" eaLnBrk="1" latinLnBrk="0" hangingPunct="1">
      <a:defRPr sz="1900" kern="1200">
        <a:solidFill>
          <a:schemeClr val="tx1"/>
        </a:solidFill>
        <a:latin typeface="+mn-lt"/>
        <a:ea typeface="+mn-ea"/>
        <a:cs typeface="+mn-cs"/>
      </a:defRPr>
    </a:lvl6pPr>
    <a:lvl7pPr marL="2956347" algn="l" defTabSz="985449" rtl="0" eaLnBrk="1" latinLnBrk="0" hangingPunct="1">
      <a:defRPr sz="1900" kern="1200">
        <a:solidFill>
          <a:schemeClr val="tx1"/>
        </a:solidFill>
        <a:latin typeface="+mn-lt"/>
        <a:ea typeface="+mn-ea"/>
        <a:cs typeface="+mn-cs"/>
      </a:defRPr>
    </a:lvl7pPr>
    <a:lvl8pPr marL="3449071" algn="l" defTabSz="985449" rtl="0" eaLnBrk="1" latinLnBrk="0" hangingPunct="1">
      <a:defRPr sz="1900" kern="1200">
        <a:solidFill>
          <a:schemeClr val="tx1"/>
        </a:solidFill>
        <a:latin typeface="+mn-lt"/>
        <a:ea typeface="+mn-ea"/>
        <a:cs typeface="+mn-cs"/>
      </a:defRPr>
    </a:lvl8pPr>
    <a:lvl9pPr marL="3941796" algn="l" defTabSz="98544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6303" autoAdjust="0"/>
  </p:normalViewPr>
  <p:slideViewPr>
    <p:cSldViewPr>
      <p:cViewPr varScale="1">
        <p:scale>
          <a:sx n="61" d="100"/>
          <a:sy n="61" d="100"/>
        </p:scale>
        <p:origin x="-1434" y="-84"/>
      </p:cViewPr>
      <p:guideLst>
        <p:guide orient="horz" pos="1483"/>
        <p:guide orient="horz" pos="912"/>
        <p:guide orient="horz" pos="144"/>
        <p:guide orient="horz" pos="4176"/>
        <p:guide orient="horz" pos="2736"/>
        <p:guide orient="horz" pos="1204"/>
        <p:guide pos="325"/>
        <p:guide pos="613"/>
        <p:guide pos="1189"/>
        <p:guide pos="7353"/>
        <p:guide pos="7065"/>
      </p:guideLst>
    </p:cSldViewPr>
  </p:slideViewPr>
  <p:notesTextViewPr>
    <p:cViewPr>
      <p:scale>
        <a:sx n="1" d="1"/>
        <a:sy n="1" d="1"/>
      </p:scale>
      <p:origin x="0" y="0"/>
    </p:cViewPr>
  </p:notesTextViewPr>
  <p:sorterViewPr>
    <p:cViewPr>
      <p:scale>
        <a:sx n="25" d="100"/>
        <a:sy n="25" d="100"/>
      </p:scale>
      <p:origin x="0" y="0"/>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10ADF-3041-4511-9674-B899473C119E}" type="datetimeFigureOut">
              <a:rPr lang="en-US" smtClean="0"/>
              <a:t>5/19/2011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B16B4-921A-43C3-977C-920E6F53365A}" type="slidenum">
              <a:rPr lang="en-US" smtClean="0"/>
              <a:t>‹#›</a:t>
            </a:fld>
            <a:endParaRPr lang="en-US"/>
          </a:p>
        </p:txBody>
      </p:sp>
    </p:spTree>
    <p:extLst>
      <p:ext uri="{BB962C8B-B14F-4D97-AF65-F5344CB8AC3E}">
        <p14:creationId xmlns:p14="http://schemas.microsoft.com/office/powerpoint/2010/main" val="1983490692"/>
      </p:ext>
    </p:extLst>
  </p:cSld>
  <p:clrMap bg1="lt1" tx1="dk1" bg2="lt2" tx2="dk2" accent1="accent1" accent2="accent2" accent3="accent3" accent4="accent4" accent5="accent5" accent6="accent6" hlink="hlink" folHlink="folHlink"/>
  <p:notesStyle>
    <a:lvl1pPr marL="0" algn="l" defTabSz="985449" rtl="0" eaLnBrk="1" latinLnBrk="0" hangingPunct="1">
      <a:defRPr sz="1300" kern="1200">
        <a:solidFill>
          <a:schemeClr val="tx1"/>
        </a:solidFill>
        <a:latin typeface="+mn-lt"/>
        <a:ea typeface="+mn-ea"/>
        <a:cs typeface="+mn-cs"/>
      </a:defRPr>
    </a:lvl1pPr>
    <a:lvl2pPr marL="492724" algn="l" defTabSz="985449" rtl="0" eaLnBrk="1" latinLnBrk="0" hangingPunct="1">
      <a:defRPr sz="1300" kern="1200">
        <a:solidFill>
          <a:schemeClr val="tx1"/>
        </a:solidFill>
        <a:latin typeface="+mn-lt"/>
        <a:ea typeface="+mn-ea"/>
        <a:cs typeface="+mn-cs"/>
      </a:defRPr>
    </a:lvl2pPr>
    <a:lvl3pPr marL="985449" algn="l" defTabSz="985449" rtl="0" eaLnBrk="1" latinLnBrk="0" hangingPunct="1">
      <a:defRPr sz="1300" kern="1200">
        <a:solidFill>
          <a:schemeClr val="tx1"/>
        </a:solidFill>
        <a:latin typeface="+mn-lt"/>
        <a:ea typeface="+mn-ea"/>
        <a:cs typeface="+mn-cs"/>
      </a:defRPr>
    </a:lvl3pPr>
    <a:lvl4pPr marL="1478173" algn="l" defTabSz="985449" rtl="0" eaLnBrk="1" latinLnBrk="0" hangingPunct="1">
      <a:defRPr sz="1300" kern="1200">
        <a:solidFill>
          <a:schemeClr val="tx1"/>
        </a:solidFill>
        <a:latin typeface="+mn-lt"/>
        <a:ea typeface="+mn-ea"/>
        <a:cs typeface="+mn-cs"/>
      </a:defRPr>
    </a:lvl4pPr>
    <a:lvl5pPr marL="1970898" algn="l" defTabSz="985449" rtl="0" eaLnBrk="1" latinLnBrk="0" hangingPunct="1">
      <a:defRPr sz="1300" kern="1200">
        <a:solidFill>
          <a:schemeClr val="tx1"/>
        </a:solidFill>
        <a:latin typeface="+mn-lt"/>
        <a:ea typeface="+mn-ea"/>
        <a:cs typeface="+mn-cs"/>
      </a:defRPr>
    </a:lvl5pPr>
    <a:lvl6pPr marL="2463622" algn="l" defTabSz="985449" rtl="0" eaLnBrk="1" latinLnBrk="0" hangingPunct="1">
      <a:defRPr sz="1300" kern="1200">
        <a:solidFill>
          <a:schemeClr val="tx1"/>
        </a:solidFill>
        <a:latin typeface="+mn-lt"/>
        <a:ea typeface="+mn-ea"/>
        <a:cs typeface="+mn-cs"/>
      </a:defRPr>
    </a:lvl6pPr>
    <a:lvl7pPr marL="2956347" algn="l" defTabSz="985449" rtl="0" eaLnBrk="1" latinLnBrk="0" hangingPunct="1">
      <a:defRPr sz="1300" kern="1200">
        <a:solidFill>
          <a:schemeClr val="tx1"/>
        </a:solidFill>
        <a:latin typeface="+mn-lt"/>
        <a:ea typeface="+mn-ea"/>
        <a:cs typeface="+mn-cs"/>
      </a:defRPr>
    </a:lvl7pPr>
    <a:lvl8pPr marL="3449071" algn="l" defTabSz="985449" rtl="0" eaLnBrk="1" latinLnBrk="0" hangingPunct="1">
      <a:defRPr sz="1300" kern="1200">
        <a:solidFill>
          <a:schemeClr val="tx1"/>
        </a:solidFill>
        <a:latin typeface="+mn-lt"/>
        <a:ea typeface="+mn-ea"/>
        <a:cs typeface="+mn-cs"/>
      </a:defRPr>
    </a:lvl8pPr>
    <a:lvl9pPr marL="3941796" algn="l" defTabSz="98544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3685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83074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796062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341813"/>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37347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973021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404592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045925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404592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49844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498444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70875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100878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2340" indent="-17234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2C7F590-E40E-484A-83FC-7A91C3C3FB22}"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pPr/>
              <a:t>28</a:t>
            </a:fld>
            <a:endParaRPr lang="en-US"/>
          </a:p>
        </p:txBody>
      </p:sp>
    </p:spTree>
    <p:extLst>
      <p:ext uri="{BB962C8B-B14F-4D97-AF65-F5344CB8AC3E}">
        <p14:creationId xmlns:p14="http://schemas.microsoft.com/office/powerpoint/2010/main" val="1561826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pPr/>
              <a:t>29</a:t>
            </a:fld>
            <a:endParaRPr lang="en-US" dirty="0"/>
          </a:p>
        </p:txBody>
      </p:sp>
    </p:spTree>
    <p:extLst>
      <p:ext uri="{BB962C8B-B14F-4D97-AF65-F5344CB8AC3E}">
        <p14:creationId xmlns:p14="http://schemas.microsoft.com/office/powerpoint/2010/main" val="864429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73071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95647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345776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8:22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8:22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8:22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8:22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8:22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E1167-321C-40F1-BF99-B0E0A90445EF}" type="slidenum">
              <a:rPr lang="en-US" smtClean="0"/>
              <a:pPr/>
              <a:t>4</a:t>
            </a:fld>
            <a:endParaRPr lang="en-US" dirty="0"/>
          </a:p>
        </p:txBody>
      </p:sp>
    </p:spTree>
    <p:extLst>
      <p:ext uri="{BB962C8B-B14F-4D97-AF65-F5344CB8AC3E}">
        <p14:creationId xmlns:p14="http://schemas.microsoft.com/office/powerpoint/2010/main" val="86442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5627">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51767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70875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540278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Microsoft Management Summit 2011</a:t>
            </a:r>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796316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8900743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0145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80147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57611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82964019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8474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932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94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9891649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88194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808056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89185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25720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450117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586602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936600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792531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339653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05069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23770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522133"/>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0200755"/>
      </p:ext>
    </p:extLst>
  </p:cSld>
  <p:clrMap bg1="dk1" tx1="lt1" bg2="dk2" tx2="lt2" accent1="accent1" accent2="accent2" accent3="accent3" accent4="accent4" accent5="accent5" accent6="accent6" hlink="hlink" folHlink="folHlink"/>
  <p:sldLayoutIdLst>
    <p:sldLayoutId id="2147483720"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go.microsoft.com/fwlink/?LinkID=186758" TargetMode="External"/><Relationship Id="rId3" Type="http://schemas.openxmlformats.org/officeDocument/2006/relationships/image" Target="../media/image76.png"/><Relationship Id="rId7" Type="http://schemas.openxmlformats.org/officeDocument/2006/relationships/hyperlink" Target="http://manage.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png"/><Relationship Id="rId7" Type="http://schemas.openxmlformats.org/officeDocument/2006/relationships/image" Target="../media/image97.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jpe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3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12.png"/><Relationship Id="rId7" Type="http://schemas.openxmlformats.org/officeDocument/2006/relationships/image" Target="../media/image115.png"/><Relationship Id="rId12" Type="http://schemas.openxmlformats.org/officeDocument/2006/relationships/image" Target="../media/image11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14.png"/><Relationship Id="rId11" Type="http://schemas.openxmlformats.org/officeDocument/2006/relationships/image" Target="../media/image118.png"/><Relationship Id="rId5" Type="http://schemas.openxmlformats.org/officeDocument/2006/relationships/image" Target="../media/image75.pn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116.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twitter.com/windowsintune" TargetMode="External"/><Relationship Id="rId3" Type="http://schemas.openxmlformats.org/officeDocument/2006/relationships/hyperlink" Target="http://www.windowsintune.com/" TargetMode="External"/><Relationship Id="rId7" Type="http://schemas.openxmlformats.org/officeDocument/2006/relationships/hyperlink" Target="http://www.facebook.com/WindowsIntune"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hyperlink" Target="http://blogs.technet.com/windowsintune" TargetMode="External"/><Relationship Id="rId5" Type="http://schemas.openxmlformats.org/officeDocument/2006/relationships/hyperlink" Target="http://social.technet.microsoft.com/Forums/en-US/windowsintune/threads" TargetMode="External"/><Relationship Id="rId4" Type="http://schemas.openxmlformats.org/officeDocument/2006/relationships/hyperlink" Target="http://technet.microsoft.com/en-us/library/ff598451.asp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5.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24.png"/><Relationship Id="rId5" Type="http://schemas.openxmlformats.org/officeDocument/2006/relationships/hyperlink" Target="http://www.microsoft.com/learning" TargetMode="External"/><Relationship Id="rId10" Type="http://schemas.openxmlformats.org/officeDocument/2006/relationships/image" Target="../media/image123.emf"/><Relationship Id="rId4" Type="http://schemas.openxmlformats.org/officeDocument/2006/relationships/image" Target="../media/image120.png"/><Relationship Id="rId9" Type="http://schemas.openxmlformats.org/officeDocument/2006/relationships/image" Target="../media/image122.png"/><Relationship Id="rId14" Type="http://schemas.microsoft.com/office/2007/relationships/hdphoto" Target="../media/hdphoto4.wdp"/></Relationships>
</file>

<file path=ppt/slides/_rels/slide36.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35.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s>
</file>

<file path=ppt/slides/_rels/slide37.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3.png"/><Relationship Id="rId11" Type="http://schemas.microsoft.com/office/2007/relationships/hdphoto" Target="../media/hdphoto2.wdp"/><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t>
            </a:r>
            <a:r>
              <a:rPr lang="en-US" dirty="0" err="1" smtClean="0"/>
              <a:t>Intune</a:t>
            </a:r>
            <a:r>
              <a:rPr lang="en-US" dirty="0" smtClean="0"/>
              <a:t>: PC Management with Cloud Services and Windows 7</a:t>
            </a:r>
            <a:endParaRPr lang="en-US" dirty="0"/>
          </a:p>
        </p:txBody>
      </p:sp>
      <p:sp>
        <p:nvSpPr>
          <p:cNvPr id="3" name="Subtitle 2"/>
          <p:cNvSpPr>
            <a:spLocks noGrp="1"/>
          </p:cNvSpPr>
          <p:nvPr>
            <p:ph type="subTitle" idx="1"/>
          </p:nvPr>
        </p:nvSpPr>
        <p:spPr/>
        <p:txBody>
          <a:bodyPr/>
          <a:lstStyle/>
          <a:p>
            <a:r>
              <a:rPr lang="en-US" smtClean="0"/>
              <a:t>Marc Shepard</a:t>
            </a:r>
          </a:p>
          <a:p>
            <a:r>
              <a:rPr lang="en-US" smtClean="0"/>
              <a:t>Principal Program Manager Lead</a:t>
            </a:r>
          </a:p>
          <a:p>
            <a:r>
              <a:rPr lang="en-US" smtClean="0"/>
              <a:t>Microsoft Corporation</a:t>
            </a:r>
            <a:endParaRPr lang="en-US" dirty="0"/>
          </a:p>
        </p:txBody>
      </p:sp>
      <p:sp>
        <p:nvSpPr>
          <p:cNvPr id="7" name="Text Placeholder 6"/>
          <p:cNvSpPr>
            <a:spLocks noGrp="1"/>
          </p:cNvSpPr>
          <p:nvPr>
            <p:ph type="body" sz="quarter" idx="10"/>
          </p:nvPr>
        </p:nvSpPr>
        <p:spPr/>
        <p:txBody>
          <a:bodyPr/>
          <a:lstStyle/>
          <a:p>
            <a:r>
              <a:rPr lang="en-US" dirty="0" smtClean="0"/>
              <a:t>WCL209</a:t>
            </a:r>
            <a:endParaRPr lang="en-US" dirty="0"/>
          </a:p>
        </p:txBody>
      </p:sp>
    </p:spTree>
    <p:extLst>
      <p:ext uri="{BB962C8B-B14F-4D97-AF65-F5344CB8AC3E}">
        <p14:creationId xmlns:p14="http://schemas.microsoft.com/office/powerpoint/2010/main" val="339432412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Using the Installation Executable File (.EXE)</a:t>
            </a:r>
            <a:endParaRPr lang="en-US" dirty="0"/>
          </a:p>
        </p:txBody>
      </p:sp>
      <p:sp>
        <p:nvSpPr>
          <p:cNvPr id="13" name="Text Placeholder 12"/>
          <p:cNvSpPr>
            <a:spLocks noGrp="1"/>
          </p:cNvSpPr>
          <p:nvPr>
            <p:ph type="body" sz="quarter" idx="4294967295"/>
          </p:nvPr>
        </p:nvSpPr>
        <p:spPr>
          <a:xfrm>
            <a:off x="515938" y="1454727"/>
            <a:ext cx="4737100" cy="5183188"/>
          </a:xfrm>
        </p:spPr>
        <p:txBody>
          <a:bodyPr/>
          <a:lstStyle/>
          <a:p>
            <a:pPr marL="0" indent="0">
              <a:buNone/>
            </a:pPr>
            <a:r>
              <a:rPr lang="en-US" sz="2800" dirty="0" smtClean="0"/>
              <a:t>Windows_Intune_Setup.exe</a:t>
            </a:r>
          </a:p>
          <a:p>
            <a:r>
              <a:rPr lang="en-US" sz="2400" dirty="0" smtClean="0"/>
              <a:t>Invokes Setup Wizard</a:t>
            </a:r>
          </a:p>
          <a:p>
            <a:r>
              <a:rPr lang="en-US" sz="2400" dirty="0" smtClean="0"/>
              <a:t>Can operate in “Quiet” mode</a:t>
            </a:r>
          </a:p>
          <a:p>
            <a:r>
              <a:rPr lang="en-US" sz="2400" dirty="0" smtClean="0"/>
              <a:t>Contains MSIs </a:t>
            </a:r>
          </a:p>
          <a:p>
            <a:r>
              <a:rPr lang="en-US" sz="2400" dirty="0" smtClean="0"/>
              <a:t>Requires administrator privileges</a:t>
            </a:r>
          </a:p>
          <a:p>
            <a:r>
              <a:rPr lang="en-US" sz="2400" dirty="0" smtClean="0"/>
              <a:t>Requires certificate</a:t>
            </a:r>
          </a:p>
          <a:p>
            <a:r>
              <a:rPr lang="en-US" sz="2400" dirty="0" smtClean="0"/>
              <a:t>Works for both 64-bit and </a:t>
            </a:r>
            <a:br>
              <a:rPr lang="en-US" sz="2400" dirty="0" smtClean="0"/>
            </a:br>
            <a:r>
              <a:rPr lang="en-US" sz="2400" dirty="0" smtClean="0"/>
              <a:t>32-bit installations</a:t>
            </a:r>
          </a:p>
          <a:p>
            <a:endParaRPr lang="en-US" sz="1400" dirty="0" smtClean="0"/>
          </a:p>
          <a:p>
            <a:pPr marL="0" indent="0">
              <a:buNone/>
            </a:pPr>
            <a:r>
              <a:rPr lang="en-US" sz="2800" dirty="0" smtClean="0"/>
              <a:t>Command-line options</a:t>
            </a:r>
          </a:p>
          <a:p>
            <a:r>
              <a:rPr lang="en-US" sz="2400" dirty="0" smtClean="0"/>
              <a:t>/Quiet</a:t>
            </a:r>
          </a:p>
          <a:p>
            <a:r>
              <a:rPr lang="en-US" sz="2400" dirty="0" smtClean="0"/>
              <a:t>/Extract %temp%</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945" y="1628775"/>
            <a:ext cx="6537980" cy="38571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988" y="1628775"/>
            <a:ext cx="6499895" cy="38380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779" y="1628775"/>
            <a:ext cx="6514312" cy="383911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3640" y="1628775"/>
            <a:ext cx="6512590" cy="383809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3640" y="1628775"/>
            <a:ext cx="6512590" cy="3847619"/>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1902" y="1628775"/>
            <a:ext cx="6576066" cy="385714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41902" y="1628775"/>
            <a:ext cx="6576066" cy="3857143"/>
          </a:xfrm>
          <a:prstGeom prst="rect">
            <a:avLst/>
          </a:prstGeom>
        </p:spPr>
      </p:pic>
      <p:pic>
        <p:nvPicPr>
          <p:cNvPr id="11" name="Picture 3" descr="C:\Users\richardh\AppData\Local\Microsoft\Windows\Temporary Internet Files\Content.IE5\M0F54I67\MC90044128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579384" y="17712"/>
            <a:ext cx="478905" cy="35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43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50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500"/>
                            </p:stCondLst>
                            <p:childTnLst>
                              <p:par>
                                <p:cTn id="8" presetID="1" presetClass="exit" presetSubtype="0" fill="hold" nodeType="afterEffect">
                                  <p:stCondLst>
                                    <p:cond delay="1000"/>
                                  </p:stCondLst>
                                  <p:childTnLst>
                                    <p:set>
                                      <p:cBhvr>
                                        <p:cTn id="9" dur="1" fill="hold">
                                          <p:stCondLst>
                                            <p:cond delay="0"/>
                                          </p:stCondLst>
                                        </p:cTn>
                                        <p:tgtEl>
                                          <p:spTgt spid="9"/>
                                        </p:tgtEl>
                                        <p:attrNameLst>
                                          <p:attrName>style.visibility</p:attrName>
                                        </p:attrNameLst>
                                      </p:cBhvr>
                                      <p:to>
                                        <p:strVal val="hidden"/>
                                      </p:to>
                                    </p:set>
                                  </p:childTnLst>
                                </p:cTn>
                              </p:par>
                            </p:childTnLst>
                          </p:cTn>
                        </p:par>
                        <p:par>
                          <p:cTn id="10" fill="hold">
                            <p:stCondLst>
                              <p:cond delay="1500"/>
                            </p:stCondLst>
                            <p:childTnLst>
                              <p:par>
                                <p:cTn id="11" presetID="1" presetClass="exit" presetSubtype="0" fill="hold" nodeType="after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2500"/>
                            </p:stCondLst>
                            <p:childTnLst>
                              <p:par>
                                <p:cTn id="14" presetID="1" presetClass="exit"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hidden"/>
                                      </p:to>
                                    </p:set>
                                  </p:childTnLst>
                                </p:cTn>
                              </p:par>
                            </p:childTnLst>
                          </p:cTn>
                        </p:par>
                        <p:par>
                          <p:cTn id="16" fill="hold">
                            <p:stCondLst>
                              <p:cond delay="3500"/>
                            </p:stCondLst>
                            <p:childTnLst>
                              <p:par>
                                <p:cTn id="17" presetID="1" presetClass="exit"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hidden"/>
                                      </p:to>
                                    </p:set>
                                  </p:childTnLst>
                                </p:cTn>
                              </p:par>
                            </p:childTnLst>
                          </p:cTn>
                        </p:par>
                        <p:par>
                          <p:cTn id="19" fill="hold">
                            <p:stCondLst>
                              <p:cond delay="4500"/>
                            </p:stCondLst>
                            <p:childTnLst>
                              <p:par>
                                <p:cTn id="20" presetID="1" presetClass="exit" presetSubtype="0" fill="hold" nodeType="afterEffect">
                                  <p:stCondLst>
                                    <p:cond delay="1000"/>
                                  </p:stCondLst>
                                  <p:childTnLst>
                                    <p:set>
                                      <p:cBhvr>
                                        <p:cTn id="21" dur="1" fill="hold">
                                          <p:stCondLst>
                                            <p:cond delay="0"/>
                                          </p:stCondLst>
                                        </p:cTn>
                                        <p:tgtEl>
                                          <p:spTgt spid="3"/>
                                        </p:tgtEl>
                                        <p:attrNameLst>
                                          <p:attrName>style.visibility</p:attrName>
                                        </p:attrNameLst>
                                      </p:cBhvr>
                                      <p:to>
                                        <p:strVal val="hidden"/>
                                      </p:to>
                                    </p:set>
                                  </p:childTnLst>
                                </p:cTn>
                              </p:par>
                            </p:childTnLst>
                          </p:cTn>
                        </p:par>
                        <p:par>
                          <p:cTn id="22" fill="hold">
                            <p:stCondLst>
                              <p:cond delay="5500"/>
                            </p:stCondLst>
                            <p:childTnLst>
                              <p:par>
                                <p:cTn id="23" presetID="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Install with Windows Installer Files (.MSI)</a:t>
            </a:r>
            <a:endParaRPr lang="en-US" dirty="0"/>
          </a:p>
        </p:txBody>
      </p:sp>
      <p:sp>
        <p:nvSpPr>
          <p:cNvPr id="47" name="Text Placeholder 46"/>
          <p:cNvSpPr>
            <a:spLocks noGrp="1"/>
          </p:cNvSpPr>
          <p:nvPr>
            <p:ph type="body" sz="quarter" idx="10"/>
          </p:nvPr>
        </p:nvSpPr>
        <p:spPr/>
        <p:txBody>
          <a:bodyPr/>
          <a:lstStyle/>
          <a:p>
            <a:r>
              <a:rPr lang="en-US" smtClean="0"/>
              <a:t>Two platform specific MSI files can be extracted from Windows_Intune_Setup.exe</a:t>
            </a:r>
            <a:br>
              <a:rPr lang="en-US" smtClean="0"/>
            </a:br>
            <a:r>
              <a:rPr lang="en-US" smtClean="0"/>
              <a:t/>
            </a:r>
            <a:br>
              <a:rPr lang="en-US" smtClean="0"/>
            </a:br>
            <a:r>
              <a:rPr lang="en-US" smtClean="0"/>
              <a:t>	</a:t>
            </a:r>
            <a:br>
              <a:rPr lang="en-US" smtClean="0"/>
            </a:br>
            <a:endParaRPr lang="en-US" smtClean="0"/>
          </a:p>
          <a:p>
            <a:r>
              <a:rPr lang="en-US" smtClean="0"/>
              <a:t>Provided as an alternative to the Setup executable</a:t>
            </a:r>
          </a:p>
          <a:p>
            <a:r>
              <a:rPr lang="en-US" smtClean="0"/>
              <a:t>Deployment scripts must determine which version to run for operating system</a:t>
            </a:r>
            <a:endParaRPr lang="en-US" dirty="0"/>
          </a:p>
        </p:txBody>
      </p:sp>
      <p:sp>
        <p:nvSpPr>
          <p:cNvPr id="2" name="Title 1"/>
          <p:cNvSpPr txBox="1">
            <a:spLocks/>
          </p:cNvSpPr>
          <p:nvPr/>
        </p:nvSpPr>
        <p:spPr>
          <a:xfrm>
            <a:off x="609441" y="246064"/>
            <a:ext cx="11448720"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grpSp>
        <p:nvGrpSpPr>
          <p:cNvPr id="4" name="Group 3"/>
          <p:cNvGrpSpPr/>
          <p:nvPr/>
        </p:nvGrpSpPr>
        <p:grpSpPr>
          <a:xfrm>
            <a:off x="7923212" y="4816141"/>
            <a:ext cx="3337241" cy="1804194"/>
            <a:chOff x="4943178" y="1199048"/>
            <a:chExt cx="3896022" cy="2960956"/>
          </a:xfrm>
        </p:grpSpPr>
        <p:sp>
          <p:nvSpPr>
            <p:cNvPr id="5" name="Oval 4"/>
            <p:cNvSpPr/>
            <p:nvPr/>
          </p:nvSpPr>
          <p:spPr bwMode="auto">
            <a:xfrm>
              <a:off x="5442656" y="1199048"/>
              <a:ext cx="2960956" cy="2960956"/>
            </a:xfrm>
            <a:prstGeom prst="ellipse">
              <a:avLst/>
            </a:prstGeom>
            <a:gradFill flip="none" rotWithShape="1">
              <a:gsLst>
                <a:gs pos="0">
                  <a:srgbClr val="0E81BA"/>
                </a:gs>
                <a:gs pos="73000">
                  <a:srgbClr val="65BDFF"/>
                </a:gs>
                <a:gs pos="100000">
                  <a:srgbClr val="0F8AC7">
                    <a:alpha val="18824"/>
                  </a:srgbClr>
                </a:gs>
              </a:gsLst>
              <a:lin ang="8100000" scaled="1"/>
              <a:tileRect/>
            </a:gradFill>
            <a:ln w="6350">
              <a:noFill/>
              <a:headEnd type="none" w="med" len="med"/>
              <a:tailEnd type="none" w="med" len="med"/>
            </a:ln>
            <a:effectLst/>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300" dirty="0">
                <a:solidFill>
                  <a:srgbClr val="FFFFFF"/>
                </a:solidFill>
                <a:effectLst>
                  <a:outerShdw blurRad="38100" dist="38100" dir="2700000" algn="tl">
                    <a:srgbClr val="000000">
                      <a:alpha val="43137"/>
                    </a:srgbClr>
                  </a:outerShdw>
                </a:effectLst>
              </a:endParaRPr>
            </a:p>
          </p:txBody>
        </p:sp>
        <p:pic>
          <p:nvPicPr>
            <p:cNvPr id="6" name="Picture 2" descr="C:\Users\adi\Desktop\_Work_in_Progress\826\Picture3 copy.png"/>
            <p:cNvPicPr>
              <a:picLocks noChangeAspect="1" noChangeArrowheads="1"/>
            </p:cNvPicPr>
            <p:nvPr/>
          </p:nvPicPr>
          <p:blipFill>
            <a:blip r:embed="rId3" cstate="print"/>
            <a:srcRect r="21507" b="59789"/>
            <a:stretch>
              <a:fillRect/>
            </a:stretch>
          </p:blipFill>
          <p:spPr bwMode="auto">
            <a:xfrm>
              <a:off x="5410200" y="1302275"/>
              <a:ext cx="2867043" cy="1005415"/>
            </a:xfrm>
            <a:prstGeom prst="rect">
              <a:avLst/>
            </a:prstGeom>
            <a:noFill/>
          </p:spPr>
        </p:pic>
        <p:grpSp>
          <p:nvGrpSpPr>
            <p:cNvPr id="7" name="Group 101"/>
            <p:cNvGrpSpPr/>
            <p:nvPr/>
          </p:nvGrpSpPr>
          <p:grpSpPr>
            <a:xfrm>
              <a:off x="4943178" y="2245368"/>
              <a:ext cx="3896022" cy="1599377"/>
              <a:chOff x="1150802" y="2108199"/>
              <a:chExt cx="6898888" cy="2832099"/>
            </a:xfrm>
          </p:grpSpPr>
          <p:pic>
            <p:nvPicPr>
              <p:cNvPr id="8" name="Picture 7" descr="Laptop_4.png"/>
              <p:cNvPicPr>
                <a:picLocks noChangeAspect="1"/>
              </p:cNvPicPr>
              <p:nvPr/>
            </p:nvPicPr>
            <p:blipFill>
              <a:blip r:embed="rId4" cstate="print"/>
              <a:stretch>
                <a:fillRect/>
              </a:stretch>
            </p:blipFill>
            <p:spPr>
              <a:xfrm>
                <a:off x="5576207" y="2108199"/>
                <a:ext cx="704192" cy="493625"/>
              </a:xfrm>
              <a:prstGeom prst="rect">
                <a:avLst/>
              </a:prstGeom>
            </p:spPr>
          </p:pic>
          <p:pic>
            <p:nvPicPr>
              <p:cNvPr id="9" name="Picture 8" descr="Laptop_4.png"/>
              <p:cNvPicPr>
                <a:picLocks noChangeAspect="1"/>
              </p:cNvPicPr>
              <p:nvPr/>
            </p:nvPicPr>
            <p:blipFill>
              <a:blip r:embed="rId5" cstate="print"/>
              <a:stretch>
                <a:fillRect/>
              </a:stretch>
            </p:blipFill>
            <p:spPr>
              <a:xfrm>
                <a:off x="5577660" y="2108199"/>
                <a:ext cx="701287" cy="493625"/>
              </a:xfrm>
              <a:prstGeom prst="rect">
                <a:avLst/>
              </a:prstGeom>
            </p:spPr>
          </p:pic>
          <p:pic>
            <p:nvPicPr>
              <p:cNvPr id="10" name="Picture 9" descr="Laptop_4.png"/>
              <p:cNvPicPr>
                <a:picLocks noChangeAspect="1"/>
              </p:cNvPicPr>
              <p:nvPr/>
            </p:nvPicPr>
            <p:blipFill>
              <a:blip r:embed="rId5" cstate="print"/>
              <a:stretch>
                <a:fillRect/>
              </a:stretch>
            </p:blipFill>
            <p:spPr>
              <a:xfrm>
                <a:off x="4692288" y="2108199"/>
                <a:ext cx="701287" cy="493625"/>
              </a:xfrm>
              <a:prstGeom prst="rect">
                <a:avLst/>
              </a:prstGeom>
            </p:spPr>
          </p:pic>
          <p:pic>
            <p:nvPicPr>
              <p:cNvPr id="11" name="Picture 10" descr="Laptop_4.png"/>
              <p:cNvPicPr>
                <a:picLocks noChangeAspect="1"/>
              </p:cNvPicPr>
              <p:nvPr/>
            </p:nvPicPr>
            <p:blipFill>
              <a:blip r:embed="rId5" cstate="print"/>
              <a:stretch>
                <a:fillRect/>
              </a:stretch>
            </p:blipFill>
            <p:spPr>
              <a:xfrm>
                <a:off x="2921545" y="2108199"/>
                <a:ext cx="701287" cy="493625"/>
              </a:xfrm>
              <a:prstGeom prst="rect">
                <a:avLst/>
              </a:prstGeom>
            </p:spPr>
          </p:pic>
          <p:pic>
            <p:nvPicPr>
              <p:cNvPr id="12" name="Picture 11" descr="Laptop_4.png"/>
              <p:cNvPicPr>
                <a:picLocks noChangeAspect="1"/>
              </p:cNvPicPr>
              <p:nvPr/>
            </p:nvPicPr>
            <p:blipFill>
              <a:blip r:embed="rId5" cstate="print"/>
              <a:stretch>
                <a:fillRect/>
              </a:stretch>
            </p:blipFill>
            <p:spPr>
              <a:xfrm>
                <a:off x="2036174" y="2108199"/>
                <a:ext cx="701287" cy="493625"/>
              </a:xfrm>
              <a:prstGeom prst="rect">
                <a:avLst/>
              </a:prstGeom>
            </p:spPr>
          </p:pic>
          <p:pic>
            <p:nvPicPr>
              <p:cNvPr id="13" name="Picture 12" descr="Laptop_4.png"/>
              <p:cNvPicPr>
                <a:picLocks noChangeAspect="1"/>
              </p:cNvPicPr>
              <p:nvPr/>
            </p:nvPicPr>
            <p:blipFill>
              <a:blip r:embed="rId5" cstate="print"/>
              <a:stretch>
                <a:fillRect/>
              </a:stretch>
            </p:blipFill>
            <p:spPr>
              <a:xfrm>
                <a:off x="1150802" y="2108199"/>
                <a:ext cx="701287" cy="493625"/>
              </a:xfrm>
              <a:prstGeom prst="rect">
                <a:avLst/>
              </a:prstGeom>
            </p:spPr>
          </p:pic>
          <p:pic>
            <p:nvPicPr>
              <p:cNvPr id="14" name="Picture 13" descr="Laptop_4.png"/>
              <p:cNvPicPr>
                <a:picLocks noChangeAspect="1"/>
              </p:cNvPicPr>
              <p:nvPr/>
            </p:nvPicPr>
            <p:blipFill>
              <a:blip r:embed="rId6" cstate="print"/>
              <a:stretch>
                <a:fillRect/>
              </a:stretch>
            </p:blipFill>
            <p:spPr>
              <a:xfrm>
                <a:off x="5204945" y="2208681"/>
                <a:ext cx="793088" cy="558242"/>
              </a:xfrm>
              <a:prstGeom prst="rect">
                <a:avLst/>
              </a:prstGeom>
            </p:spPr>
          </p:pic>
          <p:pic>
            <p:nvPicPr>
              <p:cNvPr id="15" name="Picture 14" descr="Laptop_4.png"/>
              <p:cNvPicPr>
                <a:picLocks noChangeAspect="1"/>
              </p:cNvPicPr>
              <p:nvPr/>
            </p:nvPicPr>
            <p:blipFill>
              <a:blip r:embed="rId6" cstate="print"/>
              <a:stretch>
                <a:fillRect/>
              </a:stretch>
            </p:blipFill>
            <p:spPr>
              <a:xfrm>
                <a:off x="1290692" y="2208681"/>
                <a:ext cx="793090" cy="558244"/>
              </a:xfrm>
              <a:prstGeom prst="rect">
                <a:avLst/>
              </a:prstGeom>
            </p:spPr>
          </p:pic>
          <p:pic>
            <p:nvPicPr>
              <p:cNvPr id="16" name="Picture 15" descr="Laptop_4.png"/>
              <p:cNvPicPr>
                <a:picLocks noChangeAspect="1"/>
              </p:cNvPicPr>
              <p:nvPr/>
            </p:nvPicPr>
            <p:blipFill>
              <a:blip r:embed="rId7" cstate="print"/>
              <a:stretch>
                <a:fillRect/>
              </a:stretch>
            </p:blipFill>
            <p:spPr>
              <a:xfrm>
                <a:off x="1449369" y="2366188"/>
                <a:ext cx="827221" cy="582268"/>
              </a:xfrm>
              <a:prstGeom prst="rect">
                <a:avLst/>
              </a:prstGeom>
            </p:spPr>
          </p:pic>
          <p:pic>
            <p:nvPicPr>
              <p:cNvPr id="17" name="Picture 16" descr="Laptop_4.png"/>
              <p:cNvPicPr>
                <a:picLocks noChangeAspect="1"/>
              </p:cNvPicPr>
              <p:nvPr/>
            </p:nvPicPr>
            <p:blipFill>
              <a:blip r:embed="rId5" cstate="print"/>
              <a:stretch>
                <a:fillRect/>
              </a:stretch>
            </p:blipFill>
            <p:spPr>
              <a:xfrm>
                <a:off x="7348403" y="2108199"/>
                <a:ext cx="701287" cy="493625"/>
              </a:xfrm>
              <a:prstGeom prst="rect">
                <a:avLst/>
              </a:prstGeom>
            </p:spPr>
          </p:pic>
          <p:pic>
            <p:nvPicPr>
              <p:cNvPr id="18" name="Picture 17" descr="Laptop_4.png"/>
              <p:cNvPicPr>
                <a:picLocks noChangeAspect="1"/>
              </p:cNvPicPr>
              <p:nvPr/>
            </p:nvPicPr>
            <p:blipFill>
              <a:blip r:embed="rId5" cstate="print"/>
              <a:stretch>
                <a:fillRect/>
              </a:stretch>
            </p:blipFill>
            <p:spPr>
              <a:xfrm>
                <a:off x="6463031" y="2108199"/>
                <a:ext cx="701287" cy="493625"/>
              </a:xfrm>
              <a:prstGeom prst="rect">
                <a:avLst/>
              </a:prstGeom>
            </p:spPr>
          </p:pic>
          <p:pic>
            <p:nvPicPr>
              <p:cNvPr id="19" name="Picture 18" descr="Laptop_4.png"/>
              <p:cNvPicPr>
                <a:picLocks noChangeAspect="1"/>
              </p:cNvPicPr>
              <p:nvPr/>
            </p:nvPicPr>
            <p:blipFill>
              <a:blip r:embed="rId5" cstate="print"/>
              <a:stretch>
                <a:fillRect/>
              </a:stretch>
            </p:blipFill>
            <p:spPr>
              <a:xfrm>
                <a:off x="3806917" y="2108199"/>
                <a:ext cx="701287" cy="493625"/>
              </a:xfrm>
              <a:prstGeom prst="rect">
                <a:avLst/>
              </a:prstGeom>
            </p:spPr>
          </p:pic>
          <p:pic>
            <p:nvPicPr>
              <p:cNvPr id="20" name="Picture 19" descr="Laptop_4.png"/>
              <p:cNvPicPr>
                <a:picLocks noChangeAspect="1"/>
              </p:cNvPicPr>
              <p:nvPr/>
            </p:nvPicPr>
            <p:blipFill>
              <a:blip r:embed="rId6" cstate="print"/>
              <a:stretch>
                <a:fillRect/>
              </a:stretch>
            </p:blipFill>
            <p:spPr>
              <a:xfrm>
                <a:off x="7111016" y="2208681"/>
                <a:ext cx="793090" cy="558244"/>
              </a:xfrm>
              <a:prstGeom prst="rect">
                <a:avLst/>
              </a:prstGeom>
            </p:spPr>
          </p:pic>
          <p:pic>
            <p:nvPicPr>
              <p:cNvPr id="21" name="Picture 20" descr="Laptop_4.png"/>
              <p:cNvPicPr>
                <a:picLocks noChangeAspect="1"/>
              </p:cNvPicPr>
              <p:nvPr/>
            </p:nvPicPr>
            <p:blipFill>
              <a:blip r:embed="rId6" cstate="print"/>
              <a:stretch>
                <a:fillRect/>
              </a:stretch>
            </p:blipFill>
            <p:spPr>
              <a:xfrm>
                <a:off x="6140963" y="2208681"/>
                <a:ext cx="793090" cy="558244"/>
              </a:xfrm>
              <a:prstGeom prst="rect">
                <a:avLst/>
              </a:prstGeom>
            </p:spPr>
          </p:pic>
          <p:pic>
            <p:nvPicPr>
              <p:cNvPr id="22" name="Picture 21" descr="Laptop_4.png"/>
              <p:cNvPicPr>
                <a:picLocks noChangeAspect="1"/>
              </p:cNvPicPr>
              <p:nvPr/>
            </p:nvPicPr>
            <p:blipFill>
              <a:blip r:embed="rId6" cstate="print"/>
              <a:stretch>
                <a:fillRect/>
              </a:stretch>
            </p:blipFill>
            <p:spPr>
              <a:xfrm>
                <a:off x="4200854" y="2208681"/>
                <a:ext cx="793090" cy="558244"/>
              </a:xfrm>
              <a:prstGeom prst="rect">
                <a:avLst/>
              </a:prstGeom>
            </p:spPr>
          </p:pic>
          <p:pic>
            <p:nvPicPr>
              <p:cNvPr id="23" name="Picture 22" descr="Laptop_4.png"/>
              <p:cNvPicPr>
                <a:picLocks noChangeAspect="1"/>
              </p:cNvPicPr>
              <p:nvPr/>
            </p:nvPicPr>
            <p:blipFill>
              <a:blip r:embed="rId6" cstate="print"/>
              <a:stretch>
                <a:fillRect/>
              </a:stretch>
            </p:blipFill>
            <p:spPr>
              <a:xfrm>
                <a:off x="3230802" y="2208681"/>
                <a:ext cx="793090" cy="558244"/>
              </a:xfrm>
              <a:prstGeom prst="rect">
                <a:avLst/>
              </a:prstGeom>
            </p:spPr>
          </p:pic>
          <p:pic>
            <p:nvPicPr>
              <p:cNvPr id="24" name="Picture 23" descr="Laptop_4.png"/>
              <p:cNvPicPr>
                <a:picLocks noChangeAspect="1"/>
              </p:cNvPicPr>
              <p:nvPr/>
            </p:nvPicPr>
            <p:blipFill>
              <a:blip r:embed="rId6" cstate="print"/>
              <a:stretch>
                <a:fillRect/>
              </a:stretch>
            </p:blipFill>
            <p:spPr>
              <a:xfrm>
                <a:off x="2260747" y="2208681"/>
                <a:ext cx="793088" cy="558242"/>
              </a:xfrm>
              <a:prstGeom prst="rect">
                <a:avLst/>
              </a:prstGeom>
            </p:spPr>
          </p:pic>
          <p:pic>
            <p:nvPicPr>
              <p:cNvPr id="25" name="Picture 24" descr="Laptop_4.png"/>
              <p:cNvPicPr>
                <a:picLocks noChangeAspect="1"/>
              </p:cNvPicPr>
              <p:nvPr/>
            </p:nvPicPr>
            <p:blipFill>
              <a:blip r:embed="rId7" cstate="print"/>
              <a:stretch>
                <a:fillRect/>
              </a:stretch>
            </p:blipFill>
            <p:spPr>
              <a:xfrm>
                <a:off x="6928732" y="2366188"/>
                <a:ext cx="827219" cy="582266"/>
              </a:xfrm>
              <a:prstGeom prst="rect">
                <a:avLst/>
              </a:prstGeom>
            </p:spPr>
          </p:pic>
          <p:pic>
            <p:nvPicPr>
              <p:cNvPr id="26" name="Picture 25" descr="Laptop_4.png"/>
              <p:cNvPicPr>
                <a:picLocks noChangeAspect="1"/>
              </p:cNvPicPr>
              <p:nvPr/>
            </p:nvPicPr>
            <p:blipFill>
              <a:blip r:embed="rId7" cstate="print"/>
              <a:stretch>
                <a:fillRect/>
              </a:stretch>
            </p:blipFill>
            <p:spPr>
              <a:xfrm>
                <a:off x="5832858" y="2366188"/>
                <a:ext cx="827219" cy="582266"/>
              </a:xfrm>
              <a:prstGeom prst="rect">
                <a:avLst/>
              </a:prstGeom>
            </p:spPr>
          </p:pic>
          <p:pic>
            <p:nvPicPr>
              <p:cNvPr id="27" name="Picture 26" descr="Laptop_4.png"/>
              <p:cNvPicPr>
                <a:picLocks noChangeAspect="1"/>
              </p:cNvPicPr>
              <p:nvPr/>
            </p:nvPicPr>
            <p:blipFill>
              <a:blip r:embed="rId7" cstate="print"/>
              <a:stretch>
                <a:fillRect/>
              </a:stretch>
            </p:blipFill>
            <p:spPr>
              <a:xfrm>
                <a:off x="4736987" y="2366188"/>
                <a:ext cx="827221" cy="582268"/>
              </a:xfrm>
              <a:prstGeom prst="rect">
                <a:avLst/>
              </a:prstGeom>
            </p:spPr>
          </p:pic>
          <p:pic>
            <p:nvPicPr>
              <p:cNvPr id="28" name="Picture 27" descr="Laptop_4.png"/>
              <p:cNvPicPr>
                <a:picLocks noChangeAspect="1"/>
              </p:cNvPicPr>
              <p:nvPr/>
            </p:nvPicPr>
            <p:blipFill>
              <a:blip r:embed="rId7" cstate="print"/>
              <a:stretch>
                <a:fillRect/>
              </a:stretch>
            </p:blipFill>
            <p:spPr>
              <a:xfrm>
                <a:off x="3641114" y="2366188"/>
                <a:ext cx="827219" cy="582266"/>
              </a:xfrm>
              <a:prstGeom prst="rect">
                <a:avLst/>
              </a:prstGeom>
            </p:spPr>
          </p:pic>
          <p:pic>
            <p:nvPicPr>
              <p:cNvPr id="29" name="Picture 28" descr="Laptop_4.png"/>
              <p:cNvPicPr>
                <a:picLocks noChangeAspect="1"/>
              </p:cNvPicPr>
              <p:nvPr/>
            </p:nvPicPr>
            <p:blipFill>
              <a:blip r:embed="rId7" cstate="print"/>
              <a:stretch>
                <a:fillRect/>
              </a:stretch>
            </p:blipFill>
            <p:spPr>
              <a:xfrm>
                <a:off x="2545241" y="2366188"/>
                <a:ext cx="827219" cy="582266"/>
              </a:xfrm>
              <a:prstGeom prst="rect">
                <a:avLst/>
              </a:prstGeom>
            </p:spPr>
          </p:pic>
          <p:pic>
            <p:nvPicPr>
              <p:cNvPr id="30" name="Picture 29" descr="Laptop_4.png"/>
              <p:cNvPicPr>
                <a:picLocks noChangeAspect="1"/>
              </p:cNvPicPr>
              <p:nvPr/>
            </p:nvPicPr>
            <p:blipFill>
              <a:blip r:embed="rId8" cstate="print"/>
              <a:stretch>
                <a:fillRect/>
              </a:stretch>
            </p:blipFill>
            <p:spPr>
              <a:xfrm>
                <a:off x="5332824" y="2528461"/>
                <a:ext cx="949270" cy="668176"/>
              </a:xfrm>
              <a:prstGeom prst="rect">
                <a:avLst/>
              </a:prstGeom>
            </p:spPr>
          </p:pic>
          <p:pic>
            <p:nvPicPr>
              <p:cNvPr id="31" name="Picture 30" descr="Laptop_4.png"/>
              <p:cNvPicPr>
                <a:picLocks noChangeAspect="1"/>
              </p:cNvPicPr>
              <p:nvPr/>
            </p:nvPicPr>
            <p:blipFill>
              <a:blip r:embed="rId8" cstate="print"/>
              <a:stretch>
                <a:fillRect/>
              </a:stretch>
            </p:blipFill>
            <p:spPr>
              <a:xfrm>
                <a:off x="4128024" y="2528461"/>
                <a:ext cx="949270" cy="668176"/>
              </a:xfrm>
              <a:prstGeom prst="rect">
                <a:avLst/>
              </a:prstGeom>
            </p:spPr>
          </p:pic>
          <p:pic>
            <p:nvPicPr>
              <p:cNvPr id="32" name="Picture 31" descr="Laptop_4.png"/>
              <p:cNvPicPr>
                <a:picLocks noChangeAspect="1"/>
              </p:cNvPicPr>
              <p:nvPr/>
            </p:nvPicPr>
            <p:blipFill>
              <a:blip r:embed="rId8" cstate="print"/>
              <a:stretch>
                <a:fillRect/>
              </a:stretch>
            </p:blipFill>
            <p:spPr>
              <a:xfrm flipH="1">
                <a:off x="2923227" y="2528461"/>
                <a:ext cx="949270" cy="668176"/>
              </a:xfrm>
              <a:prstGeom prst="rect">
                <a:avLst/>
              </a:prstGeom>
            </p:spPr>
          </p:pic>
          <p:pic>
            <p:nvPicPr>
              <p:cNvPr id="33" name="Picture 32" descr="Laptop_4.png"/>
              <p:cNvPicPr>
                <a:picLocks noChangeAspect="1"/>
              </p:cNvPicPr>
              <p:nvPr/>
            </p:nvPicPr>
            <p:blipFill>
              <a:blip r:embed="rId9" cstate="print"/>
              <a:stretch>
                <a:fillRect/>
              </a:stretch>
            </p:blipFill>
            <p:spPr>
              <a:xfrm>
                <a:off x="4827066" y="2681187"/>
                <a:ext cx="1179814" cy="830452"/>
              </a:xfrm>
              <a:prstGeom prst="rect">
                <a:avLst/>
              </a:prstGeom>
            </p:spPr>
          </p:pic>
          <p:pic>
            <p:nvPicPr>
              <p:cNvPr id="34" name="Picture 33" descr="Laptop_4.png"/>
              <p:cNvPicPr>
                <a:picLocks noChangeAspect="1"/>
              </p:cNvPicPr>
              <p:nvPr/>
            </p:nvPicPr>
            <p:blipFill>
              <a:blip r:embed="rId9" cstate="print"/>
              <a:stretch>
                <a:fillRect/>
              </a:stretch>
            </p:blipFill>
            <p:spPr>
              <a:xfrm>
                <a:off x="3347526" y="2681187"/>
                <a:ext cx="1179814" cy="830452"/>
              </a:xfrm>
              <a:prstGeom prst="rect">
                <a:avLst/>
              </a:prstGeom>
            </p:spPr>
          </p:pic>
          <p:pic>
            <p:nvPicPr>
              <p:cNvPr id="35" name="Picture 34" descr="Laptop_4.png"/>
              <p:cNvPicPr>
                <a:picLocks noChangeAspect="1"/>
              </p:cNvPicPr>
              <p:nvPr/>
            </p:nvPicPr>
            <p:blipFill>
              <a:blip r:embed="rId9" cstate="print"/>
              <a:stretch>
                <a:fillRect/>
              </a:stretch>
            </p:blipFill>
            <p:spPr>
              <a:xfrm>
                <a:off x="3902212" y="2853006"/>
                <a:ext cx="1410348" cy="992721"/>
              </a:xfrm>
              <a:prstGeom prst="rect">
                <a:avLst/>
              </a:prstGeom>
            </p:spPr>
          </p:pic>
          <p:pic>
            <p:nvPicPr>
              <p:cNvPr id="36" name="Picture 35" descr="Laptop_4.png"/>
              <p:cNvPicPr>
                <a:picLocks noChangeAspect="1"/>
              </p:cNvPicPr>
              <p:nvPr/>
            </p:nvPicPr>
            <p:blipFill>
              <a:blip r:embed="rId8" cstate="print"/>
              <a:stretch>
                <a:fillRect/>
              </a:stretch>
            </p:blipFill>
            <p:spPr>
              <a:xfrm>
                <a:off x="6537623" y="2528461"/>
                <a:ext cx="949270" cy="668176"/>
              </a:xfrm>
              <a:prstGeom prst="rect">
                <a:avLst/>
              </a:prstGeom>
            </p:spPr>
          </p:pic>
          <p:pic>
            <p:nvPicPr>
              <p:cNvPr id="37" name="Picture 36" descr="Laptop_4.png"/>
              <p:cNvPicPr>
                <a:picLocks noChangeAspect="1"/>
              </p:cNvPicPr>
              <p:nvPr/>
            </p:nvPicPr>
            <p:blipFill>
              <a:blip r:embed="rId9" cstate="print"/>
              <a:stretch>
                <a:fillRect/>
              </a:stretch>
            </p:blipFill>
            <p:spPr>
              <a:xfrm>
                <a:off x="6039336" y="2681187"/>
                <a:ext cx="1179814" cy="830452"/>
              </a:xfrm>
              <a:prstGeom prst="rect">
                <a:avLst/>
              </a:prstGeom>
            </p:spPr>
          </p:pic>
          <p:pic>
            <p:nvPicPr>
              <p:cNvPr id="38" name="Picture 37" descr="Laptop_4.png"/>
              <p:cNvPicPr>
                <a:picLocks noChangeAspect="1"/>
              </p:cNvPicPr>
              <p:nvPr/>
            </p:nvPicPr>
            <p:blipFill>
              <a:blip r:embed="rId9" cstate="print"/>
              <a:stretch>
                <a:fillRect/>
              </a:stretch>
            </p:blipFill>
            <p:spPr>
              <a:xfrm>
                <a:off x="5476757" y="2853006"/>
                <a:ext cx="1410351" cy="992723"/>
              </a:xfrm>
              <a:prstGeom prst="rect">
                <a:avLst/>
              </a:prstGeom>
            </p:spPr>
          </p:pic>
          <p:pic>
            <p:nvPicPr>
              <p:cNvPr id="39" name="Picture 38" descr="Laptop_4.png"/>
              <p:cNvPicPr>
                <a:picLocks noChangeAspect="1"/>
              </p:cNvPicPr>
              <p:nvPr/>
            </p:nvPicPr>
            <p:blipFill>
              <a:blip r:embed="rId9" cstate="print"/>
              <a:stretch>
                <a:fillRect/>
              </a:stretch>
            </p:blipFill>
            <p:spPr>
              <a:xfrm>
                <a:off x="4715811" y="3053490"/>
                <a:ext cx="1749335" cy="1231328"/>
              </a:xfrm>
              <a:prstGeom prst="rect">
                <a:avLst/>
              </a:prstGeom>
            </p:spPr>
          </p:pic>
          <p:pic>
            <p:nvPicPr>
              <p:cNvPr id="40" name="Picture 39" descr="Laptop_4.png"/>
              <p:cNvPicPr>
                <a:picLocks noChangeAspect="1"/>
              </p:cNvPicPr>
              <p:nvPr/>
            </p:nvPicPr>
            <p:blipFill>
              <a:blip r:embed="rId8" cstate="print"/>
              <a:stretch>
                <a:fillRect/>
              </a:stretch>
            </p:blipFill>
            <p:spPr>
              <a:xfrm>
                <a:off x="1718427" y="2528461"/>
                <a:ext cx="949270" cy="668176"/>
              </a:xfrm>
              <a:prstGeom prst="rect">
                <a:avLst/>
              </a:prstGeom>
            </p:spPr>
          </p:pic>
          <p:pic>
            <p:nvPicPr>
              <p:cNvPr id="41" name="Picture 40" descr="Laptop_4.png"/>
              <p:cNvPicPr>
                <a:picLocks noChangeAspect="1"/>
              </p:cNvPicPr>
              <p:nvPr/>
            </p:nvPicPr>
            <p:blipFill>
              <a:blip r:embed="rId9" cstate="print"/>
              <a:stretch>
                <a:fillRect/>
              </a:stretch>
            </p:blipFill>
            <p:spPr>
              <a:xfrm>
                <a:off x="1986171" y="2681187"/>
                <a:ext cx="1179814" cy="830452"/>
              </a:xfrm>
              <a:prstGeom prst="rect">
                <a:avLst/>
              </a:prstGeom>
            </p:spPr>
          </p:pic>
          <p:pic>
            <p:nvPicPr>
              <p:cNvPr id="42" name="Picture 41" descr="Laptop_4.png"/>
              <p:cNvPicPr>
                <a:picLocks noChangeAspect="1"/>
              </p:cNvPicPr>
              <p:nvPr/>
            </p:nvPicPr>
            <p:blipFill>
              <a:blip r:embed="rId9" cstate="print"/>
              <a:stretch>
                <a:fillRect/>
              </a:stretch>
            </p:blipFill>
            <p:spPr>
              <a:xfrm>
                <a:off x="2318214" y="2853007"/>
                <a:ext cx="1410348" cy="992721"/>
              </a:xfrm>
              <a:prstGeom prst="rect">
                <a:avLst/>
              </a:prstGeom>
            </p:spPr>
          </p:pic>
          <p:pic>
            <p:nvPicPr>
              <p:cNvPr id="43" name="Picture 42" descr="Laptop_4.png"/>
              <p:cNvPicPr>
                <a:picLocks noChangeAspect="1"/>
              </p:cNvPicPr>
              <p:nvPr/>
            </p:nvPicPr>
            <p:blipFill>
              <a:blip r:embed="rId9" cstate="print"/>
              <a:stretch>
                <a:fillRect/>
              </a:stretch>
            </p:blipFill>
            <p:spPr>
              <a:xfrm>
                <a:off x="2740173" y="3053490"/>
                <a:ext cx="1749335" cy="1231328"/>
              </a:xfrm>
              <a:prstGeom prst="rect">
                <a:avLst/>
              </a:prstGeom>
            </p:spPr>
          </p:pic>
          <p:pic>
            <p:nvPicPr>
              <p:cNvPr id="44" name="Picture 43" descr="Laptop_4.png"/>
              <p:cNvPicPr>
                <a:picLocks noChangeAspect="1"/>
              </p:cNvPicPr>
              <p:nvPr/>
            </p:nvPicPr>
            <p:blipFill>
              <a:blip r:embed="rId9" cstate="print"/>
              <a:stretch>
                <a:fillRect/>
              </a:stretch>
            </p:blipFill>
            <p:spPr>
              <a:xfrm>
                <a:off x="3446430" y="3355758"/>
                <a:ext cx="2251139" cy="1584540"/>
              </a:xfrm>
              <a:prstGeom prst="rect">
                <a:avLst/>
              </a:prstGeom>
            </p:spPr>
          </p:pic>
        </p:grpSp>
      </p:gr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963" y="2670050"/>
            <a:ext cx="9190871" cy="857210"/>
          </a:xfrm>
          <a:prstGeom prst="rect">
            <a:avLst/>
          </a:prstGeom>
          <a:effectLst>
            <a:glow rad="101600">
              <a:schemeClr val="accent1">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5530262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441" y="269814"/>
            <a:ext cx="11428571"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grpSp>
        <p:nvGrpSpPr>
          <p:cNvPr id="3" name="Group 2"/>
          <p:cNvGrpSpPr/>
          <p:nvPr/>
        </p:nvGrpSpPr>
        <p:grpSpPr>
          <a:xfrm>
            <a:off x="535454" y="1702986"/>
            <a:ext cx="10969941" cy="4393014"/>
            <a:chOff x="382147" y="1349349"/>
            <a:chExt cx="8229599" cy="4393014"/>
          </a:xfrm>
        </p:grpSpPr>
        <p:sp>
          <p:nvSpPr>
            <p:cNvPr id="4" name="Freeform 3"/>
            <p:cNvSpPr/>
            <p:nvPr/>
          </p:nvSpPr>
          <p:spPr>
            <a:xfrm>
              <a:off x="382147" y="1388086"/>
              <a:ext cx="1015409" cy="1450584"/>
            </a:xfrm>
            <a:custGeom>
              <a:avLst/>
              <a:gdLst>
                <a:gd name="connsiteX0" fmla="*/ 0 w 1450583"/>
                <a:gd name="connsiteY0" fmla="*/ 0 h 1015408"/>
                <a:gd name="connsiteX1" fmla="*/ 942879 w 1450583"/>
                <a:gd name="connsiteY1" fmla="*/ 0 h 1015408"/>
                <a:gd name="connsiteX2" fmla="*/ 1450583 w 1450583"/>
                <a:gd name="connsiteY2" fmla="*/ 507704 h 1015408"/>
                <a:gd name="connsiteX3" fmla="*/ 942879 w 1450583"/>
                <a:gd name="connsiteY3" fmla="*/ 1015408 h 1015408"/>
                <a:gd name="connsiteX4" fmla="*/ 0 w 1450583"/>
                <a:gd name="connsiteY4" fmla="*/ 1015408 h 1015408"/>
                <a:gd name="connsiteX5" fmla="*/ 507704 w 1450583"/>
                <a:gd name="connsiteY5" fmla="*/ 507704 h 1015408"/>
                <a:gd name="connsiteX6" fmla="*/ 0 w 1450583"/>
                <a:gd name="connsiteY6" fmla="*/ 0 h 1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583" h="1015408">
                  <a:moveTo>
                    <a:pt x="1450582" y="0"/>
                  </a:moveTo>
                  <a:lnTo>
                    <a:pt x="1450582" y="660015"/>
                  </a:lnTo>
                  <a:lnTo>
                    <a:pt x="725292" y="1015408"/>
                  </a:lnTo>
                  <a:lnTo>
                    <a:pt x="1" y="660015"/>
                  </a:lnTo>
                  <a:lnTo>
                    <a:pt x="1" y="0"/>
                  </a:lnTo>
                  <a:lnTo>
                    <a:pt x="725292" y="355393"/>
                  </a:lnTo>
                  <a:lnTo>
                    <a:pt x="1450582" y="0"/>
                  </a:lnTo>
                  <a:close/>
                </a:path>
              </a:pathLst>
            </a:custGeom>
            <a:solidFill>
              <a:schemeClr val="tx2">
                <a:lumMod val="60000"/>
                <a:lumOff val="40000"/>
              </a:schemeClr>
            </a:solidFill>
            <a:ln>
              <a:solidFill>
                <a:schemeClr val="tx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17864" rIns="10160" bIns="51786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Enrollment</a:t>
              </a:r>
              <a:endParaRPr lang="en-US" sz="1600" b="1" kern="1200" dirty="0">
                <a:solidFill>
                  <a:schemeClr val="bg1"/>
                </a:solidFill>
              </a:endParaRPr>
            </a:p>
          </p:txBody>
        </p:sp>
        <p:sp>
          <p:nvSpPr>
            <p:cNvPr id="5" name="Freeform 4"/>
            <p:cNvSpPr/>
            <p:nvPr/>
          </p:nvSpPr>
          <p:spPr>
            <a:xfrm>
              <a:off x="1397555" y="1349349"/>
              <a:ext cx="7214191" cy="1020355"/>
            </a:xfrm>
            <a:custGeom>
              <a:avLst/>
              <a:gdLst>
                <a:gd name="connsiteX0" fmla="*/ 170063 w 1020355"/>
                <a:gd name="connsiteY0" fmla="*/ 0 h 7214191"/>
                <a:gd name="connsiteX1" fmla="*/ 850292 w 1020355"/>
                <a:gd name="connsiteY1" fmla="*/ 0 h 7214191"/>
                <a:gd name="connsiteX2" fmla="*/ 970545 w 1020355"/>
                <a:gd name="connsiteY2" fmla="*/ 49810 h 7214191"/>
                <a:gd name="connsiteX3" fmla="*/ 1020355 w 1020355"/>
                <a:gd name="connsiteY3" fmla="*/ 170063 h 7214191"/>
                <a:gd name="connsiteX4" fmla="*/ 1020355 w 1020355"/>
                <a:gd name="connsiteY4" fmla="*/ 7214191 h 7214191"/>
                <a:gd name="connsiteX5" fmla="*/ 1020355 w 1020355"/>
                <a:gd name="connsiteY5" fmla="*/ 7214191 h 7214191"/>
                <a:gd name="connsiteX6" fmla="*/ 1020355 w 1020355"/>
                <a:gd name="connsiteY6" fmla="*/ 7214191 h 7214191"/>
                <a:gd name="connsiteX7" fmla="*/ 0 w 1020355"/>
                <a:gd name="connsiteY7" fmla="*/ 7214191 h 7214191"/>
                <a:gd name="connsiteX8" fmla="*/ 0 w 1020355"/>
                <a:gd name="connsiteY8" fmla="*/ 7214191 h 7214191"/>
                <a:gd name="connsiteX9" fmla="*/ 0 w 1020355"/>
                <a:gd name="connsiteY9" fmla="*/ 7214191 h 7214191"/>
                <a:gd name="connsiteX10" fmla="*/ 0 w 1020355"/>
                <a:gd name="connsiteY10" fmla="*/ 170063 h 7214191"/>
                <a:gd name="connsiteX11" fmla="*/ 49810 w 1020355"/>
                <a:gd name="connsiteY11" fmla="*/ 49810 h 7214191"/>
                <a:gd name="connsiteX12" fmla="*/ 170063 w 1020355"/>
                <a:gd name="connsiteY12" fmla="*/ 0 h 7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0355" h="7214191">
                  <a:moveTo>
                    <a:pt x="1020355" y="1202395"/>
                  </a:moveTo>
                  <a:lnTo>
                    <a:pt x="1020355" y="6011796"/>
                  </a:lnTo>
                  <a:cubicBezTo>
                    <a:pt x="1020355" y="6330694"/>
                    <a:pt x="1017821" y="6636525"/>
                    <a:pt x="1013310" y="6862017"/>
                  </a:cubicBezTo>
                  <a:cubicBezTo>
                    <a:pt x="1008799" y="7087509"/>
                    <a:pt x="1002681" y="7214187"/>
                    <a:pt x="996302" y="7214187"/>
                  </a:cubicBezTo>
                  <a:lnTo>
                    <a:pt x="0" y="7214187"/>
                  </a:lnTo>
                  <a:lnTo>
                    <a:pt x="0" y="7214187"/>
                  </a:lnTo>
                  <a:lnTo>
                    <a:pt x="0" y="7214187"/>
                  </a:lnTo>
                  <a:lnTo>
                    <a:pt x="0" y="4"/>
                  </a:lnTo>
                  <a:lnTo>
                    <a:pt x="0" y="4"/>
                  </a:lnTo>
                  <a:lnTo>
                    <a:pt x="0" y="4"/>
                  </a:lnTo>
                  <a:lnTo>
                    <a:pt x="996302" y="4"/>
                  </a:lnTo>
                  <a:cubicBezTo>
                    <a:pt x="1002681" y="4"/>
                    <a:pt x="1008799" y="126682"/>
                    <a:pt x="1013310" y="352174"/>
                  </a:cubicBezTo>
                  <a:cubicBezTo>
                    <a:pt x="1017821" y="577666"/>
                    <a:pt x="1020355" y="883497"/>
                    <a:pt x="1020355" y="1202395"/>
                  </a:cubicBezTo>
                  <a:close/>
                </a:path>
              </a:pathLst>
            </a:custGeom>
            <a:noFill/>
            <a:ln>
              <a:solidFill>
                <a:schemeClr val="tx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59970" rIns="59970" bIns="59970" numCol="1" spcCol="1270" anchor="ctr" anchorCtr="0">
              <a:noAutofit/>
            </a:bodyPr>
            <a:lstStyle/>
            <a:p>
              <a:pPr marL="228600" lvl="0" indent="-228600">
                <a:lnSpc>
                  <a:spcPct val="90000"/>
                </a:lnSpc>
                <a:spcBef>
                  <a:spcPct val="20000"/>
                </a:spcBef>
                <a:buSzPct val="90000"/>
                <a:buBlip>
                  <a:blip r:embed="rId3"/>
                </a:buBlip>
              </a:pPr>
              <a:r>
                <a:rPr lang="en-US" sz="1400" dirty="0">
                  <a:gradFill>
                    <a:gsLst>
                      <a:gs pos="0">
                        <a:srgbClr val="FFFFFF"/>
                      </a:gs>
                      <a:gs pos="86000">
                        <a:srgbClr val="FFFFFF"/>
                      </a:gs>
                    </a:gsLst>
                    <a:lin ang="5400000" scaled="0"/>
                  </a:gradFill>
                </a:rPr>
                <a:t>The Windows </a:t>
              </a:r>
              <a:r>
                <a:rPr lang="en-US" sz="1400" dirty="0" err="1">
                  <a:gradFill>
                    <a:gsLst>
                      <a:gs pos="0">
                        <a:srgbClr val="FFFFFF"/>
                      </a:gs>
                      <a:gs pos="86000">
                        <a:srgbClr val="FFFFFF"/>
                      </a:gs>
                    </a:gsLst>
                    <a:lin ang="5400000" scaled="0"/>
                  </a:gradFill>
                </a:rPr>
                <a:t>Intune</a:t>
              </a:r>
              <a:r>
                <a:rPr lang="en-US" sz="1400" dirty="0">
                  <a:gradFill>
                    <a:gsLst>
                      <a:gs pos="0">
                        <a:srgbClr val="FFFFFF"/>
                      </a:gs>
                      <a:gs pos="86000">
                        <a:srgbClr val="FFFFFF"/>
                      </a:gs>
                    </a:gsLst>
                    <a:lin ang="5400000" scaled="0"/>
                  </a:gradFill>
                </a:rPr>
                <a:t> agent starts</a:t>
              </a:r>
            </a:p>
            <a:p>
              <a:pPr marL="228600" lvl="0" indent="-228600">
                <a:lnSpc>
                  <a:spcPct val="90000"/>
                </a:lnSpc>
                <a:spcBef>
                  <a:spcPct val="20000"/>
                </a:spcBef>
                <a:buSzPct val="90000"/>
                <a:buBlip>
                  <a:blip r:embed="rId3"/>
                </a:buBlip>
              </a:pPr>
              <a:r>
                <a:rPr lang="en-US" sz="1400" dirty="0">
                  <a:gradFill>
                    <a:gsLst>
                      <a:gs pos="0">
                        <a:srgbClr val="FFFFFF"/>
                      </a:gs>
                      <a:gs pos="86000">
                        <a:srgbClr val="FFFFFF"/>
                      </a:gs>
                    </a:gsLst>
                    <a:lin ang="5400000" scaled="0"/>
                  </a:gradFill>
                </a:rPr>
                <a:t>It authenticates against the cloud service and enrolls the client computer</a:t>
              </a:r>
            </a:p>
            <a:p>
              <a:pPr marL="228600" lvl="0" indent="-228600">
                <a:lnSpc>
                  <a:spcPct val="90000"/>
                </a:lnSpc>
                <a:spcBef>
                  <a:spcPct val="20000"/>
                </a:spcBef>
                <a:buSzPct val="90000"/>
                <a:buBlip>
                  <a:blip r:embed="rId3"/>
                </a:buBlip>
              </a:pPr>
              <a:r>
                <a:rPr lang="en-US" sz="1400" dirty="0">
                  <a:gradFill>
                    <a:gsLst>
                      <a:gs pos="0">
                        <a:srgbClr val="FFFFFF"/>
                      </a:gs>
                      <a:gs pos="86000">
                        <a:srgbClr val="FFFFFF"/>
                      </a:gs>
                    </a:gsLst>
                    <a:lin ang="5400000" scaled="0"/>
                  </a:gradFill>
                </a:rPr>
                <a:t>The computer can be viewed in the Unassigned Computers group in the administrator console</a:t>
              </a:r>
            </a:p>
          </p:txBody>
        </p:sp>
        <p:sp>
          <p:nvSpPr>
            <p:cNvPr id="6" name="Freeform 5"/>
            <p:cNvSpPr/>
            <p:nvPr/>
          </p:nvSpPr>
          <p:spPr>
            <a:xfrm>
              <a:off x="382147" y="2777971"/>
              <a:ext cx="1015409" cy="1450584"/>
            </a:xfrm>
            <a:custGeom>
              <a:avLst/>
              <a:gdLst>
                <a:gd name="connsiteX0" fmla="*/ 0 w 1450583"/>
                <a:gd name="connsiteY0" fmla="*/ 0 h 1015408"/>
                <a:gd name="connsiteX1" fmla="*/ 942879 w 1450583"/>
                <a:gd name="connsiteY1" fmla="*/ 0 h 1015408"/>
                <a:gd name="connsiteX2" fmla="*/ 1450583 w 1450583"/>
                <a:gd name="connsiteY2" fmla="*/ 507704 h 1015408"/>
                <a:gd name="connsiteX3" fmla="*/ 942879 w 1450583"/>
                <a:gd name="connsiteY3" fmla="*/ 1015408 h 1015408"/>
                <a:gd name="connsiteX4" fmla="*/ 0 w 1450583"/>
                <a:gd name="connsiteY4" fmla="*/ 1015408 h 1015408"/>
                <a:gd name="connsiteX5" fmla="*/ 507704 w 1450583"/>
                <a:gd name="connsiteY5" fmla="*/ 507704 h 1015408"/>
                <a:gd name="connsiteX6" fmla="*/ 0 w 1450583"/>
                <a:gd name="connsiteY6" fmla="*/ 0 h 1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583" h="1015408">
                  <a:moveTo>
                    <a:pt x="1450582" y="0"/>
                  </a:moveTo>
                  <a:lnTo>
                    <a:pt x="1450582" y="660015"/>
                  </a:lnTo>
                  <a:lnTo>
                    <a:pt x="725292" y="1015408"/>
                  </a:lnTo>
                  <a:lnTo>
                    <a:pt x="1" y="660015"/>
                  </a:lnTo>
                  <a:lnTo>
                    <a:pt x="1" y="0"/>
                  </a:lnTo>
                  <a:lnTo>
                    <a:pt x="725292" y="355393"/>
                  </a:lnTo>
                  <a:lnTo>
                    <a:pt x="1450582" y="0"/>
                  </a:lnTo>
                  <a:close/>
                </a:path>
              </a:pathLst>
            </a:custGeom>
            <a:solidFill>
              <a:schemeClr val="tx2">
                <a:lumMod val="60000"/>
                <a:lumOff val="40000"/>
              </a:schemeClr>
            </a:solidFill>
            <a:ln>
              <a:solidFill>
                <a:schemeClr val="tx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17864" rIns="10160" bIns="51786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Agent installation</a:t>
              </a:r>
              <a:endParaRPr lang="en-US" sz="1600" b="1" kern="1200" dirty="0">
                <a:solidFill>
                  <a:schemeClr val="bg1"/>
                </a:solidFill>
              </a:endParaRPr>
            </a:p>
          </p:txBody>
        </p:sp>
        <p:sp>
          <p:nvSpPr>
            <p:cNvPr id="7" name="Freeform 6"/>
            <p:cNvSpPr/>
            <p:nvPr/>
          </p:nvSpPr>
          <p:spPr>
            <a:xfrm>
              <a:off x="1397555" y="2662027"/>
              <a:ext cx="7214191" cy="1175265"/>
            </a:xfrm>
            <a:custGeom>
              <a:avLst/>
              <a:gdLst>
                <a:gd name="connsiteX0" fmla="*/ 195881 w 1175265"/>
                <a:gd name="connsiteY0" fmla="*/ 0 h 7214191"/>
                <a:gd name="connsiteX1" fmla="*/ 979384 w 1175265"/>
                <a:gd name="connsiteY1" fmla="*/ 0 h 7214191"/>
                <a:gd name="connsiteX2" fmla="*/ 1117893 w 1175265"/>
                <a:gd name="connsiteY2" fmla="*/ 57372 h 7214191"/>
                <a:gd name="connsiteX3" fmla="*/ 1175265 w 1175265"/>
                <a:gd name="connsiteY3" fmla="*/ 195881 h 7214191"/>
                <a:gd name="connsiteX4" fmla="*/ 1175265 w 1175265"/>
                <a:gd name="connsiteY4" fmla="*/ 7214191 h 7214191"/>
                <a:gd name="connsiteX5" fmla="*/ 1175265 w 1175265"/>
                <a:gd name="connsiteY5" fmla="*/ 7214191 h 7214191"/>
                <a:gd name="connsiteX6" fmla="*/ 1175265 w 1175265"/>
                <a:gd name="connsiteY6" fmla="*/ 7214191 h 7214191"/>
                <a:gd name="connsiteX7" fmla="*/ 0 w 1175265"/>
                <a:gd name="connsiteY7" fmla="*/ 7214191 h 7214191"/>
                <a:gd name="connsiteX8" fmla="*/ 0 w 1175265"/>
                <a:gd name="connsiteY8" fmla="*/ 7214191 h 7214191"/>
                <a:gd name="connsiteX9" fmla="*/ 0 w 1175265"/>
                <a:gd name="connsiteY9" fmla="*/ 7214191 h 7214191"/>
                <a:gd name="connsiteX10" fmla="*/ 0 w 1175265"/>
                <a:gd name="connsiteY10" fmla="*/ 195881 h 7214191"/>
                <a:gd name="connsiteX11" fmla="*/ 57372 w 1175265"/>
                <a:gd name="connsiteY11" fmla="*/ 57372 h 7214191"/>
                <a:gd name="connsiteX12" fmla="*/ 195881 w 1175265"/>
                <a:gd name="connsiteY12" fmla="*/ 0 h 7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5265" h="7214191">
                  <a:moveTo>
                    <a:pt x="1175265" y="1202387"/>
                  </a:moveTo>
                  <a:lnTo>
                    <a:pt x="1175265" y="6011804"/>
                  </a:lnTo>
                  <a:cubicBezTo>
                    <a:pt x="1175265" y="6330698"/>
                    <a:pt x="1171903" y="6636529"/>
                    <a:pt x="1165919" y="6862021"/>
                  </a:cubicBezTo>
                  <a:cubicBezTo>
                    <a:pt x="1159934" y="7087514"/>
                    <a:pt x="1151817" y="7214191"/>
                    <a:pt x="1143354" y="7214191"/>
                  </a:cubicBezTo>
                  <a:lnTo>
                    <a:pt x="0" y="7214191"/>
                  </a:lnTo>
                  <a:lnTo>
                    <a:pt x="0" y="7214191"/>
                  </a:lnTo>
                  <a:lnTo>
                    <a:pt x="0" y="7214191"/>
                  </a:lnTo>
                  <a:lnTo>
                    <a:pt x="0" y="0"/>
                  </a:lnTo>
                  <a:lnTo>
                    <a:pt x="0" y="0"/>
                  </a:lnTo>
                  <a:lnTo>
                    <a:pt x="0" y="0"/>
                  </a:lnTo>
                  <a:lnTo>
                    <a:pt x="1143354" y="0"/>
                  </a:lnTo>
                  <a:cubicBezTo>
                    <a:pt x="1151817" y="0"/>
                    <a:pt x="1159934" y="126683"/>
                    <a:pt x="1165919" y="352170"/>
                  </a:cubicBezTo>
                  <a:cubicBezTo>
                    <a:pt x="1171903" y="577662"/>
                    <a:pt x="1175265" y="883493"/>
                    <a:pt x="1175265" y="1202387"/>
                  </a:cubicBezTo>
                  <a:close/>
                </a:path>
              </a:pathLst>
            </a:custGeom>
            <a:noFill/>
            <a:ln>
              <a:solidFill>
                <a:schemeClr val="tx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67532" rIns="67532" bIns="67532" numCol="1" spcCol="1270" anchor="ctr" anchorCtr="0">
              <a:noAutofit/>
            </a:bodyPr>
            <a:lstStyle/>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The installation downloads agents from the Windows Intune service</a:t>
              </a:r>
            </a:p>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Each agent starts up as it is downloaded and installed</a:t>
              </a:r>
            </a:p>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Each agent reports information to the Windows Intune service</a:t>
              </a:r>
            </a:p>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Agents with failed installations raise alerts on the administrator console</a:t>
              </a:r>
            </a:p>
          </p:txBody>
        </p:sp>
        <p:sp>
          <p:nvSpPr>
            <p:cNvPr id="8" name="Freeform 7"/>
            <p:cNvSpPr/>
            <p:nvPr/>
          </p:nvSpPr>
          <p:spPr>
            <a:xfrm>
              <a:off x="382147" y="4291779"/>
              <a:ext cx="1015409" cy="1450584"/>
            </a:xfrm>
            <a:custGeom>
              <a:avLst/>
              <a:gdLst>
                <a:gd name="connsiteX0" fmla="*/ 0 w 1450583"/>
                <a:gd name="connsiteY0" fmla="*/ 0 h 1015408"/>
                <a:gd name="connsiteX1" fmla="*/ 942879 w 1450583"/>
                <a:gd name="connsiteY1" fmla="*/ 0 h 1015408"/>
                <a:gd name="connsiteX2" fmla="*/ 1450583 w 1450583"/>
                <a:gd name="connsiteY2" fmla="*/ 507704 h 1015408"/>
                <a:gd name="connsiteX3" fmla="*/ 942879 w 1450583"/>
                <a:gd name="connsiteY3" fmla="*/ 1015408 h 1015408"/>
                <a:gd name="connsiteX4" fmla="*/ 0 w 1450583"/>
                <a:gd name="connsiteY4" fmla="*/ 1015408 h 1015408"/>
                <a:gd name="connsiteX5" fmla="*/ 507704 w 1450583"/>
                <a:gd name="connsiteY5" fmla="*/ 507704 h 1015408"/>
                <a:gd name="connsiteX6" fmla="*/ 0 w 1450583"/>
                <a:gd name="connsiteY6" fmla="*/ 0 h 101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583" h="1015408">
                  <a:moveTo>
                    <a:pt x="1450582" y="0"/>
                  </a:moveTo>
                  <a:lnTo>
                    <a:pt x="1450582" y="660015"/>
                  </a:lnTo>
                  <a:lnTo>
                    <a:pt x="725292" y="1015408"/>
                  </a:lnTo>
                  <a:lnTo>
                    <a:pt x="1" y="660015"/>
                  </a:lnTo>
                  <a:lnTo>
                    <a:pt x="1" y="0"/>
                  </a:lnTo>
                  <a:lnTo>
                    <a:pt x="725292" y="355393"/>
                  </a:lnTo>
                  <a:lnTo>
                    <a:pt x="1450582" y="0"/>
                  </a:lnTo>
                  <a:close/>
                </a:path>
              </a:pathLst>
            </a:custGeom>
            <a:solidFill>
              <a:schemeClr val="tx2">
                <a:lumMod val="60000"/>
                <a:lumOff val="40000"/>
              </a:schemeClr>
            </a:solidFill>
            <a:ln>
              <a:solidFill>
                <a:schemeClr val="tx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1" tIns="517864" rIns="10160" bIns="517865"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Computer restart</a:t>
              </a:r>
              <a:endParaRPr lang="en-US" sz="1600" b="1" kern="1200" dirty="0">
                <a:solidFill>
                  <a:schemeClr val="bg1"/>
                </a:solidFill>
              </a:endParaRPr>
            </a:p>
          </p:txBody>
        </p:sp>
        <p:sp>
          <p:nvSpPr>
            <p:cNvPr id="9" name="Freeform 8"/>
            <p:cNvSpPr/>
            <p:nvPr/>
          </p:nvSpPr>
          <p:spPr>
            <a:xfrm>
              <a:off x="1397555" y="4051912"/>
              <a:ext cx="7214191" cy="1422615"/>
            </a:xfrm>
            <a:custGeom>
              <a:avLst/>
              <a:gdLst>
                <a:gd name="connsiteX0" fmla="*/ 237107 w 1422615"/>
                <a:gd name="connsiteY0" fmla="*/ 0 h 7214191"/>
                <a:gd name="connsiteX1" fmla="*/ 1185508 w 1422615"/>
                <a:gd name="connsiteY1" fmla="*/ 0 h 7214191"/>
                <a:gd name="connsiteX2" fmla="*/ 1353168 w 1422615"/>
                <a:gd name="connsiteY2" fmla="*/ 69447 h 7214191"/>
                <a:gd name="connsiteX3" fmla="*/ 1422615 w 1422615"/>
                <a:gd name="connsiteY3" fmla="*/ 237107 h 7214191"/>
                <a:gd name="connsiteX4" fmla="*/ 1422615 w 1422615"/>
                <a:gd name="connsiteY4" fmla="*/ 7214191 h 7214191"/>
                <a:gd name="connsiteX5" fmla="*/ 1422615 w 1422615"/>
                <a:gd name="connsiteY5" fmla="*/ 7214191 h 7214191"/>
                <a:gd name="connsiteX6" fmla="*/ 1422615 w 1422615"/>
                <a:gd name="connsiteY6" fmla="*/ 7214191 h 7214191"/>
                <a:gd name="connsiteX7" fmla="*/ 0 w 1422615"/>
                <a:gd name="connsiteY7" fmla="*/ 7214191 h 7214191"/>
                <a:gd name="connsiteX8" fmla="*/ 0 w 1422615"/>
                <a:gd name="connsiteY8" fmla="*/ 7214191 h 7214191"/>
                <a:gd name="connsiteX9" fmla="*/ 0 w 1422615"/>
                <a:gd name="connsiteY9" fmla="*/ 7214191 h 7214191"/>
                <a:gd name="connsiteX10" fmla="*/ 0 w 1422615"/>
                <a:gd name="connsiteY10" fmla="*/ 237107 h 7214191"/>
                <a:gd name="connsiteX11" fmla="*/ 69447 w 1422615"/>
                <a:gd name="connsiteY11" fmla="*/ 69447 h 7214191"/>
                <a:gd name="connsiteX12" fmla="*/ 237107 w 1422615"/>
                <a:gd name="connsiteY12" fmla="*/ 0 h 721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615" h="7214191">
                  <a:moveTo>
                    <a:pt x="1422615" y="1202388"/>
                  </a:moveTo>
                  <a:lnTo>
                    <a:pt x="1422615" y="6011803"/>
                  </a:lnTo>
                  <a:cubicBezTo>
                    <a:pt x="1422615" y="6330698"/>
                    <a:pt x="1417689" y="6636529"/>
                    <a:pt x="1408920" y="6862020"/>
                  </a:cubicBezTo>
                  <a:cubicBezTo>
                    <a:pt x="1400152" y="7087510"/>
                    <a:pt x="1388259" y="7214191"/>
                    <a:pt x="1375858" y="7214191"/>
                  </a:cubicBezTo>
                  <a:lnTo>
                    <a:pt x="0" y="7214191"/>
                  </a:lnTo>
                  <a:lnTo>
                    <a:pt x="0" y="7214191"/>
                  </a:lnTo>
                  <a:lnTo>
                    <a:pt x="0" y="7214191"/>
                  </a:lnTo>
                  <a:lnTo>
                    <a:pt x="0" y="0"/>
                  </a:lnTo>
                  <a:lnTo>
                    <a:pt x="0" y="0"/>
                  </a:lnTo>
                  <a:lnTo>
                    <a:pt x="0" y="0"/>
                  </a:lnTo>
                  <a:lnTo>
                    <a:pt x="1375858" y="0"/>
                  </a:lnTo>
                  <a:cubicBezTo>
                    <a:pt x="1388259" y="0"/>
                    <a:pt x="1400152" y="126681"/>
                    <a:pt x="1408920" y="352171"/>
                  </a:cubicBezTo>
                  <a:cubicBezTo>
                    <a:pt x="1417689" y="577662"/>
                    <a:pt x="1422615" y="883493"/>
                    <a:pt x="1422615" y="1202388"/>
                  </a:cubicBezTo>
                  <a:close/>
                </a:path>
              </a:pathLst>
            </a:custGeom>
            <a:noFill/>
            <a:ln>
              <a:solidFill>
                <a:schemeClr val="tx2">
                  <a:lumMod val="40000"/>
                  <a:lumOff val="6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2" tIns="79606" rIns="79606" bIns="79606" numCol="1" spcCol="1270" anchor="ctr" anchorCtr="0">
              <a:noAutofit/>
            </a:bodyPr>
            <a:lstStyle/>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A restart is (most likely) required for the Windows Intune Endpoint Protection</a:t>
              </a:r>
            </a:p>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Installation completes and all agents report to Windows Intune within 30 minutes</a:t>
              </a:r>
            </a:p>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Check Control Panel on the managed computer for the installed services</a:t>
              </a:r>
            </a:p>
            <a:p>
              <a:pPr marL="228600" indent="-228600">
                <a:lnSpc>
                  <a:spcPct val="90000"/>
                </a:lnSpc>
                <a:spcBef>
                  <a:spcPct val="20000"/>
                </a:spcBef>
                <a:spcAft>
                  <a:spcPct val="15000"/>
                </a:spcAft>
                <a:buClr>
                  <a:schemeClr val="accent2"/>
                </a:buClr>
                <a:buSzPct val="90000"/>
                <a:buBlip>
                  <a:blip r:embed="rId3"/>
                </a:buBlip>
              </a:pPr>
              <a:r>
                <a:rPr lang="en-US" sz="1400" dirty="0">
                  <a:gradFill>
                    <a:gsLst>
                      <a:gs pos="0">
                        <a:srgbClr val="FFFFFF"/>
                      </a:gs>
                      <a:gs pos="86000">
                        <a:srgbClr val="FFFFFF"/>
                      </a:gs>
                    </a:gsLst>
                    <a:lin ang="5400000" scaled="0"/>
                  </a:gradFill>
                </a:rPr>
                <a:t>Check the Unassigned Computers group for newly enrolled computers</a:t>
              </a:r>
            </a:p>
          </p:txBody>
        </p:sp>
      </p:grpSp>
      <p:sp>
        <p:nvSpPr>
          <p:cNvPr id="10" name="Title 9"/>
          <p:cNvSpPr>
            <a:spLocks noGrp="1"/>
          </p:cNvSpPr>
          <p:nvPr>
            <p:ph type="title"/>
          </p:nvPr>
        </p:nvSpPr>
        <p:spPr>
          <a:xfrm>
            <a:off x="519112" y="228600"/>
            <a:ext cx="11149013" cy="553998"/>
          </a:xfrm>
        </p:spPr>
        <p:txBody>
          <a:bodyPr/>
          <a:lstStyle/>
          <a:p>
            <a:r>
              <a:rPr lang="en-US" sz="4000" dirty="0"/>
              <a:t>The Windows </a:t>
            </a:r>
            <a:r>
              <a:rPr lang="en-US" sz="4000" dirty="0" err="1"/>
              <a:t>Intune</a:t>
            </a:r>
            <a:r>
              <a:rPr lang="en-US" sz="4000" dirty="0"/>
              <a:t> Client Installation </a:t>
            </a:r>
            <a:r>
              <a:rPr lang="en-US" sz="4000" dirty="0" smtClean="0"/>
              <a:t>Process</a:t>
            </a:r>
            <a:endParaRPr lang="en-US" sz="4000" dirty="0"/>
          </a:p>
        </p:txBody>
      </p:sp>
    </p:spTree>
    <p:extLst>
      <p:ext uri="{BB962C8B-B14F-4D97-AF65-F5344CB8AC3E}">
        <p14:creationId xmlns:p14="http://schemas.microsoft.com/office/powerpoint/2010/main" val="34092852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 Client Installation</a:t>
            </a:r>
            <a:endParaRPr lang="en-US" dirty="0"/>
          </a:p>
        </p:txBody>
      </p:sp>
      <p:sp>
        <p:nvSpPr>
          <p:cNvPr id="33" name="Content Placeholder 2"/>
          <p:cNvSpPr>
            <a:spLocks noGrp="1"/>
          </p:cNvSpPr>
          <p:nvPr>
            <p:ph idx="4294967295"/>
          </p:nvPr>
        </p:nvSpPr>
        <p:spPr>
          <a:xfrm>
            <a:off x="2843813" y="1607520"/>
            <a:ext cx="7086600" cy="1690688"/>
          </a:xfrm>
        </p:spPr>
        <p:txBody>
          <a:bodyPr>
            <a:noAutofit/>
          </a:bodyPr>
          <a:lstStyle/>
          <a:p>
            <a:pPr marL="285750" lvl="1" indent="-285750">
              <a:spcBef>
                <a:spcPts val="0"/>
              </a:spcBef>
              <a:buFont typeface="Arial" pitchFamily="34" charset="0"/>
              <a:buChar char="•"/>
            </a:pPr>
            <a:r>
              <a:rPr lang="en-US" sz="1600" dirty="0" smtClean="0">
                <a:solidFill>
                  <a:schemeClr val="tx1"/>
                </a:solidFill>
              </a:rPr>
              <a:t>Interactive exe installs: Failures shows in installer UI</a:t>
            </a:r>
          </a:p>
          <a:p>
            <a:pPr marL="285750" lvl="1" indent="-285750">
              <a:spcBef>
                <a:spcPts val="0"/>
              </a:spcBef>
              <a:buFont typeface="Arial" pitchFamily="34" charset="0"/>
              <a:buChar char="•"/>
            </a:pPr>
            <a:r>
              <a:rPr lang="en-US" sz="1600" dirty="0" smtClean="0">
                <a:solidFill>
                  <a:schemeClr val="tx1"/>
                </a:solidFill>
              </a:rPr>
              <a:t>Always (including MSI and automated installs): Failures also shown in System event log</a:t>
            </a:r>
          </a:p>
          <a:p>
            <a:pPr marL="285750" lvl="1" indent="-285750">
              <a:spcBef>
                <a:spcPts val="0"/>
              </a:spcBef>
              <a:buFont typeface="Arial" pitchFamily="34" charset="0"/>
              <a:buChar char="•"/>
            </a:pPr>
            <a:r>
              <a:rPr lang="en-US" sz="1600" dirty="0" smtClean="0">
                <a:solidFill>
                  <a:schemeClr val="tx1"/>
                </a:solidFill>
              </a:rPr>
              <a:t>If internet connection: </a:t>
            </a:r>
            <a:r>
              <a:rPr lang="en-US" sz="1600" dirty="0">
                <a:solidFill>
                  <a:schemeClr val="tx1"/>
                </a:solidFill>
              </a:rPr>
              <a:t>Failures shown </a:t>
            </a:r>
            <a:r>
              <a:rPr lang="en-US" sz="1600" dirty="0" smtClean="0">
                <a:solidFill>
                  <a:schemeClr val="tx1"/>
                </a:solidFill>
              </a:rPr>
              <a:t>as an alert in </a:t>
            </a:r>
            <a:r>
              <a:rPr lang="en-US" sz="1600" dirty="0">
                <a:solidFill>
                  <a:schemeClr val="tx1"/>
                </a:solidFill>
              </a:rPr>
              <a:t>the Windows </a:t>
            </a:r>
            <a:r>
              <a:rPr lang="en-US" sz="1600" dirty="0" err="1">
                <a:solidFill>
                  <a:schemeClr val="tx1"/>
                </a:solidFill>
              </a:rPr>
              <a:t>Intune</a:t>
            </a:r>
            <a:r>
              <a:rPr lang="en-US" sz="1600" dirty="0">
                <a:solidFill>
                  <a:schemeClr val="tx1"/>
                </a:solidFill>
              </a:rPr>
              <a:t> admin console (if computer can connect to the internet)</a:t>
            </a:r>
          </a:p>
          <a:p>
            <a:pPr marL="285750" lvl="1" indent="-285750">
              <a:spcBef>
                <a:spcPts val="0"/>
              </a:spcBef>
              <a:buFont typeface="Arial" pitchFamily="34" charset="0"/>
              <a:buChar char="•"/>
            </a:pPr>
            <a:endParaRPr lang="en-US" sz="1800" dirty="0" smtClean="0">
              <a:solidFill>
                <a:schemeClr val="tx1"/>
              </a:solidFill>
            </a:endParaRPr>
          </a:p>
        </p:txBody>
      </p:sp>
      <p:grpSp>
        <p:nvGrpSpPr>
          <p:cNvPr id="22" name="Group 21"/>
          <p:cNvGrpSpPr/>
          <p:nvPr/>
        </p:nvGrpSpPr>
        <p:grpSpPr>
          <a:xfrm>
            <a:off x="455612" y="1410185"/>
            <a:ext cx="10956174" cy="756001"/>
            <a:chOff x="343782" y="1707373"/>
            <a:chExt cx="7841995" cy="756001"/>
          </a:xfrm>
        </p:grpSpPr>
        <p:sp>
          <p:nvSpPr>
            <p:cNvPr id="23" name="Rectangle 22"/>
            <p:cNvSpPr/>
            <p:nvPr/>
          </p:nvSpPr>
          <p:spPr>
            <a:xfrm>
              <a:off x="343782" y="1927090"/>
              <a:ext cx="1536191" cy="536284"/>
            </a:xfrm>
            <a:prstGeom prst="rect">
              <a:avLst/>
            </a:prstGeom>
            <a:solidFill>
              <a:srgbClr val="6BBD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2000" b="1" dirty="0" smtClean="0">
                  <a:latin typeface="Segoe" pitchFamily="34" charset="0"/>
                </a:rPr>
                <a:t>Detect</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253" y="1707373"/>
              <a:ext cx="609524" cy="609524"/>
            </a:xfrm>
            <a:prstGeom prst="rect">
              <a:avLst/>
            </a:prstGeom>
          </p:spPr>
        </p:pic>
      </p:grpSp>
      <p:grpSp>
        <p:nvGrpSpPr>
          <p:cNvPr id="25" name="Group 24"/>
          <p:cNvGrpSpPr/>
          <p:nvPr/>
        </p:nvGrpSpPr>
        <p:grpSpPr>
          <a:xfrm>
            <a:off x="455613" y="3385996"/>
            <a:ext cx="11245659" cy="957404"/>
            <a:chOff x="345333" y="3014176"/>
            <a:chExt cx="7993286" cy="957404"/>
          </a:xfrm>
        </p:grpSpPr>
        <p:sp>
          <p:nvSpPr>
            <p:cNvPr id="26" name="Rectangle 25"/>
            <p:cNvSpPr/>
            <p:nvPr/>
          </p:nvSpPr>
          <p:spPr>
            <a:xfrm>
              <a:off x="345333" y="3014176"/>
              <a:ext cx="1599931" cy="536284"/>
            </a:xfrm>
            <a:prstGeom prst="rect">
              <a:avLst/>
            </a:prstGeom>
            <a:solidFill>
              <a:srgbClr val="6BBD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2000" b="1" dirty="0" smtClean="0">
                  <a:latin typeface="Segoe" pitchFamily="34" charset="0"/>
                </a:rPr>
                <a:t>Test Connection</a:t>
              </a:r>
            </a:p>
          </p:txBody>
        </p:sp>
        <p:pic>
          <p:nvPicPr>
            <p:cNvPr id="27" name="Picture 3" descr="C:\ContentMaster\PPT_Library\PowerPoint\Internet.png"/>
            <p:cNvPicPr>
              <a:picLocks noChangeAspect="1" noChangeArrowheads="1"/>
            </p:cNvPicPr>
            <p:nvPr/>
          </p:nvPicPr>
          <p:blipFill>
            <a:blip r:embed="rId4"/>
            <a:srcRect/>
            <a:stretch>
              <a:fillRect/>
            </a:stretch>
          </p:blipFill>
          <p:spPr bwMode="auto">
            <a:xfrm>
              <a:off x="7422765" y="3058016"/>
              <a:ext cx="915854" cy="913564"/>
            </a:xfrm>
            <a:prstGeom prst="rect">
              <a:avLst/>
            </a:prstGeom>
            <a:noFill/>
          </p:spPr>
        </p:pic>
      </p:grpSp>
      <p:grpSp>
        <p:nvGrpSpPr>
          <p:cNvPr id="28" name="Group 27"/>
          <p:cNvGrpSpPr/>
          <p:nvPr/>
        </p:nvGrpSpPr>
        <p:grpSpPr>
          <a:xfrm>
            <a:off x="513210" y="4829318"/>
            <a:ext cx="11401366" cy="987692"/>
            <a:chOff x="433136" y="4286220"/>
            <a:chExt cx="7795275" cy="987692"/>
          </a:xfrm>
        </p:grpSpPr>
        <p:sp>
          <p:nvSpPr>
            <p:cNvPr id="29" name="Rectangle 28"/>
            <p:cNvSpPr/>
            <p:nvPr/>
          </p:nvSpPr>
          <p:spPr>
            <a:xfrm>
              <a:off x="433136" y="4409902"/>
              <a:ext cx="1536191" cy="536284"/>
            </a:xfrm>
            <a:prstGeom prst="rect">
              <a:avLst/>
            </a:prstGeom>
            <a:solidFill>
              <a:srgbClr val="6BBD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2000" b="1" dirty="0" smtClean="0">
                  <a:latin typeface="Segoe" pitchFamily="34" charset="0"/>
                </a:rPr>
                <a:t>Go Deeper</a:t>
              </a:r>
            </a:p>
          </p:txBody>
        </p:sp>
        <p:grpSp>
          <p:nvGrpSpPr>
            <p:cNvPr id="30" name="Group 29"/>
            <p:cNvGrpSpPr/>
            <p:nvPr/>
          </p:nvGrpSpPr>
          <p:grpSpPr>
            <a:xfrm>
              <a:off x="7198042" y="4286220"/>
              <a:ext cx="1030369" cy="987692"/>
              <a:chOff x="7198042" y="4286220"/>
              <a:chExt cx="1030369" cy="987692"/>
            </a:xfrm>
          </p:grpSpPr>
          <p:pic>
            <p:nvPicPr>
              <p:cNvPr id="31" name="Picture 5" descr="C:\ContentMaster\PPT_Library\PowerPoint\Mail_Front.png"/>
              <p:cNvPicPr>
                <a:picLocks noChangeAspect="1" noChangeArrowheads="1"/>
              </p:cNvPicPr>
              <p:nvPr/>
            </p:nvPicPr>
            <p:blipFill>
              <a:blip r:embed="rId5"/>
              <a:srcRect/>
              <a:stretch>
                <a:fillRect/>
              </a:stretch>
            </p:blipFill>
            <p:spPr bwMode="auto">
              <a:xfrm>
                <a:off x="7198042" y="4286220"/>
                <a:ext cx="776595" cy="559147"/>
              </a:xfrm>
              <a:prstGeom prst="rect">
                <a:avLst/>
              </a:prstGeom>
              <a:noFill/>
            </p:spPr>
          </p:pic>
          <p:pic>
            <p:nvPicPr>
              <p:cNvPr id="32" name="Picture 4" descr="C:\ContentMaster\PPT_Library\PowerPoint\Phone_Business.png"/>
              <p:cNvPicPr>
                <a:picLocks noChangeAspect="1" noChangeArrowheads="1"/>
              </p:cNvPicPr>
              <p:nvPr/>
            </p:nvPicPr>
            <p:blipFill>
              <a:blip r:embed="rId6"/>
              <a:srcRect/>
              <a:stretch>
                <a:fillRect/>
              </a:stretch>
            </p:blipFill>
            <p:spPr bwMode="auto">
              <a:xfrm>
                <a:off x="7208901" y="4573000"/>
                <a:ext cx="1019510" cy="700912"/>
              </a:xfrm>
              <a:prstGeom prst="rect">
                <a:avLst/>
              </a:prstGeom>
              <a:noFill/>
            </p:spPr>
          </p:pic>
        </p:grpSp>
      </p:grpSp>
      <p:sp>
        <p:nvSpPr>
          <p:cNvPr id="34" name="Content Placeholder 2"/>
          <p:cNvSpPr txBox="1">
            <a:spLocks/>
          </p:cNvSpPr>
          <p:nvPr/>
        </p:nvSpPr>
        <p:spPr>
          <a:xfrm>
            <a:off x="2843813" y="3291571"/>
            <a:ext cx="7670199" cy="1356629"/>
          </a:xfrm>
          <a:prstGeom prst="rect">
            <a:avLst/>
          </a:prstGeom>
        </p:spPr>
        <p:txBody>
          <a:bodyPr vert="horz" lIns="0" tIns="45720" rIns="91440" bIns="45720" rtlCol="0">
            <a:noAutofit/>
          </a:bodyPr>
          <a:lstStyle/>
          <a:p>
            <a:pPr marL="285750" lvl="1" indent="-285750">
              <a:spcBef>
                <a:spcPts val="0"/>
              </a:spcBef>
              <a:buFont typeface="Arial" pitchFamily="34" charset="0"/>
              <a:buChar char="•"/>
            </a:pPr>
            <a:r>
              <a:rPr lang="en-US" sz="1600" dirty="0"/>
              <a:t>If no alerts </a:t>
            </a:r>
            <a:r>
              <a:rPr lang="en-US" sz="1600" dirty="0" smtClean="0"/>
              <a:t>in admin console, </a:t>
            </a:r>
            <a:r>
              <a:rPr lang="en-US" sz="1600" dirty="0"/>
              <a:t>check the client computer’s Internet connectivity and proxy configuration </a:t>
            </a:r>
          </a:p>
          <a:p>
            <a:pPr marL="285750" lvl="1" indent="-285750">
              <a:spcBef>
                <a:spcPts val="0"/>
              </a:spcBef>
              <a:buFont typeface="Arial" pitchFamily="34" charset="0"/>
              <a:buChar char="•"/>
            </a:pPr>
            <a:r>
              <a:rPr lang="en-US" sz="1600" noProof="0" dirty="0" smtClean="0"/>
              <a:t>Make sure that the computer can connect to the Windows Intune service at </a:t>
            </a:r>
            <a:r>
              <a:rPr lang="en-US" sz="1600" noProof="0" dirty="0" smtClean="0">
                <a:hlinkClick r:id="rId7"/>
              </a:rPr>
              <a:t>http://manage.microsoft.com</a:t>
            </a:r>
            <a:endParaRPr lang="en-US" sz="1600" noProof="0" dirty="0" smtClean="0"/>
          </a:p>
        </p:txBody>
      </p:sp>
      <p:sp>
        <p:nvSpPr>
          <p:cNvPr id="35" name="Content Placeholder 2"/>
          <p:cNvSpPr txBox="1">
            <a:spLocks/>
          </p:cNvSpPr>
          <p:nvPr/>
        </p:nvSpPr>
        <p:spPr>
          <a:xfrm>
            <a:off x="2894012" y="4876800"/>
            <a:ext cx="7924800" cy="1685781"/>
          </a:xfrm>
          <a:prstGeom prst="rect">
            <a:avLst/>
          </a:prstGeom>
        </p:spPr>
        <p:txBody>
          <a:bodyPr vert="horz" lIns="0" tIns="45720" rIns="91440" bIns="45720" rtlCol="0">
            <a:noAutofit/>
          </a:bodyPr>
          <a:lstStyle/>
          <a:p>
            <a:pPr marL="285750" lvl="1" indent="-285750">
              <a:spcBef>
                <a:spcPts val="0"/>
              </a:spcBef>
              <a:buFont typeface="Arial" pitchFamily="34" charset="0"/>
              <a:buChar char="•"/>
            </a:pPr>
            <a:r>
              <a:rPr lang="en-US" sz="1600" dirty="0" smtClean="0"/>
              <a:t>If problems persist, go to </a:t>
            </a:r>
            <a:r>
              <a:rPr lang="en-US" sz="1600" dirty="0" smtClean="0">
                <a:hlinkClick r:id="rId8"/>
              </a:rPr>
              <a:t>http://go.microsoft.com/fwlink/?LinkID=186758</a:t>
            </a:r>
            <a:endParaRPr lang="en-US" sz="1600" dirty="0"/>
          </a:p>
          <a:p>
            <a:pPr marL="285750" lvl="1" indent="-285750">
              <a:spcBef>
                <a:spcPts val="0"/>
              </a:spcBef>
              <a:buFont typeface="Arial" pitchFamily="34" charset="0"/>
              <a:buChar char="•"/>
            </a:pPr>
            <a:r>
              <a:rPr lang="en-US" sz="1600" dirty="0" smtClean="0"/>
              <a:t>Save the Enrollment and Windows Update logs for the client computer:</a:t>
            </a:r>
          </a:p>
          <a:p>
            <a:pPr marL="778475" lvl="2" indent="-285750">
              <a:buFont typeface="Arial" pitchFamily="34" charset="0"/>
              <a:buChar char="•"/>
            </a:pPr>
            <a:r>
              <a:rPr lang="en-US" sz="1600" dirty="0" smtClean="0"/>
              <a:t>%</a:t>
            </a:r>
            <a:r>
              <a:rPr lang="en-US" sz="1600" dirty="0" err="1" smtClean="0"/>
              <a:t>programfiles</a:t>
            </a:r>
            <a:r>
              <a:rPr lang="en-US" sz="1600" dirty="0" smtClean="0"/>
              <a:t>%\Microsoft\</a:t>
            </a:r>
            <a:r>
              <a:rPr lang="en-US" sz="1600" dirty="0" err="1" smtClean="0"/>
              <a:t>OnlineManagement</a:t>
            </a:r>
            <a:r>
              <a:rPr lang="en-US" sz="1600" dirty="0" smtClean="0"/>
              <a:t>\Logs\Enrollment.log</a:t>
            </a:r>
          </a:p>
          <a:p>
            <a:pPr marL="778475" lvl="2" indent="-285750">
              <a:buFont typeface="Arial" pitchFamily="34" charset="0"/>
              <a:buChar char="•"/>
            </a:pPr>
            <a:r>
              <a:rPr lang="en-US" sz="1600" dirty="0" smtClean="0"/>
              <a:t>%</a:t>
            </a:r>
            <a:r>
              <a:rPr lang="en-US" sz="1600" dirty="0" err="1" smtClean="0"/>
              <a:t>windir</a:t>
            </a:r>
            <a:r>
              <a:rPr lang="en-US" sz="1600" dirty="0" smtClean="0"/>
              <a:t>%\windowsupdate.log</a:t>
            </a:r>
          </a:p>
          <a:p>
            <a:pPr marL="285750" lvl="1" indent="-285750">
              <a:spcBef>
                <a:spcPts val="0"/>
              </a:spcBef>
              <a:buFont typeface="Arial" pitchFamily="34" charset="0"/>
              <a:buChar char="•"/>
            </a:pPr>
            <a:endParaRPr lang="en-US" sz="1800" dirty="0" smtClean="0"/>
          </a:p>
          <a:p>
            <a:pPr marL="285750" lvl="1" indent="-285750">
              <a:spcBef>
                <a:spcPts val="0"/>
              </a:spcBef>
              <a:buFont typeface="Arial" pitchFamily="34" charset="0"/>
              <a:buChar char="•"/>
            </a:pPr>
            <a:endParaRPr lang="en-US" sz="1400" dirty="0"/>
          </a:p>
        </p:txBody>
      </p:sp>
    </p:spTree>
    <p:extLst>
      <p:ext uri="{BB962C8B-B14F-4D97-AF65-F5344CB8AC3E}">
        <p14:creationId xmlns:p14="http://schemas.microsoft.com/office/powerpoint/2010/main" val="2752307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Network Bandwidth Considerations</a:t>
            </a:r>
            <a:endParaRPr lang="en-US" dirty="0"/>
          </a:p>
        </p:txBody>
      </p:sp>
      <p:sp>
        <p:nvSpPr>
          <p:cNvPr id="8" name="Text Placeholder 7"/>
          <p:cNvSpPr>
            <a:spLocks noGrp="1"/>
          </p:cNvSpPr>
          <p:nvPr>
            <p:ph type="body" sz="quarter" idx="4294967295"/>
          </p:nvPr>
        </p:nvSpPr>
        <p:spPr>
          <a:xfrm>
            <a:off x="1039813" y="5272088"/>
            <a:ext cx="11149012" cy="442912"/>
          </a:xfrm>
        </p:spPr>
        <p:txBody>
          <a:bodyPr/>
          <a:lstStyle/>
          <a:p>
            <a:pPr marL="0" indent="0">
              <a:buNone/>
            </a:pPr>
            <a:r>
              <a:rPr lang="en-US" dirty="0" smtClean="0"/>
              <a:t>Can reduce network load by deploying a caching proxy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936304"/>
              </p:ext>
            </p:extLst>
          </p:nvPr>
        </p:nvGraphicFramePr>
        <p:xfrm>
          <a:off x="684212" y="1493520"/>
          <a:ext cx="8610600" cy="3535680"/>
        </p:xfrm>
        <a:graphic>
          <a:graphicData uri="http://schemas.openxmlformats.org/drawingml/2006/table">
            <a:tbl>
              <a:tblPr firstRow="1" bandRow="1">
                <a:tableStyleId>{6E25E649-3F16-4E02-A733-19D2CDBF48F0}</a:tableStyleId>
              </a:tblPr>
              <a:tblGrid>
                <a:gridCol w="2209800"/>
                <a:gridCol w="6400800"/>
              </a:tblGrid>
              <a:tr h="343176">
                <a:tc>
                  <a:txBody>
                    <a:bodyPr/>
                    <a:lstStyle/>
                    <a:p>
                      <a:r>
                        <a:rPr lang="en-US" dirty="0" smtClean="0"/>
                        <a:t>Scenario</a:t>
                      </a:r>
                      <a:endParaRPr lang="en-US" dirty="0">
                        <a:solidFill>
                          <a:sysClr val="windowText" lastClr="000000"/>
                        </a:solidFill>
                      </a:endParaRPr>
                    </a:p>
                  </a:txBody>
                  <a:tcPr/>
                </a:tc>
                <a:tc>
                  <a:txBody>
                    <a:bodyPr/>
                    <a:lstStyle/>
                    <a:p>
                      <a:r>
                        <a:rPr lang="en-US" dirty="0" smtClean="0">
                          <a:solidFill>
                            <a:schemeClr val="lt1"/>
                          </a:solidFill>
                        </a:rPr>
                        <a:t>Content</a:t>
                      </a:r>
                      <a:r>
                        <a:rPr lang="en-US" baseline="0" dirty="0" smtClean="0">
                          <a:solidFill>
                            <a:schemeClr val="lt1"/>
                          </a:solidFill>
                        </a:rPr>
                        <a:t> size per client</a:t>
                      </a:r>
                      <a:endParaRPr lang="en-US" dirty="0">
                        <a:solidFill>
                          <a:sysClr val="windowText" lastClr="000000"/>
                        </a:solidFill>
                      </a:endParaRPr>
                    </a:p>
                  </a:txBody>
                  <a:tcPr/>
                </a:tc>
              </a:tr>
              <a:tr h="929640">
                <a:tc>
                  <a:txBody>
                    <a:bodyPr/>
                    <a:lstStyle/>
                    <a:p>
                      <a:r>
                        <a:rPr lang="en-US" sz="1800" b="1" i="0" dirty="0" smtClean="0"/>
                        <a:t>Initial deployment</a:t>
                      </a:r>
                      <a:endParaRPr lang="en-US" sz="1800" b="1" i="0" dirty="0"/>
                    </a:p>
                  </a:txBody>
                  <a:tcPr/>
                </a:tc>
                <a:tc>
                  <a:txBody>
                    <a:bodyPr/>
                    <a:lstStyle/>
                    <a:p>
                      <a:pPr marL="0" indent="0" rtl="0" fontAlgn="ctr">
                        <a:buFont typeface="Arial" pitchFamily="34" charset="0"/>
                        <a:buNone/>
                      </a:pPr>
                      <a:r>
                        <a:rPr lang="en-US" sz="1800" b="0" i="0" kern="1200" baseline="0" dirty="0" smtClean="0">
                          <a:solidFill>
                            <a:schemeClr val="dk1"/>
                          </a:solidFill>
                          <a:effectLst/>
                          <a:latin typeface="+mn-lt"/>
                          <a:ea typeface="+mn-ea"/>
                          <a:cs typeface="+mn-cs"/>
                        </a:rPr>
                        <a:t>About 100 MB - one time</a:t>
                      </a:r>
                    </a:p>
                    <a:p>
                      <a:pPr marL="285750" indent="-285750" rtl="0" fontAlgn="ctr">
                        <a:buFont typeface="Arial" pitchFamily="34" charset="0"/>
                        <a:buChar char="•"/>
                      </a:pPr>
                      <a:r>
                        <a:rPr lang="en-US" sz="1600" b="0" i="0" kern="1200" baseline="0" dirty="0" smtClean="0">
                          <a:solidFill>
                            <a:schemeClr val="dk1"/>
                          </a:solidFill>
                          <a:effectLst/>
                          <a:latin typeface="+mn-lt"/>
                          <a:ea typeface="+mn-ea"/>
                          <a:cs typeface="+mn-cs"/>
                        </a:rPr>
                        <a:t>Initial client enrollment package: 15 MB</a:t>
                      </a:r>
                    </a:p>
                    <a:p>
                      <a:pPr marL="285750" indent="-285750" rtl="0" fontAlgn="ctr">
                        <a:buFont typeface="Arial" pitchFamily="34" charset="0"/>
                        <a:buChar char="•"/>
                      </a:pPr>
                      <a:r>
                        <a:rPr lang="en-US" sz="1600" b="0" i="0" kern="1200" baseline="0" dirty="0" smtClean="0">
                          <a:solidFill>
                            <a:schemeClr val="dk1"/>
                          </a:solidFill>
                          <a:effectLst/>
                          <a:latin typeface="+mn-lt"/>
                          <a:ea typeface="+mn-ea"/>
                          <a:cs typeface="+mn-cs"/>
                        </a:rPr>
                        <a:t>Boot-strapping additional agents: ~90MB (65MB for EP)</a:t>
                      </a:r>
                      <a:endParaRPr lang="en-US" sz="1800" b="0" i="0" kern="1200" baseline="0" dirty="0" smtClean="0">
                        <a:solidFill>
                          <a:schemeClr val="dk1"/>
                        </a:solidFill>
                        <a:effectLst/>
                        <a:latin typeface="+mn-lt"/>
                        <a:ea typeface="+mn-ea"/>
                        <a:cs typeface="+mn-cs"/>
                      </a:endParaRPr>
                    </a:p>
                  </a:txBody>
                  <a:tcPr/>
                </a:tc>
              </a:tr>
              <a:tr h="944880">
                <a:tc>
                  <a:txBody>
                    <a:bodyPr/>
                    <a:lstStyle/>
                    <a:p>
                      <a:r>
                        <a:rPr lang="en-US" sz="1800" b="1" dirty="0" smtClean="0"/>
                        <a:t>Endpoint</a:t>
                      </a:r>
                      <a:r>
                        <a:rPr lang="en-US" sz="1800" b="1" baseline="0" dirty="0" smtClean="0"/>
                        <a:t> protection</a:t>
                      </a:r>
                      <a:endParaRPr lang="en-US" sz="1800" b="1" dirty="0" smtClean="0"/>
                    </a:p>
                  </a:txBody>
                  <a:tcPr/>
                </a:tc>
                <a:tc>
                  <a:txBody>
                    <a:bodyPr/>
                    <a:lstStyle/>
                    <a:p>
                      <a:pPr lvl="0"/>
                      <a:r>
                        <a:rPr lang="en-US" sz="1800" kern="1200" dirty="0" smtClean="0">
                          <a:solidFill>
                            <a:schemeClr val="dk1"/>
                          </a:solidFill>
                          <a:effectLst/>
                          <a:latin typeface="+mn-lt"/>
                          <a:ea typeface="+mn-ea"/>
                          <a:cs typeface="+mn-cs"/>
                        </a:rPr>
                        <a:t>About 35</a:t>
                      </a:r>
                      <a:r>
                        <a:rPr lang="en-US" sz="1800" kern="1200" baseline="0" dirty="0" smtClean="0">
                          <a:solidFill>
                            <a:schemeClr val="dk1"/>
                          </a:solidFill>
                          <a:effectLst/>
                          <a:latin typeface="+mn-lt"/>
                          <a:ea typeface="+mn-ea"/>
                          <a:cs typeface="+mn-cs"/>
                        </a:rPr>
                        <a:t> MB per month</a:t>
                      </a:r>
                      <a:endParaRPr lang="en-US" sz="1800" kern="1200" dirty="0" smtClean="0">
                        <a:solidFill>
                          <a:schemeClr val="dk1"/>
                        </a:solidFill>
                        <a:effectLst/>
                        <a:latin typeface="+mn-lt"/>
                        <a:ea typeface="+mn-ea"/>
                        <a:cs typeface="+mn-cs"/>
                      </a:endParaRPr>
                    </a:p>
                    <a:p>
                      <a:pPr marL="285750" lvl="0" indent="-285750">
                        <a:buFont typeface="Arial" pitchFamily="34" charset="0"/>
                        <a:buChar char="•"/>
                      </a:pPr>
                      <a:r>
                        <a:rPr lang="en-US" sz="1600" kern="1200" dirty="0" smtClean="0">
                          <a:solidFill>
                            <a:schemeClr val="dk1"/>
                          </a:solidFill>
                          <a:effectLst/>
                          <a:latin typeface="+mn-lt"/>
                          <a:ea typeface="+mn-ea"/>
                          <a:cs typeface="+mn-cs"/>
                        </a:rPr>
                        <a:t>Daily (3x/day) signature updates: 40 KB</a:t>
                      </a:r>
                      <a:r>
                        <a:rPr lang="en-US" sz="1600" kern="1200" baseline="0" dirty="0" smtClean="0">
                          <a:solidFill>
                            <a:schemeClr val="dk1"/>
                          </a:solidFill>
                          <a:effectLst/>
                          <a:latin typeface="+mn-lt"/>
                          <a:ea typeface="+mn-ea"/>
                          <a:cs typeface="+mn-cs"/>
                        </a:rPr>
                        <a:t> – 2 MB range</a:t>
                      </a:r>
                    </a:p>
                    <a:p>
                      <a:pPr marL="285750" lvl="0" indent="-285750">
                        <a:buFont typeface="Arial" pitchFamily="34" charset="0"/>
                        <a:buChar char="•"/>
                      </a:pPr>
                      <a:r>
                        <a:rPr lang="en-US" sz="1600" kern="1200" dirty="0" smtClean="0">
                          <a:solidFill>
                            <a:schemeClr val="dk1"/>
                          </a:solidFill>
                          <a:effectLst/>
                          <a:latin typeface="+mn-lt"/>
                          <a:ea typeface="+mn-ea"/>
                          <a:cs typeface="+mn-cs"/>
                        </a:rPr>
                        <a:t>Monthly engine update: 5</a:t>
                      </a:r>
                      <a:r>
                        <a:rPr lang="en-US" sz="1600" kern="1200" baseline="0" dirty="0" smtClean="0">
                          <a:solidFill>
                            <a:schemeClr val="dk1"/>
                          </a:solidFill>
                          <a:effectLst/>
                          <a:latin typeface="+mn-lt"/>
                          <a:ea typeface="+mn-ea"/>
                          <a:cs typeface="+mn-cs"/>
                        </a:rPr>
                        <a:t> MB</a:t>
                      </a:r>
                      <a:endParaRPr lang="en-US" sz="1800" kern="1200" dirty="0" smtClean="0">
                        <a:solidFill>
                          <a:schemeClr val="dk1"/>
                        </a:solidFill>
                        <a:effectLst/>
                        <a:latin typeface="+mn-lt"/>
                        <a:ea typeface="+mn-ea"/>
                        <a:cs typeface="+mn-cs"/>
                      </a:endParaRPr>
                    </a:p>
                  </a:txBody>
                  <a:tcPr/>
                </a:tc>
              </a:tr>
              <a:tr h="655320">
                <a:tc>
                  <a:txBody>
                    <a:bodyPr/>
                    <a:lstStyle/>
                    <a:p>
                      <a:r>
                        <a:rPr lang="en-US" sz="1800" b="1" dirty="0" smtClean="0"/>
                        <a:t>Patch Tuesday</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aseline="0" dirty="0" smtClean="0"/>
                        <a:t>About 30 MB per month</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600" baseline="0" dirty="0" smtClean="0"/>
                        <a:t>Delivered twice a month (2</a:t>
                      </a:r>
                      <a:r>
                        <a:rPr lang="en-US" sz="1600" baseline="30000" dirty="0" smtClean="0"/>
                        <a:t>nd</a:t>
                      </a:r>
                      <a:r>
                        <a:rPr lang="en-US" sz="1600" baseline="0" dirty="0" smtClean="0"/>
                        <a:t>/4</a:t>
                      </a:r>
                      <a:r>
                        <a:rPr lang="en-US" sz="1600" baseline="30000" dirty="0" smtClean="0"/>
                        <a:t>th</a:t>
                      </a:r>
                      <a:r>
                        <a:rPr lang="en-US" sz="1600" baseline="0" dirty="0" smtClean="0"/>
                        <a:t> Tuesdays)</a:t>
                      </a:r>
                    </a:p>
                  </a:txBody>
                  <a:tcPr/>
                </a:tc>
              </a:tr>
              <a:tr h="640080">
                <a:tc>
                  <a:txBody>
                    <a:bodyPr/>
                    <a:lstStyle/>
                    <a:p>
                      <a:r>
                        <a:rPr lang="en-US" sz="1800" b="1" baseline="0" dirty="0" smtClean="0"/>
                        <a:t>Service pack</a:t>
                      </a:r>
                      <a:endParaRPr lang="en-US" sz="18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aseline="0" dirty="0" smtClean="0"/>
                        <a:t>Depends on content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Windows 7 SP1 (535 Mb for 32-bit and 900 Mb for 64-bit)</a:t>
                      </a:r>
                      <a:endParaRPr lang="en-US" sz="1800" baseline="0" dirty="0" smtClean="0"/>
                    </a:p>
                  </a:txBody>
                  <a:tcPr/>
                </a:tc>
              </a:tr>
            </a:tbl>
          </a:graphicData>
        </a:graphic>
      </p:graphicFrame>
    </p:spTree>
    <p:extLst>
      <p:ext uri="{BB962C8B-B14F-4D97-AF65-F5344CB8AC3E}">
        <p14:creationId xmlns:p14="http://schemas.microsoft.com/office/powerpoint/2010/main" val="103285098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Management Experience</a:t>
            </a:r>
            <a:endParaRPr lang="en-US" dirty="0"/>
          </a:p>
        </p:txBody>
      </p:sp>
      <p:sp>
        <p:nvSpPr>
          <p:cNvPr id="3" name="Text Placeholder 2"/>
          <p:cNvSpPr>
            <a:spLocks noGrp="1"/>
          </p:cNvSpPr>
          <p:nvPr>
            <p:ph type="body" sz="quarter" idx="10"/>
          </p:nvPr>
        </p:nvSpPr>
        <p:spPr/>
        <p:txBody>
          <a:bodyPr/>
          <a:lstStyle/>
          <a:p>
            <a:r>
              <a:rPr lang="en-US" smtClean="0"/>
              <a:t>Work anywhere</a:t>
            </a:r>
          </a:p>
          <a:p>
            <a:pPr lvl="1"/>
            <a:r>
              <a:rPr lang="en-US" smtClean="0"/>
              <a:t>Browser based (SilverLight)</a:t>
            </a:r>
          </a:p>
          <a:p>
            <a:r>
              <a:rPr lang="en-US" smtClean="0"/>
              <a:t>Manage by exception</a:t>
            </a:r>
          </a:p>
          <a:p>
            <a:pPr lvl="1"/>
            <a:r>
              <a:rPr lang="en-US" smtClean="0"/>
              <a:t>Action based status (red, yellow, green)</a:t>
            </a:r>
          </a:p>
          <a:p>
            <a:r>
              <a:rPr lang="en-US" smtClean="0"/>
              <a:t>Multi-account administration</a:t>
            </a:r>
          </a:p>
          <a:p>
            <a:r>
              <a:rPr lang="en-US" smtClean="0"/>
              <a:t>Filtered views for easy administration</a:t>
            </a:r>
          </a:p>
          <a:p>
            <a:r>
              <a:rPr lang="en-US" smtClean="0"/>
              <a:t>Reporting data export to html or csv</a:t>
            </a:r>
            <a:endParaRPr lang="en-US" dirty="0"/>
          </a:p>
        </p:txBody>
      </p:sp>
    </p:spTree>
    <p:extLst>
      <p:ext uri="{BB962C8B-B14F-4D97-AF65-F5344CB8AC3E}">
        <p14:creationId xmlns:p14="http://schemas.microsoft.com/office/powerpoint/2010/main" val="41928004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Managing your PCs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797740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Endpoint Protection</a:t>
            </a:r>
            <a:br>
              <a:rPr lang="en-US" smtClean="0"/>
            </a:br>
            <a:endParaRPr lang="en-US" dirty="0"/>
          </a:p>
        </p:txBody>
      </p:sp>
      <p:sp>
        <p:nvSpPr>
          <p:cNvPr id="3" name="Text Placeholder 2"/>
          <p:cNvSpPr>
            <a:spLocks noGrp="1"/>
          </p:cNvSpPr>
          <p:nvPr>
            <p:ph type="body" sz="quarter" idx="4294967295"/>
          </p:nvPr>
        </p:nvSpPr>
        <p:spPr>
          <a:xfrm>
            <a:off x="515938" y="1447800"/>
            <a:ext cx="4737100" cy="2954338"/>
          </a:xfrm>
        </p:spPr>
        <p:txBody>
          <a:bodyPr/>
          <a:lstStyle/>
          <a:p>
            <a:r>
              <a:rPr lang="en-US" dirty="0" smtClean="0"/>
              <a:t>Built on the same enterprise grade protection engine used by FEP 2010</a:t>
            </a:r>
          </a:p>
          <a:p>
            <a:r>
              <a:rPr lang="en-US" dirty="0" smtClean="0"/>
              <a:t>System-wide, per group and per </a:t>
            </a:r>
            <a:br>
              <a:rPr lang="en-US" dirty="0" smtClean="0"/>
            </a:br>
            <a:r>
              <a:rPr lang="en-US" dirty="0" smtClean="0"/>
              <a:t>computer status</a:t>
            </a:r>
          </a:p>
          <a:p>
            <a:r>
              <a:rPr lang="en-US" dirty="0" smtClean="0"/>
              <a:t>Centralized reporting</a:t>
            </a:r>
          </a:p>
          <a:p>
            <a:r>
              <a:rPr lang="en-US" dirty="0" smtClean="0"/>
              <a:t>Policy based configuration</a:t>
            </a:r>
            <a:endParaRPr lang="en-US" dirty="0"/>
          </a:p>
        </p:txBody>
      </p:sp>
      <p:sp>
        <p:nvSpPr>
          <p:cNvPr id="2" name="Title 1"/>
          <p:cNvSpPr txBox="1">
            <a:spLocks/>
          </p:cNvSpPr>
          <p:nvPr/>
        </p:nvSpPr>
        <p:spPr>
          <a:xfrm>
            <a:off x="507868" y="248015"/>
            <a:ext cx="11173090" cy="666385"/>
          </a:xfrm>
          <a:prstGeom prst="rect">
            <a:avLst/>
          </a:prstGeom>
        </p:spPr>
        <p:txBody>
          <a:bodyPr>
            <a:normAutofit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819467" y="1461247"/>
            <a:ext cx="5848657" cy="3334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40816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Update Management</a:t>
            </a:r>
            <a:endParaRPr lang="en-US" dirty="0"/>
          </a:p>
        </p:txBody>
      </p:sp>
      <p:sp>
        <p:nvSpPr>
          <p:cNvPr id="9" name="Text Placeholder 8"/>
          <p:cNvSpPr>
            <a:spLocks noGrp="1"/>
          </p:cNvSpPr>
          <p:nvPr>
            <p:ph type="body" sz="quarter" idx="4294967295"/>
          </p:nvPr>
        </p:nvSpPr>
        <p:spPr>
          <a:xfrm>
            <a:off x="515938" y="1450118"/>
            <a:ext cx="9766300" cy="5712333"/>
          </a:xfrm>
        </p:spPr>
        <p:txBody>
          <a:bodyPr/>
          <a:lstStyle/>
          <a:p>
            <a:r>
              <a:rPr lang="en-US" dirty="0">
                <a:solidFill>
                  <a:srgbClr val="FFFFFF"/>
                </a:solidFill>
              </a:rPr>
              <a:t>Builds on WSUS and </a:t>
            </a:r>
            <a:r>
              <a:rPr lang="en-US" dirty="0" smtClean="0">
                <a:solidFill>
                  <a:srgbClr val="FFFFFF"/>
                </a:solidFill>
              </a:rPr>
              <a:t/>
            </a:r>
            <a:br>
              <a:rPr lang="en-US" dirty="0" smtClean="0">
                <a:solidFill>
                  <a:srgbClr val="FFFFFF"/>
                </a:solidFill>
              </a:rPr>
            </a:br>
            <a:r>
              <a:rPr lang="en-US" dirty="0" smtClean="0">
                <a:solidFill>
                  <a:srgbClr val="FFFFFF"/>
                </a:solidFill>
              </a:rPr>
              <a:t>Microsoft </a:t>
            </a:r>
            <a:r>
              <a:rPr lang="en-US" dirty="0">
                <a:solidFill>
                  <a:srgbClr val="FFFFFF"/>
                </a:solidFill>
              </a:rPr>
              <a:t>Update </a:t>
            </a:r>
            <a:r>
              <a:rPr lang="en-US" dirty="0" smtClean="0">
                <a:solidFill>
                  <a:srgbClr val="FFFFFF"/>
                </a:solidFill>
              </a:rPr>
              <a:t/>
            </a:r>
            <a:br>
              <a:rPr lang="en-US" dirty="0" smtClean="0">
                <a:solidFill>
                  <a:srgbClr val="FFFFFF"/>
                </a:solidFill>
              </a:rPr>
            </a:br>
            <a:r>
              <a:rPr lang="en-US" dirty="0" smtClean="0">
                <a:solidFill>
                  <a:srgbClr val="FFFFFF"/>
                </a:solidFill>
              </a:rPr>
              <a:t>framework</a:t>
            </a:r>
            <a:endParaRPr lang="en-US" dirty="0" smtClean="0"/>
          </a:p>
          <a:p>
            <a:r>
              <a:rPr lang="en-US" dirty="0">
                <a:solidFill>
                  <a:srgbClr val="FFFFFF"/>
                </a:solidFill>
              </a:rPr>
              <a:t>Design your update </a:t>
            </a:r>
            <a:r>
              <a:rPr lang="en-US" dirty="0" smtClean="0">
                <a:solidFill>
                  <a:srgbClr val="FFFFFF"/>
                </a:solidFill>
              </a:rPr>
              <a:t/>
            </a:r>
            <a:br>
              <a:rPr lang="en-US" dirty="0" smtClean="0">
                <a:solidFill>
                  <a:srgbClr val="FFFFFF"/>
                </a:solidFill>
              </a:rPr>
            </a:br>
            <a:r>
              <a:rPr lang="en-US" dirty="0" smtClean="0">
                <a:solidFill>
                  <a:srgbClr val="FFFFFF"/>
                </a:solidFill>
              </a:rPr>
              <a:t>management </a:t>
            </a:r>
            <a:r>
              <a:rPr lang="en-US" dirty="0">
                <a:solidFill>
                  <a:srgbClr val="FFFFFF"/>
                </a:solidFill>
              </a:rPr>
              <a:t>workflows </a:t>
            </a:r>
          </a:p>
          <a:p>
            <a:r>
              <a:rPr lang="en-US" dirty="0">
                <a:solidFill>
                  <a:srgbClr val="FFFFFF"/>
                </a:solidFill>
              </a:rPr>
              <a:t>Easy ongoing </a:t>
            </a:r>
            <a:r>
              <a:rPr lang="en-US" dirty="0" smtClean="0">
                <a:solidFill>
                  <a:srgbClr val="FFFFFF"/>
                </a:solidFill>
              </a:rPr>
              <a:t/>
            </a:r>
            <a:br>
              <a:rPr lang="en-US" dirty="0" smtClean="0">
                <a:solidFill>
                  <a:srgbClr val="FFFFFF"/>
                </a:solidFill>
              </a:rPr>
            </a:br>
            <a:r>
              <a:rPr lang="en-US" dirty="0" smtClean="0">
                <a:solidFill>
                  <a:srgbClr val="FFFFFF"/>
                </a:solidFill>
              </a:rPr>
              <a:t>management  </a:t>
            </a:r>
            <a:br>
              <a:rPr lang="en-US" dirty="0" smtClean="0">
                <a:solidFill>
                  <a:srgbClr val="FFFFFF"/>
                </a:solidFill>
              </a:rPr>
            </a:br>
            <a:r>
              <a:rPr lang="en-US" dirty="0" smtClean="0">
                <a:solidFill>
                  <a:srgbClr val="FFFFFF"/>
                </a:solidFill>
              </a:rPr>
              <a:t>(</a:t>
            </a:r>
            <a:r>
              <a:rPr lang="en-US" dirty="0">
                <a:solidFill>
                  <a:srgbClr val="FFFFFF"/>
                </a:solidFill>
              </a:rPr>
              <a:t>Patch Tuesdays </a:t>
            </a:r>
            <a:r>
              <a:rPr lang="en-US" dirty="0" smtClean="0">
                <a:solidFill>
                  <a:srgbClr val="FFFFFF"/>
                </a:solidFill>
              </a:rPr>
              <a:t/>
            </a:r>
            <a:br>
              <a:rPr lang="en-US" dirty="0" smtClean="0">
                <a:solidFill>
                  <a:srgbClr val="FFFFFF"/>
                </a:solidFill>
              </a:rPr>
            </a:br>
            <a:r>
              <a:rPr lang="en-US" dirty="0" smtClean="0">
                <a:solidFill>
                  <a:srgbClr val="FFFFFF"/>
                </a:solidFill>
              </a:rPr>
              <a:t>are </a:t>
            </a:r>
            <a:r>
              <a:rPr lang="en-US" dirty="0">
                <a:solidFill>
                  <a:srgbClr val="FFFFFF"/>
                </a:solidFill>
              </a:rPr>
              <a:t>easy</a:t>
            </a:r>
            <a:r>
              <a:rPr lang="en-US" dirty="0" smtClean="0">
                <a:solidFill>
                  <a:srgbClr val="FFFFFF"/>
                </a:solidFill>
              </a:rPr>
              <a:t>)</a:t>
            </a:r>
          </a:p>
          <a:p>
            <a:r>
              <a:rPr lang="en-US" dirty="0">
                <a:solidFill>
                  <a:srgbClr val="FFFFFF"/>
                </a:solidFill>
              </a:rPr>
              <a:t>Configuration options to choose updates to manage and customize the updates agent </a:t>
            </a:r>
          </a:p>
          <a:p>
            <a:pPr marL="0" indent="0">
              <a:buNone/>
            </a:pPr>
            <a:endParaRPr lang="en-US" dirty="0" smtClean="0">
              <a:solidFill>
                <a:srgbClr val="FFFF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178" y="1450118"/>
            <a:ext cx="6081947" cy="3276600"/>
          </a:xfrm>
          <a:prstGeom prst="rect">
            <a:avLst/>
          </a:prstGeom>
          <a:effectLst>
            <a:outerShdw blurRad="50800" dist="38100" dir="2700000" algn="tl" rotWithShape="0">
              <a:prstClr val="black">
                <a:alpha val="40000"/>
              </a:prstClr>
            </a:outerShdw>
          </a:effectLst>
        </p:spPr>
      </p:pic>
      <p:sp>
        <p:nvSpPr>
          <p:cNvPr id="2" name="Title 1"/>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Tree>
    <p:extLst>
      <p:ext uri="{BB962C8B-B14F-4D97-AF65-F5344CB8AC3E}">
        <p14:creationId xmlns:p14="http://schemas.microsoft.com/office/powerpoint/2010/main" val="30304431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Asset </a:t>
            </a:r>
            <a:r>
              <a:rPr lang="en-US" dirty="0" smtClean="0"/>
              <a:t>Management</a:t>
            </a:r>
            <a:endParaRPr lang="en-US" dirty="0"/>
          </a:p>
        </p:txBody>
      </p:sp>
      <p:sp>
        <p:nvSpPr>
          <p:cNvPr id="8" name="Text Placeholder 7"/>
          <p:cNvSpPr>
            <a:spLocks noGrp="1"/>
          </p:cNvSpPr>
          <p:nvPr>
            <p:ph type="body" sz="quarter" idx="10"/>
          </p:nvPr>
        </p:nvSpPr>
        <p:spPr>
          <a:xfrm>
            <a:off x="519112" y="1447799"/>
            <a:ext cx="4892245" cy="1973561"/>
          </a:xfrm>
        </p:spPr>
        <p:txBody>
          <a:bodyPr/>
          <a:lstStyle/>
          <a:p>
            <a:pPr>
              <a:lnSpc>
                <a:spcPct val="85000"/>
              </a:lnSpc>
            </a:pPr>
            <a:r>
              <a:rPr lang="en-US" sz="2800" dirty="0"/>
              <a:t>Comprehensive software </a:t>
            </a:r>
            <a:r>
              <a:rPr lang="en-US" sz="2800" dirty="0" smtClean="0"/>
              <a:t>inventory</a:t>
            </a:r>
            <a:endParaRPr lang="en-US" sz="2800" dirty="0"/>
          </a:p>
          <a:p>
            <a:pPr lvl="1">
              <a:lnSpc>
                <a:spcPct val="85000"/>
              </a:lnSpc>
            </a:pPr>
            <a:r>
              <a:rPr lang="en-US" sz="2400" dirty="0"/>
              <a:t>Crisp, uncluttered reporting </a:t>
            </a:r>
            <a:r>
              <a:rPr lang="en-US" sz="2400" dirty="0" smtClean="0"/>
              <a:t>based </a:t>
            </a:r>
            <a:r>
              <a:rPr lang="en-US" sz="2400" dirty="0"/>
              <a:t>on software catalog </a:t>
            </a:r>
            <a:endParaRPr lang="en-US" sz="2400" dirty="0" smtClean="0"/>
          </a:p>
          <a:p>
            <a:pPr>
              <a:lnSpc>
                <a:spcPct val="85000"/>
              </a:lnSpc>
            </a:pPr>
            <a:r>
              <a:rPr lang="en-US" sz="2800" dirty="0" smtClean="0"/>
              <a:t>Easy </a:t>
            </a:r>
            <a:r>
              <a:rPr lang="en-US" sz="2800" dirty="0"/>
              <a:t>management of </a:t>
            </a:r>
            <a:r>
              <a:rPr lang="en-US" sz="2800" dirty="0" smtClean="0"/>
              <a:t>Microsoft </a:t>
            </a:r>
            <a:r>
              <a:rPr lang="en-US" sz="2800" dirty="0"/>
              <a:t>Volume </a:t>
            </a:r>
            <a:r>
              <a:rPr lang="en-US" sz="2800" dirty="0" smtClean="0"/>
              <a:t>Licenses</a:t>
            </a:r>
          </a:p>
          <a:p>
            <a:pPr lvl="1">
              <a:lnSpc>
                <a:spcPct val="85000"/>
              </a:lnSpc>
            </a:pPr>
            <a:r>
              <a:rPr lang="en-US" sz="2400" dirty="0" smtClean="0"/>
              <a:t>Reports </a:t>
            </a:r>
            <a:r>
              <a:rPr lang="en-US" sz="2400" dirty="0"/>
              <a:t>to compare licenses </a:t>
            </a:r>
            <a:r>
              <a:rPr lang="en-US" sz="2400" dirty="0" smtClean="0"/>
              <a:t>to </a:t>
            </a:r>
            <a:r>
              <a:rPr lang="en-US" sz="2400" dirty="0"/>
              <a:t>software </a:t>
            </a:r>
            <a:r>
              <a:rPr lang="en-US" sz="2400" dirty="0" smtClean="0"/>
              <a:t>inventory</a:t>
            </a:r>
          </a:p>
          <a:p>
            <a:pPr>
              <a:lnSpc>
                <a:spcPct val="85000"/>
              </a:lnSpc>
            </a:pPr>
            <a:r>
              <a:rPr lang="en-US" sz="2800" dirty="0"/>
              <a:t>In-depth Hardware </a:t>
            </a:r>
            <a:r>
              <a:rPr lang="en-US" sz="2800" dirty="0" smtClean="0"/>
              <a:t>Reporting</a:t>
            </a:r>
            <a:endParaRPr lang="en-US" sz="2800" dirty="0"/>
          </a:p>
          <a:p>
            <a:pPr lvl="1">
              <a:lnSpc>
                <a:spcPct val="85000"/>
              </a:lnSpc>
            </a:pPr>
            <a:r>
              <a:rPr lang="en-US" sz="2400" dirty="0"/>
              <a:t>Physical and virtual</a:t>
            </a:r>
          </a:p>
          <a:p>
            <a:pPr lvl="1">
              <a:lnSpc>
                <a:spcPct val="85000"/>
              </a:lnSpc>
            </a:pPr>
            <a:r>
              <a:rPr lang="en-US" sz="2400" dirty="0"/>
              <a:t>Grouping and status</a:t>
            </a:r>
          </a:p>
          <a:p>
            <a:pPr lvl="1">
              <a:lnSpc>
                <a:spcPct val="85000"/>
              </a:lnSpc>
            </a:pPr>
            <a:r>
              <a:rPr lang="en-US" sz="2400" dirty="0"/>
              <a:t>Detailed system </a:t>
            </a:r>
            <a:r>
              <a:rPr lang="en-US" sz="2400" dirty="0" smtClean="0"/>
              <a:t>properties</a:t>
            </a:r>
            <a:endParaRPr lang="en-US" sz="2400" dirty="0"/>
          </a:p>
        </p:txBody>
      </p:sp>
      <p:sp>
        <p:nvSpPr>
          <p:cNvPr id="2" name="Title 1"/>
          <p:cNvSpPr txBox="1">
            <a:spLocks/>
          </p:cNvSpPr>
          <p:nvPr/>
        </p:nvSpPr>
        <p:spPr>
          <a:xfrm>
            <a:off x="519112" y="228600"/>
            <a:ext cx="11149013" cy="609398"/>
          </a:xfrm>
          <a:prstGeom prst="rect">
            <a:avLst/>
          </a:prstGeom>
        </p:spPr>
        <p:txBody>
          <a:bodyPr>
            <a:normAutofit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4000" dirty="0"/>
          </a:p>
        </p:txBody>
      </p:sp>
      <p:sp>
        <p:nvSpPr>
          <p:cNvPr id="3" name="Content Placeholder 2"/>
          <p:cNvSpPr txBox="1">
            <a:spLocks/>
          </p:cNvSpPr>
          <p:nvPr/>
        </p:nvSpPr>
        <p:spPr>
          <a:xfrm>
            <a:off x="507868" y="1447800"/>
            <a:ext cx="11173090" cy="197356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612" y="1437135"/>
            <a:ext cx="6010478" cy="389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0315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p:txBody>
          <a:bodyPr/>
          <a:lstStyle/>
          <a:p>
            <a:r>
              <a:rPr lang="en-US" smtClean="0"/>
              <a:t>Introduction to Windows Intune </a:t>
            </a:r>
          </a:p>
          <a:p>
            <a:r>
              <a:rPr lang="en-US" smtClean="0"/>
              <a:t>Closer look at the Windows Intune service (demo) </a:t>
            </a:r>
          </a:p>
          <a:p>
            <a:r>
              <a:rPr lang="en-US" smtClean="0"/>
              <a:t>Overview of which customers are best served by </a:t>
            </a:r>
            <a:br>
              <a:rPr lang="en-US" smtClean="0"/>
            </a:br>
            <a:r>
              <a:rPr lang="en-US" smtClean="0"/>
              <a:t>Windows Intune</a:t>
            </a:r>
          </a:p>
          <a:p>
            <a:r>
              <a:rPr lang="en-US" smtClean="0"/>
              <a:t>How to buy Windows Intune</a:t>
            </a:r>
            <a:endParaRPr lang="en-US" dirty="0" smtClean="0"/>
          </a:p>
        </p:txBody>
      </p:sp>
    </p:spTree>
    <p:extLst>
      <p:ext uri="{BB962C8B-B14F-4D97-AF65-F5344CB8AC3E}">
        <p14:creationId xmlns:p14="http://schemas.microsoft.com/office/powerpoint/2010/main" val="38203363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Security Policy Management</a:t>
            </a:r>
            <a:endParaRPr lang="en-US" dirty="0"/>
          </a:p>
        </p:txBody>
      </p:sp>
      <p:sp>
        <p:nvSpPr>
          <p:cNvPr id="8" name="Text Placeholder 7"/>
          <p:cNvSpPr>
            <a:spLocks noGrp="1"/>
          </p:cNvSpPr>
          <p:nvPr>
            <p:ph type="body" sz="quarter" idx="10"/>
          </p:nvPr>
        </p:nvSpPr>
        <p:spPr>
          <a:xfrm>
            <a:off x="519112" y="1447799"/>
            <a:ext cx="4892245" cy="5181601"/>
          </a:xfrm>
        </p:spPr>
        <p:txBody>
          <a:bodyPr/>
          <a:lstStyle/>
          <a:p>
            <a:r>
              <a:rPr lang="en-US" dirty="0" smtClean="0"/>
              <a:t>Set Update, Endpoint protection and Windows Firewall policies</a:t>
            </a:r>
          </a:p>
          <a:p>
            <a:r>
              <a:rPr lang="en-US" dirty="0" smtClean="0"/>
              <a:t>Deploy policies to computer groups</a:t>
            </a:r>
          </a:p>
          <a:p>
            <a:r>
              <a:rPr lang="en-US" dirty="0" smtClean="0"/>
              <a:t>Policies are enforced even on remote machines outside the corporate network</a:t>
            </a:r>
          </a:p>
          <a:p>
            <a:r>
              <a:rPr lang="en-US" dirty="0" smtClean="0"/>
              <a:t>Based on Microsoft Policy Platform</a:t>
            </a:r>
            <a:endParaRPr lang="en-US" dirty="0"/>
          </a:p>
        </p:txBody>
      </p:sp>
      <p:sp>
        <p:nvSpPr>
          <p:cNvPr id="2" name="Title 1"/>
          <p:cNvSpPr txBox="1">
            <a:spLocks/>
          </p:cNvSpPr>
          <p:nvPr/>
        </p:nvSpPr>
        <p:spPr>
          <a:xfrm>
            <a:off x="519112" y="228600"/>
            <a:ext cx="11149013" cy="609398"/>
          </a:xfrm>
          <a:prstGeom prst="rect">
            <a:avLst/>
          </a:prstGeom>
        </p:spPr>
        <p:txBody>
          <a:bodyPr>
            <a:normAutofit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4000" dirty="0"/>
          </a:p>
        </p:txBody>
      </p:sp>
      <p:sp>
        <p:nvSpPr>
          <p:cNvPr id="3" name="Content Placeholder 2"/>
          <p:cNvSpPr txBox="1">
            <a:spLocks/>
          </p:cNvSpPr>
          <p:nvPr/>
        </p:nvSpPr>
        <p:spPr>
          <a:xfrm>
            <a:off x="507868" y="1447800"/>
            <a:ext cx="11173090" cy="197356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25" y="1219200"/>
            <a:ext cx="6381787"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364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Alerts and Monitoring</a:t>
            </a:r>
            <a:endParaRPr lang="en-US" dirty="0"/>
          </a:p>
        </p:txBody>
      </p:sp>
      <p:sp>
        <p:nvSpPr>
          <p:cNvPr id="8" name="Text Placeholder 7"/>
          <p:cNvSpPr>
            <a:spLocks noGrp="1"/>
          </p:cNvSpPr>
          <p:nvPr>
            <p:ph type="body" sz="quarter" idx="10"/>
          </p:nvPr>
        </p:nvSpPr>
        <p:spPr>
          <a:xfrm>
            <a:off x="519112" y="1447799"/>
            <a:ext cx="4740455" cy="4844403"/>
          </a:xfrm>
        </p:spPr>
        <p:txBody>
          <a:bodyPr/>
          <a:lstStyle/>
          <a:p>
            <a:r>
              <a:rPr lang="en-US" sz="2800" dirty="0" smtClean="0"/>
              <a:t>Predefined Alerts</a:t>
            </a:r>
          </a:p>
          <a:p>
            <a:pPr lvl="1"/>
            <a:r>
              <a:rPr lang="en-US" sz="2400" dirty="0" smtClean="0"/>
              <a:t>Security</a:t>
            </a:r>
          </a:p>
          <a:p>
            <a:pPr lvl="1"/>
            <a:r>
              <a:rPr lang="en-US" sz="2400" dirty="0" smtClean="0"/>
              <a:t>Update</a:t>
            </a:r>
          </a:p>
          <a:p>
            <a:pPr lvl="1"/>
            <a:r>
              <a:rPr lang="en-US" sz="2400" dirty="0" smtClean="0"/>
              <a:t>Monitoring (e.g. low </a:t>
            </a:r>
            <a:br>
              <a:rPr lang="en-US" sz="2400" dirty="0" smtClean="0"/>
            </a:br>
            <a:r>
              <a:rPr lang="en-US" sz="2400" dirty="0" smtClean="0"/>
              <a:t>disk space)</a:t>
            </a:r>
          </a:p>
          <a:p>
            <a:pPr lvl="1"/>
            <a:r>
              <a:rPr lang="en-US" sz="2400" dirty="0" smtClean="0"/>
              <a:t>Remote Assistance </a:t>
            </a:r>
          </a:p>
          <a:p>
            <a:r>
              <a:rPr lang="en-US" sz="2800" dirty="0" smtClean="0"/>
              <a:t>View by alert type, computer groups, individual computer</a:t>
            </a:r>
          </a:p>
          <a:p>
            <a:r>
              <a:rPr lang="en-US" sz="2800" dirty="0" smtClean="0"/>
              <a:t>Leverages System center Operations Manager 2007 R2 Agent</a:t>
            </a:r>
            <a:endParaRPr lang="en-US" sz="2800" dirty="0"/>
          </a:p>
        </p:txBody>
      </p:sp>
      <p:sp>
        <p:nvSpPr>
          <p:cNvPr id="2" name="Title 1"/>
          <p:cNvSpPr txBox="1">
            <a:spLocks/>
          </p:cNvSpPr>
          <p:nvPr/>
        </p:nvSpPr>
        <p:spPr>
          <a:xfrm>
            <a:off x="519112" y="228600"/>
            <a:ext cx="11149013" cy="609398"/>
          </a:xfrm>
          <a:prstGeom prst="rect">
            <a:avLst/>
          </a:prstGeom>
        </p:spPr>
        <p:txBody>
          <a:bodyPr>
            <a:normAutofit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4000" dirty="0"/>
          </a:p>
        </p:txBody>
      </p:sp>
      <p:sp>
        <p:nvSpPr>
          <p:cNvPr id="3" name="Content Placeholder 2"/>
          <p:cNvSpPr txBox="1">
            <a:spLocks/>
          </p:cNvSpPr>
          <p:nvPr/>
        </p:nvSpPr>
        <p:spPr>
          <a:xfrm>
            <a:off x="507868" y="1447800"/>
            <a:ext cx="11173090" cy="197356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612" y="1447800"/>
            <a:ext cx="6577013"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4780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Views and Reports</a:t>
            </a:r>
            <a:endParaRPr lang="en-US" dirty="0"/>
          </a:p>
        </p:txBody>
      </p:sp>
      <p:sp>
        <p:nvSpPr>
          <p:cNvPr id="3" name="Text Placeholder 2"/>
          <p:cNvSpPr>
            <a:spLocks noGrp="1"/>
          </p:cNvSpPr>
          <p:nvPr>
            <p:ph type="body" sz="quarter" idx="10"/>
          </p:nvPr>
        </p:nvSpPr>
        <p:spPr/>
        <p:txBody>
          <a:bodyPr/>
          <a:lstStyle/>
          <a:p>
            <a:r>
              <a:rPr lang="en-US" smtClean="0"/>
              <a:t>Views</a:t>
            </a:r>
          </a:p>
          <a:p>
            <a:pPr lvl="1"/>
            <a:r>
              <a:rPr lang="en-US" smtClean="0"/>
              <a:t>Every workspace</a:t>
            </a:r>
          </a:p>
          <a:p>
            <a:pPr lvl="1"/>
            <a:r>
              <a:rPr lang="en-US" smtClean="0"/>
              <a:t>Filters, search</a:t>
            </a:r>
          </a:p>
          <a:p>
            <a:r>
              <a:rPr lang="en-US" smtClean="0"/>
              <a:t>Reports</a:t>
            </a:r>
          </a:p>
          <a:p>
            <a:pPr lvl="1"/>
            <a:r>
              <a:rPr lang="en-US" smtClean="0"/>
              <a:t>Update</a:t>
            </a:r>
          </a:p>
          <a:p>
            <a:pPr lvl="1"/>
            <a:r>
              <a:rPr lang="en-US" smtClean="0"/>
              <a:t>Software</a:t>
            </a:r>
          </a:p>
          <a:p>
            <a:pPr lvl="1"/>
            <a:r>
              <a:rPr lang="en-US" smtClean="0"/>
              <a:t>License purchase</a:t>
            </a:r>
          </a:p>
          <a:p>
            <a:pPr lvl="1"/>
            <a:r>
              <a:rPr lang="en-US" smtClean="0"/>
              <a:t>License installation</a:t>
            </a:r>
          </a:p>
          <a:p>
            <a:r>
              <a:rPr lang="en-US" smtClean="0"/>
              <a:t>Exportable</a:t>
            </a:r>
          </a:p>
          <a:p>
            <a:pPr lvl="1"/>
            <a:r>
              <a:rPr lang="en-US" smtClean="0"/>
              <a:t>CSV, HTML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001" y="1439571"/>
            <a:ext cx="6296652" cy="3600269"/>
          </a:xfrm>
          <a:prstGeom prst="rect">
            <a:avLst/>
          </a:prstGeom>
        </p:spPr>
      </p:pic>
    </p:spTree>
    <p:extLst>
      <p:ext uri="{BB962C8B-B14F-4D97-AF65-F5344CB8AC3E}">
        <p14:creationId xmlns:p14="http://schemas.microsoft.com/office/powerpoint/2010/main" val="39783465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905743" y="1420090"/>
            <a:ext cx="5762382" cy="4371109"/>
          </a:xfrm>
          <a:prstGeom prst="rect">
            <a:avLst/>
          </a:prstGeom>
          <a:effectLst>
            <a:outerShdw blurRad="50800" dist="38100" dir="2700000" algn="tl" rotWithShape="0">
              <a:prstClr val="black">
                <a:alpha val="40000"/>
              </a:prstClr>
            </a:outerShdw>
          </a:effectLst>
        </p:spPr>
      </p:pic>
      <p:sp>
        <p:nvSpPr>
          <p:cNvPr id="8" name="Title 7"/>
          <p:cNvSpPr>
            <a:spLocks noGrp="1"/>
          </p:cNvSpPr>
          <p:nvPr>
            <p:ph type="title"/>
          </p:nvPr>
        </p:nvSpPr>
        <p:spPr/>
        <p:txBody>
          <a:bodyPr/>
          <a:lstStyle/>
          <a:p>
            <a:r>
              <a:rPr lang="en-US" smtClean="0"/>
              <a:t>The End-User Experience</a:t>
            </a:r>
            <a:endParaRPr lang="en-US" dirty="0"/>
          </a:p>
        </p:txBody>
      </p:sp>
      <p:sp>
        <p:nvSpPr>
          <p:cNvPr id="9" name="Text Placeholder 8"/>
          <p:cNvSpPr>
            <a:spLocks noGrp="1"/>
          </p:cNvSpPr>
          <p:nvPr>
            <p:ph type="body" sz="quarter" idx="10"/>
          </p:nvPr>
        </p:nvSpPr>
        <p:spPr>
          <a:xfrm>
            <a:off x="519113" y="1447799"/>
            <a:ext cx="4816350" cy="1809726"/>
          </a:xfrm>
        </p:spPr>
        <p:txBody>
          <a:bodyPr/>
          <a:lstStyle/>
          <a:p>
            <a:pPr marL="401638" lvl="1" indent="-401638"/>
            <a:r>
              <a:rPr lang="en-US" altLang="zh-CN" dirty="0" smtClean="0"/>
              <a:t>Local application installed on managed PC</a:t>
            </a:r>
          </a:p>
          <a:p>
            <a:pPr marL="401638" lvl="1" indent="-401638"/>
            <a:r>
              <a:rPr lang="en-US" altLang="zh-CN" dirty="0" smtClean="0"/>
              <a:t>Update Management tasks for end users</a:t>
            </a:r>
          </a:p>
          <a:p>
            <a:pPr marL="401638" lvl="1" indent="-401638"/>
            <a:r>
              <a:rPr lang="en-US" altLang="zh-CN" dirty="0" smtClean="0"/>
              <a:t>Endpoint Protection options for end user</a:t>
            </a:r>
          </a:p>
          <a:p>
            <a:pPr marL="401638" lvl="1" indent="-401638"/>
            <a:r>
              <a:rPr lang="en-US" altLang="zh-CN" dirty="0" smtClean="0"/>
              <a:t>Remote Assistance initiated by end user</a:t>
            </a:r>
            <a:endParaRPr lang="en-US" altLang="zh-CN" dirty="0"/>
          </a:p>
        </p:txBody>
      </p:sp>
      <p:sp>
        <p:nvSpPr>
          <p:cNvPr id="2"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Tree>
    <p:extLst>
      <p:ext uri="{BB962C8B-B14F-4D97-AF65-F5344CB8AC3E}">
        <p14:creationId xmlns:p14="http://schemas.microsoft.com/office/powerpoint/2010/main" val="237829086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http://status.manage.microsoft.com</a:t>
            </a:r>
            <a:endParaRPr lang="en-US" dirty="0"/>
          </a:p>
        </p:txBody>
      </p:sp>
      <p:sp>
        <p:nvSpPr>
          <p:cNvPr id="9" name="Text Placeholder 8"/>
          <p:cNvSpPr>
            <a:spLocks noGrp="1"/>
          </p:cNvSpPr>
          <p:nvPr>
            <p:ph type="body" sz="quarter" idx="10"/>
          </p:nvPr>
        </p:nvSpPr>
        <p:spPr>
          <a:xfrm>
            <a:off x="519112" y="1447799"/>
            <a:ext cx="4436875" cy="2499146"/>
          </a:xfrm>
        </p:spPr>
        <p:txBody>
          <a:bodyPr/>
          <a:lstStyle/>
          <a:p>
            <a:pPr marL="401638" lvl="1" indent="-401638"/>
            <a:r>
              <a:rPr lang="en-US" altLang="zh-CN" dirty="0" smtClean="0"/>
              <a:t>Service status page</a:t>
            </a:r>
          </a:p>
          <a:p>
            <a:pPr marL="401638" lvl="1" indent="-401638"/>
            <a:r>
              <a:rPr lang="en-US" altLang="zh-CN" dirty="0" smtClean="0"/>
              <a:t>Provides transparency of current and historical service issues</a:t>
            </a:r>
          </a:p>
          <a:p>
            <a:pPr marL="401638" lvl="1" indent="-401638"/>
            <a:r>
              <a:rPr lang="en-US" altLang="zh-CN" dirty="0" smtClean="0"/>
              <a:t>Goals: build trust, reduce need to call support</a:t>
            </a:r>
          </a:p>
        </p:txBody>
      </p:sp>
      <p:sp>
        <p:nvSpPr>
          <p:cNvPr id="2"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634" y="992895"/>
            <a:ext cx="6757978" cy="5712705"/>
          </a:xfrm>
          <a:prstGeom prst="rect">
            <a:avLst/>
          </a:prstGeom>
        </p:spPr>
      </p:pic>
    </p:spTree>
    <p:extLst>
      <p:ext uri="{BB962C8B-B14F-4D97-AF65-F5344CB8AC3E}">
        <p14:creationId xmlns:p14="http://schemas.microsoft.com/office/powerpoint/2010/main" val="10056887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228600"/>
            <a:ext cx="11149013" cy="4985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Text Placeholder 2"/>
          <p:cNvSpPr txBox="1">
            <a:spLocks/>
          </p:cNvSpPr>
          <p:nvPr/>
        </p:nvSpPr>
        <p:spPr>
          <a:xfrm>
            <a:off x="519113" y="1068755"/>
            <a:ext cx="11149013" cy="542917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Title 6"/>
          <p:cNvSpPr>
            <a:spLocks noGrp="1"/>
          </p:cNvSpPr>
          <p:nvPr>
            <p:ph type="title"/>
          </p:nvPr>
        </p:nvSpPr>
        <p:spPr/>
        <p:txBody>
          <a:bodyPr/>
          <a:lstStyle/>
          <a:p>
            <a:r>
              <a:rPr lang="en-US" smtClean="0"/>
              <a:t>Customer Promises</a:t>
            </a:r>
            <a:endParaRPr lang="en-US" dirty="0"/>
          </a:p>
        </p:txBody>
      </p:sp>
      <p:sp>
        <p:nvSpPr>
          <p:cNvPr id="5" name="Text Placeholder 4"/>
          <p:cNvSpPr>
            <a:spLocks noGrp="1"/>
          </p:cNvSpPr>
          <p:nvPr>
            <p:ph type="body" sz="quarter" idx="10"/>
          </p:nvPr>
        </p:nvSpPr>
        <p:spPr>
          <a:xfrm>
            <a:off x="519112" y="1447799"/>
            <a:ext cx="11149013" cy="4733604"/>
          </a:xfrm>
        </p:spPr>
        <p:txBody>
          <a:bodyPr/>
          <a:lstStyle/>
          <a:p>
            <a:r>
              <a:rPr lang="en-US" sz="2400" dirty="0" smtClean="0"/>
              <a:t>Reduces Cost of Managing and Protecting PCs</a:t>
            </a:r>
          </a:p>
          <a:p>
            <a:pPr lvl="1"/>
            <a:r>
              <a:rPr lang="en-US" sz="2000" dirty="0" smtClean="0"/>
              <a:t>No need to purchase and manage the management infrastructure</a:t>
            </a:r>
          </a:p>
          <a:p>
            <a:r>
              <a:rPr lang="en-US" sz="2400" dirty="0" smtClean="0"/>
              <a:t>Secure by default</a:t>
            </a:r>
          </a:p>
          <a:p>
            <a:pPr lvl="1"/>
            <a:r>
              <a:rPr lang="en-US" sz="2000" dirty="0" smtClean="0"/>
              <a:t>Client-service communications secured (https)</a:t>
            </a:r>
          </a:p>
          <a:p>
            <a:pPr lvl="1"/>
            <a:r>
              <a:rPr lang="en-US" sz="2000" dirty="0" smtClean="0"/>
              <a:t>Administrator authentication</a:t>
            </a:r>
          </a:p>
          <a:p>
            <a:pPr lvl="1"/>
            <a:r>
              <a:rPr lang="en-US" sz="2000" dirty="0" smtClean="0"/>
              <a:t>Datacenters (physical, networking, database, etc.)</a:t>
            </a:r>
          </a:p>
          <a:p>
            <a:r>
              <a:rPr lang="en-US" sz="2400" dirty="0" smtClean="0"/>
              <a:t>Privacy &amp; Compliance</a:t>
            </a:r>
          </a:p>
          <a:p>
            <a:pPr lvl="1"/>
            <a:r>
              <a:rPr lang="en-US" sz="2000" dirty="0" smtClean="0"/>
              <a:t>Privacy statements</a:t>
            </a:r>
          </a:p>
          <a:p>
            <a:pPr lvl="1"/>
            <a:r>
              <a:rPr lang="en-US" sz="2000" dirty="0" smtClean="0"/>
              <a:t>Compliance with regional regulations &amp; standards (IS027001)</a:t>
            </a:r>
          </a:p>
          <a:p>
            <a:r>
              <a:rPr lang="en-US" sz="2400" dirty="0" smtClean="0"/>
              <a:t>High Availability</a:t>
            </a:r>
          </a:p>
          <a:p>
            <a:pPr lvl="1"/>
            <a:r>
              <a:rPr lang="en-US" sz="2000" dirty="0" smtClean="0"/>
              <a:t>Financially backed SLAs (99.9%)</a:t>
            </a:r>
          </a:p>
          <a:p>
            <a:r>
              <a:rPr lang="en-US" sz="2400" dirty="0" smtClean="0"/>
              <a:t>Scalable &amp; Performance</a:t>
            </a:r>
          </a:p>
          <a:p>
            <a:pPr lvl="1"/>
            <a:r>
              <a:rPr lang="en-US" sz="2000" dirty="0" smtClean="0"/>
              <a:t>Support for up to 20,000 PCs per account</a:t>
            </a:r>
          </a:p>
        </p:txBody>
      </p:sp>
    </p:spTree>
    <p:extLst>
      <p:ext uri="{BB962C8B-B14F-4D97-AF65-F5344CB8AC3E}">
        <p14:creationId xmlns:p14="http://schemas.microsoft.com/office/powerpoint/2010/main" val="40549035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610669"/>
            <a:ext cx="4710258" cy="4686540"/>
          </a:xfrm>
          <a:prstGeom prst="rect">
            <a:avLst/>
          </a:prstGeom>
          <a:gradFill flip="none" rotWithShape="1">
            <a:gsLst>
              <a:gs pos="0">
                <a:schemeClr val="bg1">
                  <a:alpha val="50000"/>
                </a:schemeClr>
              </a:gs>
              <a:gs pos="100000">
                <a:schemeClr val="bg1">
                  <a:alpha val="0"/>
                </a:schemeClr>
              </a:gs>
            </a:gsLst>
            <a:lin ang="0" scaled="1"/>
            <a:tileRect/>
          </a:gradFill>
          <a:ln>
            <a:no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0" tIns="91440" rIns="0" bIns="0" numCol="1" rtlCol="0" anchor="t" anchorCtr="0" compatLnSpc="1">
            <a:prstTxWarp prst="textNoShape">
              <a:avLst/>
            </a:prstTxWarp>
          </a:bodyPr>
          <a:lstStyle/>
          <a:p>
            <a:pPr>
              <a:lnSpc>
                <a:spcPct val="90000"/>
              </a:lnSpc>
            </a:pPr>
            <a:r>
              <a:rPr lang="en-US" sz="2800" spc="-150" dirty="0">
                <a:gradFill>
                  <a:gsLst>
                    <a:gs pos="0">
                      <a:srgbClr val="FFFFFF"/>
                    </a:gs>
                    <a:gs pos="100000">
                      <a:srgbClr val="FFFFFF">
                        <a:lumMod val="65000"/>
                      </a:srgbClr>
                    </a:gs>
                  </a:gsLst>
                  <a:lin ang="5400000" scaled="0"/>
                </a:gradFill>
                <a:latin typeface="Segoe UI" pitchFamily="34" charset="0"/>
                <a:cs typeface="Segoe UI" pitchFamily="34" charset="0"/>
              </a:rPr>
              <a:t> </a:t>
            </a:r>
          </a:p>
        </p:txBody>
      </p:sp>
      <p:sp>
        <p:nvSpPr>
          <p:cNvPr id="3" name="Rounded Rectangle 2"/>
          <p:cNvSpPr/>
          <p:nvPr/>
        </p:nvSpPr>
        <p:spPr bwMode="auto">
          <a:xfrm rot="16200000">
            <a:off x="5221545" y="2384831"/>
            <a:ext cx="5077803" cy="2382603"/>
          </a:xfrm>
          <a:prstGeom prst="roundRect">
            <a:avLst>
              <a:gd name="adj" fmla="val 5348"/>
            </a:avLst>
          </a:prstGeom>
          <a:gradFill flip="none" rotWithShape="1">
            <a:gsLst>
              <a:gs pos="0">
                <a:srgbClr val="FFFFFF">
                  <a:alpha val="0"/>
                </a:srgbClr>
              </a:gs>
              <a:gs pos="64000">
                <a:schemeClr val="tx1">
                  <a:alpha val="7000"/>
                </a:schemeClr>
              </a:gs>
            </a:gsLst>
            <a:lin ang="10800000" scaled="1"/>
            <a:tileRect/>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 name="Rounded Rectangle 3"/>
          <p:cNvSpPr/>
          <p:nvPr/>
        </p:nvSpPr>
        <p:spPr bwMode="auto">
          <a:xfrm rot="10800000">
            <a:off x="6584831" y="3102588"/>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5" name="Rounded Rectangle 4"/>
          <p:cNvSpPr/>
          <p:nvPr/>
        </p:nvSpPr>
        <p:spPr bwMode="auto">
          <a:xfrm rot="16200000">
            <a:off x="7784566" y="2384833"/>
            <a:ext cx="5077805" cy="2382603"/>
          </a:xfrm>
          <a:prstGeom prst="roundRect">
            <a:avLst>
              <a:gd name="adj" fmla="val 5348"/>
            </a:avLst>
          </a:prstGeom>
          <a:gradFill flip="none" rotWithShape="1">
            <a:gsLst>
              <a:gs pos="0">
                <a:srgbClr val="FFFFFF">
                  <a:alpha val="0"/>
                </a:srgbClr>
              </a:gs>
              <a:gs pos="64000">
                <a:schemeClr val="tx1">
                  <a:alpha val="7000"/>
                </a:schemeClr>
              </a:gs>
            </a:gsLst>
            <a:lin ang="10800000" scaled="1"/>
            <a:tileRect/>
          </a:gra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6" name="Title 3"/>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	</a:t>
            </a:r>
            <a:endParaRPr lang="en-US"/>
          </a:p>
        </p:txBody>
      </p:sp>
      <p:grpSp>
        <p:nvGrpSpPr>
          <p:cNvPr id="7" name="Group 64"/>
          <p:cNvGrpSpPr/>
          <p:nvPr/>
        </p:nvGrpSpPr>
        <p:grpSpPr>
          <a:xfrm>
            <a:off x="6569145" y="1322551"/>
            <a:ext cx="2382603" cy="358474"/>
            <a:chOff x="3633862" y="914399"/>
            <a:chExt cx="2478024" cy="643794"/>
          </a:xfrm>
        </p:grpSpPr>
        <p:sp>
          <p:nvSpPr>
            <p:cNvPr id="8" name="Round Same Side Corner Rectangle 7"/>
            <p:cNvSpPr/>
            <p:nvPr/>
          </p:nvSpPr>
          <p:spPr bwMode="auto">
            <a:xfrm>
              <a:off x="3633862" y="914399"/>
              <a:ext cx="2478024" cy="570641"/>
            </a:xfrm>
            <a:prstGeom prst="round2SameRect">
              <a:avLst>
                <a:gd name="adj1" fmla="val 12762"/>
                <a:gd name="adj2"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Cloud</a:t>
              </a:r>
            </a:p>
          </p:txBody>
        </p:sp>
        <p:sp>
          <p:nvSpPr>
            <p:cNvPr id="9" name="Rectangle 8"/>
            <p:cNvSpPr/>
            <p:nvPr/>
          </p:nvSpPr>
          <p:spPr bwMode="auto">
            <a:xfrm>
              <a:off x="3633862" y="1485041"/>
              <a:ext cx="2478024"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p:nvSpPr>
          <p:cNvPr id="10" name="Rounded Rectangle 9"/>
          <p:cNvSpPr/>
          <p:nvPr/>
        </p:nvSpPr>
        <p:spPr bwMode="auto">
          <a:xfrm rot="16200000">
            <a:off x="6534685" y="3432037"/>
            <a:ext cx="2451523" cy="1911697"/>
          </a:xfrm>
          <a:prstGeom prst="roundRect">
            <a:avLst>
              <a:gd name="adj" fmla="val 4342"/>
            </a:avLst>
          </a:prstGeom>
          <a:gradFill flip="none" rotWithShape="1">
            <a:gsLst>
              <a:gs pos="0">
                <a:srgbClr val="30538C"/>
              </a:gs>
              <a:gs pos="100000">
                <a:srgbClr val="005DA2"/>
              </a:gs>
            </a:gsLst>
            <a:lin ang="8100000" scaled="1"/>
            <a:tileRect/>
          </a:gradFill>
          <a:ln w="3175">
            <a:noFill/>
            <a:headEnd type="none" w="med" len="med"/>
            <a:tailEnd type="none" w="med" len="med"/>
          </a:ln>
          <a:effectLst>
            <a:innerShdw blurRad="63500" dist="50800" dir="5400000">
              <a:prstClr val="black">
                <a:alpha val="30000"/>
              </a:prstClr>
            </a:inn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pPr>
            <a:endParaRPr lang="en-GB" dirty="0">
              <a:gradFill>
                <a:gsLst>
                  <a:gs pos="0">
                    <a:srgbClr val="FFFFFF"/>
                  </a:gs>
                  <a:gs pos="100000">
                    <a:srgbClr val="FFFFFF"/>
                  </a:gs>
                </a:gsLst>
                <a:lin ang="5400000" scaled="0"/>
              </a:gradFill>
              <a:latin typeface="Segoe UI" pitchFamily="34" charset="0"/>
              <a:cs typeface="Segoe UI" pitchFamily="34" charset="0"/>
            </a:endParaRPr>
          </a:p>
        </p:txBody>
      </p:sp>
      <p:sp>
        <p:nvSpPr>
          <p:cNvPr id="11" name="Rounded Rectangle 10"/>
          <p:cNvSpPr/>
          <p:nvPr/>
        </p:nvSpPr>
        <p:spPr bwMode="auto">
          <a:xfrm rot="16200000">
            <a:off x="8359172" y="2749881"/>
            <a:ext cx="3928593" cy="1908887"/>
          </a:xfrm>
          <a:prstGeom prst="roundRect">
            <a:avLst>
              <a:gd name="adj" fmla="val 4855"/>
            </a:avLst>
          </a:prstGeom>
          <a:gradFill flip="none" rotWithShape="1">
            <a:gsLst>
              <a:gs pos="0">
                <a:srgbClr val="7030A0">
                  <a:alpha val="72000"/>
                </a:srgbClr>
              </a:gs>
              <a:gs pos="100000">
                <a:srgbClr val="461E64">
                  <a:alpha val="90000"/>
                </a:srgbClr>
              </a:gs>
            </a:gsLst>
            <a:lin ang="8100000" scaled="1"/>
            <a:tileRect/>
          </a:gradFill>
          <a:ln w="3175">
            <a:noFill/>
            <a:headEnd type="none" w="med" len="med"/>
            <a:tailEnd type="none" w="med" len="med"/>
          </a:ln>
          <a:effectLst>
            <a:innerShdw blurRad="63500" dist="50800" dir="5400000">
              <a:prstClr val="black">
                <a:alpha val="30000"/>
              </a:prstClr>
            </a:inn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pPr>
            <a:endParaRPr lang="en-GB" dirty="0">
              <a:gradFill>
                <a:gsLst>
                  <a:gs pos="0">
                    <a:srgbClr val="FFFFFF"/>
                  </a:gs>
                  <a:gs pos="100000">
                    <a:srgbClr val="FFFFFF"/>
                  </a:gs>
                </a:gsLst>
                <a:lin ang="5400000" scaled="0"/>
              </a:gradFill>
              <a:latin typeface="Segoe UI" pitchFamily="34" charset="0"/>
              <a:cs typeface="Segoe UI" pitchFamily="34" charset="0"/>
            </a:endParaRPr>
          </a:p>
        </p:txBody>
      </p:sp>
      <p:sp useBgFill="1">
        <p:nvSpPr>
          <p:cNvPr id="12" name="Rounded Rectangle 11"/>
          <p:cNvSpPr/>
          <p:nvPr/>
        </p:nvSpPr>
        <p:spPr bwMode="auto">
          <a:xfrm rot="10800000">
            <a:off x="9143718" y="2104031"/>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3" name="Rounded Rectangle 12"/>
          <p:cNvSpPr/>
          <p:nvPr/>
        </p:nvSpPr>
        <p:spPr bwMode="auto">
          <a:xfrm rot="10800000">
            <a:off x="9143718" y="2603309"/>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4" name="Rounded Rectangle 13"/>
          <p:cNvSpPr/>
          <p:nvPr/>
        </p:nvSpPr>
        <p:spPr bwMode="auto">
          <a:xfrm rot="10800000">
            <a:off x="9143718" y="3102587"/>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5" name="Rounded Rectangle 14"/>
          <p:cNvSpPr/>
          <p:nvPr/>
        </p:nvSpPr>
        <p:spPr bwMode="auto">
          <a:xfrm rot="10800000">
            <a:off x="9143718" y="3601865"/>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6" name="Rounded Rectangle 15"/>
          <p:cNvSpPr/>
          <p:nvPr/>
        </p:nvSpPr>
        <p:spPr bwMode="auto">
          <a:xfrm rot="10800000">
            <a:off x="9143718" y="4101143"/>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7" name="Rounded Rectangle 16"/>
          <p:cNvSpPr/>
          <p:nvPr/>
        </p:nvSpPr>
        <p:spPr bwMode="auto">
          <a:xfrm rot="10800000">
            <a:off x="9143718" y="4600421"/>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8" name="Rounded Rectangle 17"/>
          <p:cNvSpPr/>
          <p:nvPr/>
        </p:nvSpPr>
        <p:spPr bwMode="auto">
          <a:xfrm rot="10800000">
            <a:off x="9143718" y="5099699"/>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19" name="Rounded Rectangle 18"/>
          <p:cNvSpPr/>
          <p:nvPr/>
        </p:nvSpPr>
        <p:spPr bwMode="auto">
          <a:xfrm rot="10800000">
            <a:off x="6584831" y="2104032"/>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20" name="Rounded Rectangle 19"/>
          <p:cNvSpPr/>
          <p:nvPr/>
        </p:nvSpPr>
        <p:spPr bwMode="auto">
          <a:xfrm rot="10800000">
            <a:off x="6584831" y="2603310"/>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21" name="Rounded Rectangle 20"/>
          <p:cNvSpPr/>
          <p:nvPr/>
        </p:nvSpPr>
        <p:spPr bwMode="auto">
          <a:xfrm rot="10800000">
            <a:off x="6584831" y="3601866"/>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22" name="Rounded Rectangle 21"/>
          <p:cNvSpPr/>
          <p:nvPr/>
        </p:nvSpPr>
        <p:spPr bwMode="auto">
          <a:xfrm rot="10800000">
            <a:off x="6584831" y="4600422"/>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23" name="Rounded Rectangle 22"/>
          <p:cNvSpPr/>
          <p:nvPr/>
        </p:nvSpPr>
        <p:spPr bwMode="auto">
          <a:xfrm rot="10800000">
            <a:off x="6584831" y="5099700"/>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24" name="Rounded Rectangle 23"/>
          <p:cNvSpPr/>
          <p:nvPr/>
        </p:nvSpPr>
        <p:spPr bwMode="auto">
          <a:xfrm rot="10800000">
            <a:off x="6584831" y="5598978"/>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grpSp>
        <p:nvGrpSpPr>
          <p:cNvPr id="25" name="Group 65"/>
          <p:cNvGrpSpPr/>
          <p:nvPr/>
        </p:nvGrpSpPr>
        <p:grpSpPr>
          <a:xfrm>
            <a:off x="9132167" y="1322551"/>
            <a:ext cx="2382603" cy="358474"/>
            <a:chOff x="6210184" y="914399"/>
            <a:chExt cx="2478024" cy="643794"/>
          </a:xfrm>
        </p:grpSpPr>
        <p:sp>
          <p:nvSpPr>
            <p:cNvPr id="26" name="Round Same Side Corner Rectangle 25"/>
            <p:cNvSpPr/>
            <p:nvPr/>
          </p:nvSpPr>
          <p:spPr bwMode="auto">
            <a:xfrm>
              <a:off x="6214756" y="914399"/>
              <a:ext cx="2473452" cy="570641"/>
            </a:xfrm>
            <a:prstGeom prst="round2SameRect">
              <a:avLst>
                <a:gd name="adj1" fmla="val 12762"/>
                <a:gd name="adj2"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On-premises</a:t>
              </a:r>
            </a:p>
          </p:txBody>
        </p:sp>
        <p:sp>
          <p:nvSpPr>
            <p:cNvPr id="27" name="Rectangle 26"/>
            <p:cNvSpPr/>
            <p:nvPr/>
          </p:nvSpPr>
          <p:spPr bwMode="auto">
            <a:xfrm>
              <a:off x="6210184" y="1485041"/>
              <a:ext cx="2478024"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p:nvSpPr>
          <p:cNvPr id="28" name="Rounded Rectangle 27"/>
          <p:cNvSpPr/>
          <p:nvPr/>
        </p:nvSpPr>
        <p:spPr>
          <a:xfrm>
            <a:off x="613741" y="5164465"/>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b="1" dirty="0">
                <a:solidFill>
                  <a:srgbClr val="FFFFFF">
                    <a:alpha val="99000"/>
                  </a:srgbClr>
                </a:solidFill>
              </a:rPr>
              <a:t>Microsoft Update management</a:t>
            </a:r>
          </a:p>
        </p:txBody>
      </p:sp>
      <p:sp>
        <p:nvSpPr>
          <p:cNvPr id="29" name="Rounded Rectangle 28"/>
          <p:cNvSpPr/>
          <p:nvPr/>
        </p:nvSpPr>
        <p:spPr>
          <a:xfrm>
            <a:off x="613741" y="4663078"/>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b="1" dirty="0">
                <a:solidFill>
                  <a:srgbClr val="FFFFFF">
                    <a:alpha val="99000"/>
                  </a:srgbClr>
                </a:solidFill>
              </a:rPr>
              <a:t>Malware protection</a:t>
            </a:r>
          </a:p>
        </p:txBody>
      </p:sp>
      <p:sp>
        <p:nvSpPr>
          <p:cNvPr id="30" name="Rounded Rectangle 29"/>
          <p:cNvSpPr/>
          <p:nvPr/>
        </p:nvSpPr>
        <p:spPr>
          <a:xfrm>
            <a:off x="613741" y="4161690"/>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b="1" dirty="0">
                <a:solidFill>
                  <a:srgbClr val="FFFFFF">
                    <a:alpha val="99000"/>
                  </a:srgbClr>
                </a:solidFill>
              </a:rPr>
              <a:t>Hardware, software, and license inventory</a:t>
            </a:r>
          </a:p>
        </p:txBody>
      </p:sp>
      <p:sp>
        <p:nvSpPr>
          <p:cNvPr id="31" name="Rounded Rectangle 30"/>
          <p:cNvSpPr/>
          <p:nvPr/>
        </p:nvSpPr>
        <p:spPr>
          <a:xfrm>
            <a:off x="613741" y="3660302"/>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b="1" dirty="0">
                <a:solidFill>
                  <a:srgbClr val="FFFFFF">
                    <a:alpha val="99000"/>
                  </a:srgbClr>
                </a:solidFill>
              </a:rPr>
              <a:t>Remote Assistance</a:t>
            </a:r>
          </a:p>
        </p:txBody>
      </p:sp>
      <p:sp>
        <p:nvSpPr>
          <p:cNvPr id="32" name="Rounded Rectangle 31"/>
          <p:cNvSpPr/>
          <p:nvPr/>
        </p:nvSpPr>
        <p:spPr>
          <a:xfrm>
            <a:off x="613741" y="2657220"/>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b="1" dirty="0">
                <a:solidFill>
                  <a:srgbClr val="FFFFFF">
                    <a:alpha val="99000"/>
                  </a:srgbClr>
                </a:solidFill>
              </a:rPr>
              <a:t>Full Group Policy Support</a:t>
            </a:r>
          </a:p>
        </p:txBody>
      </p:sp>
      <p:sp>
        <p:nvSpPr>
          <p:cNvPr id="33" name="Rounded Rectangle 32"/>
          <p:cNvSpPr/>
          <p:nvPr/>
        </p:nvSpPr>
        <p:spPr>
          <a:xfrm>
            <a:off x="613741" y="2155832"/>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b="1" dirty="0">
                <a:solidFill>
                  <a:srgbClr val="FFFFFF">
                    <a:alpha val="99000"/>
                  </a:srgbClr>
                </a:solidFill>
              </a:rPr>
              <a:t>Software Deployment</a:t>
            </a:r>
          </a:p>
        </p:txBody>
      </p:sp>
      <p:sp>
        <p:nvSpPr>
          <p:cNvPr id="34" name="Rounded Rectangle 33"/>
          <p:cNvSpPr/>
          <p:nvPr/>
        </p:nvSpPr>
        <p:spPr>
          <a:xfrm>
            <a:off x="613741" y="1654445"/>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r>
              <a:rPr lang="en-US" sz="1200" b="1" dirty="0">
                <a:solidFill>
                  <a:srgbClr val="FFFFFF">
                    <a:alpha val="99000"/>
                  </a:srgbClr>
                </a:solidFill>
              </a:rPr>
              <a:t>Operating system distribution</a:t>
            </a:r>
          </a:p>
        </p:txBody>
      </p:sp>
      <p:sp>
        <p:nvSpPr>
          <p:cNvPr id="35" name="Rounded Rectangle 34"/>
          <p:cNvSpPr/>
          <p:nvPr/>
        </p:nvSpPr>
        <p:spPr>
          <a:xfrm>
            <a:off x="613741" y="3158608"/>
            <a:ext cx="5785392" cy="449182"/>
          </a:xfrm>
          <a:prstGeom prst="roundRect">
            <a:avLst/>
          </a:prstGeom>
          <a:gradFill flip="none" rotWithShape="1">
            <a:gsLst>
              <a:gs pos="0">
                <a:srgbClr val="FFFFFF">
                  <a:alpha val="0"/>
                </a:srgbClr>
              </a:gs>
              <a:gs pos="35000">
                <a:schemeClr val="bg1">
                  <a:lumMod val="95000"/>
                  <a:lumOff val="5000"/>
                  <a:alpha val="63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defTabSz="914363">
              <a:defRPr/>
            </a:pPr>
            <a:r>
              <a:rPr lang="en-US" sz="1200" b="1" dirty="0">
                <a:solidFill>
                  <a:srgbClr val="FFFFFF">
                    <a:alpha val="99000"/>
                  </a:srgbClr>
                </a:solidFill>
              </a:rPr>
              <a:t>Alerts &amp; Monitoring*</a:t>
            </a:r>
          </a:p>
        </p:txBody>
      </p:sp>
      <p:grpSp>
        <p:nvGrpSpPr>
          <p:cNvPr id="36" name="Group 48"/>
          <p:cNvGrpSpPr/>
          <p:nvPr/>
        </p:nvGrpSpPr>
        <p:grpSpPr>
          <a:xfrm>
            <a:off x="612725" y="1322551"/>
            <a:ext cx="5766094" cy="358474"/>
            <a:chOff x="361188" y="914399"/>
            <a:chExt cx="3118104" cy="643794"/>
          </a:xfrm>
        </p:grpSpPr>
        <p:sp>
          <p:nvSpPr>
            <p:cNvPr id="37" name="Round Same Side Corner Rectangle 36"/>
            <p:cNvSpPr/>
            <p:nvPr/>
          </p:nvSpPr>
          <p:spPr bwMode="auto">
            <a:xfrm>
              <a:off x="361188" y="914399"/>
              <a:ext cx="3113532" cy="570641"/>
            </a:xfrm>
            <a:prstGeom prst="round2SameRect">
              <a:avLst>
                <a:gd name="adj1" fmla="val 12762"/>
                <a:gd name="adj2" fmla="val 0"/>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Key Benefits</a:t>
              </a:r>
            </a:p>
          </p:txBody>
        </p:sp>
        <p:sp>
          <p:nvSpPr>
            <p:cNvPr id="38" name="Rectangle 37"/>
            <p:cNvSpPr/>
            <p:nvPr/>
          </p:nvSpPr>
          <p:spPr bwMode="auto">
            <a:xfrm>
              <a:off x="361188" y="1485041"/>
              <a:ext cx="3118104" cy="73152"/>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 useBgFill="1">
        <p:nvSpPr>
          <p:cNvPr id="39" name="Rounded Rectangle 38"/>
          <p:cNvSpPr/>
          <p:nvPr/>
        </p:nvSpPr>
        <p:spPr bwMode="auto">
          <a:xfrm rot="10800000">
            <a:off x="6584831" y="4101144"/>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useBgFill="1">
        <p:nvSpPr>
          <p:cNvPr id="40" name="Rounded Rectangle 39"/>
          <p:cNvSpPr/>
          <p:nvPr/>
        </p:nvSpPr>
        <p:spPr bwMode="auto">
          <a:xfrm rot="10800000">
            <a:off x="9132167" y="5598977"/>
            <a:ext cx="2364632" cy="57394"/>
          </a:xfrm>
          <a:prstGeom prst="roundRect">
            <a:avLst>
              <a:gd name="adj" fmla="val 5348"/>
            </a:avLst>
          </a:prstGeom>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45720" rIns="0" bIns="45720" numCol="1" rtlCol="0" anchor="t" anchorCtr="0" compatLnSpc="1">
            <a:prstTxWarp prst="textNoShape">
              <a:avLst/>
            </a:prstTxWarp>
          </a:bodyPr>
          <a:lstStyle/>
          <a:p>
            <a:pPr marL="342900" indent="-342900">
              <a:lnSpc>
                <a:spcPct val="90000"/>
              </a:lnSpc>
              <a:spcBef>
                <a:spcPts val="1200"/>
              </a:spcBef>
              <a:buFont typeface="+mj-lt"/>
              <a:buAutoNum type="alphaLcParenR" startAt="2"/>
            </a:pPr>
            <a:endParaRPr lang="en-GB" dirty="0">
              <a:solidFill>
                <a:srgbClr val="FFFFFF"/>
              </a:solidFill>
            </a:endParaRPr>
          </a:p>
        </p:txBody>
      </p:sp>
      <p:sp>
        <p:nvSpPr>
          <p:cNvPr id="41" name="TextBox 40"/>
          <p:cNvSpPr txBox="1"/>
          <p:nvPr/>
        </p:nvSpPr>
        <p:spPr>
          <a:xfrm>
            <a:off x="379911" y="6306979"/>
            <a:ext cx="11523980" cy="246221"/>
          </a:xfrm>
          <a:prstGeom prst="rect">
            <a:avLst/>
          </a:prstGeom>
          <a:noFill/>
        </p:spPr>
        <p:txBody>
          <a:bodyPr wrap="square" rtlCol="0">
            <a:spAutoFit/>
          </a:bodyPr>
          <a:lstStyle/>
          <a:p>
            <a:r>
              <a:rPr lang="en-US" sz="1000" dirty="0" smtClean="0"/>
              <a:t>*The </a:t>
            </a:r>
            <a:r>
              <a:rPr lang="en-US" sz="1000" dirty="0"/>
              <a:t>“alerts” workspace within Windows Intune manages an optimized list of pre-defined system events. Access to comprehensive monitoring events is available in our on-premises solution</a:t>
            </a:r>
            <a:r>
              <a:rPr lang="en-US" sz="1000" dirty="0" smtClean="0"/>
              <a:t>.</a:t>
            </a:r>
            <a:endParaRPr lang="en-US" sz="1000" dirty="0"/>
          </a:p>
        </p:txBody>
      </p:sp>
      <p:sp>
        <p:nvSpPr>
          <p:cNvPr id="43" name="Rounded Rectangle 42"/>
          <p:cNvSpPr/>
          <p:nvPr/>
        </p:nvSpPr>
        <p:spPr>
          <a:xfrm>
            <a:off x="613741" y="5673417"/>
            <a:ext cx="10664170" cy="449182"/>
          </a:xfrm>
          <a:prstGeom prst="roundRect">
            <a:avLst/>
          </a:prstGeom>
          <a:gradFill flip="none" rotWithShape="1">
            <a:gsLst>
              <a:gs pos="0">
                <a:srgbClr val="FFFFFF">
                  <a:alpha val="0"/>
                </a:srgbClr>
              </a:gs>
              <a:gs pos="35000">
                <a:srgbClr val="000000">
                  <a:alpha val="62000"/>
                </a:srgbClr>
              </a:gs>
            </a:gsLst>
            <a:lin ang="10800000" scaled="1"/>
            <a:tileRect/>
          </a:gradFill>
          <a:ln w="38100">
            <a:solidFill>
              <a:schemeClr val="accent1">
                <a:lumMod val="60000"/>
                <a:lumOff val="40000"/>
              </a:schemeClr>
            </a:solid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rmAutofit/>
          </a:bodyPr>
          <a:lstStyle/>
          <a:p>
            <a:pPr algn="ctr" defTabSz="914363">
              <a:defRPr/>
            </a:pPr>
            <a:r>
              <a:rPr lang="en-US" sz="1200" b="1" dirty="0" smtClean="0">
                <a:solidFill>
                  <a:srgbClr val="FFFFFF">
                    <a:alpha val="99000"/>
                  </a:srgbClr>
                </a:solidFill>
              </a:rPr>
              <a:t>Windows 7 Enterprise</a:t>
            </a:r>
            <a:endParaRPr lang="en-US" sz="1200" b="1" dirty="0">
              <a:solidFill>
                <a:srgbClr val="FFFFFF">
                  <a:alpha val="99000"/>
                </a:srgbClr>
              </a:solidFill>
            </a:endParaRPr>
          </a:p>
        </p:txBody>
      </p:sp>
      <p:sp>
        <p:nvSpPr>
          <p:cNvPr id="46" name="Title 45"/>
          <p:cNvSpPr>
            <a:spLocks noGrp="1"/>
          </p:cNvSpPr>
          <p:nvPr>
            <p:ph type="title"/>
          </p:nvPr>
        </p:nvSpPr>
        <p:spPr>
          <a:xfrm>
            <a:off x="519112" y="228600"/>
            <a:ext cx="11149013" cy="1163395"/>
          </a:xfrm>
        </p:spPr>
        <p:txBody>
          <a:bodyPr/>
          <a:lstStyle/>
          <a:p>
            <a:r>
              <a:rPr lang="en-US" sz="3600" dirty="0" smtClean="0"/>
              <a:t>Windows </a:t>
            </a:r>
            <a:r>
              <a:rPr lang="en-US" sz="3600" dirty="0" err="1" smtClean="0"/>
              <a:t>Intune</a:t>
            </a:r>
            <a:r>
              <a:rPr lang="en-US" sz="3600" dirty="0" smtClean="0"/>
              <a:t> Compared to On-Premises Solution</a:t>
            </a:r>
            <a:br>
              <a:rPr lang="en-US" sz="3600" dirty="0" smtClean="0"/>
            </a:br>
            <a:r>
              <a:rPr lang="en-US" sz="2400" dirty="0">
                <a:gradFill flip="none" rotWithShape="1">
                  <a:gsLst>
                    <a:gs pos="0">
                      <a:schemeClr val="bg2"/>
                    </a:gs>
                    <a:gs pos="86000">
                      <a:schemeClr val="bg2"/>
                    </a:gs>
                  </a:gsLst>
                  <a:lin ang="5400000" scaled="0"/>
                  <a:tileRect/>
                </a:gradFill>
              </a:rPr>
              <a:t>Delivering a subset of rich functionality common to  </a:t>
            </a:r>
            <a:r>
              <a:rPr lang="en-US" sz="2400" dirty="0" smtClean="0">
                <a:gradFill flip="none" rotWithShape="1">
                  <a:gsLst>
                    <a:gs pos="0">
                      <a:schemeClr val="bg2"/>
                    </a:gs>
                    <a:gs pos="86000">
                      <a:schemeClr val="bg2"/>
                    </a:gs>
                  </a:gsLst>
                  <a:lin ang="5400000" scaled="0"/>
                  <a:tileRect/>
                </a:gradFill>
              </a:rPr>
              <a:t>on-premises solutions </a:t>
            </a:r>
            <a:r>
              <a:rPr lang="en-US" sz="2400" dirty="0">
                <a:gradFill flip="none" rotWithShape="1">
                  <a:gsLst>
                    <a:gs pos="0">
                      <a:schemeClr val="bg2"/>
                    </a:gs>
                    <a:gs pos="86000">
                      <a:schemeClr val="bg2"/>
                    </a:gs>
                  </a:gsLst>
                  <a:lin ang="5400000" scaled="0"/>
                  <a:tileRect/>
                </a:gradFill>
              </a:rPr>
              <a:t>today </a:t>
            </a:r>
            <a:br>
              <a:rPr lang="en-US" sz="2400" dirty="0">
                <a:gradFill flip="none" rotWithShape="1">
                  <a:gsLst>
                    <a:gs pos="0">
                      <a:schemeClr val="bg2"/>
                    </a:gs>
                    <a:gs pos="86000">
                      <a:schemeClr val="bg2"/>
                    </a:gs>
                  </a:gsLst>
                  <a:lin ang="5400000" scaled="0"/>
                  <a:tileRect/>
                </a:gradFill>
              </a:rPr>
            </a:br>
            <a:endParaRPr lang="en-US" sz="2400" dirty="0">
              <a:gradFill flip="none" rotWithShape="1">
                <a:gsLst>
                  <a:gs pos="0">
                    <a:schemeClr val="bg2"/>
                  </a:gs>
                  <a:gs pos="86000">
                    <a:schemeClr val="bg2"/>
                  </a:gs>
                </a:gsLst>
                <a:lin ang="5400000" scaled="0"/>
                <a:tileRect/>
              </a:gradFill>
            </a:endParaRPr>
          </a:p>
        </p:txBody>
      </p:sp>
    </p:spTree>
    <p:extLst>
      <p:ext uri="{BB962C8B-B14F-4D97-AF65-F5344CB8AC3E}">
        <p14:creationId xmlns:p14="http://schemas.microsoft.com/office/powerpoint/2010/main" val="1125500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16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175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700"/>
                                        <p:tgtEl>
                                          <p:spTgt spid="11"/>
                                        </p:tgtEl>
                                      </p:cBhvr>
                                    </p:animEffect>
                                  </p:childTnLst>
                                </p:cTn>
                              </p:par>
                              <p:par>
                                <p:cTn id="37" presetID="10" presetClass="entr" presetSubtype="0" fill="hold" grpId="0" nodeType="withEffect">
                                  <p:stCondLst>
                                    <p:cond delay="16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8" grpId="0" animBg="1"/>
      <p:bldP spid="29" grpId="0" animBg="1"/>
      <p:bldP spid="30" grpId="0" animBg="1"/>
      <p:bldP spid="31" grpId="0" animBg="1"/>
      <p:bldP spid="32" grpId="0" animBg="1"/>
      <p:bldP spid="33" grpId="0" animBg="1"/>
      <p:bldP spid="34" grpId="0" animBg="1"/>
      <p:bldP spid="35"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lurry-blue-cloud-rays.png"/>
          <p:cNvPicPr>
            <a:picLocks noChangeAspect="1"/>
          </p:cNvPicPr>
          <p:nvPr/>
        </p:nvPicPr>
        <p:blipFill>
          <a:blip r:embed="rId3" cstate="email">
            <a:duotone>
              <a:srgbClr val="4F81BD">
                <a:shade val="45000"/>
                <a:satMod val="135000"/>
              </a:srgbClr>
              <a:prstClr val="white"/>
            </a:duotone>
            <a:extLst>
              <a:ext uri="{28A0092B-C50C-407E-A947-70E740481C1C}">
                <a14:useLocalDpi xmlns:a14="http://schemas.microsoft.com/office/drawing/2010/main"/>
              </a:ext>
            </a:extLst>
          </a:blip>
          <a:stretch>
            <a:fillRect/>
          </a:stretch>
        </p:blipFill>
        <p:spPr>
          <a:xfrm>
            <a:off x="-1367" y="3290698"/>
            <a:ext cx="12190191" cy="2635628"/>
          </a:xfrm>
          <a:prstGeom prst="rect">
            <a:avLst/>
          </a:prstGeom>
        </p:spPr>
      </p:pic>
      <p:sp>
        <p:nvSpPr>
          <p:cNvPr id="44" name="Rounded Rectangle 43"/>
          <p:cNvSpPr/>
          <p:nvPr/>
        </p:nvSpPr>
        <p:spPr bwMode="ltGray">
          <a:xfrm rot="5400000">
            <a:off x="4501295" y="1039818"/>
            <a:ext cx="3200402" cy="3681088"/>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45" name="Rounded Rectangle 44"/>
          <p:cNvSpPr/>
          <p:nvPr/>
        </p:nvSpPr>
        <p:spPr bwMode="ltGray">
          <a:xfrm rot="5400000">
            <a:off x="8498314" y="1039818"/>
            <a:ext cx="3200402" cy="3681088"/>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41" name="Rounded Rectangle 40"/>
          <p:cNvSpPr/>
          <p:nvPr/>
        </p:nvSpPr>
        <p:spPr bwMode="ltGray">
          <a:xfrm rot="5400000">
            <a:off x="555239" y="1039818"/>
            <a:ext cx="3200402" cy="3681088"/>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pic>
        <p:nvPicPr>
          <p:cNvPr id="39" name="Picture 38" descr="cloud 1.png"/>
          <p:cNvPicPr>
            <a:picLocks noChangeAspect="1"/>
          </p:cNvPicPr>
          <p:nvPr/>
        </p:nvPicPr>
        <p:blipFill>
          <a:blip r:embed="rId4" cstate="print"/>
          <a:stretch>
            <a:fillRect/>
          </a:stretch>
        </p:blipFill>
        <p:spPr>
          <a:xfrm rot="10800000">
            <a:off x="4546703" y="1376646"/>
            <a:ext cx="3028329" cy="1709874"/>
          </a:xfrm>
          <a:prstGeom prst="rect">
            <a:avLst/>
          </a:prstGeom>
          <a:noFill/>
          <a:ln>
            <a:noFill/>
          </a:ln>
        </p:spPr>
      </p:pic>
      <p:pic>
        <p:nvPicPr>
          <p:cNvPr id="33" name="Picture 32" descr="cloud 1.png"/>
          <p:cNvPicPr>
            <a:picLocks noChangeAspect="1"/>
          </p:cNvPicPr>
          <p:nvPr/>
        </p:nvPicPr>
        <p:blipFill>
          <a:blip r:embed="rId4" cstate="print"/>
          <a:stretch>
            <a:fillRect/>
          </a:stretch>
        </p:blipFill>
        <p:spPr>
          <a:xfrm>
            <a:off x="8785337" y="1574766"/>
            <a:ext cx="3028329" cy="1709874"/>
          </a:xfrm>
          <a:prstGeom prst="rect">
            <a:avLst/>
          </a:prstGeom>
          <a:noFill/>
          <a:ln>
            <a:noFill/>
          </a:ln>
        </p:spPr>
      </p:pic>
      <p:sp>
        <p:nvSpPr>
          <p:cNvPr id="2" name="Rectangle 1"/>
          <p:cNvSpPr/>
          <p:nvPr/>
        </p:nvSpPr>
        <p:spPr>
          <a:xfrm>
            <a:off x="8496986" y="3606225"/>
            <a:ext cx="3171139" cy="584775"/>
          </a:xfrm>
          <a:prstGeom prst="rect">
            <a:avLst/>
          </a:prstGeom>
        </p:spPr>
        <p:txBody>
          <a:bodyPr wrap="square">
            <a:spAutoFit/>
          </a:bodyPr>
          <a:lstStyle/>
          <a:p>
            <a:pPr lvl="0"/>
            <a:r>
              <a:rPr lang="en-US" sz="1600" dirty="0" smtClean="0"/>
              <a:t>New innovations only delivered </a:t>
            </a:r>
            <a:r>
              <a:rPr lang="en-US" sz="1600" dirty="0"/>
              <a:t>via the cloud.</a:t>
            </a:r>
          </a:p>
        </p:txBody>
      </p:sp>
      <p:sp>
        <p:nvSpPr>
          <p:cNvPr id="5" name="Rectangle 4"/>
          <p:cNvSpPr/>
          <p:nvPr/>
        </p:nvSpPr>
        <p:spPr>
          <a:xfrm>
            <a:off x="519113" y="3606225"/>
            <a:ext cx="3364685" cy="584775"/>
          </a:xfrm>
          <a:prstGeom prst="rect">
            <a:avLst/>
          </a:prstGeom>
        </p:spPr>
        <p:txBody>
          <a:bodyPr wrap="square">
            <a:spAutoFit/>
          </a:bodyPr>
          <a:lstStyle/>
          <a:p>
            <a:pPr lvl="0"/>
            <a:r>
              <a:rPr lang="en-US" sz="1600" dirty="0" smtClean="0">
                <a:solidFill>
                  <a:srgbClr val="FFFFFF"/>
                </a:solidFill>
              </a:rPr>
              <a:t>Achieve </a:t>
            </a:r>
            <a:r>
              <a:rPr lang="en-US" sz="1600" dirty="0">
                <a:solidFill>
                  <a:srgbClr val="FFFFFF"/>
                </a:solidFill>
              </a:rPr>
              <a:t>the </a:t>
            </a:r>
            <a:r>
              <a:rPr lang="en-US" sz="1600" dirty="0" smtClean="0">
                <a:solidFill>
                  <a:srgbClr val="FFFFFF"/>
                </a:solidFill>
              </a:rPr>
              <a:t>same  </a:t>
            </a:r>
            <a:r>
              <a:rPr lang="en-US" sz="1600" dirty="0">
                <a:solidFill>
                  <a:srgbClr val="FFFFFF"/>
                </a:solidFill>
              </a:rPr>
              <a:t>management results </a:t>
            </a:r>
            <a:r>
              <a:rPr lang="en-US" sz="1600" dirty="0" smtClean="0">
                <a:solidFill>
                  <a:srgbClr val="FFFFFF"/>
                </a:solidFill>
              </a:rPr>
              <a:t>as on premise solutions.</a:t>
            </a:r>
            <a:endParaRPr lang="en-US" sz="1600" dirty="0">
              <a:solidFill>
                <a:srgbClr val="FFFFFF"/>
              </a:solidFill>
            </a:endParaRPr>
          </a:p>
        </p:txBody>
      </p:sp>
      <p:sp>
        <p:nvSpPr>
          <p:cNvPr id="6" name="Rectangle 5"/>
          <p:cNvSpPr/>
          <p:nvPr/>
        </p:nvSpPr>
        <p:spPr>
          <a:xfrm>
            <a:off x="4412333" y="3606225"/>
            <a:ext cx="3338762" cy="584775"/>
          </a:xfrm>
          <a:prstGeom prst="rect">
            <a:avLst/>
          </a:prstGeom>
        </p:spPr>
        <p:txBody>
          <a:bodyPr wrap="square">
            <a:spAutoFit/>
          </a:bodyPr>
          <a:lstStyle/>
          <a:p>
            <a:pPr lvl="0"/>
            <a:r>
              <a:rPr lang="en-US" sz="1600" dirty="0" smtClean="0">
                <a:solidFill>
                  <a:srgbClr val="FFFFFF"/>
                </a:solidFill>
              </a:rPr>
              <a:t>Easy migration </a:t>
            </a:r>
            <a:r>
              <a:rPr lang="en-US" sz="1600" dirty="0">
                <a:solidFill>
                  <a:srgbClr val="FFFFFF"/>
                </a:solidFill>
              </a:rPr>
              <a:t>from </a:t>
            </a:r>
            <a:r>
              <a:rPr lang="en-US" sz="1600" dirty="0" smtClean="0">
                <a:solidFill>
                  <a:srgbClr val="FFFFFF"/>
                </a:solidFill>
              </a:rPr>
              <a:t>on </a:t>
            </a:r>
            <a:r>
              <a:rPr lang="en-US" sz="1600" dirty="0">
                <a:solidFill>
                  <a:srgbClr val="FFFFFF"/>
                </a:solidFill>
              </a:rPr>
              <a:t>premise solutions to Windows </a:t>
            </a:r>
            <a:r>
              <a:rPr lang="en-US" sz="1600" dirty="0" smtClean="0">
                <a:solidFill>
                  <a:srgbClr val="FFFFFF"/>
                </a:solidFill>
              </a:rPr>
              <a:t>Intune.</a:t>
            </a:r>
            <a:endParaRPr lang="en-US" dirty="0"/>
          </a:p>
        </p:txBody>
      </p:sp>
      <p:sp>
        <p:nvSpPr>
          <p:cNvPr id="28" name="Rectangle 27"/>
          <p:cNvSpPr/>
          <p:nvPr/>
        </p:nvSpPr>
        <p:spPr>
          <a:xfrm>
            <a:off x="314896" y="3195935"/>
            <a:ext cx="3681088" cy="461665"/>
          </a:xfrm>
          <a:prstGeom prst="rect">
            <a:avLst/>
          </a:prstGeom>
        </p:spPr>
        <p:txBody>
          <a:bodyPr wrap="square">
            <a:spAutoFit/>
          </a:bodyPr>
          <a:lstStyle/>
          <a:p>
            <a:pPr algn="ctr">
              <a:spcAft>
                <a:spcPts val="600"/>
              </a:spcAft>
            </a:pP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Smart Parity</a:t>
            </a:r>
            <a:endParaRPr lang="en-US" altLang="zh-CN" sz="2400"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endParaRPr>
          </a:p>
        </p:txBody>
      </p:sp>
      <p:sp>
        <p:nvSpPr>
          <p:cNvPr id="29" name="Rectangle 28"/>
          <p:cNvSpPr/>
          <p:nvPr/>
        </p:nvSpPr>
        <p:spPr>
          <a:xfrm>
            <a:off x="4260952" y="3195935"/>
            <a:ext cx="3681088" cy="461665"/>
          </a:xfrm>
          <a:prstGeom prst="rect">
            <a:avLst/>
          </a:prstGeom>
        </p:spPr>
        <p:txBody>
          <a:bodyPr wrap="square">
            <a:spAutoFit/>
          </a:bodyPr>
          <a:lstStyle/>
          <a:p>
            <a:pPr algn="ctr">
              <a:spcAft>
                <a:spcPts val="600"/>
              </a:spcAft>
            </a:pP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Switch </a:t>
            </a:r>
            <a:r>
              <a:rPr lang="en-US" altLang="zh-CN"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to the </a:t>
            </a: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Cloud</a:t>
            </a:r>
            <a:endParaRPr lang="en-US" altLang="zh-CN" sz="2400"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endParaRPr>
          </a:p>
        </p:txBody>
      </p:sp>
      <p:sp>
        <p:nvSpPr>
          <p:cNvPr id="30" name="Rectangle 29"/>
          <p:cNvSpPr/>
          <p:nvPr/>
        </p:nvSpPr>
        <p:spPr>
          <a:xfrm>
            <a:off x="8257971" y="3195935"/>
            <a:ext cx="3593142" cy="461665"/>
          </a:xfrm>
          <a:prstGeom prst="rect">
            <a:avLst/>
          </a:prstGeom>
        </p:spPr>
        <p:txBody>
          <a:bodyPr wrap="square">
            <a:spAutoFit/>
          </a:bodyPr>
          <a:lstStyle/>
          <a:p>
            <a:pPr algn="ctr">
              <a:spcAft>
                <a:spcPts val="600"/>
              </a:spcAft>
            </a:pP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Better </a:t>
            </a:r>
            <a:r>
              <a:rPr lang="en-US" altLang="zh-CN"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in the </a:t>
            </a: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Cloud</a:t>
            </a:r>
          </a:p>
        </p:txBody>
      </p:sp>
      <p:pic>
        <p:nvPicPr>
          <p:cNvPr id="18" name="Picture 3" descr="C:\Users\maryfj\Documents\Projects\2009\05-10 Ballmer Asia Tour - archived\Artwork\Speaker Art\Istockphoto\Extended license\2328995 - datacenter\Datacenter v4.png"/>
          <p:cNvPicPr>
            <a:picLocks noChangeAspect="1" noChangeArrowheads="1"/>
          </p:cNvPicPr>
          <p:nvPr/>
        </p:nvPicPr>
        <p:blipFill rotWithShape="1">
          <a:blip r:embed="rId5">
            <a:extLst/>
          </a:blip>
          <a:srcRect r="14609" b="19443"/>
          <a:stretch/>
        </p:blipFill>
        <p:spPr bwMode="auto">
          <a:xfrm>
            <a:off x="666446" y="1385671"/>
            <a:ext cx="2977988" cy="1704109"/>
          </a:xfrm>
          <a:prstGeom prst="rect">
            <a:avLst/>
          </a:prstGeom>
          <a:noFill/>
          <a:ln>
            <a:noFill/>
          </a:ln>
          <a:extLst/>
        </p:spPr>
      </p:pic>
      <p:pic>
        <p:nvPicPr>
          <p:cNvPr id="7170" name="Picture 2" descr="C:\Users\Tany\Desktop\switc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5051" y="1413640"/>
            <a:ext cx="1793324" cy="11714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tw\public\EC\Other\Brand Elements\New Windows Brand Stuff\Windows 7\PC_Photography\Notebooks\Notebook_5_Jan2010_lef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91631" y="1555642"/>
            <a:ext cx="2106880" cy="15088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2332" y="5263874"/>
            <a:ext cx="3338762" cy="132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bwMode="ltGray">
          <a:xfrm rot="5400000">
            <a:off x="5883119" y="-980981"/>
            <a:ext cx="487716" cy="11624164"/>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20" name="Rectangle 19"/>
          <p:cNvSpPr/>
          <p:nvPr/>
        </p:nvSpPr>
        <p:spPr>
          <a:xfrm>
            <a:off x="314897" y="4613296"/>
            <a:ext cx="11624164" cy="461665"/>
          </a:xfrm>
          <a:prstGeom prst="rect">
            <a:avLst/>
          </a:prstGeom>
        </p:spPr>
        <p:txBody>
          <a:bodyPr wrap="square">
            <a:spAutoFit/>
          </a:bodyPr>
          <a:lstStyle/>
          <a:p>
            <a:pPr algn="ctr">
              <a:spcAft>
                <a:spcPts val="600"/>
              </a:spcAft>
            </a:pP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Rapid Release Cycles</a:t>
            </a:r>
          </a:p>
        </p:txBody>
      </p:sp>
      <p:sp>
        <p:nvSpPr>
          <p:cNvPr id="7" name="Title 6"/>
          <p:cNvSpPr>
            <a:spLocks noGrp="1"/>
          </p:cNvSpPr>
          <p:nvPr>
            <p:ph type="title"/>
          </p:nvPr>
        </p:nvSpPr>
        <p:spPr/>
        <p:txBody>
          <a:bodyPr/>
          <a:lstStyle/>
          <a:p>
            <a:pPr lvl="0"/>
            <a:r>
              <a:rPr lang="en-US" smtClean="0"/>
              <a:t>Our Vision for Windows Intune</a:t>
            </a:r>
            <a:endParaRPr lang="en-US" dirty="0"/>
          </a:p>
        </p:txBody>
      </p:sp>
    </p:spTree>
    <p:extLst>
      <p:ext uri="{BB962C8B-B14F-4D97-AF65-F5344CB8AC3E}">
        <p14:creationId xmlns:p14="http://schemas.microsoft.com/office/powerpoint/2010/main" val="424720214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830997"/>
          </a:xfrm>
        </p:spPr>
        <p:txBody>
          <a:bodyPr/>
          <a:lstStyle/>
          <a:p>
            <a:r>
              <a:rPr lang="en-US" sz="3600" dirty="0" smtClean="0"/>
              <a:t>Opportunity for Windows </a:t>
            </a:r>
            <a:r>
              <a:rPr lang="en-US" sz="3600" dirty="0" err="1" smtClean="0"/>
              <a:t>Intune</a:t>
            </a:r>
            <a:r>
              <a:rPr lang="en-US" sz="3600" dirty="0" smtClean="0"/>
              <a:t> today in the Enterprise</a:t>
            </a:r>
            <a:r>
              <a:rPr lang="en-US" sz="2800" dirty="0">
                <a:gradFill flip="none" rotWithShape="1">
                  <a:gsLst>
                    <a:gs pos="0">
                      <a:schemeClr val="bg2"/>
                    </a:gs>
                    <a:gs pos="86000">
                      <a:schemeClr val="bg2"/>
                    </a:gs>
                  </a:gsLst>
                  <a:lin ang="5400000" scaled="0"/>
                  <a:tileRect/>
                </a:gradFill>
              </a:rPr>
              <a:t/>
            </a:r>
            <a:br>
              <a:rPr lang="en-US" sz="2800" dirty="0">
                <a:gradFill flip="none" rotWithShape="1">
                  <a:gsLst>
                    <a:gs pos="0">
                      <a:schemeClr val="bg2"/>
                    </a:gs>
                    <a:gs pos="86000">
                      <a:schemeClr val="bg2"/>
                    </a:gs>
                  </a:gsLst>
                  <a:lin ang="5400000" scaled="0"/>
                  <a:tileRect/>
                </a:gradFill>
              </a:rPr>
            </a:br>
            <a:r>
              <a:rPr lang="en-US" sz="2400" dirty="0">
                <a:gradFill flip="none" rotWithShape="1">
                  <a:gsLst>
                    <a:gs pos="0">
                      <a:schemeClr val="bg2"/>
                    </a:gs>
                    <a:gs pos="86000">
                      <a:schemeClr val="bg2"/>
                    </a:gs>
                  </a:gsLst>
                  <a:lin ang="5400000" scaled="0"/>
                  <a:tileRect/>
                </a:gradFill>
              </a:rPr>
              <a:t>A choice for every customer with unmanaged PC’s that needs  core management</a:t>
            </a:r>
          </a:p>
        </p:txBody>
      </p:sp>
      <p:grpSp>
        <p:nvGrpSpPr>
          <p:cNvPr id="47" name="Group 46"/>
          <p:cNvGrpSpPr/>
          <p:nvPr/>
        </p:nvGrpSpPr>
        <p:grpSpPr>
          <a:xfrm>
            <a:off x="507868" y="1752600"/>
            <a:ext cx="3513842" cy="2438400"/>
            <a:chOff x="381000" y="1752600"/>
            <a:chExt cx="2636068" cy="2438400"/>
          </a:xfrm>
        </p:grpSpPr>
        <p:sp>
          <p:nvSpPr>
            <p:cNvPr id="6" name="Rounded Rectangle 5"/>
            <p:cNvSpPr/>
            <p:nvPr/>
          </p:nvSpPr>
          <p:spPr bwMode="auto">
            <a:xfrm>
              <a:off x="381000" y="1752600"/>
              <a:ext cx="2636068" cy="24384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1" rtlCol="0" anchor="t" anchorCtr="0" compatLnSpc="1">
              <a:prstTxWarp prst="textNoShape">
                <a:avLst/>
              </a:prstTxWarp>
            </a:bodyPr>
            <a:lstStyle/>
            <a:p>
              <a:pPr algn="ctr"/>
              <a:r>
                <a:rPr lang="en-US" sz="1600" dirty="0" smtClean="0">
                  <a:gradFill>
                    <a:gsLst>
                      <a:gs pos="0">
                        <a:schemeClr val="tx1"/>
                      </a:gs>
                      <a:gs pos="100000">
                        <a:schemeClr val="tx1"/>
                      </a:gs>
                    </a:gsLst>
                    <a:lin ang="16200000" scaled="1"/>
                  </a:gradFill>
                </a:rPr>
                <a:t>Non-domain </a:t>
              </a:r>
              <a:r>
                <a:rPr lang="en-US" sz="1600" dirty="0">
                  <a:gradFill>
                    <a:gsLst>
                      <a:gs pos="0">
                        <a:schemeClr val="tx1"/>
                      </a:gs>
                      <a:gs pos="100000">
                        <a:schemeClr val="tx1"/>
                      </a:gs>
                    </a:gsLst>
                    <a:lin ang="16200000" scaled="1"/>
                  </a:gradFill>
                </a:rPr>
                <a:t>joined PCs</a:t>
              </a:r>
            </a:p>
          </p:txBody>
        </p:sp>
        <p:pic>
          <p:nvPicPr>
            <p:cNvPr id="8" name="Picture 6" descr="C:\Users\adi\Pictures\Artwork_Imagery\Brand Photos\Scenarios\FY07-FY09 MS Hardware - no exp\Wireless Entertainment Desktop 8000 man home office worker PC computer desk side.png"/>
            <p:cNvPicPr>
              <a:picLocks noChangeAspect="1" noChangeArrowheads="1"/>
            </p:cNvPicPr>
            <p:nvPr/>
          </p:nvPicPr>
          <p:blipFill rotWithShape="1">
            <a:blip r:embed="rId3" cstate="print"/>
            <a:srcRect l="8777" t="7844" r="6885" b="14471"/>
            <a:stretch/>
          </p:blipFill>
          <p:spPr bwMode="auto">
            <a:xfrm>
              <a:off x="737325" y="2438400"/>
              <a:ext cx="1915798" cy="1578670"/>
            </a:xfrm>
            <a:prstGeom prst="rect">
              <a:avLst/>
            </a:prstGeom>
            <a:solidFill>
              <a:schemeClr val="accent4">
                <a:lumMod val="20000"/>
                <a:lumOff val="80000"/>
              </a:schemeClr>
            </a:solidFill>
            <a:ln>
              <a:noFill/>
            </a:ln>
          </p:spPr>
        </p:pic>
      </p:grpSp>
      <p:grpSp>
        <p:nvGrpSpPr>
          <p:cNvPr id="48" name="Group 47"/>
          <p:cNvGrpSpPr/>
          <p:nvPr/>
        </p:nvGrpSpPr>
        <p:grpSpPr>
          <a:xfrm>
            <a:off x="4337492" y="1752600"/>
            <a:ext cx="3513842" cy="2438400"/>
            <a:chOff x="3253966" y="1752600"/>
            <a:chExt cx="2636068" cy="2438400"/>
          </a:xfrm>
        </p:grpSpPr>
        <p:sp>
          <p:nvSpPr>
            <p:cNvPr id="28" name="Rounded Rectangle 27"/>
            <p:cNvSpPr/>
            <p:nvPr/>
          </p:nvSpPr>
          <p:spPr bwMode="auto">
            <a:xfrm>
              <a:off x="3253966" y="1752600"/>
              <a:ext cx="2636068" cy="24384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1" rtlCol="0" anchor="t" anchorCtr="0" compatLnSpc="1">
              <a:prstTxWarp prst="textNoShape">
                <a:avLst/>
              </a:prstTxWarp>
            </a:bodyPr>
            <a:lstStyle/>
            <a:p>
              <a:pPr algn="ctr"/>
              <a:r>
                <a:rPr lang="en-US" sz="1600" dirty="0">
                  <a:gradFill>
                    <a:gsLst>
                      <a:gs pos="0">
                        <a:schemeClr val="tx1"/>
                      </a:gs>
                      <a:gs pos="100000">
                        <a:schemeClr val="tx1"/>
                      </a:gs>
                    </a:gsLst>
                    <a:lin ang="16200000" scaled="1"/>
                  </a:gradFill>
                </a:rPr>
                <a:t>Field Employees</a:t>
              </a:r>
            </a:p>
          </p:txBody>
        </p:sp>
        <p:pic>
          <p:nvPicPr>
            <p:cNvPr id="42" name="Picture 3" descr="C:\Users\adi\Pictures\Avenade\Customers1.jpg"/>
            <p:cNvPicPr>
              <a:picLocks noChangeAspect="1" noChangeArrowheads="1"/>
            </p:cNvPicPr>
            <p:nvPr/>
          </p:nvPicPr>
          <p:blipFill rotWithShape="1">
            <a:blip r:embed="rId4" cstate="print"/>
            <a:srcRect t="1707" b="57081"/>
            <a:stretch/>
          </p:blipFill>
          <p:spPr bwMode="auto">
            <a:xfrm>
              <a:off x="3627120" y="2438400"/>
              <a:ext cx="1880885" cy="1549896"/>
            </a:xfrm>
            <a:prstGeom prst="rect">
              <a:avLst/>
            </a:prstGeom>
            <a:noFill/>
            <a:ln>
              <a:noFill/>
            </a:ln>
          </p:spPr>
        </p:pic>
      </p:grpSp>
      <p:grpSp>
        <p:nvGrpSpPr>
          <p:cNvPr id="49" name="Group 48"/>
          <p:cNvGrpSpPr/>
          <p:nvPr/>
        </p:nvGrpSpPr>
        <p:grpSpPr>
          <a:xfrm>
            <a:off x="8167115" y="1752600"/>
            <a:ext cx="3478704" cy="2438400"/>
            <a:chOff x="6126932" y="1752600"/>
            <a:chExt cx="2636068" cy="2438400"/>
          </a:xfrm>
        </p:grpSpPr>
        <p:sp>
          <p:nvSpPr>
            <p:cNvPr id="31" name="Rounded Rectangle 30"/>
            <p:cNvSpPr/>
            <p:nvPr/>
          </p:nvSpPr>
          <p:spPr bwMode="auto">
            <a:xfrm>
              <a:off x="6126932" y="1752600"/>
              <a:ext cx="2636068" cy="24384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1" rtlCol="0" anchor="t" anchorCtr="0" compatLnSpc="1">
              <a:prstTxWarp prst="textNoShape">
                <a:avLst/>
              </a:prstTxWarp>
            </a:bodyPr>
            <a:lstStyle/>
            <a:p>
              <a:pPr algn="ctr"/>
              <a:r>
                <a:rPr lang="en-US" sz="1600" dirty="0">
                  <a:gradFill>
                    <a:gsLst>
                      <a:gs pos="0">
                        <a:schemeClr val="tx1"/>
                      </a:gs>
                      <a:gs pos="100000">
                        <a:schemeClr val="tx1"/>
                      </a:gs>
                    </a:gsLst>
                    <a:lin ang="16200000" scaled="1"/>
                  </a:gradFill>
                </a:rPr>
                <a:t>Highly Distributed Office</a:t>
              </a:r>
            </a:p>
          </p:txBody>
        </p:sp>
        <p:pic>
          <p:nvPicPr>
            <p:cNvPr id="43" name="Picture 2" descr="C:\Users\adi\Pictures\Artwork_Imagery\Icons - Illustrations\Maps Globes\globe internet binary web worldwide developer earth world.png"/>
            <p:cNvPicPr>
              <a:picLocks noChangeAspect="1" noChangeArrowheads="1"/>
            </p:cNvPicPr>
            <p:nvPr/>
          </p:nvPicPr>
          <p:blipFill rotWithShape="1">
            <a:blip r:embed="rId5" cstate="print"/>
            <a:srcRect l="6761" t="6713" r="11198" b="66203"/>
            <a:stretch/>
          </p:blipFill>
          <p:spPr bwMode="auto">
            <a:xfrm>
              <a:off x="6466125" y="2438400"/>
              <a:ext cx="1949917" cy="1590714"/>
            </a:xfrm>
            <a:prstGeom prst="rect">
              <a:avLst/>
            </a:prstGeom>
            <a:solidFill>
              <a:schemeClr val="bg1">
                <a:lumMod val="85000"/>
                <a:lumOff val="15000"/>
              </a:schemeClr>
            </a:solidFill>
            <a:ln>
              <a:noFill/>
            </a:ln>
          </p:spPr>
        </p:pic>
      </p:grpSp>
      <p:grpSp>
        <p:nvGrpSpPr>
          <p:cNvPr id="50" name="Group 49"/>
          <p:cNvGrpSpPr/>
          <p:nvPr/>
        </p:nvGrpSpPr>
        <p:grpSpPr>
          <a:xfrm>
            <a:off x="507868" y="4114800"/>
            <a:ext cx="3513842" cy="2438400"/>
            <a:chOff x="381000" y="4267200"/>
            <a:chExt cx="2636068" cy="2438400"/>
          </a:xfrm>
        </p:grpSpPr>
        <p:sp>
          <p:nvSpPr>
            <p:cNvPr id="34" name="Rounded Rectangle 33"/>
            <p:cNvSpPr/>
            <p:nvPr/>
          </p:nvSpPr>
          <p:spPr bwMode="auto">
            <a:xfrm>
              <a:off x="381000" y="4267200"/>
              <a:ext cx="2636068" cy="24384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1" rtlCol="0" anchor="t" anchorCtr="0" compatLnSpc="1">
              <a:prstTxWarp prst="textNoShape">
                <a:avLst/>
              </a:prstTxWarp>
            </a:bodyPr>
            <a:lstStyle/>
            <a:p>
              <a:pPr algn="ctr"/>
              <a:r>
                <a:rPr lang="en-US" sz="1600" dirty="0">
                  <a:gradFill>
                    <a:gsLst>
                      <a:gs pos="0">
                        <a:schemeClr val="tx1"/>
                      </a:gs>
                      <a:gs pos="100000">
                        <a:schemeClr val="tx1"/>
                      </a:gs>
                    </a:gsLst>
                    <a:lin ang="16200000" scaled="1"/>
                  </a:gradFill>
                </a:rPr>
                <a:t>Contract Employees</a:t>
              </a:r>
            </a:p>
          </p:txBody>
        </p:sp>
        <p:pic>
          <p:nvPicPr>
            <p:cNvPr id="44" name="Picture 4" descr="C:\Users\adi\Pictures\Avenade\Partners1.jpg"/>
            <p:cNvPicPr>
              <a:picLocks noChangeAspect="1" noChangeArrowheads="1"/>
            </p:cNvPicPr>
            <p:nvPr/>
          </p:nvPicPr>
          <p:blipFill rotWithShape="1">
            <a:blip r:embed="rId6" cstate="print"/>
            <a:srcRect t="50382" b="8184"/>
            <a:stretch/>
          </p:blipFill>
          <p:spPr bwMode="auto">
            <a:xfrm>
              <a:off x="736071" y="4876800"/>
              <a:ext cx="1917052" cy="1579714"/>
            </a:xfrm>
            <a:prstGeom prst="rect">
              <a:avLst/>
            </a:prstGeom>
            <a:noFill/>
            <a:ln>
              <a:noFill/>
            </a:ln>
          </p:spPr>
        </p:pic>
      </p:grpSp>
      <p:grpSp>
        <p:nvGrpSpPr>
          <p:cNvPr id="51" name="Group 50"/>
          <p:cNvGrpSpPr/>
          <p:nvPr/>
        </p:nvGrpSpPr>
        <p:grpSpPr>
          <a:xfrm>
            <a:off x="4337492" y="4114800"/>
            <a:ext cx="3513842" cy="2438400"/>
            <a:chOff x="3253966" y="4267200"/>
            <a:chExt cx="2636068" cy="2438400"/>
          </a:xfrm>
        </p:grpSpPr>
        <p:sp>
          <p:nvSpPr>
            <p:cNvPr id="37" name="Rounded Rectangle 36"/>
            <p:cNvSpPr/>
            <p:nvPr/>
          </p:nvSpPr>
          <p:spPr bwMode="auto">
            <a:xfrm>
              <a:off x="3253966" y="4267200"/>
              <a:ext cx="2636068" cy="24384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1" rtlCol="0" anchor="t" anchorCtr="0" compatLnSpc="1">
              <a:prstTxWarp prst="textNoShape">
                <a:avLst/>
              </a:prstTxWarp>
            </a:bodyPr>
            <a:lstStyle/>
            <a:p>
              <a:pPr algn="ctr"/>
              <a:r>
                <a:rPr lang="en-US" sz="1600" dirty="0">
                  <a:gradFill>
                    <a:gsLst>
                      <a:gs pos="0">
                        <a:schemeClr val="tx1"/>
                      </a:gs>
                      <a:gs pos="100000">
                        <a:schemeClr val="tx1"/>
                      </a:gs>
                    </a:gsLst>
                    <a:lin ang="16200000" scaled="1"/>
                  </a:gradFill>
                </a:rPr>
                <a:t>Mergers &amp; Acquisitions</a:t>
              </a:r>
            </a:p>
          </p:txBody>
        </p:sp>
        <p:pic>
          <p:nvPicPr>
            <p:cNvPr id="45" name="Picture 5" descr="C:\Users\adi\Pictures\Avenade\Customers2.jpg"/>
            <p:cNvPicPr>
              <a:picLocks noChangeAspect="1" noChangeArrowheads="1"/>
            </p:cNvPicPr>
            <p:nvPr/>
          </p:nvPicPr>
          <p:blipFill rotWithShape="1">
            <a:blip r:embed="rId7" cstate="print"/>
            <a:srcRect t="33568" r="31242" b="5193"/>
            <a:stretch/>
          </p:blipFill>
          <p:spPr bwMode="auto">
            <a:xfrm>
              <a:off x="3623138" y="4876800"/>
              <a:ext cx="1891306" cy="1548962"/>
            </a:xfrm>
            <a:prstGeom prst="rect">
              <a:avLst/>
            </a:prstGeom>
            <a:noFill/>
            <a:ln>
              <a:noFill/>
            </a:ln>
          </p:spPr>
        </p:pic>
      </p:grpSp>
      <p:grpSp>
        <p:nvGrpSpPr>
          <p:cNvPr id="3" name="Group 2"/>
          <p:cNvGrpSpPr/>
          <p:nvPr/>
        </p:nvGrpSpPr>
        <p:grpSpPr>
          <a:xfrm>
            <a:off x="8167115" y="4114800"/>
            <a:ext cx="3513842" cy="2438400"/>
            <a:chOff x="6126932" y="4267200"/>
            <a:chExt cx="2636068" cy="2438400"/>
          </a:xfrm>
        </p:grpSpPr>
        <p:sp>
          <p:nvSpPr>
            <p:cNvPr id="40" name="Rounded Rectangle 39"/>
            <p:cNvSpPr/>
            <p:nvPr/>
          </p:nvSpPr>
          <p:spPr bwMode="auto">
            <a:xfrm>
              <a:off x="6126932" y="4267200"/>
              <a:ext cx="2636068" cy="2438400"/>
            </a:xfrm>
            <a:prstGeom prst="roundRect">
              <a:avLst>
                <a:gd name="adj" fmla="val 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182880" rIns="91440" bIns="91440" numCol="1" rtlCol="0" anchor="t" anchorCtr="0" compatLnSpc="1">
              <a:prstTxWarp prst="textNoShape">
                <a:avLst/>
              </a:prstTxWarp>
            </a:bodyPr>
            <a:lstStyle/>
            <a:p>
              <a:pPr algn="ctr"/>
              <a:r>
                <a:rPr lang="en-US" sz="1600" dirty="0">
                  <a:gradFill>
                    <a:gsLst>
                      <a:gs pos="0">
                        <a:schemeClr val="tx1"/>
                      </a:gs>
                      <a:gs pos="100000">
                        <a:schemeClr val="tx1"/>
                      </a:gs>
                    </a:gsLst>
                    <a:lin ang="16200000" scaled="1"/>
                  </a:gradFill>
                </a:rPr>
                <a:t>Limited Staff</a:t>
              </a:r>
            </a:p>
          </p:txBody>
        </p:sp>
        <p:pic>
          <p:nvPicPr>
            <p:cNvPr id="1026" name="Picture 2" descr="C:\Users\adi\Pictures\Artwork_Imagery\iStock_000010646398Small_resize.jpg"/>
            <p:cNvPicPr>
              <a:picLocks noChangeAspect="1" noChangeArrowheads="1"/>
            </p:cNvPicPr>
            <p:nvPr/>
          </p:nvPicPr>
          <p:blipFill rotWithShape="1">
            <a:blip r:embed="rId8">
              <a:extLst>
                <a:ext uri="{28A0092B-C50C-407E-A947-70E740481C1C}">
                  <a14:useLocalDpi xmlns:a14="http://schemas.microsoft.com/office/drawing/2010/main" val="0"/>
                </a:ext>
              </a:extLst>
            </a:blip>
            <a:srcRect t="17384" b="5545"/>
            <a:stretch/>
          </p:blipFill>
          <p:spPr bwMode="auto">
            <a:xfrm>
              <a:off x="6478785" y="4876800"/>
              <a:ext cx="1904278" cy="1569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507868" y="1295399"/>
            <a:ext cx="11173090" cy="457201"/>
            <a:chOff x="381000" y="1066799"/>
            <a:chExt cx="8382000" cy="457201"/>
          </a:xfrm>
        </p:grpSpPr>
        <p:sp>
          <p:nvSpPr>
            <p:cNvPr id="5" name="Round Same Side Corner Rectangle 4"/>
            <p:cNvSpPr/>
            <p:nvPr/>
          </p:nvSpPr>
          <p:spPr bwMode="auto">
            <a:xfrm>
              <a:off x="381000" y="1066799"/>
              <a:ext cx="8382000" cy="457201"/>
            </a:xfrm>
            <a:prstGeom prst="round2SameRect">
              <a:avLst/>
            </a:prstGeom>
            <a:gradFill>
              <a:gsLst>
                <a:gs pos="0">
                  <a:schemeClr val="tx1"/>
                </a:gs>
                <a:gs pos="100000">
                  <a:schemeClr val="tx1">
                    <a:lumMod val="65000"/>
                    <a:alpha val="70000"/>
                  </a:schemeClr>
                </a:gs>
              </a:gsLst>
              <a:lin ang="5400000" scaled="1"/>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fontAlgn="base">
                <a:lnSpc>
                  <a:spcPct val="90000"/>
                </a:lnSpc>
                <a:spcBef>
                  <a:spcPct val="0"/>
                </a:spcBef>
                <a:spcAft>
                  <a:spcPct val="0"/>
                </a:spcAft>
                <a:buSzPct val="90000"/>
                <a:defRPr/>
              </a:pPr>
              <a:r>
                <a:rPr lang="en-US" sz="160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Delivering Management </a:t>
              </a:r>
              <a:r>
                <a:rPr lang="en-US" sz="1600" dirty="0">
                  <a:gradFill>
                    <a:gsLst>
                      <a:gs pos="0">
                        <a:srgbClr val="000000">
                          <a:lumMod val="85000"/>
                          <a:lumOff val="15000"/>
                        </a:srgbClr>
                      </a:gs>
                      <a:gs pos="100000">
                        <a:srgbClr val="000000">
                          <a:lumMod val="85000"/>
                          <a:lumOff val="15000"/>
                        </a:srgbClr>
                      </a:gs>
                    </a:gsLst>
                    <a:lin ang="5400000" scaled="0"/>
                  </a:gradFill>
                  <a:latin typeface="Segoe UI Semibold" pitchFamily="34" charset="0"/>
                  <a:cs typeface="Segoe UI" pitchFamily="34" charset="0"/>
                </a:rPr>
                <a:t>&amp; Security Essentials For Unmanaged PCs Today</a:t>
              </a:r>
            </a:p>
          </p:txBody>
        </p:sp>
        <p:sp>
          <p:nvSpPr>
            <p:cNvPr id="25" name="Rectangle 24"/>
            <p:cNvSpPr/>
            <p:nvPr/>
          </p:nvSpPr>
          <p:spPr bwMode="auto">
            <a:xfrm>
              <a:off x="385326" y="1478281"/>
              <a:ext cx="8377674" cy="45719"/>
            </a:xfrm>
            <a:prstGeom prst="rect">
              <a:avLst/>
            </a:prstGeom>
            <a:gradFill>
              <a:gsLst>
                <a:gs pos="0">
                  <a:srgbClr val="DE7400"/>
                </a:gs>
                <a:gs pos="100000">
                  <a:srgbClr val="DE7400">
                    <a:lumMod val="75000"/>
                  </a:srgbClr>
                </a:gs>
              </a:gsLst>
              <a:lin ang="5400000" scaled="0"/>
            </a:gradFill>
            <a:ln w="3175">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0"/>
                </a:spcBef>
                <a:spcAft>
                  <a:spcPct val="35000"/>
                </a:spcAft>
                <a:defRPr/>
              </a:pPr>
              <a:endParaRPr lang="en-US" dirty="0">
                <a:gradFill>
                  <a:gsLst>
                    <a:gs pos="0">
                      <a:srgbClr val="FFFFFF"/>
                    </a:gs>
                    <a:gs pos="100000">
                      <a:srgbClr val="FFFFFF"/>
                    </a:gs>
                  </a:gsLst>
                  <a:lin ang="5400000" scaled="0"/>
                </a:gradFill>
                <a:latin typeface="Segoe UI" pitchFamily="34" charset="0"/>
                <a:cs typeface="Segoe UI" pitchFamily="34" charset="0"/>
              </a:endParaRPr>
            </a:p>
          </p:txBody>
        </p:sp>
      </p:grpSp>
    </p:spTree>
    <p:extLst>
      <p:ext uri="{BB962C8B-B14F-4D97-AF65-F5344CB8AC3E}">
        <p14:creationId xmlns:p14="http://schemas.microsoft.com/office/powerpoint/2010/main" val="3513761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2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4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6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8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10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0758" y="270447"/>
            <a:ext cx="11464920" cy="892552"/>
          </a:xfrm>
          <a:prstGeom prst="rect">
            <a:avLst/>
          </a:prstGeom>
        </p:spPr>
        <p:txBody>
          <a:bodyPr wrap="square">
            <a:spAutoFit/>
          </a:bodyPr>
          <a:lstStyle/>
          <a:p>
            <a:r>
              <a:rPr lang="en-US" sz="2000" b="1" dirty="0" smtClean="0">
                <a:solidFill>
                  <a:schemeClr val="tx1">
                    <a:alpha val="99000"/>
                  </a:schemeClr>
                </a:solidFill>
                <a:latin typeface="+mj-lt"/>
              </a:rPr>
              <a:t>WINDOWS INTUNE GIVES YOU</a:t>
            </a:r>
            <a:r>
              <a:rPr lang="en-US" sz="2400" b="1" dirty="0" smtClean="0">
                <a:solidFill>
                  <a:schemeClr val="tx1">
                    <a:alpha val="99000"/>
                  </a:schemeClr>
                </a:solidFill>
                <a:latin typeface="+mj-lt"/>
              </a:rPr>
              <a:t/>
            </a:r>
            <a:br>
              <a:rPr lang="en-US" sz="2400" b="1" dirty="0" smtClean="0">
                <a:solidFill>
                  <a:schemeClr val="tx1">
                    <a:alpha val="99000"/>
                  </a:schemeClr>
                </a:solidFill>
                <a:latin typeface="+mj-lt"/>
              </a:rPr>
            </a:br>
            <a:r>
              <a:rPr lang="en-US" sz="3200" b="1" dirty="0" smtClean="0">
                <a:solidFill>
                  <a:schemeClr val="tx1">
                    <a:alpha val="99000"/>
                  </a:schemeClr>
                </a:solidFill>
                <a:latin typeface="+mj-lt"/>
              </a:rPr>
              <a:t>THE BEST WINDOWS EXPERIENCE</a:t>
            </a:r>
            <a:endParaRPr lang="en-US" sz="3200" b="1" dirty="0">
              <a:solidFill>
                <a:schemeClr val="tx1">
                  <a:alpha val="99000"/>
                </a:schemeClr>
              </a:solidFill>
              <a:latin typeface="+mj-lt"/>
            </a:endParaRPr>
          </a:p>
        </p:txBody>
      </p:sp>
      <p:sp>
        <p:nvSpPr>
          <p:cNvPr id="39" name="Rectangle 38"/>
          <p:cNvSpPr/>
          <p:nvPr/>
        </p:nvSpPr>
        <p:spPr>
          <a:xfrm>
            <a:off x="-1616" y="7994042"/>
            <a:ext cx="12188824" cy="566624"/>
          </a:xfrm>
          <a:prstGeom prst="rect">
            <a:avLst/>
          </a:prstGeom>
          <a:solidFill>
            <a:srgbClr val="000000">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270668" y="8074695"/>
            <a:ext cx="8760734" cy="400110"/>
          </a:xfrm>
          <a:prstGeom prst="rect">
            <a:avLst/>
          </a:prstGeom>
          <a:noFill/>
        </p:spPr>
        <p:txBody>
          <a:bodyPr wrap="square" rtlCol="0">
            <a:spAutoFit/>
          </a:bodyPr>
          <a:lstStyle/>
          <a:p>
            <a:r>
              <a:rPr lang="en-US" sz="2000" b="1" i="1" dirty="0" smtClean="0"/>
              <a:t>Windows </a:t>
            </a:r>
            <a:r>
              <a:rPr lang="en-US" sz="2000" b="1" i="1" dirty="0"/>
              <a:t>7 customer </a:t>
            </a:r>
            <a:r>
              <a:rPr lang="en-US" sz="2000" b="1" i="1" dirty="0" smtClean="0"/>
              <a:t>satisfaction: </a:t>
            </a:r>
            <a:r>
              <a:rPr lang="en-US" sz="2000" b="1" i="1" dirty="0"/>
              <a:t>94</a:t>
            </a:r>
            <a:r>
              <a:rPr lang="en-US" sz="2000" b="1" i="1" dirty="0" smtClean="0"/>
              <a:t>%</a:t>
            </a:r>
            <a:r>
              <a:rPr lang="en-US" sz="2000" i="1" dirty="0" smtClean="0"/>
              <a:t>*</a:t>
            </a:r>
            <a:r>
              <a:rPr lang="en-US" sz="2000" b="1" i="1" dirty="0" smtClean="0"/>
              <a:t> </a:t>
            </a:r>
            <a:endParaRPr lang="en-US" sz="2000" b="1" i="1" dirty="0"/>
          </a:p>
        </p:txBody>
      </p:sp>
      <p:pic>
        <p:nvPicPr>
          <p:cNvPr id="42" name="Picture 3" descr="\\tw\public\EC\Other\Brand Elements\New Windows Brand Stuff\Windows 7\W7_Light_Gestures\Light_Gesture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21" y="7385126"/>
            <a:ext cx="4177433" cy="17309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575223" y="8730606"/>
            <a:ext cx="1917513" cy="261610"/>
          </a:xfrm>
          <a:prstGeom prst="rect">
            <a:avLst/>
          </a:prstGeom>
        </p:spPr>
        <p:txBody>
          <a:bodyPr wrap="none">
            <a:spAutoFit/>
          </a:bodyPr>
          <a:lstStyle/>
          <a:p>
            <a:r>
              <a:rPr lang="en-US" sz="1100" b="1" i="1" dirty="0" smtClean="0"/>
              <a:t>*</a:t>
            </a:r>
            <a:r>
              <a:rPr lang="en-US" sz="1100" dirty="0" err="1" smtClean="0"/>
              <a:t>Technologizer</a:t>
            </a:r>
            <a:r>
              <a:rPr lang="en-US" sz="1100" dirty="0"/>
              <a:t>, March </a:t>
            </a:r>
            <a:r>
              <a:rPr lang="en-US" sz="1100" dirty="0" smtClean="0"/>
              <a:t>2010</a:t>
            </a:r>
            <a:endParaRPr lang="en-US" sz="1100" dirty="0"/>
          </a:p>
        </p:txBody>
      </p:sp>
      <p:grpSp>
        <p:nvGrpSpPr>
          <p:cNvPr id="53" name="Group 52"/>
          <p:cNvGrpSpPr>
            <a:grpSpLocks noChangeAspect="1"/>
          </p:cNvGrpSpPr>
          <p:nvPr/>
        </p:nvGrpSpPr>
        <p:grpSpPr>
          <a:xfrm>
            <a:off x="10201918" y="103791"/>
            <a:ext cx="1846282" cy="1385626"/>
            <a:chOff x="3653933" y="3970279"/>
            <a:chExt cx="1846763" cy="1846763"/>
          </a:xfrm>
        </p:grpSpPr>
        <p:pic>
          <p:nvPicPr>
            <p:cNvPr id="58" name="Picture 11" descr="C:\Users\Tany\Desktop\1 bub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3933" y="3970279"/>
              <a:ext cx="1846763" cy="184676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788783" y="4346434"/>
              <a:ext cx="1566435" cy="1157607"/>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Freeform 6"/>
          <p:cNvSpPr>
            <a:spLocks/>
          </p:cNvSpPr>
          <p:nvPr/>
        </p:nvSpPr>
        <p:spPr bwMode="auto">
          <a:xfrm>
            <a:off x="912812" y="3162691"/>
            <a:ext cx="10427550" cy="3071848"/>
          </a:xfrm>
          <a:custGeom>
            <a:avLst/>
            <a:gdLst/>
            <a:ahLst/>
            <a:cxnLst/>
            <a:rect l="l" t="t" r="r" b="b"/>
            <a:pathLst>
              <a:path w="8869680" h="3594490">
                <a:moveTo>
                  <a:pt x="3321677" y="0"/>
                </a:moveTo>
                <a:cubicBezTo>
                  <a:pt x="3321677" y="0"/>
                  <a:pt x="3321677" y="0"/>
                  <a:pt x="5552455" y="0"/>
                </a:cubicBezTo>
                <a:cubicBezTo>
                  <a:pt x="5730561" y="0"/>
                  <a:pt x="5837425" y="46400"/>
                  <a:pt x="5908667" y="90481"/>
                </a:cubicBezTo>
                <a:cubicBezTo>
                  <a:pt x="5908667" y="90481"/>
                  <a:pt x="5908667" y="90481"/>
                  <a:pt x="6238163" y="269122"/>
                </a:cubicBezTo>
                <a:cubicBezTo>
                  <a:pt x="6238163" y="269122"/>
                  <a:pt x="6238163" y="269122"/>
                  <a:pt x="8678216" y="269122"/>
                </a:cubicBezTo>
                <a:cubicBezTo>
                  <a:pt x="8785079" y="269122"/>
                  <a:pt x="8869680" y="313203"/>
                  <a:pt x="8869680" y="368883"/>
                </a:cubicBezTo>
                <a:cubicBezTo>
                  <a:pt x="8869680" y="368883"/>
                  <a:pt x="8869680" y="368883"/>
                  <a:pt x="8869680" y="598153"/>
                </a:cubicBezTo>
                <a:lnTo>
                  <a:pt x="8869680" y="640326"/>
                </a:lnTo>
                <a:lnTo>
                  <a:pt x="8869680" y="3594490"/>
                </a:lnTo>
                <a:lnTo>
                  <a:pt x="0" y="3594490"/>
                </a:lnTo>
                <a:lnTo>
                  <a:pt x="0" y="640326"/>
                </a:lnTo>
                <a:cubicBezTo>
                  <a:pt x="0" y="640324"/>
                  <a:pt x="0" y="640225"/>
                  <a:pt x="0" y="636085"/>
                </a:cubicBezTo>
                <a:lnTo>
                  <a:pt x="0" y="626012"/>
                </a:lnTo>
                <a:lnTo>
                  <a:pt x="0" y="606396"/>
                </a:lnTo>
                <a:lnTo>
                  <a:pt x="0" y="598153"/>
                </a:lnTo>
                <a:cubicBezTo>
                  <a:pt x="0" y="561878"/>
                  <a:pt x="0" y="494401"/>
                  <a:pt x="0" y="368883"/>
                </a:cubicBezTo>
                <a:cubicBezTo>
                  <a:pt x="0" y="313203"/>
                  <a:pt x="89053" y="269122"/>
                  <a:pt x="191464" y="269122"/>
                </a:cubicBezTo>
                <a:cubicBezTo>
                  <a:pt x="191464" y="269122"/>
                  <a:pt x="191464" y="269122"/>
                  <a:pt x="2631517" y="269122"/>
                </a:cubicBezTo>
                <a:cubicBezTo>
                  <a:pt x="2631517" y="269122"/>
                  <a:pt x="2631517" y="269122"/>
                  <a:pt x="2965465" y="90481"/>
                </a:cubicBezTo>
                <a:cubicBezTo>
                  <a:pt x="3036708" y="46400"/>
                  <a:pt x="3143571" y="0"/>
                  <a:pt x="3321677" y="0"/>
                </a:cubicBezTo>
                <a:close/>
              </a:path>
            </a:pathLst>
          </a:custGeom>
          <a:solidFill>
            <a:srgbClr val="006C92"/>
          </a:solidFill>
          <a:ln w="9525">
            <a:noFill/>
            <a:round/>
            <a:headEnd/>
            <a:tailEnd/>
          </a:ln>
          <a:effectLst>
            <a:outerShdw blurRad="50800" dist="38100" dir="16200000"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44" name="Group 43"/>
          <p:cNvGrpSpPr/>
          <p:nvPr/>
        </p:nvGrpSpPr>
        <p:grpSpPr>
          <a:xfrm>
            <a:off x="4988783" y="3263293"/>
            <a:ext cx="2354490" cy="546419"/>
            <a:chOff x="1463533" y="1050175"/>
            <a:chExt cx="3136566" cy="727918"/>
          </a:xfrm>
        </p:grpSpPr>
        <p:sp>
          <p:nvSpPr>
            <p:cNvPr id="45" name="TextBox 44"/>
            <p:cNvSpPr txBox="1"/>
            <p:nvPr/>
          </p:nvSpPr>
          <p:spPr>
            <a:xfrm>
              <a:off x="3461897" y="1450087"/>
              <a:ext cx="1138202" cy="328006"/>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Segoe UI Light" pitchFamily="34" charset="0"/>
                  <a:ea typeface="Segoe UI" pitchFamily="34" charset="0"/>
                  <a:cs typeface="Segoe UI" pitchFamily="34" charset="0"/>
                </a:rPr>
                <a:t>Enterprise</a:t>
              </a:r>
            </a:p>
          </p:txBody>
        </p:sp>
        <p:pic>
          <p:nvPicPr>
            <p:cNvPr id="46" name="Picture 2" descr="C:\Documents and Settings\Eva\Desktop\Windows7_h_rgb_r.png"/>
            <p:cNvPicPr>
              <a:picLocks noChangeAspect="1" noChangeArrowheads="1"/>
            </p:cNvPicPr>
            <p:nvPr/>
          </p:nvPicPr>
          <p:blipFill>
            <a:blip r:embed="rId6"/>
            <a:srcRect/>
            <a:stretch>
              <a:fillRect/>
            </a:stretch>
          </p:blipFill>
          <p:spPr bwMode="auto">
            <a:xfrm>
              <a:off x="1463533" y="1050175"/>
              <a:ext cx="2574437" cy="406489"/>
            </a:xfrm>
            <a:prstGeom prst="rect">
              <a:avLst/>
            </a:prstGeom>
            <a:ln>
              <a:noFill/>
            </a:ln>
            <a:effectLst>
              <a:outerShdw blurRad="50800" dist="38100" dir="2700000" algn="tl" rotWithShape="0">
                <a:prstClr val="black">
                  <a:alpha val="40000"/>
                </a:prstClr>
              </a:outerShdw>
            </a:effectLst>
          </p:spPr>
        </p:pic>
      </p:grpSp>
      <p:sp>
        <p:nvSpPr>
          <p:cNvPr id="47" name="Rectangle 8"/>
          <p:cNvSpPr/>
          <p:nvPr/>
        </p:nvSpPr>
        <p:spPr>
          <a:xfrm>
            <a:off x="8608327" y="5287554"/>
            <a:ext cx="2362885" cy="437059"/>
          </a:xfrm>
          <a:prstGeom prst="rect">
            <a:avLst/>
          </a:prstGeom>
        </p:spPr>
        <p:txBody>
          <a:bodyPr wrap="square" lIns="0" tIns="0" rIns="0" bIns="0">
            <a:spAutoFit/>
          </a:bodyPr>
          <a:lstStyle/>
          <a:p>
            <a:pPr algn="ctr">
              <a:lnSpc>
                <a:spcPct val="80000"/>
              </a:lnSpc>
            </a:pPr>
            <a:r>
              <a:rPr lang="en-US" sz="2400" dirty="0" smtClean="0">
                <a:gradFill>
                  <a:gsLst>
                    <a:gs pos="0">
                      <a:schemeClr val="tx1"/>
                    </a:gs>
                    <a:gs pos="86000">
                      <a:schemeClr val="tx1"/>
                    </a:gs>
                  </a:gsLst>
                  <a:lin ang="5400000" scaled="0"/>
                </a:gradFill>
                <a:latin typeface="Segoe Condensed" pitchFamily="34" charset="0"/>
              </a:rPr>
              <a:t>STREAMLINE PC </a:t>
            </a:r>
            <a:br>
              <a:rPr lang="en-US" sz="2400" dirty="0" smtClean="0">
                <a:gradFill>
                  <a:gsLst>
                    <a:gs pos="0">
                      <a:schemeClr val="tx1"/>
                    </a:gs>
                    <a:gs pos="86000">
                      <a:schemeClr val="tx1"/>
                    </a:gs>
                  </a:gsLst>
                  <a:lin ang="5400000" scaled="0"/>
                </a:gradFill>
                <a:latin typeface="Segoe Condensed" pitchFamily="34" charset="0"/>
              </a:rPr>
            </a:br>
            <a:r>
              <a:rPr lang="en-US" sz="2400" dirty="0" smtClean="0">
                <a:gradFill>
                  <a:gsLst>
                    <a:gs pos="0">
                      <a:schemeClr val="tx1"/>
                    </a:gs>
                    <a:gs pos="86000">
                      <a:schemeClr val="tx1"/>
                    </a:gs>
                  </a:gsLst>
                  <a:lin ang="5400000" scaled="0"/>
                </a:gradFill>
                <a:latin typeface="Segoe Condensed" pitchFamily="34" charset="0"/>
              </a:rPr>
              <a:t>MANAGEMENT</a:t>
            </a:r>
          </a:p>
        </p:txBody>
      </p:sp>
      <p:sp>
        <p:nvSpPr>
          <p:cNvPr id="48" name="Rectangle 8"/>
          <p:cNvSpPr/>
          <p:nvPr/>
        </p:nvSpPr>
        <p:spPr>
          <a:xfrm>
            <a:off x="1522412" y="5287554"/>
            <a:ext cx="2526874" cy="437059"/>
          </a:xfrm>
          <a:prstGeom prst="rect">
            <a:avLst/>
          </a:prstGeom>
        </p:spPr>
        <p:txBody>
          <a:bodyPr wrap="square" lIns="0" tIns="0" rIns="0" bIns="0">
            <a:spAutoFit/>
          </a:bodyPr>
          <a:lstStyle/>
          <a:p>
            <a:pPr algn="ctr">
              <a:lnSpc>
                <a:spcPct val="80000"/>
              </a:lnSpc>
              <a:defRPr sz="2400">
                <a:gradFill>
                  <a:gsLst>
                    <a:gs pos="0">
                      <a:schemeClr val="tx1"/>
                    </a:gs>
                    <a:gs pos="86000">
                      <a:schemeClr val="tx1"/>
                    </a:gs>
                  </a:gsLst>
                  <a:lin ang="5400000" scaled="0"/>
                </a:gradFill>
                <a:latin typeface="Segoe Condensed" pitchFamily="34" charset="0"/>
              </a:defRPr>
            </a:pPr>
            <a:r>
              <a:rPr lang="en-US" dirty="0" smtClean="0"/>
              <a:t>EVERYDAY TASKS EASIER, ANYWHERE</a:t>
            </a:r>
            <a:endParaRPr lang="en-US" dirty="0"/>
          </a:p>
        </p:txBody>
      </p:sp>
      <p:sp>
        <p:nvSpPr>
          <p:cNvPr id="49" name="Rectangle 8"/>
          <p:cNvSpPr/>
          <p:nvPr/>
        </p:nvSpPr>
        <p:spPr>
          <a:xfrm>
            <a:off x="4561556" y="5287554"/>
            <a:ext cx="3089479" cy="886397"/>
          </a:xfrm>
          <a:prstGeom prst="rect">
            <a:avLst/>
          </a:prstGeom>
        </p:spPr>
        <p:txBody>
          <a:bodyPr wrap="square" lIns="0" tIns="0" rIns="0" bIns="0">
            <a:spAutoFit/>
          </a:bodyPr>
          <a:lstStyle/>
          <a:p>
            <a:pPr algn="ctr">
              <a:lnSpc>
                <a:spcPct val="80000"/>
              </a:lnSpc>
              <a:defRPr sz="2400">
                <a:gradFill>
                  <a:gsLst>
                    <a:gs pos="0">
                      <a:schemeClr val="tx1"/>
                    </a:gs>
                    <a:gs pos="86000">
                      <a:schemeClr val="tx1"/>
                    </a:gs>
                  </a:gsLst>
                  <a:lin ang="5400000" scaled="0"/>
                </a:gradFill>
                <a:latin typeface="Segoe Condensed" pitchFamily="34" charset="0"/>
              </a:defRPr>
            </a:pPr>
            <a:r>
              <a:rPr lang="en-US" dirty="0" smtClean="0"/>
              <a:t>NEXT-GENERATION</a:t>
            </a:r>
            <a:br>
              <a:rPr lang="en-US" dirty="0" smtClean="0"/>
            </a:br>
            <a:r>
              <a:rPr lang="en-US" dirty="0" smtClean="0"/>
              <a:t>SECURITY &amp; CONTROL</a:t>
            </a:r>
            <a:endParaRPr lang="en-US" dirty="0"/>
          </a:p>
        </p:txBody>
      </p:sp>
      <p:sp>
        <p:nvSpPr>
          <p:cNvPr id="50" name="&quot;RADIANT&quot; Orange to White to Transparent Radial; 1pt stroke;"/>
          <p:cNvSpPr/>
          <p:nvPr/>
        </p:nvSpPr>
        <p:spPr bwMode="auto">
          <a:xfrm>
            <a:off x="912812" y="4079251"/>
            <a:ext cx="10427549" cy="927419"/>
          </a:xfrm>
          <a:prstGeom prst="rect">
            <a:avLst/>
          </a:prstGeom>
          <a:gradFill flip="none" rotWithShape="1">
            <a:gsLst>
              <a:gs pos="7000">
                <a:srgbClr val="FFFFFF">
                  <a:alpha val="0"/>
                </a:srgbClr>
              </a:gs>
              <a:gs pos="39000">
                <a:srgbClr val="000B1E">
                  <a:alpha val="26000"/>
                </a:srgbClr>
              </a:gs>
              <a:gs pos="72000">
                <a:srgbClr val="000000">
                  <a:alpha val="47000"/>
                </a:srgbClr>
              </a:gs>
              <a:gs pos="100000">
                <a:srgbClr val="000000"/>
              </a:gs>
            </a:gsLst>
            <a:lin ang="5400000" scaled="1"/>
            <a:tileRect/>
          </a:gradFill>
          <a:ln w="6350" cap="flat" cmpd="sng" algn="ctr">
            <a:gradFill flip="none" rotWithShape="1">
              <a:gsLst>
                <a:gs pos="0">
                  <a:srgbClr val="FFFFFF">
                    <a:alpha val="35000"/>
                  </a:srgbClr>
                </a:gs>
                <a:gs pos="100000">
                  <a:schemeClr val="accent1">
                    <a:tint val="23500"/>
                    <a:satMod val="160000"/>
                    <a:alpha val="0"/>
                  </a:schemeClr>
                </a:gs>
              </a:gsLst>
              <a:lin ang="16200000" scaled="1"/>
              <a:tileRect/>
            </a:gra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indent="-290513" algn="ctr" defTabSz="914328" fontAlgn="base">
              <a:lnSpc>
                <a:spcPct val="88000"/>
              </a:lnSpc>
              <a:spcBef>
                <a:spcPct val="0"/>
              </a:spcBef>
              <a:spcAft>
                <a:spcPct val="0"/>
              </a:spcAft>
              <a:buClr>
                <a:srgbClr val="FFFF99"/>
              </a:buClr>
              <a:buSzPct val="120000"/>
              <a:buFont typeface="Arial" pitchFamily="34" charset="0"/>
              <a:buChar char="•"/>
              <a:tabLst>
                <a:tab pos="347663" algn="l"/>
              </a:tabLst>
              <a:defRPr/>
            </a:pPr>
            <a:endParaRPr lang="en-US" altLang="zh-CN" sz="3600" dirty="0" smtClean="0">
              <a:gradFill>
                <a:gsLst>
                  <a:gs pos="0">
                    <a:srgbClr val="FFFFFF"/>
                  </a:gs>
                  <a:gs pos="45000">
                    <a:srgbClr val="FFFFFF"/>
                  </a:gs>
                </a:gsLst>
                <a:lin ang="16200000" scaled="1"/>
              </a:gradFill>
              <a:latin typeface="Segoe Condensed" pitchFamily="34" charset="0"/>
            </a:endParaRPr>
          </a:p>
        </p:txBody>
      </p:sp>
      <p:grpSp>
        <p:nvGrpSpPr>
          <p:cNvPr id="60" name="Group 8"/>
          <p:cNvGrpSpPr/>
          <p:nvPr/>
        </p:nvGrpSpPr>
        <p:grpSpPr>
          <a:xfrm>
            <a:off x="4741007" y="3961175"/>
            <a:ext cx="2224147" cy="1051012"/>
            <a:chOff x="3898426" y="2014512"/>
            <a:chExt cx="2978259" cy="1407365"/>
          </a:xfrm>
        </p:grpSpPr>
        <p:pic>
          <p:nvPicPr>
            <p:cNvPr id="61" name="Picture 60" descr="C:\Users\maryfj\Desktop\Online_ART\DVD_ART36\Artwork_Imagery\Brand Photos\Scenarios\FY08 Brand - Business - No_exp\man hands typing laptop working developer IW mobility.png"/>
            <p:cNvPicPr>
              <a:picLocks noChangeAspect="1" noChangeArrowheads="1"/>
            </p:cNvPicPr>
            <p:nvPr/>
          </p:nvPicPr>
          <p:blipFill rotWithShape="1">
            <a:blip r:embed="rId7">
              <a:extLst/>
            </a:blip>
            <a:srcRect b="20852"/>
            <a:stretch/>
          </p:blipFill>
          <p:spPr bwMode="auto">
            <a:xfrm>
              <a:off x="4214610" y="2059370"/>
              <a:ext cx="2662075" cy="1362507"/>
            </a:xfrm>
            <a:prstGeom prst="rect">
              <a:avLst/>
            </a:prstGeom>
            <a:extLst/>
          </p:spPr>
        </p:pic>
        <p:pic>
          <p:nvPicPr>
            <p:cNvPr id="62" name="Picture 10" descr="C:\Users\mollie\AppData\Local\Microsoft\Windows\Temporary Internet Files\Content.IE5\02T384ZI\MPj04054280000[1].jpg"/>
            <p:cNvPicPr>
              <a:picLocks noChangeAspect="1" noChangeArrowheads="1"/>
            </p:cNvPicPr>
            <p:nvPr/>
          </p:nvPicPr>
          <p:blipFill>
            <a:blip r:embed="rId8"/>
            <a:srcRect b="17617"/>
            <a:stretch>
              <a:fillRect/>
            </a:stretch>
          </p:blipFill>
          <p:spPr bwMode="auto">
            <a:xfrm>
              <a:off x="3898426" y="2014512"/>
              <a:ext cx="944292" cy="1407365"/>
            </a:xfrm>
            <a:prstGeom prst="rect">
              <a:avLst/>
            </a:prstGeom>
            <a:noFill/>
          </p:spPr>
        </p:pic>
      </p:grpSp>
      <p:grpSp>
        <p:nvGrpSpPr>
          <p:cNvPr id="63" name="Group 9"/>
          <p:cNvGrpSpPr/>
          <p:nvPr/>
        </p:nvGrpSpPr>
        <p:grpSpPr>
          <a:xfrm>
            <a:off x="1784398" y="3699730"/>
            <a:ext cx="2009909" cy="1314728"/>
            <a:chOff x="964136" y="1651084"/>
            <a:chExt cx="2692025" cy="1760914"/>
          </a:xfrm>
        </p:grpSpPr>
        <p:pic>
          <p:nvPicPr>
            <p:cNvPr id="64" name="Picture 3" descr="C:\Users\maryfj\Desktop\Online_ART\DVD_ART36\Artwork_Imagery\Brand Photos\Scenarios\FY08 Windows Mobile\Airport luggage cell phone walking talking light rail man woman.png"/>
            <p:cNvPicPr>
              <a:picLocks noChangeAspect="1" noChangeArrowheads="1"/>
            </p:cNvPicPr>
            <p:nvPr/>
          </p:nvPicPr>
          <p:blipFill rotWithShape="1">
            <a:blip r:embed="rId9">
              <a:extLst/>
            </a:blip>
            <a:srcRect b="13072"/>
            <a:stretch/>
          </p:blipFill>
          <p:spPr bwMode="auto">
            <a:xfrm>
              <a:off x="964136" y="1759752"/>
              <a:ext cx="2692025" cy="1649777"/>
            </a:xfrm>
            <a:prstGeom prst="rect">
              <a:avLst/>
            </a:prstGeom>
            <a:extLst/>
          </p:spPr>
        </p:pic>
        <p:pic>
          <p:nvPicPr>
            <p:cNvPr id="65" name="Picture 2" descr="D:\DVD_ART36\Artwork_Imagery\Brand Photos\Scenarios\FY09 Customer Business Center - no exp\man standing laptop business casual tie people.png"/>
            <p:cNvPicPr>
              <a:picLocks noChangeAspect="1" noChangeArrowheads="1"/>
            </p:cNvPicPr>
            <p:nvPr/>
          </p:nvPicPr>
          <p:blipFill rotWithShape="1">
            <a:blip r:embed="rId10"/>
            <a:srcRect b="4375"/>
            <a:stretch/>
          </p:blipFill>
          <p:spPr bwMode="auto">
            <a:xfrm>
              <a:off x="1793195" y="1651084"/>
              <a:ext cx="1230726" cy="1760914"/>
            </a:xfrm>
            <a:prstGeom prst="rect">
              <a:avLst/>
            </a:prstGeom>
            <a:noFill/>
            <a:ln>
              <a:noFill/>
            </a:ln>
          </p:spPr>
        </p:pic>
      </p:grpSp>
      <p:grpSp>
        <p:nvGrpSpPr>
          <p:cNvPr id="66" name="Group 65"/>
          <p:cNvGrpSpPr/>
          <p:nvPr/>
        </p:nvGrpSpPr>
        <p:grpSpPr>
          <a:xfrm>
            <a:off x="8670086" y="3905152"/>
            <a:ext cx="2164132" cy="1171549"/>
            <a:chOff x="7182929" y="2028137"/>
            <a:chExt cx="2756215" cy="1492073"/>
          </a:xfrm>
        </p:grpSpPr>
        <p:pic>
          <p:nvPicPr>
            <p:cNvPr id="67" name="Picture 66"/>
            <p:cNvPicPr>
              <a:picLocks noChangeAspect="1"/>
            </p:cNvPicPr>
            <p:nvPr/>
          </p:nvPicPr>
          <p:blipFill>
            <a:blip r:embed="rId11">
              <a:extLst/>
            </a:blip>
            <a:stretch>
              <a:fillRect/>
            </a:stretch>
          </p:blipFill>
          <p:spPr>
            <a:xfrm>
              <a:off x="7587966" y="2028137"/>
              <a:ext cx="1936266" cy="197204"/>
            </a:xfrm>
            <a:prstGeom prst="rect">
              <a:avLst/>
            </a:prstGeom>
          </p:spPr>
        </p:pic>
        <p:pic>
          <p:nvPicPr>
            <p:cNvPr id="68" name="Picture 67"/>
            <p:cNvPicPr>
              <a:picLocks noChangeAspect="1"/>
            </p:cNvPicPr>
            <p:nvPr/>
          </p:nvPicPr>
          <p:blipFill>
            <a:blip r:embed="rId11">
              <a:extLst/>
            </a:blip>
            <a:stretch>
              <a:fillRect/>
            </a:stretch>
          </p:blipFill>
          <p:spPr>
            <a:xfrm>
              <a:off x="7212568" y="2184545"/>
              <a:ext cx="2687062" cy="273671"/>
            </a:xfrm>
            <a:prstGeom prst="rect">
              <a:avLst/>
            </a:prstGeom>
          </p:spPr>
        </p:pic>
        <p:pic>
          <p:nvPicPr>
            <p:cNvPr id="69" name="Picture 68"/>
            <p:cNvPicPr>
              <a:picLocks noChangeAspect="1"/>
            </p:cNvPicPr>
            <p:nvPr/>
          </p:nvPicPr>
          <p:blipFill rotWithShape="1">
            <a:blip r:embed="rId11">
              <a:extLst/>
            </a:blip>
            <a:srcRect l="15122" r="32545"/>
            <a:stretch/>
          </p:blipFill>
          <p:spPr>
            <a:xfrm>
              <a:off x="7182929" y="2339671"/>
              <a:ext cx="2756215" cy="536398"/>
            </a:xfrm>
            <a:prstGeom prst="rect">
              <a:avLst/>
            </a:prstGeom>
          </p:spPr>
        </p:pic>
        <p:grpSp>
          <p:nvGrpSpPr>
            <p:cNvPr id="70" name="Group 3"/>
            <p:cNvGrpSpPr/>
            <p:nvPr/>
          </p:nvGrpSpPr>
          <p:grpSpPr>
            <a:xfrm>
              <a:off x="7621640" y="2298316"/>
              <a:ext cx="1868918" cy="1221894"/>
              <a:chOff x="1187661" y="2821657"/>
              <a:chExt cx="4283285" cy="2800404"/>
            </a:xfrm>
          </p:grpSpPr>
          <p:grpSp>
            <p:nvGrpSpPr>
              <p:cNvPr id="71" name="Group 62"/>
              <p:cNvGrpSpPr/>
              <p:nvPr/>
            </p:nvGrpSpPr>
            <p:grpSpPr>
              <a:xfrm>
                <a:off x="1187661" y="2821657"/>
                <a:ext cx="4283285" cy="2800404"/>
                <a:chOff x="3084075" y="3002508"/>
                <a:chExt cx="4013818" cy="2624227"/>
              </a:xfrm>
            </p:grpSpPr>
            <p:pic>
              <p:nvPicPr>
                <p:cNvPr id="73" name="Picture 4" descr="C:\Users\sakuu\Desktop\U450p_image_2.png"/>
                <p:cNvPicPr>
                  <a:picLocks noChangeAspect="1" noChangeArrowheads="1"/>
                </p:cNvPicPr>
                <p:nvPr/>
              </p:nvPicPr>
              <p:blipFill>
                <a:blip r:embed="rId12" cstate="print"/>
                <a:stretch>
                  <a:fillRect/>
                </a:stretch>
              </p:blipFill>
              <p:spPr bwMode="auto">
                <a:xfrm>
                  <a:off x="3084075" y="3002508"/>
                  <a:ext cx="4013818" cy="2624227"/>
                </a:xfrm>
                <a:prstGeom prst="rect">
                  <a:avLst/>
                </a:prstGeom>
                <a:noFill/>
                <a:ln>
                  <a:noFill/>
                </a:ln>
              </p:spPr>
            </p:pic>
            <p:pic>
              <p:nvPicPr>
                <p:cNvPr id="74" name="Picture 73" descr="plain-blue-screens.png"/>
                <p:cNvPicPr>
                  <a:picLocks noChangeAspect="1"/>
                </p:cNvPicPr>
                <p:nvPr/>
              </p:nvPicPr>
              <p:blipFill>
                <a:blip r:embed="rId13"/>
                <a:srcRect l="24917" t="27759" r="51205" b="25488"/>
                <a:stretch>
                  <a:fillRect/>
                </a:stretch>
              </p:blipFill>
              <p:spPr>
                <a:xfrm>
                  <a:off x="3871356" y="3218213"/>
                  <a:ext cx="2458192" cy="1531917"/>
                </a:xfrm>
                <a:prstGeom prst="rect">
                  <a:avLst/>
                </a:prstGeom>
              </p:spPr>
            </p:pic>
          </p:grpSp>
          <p:pic>
            <p:nvPicPr>
              <p:cNvPr id="72" name="Picture 71"/>
              <p:cNvPicPr>
                <a:picLocks noChangeAspect="1"/>
              </p:cNvPicPr>
              <p:nvPr/>
            </p:nvPicPr>
            <p:blipFill rotWithShape="1">
              <a:blip r:embed="rId14">
                <a:extLst/>
              </a:blip>
              <a:srcRect l="24780" t="28690" r="50701" b="26750"/>
              <a:stretch/>
            </p:blipFill>
            <p:spPr>
              <a:xfrm>
                <a:off x="2018805" y="3099461"/>
                <a:ext cx="2683824" cy="1552408"/>
              </a:xfrm>
              <a:prstGeom prst="rect">
                <a:avLst/>
              </a:prstGeom>
            </p:spPr>
          </p:pic>
        </p:grpSp>
      </p:grpSp>
      <p:pic>
        <p:nvPicPr>
          <p:cNvPr id="7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9063820" y="4071572"/>
            <a:ext cx="1423339" cy="8893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76" name="Rounded Rectangle 75"/>
          <p:cNvSpPr/>
          <p:nvPr/>
        </p:nvSpPr>
        <p:spPr bwMode="ltGray">
          <a:xfrm rot="5400000">
            <a:off x="1507172" y="1156308"/>
            <a:ext cx="1188720" cy="2377440"/>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77" name="Rounded Rectangle 76"/>
          <p:cNvSpPr/>
          <p:nvPr/>
        </p:nvSpPr>
        <p:spPr bwMode="auto">
          <a:xfrm flipH="1">
            <a:off x="1013759" y="1852103"/>
            <a:ext cx="2117878" cy="1017801"/>
          </a:xfrm>
          <a:prstGeom prst="roundRect">
            <a:avLst>
              <a:gd name="adj" fmla="val 0"/>
            </a:avLst>
          </a:prstGeom>
          <a:noFill/>
          <a:ln w="25400">
            <a:noFill/>
            <a:headEnd type="none" w="med" len="med"/>
            <a:tailEnd type="none" w="med" len="med"/>
          </a:ln>
          <a:effectLst/>
        </p:spPr>
        <p:txBody>
          <a:bodyPr vert="horz" wrap="square" lIns="182880" tIns="45720" rIns="91440" bIns="45720" numCol="1" rtlCol="0" anchor="t" anchorCtr="0" compatLnSpc="1">
            <a:prstTxWarp prst="textNoShape">
              <a:avLst/>
            </a:prstTxWarp>
          </a:bodyPr>
          <a:lstStyle/>
          <a:p>
            <a:pPr marL="342900" indent="-342900" fontAlgn="base">
              <a:spcBef>
                <a:spcPct val="0"/>
              </a:spcBef>
              <a:spcAft>
                <a:spcPct val="35000"/>
              </a:spcAft>
              <a:buSzPct val="125000"/>
              <a:buFont typeface="Wingdings" pitchFamily="2" charset="2"/>
              <a:buChar char="ü"/>
              <a:defRPr/>
            </a:pPr>
            <a:r>
              <a:rPr lang="en-US" sz="2000" dirty="0" smtClean="0">
                <a:gradFill>
                  <a:gsLst>
                    <a:gs pos="0">
                      <a:schemeClr val="tx1"/>
                    </a:gs>
                    <a:gs pos="100000">
                      <a:schemeClr val="tx1"/>
                    </a:gs>
                  </a:gsLst>
                  <a:lin ang="5400000" scaled="0"/>
                </a:gradFill>
              </a:rPr>
              <a:t>Upgrade to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Windows 7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Enterprise</a:t>
            </a:r>
          </a:p>
        </p:txBody>
      </p:sp>
      <p:sp>
        <p:nvSpPr>
          <p:cNvPr id="78" name="TextBox 77"/>
          <p:cNvSpPr txBox="1"/>
          <p:nvPr/>
        </p:nvSpPr>
        <p:spPr>
          <a:xfrm>
            <a:off x="4499843" y="3194246"/>
            <a:ext cx="2322638" cy="150249"/>
          </a:xfrm>
          <a:prstGeom prst="rect">
            <a:avLst/>
          </a:prstGeom>
          <a:noFill/>
        </p:spPr>
        <p:txBody>
          <a:bodyPr wrap="square" rtlCol="0">
            <a:spAutoFit/>
          </a:bodyPr>
          <a:lstStyle/>
          <a:p>
            <a:endParaRPr lang="en-US" sz="1200" dirty="0"/>
          </a:p>
        </p:txBody>
      </p:sp>
      <p:sp>
        <p:nvSpPr>
          <p:cNvPr id="79" name="Rounded Rectangle 78"/>
          <p:cNvSpPr/>
          <p:nvPr/>
        </p:nvSpPr>
        <p:spPr bwMode="ltGray">
          <a:xfrm rot="5400000">
            <a:off x="4145768" y="1156307"/>
            <a:ext cx="1188720" cy="2377440"/>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80" name="Rectangle 79"/>
          <p:cNvSpPr/>
          <p:nvPr/>
        </p:nvSpPr>
        <p:spPr>
          <a:xfrm>
            <a:off x="3648065" y="1886209"/>
            <a:ext cx="2286000" cy="707886"/>
          </a:xfrm>
          <a:prstGeom prst="rect">
            <a:avLst/>
          </a:prstGeom>
        </p:spPr>
        <p:txBody>
          <a:bodyPr>
            <a:spAutoFit/>
          </a:bodyPr>
          <a:lstStyle/>
          <a:p>
            <a:pPr marL="342900" lvl="0" indent="-342900" fontAlgn="base">
              <a:spcBef>
                <a:spcPct val="0"/>
              </a:spcBef>
              <a:spcAft>
                <a:spcPct val="35000"/>
              </a:spcAft>
              <a:buSzPct val="125000"/>
              <a:buFont typeface="Wingdings" pitchFamily="2" charset="2"/>
              <a:buChar char="ü"/>
              <a:defRPr/>
            </a:pPr>
            <a:r>
              <a:rPr lang="en-US" sz="2000" dirty="0" smtClean="0">
                <a:gradFill>
                  <a:gsLst>
                    <a:gs pos="0">
                      <a:srgbClr val="FFFFFF"/>
                    </a:gs>
                    <a:gs pos="100000">
                      <a:srgbClr val="FFFFFF"/>
                    </a:gs>
                  </a:gsLst>
                  <a:lin ang="5400000" scaled="0"/>
                </a:gradFill>
              </a:rPr>
              <a:t>Standardize</a:t>
            </a:r>
            <a:br>
              <a:rPr lang="en-US" sz="2000" dirty="0" smtClean="0">
                <a:gradFill>
                  <a:gsLst>
                    <a:gs pos="0">
                      <a:srgbClr val="FFFFFF"/>
                    </a:gs>
                    <a:gs pos="100000">
                      <a:srgbClr val="FFFFFF"/>
                    </a:gs>
                  </a:gsLst>
                  <a:lin ang="5400000" scaled="0"/>
                </a:gradFill>
              </a:rPr>
            </a:br>
            <a:r>
              <a:rPr lang="en-US" sz="2000" dirty="0" smtClean="0">
                <a:gradFill>
                  <a:gsLst>
                    <a:gs pos="0">
                      <a:srgbClr val="FFFFFF"/>
                    </a:gs>
                    <a:gs pos="100000">
                      <a:srgbClr val="FFFFFF"/>
                    </a:gs>
                  </a:gsLst>
                  <a:lin ang="5400000" scaled="0"/>
                </a:gradFill>
              </a:rPr>
              <a:t>on </a:t>
            </a:r>
            <a:r>
              <a:rPr lang="en-US" sz="2000" dirty="0">
                <a:gradFill>
                  <a:gsLst>
                    <a:gs pos="0">
                      <a:srgbClr val="FFFFFF"/>
                    </a:gs>
                    <a:gs pos="100000">
                      <a:srgbClr val="FFFFFF"/>
                    </a:gs>
                  </a:gsLst>
                  <a:lin ang="5400000" scaled="0"/>
                </a:gradFill>
              </a:rPr>
              <a:t>Single OS</a:t>
            </a:r>
          </a:p>
        </p:txBody>
      </p:sp>
      <p:sp>
        <p:nvSpPr>
          <p:cNvPr id="81" name="Rounded Rectangle 80"/>
          <p:cNvSpPr/>
          <p:nvPr/>
        </p:nvSpPr>
        <p:spPr bwMode="ltGray">
          <a:xfrm rot="5400000">
            <a:off x="6867957" y="1156307"/>
            <a:ext cx="1188720" cy="2377440"/>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82" name="Rectangle 81"/>
          <p:cNvSpPr/>
          <p:nvPr/>
        </p:nvSpPr>
        <p:spPr>
          <a:xfrm>
            <a:off x="6376887" y="1854241"/>
            <a:ext cx="2286000" cy="1015663"/>
          </a:xfrm>
          <a:prstGeom prst="rect">
            <a:avLst/>
          </a:prstGeom>
        </p:spPr>
        <p:txBody>
          <a:bodyPr>
            <a:spAutoFit/>
          </a:bodyPr>
          <a:lstStyle/>
          <a:p>
            <a:pPr marL="342900" lvl="0" indent="-342900" fontAlgn="base">
              <a:spcBef>
                <a:spcPct val="0"/>
              </a:spcBef>
              <a:spcAft>
                <a:spcPct val="35000"/>
              </a:spcAft>
              <a:buSzPct val="125000"/>
              <a:buFont typeface="Wingdings" pitchFamily="2" charset="2"/>
              <a:buChar char="ü"/>
              <a:defRPr/>
            </a:pPr>
            <a:r>
              <a:rPr lang="en-US" sz="2000" dirty="0">
                <a:gradFill>
                  <a:gsLst>
                    <a:gs pos="0">
                      <a:srgbClr val="FFFFFF"/>
                    </a:gs>
                    <a:gs pos="100000">
                      <a:srgbClr val="FFFFFF"/>
                    </a:gs>
                  </a:gsLst>
                  <a:lin ang="5400000" scaled="0"/>
                </a:gradFill>
              </a:rPr>
              <a:t>Rights to Future Upgrades</a:t>
            </a:r>
          </a:p>
        </p:txBody>
      </p:sp>
      <p:sp>
        <p:nvSpPr>
          <p:cNvPr id="83" name="Rounded Rectangle 82"/>
          <p:cNvSpPr/>
          <p:nvPr/>
        </p:nvSpPr>
        <p:spPr bwMode="ltGray">
          <a:xfrm rot="5400000">
            <a:off x="9557282" y="1158240"/>
            <a:ext cx="1188720" cy="2377440"/>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84" name="Rectangle 83"/>
          <p:cNvSpPr/>
          <p:nvPr/>
        </p:nvSpPr>
        <p:spPr>
          <a:xfrm>
            <a:off x="9066212" y="1856174"/>
            <a:ext cx="2426524" cy="1114151"/>
          </a:xfrm>
          <a:prstGeom prst="rect">
            <a:avLst/>
          </a:prstGeom>
        </p:spPr>
        <p:txBody>
          <a:bodyPr wrap="square">
            <a:spAutoFit/>
          </a:bodyPr>
          <a:lstStyle/>
          <a:p>
            <a:pPr marL="342900" lvl="0" indent="-342900" fontAlgn="base">
              <a:lnSpc>
                <a:spcPct val="83000"/>
              </a:lnSpc>
              <a:spcBef>
                <a:spcPct val="0"/>
              </a:spcBef>
              <a:spcAft>
                <a:spcPct val="35000"/>
              </a:spcAft>
              <a:buSzPct val="125000"/>
              <a:buFont typeface="Wingdings" pitchFamily="2" charset="2"/>
              <a:buChar char="ü"/>
              <a:defRPr/>
            </a:pPr>
            <a:r>
              <a:rPr lang="en-US" sz="2000" dirty="0" smtClean="0">
                <a:gradFill>
                  <a:gsLst>
                    <a:gs pos="0">
                      <a:srgbClr val="FFFFFF"/>
                    </a:gs>
                    <a:gs pos="100000">
                      <a:srgbClr val="FFFFFF"/>
                    </a:gs>
                  </a:gsLst>
                  <a:lin ang="5400000" scaled="0"/>
                </a:gradFill>
              </a:rPr>
              <a:t>Software Assurance &amp; Virtualization Benefits</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8139001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rot="5400000">
            <a:off x="3060069" y="-273716"/>
            <a:ext cx="6094413" cy="12163096"/>
          </a:xfrm>
          <a:prstGeom prst="rect">
            <a:avLst/>
          </a:prstGeom>
          <a:gradFill flip="none" rotWithShape="1">
            <a:gsLst>
              <a:gs pos="0">
                <a:srgbClr val="1085C0">
                  <a:alpha val="95000"/>
                </a:srgbClr>
              </a:gs>
              <a:gs pos="100000">
                <a:schemeClr val="tx2">
                  <a:lumMod val="50000"/>
                  <a:alpha val="15000"/>
                </a:schemeClr>
              </a:gs>
            </a:gsLst>
            <a:lin ang="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2813" fontAlgn="base">
              <a:lnSpc>
                <a:spcPct val="90000"/>
              </a:lnSpc>
              <a:spcBef>
                <a:spcPct val="0"/>
              </a:spcBef>
              <a:spcAft>
                <a:spcPct val="0"/>
              </a:spcAft>
              <a:defRPr/>
            </a:pPr>
            <a:endParaRPr lang="en-US" dirty="0">
              <a:gradFill>
                <a:gsLst>
                  <a:gs pos="0">
                    <a:schemeClr val="bg1">
                      <a:lumMod val="85000"/>
                      <a:lumOff val="15000"/>
                    </a:schemeClr>
                  </a:gs>
                  <a:gs pos="100000">
                    <a:schemeClr val="bg1">
                      <a:lumMod val="85000"/>
                      <a:lumOff val="15000"/>
                    </a:schemeClr>
                  </a:gs>
                </a:gsLst>
                <a:lin ang="5400000" scaled="0"/>
              </a:gradFill>
              <a:latin typeface="Segoe UI Semibold" pitchFamily="34" charset="0"/>
              <a:cs typeface="Segoe UI" pitchFamily="34" charset="0"/>
            </a:endParaRPr>
          </a:p>
        </p:txBody>
      </p:sp>
      <p:sp>
        <p:nvSpPr>
          <p:cNvPr id="83" name="Title 1"/>
          <p:cNvSpPr>
            <a:spLocks noGrp="1"/>
          </p:cNvSpPr>
          <p:nvPr>
            <p:ph type="title"/>
          </p:nvPr>
        </p:nvSpPr>
        <p:spPr/>
        <p:txBody>
          <a:bodyPr/>
          <a:lstStyle/>
          <a:p>
            <a:r>
              <a:rPr lang="en-US" smtClean="0"/>
              <a:t>Microsoft Commercial Cloud Services</a:t>
            </a:r>
            <a:endParaRPr lang="en-US" dirty="0"/>
          </a:p>
        </p:txBody>
      </p:sp>
      <p:sp>
        <p:nvSpPr>
          <p:cNvPr id="84" name="Rounded Rectangle 83"/>
          <p:cNvSpPr/>
          <p:nvPr/>
        </p:nvSpPr>
        <p:spPr bwMode="ltGray">
          <a:xfrm>
            <a:off x="303212" y="882538"/>
            <a:ext cx="6948041" cy="1783080"/>
          </a:xfrm>
          <a:prstGeom prst="roundRect">
            <a:avLst>
              <a:gd name="adj" fmla="val 7450"/>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marL="0" lvl="1" indent="-107950" algn="ctr" defTabSz="2400300" fontAlgn="base">
              <a:lnSpc>
                <a:spcPct val="90000"/>
              </a:lnSpc>
              <a:spcBef>
                <a:spcPct val="0"/>
              </a:spcBef>
              <a:spcAft>
                <a:spcPct val="35000"/>
              </a:spcAft>
              <a:buClr>
                <a:srgbClr val="FFFF99"/>
              </a:buClr>
              <a:buSzPct val="90000"/>
              <a:buFontTx/>
              <a:buBlip>
                <a:blip r:embed="rId3"/>
              </a:buBlip>
              <a:defRPr/>
            </a:pPr>
            <a:endParaRPr lang="en-US" altLang="zh-CN"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85" name="Rounded Rectangle 84"/>
          <p:cNvSpPr/>
          <p:nvPr/>
        </p:nvSpPr>
        <p:spPr bwMode="ltGray">
          <a:xfrm>
            <a:off x="482473" y="2976198"/>
            <a:ext cx="1645491" cy="3749040"/>
          </a:xfrm>
          <a:prstGeom prst="roundRect">
            <a:avLst>
              <a:gd name="adj" fmla="val 8296"/>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100" b="1" dirty="0">
                <a:gradFill>
                  <a:gsLst>
                    <a:gs pos="0">
                      <a:srgbClr val="FFFFFF"/>
                    </a:gs>
                    <a:gs pos="100000">
                      <a:srgbClr val="FFFFFF"/>
                    </a:gs>
                  </a:gsLst>
                  <a:lin ang="5400000" scaled="0"/>
                </a:gradFill>
                <a:cs typeface="Segoe UI" pitchFamily="34" charset="0"/>
              </a:rPr>
              <a:t>PRODUCTIVITY</a:t>
            </a:r>
          </a:p>
        </p:txBody>
      </p:sp>
      <p:sp>
        <p:nvSpPr>
          <p:cNvPr id="86" name="Rounded Rectangle 85"/>
          <p:cNvSpPr/>
          <p:nvPr/>
        </p:nvSpPr>
        <p:spPr bwMode="ltGray">
          <a:xfrm>
            <a:off x="4263691" y="2976198"/>
            <a:ext cx="1889268" cy="3749040"/>
          </a:xfrm>
          <a:prstGeom prst="roundRect">
            <a:avLst>
              <a:gd name="adj" fmla="val 7155"/>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100" b="1" dirty="0">
                <a:gradFill>
                  <a:gsLst>
                    <a:gs pos="0">
                      <a:srgbClr val="FFFFFF"/>
                    </a:gs>
                    <a:gs pos="100000">
                      <a:srgbClr val="FFFFFF"/>
                    </a:gs>
                  </a:gsLst>
                  <a:lin ang="5400000" scaled="0"/>
                </a:gradFill>
                <a:cs typeface="Segoe UI" pitchFamily="34" charset="0"/>
              </a:rPr>
              <a:t>COLLABORATION</a:t>
            </a:r>
          </a:p>
        </p:txBody>
      </p:sp>
      <p:sp>
        <p:nvSpPr>
          <p:cNvPr id="87" name="Rounded Rectangle 86"/>
          <p:cNvSpPr/>
          <p:nvPr/>
        </p:nvSpPr>
        <p:spPr bwMode="ltGray">
          <a:xfrm>
            <a:off x="6184771" y="2976198"/>
            <a:ext cx="1218883" cy="3749040"/>
          </a:xfrm>
          <a:prstGeom prst="roundRect">
            <a:avLst>
              <a:gd name="adj" fmla="val 7155"/>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cs typeface="Segoe UI" pitchFamily="34" charset="0"/>
              </a:rPr>
              <a:t>BUSINESS APPS</a:t>
            </a:r>
          </a:p>
        </p:txBody>
      </p:sp>
      <p:sp>
        <p:nvSpPr>
          <p:cNvPr id="88" name="Rounded Rectangle 87"/>
          <p:cNvSpPr/>
          <p:nvPr/>
        </p:nvSpPr>
        <p:spPr bwMode="ltGray">
          <a:xfrm>
            <a:off x="9173715" y="2976198"/>
            <a:ext cx="1218883" cy="3749040"/>
          </a:xfrm>
          <a:prstGeom prst="roundRect">
            <a:avLst>
              <a:gd name="adj" fmla="val 652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cs typeface="Segoe UI" pitchFamily="34" charset="0"/>
              </a:rPr>
              <a:t>STORAGE</a:t>
            </a:r>
          </a:p>
        </p:txBody>
      </p:sp>
      <p:sp>
        <p:nvSpPr>
          <p:cNvPr id="89" name="Rounded Rectangle 88"/>
          <p:cNvSpPr/>
          <p:nvPr/>
        </p:nvSpPr>
        <p:spPr bwMode="ltGray">
          <a:xfrm>
            <a:off x="10424408" y="2976198"/>
            <a:ext cx="1279827" cy="3749040"/>
          </a:xfrm>
          <a:prstGeom prst="roundRect">
            <a:avLst>
              <a:gd name="adj" fmla="val 6093"/>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cs typeface="Segoe UI" pitchFamily="34" charset="0"/>
              </a:rPr>
              <a:t>PLATFORM</a:t>
            </a:r>
          </a:p>
        </p:txBody>
      </p:sp>
      <p:sp>
        <p:nvSpPr>
          <p:cNvPr id="90" name="Rounded Rectangle 89"/>
          <p:cNvSpPr/>
          <p:nvPr/>
        </p:nvSpPr>
        <p:spPr bwMode="ltGray">
          <a:xfrm>
            <a:off x="7435467" y="2976198"/>
            <a:ext cx="1706436" cy="3749040"/>
          </a:xfrm>
          <a:prstGeom prst="roundRect">
            <a:avLst>
              <a:gd name="adj" fmla="val 5252"/>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200" b="1" dirty="0">
                <a:gradFill>
                  <a:gsLst>
                    <a:gs pos="0">
                      <a:srgbClr val="FFFFFF"/>
                    </a:gs>
                    <a:gs pos="100000">
                      <a:srgbClr val="FFFFFF"/>
                    </a:gs>
                  </a:gsLst>
                  <a:lin ang="5400000" scaled="0"/>
                </a:gradFill>
                <a:cs typeface="Segoe UI" pitchFamily="34" charset="0"/>
              </a:rPr>
              <a:t>MANAGEMENT &amp; SECURITY</a:t>
            </a:r>
          </a:p>
        </p:txBody>
      </p:sp>
      <p:sp>
        <p:nvSpPr>
          <p:cNvPr id="91" name="Rounded Rectangle 90"/>
          <p:cNvSpPr/>
          <p:nvPr/>
        </p:nvSpPr>
        <p:spPr bwMode="ltGray">
          <a:xfrm>
            <a:off x="2159778" y="2976198"/>
            <a:ext cx="2072100" cy="3749040"/>
          </a:xfrm>
          <a:prstGeom prst="roundRect">
            <a:avLst>
              <a:gd name="adj" fmla="val 6300"/>
            </a:avLst>
          </a:prstGeom>
          <a:gradFill flip="none" rotWithShape="1">
            <a:gsLst>
              <a:gs pos="0">
                <a:srgbClr val="FFFFFF">
                  <a:alpha val="0"/>
                </a:srgbClr>
              </a:gs>
              <a:gs pos="64000">
                <a:srgbClr val="000000">
                  <a:alpha val="62000"/>
                </a:srgbClr>
              </a:gs>
            </a:gsLst>
            <a:lin ang="16200000" scaled="1"/>
            <a:tileRect/>
          </a:gradFill>
          <a:ln w="12700">
            <a:noFill/>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lvl="1" indent="-232992" algn="ctr" fontAlgn="base">
              <a:lnSpc>
                <a:spcPct val="90000"/>
              </a:lnSpc>
              <a:spcBef>
                <a:spcPct val="0"/>
              </a:spcBef>
              <a:spcAft>
                <a:spcPct val="35000"/>
              </a:spcAft>
              <a:buClr>
                <a:srgbClr val="FFFF99"/>
              </a:buClr>
              <a:buSzPct val="90000"/>
              <a:defRPr/>
            </a:pPr>
            <a:r>
              <a:rPr lang="en-US" altLang="zh-CN" sz="1100" b="1" dirty="0">
                <a:gradFill>
                  <a:gsLst>
                    <a:gs pos="0">
                      <a:srgbClr val="FFFFFF"/>
                    </a:gs>
                    <a:gs pos="100000">
                      <a:srgbClr val="FFFFFF"/>
                    </a:gs>
                  </a:gsLst>
                  <a:lin ang="5400000" scaled="0"/>
                </a:gradFill>
                <a:cs typeface="Segoe UI" pitchFamily="34" charset="0"/>
              </a:rPr>
              <a:t>COMMUNICATIONS</a:t>
            </a:r>
          </a:p>
        </p:txBody>
      </p:sp>
      <p:sp>
        <p:nvSpPr>
          <p:cNvPr id="92" name="Rounded Rectangle 91"/>
          <p:cNvSpPr/>
          <p:nvPr/>
        </p:nvSpPr>
        <p:spPr bwMode="ltGray">
          <a:xfrm>
            <a:off x="516907" y="992039"/>
            <a:ext cx="6354932" cy="457200"/>
          </a:xfrm>
          <a:prstGeom prst="roundRect">
            <a:avLst>
              <a:gd name="adj" fmla="val 12964"/>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r>
              <a:rPr lang="en-US" altLang="zh-CN" dirty="0">
                <a:gradFill>
                  <a:gsLst>
                    <a:gs pos="0">
                      <a:srgbClr val="FFFFFF"/>
                    </a:gs>
                    <a:gs pos="100000">
                      <a:srgbClr val="FFFFFF"/>
                    </a:gs>
                  </a:gsLst>
                  <a:lin ang="5400000" scaled="0"/>
                </a:gradFill>
                <a:latin typeface="Segoe UI" pitchFamily="34" charset="0"/>
                <a:cs typeface="Segoe UI" pitchFamily="34" charset="0"/>
              </a:rPr>
              <a:t>Used by Over 50% of the Fortune 500</a:t>
            </a:r>
          </a:p>
        </p:txBody>
      </p:sp>
      <p:sp>
        <p:nvSpPr>
          <p:cNvPr id="93" name="Rounded Rectangle 92"/>
          <p:cNvSpPr/>
          <p:nvPr/>
        </p:nvSpPr>
        <p:spPr bwMode="ltGray">
          <a:xfrm>
            <a:off x="516907" y="1545478"/>
            <a:ext cx="6354932" cy="457200"/>
          </a:xfrm>
          <a:prstGeom prst="roundRect">
            <a:avLst>
              <a:gd name="adj" fmla="val 14851"/>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r>
              <a:rPr lang="en-US" altLang="zh-CN" dirty="0">
                <a:gradFill>
                  <a:gsLst>
                    <a:gs pos="0">
                      <a:srgbClr val="FFFFFF"/>
                    </a:gs>
                    <a:gs pos="100000">
                      <a:srgbClr val="FFFFFF"/>
                    </a:gs>
                  </a:gsLst>
                  <a:lin ang="5400000" scaled="0"/>
                </a:gradFill>
                <a:latin typeface="Segoe UI" pitchFamily="34" charset="0"/>
                <a:cs typeface="Segoe UI" pitchFamily="34" charset="0"/>
              </a:rPr>
              <a:t>58% CIOs selected Microsoft cloud </a:t>
            </a:r>
          </a:p>
        </p:txBody>
      </p:sp>
      <p:sp>
        <p:nvSpPr>
          <p:cNvPr id="94" name="Rounded Rectangle 93"/>
          <p:cNvSpPr/>
          <p:nvPr/>
        </p:nvSpPr>
        <p:spPr bwMode="ltGray">
          <a:xfrm>
            <a:off x="516907" y="2098917"/>
            <a:ext cx="6354932" cy="457200"/>
          </a:xfrm>
          <a:prstGeom prst="roundRect">
            <a:avLst>
              <a:gd name="adj" fmla="val 14851"/>
            </a:avLst>
          </a:prstGeom>
          <a:gradFill flip="none" rotWithShape="1">
            <a:gsLst>
              <a:gs pos="0">
                <a:schemeClr val="tx1">
                  <a:alpha val="0"/>
                </a:schemeClr>
              </a:gs>
              <a:gs pos="60000">
                <a:schemeClr val="bg1">
                  <a:alpha val="62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fontAlgn="base">
              <a:lnSpc>
                <a:spcPct val="90000"/>
              </a:lnSpc>
              <a:spcBef>
                <a:spcPct val="0"/>
              </a:spcBef>
              <a:spcAft>
                <a:spcPct val="35000"/>
              </a:spcAft>
              <a:buClr>
                <a:srgbClr val="FFFF99"/>
              </a:buClr>
              <a:buSzPct val="90000"/>
              <a:defRPr/>
            </a:pPr>
            <a:r>
              <a:rPr lang="en-US" altLang="zh-CN" dirty="0">
                <a:gradFill>
                  <a:gsLst>
                    <a:gs pos="0">
                      <a:srgbClr val="FFFFFF"/>
                    </a:gs>
                    <a:gs pos="100000">
                      <a:srgbClr val="FFFFFF"/>
                    </a:gs>
                  </a:gsLst>
                  <a:lin ang="5400000" scaled="0"/>
                </a:gradFill>
                <a:latin typeface="Segoe UI" pitchFamily="34" charset="0"/>
                <a:cs typeface="Segoe UI" pitchFamily="34" charset="0"/>
              </a:rPr>
              <a:t>Enabled by 7,000 Partners WW</a:t>
            </a:r>
          </a:p>
        </p:txBody>
      </p:sp>
      <p:pic>
        <p:nvPicPr>
          <p:cNvPr id="98" name="Picture 97" descr="Office_Logo_H_R.png"/>
          <p:cNvPicPr>
            <a:picLocks noChangeAspect="1"/>
          </p:cNvPicPr>
          <p:nvPr/>
        </p:nvPicPr>
        <p:blipFill>
          <a:blip r:embed="rId4" cstate="print"/>
          <a:stretch>
            <a:fillRect/>
          </a:stretch>
        </p:blipFill>
        <p:spPr bwMode="invGray">
          <a:xfrm>
            <a:off x="512945" y="5416881"/>
            <a:ext cx="1569186" cy="526720"/>
          </a:xfrm>
          <a:prstGeom prst="rect">
            <a:avLst/>
          </a:prstGeom>
          <a:noFill/>
          <a:ln>
            <a:noFill/>
          </a:ln>
        </p:spPr>
      </p:pic>
      <p:pic>
        <p:nvPicPr>
          <p:cNvPr id="99" name="Picture 2"/>
          <p:cNvPicPr>
            <a:picLocks noChangeAspect="1" noChangeArrowheads="1"/>
          </p:cNvPicPr>
          <p:nvPr/>
        </p:nvPicPr>
        <p:blipFill>
          <a:blip r:embed="rId5" cstate="print"/>
          <a:srcRect/>
          <a:stretch>
            <a:fillRect/>
          </a:stretch>
        </p:blipFill>
        <p:spPr bwMode="auto">
          <a:xfrm>
            <a:off x="9173715" y="3716200"/>
            <a:ext cx="1207066" cy="351146"/>
          </a:xfrm>
          <a:prstGeom prst="rect">
            <a:avLst/>
          </a:prstGeom>
          <a:noFill/>
          <a:ln w="9525">
            <a:noFill/>
            <a:miter lim="800000"/>
            <a:headEnd/>
            <a:tailEnd/>
          </a:ln>
          <a:effectLst/>
        </p:spPr>
      </p:pic>
      <p:pic>
        <p:nvPicPr>
          <p:cNvPr id="100" name="Picture 3"/>
          <p:cNvPicPr>
            <a:picLocks noChangeAspect="1" noChangeArrowheads="1"/>
          </p:cNvPicPr>
          <p:nvPr/>
        </p:nvPicPr>
        <p:blipFill>
          <a:blip r:embed="rId6" cstate="print"/>
          <a:srcRect/>
          <a:stretch>
            <a:fillRect/>
          </a:stretch>
        </p:blipFill>
        <p:spPr bwMode="auto">
          <a:xfrm>
            <a:off x="9173715" y="5495591"/>
            <a:ext cx="1207066" cy="318227"/>
          </a:xfrm>
          <a:prstGeom prst="rect">
            <a:avLst/>
          </a:prstGeom>
          <a:noFill/>
          <a:ln w="9525">
            <a:noFill/>
            <a:miter lim="800000"/>
            <a:headEnd/>
            <a:tailEnd/>
          </a:ln>
          <a:effectLst/>
        </p:spPr>
      </p:pic>
      <p:pic>
        <p:nvPicPr>
          <p:cNvPr id="101" name="Picture 5"/>
          <p:cNvPicPr>
            <a:picLocks noChangeAspect="1" noChangeArrowheads="1"/>
          </p:cNvPicPr>
          <p:nvPr/>
        </p:nvPicPr>
        <p:blipFill>
          <a:blip r:embed="rId7" cstate="print"/>
          <a:srcRect/>
          <a:stretch>
            <a:fillRect/>
          </a:stretch>
        </p:blipFill>
        <p:spPr bwMode="auto">
          <a:xfrm>
            <a:off x="2284412" y="5943600"/>
            <a:ext cx="1867618" cy="742802"/>
          </a:xfrm>
          <a:prstGeom prst="rect">
            <a:avLst/>
          </a:prstGeom>
          <a:noFill/>
          <a:ln w="9525">
            <a:noFill/>
            <a:miter lim="800000"/>
            <a:headEnd/>
            <a:tailEnd/>
          </a:ln>
          <a:effectLst/>
        </p:spPr>
      </p:pic>
      <p:pic>
        <p:nvPicPr>
          <p:cNvPr id="102" name="Picture 6"/>
          <p:cNvPicPr>
            <a:picLocks noChangeAspect="1" noChangeArrowheads="1"/>
          </p:cNvPicPr>
          <p:nvPr/>
        </p:nvPicPr>
        <p:blipFill>
          <a:blip r:embed="rId8" cstate="print"/>
          <a:srcRect/>
          <a:stretch>
            <a:fillRect/>
          </a:stretch>
        </p:blipFill>
        <p:spPr bwMode="auto">
          <a:xfrm>
            <a:off x="10454880" y="3646316"/>
            <a:ext cx="1207066" cy="532207"/>
          </a:xfrm>
          <a:prstGeom prst="rect">
            <a:avLst/>
          </a:prstGeom>
          <a:noFill/>
          <a:ln w="9525">
            <a:noFill/>
            <a:miter lim="800000"/>
            <a:headEnd/>
            <a:tailEnd/>
          </a:ln>
          <a:effectLst/>
        </p:spPr>
      </p:pic>
      <p:pic>
        <p:nvPicPr>
          <p:cNvPr id="103" name="Picture 7"/>
          <p:cNvPicPr>
            <a:picLocks noChangeAspect="1" noChangeArrowheads="1"/>
          </p:cNvPicPr>
          <p:nvPr/>
        </p:nvPicPr>
        <p:blipFill>
          <a:blip r:embed="rId9" cstate="print"/>
          <a:srcRect/>
          <a:stretch>
            <a:fillRect/>
          </a:stretch>
        </p:blipFill>
        <p:spPr bwMode="auto">
          <a:xfrm>
            <a:off x="2281667" y="5174793"/>
            <a:ext cx="1755345" cy="755330"/>
          </a:xfrm>
          <a:prstGeom prst="rect">
            <a:avLst/>
          </a:prstGeom>
          <a:noFill/>
          <a:ln w="9525">
            <a:noFill/>
            <a:miter lim="800000"/>
            <a:headEnd/>
            <a:tailEnd/>
          </a:ln>
          <a:effectLst/>
        </p:spPr>
      </p:pic>
      <p:pic>
        <p:nvPicPr>
          <p:cNvPr id="104" name="Picture 11"/>
          <p:cNvPicPr>
            <a:picLocks noChangeAspect="1" noChangeArrowheads="1"/>
          </p:cNvPicPr>
          <p:nvPr/>
        </p:nvPicPr>
        <p:blipFill>
          <a:blip r:embed="rId10" cstate="print"/>
          <a:srcRect/>
          <a:stretch>
            <a:fillRect/>
          </a:stretch>
        </p:blipFill>
        <p:spPr bwMode="auto">
          <a:xfrm>
            <a:off x="4294164" y="5341719"/>
            <a:ext cx="1810599" cy="724239"/>
          </a:xfrm>
          <a:prstGeom prst="rect">
            <a:avLst/>
          </a:prstGeom>
          <a:noFill/>
          <a:ln w="9525">
            <a:noFill/>
            <a:miter lim="800000"/>
            <a:headEnd/>
            <a:tailEnd/>
          </a:ln>
          <a:effectLst/>
        </p:spPr>
      </p:pic>
      <p:pic>
        <p:nvPicPr>
          <p:cNvPr id="105" name="Picture 13"/>
          <p:cNvPicPr>
            <a:picLocks noChangeAspect="1" noChangeArrowheads="1"/>
          </p:cNvPicPr>
          <p:nvPr/>
        </p:nvPicPr>
        <p:blipFill>
          <a:blip r:embed="rId11" cstate="print"/>
          <a:srcRect/>
          <a:stretch>
            <a:fillRect/>
          </a:stretch>
        </p:blipFill>
        <p:spPr bwMode="auto">
          <a:xfrm>
            <a:off x="7435468" y="5257800"/>
            <a:ext cx="1702695" cy="624690"/>
          </a:xfrm>
          <a:prstGeom prst="rect">
            <a:avLst/>
          </a:prstGeom>
          <a:noFill/>
          <a:ln w="9525">
            <a:noFill/>
            <a:miter lim="800000"/>
            <a:headEnd/>
            <a:tailEnd/>
          </a:ln>
          <a:effectLst/>
        </p:spPr>
      </p:pic>
      <p:pic>
        <p:nvPicPr>
          <p:cNvPr id="106" name="Picture 14"/>
          <p:cNvPicPr>
            <a:picLocks noChangeAspect="1" noChangeArrowheads="1"/>
          </p:cNvPicPr>
          <p:nvPr/>
        </p:nvPicPr>
        <p:blipFill>
          <a:blip r:embed="rId12" cstate="print"/>
          <a:srcRect/>
          <a:stretch>
            <a:fillRect/>
          </a:stretch>
        </p:blipFill>
        <p:spPr bwMode="auto">
          <a:xfrm>
            <a:off x="10454880" y="5423857"/>
            <a:ext cx="1207066" cy="504773"/>
          </a:xfrm>
          <a:prstGeom prst="rect">
            <a:avLst/>
          </a:prstGeom>
          <a:noFill/>
          <a:ln w="9525">
            <a:noFill/>
            <a:miter lim="800000"/>
            <a:headEnd/>
            <a:tailEnd/>
          </a:ln>
          <a:effectLst/>
        </p:spPr>
      </p:pic>
      <p:pic>
        <p:nvPicPr>
          <p:cNvPr id="107" name="Picture 15"/>
          <p:cNvPicPr>
            <a:picLocks noChangeAspect="1" noChangeArrowheads="1"/>
          </p:cNvPicPr>
          <p:nvPr/>
        </p:nvPicPr>
        <p:blipFill>
          <a:blip r:embed="rId13" cstate="print"/>
          <a:srcRect/>
          <a:stretch>
            <a:fillRect/>
          </a:stretch>
        </p:blipFill>
        <p:spPr bwMode="auto">
          <a:xfrm>
            <a:off x="7435468" y="3635620"/>
            <a:ext cx="1689893" cy="707780"/>
          </a:xfrm>
          <a:prstGeom prst="rect">
            <a:avLst/>
          </a:prstGeom>
          <a:noFill/>
          <a:ln w="9525">
            <a:noFill/>
            <a:miter lim="800000"/>
            <a:headEnd/>
            <a:tailEnd/>
          </a:ln>
          <a:effectLst/>
        </p:spPr>
      </p:pic>
      <p:pic>
        <p:nvPicPr>
          <p:cNvPr id="108" name="Picture 16"/>
          <p:cNvPicPr>
            <a:picLocks noChangeAspect="1" noChangeArrowheads="1"/>
          </p:cNvPicPr>
          <p:nvPr/>
        </p:nvPicPr>
        <p:blipFill>
          <a:blip r:embed="rId14" cstate="print"/>
          <a:srcRect/>
          <a:stretch>
            <a:fillRect/>
          </a:stretch>
        </p:blipFill>
        <p:spPr bwMode="auto">
          <a:xfrm>
            <a:off x="6184771" y="3622539"/>
            <a:ext cx="1203455" cy="595997"/>
          </a:xfrm>
          <a:prstGeom prst="rect">
            <a:avLst/>
          </a:prstGeom>
          <a:noFill/>
          <a:ln w="9525">
            <a:noFill/>
            <a:miter lim="800000"/>
            <a:headEnd/>
            <a:tailEnd/>
          </a:ln>
          <a:effectLst/>
        </p:spPr>
      </p:pic>
      <p:pic>
        <p:nvPicPr>
          <p:cNvPr id="109" name="Picture 17"/>
          <p:cNvPicPr>
            <a:picLocks noChangeAspect="1" noChangeArrowheads="1"/>
          </p:cNvPicPr>
          <p:nvPr/>
        </p:nvPicPr>
        <p:blipFill>
          <a:blip r:embed="rId15" cstate="print"/>
          <a:srcRect/>
          <a:stretch>
            <a:fillRect/>
          </a:stretch>
        </p:blipFill>
        <p:spPr bwMode="auto">
          <a:xfrm>
            <a:off x="6184168" y="5387243"/>
            <a:ext cx="1204674" cy="602337"/>
          </a:xfrm>
          <a:prstGeom prst="rect">
            <a:avLst/>
          </a:prstGeom>
          <a:noFill/>
          <a:ln w="9525">
            <a:noFill/>
            <a:miter lim="800000"/>
            <a:headEnd/>
            <a:tailEnd/>
          </a:ln>
          <a:effectLst/>
        </p:spPr>
      </p:pic>
      <p:grpSp>
        <p:nvGrpSpPr>
          <p:cNvPr id="110" name="Group 109"/>
          <p:cNvGrpSpPr/>
          <p:nvPr/>
        </p:nvGrpSpPr>
        <p:grpSpPr>
          <a:xfrm>
            <a:off x="507475" y="4599258"/>
            <a:ext cx="11170705" cy="502920"/>
            <a:chOff x="380705" y="4411345"/>
            <a:chExt cx="8380211" cy="502920"/>
          </a:xfrm>
        </p:grpSpPr>
        <p:cxnSp>
          <p:nvCxnSpPr>
            <p:cNvPr id="111" name="Straight Connector 110"/>
            <p:cNvCxnSpPr/>
            <p:nvPr/>
          </p:nvCxnSpPr>
          <p:spPr>
            <a:xfrm>
              <a:off x="383085" y="4914265"/>
              <a:ext cx="8377831" cy="0"/>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380705" y="4411345"/>
              <a:ext cx="8377831" cy="1588"/>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grpSp>
      <p:pic>
        <p:nvPicPr>
          <p:cNvPr id="113" name="Picture 1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30409" y="6081960"/>
            <a:ext cx="1377153" cy="39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3"/>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67035" y="3962400"/>
            <a:ext cx="1239986" cy="521234"/>
          </a:xfrm>
          <a:prstGeom prst="rect">
            <a:avLst/>
          </a:prstGeom>
          <a:noFill/>
          <a:ln>
            <a:noFill/>
          </a:ln>
        </p:spPr>
      </p:pic>
      <p:pic>
        <p:nvPicPr>
          <p:cNvPr id="115" name="Picture 8"/>
          <p:cNvPicPr>
            <a:picLocks noChangeAspect="1" noChangeArrowheads="1"/>
          </p:cNvPicPr>
          <p:nvPr/>
        </p:nvPicPr>
        <p:blipFill>
          <a:blip r:embed="rId18" cstate="print"/>
          <a:srcRect/>
          <a:stretch>
            <a:fillRect/>
          </a:stretch>
        </p:blipFill>
        <p:spPr bwMode="auto">
          <a:xfrm>
            <a:off x="2446914" y="3505202"/>
            <a:ext cx="1440249" cy="570862"/>
          </a:xfrm>
          <a:prstGeom prst="rect">
            <a:avLst/>
          </a:prstGeom>
          <a:noFill/>
          <a:ln w="9525">
            <a:noFill/>
            <a:miter lim="800000"/>
            <a:headEnd/>
            <a:tailEnd/>
          </a:ln>
          <a:effectLst/>
        </p:spPr>
      </p:pic>
      <p:pic>
        <p:nvPicPr>
          <p:cNvPr id="116" name="Picture 9"/>
          <p:cNvPicPr>
            <a:picLocks noChangeAspect="1" noChangeArrowheads="1"/>
          </p:cNvPicPr>
          <p:nvPr/>
        </p:nvPicPr>
        <p:blipFill>
          <a:blip r:embed="rId19" cstate="print"/>
          <a:srcRect/>
          <a:stretch>
            <a:fillRect/>
          </a:stretch>
        </p:blipFill>
        <p:spPr bwMode="auto">
          <a:xfrm>
            <a:off x="2580044" y="4088221"/>
            <a:ext cx="1207731" cy="521399"/>
          </a:xfrm>
          <a:prstGeom prst="rect">
            <a:avLst/>
          </a:prstGeom>
          <a:noFill/>
          <a:ln w="9525">
            <a:noFill/>
            <a:miter lim="800000"/>
            <a:headEnd/>
            <a:tailEnd/>
          </a:ln>
          <a:effectLst/>
        </p:spPr>
      </p:pic>
      <p:pic>
        <p:nvPicPr>
          <p:cNvPr id="117" name="Picture 10"/>
          <p:cNvPicPr>
            <a:picLocks noChangeAspect="1" noChangeArrowheads="1"/>
          </p:cNvPicPr>
          <p:nvPr/>
        </p:nvPicPr>
        <p:blipFill>
          <a:blip r:embed="rId20" cstate="print"/>
          <a:srcRect/>
          <a:stretch>
            <a:fillRect/>
          </a:stretch>
        </p:blipFill>
        <p:spPr bwMode="auto">
          <a:xfrm>
            <a:off x="4477614" y="3505200"/>
            <a:ext cx="1486886" cy="521234"/>
          </a:xfrm>
          <a:prstGeom prst="rect">
            <a:avLst/>
          </a:prstGeom>
          <a:noFill/>
          <a:ln w="9525">
            <a:noFill/>
            <a:miter lim="800000"/>
            <a:headEnd/>
            <a:tailEnd/>
          </a:ln>
          <a:effectLst/>
        </p:spPr>
      </p:pic>
      <p:pic>
        <p:nvPicPr>
          <p:cNvPr id="118" name="Picture 12"/>
          <p:cNvPicPr>
            <a:picLocks noChangeAspect="1" noChangeArrowheads="1"/>
          </p:cNvPicPr>
          <p:nvPr/>
        </p:nvPicPr>
        <p:blipFill>
          <a:blip r:embed="rId21" cstate="print"/>
          <a:srcRect/>
          <a:stretch>
            <a:fillRect/>
          </a:stretch>
        </p:blipFill>
        <p:spPr bwMode="auto">
          <a:xfrm>
            <a:off x="4562996" y="4078910"/>
            <a:ext cx="1326775" cy="530710"/>
          </a:xfrm>
          <a:prstGeom prst="rect">
            <a:avLst/>
          </a:prstGeom>
          <a:noFill/>
          <a:ln w="9525">
            <a:noFill/>
            <a:miter lim="800000"/>
            <a:headEnd/>
            <a:tailEnd/>
          </a:ln>
          <a:effectLst/>
        </p:spPr>
      </p:pic>
      <p:sp>
        <p:nvSpPr>
          <p:cNvPr id="119" name="Rectangle 118"/>
          <p:cNvSpPr/>
          <p:nvPr/>
        </p:nvSpPr>
        <p:spPr bwMode="auto">
          <a:xfrm>
            <a:off x="482473" y="3038482"/>
            <a:ext cx="5670486" cy="466718"/>
          </a:xfrm>
          <a:prstGeom prst="rect">
            <a:avLst/>
          </a:prstGeom>
          <a:solidFill>
            <a:srgbClr val="FFFFFF">
              <a:shade val="85000"/>
              <a:alpha val="7000"/>
            </a:srgbClr>
          </a:soli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marL="0" lvl="1" indent="-107950" algn="ctr" defTabSz="2400300" fontAlgn="base">
              <a:lnSpc>
                <a:spcPct val="90000"/>
              </a:lnSpc>
              <a:spcBef>
                <a:spcPct val="0"/>
              </a:spcBef>
              <a:spcAft>
                <a:spcPct val="35000"/>
              </a:spcAft>
              <a:buClr>
                <a:srgbClr val="FFFF99"/>
              </a:buClr>
              <a:buSzPct val="90000"/>
              <a:buFontTx/>
              <a:buBlip>
                <a:blip r:embed="rId3"/>
              </a:buBlip>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pic>
        <p:nvPicPr>
          <p:cNvPr id="120" name="Picture 1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31733" y="2962836"/>
            <a:ext cx="1805279" cy="578095"/>
          </a:xfrm>
          <a:prstGeom prst="rect">
            <a:avLst/>
          </a:prstGeom>
        </p:spPr>
      </p:pic>
      <p:sp>
        <p:nvSpPr>
          <p:cNvPr id="121" name="Explosion 1 120"/>
          <p:cNvSpPr/>
          <p:nvPr/>
        </p:nvSpPr>
        <p:spPr bwMode="auto">
          <a:xfrm>
            <a:off x="7879334" y="2617013"/>
            <a:ext cx="1294381" cy="1183284"/>
          </a:xfrm>
          <a:prstGeom prst="irregularSeal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GA</a:t>
            </a:r>
          </a:p>
          <a:p>
            <a:pPr algn="ctr" defTabSz="914099" fontAlgn="base">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Segoe" pitchFamily="34" charset="0"/>
              </a:rPr>
              <a:t>3/23</a:t>
            </a:r>
          </a:p>
        </p:txBody>
      </p:sp>
    </p:spTree>
    <p:extLst>
      <p:ext uri="{BB962C8B-B14F-4D97-AF65-F5344CB8AC3E}">
        <p14:creationId xmlns:p14="http://schemas.microsoft.com/office/powerpoint/2010/main" val="40530747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rah\Desktop\Bridge_Rebecca projects\Intune PPTs\art\b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320" y="985780"/>
            <a:ext cx="11054506" cy="11758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34320" y="3203810"/>
            <a:ext cx="11105487" cy="12392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rah\Desktop\Bridge_Rebecca projects\Intune PPTs\art\b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320" y="5798522"/>
            <a:ext cx="11054506" cy="975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34320" y="4500312"/>
            <a:ext cx="11105487" cy="1239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arah\Desktop\Bridge_Rebecca projects\Intune PPTs\art\b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320" y="2161674"/>
            <a:ext cx="11054506" cy="9752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flipH="1">
            <a:off x="2022373" y="1209300"/>
            <a:ext cx="9156002" cy="981807"/>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228600" lvl="0" indent="-228600">
              <a:lnSpc>
                <a:spcPct val="90000"/>
              </a:lnSpc>
              <a:spcBef>
                <a:spcPct val="20000"/>
              </a:spcBef>
              <a:buSzPct val="90000"/>
              <a:buBlip>
                <a:blip r:embed="rId5"/>
              </a:buBlip>
            </a:pPr>
            <a:r>
              <a:rPr lang="en-US" sz="1600" dirty="0">
                <a:gradFill>
                  <a:gsLst>
                    <a:gs pos="0">
                      <a:srgbClr val="FFFFFF"/>
                    </a:gs>
                    <a:gs pos="86000">
                      <a:srgbClr val="FFFFFF"/>
                    </a:gs>
                  </a:gsLst>
                  <a:lin ang="5400000" scaled="0"/>
                </a:gradFill>
              </a:rPr>
              <a:t>Windows Intune: $11 USD*/</a:t>
            </a:r>
            <a:r>
              <a:rPr lang="en-US" sz="1600" dirty="0" smtClean="0">
                <a:gradFill>
                  <a:gsLst>
                    <a:gs pos="0">
                      <a:srgbClr val="FFFFFF"/>
                    </a:gs>
                    <a:gs pos="86000">
                      <a:srgbClr val="FFFFFF"/>
                    </a:gs>
                  </a:gsLst>
                  <a:lin ang="5400000" scaled="0"/>
                </a:gradFill>
              </a:rPr>
              <a:t>Device/Month</a:t>
            </a:r>
          </a:p>
          <a:p>
            <a:pPr marL="228600" lvl="0" indent="-228600">
              <a:lnSpc>
                <a:spcPct val="90000"/>
              </a:lnSpc>
              <a:spcBef>
                <a:spcPct val="20000"/>
              </a:spcBef>
              <a:buSzPct val="90000"/>
              <a:buBlip>
                <a:blip r:embed="rId5"/>
              </a:buBlip>
            </a:pPr>
            <a:r>
              <a:rPr lang="en-US" sz="1600" dirty="0"/>
              <a:t>Windows Intune Add-On SKU $5*/Device/Month (for customer existing Windows EA)</a:t>
            </a:r>
            <a:endParaRPr lang="en-US" sz="1600" dirty="0">
              <a:gradFill>
                <a:gsLst>
                  <a:gs pos="0">
                    <a:srgbClr val="FFFFFF"/>
                  </a:gs>
                  <a:gs pos="86000">
                    <a:srgbClr val="FFFFFF"/>
                  </a:gs>
                </a:gsLst>
                <a:lin ang="5400000" scaled="0"/>
              </a:gradFill>
            </a:endParaRPr>
          </a:p>
          <a:p>
            <a:pPr marL="228600" lvl="0" indent="-228600">
              <a:lnSpc>
                <a:spcPct val="90000"/>
              </a:lnSpc>
              <a:spcBef>
                <a:spcPct val="20000"/>
              </a:spcBef>
              <a:buSzPct val="90000"/>
              <a:buBlip>
                <a:blip r:embed="rId5"/>
              </a:buBlip>
            </a:pPr>
            <a:r>
              <a:rPr lang="en-US" sz="1600" dirty="0">
                <a:gradFill>
                  <a:gsLst>
                    <a:gs pos="0">
                      <a:srgbClr val="FFFFFF"/>
                    </a:gs>
                    <a:gs pos="86000">
                      <a:srgbClr val="FFFFFF"/>
                    </a:gs>
                  </a:gsLst>
                  <a:lin ang="5400000" scaled="0"/>
                </a:gradFill>
              </a:rPr>
              <a:t>Microsoft Desktop Optimization Pack Add On: $1 USD/Device/Month</a:t>
            </a:r>
          </a:p>
        </p:txBody>
      </p:sp>
      <p:sp>
        <p:nvSpPr>
          <p:cNvPr id="8" name="Rectangle 7"/>
          <p:cNvSpPr/>
          <p:nvPr/>
        </p:nvSpPr>
        <p:spPr bwMode="auto">
          <a:xfrm flipH="1">
            <a:off x="2022373" y="6144766"/>
            <a:ext cx="7821163" cy="406265"/>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Windows Professional, Enterprise, or Ultimate SKU</a:t>
            </a:r>
          </a:p>
        </p:txBody>
      </p:sp>
      <p:sp>
        <p:nvSpPr>
          <p:cNvPr id="9" name="Rectangle 8"/>
          <p:cNvSpPr/>
          <p:nvPr/>
        </p:nvSpPr>
        <p:spPr bwMode="auto">
          <a:xfrm flipH="1">
            <a:off x="2022374" y="3433783"/>
            <a:ext cx="7201040" cy="923330"/>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Microsoft Online Services Portal </a:t>
            </a:r>
          </a:p>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Volume Licensing: Enterprise Agreement (EA and EAS) and Campus &amp; School Agreement (CASA)</a:t>
            </a:r>
          </a:p>
        </p:txBody>
      </p:sp>
      <p:sp>
        <p:nvSpPr>
          <p:cNvPr id="10" name="Rectangle 9"/>
          <p:cNvSpPr/>
          <p:nvPr/>
        </p:nvSpPr>
        <p:spPr bwMode="auto">
          <a:xfrm flipH="1">
            <a:off x="2022373" y="2397178"/>
            <a:ext cx="8633751" cy="677108"/>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PCs Already Covered by Software Assurance</a:t>
            </a:r>
          </a:p>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Volume Purchases (&gt;250 PCs)</a:t>
            </a:r>
          </a:p>
        </p:txBody>
      </p:sp>
      <p:sp>
        <p:nvSpPr>
          <p:cNvPr id="11" name="Rectangle 10"/>
          <p:cNvSpPr/>
          <p:nvPr/>
        </p:nvSpPr>
        <p:spPr bwMode="auto">
          <a:xfrm flipH="1">
            <a:off x="2022373" y="4748474"/>
            <a:ext cx="10010792" cy="947952"/>
          </a:xfrm>
          <a:prstGeom prst="rect">
            <a:avLst/>
          </a:prstGeom>
          <a:no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91440" tIns="91440" rIns="91440" bIns="91440" numCol="1" rtlCol="0" anchor="t" anchorCtr="0" compatLnSpc="1">
            <a:prstTxWarp prst="textNoShape">
              <a:avLst/>
            </a:prstTxWarp>
            <a:spAutoFit/>
          </a:bodyPr>
          <a:lstStyle/>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Windows Intune software &amp; services are non-perpetual, subscription licenses</a:t>
            </a:r>
          </a:p>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“Buyout” available for Windows enterprise license</a:t>
            </a:r>
          </a:p>
          <a:p>
            <a:pPr marL="228600" indent="-228600" fontAlgn="base">
              <a:lnSpc>
                <a:spcPct val="90000"/>
              </a:lnSpc>
              <a:spcBef>
                <a:spcPct val="20000"/>
              </a:spcBef>
              <a:buSzPct val="90000"/>
              <a:buBlip>
                <a:blip r:embed="rId5"/>
              </a:buBlip>
              <a:defRPr/>
            </a:pPr>
            <a:r>
              <a:rPr lang="en-US" sz="1600" dirty="0">
                <a:gradFill>
                  <a:gsLst>
                    <a:gs pos="0">
                      <a:srgbClr val="FFFFFF"/>
                    </a:gs>
                    <a:gs pos="86000">
                      <a:srgbClr val="FFFFFF"/>
                    </a:gs>
                  </a:gsLst>
                  <a:lin ang="5400000" scaled="0"/>
                </a:gradFill>
              </a:rPr>
              <a:t>Device Subscription License (DSL)</a:t>
            </a:r>
          </a:p>
        </p:txBody>
      </p:sp>
      <p:sp>
        <p:nvSpPr>
          <p:cNvPr id="12" name="Title 13"/>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13" name="Rectangle 12"/>
          <p:cNvSpPr/>
          <p:nvPr/>
        </p:nvSpPr>
        <p:spPr bwMode="auto">
          <a:xfrm>
            <a:off x="1755762" y="4503938"/>
            <a:ext cx="3279894"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cs typeface="Calibri" pitchFamily="34" charset="0"/>
              </a:rPr>
              <a:t>Terms </a:t>
            </a:r>
            <a:endParaRPr lang="en-US" sz="1600" b="1" dirty="0">
              <a:ln w="3175">
                <a:noFill/>
              </a:ln>
              <a:solidFill>
                <a:schemeClr val="tx1"/>
              </a:solidFill>
              <a:cs typeface="Calibri" pitchFamily="34" charset="0"/>
            </a:endParaRPr>
          </a:p>
        </p:txBody>
      </p:sp>
      <p:sp>
        <p:nvSpPr>
          <p:cNvPr id="14" name="Rectangle 13"/>
          <p:cNvSpPr/>
          <p:nvPr/>
        </p:nvSpPr>
        <p:spPr bwMode="auto">
          <a:xfrm>
            <a:off x="1755762" y="2167934"/>
            <a:ext cx="4773956"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cs typeface="Calibri" pitchFamily="34" charset="0"/>
              </a:rPr>
              <a:t>Discounts </a:t>
            </a:r>
            <a:endParaRPr lang="en-US" sz="1600" b="1" dirty="0">
              <a:ln w="3175">
                <a:noFill/>
              </a:ln>
              <a:solidFill>
                <a:schemeClr val="tx1"/>
              </a:solidFill>
              <a:cs typeface="Calibri" pitchFamily="34" charset="0"/>
            </a:endParaRPr>
          </a:p>
        </p:txBody>
      </p:sp>
      <p:sp>
        <p:nvSpPr>
          <p:cNvPr id="15" name="Rectangle 14"/>
          <p:cNvSpPr/>
          <p:nvPr/>
        </p:nvSpPr>
        <p:spPr bwMode="auto">
          <a:xfrm>
            <a:off x="1755761" y="3200400"/>
            <a:ext cx="6195986"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cs typeface="Calibri" pitchFamily="34" charset="0"/>
              </a:rPr>
              <a:t>Available to Purchase Through</a:t>
            </a:r>
            <a:endParaRPr lang="en-US" sz="1600" b="1" dirty="0">
              <a:ln w="3175">
                <a:noFill/>
              </a:ln>
              <a:solidFill>
                <a:schemeClr val="tx1"/>
              </a:solidFill>
              <a:cs typeface="Calibri" pitchFamily="34" charset="0"/>
            </a:endParaRPr>
          </a:p>
        </p:txBody>
      </p:sp>
      <p:sp>
        <p:nvSpPr>
          <p:cNvPr id="16" name="Rectangle 15"/>
          <p:cNvSpPr/>
          <p:nvPr/>
        </p:nvSpPr>
        <p:spPr bwMode="auto">
          <a:xfrm>
            <a:off x="1755761" y="5796343"/>
            <a:ext cx="7719589"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indent="-232992" defTabSz="914363" fontAlgn="base">
              <a:lnSpc>
                <a:spcPct val="90000"/>
              </a:lnSpc>
              <a:spcBef>
                <a:spcPct val="0"/>
              </a:spcBef>
              <a:spcAft>
                <a:spcPct val="0"/>
              </a:spcAft>
              <a:buSzPct val="90000"/>
              <a:defRPr/>
            </a:pPr>
            <a:r>
              <a:rPr lang="en-US" sz="1600" b="1" dirty="0" smtClean="0">
                <a:ln w="3175">
                  <a:noFill/>
                </a:ln>
                <a:solidFill>
                  <a:schemeClr val="tx1"/>
                </a:solidFill>
                <a:cs typeface="Calibri" pitchFamily="34" charset="0"/>
              </a:rPr>
              <a:t>Qualified OS Requirements</a:t>
            </a:r>
            <a:endParaRPr lang="en-US" sz="1600" b="1" dirty="0">
              <a:ln w="3175">
                <a:noFill/>
              </a:ln>
              <a:solidFill>
                <a:schemeClr val="tx1"/>
              </a:solidFill>
              <a:cs typeface="Calibri" pitchFamily="34" charset="0"/>
            </a:endParaRPr>
          </a:p>
        </p:txBody>
      </p:sp>
      <p:sp>
        <p:nvSpPr>
          <p:cNvPr id="17" name="Rectangle 16"/>
          <p:cNvSpPr/>
          <p:nvPr/>
        </p:nvSpPr>
        <p:spPr bwMode="auto">
          <a:xfrm>
            <a:off x="1755762" y="988541"/>
            <a:ext cx="3279894" cy="313928"/>
          </a:xfrm>
          <a:prstGeom prst="rect">
            <a:avLst/>
          </a:prstGeom>
          <a:no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t" anchorCtr="0" compatLnSpc="1">
            <a:prstTxWarp prst="textNoShape">
              <a:avLst/>
            </a:prstTxWarp>
            <a:spAutoFit/>
          </a:bodyPr>
          <a:lstStyle/>
          <a:p>
            <a:pPr marL="0" lvl="1" defTabSz="914363" fontAlgn="base">
              <a:lnSpc>
                <a:spcPct val="90000"/>
              </a:lnSpc>
              <a:spcBef>
                <a:spcPct val="0"/>
              </a:spcBef>
              <a:spcAft>
                <a:spcPct val="0"/>
              </a:spcAft>
              <a:buSzPct val="90000"/>
              <a:defRPr/>
            </a:pPr>
            <a:r>
              <a:rPr lang="en-US" sz="1600" b="1" dirty="0" smtClean="0">
                <a:ln w="3175">
                  <a:noFill/>
                </a:ln>
                <a:solidFill>
                  <a:schemeClr val="tx1"/>
                </a:solidFill>
                <a:cs typeface="Calibri" pitchFamily="34" charset="0"/>
              </a:rPr>
              <a:t>Pricing</a:t>
            </a:r>
            <a:endParaRPr lang="en-US" b="1" dirty="0">
              <a:ln w="3175">
                <a:noFill/>
              </a:ln>
              <a:solidFill>
                <a:schemeClr val="tx1"/>
              </a:solidFill>
              <a:cs typeface="Calibri" pitchFamily="34" charset="0"/>
            </a:endParaRPr>
          </a:p>
        </p:txBody>
      </p:sp>
      <p:pic>
        <p:nvPicPr>
          <p:cNvPr id="18" name="Picture 2" descr="C:\Documents and Settings\alyssaj\My Documents\My Pictures\DVD_ART34\Artwork_Imagery\Shapes\rings\circle frame round borders.png"/>
          <p:cNvPicPr>
            <a:picLocks noChangeAspect="1" noChangeArrowheads="1"/>
          </p:cNvPicPr>
          <p:nvPr/>
        </p:nvPicPr>
        <p:blipFill>
          <a:blip r:embed="rId6" cstate="print"/>
          <a:srcRect/>
          <a:stretch>
            <a:fillRect/>
          </a:stretch>
        </p:blipFill>
        <p:spPr bwMode="auto">
          <a:xfrm>
            <a:off x="562201" y="3343626"/>
            <a:ext cx="1254676" cy="934867"/>
          </a:xfrm>
          <a:prstGeom prst="rect">
            <a:avLst/>
          </a:prstGeom>
          <a:noFill/>
        </p:spPr>
      </p:pic>
      <p:pic>
        <p:nvPicPr>
          <p:cNvPr id="19" name="Picture 2" descr="C:\Documents and Settings\alyssaj\My Documents\My Pictures\DVD_ART34\Artwork_Imagery\Shapes\rings\circle frame round borders.png"/>
          <p:cNvPicPr>
            <a:picLocks noChangeAspect="1" noChangeArrowheads="1"/>
          </p:cNvPicPr>
          <p:nvPr/>
        </p:nvPicPr>
        <p:blipFill>
          <a:blip r:embed="rId6" cstate="print"/>
          <a:srcRect/>
          <a:stretch>
            <a:fillRect/>
          </a:stretch>
        </p:blipFill>
        <p:spPr bwMode="auto">
          <a:xfrm>
            <a:off x="562201" y="4619976"/>
            <a:ext cx="1254676" cy="934867"/>
          </a:xfrm>
          <a:prstGeom prst="rect">
            <a:avLst/>
          </a:prstGeom>
          <a:noFill/>
        </p:spPr>
      </p:pic>
      <p:pic>
        <p:nvPicPr>
          <p:cNvPr id="20" name="Picture 2" descr="C:\Documents and Settings\alyssaj\My Documents\My Pictures\DVD_ART34\Artwork_Imagery\Shapes\rings\circle frame round borders.png"/>
          <p:cNvPicPr>
            <a:picLocks noChangeAspect="1" noChangeArrowheads="1"/>
          </p:cNvPicPr>
          <p:nvPr/>
        </p:nvPicPr>
        <p:blipFill>
          <a:blip r:embed="rId6" cstate="print"/>
          <a:srcRect/>
          <a:stretch>
            <a:fillRect/>
          </a:stretch>
        </p:blipFill>
        <p:spPr bwMode="auto">
          <a:xfrm>
            <a:off x="562201" y="5801076"/>
            <a:ext cx="1254676" cy="934867"/>
          </a:xfrm>
          <a:prstGeom prst="rect">
            <a:avLst/>
          </a:prstGeom>
          <a:noFill/>
        </p:spPr>
      </p:pic>
      <p:pic>
        <p:nvPicPr>
          <p:cNvPr id="21" name="Picture 2" descr="C:\Documents and Settings\alyssaj\My Documents\My Pictures\DVD_ART34\Artwork_Imagery\Shapes\rings\circle frame round borders.png"/>
          <p:cNvPicPr>
            <a:picLocks noChangeAspect="1" noChangeArrowheads="1"/>
          </p:cNvPicPr>
          <p:nvPr/>
        </p:nvPicPr>
        <p:blipFill>
          <a:blip r:embed="rId6" cstate="print"/>
          <a:srcRect/>
          <a:stretch>
            <a:fillRect/>
          </a:stretch>
        </p:blipFill>
        <p:spPr bwMode="auto">
          <a:xfrm>
            <a:off x="562201" y="2172051"/>
            <a:ext cx="1254676" cy="934867"/>
          </a:xfrm>
          <a:prstGeom prst="rect">
            <a:avLst/>
          </a:prstGeom>
          <a:noFill/>
        </p:spPr>
      </p:pic>
      <p:pic>
        <p:nvPicPr>
          <p:cNvPr id="22" name="Picture 2" descr="C:\Documents and Settings\alyssaj\My Documents\My Pictures\DVD_ART34\Artwork_Imagery\Shapes\rings\circle frame round borders.png"/>
          <p:cNvPicPr>
            <a:picLocks noChangeAspect="1" noChangeArrowheads="1"/>
          </p:cNvPicPr>
          <p:nvPr/>
        </p:nvPicPr>
        <p:blipFill>
          <a:blip r:embed="rId6" cstate="print"/>
          <a:srcRect/>
          <a:stretch>
            <a:fillRect/>
          </a:stretch>
        </p:blipFill>
        <p:spPr bwMode="auto">
          <a:xfrm>
            <a:off x="562201" y="1000476"/>
            <a:ext cx="1254676" cy="934867"/>
          </a:xfrm>
          <a:prstGeom prst="rect">
            <a:avLst/>
          </a:prstGeom>
          <a:noFill/>
        </p:spPr>
      </p:pic>
      <p:grpSp>
        <p:nvGrpSpPr>
          <p:cNvPr id="23" name="Group 22"/>
          <p:cNvGrpSpPr/>
          <p:nvPr/>
        </p:nvGrpSpPr>
        <p:grpSpPr>
          <a:xfrm>
            <a:off x="611299" y="6030341"/>
            <a:ext cx="920535" cy="536974"/>
            <a:chOff x="449068" y="5916041"/>
            <a:chExt cx="690581" cy="536974"/>
          </a:xfrm>
        </p:grpSpPr>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068" y="6065154"/>
              <a:ext cx="690581" cy="3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black-laptop-icon.png"/>
            <p:cNvPicPr>
              <a:picLocks noChangeAspect="1"/>
            </p:cNvPicPr>
            <p:nvPr/>
          </p:nvPicPr>
          <p:blipFill>
            <a:blip r:embed="rId8" cstate="print"/>
            <a:stretch>
              <a:fillRect/>
            </a:stretch>
          </p:blipFill>
          <p:spPr>
            <a:xfrm>
              <a:off x="726368" y="5916041"/>
              <a:ext cx="413280" cy="298227"/>
            </a:xfrm>
            <a:prstGeom prst="rect">
              <a:avLst/>
            </a:prstGeom>
            <a:effectLst>
              <a:outerShdw blurRad="76200" dir="13500000" sy="23000" kx="1200000" algn="br" rotWithShape="0">
                <a:prstClr val="black">
                  <a:alpha val="20000"/>
                </a:prstClr>
              </a:outerShdw>
            </a:effectLst>
          </p:spPr>
        </p:pic>
      </p:grpSp>
      <p:pic>
        <p:nvPicPr>
          <p:cNvPr id="26" name="Picture 25" descr="dollar bill money.png"/>
          <p:cNvPicPr>
            <a:picLocks noChangeAspect="1"/>
          </p:cNvPicPr>
          <p:nvPr/>
        </p:nvPicPr>
        <p:blipFill>
          <a:blip r:embed="rId9" cstate="print"/>
          <a:srcRect t="26346"/>
          <a:stretch>
            <a:fillRect/>
          </a:stretch>
        </p:blipFill>
        <p:spPr>
          <a:xfrm>
            <a:off x="757164" y="1311439"/>
            <a:ext cx="895200" cy="465840"/>
          </a:xfrm>
          <a:prstGeom prst="rect">
            <a:avLst/>
          </a:prstGeom>
        </p:spPr>
      </p:pic>
      <p:pic>
        <p:nvPicPr>
          <p:cNvPr id="27" name="Picture 3" descr="C:\Users\Sarah\Desktop\Bridge_Rebecca projects\Intune PPTs\art\scre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791" y="3525530"/>
            <a:ext cx="885023" cy="5642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Users\Sarah\Documents\_SSD_Business\Client_collateral\MICROSOFT_DVD_ART\Artwork_Imagery\Icons - Illustrations\_ SUPER VISTA STYLE\contrac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7497" y="4753512"/>
            <a:ext cx="796282" cy="59736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878592" y="2493070"/>
            <a:ext cx="763960" cy="415022"/>
            <a:chOff x="649590" y="2340670"/>
            <a:chExt cx="573119" cy="415022"/>
          </a:xfrm>
        </p:grpSpPr>
        <p:pic>
          <p:nvPicPr>
            <p:cNvPr id="30" name="Picture 6" descr="C:\Users\Sarah\Desktop\Bridge_Rebecca projects\Intune PPTs\art\piggi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9590" y="2340670"/>
              <a:ext cx="480350" cy="41502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74076" y="2344431"/>
              <a:ext cx="348633" cy="323165"/>
            </a:xfrm>
            <a:prstGeom prst="rect">
              <a:avLst/>
            </a:prstGeom>
            <a:noFill/>
          </p:spPr>
          <p:txBody>
            <a:bodyPr wrap="square" rtlCol="0">
              <a:spAutoFit/>
            </a:bodyPr>
            <a:lstStyle/>
            <a:p>
              <a:r>
                <a:rPr lang="en-US" sz="1500" b="1" dirty="0" smtClean="0">
                  <a:effectLst>
                    <a:outerShdw blurRad="63500" sx="102000" sy="102000" algn="ctr" rotWithShape="0">
                      <a:prstClr val="black">
                        <a:alpha val="40000"/>
                      </a:prstClr>
                    </a:outerShdw>
                  </a:effectLst>
                </a:rPr>
                <a:t>$</a:t>
              </a:r>
              <a:endParaRPr lang="en-US" sz="1500" b="1" dirty="0">
                <a:effectLst>
                  <a:outerShdw blurRad="63500" sx="102000" sy="102000" algn="ctr" rotWithShape="0">
                    <a:prstClr val="black">
                      <a:alpha val="40000"/>
                    </a:prstClr>
                  </a:outerShdw>
                </a:effectLst>
              </a:endParaRPr>
            </a:p>
          </p:txBody>
        </p:sp>
      </p:grpSp>
      <p:sp>
        <p:nvSpPr>
          <p:cNvPr id="32" name="TextBox 31"/>
          <p:cNvSpPr txBox="1"/>
          <p:nvPr/>
        </p:nvSpPr>
        <p:spPr>
          <a:xfrm>
            <a:off x="7024795" y="6504801"/>
            <a:ext cx="4479817" cy="276999"/>
          </a:xfrm>
          <a:prstGeom prst="rect">
            <a:avLst/>
          </a:prstGeom>
          <a:noFill/>
        </p:spPr>
        <p:txBody>
          <a:bodyPr wrap="square" rtlCol="0">
            <a:spAutoFit/>
          </a:bodyPr>
          <a:lstStyle/>
          <a:p>
            <a:r>
              <a:rPr lang="en-US" sz="1200" dirty="0" smtClean="0"/>
              <a:t>* Pricing may vary by region</a:t>
            </a:r>
            <a:endParaRPr lang="en-US" sz="1200" dirty="0"/>
          </a:p>
        </p:txBody>
      </p:sp>
      <p:sp>
        <p:nvSpPr>
          <p:cNvPr id="33" name="Title 32"/>
          <p:cNvSpPr>
            <a:spLocks noGrp="1"/>
          </p:cNvSpPr>
          <p:nvPr>
            <p:ph type="title"/>
          </p:nvPr>
        </p:nvSpPr>
        <p:spPr/>
        <p:txBody>
          <a:bodyPr/>
          <a:lstStyle/>
          <a:p>
            <a:r>
              <a:rPr lang="en-US" smtClean="0"/>
              <a:t>Licensing &amp; Pricing</a:t>
            </a:r>
            <a:endParaRPr lang="en-US" dirty="0"/>
          </a:p>
        </p:txBody>
      </p:sp>
    </p:spTree>
    <p:extLst>
      <p:ext uri="{BB962C8B-B14F-4D97-AF65-F5344CB8AC3E}">
        <p14:creationId xmlns:p14="http://schemas.microsoft.com/office/powerpoint/2010/main" val="1710725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Key Takeaways</a:t>
            </a:r>
            <a:endParaRPr lang="en-US" dirty="0"/>
          </a:p>
        </p:txBody>
      </p:sp>
      <p:sp>
        <p:nvSpPr>
          <p:cNvPr id="2" name="Title 3"/>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latin typeface="Segoe" pitchFamily="34" charset="0"/>
            </a:endParaRPr>
          </a:p>
        </p:txBody>
      </p:sp>
      <p:sp>
        <p:nvSpPr>
          <p:cNvPr id="3" name="Rounded Rectangle 2"/>
          <p:cNvSpPr/>
          <p:nvPr/>
        </p:nvSpPr>
        <p:spPr bwMode="auto">
          <a:xfrm flipH="1">
            <a:off x="528411" y="1447800"/>
            <a:ext cx="10842192" cy="691590"/>
          </a:xfrm>
          <a:prstGeom prst="roundRect">
            <a:avLst/>
          </a:prstGeom>
          <a:gradFill flip="none" rotWithShape="1">
            <a:gsLst>
              <a:gs pos="0">
                <a:srgbClr val="FFFFFF">
                  <a:alpha val="0"/>
                </a:srgbClr>
              </a:gs>
              <a:gs pos="64000">
                <a:schemeClr val="accent2">
                  <a:lumMod val="75000"/>
                  <a:alpha val="27000"/>
                </a:schemeClr>
              </a:gs>
            </a:gsLst>
            <a:lin ang="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9250" lvl="0" indent="-228600">
              <a:lnSpc>
                <a:spcPct val="90000"/>
              </a:lnSpc>
              <a:spcBef>
                <a:spcPct val="20000"/>
              </a:spcBef>
              <a:buSzPct val="90000"/>
              <a:buBlip>
                <a:blip r:embed="rId3"/>
              </a:buBlip>
            </a:pPr>
            <a:r>
              <a:rPr lang="en-US" sz="2000" dirty="0">
                <a:gradFill>
                  <a:gsLst>
                    <a:gs pos="0">
                      <a:srgbClr val="FFFFFF"/>
                    </a:gs>
                    <a:gs pos="86000">
                      <a:srgbClr val="FFFFFF"/>
                    </a:gs>
                  </a:gsLst>
                  <a:lin ang="5400000" scaled="0"/>
                </a:gradFill>
              </a:rPr>
              <a:t>Windows </a:t>
            </a:r>
            <a:r>
              <a:rPr lang="en-US" sz="2000" dirty="0" err="1">
                <a:gradFill>
                  <a:gsLst>
                    <a:gs pos="0">
                      <a:srgbClr val="FFFFFF"/>
                    </a:gs>
                    <a:gs pos="86000">
                      <a:srgbClr val="FFFFFF"/>
                    </a:gs>
                  </a:gsLst>
                  <a:lin ang="5400000" scaled="0"/>
                </a:gradFill>
              </a:rPr>
              <a:t>Intune</a:t>
            </a:r>
            <a:r>
              <a:rPr lang="en-US" sz="2000" dirty="0">
                <a:gradFill>
                  <a:gsLst>
                    <a:gs pos="0">
                      <a:srgbClr val="FFFFFF"/>
                    </a:gs>
                    <a:gs pos="86000">
                      <a:srgbClr val="FFFFFF"/>
                    </a:gs>
                  </a:gsLst>
                  <a:lin ang="5400000" scaled="0"/>
                </a:gradFill>
              </a:rPr>
              <a:t> is an easy-to-deploy all-in-one subscription based solution</a:t>
            </a:r>
          </a:p>
        </p:txBody>
      </p:sp>
      <p:sp>
        <p:nvSpPr>
          <p:cNvPr id="4" name="Rounded Rectangle 3"/>
          <p:cNvSpPr/>
          <p:nvPr/>
        </p:nvSpPr>
        <p:spPr bwMode="auto">
          <a:xfrm flipH="1">
            <a:off x="528411" y="2191164"/>
            <a:ext cx="10842192" cy="691590"/>
          </a:xfrm>
          <a:prstGeom prst="roundRect">
            <a:avLst/>
          </a:prstGeom>
          <a:gradFill flip="none" rotWithShape="1">
            <a:gsLst>
              <a:gs pos="0">
                <a:srgbClr val="FFFFFF">
                  <a:alpha val="0"/>
                </a:srgbClr>
              </a:gs>
              <a:gs pos="64000">
                <a:schemeClr val="accent2">
                  <a:lumMod val="75000"/>
                  <a:alpha val="27000"/>
                </a:schemeClr>
              </a:gs>
            </a:gsLst>
            <a:lin ang="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9250" indent="-228600" fontAlgn="base">
              <a:lnSpc>
                <a:spcPct val="90000"/>
              </a:lnSpc>
              <a:spcBef>
                <a:spcPct val="20000"/>
              </a:spcBef>
              <a:spcAft>
                <a:spcPct val="35000"/>
              </a:spcAft>
              <a:buClr>
                <a:srgbClr val="FFFF99"/>
              </a:buClr>
              <a:buSzPct val="90000"/>
              <a:buBlip>
                <a:blip r:embed="rId3"/>
              </a:buBlip>
              <a:defRPr/>
            </a:pPr>
            <a:r>
              <a:rPr lang="en-US" altLang="zh-CN" sz="2000" dirty="0">
                <a:gradFill>
                  <a:gsLst>
                    <a:gs pos="0">
                      <a:srgbClr val="FFFFFF"/>
                    </a:gs>
                    <a:gs pos="86000">
                      <a:srgbClr val="FFFFFF"/>
                    </a:gs>
                  </a:gsLst>
                  <a:lin ang="5400000" scaled="0"/>
                </a:gradFill>
              </a:rPr>
              <a:t>Cloud based security and management service</a:t>
            </a:r>
          </a:p>
        </p:txBody>
      </p:sp>
      <p:sp>
        <p:nvSpPr>
          <p:cNvPr id="5" name="Rounded Rectangle 4"/>
          <p:cNvSpPr/>
          <p:nvPr/>
        </p:nvSpPr>
        <p:spPr bwMode="auto">
          <a:xfrm flipH="1">
            <a:off x="528411" y="2934528"/>
            <a:ext cx="10842192" cy="691590"/>
          </a:xfrm>
          <a:prstGeom prst="roundRect">
            <a:avLst/>
          </a:prstGeom>
          <a:gradFill flip="none" rotWithShape="1">
            <a:gsLst>
              <a:gs pos="0">
                <a:srgbClr val="FFFFFF">
                  <a:alpha val="0"/>
                </a:srgbClr>
              </a:gs>
              <a:gs pos="64000">
                <a:schemeClr val="accent2">
                  <a:lumMod val="75000"/>
                  <a:alpha val="27000"/>
                </a:schemeClr>
              </a:gs>
            </a:gsLst>
            <a:lin ang="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9250" indent="-228600" fontAlgn="base">
              <a:lnSpc>
                <a:spcPct val="90000"/>
              </a:lnSpc>
              <a:spcBef>
                <a:spcPct val="20000"/>
              </a:spcBef>
              <a:spcAft>
                <a:spcPct val="35000"/>
              </a:spcAft>
              <a:buClr>
                <a:srgbClr val="FFFF99"/>
              </a:buClr>
              <a:buSzPct val="90000"/>
              <a:buBlip>
                <a:blip r:embed="rId3"/>
              </a:buBlip>
              <a:defRPr/>
            </a:pPr>
            <a:r>
              <a:rPr lang="en-US" altLang="zh-CN" sz="2000" dirty="0">
                <a:gradFill>
                  <a:gsLst>
                    <a:gs pos="0">
                      <a:srgbClr val="FFFFFF"/>
                    </a:gs>
                    <a:gs pos="86000">
                      <a:srgbClr val="FFFFFF"/>
                    </a:gs>
                  </a:gsLst>
                  <a:lin ang="5400000" scaled="0"/>
                </a:gradFill>
              </a:rPr>
              <a:t>Includes the latest version of Windows Enterprise</a:t>
            </a:r>
          </a:p>
        </p:txBody>
      </p:sp>
      <p:sp>
        <p:nvSpPr>
          <p:cNvPr id="6" name="Rounded Rectangle 5"/>
          <p:cNvSpPr/>
          <p:nvPr/>
        </p:nvSpPr>
        <p:spPr bwMode="auto">
          <a:xfrm flipH="1">
            <a:off x="528411" y="3677892"/>
            <a:ext cx="10842192" cy="691590"/>
          </a:xfrm>
          <a:prstGeom prst="roundRect">
            <a:avLst/>
          </a:prstGeom>
          <a:gradFill flip="none" rotWithShape="1">
            <a:gsLst>
              <a:gs pos="0">
                <a:srgbClr val="FFFFFF">
                  <a:alpha val="0"/>
                </a:srgbClr>
              </a:gs>
              <a:gs pos="64000">
                <a:schemeClr val="accent2">
                  <a:lumMod val="75000"/>
                  <a:alpha val="27000"/>
                </a:schemeClr>
              </a:gs>
            </a:gsLst>
            <a:lin ang="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9250" indent="-228600" fontAlgn="base">
              <a:lnSpc>
                <a:spcPct val="90000"/>
              </a:lnSpc>
              <a:spcBef>
                <a:spcPct val="20000"/>
              </a:spcBef>
              <a:spcAft>
                <a:spcPct val="35000"/>
              </a:spcAft>
              <a:buClr>
                <a:srgbClr val="FFFF99"/>
              </a:buClr>
              <a:buSzPct val="90000"/>
              <a:buBlip>
                <a:blip r:embed="rId3"/>
              </a:buBlip>
              <a:defRPr/>
            </a:pPr>
            <a:r>
              <a:rPr lang="en-US" altLang="zh-CN" sz="2000" dirty="0">
                <a:gradFill>
                  <a:gsLst>
                    <a:gs pos="0">
                      <a:srgbClr val="FFFFFF"/>
                    </a:gs>
                    <a:gs pos="86000">
                      <a:srgbClr val="FFFFFF"/>
                    </a:gs>
                  </a:gsLst>
                  <a:lin ang="5400000" scaled="0"/>
                </a:gradFill>
              </a:rPr>
              <a:t>Highly available, secure, private, scalable service</a:t>
            </a:r>
          </a:p>
        </p:txBody>
      </p:sp>
      <p:sp>
        <p:nvSpPr>
          <p:cNvPr id="7" name="Rounded Rectangle 6"/>
          <p:cNvSpPr/>
          <p:nvPr/>
        </p:nvSpPr>
        <p:spPr bwMode="auto">
          <a:xfrm flipH="1">
            <a:off x="528411" y="4416469"/>
            <a:ext cx="10842192" cy="1989546"/>
          </a:xfrm>
          <a:prstGeom prst="roundRect">
            <a:avLst>
              <a:gd name="adj" fmla="val 8561"/>
            </a:avLst>
          </a:prstGeom>
          <a:gradFill flip="none" rotWithShape="1">
            <a:gsLst>
              <a:gs pos="0">
                <a:srgbClr val="FFFFFF">
                  <a:alpha val="0"/>
                </a:srgbClr>
              </a:gs>
              <a:gs pos="64000">
                <a:schemeClr val="accent2">
                  <a:lumMod val="75000"/>
                  <a:alpha val="27000"/>
                </a:schemeClr>
              </a:gs>
            </a:gsLst>
            <a:lin ang="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9250" indent="-228600" fontAlgn="base">
              <a:lnSpc>
                <a:spcPct val="90000"/>
              </a:lnSpc>
              <a:spcBef>
                <a:spcPct val="20000"/>
              </a:spcBef>
              <a:spcAft>
                <a:spcPct val="35000"/>
              </a:spcAft>
              <a:buClr>
                <a:srgbClr val="FFFF99"/>
              </a:buClr>
              <a:buSzPct val="90000"/>
              <a:buBlip>
                <a:blip r:embed="rId3"/>
              </a:buBlip>
              <a:defRPr/>
            </a:pPr>
            <a:r>
              <a:rPr lang="en-US" altLang="zh-CN" sz="2000" dirty="0">
                <a:gradFill>
                  <a:gsLst>
                    <a:gs pos="0">
                      <a:srgbClr val="FFFFFF"/>
                    </a:gs>
                    <a:gs pos="86000">
                      <a:srgbClr val="FFFFFF"/>
                    </a:gs>
                  </a:gsLst>
                  <a:lin ang="5400000" scaled="0"/>
                </a:gradFill>
              </a:rPr>
              <a:t>Simple to use and scales to a large number of machines</a:t>
            </a:r>
          </a:p>
          <a:p>
            <a:pPr marL="806432" lvl="1" indent="-228600" fontAlgn="base">
              <a:lnSpc>
                <a:spcPct val="90000"/>
              </a:lnSpc>
              <a:spcBef>
                <a:spcPct val="20000"/>
              </a:spcBef>
              <a:spcAft>
                <a:spcPct val="35000"/>
              </a:spcAft>
              <a:buClr>
                <a:srgbClr val="FFFF99"/>
              </a:buClr>
              <a:buSzPct val="90000"/>
              <a:buBlip>
                <a:blip r:embed="rId3"/>
              </a:buBlip>
              <a:defRPr/>
            </a:pPr>
            <a:r>
              <a:rPr lang="en-US" altLang="zh-CN" dirty="0">
                <a:gradFill>
                  <a:gsLst>
                    <a:gs pos="0">
                      <a:srgbClr val="FFFFFF"/>
                    </a:gs>
                    <a:gs pos="86000">
                      <a:srgbClr val="FFFFFF"/>
                    </a:gs>
                  </a:gsLst>
                  <a:lin ang="5400000" scaled="0"/>
                </a:gradFill>
              </a:rPr>
              <a:t>Suitable for those with unmanaged machines, fragmented management tools, </a:t>
            </a:r>
            <a:r>
              <a:rPr lang="en-US" altLang="zh-CN" dirty="0" smtClean="0">
                <a:gradFill>
                  <a:gsLst>
                    <a:gs pos="0">
                      <a:srgbClr val="FFFFFF"/>
                    </a:gs>
                    <a:gs pos="86000">
                      <a:srgbClr val="FFFFFF"/>
                    </a:gs>
                  </a:gsLst>
                  <a:lin ang="5400000" scaled="0"/>
                </a:gradFill>
              </a:rPr>
              <a:t/>
            </a:r>
            <a:br>
              <a:rPr lang="en-US" altLang="zh-CN" dirty="0" smtClean="0">
                <a:gradFill>
                  <a:gsLst>
                    <a:gs pos="0">
                      <a:srgbClr val="FFFFFF"/>
                    </a:gs>
                    <a:gs pos="86000">
                      <a:srgbClr val="FFFFFF"/>
                    </a:gs>
                  </a:gsLst>
                  <a:lin ang="5400000" scaled="0"/>
                </a:gradFill>
              </a:rPr>
            </a:br>
            <a:r>
              <a:rPr lang="en-US" altLang="zh-CN" dirty="0" smtClean="0">
                <a:gradFill>
                  <a:gsLst>
                    <a:gs pos="0">
                      <a:srgbClr val="FFFFFF"/>
                    </a:gs>
                    <a:gs pos="86000">
                      <a:srgbClr val="FFFFFF"/>
                    </a:gs>
                  </a:gsLst>
                  <a:lin ang="5400000" scaled="0"/>
                </a:gradFill>
              </a:rPr>
              <a:t>a </a:t>
            </a:r>
            <a:r>
              <a:rPr lang="en-US" altLang="zh-CN" dirty="0">
                <a:gradFill>
                  <a:gsLst>
                    <a:gs pos="0">
                      <a:srgbClr val="FFFFFF"/>
                    </a:gs>
                    <a:gs pos="86000">
                      <a:srgbClr val="FFFFFF"/>
                    </a:gs>
                  </a:gsLst>
                  <a:lin ang="5400000" scaled="0"/>
                </a:gradFill>
              </a:rPr>
              <a:t>mobile workforce, remote branch offices, and partners looking to reduce site visits. </a:t>
            </a:r>
            <a:r>
              <a:rPr lang="en-US" altLang="zh-CN" dirty="0" smtClean="0">
                <a:gradFill>
                  <a:gsLst>
                    <a:gs pos="0">
                      <a:srgbClr val="FFFFFF"/>
                    </a:gs>
                    <a:gs pos="86000">
                      <a:srgbClr val="FFFFFF"/>
                    </a:gs>
                  </a:gsLst>
                  <a:lin ang="5400000" scaled="0"/>
                </a:gradFill>
              </a:rPr>
              <a:t/>
            </a:r>
            <a:br>
              <a:rPr lang="en-US" altLang="zh-CN" dirty="0" smtClean="0">
                <a:gradFill>
                  <a:gsLst>
                    <a:gs pos="0">
                      <a:srgbClr val="FFFFFF"/>
                    </a:gs>
                    <a:gs pos="86000">
                      <a:srgbClr val="FFFFFF"/>
                    </a:gs>
                  </a:gsLst>
                  <a:lin ang="5400000" scaled="0"/>
                </a:gradFill>
              </a:rPr>
            </a:br>
            <a:r>
              <a:rPr lang="en-US" altLang="zh-CN" dirty="0" smtClean="0">
                <a:gradFill>
                  <a:gsLst>
                    <a:gs pos="0">
                      <a:srgbClr val="FFFFFF"/>
                    </a:gs>
                    <a:gs pos="86000">
                      <a:srgbClr val="FFFFFF"/>
                    </a:gs>
                  </a:gsLst>
                  <a:lin ang="5400000" scaled="0"/>
                </a:gradFill>
              </a:rPr>
              <a:t>Not </a:t>
            </a:r>
            <a:r>
              <a:rPr lang="en-US" altLang="zh-CN" dirty="0">
                <a:gradFill>
                  <a:gsLst>
                    <a:gs pos="0">
                      <a:srgbClr val="FFFFFF"/>
                    </a:gs>
                    <a:gs pos="86000">
                      <a:srgbClr val="FFFFFF"/>
                    </a:gs>
                  </a:gsLst>
                  <a:lin ang="5400000" scaled="0"/>
                </a:gradFill>
              </a:rPr>
              <a:t>a replacement for System Center since it doesn’t have equivalency. </a:t>
            </a:r>
          </a:p>
          <a:p>
            <a:pPr marL="349250" indent="-228600" fontAlgn="base">
              <a:lnSpc>
                <a:spcPct val="90000"/>
              </a:lnSpc>
              <a:spcBef>
                <a:spcPct val="20000"/>
              </a:spcBef>
              <a:spcAft>
                <a:spcPct val="35000"/>
              </a:spcAft>
              <a:buClr>
                <a:srgbClr val="FFFF99"/>
              </a:buClr>
              <a:buSzPct val="90000"/>
              <a:buBlip>
                <a:blip r:embed="rId3"/>
              </a:buBlip>
              <a:defRPr/>
            </a:pPr>
            <a:r>
              <a:rPr lang="en-US" altLang="zh-CN" sz="2000" dirty="0">
                <a:gradFill>
                  <a:gsLst>
                    <a:gs pos="0">
                      <a:srgbClr val="FFFFFF"/>
                    </a:gs>
                    <a:gs pos="86000">
                      <a:srgbClr val="FFFFFF"/>
                    </a:gs>
                  </a:gsLst>
                  <a:lin ang="5400000" scaled="0"/>
                </a:gradFill>
              </a:rPr>
              <a:t>Roadmap is to get to equivalency with on-premise solution and exceed it</a:t>
            </a:r>
          </a:p>
        </p:txBody>
      </p:sp>
    </p:spTree>
    <p:extLst>
      <p:ext uri="{BB962C8B-B14F-4D97-AF65-F5344CB8AC3E}">
        <p14:creationId xmlns:p14="http://schemas.microsoft.com/office/powerpoint/2010/main" val="297867216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Calls To Action</a:t>
            </a:r>
            <a:br>
              <a:rPr lang="en-US" smtClean="0"/>
            </a:br>
            <a:endParaRPr lang="en-US" dirty="0"/>
          </a:p>
        </p:txBody>
      </p:sp>
      <p:sp>
        <p:nvSpPr>
          <p:cNvPr id="3" name="Text Placeholder 2"/>
          <p:cNvSpPr>
            <a:spLocks noGrp="1"/>
          </p:cNvSpPr>
          <p:nvPr>
            <p:ph type="body" sz="quarter" idx="10"/>
          </p:nvPr>
        </p:nvSpPr>
        <p:spPr/>
        <p:txBody>
          <a:bodyPr/>
          <a:lstStyle/>
          <a:p>
            <a:pPr lvl="0"/>
            <a:r>
              <a:rPr lang="en-US" smtClean="0"/>
              <a:t>Sign up for Windows Intune  trial and give it a try!!! </a:t>
            </a:r>
          </a:p>
          <a:p>
            <a:pPr lvl="0"/>
            <a:r>
              <a:rPr lang="en-US" smtClean="0"/>
              <a:t>Learn more about Windows Intune</a:t>
            </a:r>
          </a:p>
          <a:p>
            <a:pPr lvl="1"/>
            <a:r>
              <a:rPr lang="en-US" smtClean="0"/>
              <a:t>Product Information: </a:t>
            </a:r>
            <a:r>
              <a:rPr lang="en-US" smtClean="0">
                <a:hlinkClick r:id="rId3"/>
              </a:rPr>
              <a:t>http://www.windowsintune.com</a:t>
            </a:r>
            <a:r>
              <a:rPr lang="en-US" smtClean="0"/>
              <a:t> </a:t>
            </a:r>
          </a:p>
          <a:p>
            <a:pPr lvl="1"/>
            <a:r>
              <a:rPr lang="en-US" smtClean="0"/>
              <a:t>Technical resources: </a:t>
            </a:r>
            <a:r>
              <a:rPr lang="en-US" smtClean="0">
                <a:hlinkClick r:id="rId4"/>
              </a:rPr>
              <a:t>http://technet.microsoft.com/en-us/library/ff598451.aspx</a:t>
            </a:r>
            <a:endParaRPr lang="en-US" smtClean="0"/>
          </a:p>
          <a:p>
            <a:pPr lvl="1"/>
            <a:r>
              <a:rPr lang="en-US" smtClean="0"/>
              <a:t>Forum: </a:t>
            </a:r>
            <a:r>
              <a:rPr lang="en-US" smtClean="0">
                <a:hlinkClick r:id="rId5"/>
              </a:rPr>
              <a:t>http://social.technet.microsoft.com/Forums/en-US/windowsintune/threads</a:t>
            </a:r>
            <a:endParaRPr lang="en-US" smtClean="0"/>
          </a:p>
          <a:p>
            <a:pPr lvl="1"/>
            <a:r>
              <a:rPr lang="en-US" smtClean="0"/>
              <a:t>Team Blog: </a:t>
            </a:r>
            <a:r>
              <a:rPr lang="en-US" smtClean="0">
                <a:hlinkClick r:id="rId6"/>
              </a:rPr>
              <a:t>http://blogs.technet.com/windowsintune</a:t>
            </a:r>
            <a:endParaRPr lang="en-US" smtClean="0"/>
          </a:p>
          <a:p>
            <a:pPr lvl="1"/>
            <a:r>
              <a:rPr lang="en-US" smtClean="0"/>
              <a:t>Facebook: </a:t>
            </a:r>
            <a:r>
              <a:rPr lang="en-US" smtClean="0">
                <a:hlinkClick r:id="rId7"/>
              </a:rPr>
              <a:t>http://www.facebook.com/WindowsIntune</a:t>
            </a:r>
            <a:endParaRPr lang="en-US" smtClean="0"/>
          </a:p>
          <a:p>
            <a:pPr lvl="1"/>
            <a:r>
              <a:rPr lang="en-US" smtClean="0"/>
              <a:t>Twitter: </a:t>
            </a:r>
            <a:r>
              <a:rPr lang="en-US" smtClean="0">
                <a:hlinkClick r:id="rId8"/>
              </a:rPr>
              <a:t>http://twitter.com/windowsintune</a:t>
            </a:r>
            <a:endParaRPr lang="en-US" smtClean="0"/>
          </a:p>
          <a:p>
            <a:pPr lvl="0"/>
            <a:r>
              <a:rPr lang="en-US" smtClean="0"/>
              <a:t>Give us your feedback</a:t>
            </a:r>
          </a:p>
          <a:p>
            <a:endParaRPr lang="en-US" dirty="0"/>
          </a:p>
        </p:txBody>
      </p:sp>
    </p:spTree>
    <p:extLst>
      <p:ext uri="{BB962C8B-B14F-4D97-AF65-F5344CB8AC3E}">
        <p14:creationId xmlns:p14="http://schemas.microsoft.com/office/powerpoint/2010/main" val="236684964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WCL271-INT </a:t>
            </a:r>
            <a:r>
              <a:rPr lang="en-US" sz="2400" dirty="0" smtClean="0">
                <a:gradFill>
                  <a:gsLst>
                    <a:gs pos="0">
                      <a:schemeClr val="tx1"/>
                    </a:gs>
                    <a:gs pos="100000">
                      <a:schemeClr val="tx1"/>
                    </a:gs>
                  </a:gsLst>
                  <a:lin ang="5400000" scaled="0"/>
                </a:gradFill>
              </a:rPr>
              <a:t> Under </a:t>
            </a:r>
            <a:r>
              <a:rPr lang="en-US" sz="2400" dirty="0">
                <a:gradFill>
                  <a:gsLst>
                    <a:gs pos="0">
                      <a:schemeClr val="tx1"/>
                    </a:gs>
                    <a:gs pos="100000">
                      <a:schemeClr val="tx1"/>
                    </a:gs>
                  </a:gsLst>
                  <a:lin ang="5400000" scaled="0"/>
                </a:gradFill>
              </a:rPr>
              <a:t>the Hood with Windows Intune: IT Pro Deep Dive</a:t>
            </a: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WCL320 </a:t>
            </a:r>
            <a:r>
              <a:rPr lang="en-US" sz="2400" dirty="0" smtClean="0">
                <a:gradFill>
                  <a:gsLst>
                    <a:gs pos="0">
                      <a:schemeClr val="tx1"/>
                    </a:gs>
                    <a:gs pos="100000">
                      <a:schemeClr val="tx1"/>
                    </a:gs>
                  </a:gsLst>
                  <a:lin ang="5400000" scaled="0"/>
                </a:gradFill>
              </a:rPr>
              <a:t> Windows </a:t>
            </a:r>
            <a:r>
              <a:rPr lang="en-US" sz="2400" dirty="0">
                <a:gradFill>
                  <a:gsLst>
                    <a:gs pos="0">
                      <a:schemeClr val="tx1"/>
                    </a:gs>
                    <a:gs pos="100000">
                      <a:schemeClr val="tx1"/>
                    </a:gs>
                  </a:gsLst>
                  <a:lin ang="5400000" scaled="0"/>
                </a:gradFill>
              </a:rPr>
              <a:t>Intune in Real Life</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OSP324  </a:t>
            </a:r>
            <a:r>
              <a:rPr lang="en-US" sz="2400" dirty="0" smtClean="0">
                <a:gradFill>
                  <a:gsLst>
                    <a:gs pos="0">
                      <a:schemeClr val="tx1"/>
                    </a:gs>
                    <a:gs pos="100000">
                      <a:schemeClr val="tx1"/>
                    </a:gs>
                  </a:gsLst>
                  <a:lin ang="5400000" scaled="0"/>
                </a:gradFill>
              </a:rPr>
              <a:t>The Taming </a:t>
            </a:r>
            <a:r>
              <a:rPr lang="en-US" sz="2400" dirty="0">
                <a:gradFill>
                  <a:gsLst>
                    <a:gs pos="0">
                      <a:schemeClr val="tx1"/>
                    </a:gs>
                    <a:gs pos="100000">
                      <a:schemeClr val="tx1"/>
                    </a:gs>
                  </a:gsLst>
                  <a:lin ang="5400000" scaled="0"/>
                </a:gradFill>
              </a:rPr>
              <a:t>of the Clouds: Integrating </a:t>
            </a:r>
            <a:r>
              <a:rPr lang="en-US" sz="2400" dirty="0" err="1">
                <a:gradFill>
                  <a:gsLst>
                    <a:gs pos="0">
                      <a:schemeClr val="tx1"/>
                    </a:gs>
                    <a:gs pos="100000">
                      <a:schemeClr val="tx1"/>
                    </a:gs>
                  </a:gsLst>
                  <a:lin ang="5400000" scaled="0"/>
                </a:gradFill>
              </a:rPr>
              <a:t>SaaS</a:t>
            </a:r>
            <a:r>
              <a:rPr lang="en-US" sz="2400" dirty="0">
                <a:gradFill>
                  <a:gsLst>
                    <a:gs pos="0">
                      <a:schemeClr val="tx1"/>
                    </a:gs>
                    <a:gs pos="100000">
                      <a:schemeClr val="tx1"/>
                    </a:gs>
                  </a:gsLst>
                  <a:lin ang="5400000" scaled="0"/>
                </a:gradFill>
              </a:rPr>
              <a:t> with </a:t>
            </a:r>
            <a:r>
              <a:rPr lang="en-US" sz="2400" dirty="0" smtClean="0">
                <a:gradFill>
                  <a:gsLst>
                    <a:gs pos="0">
                      <a:schemeClr val="tx1"/>
                    </a:gs>
                    <a:gs pos="100000">
                      <a:schemeClr val="tx1"/>
                    </a:gs>
                  </a:gsLst>
                  <a:lin ang="5400000" scaled="0"/>
                </a:gradFill>
              </a:rPr>
              <a:t>On-Premise</a:t>
            </a: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Microsoft TLC  Windows Intune</a:t>
            </a:r>
          </a:p>
        </p:txBody>
      </p:sp>
    </p:spTree>
    <p:extLst>
      <p:ext uri="{BB962C8B-B14F-4D97-AF65-F5344CB8AC3E}">
        <p14:creationId xmlns:p14="http://schemas.microsoft.com/office/powerpoint/2010/main" val="217143012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4926474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28861330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8692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2789413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74352167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875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cloud 1.png"/>
          <p:cNvPicPr>
            <a:picLocks noChangeAspect="1"/>
          </p:cNvPicPr>
          <p:nvPr/>
        </p:nvPicPr>
        <p:blipFill>
          <a:blip r:embed="rId3" cstate="print"/>
          <a:stretch>
            <a:fillRect/>
          </a:stretch>
        </p:blipFill>
        <p:spPr>
          <a:xfrm>
            <a:off x="-988" y="2416152"/>
            <a:ext cx="4160802" cy="2349298"/>
          </a:xfrm>
          <a:prstGeom prst="rect">
            <a:avLst/>
          </a:prstGeom>
          <a:noFill/>
          <a:ln>
            <a:noFill/>
          </a:ln>
        </p:spPr>
      </p:pic>
      <p:sp>
        <p:nvSpPr>
          <p:cNvPr id="56" name="Rounded Rectangle 55"/>
          <p:cNvSpPr/>
          <p:nvPr/>
        </p:nvSpPr>
        <p:spPr bwMode="ltGray">
          <a:xfrm rot="5400000">
            <a:off x="-539748" y="1991693"/>
            <a:ext cx="5472613" cy="3701209"/>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pic>
        <p:nvPicPr>
          <p:cNvPr id="3083" name="Picture 11" descr="C:\Users\Tany\Desktop\1 bub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654" y="3975470"/>
            <a:ext cx="2461709" cy="184676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0" name="Picture 59" descr="cloud 1.png"/>
          <p:cNvPicPr>
            <a:picLocks noChangeAspect="1"/>
          </p:cNvPicPr>
          <p:nvPr/>
        </p:nvPicPr>
        <p:blipFill>
          <a:blip r:embed="rId3" cstate="print"/>
          <a:stretch>
            <a:fillRect/>
          </a:stretch>
        </p:blipFill>
        <p:spPr>
          <a:xfrm>
            <a:off x="3683673" y="2149563"/>
            <a:ext cx="4835651" cy="2730336"/>
          </a:xfrm>
          <a:prstGeom prst="rect">
            <a:avLst/>
          </a:prstGeom>
          <a:noFill/>
          <a:ln>
            <a:noFill/>
          </a:ln>
        </p:spPr>
      </p:pic>
      <p:pic>
        <p:nvPicPr>
          <p:cNvPr id="61" name="Picture 60" descr="cloud 1.png"/>
          <p:cNvPicPr>
            <a:picLocks noChangeAspect="1"/>
          </p:cNvPicPr>
          <p:nvPr/>
        </p:nvPicPr>
        <p:blipFill>
          <a:blip r:embed="rId3" cstate="print"/>
          <a:stretch>
            <a:fillRect/>
          </a:stretch>
        </p:blipFill>
        <p:spPr>
          <a:xfrm rot="10137451">
            <a:off x="8248070" y="2211691"/>
            <a:ext cx="3812027" cy="2152371"/>
          </a:xfrm>
          <a:prstGeom prst="rect">
            <a:avLst/>
          </a:prstGeom>
          <a:noFill/>
          <a:ln>
            <a:noFill/>
          </a:ln>
        </p:spPr>
      </p:pic>
      <p:sp>
        <p:nvSpPr>
          <p:cNvPr id="57" name="Rounded Rectangle 56"/>
          <p:cNvSpPr/>
          <p:nvPr/>
        </p:nvSpPr>
        <p:spPr bwMode="ltGray">
          <a:xfrm rot="5400000">
            <a:off x="3364612" y="1991692"/>
            <a:ext cx="5472608" cy="3701209"/>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58" name="Rounded Rectangle 57"/>
          <p:cNvSpPr/>
          <p:nvPr/>
        </p:nvSpPr>
        <p:spPr bwMode="ltGray">
          <a:xfrm rot="5400000">
            <a:off x="7244398" y="1991690"/>
            <a:ext cx="5472610" cy="3701209"/>
          </a:xfrm>
          <a:prstGeom prst="roundRect">
            <a:avLst>
              <a:gd name="adj" fmla="val 5204"/>
            </a:avLst>
          </a:prstGeom>
          <a:solidFill>
            <a:srgbClr val="00B0F0">
              <a:alpha val="15000"/>
            </a:srgbClr>
          </a:solidFill>
          <a:ln w="12700">
            <a:solidFill>
              <a:schemeClr val="tx1"/>
            </a:solidFill>
            <a:headEnd type="none" w="med" len="med"/>
            <a:tailEnd type="none" w="med" len="me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txBody>
          <a:bodyPr vert="horz" wrap="square" lIns="182880" tIns="45720" rIns="91440" bIns="45720" numCol="1" rtlCol="0" anchor="ctr" anchorCtr="0" compatLnSpc="1">
            <a:prstTxWarp prst="textNoShape">
              <a:avLst/>
            </a:prstTxWarp>
            <a:noAutofit/>
          </a:bodyPr>
          <a:lstStyle/>
          <a:p>
            <a:pPr marL="0" lvl="1" indent="-232992" algn="ctr" fontAlgn="base">
              <a:lnSpc>
                <a:spcPct val="90000"/>
              </a:lnSpc>
              <a:spcBef>
                <a:spcPct val="0"/>
              </a:spcBef>
              <a:spcAft>
                <a:spcPct val="35000"/>
              </a:spcAft>
              <a:buClr>
                <a:srgbClr val="FFFF99"/>
              </a:buClr>
              <a:buSzPct val="90000"/>
              <a:defRPr/>
            </a:pPr>
            <a:endParaRPr lang="en-US" altLang="zh-CN" sz="2000" dirty="0">
              <a:solidFill>
                <a:schemeClr val="bg1"/>
              </a:solidFill>
              <a:latin typeface="+mj-lt"/>
              <a:cs typeface="Segoe UI" pitchFamily="34" charset="0"/>
            </a:endParaRPr>
          </a:p>
        </p:txBody>
      </p:sp>
      <p:sp>
        <p:nvSpPr>
          <p:cNvPr id="20" name="Rectangle 19"/>
          <p:cNvSpPr/>
          <p:nvPr/>
        </p:nvSpPr>
        <p:spPr>
          <a:xfrm>
            <a:off x="16931" y="1543600"/>
            <a:ext cx="4249158" cy="830997"/>
          </a:xfrm>
          <a:prstGeom prst="rect">
            <a:avLst/>
          </a:prstGeom>
        </p:spPr>
        <p:txBody>
          <a:bodyPr wrap="square">
            <a:spAutoFit/>
          </a:bodyPr>
          <a:lstStyle/>
          <a:p>
            <a:pPr algn="ctr">
              <a:spcAft>
                <a:spcPts val="600"/>
              </a:spcAft>
            </a:pP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Manage &amp; Secure</a:t>
            </a:r>
            <a:b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br>
            <a:r>
              <a:rPr lang="en-US" altLang="zh-CN" sz="2400"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PCs Anywhere</a:t>
            </a:r>
          </a:p>
        </p:txBody>
      </p:sp>
      <p:sp>
        <p:nvSpPr>
          <p:cNvPr id="26" name="Rectangle 25"/>
          <p:cNvSpPr/>
          <p:nvPr/>
        </p:nvSpPr>
        <p:spPr>
          <a:xfrm>
            <a:off x="465545" y="5753532"/>
            <a:ext cx="3351927" cy="707886"/>
          </a:xfrm>
          <a:prstGeom prst="rect">
            <a:avLst/>
          </a:prstGeom>
        </p:spPr>
        <p:txBody>
          <a:bodyPr wrap="square">
            <a:spAutoFit/>
          </a:bodyPr>
          <a:lstStyle/>
          <a:p>
            <a:pPr lvl="0" algn="ctr">
              <a:spcAft>
                <a:spcPts val="600"/>
              </a:spcAft>
            </a:pPr>
            <a:r>
              <a:rPr lang="en-US" altLang="zh-CN" sz="2000" i="1" dirty="0">
                <a:solidFill>
                  <a:prstClr val="white"/>
                </a:solidFill>
                <a:ea typeface="Verdana" pitchFamily="34" charset="0"/>
                <a:cs typeface="Verdana" pitchFamily="34" charset="0"/>
              </a:rPr>
              <a:t>All you need is an internet connection </a:t>
            </a:r>
          </a:p>
        </p:txBody>
      </p:sp>
      <p:sp>
        <p:nvSpPr>
          <p:cNvPr id="27" name="Rectangle 26"/>
          <p:cNvSpPr/>
          <p:nvPr/>
        </p:nvSpPr>
        <p:spPr>
          <a:xfrm>
            <a:off x="4130683" y="1543600"/>
            <a:ext cx="3974221" cy="830997"/>
          </a:xfrm>
          <a:prstGeom prst="rect">
            <a:avLst/>
          </a:prstGeom>
        </p:spPr>
        <p:txBody>
          <a:bodyPr wrap="square">
            <a:spAutoFit/>
          </a:bodyPr>
          <a:lstStyle/>
          <a:p>
            <a:pPr algn="ctr">
              <a:spcAft>
                <a:spcPts val="600"/>
              </a:spcAft>
            </a:pPr>
            <a:r>
              <a:rPr lang="en-US" altLang="zh-CN" sz="2400" b="1" dirty="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The Best </a:t>
            </a: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Windows </a:t>
            </a:r>
            <a:r>
              <a:rPr lang="en-US" altLang="zh-CN" sz="2400"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Experience</a:t>
            </a:r>
          </a:p>
        </p:txBody>
      </p:sp>
      <p:sp>
        <p:nvSpPr>
          <p:cNvPr id="29" name="Rectangle 28"/>
          <p:cNvSpPr/>
          <p:nvPr/>
        </p:nvSpPr>
        <p:spPr>
          <a:xfrm>
            <a:off x="4226992" y="5753532"/>
            <a:ext cx="3781602" cy="707886"/>
          </a:xfrm>
          <a:prstGeom prst="rect">
            <a:avLst/>
          </a:prstGeom>
        </p:spPr>
        <p:txBody>
          <a:bodyPr wrap="square">
            <a:spAutoFit/>
          </a:bodyPr>
          <a:lstStyle/>
          <a:p>
            <a:pPr lvl="0" algn="ctr">
              <a:spcAft>
                <a:spcPts val="600"/>
              </a:spcAft>
            </a:pPr>
            <a:r>
              <a:rPr lang="en-US" altLang="zh-CN" sz="2000" i="1" dirty="0">
                <a:solidFill>
                  <a:prstClr val="white"/>
                </a:solidFill>
                <a:ea typeface="Verdana" pitchFamily="34" charset="0"/>
                <a:cs typeface="Verdana" pitchFamily="34" charset="0"/>
              </a:rPr>
              <a:t>Standardize your OS on the latest technology</a:t>
            </a:r>
          </a:p>
        </p:txBody>
      </p:sp>
      <p:sp>
        <p:nvSpPr>
          <p:cNvPr id="31" name="Rectangle 30"/>
          <p:cNvSpPr/>
          <p:nvPr/>
        </p:nvSpPr>
        <p:spPr>
          <a:xfrm>
            <a:off x="8643921" y="1542241"/>
            <a:ext cx="2798019" cy="461665"/>
          </a:xfrm>
          <a:prstGeom prst="rect">
            <a:avLst/>
          </a:prstGeom>
        </p:spPr>
        <p:txBody>
          <a:bodyPr wrap="square">
            <a:spAutoFit/>
          </a:bodyPr>
          <a:lstStyle/>
          <a:p>
            <a:pPr algn="ctr">
              <a:spcAft>
                <a:spcPts val="600"/>
              </a:spcAft>
            </a:pPr>
            <a:r>
              <a:rPr lang="en-US" altLang="zh-CN" sz="2400" b="1" dirty="0" smtClean="0">
                <a:solidFill>
                  <a:prstClr val="white"/>
                </a:solidFill>
                <a:effectLst>
                  <a:outerShdw blurRad="38100" dist="38100" dir="2700000" algn="tl">
                    <a:srgbClr val="000000">
                      <a:alpha val="43137"/>
                    </a:srgbClr>
                  </a:outerShdw>
                </a:effectLst>
                <a:latin typeface="+mj-lt"/>
                <a:ea typeface="Verdana" pitchFamily="34" charset="0"/>
                <a:cs typeface="Verdana" pitchFamily="34" charset="0"/>
              </a:rPr>
              <a:t>Fits Your Business</a:t>
            </a:r>
          </a:p>
        </p:txBody>
      </p:sp>
      <p:sp>
        <p:nvSpPr>
          <p:cNvPr id="38" name="Rectangle 37"/>
          <p:cNvSpPr/>
          <p:nvPr/>
        </p:nvSpPr>
        <p:spPr>
          <a:xfrm>
            <a:off x="8519326" y="5752173"/>
            <a:ext cx="3047206" cy="707886"/>
          </a:xfrm>
          <a:prstGeom prst="rect">
            <a:avLst/>
          </a:prstGeom>
        </p:spPr>
        <p:txBody>
          <a:bodyPr>
            <a:spAutoFit/>
          </a:bodyPr>
          <a:lstStyle/>
          <a:p>
            <a:pPr lvl="0" algn="ctr">
              <a:spcAft>
                <a:spcPts val="600"/>
              </a:spcAft>
            </a:pPr>
            <a:r>
              <a:rPr lang="en-US" altLang="zh-CN" sz="2000" i="1" dirty="0">
                <a:solidFill>
                  <a:prstClr val="white"/>
                </a:solidFill>
                <a:ea typeface="Verdana" pitchFamily="34" charset="0"/>
                <a:cs typeface="Verdana" pitchFamily="34" charset="0"/>
              </a:rPr>
              <a:t>Get big results with a small investment</a:t>
            </a:r>
          </a:p>
        </p:txBody>
      </p:sp>
      <p:grpSp>
        <p:nvGrpSpPr>
          <p:cNvPr id="18" name="Group 17"/>
          <p:cNvGrpSpPr/>
          <p:nvPr/>
        </p:nvGrpSpPr>
        <p:grpSpPr>
          <a:xfrm>
            <a:off x="8812075" y="3984701"/>
            <a:ext cx="2461709" cy="1846763"/>
            <a:chOff x="6610777" y="3552900"/>
            <a:chExt cx="1846763" cy="1846763"/>
          </a:xfrm>
        </p:grpSpPr>
        <p:pic>
          <p:nvPicPr>
            <p:cNvPr id="72" name="Picture 11" descr="C:\Users\Tany\Desktop\1 bub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0777" y="3552900"/>
              <a:ext cx="1846763" cy="184676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1" name="Picture 13" descr="C:\Users\Tany\Desktop\Column-Chart-256x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735" y="3705519"/>
              <a:ext cx="1421548" cy="142154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1"/>
          <p:cNvSpPr/>
          <p:nvPr/>
        </p:nvSpPr>
        <p:spPr bwMode="auto">
          <a:xfrm>
            <a:off x="1" y="3040629"/>
            <a:ext cx="12188825" cy="732127"/>
          </a:xfrm>
          <a:prstGeom prst="rect">
            <a:avLst/>
          </a:prstGeom>
          <a:solidFill>
            <a:srgbClr val="FFFFFF">
              <a:alpha val="85098"/>
            </a:srgbClr>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 name="Picture 2" descr="C:\Users\Tany\Desktop\Clouds_clip_art_high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972" y="4269014"/>
            <a:ext cx="3184546" cy="126269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870643" y="3970280"/>
            <a:ext cx="2461709" cy="1846763"/>
            <a:chOff x="3653933" y="3970279"/>
            <a:chExt cx="1846763" cy="1846763"/>
          </a:xfrm>
        </p:grpSpPr>
        <p:pic>
          <p:nvPicPr>
            <p:cNvPr id="63" name="Picture 11" descr="C:\Users\Tany\Desktop\1 bubb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3933" y="3970279"/>
              <a:ext cx="1846763" cy="184676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788783" y="4346434"/>
              <a:ext cx="1566435" cy="1157607"/>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183" y="3149121"/>
            <a:ext cx="4499417" cy="515139"/>
          </a:xfrm>
          <a:prstGeom prst="rect">
            <a:avLst/>
          </a:prstGeom>
        </p:spPr>
      </p:pic>
      <p:grpSp>
        <p:nvGrpSpPr>
          <p:cNvPr id="44" name="Group 43"/>
          <p:cNvGrpSpPr/>
          <p:nvPr/>
        </p:nvGrpSpPr>
        <p:grpSpPr>
          <a:xfrm>
            <a:off x="1105533" y="4451418"/>
            <a:ext cx="2017079" cy="1025464"/>
            <a:chOff x="581334" y="4451418"/>
            <a:chExt cx="2017079" cy="1025464"/>
          </a:xfrm>
        </p:grpSpPr>
        <p:grpSp>
          <p:nvGrpSpPr>
            <p:cNvPr id="45" name="Group 44"/>
            <p:cNvGrpSpPr/>
            <p:nvPr/>
          </p:nvGrpSpPr>
          <p:grpSpPr>
            <a:xfrm>
              <a:off x="581334" y="4451418"/>
              <a:ext cx="2017079" cy="1025464"/>
              <a:chOff x="729141" y="4555374"/>
              <a:chExt cx="1713777" cy="871268"/>
            </a:xfrm>
          </p:grpSpPr>
          <p:pic>
            <p:nvPicPr>
              <p:cNvPr id="51" name="Picture 5" descr="C:\Users\Tany\Desktop\lap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141" y="4555374"/>
                <a:ext cx="547407" cy="54740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Tany\Desktop\lap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910" y="4558379"/>
                <a:ext cx="547407" cy="54740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5" descr="C:\Users\Tany\Desktop\lap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5511" y="4566725"/>
                <a:ext cx="547407" cy="54740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 descr="C:\Users\Tany\Desktop\lap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0148" y="4781923"/>
                <a:ext cx="641714" cy="64171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 descr="C:\Users\Tany\Desktop\lapto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3950" y="4784929"/>
                <a:ext cx="641714" cy="641713"/>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45"/>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r="86033"/>
            <a:stretch/>
          </p:blipFill>
          <p:spPr>
            <a:xfrm>
              <a:off x="1056520" y="4961638"/>
              <a:ext cx="283750" cy="232589"/>
            </a:xfrm>
            <a:prstGeom prst="rect">
              <a:avLst/>
            </a:prstGeom>
            <a:effectLst>
              <a:outerShdw blurRad="50800" dist="38100" dir="8100000" algn="tr" rotWithShape="0">
                <a:prstClr val="black">
                  <a:alpha val="40000"/>
                </a:prstClr>
              </a:outerShdw>
            </a:effectLst>
          </p:spPr>
        </p:pic>
        <p:pic>
          <p:nvPicPr>
            <p:cNvPr id="47" name="Picture 46"/>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r="86033"/>
            <a:stretch/>
          </p:blipFill>
          <p:spPr>
            <a:xfrm>
              <a:off x="1892296" y="4961638"/>
              <a:ext cx="283750" cy="232589"/>
            </a:xfrm>
            <a:prstGeom prst="rect">
              <a:avLst/>
            </a:prstGeom>
            <a:effectLst>
              <a:outerShdw blurRad="50800" dist="38100" dir="8100000" algn="tr" rotWithShape="0">
                <a:prstClr val="black">
                  <a:alpha val="40000"/>
                </a:prstClr>
              </a:outerShdw>
            </a:effectLst>
          </p:spPr>
        </p:pic>
        <p:pic>
          <p:nvPicPr>
            <p:cNvPr id="48" name="Picture 47"/>
            <p:cNvPicPr>
              <a:picLocks noChangeAspect="1"/>
            </p:cNvPicPr>
            <p:nvPr/>
          </p:nvPicPr>
          <p:blipFill rotWithShape="1">
            <a:blip r:embed="rId12" cstate="print">
              <a:lum bright="70000" contrast="-70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r="86033"/>
            <a:stretch/>
          </p:blipFill>
          <p:spPr>
            <a:xfrm>
              <a:off x="782576" y="4652543"/>
              <a:ext cx="239858" cy="196611"/>
            </a:xfrm>
            <a:prstGeom prst="rect">
              <a:avLst/>
            </a:prstGeom>
            <a:effectLst>
              <a:outerShdw blurRad="50800" dist="38100" dir="8100000" algn="tr" rotWithShape="0">
                <a:prstClr val="black">
                  <a:alpha val="40000"/>
                </a:prstClr>
              </a:outerShdw>
            </a:effectLst>
          </p:spPr>
        </p:pic>
        <p:pic>
          <p:nvPicPr>
            <p:cNvPr id="49" name="Picture 48"/>
            <p:cNvPicPr>
              <a:picLocks noChangeAspect="1"/>
            </p:cNvPicPr>
            <p:nvPr/>
          </p:nvPicPr>
          <p:blipFill rotWithShape="1">
            <a:blip r:embed="rId12" cstate="print">
              <a:lum bright="70000" contrast="-70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r="86033"/>
            <a:stretch/>
          </p:blipFill>
          <p:spPr>
            <a:xfrm>
              <a:off x="1475824" y="4652543"/>
              <a:ext cx="239858" cy="196611"/>
            </a:xfrm>
            <a:prstGeom prst="rect">
              <a:avLst/>
            </a:prstGeom>
            <a:effectLst>
              <a:outerShdw blurRad="50800" dist="38100" dir="8100000" algn="tr" rotWithShape="0">
                <a:prstClr val="black">
                  <a:alpha val="40000"/>
                </a:prstClr>
              </a:outerShdw>
            </a:effectLst>
          </p:spPr>
        </p:pic>
        <p:pic>
          <p:nvPicPr>
            <p:cNvPr id="50" name="Picture 49"/>
            <p:cNvPicPr>
              <a:picLocks noChangeAspect="1"/>
            </p:cNvPicPr>
            <p:nvPr/>
          </p:nvPicPr>
          <p:blipFill rotWithShape="1">
            <a:blip r:embed="rId12" cstate="print">
              <a:lum bright="70000" contrast="-70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r="86033"/>
            <a:stretch/>
          </p:blipFill>
          <p:spPr>
            <a:xfrm>
              <a:off x="2176046" y="4656353"/>
              <a:ext cx="239858" cy="196611"/>
            </a:xfrm>
            <a:prstGeom prst="rect">
              <a:avLst/>
            </a:prstGeom>
            <a:effectLst>
              <a:outerShdw blurRad="50800" dist="38100" dir="8100000" algn="tr" rotWithShape="0">
                <a:prstClr val="black">
                  <a:alpha val="40000"/>
                </a:prstClr>
              </a:outerShdw>
            </a:effectLst>
          </p:spPr>
        </p:pic>
      </p:grpSp>
      <p:sp>
        <p:nvSpPr>
          <p:cNvPr id="3" name="Title 2"/>
          <p:cNvSpPr>
            <a:spLocks noGrp="1"/>
          </p:cNvSpPr>
          <p:nvPr>
            <p:ph type="title"/>
          </p:nvPr>
        </p:nvSpPr>
        <p:spPr/>
        <p:txBody>
          <a:bodyPr/>
          <a:lstStyle/>
          <a:p>
            <a:r>
              <a:rPr lang="en-US" smtClean="0"/>
              <a:t>The Value of Windows Intune</a:t>
            </a:r>
            <a:endParaRPr lang="en-US" dirty="0"/>
          </a:p>
        </p:txBody>
      </p:sp>
    </p:spTree>
    <p:extLst>
      <p:ext uri="{BB962C8B-B14F-4D97-AF65-F5344CB8AC3E}">
        <p14:creationId xmlns:p14="http://schemas.microsoft.com/office/powerpoint/2010/main" val="19906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4"/>
          <p:cNvSpPr txBox="1">
            <a:spLocks/>
          </p:cNvSpPr>
          <p:nvPr/>
        </p:nvSpPr>
        <p:spPr>
          <a:xfrm>
            <a:off x="370320" y="228601"/>
            <a:ext cx="11456649" cy="886397"/>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2000" b="1" spc="0" dirty="0">
              <a:solidFill>
                <a:schemeClr val="tx2">
                  <a:alpha val="99000"/>
                </a:schemeClr>
              </a:solidFill>
              <a:latin typeface="Segoe" pitchFamily="34" charset="0"/>
            </a:endParaRPr>
          </a:p>
        </p:txBody>
      </p:sp>
      <p:sp>
        <p:nvSpPr>
          <p:cNvPr id="3" name="Rounded Rectangle 2"/>
          <p:cNvSpPr/>
          <p:nvPr/>
        </p:nvSpPr>
        <p:spPr bwMode="auto">
          <a:xfrm>
            <a:off x="5560806" y="2066615"/>
            <a:ext cx="6109643"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a:gradFill>
                  <a:gsLst>
                    <a:gs pos="0">
                      <a:schemeClr val="tx1"/>
                    </a:gs>
                    <a:gs pos="100000">
                      <a:schemeClr val="tx1"/>
                    </a:gs>
                  </a:gsLst>
                  <a:lin ang="5400000" scaled="0"/>
                </a:gradFill>
                <a:latin typeface="Segoe UI" pitchFamily="34" charset="0"/>
                <a:cs typeface="Segoe UI" pitchFamily="34" charset="0"/>
              </a:rPr>
              <a:t>Protect PCs from malware</a:t>
            </a:r>
          </a:p>
        </p:txBody>
      </p:sp>
      <p:sp>
        <p:nvSpPr>
          <p:cNvPr id="4" name="Rounded Rectangle 3"/>
          <p:cNvSpPr/>
          <p:nvPr/>
        </p:nvSpPr>
        <p:spPr bwMode="auto">
          <a:xfrm>
            <a:off x="5560806" y="2609754"/>
            <a:ext cx="6109643"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a:gradFill>
                  <a:gsLst>
                    <a:gs pos="0">
                      <a:schemeClr val="tx1"/>
                    </a:gs>
                    <a:gs pos="100000">
                      <a:schemeClr val="tx1"/>
                    </a:gs>
                  </a:gsLst>
                  <a:lin ang="5400000" scaled="0"/>
                </a:gradFill>
                <a:latin typeface="Segoe UI" pitchFamily="34" charset="0"/>
                <a:cs typeface="Segoe UI" pitchFamily="34" charset="0"/>
              </a:rPr>
              <a:t>Manage updates</a:t>
            </a:r>
          </a:p>
        </p:txBody>
      </p:sp>
      <p:sp>
        <p:nvSpPr>
          <p:cNvPr id="5" name="Rounded Rectangle 4"/>
          <p:cNvSpPr/>
          <p:nvPr/>
        </p:nvSpPr>
        <p:spPr bwMode="auto">
          <a:xfrm>
            <a:off x="5560806" y="3152893"/>
            <a:ext cx="6109643"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gradFill>
                  <a:gsLst>
                    <a:gs pos="0">
                      <a:schemeClr val="tx1"/>
                    </a:gs>
                    <a:gs pos="100000">
                      <a:schemeClr val="tx1"/>
                    </a:gs>
                  </a:gsLst>
                  <a:lin ang="5400000" scaled="0"/>
                </a:gradFill>
                <a:latin typeface="Segoe UI" pitchFamily="34" charset="0"/>
                <a:cs typeface="Segoe UI" pitchFamily="34" charset="0"/>
              </a:rPr>
              <a:t>Proactively </a:t>
            </a:r>
            <a:r>
              <a:rPr lang="en-US" altLang="zh-CN" sz="2000" dirty="0">
                <a:gradFill>
                  <a:gsLst>
                    <a:gs pos="0">
                      <a:schemeClr val="tx1"/>
                    </a:gs>
                    <a:gs pos="100000">
                      <a:schemeClr val="tx1"/>
                    </a:gs>
                  </a:gsLst>
                  <a:lin ang="5400000" scaled="0"/>
                </a:gradFill>
                <a:latin typeface="Segoe UI" pitchFamily="34" charset="0"/>
                <a:cs typeface="Segoe UI" pitchFamily="34" charset="0"/>
              </a:rPr>
              <a:t>monitor PCs</a:t>
            </a:r>
          </a:p>
        </p:txBody>
      </p:sp>
      <p:sp>
        <p:nvSpPr>
          <p:cNvPr id="6" name="Rounded Rectangle 5"/>
          <p:cNvSpPr/>
          <p:nvPr/>
        </p:nvSpPr>
        <p:spPr bwMode="auto">
          <a:xfrm>
            <a:off x="5560806" y="3696032"/>
            <a:ext cx="6109643"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a:gradFill>
                  <a:gsLst>
                    <a:gs pos="0">
                      <a:schemeClr val="tx1"/>
                    </a:gs>
                    <a:gs pos="100000">
                      <a:schemeClr val="tx1"/>
                    </a:gs>
                  </a:gsLst>
                  <a:lin ang="5400000" scaled="0"/>
                </a:gradFill>
                <a:latin typeface="Segoe UI" pitchFamily="34" charset="0"/>
                <a:cs typeface="Segoe UI" pitchFamily="34" charset="0"/>
              </a:rPr>
              <a:t>Provide remote assistance</a:t>
            </a:r>
          </a:p>
        </p:txBody>
      </p:sp>
      <p:sp>
        <p:nvSpPr>
          <p:cNvPr id="7" name="Rounded Rectangle 6"/>
          <p:cNvSpPr/>
          <p:nvPr/>
        </p:nvSpPr>
        <p:spPr bwMode="auto">
          <a:xfrm>
            <a:off x="5560806" y="4239171"/>
            <a:ext cx="6109643"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a:gradFill>
                  <a:gsLst>
                    <a:gs pos="0">
                      <a:schemeClr val="tx1"/>
                    </a:gs>
                    <a:gs pos="100000">
                      <a:schemeClr val="tx1"/>
                    </a:gs>
                  </a:gsLst>
                  <a:lin ang="5400000" scaled="0"/>
                </a:gradFill>
                <a:latin typeface="Segoe UI" pitchFamily="34" charset="0"/>
                <a:cs typeface="Segoe UI" pitchFamily="34" charset="0"/>
              </a:rPr>
              <a:t>Inventory hardware and software</a:t>
            </a:r>
          </a:p>
        </p:txBody>
      </p:sp>
      <p:sp>
        <p:nvSpPr>
          <p:cNvPr id="8" name="Rounded Rectangle 7"/>
          <p:cNvSpPr/>
          <p:nvPr/>
        </p:nvSpPr>
        <p:spPr bwMode="auto">
          <a:xfrm>
            <a:off x="5560806" y="4782312"/>
            <a:ext cx="6109643"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gradFill>
                  <a:gsLst>
                    <a:gs pos="0">
                      <a:schemeClr val="tx1"/>
                    </a:gs>
                    <a:gs pos="100000">
                      <a:schemeClr val="tx1"/>
                    </a:gs>
                  </a:gsLst>
                  <a:lin ang="5400000" scaled="0"/>
                </a:gradFill>
                <a:latin typeface="Segoe UI" pitchFamily="34" charset="0"/>
                <a:cs typeface="Segoe UI" pitchFamily="34" charset="0"/>
              </a:rPr>
              <a:t>Set security policies</a:t>
            </a:r>
          </a:p>
        </p:txBody>
      </p:sp>
      <p:pic>
        <p:nvPicPr>
          <p:cNvPr id="9" name="Picture 8" descr="cloud 1.png"/>
          <p:cNvPicPr>
            <a:picLocks noChangeAspect="1"/>
          </p:cNvPicPr>
          <p:nvPr/>
        </p:nvPicPr>
        <p:blipFill>
          <a:blip r:embed="rId3" cstate="print"/>
          <a:stretch>
            <a:fillRect/>
          </a:stretch>
        </p:blipFill>
        <p:spPr>
          <a:xfrm rot="871165" flipH="1">
            <a:off x="2378545" y="1628683"/>
            <a:ext cx="3218438" cy="17072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28" y="2227871"/>
            <a:ext cx="4698113" cy="29363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itle 9"/>
          <p:cNvSpPr>
            <a:spLocks noGrp="1"/>
          </p:cNvSpPr>
          <p:nvPr>
            <p:ph type="title"/>
          </p:nvPr>
        </p:nvSpPr>
        <p:spPr>
          <a:xfrm>
            <a:off x="519112" y="228600"/>
            <a:ext cx="11149013" cy="1828193"/>
          </a:xfrm>
        </p:spPr>
        <p:txBody>
          <a:bodyPr/>
          <a:lstStyle/>
          <a:p>
            <a:r>
              <a:rPr lang="en-US" dirty="0" smtClean="0"/>
              <a:t>Help Manage &amp; Secure PCs Anywhere</a:t>
            </a:r>
            <a:br>
              <a:rPr lang="en-US" dirty="0" smtClean="0"/>
            </a:br>
            <a:r>
              <a:rPr lang="en-US" sz="3200" dirty="0" smtClean="0">
                <a:gradFill flip="none" rotWithShape="1">
                  <a:gsLst>
                    <a:gs pos="0">
                      <a:schemeClr val="bg2"/>
                    </a:gs>
                    <a:gs pos="86000">
                      <a:schemeClr val="bg2"/>
                    </a:gs>
                  </a:gsLst>
                  <a:lin ang="5400000" scaled="0"/>
                  <a:tileRect/>
                </a:gradFill>
              </a:rPr>
              <a:t>Delivering management essentials to lightly managed PCs</a:t>
            </a:r>
            <a:r>
              <a:rPr lang="en-US" dirty="0" smtClean="0"/>
              <a:t> </a:t>
            </a:r>
            <a:br>
              <a:rPr lang="en-US" dirty="0" smtClean="0"/>
            </a:br>
            <a:endParaRPr lang="en-US" dirty="0"/>
          </a:p>
        </p:txBody>
      </p:sp>
    </p:spTree>
    <p:extLst>
      <p:ext uri="{BB962C8B-B14F-4D97-AF65-F5344CB8AC3E}">
        <p14:creationId xmlns:p14="http://schemas.microsoft.com/office/powerpoint/2010/main" val="18644923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4985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Text Placeholder 2"/>
          <p:cNvSpPr txBox="1">
            <a:spLocks/>
          </p:cNvSpPr>
          <p:nvPr/>
        </p:nvSpPr>
        <p:spPr>
          <a:xfrm>
            <a:off x="519112" y="1068753"/>
            <a:ext cx="11149013" cy="5429179"/>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Title 6"/>
          <p:cNvSpPr>
            <a:spLocks noGrp="1"/>
          </p:cNvSpPr>
          <p:nvPr>
            <p:ph type="title"/>
          </p:nvPr>
        </p:nvSpPr>
        <p:spPr>
          <a:xfrm>
            <a:off x="519112" y="228600"/>
            <a:ext cx="11149013" cy="1052596"/>
          </a:xfrm>
        </p:spPr>
        <p:txBody>
          <a:bodyPr/>
          <a:lstStyle/>
          <a:p>
            <a:r>
              <a:rPr lang="en-US" dirty="0" smtClean="0"/>
              <a:t>Benefits of Management as a Service</a:t>
            </a:r>
            <a:br>
              <a:rPr lang="en-US" dirty="0" smtClean="0"/>
            </a:br>
            <a:r>
              <a:rPr lang="en-US" sz="3200" dirty="0">
                <a:gradFill flip="none" rotWithShape="1">
                  <a:gsLst>
                    <a:gs pos="0">
                      <a:schemeClr val="bg2"/>
                    </a:gs>
                    <a:gs pos="86000">
                      <a:schemeClr val="bg2"/>
                    </a:gs>
                  </a:gsLst>
                  <a:lin ang="5400000" scaled="0"/>
                  <a:tileRect/>
                </a:gradFill>
              </a:rPr>
              <a:t>Stuff you don’t need to do</a:t>
            </a:r>
          </a:p>
        </p:txBody>
      </p:sp>
      <p:sp>
        <p:nvSpPr>
          <p:cNvPr id="5" name="Text Placeholder 4"/>
          <p:cNvSpPr>
            <a:spLocks noGrp="1"/>
          </p:cNvSpPr>
          <p:nvPr>
            <p:ph type="body" sz="quarter" idx="10"/>
          </p:nvPr>
        </p:nvSpPr>
        <p:spPr>
          <a:xfrm>
            <a:off x="523875" y="1879648"/>
            <a:ext cx="11149013" cy="4927503"/>
          </a:xfrm>
        </p:spPr>
        <p:txBody>
          <a:bodyPr/>
          <a:lstStyle/>
          <a:p>
            <a:r>
              <a:rPr lang="en-US" sz="2000" dirty="0" smtClean="0"/>
              <a:t>Build and maintain server infrastructure</a:t>
            </a:r>
          </a:p>
          <a:p>
            <a:pPr lvl="1"/>
            <a:r>
              <a:rPr lang="en-US" sz="1800" dirty="0" smtClean="0"/>
              <a:t>Purchase server hardware, OS licenses, management software, etc.</a:t>
            </a:r>
          </a:p>
          <a:p>
            <a:pPr lvl="1"/>
            <a:r>
              <a:rPr lang="en-US" sz="1800" dirty="0" smtClean="0"/>
              <a:t>Install and configure each server (OS, database, security software, management software, etc.)</a:t>
            </a:r>
          </a:p>
          <a:p>
            <a:pPr lvl="1"/>
            <a:r>
              <a:rPr lang="en-US" sz="1800" dirty="0" smtClean="0"/>
              <a:t>Integrate into our networking environment</a:t>
            </a:r>
          </a:p>
          <a:p>
            <a:r>
              <a:rPr lang="en-US" sz="2000" dirty="0" smtClean="0"/>
              <a:t>Secure it</a:t>
            </a:r>
          </a:p>
          <a:p>
            <a:pPr lvl="1"/>
            <a:r>
              <a:rPr lang="en-US" sz="1800" dirty="0" smtClean="0"/>
              <a:t>Design for security (physical, networking, database, etc.)</a:t>
            </a:r>
          </a:p>
          <a:p>
            <a:pPr lvl="1"/>
            <a:r>
              <a:rPr lang="en-US" sz="1800" dirty="0" smtClean="0"/>
              <a:t>Assess and manage security on an ongoing basis</a:t>
            </a:r>
          </a:p>
          <a:p>
            <a:r>
              <a:rPr lang="en-US" sz="2000" dirty="0" smtClean="0"/>
              <a:t>Make it highly available</a:t>
            </a:r>
          </a:p>
          <a:p>
            <a:pPr lvl="1"/>
            <a:r>
              <a:rPr lang="en-US" sz="1800" dirty="0" smtClean="0"/>
              <a:t>Design and implement a high-availability configuration (no single point of failure)</a:t>
            </a:r>
          </a:p>
          <a:p>
            <a:pPr lvl="1"/>
            <a:r>
              <a:rPr lang="en-US" sz="1800" dirty="0" smtClean="0"/>
              <a:t>Design and implement health monitoring (so you can respond to issues quickly)</a:t>
            </a:r>
          </a:p>
          <a:p>
            <a:pPr lvl="1"/>
            <a:r>
              <a:rPr lang="en-US" sz="1800" dirty="0" smtClean="0"/>
              <a:t>Design and implement a disaster recovery plan (backup, recovery, document the plan, fire drills, redundancy across physical locations, etc.)</a:t>
            </a:r>
          </a:p>
          <a:p>
            <a:r>
              <a:rPr lang="en-US" sz="2000" dirty="0" smtClean="0"/>
              <a:t>Support roaming machines</a:t>
            </a:r>
          </a:p>
          <a:p>
            <a:pPr lvl="1"/>
            <a:r>
              <a:rPr lang="en-US" sz="1800" dirty="0" smtClean="0"/>
              <a:t>Deploy internet-facing servers with additional hardening</a:t>
            </a:r>
          </a:p>
          <a:p>
            <a:r>
              <a:rPr lang="en-US" sz="2000" dirty="0" smtClean="0"/>
              <a:t>Capacity planning</a:t>
            </a:r>
          </a:p>
          <a:p>
            <a:pPr lvl="1"/>
            <a:r>
              <a:rPr lang="en-US" sz="1800" dirty="0" smtClean="0"/>
              <a:t>Design for current capacity with plans to scale as your business grows</a:t>
            </a:r>
          </a:p>
        </p:txBody>
      </p:sp>
    </p:spTree>
    <p:extLst>
      <p:ext uri="{BB962C8B-B14F-4D97-AF65-F5344CB8AC3E}">
        <p14:creationId xmlns:p14="http://schemas.microsoft.com/office/powerpoint/2010/main" val="17010834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70320" y="228600"/>
            <a:ext cx="11456649"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latin typeface="Segoe" pitchFamily="34" charset="0"/>
            </a:endParaRPr>
          </a:p>
        </p:txBody>
      </p:sp>
      <p:sp>
        <p:nvSpPr>
          <p:cNvPr id="3" name="Rounded Rectangle 2"/>
          <p:cNvSpPr/>
          <p:nvPr/>
        </p:nvSpPr>
        <p:spPr bwMode="ltGray">
          <a:xfrm>
            <a:off x="363972" y="3986530"/>
            <a:ext cx="3656648" cy="2560320"/>
          </a:xfrm>
          <a:prstGeom prst="roundRect">
            <a:avLst>
              <a:gd name="adj" fmla="val 2969"/>
            </a:avLst>
          </a:prstGeom>
          <a:solidFill>
            <a:srgbClr val="FFFFFF">
              <a:shade val="85000"/>
              <a:alpha val="7000"/>
            </a:srgbClr>
          </a:solidFill>
          <a:ln w="12700">
            <a:noFill/>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0" algn="ctr"/>
            <a:r>
              <a:rPr lang="en-US" b="1" dirty="0" smtClean="0">
                <a:gradFill>
                  <a:gsLst>
                    <a:gs pos="0">
                      <a:srgbClr val="FFFFFF"/>
                    </a:gs>
                    <a:gs pos="100000">
                      <a:srgbClr val="FFFFFF"/>
                    </a:gs>
                  </a:gsLst>
                  <a:lin ang="5400000" scaled="0"/>
                </a:gradFill>
                <a:latin typeface="Segoe UI" pitchFamily="34" charset="0"/>
                <a:cs typeface="Segoe UI" pitchFamily="34" charset="0"/>
              </a:rPr>
              <a:t>Enroll your computers</a:t>
            </a:r>
          </a:p>
        </p:txBody>
      </p:sp>
      <p:pic>
        <p:nvPicPr>
          <p:cNvPr id="4" name="Picture 5" descr="C:\Users\Tyronc\Desktop\laptop.png"/>
          <p:cNvPicPr>
            <a:picLocks noChangeAspect="1" noChangeArrowheads="1"/>
          </p:cNvPicPr>
          <p:nvPr/>
        </p:nvPicPr>
        <p:blipFill>
          <a:blip r:embed="rId3"/>
          <a:srcRect/>
          <a:stretch>
            <a:fillRect/>
          </a:stretch>
        </p:blipFill>
        <p:spPr bwMode="auto">
          <a:xfrm>
            <a:off x="613190" y="4828560"/>
            <a:ext cx="942908" cy="609600"/>
          </a:xfrm>
          <a:prstGeom prst="rect">
            <a:avLst/>
          </a:prstGeom>
          <a:noFill/>
        </p:spPr>
      </p:pic>
      <p:pic>
        <p:nvPicPr>
          <p:cNvPr id="5" name="Picture 5" descr="C:\Users\Tyronc\Desktop\laptop.png"/>
          <p:cNvPicPr>
            <a:picLocks noChangeAspect="1" noChangeArrowheads="1"/>
          </p:cNvPicPr>
          <p:nvPr/>
        </p:nvPicPr>
        <p:blipFill>
          <a:blip r:embed="rId3"/>
          <a:srcRect/>
          <a:stretch>
            <a:fillRect/>
          </a:stretch>
        </p:blipFill>
        <p:spPr bwMode="auto">
          <a:xfrm>
            <a:off x="2622601" y="4820015"/>
            <a:ext cx="942908" cy="609600"/>
          </a:xfrm>
          <a:prstGeom prst="rect">
            <a:avLst/>
          </a:prstGeom>
          <a:noFill/>
        </p:spPr>
      </p:pic>
      <p:pic>
        <p:nvPicPr>
          <p:cNvPr id="6" name="Picture 5" descr="C:\Users\Tyronc\Desktop\laptop.png"/>
          <p:cNvPicPr>
            <a:picLocks noChangeAspect="1" noChangeArrowheads="1"/>
          </p:cNvPicPr>
          <p:nvPr/>
        </p:nvPicPr>
        <p:blipFill>
          <a:blip r:embed="rId4"/>
          <a:stretch>
            <a:fillRect/>
          </a:stretch>
        </p:blipFill>
        <p:spPr bwMode="auto">
          <a:xfrm>
            <a:off x="1707972" y="5815330"/>
            <a:ext cx="968650" cy="731520"/>
          </a:xfrm>
          <a:prstGeom prst="rect">
            <a:avLst/>
          </a:prstGeom>
          <a:noFill/>
        </p:spPr>
      </p:pic>
      <p:pic>
        <p:nvPicPr>
          <p:cNvPr id="7" name="Picture 6" descr="C:\Users\Tyronc\Desktop\monitor.png"/>
          <p:cNvPicPr>
            <a:picLocks noChangeAspect="1" noChangeArrowheads="1"/>
          </p:cNvPicPr>
          <p:nvPr/>
        </p:nvPicPr>
        <p:blipFill>
          <a:blip r:embed="rId4"/>
          <a:stretch>
            <a:fillRect/>
          </a:stretch>
        </p:blipFill>
        <p:spPr bwMode="auto">
          <a:xfrm>
            <a:off x="2870700" y="5513087"/>
            <a:ext cx="968649" cy="731520"/>
          </a:xfrm>
          <a:prstGeom prst="rect">
            <a:avLst/>
          </a:prstGeom>
          <a:noFill/>
        </p:spPr>
      </p:pic>
      <p:pic>
        <p:nvPicPr>
          <p:cNvPr id="8" name="Picture 6" descr="C:\Users\Tyronc\Desktop\monitor.png"/>
          <p:cNvPicPr>
            <a:picLocks noChangeAspect="1" noChangeArrowheads="1"/>
          </p:cNvPicPr>
          <p:nvPr/>
        </p:nvPicPr>
        <p:blipFill>
          <a:blip r:embed="rId4"/>
          <a:stretch>
            <a:fillRect/>
          </a:stretch>
        </p:blipFill>
        <p:spPr bwMode="auto">
          <a:xfrm>
            <a:off x="512453" y="5504541"/>
            <a:ext cx="968650" cy="731520"/>
          </a:xfrm>
          <a:prstGeom prst="rect">
            <a:avLst/>
          </a:prstGeom>
          <a:noFill/>
        </p:spPr>
      </p:pic>
      <p:pic>
        <p:nvPicPr>
          <p:cNvPr id="9" name="Picture 6" descr="C:\Users\Tyronc\Desktop\monitor.png"/>
          <p:cNvPicPr>
            <a:picLocks noChangeAspect="1" noChangeArrowheads="1"/>
          </p:cNvPicPr>
          <p:nvPr/>
        </p:nvPicPr>
        <p:blipFill>
          <a:blip r:embed="rId4"/>
          <a:stretch>
            <a:fillRect/>
          </a:stretch>
        </p:blipFill>
        <p:spPr bwMode="auto">
          <a:xfrm>
            <a:off x="1707972" y="4415221"/>
            <a:ext cx="968650" cy="731520"/>
          </a:xfrm>
          <a:prstGeom prst="rect">
            <a:avLst/>
          </a:prstGeom>
          <a:noFill/>
          <a:ln>
            <a:noFill/>
          </a:ln>
        </p:spPr>
      </p:pic>
      <p:grpSp>
        <p:nvGrpSpPr>
          <p:cNvPr id="10" name="Group 9"/>
          <p:cNvGrpSpPr/>
          <p:nvPr/>
        </p:nvGrpSpPr>
        <p:grpSpPr>
          <a:xfrm>
            <a:off x="4636309" y="3986530"/>
            <a:ext cx="3656648" cy="2560320"/>
            <a:chOff x="3478138" y="3986530"/>
            <a:chExt cx="2743200" cy="2560320"/>
          </a:xfrm>
        </p:grpSpPr>
        <p:sp>
          <p:nvSpPr>
            <p:cNvPr id="11" name="Rounded Rectangle 10"/>
            <p:cNvSpPr/>
            <p:nvPr/>
          </p:nvSpPr>
          <p:spPr bwMode="ltGray">
            <a:xfrm>
              <a:off x="3478138" y="3986530"/>
              <a:ext cx="2743200" cy="2560320"/>
            </a:xfrm>
            <a:prstGeom prst="roundRect">
              <a:avLst>
                <a:gd name="adj" fmla="val 2969"/>
              </a:avLst>
            </a:prstGeom>
            <a:solidFill>
              <a:srgbClr val="FFFFFF">
                <a:shade val="85000"/>
                <a:alpha val="7000"/>
              </a:srgbClr>
            </a:solidFill>
            <a:ln w="12700">
              <a:noFill/>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t" anchorCtr="0" compatLnSpc="1">
              <a:prstTxWarp prst="textNoShape">
                <a:avLst/>
              </a:prstTxWarp>
            </a:bodyPr>
            <a:lstStyle/>
            <a:p>
              <a:pPr lvl="0" algn="ctr"/>
              <a:r>
                <a:rPr lang="en-US" b="1" dirty="0" smtClean="0">
                  <a:gradFill>
                    <a:gsLst>
                      <a:gs pos="0">
                        <a:srgbClr val="FFFFFF"/>
                      </a:gs>
                      <a:gs pos="100000">
                        <a:srgbClr val="FFFFFF"/>
                      </a:gs>
                    </a:gsLst>
                    <a:lin ang="5400000" scaled="0"/>
                  </a:gradFill>
                  <a:latin typeface="Segoe UI" pitchFamily="34" charset="0"/>
                  <a:cs typeface="Segoe UI" pitchFamily="34" charset="0"/>
                </a:rPr>
                <a:t>Download enrollment package from console</a:t>
              </a:r>
            </a:p>
          </p:txBody>
        </p:sp>
        <p:pic>
          <p:nvPicPr>
            <p:cNvPr id="12" name="Picture 2"/>
            <p:cNvPicPr>
              <a:picLocks noChangeAspect="1" noChangeArrowheads="1"/>
            </p:cNvPicPr>
            <p:nvPr/>
          </p:nvPicPr>
          <p:blipFill>
            <a:blip r:embed="rId5"/>
            <a:srcRect/>
            <a:stretch>
              <a:fillRect/>
            </a:stretch>
          </p:blipFill>
          <p:spPr bwMode="auto">
            <a:xfrm>
              <a:off x="4128595" y="4952378"/>
              <a:ext cx="1509823" cy="1244094"/>
            </a:xfrm>
            <a:prstGeom prst="rect">
              <a:avLst/>
            </a:prstGeom>
            <a:ln>
              <a:noFill/>
            </a:ln>
            <a:effectLst>
              <a:outerShdw blurRad="292100" dist="139700" dir="2700000" algn="tl" rotWithShape="0">
                <a:srgbClr val="333333">
                  <a:alpha val="65000"/>
                </a:srgbClr>
              </a:outerShdw>
            </a:effectLst>
          </p:spPr>
        </p:pic>
      </p:grpSp>
      <p:sp>
        <p:nvSpPr>
          <p:cNvPr id="13" name="Right Arrow 12"/>
          <p:cNvSpPr/>
          <p:nvPr/>
        </p:nvSpPr>
        <p:spPr bwMode="auto">
          <a:xfrm>
            <a:off x="227013" y="1328341"/>
            <a:ext cx="1605968" cy="708842"/>
          </a:xfrm>
          <a:prstGeom prst="rightArrow">
            <a:avLst>
              <a:gd name="adj1" fmla="val 66807"/>
              <a:gd name="adj2" fmla="val 38676"/>
            </a:avLst>
          </a:prstGeom>
          <a:gradFill flip="none" rotWithShape="1">
            <a:gsLst>
              <a:gs pos="0">
                <a:schemeClr val="tx1"/>
              </a:gs>
              <a:gs pos="100000">
                <a:schemeClr val="tx1">
                  <a:lumMod val="65000"/>
                  <a:alpha val="70000"/>
                </a:schemeClr>
              </a:gs>
            </a:gsLst>
            <a:lin ang="540000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r>
              <a:rPr lang="en-US" sz="1600" dirty="0" smtClean="0">
                <a:gradFill>
                  <a:gsLst>
                    <a:gs pos="0">
                      <a:schemeClr val="bg1">
                        <a:lumMod val="85000"/>
                        <a:lumOff val="15000"/>
                      </a:schemeClr>
                    </a:gs>
                    <a:gs pos="100000">
                      <a:schemeClr val="bg1">
                        <a:lumMod val="85000"/>
                        <a:lumOff val="15000"/>
                      </a:schemeClr>
                    </a:gs>
                  </a:gsLst>
                  <a:lin ang="5400000" scaled="0"/>
                </a:gradFill>
                <a:latin typeface="Segoe UI" pitchFamily="34" charset="0"/>
                <a:cs typeface="Segoe UI" pitchFamily="34" charset="0"/>
              </a:rPr>
              <a:t>Sign Up</a:t>
            </a:r>
          </a:p>
        </p:txBody>
      </p:sp>
      <p:sp>
        <p:nvSpPr>
          <p:cNvPr id="14" name="Right Arrow 13"/>
          <p:cNvSpPr/>
          <p:nvPr/>
        </p:nvSpPr>
        <p:spPr bwMode="auto">
          <a:xfrm>
            <a:off x="6036130" y="1328341"/>
            <a:ext cx="1462659" cy="640080"/>
          </a:xfrm>
          <a:prstGeom prst="rightArrow">
            <a:avLst>
              <a:gd name="adj1" fmla="val 66807"/>
              <a:gd name="adj2" fmla="val 37395"/>
            </a:avLst>
          </a:prstGeom>
          <a:gradFill flip="none" rotWithShape="1">
            <a:gsLst>
              <a:gs pos="0">
                <a:schemeClr val="tx1"/>
              </a:gs>
              <a:gs pos="100000">
                <a:schemeClr val="tx1">
                  <a:lumMod val="65000"/>
                  <a:alpha val="70000"/>
                </a:schemeClr>
              </a:gs>
            </a:gsLst>
            <a:lin ang="540000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r>
              <a:rPr lang="en-US" sz="1600" dirty="0" smtClean="0">
                <a:gradFill>
                  <a:gsLst>
                    <a:gs pos="0">
                      <a:schemeClr val="bg1">
                        <a:lumMod val="85000"/>
                        <a:lumOff val="15000"/>
                      </a:schemeClr>
                    </a:gs>
                    <a:gs pos="100000">
                      <a:schemeClr val="bg1">
                        <a:lumMod val="85000"/>
                        <a:lumOff val="15000"/>
                      </a:schemeClr>
                    </a:gs>
                  </a:gsLst>
                  <a:lin ang="5400000" scaled="0"/>
                </a:gradFill>
                <a:latin typeface="Segoe UI" pitchFamily="34" charset="0"/>
                <a:cs typeface="Segoe UI" pitchFamily="34" charset="0"/>
              </a:rPr>
              <a:t>Log In</a:t>
            </a:r>
          </a:p>
        </p:txBody>
      </p:sp>
      <p:grpSp>
        <p:nvGrpSpPr>
          <p:cNvPr id="15" name="Group 14"/>
          <p:cNvGrpSpPr/>
          <p:nvPr/>
        </p:nvGrpSpPr>
        <p:grpSpPr>
          <a:xfrm>
            <a:off x="7772041" y="1328341"/>
            <a:ext cx="4039043" cy="640080"/>
            <a:chOff x="5830549" y="1328738"/>
            <a:chExt cx="3030071" cy="640080"/>
          </a:xfrm>
        </p:grpSpPr>
        <p:sp>
          <p:nvSpPr>
            <p:cNvPr id="16" name="Rounded Rectangle 15"/>
            <p:cNvSpPr/>
            <p:nvPr/>
          </p:nvSpPr>
          <p:spPr bwMode="auto">
            <a:xfrm>
              <a:off x="5830549" y="1328738"/>
              <a:ext cx="3030071" cy="640080"/>
            </a:xfrm>
            <a:prstGeom prst="roundRect">
              <a:avLst>
                <a:gd name="adj" fmla="val 10131"/>
              </a:avLst>
            </a:prstGeom>
            <a:gradFill flip="none" rotWithShape="1">
              <a:gsLst>
                <a:gs pos="0">
                  <a:schemeClr val="tx1"/>
                </a:gs>
                <a:gs pos="100000">
                  <a:schemeClr val="tx1">
                    <a:lumMod val="65000"/>
                    <a:alpha val="70000"/>
                  </a:schemeClr>
                </a:gs>
              </a:gsLst>
              <a:lin ang="540000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1200" dirty="0" smtClean="0">
                <a:gradFill>
                  <a:gsLst>
                    <a:gs pos="0">
                      <a:schemeClr val="bg1">
                        <a:lumMod val="85000"/>
                        <a:lumOff val="15000"/>
                      </a:schemeClr>
                    </a:gs>
                    <a:gs pos="100000">
                      <a:schemeClr val="bg1">
                        <a:lumMod val="85000"/>
                        <a:lumOff val="15000"/>
                      </a:schemeClr>
                    </a:gs>
                  </a:gsLst>
                  <a:lin ang="5400000" scaled="0"/>
                </a:gradFill>
                <a:latin typeface="Segoe UI" pitchFamily="34" charset="0"/>
                <a:cs typeface="Segoe UI" pitchFamily="34" charset="0"/>
              </a:endParaRPr>
            </a:p>
          </p:txBody>
        </p:sp>
        <p:pic>
          <p:nvPicPr>
            <p:cNvPr id="17" name="Picture 2"/>
            <p:cNvPicPr>
              <a:picLocks noChangeAspect="1" noChangeArrowheads="1"/>
            </p:cNvPicPr>
            <p:nvPr/>
          </p:nvPicPr>
          <p:blipFill>
            <a:blip r:embed="rId6"/>
            <a:srcRect/>
            <a:stretch>
              <a:fillRect/>
            </a:stretch>
          </p:blipFill>
          <p:spPr bwMode="auto">
            <a:xfrm>
              <a:off x="5973984" y="1488758"/>
              <a:ext cx="2743200" cy="320040"/>
            </a:xfrm>
            <a:prstGeom prst="rect">
              <a:avLst/>
            </a:prstGeom>
            <a:noFill/>
            <a:ln w="9525">
              <a:noFill/>
              <a:miter lim="800000"/>
              <a:headEnd/>
              <a:tailEnd/>
            </a:ln>
            <a:effectLst/>
          </p:spPr>
        </p:pic>
      </p:grpSp>
      <p:sp>
        <p:nvSpPr>
          <p:cNvPr id="18" name="Isosceles Triangle 17"/>
          <p:cNvSpPr/>
          <p:nvPr/>
        </p:nvSpPr>
        <p:spPr bwMode="auto">
          <a:xfrm rot="16200000">
            <a:off x="3545926" y="5033199"/>
            <a:ext cx="1640790" cy="530385"/>
          </a:xfrm>
          <a:prstGeom prst="triangle">
            <a:avLst/>
          </a:prstGeom>
          <a:gradFill flip="none" rotWithShape="1">
            <a:gsLst>
              <a:gs pos="0">
                <a:schemeClr val="tx1"/>
              </a:gs>
              <a:gs pos="100000">
                <a:schemeClr val="tx1">
                  <a:lumMod val="65000"/>
                  <a:alpha val="70000"/>
                </a:schemeClr>
              </a:gs>
            </a:gsLst>
            <a:lin ang="540000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1600" dirty="0" smtClean="0">
              <a:gradFill>
                <a:gsLst>
                  <a:gs pos="0">
                    <a:schemeClr val="bg1">
                      <a:lumMod val="85000"/>
                      <a:lumOff val="15000"/>
                    </a:schemeClr>
                  </a:gs>
                  <a:gs pos="100000">
                    <a:schemeClr val="bg1">
                      <a:lumMod val="85000"/>
                      <a:lumOff val="15000"/>
                    </a:schemeClr>
                  </a:gs>
                </a:gsLst>
                <a:lin ang="5400000" scaled="0"/>
              </a:gradFill>
              <a:latin typeface="Segoe UI" pitchFamily="34" charset="0"/>
              <a:cs typeface="Segoe UI" pitchFamily="34" charset="0"/>
            </a:endParaRPr>
          </a:p>
        </p:txBody>
      </p:sp>
      <p:sp>
        <p:nvSpPr>
          <p:cNvPr id="19" name="Bent Arrow 18"/>
          <p:cNvSpPr/>
          <p:nvPr/>
        </p:nvSpPr>
        <p:spPr bwMode="auto">
          <a:xfrm rot="10800000">
            <a:off x="8353594" y="3990885"/>
            <a:ext cx="3471254" cy="1600018"/>
          </a:xfrm>
          <a:prstGeom prst="bentArrow">
            <a:avLst>
              <a:gd name="adj1" fmla="val 22237"/>
              <a:gd name="adj2" fmla="val 16357"/>
              <a:gd name="adj3" fmla="val 14941"/>
              <a:gd name="adj4" fmla="val 36859"/>
            </a:avLst>
          </a:prstGeom>
          <a:gradFill flip="none" rotWithShape="1">
            <a:gsLst>
              <a:gs pos="0">
                <a:schemeClr val="tx1"/>
              </a:gs>
              <a:gs pos="100000">
                <a:schemeClr val="tx1">
                  <a:lumMod val="65000"/>
                  <a:alpha val="70000"/>
                </a:schemeClr>
              </a:gs>
            </a:gsLst>
            <a:lin ang="540000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sz="1200" dirty="0" smtClean="0">
              <a:gradFill>
                <a:gsLst>
                  <a:gs pos="0">
                    <a:schemeClr val="bg1">
                      <a:lumMod val="85000"/>
                      <a:lumOff val="15000"/>
                    </a:schemeClr>
                  </a:gs>
                  <a:gs pos="100000">
                    <a:schemeClr val="bg1">
                      <a:lumMod val="85000"/>
                      <a:lumOff val="15000"/>
                    </a:schemeClr>
                  </a:gs>
                </a:gsLst>
                <a:lin ang="5400000" scaled="0"/>
              </a:gradFill>
              <a:latin typeface="Segoe UI" pitchFamily="34" charset="0"/>
              <a:cs typeface="Segoe UI" pitchFamily="34" charset="0"/>
            </a:endParaRPr>
          </a:p>
        </p:txBody>
      </p:sp>
      <p:grpSp>
        <p:nvGrpSpPr>
          <p:cNvPr id="20" name="Group 19"/>
          <p:cNvGrpSpPr/>
          <p:nvPr/>
        </p:nvGrpSpPr>
        <p:grpSpPr>
          <a:xfrm>
            <a:off x="2106231" y="1328341"/>
            <a:ext cx="3656648" cy="640080"/>
            <a:chOff x="1580085" y="1327944"/>
            <a:chExt cx="2743200" cy="640080"/>
          </a:xfrm>
        </p:grpSpPr>
        <p:sp>
          <p:nvSpPr>
            <p:cNvPr id="21" name="Rounded Rectangle 20"/>
            <p:cNvSpPr/>
            <p:nvPr/>
          </p:nvSpPr>
          <p:spPr bwMode="auto">
            <a:xfrm>
              <a:off x="1580085" y="1327944"/>
              <a:ext cx="2743200" cy="640080"/>
            </a:xfrm>
            <a:prstGeom prst="roundRect">
              <a:avLst>
                <a:gd name="adj" fmla="val 10131"/>
              </a:avLst>
            </a:prstGeom>
            <a:gradFill flip="none" rotWithShape="1">
              <a:gsLst>
                <a:gs pos="0">
                  <a:schemeClr val="tx1"/>
                </a:gs>
                <a:gs pos="100000">
                  <a:schemeClr val="tx1">
                    <a:lumMod val="65000"/>
                    <a:alpha val="70000"/>
                  </a:schemeClr>
                </a:gs>
              </a:gsLst>
              <a:lin ang="5400000" scaled="1"/>
              <a:tileRect/>
            </a:gra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defRPr/>
              </a:pPr>
              <a:endParaRPr lang="en-US" dirty="0" smtClean="0">
                <a:gradFill>
                  <a:gsLst>
                    <a:gs pos="0">
                      <a:schemeClr val="bg1">
                        <a:lumMod val="85000"/>
                        <a:lumOff val="15000"/>
                      </a:schemeClr>
                    </a:gs>
                    <a:gs pos="100000">
                      <a:schemeClr val="bg1">
                        <a:lumMod val="85000"/>
                        <a:lumOff val="15000"/>
                      </a:schemeClr>
                    </a:gs>
                  </a:gsLst>
                  <a:lin ang="5400000" scaled="0"/>
                </a:gradFill>
                <a:latin typeface="Segoe UI" pitchFamily="34" charset="0"/>
                <a:cs typeface="Segoe UI" pitchFamily="34" charset="0"/>
              </a:endParaRPr>
            </a:p>
          </p:txBody>
        </p:sp>
        <p:pic>
          <p:nvPicPr>
            <p:cNvPr id="22" name="Picture 2"/>
            <p:cNvPicPr>
              <a:picLocks noChangeAspect="1" noChangeArrowheads="1"/>
            </p:cNvPicPr>
            <p:nvPr/>
          </p:nvPicPr>
          <p:blipFill>
            <a:blip r:embed="rId7"/>
            <a:srcRect/>
            <a:stretch>
              <a:fillRect/>
            </a:stretch>
          </p:blipFill>
          <p:spPr bwMode="auto">
            <a:xfrm>
              <a:off x="1625805" y="1346175"/>
              <a:ext cx="2651760" cy="518159"/>
            </a:xfrm>
            <a:prstGeom prst="rect">
              <a:avLst/>
            </a:prstGeom>
            <a:noFill/>
            <a:ln w="9525">
              <a:noFill/>
              <a:miter lim="800000"/>
              <a:headEnd/>
              <a:tailEnd/>
            </a:ln>
            <a:effectLst/>
          </p:spPr>
        </p:pic>
      </p:grpSp>
      <p:sp>
        <p:nvSpPr>
          <p:cNvPr id="23" name="TextBox 22"/>
          <p:cNvSpPr txBox="1"/>
          <p:nvPr/>
        </p:nvSpPr>
        <p:spPr>
          <a:xfrm>
            <a:off x="2106232" y="2037183"/>
            <a:ext cx="3661923" cy="531209"/>
          </a:xfrm>
          <a:prstGeom prst="roundRect">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spAutoFit/>
          </a:bodyPr>
          <a:lstStyle/>
          <a:p>
            <a:pPr marL="0" lvl="1" fontAlgn="base">
              <a:lnSpc>
                <a:spcPct val="90000"/>
              </a:lnSpc>
              <a:spcBef>
                <a:spcPct val="20000"/>
              </a:spcBef>
              <a:spcAft>
                <a:spcPct val="0"/>
              </a:spcAft>
              <a:buClr>
                <a:srgbClr val="FFFF99"/>
              </a:buClr>
              <a:buSzPct val="90000"/>
              <a:defRPr/>
            </a:pPr>
            <a:r>
              <a:rPr lang="en-US" altLang="zh-CN" sz="1400" dirty="0" smtClean="0">
                <a:gradFill>
                  <a:gsLst>
                    <a:gs pos="0">
                      <a:schemeClr val="tx1"/>
                    </a:gs>
                    <a:gs pos="100000">
                      <a:schemeClr val="tx1"/>
                    </a:gs>
                  </a:gsLst>
                  <a:lin ang="5400000" scaled="0"/>
                </a:gradFill>
                <a:latin typeface="Segoe UI" pitchFamily="34" charset="0"/>
                <a:cs typeface="Segoe UI" pitchFamily="34" charset="0"/>
              </a:rPr>
              <a:t>Create additional administrators (Tenant Admins)</a:t>
            </a:r>
          </a:p>
        </p:txBody>
      </p:sp>
      <p:grpSp>
        <p:nvGrpSpPr>
          <p:cNvPr id="24" name="Group 23"/>
          <p:cNvGrpSpPr/>
          <p:nvPr/>
        </p:nvGrpSpPr>
        <p:grpSpPr>
          <a:xfrm>
            <a:off x="7792469" y="2037183"/>
            <a:ext cx="4034501" cy="1890383"/>
            <a:chOff x="5845874" y="2037182"/>
            <a:chExt cx="3026664" cy="1890383"/>
          </a:xfrm>
        </p:grpSpPr>
        <p:sp>
          <p:nvSpPr>
            <p:cNvPr id="25" name="TextBox 24"/>
            <p:cNvSpPr txBox="1"/>
            <p:nvPr/>
          </p:nvSpPr>
          <p:spPr>
            <a:xfrm>
              <a:off x="5845874" y="2037182"/>
              <a:ext cx="3026664" cy="530352"/>
            </a:xfrm>
            <a:prstGeom prst="roundRect">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noAutofit/>
            </a:bodyPr>
            <a:lstStyle/>
            <a:p>
              <a:pPr marL="0" lvl="1" indent="-233363" fontAlgn="base">
                <a:lnSpc>
                  <a:spcPct val="90000"/>
                </a:lnSpc>
                <a:spcBef>
                  <a:spcPct val="20000"/>
                </a:spcBef>
                <a:spcAft>
                  <a:spcPct val="0"/>
                </a:spcAft>
                <a:buClr>
                  <a:srgbClr val="FFFF99"/>
                </a:buClr>
                <a:buSzPct val="90000"/>
                <a:defRPr/>
              </a:pPr>
              <a:r>
                <a:rPr lang="en-US" altLang="zh-CN" sz="1400" dirty="0" smtClean="0">
                  <a:gradFill>
                    <a:gsLst>
                      <a:gs pos="0">
                        <a:schemeClr val="tx1"/>
                      </a:gs>
                      <a:gs pos="100000">
                        <a:schemeClr val="tx1"/>
                      </a:gs>
                    </a:gsLst>
                    <a:lin ang="5400000" scaled="0"/>
                  </a:gradFill>
                  <a:latin typeface="Segoe UI" pitchFamily="34" charset="0"/>
                  <a:cs typeface="Segoe UI" pitchFamily="34" charset="0"/>
                </a:rPr>
                <a:t>Create additional administrators</a:t>
              </a:r>
            </a:p>
          </p:txBody>
        </p:sp>
        <p:sp>
          <p:nvSpPr>
            <p:cNvPr id="26" name="TextBox 25"/>
            <p:cNvSpPr txBox="1"/>
            <p:nvPr/>
          </p:nvSpPr>
          <p:spPr>
            <a:xfrm>
              <a:off x="5845874" y="2622398"/>
              <a:ext cx="3026664" cy="1305167"/>
            </a:xfrm>
            <a:prstGeom prst="roundRect">
              <a:avLst>
                <a:gd name="adj" fmla="val 5991"/>
              </a:avLst>
            </a:prstGeom>
            <a:gradFill flip="none" rotWithShape="1">
              <a:gsLst>
                <a:gs pos="0">
                  <a:srgbClr val="FFFFFF">
                    <a:alpha val="0"/>
                  </a:srgbClr>
                </a:gs>
                <a:gs pos="64000">
                  <a:srgbClr val="000000">
                    <a:alpha val="62000"/>
                  </a:srgb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noAutofit/>
            </a:bodyPr>
            <a:lstStyle/>
            <a:p>
              <a:pPr marL="0" lvl="1" indent="-233363" fontAlgn="base">
                <a:lnSpc>
                  <a:spcPct val="90000"/>
                </a:lnSpc>
                <a:spcBef>
                  <a:spcPct val="20000"/>
                </a:spcBef>
                <a:spcAft>
                  <a:spcPct val="0"/>
                </a:spcAft>
                <a:buClr>
                  <a:srgbClr val="FFFF99"/>
                </a:buClr>
                <a:buSzPct val="90000"/>
                <a:defRPr/>
              </a:pPr>
              <a:r>
                <a:rPr lang="en-US" altLang="zh-CN" sz="1400" b="1" dirty="0" smtClean="0">
                  <a:gradFill>
                    <a:gsLst>
                      <a:gs pos="0">
                        <a:schemeClr val="tx1"/>
                      </a:gs>
                      <a:gs pos="100000">
                        <a:schemeClr val="tx1"/>
                      </a:gs>
                    </a:gsLst>
                    <a:lin ang="5400000" scaled="0"/>
                  </a:gradFill>
                  <a:latin typeface="Segoe UI" pitchFamily="34" charset="0"/>
                  <a:cs typeface="Segoe UI" pitchFamily="34" charset="0"/>
                </a:rPr>
                <a:t>Initial Configuration</a:t>
              </a:r>
            </a:p>
            <a:p>
              <a:pPr marL="457181" lvl="2" indent="-233363" fontAlgn="base">
                <a:lnSpc>
                  <a:spcPct val="90000"/>
                </a:lnSpc>
                <a:spcBef>
                  <a:spcPct val="20000"/>
                </a:spcBef>
                <a:spcAft>
                  <a:spcPct val="0"/>
                </a:spcAft>
                <a:buClr>
                  <a:srgbClr val="FFFF99"/>
                </a:buClr>
                <a:buSzPct val="90000"/>
                <a:defRPr/>
              </a:pPr>
              <a:r>
                <a:rPr lang="en-US" altLang="zh-CN" sz="1200" dirty="0" smtClean="0">
                  <a:gradFill>
                    <a:gsLst>
                      <a:gs pos="0">
                        <a:schemeClr val="tx1"/>
                      </a:gs>
                      <a:gs pos="100000">
                        <a:schemeClr val="tx1"/>
                      </a:gs>
                    </a:gsLst>
                    <a:lin ang="5400000" scaled="0"/>
                  </a:gradFill>
                  <a:latin typeface="Segoe UI" pitchFamily="34" charset="0"/>
                  <a:cs typeface="Segoe UI" pitchFamily="34" charset="0"/>
                </a:rPr>
                <a:t>Update Products/Classifications</a:t>
              </a:r>
            </a:p>
            <a:p>
              <a:pPr marL="457181" lvl="2" indent="-233363" fontAlgn="base">
                <a:lnSpc>
                  <a:spcPct val="90000"/>
                </a:lnSpc>
                <a:spcBef>
                  <a:spcPct val="20000"/>
                </a:spcBef>
                <a:spcAft>
                  <a:spcPct val="0"/>
                </a:spcAft>
                <a:buClr>
                  <a:srgbClr val="FFFF99"/>
                </a:buClr>
                <a:buSzPct val="90000"/>
                <a:defRPr/>
              </a:pPr>
              <a:r>
                <a:rPr lang="en-US" altLang="zh-CN" sz="1200" dirty="0" smtClean="0">
                  <a:gradFill>
                    <a:gsLst>
                      <a:gs pos="0">
                        <a:schemeClr val="tx1"/>
                      </a:gs>
                      <a:gs pos="100000">
                        <a:schemeClr val="tx1"/>
                      </a:gs>
                    </a:gsLst>
                    <a:lin ang="5400000" scaled="0"/>
                  </a:gradFill>
                  <a:latin typeface="Segoe UI" pitchFamily="34" charset="0"/>
                  <a:cs typeface="Segoe UI" pitchFamily="34" charset="0"/>
                </a:rPr>
                <a:t>Auto approval rules</a:t>
              </a:r>
            </a:p>
            <a:p>
              <a:pPr marL="457181" lvl="2" indent="-233363" fontAlgn="base">
                <a:lnSpc>
                  <a:spcPct val="90000"/>
                </a:lnSpc>
                <a:spcBef>
                  <a:spcPct val="20000"/>
                </a:spcBef>
                <a:spcAft>
                  <a:spcPct val="0"/>
                </a:spcAft>
                <a:buClr>
                  <a:srgbClr val="FFFF99"/>
                </a:buClr>
                <a:buSzPct val="90000"/>
                <a:defRPr/>
              </a:pPr>
              <a:r>
                <a:rPr lang="en-US" altLang="zh-CN" sz="1200" dirty="0" smtClean="0">
                  <a:gradFill>
                    <a:gsLst>
                      <a:gs pos="0">
                        <a:schemeClr val="tx1"/>
                      </a:gs>
                      <a:gs pos="100000">
                        <a:schemeClr val="tx1"/>
                      </a:gs>
                    </a:gsLst>
                    <a:lin ang="5400000" scaled="0"/>
                  </a:gradFill>
                  <a:latin typeface="Segoe UI" pitchFamily="34" charset="0"/>
                  <a:cs typeface="Segoe UI" pitchFamily="34" charset="0"/>
                </a:rPr>
                <a:t>Agent policy</a:t>
              </a:r>
            </a:p>
            <a:p>
              <a:pPr marL="457181" lvl="2" indent="-233363" fontAlgn="base">
                <a:lnSpc>
                  <a:spcPct val="90000"/>
                </a:lnSpc>
                <a:spcBef>
                  <a:spcPct val="20000"/>
                </a:spcBef>
                <a:spcAft>
                  <a:spcPct val="0"/>
                </a:spcAft>
                <a:buClr>
                  <a:srgbClr val="FFFF99"/>
                </a:buClr>
                <a:buSzPct val="90000"/>
                <a:defRPr/>
              </a:pPr>
              <a:r>
                <a:rPr lang="en-US" altLang="zh-CN" sz="1200" dirty="0" smtClean="0">
                  <a:gradFill>
                    <a:gsLst>
                      <a:gs pos="0">
                        <a:schemeClr val="tx1"/>
                      </a:gs>
                      <a:gs pos="100000">
                        <a:schemeClr val="tx1"/>
                      </a:gs>
                    </a:gsLst>
                    <a:lin ang="5400000" scaled="0"/>
                  </a:gradFill>
                  <a:latin typeface="Segoe UI" pitchFamily="34" charset="0"/>
                  <a:cs typeface="Segoe UI" pitchFamily="34" charset="0"/>
                </a:rPr>
                <a:t>Groups</a:t>
              </a:r>
            </a:p>
            <a:p>
              <a:pPr marL="457181" lvl="2" indent="-233363" fontAlgn="base">
                <a:lnSpc>
                  <a:spcPct val="90000"/>
                </a:lnSpc>
                <a:spcBef>
                  <a:spcPct val="20000"/>
                </a:spcBef>
                <a:spcAft>
                  <a:spcPct val="0"/>
                </a:spcAft>
                <a:buClr>
                  <a:srgbClr val="FFFF99"/>
                </a:buClr>
                <a:buSzPct val="90000"/>
                <a:defRPr/>
              </a:pPr>
              <a:r>
                <a:rPr lang="en-US" altLang="zh-CN" sz="1200" dirty="0" smtClean="0">
                  <a:gradFill>
                    <a:gsLst>
                      <a:gs pos="0">
                        <a:schemeClr val="tx1"/>
                      </a:gs>
                      <a:gs pos="100000">
                        <a:schemeClr val="tx1"/>
                      </a:gs>
                    </a:gsLst>
                    <a:lin ang="5400000" scaled="0"/>
                  </a:gradFill>
                  <a:latin typeface="Segoe UI" pitchFamily="34" charset="0"/>
                  <a:cs typeface="Segoe UI" pitchFamily="34" charset="0"/>
                </a:rPr>
                <a:t>Alerts and notifications</a:t>
              </a:r>
            </a:p>
          </p:txBody>
        </p:sp>
      </p:grpSp>
      <p:sp>
        <p:nvSpPr>
          <p:cNvPr id="28" name="Title 27"/>
          <p:cNvSpPr>
            <a:spLocks noGrp="1"/>
          </p:cNvSpPr>
          <p:nvPr>
            <p:ph type="title"/>
          </p:nvPr>
        </p:nvSpPr>
        <p:spPr/>
        <p:txBody>
          <a:bodyPr/>
          <a:lstStyle/>
          <a:p>
            <a:r>
              <a:rPr lang="en-US" smtClean="0"/>
              <a:t>Getting Started</a:t>
            </a:r>
            <a:endParaRPr lang="en-US" dirty="0"/>
          </a:p>
        </p:txBody>
      </p:sp>
    </p:spTree>
    <p:extLst>
      <p:ext uri="{BB962C8B-B14F-4D97-AF65-F5344CB8AC3E}">
        <p14:creationId xmlns:p14="http://schemas.microsoft.com/office/powerpoint/2010/main" val="1450525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300"/>
                                        <p:tgtEl>
                                          <p:spTgt spid="14"/>
                                        </p:tgtEl>
                                      </p:cBhvr>
                                    </p:animEffect>
                                  </p:childTnLst>
                                </p:cTn>
                              </p:par>
                            </p:childTnLst>
                          </p:cTn>
                        </p:par>
                        <p:par>
                          <p:cTn id="17" fill="hold">
                            <p:stCondLst>
                              <p:cond delay="3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300"/>
                                        <p:tgtEl>
                                          <p:spTgt spid="18"/>
                                        </p:tgtEl>
                                      </p:cBhvr>
                                    </p:animEffect>
                                  </p:childTnLst>
                                </p:cTn>
                              </p:par>
                            </p:childTnLst>
                          </p:cTn>
                        </p:par>
                        <p:par>
                          <p:cTn id="47" fill="hold">
                            <p:stCondLst>
                              <p:cond delay="300"/>
                            </p:stCondLst>
                            <p:childTnLst>
                              <p:par>
                                <p:cTn id="48" presetID="10"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par>
                          <p:cTn id="51" fill="hold">
                            <p:stCondLst>
                              <p:cond delay="800"/>
                            </p:stCondLst>
                            <p:childTnLst>
                              <p:par>
                                <p:cTn id="52" presetID="53"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200" fill="hold"/>
                                        <p:tgtEl>
                                          <p:spTgt spid="5"/>
                                        </p:tgtEl>
                                        <p:attrNameLst>
                                          <p:attrName>ppt_w</p:attrName>
                                        </p:attrNameLst>
                                      </p:cBhvr>
                                      <p:tavLst>
                                        <p:tav tm="0">
                                          <p:val>
                                            <p:fltVal val="0"/>
                                          </p:val>
                                        </p:tav>
                                        <p:tav tm="100000">
                                          <p:val>
                                            <p:strVal val="#ppt_w"/>
                                          </p:val>
                                        </p:tav>
                                      </p:tavLst>
                                    </p:anim>
                                    <p:anim calcmode="lin" valueType="num">
                                      <p:cBhvr>
                                        <p:cTn id="55" dur="200" fill="hold"/>
                                        <p:tgtEl>
                                          <p:spTgt spid="5"/>
                                        </p:tgtEl>
                                        <p:attrNameLst>
                                          <p:attrName>ppt_h</p:attrName>
                                        </p:attrNameLst>
                                      </p:cBhvr>
                                      <p:tavLst>
                                        <p:tav tm="0">
                                          <p:val>
                                            <p:fltVal val="0"/>
                                          </p:val>
                                        </p:tav>
                                        <p:tav tm="100000">
                                          <p:val>
                                            <p:strVal val="#ppt_h"/>
                                          </p:val>
                                        </p:tav>
                                      </p:tavLst>
                                    </p:anim>
                                    <p:animEffect transition="in" filter="fade">
                                      <p:cBhvr>
                                        <p:cTn id="56" dur="200"/>
                                        <p:tgtEl>
                                          <p:spTgt spid="5"/>
                                        </p:tgtEl>
                                      </p:cBhvr>
                                    </p:animEffect>
                                  </p:childTnLst>
                                </p:cTn>
                              </p:par>
                            </p:childTnLst>
                          </p:cTn>
                        </p:par>
                        <p:par>
                          <p:cTn id="57" fill="hold">
                            <p:stCondLst>
                              <p:cond delay="1000"/>
                            </p:stCondLst>
                            <p:childTnLst>
                              <p:par>
                                <p:cTn id="58" presetID="53"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00" fill="hold"/>
                                        <p:tgtEl>
                                          <p:spTgt spid="9"/>
                                        </p:tgtEl>
                                        <p:attrNameLst>
                                          <p:attrName>ppt_w</p:attrName>
                                        </p:attrNameLst>
                                      </p:cBhvr>
                                      <p:tavLst>
                                        <p:tav tm="0">
                                          <p:val>
                                            <p:fltVal val="0"/>
                                          </p:val>
                                        </p:tav>
                                        <p:tav tm="100000">
                                          <p:val>
                                            <p:strVal val="#ppt_w"/>
                                          </p:val>
                                        </p:tav>
                                      </p:tavLst>
                                    </p:anim>
                                    <p:anim calcmode="lin" valueType="num">
                                      <p:cBhvr>
                                        <p:cTn id="61" dur="200" fill="hold"/>
                                        <p:tgtEl>
                                          <p:spTgt spid="9"/>
                                        </p:tgtEl>
                                        <p:attrNameLst>
                                          <p:attrName>ppt_h</p:attrName>
                                        </p:attrNameLst>
                                      </p:cBhvr>
                                      <p:tavLst>
                                        <p:tav tm="0">
                                          <p:val>
                                            <p:fltVal val="0"/>
                                          </p:val>
                                        </p:tav>
                                        <p:tav tm="100000">
                                          <p:val>
                                            <p:strVal val="#ppt_h"/>
                                          </p:val>
                                        </p:tav>
                                      </p:tavLst>
                                    </p:anim>
                                    <p:animEffect transition="in" filter="fade">
                                      <p:cBhvr>
                                        <p:cTn id="62" dur="200"/>
                                        <p:tgtEl>
                                          <p:spTgt spid="9"/>
                                        </p:tgtEl>
                                      </p:cBhvr>
                                    </p:animEffect>
                                  </p:childTnLst>
                                </p:cTn>
                              </p:par>
                            </p:childTnLst>
                          </p:cTn>
                        </p:par>
                        <p:par>
                          <p:cTn id="63" fill="hold">
                            <p:stCondLst>
                              <p:cond delay="12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200" fill="hold"/>
                                        <p:tgtEl>
                                          <p:spTgt spid="4"/>
                                        </p:tgtEl>
                                        <p:attrNameLst>
                                          <p:attrName>ppt_w</p:attrName>
                                        </p:attrNameLst>
                                      </p:cBhvr>
                                      <p:tavLst>
                                        <p:tav tm="0">
                                          <p:val>
                                            <p:fltVal val="0"/>
                                          </p:val>
                                        </p:tav>
                                        <p:tav tm="100000">
                                          <p:val>
                                            <p:strVal val="#ppt_w"/>
                                          </p:val>
                                        </p:tav>
                                      </p:tavLst>
                                    </p:anim>
                                    <p:anim calcmode="lin" valueType="num">
                                      <p:cBhvr>
                                        <p:cTn id="67" dur="200" fill="hold"/>
                                        <p:tgtEl>
                                          <p:spTgt spid="4"/>
                                        </p:tgtEl>
                                        <p:attrNameLst>
                                          <p:attrName>ppt_h</p:attrName>
                                        </p:attrNameLst>
                                      </p:cBhvr>
                                      <p:tavLst>
                                        <p:tav tm="0">
                                          <p:val>
                                            <p:fltVal val="0"/>
                                          </p:val>
                                        </p:tav>
                                        <p:tav tm="100000">
                                          <p:val>
                                            <p:strVal val="#ppt_h"/>
                                          </p:val>
                                        </p:tav>
                                      </p:tavLst>
                                    </p:anim>
                                    <p:animEffect transition="in" filter="fade">
                                      <p:cBhvr>
                                        <p:cTn id="68" dur="200"/>
                                        <p:tgtEl>
                                          <p:spTgt spid="4"/>
                                        </p:tgtEl>
                                      </p:cBhvr>
                                    </p:animEffect>
                                  </p:childTnLst>
                                </p:cTn>
                              </p:par>
                            </p:childTnLst>
                          </p:cTn>
                        </p:par>
                        <p:par>
                          <p:cTn id="69" fill="hold">
                            <p:stCondLst>
                              <p:cond delay="1400"/>
                            </p:stCondLst>
                            <p:childTnLst>
                              <p:par>
                                <p:cTn id="70" presetID="53" presetClass="entr" presetSubtype="0"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200" fill="hold"/>
                                        <p:tgtEl>
                                          <p:spTgt spid="8"/>
                                        </p:tgtEl>
                                        <p:attrNameLst>
                                          <p:attrName>ppt_w</p:attrName>
                                        </p:attrNameLst>
                                      </p:cBhvr>
                                      <p:tavLst>
                                        <p:tav tm="0">
                                          <p:val>
                                            <p:fltVal val="0"/>
                                          </p:val>
                                        </p:tav>
                                        <p:tav tm="100000">
                                          <p:val>
                                            <p:strVal val="#ppt_w"/>
                                          </p:val>
                                        </p:tav>
                                      </p:tavLst>
                                    </p:anim>
                                    <p:anim calcmode="lin" valueType="num">
                                      <p:cBhvr>
                                        <p:cTn id="73" dur="200" fill="hold"/>
                                        <p:tgtEl>
                                          <p:spTgt spid="8"/>
                                        </p:tgtEl>
                                        <p:attrNameLst>
                                          <p:attrName>ppt_h</p:attrName>
                                        </p:attrNameLst>
                                      </p:cBhvr>
                                      <p:tavLst>
                                        <p:tav tm="0">
                                          <p:val>
                                            <p:fltVal val="0"/>
                                          </p:val>
                                        </p:tav>
                                        <p:tav tm="100000">
                                          <p:val>
                                            <p:strVal val="#ppt_h"/>
                                          </p:val>
                                        </p:tav>
                                      </p:tavLst>
                                    </p:anim>
                                    <p:animEffect transition="in" filter="fade">
                                      <p:cBhvr>
                                        <p:cTn id="74" dur="200"/>
                                        <p:tgtEl>
                                          <p:spTgt spid="8"/>
                                        </p:tgtEl>
                                      </p:cBhvr>
                                    </p:animEffect>
                                  </p:childTnLst>
                                </p:cTn>
                              </p:par>
                            </p:childTnLst>
                          </p:cTn>
                        </p:par>
                        <p:par>
                          <p:cTn id="75" fill="hold">
                            <p:stCondLst>
                              <p:cond delay="1600"/>
                            </p:stCondLst>
                            <p:childTnLst>
                              <p:par>
                                <p:cTn id="76" presetID="53" presetClass="entr" presetSubtype="0" fill="hold" nodeType="after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200" fill="hold"/>
                                        <p:tgtEl>
                                          <p:spTgt spid="6"/>
                                        </p:tgtEl>
                                        <p:attrNameLst>
                                          <p:attrName>ppt_w</p:attrName>
                                        </p:attrNameLst>
                                      </p:cBhvr>
                                      <p:tavLst>
                                        <p:tav tm="0">
                                          <p:val>
                                            <p:fltVal val="0"/>
                                          </p:val>
                                        </p:tav>
                                        <p:tav tm="100000">
                                          <p:val>
                                            <p:strVal val="#ppt_w"/>
                                          </p:val>
                                        </p:tav>
                                      </p:tavLst>
                                    </p:anim>
                                    <p:anim calcmode="lin" valueType="num">
                                      <p:cBhvr>
                                        <p:cTn id="79" dur="200" fill="hold"/>
                                        <p:tgtEl>
                                          <p:spTgt spid="6"/>
                                        </p:tgtEl>
                                        <p:attrNameLst>
                                          <p:attrName>ppt_h</p:attrName>
                                        </p:attrNameLst>
                                      </p:cBhvr>
                                      <p:tavLst>
                                        <p:tav tm="0">
                                          <p:val>
                                            <p:fltVal val="0"/>
                                          </p:val>
                                        </p:tav>
                                        <p:tav tm="100000">
                                          <p:val>
                                            <p:strVal val="#ppt_h"/>
                                          </p:val>
                                        </p:tav>
                                      </p:tavLst>
                                    </p:anim>
                                    <p:animEffect transition="in" filter="fade">
                                      <p:cBhvr>
                                        <p:cTn id="80" dur="200"/>
                                        <p:tgtEl>
                                          <p:spTgt spid="6"/>
                                        </p:tgtEl>
                                      </p:cBhvr>
                                    </p:animEffect>
                                  </p:childTnLst>
                                </p:cTn>
                              </p:par>
                            </p:childTnLst>
                          </p:cTn>
                        </p:par>
                        <p:par>
                          <p:cTn id="81" fill="hold">
                            <p:stCondLst>
                              <p:cond delay="1800"/>
                            </p:stCondLst>
                            <p:childTnLst>
                              <p:par>
                                <p:cTn id="82" presetID="53" presetClass="entr" presetSubtype="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200" fill="hold"/>
                                        <p:tgtEl>
                                          <p:spTgt spid="7"/>
                                        </p:tgtEl>
                                        <p:attrNameLst>
                                          <p:attrName>ppt_w</p:attrName>
                                        </p:attrNameLst>
                                      </p:cBhvr>
                                      <p:tavLst>
                                        <p:tav tm="0">
                                          <p:val>
                                            <p:fltVal val="0"/>
                                          </p:val>
                                        </p:tav>
                                        <p:tav tm="100000">
                                          <p:val>
                                            <p:strVal val="#ppt_w"/>
                                          </p:val>
                                        </p:tav>
                                      </p:tavLst>
                                    </p:anim>
                                    <p:anim calcmode="lin" valueType="num">
                                      <p:cBhvr>
                                        <p:cTn id="85" dur="200" fill="hold"/>
                                        <p:tgtEl>
                                          <p:spTgt spid="7"/>
                                        </p:tgtEl>
                                        <p:attrNameLst>
                                          <p:attrName>ppt_h</p:attrName>
                                        </p:attrNameLst>
                                      </p:cBhvr>
                                      <p:tavLst>
                                        <p:tav tm="0">
                                          <p:val>
                                            <p:fltVal val="0"/>
                                          </p:val>
                                        </p:tav>
                                        <p:tav tm="100000">
                                          <p:val>
                                            <p:strVal val="#ppt_h"/>
                                          </p:val>
                                        </p:tav>
                                      </p:tavLst>
                                    </p:anim>
                                    <p:animEffect transition="in" filter="fade">
                                      <p:cBhvr>
                                        <p:cTn id="86"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8" grpId="0" animBg="1"/>
      <p:bldP spid="19"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Getting Windows Intune Up and Running in Under 10 Minutes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67878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113" y="1447800"/>
            <a:ext cx="9551683" cy="3570099"/>
          </a:xfrm>
          <a:prstGeom prst="rect">
            <a:avLst/>
          </a:prstGeom>
          <a:noFill/>
        </p:spPr>
      </p:pic>
      <p:sp>
        <p:nvSpPr>
          <p:cNvPr id="3" name="Title 1"/>
          <p:cNvSpPr txBox="1">
            <a:spLocks/>
          </p:cNvSpPr>
          <p:nvPr/>
        </p:nvSpPr>
        <p:spPr>
          <a:xfrm>
            <a:off x="609441" y="269814"/>
            <a:ext cx="11579384"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TextBox 3"/>
          <p:cNvSpPr txBox="1"/>
          <p:nvPr/>
        </p:nvSpPr>
        <p:spPr>
          <a:xfrm>
            <a:off x="1077539" y="5256563"/>
            <a:ext cx="6191249" cy="656590"/>
          </a:xfrm>
          <a:prstGeom prst="rect">
            <a:avLst/>
          </a:prstGeom>
          <a:noFill/>
        </p:spPr>
        <p:txBody>
          <a:bodyPr wrap="square" lIns="0" rtlCol="0">
            <a:spAutoFit/>
          </a:bodyPr>
          <a:lstStyle/>
          <a:p>
            <a:pPr>
              <a:lnSpc>
                <a:spcPts val="2200"/>
              </a:lnSpc>
              <a:spcBef>
                <a:spcPts val="1100"/>
              </a:spcBef>
              <a:buClr>
                <a:schemeClr val="accent2"/>
              </a:buClr>
            </a:pPr>
            <a:r>
              <a:rPr lang="en-US" sz="1600" u="sng" dirty="0" smtClean="0">
                <a:solidFill>
                  <a:schemeClr val="tx2"/>
                </a:solidFill>
                <a:latin typeface="Segoe" pitchFamily="34" charset="0"/>
              </a:rPr>
              <a:t>The installation package includes a private certificate that is specific to the Windows Intune account</a:t>
            </a:r>
          </a:p>
        </p:txBody>
      </p:sp>
      <p:pic>
        <p:nvPicPr>
          <p:cNvPr id="5" name="Picture 2" descr="C:\ContentMaster\PPT_Library\PowerPoint\Certificate.png"/>
          <p:cNvPicPr>
            <a:picLocks noChangeAspect="1" noChangeArrowheads="1"/>
          </p:cNvPicPr>
          <p:nvPr/>
        </p:nvPicPr>
        <p:blipFill>
          <a:blip r:embed="rId4"/>
          <a:srcRect/>
          <a:stretch>
            <a:fillRect/>
          </a:stretch>
        </p:blipFill>
        <p:spPr bwMode="auto">
          <a:xfrm>
            <a:off x="8273259" y="4808181"/>
            <a:ext cx="1625618" cy="1170750"/>
          </a:xfrm>
          <a:prstGeom prst="rect">
            <a:avLst/>
          </a:prstGeom>
          <a:noFill/>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6496" y="2823207"/>
            <a:ext cx="3984897" cy="468709"/>
          </a:xfrm>
          <a:prstGeom prst="rect">
            <a:avLst/>
          </a:prstGeom>
          <a:ln>
            <a:noFill/>
          </a:ln>
          <a:effectLst>
            <a:outerShdw blurRad="190500" algn="tl" rotWithShape="0">
              <a:srgbClr val="000000">
                <a:alpha val="70000"/>
              </a:srgbClr>
            </a:outerShdw>
          </a:effectLst>
        </p:spPr>
      </p:pic>
      <p:sp>
        <p:nvSpPr>
          <p:cNvPr id="7" name="Bent Arrow 6"/>
          <p:cNvSpPr/>
          <p:nvPr/>
        </p:nvSpPr>
        <p:spPr>
          <a:xfrm rot="5400000" flipH="1">
            <a:off x="6295253" y="1621711"/>
            <a:ext cx="121387" cy="3529283"/>
          </a:xfrm>
          <a:prstGeom prst="bentArrow">
            <a:avLst>
              <a:gd name="adj1" fmla="val 24860"/>
              <a:gd name="adj2" fmla="val 50000"/>
              <a:gd name="adj3" fmla="val 25000"/>
              <a:gd name="adj4" fmla="val 7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7426496" y="3125371"/>
            <a:ext cx="3984897" cy="92916"/>
          </a:xfrm>
          <a:prstGeom prst="round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999937" y="3232849"/>
            <a:ext cx="86130" cy="1635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smtClean="0"/>
              <a:t>Windows Intune Client Enrollment Package</a:t>
            </a:r>
            <a:endParaRPr lang="en-US" dirty="0"/>
          </a:p>
        </p:txBody>
      </p:sp>
    </p:spTree>
    <p:extLst>
      <p:ext uri="{BB962C8B-B14F-4D97-AF65-F5344CB8AC3E}">
        <p14:creationId xmlns:p14="http://schemas.microsoft.com/office/powerpoint/2010/main" val="34586705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EW_______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2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2011_05 TechEd - Winndows_Intune</Template>
  <TotalTime>50</TotalTime>
  <Words>2687</Words>
  <Application>Microsoft Office PowerPoint</Application>
  <PresentationFormat>Custom</PresentationFormat>
  <Paragraphs>385</Paragraphs>
  <Slides>39</Slides>
  <Notes>35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NEW________TENA11_BreakoutSession_Template_16x9_Final_05132011</vt:lpstr>
      <vt:lpstr>2_White with Consolas font for code slides</vt:lpstr>
      <vt:lpstr>Windows Intune: PC Management with Cloud Services and Windows 7</vt:lpstr>
      <vt:lpstr>Session Objectives and Takeaways</vt:lpstr>
      <vt:lpstr>Microsoft Commercial Cloud Services</vt:lpstr>
      <vt:lpstr>The Value of Windows Intune</vt:lpstr>
      <vt:lpstr>Help Manage &amp; Secure PCs Anywhere Delivering management essentials to lightly managed PCs  </vt:lpstr>
      <vt:lpstr>Benefits of Management as a Service Stuff you don’t need to do</vt:lpstr>
      <vt:lpstr>Getting Started</vt:lpstr>
      <vt:lpstr>Getting Windows Intune Up and Running in Under 10 Minutes</vt:lpstr>
      <vt:lpstr>Windows Intune Client Enrollment Package</vt:lpstr>
      <vt:lpstr>Using the Installation Executable File (.EXE)</vt:lpstr>
      <vt:lpstr>Install with Windows Installer Files (.MSI)</vt:lpstr>
      <vt:lpstr>The Windows Intune Client Installation Process</vt:lpstr>
      <vt:lpstr>Troubleshooting Client Installation</vt:lpstr>
      <vt:lpstr>Network Bandwidth Considerations</vt:lpstr>
      <vt:lpstr>Management Experience</vt:lpstr>
      <vt:lpstr>Managing your PCs</vt:lpstr>
      <vt:lpstr>Endpoint Protection </vt:lpstr>
      <vt:lpstr>Update Management</vt:lpstr>
      <vt:lpstr>Asset Management</vt:lpstr>
      <vt:lpstr>Security Policy Management</vt:lpstr>
      <vt:lpstr>Alerts and Monitoring</vt:lpstr>
      <vt:lpstr>Views and Reports</vt:lpstr>
      <vt:lpstr>The End-User Experience</vt:lpstr>
      <vt:lpstr>http://status.manage.microsoft.com</vt:lpstr>
      <vt:lpstr>Customer Promises</vt:lpstr>
      <vt:lpstr>Windows Intune Compared to On-Premises Solution Delivering a subset of rich functionality common to  on-premises solutions today  </vt:lpstr>
      <vt:lpstr>Our Vision for Windows Intune</vt:lpstr>
      <vt:lpstr>Opportunity for Windows Intune today in the Enterprise A choice for every customer with unmanaged PC’s that needs  core management</vt:lpstr>
      <vt:lpstr>PowerPoint Presentation</vt:lpstr>
      <vt:lpstr>Licensing &amp; Pricing</vt:lpstr>
      <vt:lpstr>Key Takeaways</vt:lpstr>
      <vt:lpstr>Calls To Action </vt:lpstr>
      <vt:lpstr>Related Content</vt:lpstr>
      <vt:lpstr>Track Resources</vt:lpstr>
      <vt:lpstr>Resources</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WCL209: Windows Intune: PC Management with Cloud Services and Windows 7</dc:title>
  <dc:subject>Microsoft TechEd North America 2011</dc:subject>
  <dc:creator>Marc Shepard</dc:creator>
  <dc:description>Template Design: Jordan Cayabyab
Formatter: Brianna Hartmann, Silver Fox Productions, Inc.
Event Date: May 16-19, 2011
Event Location: Atlanta
Audience Type: Developers, IT Pros</dc:description>
  <cp:lastModifiedBy>Shows</cp:lastModifiedBy>
  <cp:revision>10</cp:revision>
  <dcterms:created xsi:type="dcterms:W3CDTF">2011-05-06T15:22:37Z</dcterms:created>
  <dcterms:modified xsi:type="dcterms:W3CDTF">2011-05-19T12:22:34Z</dcterms:modified>
</cp:coreProperties>
</file>