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 id="2147483778" r:id="rId2"/>
  </p:sldMasterIdLst>
  <p:notesMasterIdLst>
    <p:notesMasterId r:id="rId49"/>
  </p:notesMasterIdLst>
  <p:handoutMasterIdLst>
    <p:handoutMasterId r:id="rId50"/>
  </p:handoutMasterIdLst>
  <p:sldIdLst>
    <p:sldId id="319" r:id="rId3"/>
    <p:sldId id="387" r:id="rId4"/>
    <p:sldId id="422" r:id="rId5"/>
    <p:sldId id="388" r:id="rId6"/>
    <p:sldId id="389" r:id="rId7"/>
    <p:sldId id="390" r:id="rId8"/>
    <p:sldId id="391" r:id="rId9"/>
    <p:sldId id="394" r:id="rId10"/>
    <p:sldId id="407" r:id="rId11"/>
    <p:sldId id="409" r:id="rId12"/>
    <p:sldId id="408" r:id="rId13"/>
    <p:sldId id="449" r:id="rId14"/>
    <p:sldId id="451" r:id="rId15"/>
    <p:sldId id="452" r:id="rId16"/>
    <p:sldId id="456" r:id="rId17"/>
    <p:sldId id="457" r:id="rId18"/>
    <p:sldId id="458" r:id="rId19"/>
    <p:sldId id="459" r:id="rId20"/>
    <p:sldId id="460" r:id="rId21"/>
    <p:sldId id="461" r:id="rId22"/>
    <p:sldId id="462" r:id="rId23"/>
    <p:sldId id="463" r:id="rId24"/>
    <p:sldId id="464" r:id="rId25"/>
    <p:sldId id="465" r:id="rId26"/>
    <p:sldId id="466" r:id="rId27"/>
    <p:sldId id="467" r:id="rId28"/>
    <p:sldId id="468" r:id="rId29"/>
    <p:sldId id="469" r:id="rId30"/>
    <p:sldId id="470" r:id="rId31"/>
    <p:sldId id="471" r:id="rId32"/>
    <p:sldId id="472" r:id="rId33"/>
    <p:sldId id="473" r:id="rId34"/>
    <p:sldId id="474" r:id="rId35"/>
    <p:sldId id="475" r:id="rId36"/>
    <p:sldId id="476" r:id="rId37"/>
    <p:sldId id="477" r:id="rId38"/>
    <p:sldId id="478" r:id="rId39"/>
    <p:sldId id="479" r:id="rId40"/>
    <p:sldId id="480" r:id="rId41"/>
    <p:sldId id="482" r:id="rId42"/>
    <p:sldId id="483" r:id="rId43"/>
    <p:sldId id="485" r:id="rId44"/>
    <p:sldId id="486" r:id="rId45"/>
    <p:sldId id="487" r:id="rId46"/>
    <p:sldId id="488" r:id="rId47"/>
    <p:sldId id="484" r:id="rId4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7" autoAdjust="0"/>
    <p:restoredTop sz="94634" autoAdjust="0"/>
  </p:normalViewPr>
  <p:slideViewPr>
    <p:cSldViewPr snapToGrid="0">
      <p:cViewPr varScale="1">
        <p:scale>
          <a:sx n="100" d="100"/>
          <a:sy n="100" d="100"/>
        </p:scale>
        <p:origin x="-402"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42" y="9492"/>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9BB5A-A82A-4E73-A9E9-4002F6D3E109}" type="doc">
      <dgm:prSet loTypeId="urn:microsoft.com/office/officeart/2005/8/layout/funnel1" loCatId="process" qsTypeId="urn:microsoft.com/office/officeart/2005/8/quickstyle/simple5" qsCatId="simple" csTypeId="urn:microsoft.com/office/officeart/2005/8/colors/colorful1#4" csCatId="colorful" phldr="1"/>
      <dgm:spPr/>
      <dgm:t>
        <a:bodyPr/>
        <a:lstStyle/>
        <a:p>
          <a:endParaRPr lang="en-US"/>
        </a:p>
      </dgm:t>
    </dgm:pt>
    <dgm:pt modelId="{478C08E2-5929-4F25-ABDC-8DE761A1F36F}">
      <dgm:prSet phldrT="[Text]"/>
      <dgm:spPr/>
      <dgm:t>
        <a:bodyPr/>
        <a:lstStyle/>
        <a:p>
          <a:r>
            <a:rPr lang="en-US" dirty="0" smtClean="0"/>
            <a:t>Drivers</a:t>
          </a:r>
          <a:endParaRPr lang="en-US" dirty="0"/>
        </a:p>
      </dgm:t>
    </dgm:pt>
    <dgm:pt modelId="{C1603940-347B-4FE9-8FB8-FB4529C75077}" type="parTrans" cxnId="{792D7464-2C29-444A-A81E-78410BA35A3B}">
      <dgm:prSet/>
      <dgm:spPr/>
      <dgm:t>
        <a:bodyPr/>
        <a:lstStyle/>
        <a:p>
          <a:endParaRPr lang="en-US"/>
        </a:p>
      </dgm:t>
    </dgm:pt>
    <dgm:pt modelId="{9FB2310F-8AB1-40ED-B5A2-B4291177EE3D}" type="sibTrans" cxnId="{792D7464-2C29-444A-A81E-78410BA35A3B}">
      <dgm:prSet/>
      <dgm:spPr/>
      <dgm:t>
        <a:bodyPr/>
        <a:lstStyle/>
        <a:p>
          <a:endParaRPr lang="en-US"/>
        </a:p>
      </dgm:t>
    </dgm:pt>
    <dgm:pt modelId="{B53EEA76-B41C-4DB7-8D42-1FC8F49659DC}">
      <dgm:prSet phldrT="[Text]"/>
      <dgm:spPr/>
      <dgm:t>
        <a:bodyPr/>
        <a:lstStyle/>
        <a:p>
          <a:r>
            <a:rPr lang="en-US" dirty="0" smtClean="0"/>
            <a:t>Applications</a:t>
          </a:r>
          <a:endParaRPr lang="en-US" dirty="0"/>
        </a:p>
      </dgm:t>
    </dgm:pt>
    <dgm:pt modelId="{45AE8273-79AB-47B3-BE07-D5F4A1671B1F}" type="parTrans" cxnId="{784258D2-0AAB-4C2B-BC49-1E6D1A5F307C}">
      <dgm:prSet/>
      <dgm:spPr/>
      <dgm:t>
        <a:bodyPr/>
        <a:lstStyle/>
        <a:p>
          <a:endParaRPr lang="en-US"/>
        </a:p>
      </dgm:t>
    </dgm:pt>
    <dgm:pt modelId="{5DCF5A19-1991-40C8-9B79-548DA471581D}" type="sibTrans" cxnId="{784258D2-0AAB-4C2B-BC49-1E6D1A5F307C}">
      <dgm:prSet/>
      <dgm:spPr/>
      <dgm:t>
        <a:bodyPr/>
        <a:lstStyle/>
        <a:p>
          <a:endParaRPr lang="en-US"/>
        </a:p>
      </dgm:t>
    </dgm:pt>
    <dgm:pt modelId="{05954574-C3C3-49A1-9266-430AF8A0362B}">
      <dgm:prSet phldrT="[Text]"/>
      <dgm:spPr/>
      <dgm:t>
        <a:bodyPr/>
        <a:lstStyle/>
        <a:p>
          <a:r>
            <a:rPr lang="en-US" dirty="0" smtClean="0"/>
            <a:t>Operating Systems</a:t>
          </a:r>
          <a:endParaRPr lang="en-US" dirty="0"/>
        </a:p>
      </dgm:t>
    </dgm:pt>
    <dgm:pt modelId="{3CD74EF4-6F91-4869-8C43-7A0E07CDFDA5}" type="parTrans" cxnId="{BFE8FEB9-96AE-4ABA-A196-5303D4617213}">
      <dgm:prSet/>
      <dgm:spPr/>
      <dgm:t>
        <a:bodyPr/>
        <a:lstStyle/>
        <a:p>
          <a:endParaRPr lang="en-US"/>
        </a:p>
      </dgm:t>
    </dgm:pt>
    <dgm:pt modelId="{EB073102-9A1F-4A67-A92F-0B3C9B328375}" type="sibTrans" cxnId="{BFE8FEB9-96AE-4ABA-A196-5303D4617213}">
      <dgm:prSet/>
      <dgm:spPr/>
      <dgm:t>
        <a:bodyPr/>
        <a:lstStyle/>
        <a:p>
          <a:endParaRPr lang="en-US"/>
        </a:p>
      </dgm:t>
    </dgm:pt>
    <dgm:pt modelId="{620C01FD-11C3-45C9-9DFB-8DD3F5DBC584}">
      <dgm:prSet phldrT="[Text]"/>
      <dgm:spPr/>
      <dgm:t>
        <a:bodyPr/>
        <a:lstStyle/>
        <a:p>
          <a:r>
            <a:rPr lang="en-US" dirty="0" smtClean="0">
              <a:effectLst>
                <a:outerShdw blurRad="38100" dist="38100" dir="2700000" algn="tl">
                  <a:srgbClr val="000000">
                    <a:alpha val="43137"/>
                  </a:srgbClr>
                </a:outerShdw>
              </a:effectLst>
            </a:rPr>
            <a:t>Microsoft Deployment Toolkit 2010 or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System Center Configuration Manager 2007</a:t>
          </a:r>
        </a:p>
      </dgm:t>
    </dgm:pt>
    <dgm:pt modelId="{684E1688-8EBB-4ADF-8757-9521DE382AFA}" type="parTrans" cxnId="{5E5E2A30-CDF7-4C3C-B2C5-C444062560AC}">
      <dgm:prSet/>
      <dgm:spPr/>
      <dgm:t>
        <a:bodyPr/>
        <a:lstStyle/>
        <a:p>
          <a:endParaRPr lang="en-US"/>
        </a:p>
      </dgm:t>
    </dgm:pt>
    <dgm:pt modelId="{59085046-CAD8-4F51-A733-9ADEC7449AD8}" type="sibTrans" cxnId="{5E5E2A30-CDF7-4C3C-B2C5-C444062560AC}">
      <dgm:prSet/>
      <dgm:spPr/>
      <dgm:t>
        <a:bodyPr/>
        <a:lstStyle/>
        <a:p>
          <a:endParaRPr lang="en-US"/>
        </a:p>
      </dgm:t>
    </dgm:pt>
    <dgm:pt modelId="{C92264D5-617D-4E5E-97C0-3073E7286D50}" type="pres">
      <dgm:prSet presAssocID="{0F99BB5A-A82A-4E73-A9E9-4002F6D3E109}" presName="Name0" presStyleCnt="0">
        <dgm:presLayoutVars>
          <dgm:chMax val="4"/>
          <dgm:resizeHandles val="exact"/>
        </dgm:presLayoutVars>
      </dgm:prSet>
      <dgm:spPr/>
      <dgm:t>
        <a:bodyPr/>
        <a:lstStyle/>
        <a:p>
          <a:endParaRPr lang="en-US"/>
        </a:p>
      </dgm:t>
    </dgm:pt>
    <dgm:pt modelId="{C4DD3774-C6BD-47FE-85C0-98DD56182F6F}" type="pres">
      <dgm:prSet presAssocID="{0F99BB5A-A82A-4E73-A9E9-4002F6D3E109}" presName="ellipse" presStyleLbl="trBgShp" presStyleIdx="0" presStyleCnt="1"/>
      <dgm:spPr/>
    </dgm:pt>
    <dgm:pt modelId="{D9D5FFAA-BC50-42CA-BFC6-3E41F6E6C09E}" type="pres">
      <dgm:prSet presAssocID="{0F99BB5A-A82A-4E73-A9E9-4002F6D3E109}" presName="arrow1" presStyleLbl="fgShp" presStyleIdx="0" presStyleCnt="1"/>
      <dgm:spPr>
        <a:noFill/>
        <a:ln>
          <a:noFill/>
        </a:ln>
      </dgm:spPr>
      <dgm:t>
        <a:bodyPr/>
        <a:lstStyle/>
        <a:p>
          <a:endParaRPr lang="en-US"/>
        </a:p>
      </dgm:t>
    </dgm:pt>
    <dgm:pt modelId="{C5092EB2-ACE1-4C90-86C9-A17E1567D0EF}" type="pres">
      <dgm:prSet presAssocID="{0F99BB5A-A82A-4E73-A9E9-4002F6D3E109}" presName="rectangle" presStyleLbl="revTx" presStyleIdx="0" presStyleCnt="1" custScaleX="189026">
        <dgm:presLayoutVars>
          <dgm:bulletEnabled val="1"/>
        </dgm:presLayoutVars>
      </dgm:prSet>
      <dgm:spPr/>
      <dgm:t>
        <a:bodyPr/>
        <a:lstStyle/>
        <a:p>
          <a:endParaRPr lang="en-US"/>
        </a:p>
      </dgm:t>
    </dgm:pt>
    <dgm:pt modelId="{052F24D5-F773-4A6C-B8C3-D9B32EA6240B}" type="pres">
      <dgm:prSet presAssocID="{B53EEA76-B41C-4DB7-8D42-1FC8F49659DC}" presName="item1" presStyleLbl="node1" presStyleIdx="0" presStyleCnt="3">
        <dgm:presLayoutVars>
          <dgm:bulletEnabled val="1"/>
        </dgm:presLayoutVars>
      </dgm:prSet>
      <dgm:spPr/>
      <dgm:t>
        <a:bodyPr/>
        <a:lstStyle/>
        <a:p>
          <a:endParaRPr lang="en-US"/>
        </a:p>
      </dgm:t>
    </dgm:pt>
    <dgm:pt modelId="{417E0703-645E-4C0B-A68F-F78F2DD7429E}" type="pres">
      <dgm:prSet presAssocID="{05954574-C3C3-49A1-9266-430AF8A0362B}" presName="item2" presStyleLbl="node1" presStyleIdx="1" presStyleCnt="3">
        <dgm:presLayoutVars>
          <dgm:bulletEnabled val="1"/>
        </dgm:presLayoutVars>
      </dgm:prSet>
      <dgm:spPr/>
      <dgm:t>
        <a:bodyPr/>
        <a:lstStyle/>
        <a:p>
          <a:endParaRPr lang="en-US"/>
        </a:p>
      </dgm:t>
    </dgm:pt>
    <dgm:pt modelId="{E788E1E4-9908-4849-B7D5-C39BA0C92DEE}" type="pres">
      <dgm:prSet presAssocID="{620C01FD-11C3-45C9-9DFB-8DD3F5DBC584}" presName="item3" presStyleLbl="node1" presStyleIdx="2" presStyleCnt="3">
        <dgm:presLayoutVars>
          <dgm:bulletEnabled val="1"/>
        </dgm:presLayoutVars>
      </dgm:prSet>
      <dgm:spPr/>
      <dgm:t>
        <a:bodyPr/>
        <a:lstStyle/>
        <a:p>
          <a:endParaRPr lang="en-US"/>
        </a:p>
      </dgm:t>
    </dgm:pt>
    <dgm:pt modelId="{1B5B3636-D51D-4665-B578-2AB36A2F37CD}" type="pres">
      <dgm:prSet presAssocID="{0F99BB5A-A82A-4E73-A9E9-4002F6D3E109}" presName="funnel" presStyleLbl="trAlignAcc1" presStyleIdx="0" presStyleCnt="1"/>
      <dgm:spPr/>
    </dgm:pt>
  </dgm:ptLst>
  <dgm:cxnLst>
    <dgm:cxn modelId="{62582355-8F8D-4C08-839E-3CD5A2A22350}" type="presOf" srcId="{05954574-C3C3-49A1-9266-430AF8A0362B}" destId="{052F24D5-F773-4A6C-B8C3-D9B32EA6240B}" srcOrd="0" destOrd="0" presId="urn:microsoft.com/office/officeart/2005/8/layout/funnel1"/>
    <dgm:cxn modelId="{5E5E2A30-CDF7-4C3C-B2C5-C444062560AC}" srcId="{0F99BB5A-A82A-4E73-A9E9-4002F6D3E109}" destId="{620C01FD-11C3-45C9-9DFB-8DD3F5DBC584}" srcOrd="3" destOrd="0" parTransId="{684E1688-8EBB-4ADF-8757-9521DE382AFA}" sibTransId="{59085046-CAD8-4F51-A733-9ADEC7449AD8}"/>
    <dgm:cxn modelId="{81260586-AD26-4FA8-8AFA-C00BED16939D}" type="presOf" srcId="{B53EEA76-B41C-4DB7-8D42-1FC8F49659DC}" destId="{417E0703-645E-4C0B-A68F-F78F2DD7429E}" srcOrd="0" destOrd="0" presId="urn:microsoft.com/office/officeart/2005/8/layout/funnel1"/>
    <dgm:cxn modelId="{BFE8FEB9-96AE-4ABA-A196-5303D4617213}" srcId="{0F99BB5A-A82A-4E73-A9E9-4002F6D3E109}" destId="{05954574-C3C3-49A1-9266-430AF8A0362B}" srcOrd="2" destOrd="0" parTransId="{3CD74EF4-6F91-4869-8C43-7A0E07CDFDA5}" sibTransId="{EB073102-9A1F-4A67-A92F-0B3C9B328375}"/>
    <dgm:cxn modelId="{784258D2-0AAB-4C2B-BC49-1E6D1A5F307C}" srcId="{0F99BB5A-A82A-4E73-A9E9-4002F6D3E109}" destId="{B53EEA76-B41C-4DB7-8D42-1FC8F49659DC}" srcOrd="1" destOrd="0" parTransId="{45AE8273-79AB-47B3-BE07-D5F4A1671B1F}" sibTransId="{5DCF5A19-1991-40C8-9B79-548DA471581D}"/>
    <dgm:cxn modelId="{792D7464-2C29-444A-A81E-78410BA35A3B}" srcId="{0F99BB5A-A82A-4E73-A9E9-4002F6D3E109}" destId="{478C08E2-5929-4F25-ABDC-8DE761A1F36F}" srcOrd="0" destOrd="0" parTransId="{C1603940-347B-4FE9-8FB8-FB4529C75077}" sibTransId="{9FB2310F-8AB1-40ED-B5A2-B4291177EE3D}"/>
    <dgm:cxn modelId="{614A608D-0C7D-47FC-A7A3-2CF49529F357}" type="presOf" srcId="{478C08E2-5929-4F25-ABDC-8DE761A1F36F}" destId="{E788E1E4-9908-4849-B7D5-C39BA0C92DEE}" srcOrd="0" destOrd="0" presId="urn:microsoft.com/office/officeart/2005/8/layout/funnel1"/>
    <dgm:cxn modelId="{F2D9D011-D89E-4F97-A26E-A31DE53D0966}" type="presOf" srcId="{620C01FD-11C3-45C9-9DFB-8DD3F5DBC584}" destId="{C5092EB2-ACE1-4C90-86C9-A17E1567D0EF}" srcOrd="0" destOrd="0" presId="urn:microsoft.com/office/officeart/2005/8/layout/funnel1"/>
    <dgm:cxn modelId="{341B2A2F-1704-4F17-B4A5-00FF7CCC1BCA}" type="presOf" srcId="{0F99BB5A-A82A-4E73-A9E9-4002F6D3E109}" destId="{C92264D5-617D-4E5E-97C0-3073E7286D50}" srcOrd="0" destOrd="0" presId="urn:microsoft.com/office/officeart/2005/8/layout/funnel1"/>
    <dgm:cxn modelId="{D7FF1A7B-FEB6-4B19-A584-67F4D50F9846}" type="presParOf" srcId="{C92264D5-617D-4E5E-97C0-3073E7286D50}" destId="{C4DD3774-C6BD-47FE-85C0-98DD56182F6F}" srcOrd="0" destOrd="0" presId="urn:microsoft.com/office/officeart/2005/8/layout/funnel1"/>
    <dgm:cxn modelId="{B553C307-AD0A-4309-A1F0-DA28A79EF0F3}" type="presParOf" srcId="{C92264D5-617D-4E5E-97C0-3073E7286D50}" destId="{D9D5FFAA-BC50-42CA-BFC6-3E41F6E6C09E}" srcOrd="1" destOrd="0" presId="urn:microsoft.com/office/officeart/2005/8/layout/funnel1"/>
    <dgm:cxn modelId="{BD007B87-627E-4327-B338-4603C7BB3892}" type="presParOf" srcId="{C92264D5-617D-4E5E-97C0-3073E7286D50}" destId="{C5092EB2-ACE1-4C90-86C9-A17E1567D0EF}" srcOrd="2" destOrd="0" presId="urn:microsoft.com/office/officeart/2005/8/layout/funnel1"/>
    <dgm:cxn modelId="{AE3CE558-A9C8-4996-B3DD-517ECA7B059B}" type="presParOf" srcId="{C92264D5-617D-4E5E-97C0-3073E7286D50}" destId="{052F24D5-F773-4A6C-B8C3-D9B32EA6240B}" srcOrd="3" destOrd="0" presId="urn:microsoft.com/office/officeart/2005/8/layout/funnel1"/>
    <dgm:cxn modelId="{55A9076B-8E2B-4DD3-90CD-2C566B84ABC0}" type="presParOf" srcId="{C92264D5-617D-4E5E-97C0-3073E7286D50}" destId="{417E0703-645E-4C0B-A68F-F78F2DD7429E}" srcOrd="4" destOrd="0" presId="urn:microsoft.com/office/officeart/2005/8/layout/funnel1"/>
    <dgm:cxn modelId="{BD2453D2-1CB4-44C1-A21C-AC72D63C2E90}" type="presParOf" srcId="{C92264D5-617D-4E5E-97C0-3073E7286D50}" destId="{E788E1E4-9908-4849-B7D5-C39BA0C92DEE}" srcOrd="5" destOrd="0" presId="urn:microsoft.com/office/officeart/2005/8/layout/funnel1"/>
    <dgm:cxn modelId="{AA43F0B7-007E-4956-B4A5-866847676E1C}" type="presParOf" srcId="{C92264D5-617D-4E5E-97C0-3073E7286D50}" destId="{1B5B3636-D51D-4665-B578-2AB36A2F37CD}"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D3774-C6BD-47FE-85C0-98DD56182F6F}">
      <dsp:nvSpPr>
        <dsp:cNvPr id="0" name=""/>
        <dsp:cNvSpPr/>
      </dsp:nvSpPr>
      <dsp:spPr>
        <a:xfrm>
          <a:off x="1685913" y="198163"/>
          <a:ext cx="3932784" cy="136580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D5FFAA-BC50-42CA-BFC6-3E41F6E6C09E}">
      <dsp:nvSpPr>
        <dsp:cNvPr id="0" name=""/>
        <dsp:cNvSpPr/>
      </dsp:nvSpPr>
      <dsp:spPr>
        <a:xfrm>
          <a:off x="3277318" y="3542554"/>
          <a:ext cx="762167" cy="487787"/>
        </a:xfrm>
        <a:prstGeom prst="downArrow">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tint val="40000"/>
              <a:hueOff val="0"/>
              <a:satOff val="0"/>
              <a:lumOff val="0"/>
              <a:alphaOff val="0"/>
              <a:shade val="25000"/>
              <a:satMod val="150000"/>
            </a:schemeClr>
          </a:contourClr>
        </a:sp3d>
      </dsp:spPr>
      <dsp:style>
        <a:lnRef idx="0">
          <a:scrgbClr r="0" g="0" b="0"/>
        </a:lnRef>
        <a:fillRef idx="3">
          <a:scrgbClr r="0" g="0" b="0"/>
        </a:fillRef>
        <a:effectRef idx="3">
          <a:scrgbClr r="0" g="0" b="0"/>
        </a:effectRef>
        <a:fontRef idx="minor"/>
      </dsp:style>
    </dsp:sp>
    <dsp:sp modelId="{C5092EB2-ACE1-4C90-86C9-A17E1567D0EF}">
      <dsp:nvSpPr>
        <dsp:cNvPr id="0" name=""/>
        <dsp:cNvSpPr/>
      </dsp:nvSpPr>
      <dsp:spPr>
        <a:xfrm>
          <a:off x="200735" y="3932784"/>
          <a:ext cx="6915334" cy="914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effectLst>
                <a:outerShdw blurRad="38100" dist="38100" dir="2700000" algn="tl">
                  <a:srgbClr val="000000">
                    <a:alpha val="43137"/>
                  </a:srgbClr>
                </a:outerShdw>
              </a:effectLst>
            </a:rPr>
            <a:t>Microsoft Deployment Toolkit 2010 or </a:t>
          </a:r>
          <a:br>
            <a:rPr lang="en-US" sz="2200" kern="1200" dirty="0" smtClean="0">
              <a:effectLst>
                <a:outerShdw blurRad="38100" dist="38100" dir="2700000" algn="tl">
                  <a:srgbClr val="000000">
                    <a:alpha val="43137"/>
                  </a:srgbClr>
                </a:outerShdw>
              </a:effectLst>
            </a:rPr>
          </a:br>
          <a:r>
            <a:rPr lang="en-US" sz="2200" kern="1200" dirty="0" smtClean="0">
              <a:effectLst>
                <a:outerShdw blurRad="38100" dist="38100" dir="2700000" algn="tl">
                  <a:srgbClr val="000000">
                    <a:alpha val="43137"/>
                  </a:srgbClr>
                </a:outerShdw>
              </a:effectLst>
            </a:rPr>
            <a:t>System Center Configuration Manager 2007</a:t>
          </a:r>
        </a:p>
      </dsp:txBody>
      <dsp:txXfrm>
        <a:off x="200735" y="3932784"/>
        <a:ext cx="6915334" cy="914601"/>
      </dsp:txXfrm>
    </dsp:sp>
    <dsp:sp modelId="{052F24D5-F773-4A6C-B8C3-D9B32EA6240B}">
      <dsp:nvSpPr>
        <dsp:cNvPr id="0" name=""/>
        <dsp:cNvSpPr/>
      </dsp:nvSpPr>
      <dsp:spPr>
        <a:xfrm>
          <a:off x="3115739" y="1669451"/>
          <a:ext cx="1371901" cy="137190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Operating Systems</a:t>
          </a:r>
          <a:endParaRPr lang="en-US" sz="1300" kern="1200" dirty="0"/>
        </a:p>
      </dsp:txBody>
      <dsp:txXfrm>
        <a:off x="3316649" y="1870361"/>
        <a:ext cx="970081" cy="970081"/>
      </dsp:txXfrm>
    </dsp:sp>
    <dsp:sp modelId="{417E0703-645E-4C0B-A68F-F78F2DD7429E}">
      <dsp:nvSpPr>
        <dsp:cNvPr id="0" name=""/>
        <dsp:cNvSpPr/>
      </dsp:nvSpPr>
      <dsp:spPr>
        <a:xfrm>
          <a:off x="2134067" y="640220"/>
          <a:ext cx="1371901" cy="137190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Applications</a:t>
          </a:r>
          <a:endParaRPr lang="en-US" sz="1300" kern="1200" dirty="0"/>
        </a:p>
      </dsp:txBody>
      <dsp:txXfrm>
        <a:off x="2334977" y="841130"/>
        <a:ext cx="970081" cy="970081"/>
      </dsp:txXfrm>
    </dsp:sp>
    <dsp:sp modelId="{E788E1E4-9908-4849-B7D5-C39BA0C92DEE}">
      <dsp:nvSpPr>
        <dsp:cNvPr id="0" name=""/>
        <dsp:cNvSpPr/>
      </dsp:nvSpPr>
      <dsp:spPr>
        <a:xfrm>
          <a:off x="3536455" y="308525"/>
          <a:ext cx="1371901" cy="137190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Drivers</a:t>
          </a:r>
          <a:endParaRPr lang="en-US" sz="1300" kern="1200" dirty="0"/>
        </a:p>
      </dsp:txBody>
      <dsp:txXfrm>
        <a:off x="3737365" y="509435"/>
        <a:ext cx="970081" cy="970081"/>
      </dsp:txXfrm>
    </dsp:sp>
    <dsp:sp modelId="{1B5B3636-D51D-4665-B578-2AB36A2F37CD}">
      <dsp:nvSpPr>
        <dsp:cNvPr id="0" name=""/>
        <dsp:cNvSpPr/>
      </dsp:nvSpPr>
      <dsp:spPr>
        <a:xfrm>
          <a:off x="1524333" y="30486"/>
          <a:ext cx="4268138" cy="341451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OMPM – existing tool</a:t>
            </a:r>
          </a:p>
          <a:p>
            <a:r>
              <a:rPr lang="en-US" dirty="0" smtClean="0"/>
              <a:t>New</a:t>
            </a:r>
            <a:r>
              <a:rPr lang="en-US" baseline="0" dirty="0" smtClean="0"/>
              <a:t> tools are OEAT and CI</a:t>
            </a:r>
          </a:p>
          <a:p>
            <a:r>
              <a:rPr lang="en-US" baseline="0" dirty="0" smtClean="0"/>
              <a:t>OEAT aimed at It Pros to scan desktops to get a view of add-ins and programs that interface with Office – this tool will verify with the ISV compatibility list, thus highlighting areas for drill down</a:t>
            </a:r>
          </a:p>
          <a:p>
            <a:endParaRPr lang="en-US" baseline="0" dirty="0" smtClean="0"/>
          </a:p>
          <a:p>
            <a:r>
              <a:rPr lang="en-US" baseline="0" dirty="0" smtClean="0"/>
              <a:t>CI – targeted at developers to locate potential breaking points based on known changes being introduced</a:t>
            </a:r>
            <a:endParaRPr lang="en-US" dirty="0"/>
          </a:p>
        </p:txBody>
      </p:sp>
      <p:sp>
        <p:nvSpPr>
          <p:cNvPr id="5" name="Date Placeholder 4"/>
          <p:cNvSpPr>
            <a:spLocks noGrp="1"/>
          </p:cNvSpPr>
          <p:nvPr>
            <p:ph type="dt" idx="10"/>
          </p:nvPr>
        </p:nvSpPr>
        <p:spPr/>
        <p:txBody>
          <a:bodyPr/>
          <a:lstStyle/>
          <a:p>
            <a:fld id="{AED9CF53-D00D-42B1-BA5A-E214B937C0E6}" type="datetime1">
              <a:rPr lang="en-US" smtClean="0"/>
              <a:pPr/>
              <a:t>5/16/2011</a:t>
            </a:fld>
            <a:endParaRPr lang="en-US"/>
          </a:p>
        </p:txBody>
      </p:sp>
      <p:sp>
        <p:nvSpPr>
          <p:cNvPr id="6" name="Slide Number Placeholder 5"/>
          <p:cNvSpPr>
            <a:spLocks noGrp="1"/>
          </p:cNvSpPr>
          <p:nvPr>
            <p:ph type="sldNum" sz="quarter" idx="11"/>
          </p:nvPr>
        </p:nvSpPr>
        <p:spPr/>
        <p:txBody>
          <a:bodyPr/>
          <a:lstStyle/>
          <a:p>
            <a:fld id="{D40F8D3B-0025-443A-BF22-AE3E939FA2FA}" type="slidenum">
              <a:rPr lang="en-US" smtClean="0"/>
              <a:pPr/>
              <a:t>34</a:t>
            </a:fld>
            <a:endParaRPr lang="en-US"/>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Microsoft SharePoint Conference 2009</a:t>
            </a:r>
            <a:endParaRPr lang="en-US" dirty="0"/>
          </a:p>
        </p:txBody>
      </p:sp>
    </p:spTree>
    <p:extLst>
      <p:ext uri="{BB962C8B-B14F-4D97-AF65-F5344CB8AC3E}">
        <p14:creationId xmlns:p14="http://schemas.microsoft.com/office/powerpoint/2010/main" val="3095228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 Migration</a:t>
            </a:r>
            <a:r>
              <a:rPr lang="en-US" baseline="0" dirty="0" smtClean="0"/>
              <a:t> Planning Manager (OMPM) is a resource provided by Microsoft to help customers and partners size up potential file migration issues.</a:t>
            </a:r>
          </a:p>
          <a:p>
            <a:endParaRPr lang="en-US" baseline="0" dirty="0" smtClean="0"/>
          </a:p>
          <a:p>
            <a:r>
              <a:rPr lang="en-US" baseline="0" dirty="0" smtClean="0"/>
              <a:t>This slide is offered to provide a snapshot of what OMPM provides – the tools drill down module provides additional details this tool and how it can be leveraged.</a:t>
            </a:r>
          </a:p>
          <a:p>
            <a:pPr defTabSz="897065">
              <a:defRPr/>
            </a:pPr>
            <a:endParaRPr lang="en-US" dirty="0" smtClean="0"/>
          </a:p>
          <a:p>
            <a:pPr defTabSz="897065">
              <a:defRPr/>
            </a:pPr>
            <a:endParaRPr lang="en-US" dirty="0" smtClean="0"/>
          </a:p>
          <a:p>
            <a:pPr defTabSz="897065">
              <a:defRPr/>
            </a:pPr>
            <a:r>
              <a:rPr lang="en-US" dirty="0" smtClean="0"/>
              <a:t>OMPM is a collection of tools that enables you to prepare your environment for migration to the 2010 Microsoft Office system. OMPM checks for, and reports on, file properties to help you analyze your environment and determine any issues that you might experience converting from Office 97-Office 2003 file formats to the new 2010 Office system file format. OMPM includes the following features: OMPM focuses primarily on converting old files to the new file formats. When OMPM shows an error or highlights a warning on a file; That does not mean the file will not open in the 2010 Office system (almost all older files can open in compatibility mode). It only means that saving it into the new Open XML format might cause problems. OMPM has 4 components discussed in more detail below: 1. Scanner 2. Database 3. Reporting Tools </a:t>
            </a:r>
          </a:p>
          <a:p>
            <a:endParaRPr lang="en-US" dirty="0" smtClean="0"/>
          </a:p>
          <a:p>
            <a:endParaRPr lang="en-US" dirty="0" smtClean="0"/>
          </a:p>
          <a:p>
            <a:pPr defTabSz="897065">
              <a:defRPr/>
            </a:pPr>
            <a:r>
              <a:rPr lang="en-US" dirty="0" smtClean="0"/>
              <a:t>See</a:t>
            </a:r>
            <a:r>
              <a:rPr lang="en-US" baseline="0" dirty="0" smtClean="0"/>
              <a:t> </a:t>
            </a:r>
            <a:r>
              <a:rPr lang="en-US" dirty="0" smtClean="0"/>
              <a:t>http://technet.microsoft.com/en-us/library/cc179179.aspx</a:t>
            </a:r>
            <a:r>
              <a:rPr lang="en-US" baseline="0" dirty="0" smtClean="0"/>
              <a:t> for additional information (Note only the Office 2007 is available until near Office 2010 RTM – this version can be used to begin assessments)</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603327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 Migration</a:t>
            </a:r>
            <a:r>
              <a:rPr lang="en-US" baseline="0" dirty="0" smtClean="0"/>
              <a:t> Planning Manager (OMPM) is a resource provided by Microsoft to help customers and partners size up potential file migration issues.</a:t>
            </a:r>
          </a:p>
          <a:p>
            <a:endParaRPr lang="en-US" baseline="0" dirty="0" smtClean="0"/>
          </a:p>
          <a:p>
            <a:r>
              <a:rPr lang="en-US" baseline="0" dirty="0" smtClean="0"/>
              <a:t>This slide is offered to provide a snapshot of what OMPM provides – the tools drill down module provides additional details this tool and how it can be leveraged.</a:t>
            </a:r>
          </a:p>
          <a:p>
            <a:pPr defTabSz="897065">
              <a:defRPr/>
            </a:pPr>
            <a:endParaRPr lang="en-US" dirty="0" smtClean="0"/>
          </a:p>
          <a:p>
            <a:pPr defTabSz="897065">
              <a:defRPr/>
            </a:pPr>
            <a:endParaRPr lang="en-US" dirty="0" smtClean="0"/>
          </a:p>
          <a:p>
            <a:pPr defTabSz="897065">
              <a:defRPr/>
            </a:pPr>
            <a:r>
              <a:rPr lang="en-US" dirty="0" smtClean="0"/>
              <a:t>OMPM is a collection of tools that enables you to prepare your environment for migration to the 2010 Microsoft Office system. OMPM checks for, and reports on, file properties to help you analyze your environment and determine any issues that you might experience converting from Office 97-Office 2003 file formats to the new 2010 Office system file format. OMPM includes the following features: OMPM focuses primarily on converting old files to the new file formats. When OMPM shows an error or highlights a warning on a file; That does not mean the file will not open in the 2010 Office system (almost all older files can open in compatibility mode). It only means that saving it into the new Open XML format might cause problems. OMPM has 4 components discussed in more detail below: 1. Scanner 2. Database 3. Reporting Tools </a:t>
            </a:r>
          </a:p>
          <a:p>
            <a:endParaRPr lang="en-US" dirty="0" smtClean="0"/>
          </a:p>
          <a:p>
            <a:endParaRPr lang="en-US" dirty="0" smtClean="0"/>
          </a:p>
          <a:p>
            <a:pPr defTabSz="897065">
              <a:defRPr/>
            </a:pPr>
            <a:r>
              <a:rPr lang="en-US" dirty="0" smtClean="0"/>
              <a:t>See</a:t>
            </a:r>
            <a:r>
              <a:rPr lang="en-US" baseline="0" dirty="0" smtClean="0"/>
              <a:t> </a:t>
            </a:r>
            <a:r>
              <a:rPr lang="en-US" dirty="0" smtClean="0"/>
              <a:t>http://technet.microsoft.com/en-us/library/cc179179.aspx</a:t>
            </a:r>
            <a:r>
              <a:rPr lang="en-US" baseline="0" dirty="0" smtClean="0"/>
              <a:t> for additional information (Note only the Office 2007 is available until near Office 2010 RTM – this version can be used to begin assessments)</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4033440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Policy</a:t>
            </a:r>
            <a:r>
              <a:rPr lang="en-US" baseline="0" dirty="0" smtClean="0"/>
              <a:t> Admin templates</a:t>
            </a:r>
          </a:p>
          <a:p>
            <a:endParaRPr lang="en-US" baseline="0" dirty="0" smtClean="0"/>
          </a:p>
          <a:p>
            <a:r>
              <a:rPr lang="en-US" dirty="0" smtClean="0">
                <a:effectLst/>
              </a:rPr>
              <a:t>By setting policies, you can define and maintain a particular Office 2010 configuration on users' computers. Unlike other customizations, such as default settings that are distributed in a transform (also known as an .mst file), policies are reapplied every time that a user logs on to the network. Alternatively, policies can be reapplied at some other interval that is set by the administrator. Users cannot edit the registry to change the policies. </a:t>
            </a:r>
            <a:br>
              <a:rPr lang="en-US" dirty="0" smtClean="0">
                <a:effectLst/>
              </a:rPr>
            </a:br>
            <a:r>
              <a:rPr lang="en-US" dirty="0" smtClean="0">
                <a:effectLst/>
              </a:rPr>
              <a:t/>
            </a:r>
            <a:br>
              <a:rPr lang="en-US" dirty="0" smtClean="0">
                <a:effectLst/>
              </a:rPr>
            </a:br>
            <a:r>
              <a:rPr lang="en-US" dirty="0" smtClean="0">
                <a:effectLst/>
              </a:rPr>
              <a:t>You can set policies that apply to the local computer (and to every user of that computer), or you can set policies that apply only to individual users. </a:t>
            </a:r>
            <a:br>
              <a:rPr lang="en-US" dirty="0" smtClean="0">
                <a:effectLst/>
              </a:rPr>
            </a:br>
            <a:r>
              <a:rPr lang="en-US" dirty="0" smtClean="0">
                <a:effectLst/>
              </a:rPr>
              <a:t/>
            </a:r>
            <a:br>
              <a:rPr lang="en-US" dirty="0" smtClean="0">
                <a:effectLst/>
              </a:rPr>
            </a:br>
            <a:r>
              <a:rPr lang="en-US" dirty="0" smtClean="0">
                <a:effectLst/>
              </a:rPr>
              <a:t>You set per-computer policies under </a:t>
            </a:r>
            <a:r>
              <a:rPr lang="en-US" b="1" dirty="0" smtClean="0">
                <a:effectLst/>
              </a:rPr>
              <a:t>Computer Configuration</a:t>
            </a:r>
            <a:r>
              <a:rPr lang="en-US" dirty="0" smtClean="0">
                <a:effectLst/>
              </a:rPr>
              <a:t> in the Group Policy snap-in. Per-computer policies are applied the first time that any user logs on to the network from that computer. </a:t>
            </a:r>
            <a:br>
              <a:rPr lang="en-US" dirty="0" smtClean="0">
                <a:effectLst/>
              </a:rPr>
            </a:br>
            <a:r>
              <a:rPr lang="en-US" dirty="0" smtClean="0">
                <a:effectLst/>
              </a:rPr>
              <a:t/>
            </a:r>
            <a:br>
              <a:rPr lang="en-US" dirty="0" smtClean="0">
                <a:effectLst/>
              </a:rPr>
            </a:br>
            <a:r>
              <a:rPr lang="en-US" dirty="0" smtClean="0">
                <a:effectLst/>
              </a:rPr>
              <a:t>You set per-user policies under </a:t>
            </a:r>
            <a:r>
              <a:rPr lang="en-US" b="1" dirty="0" smtClean="0">
                <a:effectLst/>
              </a:rPr>
              <a:t>User Configuration</a:t>
            </a:r>
            <a:r>
              <a:rPr lang="en-US" dirty="0" smtClean="0">
                <a:effectLst/>
              </a:rPr>
              <a:t> in the Group Policy snap-in. Per-user policies are applied when the specified user logs on to the network from any computer. </a:t>
            </a:r>
            <a:br>
              <a:rPr lang="en-US" dirty="0" smtClean="0">
                <a:effectLst/>
              </a:rPr>
            </a:br>
            <a:r>
              <a:rPr lang="en-US" dirty="0" smtClean="0">
                <a:effectLst/>
              </a:rPr>
              <a:t/>
            </a:r>
            <a:br>
              <a:rPr lang="en-US" dirty="0" smtClean="0">
                <a:effectLst/>
              </a:rPr>
            </a:br>
            <a:r>
              <a:rPr lang="en-US" dirty="0" smtClean="0">
                <a:effectLst/>
              </a:rPr>
              <a:t>To use an Office 2010 policy template, you must load the template in the Group Policy Microsoft Management Console snap-in.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428275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57">
              <a:spcAft>
                <a:spcPts val="326"/>
              </a:spcAft>
              <a:defRPr/>
            </a:pPr>
            <a:r>
              <a:rPr lang="en-US" dirty="0" smtClean="0"/>
              <a:t>The Office Customization Tool (OCT) is used to create patches that customize the Office 2010 installation. The OCT patches are slipstreamed in at the install time, or can be applied post install for maintenance of existing installations: * Using the Office Customization Tool (OCT) * Using the Config.xml file as an override feature * Setting up command-line options * Enabling group policies Using the OCT to configure user settings establishes the initial default values for the settings. Users can modify most of the settings after Office is installed. You can use the OCT to provide default user settings for the following Office applications: * Microsoft Office Access 2010 * Microsoft Office Outlook 2010Printing Assistant * Microsoft Office Excel 2010 * Microsoft Office Groove 2010 * Microsoft Office InterConnect 2010 * Microsoft Office InfoPath 2010 * Microsoft Office 2010 system * Microsoft Office OneNote 2010 * Microsoft Office Outlook 2010 * Microsoft Office PowerPoint 2010 * Microsoft Office Project 2010 * Microsoft Office Publisher 2010 * Microsoft Office SharePoint Designer 2010 * Microsoft Office Visio 2010 * Microsoft Office Word 2010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1484826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12:07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12:37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12:37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12:37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12:37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12:13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12:13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E41DB-5617-4AF1-8870-1E51F4B79424}" type="slidenum">
              <a:rPr lang="en-US" smtClean="0"/>
              <a:pPr/>
              <a:t>11</a:t>
            </a:fld>
            <a:endParaRPr lang="en-US"/>
          </a:p>
        </p:txBody>
      </p:sp>
    </p:spTree>
    <p:extLst>
      <p:ext uri="{BB962C8B-B14F-4D97-AF65-F5344CB8AC3E}">
        <p14:creationId xmlns:p14="http://schemas.microsoft.com/office/powerpoint/2010/main" val="129834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12:07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12:07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228578" indent="-228578"/>
            <a:r>
              <a:rPr lang="en-US" b="1" u="sng" dirty="0" smtClean="0">
                <a:latin typeface="Segoe Semibold"/>
              </a:rPr>
              <a:t>Key Message</a:t>
            </a:r>
            <a:endParaRPr lang="en-US" dirty="0" smtClean="0">
              <a:latin typeface="Segoe Semibold"/>
            </a:endParaRPr>
          </a:p>
          <a:p>
            <a:pPr marL="228578" indent="-228578"/>
            <a:r>
              <a:rPr lang="en-US" dirty="0" smtClean="0">
                <a:latin typeface="Segoe Semibold"/>
              </a:rPr>
              <a:t>Deployment projects are divided into discreet tasks – or feature teams – to ensure that all prerequisites are in place and tested prior to the deployment taking place. Microsoft Deployment Toolkit provides guidance and tools to help automate key tasks, including:</a:t>
            </a:r>
          </a:p>
          <a:p>
            <a:pPr marL="228578" indent="-228578">
              <a:buFontTx/>
              <a:buAutoNum type="arabicPeriod"/>
            </a:pPr>
            <a:r>
              <a:rPr lang="en-US" dirty="0" smtClean="0">
                <a:latin typeface="Segoe Semibold"/>
              </a:rPr>
              <a:t>Hardware and software inventory</a:t>
            </a:r>
          </a:p>
          <a:p>
            <a:pPr marL="228578" indent="-228578">
              <a:buFontTx/>
              <a:buAutoNum type="arabicPeriod"/>
            </a:pPr>
            <a:r>
              <a:rPr lang="en-US" dirty="0" smtClean="0">
                <a:latin typeface="Segoe Semibold"/>
              </a:rPr>
              <a:t>Application inventory and compatibility analysis</a:t>
            </a:r>
          </a:p>
          <a:p>
            <a:pPr marL="228578" indent="-228578">
              <a:buFontTx/>
              <a:buAutoNum type="arabicPeriod"/>
            </a:pPr>
            <a:r>
              <a:rPr lang="en-US" dirty="0" smtClean="0">
                <a:latin typeface="Segoe Semibold"/>
              </a:rPr>
              <a:t>File repository for centrally managing operating systems, applications, drivers, and packages</a:t>
            </a:r>
          </a:p>
          <a:p>
            <a:pPr marL="228578" indent="-228578">
              <a:buFontTx/>
              <a:buAutoNum type="arabicPeriod"/>
            </a:pPr>
            <a:r>
              <a:rPr lang="en-US" dirty="0" smtClean="0">
                <a:latin typeface="Segoe Semibold"/>
              </a:rPr>
              <a:t>User data and settings migration from the previous operating system to the deployed operating system</a:t>
            </a:r>
          </a:p>
          <a:p>
            <a:pPr marL="228578" indent="-228578">
              <a:buFontTx/>
              <a:buAutoNum type="arabicPeriod"/>
            </a:pPr>
            <a:r>
              <a:rPr lang="en-US" dirty="0" smtClean="0">
                <a:latin typeface="Segoe Semibold"/>
              </a:rPr>
              <a:t>Security guidance for establishing a security strategy tailored to the new operating system</a:t>
            </a:r>
          </a:p>
          <a:p>
            <a:pPr marL="228578" indent="-228578">
              <a:buFontTx/>
              <a:buAutoNum type="arabicPeriod"/>
            </a:pPr>
            <a:r>
              <a:rPr lang="en-US" dirty="0" smtClean="0">
                <a:latin typeface="Segoe Semibold"/>
              </a:rPr>
              <a:t>Deployment task sequencer for defining pre- and post-installation tasks</a:t>
            </a:r>
          </a:p>
          <a:p>
            <a:pPr marL="228578" indent="-228578"/>
            <a:endParaRPr lang="en-US" dirty="0" smtClean="0">
              <a:latin typeface="Segoe Semibold"/>
            </a:endParaRPr>
          </a:p>
        </p:txBody>
      </p:sp>
      <p:sp>
        <p:nvSpPr>
          <p:cNvPr id="64515" name="Slide Number Placeholder 3"/>
          <p:cNvSpPr>
            <a:spLocks noGrp="1"/>
          </p:cNvSpPr>
          <p:nvPr>
            <p:ph type="sldNum" sz="quarter" idx="5"/>
          </p:nvPr>
        </p:nvSpPr>
        <p:spPr>
          <a:noFill/>
          <a:ln>
            <a:headEnd/>
            <a:tailEnd/>
          </a:ln>
        </p:spPr>
        <p:txBody>
          <a:bodyPr/>
          <a:lstStyle/>
          <a:p>
            <a:fld id="{FB2891E2-82D0-4D37-8247-0EFFE53A18C7}" type="slidenum">
              <a:rPr lang="en-US" smtClean="0">
                <a:ea typeface="ＭＳ Ｐゴシック"/>
                <a:cs typeface="ＭＳ Ｐゴシック"/>
              </a:rPr>
              <a:pPr/>
              <a:t>27</a:t>
            </a:fld>
            <a:endParaRPr lang="en-US"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12:07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a:t>
            </a:r>
            <a:r>
              <a:rPr lang="en-US" b="1" baseline="0" dirty="0" smtClean="0"/>
              <a:t> Message: </a:t>
            </a:r>
            <a:r>
              <a:rPr lang="en-US" b="0" baseline="0" dirty="0" smtClean="0"/>
              <a:t>An overview of the Application Compatibility Tool and the ACM. The following is detailed info regarding the usage, options, and new features within the ACT and ACM.</a:t>
            </a:r>
            <a:endParaRPr lang="en-US" b="1" baseline="0" dirty="0" smtClean="0"/>
          </a:p>
          <a:p>
            <a:endParaRPr lang="en-US" b="1"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Application Compatibility Manager </a:t>
            </a:r>
            <a:r>
              <a:rPr lang="en-US" b="1" dirty="0" smtClean="0"/>
              <a:t>(ACM) </a:t>
            </a:r>
            <a:r>
              <a:rPr lang="en-US" dirty="0" smtClean="0"/>
              <a:t>is a tool that enables you to configure, to collect, and to analyze your data, so that you can fix any issues prior to deploying a new operating system in your organization. When</a:t>
            </a:r>
            <a:r>
              <a:rPr lang="en-US" baseline="0" dirty="0" smtClean="0"/>
              <a:t> y</a:t>
            </a:r>
            <a:r>
              <a:rPr lang="en-US" dirty="0" smtClean="0"/>
              <a:t>ou configure the </a:t>
            </a:r>
            <a:r>
              <a:rPr lang="en-US" b="1" dirty="0" smtClean="0"/>
              <a:t>ACT</a:t>
            </a:r>
            <a:r>
              <a:rPr lang="en-US" b="0" baseline="0" dirty="0" smtClean="0"/>
              <a:t> using it’s wizard, the </a:t>
            </a:r>
            <a:r>
              <a:rPr lang="en-US" b="1" baseline="0" dirty="0" smtClean="0"/>
              <a:t>ACM</a:t>
            </a:r>
            <a:r>
              <a:rPr lang="en-US" b="0" baseline="0" dirty="0" smtClean="0"/>
              <a:t> automatically starts. Detailed info on </a:t>
            </a:r>
            <a:r>
              <a:rPr lang="en-US" b="1" baseline="0" dirty="0" smtClean="0"/>
              <a:t>ACM</a:t>
            </a:r>
            <a:r>
              <a:rPr lang="en-US" b="0" baseline="0" dirty="0" smtClean="0"/>
              <a:t> can be referenced at http://technet.microsoft.com/en-us/library/cc766464.aspx.</a:t>
            </a:r>
            <a:endParaRPr lang="en-US" dirty="0" smtClean="0"/>
          </a:p>
          <a:p>
            <a:pPr>
              <a:buFont typeface="Arial" pitchFamily="34" charset="0"/>
              <a:buChar char="•"/>
            </a:pPr>
            <a:endParaRPr lang="en-US" b="1" baseline="0" dirty="0" smtClean="0"/>
          </a:p>
          <a:p>
            <a:pPr rtl="0">
              <a:buFont typeface="Arial" pitchFamily="34" charset="0"/>
              <a:buChar char="•"/>
            </a:pPr>
            <a:r>
              <a:rPr lang="en-US" dirty="0" smtClean="0"/>
              <a:t>You can use the ACT features to:</a:t>
            </a:r>
          </a:p>
          <a:p>
            <a:pPr lvl="1" rtl="0">
              <a:buFont typeface="Arial" pitchFamily="34" charset="0"/>
              <a:buChar char="•"/>
            </a:pPr>
            <a:endParaRPr lang="en-US" dirty="0" smtClean="0"/>
          </a:p>
          <a:p>
            <a:pPr lvl="1" rtl="0">
              <a:buFont typeface="Arial" pitchFamily="34" charset="0"/>
              <a:buChar char="•"/>
            </a:pPr>
            <a:r>
              <a:rPr lang="en-US" dirty="0" smtClean="0"/>
              <a:t>Verify your application's, device's, and computer's compatibility with a new version of the Windows operating system, including determining your risk assessment</a:t>
            </a:r>
          </a:p>
          <a:p>
            <a:pPr lvl="1" rtl="0">
              <a:buFont typeface="Arial" pitchFamily="34" charset="0"/>
              <a:buChar char="•"/>
            </a:pPr>
            <a:r>
              <a:rPr lang="en-US" dirty="0" smtClean="0"/>
              <a:t>Verify a Windows update's compatibility, including determining your risk assessment</a:t>
            </a:r>
          </a:p>
          <a:p>
            <a:pPr lvl="1" rtl="0">
              <a:buFont typeface="Arial" pitchFamily="34" charset="0"/>
              <a:buChar char="•"/>
            </a:pPr>
            <a:r>
              <a:rPr lang="en-US" dirty="0" smtClean="0"/>
              <a:t>Become involved in the ACT Community, including sharing your risk assessment with other ACT users</a:t>
            </a:r>
          </a:p>
          <a:p>
            <a:pPr lvl="1" rtl="0">
              <a:buFont typeface="Arial" pitchFamily="34" charset="0"/>
              <a:buChar char="•"/>
            </a:pPr>
            <a:r>
              <a:rPr lang="en-US" dirty="0" smtClean="0"/>
              <a:t>Use the provided developer and test tools to test your Web applications and Web sites for compatibility with new releases and security updates to Internet Explorer®, to determine potential compatibility issues due to the User Account Control (UAC) feature, to create compatibility fixes for your application compatibility issues, and to determine any potential application installation and setup issues</a:t>
            </a:r>
          </a:p>
          <a:p>
            <a:pPr rtl="0">
              <a:buFont typeface="Arial" pitchFamily="34" charset="0"/>
              <a:buChar char="•"/>
            </a:pPr>
            <a:endParaRPr lang="en-US" dirty="0" smtClean="0"/>
          </a:p>
          <a:p>
            <a:pPr rtl="0">
              <a:buFont typeface="Arial" pitchFamily="34" charset="0"/>
              <a:buChar char="•"/>
            </a:pPr>
            <a:r>
              <a:rPr lang="en-US" dirty="0" smtClean="0"/>
              <a:t>What’s New</a:t>
            </a:r>
            <a:r>
              <a:rPr lang="en-US" baseline="0" dirty="0" smtClean="0"/>
              <a:t> in ACT 5.5:</a:t>
            </a:r>
          </a:p>
          <a:p>
            <a:pPr lvl="1" rtl="0">
              <a:buFont typeface="Arial" pitchFamily="34" charset="0"/>
              <a:buChar char="•"/>
            </a:pPr>
            <a:r>
              <a:rPr lang="en-US" dirty="0" smtClean="0"/>
              <a:t>Updated issue detection and supported operating systems</a:t>
            </a:r>
          </a:p>
          <a:p>
            <a:pPr lvl="1" rtl="0">
              <a:buFont typeface="Arial" pitchFamily="34" charset="0"/>
              <a:buChar char="•"/>
            </a:pPr>
            <a:r>
              <a:rPr lang="en-US" dirty="0" smtClean="0"/>
              <a:t>Integration of data from the Windows Vista Compatibility Center</a:t>
            </a:r>
          </a:p>
          <a:p>
            <a:pPr lvl="1" rtl="0">
              <a:buFont typeface="Arial" pitchFamily="34" charset="0"/>
              <a:buChar char="•"/>
            </a:pPr>
            <a:r>
              <a:rPr lang="en-US" dirty="0" smtClean="0"/>
              <a:t>Ability to audit your application data and to selectively synchronize your applications with Microsoft</a:t>
            </a:r>
          </a:p>
          <a:p>
            <a:pPr lvl="1" rtl="0">
              <a:buFont typeface="Arial" pitchFamily="34" charset="0"/>
              <a:buChar char="•"/>
            </a:pPr>
            <a:r>
              <a:rPr lang="en-US" dirty="0" smtClean="0"/>
              <a:t>Updated documentation for the Windows compatibility fixes</a:t>
            </a:r>
          </a:p>
          <a:p>
            <a:pPr lvl="1" rtl="0">
              <a:buFont typeface="Arial" pitchFamily="34" charset="0"/>
              <a:buChar char="•"/>
            </a:pPr>
            <a:r>
              <a:rPr lang="en-US" dirty="0" smtClean="0"/>
              <a:t>Ability to customize your Quick Reports view</a:t>
            </a:r>
          </a:p>
          <a:p>
            <a:pPr lvl="1" rtl="0">
              <a:buFont typeface="Arial" pitchFamily="34" charset="0"/>
              <a:buChar char="•"/>
            </a:pPr>
            <a:r>
              <a:rPr lang="en-US" dirty="0" smtClean="0"/>
              <a:t>Ability to label your individual data-collection packages</a:t>
            </a:r>
          </a:p>
          <a:p>
            <a:pPr lvl="1" rtl="0">
              <a:buFont typeface="Arial" pitchFamily="34" charset="0"/>
              <a:buChar char="•"/>
            </a:pPr>
            <a:r>
              <a:rPr lang="en-US" dirty="0" smtClean="0"/>
              <a:t>Removal of the Internet Explorer</a:t>
            </a:r>
            <a:r>
              <a:rPr lang="en-US" baseline="0" dirty="0" smtClean="0"/>
              <a:t> </a:t>
            </a:r>
            <a:r>
              <a:rPr lang="en-US" dirty="0" smtClean="0"/>
              <a:t>Compatibility Evaluator (IECE)</a:t>
            </a:r>
          </a:p>
          <a:p>
            <a:pPr lvl="1" rtl="0">
              <a:buFont typeface="Arial" pitchFamily="34" charset="0"/>
              <a:buChar char="•"/>
            </a:pPr>
            <a:r>
              <a:rPr lang="en-US" dirty="0" smtClean="0"/>
              <a:t>Ability to participate in the Customer Experience Program</a:t>
            </a:r>
          </a:p>
          <a:p>
            <a:pPr lvl="0" rtl="0">
              <a:buFont typeface="Arial" pitchFamily="34" charset="0"/>
              <a:buChar char="•"/>
            </a:pPr>
            <a:endParaRPr lang="en-US" dirty="0" smtClean="0"/>
          </a:p>
          <a:p>
            <a:pPr lvl="0" rtl="0">
              <a:buFont typeface="Arial" pitchFamily="34" charset="0"/>
              <a:buChar char="•"/>
            </a:pPr>
            <a:r>
              <a:rPr lang="en-US" b="1" dirty="0" smtClean="0"/>
              <a:t>Compatibility Evaluators</a:t>
            </a:r>
          </a:p>
          <a:p>
            <a:pPr lvl="1" rtl="0">
              <a:buFont typeface="Arial" pitchFamily="34" charset="0"/>
              <a:buChar char="•"/>
            </a:pPr>
            <a:r>
              <a:rPr lang="en-US" dirty="0" smtClean="0"/>
              <a:t>The Application Compatibility Toolkit (ACT) includes several compatibility evaluators that can be deployed as part of a data-collection package to collect information from your client computers</a:t>
            </a:r>
            <a:r>
              <a:rPr lang="en-US" baseline="0" dirty="0" smtClean="0"/>
              <a:t> including:</a:t>
            </a:r>
            <a:endParaRPr lang="en-US" dirty="0" smtClean="0"/>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Inventory Collector</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User Account Control Compatibility Evaluator (UACCE)</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Windows Compatibility Evaluator (WCE)</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Update Compatibility Evaluator (UCE)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Detailed</a:t>
            </a:r>
            <a:r>
              <a:rPr lang="en-US" baseline="0" dirty="0" smtClean="0"/>
              <a:t> info on each of these can be found at…</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http://technet.microsoft.com/en-us/library/dd638366.aspx</a:t>
            </a:r>
            <a:br>
              <a:rPr lang="en-US" dirty="0" smtClean="0"/>
            </a:br>
            <a:r>
              <a:rPr lang="en-US" dirty="0" smtClean="0"/>
              <a:t/>
            </a:r>
            <a:br>
              <a:rPr lang="en-US" dirty="0" smtClean="0"/>
            </a:br>
            <a:endParaRPr lang="en-US" b="1" baseline="0" dirty="0" smtClean="0"/>
          </a:p>
          <a:p>
            <a:endParaRPr lang="en-US" b="1" baseline="0" dirty="0" smtClean="0"/>
          </a:p>
          <a:p>
            <a:pPr>
              <a:buFont typeface="Arial" pitchFamily="34" charset="0"/>
              <a:buNone/>
            </a:pPr>
            <a:r>
              <a:rPr lang="en-US" b="1" baseline="0" dirty="0" smtClean="0"/>
              <a:t>Timing: </a:t>
            </a:r>
            <a:r>
              <a:rPr lang="en-US" b="0" baseline="0" dirty="0" smtClean="0"/>
              <a:t>Prepare for this discussion using the info above. This is a full-featured, in-depth tool and timing can run long unless an abbreviated subset of data is discussed. If the audience is particularly interested in this topic there is a large amount of info here, however a complete breakdown of the toolkit can be found at…</a:t>
            </a:r>
            <a:br>
              <a:rPr lang="en-US" b="0" baseline="0" dirty="0" smtClean="0"/>
            </a:br>
            <a:r>
              <a:rPr lang="en-US" b="0" baseline="0" dirty="0" smtClean="0"/>
              <a:t>   *http://technet.microsoft.com/en-us/library/cc722055.aspx</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32</a:t>
            </a:fld>
            <a:endParaRPr lang="en-US">
              <a:latin typeface="Segoe"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a:t>
            </a:r>
            <a:r>
              <a:rPr lang="en-US" b="1" baseline="0" dirty="0" smtClean="0"/>
              <a:t> Message: </a:t>
            </a:r>
            <a:r>
              <a:rPr lang="en-US" b="0" baseline="0" dirty="0" smtClean="0"/>
              <a:t>An overview of the Application Compatibility Tool and the ACM. The following is detailed info regarding the usage, options, and new features within the ACT and ACM.</a:t>
            </a:r>
            <a:endParaRPr lang="en-US" b="1" baseline="0" dirty="0" smtClean="0"/>
          </a:p>
          <a:p>
            <a:endParaRPr lang="en-US" b="1"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Application Compatibility Manager </a:t>
            </a:r>
            <a:r>
              <a:rPr lang="en-US" b="1" dirty="0" smtClean="0"/>
              <a:t>(ACM) </a:t>
            </a:r>
            <a:r>
              <a:rPr lang="en-US" dirty="0" smtClean="0"/>
              <a:t>is a tool that enables you to configure, to collect, and to analyze your data, so that you can fix any issues prior to deploying a new operating system in your organization. When</a:t>
            </a:r>
            <a:r>
              <a:rPr lang="en-US" baseline="0" dirty="0" smtClean="0"/>
              <a:t> y</a:t>
            </a:r>
            <a:r>
              <a:rPr lang="en-US" dirty="0" smtClean="0"/>
              <a:t>ou configure the </a:t>
            </a:r>
            <a:r>
              <a:rPr lang="en-US" b="1" dirty="0" smtClean="0"/>
              <a:t>ACT</a:t>
            </a:r>
            <a:r>
              <a:rPr lang="en-US" b="0" baseline="0" dirty="0" smtClean="0"/>
              <a:t> using it’s wizard, the </a:t>
            </a:r>
            <a:r>
              <a:rPr lang="en-US" b="1" baseline="0" dirty="0" smtClean="0"/>
              <a:t>ACM</a:t>
            </a:r>
            <a:r>
              <a:rPr lang="en-US" b="0" baseline="0" dirty="0" smtClean="0"/>
              <a:t> automatically starts. Detailed info on </a:t>
            </a:r>
            <a:r>
              <a:rPr lang="en-US" b="1" baseline="0" dirty="0" smtClean="0"/>
              <a:t>ACM</a:t>
            </a:r>
            <a:r>
              <a:rPr lang="en-US" b="0" baseline="0" dirty="0" smtClean="0"/>
              <a:t> can be referenced at http://technet.microsoft.com/en-us/library/cc766464.aspx.</a:t>
            </a:r>
            <a:endParaRPr lang="en-US" dirty="0" smtClean="0"/>
          </a:p>
          <a:p>
            <a:pPr>
              <a:buFont typeface="Arial" pitchFamily="34" charset="0"/>
              <a:buChar char="•"/>
            </a:pPr>
            <a:endParaRPr lang="en-US" b="1" baseline="0" dirty="0" smtClean="0"/>
          </a:p>
          <a:p>
            <a:pPr rtl="0">
              <a:buFont typeface="Arial" pitchFamily="34" charset="0"/>
              <a:buChar char="•"/>
            </a:pPr>
            <a:r>
              <a:rPr lang="en-US" dirty="0" smtClean="0"/>
              <a:t>You can use the ACT features to:</a:t>
            </a:r>
          </a:p>
          <a:p>
            <a:pPr lvl="1" rtl="0">
              <a:buFont typeface="Arial" pitchFamily="34" charset="0"/>
              <a:buChar char="•"/>
            </a:pPr>
            <a:endParaRPr lang="en-US" dirty="0" smtClean="0"/>
          </a:p>
          <a:p>
            <a:pPr lvl="1" rtl="0">
              <a:buFont typeface="Arial" pitchFamily="34" charset="0"/>
              <a:buChar char="•"/>
            </a:pPr>
            <a:r>
              <a:rPr lang="en-US" dirty="0" smtClean="0"/>
              <a:t>Verify your application's, device's, and computer's compatibility with a new version of the Windows operating system, including determining your risk assessment</a:t>
            </a:r>
          </a:p>
          <a:p>
            <a:pPr lvl="1" rtl="0">
              <a:buFont typeface="Arial" pitchFamily="34" charset="0"/>
              <a:buChar char="•"/>
            </a:pPr>
            <a:r>
              <a:rPr lang="en-US" dirty="0" smtClean="0"/>
              <a:t>Verify a Windows update's compatibility, including determining your risk assessment</a:t>
            </a:r>
          </a:p>
          <a:p>
            <a:pPr lvl="1" rtl="0">
              <a:buFont typeface="Arial" pitchFamily="34" charset="0"/>
              <a:buChar char="•"/>
            </a:pPr>
            <a:r>
              <a:rPr lang="en-US" dirty="0" smtClean="0"/>
              <a:t>Become involved in the ACT Community, including sharing your risk assessment with other ACT users</a:t>
            </a:r>
          </a:p>
          <a:p>
            <a:pPr lvl="1" rtl="0">
              <a:buFont typeface="Arial" pitchFamily="34" charset="0"/>
              <a:buChar char="•"/>
            </a:pPr>
            <a:r>
              <a:rPr lang="en-US" dirty="0" smtClean="0"/>
              <a:t>Use the provided developer and test tools to test your Web applications and Web sites for compatibility with new releases and security updates to Internet Explorer®, to determine potential compatibility issues due to the User Account Control (UAC) feature, to create compatibility fixes for your application compatibility issues, and to determine any potential application installation and setup issues</a:t>
            </a:r>
          </a:p>
          <a:p>
            <a:pPr rtl="0">
              <a:buFont typeface="Arial" pitchFamily="34" charset="0"/>
              <a:buChar char="•"/>
            </a:pPr>
            <a:endParaRPr lang="en-US" dirty="0" smtClean="0"/>
          </a:p>
          <a:p>
            <a:pPr rtl="0">
              <a:buFont typeface="Arial" pitchFamily="34" charset="0"/>
              <a:buChar char="•"/>
            </a:pPr>
            <a:r>
              <a:rPr lang="en-US" dirty="0" smtClean="0"/>
              <a:t>What’s New</a:t>
            </a:r>
            <a:r>
              <a:rPr lang="en-US" baseline="0" dirty="0" smtClean="0"/>
              <a:t> in ACT 5.5:</a:t>
            </a:r>
          </a:p>
          <a:p>
            <a:pPr lvl="1" rtl="0">
              <a:buFont typeface="Arial" pitchFamily="34" charset="0"/>
              <a:buChar char="•"/>
            </a:pPr>
            <a:r>
              <a:rPr lang="en-US" dirty="0" smtClean="0"/>
              <a:t>Updated issue detection and supported operating systems</a:t>
            </a:r>
          </a:p>
          <a:p>
            <a:pPr lvl="1" rtl="0">
              <a:buFont typeface="Arial" pitchFamily="34" charset="0"/>
              <a:buChar char="•"/>
            </a:pPr>
            <a:r>
              <a:rPr lang="en-US" dirty="0" smtClean="0"/>
              <a:t>Integration of data from the Windows Vista Compatibility Center</a:t>
            </a:r>
          </a:p>
          <a:p>
            <a:pPr lvl="1" rtl="0">
              <a:buFont typeface="Arial" pitchFamily="34" charset="0"/>
              <a:buChar char="•"/>
            </a:pPr>
            <a:r>
              <a:rPr lang="en-US" dirty="0" smtClean="0"/>
              <a:t>Ability to audit your application data and to selectively synchronize your applications with Microsoft</a:t>
            </a:r>
          </a:p>
          <a:p>
            <a:pPr lvl="1" rtl="0">
              <a:buFont typeface="Arial" pitchFamily="34" charset="0"/>
              <a:buChar char="•"/>
            </a:pPr>
            <a:r>
              <a:rPr lang="en-US" dirty="0" smtClean="0"/>
              <a:t>Updated documentation for the Windows compatibility fixes</a:t>
            </a:r>
          </a:p>
          <a:p>
            <a:pPr lvl="1" rtl="0">
              <a:buFont typeface="Arial" pitchFamily="34" charset="0"/>
              <a:buChar char="•"/>
            </a:pPr>
            <a:r>
              <a:rPr lang="en-US" dirty="0" smtClean="0"/>
              <a:t>Ability to customize your Quick Reports view</a:t>
            </a:r>
          </a:p>
          <a:p>
            <a:pPr lvl="1" rtl="0">
              <a:buFont typeface="Arial" pitchFamily="34" charset="0"/>
              <a:buChar char="•"/>
            </a:pPr>
            <a:r>
              <a:rPr lang="en-US" dirty="0" smtClean="0"/>
              <a:t>Ability to label your individual data-collection packages</a:t>
            </a:r>
          </a:p>
          <a:p>
            <a:pPr lvl="1" rtl="0">
              <a:buFont typeface="Arial" pitchFamily="34" charset="0"/>
              <a:buChar char="•"/>
            </a:pPr>
            <a:r>
              <a:rPr lang="en-US" dirty="0" smtClean="0"/>
              <a:t>Removal of the Internet Explorer</a:t>
            </a:r>
            <a:r>
              <a:rPr lang="en-US" baseline="0" dirty="0" smtClean="0"/>
              <a:t> </a:t>
            </a:r>
            <a:r>
              <a:rPr lang="en-US" dirty="0" smtClean="0"/>
              <a:t>Compatibility Evaluator (IECE)</a:t>
            </a:r>
          </a:p>
          <a:p>
            <a:pPr lvl="1" rtl="0">
              <a:buFont typeface="Arial" pitchFamily="34" charset="0"/>
              <a:buChar char="•"/>
            </a:pPr>
            <a:r>
              <a:rPr lang="en-US" dirty="0" smtClean="0"/>
              <a:t>Ability to participate in the Customer Experience Program</a:t>
            </a:r>
          </a:p>
          <a:p>
            <a:pPr lvl="0" rtl="0">
              <a:buFont typeface="Arial" pitchFamily="34" charset="0"/>
              <a:buChar char="•"/>
            </a:pPr>
            <a:endParaRPr lang="en-US" dirty="0" smtClean="0"/>
          </a:p>
          <a:p>
            <a:pPr lvl="0" rtl="0">
              <a:buFont typeface="Arial" pitchFamily="34" charset="0"/>
              <a:buChar char="•"/>
            </a:pPr>
            <a:r>
              <a:rPr lang="en-US" b="1" dirty="0" smtClean="0"/>
              <a:t>Compatibility Evaluators</a:t>
            </a:r>
          </a:p>
          <a:p>
            <a:pPr lvl="1" rtl="0">
              <a:buFont typeface="Arial" pitchFamily="34" charset="0"/>
              <a:buChar char="•"/>
            </a:pPr>
            <a:r>
              <a:rPr lang="en-US" dirty="0" smtClean="0"/>
              <a:t>The Application Compatibility Toolkit (ACT) includes several compatibility evaluators that can be deployed as part of a data-collection package to collect information from your client computers</a:t>
            </a:r>
            <a:r>
              <a:rPr lang="en-US" baseline="0" dirty="0" smtClean="0"/>
              <a:t> including:</a:t>
            </a:r>
            <a:endParaRPr lang="en-US" dirty="0" smtClean="0"/>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Inventory Collector</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User Account Control Compatibility Evaluator (UACCE)</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Windows Compatibility Evaluator (WCE)</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Update Compatibility Evaluator (UCE)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Detailed</a:t>
            </a:r>
            <a:r>
              <a:rPr lang="en-US" baseline="0" dirty="0" smtClean="0"/>
              <a:t> info on each of these can be found at…</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http://technet.microsoft.com/en-us/library/dd638366.aspx</a:t>
            </a:r>
            <a:br>
              <a:rPr lang="en-US" dirty="0" smtClean="0"/>
            </a:br>
            <a:r>
              <a:rPr lang="en-US" dirty="0" smtClean="0"/>
              <a:t/>
            </a:r>
            <a:br>
              <a:rPr lang="en-US" dirty="0" smtClean="0"/>
            </a:br>
            <a:endParaRPr lang="en-US" b="1" baseline="0" dirty="0" smtClean="0"/>
          </a:p>
          <a:p>
            <a:endParaRPr lang="en-US" b="1" baseline="0" dirty="0" smtClean="0"/>
          </a:p>
          <a:p>
            <a:pPr>
              <a:buFont typeface="Arial" pitchFamily="34" charset="0"/>
              <a:buNone/>
            </a:pPr>
            <a:r>
              <a:rPr lang="en-US" b="1" baseline="0" dirty="0" smtClean="0"/>
              <a:t>Timing: </a:t>
            </a:r>
            <a:r>
              <a:rPr lang="en-US" b="0" baseline="0" dirty="0" smtClean="0"/>
              <a:t>Prepare for this discussion using the info above. This is a full-featured, in-depth tool and timing can run long unless an abbreviated subset of data is discussed. If the audience is particularly interested in this topic there is a large amount of info here, however a complete breakdown of the toolkit can be found at…</a:t>
            </a:r>
            <a:br>
              <a:rPr lang="en-US" b="0" baseline="0" dirty="0" smtClean="0"/>
            </a:br>
            <a:r>
              <a:rPr lang="en-US" b="0" baseline="0" dirty="0" smtClean="0"/>
              <a:t>   *http://technet.microsoft.com/en-us/library/cc722055.aspx</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33</a:t>
            </a:fld>
            <a:endParaRPr lang="en-US">
              <a:latin typeface="Sego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23172000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94373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207679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198206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5176299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91987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8737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47609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83665439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727512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397635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6641254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ingle Title">
    <p:spTree>
      <p:nvGrpSpPr>
        <p:cNvPr id="1" name=""/>
        <p:cNvGrpSpPr/>
        <p:nvPr/>
      </p:nvGrpSpPr>
      <p:grpSpPr>
        <a:xfrm>
          <a:off x="0" y="0"/>
          <a:ext cx="0" cy="0"/>
          <a:chOff x="0" y="0"/>
          <a:chExt cx="0" cy="0"/>
        </a:xfrm>
      </p:grpSpPr>
      <p:sp>
        <p:nvSpPr>
          <p:cNvPr id="6" name="Title 1"/>
          <p:cNvSpPr>
            <a:spLocks noGrp="1"/>
          </p:cNvSpPr>
          <p:nvPr>
            <p:ph type="title"/>
          </p:nvPr>
        </p:nvSpPr>
        <p:spPr>
          <a:xfrm>
            <a:off x="457081" y="310896"/>
            <a:ext cx="11274663" cy="914400"/>
          </a:xfrm>
          <a:prstGeom prst="rect">
            <a:avLst/>
          </a:prstGeom>
        </p:spPr>
        <p:txBody>
          <a:bodyPr lIns="0" tIns="0" rIns="0" bIns="0" anchor="ctr">
            <a:normAutofit/>
          </a:bodyPr>
          <a:lstStyle>
            <a:lvl1pPr algn="l">
              <a:defRPr sz="4000" spc="-150" baseline="0">
                <a:solidFill>
                  <a:schemeClr val="tx2"/>
                </a:solidFill>
                <a:latin typeface="Segoe UI Semibold"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197914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mp; Column">
    <p:spTree>
      <p:nvGrpSpPr>
        <p:cNvPr id="1" name=""/>
        <p:cNvGrpSpPr/>
        <p:nvPr/>
      </p:nvGrpSpPr>
      <p:grpSpPr>
        <a:xfrm>
          <a:off x="0" y="0"/>
          <a:ext cx="0" cy="0"/>
          <a:chOff x="0" y="0"/>
          <a:chExt cx="0" cy="0"/>
        </a:xfrm>
      </p:grpSpPr>
      <p:sp>
        <p:nvSpPr>
          <p:cNvPr id="6" name="Title 1"/>
          <p:cNvSpPr>
            <a:spLocks noGrp="1"/>
          </p:cNvSpPr>
          <p:nvPr>
            <p:ph type="title"/>
          </p:nvPr>
        </p:nvSpPr>
        <p:spPr>
          <a:xfrm>
            <a:off x="457081" y="313007"/>
            <a:ext cx="11274663" cy="914400"/>
          </a:xfrm>
          <a:prstGeom prst="rect">
            <a:avLst/>
          </a:prstGeom>
        </p:spPr>
        <p:txBody>
          <a:bodyPr lIns="0" tIns="0" rIns="0" bIns="0" anchor="ctr">
            <a:normAutofit/>
          </a:bodyPr>
          <a:lstStyle>
            <a:lvl1pPr algn="l">
              <a:defRPr sz="5300" spc="-200" baseline="0">
                <a:solidFill>
                  <a:schemeClr val="tx1"/>
                </a:solidFill>
                <a:latin typeface="Segoe UI Semibold"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081" y="1519304"/>
            <a:ext cx="11274663" cy="5029200"/>
          </a:xfrm>
          <a:prstGeom prst="rect">
            <a:avLst/>
          </a:prstGeom>
        </p:spPr>
        <p:txBody>
          <a:bodyPr lIns="0" tIns="0" rIns="0" bIns="0">
            <a:normAutofit/>
          </a:bodyPr>
          <a:lstStyle>
            <a:lvl1pPr>
              <a:lnSpc>
                <a:spcPct val="90000"/>
              </a:lnSpc>
              <a:buFont typeface="Arial" pitchFamily="34" charset="0"/>
              <a:buChar char="•"/>
              <a:defRPr sz="4300" spc="-200" baseline="0">
                <a:solidFill>
                  <a:schemeClr val="tx1"/>
                </a:solidFill>
                <a:latin typeface="Segoe UI" pitchFamily="34" charset="0"/>
                <a:ea typeface="Segoe UI" pitchFamily="34" charset="0"/>
                <a:cs typeface="Segoe UI" pitchFamily="34" charset="0"/>
              </a:defRPr>
            </a:lvl1pPr>
            <a:lvl2pPr>
              <a:lnSpc>
                <a:spcPct val="90000"/>
              </a:lnSpc>
              <a:buFont typeface="Arial" pitchFamily="34" charset="0"/>
              <a:buChar char="•"/>
              <a:defRPr sz="3700" spc="-200" baseline="0">
                <a:solidFill>
                  <a:schemeClr val="tx1"/>
                </a:solidFill>
                <a:latin typeface="Segoe UI" pitchFamily="34" charset="0"/>
                <a:ea typeface="Segoe UI" pitchFamily="34" charset="0"/>
                <a:cs typeface="Segoe UI" pitchFamily="34" charset="0"/>
              </a:defRPr>
            </a:lvl2pPr>
            <a:lvl3pPr>
              <a:lnSpc>
                <a:spcPct val="90000"/>
              </a:lnSpc>
              <a:buFont typeface="Arial" pitchFamily="34" charset="0"/>
              <a:buChar char="•"/>
              <a:defRPr sz="3200" spc="-200" baseline="0">
                <a:solidFill>
                  <a:schemeClr val="tx1"/>
                </a:solidFill>
                <a:latin typeface="Segoe UI" pitchFamily="34" charset="0"/>
                <a:ea typeface="Segoe UI" pitchFamily="34" charset="0"/>
                <a:cs typeface="Segoe UI" pitchFamily="34" charset="0"/>
              </a:defRPr>
            </a:lvl3pPr>
            <a:lvl4pPr>
              <a:lnSpc>
                <a:spcPct val="90000"/>
              </a:lnSpc>
              <a:buFont typeface="Arial" pitchFamily="34" charset="0"/>
              <a:buChar char="•"/>
              <a:defRPr sz="2100" baseline="0">
                <a:solidFill>
                  <a:schemeClr val="tx2"/>
                </a:solidFill>
              </a:defRPr>
            </a:lvl4pPr>
            <a:lvl5pPr>
              <a:lnSpc>
                <a:spcPct val="90000"/>
              </a:lnSpc>
              <a:buFont typeface="Arial" pitchFamily="34" charset="0"/>
              <a:buChar char="•"/>
              <a:defRPr sz="19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502094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5" name="Title 1"/>
          <p:cNvSpPr>
            <a:spLocks noGrp="1"/>
          </p:cNvSpPr>
          <p:nvPr>
            <p:ph type="ctrTitle"/>
          </p:nvPr>
        </p:nvSpPr>
        <p:spPr>
          <a:xfrm>
            <a:off x="609441" y="2219327"/>
            <a:ext cx="10969943" cy="668503"/>
          </a:xfrm>
          <a:prstGeom prst="rect">
            <a:avLst/>
          </a:prstGeom>
        </p:spPr>
        <p:txBody>
          <a:bodyPr lIns="95093" tIns="47546" rIns="95093" bIns="47546"/>
          <a:lstStyle>
            <a:lvl1pPr>
              <a:defRPr lang="en-US" sz="4100" b="1" i="0" kern="1200" spc="-173" dirty="0">
                <a:ln w="3175">
                  <a:noFill/>
                </a:ln>
                <a:gradFill flip="none" rotWithShape="1">
                  <a:gsLst>
                    <a:gs pos="0">
                      <a:srgbClr val="FFCC00">
                        <a:lumMod val="20000"/>
                        <a:lumOff val="80000"/>
                      </a:srgbClr>
                    </a:gs>
                    <a:gs pos="36000">
                      <a:srgbClr val="FFCC00">
                        <a:lumMod val="40000"/>
                        <a:lumOff val="60000"/>
                      </a:srgbClr>
                    </a:gs>
                    <a:gs pos="86000">
                      <a:srgbClr val="FFCC00"/>
                    </a:gs>
                  </a:gsLst>
                  <a:lin ang="5400000" scaled="0"/>
                  <a:tileRect/>
                </a:gradFill>
                <a:effectLst>
                  <a:outerShdw blurRad="50800" dist="38100" dir="2700000" algn="tl" rotWithShape="0">
                    <a:schemeClr val="bg2"/>
                  </a:outerShdw>
                </a:effectLst>
                <a:latin typeface="Segoe" pitchFamily="34" charset="0"/>
                <a:ea typeface="+mn-ea"/>
                <a:cs typeface="Arial" charset="0"/>
              </a:defRPr>
            </a:lvl1pPr>
          </a:lstStyle>
          <a:p>
            <a:pPr lvl="0" algn="l" rtl="0" eaLnBrk="0" fontAlgn="base" hangingPunct="0">
              <a:lnSpc>
                <a:spcPct val="90000"/>
              </a:lnSpc>
              <a:spcBef>
                <a:spcPct val="0"/>
              </a:spcBef>
              <a:spcAft>
                <a:spcPct val="0"/>
              </a:spcAft>
            </a:pPr>
            <a:r>
              <a:rPr lang="en-US" dirty="0" smtClean="0"/>
              <a:t>Click to edit Master title style</a:t>
            </a:r>
            <a:endParaRPr lang="en-US" dirty="0"/>
          </a:p>
        </p:txBody>
      </p:sp>
      <p:sp>
        <p:nvSpPr>
          <p:cNvPr id="7" name="Subtitle 2"/>
          <p:cNvSpPr>
            <a:spLocks noGrp="1"/>
          </p:cNvSpPr>
          <p:nvPr>
            <p:ph type="subTitle" idx="1"/>
          </p:nvPr>
        </p:nvSpPr>
        <p:spPr>
          <a:xfrm>
            <a:off x="1195758" y="3841594"/>
            <a:ext cx="10383633" cy="497669"/>
          </a:xfrm>
          <a:prstGeom prst="rect">
            <a:avLst/>
          </a:prstGeom>
        </p:spPr>
        <p:txBody>
          <a:bodyPr lIns="95093" tIns="47546" rIns="95093" bIns="47546"/>
          <a:lstStyle>
            <a:lvl1pPr marL="0" indent="0" algn="l">
              <a:buNone/>
              <a:defRPr sz="2900">
                <a:solidFill>
                  <a:schemeClr val="tx1">
                    <a:tint val="75000"/>
                  </a:schemeClr>
                </a:solidFill>
              </a:defRPr>
            </a:lvl1pPr>
            <a:lvl2pPr marL="633842" indent="0" algn="ctr">
              <a:buNone/>
              <a:defRPr>
                <a:solidFill>
                  <a:schemeClr val="tx1">
                    <a:tint val="75000"/>
                  </a:schemeClr>
                </a:solidFill>
              </a:defRPr>
            </a:lvl2pPr>
            <a:lvl3pPr marL="1267687" indent="0" algn="ctr">
              <a:buNone/>
              <a:defRPr>
                <a:solidFill>
                  <a:schemeClr val="tx1">
                    <a:tint val="75000"/>
                  </a:schemeClr>
                </a:solidFill>
              </a:defRPr>
            </a:lvl3pPr>
            <a:lvl4pPr marL="1901530" indent="0" algn="ctr">
              <a:buNone/>
              <a:defRPr>
                <a:solidFill>
                  <a:schemeClr val="tx1">
                    <a:tint val="75000"/>
                  </a:schemeClr>
                </a:solidFill>
              </a:defRPr>
            </a:lvl4pPr>
            <a:lvl5pPr marL="2535374" indent="0" algn="ctr">
              <a:buNone/>
              <a:defRPr>
                <a:solidFill>
                  <a:schemeClr val="tx1">
                    <a:tint val="75000"/>
                  </a:schemeClr>
                </a:solidFill>
              </a:defRPr>
            </a:lvl5pPr>
            <a:lvl6pPr marL="3169217" indent="0" algn="ctr">
              <a:buNone/>
              <a:defRPr>
                <a:solidFill>
                  <a:schemeClr val="tx1">
                    <a:tint val="75000"/>
                  </a:schemeClr>
                </a:solidFill>
              </a:defRPr>
            </a:lvl6pPr>
            <a:lvl7pPr marL="3803060" indent="0" algn="ctr">
              <a:buNone/>
              <a:defRPr>
                <a:solidFill>
                  <a:schemeClr val="tx1">
                    <a:tint val="75000"/>
                  </a:schemeClr>
                </a:solidFill>
              </a:defRPr>
            </a:lvl7pPr>
            <a:lvl8pPr marL="4436903" indent="0" algn="ctr">
              <a:buNone/>
              <a:defRPr>
                <a:solidFill>
                  <a:schemeClr val="tx1">
                    <a:tint val="75000"/>
                  </a:schemeClr>
                </a:solidFill>
              </a:defRPr>
            </a:lvl8pPr>
            <a:lvl9pPr marL="5070747"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22506712"/>
      </p:ext>
    </p:extLst>
  </p:cSld>
  <p:clrMapOvr>
    <a:masterClrMapping/>
  </p:clrMapOvr>
  <p:transition>
    <p:fade/>
  </p:transition>
  <p:timing>
    <p:tnLst>
      <p:par>
        <p:cTn id="1" dur="indefinite" restart="never" nodeType="tmRoot"/>
      </p:par>
    </p:tn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09441" y="2647231"/>
            <a:ext cx="10969943" cy="2592000"/>
          </a:xfrm>
          <a:prstGeom prst="rect">
            <a:avLst/>
          </a:prstGeom>
        </p:spPr>
        <p:txBody>
          <a:bodyPr lIns="0" tIns="0" rIns="0" bIns="0" anchor="t">
            <a:normAutofit/>
          </a:bodyPr>
          <a:lstStyle>
            <a:lvl1pPr algn="l">
              <a:buNone/>
              <a:defRPr sz="5300" spc="-200">
                <a:solidFill>
                  <a:schemeClr val="tx1"/>
                </a:solidFill>
                <a:latin typeface="Segoe UI Semibold" pitchFamily="34" charset="0"/>
                <a:ea typeface="Segoe UI" pitchFamily="34" charset="0"/>
                <a:cs typeface="Segoe UI" pitchFamily="34" charset="0"/>
              </a:defRPr>
            </a:lvl1pPr>
          </a:lstStyle>
          <a:p>
            <a:pPr lvl="0"/>
            <a:r>
              <a:rPr lang="en-US" dirty="0" smtClean="0"/>
              <a:t>Description of Demonstration</a:t>
            </a:r>
            <a:endParaRPr lang="en-US" dirty="0"/>
          </a:p>
        </p:txBody>
      </p:sp>
    </p:spTree>
    <p:extLst>
      <p:ext uri="{BB962C8B-B14F-4D97-AF65-F5344CB8AC3E}">
        <p14:creationId xmlns:p14="http://schemas.microsoft.com/office/powerpoint/2010/main" val="33553953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85546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735981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62558671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244250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031047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146175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58535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782742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914483"/>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8387045"/>
      </p:ext>
    </p:extLst>
  </p:cSld>
  <p:clrMap bg1="dk1" tx1="lt1" bg2="dk2" tx2="lt2" accent1="accent1" accent2="accent2" accent3="accent3" accent4="accent4" accent5="accent5" accent6="accent6" hlink="hlink" folHlink="folHlink"/>
  <p:sldLayoutIdLst>
    <p:sldLayoutId id="2147483779"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hyperlink" Target="http://canadianbitch.com/pastfindspix/typewriter.jpg" TargetMode="Externa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13.xml"/><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stephen.rose@microsoft.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gif"/><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7.xml"/><Relationship Id="rId16"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hyperlink" Target="http://windowsteamblog.com/windows/b/springboard/" TargetMode="External"/><Relationship Id="rId3" Type="http://schemas.openxmlformats.org/officeDocument/2006/relationships/hyperlink" Target="http://windowsteamblog.com/windows/b/springboard/archive/2010/07/01/your-adding-office-2010-to-mdt-2010-environment-questions-answered.aspx" TargetMode="External"/><Relationship Id="rId7" Type="http://schemas.openxmlformats.org/officeDocument/2006/relationships/hyperlink" Target="4--%20Application%20Virtualization%20and%20Deployment.pptx" TargetMode="External"/><Relationship Id="rId2" Type="http://schemas.openxmlformats.org/officeDocument/2006/relationships/hyperlink" Target="http://windowsteamblog.com/windows/b/springboard/archive/2010/06/21/your-building-a-litetouch-bootable-usb-image-questions-answered.aspx" TargetMode="External"/><Relationship Id="rId1" Type="http://schemas.openxmlformats.org/officeDocument/2006/relationships/slideLayout" Target="../slideLayouts/slideLayout8.xml"/><Relationship Id="rId6" Type="http://schemas.openxmlformats.org/officeDocument/2006/relationships/hyperlink" Target="http://windowsteamblog.com/windows/b/springboard/archive/2010/08/23/improving-your-image-sector-based-file-based-and-sysprep-what-makes-the-most-sense-part-3-deploy-time-build-automation-and-recommendations.aspx" TargetMode="External"/><Relationship Id="rId5" Type="http://schemas.openxmlformats.org/officeDocument/2006/relationships/hyperlink" Target="http://windowsteamblog.com/windows/b/springboard/archive/2010/08/12/improving-your-image-sector-based-file-based-and-sysprep-what-makes-the-most-sense-part-2-the-pros-and-cons.aspx" TargetMode="External"/><Relationship Id="rId4" Type="http://schemas.openxmlformats.org/officeDocument/2006/relationships/hyperlink" Target="http://windowsteamblog.com/windows/b/springboard/archive/2010/07/17/improving-your-image-sector-based-file-based-and-sysprep-what-makes-the-most-sense-part-1-terms-and-windows-tools-primer.aspx"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67.png"/><Relationship Id="rId5" Type="http://schemas.openxmlformats.org/officeDocument/2006/relationships/hyperlink" Target="http://www.microsoft.com/learning" TargetMode="External"/><Relationship Id="rId10" Type="http://schemas.openxmlformats.org/officeDocument/2006/relationships/image" Target="../media/image66.emf"/><Relationship Id="rId4" Type="http://schemas.openxmlformats.org/officeDocument/2006/relationships/image" Target="../media/image63.png"/><Relationship Id="rId9" Type="http://schemas.openxmlformats.org/officeDocument/2006/relationships/image" Target="../media/image65.png"/><Relationship Id="rId1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45.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hyperlink" Target="http://go.microsoft.com/fwlink/?LinkID=200507" TargetMode="External"/><Relationship Id="rId3" Type="http://schemas.openxmlformats.org/officeDocument/2006/relationships/hyperlink" Target="http://go.microsoft.com/fwlink/?LinkID=200501" TargetMode="External"/><Relationship Id="rId7" Type="http://schemas.openxmlformats.org/officeDocument/2006/relationships/hyperlink" Target="http://go.microsoft.com/fwlink/?LinkID=200506" TargetMode="External"/><Relationship Id="rId2" Type="http://schemas.openxmlformats.org/officeDocument/2006/relationships/hyperlink" Target="http://go.microsoft.com/fwlink/?LinkID=200500" TargetMode="External"/><Relationship Id="rId1" Type="http://schemas.openxmlformats.org/officeDocument/2006/relationships/slideLayout" Target="../slideLayouts/slideLayout8.xml"/><Relationship Id="rId6" Type="http://schemas.openxmlformats.org/officeDocument/2006/relationships/hyperlink" Target="http://go.microsoft.com/fwlink/?LinkID=200503" TargetMode="External"/><Relationship Id="rId5" Type="http://schemas.openxmlformats.org/officeDocument/2006/relationships/hyperlink" Target="http://go.microsoft.com/fwlink/?LinkID=200504" TargetMode="External"/><Relationship Id="rId4" Type="http://schemas.openxmlformats.org/officeDocument/2006/relationships/hyperlink" Target="http://go.microsoft.com/fwlink/?LinkID=20050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Limitations?</a:t>
            </a:r>
            <a:endParaRPr lang="en-US" dirty="0"/>
          </a:p>
        </p:txBody>
      </p:sp>
      <p:sp>
        <p:nvSpPr>
          <p:cNvPr id="3" name="Content Placeholder 2"/>
          <p:cNvSpPr>
            <a:spLocks noGrp="1"/>
          </p:cNvSpPr>
          <p:nvPr>
            <p:ph idx="1"/>
          </p:nvPr>
        </p:nvSpPr>
        <p:spPr>
          <a:xfrm>
            <a:off x="519112" y="1447799"/>
            <a:ext cx="11149013" cy="3397853"/>
          </a:xfrm>
        </p:spPr>
        <p:txBody>
          <a:bodyPr/>
          <a:lstStyle/>
          <a:p>
            <a:r>
              <a:rPr lang="en-US" dirty="0" smtClean="0"/>
              <a:t>Windows XP activation can only be retained in VHD if customer installed themselves (not OEM) using VL media and customer has reimaging rights</a:t>
            </a:r>
          </a:p>
          <a:p>
            <a:r>
              <a:rPr lang="en-US" dirty="0" smtClean="0"/>
              <a:t>VPC only supports VHD captured disks up to 127GB </a:t>
            </a:r>
          </a:p>
          <a:p>
            <a:r>
              <a:rPr lang="en-US" dirty="0" smtClean="0"/>
              <a:t>Companies may be too slow to replace Windows XP applications with Windows 7 native applications</a:t>
            </a:r>
          </a:p>
          <a:p>
            <a:endParaRPr lang="en-US" dirty="0"/>
          </a:p>
        </p:txBody>
      </p:sp>
    </p:spTree>
    <p:extLst>
      <p:ext uri="{BB962C8B-B14F-4D97-AF65-F5344CB8AC3E}">
        <p14:creationId xmlns:p14="http://schemas.microsoft.com/office/powerpoint/2010/main" val="1619470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2"/>
            <a:ext cx="11173090" cy="1218795"/>
          </a:xfrm>
        </p:spPr>
        <p:txBody>
          <a:bodyPr/>
          <a:lstStyle/>
          <a:p>
            <a:r>
              <a:rPr lang="en-US" sz="4400" smtClean="0"/>
              <a:t>Comparing Application Compatibility Mitigations…</a:t>
            </a:r>
            <a:endParaRPr lang="en-US" sz="4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8040825"/>
              </p:ext>
            </p:extLst>
          </p:nvPr>
        </p:nvGraphicFramePr>
        <p:xfrm>
          <a:off x="507867" y="2144277"/>
          <a:ext cx="10969943" cy="3241992"/>
        </p:xfrm>
        <a:graphic>
          <a:graphicData uri="http://schemas.openxmlformats.org/drawingml/2006/table">
            <a:tbl>
              <a:tblPr firstRow="1" bandRow="1">
                <a:tableStyleId>{5C22544A-7EE6-4342-B048-85BDC9FD1C3A}</a:tableStyleId>
              </a:tblPr>
              <a:tblGrid>
                <a:gridCol w="2545264"/>
                <a:gridCol w="2026392"/>
                <a:gridCol w="2239697"/>
                <a:gridCol w="2102572"/>
                <a:gridCol w="2056018"/>
              </a:tblGrid>
              <a:tr h="370840">
                <a:tc>
                  <a:txBody>
                    <a:bodyPr/>
                    <a:lstStyle/>
                    <a:p>
                      <a:r>
                        <a:rPr lang="en-US" sz="1200" dirty="0" smtClean="0"/>
                        <a:t>Problem</a:t>
                      </a:r>
                      <a:endParaRPr lang="en-US" sz="1200" dirty="0"/>
                    </a:p>
                  </a:txBody>
                  <a:tcPr marL="121888" marR="121888"/>
                </a:tc>
                <a:tc>
                  <a:txBody>
                    <a:bodyPr/>
                    <a:lstStyle/>
                    <a:p>
                      <a:r>
                        <a:rPr lang="en-US" sz="1200" dirty="0" smtClean="0"/>
                        <a:t>Fix/shim the application</a:t>
                      </a:r>
                      <a:endParaRPr lang="en-US" sz="1200" dirty="0"/>
                    </a:p>
                  </a:txBody>
                  <a:tcPr marL="121888" marR="121888"/>
                </a:tc>
                <a:tc>
                  <a:txBody>
                    <a:bodyPr/>
                    <a:lstStyle/>
                    <a:p>
                      <a:r>
                        <a:rPr lang="en-US" sz="1200" dirty="0" smtClean="0"/>
                        <a:t>XP</a:t>
                      </a:r>
                      <a:r>
                        <a:rPr lang="en-US" sz="1200" baseline="0" dirty="0" smtClean="0"/>
                        <a:t> Mode</a:t>
                      </a:r>
                      <a:endParaRPr lang="en-US" sz="1200" dirty="0"/>
                    </a:p>
                  </a:txBody>
                  <a:tcPr marL="121888" marR="121888"/>
                </a:tc>
                <a:tc>
                  <a:txBody>
                    <a:bodyPr/>
                    <a:lstStyle/>
                    <a:p>
                      <a:r>
                        <a:rPr lang="en-US" sz="1200" dirty="0" smtClean="0"/>
                        <a:t>MED-V</a:t>
                      </a:r>
                      <a:endParaRPr lang="en-US" sz="1200" dirty="0"/>
                    </a:p>
                  </a:txBody>
                  <a:tcPr marL="121888" marR="121888"/>
                </a:tc>
                <a:tc>
                  <a:txBody>
                    <a:bodyPr/>
                    <a:lstStyle/>
                    <a:p>
                      <a:r>
                        <a:rPr lang="en-US" sz="1200" dirty="0" smtClean="0"/>
                        <a:t>P2V Migration</a:t>
                      </a:r>
                      <a:endParaRPr lang="en-US" sz="1200" dirty="0"/>
                    </a:p>
                  </a:txBody>
                  <a:tcPr marL="121888" marR="121888"/>
                </a:tc>
              </a:tr>
              <a:tr h="370840">
                <a:tc>
                  <a:txBody>
                    <a:bodyPr/>
                    <a:lstStyle/>
                    <a:p>
                      <a:r>
                        <a:rPr lang="en-US" sz="1200" dirty="0" smtClean="0"/>
                        <a:t>Time</a:t>
                      </a:r>
                      <a:r>
                        <a:rPr lang="en-US" sz="1200" baseline="0" dirty="0" smtClean="0"/>
                        <a:t> required to identify and fix issues</a:t>
                      </a:r>
                      <a:endParaRPr lang="en-US" sz="1200" dirty="0"/>
                    </a:p>
                  </a:txBody>
                  <a:tcPr marL="121888" marR="121888"/>
                </a:tc>
                <a:tc>
                  <a:txBody>
                    <a:bodyPr/>
                    <a:lstStyle/>
                    <a:p>
                      <a:r>
                        <a:rPr lang="en-US" sz="1200" dirty="0" smtClean="0"/>
                        <a:t>High</a:t>
                      </a:r>
                      <a:r>
                        <a:rPr lang="en-US" sz="1200" baseline="0" dirty="0" smtClean="0"/>
                        <a:t> </a:t>
                      </a:r>
                      <a:endParaRPr lang="en-US" sz="1200" dirty="0"/>
                    </a:p>
                  </a:txBody>
                  <a:tcPr marL="121888" marR="121888"/>
                </a:tc>
                <a:tc>
                  <a:txBody>
                    <a:bodyPr/>
                    <a:lstStyle/>
                    <a:p>
                      <a:r>
                        <a:rPr lang="en-US" sz="1200" dirty="0" smtClean="0"/>
                        <a:t>Low</a:t>
                      </a:r>
                      <a:r>
                        <a:rPr lang="en-US" sz="1200" baseline="30000" dirty="0" smtClean="0"/>
                        <a:t>1</a:t>
                      </a:r>
                      <a:r>
                        <a:rPr lang="en-US" sz="1200" baseline="0" dirty="0" smtClean="0"/>
                        <a:t> </a:t>
                      </a:r>
                      <a:endParaRPr lang="en-US" sz="1200" dirty="0"/>
                    </a:p>
                  </a:txBody>
                  <a:tcPr marL="121888" marR="121888"/>
                </a:tc>
                <a:tc>
                  <a:txBody>
                    <a:bodyPr/>
                    <a:lstStyle/>
                    <a:p>
                      <a:r>
                        <a:rPr lang="en-US" sz="1200" dirty="0" smtClean="0"/>
                        <a:t>Low</a:t>
                      </a:r>
                      <a:r>
                        <a:rPr lang="en-US" sz="1200" baseline="30000" dirty="0" smtClean="0"/>
                        <a:t>1</a:t>
                      </a:r>
                      <a:endParaRPr lang="en-US" sz="1200" dirty="0"/>
                    </a:p>
                  </a:txBody>
                  <a:tcPr marL="121888" marR="121888"/>
                </a:tc>
                <a:tc>
                  <a:txBody>
                    <a:bodyPr/>
                    <a:lstStyle/>
                    <a:p>
                      <a:r>
                        <a:rPr lang="en-US" sz="1200" dirty="0" smtClean="0"/>
                        <a:t>Low</a:t>
                      </a:r>
                      <a:r>
                        <a:rPr lang="en-US" sz="1200" baseline="30000" dirty="0" smtClean="0"/>
                        <a:t>1</a:t>
                      </a:r>
                      <a:endParaRPr lang="en-US" sz="1200" dirty="0" smtClean="0"/>
                    </a:p>
                  </a:txBody>
                  <a:tcPr marL="121888" marR="121888"/>
                </a:tc>
              </a:tr>
              <a:tr h="370840">
                <a:tc>
                  <a:txBody>
                    <a:bodyPr/>
                    <a:lstStyle/>
                    <a:p>
                      <a:r>
                        <a:rPr lang="en-US" sz="1200" dirty="0" smtClean="0"/>
                        <a:t>Wait</a:t>
                      </a:r>
                      <a:r>
                        <a:rPr lang="en-US" sz="1200" baseline="0" dirty="0" smtClean="0"/>
                        <a:t> time for ISV support</a:t>
                      </a:r>
                      <a:endParaRPr lang="en-US" sz="1200" dirty="0"/>
                    </a:p>
                  </a:txBody>
                  <a:tcPr marL="121888" marR="121888"/>
                </a:tc>
                <a:tc>
                  <a:txBody>
                    <a:bodyPr/>
                    <a:lstStyle/>
                    <a:p>
                      <a:r>
                        <a:rPr lang="en-US" sz="1200" dirty="0" smtClean="0"/>
                        <a:t>Varies</a:t>
                      </a:r>
                      <a:endParaRPr lang="en-US" sz="1200" dirty="0"/>
                    </a:p>
                  </a:txBody>
                  <a:tcPr marL="121888" marR="121888"/>
                </a:tc>
                <a:tc>
                  <a:txBody>
                    <a:bodyPr/>
                    <a:lstStyle/>
                    <a:p>
                      <a:r>
                        <a:rPr lang="en-US" sz="1200" dirty="0" smtClean="0"/>
                        <a:t>Low</a:t>
                      </a:r>
                      <a:endParaRPr lang="en-US" sz="1200" dirty="0"/>
                    </a:p>
                  </a:txBody>
                  <a:tcPr marL="121888" marR="121888"/>
                </a:tc>
                <a:tc>
                  <a:txBody>
                    <a:bodyPr/>
                    <a:lstStyle/>
                    <a:p>
                      <a:r>
                        <a:rPr lang="en-US" sz="1200" dirty="0" smtClean="0"/>
                        <a:t>Low</a:t>
                      </a:r>
                      <a:endParaRPr lang="en-US" sz="1200" dirty="0"/>
                    </a:p>
                  </a:txBody>
                  <a:tcPr marL="121888" marR="121888"/>
                </a:tc>
                <a:tc>
                  <a:txBody>
                    <a:bodyPr/>
                    <a:lstStyle/>
                    <a:p>
                      <a:r>
                        <a:rPr lang="en-US" sz="1200" dirty="0" smtClean="0"/>
                        <a:t>Low</a:t>
                      </a:r>
                    </a:p>
                  </a:txBody>
                  <a:tcPr marL="121888" marR="121888"/>
                </a:tc>
              </a:tr>
              <a:tr h="473392">
                <a:tc>
                  <a:txBody>
                    <a:bodyPr/>
                    <a:lstStyle/>
                    <a:p>
                      <a:r>
                        <a:rPr lang="en-US" sz="1200" dirty="0" smtClean="0"/>
                        <a:t>User-specific  applications and IE6</a:t>
                      </a:r>
                      <a:r>
                        <a:rPr lang="en-US" sz="1200" baseline="0" dirty="0" smtClean="0"/>
                        <a:t> customizations</a:t>
                      </a:r>
                      <a:endParaRPr lang="en-US" sz="1200" dirty="0"/>
                    </a:p>
                  </a:txBody>
                  <a:tcPr marL="121888" marR="121888"/>
                </a:tc>
                <a:tc>
                  <a:txBody>
                    <a:bodyPr/>
                    <a:lstStyle/>
                    <a:p>
                      <a:r>
                        <a:rPr lang="en-US" sz="1200" dirty="0" smtClean="0"/>
                        <a:t>Difficult</a:t>
                      </a:r>
                      <a:endParaRPr lang="en-US" sz="1200"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Manual</a:t>
                      </a:r>
                      <a:r>
                        <a:rPr lang="en-US" sz="1200" baseline="30000" dirty="0" smtClean="0"/>
                        <a:t>3</a:t>
                      </a:r>
                      <a:endParaRPr lang="en-US" sz="1200" baseline="30000" dirty="0"/>
                    </a:p>
                  </a:txBody>
                  <a:tcPr marL="121888" marR="121888"/>
                </a:tc>
                <a:tc>
                  <a:txBody>
                    <a:bodyPr/>
                    <a:lstStyle/>
                    <a:p>
                      <a:r>
                        <a:rPr lang="en-US" sz="1200" dirty="0" smtClean="0"/>
                        <a:t>Difficult</a:t>
                      </a:r>
                      <a:r>
                        <a:rPr lang="en-US" sz="1200" baseline="30000" dirty="0" smtClean="0"/>
                        <a:t>3</a:t>
                      </a:r>
                      <a:endParaRPr lang="en-US" sz="1200" baseline="30000" dirty="0"/>
                    </a:p>
                  </a:txBody>
                  <a:tcPr marL="121888" marR="121888"/>
                </a:tc>
                <a:tc>
                  <a:txBody>
                    <a:bodyPr/>
                    <a:lstStyle/>
                    <a:p>
                      <a:r>
                        <a:rPr lang="en-US" sz="1200" dirty="0" smtClean="0"/>
                        <a:t>Included</a:t>
                      </a:r>
                    </a:p>
                  </a:txBody>
                  <a:tcPr marL="121888" marR="121888"/>
                </a:tc>
              </a:tr>
              <a:tr h="370840">
                <a:tc>
                  <a:txBody>
                    <a:bodyPr/>
                    <a:lstStyle/>
                    <a:p>
                      <a:r>
                        <a:rPr lang="en-US" sz="1200" dirty="0" smtClean="0"/>
                        <a:t>Central Manageability</a:t>
                      </a:r>
                      <a:endParaRPr lang="en-US" sz="1200" dirty="0"/>
                    </a:p>
                  </a:txBody>
                  <a:tcPr marL="121888" marR="121888"/>
                </a:tc>
                <a:tc>
                  <a:txBody>
                    <a:bodyPr/>
                    <a:lstStyle/>
                    <a:p>
                      <a:r>
                        <a:rPr lang="en-US" sz="1200" dirty="0" smtClean="0"/>
                        <a:t>Best</a:t>
                      </a:r>
                      <a:endParaRPr lang="en-US" sz="1200" dirty="0"/>
                    </a:p>
                  </a:txBody>
                  <a:tcPr marL="121888" marR="121888"/>
                </a:tc>
                <a:tc>
                  <a:txBody>
                    <a:bodyPr/>
                    <a:lstStyle/>
                    <a:p>
                      <a:r>
                        <a:rPr lang="en-US" sz="1200" dirty="0" smtClean="0"/>
                        <a:t>Poor</a:t>
                      </a:r>
                      <a:endParaRPr lang="en-US" sz="1200" dirty="0"/>
                    </a:p>
                  </a:txBody>
                  <a:tcPr marL="121888" marR="121888"/>
                </a:tc>
                <a:tc>
                  <a:txBody>
                    <a:bodyPr/>
                    <a:lstStyle/>
                    <a:p>
                      <a:r>
                        <a:rPr lang="en-US" sz="1200" dirty="0" smtClean="0"/>
                        <a:t>High</a:t>
                      </a:r>
                      <a:endParaRPr lang="en-US" sz="1200" dirty="0"/>
                    </a:p>
                  </a:txBody>
                  <a:tcPr marL="121888" marR="121888"/>
                </a:tc>
                <a:tc>
                  <a:txBody>
                    <a:bodyPr/>
                    <a:lstStyle/>
                    <a:p>
                      <a:r>
                        <a:rPr lang="en-US" sz="1200" dirty="0" smtClean="0"/>
                        <a:t>Varies</a:t>
                      </a:r>
                      <a:r>
                        <a:rPr lang="en-US" sz="1200" baseline="30000" dirty="0" smtClean="0"/>
                        <a:t>4</a:t>
                      </a:r>
                    </a:p>
                  </a:txBody>
                  <a:tcPr marL="121888" marR="121888"/>
                </a:tc>
              </a:tr>
              <a:tr h="370840">
                <a:tc>
                  <a:txBody>
                    <a:bodyPr/>
                    <a:lstStyle/>
                    <a:p>
                      <a:r>
                        <a:rPr lang="en-US" sz="1200" dirty="0" smtClean="0"/>
                        <a:t>“Lightweight</a:t>
                      </a:r>
                      <a:r>
                        <a:rPr lang="en-US" sz="1200" baseline="0" dirty="0" smtClean="0"/>
                        <a:t>-ness”</a:t>
                      </a:r>
                      <a:endParaRPr lang="en-US" sz="1200" dirty="0"/>
                    </a:p>
                  </a:txBody>
                  <a:tcPr marL="121888" marR="121888"/>
                </a:tc>
                <a:tc>
                  <a:txBody>
                    <a:bodyPr/>
                    <a:lstStyle/>
                    <a:p>
                      <a:r>
                        <a:rPr lang="en-US" sz="1200" dirty="0" smtClean="0"/>
                        <a:t>Best</a:t>
                      </a:r>
                      <a:endParaRPr lang="en-US" sz="1200" dirty="0"/>
                    </a:p>
                  </a:txBody>
                  <a:tcPr marL="121888" marR="121888"/>
                </a:tc>
                <a:tc>
                  <a:txBody>
                    <a:bodyPr/>
                    <a:lstStyle/>
                    <a:p>
                      <a:r>
                        <a:rPr lang="en-US" sz="1200" dirty="0" smtClean="0"/>
                        <a:t>Varies</a:t>
                      </a:r>
                      <a:endParaRPr lang="en-US" sz="1200" dirty="0"/>
                    </a:p>
                  </a:txBody>
                  <a:tcPr marL="121888" marR="121888"/>
                </a:tc>
                <a:tc>
                  <a:txBody>
                    <a:bodyPr/>
                    <a:lstStyle/>
                    <a:p>
                      <a:r>
                        <a:rPr lang="en-US" sz="1200" dirty="0" smtClean="0"/>
                        <a:t>Good</a:t>
                      </a:r>
                      <a:endParaRPr lang="en-US" sz="1200" dirty="0"/>
                    </a:p>
                  </a:txBody>
                  <a:tcPr marL="121888" marR="121888"/>
                </a:tc>
                <a:tc>
                  <a:txBody>
                    <a:bodyPr/>
                    <a:lstStyle/>
                    <a:p>
                      <a:r>
                        <a:rPr lang="en-US" sz="1200" baseline="0" dirty="0" smtClean="0"/>
                        <a:t>Heavy</a:t>
                      </a:r>
                    </a:p>
                  </a:txBody>
                  <a:tcPr marL="121888" marR="121888"/>
                </a:tc>
              </a:tr>
              <a:tr h="370840">
                <a:tc>
                  <a:txBody>
                    <a:bodyPr/>
                    <a:lstStyle/>
                    <a:p>
                      <a:r>
                        <a:rPr lang="en-US" sz="1200" dirty="0" smtClean="0"/>
                        <a:t>IE6</a:t>
                      </a:r>
                      <a:r>
                        <a:rPr lang="en-US" sz="1200" baseline="0" dirty="0" smtClean="0"/>
                        <a:t> URL Redirection</a:t>
                      </a:r>
                      <a:endParaRPr lang="en-US" sz="1200" dirty="0"/>
                    </a:p>
                  </a:txBody>
                  <a:tcPr marL="121888" marR="121888"/>
                </a:tc>
                <a:tc>
                  <a:txBody>
                    <a:bodyPr/>
                    <a:lstStyle/>
                    <a:p>
                      <a:r>
                        <a:rPr lang="en-US" sz="1200" dirty="0" smtClean="0"/>
                        <a:t>N/A</a:t>
                      </a:r>
                      <a:endParaRPr lang="en-US" sz="1200" dirty="0"/>
                    </a:p>
                  </a:txBody>
                  <a:tcPr marL="121888" marR="121888"/>
                </a:tc>
                <a:tc>
                  <a:txBody>
                    <a:bodyPr/>
                    <a:lstStyle/>
                    <a:p>
                      <a:r>
                        <a:rPr lang="en-US" sz="1200" dirty="0" smtClean="0"/>
                        <a:t>N/A</a:t>
                      </a:r>
                      <a:endParaRPr lang="en-US" sz="1200" dirty="0"/>
                    </a:p>
                  </a:txBody>
                  <a:tcPr marL="121888" marR="121888"/>
                </a:tc>
                <a:tc>
                  <a:txBody>
                    <a:bodyPr/>
                    <a:lstStyle/>
                    <a:p>
                      <a:r>
                        <a:rPr lang="en-US" sz="1200" dirty="0" smtClean="0"/>
                        <a:t>Exclusive </a:t>
                      </a:r>
                      <a:br>
                        <a:rPr lang="en-US" sz="1200" dirty="0" smtClean="0"/>
                      </a:br>
                      <a:r>
                        <a:rPr lang="en-US" sz="1200" dirty="0" smtClean="0"/>
                        <a:t>to MED-V</a:t>
                      </a:r>
                      <a:endParaRPr lang="en-US" sz="1200" dirty="0"/>
                    </a:p>
                  </a:txBody>
                  <a:tcPr marL="121888" marR="121888"/>
                </a:tc>
                <a:tc>
                  <a:txBody>
                    <a:bodyPr/>
                    <a:lstStyle/>
                    <a:p>
                      <a:r>
                        <a:rPr lang="en-US" sz="1200" baseline="0" dirty="0" smtClean="0"/>
                        <a:t>N/A</a:t>
                      </a:r>
                    </a:p>
                  </a:txBody>
                  <a:tcPr marL="121888" marR="121888"/>
                </a:tc>
              </a:tr>
              <a:tr h="370840">
                <a:tc>
                  <a:txBody>
                    <a:bodyPr/>
                    <a:lstStyle/>
                    <a:p>
                      <a:r>
                        <a:rPr lang="en-US" sz="1200" dirty="0" smtClean="0"/>
                        <a:t>Network Bandwidth</a:t>
                      </a:r>
                      <a:endParaRPr lang="en-US" sz="1200" dirty="0"/>
                    </a:p>
                  </a:txBody>
                  <a:tcPr marL="121888" marR="121888"/>
                </a:tc>
                <a:tc>
                  <a:txBody>
                    <a:bodyPr/>
                    <a:lstStyle/>
                    <a:p>
                      <a:r>
                        <a:rPr lang="en-US" sz="1200" dirty="0" smtClean="0"/>
                        <a:t>Low</a:t>
                      </a:r>
                      <a:endParaRPr lang="en-US" sz="1200" dirty="0"/>
                    </a:p>
                  </a:txBody>
                  <a:tcPr marL="121888" marR="121888"/>
                </a:tc>
                <a:tc>
                  <a:txBody>
                    <a:bodyPr/>
                    <a:lstStyle/>
                    <a:p>
                      <a:r>
                        <a:rPr lang="en-US" sz="1200" dirty="0" smtClean="0"/>
                        <a:t>600</a:t>
                      </a:r>
                      <a:r>
                        <a:rPr lang="en-US" sz="1200" baseline="0" dirty="0" smtClean="0"/>
                        <a:t>MB</a:t>
                      </a:r>
                      <a:endParaRPr lang="en-US" sz="1200" dirty="0"/>
                    </a:p>
                  </a:txBody>
                  <a:tcPr marL="121888" marR="121888"/>
                </a:tc>
                <a:tc>
                  <a:txBody>
                    <a:bodyPr/>
                    <a:lstStyle/>
                    <a:p>
                      <a:r>
                        <a:rPr lang="en-US" sz="1200" dirty="0" smtClean="0"/>
                        <a:t>&gt;600MB</a:t>
                      </a:r>
                      <a:endParaRPr lang="en-US" sz="1200" dirty="0"/>
                    </a:p>
                  </a:txBody>
                  <a:tcPr marL="121888" marR="121888"/>
                </a:tc>
                <a:tc>
                  <a:txBody>
                    <a:bodyPr/>
                    <a:lstStyle/>
                    <a:p>
                      <a:r>
                        <a:rPr lang="en-US" sz="1200" baseline="0" dirty="0" smtClean="0"/>
                        <a:t>Depends</a:t>
                      </a:r>
                      <a:r>
                        <a:rPr lang="en-US" sz="1200" baseline="30000" dirty="0" smtClean="0"/>
                        <a:t>5</a:t>
                      </a:r>
                    </a:p>
                  </a:txBody>
                  <a:tcPr marL="121888" marR="121888"/>
                </a:tc>
              </a:tr>
            </a:tbl>
          </a:graphicData>
        </a:graphic>
      </p:graphicFrame>
      <p:sp>
        <p:nvSpPr>
          <p:cNvPr id="6" name="TextBox 5"/>
          <p:cNvSpPr txBox="1"/>
          <p:nvPr/>
        </p:nvSpPr>
        <p:spPr>
          <a:xfrm>
            <a:off x="600131" y="5715000"/>
            <a:ext cx="10025309" cy="784830"/>
          </a:xfrm>
          <a:prstGeom prst="rect">
            <a:avLst/>
          </a:prstGeom>
          <a:noFill/>
        </p:spPr>
        <p:txBody>
          <a:bodyPr wrap="square" rtlCol="0">
            <a:spAutoFit/>
          </a:bodyPr>
          <a:lstStyle/>
          <a:p>
            <a:r>
              <a:rPr lang="en-US" sz="900" baseline="30000" dirty="0" smtClean="0">
                <a:solidFill>
                  <a:schemeClr val="bg1"/>
                </a:solidFill>
              </a:rPr>
              <a:t>1 </a:t>
            </a:r>
            <a:r>
              <a:rPr lang="en-US" sz="900" dirty="0" smtClean="0">
                <a:solidFill>
                  <a:schemeClr val="bg1"/>
                </a:solidFill>
              </a:rPr>
              <a:t>some limited applications do not run in Virtual PC, due to performance requirements or </a:t>
            </a:r>
            <a:r>
              <a:rPr lang="en-US" sz="900" dirty="0" err="1" smtClean="0">
                <a:solidFill>
                  <a:schemeClr val="bg1"/>
                </a:solidFill>
              </a:rPr>
              <a:t>RemoteApp</a:t>
            </a:r>
            <a:r>
              <a:rPr lang="en-US" sz="900" dirty="0" smtClean="0">
                <a:solidFill>
                  <a:schemeClr val="bg1"/>
                </a:solidFill>
              </a:rPr>
              <a:t> (TS) issues</a:t>
            </a:r>
          </a:p>
          <a:p>
            <a:r>
              <a:rPr lang="en-US" sz="900" baseline="30000" dirty="0" smtClean="0">
                <a:solidFill>
                  <a:schemeClr val="bg1"/>
                </a:solidFill>
              </a:rPr>
              <a:t>2 </a:t>
            </a:r>
            <a:r>
              <a:rPr lang="en-US" sz="900" dirty="0">
                <a:solidFill>
                  <a:schemeClr val="bg1"/>
                </a:solidFill>
              </a:rPr>
              <a:t>s</a:t>
            </a:r>
            <a:r>
              <a:rPr lang="en-US" sz="900" dirty="0" smtClean="0">
                <a:solidFill>
                  <a:schemeClr val="bg1"/>
                </a:solidFill>
              </a:rPr>
              <a:t>tandard images cater to global install-base, specialized applications would require custom images</a:t>
            </a:r>
          </a:p>
          <a:p>
            <a:r>
              <a:rPr lang="en-US" sz="900" baseline="30000" dirty="0" smtClean="0">
                <a:solidFill>
                  <a:schemeClr val="bg1"/>
                </a:solidFill>
              </a:rPr>
              <a:t>3</a:t>
            </a:r>
            <a:r>
              <a:rPr lang="en-US" sz="900" dirty="0" smtClean="0">
                <a:solidFill>
                  <a:schemeClr val="bg1"/>
                </a:solidFill>
              </a:rPr>
              <a:t> would require reinstallation of all applicable fixes – some may not be available anymore</a:t>
            </a:r>
          </a:p>
          <a:p>
            <a:r>
              <a:rPr lang="en-US" sz="900" baseline="30000" dirty="0" smtClean="0">
                <a:solidFill>
                  <a:schemeClr val="bg1"/>
                </a:solidFill>
              </a:rPr>
              <a:t>4</a:t>
            </a:r>
            <a:r>
              <a:rPr lang="en-US" sz="900" dirty="0" smtClean="0">
                <a:solidFill>
                  <a:schemeClr val="bg1"/>
                </a:solidFill>
              </a:rPr>
              <a:t> depends on how well the physical PC was managed before conversion</a:t>
            </a:r>
          </a:p>
          <a:p>
            <a:r>
              <a:rPr lang="en-US" sz="900" baseline="30000" dirty="0" smtClean="0">
                <a:solidFill>
                  <a:schemeClr val="bg1"/>
                </a:solidFill>
              </a:rPr>
              <a:t>5</a:t>
            </a:r>
            <a:r>
              <a:rPr lang="en-US" sz="900" dirty="0" smtClean="0">
                <a:solidFill>
                  <a:schemeClr val="bg1"/>
                </a:solidFill>
              </a:rPr>
              <a:t> depends whether VHD needs to leave the machine for computer refresh, high bandwidth for replace scenario</a:t>
            </a:r>
            <a:endParaRPr lang="en-US" sz="900" dirty="0">
              <a:solidFill>
                <a:schemeClr val="bg1"/>
              </a:solidFill>
            </a:endParaRPr>
          </a:p>
        </p:txBody>
      </p:sp>
      <p:sp>
        <p:nvSpPr>
          <p:cNvPr id="7" name="Oval 6"/>
          <p:cNvSpPr/>
          <p:nvPr/>
        </p:nvSpPr>
        <p:spPr>
          <a:xfrm>
            <a:off x="10625440" y="2705299"/>
            <a:ext cx="365665" cy="198120"/>
          </a:xfrm>
          <a:prstGeom prst="ellipse">
            <a:avLst/>
          </a:prstGeom>
          <a:solidFill>
            <a:srgbClr val="00B05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4204246" y="3116779"/>
            <a:ext cx="365665" cy="198120"/>
          </a:xfrm>
          <a:prstGeom prst="ellipse">
            <a:avLst/>
          </a:prstGeom>
          <a:solidFill>
            <a:srgbClr val="FFC000"/>
          </a:solidFill>
          <a:ln>
            <a:solidFill>
              <a:srgbClr val="DEA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p:cNvSpPr/>
          <p:nvPr/>
        </p:nvSpPr>
        <p:spPr>
          <a:xfrm>
            <a:off x="4226307" y="2720539"/>
            <a:ext cx="365665" cy="198120"/>
          </a:xfrm>
          <a:prstGeom prst="ellipse">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10"/>
          <p:cNvSpPr/>
          <p:nvPr/>
        </p:nvSpPr>
        <p:spPr>
          <a:xfrm>
            <a:off x="8639676" y="2731969"/>
            <a:ext cx="365665" cy="198120"/>
          </a:xfrm>
          <a:prstGeom prst="ellipse">
            <a:avLst/>
          </a:prstGeom>
          <a:solidFill>
            <a:srgbClr val="00B05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p:cNvSpPr/>
          <p:nvPr/>
        </p:nvSpPr>
        <p:spPr>
          <a:xfrm>
            <a:off x="6293327" y="2731969"/>
            <a:ext cx="365665" cy="198120"/>
          </a:xfrm>
          <a:prstGeom prst="ellipse">
            <a:avLst/>
          </a:prstGeom>
          <a:solidFill>
            <a:srgbClr val="00B05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Oval 12"/>
          <p:cNvSpPr/>
          <p:nvPr/>
        </p:nvSpPr>
        <p:spPr>
          <a:xfrm>
            <a:off x="6293327" y="3112969"/>
            <a:ext cx="365665" cy="198120"/>
          </a:xfrm>
          <a:prstGeom prst="ellipse">
            <a:avLst/>
          </a:prstGeom>
          <a:solidFill>
            <a:srgbClr val="00B05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Oval 13"/>
          <p:cNvSpPr/>
          <p:nvPr/>
        </p:nvSpPr>
        <p:spPr>
          <a:xfrm>
            <a:off x="8639676" y="3093919"/>
            <a:ext cx="365665" cy="198120"/>
          </a:xfrm>
          <a:prstGeom prst="ellipse">
            <a:avLst/>
          </a:prstGeom>
          <a:solidFill>
            <a:srgbClr val="00B05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Oval 14"/>
          <p:cNvSpPr/>
          <p:nvPr/>
        </p:nvSpPr>
        <p:spPr>
          <a:xfrm>
            <a:off x="10625440" y="3074869"/>
            <a:ext cx="365665" cy="198120"/>
          </a:xfrm>
          <a:prstGeom prst="ellipse">
            <a:avLst/>
          </a:prstGeom>
          <a:solidFill>
            <a:srgbClr val="00B05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Oval 19"/>
          <p:cNvSpPr/>
          <p:nvPr/>
        </p:nvSpPr>
        <p:spPr>
          <a:xfrm>
            <a:off x="4246620" y="3989290"/>
            <a:ext cx="365665" cy="198120"/>
          </a:xfrm>
          <a:prstGeom prst="ellipse">
            <a:avLst/>
          </a:prstGeom>
          <a:solidFill>
            <a:srgbClr val="00B05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Oval 22"/>
          <p:cNvSpPr/>
          <p:nvPr/>
        </p:nvSpPr>
        <p:spPr>
          <a:xfrm>
            <a:off x="10625440" y="3989290"/>
            <a:ext cx="365665" cy="198120"/>
          </a:xfrm>
          <a:prstGeom prst="ellipse">
            <a:avLst/>
          </a:prstGeom>
          <a:solidFill>
            <a:srgbClr val="FFC000"/>
          </a:solidFill>
          <a:ln>
            <a:solidFill>
              <a:srgbClr val="DEA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Oval 23"/>
          <p:cNvSpPr/>
          <p:nvPr/>
        </p:nvSpPr>
        <p:spPr>
          <a:xfrm>
            <a:off x="6331417" y="3532090"/>
            <a:ext cx="365665" cy="198120"/>
          </a:xfrm>
          <a:prstGeom prst="ellipse">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10625440" y="3532090"/>
            <a:ext cx="365665" cy="198120"/>
          </a:xfrm>
          <a:prstGeom prst="ellipse">
            <a:avLst/>
          </a:prstGeom>
          <a:solidFill>
            <a:srgbClr val="00B05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Oval 27"/>
          <p:cNvSpPr/>
          <p:nvPr/>
        </p:nvSpPr>
        <p:spPr>
          <a:xfrm>
            <a:off x="4246620" y="3532090"/>
            <a:ext cx="365665" cy="198120"/>
          </a:xfrm>
          <a:prstGeom prst="ellipse">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6293327" y="3989290"/>
            <a:ext cx="365665" cy="198120"/>
          </a:xfrm>
          <a:prstGeom prst="ellipse">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Oval 29"/>
          <p:cNvSpPr/>
          <p:nvPr/>
        </p:nvSpPr>
        <p:spPr>
          <a:xfrm>
            <a:off x="8642215" y="3989290"/>
            <a:ext cx="365665" cy="198120"/>
          </a:xfrm>
          <a:prstGeom prst="ellipse">
            <a:avLst/>
          </a:prstGeom>
          <a:solidFill>
            <a:srgbClr val="00B05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8642215" y="3532090"/>
            <a:ext cx="365665" cy="198120"/>
          </a:xfrm>
          <a:prstGeom prst="ellipse">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4246620" y="4355050"/>
            <a:ext cx="365665" cy="198120"/>
          </a:xfrm>
          <a:prstGeom prst="ellipse">
            <a:avLst/>
          </a:prstGeom>
          <a:solidFill>
            <a:srgbClr val="00B05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6300945" y="4355050"/>
            <a:ext cx="365665" cy="198120"/>
          </a:xfrm>
          <a:prstGeom prst="ellipse">
            <a:avLst/>
          </a:prstGeom>
          <a:solidFill>
            <a:srgbClr val="FFC000"/>
          </a:solidFill>
          <a:ln>
            <a:solidFill>
              <a:srgbClr val="DEA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8639676" y="4355050"/>
            <a:ext cx="365665" cy="198120"/>
          </a:xfrm>
          <a:prstGeom prst="ellipse">
            <a:avLst/>
          </a:prstGeom>
          <a:solidFill>
            <a:srgbClr val="BDD44C"/>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10625440" y="4355050"/>
            <a:ext cx="365665" cy="198120"/>
          </a:xfrm>
          <a:prstGeom prst="ellipse">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218689" y="4755774"/>
            <a:ext cx="365665" cy="198120"/>
          </a:xfrm>
          <a:prstGeom prst="ellipse">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6293327" y="4755774"/>
            <a:ext cx="365665" cy="198120"/>
          </a:xfrm>
          <a:prstGeom prst="ellipse">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8662530" y="4759584"/>
            <a:ext cx="365665" cy="198120"/>
          </a:xfrm>
          <a:prstGeom prst="ellipse">
            <a:avLst/>
          </a:prstGeom>
          <a:solidFill>
            <a:srgbClr val="00B05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0625440" y="4713417"/>
            <a:ext cx="365665" cy="198120"/>
          </a:xfrm>
          <a:prstGeom prst="ellipse">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237256" y="5199529"/>
            <a:ext cx="365665" cy="198120"/>
          </a:xfrm>
          <a:prstGeom prst="ellipse">
            <a:avLst/>
          </a:prstGeom>
          <a:solidFill>
            <a:srgbClr val="00B05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Oval 41"/>
          <p:cNvSpPr/>
          <p:nvPr/>
        </p:nvSpPr>
        <p:spPr>
          <a:xfrm>
            <a:off x="6293327" y="5199529"/>
            <a:ext cx="365665" cy="198120"/>
          </a:xfrm>
          <a:prstGeom prst="ellipse">
            <a:avLst/>
          </a:prstGeom>
          <a:solidFill>
            <a:srgbClr val="FFC000"/>
          </a:solidFill>
          <a:ln>
            <a:solidFill>
              <a:srgbClr val="DEA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Oval 43"/>
          <p:cNvSpPr/>
          <p:nvPr/>
        </p:nvSpPr>
        <p:spPr>
          <a:xfrm>
            <a:off x="8662530" y="5199529"/>
            <a:ext cx="365665" cy="198120"/>
          </a:xfrm>
          <a:prstGeom prst="ellipse">
            <a:avLst/>
          </a:prstGeom>
          <a:solidFill>
            <a:srgbClr val="FFC000"/>
          </a:solidFill>
          <a:ln>
            <a:solidFill>
              <a:srgbClr val="DEA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Oval 44"/>
          <p:cNvSpPr/>
          <p:nvPr/>
        </p:nvSpPr>
        <p:spPr>
          <a:xfrm>
            <a:off x="10625440" y="5199529"/>
            <a:ext cx="365665" cy="198120"/>
          </a:xfrm>
          <a:prstGeom prst="ellipse">
            <a:avLst/>
          </a:prstGeom>
          <a:solidFill>
            <a:srgbClr val="FFC000"/>
          </a:solidFill>
          <a:ln>
            <a:solidFill>
              <a:srgbClr val="DEA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56172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dirty="0"/>
          </a:p>
        </p:txBody>
      </p:sp>
      <p:sp>
        <p:nvSpPr>
          <p:cNvPr id="4" name="Title 3"/>
          <p:cNvSpPr>
            <a:spLocks noGrp="1"/>
          </p:cNvSpPr>
          <p:nvPr>
            <p:ph type="ctrTitle"/>
          </p:nvPr>
        </p:nvSpPr>
        <p:spPr/>
        <p:txBody>
          <a:bodyPr/>
          <a:lstStyle/>
          <a:p>
            <a:r>
              <a:rPr lang="en-US" dirty="0"/>
              <a:t>Let’s Look At The Big Picture</a:t>
            </a:r>
            <a:br>
              <a:rPr lang="en-US" dirty="0"/>
            </a:br>
            <a:endParaRPr lang="en-US" dirty="0"/>
          </a:p>
        </p:txBody>
      </p:sp>
      <p:sp>
        <p:nvSpPr>
          <p:cNvPr id="10" name="Subtitle 9"/>
          <p:cNvSpPr>
            <a:spLocks noGrp="1"/>
          </p:cNvSpPr>
          <p:nvPr>
            <p:ph type="subTitle" idx="1"/>
          </p:nvPr>
        </p:nvSpPr>
        <p:spPr/>
        <p:txBody>
          <a:bodyPr/>
          <a:lstStyle/>
          <a:p>
            <a:r>
              <a:rPr lang="en-US" dirty="0" smtClean="0"/>
              <a:t>MDT</a:t>
            </a:r>
            <a:endParaRPr lang="en-US" dirty="0"/>
          </a:p>
        </p:txBody>
      </p:sp>
    </p:spTree>
    <p:extLst>
      <p:ext uri="{BB962C8B-B14F-4D97-AF65-F5344CB8AC3E}">
        <p14:creationId xmlns:p14="http://schemas.microsoft.com/office/powerpoint/2010/main" val="26519058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Many Images Do You Manage</a:t>
            </a:r>
            <a:endParaRPr lang="en-US" dirty="0"/>
          </a:p>
        </p:txBody>
      </p:sp>
      <p:sp>
        <p:nvSpPr>
          <p:cNvPr id="3" name="Content Placeholder 2"/>
          <p:cNvSpPr>
            <a:spLocks noGrp="1"/>
          </p:cNvSpPr>
          <p:nvPr>
            <p:ph type="body" sz="quarter" idx="10"/>
          </p:nvPr>
        </p:nvSpPr>
        <p:spPr/>
        <p:txBody>
          <a:bodyPr/>
          <a:lstStyle/>
          <a:p>
            <a:r>
              <a:rPr lang="en-US" smtClean="0"/>
              <a:t>1 image</a:t>
            </a:r>
          </a:p>
          <a:p>
            <a:r>
              <a:rPr lang="en-US" smtClean="0"/>
              <a:t>2 - 5 images</a:t>
            </a:r>
          </a:p>
          <a:p>
            <a:r>
              <a:rPr lang="en-US" smtClean="0"/>
              <a:t>6 - 10 images</a:t>
            </a:r>
          </a:p>
          <a:p>
            <a:r>
              <a:rPr lang="en-US" smtClean="0"/>
              <a:t>11 -20 images</a:t>
            </a:r>
          </a:p>
          <a:p>
            <a:r>
              <a:rPr lang="en-US" smtClean="0"/>
              <a:t>More than 20 images</a:t>
            </a:r>
            <a:endParaRPr lang="en-US" dirty="0"/>
          </a:p>
        </p:txBody>
      </p:sp>
    </p:spTree>
    <p:extLst>
      <p:ext uri="{BB962C8B-B14F-4D97-AF65-F5344CB8AC3E}">
        <p14:creationId xmlns:p14="http://schemas.microsoft.com/office/powerpoint/2010/main" val="3968540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 You Still Use Any of These??</a:t>
            </a:r>
            <a:endParaRPr lang="en-US" dirty="0"/>
          </a:p>
        </p:txBody>
      </p:sp>
      <p:sp>
        <p:nvSpPr>
          <p:cNvPr id="4" name="Slide Number Placeholder 3"/>
          <p:cNvSpPr>
            <a:spLocks noGrp="1"/>
          </p:cNvSpPr>
          <p:nvPr>
            <p:ph type="sldNum" sz="quarter" idx="4294967295"/>
          </p:nvPr>
        </p:nvSpPr>
        <p:spPr>
          <a:xfrm>
            <a:off x="11701463" y="6477000"/>
            <a:ext cx="487362" cy="244475"/>
          </a:xfrm>
          <a:prstGeom prst="rect">
            <a:avLst/>
          </a:prstGeom>
        </p:spPr>
        <p:txBody>
          <a:bodyPr lIns="121899" tIns="60949" rIns="121899" bIns="60949"/>
          <a:lstStyle/>
          <a:p>
            <a:fld id="{028F6CB6-376B-4822-816C-FE7F9E5510A1}" type="slidenum">
              <a:rPr lang="en-US" smtClean="0"/>
              <a:pPr/>
              <a:t>14</a:t>
            </a:fld>
            <a:endParaRPr lang="en-US" dirty="0"/>
          </a:p>
        </p:txBody>
      </p:sp>
      <p:pic>
        <p:nvPicPr>
          <p:cNvPr id="1030" name="Picture 6" descr="blue typewri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062" y="1251259"/>
            <a:ext cx="4083018" cy="2035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www.popcorn-makers.net/images/pictures/presto-poplite-hot-air-corn-popper-model-0482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78" r="5126"/>
          <a:stretch/>
        </p:blipFill>
        <p:spPr bwMode="auto">
          <a:xfrm>
            <a:off x="8735327" y="4038601"/>
            <a:ext cx="3256417" cy="2732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http://www.virginmedia.com/images/ibm-4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20" y="4495800"/>
            <a:ext cx="3944986"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70809" y="3790503"/>
            <a:ext cx="3876724" cy="2874586"/>
            <a:chOff x="3429000" y="3886200"/>
            <a:chExt cx="2908300" cy="2874586"/>
          </a:xfrm>
        </p:grpSpPr>
        <p:pic>
          <p:nvPicPr>
            <p:cNvPr id="1036" name="Picture 12" descr="http://img.tomshardware.com/uk/2002/06/27/mp3_hard_drive_to_portability/step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886200"/>
              <a:ext cx="2908300" cy="2366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29000" y="6252955"/>
              <a:ext cx="2908300" cy="507831"/>
            </a:xfrm>
            <a:prstGeom prst="rect">
              <a:avLst/>
            </a:prstGeom>
            <a:noFill/>
          </p:spPr>
          <p:txBody>
            <a:bodyPr wrap="square" rtlCol="0">
              <a:spAutoFit/>
            </a:bodyPr>
            <a:lstStyle/>
            <a:p>
              <a:pPr algn="ctr"/>
              <a:r>
                <a:rPr lang="en-US" sz="2700" b="1" dirty="0">
                  <a:solidFill>
                    <a:srgbClr val="FFC000"/>
                  </a:solidFill>
                </a:rPr>
                <a:t>Sector Based Imaging</a:t>
              </a:r>
            </a:p>
          </p:txBody>
        </p:sp>
      </p:grpSp>
      <p:pic>
        <p:nvPicPr>
          <p:cNvPr id="1038" name="Picture 14" descr="http://cdn.24.com/files/Cms/General/d/190/67df6b189d8e42eb948749ff3c2b26a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6649" y="1088711"/>
            <a:ext cx="3343520" cy="25082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http://www.mymobiles.com/mobile-phones-photos/903/1/nokia-8860-extralar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8706" y="1083669"/>
            <a:ext cx="1238272" cy="283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8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38"/>
                                        </p:tgtEl>
                                        <p:attrNameLst>
                                          <p:attrName>style.visibility</p:attrName>
                                        </p:attrNameLst>
                                      </p:cBhvr>
                                      <p:to>
                                        <p:strVal val="visible"/>
                                      </p:to>
                                    </p:set>
                                    <p:animEffect transition="in" filter="fade">
                                      <p:cBhvr>
                                        <p:cTn id="18" dur="500"/>
                                        <p:tgtEl>
                                          <p:spTgt spid="10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fade">
                                      <p:cBhvr>
                                        <p:cTn id="28" dur="500"/>
                                        <p:tgtEl>
                                          <p:spTgt spid="1034"/>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Magic of The PiXiE Stick</a:t>
            </a:r>
            <a:endParaRPr lang="en-US" dirty="0"/>
          </a:p>
        </p:txBody>
      </p:sp>
      <p:pic>
        <p:nvPicPr>
          <p:cNvPr id="1026" name="Picture 2" descr="C:\Users\stros\AppData\Local\Microsoft\Windows\Temporary Internet Files\Content.IE5\OWLI7I3S\MC900231901[1].wmf"/>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24088" y="2347778"/>
            <a:ext cx="1904048" cy="19028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9" name="Picture 5" descr="C:\Users\stros\AppData\Local\Microsoft\Windows\Temporary Internet Files\Content.IE5\KA5J5ZVZ\MC900016667[1].wmf"/>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98353" y="3539926"/>
            <a:ext cx="2192120" cy="1596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4" name="Picture 10" descr="C:\Users\stros\AppData\Local\Microsoft\Windows\Temporary Internet Files\Content.IE5\OWLI7I3S\MC900295754[1].wmf"/>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83511" y="2590802"/>
            <a:ext cx="1985727" cy="18453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0849" y="1488378"/>
            <a:ext cx="3950526" cy="650018"/>
          </a:xfrm>
          <a:prstGeom prst="rect">
            <a:avLst/>
          </a:prstGeom>
          <a:noFill/>
        </p:spPr>
        <p:txBody>
          <a:bodyPr wrap="square" lIns="95093" tIns="47546" rIns="95093" bIns="47546" rtlCol="0">
            <a:spAutoFit/>
          </a:bodyPr>
          <a:lstStyle/>
          <a:p>
            <a:r>
              <a:rPr lang="en-US" dirty="0" smtClean="0"/>
              <a:t>My boss has XP. She </a:t>
            </a:r>
            <a:r>
              <a:rPr lang="en-US" smtClean="0"/>
              <a:t>needs Windows </a:t>
            </a:r>
            <a:r>
              <a:rPr lang="en-US" dirty="0" smtClean="0"/>
              <a:t>7 before </a:t>
            </a:r>
            <a:r>
              <a:rPr lang="en-US" smtClean="0"/>
              <a:t>she lands.</a:t>
            </a:r>
            <a:endParaRPr lang="en-US" dirty="0"/>
          </a:p>
        </p:txBody>
      </p:sp>
      <p:sp>
        <p:nvSpPr>
          <p:cNvPr id="14" name="TextBox 13"/>
          <p:cNvSpPr txBox="1"/>
          <p:nvPr/>
        </p:nvSpPr>
        <p:spPr>
          <a:xfrm>
            <a:off x="4378686" y="5221746"/>
            <a:ext cx="3431453" cy="650018"/>
          </a:xfrm>
          <a:prstGeom prst="rect">
            <a:avLst/>
          </a:prstGeom>
          <a:noFill/>
        </p:spPr>
        <p:txBody>
          <a:bodyPr wrap="square" lIns="95093" tIns="47546" rIns="95093" bIns="47546" rtlCol="0">
            <a:spAutoFit/>
          </a:bodyPr>
          <a:lstStyle/>
          <a:p>
            <a:pPr algn="ctr"/>
            <a:r>
              <a:rPr lang="en-US" dirty="0" smtClean="0"/>
              <a:t>I have 10 machines I want to pilot Windows </a:t>
            </a:r>
            <a:r>
              <a:rPr lang="en-US" smtClean="0"/>
              <a:t>7 on.</a:t>
            </a:r>
            <a:endParaRPr lang="en-US" dirty="0"/>
          </a:p>
        </p:txBody>
      </p:sp>
      <p:sp>
        <p:nvSpPr>
          <p:cNvPr id="15" name="TextBox 14"/>
          <p:cNvSpPr txBox="1"/>
          <p:nvPr/>
        </p:nvSpPr>
        <p:spPr>
          <a:xfrm>
            <a:off x="7241752" y="1488376"/>
            <a:ext cx="4469236" cy="927017"/>
          </a:xfrm>
          <a:prstGeom prst="rect">
            <a:avLst/>
          </a:prstGeom>
          <a:noFill/>
        </p:spPr>
        <p:txBody>
          <a:bodyPr wrap="square" lIns="95093" tIns="47546" rIns="95093" bIns="47546" rtlCol="0">
            <a:spAutoFit/>
          </a:bodyPr>
          <a:lstStyle/>
          <a:p>
            <a:pPr algn="ctr"/>
            <a:r>
              <a:rPr lang="en-US" dirty="0" smtClean="0"/>
              <a:t>I want to enable my remote workers to migrate to Windows 7 without sending in </a:t>
            </a:r>
            <a:r>
              <a:rPr lang="en-US" smtClean="0"/>
              <a:t>their laptops.</a:t>
            </a:r>
            <a:endParaRPr lang="en-US" dirty="0"/>
          </a:p>
        </p:txBody>
      </p:sp>
    </p:spTree>
    <p:extLst>
      <p:ext uri="{BB962C8B-B14F-4D97-AF65-F5344CB8AC3E}">
        <p14:creationId xmlns:p14="http://schemas.microsoft.com/office/powerpoint/2010/main" val="679029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fade">
                                      <p:cBhvr>
                                        <p:cTn id="18" dur="500"/>
                                        <p:tgtEl>
                                          <p:spTgt spid="10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Here’s The Best Part….</a:t>
            </a:r>
            <a:endParaRPr lang="en-US" dirty="0"/>
          </a:p>
        </p:txBody>
      </p:sp>
      <p:sp>
        <p:nvSpPr>
          <p:cNvPr id="3" name="Rounded Rectangle 2"/>
          <p:cNvSpPr/>
          <p:nvPr/>
        </p:nvSpPr>
        <p:spPr bwMode="auto">
          <a:xfrm>
            <a:off x="491194" y="1624070"/>
            <a:ext cx="3238224" cy="1555844"/>
          </a:xfrm>
          <a:prstGeom prst="round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121899" tIns="60949" rIns="121899" bIns="60949" numCol="1" rtlCol="0" anchor="ctr" anchorCtr="0" compatLnSpc="1">
            <a:prstTxWarp prst="textNoShape">
              <a:avLst/>
            </a:prstTxWarp>
          </a:bodyPr>
          <a:lstStyle/>
          <a:p>
            <a:pPr algn="ctr" defTabSz="1218987" fontAlgn="base">
              <a:lnSpc>
                <a:spcPct val="85000"/>
              </a:lnSpc>
              <a:spcBef>
                <a:spcPct val="20000"/>
              </a:spcBef>
              <a:spcAft>
                <a:spcPct val="0"/>
              </a:spcAft>
            </a:pPr>
            <a:r>
              <a:rPr lang="en-US" sz="4300" b="1" dirty="0">
                <a:latin typeface="Segoe Semibold" pitchFamily="34" charset="0"/>
              </a:rPr>
              <a:t>MDT 2010</a:t>
            </a:r>
          </a:p>
        </p:txBody>
      </p:sp>
      <p:sp>
        <p:nvSpPr>
          <p:cNvPr id="4" name="Rounded Rectangle 3"/>
          <p:cNvSpPr/>
          <p:nvPr/>
        </p:nvSpPr>
        <p:spPr bwMode="auto">
          <a:xfrm>
            <a:off x="8408001" y="1639990"/>
            <a:ext cx="3238224" cy="1555844"/>
          </a:xfrm>
          <a:prstGeom prst="round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121899" tIns="60949" rIns="121899" bIns="60949" numCol="1" rtlCol="0" anchor="ctr" anchorCtr="0" compatLnSpc="1">
            <a:prstTxWarp prst="textNoShape">
              <a:avLst/>
            </a:prstTxWarp>
          </a:bodyPr>
          <a:lstStyle/>
          <a:p>
            <a:pPr algn="ctr" defTabSz="1218987" fontAlgn="base">
              <a:lnSpc>
                <a:spcPct val="85000"/>
              </a:lnSpc>
              <a:spcBef>
                <a:spcPct val="20000"/>
              </a:spcBef>
              <a:spcAft>
                <a:spcPct val="0"/>
              </a:spcAft>
            </a:pPr>
            <a:r>
              <a:rPr lang="en-US" sz="2700" b="1" dirty="0">
                <a:latin typeface="Segoe Semibold" pitchFamily="34" charset="0"/>
              </a:rPr>
              <a:t>Windows Deployment Server</a:t>
            </a:r>
          </a:p>
          <a:p>
            <a:pPr algn="ctr" defTabSz="1218987" fontAlgn="base">
              <a:lnSpc>
                <a:spcPct val="85000"/>
              </a:lnSpc>
              <a:spcBef>
                <a:spcPct val="20000"/>
              </a:spcBef>
              <a:spcAft>
                <a:spcPct val="0"/>
              </a:spcAft>
            </a:pPr>
            <a:r>
              <a:rPr lang="en-US" sz="2700" b="1" dirty="0">
                <a:latin typeface="Segoe Semibold" pitchFamily="34" charset="0"/>
              </a:rPr>
              <a:t>(WDS)</a:t>
            </a:r>
          </a:p>
        </p:txBody>
      </p:sp>
      <p:sp>
        <p:nvSpPr>
          <p:cNvPr id="6" name="Rounded Rectangle 5"/>
          <p:cNvSpPr/>
          <p:nvPr/>
        </p:nvSpPr>
        <p:spPr bwMode="auto">
          <a:xfrm>
            <a:off x="3768567" y="3425580"/>
            <a:ext cx="4748450" cy="2281451"/>
          </a:xfrm>
          <a:prstGeom prst="round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121899" tIns="60949" rIns="121899" bIns="60949" numCol="1" rtlCol="0" anchor="ctr" anchorCtr="0" compatLnSpc="1">
            <a:prstTxWarp prst="textNoShape">
              <a:avLst/>
            </a:prstTxWarp>
          </a:bodyPr>
          <a:lstStyle/>
          <a:p>
            <a:pPr algn="ctr" defTabSz="1218987" fontAlgn="base">
              <a:lnSpc>
                <a:spcPct val="85000"/>
              </a:lnSpc>
              <a:spcBef>
                <a:spcPct val="20000"/>
              </a:spcBef>
              <a:spcAft>
                <a:spcPct val="0"/>
              </a:spcAft>
            </a:pPr>
            <a:r>
              <a:rPr lang="en-US" sz="1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Segoe Semibold" pitchFamily="34" charset="0"/>
              </a:rPr>
              <a:t>FREE!</a:t>
            </a:r>
          </a:p>
        </p:txBody>
      </p:sp>
    </p:spTree>
    <p:extLst>
      <p:ext uri="{BB962C8B-B14F-4D97-AF65-F5344CB8AC3E}">
        <p14:creationId xmlns:p14="http://schemas.microsoft.com/office/powerpoint/2010/main" val="249027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Five myths about Windows 7</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137"/>
          <a:stretch/>
        </p:blipFill>
        <p:spPr bwMode="auto">
          <a:xfrm>
            <a:off x="1289749" y="1857154"/>
            <a:ext cx="9892791" cy="4362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43316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Five Myths</a:t>
            </a:r>
            <a:endParaRPr lang="en-US" dirty="0"/>
          </a:p>
        </p:txBody>
      </p:sp>
      <p:sp>
        <p:nvSpPr>
          <p:cNvPr id="4" name="Content Placeholder 3"/>
          <p:cNvSpPr>
            <a:spLocks noGrp="1"/>
          </p:cNvSpPr>
          <p:nvPr>
            <p:ph type="body" sz="quarter" idx="10"/>
          </p:nvPr>
        </p:nvSpPr>
        <p:spPr/>
        <p:txBody>
          <a:bodyPr/>
          <a:lstStyle/>
          <a:p>
            <a:r>
              <a:rPr lang="en-US" smtClean="0"/>
              <a:t>Myth 1: You have an accurate sense of the scope of the migration.</a:t>
            </a:r>
          </a:p>
          <a:p>
            <a:pPr lvl="1"/>
            <a:r>
              <a:rPr lang="en-US" smtClean="0"/>
              <a:t>Truth: Gross says IT managers may have a “ballpark figure” of the number of PCs in their enterprise, but they will likely overlook a number of other devices and software that comes in contact with the OS. To avoid problems later, he suggests companies take the time up front, perhaps three months, to conduct a thorough inventory of all hardware and software that touches the desktop.</a:t>
            </a:r>
            <a:endParaRPr lang="en-US" dirty="0"/>
          </a:p>
        </p:txBody>
      </p:sp>
    </p:spTree>
    <p:extLst>
      <p:ext uri="{BB962C8B-B14F-4D97-AF65-F5344CB8AC3E}">
        <p14:creationId xmlns:p14="http://schemas.microsoft.com/office/powerpoint/2010/main" val="302420309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Five Myths – from Network World</a:t>
            </a:r>
            <a:endParaRPr lang="en-US" dirty="0"/>
          </a:p>
        </p:txBody>
      </p:sp>
      <p:sp>
        <p:nvSpPr>
          <p:cNvPr id="4" name="Content Placeholder 3"/>
          <p:cNvSpPr>
            <a:spLocks noGrp="1"/>
          </p:cNvSpPr>
          <p:nvPr>
            <p:ph type="body" sz="quarter" idx="10"/>
          </p:nvPr>
        </p:nvSpPr>
        <p:spPr/>
        <p:txBody>
          <a:bodyPr/>
          <a:lstStyle/>
          <a:p>
            <a:r>
              <a:rPr lang="en-US" smtClean="0"/>
              <a:t>Myth 2: Windows 7 will fit seamlessly into your current desktop infrastructure..</a:t>
            </a:r>
          </a:p>
          <a:p>
            <a:pPr lvl="1"/>
            <a:r>
              <a:rPr lang="en-US" smtClean="0"/>
              <a:t>Truth: You do need to determine compatibility with the local area network, support servers and management tools that make up the desktop infrastructure and upgrade or replace components as necessary</a:t>
            </a:r>
            <a:endParaRPr lang="en-US" dirty="0"/>
          </a:p>
        </p:txBody>
      </p:sp>
    </p:spTree>
    <p:extLst>
      <p:ext uri="{BB962C8B-B14F-4D97-AF65-F5344CB8AC3E}">
        <p14:creationId xmlns:p14="http://schemas.microsoft.com/office/powerpoint/2010/main" val="9407258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432899"/>
            <a:ext cx="10242549" cy="1523497"/>
          </a:xfrm>
        </p:spPr>
        <p:txBody>
          <a:bodyPr/>
          <a:lstStyle/>
          <a:p>
            <a:r>
              <a:rPr lang="en-US" sz="4400" dirty="0"/>
              <a:t>Redelivering a Users Old Windows XP Environment inside Their New Windows 7 PC via Microsoft Deployment Toolkit w/P2V</a:t>
            </a:r>
            <a:endParaRPr lang="en-US" sz="4400" dirty="0"/>
          </a:p>
        </p:txBody>
      </p:sp>
      <p:sp>
        <p:nvSpPr>
          <p:cNvPr id="3" name="Subtitle 2"/>
          <p:cNvSpPr>
            <a:spLocks noGrp="1"/>
          </p:cNvSpPr>
          <p:nvPr>
            <p:ph type="subTitle" idx="1"/>
          </p:nvPr>
        </p:nvSpPr>
        <p:spPr/>
        <p:txBody>
          <a:bodyPr/>
          <a:lstStyle/>
          <a:p>
            <a:r>
              <a:rPr lang="en-US" sz="2800" dirty="0" smtClean="0"/>
              <a:t>Stephen L Rose</a:t>
            </a:r>
          </a:p>
          <a:p>
            <a:r>
              <a:rPr lang="en-US" sz="2800" dirty="0" smtClean="0"/>
              <a:t>Windows IT Pro Community Manager</a:t>
            </a:r>
          </a:p>
          <a:p>
            <a:r>
              <a:rPr lang="en-US" sz="2800" dirty="0" smtClean="0">
                <a:hlinkClick r:id="rId3"/>
              </a:rPr>
              <a:t>stephen.rose@microsoft.com</a:t>
            </a:r>
            <a:endParaRPr lang="en-US" sz="2800" dirty="0" smtClean="0"/>
          </a:p>
          <a:p>
            <a:r>
              <a:rPr lang="en-US" sz="2800" dirty="0" smtClean="0"/>
              <a:t>@</a:t>
            </a:r>
            <a:r>
              <a:rPr lang="en-US" sz="2800" dirty="0" err="1" smtClean="0"/>
              <a:t>stephenlrose</a:t>
            </a:r>
            <a:endParaRPr lang="en-US" sz="2800" dirty="0"/>
          </a:p>
        </p:txBody>
      </p:sp>
      <p:sp>
        <p:nvSpPr>
          <p:cNvPr id="7" name="Text Placeholder 6"/>
          <p:cNvSpPr>
            <a:spLocks noGrp="1"/>
          </p:cNvSpPr>
          <p:nvPr>
            <p:ph type="body" sz="quarter" idx="10"/>
          </p:nvPr>
        </p:nvSpPr>
        <p:spPr/>
        <p:txBody>
          <a:bodyPr/>
          <a:lstStyle/>
          <a:p>
            <a:r>
              <a:rPr lang="en-US" dirty="0" smtClean="0"/>
              <a:t>WCL203</a:t>
            </a:r>
            <a:endParaRPr lang="en-US" dirty="0"/>
          </a:p>
        </p:txBody>
      </p:sp>
    </p:spTree>
    <p:extLst>
      <p:ext uri="{BB962C8B-B14F-4D97-AF65-F5344CB8AC3E}">
        <p14:creationId xmlns:p14="http://schemas.microsoft.com/office/powerpoint/2010/main" val="370067412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Five Myths – from Network World</a:t>
            </a:r>
            <a:endParaRPr lang="en-US" dirty="0"/>
          </a:p>
        </p:txBody>
      </p:sp>
      <p:sp>
        <p:nvSpPr>
          <p:cNvPr id="4" name="Content Placeholder 3"/>
          <p:cNvSpPr>
            <a:spLocks noGrp="1"/>
          </p:cNvSpPr>
          <p:nvPr>
            <p:ph type="body" sz="quarter" idx="10"/>
          </p:nvPr>
        </p:nvSpPr>
        <p:spPr/>
        <p:txBody>
          <a:bodyPr/>
          <a:lstStyle/>
          <a:p>
            <a:r>
              <a:rPr lang="en-US" smtClean="0"/>
              <a:t>Myth 3: Windows 7 will extend the life of your current PCs. </a:t>
            </a:r>
          </a:p>
          <a:p>
            <a:pPr lvl="1"/>
            <a:r>
              <a:rPr lang="en-US" smtClean="0"/>
              <a:t>Truth: While Windows 7 does make more efficient use of the CPU and memory in a computer, don’t let that be an excuse to hold onto ancient desktop PCs. A newer PC will be able to take advantage of the enhanced graphics capabilities and other performance improvements in Windows 7.</a:t>
            </a:r>
            <a:endParaRPr lang="en-US" dirty="0"/>
          </a:p>
        </p:txBody>
      </p:sp>
    </p:spTree>
    <p:extLst>
      <p:ext uri="{BB962C8B-B14F-4D97-AF65-F5344CB8AC3E}">
        <p14:creationId xmlns:p14="http://schemas.microsoft.com/office/powerpoint/2010/main" val="103543905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Five Myths – from Network World</a:t>
            </a:r>
            <a:endParaRPr lang="en-US" dirty="0"/>
          </a:p>
        </p:txBody>
      </p:sp>
      <p:sp>
        <p:nvSpPr>
          <p:cNvPr id="4" name="Content Placeholder 3"/>
          <p:cNvSpPr>
            <a:spLocks noGrp="1"/>
          </p:cNvSpPr>
          <p:nvPr>
            <p:ph type="body" sz="quarter" idx="10"/>
          </p:nvPr>
        </p:nvSpPr>
        <p:spPr/>
        <p:txBody>
          <a:bodyPr/>
          <a:lstStyle/>
          <a:p>
            <a:r>
              <a:rPr lang="en-US" smtClean="0"/>
              <a:t>Myth 4: Migrating to Windows 7 will automatically lower IT costs. </a:t>
            </a:r>
          </a:p>
          <a:p>
            <a:pPr lvl="1"/>
            <a:r>
              <a:rPr lang="en-US" smtClean="0"/>
              <a:t>Truth: While Windows 7 does offer efficiencies that can lower IT costs, the OS alone won’t deliver optimum efficiency, Gross writes. Enterprises should use the migration as an opportunity to introduce other efficiencies such as establishing standard desktop images and removing unnecessary apps.</a:t>
            </a:r>
            <a:endParaRPr lang="en-US" dirty="0"/>
          </a:p>
        </p:txBody>
      </p:sp>
    </p:spTree>
    <p:extLst>
      <p:ext uri="{BB962C8B-B14F-4D97-AF65-F5344CB8AC3E}">
        <p14:creationId xmlns:p14="http://schemas.microsoft.com/office/powerpoint/2010/main" val="273313418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Five Myths – from Network World</a:t>
            </a:r>
            <a:endParaRPr lang="en-US" dirty="0"/>
          </a:p>
        </p:txBody>
      </p:sp>
      <p:sp>
        <p:nvSpPr>
          <p:cNvPr id="4" name="Content Placeholder 3"/>
          <p:cNvSpPr>
            <a:spLocks noGrp="1"/>
          </p:cNvSpPr>
          <p:nvPr>
            <p:ph type="body" sz="quarter" idx="10"/>
          </p:nvPr>
        </p:nvSpPr>
        <p:spPr/>
        <p:txBody>
          <a:bodyPr/>
          <a:lstStyle/>
          <a:p>
            <a:r>
              <a:rPr lang="en-US" smtClean="0"/>
              <a:t>Myth 5: Windows 7 will automatically reduce your management burden. </a:t>
            </a:r>
          </a:p>
          <a:p>
            <a:pPr lvl="1"/>
            <a:r>
              <a:rPr lang="en-US" smtClean="0"/>
              <a:t>Truth: You wish. “No OS can manage your desktop environment for you,” Gross states, adding that a new OS can help IT managers start with a “clean slate ... and clear away much of the desktop chaos that’s grown organically over the past years.”</a:t>
            </a:r>
            <a:endParaRPr lang="en-US" dirty="0"/>
          </a:p>
        </p:txBody>
      </p:sp>
    </p:spTree>
    <p:extLst>
      <p:ext uri="{BB962C8B-B14F-4D97-AF65-F5344CB8AC3E}">
        <p14:creationId xmlns:p14="http://schemas.microsoft.com/office/powerpoint/2010/main" val="281365609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1444580"/>
            <a:ext cx="11149013" cy="1218795"/>
          </a:xfrm>
        </p:spPr>
        <p:txBody>
          <a:bodyPr/>
          <a:lstStyle/>
          <a:p>
            <a:r>
              <a:rPr lang="en-US" dirty="0" smtClean="0"/>
              <a:t>What is this Hard Links Migration </a:t>
            </a:r>
            <a:br>
              <a:rPr lang="en-US" dirty="0" smtClean="0"/>
            </a:br>
            <a:r>
              <a:rPr lang="en-US" dirty="0" smtClean="0"/>
              <a:t>You Speak Of?</a:t>
            </a:r>
            <a:endParaRPr lang="en-US" dirty="0"/>
          </a:p>
        </p:txBody>
      </p:sp>
    </p:spTree>
    <p:extLst>
      <p:ext uri="{BB962C8B-B14F-4D97-AF65-F5344CB8AC3E}">
        <p14:creationId xmlns:p14="http://schemas.microsoft.com/office/powerpoint/2010/main" val="50201595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886320" y="2220914"/>
            <a:ext cx="3045433" cy="3806791"/>
            <a:chOff x="1013537" y="2292115"/>
            <a:chExt cx="3045433" cy="3806791"/>
          </a:xfrm>
        </p:grpSpPr>
        <p:sp>
          <p:nvSpPr>
            <p:cNvPr id="14" name="Oval 13"/>
            <p:cNvSpPr/>
            <p:nvPr/>
          </p:nvSpPr>
          <p:spPr>
            <a:xfrm rot="5400000">
              <a:off x="14832" y="3583795"/>
              <a:ext cx="3536935" cy="1252191"/>
            </a:xfrm>
            <a:prstGeom prst="ellipse">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grpSp>
          <p:nvGrpSpPr>
            <p:cNvPr id="3" name="Group 44"/>
            <p:cNvGrpSpPr/>
            <p:nvPr/>
          </p:nvGrpSpPr>
          <p:grpSpPr>
            <a:xfrm>
              <a:off x="1594599" y="4367238"/>
              <a:ext cx="1257781" cy="1257781"/>
              <a:chOff x="1270749" y="4367238"/>
              <a:chExt cx="1257781" cy="1257781"/>
            </a:xfrm>
          </p:grpSpPr>
          <p:sp>
            <p:nvSpPr>
              <p:cNvPr id="16" name="Oval 15"/>
              <p:cNvSpPr/>
              <p:nvPr/>
            </p:nvSpPr>
            <p:spPr>
              <a:xfrm rot="16200000">
                <a:off x="1270749" y="4367238"/>
                <a:ext cx="1257781" cy="125778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sp>
          <p:sp>
            <p:nvSpPr>
              <p:cNvPr id="17" name="Oval 5"/>
              <p:cNvSpPr/>
              <p:nvPr/>
            </p:nvSpPr>
            <p:spPr>
              <a:xfrm>
                <a:off x="1302380" y="4551436"/>
                <a:ext cx="1194518" cy="889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54710">
                  <a:lnSpc>
                    <a:spcPct val="90000"/>
                  </a:lnSpc>
                  <a:spcBef>
                    <a:spcPct val="0"/>
                  </a:spcBef>
                  <a:spcAft>
                    <a:spcPct val="35000"/>
                  </a:spcAft>
                </a:pPr>
                <a:r>
                  <a:rPr lang="en-US" sz="1600" dirty="0">
                    <a:effectLst>
                      <a:outerShdw blurRad="38100" dist="38100" dir="2700000" algn="tl">
                        <a:srgbClr val="000000">
                          <a:alpha val="43137"/>
                        </a:srgbClr>
                      </a:outerShdw>
                    </a:effectLst>
                    <a:latin typeface="+mj-lt"/>
                    <a:ea typeface="Kozuka Gothic Pro B" pitchFamily="34" charset="-128"/>
                  </a:rPr>
                  <a:t>Application Settings</a:t>
                </a:r>
              </a:p>
            </p:txBody>
          </p:sp>
        </p:grpSp>
        <p:grpSp>
          <p:nvGrpSpPr>
            <p:cNvPr id="4" name="Group 42"/>
            <p:cNvGrpSpPr/>
            <p:nvPr/>
          </p:nvGrpSpPr>
          <p:grpSpPr>
            <a:xfrm>
              <a:off x="1241516" y="3081506"/>
              <a:ext cx="1257781" cy="1257781"/>
              <a:chOff x="955766" y="3081506"/>
              <a:chExt cx="1257781" cy="1257781"/>
            </a:xfrm>
          </p:grpSpPr>
          <p:sp>
            <p:nvSpPr>
              <p:cNvPr id="18" name="Oval 17"/>
              <p:cNvSpPr/>
              <p:nvPr/>
            </p:nvSpPr>
            <p:spPr>
              <a:xfrm rot="16200000">
                <a:off x="955766" y="3081506"/>
                <a:ext cx="1257781" cy="1257781"/>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sp>
          <p:sp>
            <p:nvSpPr>
              <p:cNvPr id="19" name="Oval 7"/>
              <p:cNvSpPr/>
              <p:nvPr/>
            </p:nvSpPr>
            <p:spPr>
              <a:xfrm>
                <a:off x="1139964" y="3265704"/>
                <a:ext cx="889385" cy="889385"/>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15240" tIns="15240" rIns="15240" bIns="15240" numCol="1" spcCol="1270" anchor="ctr" anchorCtr="0">
                <a:noAutofit/>
              </a:bodyPr>
              <a:lstStyle/>
              <a:p>
                <a:pPr algn="ctr" defTabSz="554710">
                  <a:lnSpc>
                    <a:spcPct val="90000"/>
                  </a:lnSpc>
                  <a:spcBef>
                    <a:spcPct val="0"/>
                  </a:spcBef>
                  <a:spcAft>
                    <a:spcPct val="35000"/>
                  </a:spcAft>
                </a:pPr>
                <a:r>
                  <a:rPr lang="en-US" sz="1600" dirty="0">
                    <a:effectLst>
                      <a:outerShdw blurRad="38100" dist="38100" dir="2700000" algn="tl">
                        <a:srgbClr val="000000">
                          <a:alpha val="43137"/>
                        </a:srgbClr>
                      </a:outerShdw>
                    </a:effectLst>
                    <a:latin typeface="+mj-lt"/>
                    <a:ea typeface="Kozuka Gothic Pro B" pitchFamily="34" charset="-128"/>
                  </a:rPr>
                  <a:t>Files</a:t>
                </a:r>
              </a:p>
            </p:txBody>
          </p:sp>
        </p:grpSp>
        <p:grpSp>
          <p:nvGrpSpPr>
            <p:cNvPr id="7" name="Group 43"/>
            <p:cNvGrpSpPr/>
            <p:nvPr/>
          </p:nvGrpSpPr>
          <p:grpSpPr>
            <a:xfrm>
              <a:off x="2659361" y="3562018"/>
              <a:ext cx="1257781" cy="1257781"/>
              <a:chOff x="2373611" y="3447717"/>
              <a:chExt cx="1257781" cy="1257781"/>
            </a:xfrm>
          </p:grpSpPr>
          <p:sp>
            <p:nvSpPr>
              <p:cNvPr id="20" name="Oval 19"/>
              <p:cNvSpPr/>
              <p:nvPr/>
            </p:nvSpPr>
            <p:spPr>
              <a:xfrm rot="16200000">
                <a:off x="2373611" y="3447717"/>
                <a:ext cx="1257781" cy="1257781"/>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sp>
          <p:sp>
            <p:nvSpPr>
              <p:cNvPr id="21" name="Oval 4"/>
              <p:cNvSpPr/>
              <p:nvPr/>
            </p:nvSpPr>
            <p:spPr>
              <a:xfrm>
                <a:off x="2557809" y="3631915"/>
                <a:ext cx="889385" cy="889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54710">
                  <a:lnSpc>
                    <a:spcPct val="90000"/>
                  </a:lnSpc>
                  <a:spcBef>
                    <a:spcPct val="0"/>
                  </a:spcBef>
                  <a:spcAft>
                    <a:spcPct val="35000"/>
                  </a:spcAft>
                </a:pPr>
                <a:r>
                  <a:rPr lang="en-US" sz="1600" dirty="0">
                    <a:effectLst>
                      <a:outerShdw blurRad="38100" dist="38100" dir="2700000" algn="tl">
                        <a:srgbClr val="000000">
                          <a:alpha val="43137"/>
                        </a:srgbClr>
                      </a:outerShdw>
                    </a:effectLst>
                    <a:latin typeface="+mj-lt"/>
                    <a:ea typeface="Kozuka Gothic Pro B" pitchFamily="34" charset="-128"/>
                  </a:rPr>
                  <a:t>User Accounts</a:t>
                </a:r>
              </a:p>
            </p:txBody>
          </p:sp>
        </p:grpSp>
        <p:sp>
          <p:nvSpPr>
            <p:cNvPr id="48" name=" 10"/>
            <p:cNvSpPr/>
            <p:nvPr/>
          </p:nvSpPr>
          <p:spPr>
            <a:xfrm rot="16200000">
              <a:off x="632858" y="2672794"/>
              <a:ext cx="3806791" cy="3045433"/>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5" name="Can 4"/>
          <p:cNvSpPr/>
          <p:nvPr/>
        </p:nvSpPr>
        <p:spPr bwMode="auto">
          <a:xfrm>
            <a:off x="3983446" y="2122717"/>
            <a:ext cx="3635829" cy="3869012"/>
          </a:xfrm>
          <a:prstGeom prst="can">
            <a:avLst>
              <a:gd name="adj" fmla="val 19374"/>
            </a:avLst>
          </a:prstGeom>
          <a:gradFill>
            <a:gsLst>
              <a:gs pos="0">
                <a:srgbClr val="0860C0">
                  <a:alpha val="84000"/>
                </a:srgbClr>
              </a:gs>
              <a:gs pos="50000">
                <a:srgbClr val="0070C0">
                  <a:lumMod val="60000"/>
                  <a:lumOff val="40000"/>
                  <a:alpha val="0"/>
                </a:srgbClr>
              </a:gs>
              <a:gs pos="100000">
                <a:srgbClr val="0070C0">
                  <a:lumMod val="75000"/>
                </a:srgbClr>
              </a:gs>
            </a:gsLst>
            <a:lin ang="5400000" scaled="0"/>
          </a:gradFill>
          <a:ln w="6350" cap="flat" cmpd="sng" algn="ctr">
            <a:gradFill>
              <a:gsLst>
                <a:gs pos="0">
                  <a:schemeClr val="tx2">
                    <a:alpha val="56000"/>
                  </a:scheme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5593" tIns="42797" rIns="85593" bIns="42797" numCol="1" rtlCol="0" anchor="ctr" anchorCtr="0" compatLnSpc="1">
            <a:prstTxWarp prst="textNoShape">
              <a:avLst/>
            </a:prstTxWarp>
          </a:bodyPr>
          <a:lstStyle/>
          <a:p>
            <a:pPr marL="396205" lvl="1" indent="-411080" algn="ctr" defTabSz="950931" fontAlgn="base">
              <a:lnSpc>
                <a:spcPct val="90000"/>
              </a:lnSpc>
              <a:spcBef>
                <a:spcPct val="0"/>
              </a:spcBef>
              <a:spcAft>
                <a:spcPts val="1685"/>
              </a:spcAft>
              <a:buClr>
                <a:srgbClr val="FFFFFF"/>
              </a:buClr>
              <a:buSzPct val="95000"/>
              <a:tabLst>
                <a:tab pos="534113" algn="l"/>
              </a:tabLst>
              <a:defRPr/>
            </a:pPr>
            <a:endParaRPr lang="en-US" altLang="zh-CN" sz="3300" kern="0" dirty="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mj-lt"/>
              <a:cs typeface="Arial" charset="0"/>
            </a:endParaRPr>
          </a:p>
          <a:p>
            <a:pPr marL="396205" lvl="1" indent="-411080" algn="ctr" defTabSz="950931" fontAlgn="base">
              <a:lnSpc>
                <a:spcPct val="90000"/>
              </a:lnSpc>
              <a:spcBef>
                <a:spcPct val="0"/>
              </a:spcBef>
              <a:spcAft>
                <a:spcPts val="1685"/>
              </a:spcAft>
              <a:buClr>
                <a:srgbClr val="FFFFFF"/>
              </a:buClr>
              <a:buSzPct val="95000"/>
              <a:tabLst>
                <a:tab pos="534113" algn="l"/>
              </a:tabLst>
              <a:defRPr/>
            </a:pPr>
            <a:endParaRPr lang="en-US" altLang="zh-CN" sz="3300" kern="0" dirty="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mj-lt"/>
              <a:cs typeface="Arial" charset="0"/>
            </a:endParaRPr>
          </a:p>
        </p:txBody>
      </p:sp>
      <p:sp>
        <p:nvSpPr>
          <p:cNvPr id="2" name="Title 1"/>
          <p:cNvSpPr>
            <a:spLocks noGrp="1"/>
          </p:cNvSpPr>
          <p:nvPr>
            <p:ph type="title"/>
          </p:nvPr>
        </p:nvSpPr>
        <p:spPr>
          <a:xfrm>
            <a:off x="519112" y="228600"/>
            <a:ext cx="11149013" cy="997196"/>
          </a:xfrm>
        </p:spPr>
        <p:txBody>
          <a:bodyPr/>
          <a:lstStyle/>
          <a:p>
            <a:r>
              <a:rPr lang="en-US" sz="4000" dirty="0" smtClean="0"/>
              <a:t>How Hard-Link Migration works?</a:t>
            </a:r>
            <a:br>
              <a:rPr lang="en-US" sz="4000" dirty="0" smtClean="0"/>
            </a:br>
            <a:r>
              <a:rPr lang="en-US" sz="3200" dirty="0" smtClean="0">
                <a:solidFill>
                  <a:schemeClr val="accent1"/>
                </a:solidFill>
              </a:rPr>
              <a:t>...index files, create links to each, map links to the right spots</a:t>
            </a:r>
            <a:endParaRPr lang="en-US" sz="4000" dirty="0">
              <a:solidFill>
                <a:schemeClr val="accent1"/>
              </a:solidFill>
            </a:endParaRPr>
          </a:p>
        </p:txBody>
      </p:sp>
      <p:pic>
        <p:nvPicPr>
          <p:cNvPr id="8" name="Picture 7" descr="Windows7_h_rgb_r.png"/>
          <p:cNvPicPr>
            <a:picLocks noChangeAspect="1"/>
          </p:cNvPicPr>
          <p:nvPr/>
        </p:nvPicPr>
        <p:blipFill>
          <a:blip r:embed="rId3" cstate="print"/>
          <a:stretch>
            <a:fillRect/>
          </a:stretch>
        </p:blipFill>
        <p:spPr>
          <a:xfrm>
            <a:off x="8711247" y="1600201"/>
            <a:ext cx="2867978" cy="458879"/>
          </a:xfrm>
          <a:prstGeom prst="rect">
            <a:avLst/>
          </a:prstGeom>
        </p:spPr>
      </p:pic>
      <p:sp>
        <p:nvSpPr>
          <p:cNvPr id="50" name="Rectangle 49"/>
          <p:cNvSpPr/>
          <p:nvPr/>
        </p:nvSpPr>
        <p:spPr>
          <a:xfrm>
            <a:off x="4104322" y="3019247"/>
            <a:ext cx="3394076" cy="1265589"/>
          </a:xfrm>
          <a:prstGeom prst="rect">
            <a:avLst/>
          </a:prstGeom>
        </p:spPr>
        <p:txBody>
          <a:bodyPr wrap="square" lIns="95093" tIns="47546" rIns="95093" bIns="47546">
            <a:spAutoFit/>
          </a:bodyPr>
          <a:lstStyle/>
          <a:p>
            <a:pPr indent="9905" algn="ctr" defTabSz="950931">
              <a:defRPr/>
            </a:pPr>
            <a:r>
              <a:rPr lang="en-US" sz="2500" kern="0" dirty="0">
                <a:latin typeface="+mj-lt"/>
                <a:ea typeface="Kozuka Gothic Pro L" pitchFamily="34" charset="-128"/>
              </a:rPr>
              <a:t>Index of </a:t>
            </a:r>
            <a:br>
              <a:rPr lang="en-US" sz="2500" kern="0" dirty="0">
                <a:latin typeface="+mj-lt"/>
                <a:ea typeface="Kozuka Gothic Pro L" pitchFamily="34" charset="-128"/>
              </a:rPr>
            </a:br>
            <a:r>
              <a:rPr lang="en-US" sz="2500" kern="0" dirty="0">
                <a:latin typeface="+mj-lt"/>
                <a:ea typeface="Kozuka Gothic Pro L" pitchFamily="34" charset="-128"/>
              </a:rPr>
              <a:t>Hard-Links -</a:t>
            </a:r>
          </a:p>
          <a:p>
            <a:pPr indent="9905" algn="ctr" defTabSz="950931">
              <a:defRPr/>
            </a:pPr>
            <a:r>
              <a:rPr lang="en-US" sz="2500" kern="0" dirty="0">
                <a:latin typeface="+mj-lt"/>
                <a:ea typeface="Kozuka Gothic Pro L" pitchFamily="34" charset="-128"/>
              </a:rPr>
              <a:t>files don’t move</a:t>
            </a:r>
          </a:p>
        </p:txBody>
      </p:sp>
      <p:grpSp>
        <p:nvGrpSpPr>
          <p:cNvPr id="62" name="Group 61"/>
          <p:cNvGrpSpPr/>
          <p:nvPr/>
        </p:nvGrpSpPr>
        <p:grpSpPr>
          <a:xfrm>
            <a:off x="5073712" y="4232317"/>
            <a:ext cx="1455305" cy="1455305"/>
            <a:chOff x="4651808" y="4630039"/>
            <a:chExt cx="1455305" cy="1455305"/>
          </a:xfrm>
        </p:grpSpPr>
        <p:pic>
          <p:nvPicPr>
            <p:cNvPr id="1028" name="Picture 4" descr="C:\Users\jchapman.REDMOND\AppData\Local\Microsoft\Windows\Temporary Internet Files\Content.IE5\DZFVE3KL\MCj04398220000[1].png"/>
            <p:cNvPicPr>
              <a:picLocks noChangeAspect="1" noChangeArrowheads="1"/>
            </p:cNvPicPr>
            <p:nvPr/>
          </p:nvPicPr>
          <p:blipFill>
            <a:blip r:embed="rId4" cstate="print"/>
            <a:srcRect/>
            <a:stretch>
              <a:fillRect/>
            </a:stretch>
          </p:blipFill>
          <p:spPr bwMode="auto">
            <a:xfrm>
              <a:off x="4651808" y="4630039"/>
              <a:ext cx="1455305" cy="1455305"/>
            </a:xfrm>
            <a:prstGeom prst="rect">
              <a:avLst/>
            </a:prstGeom>
            <a:noFill/>
          </p:spPr>
        </p:pic>
        <p:pic>
          <p:nvPicPr>
            <p:cNvPr id="6" name="Picture 2" descr="C:\Users\jchapman.REDMOND\AppData\Local\Microsoft\Windows\Temporary Internet Files\Content.IE5\1G9KN5OY\MMj02834530000[1].gif"/>
            <p:cNvPicPr>
              <a:picLocks noChangeAspect="1" noChangeArrowheads="1" noCrop="1"/>
            </p:cNvPicPr>
            <p:nvPr/>
          </p:nvPicPr>
          <p:blipFill>
            <a:blip r:embed="rId5" cstate="print"/>
            <a:srcRect/>
            <a:stretch>
              <a:fillRect/>
            </a:stretch>
          </p:blipFill>
          <p:spPr bwMode="auto">
            <a:xfrm>
              <a:off x="5033552" y="5289550"/>
              <a:ext cx="914400" cy="323850"/>
            </a:xfrm>
            <a:prstGeom prst="rect">
              <a:avLst/>
            </a:prstGeom>
            <a:noFill/>
          </p:spPr>
        </p:pic>
      </p:grpSp>
      <p:grpSp>
        <p:nvGrpSpPr>
          <p:cNvPr id="61" name="Group 60"/>
          <p:cNvGrpSpPr/>
          <p:nvPr/>
        </p:nvGrpSpPr>
        <p:grpSpPr>
          <a:xfrm>
            <a:off x="8412652" y="2202867"/>
            <a:ext cx="3130479" cy="3913099"/>
            <a:chOff x="7997824" y="2270937"/>
            <a:chExt cx="3130479" cy="3913098"/>
          </a:xfrm>
        </p:grpSpPr>
        <p:sp>
          <p:nvSpPr>
            <p:cNvPr id="24" name="Oval 23"/>
            <p:cNvSpPr/>
            <p:nvPr/>
          </p:nvSpPr>
          <p:spPr>
            <a:xfrm rot="5400000">
              <a:off x="8542921" y="3597571"/>
              <a:ext cx="3605641" cy="1252191"/>
            </a:xfrm>
            <a:prstGeom prst="ellipse">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grpSp>
          <p:nvGrpSpPr>
            <p:cNvPr id="9" name="Group 48"/>
            <p:cNvGrpSpPr/>
            <p:nvPr/>
          </p:nvGrpSpPr>
          <p:grpSpPr>
            <a:xfrm>
              <a:off x="9337889" y="4367238"/>
              <a:ext cx="1257781" cy="1257781"/>
              <a:chOff x="12747839" y="4367239"/>
              <a:chExt cx="1257781" cy="1257781"/>
            </a:xfrm>
          </p:grpSpPr>
          <p:sp>
            <p:nvSpPr>
              <p:cNvPr id="26" name="Oval 25"/>
              <p:cNvSpPr/>
              <p:nvPr/>
            </p:nvSpPr>
            <p:spPr>
              <a:xfrm rot="16200000">
                <a:off x="12747839" y="4367239"/>
                <a:ext cx="1257781" cy="1257781"/>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sp>
          <p:sp>
            <p:nvSpPr>
              <p:cNvPr id="27" name="Oval 5"/>
              <p:cNvSpPr/>
              <p:nvPr/>
            </p:nvSpPr>
            <p:spPr>
              <a:xfrm>
                <a:off x="12779470" y="4551437"/>
                <a:ext cx="1194518" cy="889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54710">
                  <a:lnSpc>
                    <a:spcPct val="90000"/>
                  </a:lnSpc>
                  <a:spcBef>
                    <a:spcPct val="0"/>
                  </a:spcBef>
                  <a:spcAft>
                    <a:spcPct val="35000"/>
                  </a:spcAft>
                </a:pPr>
                <a:r>
                  <a:rPr lang="en-US" sz="1600" dirty="0">
                    <a:effectLst>
                      <a:outerShdw blurRad="38100" dist="38100" dir="2700000" algn="tl">
                        <a:srgbClr val="000000">
                          <a:alpha val="43137"/>
                        </a:srgbClr>
                      </a:outerShdw>
                    </a:effectLst>
                    <a:latin typeface="+mj-lt"/>
                    <a:ea typeface="Kozuka Gothic Pro B" pitchFamily="34" charset="-128"/>
                  </a:rPr>
                  <a:t>Application Settings</a:t>
                </a:r>
              </a:p>
            </p:txBody>
          </p:sp>
        </p:grpSp>
        <p:grpSp>
          <p:nvGrpSpPr>
            <p:cNvPr id="10" name="Group 46"/>
            <p:cNvGrpSpPr/>
            <p:nvPr/>
          </p:nvGrpSpPr>
          <p:grpSpPr>
            <a:xfrm>
              <a:off x="9575356" y="3081506"/>
              <a:ext cx="1257781" cy="1257781"/>
              <a:chOff x="12432856" y="3081506"/>
              <a:chExt cx="1257781" cy="1257781"/>
            </a:xfrm>
          </p:grpSpPr>
          <p:sp>
            <p:nvSpPr>
              <p:cNvPr id="28" name="Oval 27"/>
              <p:cNvSpPr/>
              <p:nvPr/>
            </p:nvSpPr>
            <p:spPr>
              <a:xfrm rot="16200000">
                <a:off x="12432856" y="3081506"/>
                <a:ext cx="1257781" cy="1257781"/>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sp>
          <p:sp>
            <p:nvSpPr>
              <p:cNvPr id="29" name="Oval 7"/>
              <p:cNvSpPr/>
              <p:nvPr/>
            </p:nvSpPr>
            <p:spPr>
              <a:xfrm>
                <a:off x="12617055" y="3265704"/>
                <a:ext cx="889385" cy="889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54710">
                  <a:lnSpc>
                    <a:spcPct val="90000"/>
                  </a:lnSpc>
                  <a:spcBef>
                    <a:spcPct val="0"/>
                  </a:spcBef>
                  <a:spcAft>
                    <a:spcPct val="35000"/>
                  </a:spcAft>
                </a:pPr>
                <a:r>
                  <a:rPr lang="en-US" sz="1600" dirty="0">
                    <a:effectLst>
                      <a:outerShdw blurRad="38100" dist="38100" dir="2700000" algn="tl">
                        <a:srgbClr val="000000">
                          <a:alpha val="43137"/>
                        </a:srgbClr>
                      </a:outerShdw>
                    </a:effectLst>
                    <a:latin typeface="+mj-lt"/>
                    <a:ea typeface="Kozuka Gothic Pro B" pitchFamily="34" charset="-128"/>
                  </a:rPr>
                  <a:t>Files</a:t>
                </a:r>
              </a:p>
            </p:txBody>
          </p:sp>
        </p:grpSp>
        <p:grpSp>
          <p:nvGrpSpPr>
            <p:cNvPr id="11" name="Group 47"/>
            <p:cNvGrpSpPr/>
            <p:nvPr/>
          </p:nvGrpSpPr>
          <p:grpSpPr>
            <a:xfrm>
              <a:off x="8307151" y="3562018"/>
              <a:ext cx="1257781" cy="1257781"/>
              <a:chOff x="13850701" y="3447718"/>
              <a:chExt cx="1257781" cy="1257781"/>
            </a:xfrm>
          </p:grpSpPr>
          <p:sp>
            <p:nvSpPr>
              <p:cNvPr id="30" name="Oval 29"/>
              <p:cNvSpPr/>
              <p:nvPr/>
            </p:nvSpPr>
            <p:spPr>
              <a:xfrm rot="16200000">
                <a:off x="13850701" y="3447718"/>
                <a:ext cx="1257781" cy="1257781"/>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sp>
          <p:sp>
            <p:nvSpPr>
              <p:cNvPr id="31" name="Oval 4"/>
              <p:cNvSpPr/>
              <p:nvPr/>
            </p:nvSpPr>
            <p:spPr>
              <a:xfrm>
                <a:off x="14034900" y="3631915"/>
                <a:ext cx="889385" cy="889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54710">
                  <a:lnSpc>
                    <a:spcPct val="90000"/>
                  </a:lnSpc>
                  <a:spcBef>
                    <a:spcPct val="0"/>
                  </a:spcBef>
                  <a:spcAft>
                    <a:spcPct val="35000"/>
                  </a:spcAft>
                </a:pPr>
                <a:r>
                  <a:rPr lang="en-US" sz="1600" dirty="0">
                    <a:effectLst>
                      <a:outerShdw blurRad="38100" dist="38100" dir="2700000" algn="tl">
                        <a:srgbClr val="000000">
                          <a:alpha val="43137"/>
                        </a:srgbClr>
                      </a:outerShdw>
                    </a:effectLst>
                    <a:latin typeface="+mj-lt"/>
                    <a:ea typeface="Kozuka Gothic Pro B" pitchFamily="34" charset="-128"/>
                  </a:rPr>
                  <a:t>User Accounts</a:t>
                </a:r>
              </a:p>
            </p:txBody>
          </p:sp>
        </p:grpSp>
        <p:sp>
          <p:nvSpPr>
            <p:cNvPr id="32" name=" 8"/>
            <p:cNvSpPr/>
            <p:nvPr/>
          </p:nvSpPr>
          <p:spPr>
            <a:xfrm rot="5400000">
              <a:off x="7606515" y="2662246"/>
              <a:ext cx="3913098" cy="3130479"/>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pic>
        <p:nvPicPr>
          <p:cNvPr id="64" name="Picture 63" descr="small white arrow.png"/>
          <p:cNvPicPr>
            <a:picLocks noChangeAspect="1"/>
          </p:cNvPicPr>
          <p:nvPr/>
        </p:nvPicPr>
        <p:blipFill>
          <a:blip r:embed="rId6" cstate="print"/>
          <a:srcRect l="55445"/>
          <a:stretch>
            <a:fillRect/>
          </a:stretch>
        </p:blipFill>
        <p:spPr>
          <a:xfrm>
            <a:off x="3994481" y="3740315"/>
            <a:ext cx="759655" cy="838200"/>
          </a:xfrm>
          <a:prstGeom prst="rect">
            <a:avLst/>
          </a:prstGeom>
        </p:spPr>
      </p:pic>
      <p:pic>
        <p:nvPicPr>
          <p:cNvPr id="65" name="Picture 64" descr="small white arrow.png"/>
          <p:cNvPicPr>
            <a:picLocks noChangeAspect="1"/>
          </p:cNvPicPr>
          <p:nvPr/>
        </p:nvPicPr>
        <p:blipFill>
          <a:blip r:embed="rId6" cstate="print"/>
          <a:srcRect l="55445"/>
          <a:stretch>
            <a:fillRect/>
          </a:stretch>
        </p:blipFill>
        <p:spPr>
          <a:xfrm>
            <a:off x="7615984" y="3740315"/>
            <a:ext cx="759655" cy="838200"/>
          </a:xfrm>
          <a:prstGeom prst="rect">
            <a:avLst/>
          </a:prstGeom>
        </p:spPr>
      </p:pic>
    </p:spTree>
    <p:extLst>
      <p:ext uri="{BB962C8B-B14F-4D97-AF65-F5344CB8AC3E}">
        <p14:creationId xmlns:p14="http://schemas.microsoft.com/office/powerpoint/2010/main" val="34208584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ll white arrow.png"/>
          <p:cNvPicPr>
            <a:picLocks noChangeAspect="1"/>
          </p:cNvPicPr>
          <p:nvPr/>
        </p:nvPicPr>
        <p:blipFill>
          <a:blip r:embed="rId3" cstate="print"/>
          <a:srcRect l="57268"/>
          <a:stretch>
            <a:fillRect/>
          </a:stretch>
        </p:blipFill>
        <p:spPr>
          <a:xfrm rot="5400000">
            <a:off x="5860468" y="4700339"/>
            <a:ext cx="541421" cy="838200"/>
          </a:xfrm>
          <a:prstGeom prst="rect">
            <a:avLst/>
          </a:prstGeom>
        </p:spPr>
      </p:pic>
      <p:sp>
        <p:nvSpPr>
          <p:cNvPr id="2" name="Title 1"/>
          <p:cNvSpPr>
            <a:spLocks noGrp="1"/>
          </p:cNvSpPr>
          <p:nvPr>
            <p:ph type="title"/>
          </p:nvPr>
        </p:nvSpPr>
        <p:spPr>
          <a:xfrm>
            <a:off x="519112" y="228600"/>
            <a:ext cx="11149013" cy="1107996"/>
          </a:xfrm>
        </p:spPr>
        <p:txBody>
          <a:bodyPr/>
          <a:lstStyle/>
          <a:p>
            <a:r>
              <a:rPr lang="en-US" dirty="0" smtClean="0"/>
              <a:t>MDT - How Does It Work?</a:t>
            </a:r>
            <a:br>
              <a:rPr lang="en-US" dirty="0" smtClean="0"/>
            </a:br>
            <a:r>
              <a:rPr lang="en-US" sz="3600" dirty="0" smtClean="0">
                <a:solidFill>
                  <a:schemeClr val="accent1"/>
                </a:solidFill>
              </a:rPr>
              <a:t>...add your ingredients, create a build, and install</a:t>
            </a:r>
            <a:endParaRPr lang="en-US" dirty="0">
              <a:solidFill>
                <a:schemeClr val="accent1"/>
              </a:solidFill>
            </a:endParaRPr>
          </a:p>
        </p:txBody>
      </p:sp>
      <p:graphicFrame>
        <p:nvGraphicFramePr>
          <p:cNvPr id="30" name="Diagram 29"/>
          <p:cNvGraphicFramePr/>
          <p:nvPr/>
        </p:nvGraphicFramePr>
        <p:xfrm>
          <a:off x="2448713" y="1414224"/>
          <a:ext cx="7316805" cy="4877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7722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06" y="1447800"/>
            <a:ext cx="11149013" cy="609398"/>
          </a:xfrm>
        </p:spPr>
        <p:txBody>
          <a:bodyPr/>
          <a:lstStyle/>
          <a:p>
            <a:r>
              <a:rPr lang="en-US" dirty="0" smtClean="0"/>
              <a:t>Planning for Windows 7 and Office 2010</a:t>
            </a:r>
            <a:endParaRPr lang="en-US" dirty="0"/>
          </a:p>
        </p:txBody>
      </p:sp>
    </p:spTree>
    <p:extLst>
      <p:ext uri="{BB962C8B-B14F-4D97-AF65-F5344CB8AC3E}">
        <p14:creationId xmlns:p14="http://schemas.microsoft.com/office/powerpoint/2010/main" val="6120533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3"/>
          <p:cNvSpPr>
            <a:spLocks noGrp="1"/>
          </p:cNvSpPr>
          <p:nvPr>
            <p:ph type="title"/>
          </p:nvPr>
        </p:nvSpPr>
        <p:spPr>
          <a:xfrm>
            <a:off x="519112" y="228600"/>
            <a:ext cx="11149013" cy="553998"/>
          </a:xfrm>
          <a:prstGeom prst="rect">
            <a:avLst/>
          </a:prstGeom>
        </p:spPr>
        <p:txBody>
          <a:bodyPr/>
          <a:lstStyle/>
          <a:p>
            <a:r>
              <a:rPr lang="en-US" sz="4000" dirty="0" smtClean="0"/>
              <a:t>The Deployment Project…</a:t>
            </a:r>
          </a:p>
        </p:txBody>
      </p:sp>
      <p:pic>
        <p:nvPicPr>
          <p:cNvPr id="2052" name="Picture 4" descr="\\server2\ftp_root\clients\White_Whale\6-00563_AnahCameron\Art\DEG\bdd2007rosetta2.png"/>
          <p:cNvPicPr>
            <a:picLocks noChangeAspect="1" noChangeArrowheads="1"/>
          </p:cNvPicPr>
          <p:nvPr/>
        </p:nvPicPr>
        <p:blipFill>
          <a:blip r:embed="rId3" cstate="print"/>
          <a:srcRect/>
          <a:stretch>
            <a:fillRect/>
          </a:stretch>
        </p:blipFill>
        <p:spPr bwMode="auto">
          <a:xfrm>
            <a:off x="3208150" y="1699002"/>
            <a:ext cx="5811865" cy="4502151"/>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094414" y="1429721"/>
            <a:ext cx="1972220" cy="303770"/>
          </a:xfrm>
          <a:prstGeom prst="rect">
            <a:avLst/>
          </a:prstGeom>
          <a:noFill/>
        </p:spPr>
        <p:txBody>
          <a:bodyPr lIns="95093" tIns="47546" rIns="95093" bIns="47546">
            <a:spAutoFit/>
          </a:bodyPr>
          <a:lstStyle/>
          <a:p>
            <a:pPr algn="ctr">
              <a:lnSpc>
                <a:spcPct val="90000"/>
              </a:lnSpc>
              <a:spcBef>
                <a:spcPct val="20000"/>
              </a:spcBef>
              <a:defRPr/>
            </a:pP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Testing Process</a:t>
            </a:r>
          </a:p>
        </p:txBody>
      </p:sp>
      <p:sp>
        <p:nvSpPr>
          <p:cNvPr id="9" name="TextBox 8"/>
          <p:cNvSpPr txBox="1"/>
          <p:nvPr/>
        </p:nvSpPr>
        <p:spPr>
          <a:xfrm>
            <a:off x="8560643" y="2122491"/>
            <a:ext cx="1330818" cy="511519"/>
          </a:xfrm>
          <a:prstGeom prst="rect">
            <a:avLst/>
          </a:prstGeom>
          <a:noFill/>
        </p:spPr>
        <p:txBody>
          <a:bodyPr wrap="none" lIns="95093" tIns="47546" rIns="95093" bIns="47546">
            <a:spAutoFit/>
          </a:bodyPr>
          <a:lstStyle/>
          <a:p>
            <a:pPr algn="ctr">
              <a:lnSpc>
                <a:spcPct val="90000"/>
              </a:lnSpc>
              <a:spcBef>
                <a:spcPct val="20000"/>
              </a:spcBef>
              <a:defRPr/>
            </a:pP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Infrastructure</a:t>
            </a:r>
            <a:b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b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Remediation</a:t>
            </a:r>
          </a:p>
        </p:txBody>
      </p:sp>
      <p:sp>
        <p:nvSpPr>
          <p:cNvPr id="10" name="TextBox 9"/>
          <p:cNvSpPr txBox="1"/>
          <p:nvPr/>
        </p:nvSpPr>
        <p:spPr>
          <a:xfrm>
            <a:off x="9362268" y="3406779"/>
            <a:ext cx="1259643" cy="511519"/>
          </a:xfrm>
          <a:prstGeom prst="rect">
            <a:avLst/>
          </a:prstGeom>
          <a:noFill/>
        </p:spPr>
        <p:txBody>
          <a:bodyPr wrap="none" lIns="95093" tIns="47546" rIns="95093" bIns="47546">
            <a:spAutoFit/>
          </a:bodyPr>
          <a:lstStyle/>
          <a:p>
            <a:pPr algn="ctr">
              <a:lnSpc>
                <a:spcPct val="90000"/>
              </a:lnSpc>
              <a:spcBef>
                <a:spcPct val="20000"/>
              </a:spcBef>
              <a:defRPr/>
            </a:pP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Image</a:t>
            </a:r>
            <a:b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b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 Engineering</a:t>
            </a:r>
          </a:p>
        </p:txBody>
      </p:sp>
      <p:sp>
        <p:nvSpPr>
          <p:cNvPr id="11" name="TextBox 10"/>
          <p:cNvSpPr txBox="1"/>
          <p:nvPr/>
        </p:nvSpPr>
        <p:spPr>
          <a:xfrm>
            <a:off x="8910650" y="4862758"/>
            <a:ext cx="1325367" cy="511519"/>
          </a:xfrm>
          <a:prstGeom prst="rect">
            <a:avLst/>
          </a:prstGeom>
          <a:noFill/>
        </p:spPr>
        <p:txBody>
          <a:bodyPr wrap="none" lIns="95093" tIns="47546" rIns="95093" bIns="47546">
            <a:spAutoFit/>
          </a:bodyPr>
          <a:lstStyle/>
          <a:p>
            <a:pPr algn="ctr">
              <a:lnSpc>
                <a:spcPct val="90000"/>
              </a:lnSpc>
              <a:spcBef>
                <a:spcPct val="20000"/>
              </a:spcBef>
              <a:defRPr/>
            </a:pP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Application</a:t>
            </a:r>
            <a:b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b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Management</a:t>
            </a:r>
          </a:p>
        </p:txBody>
      </p:sp>
      <p:sp>
        <p:nvSpPr>
          <p:cNvPr id="12" name="TextBox 11"/>
          <p:cNvSpPr txBox="1"/>
          <p:nvPr/>
        </p:nvSpPr>
        <p:spPr>
          <a:xfrm>
            <a:off x="7597802" y="5978525"/>
            <a:ext cx="1024002" cy="303770"/>
          </a:xfrm>
          <a:prstGeom prst="rect">
            <a:avLst/>
          </a:prstGeom>
          <a:noFill/>
        </p:spPr>
        <p:txBody>
          <a:bodyPr wrap="none" lIns="95093" tIns="47546" rIns="95093" bIns="47546">
            <a:spAutoFit/>
          </a:bodyPr>
          <a:lstStyle/>
          <a:p>
            <a:pPr algn="ctr">
              <a:lnSpc>
                <a:spcPct val="90000"/>
              </a:lnSpc>
              <a:spcBef>
                <a:spcPct val="20000"/>
              </a:spcBef>
              <a:defRPr/>
            </a:pP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Migration</a:t>
            </a:r>
          </a:p>
        </p:txBody>
      </p:sp>
      <p:sp>
        <p:nvSpPr>
          <p:cNvPr id="13" name="TextBox 12"/>
          <p:cNvSpPr txBox="1"/>
          <p:nvPr/>
        </p:nvSpPr>
        <p:spPr>
          <a:xfrm>
            <a:off x="3648032" y="5912230"/>
            <a:ext cx="1233996" cy="511519"/>
          </a:xfrm>
          <a:prstGeom prst="rect">
            <a:avLst/>
          </a:prstGeom>
          <a:noFill/>
        </p:spPr>
        <p:txBody>
          <a:bodyPr wrap="none" lIns="95093" tIns="47546" rIns="95093" bIns="47546">
            <a:spAutoFit/>
          </a:bodyPr>
          <a:lstStyle/>
          <a:p>
            <a:pPr algn="ctr">
              <a:lnSpc>
                <a:spcPct val="90000"/>
              </a:lnSpc>
              <a:spcBef>
                <a:spcPct val="20000"/>
              </a:spcBef>
              <a:defRPr/>
            </a:pP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Office</a:t>
            </a:r>
            <a:b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b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Deployment</a:t>
            </a:r>
          </a:p>
        </p:txBody>
      </p:sp>
      <p:sp>
        <p:nvSpPr>
          <p:cNvPr id="14" name="TextBox 13"/>
          <p:cNvSpPr txBox="1"/>
          <p:nvPr/>
        </p:nvSpPr>
        <p:spPr>
          <a:xfrm>
            <a:off x="2213005" y="5128861"/>
            <a:ext cx="865306" cy="303770"/>
          </a:xfrm>
          <a:prstGeom prst="rect">
            <a:avLst/>
          </a:prstGeom>
          <a:noFill/>
        </p:spPr>
        <p:txBody>
          <a:bodyPr wrap="none" lIns="95093" tIns="47546" rIns="95093" bIns="47546">
            <a:spAutoFit/>
          </a:bodyPr>
          <a:lstStyle/>
          <a:p>
            <a:pPr algn="ctr">
              <a:lnSpc>
                <a:spcPct val="90000"/>
              </a:lnSpc>
              <a:spcBef>
                <a:spcPct val="20000"/>
              </a:spcBef>
              <a:defRPr/>
            </a:pP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Security</a:t>
            </a:r>
          </a:p>
        </p:txBody>
      </p:sp>
      <p:sp>
        <p:nvSpPr>
          <p:cNvPr id="15" name="TextBox 14"/>
          <p:cNvSpPr txBox="1"/>
          <p:nvPr/>
        </p:nvSpPr>
        <p:spPr>
          <a:xfrm>
            <a:off x="1285634" y="3286124"/>
            <a:ext cx="1233996" cy="303770"/>
          </a:xfrm>
          <a:prstGeom prst="rect">
            <a:avLst/>
          </a:prstGeom>
          <a:noFill/>
        </p:spPr>
        <p:txBody>
          <a:bodyPr wrap="none" lIns="95093" tIns="47546" rIns="95093" bIns="47546">
            <a:spAutoFit/>
          </a:bodyPr>
          <a:lstStyle/>
          <a:p>
            <a:pPr algn="ctr">
              <a:lnSpc>
                <a:spcPct val="90000"/>
              </a:lnSpc>
              <a:spcBef>
                <a:spcPct val="20000"/>
              </a:spcBef>
              <a:defRPr/>
            </a:pP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Deployment</a:t>
            </a:r>
          </a:p>
        </p:txBody>
      </p:sp>
      <p:sp>
        <p:nvSpPr>
          <p:cNvPr id="16" name="TextBox 15"/>
          <p:cNvSpPr txBox="1"/>
          <p:nvPr/>
        </p:nvSpPr>
        <p:spPr>
          <a:xfrm>
            <a:off x="2444834" y="1905003"/>
            <a:ext cx="1131404" cy="511519"/>
          </a:xfrm>
          <a:prstGeom prst="rect">
            <a:avLst/>
          </a:prstGeom>
          <a:noFill/>
        </p:spPr>
        <p:txBody>
          <a:bodyPr wrap="none" lIns="95093" tIns="47546" rIns="95093" bIns="47546">
            <a:spAutoFit/>
          </a:bodyPr>
          <a:lstStyle/>
          <a:p>
            <a:pPr algn="ctr">
              <a:lnSpc>
                <a:spcPct val="90000"/>
              </a:lnSpc>
              <a:spcBef>
                <a:spcPct val="20000"/>
              </a:spcBef>
              <a:defRPr/>
            </a:pP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Operations</a:t>
            </a:r>
            <a:b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b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Readiness</a:t>
            </a:r>
          </a:p>
        </p:txBody>
      </p:sp>
      <p:sp>
        <p:nvSpPr>
          <p:cNvPr id="17" name="TextBox 16"/>
          <p:cNvSpPr txBox="1"/>
          <p:nvPr/>
        </p:nvSpPr>
        <p:spPr>
          <a:xfrm>
            <a:off x="6888213" y="2906717"/>
            <a:ext cx="1486693" cy="719268"/>
          </a:xfrm>
          <a:prstGeom prst="rect">
            <a:avLst/>
          </a:prstGeom>
          <a:noFill/>
        </p:spPr>
        <p:txBody>
          <a:bodyPr wrap="none" lIns="95093" tIns="47546" rIns="95093" bIns="47546">
            <a:spAutoFit/>
          </a:bodyPr>
          <a:lstStyle/>
          <a:p>
            <a:pPr algn="ctr">
              <a:lnSpc>
                <a:spcPct val="90000"/>
              </a:lnSpc>
              <a:spcBef>
                <a:spcPct val="20000"/>
              </a:spcBef>
              <a:defRPr/>
            </a:pP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Project</a:t>
            </a:r>
            <a:b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b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Process and</a:t>
            </a:r>
            <a:b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b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Team Guidance</a:t>
            </a:r>
          </a:p>
        </p:txBody>
      </p:sp>
      <p:sp>
        <p:nvSpPr>
          <p:cNvPr id="18" name="TextBox 17"/>
          <p:cNvSpPr txBox="1"/>
          <p:nvPr/>
        </p:nvSpPr>
        <p:spPr>
          <a:xfrm>
            <a:off x="3600285" y="4026005"/>
            <a:ext cx="1527345" cy="511519"/>
          </a:xfrm>
          <a:prstGeom prst="rect">
            <a:avLst/>
          </a:prstGeom>
          <a:noFill/>
        </p:spPr>
        <p:txBody>
          <a:bodyPr wrap="none" lIns="95093" tIns="47546" rIns="95093" bIns="47546">
            <a:spAutoFit/>
          </a:bodyPr>
          <a:lstStyle/>
          <a:p>
            <a:pPr algn="ctr">
              <a:lnSpc>
                <a:spcPct val="90000"/>
              </a:lnSpc>
              <a:spcBef>
                <a:spcPct val="20000"/>
              </a:spcBef>
              <a:defRPr/>
            </a:pP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Business Case</a:t>
            </a:r>
            <a:b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br>
            <a:r>
              <a:rPr lang="en-US" sz="15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for Deployment</a:t>
            </a:r>
          </a:p>
        </p:txBody>
      </p:sp>
      <p:sp>
        <p:nvSpPr>
          <p:cNvPr id="46082" name="AutoShape 2"/>
          <p:cNvSpPr>
            <a:spLocks noChangeAspect="1" noChangeArrowheads="1"/>
          </p:cNvSpPr>
          <p:nvPr/>
        </p:nvSpPr>
        <p:spPr bwMode="auto">
          <a:xfrm>
            <a:off x="1986824" y="1420815"/>
            <a:ext cx="9308793" cy="4711700"/>
          </a:xfrm>
          <a:prstGeom prst="rect">
            <a:avLst/>
          </a:prstGeom>
          <a:noFill/>
        </p:spPr>
        <p:txBody>
          <a:bodyPr lIns="95093" tIns="47546" rIns="95093" bIns="47546"/>
          <a:lstStyle/>
          <a:p>
            <a:endParaRPr lang="en-US">
              <a:effectLst>
                <a:outerShdw blurRad="38100" dist="38100" dir="2700000" algn="tl">
                  <a:srgbClr val="000000">
                    <a:alpha val="43137"/>
                  </a:srgbClr>
                </a:outerShdw>
              </a:effectLst>
            </a:endParaRPr>
          </a:p>
        </p:txBody>
      </p:sp>
      <p:sp>
        <p:nvSpPr>
          <p:cNvPr id="46083" name="AutoShape 3"/>
          <p:cNvSpPr>
            <a:spLocks noChangeAspect="1" noChangeArrowheads="1"/>
          </p:cNvSpPr>
          <p:nvPr/>
        </p:nvSpPr>
        <p:spPr bwMode="auto">
          <a:xfrm>
            <a:off x="1986824" y="1420815"/>
            <a:ext cx="9308793" cy="4711700"/>
          </a:xfrm>
          <a:prstGeom prst="rect">
            <a:avLst/>
          </a:prstGeom>
          <a:noFill/>
        </p:spPr>
        <p:txBody>
          <a:bodyPr lIns="95093" tIns="47546" rIns="95093" bIns="47546"/>
          <a:lstStyle/>
          <a:p>
            <a:endParaRPr lang="en-US">
              <a:effectLst>
                <a:outerShdw blurRad="38100" dist="38100" dir="2700000" algn="tl">
                  <a:srgbClr val="000000">
                    <a:alpha val="43137"/>
                  </a:srgbClr>
                </a:outerShdw>
              </a:effectLst>
            </a:endParaRPr>
          </a:p>
        </p:txBody>
      </p:sp>
      <p:pic>
        <p:nvPicPr>
          <p:cNvPr id="19" name="Picture 13" descr="C:\Program Files\Microsoft Resource DVD Artwork\DVD_ART\Artwork_Imagery\Photos_for_PPT\Photo_backgrounds\Miscellaneous\hands over face.png"/>
          <p:cNvPicPr>
            <a:picLocks noChangeAspect="1" noChangeArrowheads="1"/>
          </p:cNvPicPr>
          <p:nvPr/>
        </p:nvPicPr>
        <p:blipFill>
          <a:blip r:embed="rId4" cstate="email"/>
          <a:stretch>
            <a:fillRect/>
          </a:stretch>
        </p:blipFill>
        <p:spPr bwMode="auto">
          <a:xfrm>
            <a:off x="4604537" y="2220913"/>
            <a:ext cx="2866600" cy="4325963"/>
          </a:xfrm>
          <a:prstGeom prst="rect">
            <a:avLst/>
          </a:prstGeom>
          <a:noFill/>
          <a:ln>
            <a:noFill/>
          </a:ln>
        </p:spPr>
      </p:pic>
      <p:sp>
        <p:nvSpPr>
          <p:cNvPr id="32" name="Rich/Thin star"/>
          <p:cNvSpPr>
            <a:spLocks/>
          </p:cNvSpPr>
          <p:nvPr/>
        </p:nvSpPr>
        <p:spPr bwMode="auto">
          <a:xfrm>
            <a:off x="3977347" y="669963"/>
            <a:ext cx="4148809" cy="1949740"/>
          </a:xfrm>
          <a:custGeom>
            <a:avLst/>
            <a:gdLst/>
            <a:ahLst/>
            <a:cxnLst>
              <a:cxn ang="0">
                <a:pos x="1732" y="699"/>
              </a:cxn>
              <a:cxn ang="0">
                <a:pos x="1348" y="0"/>
              </a:cxn>
              <a:cxn ang="0">
                <a:pos x="1263" y="526"/>
              </a:cxn>
              <a:cxn ang="0">
                <a:pos x="684" y="285"/>
              </a:cxn>
              <a:cxn ang="0">
                <a:pos x="849" y="622"/>
              </a:cxn>
              <a:cxn ang="0">
                <a:pos x="204" y="534"/>
              </a:cxn>
              <a:cxn ang="0">
                <a:pos x="641" y="891"/>
              </a:cxn>
              <a:cxn ang="0">
                <a:pos x="0" y="1010"/>
              </a:cxn>
              <a:cxn ang="0">
                <a:pos x="687" y="1160"/>
              </a:cxn>
              <a:cxn ang="0">
                <a:pos x="369" y="1606"/>
              </a:cxn>
              <a:cxn ang="0">
                <a:pos x="1048" y="1410"/>
              </a:cxn>
              <a:cxn ang="0">
                <a:pos x="1025" y="1947"/>
              </a:cxn>
              <a:cxn ang="0">
                <a:pos x="1532" y="1590"/>
              </a:cxn>
              <a:cxn ang="0">
                <a:pos x="1655" y="2308"/>
              </a:cxn>
              <a:cxn ang="0">
                <a:pos x="1916" y="1763"/>
              </a:cxn>
              <a:cxn ang="0">
                <a:pos x="2289" y="2066"/>
              </a:cxn>
              <a:cxn ang="0">
                <a:pos x="2254" y="1678"/>
              </a:cxn>
              <a:cxn ang="0">
                <a:pos x="3026" y="1951"/>
              </a:cxn>
              <a:cxn ang="0">
                <a:pos x="2584" y="1544"/>
              </a:cxn>
              <a:cxn ang="0">
                <a:pos x="3199" y="1383"/>
              </a:cxn>
              <a:cxn ang="0">
                <a:pos x="2565" y="1110"/>
              </a:cxn>
              <a:cxn ang="0">
                <a:pos x="3306" y="761"/>
              </a:cxn>
              <a:cxn ang="0">
                <a:pos x="2216" y="884"/>
              </a:cxn>
              <a:cxn ang="0">
                <a:pos x="2170" y="457"/>
              </a:cxn>
              <a:cxn ang="0">
                <a:pos x="1732" y="699"/>
              </a:cxn>
            </a:cxnLst>
            <a:rect l="0" t="0" r="r" b="b"/>
            <a:pathLst>
              <a:path w="3306" h="2308">
                <a:moveTo>
                  <a:pt x="1732" y="699"/>
                </a:moveTo>
                <a:lnTo>
                  <a:pt x="1348" y="0"/>
                </a:lnTo>
                <a:lnTo>
                  <a:pt x="1263" y="526"/>
                </a:lnTo>
                <a:lnTo>
                  <a:pt x="684" y="285"/>
                </a:lnTo>
                <a:lnTo>
                  <a:pt x="849" y="622"/>
                </a:lnTo>
                <a:lnTo>
                  <a:pt x="204" y="534"/>
                </a:lnTo>
                <a:lnTo>
                  <a:pt x="641" y="891"/>
                </a:lnTo>
                <a:lnTo>
                  <a:pt x="0" y="1010"/>
                </a:lnTo>
                <a:lnTo>
                  <a:pt x="687" y="1160"/>
                </a:lnTo>
                <a:lnTo>
                  <a:pt x="369" y="1606"/>
                </a:lnTo>
                <a:lnTo>
                  <a:pt x="1048" y="1410"/>
                </a:lnTo>
                <a:lnTo>
                  <a:pt x="1025" y="1947"/>
                </a:lnTo>
                <a:lnTo>
                  <a:pt x="1532" y="1590"/>
                </a:lnTo>
                <a:lnTo>
                  <a:pt x="1655" y="2308"/>
                </a:lnTo>
                <a:lnTo>
                  <a:pt x="1916" y="1763"/>
                </a:lnTo>
                <a:lnTo>
                  <a:pt x="2289" y="2066"/>
                </a:lnTo>
                <a:lnTo>
                  <a:pt x="2254" y="1678"/>
                </a:lnTo>
                <a:lnTo>
                  <a:pt x="3026" y="1951"/>
                </a:lnTo>
                <a:lnTo>
                  <a:pt x="2584" y="1544"/>
                </a:lnTo>
                <a:lnTo>
                  <a:pt x="3199" y="1383"/>
                </a:lnTo>
                <a:lnTo>
                  <a:pt x="2565" y="1110"/>
                </a:lnTo>
                <a:lnTo>
                  <a:pt x="3306" y="761"/>
                </a:lnTo>
                <a:lnTo>
                  <a:pt x="2216" y="884"/>
                </a:lnTo>
                <a:lnTo>
                  <a:pt x="2170" y="457"/>
                </a:lnTo>
                <a:lnTo>
                  <a:pt x="1732" y="699"/>
                </a:lnTo>
                <a:close/>
              </a:path>
            </a:pathLst>
          </a:custGeom>
          <a:solidFill>
            <a:srgbClr val="46E377">
              <a:alpha val="60000"/>
            </a:srgbClr>
          </a:solidFill>
          <a:ln w="9525">
            <a:noFill/>
            <a:round/>
            <a:headEnd/>
            <a:tailEnd/>
          </a:ln>
        </p:spPr>
        <p:txBody>
          <a:bodyPr vert="horz" wrap="square" lIns="95093" tIns="47546" rIns="95093" bIns="47546" numCol="1" anchor="ctr" anchorCtr="0" compatLnSpc="1">
            <a:prstTxWarp prst="textNoShape">
              <a:avLst/>
            </a:prstTxWarp>
          </a:bodyPr>
          <a:lstStyle/>
          <a:p>
            <a:pPr algn="ctr">
              <a:lnSpc>
                <a:spcPct val="90000"/>
              </a:lnSpc>
            </a:pPr>
            <a:r>
              <a:rPr lang="en-US" sz="1600" dirty="0">
                <a:effectLst>
                  <a:outerShdw blurRad="38100" dist="38100" dir="2700000" algn="tl">
                    <a:srgbClr val="000000">
                      <a:alpha val="43137"/>
                    </a:srgbClr>
                  </a:outerShdw>
                </a:effectLst>
              </a:rPr>
              <a:t>Do I need to invest in test </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hardware</a:t>
            </a:r>
            <a:r>
              <a:rPr lang="en-US" sz="1600">
                <a:effectLst>
                  <a:outerShdw blurRad="38100" dist="38100" dir="2700000" algn="tl">
                    <a:srgbClr val="000000">
                      <a:alpha val="43137"/>
                    </a:srgbClr>
                  </a:outerShdw>
                </a:effectLst>
              </a:rPr>
              <a:t>, personnel, </a:t>
            </a:r>
            <a:r>
              <a:rPr lang="en-US" sz="1600" dirty="0">
                <a:effectLst>
                  <a:outerShdw blurRad="38100" dist="38100" dir="2700000" algn="tl">
                    <a:srgbClr val="000000">
                      <a:alpha val="43137"/>
                    </a:srgbClr>
                  </a:outerShdw>
                </a:effectLst>
              </a:rPr>
              <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and infrastructure?</a:t>
            </a:r>
            <a:endParaRPr lang="en-US" sz="1200" dirty="0">
              <a:effectLst>
                <a:outerShdw blurRad="38100" dist="38100" dir="2700000" algn="tl">
                  <a:srgbClr val="000000">
                    <a:alpha val="43137"/>
                  </a:srgbClr>
                </a:outerShdw>
              </a:effectLst>
            </a:endParaRPr>
          </a:p>
        </p:txBody>
      </p:sp>
      <p:sp>
        <p:nvSpPr>
          <p:cNvPr id="21" name="Rich/Thin star"/>
          <p:cNvSpPr>
            <a:spLocks/>
          </p:cNvSpPr>
          <p:nvPr/>
        </p:nvSpPr>
        <p:spPr bwMode="auto">
          <a:xfrm>
            <a:off x="7622038" y="1340403"/>
            <a:ext cx="3811126" cy="1859996"/>
          </a:xfrm>
          <a:custGeom>
            <a:avLst/>
            <a:gdLst/>
            <a:ahLst/>
            <a:cxnLst>
              <a:cxn ang="0">
                <a:pos x="1732" y="699"/>
              </a:cxn>
              <a:cxn ang="0">
                <a:pos x="1348" y="0"/>
              </a:cxn>
              <a:cxn ang="0">
                <a:pos x="1263" y="526"/>
              </a:cxn>
              <a:cxn ang="0">
                <a:pos x="684" y="285"/>
              </a:cxn>
              <a:cxn ang="0">
                <a:pos x="849" y="622"/>
              </a:cxn>
              <a:cxn ang="0">
                <a:pos x="204" y="534"/>
              </a:cxn>
              <a:cxn ang="0">
                <a:pos x="641" y="891"/>
              </a:cxn>
              <a:cxn ang="0">
                <a:pos x="0" y="1010"/>
              </a:cxn>
              <a:cxn ang="0">
                <a:pos x="687" y="1160"/>
              </a:cxn>
              <a:cxn ang="0">
                <a:pos x="369" y="1606"/>
              </a:cxn>
              <a:cxn ang="0">
                <a:pos x="1048" y="1410"/>
              </a:cxn>
              <a:cxn ang="0">
                <a:pos x="1025" y="1947"/>
              </a:cxn>
              <a:cxn ang="0">
                <a:pos x="1532" y="1590"/>
              </a:cxn>
              <a:cxn ang="0">
                <a:pos x="1655" y="2308"/>
              </a:cxn>
              <a:cxn ang="0">
                <a:pos x="1916" y="1763"/>
              </a:cxn>
              <a:cxn ang="0">
                <a:pos x="2289" y="2066"/>
              </a:cxn>
              <a:cxn ang="0">
                <a:pos x="2254" y="1678"/>
              </a:cxn>
              <a:cxn ang="0">
                <a:pos x="3026" y="1951"/>
              </a:cxn>
              <a:cxn ang="0">
                <a:pos x="2584" y="1544"/>
              </a:cxn>
              <a:cxn ang="0">
                <a:pos x="3199" y="1383"/>
              </a:cxn>
              <a:cxn ang="0">
                <a:pos x="2565" y="1110"/>
              </a:cxn>
              <a:cxn ang="0">
                <a:pos x="3306" y="761"/>
              </a:cxn>
              <a:cxn ang="0">
                <a:pos x="2216" y="884"/>
              </a:cxn>
              <a:cxn ang="0">
                <a:pos x="2170" y="457"/>
              </a:cxn>
              <a:cxn ang="0">
                <a:pos x="1732" y="699"/>
              </a:cxn>
            </a:cxnLst>
            <a:rect l="0" t="0" r="r" b="b"/>
            <a:pathLst>
              <a:path w="3306" h="2308">
                <a:moveTo>
                  <a:pt x="1732" y="699"/>
                </a:moveTo>
                <a:lnTo>
                  <a:pt x="1348" y="0"/>
                </a:lnTo>
                <a:lnTo>
                  <a:pt x="1263" y="526"/>
                </a:lnTo>
                <a:lnTo>
                  <a:pt x="684" y="285"/>
                </a:lnTo>
                <a:lnTo>
                  <a:pt x="849" y="622"/>
                </a:lnTo>
                <a:lnTo>
                  <a:pt x="204" y="534"/>
                </a:lnTo>
                <a:lnTo>
                  <a:pt x="641" y="891"/>
                </a:lnTo>
                <a:lnTo>
                  <a:pt x="0" y="1010"/>
                </a:lnTo>
                <a:lnTo>
                  <a:pt x="687" y="1160"/>
                </a:lnTo>
                <a:lnTo>
                  <a:pt x="369" y="1606"/>
                </a:lnTo>
                <a:lnTo>
                  <a:pt x="1048" y="1410"/>
                </a:lnTo>
                <a:lnTo>
                  <a:pt x="1025" y="1947"/>
                </a:lnTo>
                <a:lnTo>
                  <a:pt x="1532" y="1590"/>
                </a:lnTo>
                <a:lnTo>
                  <a:pt x="1655" y="2308"/>
                </a:lnTo>
                <a:lnTo>
                  <a:pt x="1916" y="1763"/>
                </a:lnTo>
                <a:lnTo>
                  <a:pt x="2289" y="2066"/>
                </a:lnTo>
                <a:lnTo>
                  <a:pt x="2254" y="1678"/>
                </a:lnTo>
                <a:lnTo>
                  <a:pt x="3026" y="1951"/>
                </a:lnTo>
                <a:lnTo>
                  <a:pt x="2584" y="1544"/>
                </a:lnTo>
                <a:lnTo>
                  <a:pt x="3199" y="1383"/>
                </a:lnTo>
                <a:lnTo>
                  <a:pt x="2565" y="1110"/>
                </a:lnTo>
                <a:lnTo>
                  <a:pt x="3306" y="761"/>
                </a:lnTo>
                <a:lnTo>
                  <a:pt x="2216" y="884"/>
                </a:lnTo>
                <a:lnTo>
                  <a:pt x="2170" y="457"/>
                </a:lnTo>
                <a:lnTo>
                  <a:pt x="1732" y="699"/>
                </a:lnTo>
                <a:close/>
              </a:path>
            </a:pathLst>
          </a:custGeom>
          <a:solidFill>
            <a:srgbClr val="7030A0">
              <a:alpha val="80000"/>
            </a:srgbClr>
          </a:solidFill>
          <a:ln w="9525">
            <a:noFill/>
            <a:round/>
            <a:headEnd/>
            <a:tailEnd/>
          </a:ln>
        </p:spPr>
        <p:txBody>
          <a:bodyPr vert="horz" wrap="square" lIns="95093" tIns="47546" rIns="95093" bIns="47546" numCol="1" anchor="ctr" anchorCtr="0" compatLnSpc="1">
            <a:prstTxWarp prst="textNoShape">
              <a:avLst/>
            </a:prstTxWarp>
          </a:bodyPr>
          <a:lstStyle/>
          <a:p>
            <a:pPr algn="ctr">
              <a:lnSpc>
                <a:spcPct val="90000"/>
              </a:lnSpc>
            </a:pPr>
            <a:r>
              <a:rPr lang="en-US" sz="1600" dirty="0">
                <a:effectLst>
                  <a:outerShdw blurRad="38100" dist="38100" dir="2700000" algn="tl">
                    <a:srgbClr val="000000">
                      <a:alpha val="43137"/>
                    </a:srgbClr>
                  </a:outerShdw>
                </a:effectLst>
              </a:rPr>
              <a:t>Do I replace all of my </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users’ hardware?</a:t>
            </a:r>
          </a:p>
        </p:txBody>
      </p:sp>
      <p:sp>
        <p:nvSpPr>
          <p:cNvPr id="24" name="Rich/Thin star"/>
          <p:cNvSpPr>
            <a:spLocks/>
          </p:cNvSpPr>
          <p:nvPr/>
        </p:nvSpPr>
        <p:spPr bwMode="auto">
          <a:xfrm>
            <a:off x="7530018" y="2769057"/>
            <a:ext cx="4388821" cy="1859996"/>
          </a:xfrm>
          <a:custGeom>
            <a:avLst/>
            <a:gdLst/>
            <a:ahLst/>
            <a:cxnLst>
              <a:cxn ang="0">
                <a:pos x="1732" y="699"/>
              </a:cxn>
              <a:cxn ang="0">
                <a:pos x="1348" y="0"/>
              </a:cxn>
              <a:cxn ang="0">
                <a:pos x="1263" y="526"/>
              </a:cxn>
              <a:cxn ang="0">
                <a:pos x="684" y="285"/>
              </a:cxn>
              <a:cxn ang="0">
                <a:pos x="849" y="622"/>
              </a:cxn>
              <a:cxn ang="0">
                <a:pos x="204" y="534"/>
              </a:cxn>
              <a:cxn ang="0">
                <a:pos x="641" y="891"/>
              </a:cxn>
              <a:cxn ang="0">
                <a:pos x="0" y="1010"/>
              </a:cxn>
              <a:cxn ang="0">
                <a:pos x="687" y="1160"/>
              </a:cxn>
              <a:cxn ang="0">
                <a:pos x="369" y="1606"/>
              </a:cxn>
              <a:cxn ang="0">
                <a:pos x="1048" y="1410"/>
              </a:cxn>
              <a:cxn ang="0">
                <a:pos x="1025" y="1947"/>
              </a:cxn>
              <a:cxn ang="0">
                <a:pos x="1532" y="1590"/>
              </a:cxn>
              <a:cxn ang="0">
                <a:pos x="1655" y="2308"/>
              </a:cxn>
              <a:cxn ang="0">
                <a:pos x="1916" y="1763"/>
              </a:cxn>
              <a:cxn ang="0">
                <a:pos x="2289" y="2066"/>
              </a:cxn>
              <a:cxn ang="0">
                <a:pos x="2254" y="1678"/>
              </a:cxn>
              <a:cxn ang="0">
                <a:pos x="3026" y="1951"/>
              </a:cxn>
              <a:cxn ang="0">
                <a:pos x="2584" y="1544"/>
              </a:cxn>
              <a:cxn ang="0">
                <a:pos x="3199" y="1383"/>
              </a:cxn>
              <a:cxn ang="0">
                <a:pos x="2565" y="1110"/>
              </a:cxn>
              <a:cxn ang="0">
                <a:pos x="3306" y="761"/>
              </a:cxn>
              <a:cxn ang="0">
                <a:pos x="2216" y="884"/>
              </a:cxn>
              <a:cxn ang="0">
                <a:pos x="2170" y="457"/>
              </a:cxn>
              <a:cxn ang="0">
                <a:pos x="1732" y="699"/>
              </a:cxn>
            </a:cxnLst>
            <a:rect l="0" t="0" r="r" b="b"/>
            <a:pathLst>
              <a:path w="3306" h="2308">
                <a:moveTo>
                  <a:pt x="1732" y="699"/>
                </a:moveTo>
                <a:lnTo>
                  <a:pt x="1348" y="0"/>
                </a:lnTo>
                <a:lnTo>
                  <a:pt x="1263" y="526"/>
                </a:lnTo>
                <a:lnTo>
                  <a:pt x="684" y="285"/>
                </a:lnTo>
                <a:lnTo>
                  <a:pt x="849" y="622"/>
                </a:lnTo>
                <a:lnTo>
                  <a:pt x="204" y="534"/>
                </a:lnTo>
                <a:lnTo>
                  <a:pt x="641" y="891"/>
                </a:lnTo>
                <a:lnTo>
                  <a:pt x="0" y="1010"/>
                </a:lnTo>
                <a:lnTo>
                  <a:pt x="687" y="1160"/>
                </a:lnTo>
                <a:lnTo>
                  <a:pt x="369" y="1606"/>
                </a:lnTo>
                <a:lnTo>
                  <a:pt x="1048" y="1410"/>
                </a:lnTo>
                <a:lnTo>
                  <a:pt x="1025" y="1947"/>
                </a:lnTo>
                <a:lnTo>
                  <a:pt x="1532" y="1590"/>
                </a:lnTo>
                <a:lnTo>
                  <a:pt x="1655" y="2308"/>
                </a:lnTo>
                <a:lnTo>
                  <a:pt x="1916" y="1763"/>
                </a:lnTo>
                <a:lnTo>
                  <a:pt x="2289" y="2066"/>
                </a:lnTo>
                <a:lnTo>
                  <a:pt x="2254" y="1678"/>
                </a:lnTo>
                <a:lnTo>
                  <a:pt x="3026" y="1951"/>
                </a:lnTo>
                <a:lnTo>
                  <a:pt x="2584" y="1544"/>
                </a:lnTo>
                <a:lnTo>
                  <a:pt x="3199" y="1383"/>
                </a:lnTo>
                <a:lnTo>
                  <a:pt x="2565" y="1110"/>
                </a:lnTo>
                <a:lnTo>
                  <a:pt x="3306" y="761"/>
                </a:lnTo>
                <a:lnTo>
                  <a:pt x="2216" y="884"/>
                </a:lnTo>
                <a:lnTo>
                  <a:pt x="2170" y="457"/>
                </a:lnTo>
                <a:lnTo>
                  <a:pt x="1732" y="699"/>
                </a:lnTo>
                <a:close/>
              </a:path>
            </a:pathLst>
          </a:custGeom>
          <a:gradFill flip="none" rotWithShape="1">
            <a:gsLst>
              <a:gs pos="1000">
                <a:schemeClr val="bg1"/>
              </a:gs>
              <a:gs pos="99000">
                <a:schemeClr val="accent1">
                  <a:alpha val="32000"/>
                </a:schemeClr>
              </a:gs>
            </a:gsLst>
            <a:path path="circle">
              <a:fillToRect l="50000" t="50000" r="50000" b="50000"/>
            </a:path>
            <a:tileRect/>
          </a:gradFill>
          <a:ln w="9525">
            <a:noFill/>
            <a:round/>
            <a:headEnd/>
            <a:tailEnd/>
          </a:ln>
        </p:spPr>
        <p:txBody>
          <a:bodyPr vert="horz" wrap="square" lIns="95093" tIns="47546" rIns="95093" bIns="47546" numCol="1" anchor="ctr" anchorCtr="0" compatLnSpc="1">
            <a:prstTxWarp prst="textNoShape">
              <a:avLst/>
            </a:prstTxWarp>
          </a:bodyPr>
          <a:lstStyle/>
          <a:p>
            <a:pPr algn="ctr">
              <a:lnSpc>
                <a:spcPct val="90000"/>
              </a:lnSpc>
            </a:pPr>
            <a:r>
              <a:rPr lang="en-US" sz="1600" dirty="0">
                <a:effectLst>
                  <a:outerShdw blurRad="38100" dist="38100" dir="2700000" algn="tl">
                    <a:srgbClr val="000000">
                      <a:alpha val="43137"/>
                    </a:srgbClr>
                  </a:outerShdw>
                </a:effectLst>
              </a:rPr>
              <a:t>Do I need to build and maintain </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an image for each hardware class?</a:t>
            </a:r>
          </a:p>
        </p:txBody>
      </p:sp>
      <p:sp>
        <p:nvSpPr>
          <p:cNvPr id="26" name="Rich/Thin star"/>
          <p:cNvSpPr>
            <a:spLocks/>
          </p:cNvSpPr>
          <p:nvPr/>
        </p:nvSpPr>
        <p:spPr bwMode="auto">
          <a:xfrm>
            <a:off x="7853751" y="4188466"/>
            <a:ext cx="3811126" cy="1859996"/>
          </a:xfrm>
          <a:custGeom>
            <a:avLst/>
            <a:gdLst/>
            <a:ahLst/>
            <a:cxnLst>
              <a:cxn ang="0">
                <a:pos x="1732" y="699"/>
              </a:cxn>
              <a:cxn ang="0">
                <a:pos x="1348" y="0"/>
              </a:cxn>
              <a:cxn ang="0">
                <a:pos x="1263" y="526"/>
              </a:cxn>
              <a:cxn ang="0">
                <a:pos x="684" y="285"/>
              </a:cxn>
              <a:cxn ang="0">
                <a:pos x="849" y="622"/>
              </a:cxn>
              <a:cxn ang="0">
                <a:pos x="204" y="534"/>
              </a:cxn>
              <a:cxn ang="0">
                <a:pos x="641" y="891"/>
              </a:cxn>
              <a:cxn ang="0">
                <a:pos x="0" y="1010"/>
              </a:cxn>
              <a:cxn ang="0">
                <a:pos x="687" y="1160"/>
              </a:cxn>
              <a:cxn ang="0">
                <a:pos x="369" y="1606"/>
              </a:cxn>
              <a:cxn ang="0">
                <a:pos x="1048" y="1410"/>
              </a:cxn>
              <a:cxn ang="0">
                <a:pos x="1025" y="1947"/>
              </a:cxn>
              <a:cxn ang="0">
                <a:pos x="1532" y="1590"/>
              </a:cxn>
              <a:cxn ang="0">
                <a:pos x="1655" y="2308"/>
              </a:cxn>
              <a:cxn ang="0">
                <a:pos x="1916" y="1763"/>
              </a:cxn>
              <a:cxn ang="0">
                <a:pos x="2289" y="2066"/>
              </a:cxn>
              <a:cxn ang="0">
                <a:pos x="2254" y="1678"/>
              </a:cxn>
              <a:cxn ang="0">
                <a:pos x="3026" y="1951"/>
              </a:cxn>
              <a:cxn ang="0">
                <a:pos x="2584" y="1544"/>
              </a:cxn>
              <a:cxn ang="0">
                <a:pos x="3199" y="1383"/>
              </a:cxn>
              <a:cxn ang="0">
                <a:pos x="2565" y="1110"/>
              </a:cxn>
              <a:cxn ang="0">
                <a:pos x="3306" y="761"/>
              </a:cxn>
              <a:cxn ang="0">
                <a:pos x="2216" y="884"/>
              </a:cxn>
              <a:cxn ang="0">
                <a:pos x="2170" y="457"/>
              </a:cxn>
              <a:cxn ang="0">
                <a:pos x="1732" y="699"/>
              </a:cxn>
            </a:cxnLst>
            <a:rect l="0" t="0" r="r" b="b"/>
            <a:pathLst>
              <a:path w="3306" h="2308">
                <a:moveTo>
                  <a:pt x="1732" y="699"/>
                </a:moveTo>
                <a:lnTo>
                  <a:pt x="1348" y="0"/>
                </a:lnTo>
                <a:lnTo>
                  <a:pt x="1263" y="526"/>
                </a:lnTo>
                <a:lnTo>
                  <a:pt x="684" y="285"/>
                </a:lnTo>
                <a:lnTo>
                  <a:pt x="849" y="622"/>
                </a:lnTo>
                <a:lnTo>
                  <a:pt x="204" y="534"/>
                </a:lnTo>
                <a:lnTo>
                  <a:pt x="641" y="891"/>
                </a:lnTo>
                <a:lnTo>
                  <a:pt x="0" y="1010"/>
                </a:lnTo>
                <a:lnTo>
                  <a:pt x="687" y="1160"/>
                </a:lnTo>
                <a:lnTo>
                  <a:pt x="369" y="1606"/>
                </a:lnTo>
                <a:lnTo>
                  <a:pt x="1048" y="1410"/>
                </a:lnTo>
                <a:lnTo>
                  <a:pt x="1025" y="1947"/>
                </a:lnTo>
                <a:lnTo>
                  <a:pt x="1532" y="1590"/>
                </a:lnTo>
                <a:lnTo>
                  <a:pt x="1655" y="2308"/>
                </a:lnTo>
                <a:lnTo>
                  <a:pt x="1916" y="1763"/>
                </a:lnTo>
                <a:lnTo>
                  <a:pt x="2289" y="2066"/>
                </a:lnTo>
                <a:lnTo>
                  <a:pt x="2254" y="1678"/>
                </a:lnTo>
                <a:lnTo>
                  <a:pt x="3026" y="1951"/>
                </a:lnTo>
                <a:lnTo>
                  <a:pt x="2584" y="1544"/>
                </a:lnTo>
                <a:lnTo>
                  <a:pt x="3199" y="1383"/>
                </a:lnTo>
                <a:lnTo>
                  <a:pt x="2565" y="1110"/>
                </a:lnTo>
                <a:lnTo>
                  <a:pt x="3306" y="761"/>
                </a:lnTo>
                <a:lnTo>
                  <a:pt x="2216" y="884"/>
                </a:lnTo>
                <a:lnTo>
                  <a:pt x="2170" y="457"/>
                </a:lnTo>
                <a:lnTo>
                  <a:pt x="1732" y="699"/>
                </a:lnTo>
                <a:close/>
              </a:path>
            </a:pathLst>
          </a:custGeom>
          <a:solidFill>
            <a:srgbClr val="F84070">
              <a:alpha val="80000"/>
            </a:srgbClr>
          </a:solidFill>
          <a:ln w="9525">
            <a:noFill/>
            <a:round/>
            <a:headEnd/>
            <a:tailEnd/>
          </a:ln>
        </p:spPr>
        <p:txBody>
          <a:bodyPr vert="horz" wrap="square" lIns="95093" tIns="47546" rIns="95093" bIns="47546" numCol="1" anchor="ctr" anchorCtr="0" compatLnSpc="1">
            <a:prstTxWarp prst="textNoShape">
              <a:avLst/>
            </a:prstTxWarp>
          </a:bodyPr>
          <a:lstStyle/>
          <a:p>
            <a:pPr algn="ctr">
              <a:lnSpc>
                <a:spcPct val="90000"/>
              </a:lnSpc>
            </a:pPr>
            <a:r>
              <a:rPr lang="en-US" sz="1600" dirty="0">
                <a:effectLst>
                  <a:outerShdw blurRad="38100" dist="38100" dir="2700000" algn="tl">
                    <a:srgbClr val="000000">
                      <a:alpha val="43137"/>
                    </a:srgbClr>
                  </a:outerShdw>
                </a:effectLst>
              </a:rPr>
              <a:t>Are my applications </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going to work?</a:t>
            </a:r>
          </a:p>
        </p:txBody>
      </p:sp>
      <p:sp>
        <p:nvSpPr>
          <p:cNvPr id="27" name="Rich/Thin star"/>
          <p:cNvSpPr>
            <a:spLocks/>
          </p:cNvSpPr>
          <p:nvPr/>
        </p:nvSpPr>
        <p:spPr bwMode="auto">
          <a:xfrm>
            <a:off x="6301582" y="5181602"/>
            <a:ext cx="3811126" cy="1859996"/>
          </a:xfrm>
          <a:custGeom>
            <a:avLst/>
            <a:gdLst/>
            <a:ahLst/>
            <a:cxnLst>
              <a:cxn ang="0">
                <a:pos x="1732" y="699"/>
              </a:cxn>
              <a:cxn ang="0">
                <a:pos x="1348" y="0"/>
              </a:cxn>
              <a:cxn ang="0">
                <a:pos x="1263" y="526"/>
              </a:cxn>
              <a:cxn ang="0">
                <a:pos x="684" y="285"/>
              </a:cxn>
              <a:cxn ang="0">
                <a:pos x="849" y="622"/>
              </a:cxn>
              <a:cxn ang="0">
                <a:pos x="204" y="534"/>
              </a:cxn>
              <a:cxn ang="0">
                <a:pos x="641" y="891"/>
              </a:cxn>
              <a:cxn ang="0">
                <a:pos x="0" y="1010"/>
              </a:cxn>
              <a:cxn ang="0">
                <a:pos x="687" y="1160"/>
              </a:cxn>
              <a:cxn ang="0">
                <a:pos x="369" y="1606"/>
              </a:cxn>
              <a:cxn ang="0">
                <a:pos x="1048" y="1410"/>
              </a:cxn>
              <a:cxn ang="0">
                <a:pos x="1025" y="1947"/>
              </a:cxn>
              <a:cxn ang="0">
                <a:pos x="1532" y="1590"/>
              </a:cxn>
              <a:cxn ang="0">
                <a:pos x="1655" y="2308"/>
              </a:cxn>
              <a:cxn ang="0">
                <a:pos x="1916" y="1763"/>
              </a:cxn>
              <a:cxn ang="0">
                <a:pos x="2289" y="2066"/>
              </a:cxn>
              <a:cxn ang="0">
                <a:pos x="2254" y="1678"/>
              </a:cxn>
              <a:cxn ang="0">
                <a:pos x="3026" y="1951"/>
              </a:cxn>
              <a:cxn ang="0">
                <a:pos x="2584" y="1544"/>
              </a:cxn>
              <a:cxn ang="0">
                <a:pos x="3199" y="1383"/>
              </a:cxn>
              <a:cxn ang="0">
                <a:pos x="2565" y="1110"/>
              </a:cxn>
              <a:cxn ang="0">
                <a:pos x="3306" y="761"/>
              </a:cxn>
              <a:cxn ang="0">
                <a:pos x="2216" y="884"/>
              </a:cxn>
              <a:cxn ang="0">
                <a:pos x="2170" y="457"/>
              </a:cxn>
              <a:cxn ang="0">
                <a:pos x="1732" y="699"/>
              </a:cxn>
            </a:cxnLst>
            <a:rect l="0" t="0" r="r" b="b"/>
            <a:pathLst>
              <a:path w="3306" h="2308">
                <a:moveTo>
                  <a:pt x="1732" y="699"/>
                </a:moveTo>
                <a:lnTo>
                  <a:pt x="1348" y="0"/>
                </a:lnTo>
                <a:lnTo>
                  <a:pt x="1263" y="526"/>
                </a:lnTo>
                <a:lnTo>
                  <a:pt x="684" y="285"/>
                </a:lnTo>
                <a:lnTo>
                  <a:pt x="849" y="622"/>
                </a:lnTo>
                <a:lnTo>
                  <a:pt x="204" y="534"/>
                </a:lnTo>
                <a:lnTo>
                  <a:pt x="641" y="891"/>
                </a:lnTo>
                <a:lnTo>
                  <a:pt x="0" y="1010"/>
                </a:lnTo>
                <a:lnTo>
                  <a:pt x="687" y="1160"/>
                </a:lnTo>
                <a:lnTo>
                  <a:pt x="369" y="1606"/>
                </a:lnTo>
                <a:lnTo>
                  <a:pt x="1048" y="1410"/>
                </a:lnTo>
                <a:lnTo>
                  <a:pt x="1025" y="1947"/>
                </a:lnTo>
                <a:lnTo>
                  <a:pt x="1532" y="1590"/>
                </a:lnTo>
                <a:lnTo>
                  <a:pt x="1655" y="2308"/>
                </a:lnTo>
                <a:lnTo>
                  <a:pt x="1916" y="1763"/>
                </a:lnTo>
                <a:lnTo>
                  <a:pt x="2289" y="2066"/>
                </a:lnTo>
                <a:lnTo>
                  <a:pt x="2254" y="1678"/>
                </a:lnTo>
                <a:lnTo>
                  <a:pt x="3026" y="1951"/>
                </a:lnTo>
                <a:lnTo>
                  <a:pt x="2584" y="1544"/>
                </a:lnTo>
                <a:lnTo>
                  <a:pt x="3199" y="1383"/>
                </a:lnTo>
                <a:lnTo>
                  <a:pt x="2565" y="1110"/>
                </a:lnTo>
                <a:lnTo>
                  <a:pt x="3306" y="761"/>
                </a:lnTo>
                <a:lnTo>
                  <a:pt x="2216" y="884"/>
                </a:lnTo>
                <a:lnTo>
                  <a:pt x="2170" y="457"/>
                </a:lnTo>
                <a:lnTo>
                  <a:pt x="1732" y="699"/>
                </a:lnTo>
                <a:close/>
              </a:path>
            </a:pathLst>
          </a:custGeom>
          <a:solidFill>
            <a:srgbClr val="B29F6B">
              <a:alpha val="65098"/>
            </a:srgbClr>
          </a:solidFill>
          <a:ln w="9525">
            <a:noFill/>
            <a:round/>
            <a:headEnd/>
            <a:tailEnd/>
          </a:ln>
        </p:spPr>
        <p:txBody>
          <a:bodyPr vert="horz" wrap="square" lIns="95093" tIns="47546" rIns="95093" bIns="47546" numCol="1" anchor="ctr" anchorCtr="0" compatLnSpc="1">
            <a:prstTxWarp prst="textNoShape">
              <a:avLst/>
            </a:prstTxWarp>
          </a:bodyPr>
          <a:lstStyle/>
          <a:p>
            <a:pPr algn="ctr">
              <a:lnSpc>
                <a:spcPct val="90000"/>
              </a:lnSpc>
            </a:pPr>
            <a:r>
              <a:rPr lang="en-US" sz="1600" dirty="0">
                <a:effectLst>
                  <a:outerShdw blurRad="38100" dist="38100" dir="2700000" algn="tl">
                    <a:srgbClr val="000000">
                      <a:alpha val="43137"/>
                    </a:srgbClr>
                  </a:outerShdw>
                </a:effectLst>
              </a:rPr>
              <a:t>Do my techs need to manually</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 migrate everyone’s files at </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their desk or in the lab?</a:t>
            </a:r>
          </a:p>
        </p:txBody>
      </p:sp>
      <p:sp>
        <p:nvSpPr>
          <p:cNvPr id="28" name="Rich/Thin star"/>
          <p:cNvSpPr>
            <a:spLocks/>
          </p:cNvSpPr>
          <p:nvPr/>
        </p:nvSpPr>
        <p:spPr bwMode="auto">
          <a:xfrm>
            <a:off x="2088398" y="4937402"/>
            <a:ext cx="4213184" cy="2072999"/>
          </a:xfrm>
          <a:custGeom>
            <a:avLst/>
            <a:gdLst/>
            <a:ahLst/>
            <a:cxnLst>
              <a:cxn ang="0">
                <a:pos x="1732" y="699"/>
              </a:cxn>
              <a:cxn ang="0">
                <a:pos x="1348" y="0"/>
              </a:cxn>
              <a:cxn ang="0">
                <a:pos x="1263" y="526"/>
              </a:cxn>
              <a:cxn ang="0">
                <a:pos x="684" y="285"/>
              </a:cxn>
              <a:cxn ang="0">
                <a:pos x="849" y="622"/>
              </a:cxn>
              <a:cxn ang="0">
                <a:pos x="204" y="534"/>
              </a:cxn>
              <a:cxn ang="0">
                <a:pos x="641" y="891"/>
              </a:cxn>
              <a:cxn ang="0">
                <a:pos x="0" y="1010"/>
              </a:cxn>
              <a:cxn ang="0">
                <a:pos x="687" y="1160"/>
              </a:cxn>
              <a:cxn ang="0">
                <a:pos x="369" y="1606"/>
              </a:cxn>
              <a:cxn ang="0">
                <a:pos x="1048" y="1410"/>
              </a:cxn>
              <a:cxn ang="0">
                <a:pos x="1025" y="1947"/>
              </a:cxn>
              <a:cxn ang="0">
                <a:pos x="1532" y="1590"/>
              </a:cxn>
              <a:cxn ang="0">
                <a:pos x="1655" y="2308"/>
              </a:cxn>
              <a:cxn ang="0">
                <a:pos x="1916" y="1763"/>
              </a:cxn>
              <a:cxn ang="0">
                <a:pos x="2289" y="2066"/>
              </a:cxn>
              <a:cxn ang="0">
                <a:pos x="2254" y="1678"/>
              </a:cxn>
              <a:cxn ang="0">
                <a:pos x="3026" y="1951"/>
              </a:cxn>
              <a:cxn ang="0">
                <a:pos x="2584" y="1544"/>
              </a:cxn>
              <a:cxn ang="0">
                <a:pos x="3199" y="1383"/>
              </a:cxn>
              <a:cxn ang="0">
                <a:pos x="2565" y="1110"/>
              </a:cxn>
              <a:cxn ang="0">
                <a:pos x="3306" y="761"/>
              </a:cxn>
              <a:cxn ang="0">
                <a:pos x="2216" y="884"/>
              </a:cxn>
              <a:cxn ang="0">
                <a:pos x="2170" y="457"/>
              </a:cxn>
              <a:cxn ang="0">
                <a:pos x="1732" y="699"/>
              </a:cxn>
            </a:cxnLst>
            <a:rect l="0" t="0" r="r" b="b"/>
            <a:pathLst>
              <a:path w="3306" h="2308">
                <a:moveTo>
                  <a:pt x="1732" y="699"/>
                </a:moveTo>
                <a:lnTo>
                  <a:pt x="1348" y="0"/>
                </a:lnTo>
                <a:lnTo>
                  <a:pt x="1263" y="526"/>
                </a:lnTo>
                <a:lnTo>
                  <a:pt x="684" y="285"/>
                </a:lnTo>
                <a:lnTo>
                  <a:pt x="849" y="622"/>
                </a:lnTo>
                <a:lnTo>
                  <a:pt x="204" y="534"/>
                </a:lnTo>
                <a:lnTo>
                  <a:pt x="641" y="891"/>
                </a:lnTo>
                <a:lnTo>
                  <a:pt x="0" y="1010"/>
                </a:lnTo>
                <a:lnTo>
                  <a:pt x="687" y="1160"/>
                </a:lnTo>
                <a:lnTo>
                  <a:pt x="369" y="1606"/>
                </a:lnTo>
                <a:lnTo>
                  <a:pt x="1048" y="1410"/>
                </a:lnTo>
                <a:lnTo>
                  <a:pt x="1025" y="1947"/>
                </a:lnTo>
                <a:lnTo>
                  <a:pt x="1532" y="1590"/>
                </a:lnTo>
                <a:lnTo>
                  <a:pt x="1655" y="2308"/>
                </a:lnTo>
                <a:lnTo>
                  <a:pt x="1916" y="1763"/>
                </a:lnTo>
                <a:lnTo>
                  <a:pt x="2289" y="2066"/>
                </a:lnTo>
                <a:lnTo>
                  <a:pt x="2254" y="1678"/>
                </a:lnTo>
                <a:lnTo>
                  <a:pt x="3026" y="1951"/>
                </a:lnTo>
                <a:lnTo>
                  <a:pt x="2584" y="1544"/>
                </a:lnTo>
                <a:lnTo>
                  <a:pt x="3199" y="1383"/>
                </a:lnTo>
                <a:lnTo>
                  <a:pt x="2565" y="1110"/>
                </a:lnTo>
                <a:lnTo>
                  <a:pt x="3306" y="761"/>
                </a:lnTo>
                <a:lnTo>
                  <a:pt x="2216" y="884"/>
                </a:lnTo>
                <a:lnTo>
                  <a:pt x="2170" y="457"/>
                </a:lnTo>
                <a:lnTo>
                  <a:pt x="1732" y="699"/>
                </a:lnTo>
                <a:close/>
              </a:path>
            </a:pathLst>
          </a:custGeom>
          <a:solidFill>
            <a:srgbClr val="D89E13">
              <a:alpha val="80000"/>
            </a:srgbClr>
          </a:solidFill>
          <a:ln w="9525">
            <a:noFill/>
            <a:round/>
            <a:headEnd/>
            <a:tailEnd/>
          </a:ln>
        </p:spPr>
        <p:txBody>
          <a:bodyPr vert="horz" wrap="square" lIns="95093" tIns="47546" rIns="95093" bIns="47546" numCol="1" anchor="ctr" anchorCtr="0" compatLnSpc="1">
            <a:prstTxWarp prst="textNoShape">
              <a:avLst/>
            </a:prstTxWarp>
          </a:bodyPr>
          <a:lstStyle/>
          <a:p>
            <a:pPr algn="ctr">
              <a:lnSpc>
                <a:spcPct val="90000"/>
              </a:lnSpc>
            </a:pPr>
            <a:r>
              <a:rPr lang="en-US" sz="1600" dirty="0">
                <a:effectLst>
                  <a:outerShdw blurRad="38100" dist="38100" dir="2700000" algn="tl">
                    <a:srgbClr val="000000">
                      <a:alpha val="43137"/>
                    </a:srgbClr>
                  </a:outerShdw>
                </a:effectLst>
              </a:rPr>
              <a:t>Office, too? Does that </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mean more testing </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and images?</a:t>
            </a:r>
          </a:p>
        </p:txBody>
      </p:sp>
      <p:sp>
        <p:nvSpPr>
          <p:cNvPr id="29" name="Rich/Thin star"/>
          <p:cNvSpPr>
            <a:spLocks/>
          </p:cNvSpPr>
          <p:nvPr/>
        </p:nvSpPr>
        <p:spPr bwMode="auto">
          <a:xfrm>
            <a:off x="103420" y="4134170"/>
            <a:ext cx="3811126" cy="1859996"/>
          </a:xfrm>
          <a:custGeom>
            <a:avLst/>
            <a:gdLst/>
            <a:ahLst/>
            <a:cxnLst>
              <a:cxn ang="0">
                <a:pos x="1732" y="699"/>
              </a:cxn>
              <a:cxn ang="0">
                <a:pos x="1348" y="0"/>
              </a:cxn>
              <a:cxn ang="0">
                <a:pos x="1263" y="526"/>
              </a:cxn>
              <a:cxn ang="0">
                <a:pos x="684" y="285"/>
              </a:cxn>
              <a:cxn ang="0">
                <a:pos x="849" y="622"/>
              </a:cxn>
              <a:cxn ang="0">
                <a:pos x="204" y="534"/>
              </a:cxn>
              <a:cxn ang="0">
                <a:pos x="641" y="891"/>
              </a:cxn>
              <a:cxn ang="0">
                <a:pos x="0" y="1010"/>
              </a:cxn>
              <a:cxn ang="0">
                <a:pos x="687" y="1160"/>
              </a:cxn>
              <a:cxn ang="0">
                <a:pos x="369" y="1606"/>
              </a:cxn>
              <a:cxn ang="0">
                <a:pos x="1048" y="1410"/>
              </a:cxn>
              <a:cxn ang="0">
                <a:pos x="1025" y="1947"/>
              </a:cxn>
              <a:cxn ang="0">
                <a:pos x="1532" y="1590"/>
              </a:cxn>
              <a:cxn ang="0">
                <a:pos x="1655" y="2308"/>
              </a:cxn>
              <a:cxn ang="0">
                <a:pos x="1916" y="1763"/>
              </a:cxn>
              <a:cxn ang="0">
                <a:pos x="2289" y="2066"/>
              </a:cxn>
              <a:cxn ang="0">
                <a:pos x="2254" y="1678"/>
              </a:cxn>
              <a:cxn ang="0">
                <a:pos x="3026" y="1951"/>
              </a:cxn>
              <a:cxn ang="0">
                <a:pos x="2584" y="1544"/>
              </a:cxn>
              <a:cxn ang="0">
                <a:pos x="3199" y="1383"/>
              </a:cxn>
              <a:cxn ang="0">
                <a:pos x="2565" y="1110"/>
              </a:cxn>
              <a:cxn ang="0">
                <a:pos x="3306" y="761"/>
              </a:cxn>
              <a:cxn ang="0">
                <a:pos x="2216" y="884"/>
              </a:cxn>
              <a:cxn ang="0">
                <a:pos x="2170" y="457"/>
              </a:cxn>
              <a:cxn ang="0">
                <a:pos x="1732" y="699"/>
              </a:cxn>
            </a:cxnLst>
            <a:rect l="0" t="0" r="r" b="b"/>
            <a:pathLst>
              <a:path w="3306" h="2308">
                <a:moveTo>
                  <a:pt x="1732" y="699"/>
                </a:moveTo>
                <a:lnTo>
                  <a:pt x="1348" y="0"/>
                </a:lnTo>
                <a:lnTo>
                  <a:pt x="1263" y="526"/>
                </a:lnTo>
                <a:lnTo>
                  <a:pt x="684" y="285"/>
                </a:lnTo>
                <a:lnTo>
                  <a:pt x="849" y="622"/>
                </a:lnTo>
                <a:lnTo>
                  <a:pt x="204" y="534"/>
                </a:lnTo>
                <a:lnTo>
                  <a:pt x="641" y="891"/>
                </a:lnTo>
                <a:lnTo>
                  <a:pt x="0" y="1010"/>
                </a:lnTo>
                <a:lnTo>
                  <a:pt x="687" y="1160"/>
                </a:lnTo>
                <a:lnTo>
                  <a:pt x="369" y="1606"/>
                </a:lnTo>
                <a:lnTo>
                  <a:pt x="1048" y="1410"/>
                </a:lnTo>
                <a:lnTo>
                  <a:pt x="1025" y="1947"/>
                </a:lnTo>
                <a:lnTo>
                  <a:pt x="1532" y="1590"/>
                </a:lnTo>
                <a:lnTo>
                  <a:pt x="1655" y="2308"/>
                </a:lnTo>
                <a:lnTo>
                  <a:pt x="1916" y="1763"/>
                </a:lnTo>
                <a:lnTo>
                  <a:pt x="2289" y="2066"/>
                </a:lnTo>
                <a:lnTo>
                  <a:pt x="2254" y="1678"/>
                </a:lnTo>
                <a:lnTo>
                  <a:pt x="3026" y="1951"/>
                </a:lnTo>
                <a:lnTo>
                  <a:pt x="2584" y="1544"/>
                </a:lnTo>
                <a:lnTo>
                  <a:pt x="3199" y="1383"/>
                </a:lnTo>
                <a:lnTo>
                  <a:pt x="2565" y="1110"/>
                </a:lnTo>
                <a:lnTo>
                  <a:pt x="3306" y="761"/>
                </a:lnTo>
                <a:lnTo>
                  <a:pt x="2216" y="884"/>
                </a:lnTo>
                <a:lnTo>
                  <a:pt x="2170" y="457"/>
                </a:lnTo>
                <a:lnTo>
                  <a:pt x="1732" y="699"/>
                </a:lnTo>
                <a:close/>
              </a:path>
            </a:pathLst>
          </a:custGeom>
          <a:solidFill>
            <a:srgbClr val="92D050">
              <a:alpha val="65098"/>
            </a:srgbClr>
          </a:solidFill>
          <a:ln w="9525">
            <a:noFill/>
            <a:round/>
            <a:headEnd/>
            <a:tailEnd/>
          </a:ln>
        </p:spPr>
        <p:txBody>
          <a:bodyPr vert="horz" wrap="square" lIns="95093" tIns="47546" rIns="95093" bIns="47546" numCol="1" anchor="ctr" anchorCtr="0" compatLnSpc="1">
            <a:prstTxWarp prst="textNoShape">
              <a:avLst/>
            </a:prstTxWarp>
          </a:bodyPr>
          <a:lstStyle/>
          <a:p>
            <a:pPr algn="ctr">
              <a:lnSpc>
                <a:spcPct val="90000"/>
              </a:lnSpc>
            </a:pPr>
            <a:r>
              <a:rPr lang="en-US" sz="1600" dirty="0">
                <a:effectLst>
                  <a:outerShdw blurRad="38100" dist="38100" dir="2700000" algn="tl">
                    <a:srgbClr val="000000">
                      <a:alpha val="43137"/>
                    </a:srgbClr>
                  </a:outerShdw>
                </a:effectLst>
              </a:rPr>
              <a:t>How do I think about </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policies</a:t>
            </a:r>
            <a:r>
              <a:rPr lang="en-US" sz="1600">
                <a:effectLst>
                  <a:outerShdw blurRad="38100" dist="38100" dir="2700000" algn="tl">
                    <a:srgbClr val="000000">
                      <a:alpha val="43137"/>
                    </a:srgbClr>
                  </a:outerShdw>
                </a:effectLst>
              </a:rPr>
              <a:t>, data, </a:t>
            </a:r>
            <a:r>
              <a:rPr lang="en-US" sz="1600" dirty="0">
                <a:effectLst>
                  <a:outerShdw blurRad="38100" dist="38100" dir="2700000" algn="tl">
                    <a:srgbClr val="000000">
                      <a:alpha val="43137"/>
                    </a:srgbClr>
                  </a:outerShdw>
                </a:effectLst>
              </a:rPr>
              <a:t>and security now?</a:t>
            </a:r>
            <a:endParaRPr lang="en-US" sz="1200" dirty="0">
              <a:effectLst>
                <a:outerShdw blurRad="38100" dist="38100" dir="2700000" algn="tl">
                  <a:srgbClr val="000000">
                    <a:alpha val="43137"/>
                  </a:srgbClr>
                </a:outerShdw>
              </a:effectLst>
            </a:endParaRPr>
          </a:p>
        </p:txBody>
      </p:sp>
      <p:sp>
        <p:nvSpPr>
          <p:cNvPr id="30" name="Rich/Thin star"/>
          <p:cNvSpPr>
            <a:spLocks/>
          </p:cNvSpPr>
          <p:nvPr/>
        </p:nvSpPr>
        <p:spPr bwMode="auto">
          <a:xfrm>
            <a:off x="158501" y="2576393"/>
            <a:ext cx="3811126" cy="1859996"/>
          </a:xfrm>
          <a:custGeom>
            <a:avLst/>
            <a:gdLst/>
            <a:ahLst/>
            <a:cxnLst>
              <a:cxn ang="0">
                <a:pos x="1732" y="699"/>
              </a:cxn>
              <a:cxn ang="0">
                <a:pos x="1348" y="0"/>
              </a:cxn>
              <a:cxn ang="0">
                <a:pos x="1263" y="526"/>
              </a:cxn>
              <a:cxn ang="0">
                <a:pos x="684" y="285"/>
              </a:cxn>
              <a:cxn ang="0">
                <a:pos x="849" y="622"/>
              </a:cxn>
              <a:cxn ang="0">
                <a:pos x="204" y="534"/>
              </a:cxn>
              <a:cxn ang="0">
                <a:pos x="641" y="891"/>
              </a:cxn>
              <a:cxn ang="0">
                <a:pos x="0" y="1010"/>
              </a:cxn>
              <a:cxn ang="0">
                <a:pos x="687" y="1160"/>
              </a:cxn>
              <a:cxn ang="0">
                <a:pos x="369" y="1606"/>
              </a:cxn>
              <a:cxn ang="0">
                <a:pos x="1048" y="1410"/>
              </a:cxn>
              <a:cxn ang="0">
                <a:pos x="1025" y="1947"/>
              </a:cxn>
              <a:cxn ang="0">
                <a:pos x="1532" y="1590"/>
              </a:cxn>
              <a:cxn ang="0">
                <a:pos x="1655" y="2308"/>
              </a:cxn>
              <a:cxn ang="0">
                <a:pos x="1916" y="1763"/>
              </a:cxn>
              <a:cxn ang="0">
                <a:pos x="2289" y="2066"/>
              </a:cxn>
              <a:cxn ang="0">
                <a:pos x="2254" y="1678"/>
              </a:cxn>
              <a:cxn ang="0">
                <a:pos x="3026" y="1951"/>
              </a:cxn>
              <a:cxn ang="0">
                <a:pos x="2584" y="1544"/>
              </a:cxn>
              <a:cxn ang="0">
                <a:pos x="3199" y="1383"/>
              </a:cxn>
              <a:cxn ang="0">
                <a:pos x="2565" y="1110"/>
              </a:cxn>
              <a:cxn ang="0">
                <a:pos x="3306" y="761"/>
              </a:cxn>
              <a:cxn ang="0">
                <a:pos x="2216" y="884"/>
              </a:cxn>
              <a:cxn ang="0">
                <a:pos x="2170" y="457"/>
              </a:cxn>
              <a:cxn ang="0">
                <a:pos x="1732" y="699"/>
              </a:cxn>
            </a:cxnLst>
            <a:rect l="0" t="0" r="r" b="b"/>
            <a:pathLst>
              <a:path w="3306" h="2308">
                <a:moveTo>
                  <a:pt x="1732" y="699"/>
                </a:moveTo>
                <a:lnTo>
                  <a:pt x="1348" y="0"/>
                </a:lnTo>
                <a:lnTo>
                  <a:pt x="1263" y="526"/>
                </a:lnTo>
                <a:lnTo>
                  <a:pt x="684" y="285"/>
                </a:lnTo>
                <a:lnTo>
                  <a:pt x="849" y="622"/>
                </a:lnTo>
                <a:lnTo>
                  <a:pt x="204" y="534"/>
                </a:lnTo>
                <a:lnTo>
                  <a:pt x="641" y="891"/>
                </a:lnTo>
                <a:lnTo>
                  <a:pt x="0" y="1010"/>
                </a:lnTo>
                <a:lnTo>
                  <a:pt x="687" y="1160"/>
                </a:lnTo>
                <a:lnTo>
                  <a:pt x="369" y="1606"/>
                </a:lnTo>
                <a:lnTo>
                  <a:pt x="1048" y="1410"/>
                </a:lnTo>
                <a:lnTo>
                  <a:pt x="1025" y="1947"/>
                </a:lnTo>
                <a:lnTo>
                  <a:pt x="1532" y="1590"/>
                </a:lnTo>
                <a:lnTo>
                  <a:pt x="1655" y="2308"/>
                </a:lnTo>
                <a:lnTo>
                  <a:pt x="1916" y="1763"/>
                </a:lnTo>
                <a:lnTo>
                  <a:pt x="2289" y="2066"/>
                </a:lnTo>
                <a:lnTo>
                  <a:pt x="2254" y="1678"/>
                </a:lnTo>
                <a:lnTo>
                  <a:pt x="3026" y="1951"/>
                </a:lnTo>
                <a:lnTo>
                  <a:pt x="2584" y="1544"/>
                </a:lnTo>
                <a:lnTo>
                  <a:pt x="3199" y="1383"/>
                </a:lnTo>
                <a:lnTo>
                  <a:pt x="2565" y="1110"/>
                </a:lnTo>
                <a:lnTo>
                  <a:pt x="3306" y="761"/>
                </a:lnTo>
                <a:lnTo>
                  <a:pt x="2216" y="884"/>
                </a:lnTo>
                <a:lnTo>
                  <a:pt x="2170" y="457"/>
                </a:lnTo>
                <a:lnTo>
                  <a:pt x="1732" y="699"/>
                </a:lnTo>
                <a:close/>
              </a:path>
            </a:pathLst>
          </a:custGeom>
          <a:solidFill>
            <a:srgbClr val="48A4D0">
              <a:alpha val="65098"/>
            </a:srgbClr>
          </a:solidFill>
          <a:ln w="9525">
            <a:noFill/>
            <a:round/>
            <a:headEnd/>
            <a:tailEnd/>
          </a:ln>
        </p:spPr>
        <p:txBody>
          <a:bodyPr vert="horz" wrap="square" lIns="95093" tIns="47546" rIns="95093" bIns="47546" numCol="1" anchor="ctr" anchorCtr="0" compatLnSpc="1">
            <a:prstTxWarp prst="textNoShape">
              <a:avLst/>
            </a:prstTxWarp>
          </a:bodyPr>
          <a:lstStyle/>
          <a:p>
            <a:pPr algn="ctr">
              <a:lnSpc>
                <a:spcPct val="90000"/>
              </a:lnSpc>
            </a:pPr>
            <a:r>
              <a:rPr lang="en-US" sz="1600" dirty="0">
                <a:effectLst>
                  <a:outerShdw blurRad="38100" dist="38100" dir="2700000" algn="tl">
                    <a:srgbClr val="000000">
                      <a:alpha val="43137"/>
                    </a:srgbClr>
                  </a:outerShdw>
                </a:effectLst>
              </a:rPr>
              <a:t>Do my users need to send their hardware to IT or be without </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their PCs for a day?</a:t>
            </a:r>
            <a:endParaRPr lang="en-US" sz="1200" dirty="0">
              <a:effectLst>
                <a:outerShdw blurRad="38100" dist="38100" dir="2700000" algn="tl">
                  <a:srgbClr val="000000">
                    <a:alpha val="43137"/>
                  </a:srgbClr>
                </a:outerShdw>
              </a:effectLst>
            </a:endParaRPr>
          </a:p>
        </p:txBody>
      </p:sp>
      <p:sp>
        <p:nvSpPr>
          <p:cNvPr id="31" name="Rich/Thin star"/>
          <p:cNvSpPr>
            <a:spLocks/>
          </p:cNvSpPr>
          <p:nvPr/>
        </p:nvSpPr>
        <p:spPr bwMode="auto">
          <a:xfrm>
            <a:off x="842745" y="1088422"/>
            <a:ext cx="3811126" cy="1859996"/>
          </a:xfrm>
          <a:custGeom>
            <a:avLst/>
            <a:gdLst/>
            <a:ahLst/>
            <a:cxnLst>
              <a:cxn ang="0">
                <a:pos x="1732" y="699"/>
              </a:cxn>
              <a:cxn ang="0">
                <a:pos x="1348" y="0"/>
              </a:cxn>
              <a:cxn ang="0">
                <a:pos x="1263" y="526"/>
              </a:cxn>
              <a:cxn ang="0">
                <a:pos x="684" y="285"/>
              </a:cxn>
              <a:cxn ang="0">
                <a:pos x="849" y="622"/>
              </a:cxn>
              <a:cxn ang="0">
                <a:pos x="204" y="534"/>
              </a:cxn>
              <a:cxn ang="0">
                <a:pos x="641" y="891"/>
              </a:cxn>
              <a:cxn ang="0">
                <a:pos x="0" y="1010"/>
              </a:cxn>
              <a:cxn ang="0">
                <a:pos x="687" y="1160"/>
              </a:cxn>
              <a:cxn ang="0">
                <a:pos x="369" y="1606"/>
              </a:cxn>
              <a:cxn ang="0">
                <a:pos x="1048" y="1410"/>
              </a:cxn>
              <a:cxn ang="0">
                <a:pos x="1025" y="1947"/>
              </a:cxn>
              <a:cxn ang="0">
                <a:pos x="1532" y="1590"/>
              </a:cxn>
              <a:cxn ang="0">
                <a:pos x="1655" y="2308"/>
              </a:cxn>
              <a:cxn ang="0">
                <a:pos x="1916" y="1763"/>
              </a:cxn>
              <a:cxn ang="0">
                <a:pos x="2289" y="2066"/>
              </a:cxn>
              <a:cxn ang="0">
                <a:pos x="2254" y="1678"/>
              </a:cxn>
              <a:cxn ang="0">
                <a:pos x="3026" y="1951"/>
              </a:cxn>
              <a:cxn ang="0">
                <a:pos x="2584" y="1544"/>
              </a:cxn>
              <a:cxn ang="0">
                <a:pos x="3199" y="1383"/>
              </a:cxn>
              <a:cxn ang="0">
                <a:pos x="2565" y="1110"/>
              </a:cxn>
              <a:cxn ang="0">
                <a:pos x="3306" y="761"/>
              </a:cxn>
              <a:cxn ang="0">
                <a:pos x="2216" y="884"/>
              </a:cxn>
              <a:cxn ang="0">
                <a:pos x="2170" y="457"/>
              </a:cxn>
              <a:cxn ang="0">
                <a:pos x="1732" y="699"/>
              </a:cxn>
            </a:cxnLst>
            <a:rect l="0" t="0" r="r" b="b"/>
            <a:pathLst>
              <a:path w="3306" h="2308">
                <a:moveTo>
                  <a:pt x="1732" y="699"/>
                </a:moveTo>
                <a:lnTo>
                  <a:pt x="1348" y="0"/>
                </a:lnTo>
                <a:lnTo>
                  <a:pt x="1263" y="526"/>
                </a:lnTo>
                <a:lnTo>
                  <a:pt x="684" y="285"/>
                </a:lnTo>
                <a:lnTo>
                  <a:pt x="849" y="622"/>
                </a:lnTo>
                <a:lnTo>
                  <a:pt x="204" y="534"/>
                </a:lnTo>
                <a:lnTo>
                  <a:pt x="641" y="891"/>
                </a:lnTo>
                <a:lnTo>
                  <a:pt x="0" y="1010"/>
                </a:lnTo>
                <a:lnTo>
                  <a:pt x="687" y="1160"/>
                </a:lnTo>
                <a:lnTo>
                  <a:pt x="369" y="1606"/>
                </a:lnTo>
                <a:lnTo>
                  <a:pt x="1048" y="1410"/>
                </a:lnTo>
                <a:lnTo>
                  <a:pt x="1025" y="1947"/>
                </a:lnTo>
                <a:lnTo>
                  <a:pt x="1532" y="1590"/>
                </a:lnTo>
                <a:lnTo>
                  <a:pt x="1655" y="2308"/>
                </a:lnTo>
                <a:lnTo>
                  <a:pt x="1916" y="1763"/>
                </a:lnTo>
                <a:lnTo>
                  <a:pt x="2289" y="2066"/>
                </a:lnTo>
                <a:lnTo>
                  <a:pt x="2254" y="1678"/>
                </a:lnTo>
                <a:lnTo>
                  <a:pt x="3026" y="1951"/>
                </a:lnTo>
                <a:lnTo>
                  <a:pt x="2584" y="1544"/>
                </a:lnTo>
                <a:lnTo>
                  <a:pt x="3199" y="1383"/>
                </a:lnTo>
                <a:lnTo>
                  <a:pt x="2565" y="1110"/>
                </a:lnTo>
                <a:lnTo>
                  <a:pt x="3306" y="761"/>
                </a:lnTo>
                <a:lnTo>
                  <a:pt x="2216" y="884"/>
                </a:lnTo>
                <a:lnTo>
                  <a:pt x="2170" y="457"/>
                </a:lnTo>
                <a:lnTo>
                  <a:pt x="1732" y="699"/>
                </a:lnTo>
                <a:close/>
              </a:path>
            </a:pathLst>
          </a:custGeom>
          <a:solidFill>
            <a:srgbClr val="F84070">
              <a:alpha val="80000"/>
            </a:srgbClr>
          </a:solidFill>
          <a:ln w="9525">
            <a:noFill/>
            <a:round/>
            <a:headEnd/>
            <a:tailEnd/>
          </a:ln>
        </p:spPr>
        <p:txBody>
          <a:bodyPr vert="horz" wrap="square" lIns="95093" tIns="47546" rIns="95093" bIns="47546" numCol="1" anchor="ctr" anchorCtr="0" compatLnSpc="1">
            <a:prstTxWarp prst="textNoShape">
              <a:avLst/>
            </a:prstTxWarp>
          </a:bodyPr>
          <a:lstStyle/>
          <a:p>
            <a:pPr algn="ctr">
              <a:lnSpc>
                <a:spcPct val="90000"/>
              </a:lnSpc>
            </a:pPr>
            <a:r>
              <a:rPr lang="en-US" sz="1600" dirty="0">
                <a:effectLst>
                  <a:outerShdw blurRad="38100" dist="38100" dir="2700000" algn="tl">
                    <a:srgbClr val="000000">
                      <a:alpha val="43137"/>
                    </a:srgbClr>
                  </a:outerShdw>
                </a:effectLst>
              </a:rPr>
              <a:t>How is this going to impact </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users and the helpdesk?</a:t>
            </a:r>
            <a:endParaRPr lang="en-US"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97090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9" presetClass="emph" presetSubtype="0" grpId="0" nodeType="withEffect">
                                  <p:stCondLst>
                                    <p:cond delay="0"/>
                                  </p:stCondLst>
                                  <p:childTnLst>
                                    <p:set>
                                      <p:cBhvr rctx="PPT">
                                        <p:cTn id="18" dur="indefinite"/>
                                        <p:tgtEl>
                                          <p:spTgt spid="8"/>
                                        </p:tgtEl>
                                        <p:attrNameLst>
                                          <p:attrName>style.opacity</p:attrName>
                                        </p:attrNameLst>
                                      </p:cBhvr>
                                      <p:to>
                                        <p:strVal val="0.25"/>
                                      </p:to>
                                    </p:set>
                                    <p:animEffect filter="image" prLst="opacity: 0.25">
                                      <p:cBhvr rctx="IE">
                                        <p:cTn id="19" dur="indefinite"/>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9" presetClass="emph" presetSubtype="0" grpId="0" nodeType="withEffect">
                                  <p:stCondLst>
                                    <p:cond delay="0"/>
                                  </p:stCondLst>
                                  <p:childTnLst>
                                    <p:set>
                                      <p:cBhvr rctx="PPT">
                                        <p:cTn id="28" dur="indefinite"/>
                                        <p:tgtEl>
                                          <p:spTgt spid="9"/>
                                        </p:tgtEl>
                                        <p:attrNameLst>
                                          <p:attrName>style.opacity</p:attrName>
                                        </p:attrNameLst>
                                      </p:cBhvr>
                                      <p:to>
                                        <p:strVal val="0.25"/>
                                      </p:to>
                                    </p:set>
                                    <p:animEffect filter="image" prLst="opacity: 0.25">
                                      <p:cBhvr rctx="IE">
                                        <p:cTn id="29" dur="indefinite"/>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9" presetClass="emph" presetSubtype="0" grpId="0" nodeType="withEffect">
                                  <p:stCondLst>
                                    <p:cond delay="0"/>
                                  </p:stCondLst>
                                  <p:childTnLst>
                                    <p:set>
                                      <p:cBhvr rctx="PPT">
                                        <p:cTn id="38" dur="indefinite"/>
                                        <p:tgtEl>
                                          <p:spTgt spid="10"/>
                                        </p:tgtEl>
                                        <p:attrNameLst>
                                          <p:attrName>style.opacity</p:attrName>
                                        </p:attrNameLst>
                                      </p:cBhvr>
                                      <p:to>
                                        <p:strVal val="0.25"/>
                                      </p:to>
                                    </p:set>
                                    <p:animEffect filter="image" prLst="opacity: 0.25">
                                      <p:cBhvr rctx="IE">
                                        <p:cTn id="39" dur="indefinite"/>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9" presetClass="emph" presetSubtype="0" grpId="0" nodeType="afterEffect">
                                  <p:stCondLst>
                                    <p:cond delay="0"/>
                                  </p:stCondLst>
                                  <p:childTnLst>
                                    <p:set>
                                      <p:cBhvr rctx="PPT">
                                        <p:cTn id="49" dur="indefinite"/>
                                        <p:tgtEl>
                                          <p:spTgt spid="11"/>
                                        </p:tgtEl>
                                        <p:attrNameLst>
                                          <p:attrName>style.opacity</p:attrName>
                                        </p:attrNameLst>
                                      </p:cBhvr>
                                      <p:to>
                                        <p:strVal val="0.25"/>
                                      </p:to>
                                    </p:set>
                                    <p:animEffect filter="image" prLst="opacity: 0.25">
                                      <p:cBhvr rctx="IE">
                                        <p:cTn id="50" dur="indefinite"/>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9" presetClass="emph" presetSubtype="0" grpId="0" nodeType="withEffect">
                                  <p:stCondLst>
                                    <p:cond delay="0"/>
                                  </p:stCondLst>
                                  <p:childTnLst>
                                    <p:set>
                                      <p:cBhvr rctx="PPT">
                                        <p:cTn id="59" dur="indefinite"/>
                                        <p:tgtEl>
                                          <p:spTgt spid="12"/>
                                        </p:tgtEl>
                                        <p:attrNameLst>
                                          <p:attrName>style.opacity</p:attrName>
                                        </p:attrNameLst>
                                      </p:cBhvr>
                                      <p:to>
                                        <p:strVal val="0.25"/>
                                      </p:to>
                                    </p:set>
                                    <p:animEffect filter="image" prLst="opacity: 0.25">
                                      <p:cBhvr rctx="IE">
                                        <p:cTn id="60" dur="indefinite"/>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par>
                                <p:cTn id="68" presetID="9" presetClass="emph" presetSubtype="0" grpId="0" nodeType="withEffect">
                                  <p:stCondLst>
                                    <p:cond delay="0"/>
                                  </p:stCondLst>
                                  <p:childTnLst>
                                    <p:set>
                                      <p:cBhvr rctx="PPT">
                                        <p:cTn id="69" dur="indefinite"/>
                                        <p:tgtEl>
                                          <p:spTgt spid="13"/>
                                        </p:tgtEl>
                                        <p:attrNameLst>
                                          <p:attrName>style.opacity</p:attrName>
                                        </p:attrNameLst>
                                      </p:cBhvr>
                                      <p:to>
                                        <p:strVal val="0.25"/>
                                      </p:to>
                                    </p:set>
                                    <p:animEffect filter="image" prLst="opacity: 0.25">
                                      <p:cBhvr rctx="IE">
                                        <p:cTn id="70" dur="indefinite"/>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par>
                                <p:cTn id="78" presetID="9" presetClass="emph" presetSubtype="0" grpId="0" nodeType="withEffect">
                                  <p:stCondLst>
                                    <p:cond delay="0"/>
                                  </p:stCondLst>
                                  <p:childTnLst>
                                    <p:set>
                                      <p:cBhvr rctx="PPT">
                                        <p:cTn id="79" dur="indefinite"/>
                                        <p:tgtEl>
                                          <p:spTgt spid="14"/>
                                        </p:tgtEl>
                                        <p:attrNameLst>
                                          <p:attrName>style.opacity</p:attrName>
                                        </p:attrNameLst>
                                      </p:cBhvr>
                                      <p:to>
                                        <p:strVal val="0.25"/>
                                      </p:to>
                                    </p:set>
                                    <p:animEffect filter="image" prLst="opacity: 0.25">
                                      <p:cBhvr rctx="IE">
                                        <p:cTn id="80" dur="indefinite"/>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1000"/>
                                        <p:tgtEl>
                                          <p:spTgt spid="30"/>
                                        </p:tgtEl>
                                      </p:cBhvr>
                                    </p:animEffect>
                                    <p:anim calcmode="lin" valueType="num">
                                      <p:cBhvr>
                                        <p:cTn id="86" dur="1000" fill="hold"/>
                                        <p:tgtEl>
                                          <p:spTgt spid="30"/>
                                        </p:tgtEl>
                                        <p:attrNameLst>
                                          <p:attrName>ppt_x</p:attrName>
                                        </p:attrNameLst>
                                      </p:cBhvr>
                                      <p:tavLst>
                                        <p:tav tm="0">
                                          <p:val>
                                            <p:strVal val="#ppt_x"/>
                                          </p:val>
                                        </p:tav>
                                        <p:tav tm="100000">
                                          <p:val>
                                            <p:strVal val="#ppt_x"/>
                                          </p:val>
                                        </p:tav>
                                      </p:tavLst>
                                    </p:anim>
                                    <p:anim calcmode="lin" valueType="num">
                                      <p:cBhvr>
                                        <p:cTn id="87" dur="1000" fill="hold"/>
                                        <p:tgtEl>
                                          <p:spTgt spid="30"/>
                                        </p:tgtEl>
                                        <p:attrNameLst>
                                          <p:attrName>ppt_y</p:attrName>
                                        </p:attrNameLst>
                                      </p:cBhvr>
                                      <p:tavLst>
                                        <p:tav tm="0">
                                          <p:val>
                                            <p:strVal val="#ppt_y+.1"/>
                                          </p:val>
                                        </p:tav>
                                        <p:tav tm="100000">
                                          <p:val>
                                            <p:strVal val="#ppt_y"/>
                                          </p:val>
                                        </p:tav>
                                      </p:tavLst>
                                    </p:anim>
                                  </p:childTnLst>
                                </p:cTn>
                              </p:par>
                              <p:par>
                                <p:cTn id="88" presetID="9" presetClass="emph" presetSubtype="0" grpId="0" nodeType="withEffect">
                                  <p:stCondLst>
                                    <p:cond delay="0"/>
                                  </p:stCondLst>
                                  <p:childTnLst>
                                    <p:set>
                                      <p:cBhvr rctx="PPT">
                                        <p:cTn id="89" dur="indefinite"/>
                                        <p:tgtEl>
                                          <p:spTgt spid="15"/>
                                        </p:tgtEl>
                                        <p:attrNameLst>
                                          <p:attrName>style.opacity</p:attrName>
                                        </p:attrNameLst>
                                      </p:cBhvr>
                                      <p:to>
                                        <p:strVal val="0.25"/>
                                      </p:to>
                                    </p:set>
                                    <p:animEffect filter="image" prLst="opacity: 0.25">
                                      <p:cBhvr rctx="IE">
                                        <p:cTn id="90" dur="indefinite"/>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1000"/>
                                        <p:tgtEl>
                                          <p:spTgt spid="31"/>
                                        </p:tgtEl>
                                      </p:cBhvr>
                                    </p:animEffect>
                                    <p:anim calcmode="lin" valueType="num">
                                      <p:cBhvr>
                                        <p:cTn id="96" dur="1000" fill="hold"/>
                                        <p:tgtEl>
                                          <p:spTgt spid="31"/>
                                        </p:tgtEl>
                                        <p:attrNameLst>
                                          <p:attrName>ppt_x</p:attrName>
                                        </p:attrNameLst>
                                      </p:cBhvr>
                                      <p:tavLst>
                                        <p:tav tm="0">
                                          <p:val>
                                            <p:strVal val="#ppt_x"/>
                                          </p:val>
                                        </p:tav>
                                        <p:tav tm="100000">
                                          <p:val>
                                            <p:strVal val="#ppt_x"/>
                                          </p:val>
                                        </p:tav>
                                      </p:tavLst>
                                    </p:anim>
                                    <p:anim calcmode="lin" valueType="num">
                                      <p:cBhvr>
                                        <p:cTn id="97" dur="1000" fill="hold"/>
                                        <p:tgtEl>
                                          <p:spTgt spid="31"/>
                                        </p:tgtEl>
                                        <p:attrNameLst>
                                          <p:attrName>ppt_y</p:attrName>
                                        </p:attrNameLst>
                                      </p:cBhvr>
                                      <p:tavLst>
                                        <p:tav tm="0">
                                          <p:val>
                                            <p:strVal val="#ppt_y+.1"/>
                                          </p:val>
                                        </p:tav>
                                        <p:tav tm="100000">
                                          <p:val>
                                            <p:strVal val="#ppt_y"/>
                                          </p:val>
                                        </p:tav>
                                      </p:tavLst>
                                    </p:anim>
                                  </p:childTnLst>
                                </p:cTn>
                              </p:par>
                              <p:par>
                                <p:cTn id="98" presetID="9" presetClass="emph" presetSubtype="0" grpId="0" nodeType="withEffect">
                                  <p:stCondLst>
                                    <p:cond delay="0"/>
                                  </p:stCondLst>
                                  <p:childTnLst>
                                    <p:set>
                                      <p:cBhvr rctx="PPT">
                                        <p:cTn id="99" dur="indefinite"/>
                                        <p:tgtEl>
                                          <p:spTgt spid="16"/>
                                        </p:tgtEl>
                                        <p:attrNameLst>
                                          <p:attrName>style.opacity</p:attrName>
                                        </p:attrNameLst>
                                      </p:cBhvr>
                                      <p:to>
                                        <p:strVal val="0.25"/>
                                      </p:to>
                                    </p:set>
                                    <p:animEffect filter="image" prLst="opacity: 0.25">
                                      <p:cBhvr rctx="IE">
                                        <p:cTn id="100"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32" grpId="0" animBg="1"/>
      <p:bldP spid="21" grpId="0" animBg="1"/>
      <p:bldP spid="24" grpId="0" animBg="1"/>
      <p:bldP spid="26" grpId="0" animBg="1"/>
      <p:bldP spid="27"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a:t>
            </a:r>
            <a:endParaRPr lang="en-US" dirty="0"/>
          </a:p>
        </p:txBody>
      </p:sp>
      <p:sp>
        <p:nvSpPr>
          <p:cNvPr id="3" name="Text Placeholder 2"/>
          <p:cNvSpPr>
            <a:spLocks noGrp="1"/>
          </p:cNvSpPr>
          <p:nvPr>
            <p:ph type="body" sz="quarter" idx="10"/>
          </p:nvPr>
        </p:nvSpPr>
        <p:spPr/>
        <p:txBody>
          <a:bodyPr/>
          <a:lstStyle/>
          <a:p>
            <a:r>
              <a:rPr lang="en-US" smtClean="0"/>
              <a:t>Windows architecture and deployment tools change for a reason.</a:t>
            </a:r>
          </a:p>
          <a:p>
            <a:pPr lvl="1"/>
            <a:r>
              <a:rPr lang="en-US" smtClean="0"/>
              <a:t>Hardware changes are not an issue, just load the drivers</a:t>
            </a:r>
          </a:p>
          <a:p>
            <a:pPr lvl="1"/>
            <a:r>
              <a:rPr lang="en-US" smtClean="0"/>
              <a:t>No need to have more than 1 image to manage</a:t>
            </a:r>
          </a:p>
          <a:p>
            <a:pPr lvl="1"/>
            <a:r>
              <a:rPr lang="en-US" smtClean="0"/>
              <a:t>User data migration is automatic</a:t>
            </a:r>
          </a:p>
          <a:p>
            <a:pPr lvl="1"/>
            <a:r>
              <a:rPr lang="en-US" smtClean="0"/>
              <a:t>Security updates are easier to integrate into the project</a:t>
            </a:r>
          </a:p>
          <a:p>
            <a:r>
              <a:rPr lang="en-US" smtClean="0"/>
              <a:t>Hardware specs and application requirements pretty static for 3+ years</a:t>
            </a:r>
          </a:p>
          <a:p>
            <a:endParaRPr lang="en-US" dirty="0"/>
          </a:p>
        </p:txBody>
      </p:sp>
    </p:spTree>
    <p:extLst>
      <p:ext uri="{BB962C8B-B14F-4D97-AF65-F5344CB8AC3E}">
        <p14:creationId xmlns:p14="http://schemas.microsoft.com/office/powerpoint/2010/main" val="38698725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it Means</a:t>
            </a:r>
            <a:endParaRPr lang="en-US" dirty="0"/>
          </a:p>
        </p:txBody>
      </p:sp>
      <p:sp>
        <p:nvSpPr>
          <p:cNvPr id="3" name="Text Placeholder 2"/>
          <p:cNvSpPr>
            <a:spLocks noGrp="1"/>
          </p:cNvSpPr>
          <p:nvPr>
            <p:ph type="body" sz="quarter" idx="10"/>
          </p:nvPr>
        </p:nvSpPr>
        <p:spPr>
          <a:xfrm>
            <a:off x="519112" y="1447799"/>
            <a:ext cx="11149013" cy="4481227"/>
          </a:xfrm>
        </p:spPr>
        <p:txBody>
          <a:bodyPr/>
          <a:lstStyle/>
          <a:p>
            <a:r>
              <a:rPr lang="en-US" dirty="0" smtClean="0"/>
              <a:t>Refresh existing hardware - don’t wait for hardware replacement</a:t>
            </a:r>
          </a:p>
          <a:p>
            <a:r>
              <a:rPr lang="en-US" dirty="0" smtClean="0"/>
              <a:t>Make the process fast and not disruptive for users</a:t>
            </a:r>
          </a:p>
          <a:p>
            <a:r>
              <a:rPr lang="en-US" dirty="0" smtClean="0"/>
              <a:t>Test wisely, but don’t expect things to break as often as before</a:t>
            </a:r>
          </a:p>
          <a:p>
            <a:r>
              <a:rPr lang="en-US" dirty="0" smtClean="0"/>
              <a:t>That means fewer helpdesk calls than with previous </a:t>
            </a:r>
            <a:br>
              <a:rPr lang="en-US" dirty="0" smtClean="0"/>
            </a:br>
            <a:r>
              <a:rPr lang="en-US" dirty="0" smtClean="0"/>
              <a:t>OS deployments </a:t>
            </a:r>
          </a:p>
          <a:p>
            <a:endParaRPr lang="en-US" dirty="0" smtClean="0"/>
          </a:p>
          <a:p>
            <a:endParaRPr lang="en-US" dirty="0"/>
          </a:p>
        </p:txBody>
      </p:sp>
    </p:spTree>
    <p:extLst>
      <p:ext uri="{BB962C8B-B14F-4D97-AF65-F5344CB8AC3E}">
        <p14:creationId xmlns:p14="http://schemas.microsoft.com/office/powerpoint/2010/main" val="35218414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P2V Migration for SA Customers</a:t>
            </a:r>
            <a:endParaRPr lang="en-US" dirty="0"/>
          </a:p>
        </p:txBody>
      </p:sp>
      <p:sp>
        <p:nvSpPr>
          <p:cNvPr id="5" name="Text Placeholder 4"/>
          <p:cNvSpPr>
            <a:spLocks noGrp="1"/>
          </p:cNvSpPr>
          <p:nvPr>
            <p:ph type="body" sz="quarter" idx="10"/>
          </p:nvPr>
        </p:nvSpPr>
        <p:spPr>
          <a:xfrm>
            <a:off x="519112" y="1447799"/>
            <a:ext cx="11149013" cy="2215991"/>
          </a:xfrm>
        </p:spPr>
        <p:txBody>
          <a:bodyPr/>
          <a:lstStyle/>
          <a:p>
            <a:pPr marL="0" indent="0">
              <a:buNone/>
            </a:pPr>
            <a:r>
              <a:rPr lang="en-US" dirty="0" smtClean="0"/>
              <a:t>P2V Migration will convert a user’s existing Windows XP environment to a virtual hard disk then automates the delivery of an updated and personalized Windows 7 operating system containing a virtual machine with the user’s previous Windows environment, applications and Web browser.</a:t>
            </a:r>
            <a:endParaRPr lang="en-US" dirty="0"/>
          </a:p>
        </p:txBody>
      </p:sp>
    </p:spTree>
    <p:extLst>
      <p:ext uri="{BB962C8B-B14F-4D97-AF65-F5344CB8AC3E}">
        <p14:creationId xmlns:p14="http://schemas.microsoft.com/office/powerpoint/2010/main" val="334040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Rounded Rectangle 31"/>
          <p:cNvSpPr/>
          <p:nvPr/>
        </p:nvSpPr>
        <p:spPr bwMode="auto">
          <a:xfrm rot="10800000">
            <a:off x="609603" y="1094876"/>
            <a:ext cx="11307555" cy="5341189"/>
          </a:xfrm>
          <a:prstGeom prst="roundRect">
            <a:avLst>
              <a:gd name="adj" fmla="val 4369"/>
            </a:avLst>
          </a:prstGeom>
          <a:solidFill>
            <a:schemeClr val="tx2">
              <a:lumMod val="40000"/>
              <a:lumOff val="60000"/>
              <a:alpha val="20000"/>
            </a:schemeClr>
          </a:solidFill>
          <a:ln>
            <a:noFill/>
            <a:headEnd type="none" w="med" len="med"/>
            <a:tailEnd type="none" w="med" len="med"/>
          </a:ln>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vert="horz" wrap="square" lIns="85593" tIns="42797" rIns="85593" bIns="42797" numCol="1" rtlCol="0" anchor="ctr" anchorCtr="0" compatLnSpc="1">
            <a:prstTxWarp prst="textNoShape">
              <a:avLst/>
            </a:prstTxWarp>
          </a:bodyPr>
          <a:lstStyle/>
          <a:p>
            <a:pPr marL="396205" lvl="1" indent="-411080" algn="ctr" defTabSz="950931" fontAlgn="base">
              <a:lnSpc>
                <a:spcPct val="90000"/>
              </a:lnSpc>
              <a:spcBef>
                <a:spcPct val="0"/>
              </a:spcBef>
              <a:spcAft>
                <a:spcPts val="1685"/>
              </a:spcAft>
              <a:buClr>
                <a:srgbClr val="FFFFFF"/>
              </a:buClr>
              <a:buSzPct val="95000"/>
              <a:tabLst>
                <a:tab pos="534113" algn="l"/>
              </a:tabLst>
              <a:defRPr/>
            </a:pPr>
            <a:endParaRPr lang="en-US" altLang="zh-CN" sz="3300" kern="0" dirty="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latin typeface="+mj-lt"/>
              <a:cs typeface="Arial" charset="0"/>
            </a:endParaRPr>
          </a:p>
        </p:txBody>
      </p:sp>
      <p:pic>
        <p:nvPicPr>
          <p:cNvPr id="30" name="Picture 29" descr="MSB08_Abraham_04.png"/>
          <p:cNvPicPr>
            <a:picLocks noChangeAspect="1"/>
          </p:cNvPicPr>
          <p:nvPr/>
        </p:nvPicPr>
        <p:blipFill>
          <a:blip r:embed="rId2" cstate="print"/>
          <a:srcRect r="6577"/>
          <a:stretch>
            <a:fillRect/>
          </a:stretch>
        </p:blipFill>
        <p:spPr>
          <a:xfrm>
            <a:off x="2316437" y="1082843"/>
            <a:ext cx="5298822" cy="5355748"/>
          </a:xfrm>
          <a:prstGeom prst="triangle">
            <a:avLst/>
          </a:prstGeom>
        </p:spPr>
      </p:pic>
      <p:sp>
        <p:nvSpPr>
          <p:cNvPr id="7" name="Title 6"/>
          <p:cNvSpPr>
            <a:spLocks noGrp="1"/>
          </p:cNvSpPr>
          <p:nvPr>
            <p:ph type="title"/>
          </p:nvPr>
        </p:nvSpPr>
        <p:spPr/>
        <p:txBody>
          <a:bodyPr/>
          <a:lstStyle/>
          <a:p>
            <a:r>
              <a:rPr lang="en-US" smtClean="0"/>
              <a:t>The Migration Process</a:t>
            </a:r>
            <a:endParaRPr lang="en-US" dirty="0"/>
          </a:p>
        </p:txBody>
      </p:sp>
      <p:sp>
        <p:nvSpPr>
          <p:cNvPr id="8" name="Isosceles Triangle 7"/>
          <p:cNvSpPr/>
          <p:nvPr/>
        </p:nvSpPr>
        <p:spPr>
          <a:xfrm>
            <a:off x="2251061" y="1105789"/>
            <a:ext cx="5417256" cy="5303520"/>
          </a:xfrm>
          <a:prstGeom prst="triangle">
            <a:avLst/>
          </a:prstGeom>
          <a:gradFill>
            <a:gsLst>
              <a:gs pos="70000">
                <a:srgbClr val="FFC000">
                  <a:tint val="66000"/>
                  <a:satMod val="160000"/>
                  <a:alpha val="0"/>
                </a:srgbClr>
              </a:gs>
              <a:gs pos="63000">
                <a:srgbClr val="0070C0">
                  <a:lumMod val="60000"/>
                  <a:lumOff val="40000"/>
                  <a:alpha val="0"/>
                </a:srgbClr>
              </a:gs>
              <a:gs pos="100000">
                <a:schemeClr val="tx2">
                  <a:alpha val="51000"/>
                </a:schemeClr>
              </a:gs>
            </a:gsLst>
            <a:lin ang="5400000" scaled="0"/>
          </a:gradFill>
          <a:ln w="6350" cap="flat" cmpd="sng" algn="ctr">
            <a:gradFill>
              <a:gsLst>
                <a:gs pos="0">
                  <a:srgbClr val="00B0F0">
                    <a:alpha val="1500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dist="25400" sx="102000" sy="102000" algn="ctr" rotWithShape="0">
              <a:prstClr val="black">
                <a:alpha val="48000"/>
              </a:prstClr>
            </a:outerShdw>
          </a:effectLst>
          <a:scene3d>
            <a:camera prst="orthographicFront"/>
            <a:lightRig rig="threePt" dir="t"/>
          </a:scene3d>
          <a:sp3d prstMaterial="matte"/>
        </p:spPr>
      </p:sp>
      <p:cxnSp>
        <p:nvCxnSpPr>
          <p:cNvPr id="18" name="Straight Connector 17"/>
          <p:cNvCxnSpPr/>
          <p:nvPr/>
        </p:nvCxnSpPr>
        <p:spPr>
          <a:xfrm>
            <a:off x="780353" y="2680528"/>
            <a:ext cx="10972800" cy="0"/>
          </a:xfrm>
          <a:prstGeom prst="line">
            <a:avLst/>
          </a:prstGeom>
          <a:ln w="28575">
            <a:gradFill>
              <a:gsLst>
                <a:gs pos="0">
                  <a:schemeClr val="accent2">
                    <a:alpha val="0"/>
                  </a:schemeClr>
                </a:gs>
                <a:gs pos="50000">
                  <a:srgbClr val="00B0F0"/>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959780" y="1816030"/>
            <a:ext cx="1207751" cy="502303"/>
          </a:xfrm>
          <a:prstGeom prst="rect">
            <a:avLst/>
          </a:prstGeom>
        </p:spPr>
        <p:txBody>
          <a:bodyPr wrap="square" lIns="95093" tIns="47546" rIns="95093" bIns="47546">
            <a:spAutoFit/>
          </a:bodyPr>
          <a:lstStyle/>
          <a:p>
            <a:pPr indent="9905" algn="r" defTabSz="950931">
              <a:lnSpc>
                <a:spcPct val="90000"/>
              </a:lnSpc>
              <a:spcBef>
                <a:spcPct val="0"/>
              </a:spcBef>
              <a:spcAft>
                <a:spcPct val="35000"/>
              </a:spcAft>
            </a:pPr>
            <a:r>
              <a:rPr lang="en-US" sz="2900" kern="0" dirty="0">
                <a:effectLst>
                  <a:outerShdw blurRad="38100" dist="38100" dir="2700000" algn="tl">
                    <a:srgbClr val="000000">
                      <a:alpha val="43137"/>
                    </a:srgbClr>
                  </a:outerShdw>
                </a:effectLst>
                <a:ea typeface="Kozuka Gothic Pro L" pitchFamily="34" charset="-128"/>
              </a:rPr>
              <a:t>Plan</a:t>
            </a:r>
          </a:p>
        </p:txBody>
      </p:sp>
      <p:sp>
        <p:nvSpPr>
          <p:cNvPr id="20" name="Rectangle 19"/>
          <p:cNvSpPr/>
          <p:nvPr/>
        </p:nvSpPr>
        <p:spPr>
          <a:xfrm>
            <a:off x="5781340" y="1760630"/>
            <a:ext cx="5171268" cy="622319"/>
          </a:xfrm>
          <a:prstGeom prst="rect">
            <a:avLst/>
          </a:prstGeom>
        </p:spPr>
        <p:txBody>
          <a:bodyPr wrap="square" lIns="95093" tIns="47546" rIns="95093" bIns="47546">
            <a:spAutoFit/>
          </a:bodyPr>
          <a:lstStyle/>
          <a:p>
            <a:pPr defTabSz="924517">
              <a:lnSpc>
                <a:spcPct val="90000"/>
              </a:lnSpc>
              <a:spcBef>
                <a:spcPct val="0"/>
              </a:spcBef>
              <a:spcAft>
                <a:spcPct val="35000"/>
              </a:spcAft>
            </a:pPr>
            <a:r>
              <a:rPr lang="en-US" sz="1900" dirty="0">
                <a:ln>
                  <a:solidFill>
                    <a:schemeClr val="tx1"/>
                  </a:solidFill>
                </a:ln>
                <a:effectLst>
                  <a:outerShdw blurRad="38100" dist="38100" dir="2700000" algn="tl">
                    <a:srgbClr val="000000">
                      <a:alpha val="43137"/>
                    </a:srgbClr>
                  </a:outerShdw>
                </a:effectLst>
              </a:rPr>
              <a:t>Assess hardware and applications, and plan </a:t>
            </a:r>
            <a:br>
              <a:rPr lang="en-US" sz="1900" dirty="0">
                <a:ln>
                  <a:solidFill>
                    <a:schemeClr val="tx1"/>
                  </a:solidFill>
                </a:ln>
                <a:effectLst>
                  <a:outerShdw blurRad="38100" dist="38100" dir="2700000" algn="tl">
                    <a:srgbClr val="000000">
                      <a:alpha val="43137"/>
                    </a:srgbClr>
                  </a:outerShdw>
                </a:effectLst>
              </a:rPr>
            </a:br>
            <a:r>
              <a:rPr lang="en-US" sz="1900" dirty="0">
                <a:ln>
                  <a:solidFill>
                    <a:schemeClr val="tx1"/>
                  </a:solidFill>
                </a:ln>
                <a:effectLst>
                  <a:outerShdw blurRad="38100" dist="38100" dir="2700000" algn="tl">
                    <a:srgbClr val="000000">
                      <a:alpha val="43137"/>
                    </a:srgbClr>
                  </a:outerShdw>
                </a:effectLst>
              </a:rPr>
              <a:t>for the new features or services you want</a:t>
            </a:r>
          </a:p>
        </p:txBody>
      </p:sp>
      <p:sp>
        <p:nvSpPr>
          <p:cNvPr id="22" name="Rectangle 21"/>
          <p:cNvSpPr/>
          <p:nvPr/>
        </p:nvSpPr>
        <p:spPr>
          <a:xfrm>
            <a:off x="1695858" y="3265539"/>
            <a:ext cx="1745681" cy="502303"/>
          </a:xfrm>
          <a:prstGeom prst="rect">
            <a:avLst/>
          </a:prstGeom>
        </p:spPr>
        <p:txBody>
          <a:bodyPr wrap="square" lIns="95093" tIns="47546" rIns="95093" bIns="47546">
            <a:spAutoFit/>
          </a:bodyPr>
          <a:lstStyle/>
          <a:p>
            <a:pPr indent="9905" algn="r" defTabSz="950931">
              <a:lnSpc>
                <a:spcPct val="90000"/>
              </a:lnSpc>
              <a:spcBef>
                <a:spcPct val="0"/>
              </a:spcBef>
              <a:spcAft>
                <a:spcPct val="35000"/>
              </a:spcAft>
            </a:pPr>
            <a:r>
              <a:rPr lang="en-US" sz="2900" kern="0" dirty="0">
                <a:effectLst>
                  <a:outerShdw blurRad="38100" dist="38100" dir="2700000" algn="tl">
                    <a:srgbClr val="000000">
                      <a:alpha val="43137"/>
                    </a:srgbClr>
                  </a:outerShdw>
                </a:effectLst>
                <a:ea typeface="Kozuka Gothic Pro L" pitchFamily="34" charset="-128"/>
              </a:rPr>
              <a:t>Deliver</a:t>
            </a:r>
          </a:p>
        </p:txBody>
      </p:sp>
      <p:sp>
        <p:nvSpPr>
          <p:cNvPr id="23" name="Rectangle 22"/>
          <p:cNvSpPr/>
          <p:nvPr/>
        </p:nvSpPr>
        <p:spPr>
          <a:xfrm>
            <a:off x="6449402" y="3210139"/>
            <a:ext cx="5171268" cy="622319"/>
          </a:xfrm>
          <a:prstGeom prst="rect">
            <a:avLst/>
          </a:prstGeom>
        </p:spPr>
        <p:txBody>
          <a:bodyPr wrap="square" lIns="95093" tIns="47546" rIns="95093" bIns="47546">
            <a:spAutoFit/>
          </a:bodyPr>
          <a:lstStyle/>
          <a:p>
            <a:pPr defTabSz="924517">
              <a:lnSpc>
                <a:spcPct val="90000"/>
              </a:lnSpc>
              <a:spcBef>
                <a:spcPct val="0"/>
              </a:spcBef>
              <a:spcAft>
                <a:spcPct val="35000"/>
              </a:spcAft>
            </a:pPr>
            <a:r>
              <a:rPr lang="en-US" sz="1900" dirty="0">
                <a:ln>
                  <a:solidFill>
                    <a:schemeClr val="tx1"/>
                  </a:solidFill>
                </a:ln>
                <a:effectLst>
                  <a:outerShdw blurRad="38100" dist="38100" dir="2700000" algn="tl">
                    <a:srgbClr val="000000">
                      <a:alpha val="43137"/>
                    </a:srgbClr>
                  </a:outerShdw>
                </a:effectLst>
              </a:rPr>
              <a:t>Prepare applications, infrastructure, and </a:t>
            </a:r>
            <a:br>
              <a:rPr lang="en-US" sz="1900" dirty="0">
                <a:ln>
                  <a:solidFill>
                    <a:schemeClr val="tx1"/>
                  </a:solidFill>
                </a:ln>
                <a:effectLst>
                  <a:outerShdw blurRad="38100" dist="38100" dir="2700000" algn="tl">
                    <a:srgbClr val="000000">
                      <a:alpha val="43137"/>
                    </a:srgbClr>
                  </a:outerShdw>
                </a:effectLst>
              </a:rPr>
            </a:br>
            <a:r>
              <a:rPr lang="en-US" sz="1900" dirty="0">
                <a:ln>
                  <a:solidFill>
                    <a:schemeClr val="tx1"/>
                  </a:solidFill>
                </a:ln>
                <a:effectLst>
                  <a:outerShdw blurRad="38100" dist="38100" dir="2700000" algn="tl">
                    <a:srgbClr val="000000">
                      <a:alpha val="43137"/>
                    </a:srgbClr>
                  </a:outerShdw>
                </a:effectLst>
              </a:rPr>
              <a:t>images for deployment and migrate users</a:t>
            </a:r>
          </a:p>
        </p:txBody>
      </p:sp>
      <p:sp>
        <p:nvSpPr>
          <p:cNvPr id="26" name="Rectangle 25"/>
          <p:cNvSpPr/>
          <p:nvPr/>
        </p:nvSpPr>
        <p:spPr>
          <a:xfrm>
            <a:off x="754649" y="4838063"/>
            <a:ext cx="1921006" cy="502303"/>
          </a:xfrm>
          <a:prstGeom prst="rect">
            <a:avLst/>
          </a:prstGeom>
        </p:spPr>
        <p:txBody>
          <a:bodyPr wrap="square" lIns="95093" tIns="47546" rIns="95093" bIns="47546">
            <a:spAutoFit/>
          </a:bodyPr>
          <a:lstStyle/>
          <a:p>
            <a:pPr indent="9905" algn="r" defTabSz="950931">
              <a:lnSpc>
                <a:spcPct val="90000"/>
              </a:lnSpc>
              <a:spcBef>
                <a:spcPct val="0"/>
              </a:spcBef>
              <a:spcAft>
                <a:spcPct val="35000"/>
              </a:spcAft>
            </a:pPr>
            <a:r>
              <a:rPr lang="en-US" sz="2900" kern="0" dirty="0">
                <a:effectLst>
                  <a:outerShdw blurRad="38100" dist="38100" dir="2700000" algn="tl">
                    <a:srgbClr val="000000">
                      <a:alpha val="43137"/>
                    </a:srgbClr>
                  </a:outerShdw>
                </a:effectLst>
                <a:ea typeface="Kozuka Gothic Pro L" pitchFamily="34" charset="-128"/>
              </a:rPr>
              <a:t>Operate</a:t>
            </a:r>
          </a:p>
        </p:txBody>
      </p:sp>
      <p:sp>
        <p:nvSpPr>
          <p:cNvPr id="27" name="Rectangle 26"/>
          <p:cNvSpPr/>
          <p:nvPr/>
        </p:nvSpPr>
        <p:spPr>
          <a:xfrm>
            <a:off x="7399427" y="4658011"/>
            <a:ext cx="4559968" cy="885468"/>
          </a:xfrm>
          <a:prstGeom prst="rect">
            <a:avLst/>
          </a:prstGeom>
        </p:spPr>
        <p:txBody>
          <a:bodyPr wrap="square" lIns="95093" tIns="47546" rIns="95093" bIns="47546">
            <a:spAutoFit/>
          </a:bodyPr>
          <a:lstStyle/>
          <a:p>
            <a:pPr defTabSz="924517">
              <a:lnSpc>
                <a:spcPct val="90000"/>
              </a:lnSpc>
              <a:spcBef>
                <a:spcPct val="0"/>
              </a:spcBef>
              <a:spcAft>
                <a:spcPct val="35000"/>
              </a:spcAft>
            </a:pPr>
            <a:r>
              <a:rPr lang="en-US" sz="1900" dirty="0">
                <a:ln>
                  <a:solidFill>
                    <a:schemeClr val="tx1"/>
                  </a:solidFill>
                </a:ln>
                <a:effectLst>
                  <a:outerShdw blurRad="38100" dist="38100" dir="2700000" algn="tl">
                    <a:srgbClr val="000000">
                      <a:alpha val="43137"/>
                    </a:srgbClr>
                  </a:outerShdw>
                </a:effectLst>
              </a:rPr>
              <a:t>Expand functionality coverage, transition applications</a:t>
            </a:r>
            <a:r>
              <a:rPr lang="en-US" sz="1900">
                <a:ln>
                  <a:solidFill>
                    <a:schemeClr val="tx1"/>
                  </a:solidFill>
                </a:ln>
                <a:effectLst>
                  <a:outerShdw blurRad="38100" dist="38100" dir="2700000" algn="tl">
                    <a:srgbClr val="000000">
                      <a:alpha val="43137"/>
                    </a:srgbClr>
                  </a:outerShdw>
                </a:effectLst>
              </a:rPr>
              <a:t>, and manage </a:t>
            </a:r>
            <a:r>
              <a:rPr lang="en-US" sz="1900" dirty="0">
                <a:ln>
                  <a:solidFill>
                    <a:schemeClr val="tx1"/>
                  </a:solidFill>
                </a:ln>
                <a:effectLst>
                  <a:outerShdw blurRad="38100" dist="38100" dir="2700000" algn="tl">
                    <a:srgbClr val="000000">
                      <a:alpha val="43137"/>
                    </a:srgbClr>
                  </a:outerShdw>
                </a:effectLst>
              </a:rPr>
              <a:t>the desktop environment</a:t>
            </a:r>
          </a:p>
        </p:txBody>
      </p:sp>
      <p:cxnSp>
        <p:nvCxnSpPr>
          <p:cNvPr id="29" name="Straight Connector 28"/>
          <p:cNvCxnSpPr/>
          <p:nvPr/>
        </p:nvCxnSpPr>
        <p:spPr>
          <a:xfrm>
            <a:off x="780353" y="4192999"/>
            <a:ext cx="10972800" cy="0"/>
          </a:xfrm>
          <a:prstGeom prst="line">
            <a:avLst/>
          </a:prstGeom>
          <a:ln w="28575">
            <a:gradFill>
              <a:gsLst>
                <a:gs pos="0">
                  <a:schemeClr val="accent2">
                    <a:alpha val="0"/>
                  </a:schemeClr>
                </a:gs>
                <a:gs pos="50000">
                  <a:srgbClr val="00B0F0"/>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731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 name="Rounded Rectangle 50"/>
          <p:cNvSpPr/>
          <p:nvPr/>
        </p:nvSpPr>
        <p:spPr bwMode="auto">
          <a:xfrm rot="10800000">
            <a:off x="8044622" y="1782762"/>
            <a:ext cx="3534759" cy="3258471"/>
          </a:xfrm>
          <a:prstGeom prst="roundRect">
            <a:avLst>
              <a:gd name="adj" fmla="val 10117"/>
            </a:avLst>
          </a:prstGeom>
          <a:solidFill>
            <a:schemeClr val="accent4">
              <a:lumMod val="20000"/>
              <a:lumOff val="80000"/>
              <a:alpha val="20000"/>
            </a:schemeClr>
          </a:solidFill>
          <a:ln>
            <a:noFill/>
            <a:headEnd type="none" w="med" len="med"/>
            <a:tailEnd type="none" w="med" len="med"/>
          </a:ln>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vert="horz" wrap="square" lIns="126763" tIns="63382" rIns="126763" bIns="63382" numCol="1" rtlCol="0" anchor="ctr" anchorCtr="0" compatLnSpc="1">
            <a:prstTxWarp prst="textNoShape">
              <a:avLst/>
            </a:prstTxWarp>
          </a:bodyPr>
          <a:lstStyle/>
          <a:p>
            <a:pPr lvl="3" indent="-328280" defTabSz="1267269">
              <a:lnSpc>
                <a:spcPct val="90000"/>
              </a:lnSpc>
              <a:buClr>
                <a:srgbClr val="DEF5FA"/>
              </a:buClr>
              <a:buSzPct val="95000"/>
              <a:tabLst>
                <a:tab pos="588634" algn="l"/>
              </a:tabLst>
              <a:defRPr/>
            </a:pPr>
            <a:endParaRPr lang="en-US" sz="3200" dirty="0">
              <a:solidFill>
                <a:srgbClr val="FFFFFF"/>
              </a:solidFill>
              <a:effectLst>
                <a:outerShdw blurRad="38100" dist="38100" dir="2700000" algn="tl">
                  <a:srgbClr val="000000">
                    <a:alpha val="43137"/>
                  </a:srgbClr>
                </a:outerShdw>
              </a:effectLst>
              <a:latin typeface="Segoe" pitchFamily="34" charset="0"/>
            </a:endParaRPr>
          </a:p>
        </p:txBody>
      </p:sp>
      <p:sp>
        <p:nvSpPr>
          <p:cNvPr id="26" name="Title 25"/>
          <p:cNvSpPr>
            <a:spLocks noGrp="1"/>
          </p:cNvSpPr>
          <p:nvPr>
            <p:ph type="title"/>
          </p:nvPr>
        </p:nvSpPr>
        <p:spPr/>
        <p:txBody>
          <a:bodyPr/>
          <a:lstStyle/>
          <a:p>
            <a:r>
              <a:rPr lang="en-US" smtClean="0"/>
              <a:t>Windows Application Compatibility Tools </a:t>
            </a:r>
            <a:endParaRPr lang="en-US" dirty="0"/>
          </a:p>
        </p:txBody>
      </p:sp>
      <p:sp>
        <p:nvSpPr>
          <p:cNvPr id="52" name="Rounded Rectangle 51"/>
          <p:cNvSpPr/>
          <p:nvPr/>
        </p:nvSpPr>
        <p:spPr bwMode="auto">
          <a:xfrm rot="10800000">
            <a:off x="4331148" y="1782762"/>
            <a:ext cx="3534759" cy="3258471"/>
          </a:xfrm>
          <a:prstGeom prst="roundRect">
            <a:avLst>
              <a:gd name="adj" fmla="val 10117"/>
            </a:avLst>
          </a:prstGeom>
          <a:solidFill>
            <a:schemeClr val="accent4">
              <a:lumMod val="20000"/>
              <a:lumOff val="80000"/>
              <a:alpha val="20000"/>
            </a:schemeClr>
          </a:solidFill>
          <a:ln>
            <a:noFill/>
            <a:headEnd type="none" w="med" len="med"/>
            <a:tailEnd type="none" w="med" len="med"/>
          </a:ln>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vert="horz" wrap="square" lIns="126763" tIns="63382" rIns="126763" bIns="63382" numCol="1" rtlCol="0" anchor="ctr" anchorCtr="0" compatLnSpc="1">
            <a:prstTxWarp prst="textNoShape">
              <a:avLst/>
            </a:prstTxWarp>
          </a:bodyPr>
          <a:lstStyle/>
          <a:p>
            <a:pPr lvl="3" indent="-328280" defTabSz="1267269">
              <a:lnSpc>
                <a:spcPct val="90000"/>
              </a:lnSpc>
              <a:buClr>
                <a:srgbClr val="DEF5FA"/>
              </a:buClr>
              <a:buSzPct val="95000"/>
              <a:tabLst>
                <a:tab pos="588634" algn="l"/>
              </a:tabLst>
              <a:defRPr/>
            </a:pPr>
            <a:endParaRPr lang="en-US" sz="3200" dirty="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rot="10800000">
            <a:off x="616021" y="1782762"/>
            <a:ext cx="3534759" cy="3258471"/>
          </a:xfrm>
          <a:prstGeom prst="roundRect">
            <a:avLst>
              <a:gd name="adj" fmla="val 10117"/>
            </a:avLst>
          </a:prstGeom>
          <a:solidFill>
            <a:schemeClr val="accent4">
              <a:lumMod val="20000"/>
              <a:lumOff val="80000"/>
              <a:alpha val="20000"/>
            </a:schemeClr>
          </a:solidFill>
          <a:ln>
            <a:noFill/>
            <a:headEnd type="none" w="med" len="med"/>
            <a:tailEnd type="none" w="med" len="med"/>
          </a:ln>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vert="horz" wrap="square" lIns="126763" tIns="63382" rIns="126763" bIns="63382" numCol="1" rtlCol="0" anchor="ctr" anchorCtr="0" compatLnSpc="1">
            <a:prstTxWarp prst="textNoShape">
              <a:avLst/>
            </a:prstTxWarp>
          </a:bodyPr>
          <a:lstStyle/>
          <a:p>
            <a:pPr lvl="3" indent="-328280" defTabSz="1267269">
              <a:lnSpc>
                <a:spcPct val="90000"/>
              </a:lnSpc>
              <a:buClr>
                <a:srgbClr val="DEF5FA"/>
              </a:buClr>
              <a:buSzPct val="95000"/>
              <a:tabLst>
                <a:tab pos="588634" algn="l"/>
              </a:tabLst>
              <a:defRPr/>
            </a:pPr>
            <a:endParaRPr lang="en-US" sz="3200" dirty="0">
              <a:solidFill>
                <a:srgbClr val="FFFFFF"/>
              </a:solidFill>
              <a:effectLst>
                <a:outerShdw blurRad="38100" dist="38100" dir="2700000" algn="tl">
                  <a:srgbClr val="000000">
                    <a:alpha val="43137"/>
                  </a:srgbClr>
                </a:outerShdw>
              </a:effectLst>
              <a:latin typeface="Segoe" pitchFamily="34" charset="0"/>
            </a:endParaRPr>
          </a:p>
        </p:txBody>
      </p:sp>
      <p:sp>
        <p:nvSpPr>
          <p:cNvPr id="54" name="Rectangle 53"/>
          <p:cNvSpPr/>
          <p:nvPr/>
        </p:nvSpPr>
        <p:spPr>
          <a:xfrm>
            <a:off x="609441" y="3117214"/>
            <a:ext cx="3442519" cy="1383734"/>
          </a:xfrm>
          <a:prstGeom prst="rect">
            <a:avLst/>
          </a:prstGeom>
          <a:ln>
            <a:headEnd type="none" w="med" len="med"/>
            <a:tailEnd type="none" w="med" len="med"/>
          </a:ln>
        </p:spPr>
        <p:txBody>
          <a:bodyPr wrap="square" lIns="126768" tIns="63384" rIns="126768" bIns="63384">
            <a:spAutoFit/>
          </a:bodyPr>
          <a:lstStyle/>
          <a:p>
            <a:pPr marL="316922" lvl="1" indent="-316922" defTabSz="1267635">
              <a:lnSpc>
                <a:spcPct val="90000"/>
              </a:lnSpc>
              <a:spcBef>
                <a:spcPct val="20000"/>
              </a:spcBef>
              <a:buClr>
                <a:schemeClr val="accent1"/>
              </a:buClr>
              <a:buSzPct val="90000"/>
              <a:buBlip>
                <a:blip r:embed="rId3"/>
              </a:buBlip>
              <a:defRPr/>
            </a:pPr>
            <a:r>
              <a:rPr lang="en-US" sz="1600" dirty="0"/>
              <a:t>Application Compatibility Toolkit</a:t>
            </a:r>
          </a:p>
          <a:p>
            <a:pPr marL="316922" lvl="1" indent="-316922" defTabSz="1267635">
              <a:lnSpc>
                <a:spcPct val="90000"/>
              </a:lnSpc>
              <a:spcBef>
                <a:spcPct val="20000"/>
              </a:spcBef>
              <a:buClr>
                <a:schemeClr val="accent1"/>
              </a:buClr>
              <a:buSzPct val="90000"/>
              <a:buBlip>
                <a:blip r:embed="rId3"/>
              </a:buBlip>
              <a:defRPr/>
            </a:pPr>
            <a:r>
              <a:rPr lang="en-US" sz="1600" dirty="0"/>
              <a:t>Asset Inventory Service</a:t>
            </a:r>
          </a:p>
          <a:p>
            <a:pPr marL="316922" lvl="1" indent="-316922" defTabSz="1267635">
              <a:lnSpc>
                <a:spcPct val="90000"/>
              </a:lnSpc>
              <a:spcBef>
                <a:spcPct val="20000"/>
              </a:spcBef>
              <a:buClr>
                <a:schemeClr val="accent1"/>
              </a:buClr>
              <a:buSzPct val="90000"/>
              <a:buBlip>
                <a:blip r:embed="rId3"/>
              </a:buBlip>
              <a:defRPr/>
            </a:pPr>
            <a:r>
              <a:rPr lang="en-US" sz="1600" dirty="0"/>
              <a:t>Microsoft Assessment </a:t>
            </a:r>
            <a:br>
              <a:rPr lang="en-US" sz="1600" dirty="0"/>
            </a:br>
            <a:r>
              <a:rPr lang="en-US" sz="1600" dirty="0"/>
              <a:t>and Planning</a:t>
            </a:r>
          </a:p>
          <a:p>
            <a:pPr marL="316922" lvl="1" indent="-316922" defTabSz="1267635">
              <a:lnSpc>
                <a:spcPct val="90000"/>
              </a:lnSpc>
              <a:spcBef>
                <a:spcPct val="20000"/>
              </a:spcBef>
              <a:buClr>
                <a:schemeClr val="accent1"/>
              </a:buClr>
              <a:buSzPct val="90000"/>
              <a:buBlip>
                <a:blip r:embed="rId3"/>
              </a:buBlip>
              <a:defRPr/>
            </a:pPr>
            <a:r>
              <a:rPr lang="en-US" sz="1600" dirty="0"/>
              <a:t>System Center Family</a:t>
            </a:r>
          </a:p>
        </p:txBody>
      </p:sp>
      <p:sp>
        <p:nvSpPr>
          <p:cNvPr id="60" name="Rectangle 59"/>
          <p:cNvSpPr/>
          <p:nvPr/>
        </p:nvSpPr>
        <p:spPr>
          <a:xfrm>
            <a:off x="4353940" y="3117215"/>
            <a:ext cx="3489186" cy="1432979"/>
          </a:xfrm>
          <a:prstGeom prst="rect">
            <a:avLst/>
          </a:prstGeom>
          <a:ln>
            <a:headEnd type="none" w="med" len="med"/>
            <a:tailEnd type="none" w="med" len="med"/>
          </a:ln>
        </p:spPr>
        <p:txBody>
          <a:bodyPr wrap="square" lIns="126768" tIns="63384" rIns="126768" bIns="63384">
            <a:spAutoFit/>
          </a:bodyPr>
          <a:lstStyle/>
          <a:p>
            <a:pPr marL="316922" lvl="1" indent="-316922" defTabSz="1267635">
              <a:lnSpc>
                <a:spcPct val="90000"/>
              </a:lnSpc>
              <a:spcBef>
                <a:spcPct val="20000"/>
              </a:spcBef>
              <a:buClr>
                <a:schemeClr val="accent1"/>
              </a:buClr>
              <a:buSzPct val="90000"/>
              <a:buBlip>
                <a:blip r:embed="rId3"/>
              </a:buBlip>
              <a:defRPr/>
            </a:pPr>
            <a:r>
              <a:rPr lang="en-US" sz="1600" dirty="0"/>
              <a:t>Application Compatibility Toolkit</a:t>
            </a:r>
          </a:p>
          <a:p>
            <a:pPr marL="316922" lvl="1" indent="-316922" defTabSz="1267635">
              <a:lnSpc>
                <a:spcPct val="90000"/>
              </a:lnSpc>
              <a:spcBef>
                <a:spcPct val="20000"/>
              </a:spcBef>
              <a:buClr>
                <a:schemeClr val="accent1"/>
              </a:buClr>
              <a:buSzPct val="90000"/>
              <a:buBlip>
                <a:blip r:embed="rId3"/>
              </a:buBlip>
              <a:defRPr/>
            </a:pPr>
            <a:r>
              <a:rPr lang="en-US" sz="1600" dirty="0"/>
              <a:t>Windows Compatibility Center</a:t>
            </a:r>
          </a:p>
          <a:p>
            <a:pPr marL="316922" lvl="1" indent="-316922" defTabSz="1267635">
              <a:lnSpc>
                <a:spcPct val="90000"/>
              </a:lnSpc>
              <a:spcBef>
                <a:spcPct val="20000"/>
              </a:spcBef>
              <a:buClr>
                <a:schemeClr val="accent1"/>
              </a:buClr>
              <a:buSzPct val="90000"/>
              <a:buBlip>
                <a:blip r:embed="rId3"/>
              </a:buBlip>
              <a:defRPr/>
            </a:pPr>
            <a:r>
              <a:rPr lang="en-US" sz="1600" dirty="0"/>
              <a:t>Compatible Applications List</a:t>
            </a:r>
          </a:p>
          <a:p>
            <a:pPr marL="316922" lvl="1" indent="-316922" defTabSz="1267635">
              <a:lnSpc>
                <a:spcPct val="90000"/>
              </a:lnSpc>
              <a:spcBef>
                <a:spcPct val="20000"/>
              </a:spcBef>
              <a:buClr>
                <a:schemeClr val="accent1"/>
              </a:buClr>
              <a:buSzPct val="90000"/>
              <a:buBlip>
                <a:blip r:embed="rId3"/>
              </a:buBlip>
              <a:defRPr/>
            </a:pPr>
            <a:r>
              <a:rPr lang="en-US" sz="1600" dirty="0"/>
              <a:t>Application Quality Cookbook</a:t>
            </a:r>
          </a:p>
          <a:p>
            <a:pPr marL="316922" lvl="1" indent="-316922" defTabSz="1267635">
              <a:lnSpc>
                <a:spcPct val="90000"/>
              </a:lnSpc>
              <a:spcBef>
                <a:spcPct val="20000"/>
              </a:spcBef>
              <a:buClr>
                <a:schemeClr val="accent1"/>
              </a:buClr>
              <a:buSzPct val="90000"/>
              <a:buBlip>
                <a:blip r:embed="rId3"/>
              </a:buBlip>
              <a:defRPr/>
            </a:pPr>
            <a:r>
              <a:rPr lang="en-US" sz="1600" dirty="0"/>
              <a:t>Application Verifier</a:t>
            </a:r>
          </a:p>
        </p:txBody>
      </p:sp>
      <p:sp>
        <p:nvSpPr>
          <p:cNvPr id="63" name="Rectangle 62"/>
          <p:cNvSpPr/>
          <p:nvPr/>
        </p:nvSpPr>
        <p:spPr>
          <a:xfrm>
            <a:off x="8038035" y="3117214"/>
            <a:ext cx="3437649" cy="1383734"/>
          </a:xfrm>
          <a:prstGeom prst="rect">
            <a:avLst/>
          </a:prstGeom>
          <a:ln>
            <a:headEnd type="none" w="med" len="med"/>
            <a:tailEnd type="none" w="med" len="med"/>
          </a:ln>
        </p:spPr>
        <p:txBody>
          <a:bodyPr wrap="square" lIns="126768" tIns="63384" rIns="126768" bIns="63384">
            <a:spAutoFit/>
          </a:bodyPr>
          <a:lstStyle/>
          <a:p>
            <a:pPr marL="316922" lvl="1" indent="-316922" defTabSz="1267635">
              <a:lnSpc>
                <a:spcPct val="90000"/>
              </a:lnSpc>
              <a:spcBef>
                <a:spcPct val="20000"/>
              </a:spcBef>
              <a:buClr>
                <a:schemeClr val="accent1"/>
              </a:buClr>
              <a:buSzPct val="90000"/>
              <a:buBlip>
                <a:blip r:embed="rId3"/>
              </a:buBlip>
              <a:defRPr/>
            </a:pPr>
            <a:r>
              <a:rPr lang="en-US" sz="1600" spc="-13" dirty="0"/>
              <a:t>Application Compatibility Toolkit</a:t>
            </a:r>
          </a:p>
          <a:p>
            <a:pPr marL="316922" lvl="1" indent="-316922" defTabSz="1267635">
              <a:lnSpc>
                <a:spcPct val="90000"/>
              </a:lnSpc>
              <a:spcBef>
                <a:spcPct val="20000"/>
              </a:spcBef>
              <a:buClr>
                <a:schemeClr val="accent1"/>
              </a:buClr>
              <a:buSzPct val="90000"/>
              <a:buBlip>
                <a:blip r:embed="rId3"/>
              </a:buBlip>
              <a:defRPr/>
            </a:pPr>
            <a:r>
              <a:rPr lang="en-US" sz="1600" spc="-13" dirty="0"/>
              <a:t>Application Virtualization</a:t>
            </a:r>
          </a:p>
          <a:p>
            <a:pPr marL="316922" lvl="1" indent="-316922" defTabSz="1267635">
              <a:lnSpc>
                <a:spcPct val="90000"/>
              </a:lnSpc>
              <a:spcBef>
                <a:spcPct val="20000"/>
              </a:spcBef>
              <a:buClr>
                <a:schemeClr val="accent1"/>
              </a:buClr>
              <a:buSzPct val="90000"/>
              <a:buBlip>
                <a:blip r:embed="rId3"/>
              </a:buBlip>
              <a:defRPr/>
            </a:pPr>
            <a:r>
              <a:rPr lang="en-US" sz="1600" spc="-13" dirty="0"/>
              <a:t>Application Quality Cookbook</a:t>
            </a:r>
          </a:p>
          <a:p>
            <a:pPr marL="316922" lvl="1" indent="-316922" defTabSz="1267635">
              <a:lnSpc>
                <a:spcPct val="90000"/>
              </a:lnSpc>
              <a:spcBef>
                <a:spcPct val="20000"/>
              </a:spcBef>
              <a:buClr>
                <a:schemeClr val="accent1"/>
              </a:buClr>
              <a:buSzPct val="90000"/>
              <a:buBlip>
                <a:blip r:embed="rId3"/>
              </a:buBlip>
              <a:defRPr/>
            </a:pPr>
            <a:r>
              <a:rPr lang="en-US" sz="1600" spc="-13" dirty="0"/>
              <a:t>Virtual Legacy </a:t>
            </a:r>
            <a:r>
              <a:rPr lang="en-US" sz="1600" spc="-13"/>
              <a:t>Windows OS (MED-V</a:t>
            </a:r>
            <a:r>
              <a:rPr lang="en-US" sz="1600" spc="-13" dirty="0"/>
              <a:t>, XP Mode) </a:t>
            </a:r>
          </a:p>
        </p:txBody>
      </p:sp>
      <p:sp>
        <p:nvSpPr>
          <p:cNvPr id="71" name="Round Same Side Corner Rectangle 70"/>
          <p:cNvSpPr/>
          <p:nvPr/>
        </p:nvSpPr>
        <p:spPr bwMode="invGray">
          <a:xfrm>
            <a:off x="8044623" y="1600201"/>
            <a:ext cx="3534759" cy="1383632"/>
          </a:xfrm>
          <a:prstGeom prst="round2Same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3384" tIns="63382" rIns="63384" bIns="63382" numCol="1" rtlCol="0" anchor="ctr" anchorCtr="0" compatLnSpc="1">
            <a:prstTxWarp prst="textNoShape">
              <a:avLst/>
            </a:prstTxWarp>
          </a:bodyPr>
          <a:lstStyle/>
          <a:p>
            <a:pPr marL="1314134" defTabSz="1267269">
              <a:defRPr/>
            </a:pPr>
            <a:r>
              <a:rPr lang="en-US" sz="2900" kern="0" spc="41" dirty="0">
                <a:solidFill>
                  <a:srgbClr val="FFFFFF"/>
                </a:solidFill>
                <a:effectLst>
                  <a:outerShdw blurRad="38100" dist="38100" dir="2700000" algn="tl">
                    <a:srgbClr val="000000">
                      <a:alpha val="43137"/>
                    </a:srgbClr>
                  </a:outerShdw>
                </a:effectLst>
                <a:latin typeface="+mj-lt"/>
              </a:rPr>
              <a:t>Test &amp; Mitigate</a:t>
            </a:r>
          </a:p>
        </p:txBody>
      </p:sp>
      <p:sp>
        <p:nvSpPr>
          <p:cNvPr id="73" name="Round Same Side Corner Rectangle 72"/>
          <p:cNvSpPr/>
          <p:nvPr/>
        </p:nvSpPr>
        <p:spPr bwMode="invGray">
          <a:xfrm>
            <a:off x="4331148" y="1600201"/>
            <a:ext cx="3534759" cy="1383632"/>
          </a:xfrm>
          <a:prstGeom prst="round2Same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63384" tIns="63382" rIns="63384" bIns="63382" numCol="1" rtlCol="0" anchor="ctr" anchorCtr="0" compatLnSpc="1">
            <a:prstTxWarp prst="textNoShape">
              <a:avLst/>
            </a:prstTxWarp>
          </a:bodyPr>
          <a:lstStyle/>
          <a:p>
            <a:pPr marL="1188664" defTabSz="1267269">
              <a:defRPr/>
            </a:pPr>
            <a:r>
              <a:rPr lang="en-US" sz="2900" kern="0" spc="41" dirty="0">
                <a:solidFill>
                  <a:srgbClr val="FFFFFF"/>
                </a:solidFill>
                <a:effectLst>
                  <a:outerShdw blurRad="38100" dist="38100" dir="2700000" algn="tl">
                    <a:srgbClr val="000000">
                      <a:alpha val="43137"/>
                    </a:srgbClr>
                  </a:outerShdw>
                </a:effectLst>
                <a:latin typeface="+mj-lt"/>
              </a:rPr>
              <a:t>Analyze</a:t>
            </a:r>
          </a:p>
        </p:txBody>
      </p:sp>
      <p:sp>
        <p:nvSpPr>
          <p:cNvPr id="75" name="Round Same Side Corner Rectangle 74"/>
          <p:cNvSpPr/>
          <p:nvPr/>
        </p:nvSpPr>
        <p:spPr bwMode="invGray">
          <a:xfrm>
            <a:off x="609441" y="1600201"/>
            <a:ext cx="3534759" cy="1383632"/>
          </a:xfrm>
          <a:prstGeom prst="round2Same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3384" tIns="63382" rIns="63384" bIns="63382" numCol="1" rtlCol="0" anchor="ctr" anchorCtr="0" compatLnSpc="1">
            <a:prstTxWarp prst="textNoShape">
              <a:avLst/>
            </a:prstTxWarp>
          </a:bodyPr>
          <a:lstStyle/>
          <a:p>
            <a:pPr marL="1188664" defTabSz="1267269">
              <a:defRPr/>
            </a:pPr>
            <a:r>
              <a:rPr lang="en-US" sz="2900" kern="0" spc="41" dirty="0">
                <a:solidFill>
                  <a:srgbClr val="FFFFFF"/>
                </a:solidFill>
                <a:effectLst>
                  <a:outerShdw blurRad="38100" dist="38100" dir="2700000" algn="tl">
                    <a:srgbClr val="000000">
                      <a:alpha val="43137"/>
                    </a:srgbClr>
                  </a:outerShdw>
                </a:effectLst>
                <a:latin typeface="+mj-lt"/>
              </a:rPr>
              <a:t>Collect</a:t>
            </a:r>
          </a:p>
        </p:txBody>
      </p:sp>
      <p:grpSp>
        <p:nvGrpSpPr>
          <p:cNvPr id="76" name="Group 72"/>
          <p:cNvGrpSpPr/>
          <p:nvPr/>
        </p:nvGrpSpPr>
        <p:grpSpPr>
          <a:xfrm>
            <a:off x="838470" y="1783823"/>
            <a:ext cx="788220" cy="1016387"/>
            <a:chOff x="1081517" y="1626812"/>
            <a:chExt cx="816987" cy="1187766"/>
          </a:xfrm>
          <a:effectLst>
            <a:outerShdw blurRad="50800" dist="38100" dir="2700000" algn="tl" rotWithShape="0">
              <a:prstClr val="black">
                <a:alpha val="40000"/>
              </a:prstClr>
            </a:outerShdw>
          </a:effectLst>
        </p:grpSpPr>
        <p:pic>
          <p:nvPicPr>
            <p:cNvPr id="77" name="Picture 9" descr="C:\Users\jchapman\Pictures\Artwork_Imagery\Icons - Illustrations\_WINDOWS SERVER ICONS\Documents\Document Text.png"/>
            <p:cNvPicPr>
              <a:picLocks noChangeAspect="1" noChangeArrowheads="1"/>
            </p:cNvPicPr>
            <p:nvPr/>
          </p:nvPicPr>
          <p:blipFill>
            <a:blip r:embed="rId4" cstate="print"/>
            <a:srcRect/>
            <a:stretch>
              <a:fillRect/>
            </a:stretch>
          </p:blipFill>
          <p:spPr bwMode="auto">
            <a:xfrm>
              <a:off x="1081517" y="1626812"/>
              <a:ext cx="816987" cy="1187766"/>
            </a:xfrm>
            <a:prstGeom prst="rect">
              <a:avLst/>
            </a:prstGeom>
            <a:noFill/>
            <a:ln>
              <a:noFill/>
            </a:ln>
          </p:spPr>
        </p:pic>
        <p:pic>
          <p:nvPicPr>
            <p:cNvPr id="78" name="Picture 10" descr="C:\Users\jchapman\Pictures\Artwork_Imagery\Icons - Illustrations\charts - diagrams\3 peice unequal Pie chart.png"/>
            <p:cNvPicPr>
              <a:picLocks noChangeAspect="1" noChangeArrowheads="1"/>
            </p:cNvPicPr>
            <p:nvPr/>
          </p:nvPicPr>
          <p:blipFill>
            <a:blip r:embed="rId5" cstate="print"/>
            <a:srcRect/>
            <a:stretch>
              <a:fillRect/>
            </a:stretch>
          </p:blipFill>
          <p:spPr bwMode="auto">
            <a:xfrm>
              <a:off x="1157441" y="2362201"/>
              <a:ext cx="667797" cy="424422"/>
            </a:xfrm>
            <a:prstGeom prst="rect">
              <a:avLst/>
            </a:prstGeom>
            <a:noFill/>
            <a:ln>
              <a:noFill/>
            </a:ln>
          </p:spPr>
        </p:pic>
      </p:grpSp>
      <p:grpSp>
        <p:nvGrpSpPr>
          <p:cNvPr id="5" name="Group 74"/>
          <p:cNvGrpSpPr/>
          <p:nvPr/>
        </p:nvGrpSpPr>
        <p:grpSpPr>
          <a:xfrm>
            <a:off x="4542176" y="1735462"/>
            <a:ext cx="828360" cy="1113111"/>
            <a:chOff x="6858000" y="1676399"/>
            <a:chExt cx="957967" cy="1358620"/>
          </a:xfrm>
        </p:grpSpPr>
        <p:grpSp>
          <p:nvGrpSpPr>
            <p:cNvPr id="6" name="Group 69"/>
            <p:cNvGrpSpPr/>
            <p:nvPr/>
          </p:nvGrpSpPr>
          <p:grpSpPr>
            <a:xfrm>
              <a:off x="6858000" y="1676399"/>
              <a:ext cx="957967" cy="1358620"/>
              <a:chOff x="609600" y="1828800"/>
              <a:chExt cx="393006" cy="727159"/>
            </a:xfrm>
          </p:grpSpPr>
          <p:pic>
            <p:nvPicPr>
              <p:cNvPr id="56" name="Picture 8" descr="C:\Users\jchapman\Pictures\Artwork_Imagery\Icons - Illustrations\_WINDOWS SERVER ICONS\Documents\Clipboard notes clip board write.png"/>
              <p:cNvPicPr>
                <a:picLocks noChangeAspect="1" noChangeArrowheads="1"/>
              </p:cNvPicPr>
              <p:nvPr/>
            </p:nvPicPr>
            <p:blipFill>
              <a:blip r:embed="rId6" cstate="print"/>
              <a:srcRect/>
              <a:stretch>
                <a:fillRect/>
              </a:stretch>
            </p:blipFill>
            <p:spPr bwMode="auto">
              <a:xfrm>
                <a:off x="609600" y="1828800"/>
                <a:ext cx="393006" cy="727159"/>
              </a:xfrm>
              <a:prstGeom prst="rect">
                <a:avLst/>
              </a:prstGeom>
              <a:noFill/>
              <a:ln>
                <a:noFill/>
              </a:ln>
            </p:spPr>
          </p:pic>
          <p:pic>
            <p:nvPicPr>
              <p:cNvPr id="59" name="Picture 11" descr="C:\Users\jchapman\Pictures\Artwork_Imagery\Icons - Illustrations\_WINDOWS SERVER ICONS\Symbols\Checkmark check green okay ok approved.png"/>
              <p:cNvPicPr>
                <a:picLocks noChangeAspect="1" noChangeArrowheads="1"/>
              </p:cNvPicPr>
              <p:nvPr/>
            </p:nvPicPr>
            <p:blipFill>
              <a:blip r:embed="rId7" cstate="print"/>
              <a:srcRect/>
              <a:stretch>
                <a:fillRect/>
              </a:stretch>
            </p:blipFill>
            <p:spPr bwMode="auto">
              <a:xfrm>
                <a:off x="840390" y="2044245"/>
                <a:ext cx="112665" cy="139249"/>
              </a:xfrm>
              <a:prstGeom prst="rect">
                <a:avLst/>
              </a:prstGeom>
              <a:noFill/>
              <a:ln>
                <a:noFill/>
              </a:ln>
            </p:spPr>
          </p:pic>
          <p:pic>
            <p:nvPicPr>
              <p:cNvPr id="61" name="Picture 13" descr="C:\Users\jchapman\Pictures\Artwork_Imagery\Icons - Illustrations\_WINDOWS SERVER ICONS\Hardware\Computer PC desktop machine.png"/>
              <p:cNvPicPr>
                <a:picLocks noChangeAspect="1" noChangeArrowheads="1"/>
              </p:cNvPicPr>
              <p:nvPr/>
            </p:nvPicPr>
            <p:blipFill>
              <a:blip r:embed="rId8" cstate="print"/>
              <a:srcRect/>
              <a:stretch>
                <a:fillRect/>
              </a:stretch>
            </p:blipFill>
            <p:spPr bwMode="auto">
              <a:xfrm>
                <a:off x="690445" y="2236441"/>
                <a:ext cx="136981" cy="158130"/>
              </a:xfrm>
              <a:prstGeom prst="rect">
                <a:avLst/>
              </a:prstGeom>
              <a:noFill/>
              <a:ln>
                <a:noFill/>
              </a:ln>
            </p:spPr>
          </p:pic>
          <p:pic>
            <p:nvPicPr>
              <p:cNvPr id="62" name="Picture 14" descr="C:\Users\jchapman\Pictures\Artwork_Imagery\Icons - Illustrations\_WINDOWS SERVER ICONS\Hardware\Laptop notebook pc mobility.png"/>
              <p:cNvPicPr>
                <a:picLocks noChangeAspect="1" noChangeArrowheads="1"/>
              </p:cNvPicPr>
              <p:nvPr/>
            </p:nvPicPr>
            <p:blipFill>
              <a:blip r:embed="rId9" cstate="print"/>
              <a:srcRect/>
              <a:stretch>
                <a:fillRect/>
              </a:stretch>
            </p:blipFill>
            <p:spPr bwMode="auto">
              <a:xfrm>
                <a:off x="675653" y="2047422"/>
                <a:ext cx="127295" cy="150510"/>
              </a:xfrm>
              <a:prstGeom prst="rect">
                <a:avLst/>
              </a:prstGeom>
              <a:noFill/>
              <a:ln>
                <a:noFill/>
              </a:ln>
            </p:spPr>
          </p:pic>
        </p:grpSp>
        <p:pic>
          <p:nvPicPr>
            <p:cNvPr id="74" name="Picture 12" descr="C:\Users\jchapman\Pictures\Artwork_Imagery\Icons - Illustrations\_WINDOWS SERVER ICONS\Symbols\X don't no not okay approved bad.png"/>
            <p:cNvPicPr>
              <a:picLocks noChangeAspect="1" noChangeArrowheads="1"/>
            </p:cNvPicPr>
            <p:nvPr/>
          </p:nvPicPr>
          <p:blipFill>
            <a:blip r:embed="rId10" cstate="print"/>
            <a:srcRect/>
            <a:stretch>
              <a:fillRect/>
            </a:stretch>
          </p:blipFill>
          <p:spPr bwMode="auto">
            <a:xfrm>
              <a:off x="7448295" y="2438400"/>
              <a:ext cx="253602" cy="228599"/>
            </a:xfrm>
            <a:prstGeom prst="rect">
              <a:avLst/>
            </a:prstGeom>
            <a:noFill/>
            <a:ln>
              <a:noFill/>
            </a:ln>
          </p:spPr>
        </p:pic>
      </p:grpSp>
      <p:grpSp>
        <p:nvGrpSpPr>
          <p:cNvPr id="4" name="Group 30"/>
          <p:cNvGrpSpPr/>
          <p:nvPr/>
        </p:nvGrpSpPr>
        <p:grpSpPr>
          <a:xfrm>
            <a:off x="8269121" y="1763072"/>
            <a:ext cx="1021337" cy="1106016"/>
            <a:chOff x="9428481" y="2547828"/>
            <a:chExt cx="1168400" cy="1265274"/>
          </a:xfrm>
          <a:effectLst>
            <a:outerShdw blurRad="50800" dist="38100" dir="2700000" algn="tl" rotWithShape="0">
              <a:prstClr val="black">
                <a:alpha val="40000"/>
              </a:prstClr>
            </a:outerShdw>
          </a:effectLst>
        </p:grpSpPr>
        <p:pic>
          <p:nvPicPr>
            <p:cNvPr id="64" name="Picture 3" descr="C:\Users\jchapman\Pictures\Artwork_Imagery\Icons - Illustrations\_WINDOWS SERVER ICONS\Documents\Check list checklist to do done tasks.png"/>
            <p:cNvPicPr>
              <a:picLocks noChangeAspect="1" noChangeArrowheads="1"/>
            </p:cNvPicPr>
            <p:nvPr/>
          </p:nvPicPr>
          <p:blipFill>
            <a:blip r:embed="rId11" cstate="print"/>
            <a:srcRect/>
            <a:stretch>
              <a:fillRect/>
            </a:stretch>
          </p:blipFill>
          <p:spPr bwMode="auto">
            <a:xfrm>
              <a:off x="9428481" y="2547828"/>
              <a:ext cx="922973" cy="1190149"/>
            </a:xfrm>
            <a:prstGeom prst="rect">
              <a:avLst/>
            </a:prstGeom>
            <a:noFill/>
            <a:ln>
              <a:noFill/>
            </a:ln>
          </p:spPr>
        </p:pic>
        <p:pic>
          <p:nvPicPr>
            <p:cNvPr id="65" name="Picture 7" descr="C:\Users\jchapman\Pictures\Artwork_Imagery\Icons - Illustrations\_WINDOWS SERVER ICONS\Misc\gear cog cogwheel.png"/>
            <p:cNvPicPr>
              <a:picLocks noChangeAspect="1" noChangeArrowheads="1"/>
            </p:cNvPicPr>
            <p:nvPr/>
          </p:nvPicPr>
          <p:blipFill>
            <a:blip r:embed="rId12" cstate="print"/>
            <a:srcRect/>
            <a:stretch>
              <a:fillRect/>
            </a:stretch>
          </p:blipFill>
          <p:spPr bwMode="auto">
            <a:xfrm rot="6800614">
              <a:off x="9603797" y="3205588"/>
              <a:ext cx="433956" cy="585085"/>
            </a:xfrm>
            <a:prstGeom prst="rect">
              <a:avLst/>
            </a:prstGeom>
            <a:noFill/>
            <a:ln>
              <a:noFill/>
            </a:ln>
          </p:spPr>
        </p:pic>
        <p:pic>
          <p:nvPicPr>
            <p:cNvPr id="66" name="Picture 7" descr="C:\Users\jchapman\Pictures\Artwork_Imagery\Icons - Illustrations\_WINDOWS SERVER ICONS\Misc\gear cog cogwheel.png"/>
            <p:cNvPicPr>
              <a:picLocks noChangeAspect="1" noChangeArrowheads="1"/>
            </p:cNvPicPr>
            <p:nvPr/>
          </p:nvPicPr>
          <p:blipFill>
            <a:blip r:embed="rId13" cstate="print"/>
            <a:srcRect/>
            <a:stretch>
              <a:fillRect/>
            </a:stretch>
          </p:blipFill>
          <p:spPr bwMode="auto">
            <a:xfrm rot="6800614">
              <a:off x="9887622" y="3286663"/>
              <a:ext cx="305470" cy="411854"/>
            </a:xfrm>
            <a:prstGeom prst="rect">
              <a:avLst/>
            </a:prstGeom>
            <a:noFill/>
            <a:ln>
              <a:noFill/>
            </a:ln>
          </p:spPr>
        </p:pic>
        <p:pic>
          <p:nvPicPr>
            <p:cNvPr id="67" name="Picture 7" descr="C:\Users\jchapman\Pictures\Artwork_Imagery\Icons - Illustrations\_WINDOWS SERVER ICONS\Misc\gear cog cogwheel.png"/>
            <p:cNvPicPr>
              <a:picLocks noChangeAspect="1" noChangeArrowheads="1"/>
            </p:cNvPicPr>
            <p:nvPr/>
          </p:nvPicPr>
          <p:blipFill>
            <a:blip r:embed="rId14" cstate="print"/>
            <a:srcRect/>
            <a:stretch>
              <a:fillRect/>
            </a:stretch>
          </p:blipFill>
          <p:spPr bwMode="auto">
            <a:xfrm rot="6800614">
              <a:off x="10025553" y="3379200"/>
              <a:ext cx="369552" cy="498252"/>
            </a:xfrm>
            <a:prstGeom prst="rect">
              <a:avLst/>
            </a:prstGeom>
            <a:noFill/>
            <a:ln>
              <a:noFill/>
            </a:ln>
          </p:spPr>
        </p:pic>
        <p:pic>
          <p:nvPicPr>
            <p:cNvPr id="68" name="Picture 7" descr="C:\Users\jchapman\Pictures\Artwork_Imagery\Icons - Illustrations\_WINDOWS SERVER ICONS\Misc\gear cog cogwheel.png"/>
            <p:cNvPicPr>
              <a:picLocks noChangeAspect="1" noChangeArrowheads="1"/>
            </p:cNvPicPr>
            <p:nvPr/>
          </p:nvPicPr>
          <p:blipFill>
            <a:blip r:embed="rId15" cstate="print"/>
            <a:srcRect/>
            <a:stretch>
              <a:fillRect/>
            </a:stretch>
          </p:blipFill>
          <p:spPr bwMode="auto">
            <a:xfrm rot="6800614">
              <a:off x="10237823" y="3344729"/>
              <a:ext cx="305807" cy="412308"/>
            </a:xfrm>
            <a:prstGeom prst="rect">
              <a:avLst/>
            </a:prstGeom>
            <a:noFill/>
            <a:ln>
              <a:noFill/>
            </a:ln>
          </p:spPr>
        </p:pic>
        <p:pic>
          <p:nvPicPr>
            <p:cNvPr id="69" name="Picture 15" descr="C:\Users\jchapman\Pictures\Artwork_Imagery\Icons - Illustrations\_WINDOWS SERVER ICONS\Misc\Boxed Update retail software.png"/>
            <p:cNvPicPr>
              <a:picLocks noChangeAspect="1" noChangeArrowheads="1"/>
            </p:cNvPicPr>
            <p:nvPr/>
          </p:nvPicPr>
          <p:blipFill>
            <a:blip r:embed="rId16" cstate="print"/>
            <a:srcRect/>
            <a:stretch>
              <a:fillRect/>
            </a:stretch>
          </p:blipFill>
          <p:spPr bwMode="auto">
            <a:xfrm>
              <a:off x="9897969" y="2795483"/>
              <a:ext cx="640111" cy="519570"/>
            </a:xfrm>
            <a:prstGeom prst="rect">
              <a:avLst/>
            </a:prstGeom>
            <a:noFill/>
            <a:ln>
              <a:noFill/>
            </a:ln>
          </p:spPr>
        </p:pic>
      </p:grpSp>
    </p:spTree>
    <p:extLst>
      <p:ext uri="{BB962C8B-B14F-4D97-AF65-F5344CB8AC3E}">
        <p14:creationId xmlns:p14="http://schemas.microsoft.com/office/powerpoint/2010/main" val="12273742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toolbox.png"/>
          <p:cNvPicPr>
            <a:picLocks noChangeAspect="1"/>
          </p:cNvPicPr>
          <p:nvPr/>
        </p:nvPicPr>
        <p:blipFill>
          <a:blip r:embed="rId3" cstate="print"/>
          <a:stretch>
            <a:fillRect/>
          </a:stretch>
        </p:blipFill>
        <p:spPr>
          <a:xfrm>
            <a:off x="5414214" y="1131889"/>
            <a:ext cx="6165014" cy="4398728"/>
          </a:xfrm>
          <a:prstGeom prst="roundRect">
            <a:avLst>
              <a:gd name="adj" fmla="val 9853"/>
            </a:avLst>
          </a:prstGeom>
        </p:spPr>
      </p:pic>
      <p:sp>
        <p:nvSpPr>
          <p:cNvPr id="2" name="Title 1"/>
          <p:cNvSpPr>
            <a:spLocks noGrp="1"/>
          </p:cNvSpPr>
          <p:nvPr>
            <p:ph type="title"/>
          </p:nvPr>
        </p:nvSpPr>
        <p:spPr/>
        <p:txBody>
          <a:bodyPr/>
          <a:lstStyle/>
          <a:p>
            <a:r>
              <a:rPr lang="en-US" smtClean="0"/>
              <a:t>Application Compatibility Toolkit (ACT) 5.6</a:t>
            </a:r>
            <a:endParaRPr lang="en-US" dirty="0"/>
          </a:p>
        </p:txBody>
      </p:sp>
      <p:sp>
        <p:nvSpPr>
          <p:cNvPr id="22" name="Content Placeholder 21"/>
          <p:cNvSpPr>
            <a:spLocks noGrp="1"/>
          </p:cNvSpPr>
          <p:nvPr>
            <p:ph type="body" sz="quarter" idx="10"/>
          </p:nvPr>
        </p:nvSpPr>
        <p:spPr/>
        <p:txBody>
          <a:bodyPr/>
          <a:lstStyle/>
          <a:p>
            <a:r>
              <a:rPr lang="en-US" smtClean="0"/>
              <a:t>Provides tools to inventory applications, hardware, and devices in the production environment</a:t>
            </a:r>
          </a:p>
          <a:p>
            <a:r>
              <a:rPr lang="en-US" smtClean="0"/>
              <a:t>Synchronizes collected inventory with current application and hardware compatibility data from Microsoft</a:t>
            </a:r>
          </a:p>
          <a:p>
            <a:r>
              <a:rPr lang="en-US" smtClean="0"/>
              <a:t>Includes tools to test and repair individual applications</a:t>
            </a:r>
          </a:p>
          <a:p>
            <a:r>
              <a:rPr lang="en-US" smtClean="0"/>
              <a:t>Version 5.6 has x64 support for inventory, compatibility fixing, and standard user account issue detection </a:t>
            </a:r>
            <a:endParaRPr lang="en-US" dirty="0"/>
          </a:p>
        </p:txBody>
      </p:sp>
    </p:spTree>
    <p:extLst>
      <p:ext uri="{BB962C8B-B14F-4D97-AF65-F5344CB8AC3E}">
        <p14:creationId xmlns:p14="http://schemas.microsoft.com/office/powerpoint/2010/main" val="19086143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Compatibility Toolkit (ACT)</a:t>
            </a:r>
            <a:endParaRPr lang="en-US" dirty="0"/>
          </a:p>
        </p:txBody>
      </p:sp>
      <p:pic>
        <p:nvPicPr>
          <p:cNvPr id="22" name="Picture 21" descr="ACTconsolidation.png"/>
          <p:cNvPicPr>
            <a:picLocks noChangeAspect="1"/>
          </p:cNvPicPr>
          <p:nvPr/>
        </p:nvPicPr>
        <p:blipFill>
          <a:blip r:embed="rId3" cstate="print"/>
          <a:stretch>
            <a:fillRect/>
          </a:stretch>
        </p:blipFill>
        <p:spPr>
          <a:xfrm>
            <a:off x="609600" y="1131890"/>
            <a:ext cx="7283132" cy="5469463"/>
          </a:xfrm>
          <a:prstGeom prst="rect">
            <a:avLst/>
          </a:prstGeom>
        </p:spPr>
      </p:pic>
      <p:pic>
        <p:nvPicPr>
          <p:cNvPr id="21" name="Picture 20" descr="ACTIEissue.JPG"/>
          <p:cNvPicPr>
            <a:picLocks noChangeAspect="1"/>
          </p:cNvPicPr>
          <p:nvPr/>
        </p:nvPicPr>
        <p:blipFill>
          <a:blip r:embed="rId4" cstate="print"/>
          <a:stretch>
            <a:fillRect/>
          </a:stretch>
        </p:blipFill>
        <p:spPr>
          <a:xfrm>
            <a:off x="6332599" y="1670427"/>
            <a:ext cx="5246629" cy="4392387"/>
          </a:xfrm>
          <a:prstGeom prst="rect">
            <a:avLst/>
          </a:prstGeom>
        </p:spPr>
      </p:pic>
    </p:spTree>
    <p:extLst>
      <p:ext uri="{BB962C8B-B14F-4D97-AF65-F5344CB8AC3E}">
        <p14:creationId xmlns:p14="http://schemas.microsoft.com/office/powerpoint/2010/main" val="16328886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Office 2010 Compatibility Toolkit</a:t>
            </a:r>
            <a:endParaRPr lang="en-US" dirty="0"/>
          </a:p>
        </p:txBody>
      </p:sp>
      <p:sp>
        <p:nvSpPr>
          <p:cNvPr id="1030" name="Oval 6"/>
          <p:cNvSpPr>
            <a:spLocks noChangeArrowheads="1"/>
          </p:cNvSpPr>
          <p:nvPr/>
        </p:nvSpPr>
        <p:spPr bwMode="auto">
          <a:xfrm>
            <a:off x="3434456" y="2604413"/>
            <a:ext cx="5326263" cy="2281239"/>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5093" tIns="47546" rIns="95093" bIns="47546" numCol="1" anchor="ctr" anchorCtr="0" compatLnSpc="1">
            <a:prstTxWarp prst="textNoShape">
              <a:avLst/>
            </a:prstTxWarp>
          </a:bodyPr>
          <a:lstStyle/>
          <a:p>
            <a:pPr algn="ctr">
              <a:lnSpc>
                <a:spcPct val="90000"/>
              </a:lnSpc>
            </a:pPr>
            <a:r>
              <a:rPr lang="en-US" sz="2500" dirty="0">
                <a:solidFill>
                  <a:schemeClr val="tx1"/>
                </a:solidFill>
                <a:effectLst>
                  <a:outerShdw blurRad="38100" dist="38100" dir="2700000" algn="tl">
                    <a:srgbClr val="000000">
                      <a:alpha val="43137"/>
                    </a:srgbClr>
                  </a:outerShdw>
                </a:effectLst>
              </a:rPr>
              <a:t>Application Compatibility</a:t>
            </a:r>
          </a:p>
        </p:txBody>
      </p:sp>
      <p:sp>
        <p:nvSpPr>
          <p:cNvPr id="1031" name="Freeform 7"/>
          <p:cNvSpPr>
            <a:spLocks/>
          </p:cNvSpPr>
          <p:nvPr/>
        </p:nvSpPr>
        <p:spPr bwMode="auto">
          <a:xfrm>
            <a:off x="5254315" y="1231224"/>
            <a:ext cx="5766415" cy="2427288"/>
          </a:xfrm>
          <a:custGeom>
            <a:avLst/>
            <a:gdLst/>
            <a:ahLst/>
            <a:cxnLst>
              <a:cxn ang="0">
                <a:pos x="441" y="398"/>
              </a:cxn>
              <a:cxn ang="0">
                <a:pos x="104" y="216"/>
              </a:cxn>
              <a:cxn ang="0">
                <a:pos x="91" y="216"/>
              </a:cxn>
              <a:cxn ang="0">
                <a:pos x="73" y="148"/>
              </a:cxn>
              <a:cxn ang="0">
                <a:pos x="0" y="6"/>
              </a:cxn>
              <a:cxn ang="0">
                <a:pos x="104" y="0"/>
              </a:cxn>
              <a:cxn ang="0">
                <a:pos x="709" y="298"/>
              </a:cxn>
              <a:cxn ang="0">
                <a:pos x="571" y="369"/>
              </a:cxn>
              <a:cxn ang="0">
                <a:pos x="441" y="398"/>
              </a:cxn>
            </a:cxnLst>
            <a:rect l="0" t="0" r="r" b="b"/>
            <a:pathLst>
              <a:path w="709" h="398">
                <a:moveTo>
                  <a:pt x="441" y="398"/>
                </a:moveTo>
                <a:cubicBezTo>
                  <a:pt x="428" y="297"/>
                  <a:pt x="281" y="216"/>
                  <a:pt x="104" y="216"/>
                </a:cubicBezTo>
                <a:cubicBezTo>
                  <a:pt x="100" y="216"/>
                  <a:pt x="95" y="216"/>
                  <a:pt x="91" y="216"/>
                </a:cubicBezTo>
                <a:cubicBezTo>
                  <a:pt x="86" y="192"/>
                  <a:pt x="80" y="169"/>
                  <a:pt x="73" y="148"/>
                </a:cubicBezTo>
                <a:cubicBezTo>
                  <a:pt x="55" y="94"/>
                  <a:pt x="31" y="47"/>
                  <a:pt x="0" y="6"/>
                </a:cubicBezTo>
                <a:cubicBezTo>
                  <a:pt x="34" y="2"/>
                  <a:pt x="69" y="0"/>
                  <a:pt x="104" y="0"/>
                </a:cubicBezTo>
                <a:cubicBezTo>
                  <a:pt x="389" y="0"/>
                  <a:pt x="633" y="127"/>
                  <a:pt x="709" y="298"/>
                </a:cubicBezTo>
                <a:cubicBezTo>
                  <a:pt x="669" y="328"/>
                  <a:pt x="623" y="352"/>
                  <a:pt x="571" y="369"/>
                </a:cubicBezTo>
                <a:cubicBezTo>
                  <a:pt x="531" y="383"/>
                  <a:pt x="488" y="392"/>
                  <a:pt x="441" y="398"/>
                </a:cubicBezTo>
                <a:close/>
              </a:path>
            </a:pathLst>
          </a:custGeom>
          <a:ln>
            <a:headEnd/>
            <a:tailEnd/>
          </a:ln>
        </p:spPr>
        <p:style>
          <a:lnRef idx="0">
            <a:schemeClr val="accent5"/>
          </a:lnRef>
          <a:fillRef idx="3">
            <a:schemeClr val="accent5"/>
          </a:fillRef>
          <a:effectRef idx="3">
            <a:schemeClr val="accent5"/>
          </a:effectRef>
          <a:fontRef idx="minor">
            <a:schemeClr val="lt1"/>
          </a:fontRef>
        </p:style>
        <p:txBody>
          <a:bodyPr vert="horz" wrap="square" lIns="95093" tIns="47546" rIns="95093" bIns="380372" numCol="1" anchor="ctr" anchorCtr="0" compatLnSpc="1">
            <a:prstTxWarp prst="textNoShape">
              <a:avLst/>
            </a:prstTxWarp>
          </a:bodyPr>
          <a:lstStyle/>
          <a:p>
            <a:pPr algn="ctr"/>
            <a:endParaRPr lang="en-US" dirty="0">
              <a:gradFill>
                <a:gsLst>
                  <a:gs pos="0">
                    <a:srgbClr val="FFFFFF"/>
                  </a:gs>
                  <a:gs pos="100000">
                    <a:srgbClr val="FFFFFF"/>
                  </a:gs>
                </a:gsLst>
                <a:lin ang="5400000" scaled="0"/>
              </a:gradFill>
            </a:endParaRPr>
          </a:p>
        </p:txBody>
      </p:sp>
      <p:sp>
        <p:nvSpPr>
          <p:cNvPr id="1032" name="Freeform 8"/>
          <p:cNvSpPr>
            <a:spLocks/>
          </p:cNvSpPr>
          <p:nvPr/>
        </p:nvSpPr>
        <p:spPr bwMode="auto">
          <a:xfrm>
            <a:off x="6303910" y="3121937"/>
            <a:ext cx="4919969" cy="3098800"/>
          </a:xfrm>
          <a:custGeom>
            <a:avLst/>
            <a:gdLst/>
            <a:ahLst/>
            <a:cxnLst>
              <a:cxn ang="0">
                <a:pos x="605" y="103"/>
              </a:cxn>
              <a:cxn ang="0">
                <a:pos x="94" y="508"/>
              </a:cxn>
              <a:cxn ang="0">
                <a:pos x="18" y="363"/>
              </a:cxn>
              <a:cxn ang="0">
                <a:pos x="0" y="299"/>
              </a:cxn>
              <a:cxn ang="0">
                <a:pos x="313" y="103"/>
              </a:cxn>
              <a:cxn ang="0">
                <a:pos x="312" y="101"/>
              </a:cxn>
              <a:cxn ang="0">
                <a:pos x="446" y="71"/>
              </a:cxn>
              <a:cxn ang="0">
                <a:pos x="585" y="0"/>
              </a:cxn>
              <a:cxn ang="0">
                <a:pos x="605" y="103"/>
              </a:cxn>
            </a:cxnLst>
            <a:rect l="0" t="0" r="r" b="b"/>
            <a:pathLst>
              <a:path w="605" h="508">
                <a:moveTo>
                  <a:pt x="605" y="103"/>
                </a:moveTo>
                <a:cubicBezTo>
                  <a:pt x="605" y="302"/>
                  <a:pt x="383" y="471"/>
                  <a:pt x="94" y="508"/>
                </a:cubicBezTo>
                <a:cubicBezTo>
                  <a:pt x="61" y="466"/>
                  <a:pt x="36" y="418"/>
                  <a:pt x="18" y="363"/>
                </a:cubicBezTo>
                <a:cubicBezTo>
                  <a:pt x="11" y="343"/>
                  <a:pt x="5" y="321"/>
                  <a:pt x="0" y="299"/>
                </a:cubicBezTo>
                <a:cubicBezTo>
                  <a:pt x="174" y="291"/>
                  <a:pt x="313" y="206"/>
                  <a:pt x="313" y="103"/>
                </a:cubicBezTo>
                <a:cubicBezTo>
                  <a:pt x="313" y="102"/>
                  <a:pt x="312" y="101"/>
                  <a:pt x="312" y="101"/>
                </a:cubicBezTo>
                <a:cubicBezTo>
                  <a:pt x="361" y="95"/>
                  <a:pt x="405" y="85"/>
                  <a:pt x="446" y="71"/>
                </a:cubicBezTo>
                <a:cubicBezTo>
                  <a:pt x="498" y="54"/>
                  <a:pt x="544" y="30"/>
                  <a:pt x="585" y="0"/>
                </a:cubicBezTo>
                <a:cubicBezTo>
                  <a:pt x="598" y="33"/>
                  <a:pt x="605" y="67"/>
                  <a:pt x="605" y="103"/>
                </a:cubicBez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5093" tIns="47546" rIns="95093" bIns="47546" numCol="1" anchor="t" anchorCtr="0" compatLnSpc="1">
            <a:prstTxWarp prst="textNoShape">
              <a:avLst/>
            </a:prstTxWarp>
          </a:bodyPr>
          <a:lstStyle/>
          <a:p>
            <a:endParaRPr lang="en-US"/>
          </a:p>
        </p:txBody>
      </p:sp>
      <p:sp>
        <p:nvSpPr>
          <p:cNvPr id="1033" name="Freeform 9"/>
          <p:cNvSpPr>
            <a:spLocks/>
          </p:cNvSpPr>
          <p:nvPr/>
        </p:nvSpPr>
        <p:spPr bwMode="auto">
          <a:xfrm>
            <a:off x="977645" y="1274087"/>
            <a:ext cx="4919969" cy="3098800"/>
          </a:xfrm>
          <a:custGeom>
            <a:avLst/>
            <a:gdLst/>
            <a:ahLst/>
            <a:cxnLst>
              <a:cxn ang="0">
                <a:pos x="20" y="508"/>
              </a:cxn>
              <a:cxn ang="0">
                <a:pos x="0" y="406"/>
              </a:cxn>
              <a:cxn ang="0">
                <a:pos x="511" y="0"/>
              </a:cxn>
              <a:cxn ang="0">
                <a:pos x="587" y="145"/>
              </a:cxn>
              <a:cxn ang="0">
                <a:pos x="605" y="209"/>
              </a:cxn>
              <a:cxn ang="0">
                <a:pos x="293" y="406"/>
              </a:cxn>
              <a:cxn ang="0">
                <a:pos x="293" y="407"/>
              </a:cxn>
              <a:cxn ang="0">
                <a:pos x="159" y="437"/>
              </a:cxn>
              <a:cxn ang="0">
                <a:pos x="20" y="508"/>
              </a:cxn>
            </a:cxnLst>
            <a:rect l="0" t="0" r="r" b="b"/>
            <a:pathLst>
              <a:path w="605" h="508">
                <a:moveTo>
                  <a:pt x="20" y="508"/>
                </a:moveTo>
                <a:cubicBezTo>
                  <a:pt x="7" y="475"/>
                  <a:pt x="0" y="441"/>
                  <a:pt x="0" y="406"/>
                </a:cubicBezTo>
                <a:cubicBezTo>
                  <a:pt x="0" y="206"/>
                  <a:pt x="222" y="37"/>
                  <a:pt x="511" y="0"/>
                </a:cubicBezTo>
                <a:cubicBezTo>
                  <a:pt x="543" y="42"/>
                  <a:pt x="569" y="90"/>
                  <a:pt x="587" y="145"/>
                </a:cubicBezTo>
                <a:cubicBezTo>
                  <a:pt x="594" y="165"/>
                  <a:pt x="600" y="187"/>
                  <a:pt x="605" y="209"/>
                </a:cubicBezTo>
                <a:cubicBezTo>
                  <a:pt x="431" y="217"/>
                  <a:pt x="293" y="303"/>
                  <a:pt x="293" y="406"/>
                </a:cubicBezTo>
                <a:cubicBezTo>
                  <a:pt x="293" y="406"/>
                  <a:pt x="293" y="407"/>
                  <a:pt x="293" y="407"/>
                </a:cubicBezTo>
                <a:cubicBezTo>
                  <a:pt x="244" y="413"/>
                  <a:pt x="200" y="423"/>
                  <a:pt x="159" y="437"/>
                </a:cubicBezTo>
                <a:cubicBezTo>
                  <a:pt x="107" y="454"/>
                  <a:pt x="61" y="478"/>
                  <a:pt x="20" y="508"/>
                </a:cubicBezTo>
                <a:close/>
              </a:path>
            </a:pathLst>
          </a:custGeom>
          <a:ln>
            <a:headEnd/>
            <a:tailEnd/>
          </a:ln>
        </p:spPr>
        <p:style>
          <a:lnRef idx="0">
            <a:schemeClr val="accent4"/>
          </a:lnRef>
          <a:fillRef idx="3">
            <a:schemeClr val="accent4"/>
          </a:fillRef>
          <a:effectRef idx="3">
            <a:schemeClr val="accent4"/>
          </a:effectRef>
          <a:fontRef idx="minor">
            <a:schemeClr val="lt1"/>
          </a:fontRef>
        </p:style>
        <p:txBody>
          <a:bodyPr vert="horz" wrap="square" lIns="95093" tIns="47546" rIns="95093" bIns="47546" numCol="1" anchor="t" anchorCtr="0" compatLnSpc="1">
            <a:prstTxWarp prst="textNoShape">
              <a:avLst/>
            </a:prstTxWarp>
          </a:bodyPr>
          <a:lstStyle/>
          <a:p>
            <a:endParaRPr lang="en-US"/>
          </a:p>
        </p:txBody>
      </p:sp>
      <p:sp>
        <p:nvSpPr>
          <p:cNvPr id="1034" name="Freeform 10"/>
          <p:cNvSpPr>
            <a:spLocks/>
          </p:cNvSpPr>
          <p:nvPr/>
        </p:nvSpPr>
        <p:spPr bwMode="auto">
          <a:xfrm>
            <a:off x="1180794" y="3836312"/>
            <a:ext cx="5766415" cy="2427288"/>
          </a:xfrm>
          <a:custGeom>
            <a:avLst/>
            <a:gdLst/>
            <a:ahLst/>
            <a:cxnLst>
              <a:cxn ang="0">
                <a:pos x="709" y="392"/>
              </a:cxn>
              <a:cxn ang="0">
                <a:pos x="605" y="398"/>
              </a:cxn>
              <a:cxn ang="0">
                <a:pos x="0" y="100"/>
              </a:cxn>
              <a:cxn ang="0">
                <a:pos x="138" y="29"/>
              </a:cxn>
              <a:cxn ang="0">
                <a:pos x="268" y="0"/>
              </a:cxn>
              <a:cxn ang="0">
                <a:pos x="605" y="182"/>
              </a:cxn>
              <a:cxn ang="0">
                <a:pos x="618" y="182"/>
              </a:cxn>
              <a:cxn ang="0">
                <a:pos x="636" y="250"/>
              </a:cxn>
              <a:cxn ang="0">
                <a:pos x="709" y="392"/>
              </a:cxn>
            </a:cxnLst>
            <a:rect l="0" t="0" r="r" b="b"/>
            <a:pathLst>
              <a:path w="709" h="398">
                <a:moveTo>
                  <a:pt x="709" y="392"/>
                </a:moveTo>
                <a:cubicBezTo>
                  <a:pt x="675" y="396"/>
                  <a:pt x="640" y="398"/>
                  <a:pt x="605" y="398"/>
                </a:cubicBezTo>
                <a:cubicBezTo>
                  <a:pt x="320" y="398"/>
                  <a:pt x="76" y="271"/>
                  <a:pt x="0" y="100"/>
                </a:cubicBezTo>
                <a:cubicBezTo>
                  <a:pt x="40" y="70"/>
                  <a:pt x="86" y="46"/>
                  <a:pt x="138" y="29"/>
                </a:cubicBezTo>
                <a:cubicBezTo>
                  <a:pt x="178" y="15"/>
                  <a:pt x="221" y="6"/>
                  <a:pt x="268" y="0"/>
                </a:cubicBezTo>
                <a:cubicBezTo>
                  <a:pt x="281" y="101"/>
                  <a:pt x="428" y="182"/>
                  <a:pt x="605" y="182"/>
                </a:cubicBezTo>
                <a:cubicBezTo>
                  <a:pt x="609" y="182"/>
                  <a:pt x="613" y="182"/>
                  <a:pt x="618" y="182"/>
                </a:cubicBezTo>
                <a:cubicBezTo>
                  <a:pt x="623" y="206"/>
                  <a:pt x="629" y="229"/>
                  <a:pt x="636" y="250"/>
                </a:cubicBezTo>
                <a:cubicBezTo>
                  <a:pt x="654" y="304"/>
                  <a:pt x="678" y="351"/>
                  <a:pt x="709" y="392"/>
                </a:cubicBez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5093" tIns="47546" rIns="95093" bIns="47546" numCol="1" anchor="t" anchorCtr="0" compatLnSpc="1">
            <a:prstTxWarp prst="textNoShape">
              <a:avLst/>
            </a:prstTxWarp>
          </a:bodyPr>
          <a:lstStyle/>
          <a:p>
            <a:endParaRPr lang="en-US"/>
          </a:p>
        </p:txBody>
      </p:sp>
      <p:sp>
        <p:nvSpPr>
          <p:cNvPr id="15" name="TextBox 14"/>
          <p:cNvSpPr txBox="1"/>
          <p:nvPr/>
        </p:nvSpPr>
        <p:spPr>
          <a:xfrm>
            <a:off x="6542640" y="1866711"/>
            <a:ext cx="4478091" cy="1403461"/>
          </a:xfrm>
          <a:prstGeom prst="rect">
            <a:avLst/>
          </a:prstGeom>
          <a:noFill/>
        </p:spPr>
        <p:txBody>
          <a:bodyPr wrap="square" lIns="0" tIns="0" rIns="0" bIns="0" rtlCol="0">
            <a:spAutoFit/>
          </a:bodyPr>
          <a:lstStyle/>
          <a:p>
            <a:pPr>
              <a:lnSpc>
                <a:spcPct val="90000"/>
              </a:lnSpc>
            </a:pPr>
            <a:r>
              <a:rPr lang="en-US" sz="2500" b="1" dirty="0">
                <a:gradFill>
                  <a:gsLst>
                    <a:gs pos="0">
                      <a:schemeClr val="accent2"/>
                    </a:gs>
                    <a:gs pos="100000">
                      <a:schemeClr val="accent2"/>
                    </a:gs>
                  </a:gsLst>
                  <a:lin ang="5400000" scaled="0"/>
                </a:gradFill>
              </a:rPr>
              <a:t> </a:t>
            </a:r>
            <a: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t>Office</a:t>
            </a:r>
            <a:b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t>     Environment</a:t>
            </a:r>
            <a:b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t>          Assessment Tool</a:t>
            </a:r>
          </a:p>
          <a:p>
            <a:pPr>
              <a:lnSpc>
                <a:spcPct val="90000"/>
              </a:lnSpc>
            </a:pPr>
            <a: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t>                   (OEAT)</a:t>
            </a:r>
          </a:p>
        </p:txBody>
      </p:sp>
      <p:sp>
        <p:nvSpPr>
          <p:cNvPr id="16" name="TextBox 15"/>
          <p:cNvSpPr txBox="1"/>
          <p:nvPr/>
        </p:nvSpPr>
        <p:spPr>
          <a:xfrm>
            <a:off x="8002996" y="3914166"/>
            <a:ext cx="2636974" cy="1403461"/>
          </a:xfrm>
          <a:prstGeom prst="rect">
            <a:avLst/>
          </a:prstGeom>
          <a:noFill/>
        </p:spPr>
        <p:txBody>
          <a:bodyPr wrap="square" lIns="0" tIns="0" rIns="0" bIns="0" rtlCol="0">
            <a:spAutoFit/>
          </a:bodyPr>
          <a:lstStyle/>
          <a:p>
            <a:pPr>
              <a:lnSpc>
                <a:spcPct val="90000"/>
              </a:lnSpc>
            </a:pPr>
            <a:r>
              <a:rPr lang="en-US" sz="2500" b="1" dirty="0">
                <a:gradFill>
                  <a:gsLst>
                    <a:gs pos="0">
                      <a:schemeClr val="accent2"/>
                    </a:gs>
                    <a:gs pos="100000">
                      <a:schemeClr val="accent2"/>
                    </a:gs>
                  </a:gsLst>
                  <a:lin ang="5400000" scaled="0"/>
                </a:gradFill>
              </a:rPr>
              <a:t>                       </a:t>
            </a:r>
            <a: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t>Office 2010</a:t>
            </a:r>
            <a:b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t>     Compatibility</a:t>
            </a:r>
            <a:b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t>Inspector Tool</a:t>
            </a:r>
          </a:p>
        </p:txBody>
      </p:sp>
      <p:sp>
        <p:nvSpPr>
          <p:cNvPr id="17" name="TextBox 16"/>
          <p:cNvSpPr txBox="1"/>
          <p:nvPr/>
        </p:nvSpPr>
        <p:spPr>
          <a:xfrm>
            <a:off x="2511696" y="2510789"/>
            <a:ext cx="1122102" cy="346249"/>
          </a:xfrm>
          <a:prstGeom prst="rect">
            <a:avLst/>
          </a:prstGeom>
          <a:noFill/>
        </p:spPr>
        <p:txBody>
          <a:bodyPr wrap="none" lIns="0" tIns="0" rIns="0" bIns="0" rtlCol="0">
            <a:spAutoFit/>
          </a:bodyPr>
          <a:lstStyle/>
          <a:p>
            <a:pPr>
              <a:lnSpc>
                <a:spcPct val="90000"/>
              </a:lnSpc>
            </a:pPr>
            <a: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t>Content</a:t>
            </a:r>
          </a:p>
        </p:txBody>
      </p:sp>
      <p:sp>
        <p:nvSpPr>
          <p:cNvPr id="18" name="TextBox 17"/>
          <p:cNvSpPr txBox="1"/>
          <p:nvPr/>
        </p:nvSpPr>
        <p:spPr>
          <a:xfrm>
            <a:off x="1854687" y="4604586"/>
            <a:ext cx="3589792" cy="1403461"/>
          </a:xfrm>
          <a:prstGeom prst="rect">
            <a:avLst/>
          </a:prstGeom>
          <a:noFill/>
        </p:spPr>
        <p:txBody>
          <a:bodyPr wrap="none" lIns="0" tIns="0" rIns="0" bIns="0" rtlCol="0">
            <a:spAutoFit/>
          </a:bodyPr>
          <a:lstStyle/>
          <a:p>
            <a:pPr>
              <a:lnSpc>
                <a:spcPct val="90000"/>
              </a:lnSpc>
            </a:pPr>
            <a: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t>Office</a:t>
            </a:r>
            <a:b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t>     Migration</a:t>
            </a:r>
            <a:b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t>          Planning Manager</a:t>
            </a:r>
            <a:b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sz="2500" dirty="0">
                <a:gradFill>
                  <a:gsLst>
                    <a:gs pos="0">
                      <a:srgbClr val="FFFFFF"/>
                    </a:gs>
                    <a:gs pos="100000">
                      <a:srgbClr val="FFFFFF"/>
                    </a:gs>
                  </a:gsLst>
                  <a:lin ang="5400000" scaled="0"/>
                </a:gradFill>
                <a:effectLst>
                  <a:outerShdw blurRad="38100" dist="38100" dir="2700000" algn="tl">
                    <a:srgbClr val="000000">
                      <a:alpha val="43137"/>
                    </a:srgbClr>
                  </a:outerShdw>
                </a:effectLst>
              </a:rPr>
              <a:t>               (OMPM)</a:t>
            </a:r>
          </a:p>
        </p:txBody>
      </p:sp>
    </p:spTree>
    <p:extLst>
      <p:ext uri="{BB962C8B-B14F-4D97-AF65-F5344CB8AC3E}">
        <p14:creationId xmlns:p14="http://schemas.microsoft.com/office/powerpoint/2010/main" val="2311366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33"/>
                                        </p:tgtEl>
                                        <p:attrNameLst>
                                          <p:attrName>style.visibility</p:attrName>
                                        </p:attrNameLst>
                                      </p:cBhvr>
                                      <p:to>
                                        <p:strVal val="visible"/>
                                      </p:to>
                                    </p:set>
                                    <p:anim calcmode="lin" valueType="num">
                                      <p:cBhvr additive="base">
                                        <p:cTn id="11" dur="500" fill="hold"/>
                                        <p:tgtEl>
                                          <p:spTgt spid="1033"/>
                                        </p:tgtEl>
                                        <p:attrNameLst>
                                          <p:attrName>ppt_x</p:attrName>
                                        </p:attrNameLst>
                                      </p:cBhvr>
                                      <p:tavLst>
                                        <p:tav tm="0">
                                          <p:val>
                                            <p:strVal val="#ppt_x"/>
                                          </p:val>
                                        </p:tav>
                                        <p:tav tm="100000">
                                          <p:val>
                                            <p:strVal val="#ppt_x"/>
                                          </p:val>
                                        </p:tav>
                                      </p:tavLst>
                                    </p:anim>
                                    <p:anim calcmode="lin" valueType="num">
                                      <p:cBhvr additive="base">
                                        <p:cTn id="12"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34"/>
                                        </p:tgtEl>
                                        <p:attrNameLst>
                                          <p:attrName>style.visibility</p:attrName>
                                        </p:attrNameLst>
                                      </p:cBhvr>
                                      <p:to>
                                        <p:strVal val="visible"/>
                                      </p:to>
                                    </p:set>
                                    <p:anim calcmode="lin" valueType="num">
                                      <p:cBhvr additive="base">
                                        <p:cTn id="21" dur="500" fill="hold"/>
                                        <p:tgtEl>
                                          <p:spTgt spid="1034"/>
                                        </p:tgtEl>
                                        <p:attrNameLst>
                                          <p:attrName>ppt_x</p:attrName>
                                        </p:attrNameLst>
                                      </p:cBhvr>
                                      <p:tavLst>
                                        <p:tav tm="0">
                                          <p:val>
                                            <p:strVal val="#ppt_x"/>
                                          </p:val>
                                        </p:tav>
                                        <p:tav tm="100000">
                                          <p:val>
                                            <p:strVal val="#ppt_x"/>
                                          </p:val>
                                        </p:tav>
                                      </p:tavLst>
                                    </p:anim>
                                    <p:anim calcmode="lin" valueType="num">
                                      <p:cBhvr additive="base">
                                        <p:cTn id="22"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ppt_x"/>
                                          </p:val>
                                        </p:tav>
                                        <p:tav tm="100000">
                                          <p:val>
                                            <p:strVal val="#ppt_x"/>
                                          </p:val>
                                        </p:tav>
                                      </p:tavLst>
                                    </p:anim>
                                    <p:anim calcmode="lin" valueType="num">
                                      <p:cBhvr additive="base">
                                        <p:cTn id="3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31"/>
                                        </p:tgtEl>
                                        <p:attrNameLst>
                                          <p:attrName>style.visibility</p:attrName>
                                        </p:attrNameLst>
                                      </p:cBhvr>
                                      <p:to>
                                        <p:strVal val="visible"/>
                                      </p:to>
                                    </p:set>
                                    <p:anim calcmode="lin" valueType="num">
                                      <p:cBhvr additive="base">
                                        <p:cTn id="41" dur="500" fill="hold"/>
                                        <p:tgtEl>
                                          <p:spTgt spid="1031"/>
                                        </p:tgtEl>
                                        <p:attrNameLst>
                                          <p:attrName>ppt_x</p:attrName>
                                        </p:attrNameLst>
                                      </p:cBhvr>
                                      <p:tavLst>
                                        <p:tav tm="0">
                                          <p:val>
                                            <p:strVal val="#ppt_x"/>
                                          </p:val>
                                        </p:tav>
                                        <p:tav tm="100000">
                                          <p:val>
                                            <p:strVal val="#ppt_x"/>
                                          </p:val>
                                        </p:tav>
                                      </p:tavLst>
                                    </p:anim>
                                    <p:anim calcmode="lin" valueType="num">
                                      <p:cBhvr additive="base">
                                        <p:cTn id="42"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animBg="1"/>
      <p:bldP spid="1031" grpId="0" animBg="1"/>
      <p:bldP spid="1032" grpId="0" animBg="1"/>
      <p:bldP spid="1033" grpId="0" animBg="1"/>
      <p:bldP spid="1034"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97196"/>
          </a:xfrm>
        </p:spPr>
        <p:txBody>
          <a:bodyPr/>
          <a:lstStyle/>
          <a:p>
            <a:r>
              <a:rPr lang="en-US" sz="4000" dirty="0" smtClean="0"/>
              <a:t>App </a:t>
            </a:r>
            <a:r>
              <a:rPr lang="en-US" sz="4000" dirty="0" err="1" smtClean="0"/>
              <a:t>Compat</a:t>
            </a:r>
            <a:r>
              <a:rPr lang="en-US" sz="4000" dirty="0" smtClean="0"/>
              <a:t> – Office Environment Assessment Tool</a:t>
            </a:r>
            <a:br>
              <a:rPr lang="en-US" sz="4000" dirty="0" smtClean="0"/>
            </a:br>
            <a:r>
              <a:rPr lang="en-US" sz="3200" dirty="0" smtClean="0">
                <a:solidFill>
                  <a:schemeClr val="accent1"/>
                </a:solidFill>
              </a:rPr>
              <a:t>Identifying the add-ins &amp; interfacing applications</a:t>
            </a:r>
            <a:endParaRPr lang="en-US" sz="4000" dirty="0">
              <a:solidFill>
                <a:schemeClr val="accent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1" y="1600203"/>
            <a:ext cx="4647499" cy="43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172977" y="2439197"/>
            <a:ext cx="8538011" cy="413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700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97196"/>
          </a:xfrm>
        </p:spPr>
        <p:txBody>
          <a:bodyPr/>
          <a:lstStyle/>
          <a:p>
            <a:r>
              <a:rPr lang="en-US" sz="4000" dirty="0" smtClean="0"/>
              <a:t>Office Migration Planning Manager (OMPM)</a:t>
            </a:r>
            <a:br>
              <a:rPr lang="en-US" sz="4000" dirty="0" smtClean="0"/>
            </a:br>
            <a:r>
              <a:rPr lang="en-US" sz="3200" dirty="0" smtClean="0">
                <a:solidFill>
                  <a:schemeClr val="accent1"/>
                </a:solidFill>
              </a:rPr>
              <a:t>Evaluate, identify, &amp; migrate Office files for </a:t>
            </a:r>
            <a:r>
              <a:rPr lang="en-US" sz="3200" dirty="0" err="1" smtClean="0">
                <a:solidFill>
                  <a:schemeClr val="accent1"/>
                </a:solidFill>
              </a:rPr>
              <a:t>OpenXML</a:t>
            </a:r>
            <a:r>
              <a:rPr lang="en-US" sz="3200" dirty="0" smtClean="0">
                <a:solidFill>
                  <a:schemeClr val="accent1"/>
                </a:solidFill>
              </a:rPr>
              <a:t> migration</a:t>
            </a:r>
            <a:endParaRPr lang="en-US" sz="4000" dirty="0">
              <a:solidFill>
                <a:schemeClr val="accent1"/>
              </a:solidFill>
            </a:endParaRPr>
          </a:p>
        </p:txBody>
      </p:sp>
      <p:pic>
        <p:nvPicPr>
          <p:cNvPr id="4" name=" 0"/>
          <p:cNvPicPr>
            <a:picLocks noChangeAspect="1"/>
          </p:cNvPicPr>
          <p:nvPr/>
        </p:nvPicPr>
        <p:blipFill>
          <a:blip r:embed="rId3" cstate="print"/>
          <a:stretch>
            <a:fillRect/>
          </a:stretch>
        </p:blipFill>
        <p:spPr>
          <a:xfrm>
            <a:off x="609603" y="1600200"/>
            <a:ext cx="10409274" cy="4788568"/>
          </a:xfrm>
          <a:prstGeom prst="rect">
            <a:avLst/>
          </a:prstGeom>
          <a:noFill/>
          <a:ln>
            <a:noFill/>
          </a:ln>
        </p:spPr>
      </p:pic>
    </p:spTree>
    <p:extLst>
      <p:ext uri="{BB962C8B-B14F-4D97-AF65-F5344CB8AC3E}">
        <p14:creationId xmlns:p14="http://schemas.microsoft.com/office/powerpoint/2010/main" val="11897027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886397"/>
          </a:xfrm>
        </p:spPr>
        <p:txBody>
          <a:bodyPr/>
          <a:lstStyle/>
          <a:p>
            <a:r>
              <a:rPr lang="en-US" sz="3600" dirty="0" smtClean="0"/>
              <a:t>Group Policy</a:t>
            </a:r>
            <a:br>
              <a:rPr lang="en-US" sz="3600" dirty="0" smtClean="0"/>
            </a:br>
            <a:r>
              <a:rPr lang="en-US" sz="2800" dirty="0" smtClean="0">
                <a:solidFill>
                  <a:schemeClr val="accent1"/>
                </a:solidFill>
              </a:rPr>
              <a:t>Office admin templates allow IT to control features available for end users</a:t>
            </a:r>
            <a:endParaRPr lang="en-US" sz="2800" dirty="0">
              <a:solidFill>
                <a:schemeClr val="accent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1" y="1441386"/>
            <a:ext cx="6055895" cy="423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13075" y="1658199"/>
            <a:ext cx="5948624" cy="489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481691" y="2456259"/>
            <a:ext cx="6229297" cy="4280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6955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2000"/>
                                        <p:tgtEl>
                                          <p:spTgt spid="307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97196"/>
          </a:xfrm>
        </p:spPr>
        <p:txBody>
          <a:bodyPr/>
          <a:lstStyle/>
          <a:p>
            <a:r>
              <a:rPr lang="en-US" sz="4000" dirty="0" smtClean="0"/>
              <a:t>Office Customization Tool</a:t>
            </a:r>
            <a:br>
              <a:rPr lang="en-US" sz="4000" dirty="0" smtClean="0"/>
            </a:br>
            <a:r>
              <a:rPr lang="en-US" sz="3200" dirty="0" smtClean="0">
                <a:solidFill>
                  <a:schemeClr val="accent1"/>
                </a:solidFill>
              </a:rPr>
              <a:t>Build deployment packages to fit business requirements</a:t>
            </a:r>
            <a:endParaRPr lang="en-US" sz="4000" dirty="0">
              <a:solidFill>
                <a:schemeClr val="accent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0" y="1600200"/>
            <a:ext cx="7639194"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30894" y="2305139"/>
            <a:ext cx="7639194"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688412" y="4557045"/>
            <a:ext cx="4600575" cy="1162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3511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Demo</a:t>
            </a:r>
            <a:endParaRPr lang="en-US" dirty="0"/>
          </a:p>
        </p:txBody>
      </p:sp>
      <p:sp>
        <p:nvSpPr>
          <p:cNvPr id="6" name="Title 5"/>
          <p:cNvSpPr>
            <a:spLocks noGrp="1"/>
          </p:cNvSpPr>
          <p:nvPr>
            <p:ph type="ctrTitle"/>
          </p:nvPr>
        </p:nvSpPr>
        <p:spPr/>
        <p:txBody>
          <a:bodyPr/>
          <a:lstStyle/>
          <a:p>
            <a:r>
              <a:rPr lang="en-US" dirty="0"/>
              <a:t>MDT 2010 Workbench</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8167697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2" name="Title 1"/>
          <p:cNvSpPr>
            <a:spLocks noGrp="1"/>
          </p:cNvSpPr>
          <p:nvPr>
            <p:ph type="ctrTitle"/>
          </p:nvPr>
        </p:nvSpPr>
        <p:spPr/>
        <p:txBody>
          <a:bodyPr/>
          <a:lstStyle/>
          <a:p>
            <a:r>
              <a:rPr lang="en-US" smtClean="0"/>
              <a:t>How did it start?</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089353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906" y="1447800"/>
            <a:ext cx="11149013" cy="609398"/>
          </a:xfrm>
        </p:spPr>
        <p:txBody>
          <a:bodyPr/>
          <a:lstStyle/>
          <a:p>
            <a:r>
              <a:rPr lang="en-US" dirty="0" smtClean="0"/>
              <a:t>How Is Our Demo Doing?</a:t>
            </a:r>
            <a:endParaRPr lang="en-US" dirty="0"/>
          </a:p>
        </p:txBody>
      </p:sp>
    </p:spTree>
    <p:extLst>
      <p:ext uri="{BB962C8B-B14F-4D97-AF65-F5344CB8AC3E}">
        <p14:creationId xmlns:p14="http://schemas.microsoft.com/office/powerpoint/2010/main" val="1932274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good reference content</a:t>
            </a:r>
            <a:endParaRPr lang="en-US" dirty="0"/>
          </a:p>
        </p:txBody>
      </p:sp>
      <p:sp>
        <p:nvSpPr>
          <p:cNvPr id="3" name="Content Placeholder 2"/>
          <p:cNvSpPr>
            <a:spLocks noGrp="1"/>
          </p:cNvSpPr>
          <p:nvPr>
            <p:ph type="body" sz="quarter" idx="10"/>
          </p:nvPr>
        </p:nvSpPr>
        <p:spPr/>
        <p:txBody>
          <a:bodyPr/>
          <a:lstStyle/>
          <a:p>
            <a:r>
              <a:rPr lang="en-US" smtClean="0">
                <a:hlinkClick r:id="rId2"/>
              </a:rPr>
              <a:t>Your Building a LiteTouch Bootable USB Image Questions Answered!</a:t>
            </a:r>
            <a:endParaRPr lang="en-US" smtClean="0"/>
          </a:p>
          <a:p>
            <a:r>
              <a:rPr lang="en-US" smtClean="0">
                <a:hlinkClick r:id="rId3"/>
              </a:rPr>
              <a:t>Your Adding Office 2010 to MDT 2010 Environment Questions Answered!</a:t>
            </a:r>
            <a:endParaRPr lang="en-US" smtClean="0"/>
          </a:p>
          <a:p>
            <a:r>
              <a:rPr lang="en-US" smtClean="0"/>
              <a:t>Improving Your Image: Sector-Based, File-Based, and Sysprep - What Makes the Most Sense? </a:t>
            </a:r>
          </a:p>
          <a:p>
            <a:pPr lvl="1"/>
            <a:r>
              <a:rPr lang="en-US" smtClean="0">
                <a:hlinkClick r:id="rId4"/>
              </a:rPr>
              <a:t>Part 1: Terms and Windows Tools Primer</a:t>
            </a:r>
            <a:endParaRPr lang="en-US" smtClean="0"/>
          </a:p>
          <a:p>
            <a:pPr lvl="1"/>
            <a:r>
              <a:rPr lang="en-US" smtClean="0">
                <a:hlinkClick r:id="rId5"/>
              </a:rPr>
              <a:t>Part 2: The Pros and Cons.</a:t>
            </a:r>
            <a:endParaRPr lang="en-US" smtClean="0"/>
          </a:p>
          <a:p>
            <a:pPr lvl="1"/>
            <a:r>
              <a:rPr lang="en-US" smtClean="0">
                <a:hlinkClick r:id="rId6"/>
              </a:rPr>
              <a:t>Part 3: Deploy-time Build Automation and Recommendations</a:t>
            </a:r>
            <a:endParaRPr lang="en-US" smtClean="0"/>
          </a:p>
          <a:p>
            <a:r>
              <a:rPr lang="en-US" smtClean="0">
                <a:hlinkClick r:id="rId7" action="ppaction://hlinkpres?slideindex=1&amp;slidetitle="/>
              </a:rPr>
              <a:t>Manually Performing P2V Migration for Software Assurance</a:t>
            </a:r>
            <a:endParaRPr lang="en-US" smtClean="0"/>
          </a:p>
          <a:p>
            <a:endParaRPr lang="en-US" smtClean="0"/>
          </a:p>
          <a:p>
            <a:r>
              <a:rPr lang="en-US" smtClean="0">
                <a:hlinkClick r:id="rId8"/>
              </a:rPr>
              <a:t>http://windowsteamblog.com/windows/b/springboard/</a:t>
            </a:r>
            <a:r>
              <a:rPr lang="en-US" smtClean="0"/>
              <a:t> </a:t>
            </a:r>
            <a:endParaRPr lang="en-US" dirty="0"/>
          </a:p>
        </p:txBody>
      </p:sp>
    </p:spTree>
    <p:extLst>
      <p:ext uri="{BB962C8B-B14F-4D97-AF65-F5344CB8AC3E}">
        <p14:creationId xmlns:p14="http://schemas.microsoft.com/office/powerpoint/2010/main" val="238546613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24526452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18382882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93871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2655399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4958223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 had some key ingredients ready</a:t>
            </a:r>
            <a:endParaRPr lang="en-US" dirty="0"/>
          </a:p>
        </p:txBody>
      </p:sp>
      <p:sp>
        <p:nvSpPr>
          <p:cNvPr id="3" name="Text Placeholder 2"/>
          <p:cNvSpPr>
            <a:spLocks noGrp="1"/>
          </p:cNvSpPr>
          <p:nvPr>
            <p:ph type="body" sz="quarter" idx="10"/>
          </p:nvPr>
        </p:nvSpPr>
        <p:spPr>
          <a:xfrm>
            <a:off x="519112" y="1447799"/>
            <a:ext cx="11149013" cy="4038029"/>
          </a:xfrm>
        </p:spPr>
        <p:txBody>
          <a:bodyPr/>
          <a:lstStyle/>
          <a:p>
            <a:r>
              <a:rPr lang="en-US" dirty="0" smtClean="0"/>
              <a:t>Microsoft Deployment Toolkit as an infinitely customizable engine</a:t>
            </a:r>
          </a:p>
          <a:p>
            <a:r>
              <a:rPr lang="en-US" dirty="0" err="1" smtClean="0"/>
              <a:t>Sysinternals</a:t>
            </a:r>
            <a:r>
              <a:rPr lang="en-US" dirty="0" smtClean="0"/>
              <a:t> Disk2VHD to P2V the starting OS</a:t>
            </a:r>
          </a:p>
          <a:p>
            <a:r>
              <a:rPr lang="en-US" dirty="0" smtClean="0"/>
              <a:t>Virtual PC with shell integration</a:t>
            </a:r>
          </a:p>
          <a:p>
            <a:r>
              <a:rPr lang="en-US" dirty="0" err="1" smtClean="0"/>
              <a:t>RemoteApp</a:t>
            </a:r>
            <a:r>
              <a:rPr lang="en-US" dirty="0" smtClean="0"/>
              <a:t> Hotfixes for everything XP SP3 and newer</a:t>
            </a:r>
          </a:p>
          <a:p>
            <a:r>
              <a:rPr lang="en-US" dirty="0" smtClean="0"/>
              <a:t>Fix for Hardware-Assisted Virtualization Emulation work had started</a:t>
            </a:r>
          </a:p>
          <a:p>
            <a:endParaRPr lang="en-US" dirty="0"/>
          </a:p>
        </p:txBody>
      </p:sp>
    </p:spTree>
    <p:extLst>
      <p:ext uri="{BB962C8B-B14F-4D97-AF65-F5344CB8AC3E}">
        <p14:creationId xmlns:p14="http://schemas.microsoft.com/office/powerpoint/2010/main" val="30020105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Specifically</a:t>
            </a:r>
            <a:endParaRPr lang="en-US" dirty="0"/>
          </a:p>
        </p:txBody>
      </p:sp>
      <p:sp>
        <p:nvSpPr>
          <p:cNvPr id="3" name="Text Placeholder 2"/>
          <p:cNvSpPr>
            <a:spLocks noGrp="1"/>
          </p:cNvSpPr>
          <p:nvPr>
            <p:ph type="body" sz="quarter" idx="10"/>
          </p:nvPr>
        </p:nvSpPr>
        <p:spPr>
          <a:xfrm>
            <a:off x="519112" y="1447799"/>
            <a:ext cx="11149013" cy="4505849"/>
          </a:xfrm>
        </p:spPr>
        <p:txBody>
          <a:bodyPr/>
          <a:lstStyle/>
          <a:p>
            <a:pPr lvl="0"/>
            <a:r>
              <a:rPr lang="en-US" sz="2400" dirty="0" smtClean="0">
                <a:hlinkClick r:id="rId2"/>
              </a:rPr>
              <a:t>Disk2VHD.exe</a:t>
            </a:r>
            <a:r>
              <a:rPr lang="en-US" sz="2400" dirty="0" smtClean="0"/>
              <a:t>. </a:t>
            </a:r>
            <a:r>
              <a:rPr lang="en-US" sz="2400" dirty="0" err="1" smtClean="0"/>
              <a:t>Sysinternals</a:t>
            </a:r>
            <a:r>
              <a:rPr lang="en-US" sz="2400" dirty="0" smtClean="0"/>
              <a:t> tool for performing P2V hard disk conversion </a:t>
            </a:r>
            <a:endParaRPr lang="en-US" sz="2400" dirty="0" smtClean="0">
              <a:hlinkClick r:id="rId3"/>
            </a:endParaRPr>
          </a:p>
          <a:p>
            <a:pPr lvl="0"/>
            <a:r>
              <a:rPr lang="en-US" sz="2400" dirty="0" smtClean="0">
                <a:hlinkClick r:id="rId3"/>
              </a:rPr>
              <a:t>KB961742-v3.exe</a:t>
            </a:r>
            <a:r>
              <a:rPr lang="en-US" sz="2400" dirty="0" smtClean="0"/>
              <a:t>. Update for Windows XP with SP3 to enable </a:t>
            </a:r>
            <a:r>
              <a:rPr lang="en-US" sz="2400" dirty="0" err="1" smtClean="0"/>
              <a:t>RemoteApp</a:t>
            </a:r>
            <a:r>
              <a:rPr lang="en-US" sz="2400" dirty="0" smtClean="0"/>
              <a:t> support</a:t>
            </a:r>
            <a:endParaRPr lang="en-US" sz="2400" dirty="0" smtClean="0">
              <a:hlinkClick r:id="rId4"/>
            </a:endParaRPr>
          </a:p>
          <a:p>
            <a:pPr lvl="0"/>
            <a:r>
              <a:rPr lang="en-US" sz="2400" dirty="0" smtClean="0">
                <a:hlinkClick r:id="rId4"/>
              </a:rPr>
              <a:t>Windows6.0-KB961741-x86.msu</a:t>
            </a:r>
            <a:r>
              <a:rPr lang="en-US" sz="2400" dirty="0" smtClean="0"/>
              <a:t>. Update for Windows Vista with SP1 or later to enable </a:t>
            </a:r>
            <a:r>
              <a:rPr lang="en-US" sz="2400" dirty="0" err="1" smtClean="0"/>
              <a:t>RemoteApp</a:t>
            </a:r>
            <a:endParaRPr lang="en-US" sz="2400" dirty="0" smtClean="0">
              <a:hlinkClick r:id="rId5"/>
            </a:endParaRPr>
          </a:p>
          <a:p>
            <a:pPr lvl="0"/>
            <a:r>
              <a:rPr lang="en-US" sz="2400" dirty="0" smtClean="0">
                <a:hlinkClick r:id="rId5"/>
              </a:rPr>
              <a:t>Windows6.1-KB958559-x64.msu</a:t>
            </a:r>
            <a:r>
              <a:rPr lang="en-US" sz="2400" dirty="0" smtClean="0"/>
              <a:t>. 64-bit Windows Virtual PC for Windows 7</a:t>
            </a:r>
            <a:endParaRPr lang="en-US" sz="2400" dirty="0" smtClean="0">
              <a:hlinkClick r:id="rId6"/>
            </a:endParaRPr>
          </a:p>
          <a:p>
            <a:pPr lvl="0"/>
            <a:r>
              <a:rPr lang="en-US" sz="2400" dirty="0" smtClean="0">
                <a:hlinkClick r:id="rId6"/>
              </a:rPr>
              <a:t>Windows6.1-KB958559-x86.msu</a:t>
            </a:r>
            <a:r>
              <a:rPr lang="en-US" sz="2400" dirty="0" smtClean="0"/>
              <a:t>. 32-bit Windows Virtual PC for Windows 7</a:t>
            </a:r>
            <a:endParaRPr lang="en-US" sz="2400" dirty="0" smtClean="0">
              <a:hlinkClick r:id="rId7"/>
            </a:endParaRPr>
          </a:p>
          <a:p>
            <a:pPr lvl="0"/>
            <a:r>
              <a:rPr lang="en-US" sz="2400" dirty="0" smtClean="0">
                <a:hlinkClick r:id="rId7"/>
              </a:rPr>
              <a:t>Windows6.1-KB977206-x64.msu</a:t>
            </a:r>
            <a:r>
              <a:rPr lang="en-US" sz="2400" dirty="0" smtClean="0"/>
              <a:t>. 64-bit update to remove the hardware-assisted virtualization prerequisites for Windows Virtual PC</a:t>
            </a:r>
            <a:endParaRPr lang="en-US" sz="2400" dirty="0" smtClean="0">
              <a:hlinkClick r:id="rId8"/>
            </a:endParaRPr>
          </a:p>
          <a:p>
            <a:pPr lvl="0"/>
            <a:r>
              <a:rPr lang="en-US" sz="2400" dirty="0" smtClean="0">
                <a:hlinkClick r:id="rId8"/>
              </a:rPr>
              <a:t>Windows6.1-KB977206-x86.msu</a:t>
            </a:r>
            <a:r>
              <a:rPr lang="en-US" sz="2400" dirty="0" smtClean="0"/>
              <a:t>. 32-bit update to remove the hardware-assisted virtualization prerequisites for Windows Virtual PC</a:t>
            </a:r>
          </a:p>
          <a:p>
            <a:endParaRPr lang="en-US" sz="2400" dirty="0"/>
          </a:p>
        </p:txBody>
      </p:sp>
    </p:spTree>
    <p:extLst>
      <p:ext uri="{BB962C8B-B14F-4D97-AF65-F5344CB8AC3E}">
        <p14:creationId xmlns:p14="http://schemas.microsoft.com/office/powerpoint/2010/main" val="18711177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idea grows</a:t>
            </a:r>
            <a:endParaRPr lang="en-US" dirty="0"/>
          </a:p>
        </p:txBody>
      </p:sp>
      <p:sp>
        <p:nvSpPr>
          <p:cNvPr id="5" name="Rounded Rectangle 4"/>
          <p:cNvSpPr/>
          <p:nvPr/>
        </p:nvSpPr>
        <p:spPr bwMode="auto">
          <a:xfrm>
            <a:off x="215457" y="2352745"/>
            <a:ext cx="11749236" cy="4037277"/>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Segoe Light" pitchFamily="34" charset="0"/>
              <a:cs typeface="Arial" charset="0"/>
            </a:endParaRPr>
          </a:p>
        </p:txBody>
      </p:sp>
      <p:sp>
        <p:nvSpPr>
          <p:cNvPr id="6" name="Rounded Rectangle 5"/>
          <p:cNvSpPr/>
          <p:nvPr/>
        </p:nvSpPr>
        <p:spPr bwMode="auto">
          <a:xfrm rot="10800000">
            <a:off x="354943" y="1371600"/>
            <a:ext cx="11470264" cy="4413983"/>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Segoe Light" pitchFamily="34" charset="0"/>
              <a:cs typeface="Arial" charset="0"/>
            </a:endParaRPr>
          </a:p>
        </p:txBody>
      </p:sp>
      <p:sp>
        <p:nvSpPr>
          <p:cNvPr id="7" name="Right Arrow 6"/>
          <p:cNvSpPr/>
          <p:nvPr/>
        </p:nvSpPr>
        <p:spPr>
          <a:xfrm>
            <a:off x="3040176" y="1524001"/>
            <a:ext cx="9047075" cy="4724399"/>
          </a:xfrm>
          <a:prstGeom prst="rightArrow">
            <a:avLst/>
          </a:prstGeom>
          <a:gradFill>
            <a:gsLst>
              <a:gs pos="0">
                <a:schemeClr val="bg1">
                  <a:alpha val="0"/>
                </a:schemeClr>
              </a:gs>
              <a:gs pos="50000">
                <a:schemeClr val="tx2">
                  <a:lumMod val="40000"/>
                  <a:lumOff val="60000"/>
                  <a:alpha val="21000"/>
                </a:schemeClr>
              </a:gs>
              <a:gs pos="100000">
                <a:schemeClr val="tx2">
                  <a:lumMod val="40000"/>
                  <a:lumOff val="60000"/>
                  <a:alpha val="45000"/>
                </a:schemeClr>
              </a:gs>
            </a:gsLst>
            <a:lin ang="0" scaled="0"/>
          </a:gradFill>
          <a:ln>
            <a:gradFill>
              <a:gsLst>
                <a:gs pos="0">
                  <a:schemeClr val="bg1">
                    <a:alpha val="0"/>
                  </a:schemeClr>
                </a:gs>
                <a:gs pos="50000">
                  <a:schemeClr val="bg1">
                    <a:alpha val="68000"/>
                  </a:schemeClr>
                </a:gs>
                <a:gs pos="100000">
                  <a:schemeClr val="bg1">
                    <a:alpha val="64000"/>
                  </a:schemeClr>
                </a:gs>
              </a:gsLst>
              <a:lin ang="0" scaled="0"/>
            </a:gradFill>
          </a:ln>
          <a:effectLst>
            <a:outerShdw blurRad="40005" dist="22860" dir="5400000" rotWithShape="0">
              <a:schemeClr val="tx1">
                <a:alpha val="35000"/>
              </a:schemeClr>
            </a:outerShdw>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Rounded Rectangle 9"/>
          <p:cNvSpPr/>
          <p:nvPr/>
        </p:nvSpPr>
        <p:spPr>
          <a:xfrm>
            <a:off x="4229939" y="2846876"/>
            <a:ext cx="2901608" cy="2092346"/>
          </a:xfrm>
          <a:prstGeom prst="roundRect">
            <a:avLst/>
          </a:prstGeom>
          <a:gradFill>
            <a:gsLst>
              <a:gs pos="0">
                <a:schemeClr val="accent6"/>
              </a:gs>
              <a:gs pos="100000">
                <a:srgbClr val="0070C0">
                  <a:lumMod val="75000"/>
                  <a:alpha val="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11" name="Rounded Rectangle 7"/>
          <p:cNvSpPr/>
          <p:nvPr/>
        </p:nvSpPr>
        <p:spPr>
          <a:xfrm>
            <a:off x="4229939" y="2971801"/>
            <a:ext cx="2901608" cy="1888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sz="2100" dirty="0" smtClean="0">
                <a:gradFill>
                  <a:gsLst>
                    <a:gs pos="0">
                      <a:schemeClr val="bg1"/>
                    </a:gs>
                    <a:gs pos="100000">
                      <a:schemeClr val="bg1"/>
                    </a:gs>
                  </a:gsLst>
                  <a:lin ang="16200000" scaled="1"/>
                </a:gradFill>
                <a:latin typeface="Segoe Semibold" pitchFamily="34" charset="0"/>
                <a:ea typeface="Kozuka Gothic Pro R" pitchFamily="34" charset="-128"/>
              </a:rPr>
              <a:t>(Then) new </a:t>
            </a:r>
            <a:r>
              <a:rPr lang="en-US" sz="2100" dirty="0" err="1" smtClean="0">
                <a:gradFill>
                  <a:gsLst>
                    <a:gs pos="0">
                      <a:schemeClr val="bg1"/>
                    </a:gs>
                    <a:gs pos="100000">
                      <a:schemeClr val="bg1"/>
                    </a:gs>
                  </a:gsLst>
                  <a:lin ang="16200000" scaled="1"/>
                </a:gradFill>
                <a:latin typeface="Segoe Semibold" pitchFamily="34" charset="0"/>
                <a:ea typeface="Kozuka Gothic Pro R" pitchFamily="34" charset="-128"/>
              </a:rPr>
              <a:t>Sysinternals</a:t>
            </a:r>
            <a:r>
              <a:rPr lang="en-US" sz="2100" dirty="0" smtClean="0">
                <a:gradFill>
                  <a:gsLst>
                    <a:gs pos="0">
                      <a:schemeClr val="bg1"/>
                    </a:gs>
                    <a:gs pos="100000">
                      <a:schemeClr val="bg1"/>
                    </a:gs>
                  </a:gsLst>
                  <a:lin ang="16200000" scaled="1"/>
                </a:gradFill>
                <a:latin typeface="Segoe Semibold" pitchFamily="34" charset="0"/>
                <a:ea typeface="Kozuka Gothic Pro R" pitchFamily="34" charset="-128"/>
              </a:rPr>
              <a:t> Disk2VHD.exe Converts XP to a VHD</a:t>
            </a:r>
            <a:endParaRPr lang="en-US" sz="2100" dirty="0">
              <a:gradFill>
                <a:gsLst>
                  <a:gs pos="0">
                    <a:schemeClr val="bg1"/>
                  </a:gs>
                  <a:gs pos="100000">
                    <a:schemeClr val="bg1"/>
                  </a:gs>
                </a:gsLst>
                <a:lin ang="16200000" scaled="1"/>
              </a:gradFill>
              <a:latin typeface="Segoe Semibold" pitchFamily="34" charset="0"/>
              <a:ea typeface="Kozuka Gothic Pro R" pitchFamily="34" charset="-128"/>
            </a:endParaRPr>
          </a:p>
        </p:txBody>
      </p:sp>
      <p:sp>
        <p:nvSpPr>
          <p:cNvPr id="12" name="Rounded Rectangle 11"/>
          <p:cNvSpPr/>
          <p:nvPr/>
        </p:nvSpPr>
        <p:spPr>
          <a:xfrm>
            <a:off x="7302265" y="2846876"/>
            <a:ext cx="3382262" cy="2092346"/>
          </a:xfrm>
          <a:prstGeom prst="roundRect">
            <a:avLst/>
          </a:prstGeom>
          <a:gradFill>
            <a:gsLst>
              <a:gs pos="0">
                <a:srgbClr val="00B050"/>
              </a:gs>
              <a:gs pos="100000">
                <a:srgbClr val="0070C0">
                  <a:lumMod val="75000"/>
                  <a:alpha val="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13" name="Rounded Rectangle 9"/>
          <p:cNvSpPr/>
          <p:nvPr/>
        </p:nvSpPr>
        <p:spPr>
          <a:xfrm>
            <a:off x="7302263" y="2971801"/>
            <a:ext cx="3382263" cy="1888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sz="2100" dirty="0" smtClean="0">
                <a:gradFill>
                  <a:gsLst>
                    <a:gs pos="0">
                      <a:schemeClr val="bg1"/>
                    </a:gs>
                    <a:gs pos="100000">
                      <a:schemeClr val="bg1"/>
                    </a:gs>
                  </a:gsLst>
                  <a:lin ang="16200000" scaled="1"/>
                </a:gradFill>
                <a:latin typeface="Segoe Semibold" pitchFamily="34" charset="0"/>
                <a:ea typeface="Kozuka Gothic Pro R" pitchFamily="34" charset="-128"/>
              </a:rPr>
              <a:t>Windows 7 is Installed with Applications, User State and Previous Windows XP + Apps</a:t>
            </a:r>
            <a:endParaRPr lang="en-US" sz="2100" dirty="0">
              <a:gradFill>
                <a:gsLst>
                  <a:gs pos="0">
                    <a:schemeClr val="bg1"/>
                  </a:gs>
                  <a:gs pos="100000">
                    <a:schemeClr val="bg1"/>
                  </a:gs>
                </a:gsLst>
                <a:lin ang="16200000" scaled="1"/>
              </a:gradFill>
              <a:latin typeface="Segoe Semibold" pitchFamily="34" charset="0"/>
              <a:ea typeface="Kozuka Gothic Pro R" pitchFamily="34" charset="-128"/>
            </a:endParaRPr>
          </a:p>
        </p:txBody>
      </p:sp>
      <p:sp>
        <p:nvSpPr>
          <p:cNvPr id="18" name="Rounded Rectangle 17"/>
          <p:cNvSpPr/>
          <p:nvPr/>
        </p:nvSpPr>
        <p:spPr>
          <a:xfrm>
            <a:off x="541399" y="2854892"/>
            <a:ext cx="3509243" cy="2092346"/>
          </a:xfrm>
          <a:prstGeom prst="roundRect">
            <a:avLst/>
          </a:prstGeom>
          <a:gradFill>
            <a:gsLst>
              <a:gs pos="0">
                <a:schemeClr val="accent2">
                  <a:lumMod val="75000"/>
                </a:schemeClr>
              </a:gs>
              <a:gs pos="100000">
                <a:srgbClr val="0070C0">
                  <a:lumMod val="75000"/>
                  <a:alpha val="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19" name="Rounded Rectangle 5"/>
          <p:cNvSpPr/>
          <p:nvPr/>
        </p:nvSpPr>
        <p:spPr>
          <a:xfrm>
            <a:off x="529326" y="2967785"/>
            <a:ext cx="3252377" cy="1888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gradFill>
                  <a:gsLst>
                    <a:gs pos="0">
                      <a:schemeClr val="bg1"/>
                    </a:gs>
                    <a:gs pos="100000">
                      <a:schemeClr val="bg1"/>
                    </a:gs>
                  </a:gsLst>
                  <a:lin ang="16200000" scaled="1"/>
                </a:gradFill>
                <a:latin typeface="Segoe Semibold" pitchFamily="34" charset="0"/>
                <a:ea typeface="Kozuka Gothic Pro R" pitchFamily="34" charset="-128"/>
              </a:rPr>
              <a:t>MDT 2010 or </a:t>
            </a:r>
            <a:r>
              <a:rPr lang="en-US" sz="2100" kern="1200" dirty="0" err="1" smtClean="0">
                <a:gradFill>
                  <a:gsLst>
                    <a:gs pos="0">
                      <a:schemeClr val="bg1"/>
                    </a:gs>
                    <a:gs pos="100000">
                      <a:schemeClr val="bg1"/>
                    </a:gs>
                  </a:gsLst>
                  <a:lin ang="16200000" scaled="1"/>
                </a:gradFill>
                <a:latin typeface="Segoe Semibold" pitchFamily="34" charset="0"/>
                <a:ea typeface="Kozuka Gothic Pro R" pitchFamily="34" charset="-128"/>
              </a:rPr>
              <a:t>Config</a:t>
            </a:r>
            <a:r>
              <a:rPr lang="en-US" sz="2100" dirty="0" err="1" smtClean="0">
                <a:gradFill>
                  <a:gsLst>
                    <a:gs pos="0">
                      <a:schemeClr val="bg1"/>
                    </a:gs>
                    <a:gs pos="100000">
                      <a:schemeClr val="bg1"/>
                    </a:gs>
                  </a:gsLst>
                  <a:lin ang="16200000" scaled="1"/>
                </a:gradFill>
                <a:latin typeface="Segoe Semibold" pitchFamily="34" charset="0"/>
                <a:ea typeface="Kozuka Gothic Pro R" pitchFamily="34" charset="-128"/>
              </a:rPr>
              <a:t>Mgr</a:t>
            </a:r>
            <a:r>
              <a:rPr lang="en-US" sz="2100" dirty="0" smtClean="0">
                <a:gradFill>
                  <a:gsLst>
                    <a:gs pos="0">
                      <a:schemeClr val="bg1"/>
                    </a:gs>
                    <a:gs pos="100000">
                      <a:schemeClr val="bg1"/>
                    </a:gs>
                  </a:gsLst>
                  <a:lin ang="16200000" scaled="1"/>
                </a:gradFill>
                <a:latin typeface="Segoe Semibold" pitchFamily="34" charset="0"/>
                <a:ea typeface="Kozuka Gothic Pro R" pitchFamily="34" charset="-128"/>
              </a:rPr>
              <a:t> </a:t>
            </a:r>
            <a:br>
              <a:rPr lang="en-US" sz="2100" dirty="0" smtClean="0">
                <a:gradFill>
                  <a:gsLst>
                    <a:gs pos="0">
                      <a:schemeClr val="bg1"/>
                    </a:gs>
                    <a:gs pos="100000">
                      <a:schemeClr val="bg1"/>
                    </a:gs>
                  </a:gsLst>
                  <a:lin ang="16200000" scaled="1"/>
                </a:gradFill>
                <a:latin typeface="Segoe Semibold" pitchFamily="34" charset="0"/>
                <a:ea typeface="Kozuka Gothic Pro R" pitchFamily="34" charset="-128"/>
              </a:rPr>
            </a:br>
            <a:r>
              <a:rPr lang="en-US" sz="2100" dirty="0" smtClean="0">
                <a:gradFill>
                  <a:gsLst>
                    <a:gs pos="0">
                      <a:schemeClr val="bg1"/>
                    </a:gs>
                    <a:gs pos="100000">
                      <a:schemeClr val="bg1"/>
                    </a:gs>
                  </a:gsLst>
                  <a:lin ang="16200000" scaled="1"/>
                </a:gradFill>
                <a:latin typeface="Segoe Semibold" pitchFamily="34" charset="0"/>
                <a:ea typeface="Kozuka Gothic Pro R" pitchFamily="34" charset="-128"/>
              </a:rPr>
              <a:t>Initiates and Runs </a:t>
            </a:r>
            <a:br>
              <a:rPr lang="en-US" sz="2100" dirty="0" smtClean="0">
                <a:gradFill>
                  <a:gsLst>
                    <a:gs pos="0">
                      <a:schemeClr val="bg1"/>
                    </a:gs>
                    <a:gs pos="100000">
                      <a:schemeClr val="bg1"/>
                    </a:gs>
                  </a:gsLst>
                  <a:lin ang="16200000" scaled="1"/>
                </a:gradFill>
                <a:latin typeface="Segoe Semibold" pitchFamily="34" charset="0"/>
                <a:ea typeface="Kozuka Gothic Pro R" pitchFamily="34" charset="-128"/>
              </a:rPr>
            </a:br>
            <a:r>
              <a:rPr lang="en-US" sz="2100" dirty="0" smtClean="0">
                <a:gradFill>
                  <a:gsLst>
                    <a:gs pos="0">
                      <a:schemeClr val="bg1"/>
                    </a:gs>
                    <a:gs pos="100000">
                      <a:schemeClr val="bg1"/>
                    </a:gs>
                  </a:gsLst>
                  <a:lin ang="16200000" scaled="1"/>
                </a:gradFill>
                <a:latin typeface="Segoe Semibold" pitchFamily="34" charset="0"/>
                <a:ea typeface="Kozuka Gothic Pro R" pitchFamily="34" charset="-128"/>
              </a:rPr>
              <a:t>Fully-Automated </a:t>
            </a:r>
            <a:br>
              <a:rPr lang="en-US" sz="2100" dirty="0" smtClean="0">
                <a:gradFill>
                  <a:gsLst>
                    <a:gs pos="0">
                      <a:schemeClr val="bg1"/>
                    </a:gs>
                    <a:gs pos="100000">
                      <a:schemeClr val="bg1"/>
                    </a:gs>
                  </a:gsLst>
                  <a:lin ang="16200000" scaled="1"/>
                </a:gradFill>
                <a:latin typeface="Segoe Semibold" pitchFamily="34" charset="0"/>
                <a:ea typeface="Kozuka Gothic Pro R" pitchFamily="34" charset="-128"/>
              </a:rPr>
            </a:br>
            <a:r>
              <a:rPr lang="en-US" sz="2100" dirty="0" smtClean="0">
                <a:gradFill>
                  <a:gsLst>
                    <a:gs pos="0">
                      <a:schemeClr val="bg1"/>
                    </a:gs>
                    <a:gs pos="100000">
                      <a:schemeClr val="bg1"/>
                    </a:gs>
                  </a:gsLst>
                  <a:lin ang="16200000" scaled="1"/>
                </a:gradFill>
                <a:latin typeface="Segoe Semibold" pitchFamily="34" charset="0"/>
                <a:ea typeface="Kozuka Gothic Pro R" pitchFamily="34" charset="-128"/>
              </a:rPr>
              <a:t>OS Migration Process</a:t>
            </a:r>
            <a:endParaRPr lang="en-US" sz="2100" kern="1200" dirty="0">
              <a:gradFill>
                <a:gsLst>
                  <a:gs pos="0">
                    <a:schemeClr val="bg1"/>
                  </a:gs>
                  <a:gs pos="100000">
                    <a:schemeClr val="bg1"/>
                  </a:gs>
                </a:gsLst>
                <a:lin ang="16200000" scaled="1"/>
              </a:gradFill>
              <a:latin typeface="Segoe Semibold" pitchFamily="34" charset="0"/>
              <a:ea typeface="Kozuka Gothic Pro R" pitchFamily="34" charset="-128"/>
            </a:endParaRPr>
          </a:p>
        </p:txBody>
      </p:sp>
    </p:spTree>
    <p:extLst>
      <p:ext uri="{BB962C8B-B14F-4D97-AF65-F5344CB8AC3E}">
        <p14:creationId xmlns:p14="http://schemas.microsoft.com/office/powerpoint/2010/main" val="206623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Sysinternals Disk2VHD?</a:t>
            </a:r>
            <a:endParaRPr lang="en-US" dirty="0"/>
          </a:p>
        </p:txBody>
      </p:sp>
      <p:sp>
        <p:nvSpPr>
          <p:cNvPr id="3" name="Text Placeholder 2"/>
          <p:cNvSpPr>
            <a:spLocks noGrp="1"/>
          </p:cNvSpPr>
          <p:nvPr>
            <p:ph type="body" sz="quarter" idx="10"/>
          </p:nvPr>
        </p:nvSpPr>
        <p:spPr>
          <a:xfrm>
            <a:off x="519112" y="1447799"/>
            <a:ext cx="11149013" cy="2954655"/>
          </a:xfrm>
        </p:spPr>
        <p:txBody>
          <a:bodyPr/>
          <a:lstStyle/>
          <a:p>
            <a:r>
              <a:rPr lang="en-US" dirty="0" smtClean="0"/>
              <a:t>Uses Volume Snapshot capabilities introduced in Windows XP/2003</a:t>
            </a:r>
          </a:p>
          <a:p>
            <a:r>
              <a:rPr lang="en-US" dirty="0" smtClean="0"/>
              <a:t>VHD conversions can be performed online and saved to the same volume</a:t>
            </a:r>
          </a:p>
          <a:p>
            <a:r>
              <a:rPr lang="en-US" dirty="0" smtClean="0"/>
              <a:t>It’s free and very powerful</a:t>
            </a:r>
          </a:p>
          <a:p>
            <a:endParaRPr lang="en-US" dirty="0"/>
          </a:p>
        </p:txBody>
      </p:sp>
    </p:spTree>
    <p:extLst>
      <p:ext uri="{BB962C8B-B14F-4D97-AF65-F5344CB8AC3E}">
        <p14:creationId xmlns:p14="http://schemas.microsoft.com/office/powerpoint/2010/main" val="98917498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When does this make sense?</a:t>
            </a:r>
            <a:endParaRPr lang="en-US" dirty="0"/>
          </a:p>
        </p:txBody>
      </p:sp>
      <p:sp>
        <p:nvSpPr>
          <p:cNvPr id="3" name="Content Placeholder 2"/>
          <p:cNvSpPr>
            <a:spLocks noGrp="1"/>
          </p:cNvSpPr>
          <p:nvPr>
            <p:ph idx="1"/>
          </p:nvPr>
        </p:nvSpPr>
        <p:spPr>
          <a:xfrm>
            <a:off x="519112" y="1447799"/>
            <a:ext cx="11149013" cy="3496342"/>
          </a:xfrm>
        </p:spPr>
        <p:txBody>
          <a:bodyPr/>
          <a:lstStyle/>
          <a:p>
            <a:r>
              <a:rPr lang="en-US" dirty="0" smtClean="0"/>
              <a:t>“Not for every desktop, but for every organization”</a:t>
            </a:r>
          </a:p>
          <a:p>
            <a:r>
              <a:rPr lang="en-US" dirty="0" smtClean="0"/>
              <a:t>When we cannot fix or purchase a native working application</a:t>
            </a:r>
          </a:p>
          <a:p>
            <a:r>
              <a:rPr lang="en-US" dirty="0" smtClean="0"/>
              <a:t>Where a standardized Virtual PC image will not suffice</a:t>
            </a:r>
          </a:p>
          <a:p>
            <a:r>
              <a:rPr lang="en-US" dirty="0" smtClean="0"/>
              <a:t>For critical users with highly specialized desktops – and everything must return</a:t>
            </a:r>
          </a:p>
          <a:p>
            <a:r>
              <a:rPr lang="en-US" dirty="0" smtClean="0"/>
              <a:t>When the deployment must go on…</a:t>
            </a:r>
            <a:endParaRPr lang="en-US" dirty="0"/>
          </a:p>
        </p:txBody>
      </p:sp>
    </p:spTree>
    <p:extLst>
      <p:ext uri="{BB962C8B-B14F-4D97-AF65-F5344CB8AC3E}">
        <p14:creationId xmlns:p14="http://schemas.microsoft.com/office/powerpoint/2010/main" val="2385859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TENA11_InteractiveDiscussion_WalkinTemplate_16x9_Final</Template>
  <TotalTime>100</TotalTime>
  <Words>4306</Words>
  <Application>Microsoft Office PowerPoint</Application>
  <PresentationFormat>Custom</PresentationFormat>
  <Paragraphs>406</Paragraphs>
  <Slides>46</Slides>
  <Notes>20</Notes>
  <HiddenSlides>2</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TENA11_BreakoutSession_Template_16x9_Final_05132011</vt:lpstr>
      <vt:lpstr>White with Consolas font for code slides</vt:lpstr>
      <vt:lpstr>PowerPoint Presentation</vt:lpstr>
      <vt:lpstr>Redelivering a Users Old Windows XP Environment inside Their New Windows 7 PC via Microsoft Deployment Toolkit w/P2V</vt:lpstr>
      <vt:lpstr>P2V Migration for SA Customers</vt:lpstr>
      <vt:lpstr>How did it start?</vt:lpstr>
      <vt:lpstr>We had some key ingredients ready</vt:lpstr>
      <vt:lpstr>More Specifically</vt:lpstr>
      <vt:lpstr>The idea grows</vt:lpstr>
      <vt:lpstr>What is Sysinternals Disk2VHD?</vt:lpstr>
      <vt:lpstr>When does this make sense?</vt:lpstr>
      <vt:lpstr>Limitations?</vt:lpstr>
      <vt:lpstr>Comparing Application Compatibility Mitigations…</vt:lpstr>
      <vt:lpstr>Let’s Look At The Big Picture </vt:lpstr>
      <vt:lpstr>How Many Images Do You Manage</vt:lpstr>
      <vt:lpstr>Do You Still Use Any of These??</vt:lpstr>
      <vt:lpstr>The Magic of The PiXiE Stick</vt:lpstr>
      <vt:lpstr>Here’s The Best Part….</vt:lpstr>
      <vt:lpstr>Five myths about Windows 7</vt:lpstr>
      <vt:lpstr>Five Myths</vt:lpstr>
      <vt:lpstr>Five Myths – from Network World</vt:lpstr>
      <vt:lpstr>Five Myths – from Network World</vt:lpstr>
      <vt:lpstr>Five Myths – from Network World</vt:lpstr>
      <vt:lpstr>Five Myths – from Network World</vt:lpstr>
      <vt:lpstr>What is this Hard Links Migration  You Speak Of?</vt:lpstr>
      <vt:lpstr>How Hard-Link Migration works? ...index files, create links to each, map links to the right spots</vt:lpstr>
      <vt:lpstr>MDT - How Does It Work? ...add your ingredients, create a build, and install</vt:lpstr>
      <vt:lpstr>Planning for Windows 7 and Office 2010</vt:lpstr>
      <vt:lpstr>The Deployment Project…</vt:lpstr>
      <vt:lpstr>Fact</vt:lpstr>
      <vt:lpstr>…What it Means</vt:lpstr>
      <vt:lpstr>The Migration Process</vt:lpstr>
      <vt:lpstr>Windows Application Compatibility Tools </vt:lpstr>
      <vt:lpstr>Application Compatibility Toolkit (ACT) 5.6</vt:lpstr>
      <vt:lpstr>Application Compatibility Toolkit (ACT)</vt:lpstr>
      <vt:lpstr>Office 2010 Compatibility Toolkit</vt:lpstr>
      <vt:lpstr>App Compat – Office Environment Assessment Tool Identifying the add-ins &amp; interfacing applications</vt:lpstr>
      <vt:lpstr>Office Migration Planning Manager (OMPM) Evaluate, identify, &amp; migrate Office files for OpenXML migration</vt:lpstr>
      <vt:lpstr>Group Policy Office admin templates allow IT to control features available for end users</vt:lpstr>
      <vt:lpstr>Office Customization Tool Build deployment packages to fit business requirements</vt:lpstr>
      <vt:lpstr>MDT 2010 Workbench</vt:lpstr>
      <vt:lpstr>How Is Our Demo Doing?</vt:lpstr>
      <vt:lpstr>Some good reference content</vt:lpstr>
      <vt:lpstr>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WCL203: Redelivering a Users Old Windows XP Environment inside Their New Windows 7 PC via Microsoft Deployment Toolkit w/P2V</dc:title>
  <dc:subject>Microsoft TechEd North America 2011</dc:subject>
  <dc:creator>Stephen L Rose</dc:creator>
  <dc:description>Template: Jordan Cayabyab
Formatting: John Lee, Silver Fox Productions
Event Date: May 16-19, 2011
Event Location: Atlanta
Audience Type:</dc:description>
  <cp:lastModifiedBy>Shows</cp:lastModifiedBy>
  <cp:revision>33</cp:revision>
  <cp:lastPrinted>2010-05-11T05:02:34Z</cp:lastPrinted>
  <dcterms:created xsi:type="dcterms:W3CDTF">2011-04-07T02:24:09Z</dcterms:created>
  <dcterms:modified xsi:type="dcterms:W3CDTF">2011-05-16T16:45:13Z</dcterms:modified>
</cp:coreProperties>
</file>