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4"/>
    <p:sldMasterId id="2147483763" r:id="rId5"/>
  </p:sldMasterIdLst>
  <p:notesMasterIdLst>
    <p:notesMasterId r:id="rId61"/>
  </p:notesMasterIdLst>
  <p:handoutMasterIdLst>
    <p:handoutMasterId r:id="rId62"/>
  </p:handoutMasterIdLst>
  <p:sldIdLst>
    <p:sldId id="322"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91" r:id="rId55"/>
    <p:sldId id="392" r:id="rId56"/>
    <p:sldId id="393" r:id="rId57"/>
    <p:sldId id="390" r:id="rId58"/>
    <p:sldId id="389" r:id="rId59"/>
    <p:sldId id="319" r:id="rId60"/>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429A16"/>
    <a:srgbClr val="03C2F1"/>
    <a:srgbClr val="FFFFFF"/>
    <a:srgbClr val="000000"/>
    <a:srgbClr val="F8F57B"/>
    <a:srgbClr val="59D01E"/>
    <a:srgbClr val="ACE58F"/>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96163"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varScale="1">
        <p:scale>
          <a:sx n="80" d="100"/>
          <a:sy n="80" d="100"/>
        </p:scale>
        <p:origin x="-31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7:41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0" name="Rectangle 3"/>
          <p:cNvSpPr>
            <a:spLocks noGrp="1" noChangeArrowheads="1"/>
          </p:cNvSpPr>
          <p:nvPr>
            <p:ph type="body" idx="1"/>
          </p:nvPr>
        </p:nvSpPr>
        <p:spPr bwMode="auto">
          <a:xfrm>
            <a:off x="250825" y="3200400"/>
            <a:ext cx="6292850" cy="5324475"/>
          </a:xfrm>
          <a:noFill/>
        </p:spPr>
        <p:txBody>
          <a:bodyPr lIns="91429" tIns="45714" rIns="91429" bIns="45714"/>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8" name="Rectangle 3"/>
          <p:cNvSpPr>
            <a:spLocks noGrp="1" noChangeArrowheads="1"/>
          </p:cNvSpPr>
          <p:nvPr>
            <p:ph type="body" idx="1"/>
          </p:nvPr>
        </p:nvSpPr>
        <p:spPr bwMode="auto">
          <a:noFill/>
        </p:spPr>
        <p:txBody>
          <a:bodyPr lIns="91429" tIns="45714" rIns="91429" bIns="45714"/>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2" name="Rectangle 3"/>
          <p:cNvSpPr>
            <a:spLocks noGrp="1" noChangeArrowheads="1"/>
          </p:cNvSpPr>
          <p:nvPr>
            <p:ph type="body" idx="1"/>
          </p:nvPr>
        </p:nvSpPr>
        <p:spPr bwMode="auto">
          <a:noFill/>
        </p:spPr>
        <p:txBody>
          <a:bodyPr/>
          <a:lstStyle/>
          <a:p>
            <a:pPr eaLnBrk="1" hangingPunct="1">
              <a:spcBef>
                <a:spcPct val="0"/>
              </a:spcBef>
            </a:pPr>
            <a:r>
              <a:rPr lang="en-US" altLang="ko-KR" smtClean="0">
                <a:ea typeface="굴림"/>
                <a:cs typeface="굴림"/>
              </a:rPr>
              <a:t>HP Logical capability offers the same mobility and flexibility to physical blade servers you are used to from virtual machines – we call that logical server capability. Logical server capability enables physical and virtual server identities to be managed as one and to be easily provisioned and freely moved. This new functionality will leverage the HP BladeSystem and Virtual Connect technologies.</a:t>
            </a:r>
          </a:p>
          <a:p>
            <a:pPr eaLnBrk="1" hangingPunct="1">
              <a:spcBef>
                <a:spcPct val="0"/>
              </a:spcBef>
            </a:pPr>
            <a:endParaRPr lang="en-US" altLang="ko-KR" smtClean="0">
              <a:ea typeface="굴림"/>
              <a:cs typeface="굴림"/>
            </a:endParaRPr>
          </a:p>
          <a:p>
            <a:pPr eaLnBrk="1" hangingPunct="1">
              <a:spcBef>
                <a:spcPct val="0"/>
              </a:spcBef>
            </a:pPr>
            <a:r>
              <a:rPr lang="en-US" altLang="ko-KR" smtClean="0">
                <a:ea typeface="굴림"/>
                <a:cs typeface="굴림"/>
              </a:rPr>
              <a:t>Logical servers can be easily applied to a physical blade server or a virtual machines. Deactivated logical servers can be stored in templates, which are ready to go when they are needed again. </a:t>
            </a:r>
          </a:p>
          <a:p>
            <a:pPr eaLnBrk="1" hangingPunct="1">
              <a:spcBef>
                <a:spcPct val="0"/>
              </a:spcBef>
            </a:pPr>
            <a:r>
              <a:rPr lang="en-US" altLang="ko-KR" smtClean="0">
                <a:ea typeface="굴림"/>
                <a:cs typeface="굴림"/>
              </a:rPr>
              <a:t>Logical servers can be managed through an easy to use interface, which allows to create them, copy them, activate them, de-activate them, edit them, migrate them, etc. </a:t>
            </a:r>
          </a:p>
          <a:p>
            <a:pPr eaLnBrk="1" hangingPunct="1">
              <a:spcBef>
                <a:spcPct val="0"/>
              </a:spcBef>
            </a:pPr>
            <a:r>
              <a:rPr lang="en-US" altLang="ko-KR" smtClean="0">
                <a:ea typeface="굴림"/>
                <a:cs typeface="굴림"/>
              </a:rPr>
              <a:t>The activation time required is basically the boot time. </a:t>
            </a:r>
            <a:endParaRPr lang="en-US" smtClean="0"/>
          </a:p>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671513" y="350838"/>
            <a:ext cx="5510212" cy="3100387"/>
          </a:xfrm>
          <a:noFill/>
          <a:ln>
            <a:solidFill>
              <a:srgbClr val="000000"/>
            </a:solidFill>
            <a:miter lim="800000"/>
            <a:headEnd/>
            <a:tailEnd/>
          </a:ln>
        </p:spPr>
      </p:sp>
      <p:sp>
        <p:nvSpPr>
          <p:cNvPr id="31746" name="Rectangle 3"/>
          <p:cNvSpPr>
            <a:spLocks noGrp="1" noChangeArrowheads="1"/>
          </p:cNvSpPr>
          <p:nvPr>
            <p:ph type="body" idx="1"/>
          </p:nvPr>
        </p:nvSpPr>
        <p:spPr bwMode="auto">
          <a:xfrm>
            <a:off x="523875" y="3444875"/>
            <a:ext cx="5799138" cy="5461000"/>
          </a:xfrm>
          <a:noFill/>
        </p:spPr>
        <p:txBody>
          <a:bodyPr wrap="square" numCol="1" anchor="t" anchorCtr="0" compatLnSpc="1">
            <a:prstTxWarp prst="textNoShape">
              <a:avLst/>
            </a:prstTxWarp>
          </a:bodyPr>
          <a:lstStyle/>
          <a:p>
            <a:pPr fontAlgn="auto">
              <a:spcBef>
                <a:spcPts val="0"/>
              </a:spcBef>
              <a:spcAft>
                <a:spcPts val="0"/>
              </a:spcAft>
              <a:defRPr/>
            </a:pPr>
            <a:r>
              <a:rPr lang="en-US" b="1" dirty="0" smtClean="0"/>
              <a:t>Microsoft System Center:</a:t>
            </a:r>
          </a:p>
          <a:p>
            <a:pPr fontAlgn="auto">
              <a:spcBef>
                <a:spcPts val="0"/>
              </a:spcBef>
              <a:spcAft>
                <a:spcPts val="0"/>
              </a:spcAft>
              <a:buFont typeface="Arial" pitchFamily="34" charset="0"/>
              <a:buChar char="•"/>
              <a:defRPr/>
            </a:pPr>
            <a:r>
              <a:rPr lang="en-US" dirty="0" smtClean="0"/>
              <a:t>Configure HP hardware and deploy Windows OS and apps.  HP extends System Center Configuration Manager OS Deployment (OSD) with the ability to configure ProLiant hardware.  This enables an unattended installation from within SCCM instead of having to first prep the hardware and then install the operating system.</a:t>
            </a:r>
          </a:p>
          <a:p>
            <a:pPr fontAlgn="auto">
              <a:spcBef>
                <a:spcPts val="0"/>
              </a:spcBef>
              <a:spcAft>
                <a:spcPts val="0"/>
              </a:spcAft>
              <a:buFont typeface="Arial" pitchFamily="34" charset="0"/>
              <a:buChar char="•"/>
              <a:defRPr/>
            </a:pPr>
            <a:r>
              <a:rPr lang="en-US" dirty="0" smtClean="0"/>
              <a:t>Integrated OS, application and firmware patch management.  HP extends System Center Configuration Manager with the ability to deploy HP firmware, driver, and management agent components through the same mechanism used to deploy OS and application patches.</a:t>
            </a:r>
          </a:p>
          <a:p>
            <a:pPr fontAlgn="auto">
              <a:spcBef>
                <a:spcPts val="0"/>
              </a:spcBef>
              <a:spcAft>
                <a:spcPts val="0"/>
              </a:spcAft>
              <a:buFont typeface="Arial" pitchFamily="34" charset="0"/>
              <a:buChar char="•"/>
              <a:defRPr/>
            </a:pPr>
            <a:r>
              <a:rPr lang="en-US" dirty="0" smtClean="0"/>
              <a:t>Detailed monitoring and full remote control of HP servers: HP extends System Center Operations Manager with detailed monitoring, health state, and alerting for ProLiant and BladeSystem servers</a:t>
            </a:r>
            <a:r>
              <a:rPr lang="en-US" baseline="0" dirty="0" smtClean="0"/>
              <a:t> as well as BladeSystem enclosures. </a:t>
            </a:r>
            <a:r>
              <a:rPr lang="en-US" dirty="0" smtClean="0"/>
              <a:t>There is also </a:t>
            </a:r>
            <a:r>
              <a:rPr lang="en-US" dirty="0" err="1" smtClean="0"/>
              <a:t>contenxt</a:t>
            </a:r>
            <a:r>
              <a:rPr lang="en-US" dirty="0" smtClean="0"/>
              <a:t> sensitive launching of iLO Advanced, System </a:t>
            </a:r>
            <a:r>
              <a:rPr lang="en-US" smtClean="0"/>
              <a:t>Management Homepage</a:t>
            </a:r>
            <a:r>
              <a:rPr lang="en-US" dirty="0" smtClean="0"/>
              <a:t>, and BladeSystem On Board Administrator</a:t>
            </a:r>
          </a:p>
          <a:p>
            <a:pPr fontAlgn="auto">
              <a:spcBef>
                <a:spcPts val="0"/>
              </a:spcBef>
              <a:spcAft>
                <a:spcPts val="0"/>
              </a:spcAft>
              <a:buFont typeface="Arial" pitchFamily="34" charset="0"/>
              <a:buChar char="•"/>
              <a:defRPr/>
            </a:pPr>
            <a:r>
              <a:rPr lang="en-US" dirty="0" smtClean="0"/>
              <a:t>Automated response to events on virtualized server hosts via Performance Resource Optimization (PRO).  With support for PRO, Insight Control for System Center enables System Center VMM to respond intelligently to hardware failures, either by exposing a PRO tip that provides recommended actions or by configuring automated responses such as moving virtual machine guests.</a:t>
            </a:r>
          </a:p>
          <a:p>
            <a:pPr eaLnBrk="1" hangingPunct="1">
              <a:spcBef>
                <a:spcPct val="0"/>
              </a:spcBef>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a:xfrm>
            <a:off x="685800" y="4344025"/>
            <a:ext cx="5486400" cy="4114488"/>
          </a:xfrm>
          <a:prstGeom prst="rect">
            <a:avLst/>
          </a:prstGeom>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EDEDED"/>
                </a:solidFill>
                <a:latin typeface="Futura Bk" pitchFamily="34" charset="0"/>
                <a:ea typeface="+mn-ea"/>
                <a:cs typeface="Arial" charset="0"/>
              </a:rPr>
              <a:t>IT Services Fabric Initialization</a:t>
            </a:r>
          </a:p>
          <a:p>
            <a:r>
              <a:rPr lang="en-US" dirty="0" smtClean="0"/>
              <a:t>(Scenario #1)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EDEDED"/>
                </a:solidFill>
                <a:latin typeface="Futura Bk" pitchFamily="34" charset="0"/>
                <a:ea typeface="+mn-ea"/>
                <a:cs typeface="Arial" charset="0"/>
              </a:rPr>
              <a:t>Matrix configures server, network, storage resources into “private clouds”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EDEDED"/>
                </a:solidFill>
                <a:latin typeface="Futura Bk" pitchFamily="34" charset="0"/>
                <a:ea typeface="+mn-ea"/>
                <a:cs typeface="Arial" charset="0"/>
              </a:rPr>
              <a:t>System Center creates and manages virtual machines</a:t>
            </a:r>
          </a:p>
          <a:p>
            <a:endParaRPr lang="en-US" b="0" dirty="0" smtClean="0"/>
          </a:p>
          <a:p>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EDEDED"/>
                </a:solidFill>
                <a:latin typeface="Futura Bk" pitchFamily="34" charset="0"/>
                <a:ea typeface="+mn-ea"/>
                <a:cs typeface="Arial" charset="0"/>
              </a:rPr>
              <a:t>Flexing IT Services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FFC000"/>
                </a:solidFill>
                <a:latin typeface="Futura Bk" pitchFamily="34" charset="0"/>
                <a:ea typeface="+mn-ea"/>
                <a:cs typeface="Arial" charset="0"/>
              </a:rPr>
              <a:t>(Scenario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EDEDED"/>
                </a:solidFill>
                <a:latin typeface="Futura Bk" pitchFamily="34" charset="0"/>
                <a:ea typeface="+mn-ea"/>
                <a:cs typeface="Arial" charset="0"/>
              </a:rPr>
              <a:t>Physical resources need to be balanced across IT services to support changing workloads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EDEDED"/>
                </a:solidFill>
                <a:latin typeface="Futura Bk" pitchFamily="34" charset="0"/>
                <a:ea typeface="+mn-ea"/>
                <a:cs typeface="Arial" charset="0"/>
              </a:rPr>
              <a:t>In collaboration System Center/ Matrix moves physical resources between Matrix services on demand</a:t>
            </a:r>
          </a:p>
          <a:p>
            <a:endParaRPr lang="en-US" b="0" dirty="0" smtClean="0"/>
          </a:p>
          <a:p>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EDEDED"/>
                </a:solidFill>
                <a:latin typeface="Futura Bk" pitchFamily="34" charset="0"/>
                <a:ea typeface="+mn-ea"/>
                <a:cs typeface="Arial" charset="0"/>
              </a:rPr>
              <a:t>Transparent Failure Resolution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FFC000"/>
                </a:solidFill>
                <a:latin typeface="Futura Bk" pitchFamily="34" charset="0"/>
                <a:ea typeface="+mn-ea"/>
                <a:cs typeface="Arial" charset="0"/>
              </a:rPr>
              <a:t>(Scenario #3)</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EDEDED"/>
                </a:solidFill>
                <a:latin typeface="Futura Bk" pitchFamily="34" charset="0"/>
                <a:ea typeface="+mn-ea"/>
                <a:cs typeface="Arial" charset="0"/>
              </a:rPr>
              <a:t>Impending hardware failures are identified and repaired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FFFFFF"/>
                </a:solidFill>
                <a:latin typeface="Futura Bk" pitchFamily="34" charset="0"/>
                <a:ea typeface="+mn-ea"/>
                <a:cs typeface="Arial" charset="0"/>
              </a:rPr>
              <a:t>In </a:t>
            </a:r>
            <a:r>
              <a:rPr lang="en-US" sz="1200" b="1" kern="1200" dirty="0" smtClean="0">
                <a:solidFill>
                  <a:srgbClr val="EDEDED"/>
                </a:solidFill>
                <a:latin typeface="Futura Bk" pitchFamily="34" charset="0"/>
                <a:ea typeface="+mn-ea"/>
                <a:cs typeface="Arial" charset="0"/>
              </a:rPr>
              <a:t>Collaboration System Center /Matrix allow application transparent fault isolation</a:t>
            </a:r>
          </a:p>
          <a:p>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EDEDED"/>
                </a:solidFill>
                <a:latin typeface="Futura Bk" pitchFamily="34" charset="0"/>
                <a:ea typeface="+mn-ea"/>
                <a:cs typeface="Arial" charset="0"/>
              </a:rPr>
              <a:t>Network Resource Rebalancing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FFC000"/>
                </a:solidFill>
                <a:latin typeface="Futura Bk" pitchFamily="34" charset="0"/>
                <a:ea typeface="+mn-ea"/>
                <a:cs typeface="Arial" charset="0"/>
              </a:rPr>
              <a:t>(Scenario #4)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EDEDED"/>
                </a:solidFill>
                <a:latin typeface="Futura Bk" pitchFamily="34" charset="0"/>
                <a:ea typeface="+mn-ea"/>
                <a:cs typeface="Arial" charset="0"/>
              </a:rPr>
              <a:t>User identifies network imbalances across the IT infrastructure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rgbClr val="EDEDED"/>
                </a:solidFill>
                <a:latin typeface="Futura Bk" pitchFamily="34" charset="0"/>
                <a:ea typeface="+mn-ea"/>
                <a:cs typeface="Arial" charset="0"/>
              </a:rPr>
              <a:t>Matrix admin in conjunction with SCVM admin dynamically adjust flex-10 network bandwidth</a:t>
            </a:r>
          </a:p>
          <a:p>
            <a:endParaRPr lang="en-US" b="0" dirty="0" smtClean="0"/>
          </a:p>
          <a:p>
            <a:endParaRPr lang="en-US" b="0" dirty="0" smtClean="0"/>
          </a:p>
          <a:p>
            <a:endParaRPr lang="en-US" b="0" dirty="0"/>
          </a:p>
        </p:txBody>
      </p:sp>
      <p:sp>
        <p:nvSpPr>
          <p:cNvPr id="8" name="Date Placeholder 7"/>
          <p:cNvSpPr>
            <a:spLocks noGrp="1"/>
          </p:cNvSpPr>
          <p:nvPr>
            <p:ph type="dt" idx="10"/>
          </p:nvPr>
        </p:nvSpPr>
        <p:spPr/>
        <p:txBody>
          <a:bodyPr/>
          <a:lstStyle/>
          <a:p>
            <a:pPr>
              <a:defRPr/>
            </a:pPr>
            <a:fld id="{8191578F-74B3-4111-B349-401D4750E99B}" type="datetime3">
              <a:rPr lang="en-US" smtClean="0"/>
              <a:pPr>
                <a:defRPr/>
              </a:pPr>
              <a:t>17 May 2011</a:t>
            </a:fld>
            <a:endParaRPr lang="en-US" dirty="0"/>
          </a:p>
        </p:txBody>
      </p:sp>
      <p:sp>
        <p:nvSpPr>
          <p:cNvPr id="9" name="Footer Placeholder 8"/>
          <p:cNvSpPr>
            <a:spLocks noGrp="1"/>
          </p:cNvSpPr>
          <p:nvPr>
            <p:ph type="ftr" sz="quarter" idx="11"/>
          </p:nvPr>
        </p:nvSpPr>
        <p:spPr/>
        <p:txBody>
          <a:bodyPr/>
          <a:lstStyle/>
          <a:p>
            <a:pPr>
              <a:defRPr/>
            </a:pPr>
            <a:r>
              <a:rPr lang="en-US" smtClean="0"/>
              <a:t>HP Confidential</a:t>
            </a:r>
            <a:endParaRPr lang="en-US" dirty="0"/>
          </a:p>
        </p:txBody>
      </p:sp>
      <p:sp>
        <p:nvSpPr>
          <p:cNvPr id="10" name="Slide Number Placeholder 9"/>
          <p:cNvSpPr>
            <a:spLocks noGrp="1"/>
          </p:cNvSpPr>
          <p:nvPr>
            <p:ph type="sldNum" sz="quarter" idx="12"/>
          </p:nvPr>
        </p:nvSpPr>
        <p:spPr/>
        <p:txBody>
          <a:bodyPr/>
          <a:lstStyle/>
          <a:p>
            <a:pPr>
              <a:defRPr/>
            </a:pPr>
            <a:fld id="{D019DC6D-77AA-4F44-88C5-EC485BDAEC02}" type="slidenum">
              <a:rPr lang="en-US" smtClean="0"/>
              <a:pPr>
                <a:defRPr/>
              </a:pPr>
              <a:t>15</a:t>
            </a:fld>
            <a:endParaRPr lang="en-US"/>
          </a:p>
        </p:txBody>
      </p:sp>
      <p:sp>
        <p:nvSpPr>
          <p:cNvPr id="11" name="Header Placeholder 10"/>
          <p:cNvSpPr>
            <a:spLocks noGrp="1"/>
          </p:cNvSpPr>
          <p:nvPr>
            <p:ph type="hdr" sz="quarter" idx="13"/>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pPr>
              <a:defRPr/>
            </a:pPr>
            <a:fld id="{8191578F-74B3-4111-B349-401D4750E99B}" type="datetime3">
              <a:rPr lang="en-US" smtClean="0"/>
              <a:pPr>
                <a:defRPr/>
              </a:pPr>
              <a:t>17 May 2011</a:t>
            </a:fld>
            <a:endParaRPr lang="en-US" dirty="0"/>
          </a:p>
        </p:txBody>
      </p:sp>
      <p:sp>
        <p:nvSpPr>
          <p:cNvPr id="9" name="Footer Placeholder 8"/>
          <p:cNvSpPr>
            <a:spLocks noGrp="1"/>
          </p:cNvSpPr>
          <p:nvPr>
            <p:ph type="ftr" sz="quarter" idx="11"/>
          </p:nvPr>
        </p:nvSpPr>
        <p:spPr/>
        <p:txBody>
          <a:bodyPr/>
          <a:lstStyle/>
          <a:p>
            <a:pPr>
              <a:defRPr/>
            </a:pPr>
            <a:r>
              <a:rPr lang="en-US" smtClean="0"/>
              <a:t>HP Confidential</a:t>
            </a:r>
            <a:endParaRPr lang="en-US" dirty="0"/>
          </a:p>
        </p:txBody>
      </p:sp>
      <p:sp>
        <p:nvSpPr>
          <p:cNvPr id="10" name="Slide Number Placeholder 9"/>
          <p:cNvSpPr>
            <a:spLocks noGrp="1"/>
          </p:cNvSpPr>
          <p:nvPr>
            <p:ph type="sldNum" sz="quarter" idx="12"/>
          </p:nvPr>
        </p:nvSpPr>
        <p:spPr/>
        <p:txBody>
          <a:bodyPr/>
          <a:lstStyle/>
          <a:p>
            <a:pPr>
              <a:defRPr/>
            </a:pPr>
            <a:fld id="{D019DC6D-77AA-4F44-88C5-EC485BDAEC02}" type="slidenum">
              <a:rPr lang="en-US" smtClean="0"/>
              <a:pPr>
                <a:defRPr/>
              </a:pPr>
              <a:t>16</a:t>
            </a:fld>
            <a:endParaRPr lang="en-US"/>
          </a:p>
        </p:txBody>
      </p:sp>
      <p:sp>
        <p:nvSpPr>
          <p:cNvPr id="11" name="Header Placeholder 10"/>
          <p:cNvSpPr>
            <a:spLocks noGrp="1"/>
          </p:cNvSpPr>
          <p:nvPr>
            <p:ph type="hdr" sz="quarter" idx="13"/>
          </p:nvPr>
        </p:nvSpPr>
        <p:spPr/>
        <p:txBody>
          <a:bodyP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EVA storage Matrix will validate that the SPE’s are back with LUNs.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to get new screen capture</a:t>
            </a:r>
            <a:r>
              <a:rPr lang="en-US" baseline="0" dirty="0" smtClean="0"/>
              <a:t> of service that has been published to SSP.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7:41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fld id="{81331B57-0BE5-4F82-AA58-76F53EFF3ADA}" type="datetime8">
              <a:rPr lang="en-US" smtClean="0"/>
              <a:pPr/>
              <a:t>5/17/2011 7:41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9" name="Header Placeholder 3"/>
          <p:cNvSpPr>
            <a:spLocks noGrp="1"/>
          </p:cNvSpPr>
          <p:nvPr>
            <p:ph type="hdr" sz="quarter" idx="10"/>
          </p:nvPr>
        </p:nvSpPr>
        <p:spPr/>
        <p:txBody>
          <a:bodyPr/>
          <a:lstStyle/>
          <a:p>
            <a:r>
              <a:rPr lang="en-US" dirty="0"/>
              <a:t>Microsoft Management Summit 2011</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script is can be run from any node in the cluster.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Rot="1" noChangeAspect="1" noChangeArrowheads="1" noTextEdit="1"/>
          </p:cNvSpPr>
          <p:nvPr>
            <p:ph type="sldImg"/>
          </p:nvPr>
        </p:nvSpPr>
        <p:spPr>
          <a:xfrm>
            <a:off x="2305050" y="225425"/>
            <a:ext cx="4856163" cy="2733675"/>
          </a:xfrm>
          <a:ln/>
        </p:spPr>
      </p:sp>
      <p:sp>
        <p:nvSpPr>
          <p:cNvPr id="309250" name="Rectangle 3"/>
          <p:cNvSpPr>
            <a:spLocks noGrp="1" noChangeArrowheads="1"/>
          </p:cNvSpPr>
          <p:nvPr>
            <p:ph type="body" idx="1"/>
          </p:nvPr>
        </p:nvSpPr>
        <p:spPr>
          <a:xfrm>
            <a:off x="250825" y="3201025"/>
            <a:ext cx="6292850" cy="5324631"/>
          </a:xfrm>
          <a:noFill/>
          <a:ln/>
        </p:spPr>
        <p:txBody>
          <a:bodyPr lIns="91436" tIns="45719" rIns="91436" bIns="45719"/>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7:41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8" name="Date Placeholder 7"/>
          <p:cNvSpPr>
            <a:spLocks noGrp="1"/>
          </p:cNvSpPr>
          <p:nvPr>
            <p:ph type="dt" idx="10"/>
          </p:nvPr>
        </p:nvSpPr>
        <p:spPr/>
        <p:txBody>
          <a:bodyPr/>
          <a:lstStyle/>
          <a:p>
            <a:pPr>
              <a:defRPr/>
            </a:pPr>
            <a:fld id="{8191578F-74B3-4111-B349-401D4750E99B}" type="datetime3">
              <a:rPr lang="en-US" smtClean="0"/>
              <a:pPr>
                <a:defRPr/>
              </a:pPr>
              <a:t>17 May 2011</a:t>
            </a:fld>
            <a:endParaRPr lang="en-US" dirty="0"/>
          </a:p>
        </p:txBody>
      </p:sp>
      <p:sp>
        <p:nvSpPr>
          <p:cNvPr id="9" name="Footer Placeholder 8"/>
          <p:cNvSpPr>
            <a:spLocks noGrp="1"/>
          </p:cNvSpPr>
          <p:nvPr>
            <p:ph type="ftr" sz="quarter" idx="11"/>
          </p:nvPr>
        </p:nvSpPr>
        <p:spPr/>
        <p:txBody>
          <a:bodyPr/>
          <a:lstStyle/>
          <a:p>
            <a:pPr>
              <a:defRPr/>
            </a:pPr>
            <a:r>
              <a:rPr lang="en-US" smtClean="0"/>
              <a:t>HP Confidential</a:t>
            </a:r>
            <a:endParaRPr lang="en-US" dirty="0"/>
          </a:p>
        </p:txBody>
      </p:sp>
      <p:sp>
        <p:nvSpPr>
          <p:cNvPr id="10" name="Slide Number Placeholder 9"/>
          <p:cNvSpPr>
            <a:spLocks noGrp="1"/>
          </p:cNvSpPr>
          <p:nvPr>
            <p:ph type="sldNum" sz="quarter" idx="12"/>
          </p:nvPr>
        </p:nvSpPr>
        <p:spPr/>
        <p:txBody>
          <a:bodyPr/>
          <a:lstStyle/>
          <a:p>
            <a:pPr>
              <a:defRPr/>
            </a:pPr>
            <a:fld id="{D019DC6D-77AA-4F44-88C5-EC485BDAEC02}" type="slidenum">
              <a:rPr lang="en-US" smtClean="0"/>
              <a:pPr>
                <a:defRPr/>
              </a:pPr>
              <a:t>36</a:t>
            </a:fld>
            <a:endParaRPr lang="en-US"/>
          </a:p>
        </p:txBody>
      </p:sp>
      <p:sp>
        <p:nvSpPr>
          <p:cNvPr id="11" name="Header Placeholder 10"/>
          <p:cNvSpPr>
            <a:spLocks noGrp="1"/>
          </p:cNvSpPr>
          <p:nvPr>
            <p:ph type="hdr" sz="quarter" idx="13"/>
          </p:nvPr>
        </p:nvSpPr>
        <p:spPr/>
        <p:txBody>
          <a:bodyP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7:41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8" name="Date Placeholder 7"/>
          <p:cNvSpPr>
            <a:spLocks noGrp="1"/>
          </p:cNvSpPr>
          <p:nvPr>
            <p:ph type="dt" idx="10"/>
          </p:nvPr>
        </p:nvSpPr>
        <p:spPr/>
        <p:txBody>
          <a:bodyPr/>
          <a:lstStyle/>
          <a:p>
            <a:pPr>
              <a:defRPr/>
            </a:pPr>
            <a:fld id="{8191578F-74B3-4111-B349-401D4750E99B}" type="datetime3">
              <a:rPr lang="en-US" smtClean="0"/>
              <a:pPr>
                <a:defRPr/>
              </a:pPr>
              <a:t>17 May 2011</a:t>
            </a:fld>
            <a:endParaRPr lang="en-US" dirty="0"/>
          </a:p>
        </p:txBody>
      </p:sp>
      <p:sp>
        <p:nvSpPr>
          <p:cNvPr id="9" name="Footer Placeholder 8"/>
          <p:cNvSpPr>
            <a:spLocks noGrp="1"/>
          </p:cNvSpPr>
          <p:nvPr>
            <p:ph type="ftr" sz="quarter" idx="11"/>
          </p:nvPr>
        </p:nvSpPr>
        <p:spPr/>
        <p:txBody>
          <a:bodyPr/>
          <a:lstStyle/>
          <a:p>
            <a:pPr>
              <a:defRPr/>
            </a:pPr>
            <a:r>
              <a:rPr lang="en-US" smtClean="0"/>
              <a:t>HP Confidential</a:t>
            </a:r>
            <a:endParaRPr lang="en-US" dirty="0"/>
          </a:p>
        </p:txBody>
      </p:sp>
      <p:sp>
        <p:nvSpPr>
          <p:cNvPr id="10" name="Slide Number Placeholder 9"/>
          <p:cNvSpPr>
            <a:spLocks noGrp="1"/>
          </p:cNvSpPr>
          <p:nvPr>
            <p:ph type="sldNum" sz="quarter" idx="12"/>
          </p:nvPr>
        </p:nvSpPr>
        <p:spPr/>
        <p:txBody>
          <a:bodyPr/>
          <a:lstStyle/>
          <a:p>
            <a:pPr>
              <a:defRPr/>
            </a:pPr>
            <a:fld id="{D019DC6D-77AA-4F44-88C5-EC485BDAEC02}" type="slidenum">
              <a:rPr lang="en-US" smtClean="0"/>
              <a:pPr>
                <a:defRPr/>
              </a:pPr>
              <a:t>44</a:t>
            </a:fld>
            <a:endParaRPr lang="en-US"/>
          </a:p>
        </p:txBody>
      </p:sp>
      <p:sp>
        <p:nvSpPr>
          <p:cNvPr id="11" name="Header Placeholder 10"/>
          <p:cNvSpPr>
            <a:spLocks noGrp="1"/>
          </p:cNvSpPr>
          <p:nvPr>
            <p:ph type="hdr" sz="quarter" idx="13"/>
          </p:nvPr>
        </p:nvSpPr>
        <p:spPr/>
        <p:txBody>
          <a:bodyP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261970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7:41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defTabSz="931756">
              <a:defRPr/>
            </a:pPr>
            <a:r>
              <a:rPr lang="en-US" altLang="ja-JP" b="1" dirty="0" smtClean="0"/>
              <a:t>Notes</a:t>
            </a:r>
          </a:p>
          <a:p>
            <a:pPr defTabSz="931756">
              <a:defRPr/>
            </a:pPr>
            <a:r>
              <a:rPr lang="en-US" altLang="ja-JP" dirty="0" smtClean="0"/>
              <a:t>From a business perspective, appeal of cloud is clear: speed, flexibility, economics. The idea of going to a portal to request a service that is instantly provided has innate appeal, particularly compared to the experience they have with most internal IT departments.. </a:t>
            </a:r>
            <a:r>
              <a:rPr lang="en-US" dirty="0" smtClean="0"/>
              <a:t>For many years, businesses are asking for better user experience with intuitive user interface, access to data and their business processes anytime, anywhere. They want access fast at Internet speed now and last but not least they want a flexible model that adapts to the business changes.</a:t>
            </a:r>
          </a:p>
          <a:p>
            <a:pPr defTabSz="931756">
              <a:defRPr/>
            </a:pPr>
            <a:endParaRPr lang="en-US" altLang="ja-JP" dirty="0" smtClean="0"/>
          </a:p>
          <a:p>
            <a:pPr>
              <a:defRPr/>
            </a:pPr>
            <a:r>
              <a:rPr lang="en-US" altLang="ja-JP" dirty="0" smtClean="0"/>
              <a:t>So, businesses are adopting cloud 5X faster than IT expected. </a:t>
            </a:r>
          </a:p>
          <a:p>
            <a:pPr defTabSz="931756">
              <a:defRPr/>
            </a:pPr>
            <a:r>
              <a:rPr lang="en-US" dirty="0" smtClean="0"/>
              <a:t>While end users believe it is allowing them to respond faster to their business needs, without a comprehensive plan and governance model, they could jeopardize the security of their enterprise data and applications. Additionally, CIO’s cannot effectively track, measure and budget for this shadow IT so businesses don’t have a true picture of how their resources are used. CIO’s are struggling with 70% of resources captive in maintenance &amp; operations. </a:t>
            </a:r>
          </a:p>
          <a:p>
            <a:pPr defTabSz="931756">
              <a:defRPr/>
            </a:pPr>
            <a:endParaRPr lang="en-US" dirty="0" smtClean="0"/>
          </a:p>
          <a:p>
            <a:pPr defTabSz="931756">
              <a:defRPr/>
            </a:pPr>
            <a:r>
              <a:rPr lang="en-US" dirty="0" smtClean="0"/>
              <a:t>So, CIO’s are looking to private clouds to allow them to bring many of the benefits of public cloud with the control and security of internal IT. </a:t>
            </a:r>
          </a:p>
          <a:p>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Date Placeholder 4"/>
          <p:cNvSpPr>
            <a:spLocks noGrp="1"/>
          </p:cNvSpPr>
          <p:nvPr>
            <p:ph type="dt" idx="11"/>
          </p:nvPr>
        </p:nvSpPr>
        <p:spPr>
          <a:xfrm>
            <a:off x="3884614" y="0"/>
            <a:ext cx="2971800" cy="457200"/>
          </a:xfrm>
          <a:prstGeom prst="rect">
            <a:avLst/>
          </a:prstGeom>
        </p:spPr>
        <p:txBody>
          <a:bodyPr lIns="93175" tIns="46588" rIns="93175" bIns="46588"/>
          <a:lstStyle/>
          <a:p>
            <a:pPr>
              <a:defRPr/>
            </a:pPr>
            <a:fld id="{59F9399A-3F64-48B3-BB2C-944271A311D2}" type="datetime3">
              <a:rPr lang="en-US" smtClean="0">
                <a:solidFill>
                  <a:prstClr val="black"/>
                </a:solidFill>
              </a:rPr>
              <a:pPr>
                <a:defRPr/>
              </a:pPr>
              <a:t>17 May 2011</a:t>
            </a:fld>
            <a:endParaRPr lang="en-US" dirty="0">
              <a:solidFill>
                <a:prstClr val="black"/>
              </a:solidFill>
            </a:endParaRPr>
          </a:p>
        </p:txBody>
      </p:sp>
      <p:sp>
        <p:nvSpPr>
          <p:cNvPr id="6" name="Footer Placeholder 5"/>
          <p:cNvSpPr>
            <a:spLocks noGrp="1"/>
          </p:cNvSpPr>
          <p:nvPr>
            <p:ph type="ftr" sz="quarter" idx="12"/>
          </p:nvPr>
        </p:nvSpPr>
        <p:spPr>
          <a:xfrm>
            <a:off x="1" y="8685213"/>
            <a:ext cx="2971800" cy="457200"/>
          </a:xfrm>
          <a:prstGeom prst="rect">
            <a:avLst/>
          </a:prstGeom>
        </p:spPr>
        <p:txBody>
          <a:bodyPr lIns="93175" tIns="46588" rIns="93175" bIns="46588"/>
          <a:lstStyle/>
          <a:p>
            <a:pPr>
              <a:defRPr/>
            </a:pPr>
            <a:r>
              <a:rPr lang="en-US" smtClean="0">
                <a:solidFill>
                  <a:prstClr val="black"/>
                </a:solidFill>
              </a:rPr>
              <a:t>HP Confidential</a:t>
            </a:r>
            <a:endParaRPr lang="en-US" dirty="0">
              <a:solidFill>
                <a:prstClr val="black"/>
              </a:solidFill>
            </a:endParaRPr>
          </a:p>
        </p:txBody>
      </p:sp>
      <p:sp>
        <p:nvSpPr>
          <p:cNvPr id="7" name="Slide Number Placeholder 6"/>
          <p:cNvSpPr>
            <a:spLocks noGrp="1"/>
          </p:cNvSpPr>
          <p:nvPr>
            <p:ph type="sldNum" sz="quarter" idx="13"/>
          </p:nvPr>
        </p:nvSpPr>
        <p:spPr>
          <a:xfrm>
            <a:off x="3884614" y="8685213"/>
            <a:ext cx="2971800" cy="457200"/>
          </a:xfrm>
          <a:prstGeom prst="rect">
            <a:avLst/>
          </a:prstGeom>
        </p:spPr>
        <p:txBody>
          <a:bodyPr lIns="93175" tIns="46588" rIns="93175" bIns="46588"/>
          <a:lstStyle/>
          <a:p>
            <a:pPr>
              <a:defRPr/>
            </a:pPr>
            <a:fld id="{CD03B1A8-5BE4-45FB-BF12-D5D9139F21B5}"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7:41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7:41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6" name="Rectangle 3"/>
          <p:cNvSpPr>
            <a:spLocks noGrp="1" noChangeArrowheads="1"/>
          </p:cNvSpPr>
          <p:nvPr>
            <p:ph type="body" idx="1"/>
          </p:nvPr>
        </p:nvSpPr>
        <p:spPr bwMode="auto">
          <a:xfrm>
            <a:off x="250825" y="3200400"/>
            <a:ext cx="6292850" cy="5324475"/>
          </a:xfrm>
          <a:noFill/>
        </p:spPr>
        <p:txBody>
          <a:bodyPr/>
          <a:lstStyle/>
          <a:p>
            <a:pPr eaLnBrk="1" hangingPunct="1">
              <a:spcBef>
                <a:spcPct val="0"/>
              </a:spcBef>
            </a:pPr>
            <a:r>
              <a:rPr lang="en-AU" smtClean="0">
                <a:solidFill>
                  <a:schemeClr val="bg1"/>
                </a:solidFill>
              </a:rPr>
              <a:t>OO Studio embedded to author/modify flows</a:t>
            </a:r>
          </a:p>
          <a:p>
            <a:pPr eaLnBrk="1" hangingPunct="1">
              <a:spcBef>
                <a:spcPct val="0"/>
              </a:spcBef>
            </a:pPr>
            <a:r>
              <a:rPr lang="en-AU" smtClean="0">
                <a:solidFill>
                  <a:schemeClr val="bg1"/>
                </a:solidFill>
              </a:rPr>
              <a:t>Limited content for pre/post IO provisioning tasks </a:t>
            </a:r>
            <a:endParaRPr lang="en-US" smtClean="0">
              <a:solidFill>
                <a:schemeClr val="bg1"/>
              </a:solidFill>
            </a:endParaRPr>
          </a:p>
          <a:p>
            <a:pPr eaLnBrk="1" hangingPunct="1">
              <a:spcBef>
                <a:spcPct val="0"/>
              </a:spcBef>
            </a:pPr>
            <a:r>
              <a:rPr lang="en-US" smtClean="0">
                <a:solidFill>
                  <a:schemeClr val="bg1"/>
                </a:solidFill>
              </a:rPr>
              <a:t>Create custom workflows to associate with a template</a:t>
            </a:r>
          </a:p>
          <a:p>
            <a:pPr eaLnBrk="1" hangingPunct="1">
              <a:spcBef>
                <a:spcPct val="0"/>
              </a:spcBef>
            </a:pPr>
            <a:r>
              <a:rPr lang="en-US" smtClean="0">
                <a:solidFill>
                  <a:schemeClr val="bg1"/>
                </a:solidFill>
              </a:rPr>
              <a:t>Option to add integration adapters for connection to HP and 3</a:t>
            </a:r>
            <a:r>
              <a:rPr lang="en-US" baseline="30000" smtClean="0">
                <a:solidFill>
                  <a:schemeClr val="bg1"/>
                </a:solidFill>
              </a:rPr>
              <a:t>rd</a:t>
            </a:r>
            <a:r>
              <a:rPr lang="en-US" smtClean="0">
                <a:solidFill>
                  <a:schemeClr val="bg1"/>
                </a:solidFill>
              </a:rPr>
              <a:t> party systems (ticketing, etc.)</a:t>
            </a:r>
          </a:p>
          <a:p>
            <a:pPr eaLnBrk="1" hangingPunct="1">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xfrm>
            <a:off x="382588" y="685800"/>
            <a:ext cx="6092825" cy="342900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eaLnBrk="1" hangingPunct="1">
              <a:lnSpc>
                <a:spcPct val="90000"/>
              </a:lnSpc>
              <a:spcBef>
                <a:spcPct val="0"/>
              </a:spcBef>
            </a:pPr>
            <a:r>
              <a:rPr lang="en-US" sz="1100" dirty="0" smtClean="0"/>
              <a:t>What constitutes Cloud Computing?</a:t>
            </a:r>
          </a:p>
          <a:p>
            <a:pPr eaLnBrk="1" hangingPunct="1">
              <a:lnSpc>
                <a:spcPct val="90000"/>
              </a:lnSpc>
              <a:spcBef>
                <a:spcPct val="0"/>
              </a:spcBef>
            </a:pPr>
            <a:r>
              <a:rPr lang="en-US" sz="1100" dirty="0" smtClean="0"/>
              <a:t>Infrastructure as a Service (</a:t>
            </a:r>
            <a:r>
              <a:rPr lang="en-US" sz="1100" dirty="0" err="1" smtClean="0"/>
              <a:t>IaaS</a:t>
            </a:r>
            <a:r>
              <a:rPr lang="en-US" sz="1100" dirty="0" smtClean="0"/>
              <a:t>) is a model for provisioning hardware (compute, storage, networking, etc...) to the end user where management of the underlying fabric is controlled by the provider, but the end user deploys and maintains control of the applications installed within. </a:t>
            </a:r>
          </a:p>
          <a:p>
            <a:pPr eaLnBrk="1" hangingPunct="1">
              <a:lnSpc>
                <a:spcPct val="90000"/>
              </a:lnSpc>
              <a:spcBef>
                <a:spcPct val="0"/>
              </a:spcBef>
            </a:pPr>
            <a:endParaRPr lang="en-US" sz="1100" dirty="0" smtClean="0"/>
          </a:p>
          <a:p>
            <a:pPr eaLnBrk="1" hangingPunct="1">
              <a:lnSpc>
                <a:spcPct val="90000"/>
              </a:lnSpc>
              <a:spcBef>
                <a:spcPct val="0"/>
              </a:spcBef>
            </a:pPr>
            <a:r>
              <a:rPr lang="en-US" sz="1100" dirty="0" smtClean="0"/>
              <a:t>Platform as a Service (</a:t>
            </a:r>
            <a:r>
              <a:rPr lang="en-US" sz="1100" dirty="0" err="1" smtClean="0"/>
              <a:t>PaaS</a:t>
            </a:r>
            <a:r>
              <a:rPr lang="en-US" sz="1100" dirty="0" smtClean="0"/>
              <a:t>) is a model for delivering complete development platforms as a cloud service. </a:t>
            </a:r>
            <a:r>
              <a:rPr lang="en-US" sz="1100" dirty="0" err="1" smtClean="0"/>
              <a:t>PaaS</a:t>
            </a:r>
            <a:r>
              <a:rPr lang="en-US" sz="1100" dirty="0" smtClean="0"/>
              <a:t> offerings facilitate development, testing, deployment and on-going maintenance of applications without the cost of buying the underlying infrastructure and software environments. Examples include: Microsoft Azure Platform, Google App Engine, VMforce.com</a:t>
            </a:r>
          </a:p>
          <a:p>
            <a:pPr eaLnBrk="1" hangingPunct="1">
              <a:lnSpc>
                <a:spcPct val="90000"/>
              </a:lnSpc>
              <a:spcBef>
                <a:spcPct val="0"/>
              </a:spcBef>
            </a:pPr>
            <a:endParaRPr lang="en-US" sz="1100" dirty="0" smtClean="0"/>
          </a:p>
          <a:p>
            <a:pPr eaLnBrk="1" hangingPunct="1">
              <a:lnSpc>
                <a:spcPct val="90000"/>
              </a:lnSpc>
              <a:spcBef>
                <a:spcPct val="0"/>
              </a:spcBef>
            </a:pPr>
            <a:r>
              <a:rPr lang="en-US" sz="1100" dirty="0" smtClean="0"/>
              <a:t>Software as a Service (</a:t>
            </a:r>
            <a:r>
              <a:rPr lang="en-US" sz="1100" dirty="0" err="1" smtClean="0"/>
              <a:t>SaaS</a:t>
            </a:r>
            <a:r>
              <a:rPr lang="en-US" sz="1100" dirty="0" smtClean="0"/>
              <a:t>) is a model where an application is delivered over the Internet and customers pay on a per-use basis. It is the most common form of cloud computing delivered today. Examples include: BPOS, Salesforce.com, Hosted Exchange, Salesforce.com</a:t>
            </a:r>
          </a:p>
          <a:p>
            <a:pPr eaLnBrk="1" hangingPunct="1">
              <a:lnSpc>
                <a:spcPct val="90000"/>
              </a:lnSpc>
              <a:spcBef>
                <a:spcPct val="0"/>
              </a:spcBef>
            </a:pPr>
            <a:endParaRPr lang="en-US" sz="1100" dirty="0" smtClean="0"/>
          </a:p>
          <a:p>
            <a:pPr eaLnBrk="1" hangingPunct="1">
              <a:lnSpc>
                <a:spcPct val="90000"/>
              </a:lnSpc>
              <a:spcBef>
                <a:spcPct val="0"/>
              </a:spcBef>
            </a:pPr>
            <a:r>
              <a:rPr lang="en-US" sz="1100" dirty="0" smtClean="0"/>
              <a:t>HP Cloud Foundation for Hyper-V delivers infrastructure</a:t>
            </a:r>
            <a:r>
              <a:rPr lang="en-US" sz="1100" baseline="0" dirty="0" smtClean="0"/>
              <a:t> as a service.</a:t>
            </a:r>
            <a:endParaRPr lang="en-US" sz="11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HP Cloud Foundation for Hyper-V is a private cloud</a:t>
            </a:r>
            <a:r>
              <a:rPr lang="en-US" baseline="0" dirty="0" smtClean="0"/>
              <a:t> solution.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eaLnBrk="1" hangingPunct="1">
              <a:spcBef>
                <a:spcPct val="0"/>
              </a:spcBef>
            </a:pPr>
            <a:r>
              <a:rPr lang="en-US" b="1" dirty="0" smtClean="0"/>
              <a:t>Benefits</a:t>
            </a:r>
          </a:p>
          <a:p>
            <a:pPr eaLnBrk="1" hangingPunct="1">
              <a:spcBef>
                <a:spcPct val="0"/>
              </a:spcBef>
            </a:pPr>
            <a:endParaRPr lang="en-US" b="1" dirty="0" smtClean="0"/>
          </a:p>
          <a:p>
            <a:pPr eaLnBrk="1" hangingPunct="1">
              <a:spcBef>
                <a:spcPct val="0"/>
              </a:spcBef>
            </a:pPr>
            <a:r>
              <a:rPr lang="en-US" b="1" dirty="0" smtClean="0"/>
              <a:t>Reduce Costs</a:t>
            </a:r>
            <a:r>
              <a:rPr lang="en-US" dirty="0" smtClean="0"/>
              <a:t> – ongoing IT operational costs and capital investment costs (servers, datacenter equipment) reduced, cloud technology is paid incrementally, saving organization money</a:t>
            </a:r>
          </a:p>
          <a:p>
            <a:pPr marL="0" marR="0" indent="0" algn="l" defTabSz="914400" rtl="0" eaLnBrk="1" fontAlgn="auto" latinLnBrk="0" hangingPunct="1">
              <a:lnSpc>
                <a:spcPct val="100000"/>
              </a:lnSpc>
              <a:spcBef>
                <a:spcPct val="0"/>
              </a:spcBef>
              <a:spcAft>
                <a:spcPts val="0"/>
              </a:spcAft>
              <a:buClrTx/>
              <a:buSzTx/>
              <a:buFontTx/>
              <a:buNone/>
              <a:tabLst/>
              <a:defRPr/>
            </a:pPr>
            <a:r>
              <a:rPr lang="en-US" b="1" dirty="0" smtClean="0"/>
              <a:t>Agility</a:t>
            </a:r>
            <a:r>
              <a:rPr lang="en-US" dirty="0" smtClean="0"/>
              <a:t>- No longer having to worry about constant server updates and other computing issues, organizations will be free to concentrate on innovation. </a:t>
            </a:r>
          </a:p>
          <a:p>
            <a:pPr marL="0" marR="0" indent="0" algn="l" defTabSz="914400" rtl="0" eaLnBrk="1" fontAlgn="auto" latinLnBrk="0" hangingPunct="1">
              <a:lnSpc>
                <a:spcPct val="100000"/>
              </a:lnSpc>
              <a:spcBef>
                <a:spcPct val="0"/>
              </a:spcBef>
              <a:spcAft>
                <a:spcPts val="0"/>
              </a:spcAft>
              <a:buClrTx/>
              <a:buSzTx/>
              <a:buFontTx/>
              <a:buNone/>
              <a:tabLst/>
              <a:defRPr/>
            </a:pPr>
            <a:r>
              <a:rPr lang="en-US" b="1" dirty="0" smtClean="0"/>
              <a:t>Highly Automated</a:t>
            </a:r>
            <a:r>
              <a:rPr lang="en-US" dirty="0" smtClean="0"/>
              <a:t> – No longer do IT personnel need to worry about keeping software up to date</a:t>
            </a:r>
          </a:p>
          <a:p>
            <a:endParaRPr lang="en-US" dirty="0" smtClean="0"/>
          </a:p>
          <a:p>
            <a:r>
              <a:rPr lang="en-US" b="1" dirty="0" smtClean="0"/>
              <a:t>Core</a:t>
            </a:r>
            <a:r>
              <a:rPr lang="en-US" b="1" baseline="0" dirty="0" smtClean="0"/>
              <a:t> Attributes</a:t>
            </a:r>
          </a:p>
          <a:p>
            <a:endParaRPr lang="en-US" b="1" baseline="0" dirty="0" smtClean="0"/>
          </a:p>
          <a:p>
            <a:pPr eaLnBrk="1" hangingPunct="1">
              <a:spcBef>
                <a:spcPct val="0"/>
              </a:spcBef>
            </a:pPr>
            <a:r>
              <a:rPr lang="en-US" b="1" dirty="0" smtClean="0"/>
              <a:t>Self-Service</a:t>
            </a:r>
            <a:r>
              <a:rPr lang="en-US" b="1" baseline="0" dirty="0" smtClean="0"/>
              <a:t> </a:t>
            </a:r>
            <a:r>
              <a:rPr lang="en-US" dirty="0" smtClean="0"/>
              <a:t>– Providing self-service IT infrastructure to business</a:t>
            </a:r>
            <a:r>
              <a:rPr lang="en-US" baseline="0" dirty="0" smtClean="0"/>
              <a:t> units and departments with an SLA. This</a:t>
            </a:r>
            <a:r>
              <a:rPr lang="en-US" dirty="0" smtClean="0"/>
              <a:t> forces service-level discussion and removes</a:t>
            </a:r>
            <a:r>
              <a:rPr lang="en-US" baseline="0" dirty="0" smtClean="0"/>
              <a:t> the</a:t>
            </a:r>
            <a:r>
              <a:rPr lang="en-US" dirty="0" smtClean="0"/>
              <a:t> burden to procure, provision and manage infrastructure on a per</a:t>
            </a:r>
            <a:r>
              <a:rPr lang="en-US" baseline="0" dirty="0" smtClean="0"/>
              <a:t> application, ad-hoc basis</a:t>
            </a:r>
            <a:endParaRPr lang="en-US" dirty="0" smtClean="0"/>
          </a:p>
          <a:p>
            <a:pPr eaLnBrk="1" hangingPunct="1">
              <a:spcBef>
                <a:spcPct val="0"/>
              </a:spcBef>
            </a:pPr>
            <a:r>
              <a:rPr lang="en-US" b="1" dirty="0" smtClean="0"/>
              <a:t>Scalable and Elastic</a:t>
            </a:r>
            <a:r>
              <a:rPr lang="en-US" dirty="0" smtClean="0"/>
              <a:t> – Enabling faster delivery of capacity when resource needs change. </a:t>
            </a:r>
          </a:p>
          <a:p>
            <a:endParaRPr lang="en-US" b="1" dirty="0" smtClean="0"/>
          </a:p>
          <a:p>
            <a:r>
              <a:rPr lang="en-US" b="0" dirty="0" smtClean="0"/>
              <a:t>(Read Slide Quote)</a:t>
            </a:r>
            <a:endParaRPr lang="en-US" b="0" dirty="0"/>
          </a:p>
        </p:txBody>
      </p:sp>
      <p:sp>
        <p:nvSpPr>
          <p:cNvPr id="4" name="Slide Number Placeholder 3"/>
          <p:cNvSpPr>
            <a:spLocks noGrp="1"/>
          </p:cNvSpPr>
          <p:nvPr>
            <p:ph type="sldNum" sz="quarter" idx="10"/>
          </p:nvPr>
        </p:nvSpPr>
        <p:spPr/>
        <p:txBody>
          <a:bodyPr/>
          <a:lstStyle/>
          <a:p>
            <a:pPr>
              <a:defRPr/>
            </a:pPr>
            <a:fld id="{424DB530-AB76-4849-9154-089C6250B025}"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Futura Bk" pitchFamily="34" charset="0"/>
                <a:ea typeface="+mn-ea"/>
                <a:cs typeface="+mn-cs"/>
              </a:rPr>
              <a:t>Purpose of the architecture</a:t>
            </a:r>
          </a:p>
          <a:p>
            <a:r>
              <a:rPr lang="en-US" sz="1200" b="0" i="0" u="none" strike="noStrike" kern="1200" baseline="0" dirty="0" smtClean="0">
                <a:solidFill>
                  <a:schemeClr val="tx1"/>
                </a:solidFill>
                <a:latin typeface="Futura Bk" pitchFamily="34" charset="0"/>
                <a:ea typeface="+mn-ea"/>
                <a:cs typeface="+mn-cs"/>
              </a:rPr>
              <a:t>This architecture is designed to help customers save money by deploying HP and Microsoft infrastructure and virtualization technologies. </a:t>
            </a:r>
          </a:p>
          <a:p>
            <a:endParaRPr lang="de-CH" sz="1200" b="0" i="0" u="none" strike="noStrike" kern="1200" baseline="0" dirty="0" smtClean="0">
              <a:solidFill>
                <a:schemeClr val="tx1"/>
              </a:solidFill>
              <a:latin typeface="Futura Bk" pitchFamily="34" charset="0"/>
              <a:ea typeface="+mn-ea"/>
              <a:cs typeface="+mn-cs"/>
            </a:endParaRPr>
          </a:p>
          <a:p>
            <a:r>
              <a:rPr lang="en-US" sz="1200" b="0" i="0" u="none" strike="noStrike" kern="1200" baseline="0" dirty="0" smtClean="0">
                <a:solidFill>
                  <a:schemeClr val="tx1"/>
                </a:solidFill>
                <a:latin typeface="Futura Bk" pitchFamily="34" charset="0"/>
                <a:ea typeface="+mn-ea"/>
                <a:cs typeface="+mn-cs"/>
              </a:rPr>
              <a:t>The reference architecture value proposition provides the following key benefits:</a:t>
            </a:r>
          </a:p>
          <a:p>
            <a:r>
              <a:rPr lang="en-US" sz="1200" b="1" i="0" u="none" strike="noStrike" kern="1200" baseline="0" dirty="0" smtClean="0">
                <a:solidFill>
                  <a:schemeClr val="tx1"/>
                </a:solidFill>
                <a:latin typeface="Futura Bk" pitchFamily="34" charset="0"/>
                <a:ea typeface="+mn-ea"/>
                <a:cs typeface="+mn-cs"/>
              </a:rPr>
              <a:t>• Simplify</a:t>
            </a:r>
            <a:r>
              <a:rPr lang="en-US" sz="1200" b="0" i="0" u="none" strike="noStrike" kern="1200" baseline="0" dirty="0" smtClean="0">
                <a:solidFill>
                  <a:schemeClr val="tx1"/>
                </a:solidFill>
                <a:latin typeface="Futura Bk" pitchFamily="34" charset="0"/>
                <a:ea typeface="+mn-ea"/>
                <a:cs typeface="+mn-cs"/>
              </a:rPr>
              <a:t>: This jointly validated HP reference architecture is designed to help customers build a framework for the Private Cloud. It is based on proven HP and Microsoft technologies, and contains a detailed bill of materials and best practices that enable customers to seamlessly manage both physical and virtual environments.</a:t>
            </a:r>
          </a:p>
          <a:p>
            <a:r>
              <a:rPr lang="en-US" sz="1200" b="1" i="0" u="none" strike="noStrike" kern="1200" baseline="0" dirty="0" smtClean="0">
                <a:solidFill>
                  <a:schemeClr val="tx1"/>
                </a:solidFill>
                <a:latin typeface="Futura Bk" pitchFamily="34" charset="0"/>
                <a:ea typeface="+mn-ea"/>
                <a:cs typeface="+mn-cs"/>
              </a:rPr>
              <a:t>• Save</a:t>
            </a:r>
            <a:r>
              <a:rPr lang="en-US" sz="1200" b="0" i="0" u="none" strike="noStrike" kern="1200" baseline="0" dirty="0" smtClean="0">
                <a:solidFill>
                  <a:schemeClr val="tx1"/>
                </a:solidFill>
                <a:latin typeface="Futura Bk" pitchFamily="34" charset="0"/>
                <a:ea typeface="+mn-ea"/>
                <a:cs typeface="+mn-cs"/>
              </a:rPr>
              <a:t>: You can reduce the cost of running your HP ProLiant servers by $73,482 USD per 100 users, with a 600%+ return on investment and 4.23 month payback period.1</a:t>
            </a:r>
          </a:p>
          <a:p>
            <a:r>
              <a:rPr lang="en-US" sz="1200" b="1" i="0" u="none" strike="noStrike" kern="1200" baseline="0" dirty="0" smtClean="0">
                <a:solidFill>
                  <a:schemeClr val="tx1"/>
                </a:solidFill>
                <a:latin typeface="Futura Bk" pitchFamily="34" charset="0"/>
                <a:ea typeface="+mn-ea"/>
                <a:cs typeface="+mn-cs"/>
              </a:rPr>
              <a:t>• Optimize</a:t>
            </a:r>
            <a:r>
              <a:rPr lang="en-US" sz="1200" b="0" i="0" u="none" strike="noStrike" kern="1200" baseline="0" dirty="0" smtClean="0">
                <a:solidFill>
                  <a:schemeClr val="tx1"/>
                </a:solidFill>
                <a:latin typeface="Futura Bk" pitchFamily="34" charset="0"/>
                <a:ea typeface="+mn-ea"/>
                <a:cs typeface="+mn-cs"/>
              </a:rPr>
              <a:t>: A solution based on this reference architecture will allow customers to optimize their infrastructure by dynamically provisioning and allocating the infrastructure and virtual environments, while also insulating the virtual machines (VMs) and applications from changes in the physical infrastructure.</a:t>
            </a:r>
          </a:p>
          <a:p>
            <a:r>
              <a:rPr lang="en-US" sz="1200" b="0" i="0" u="none" strike="noStrike" kern="1200" baseline="0" dirty="0" smtClean="0">
                <a:solidFill>
                  <a:schemeClr val="tx1"/>
                </a:solidFill>
                <a:latin typeface="Futura Bk" pitchFamily="34" charset="0"/>
                <a:ea typeface="+mn-ea"/>
                <a:cs typeface="+mn-cs"/>
              </a:rPr>
              <a:t>−−Total three-year costs</a:t>
            </a:r>
          </a:p>
          <a:p>
            <a:r>
              <a:rPr lang="en-US" sz="1200" b="0" i="0" u="none" strike="noStrike" kern="1200" baseline="0" dirty="0" smtClean="0">
                <a:solidFill>
                  <a:schemeClr val="tx1"/>
                </a:solidFill>
                <a:latin typeface="Futura Bk" pitchFamily="34" charset="0"/>
                <a:ea typeface="+mn-ea"/>
                <a:cs typeface="+mn-cs"/>
              </a:rPr>
              <a:t>−−Total cost of ownership savings of moving 100 1U servers to HP BladeSystem Matrix: $1,626,656 or 56%2</a:t>
            </a:r>
          </a:p>
          <a:p>
            <a:r>
              <a:rPr lang="en-US" sz="1200" b="1" i="0" u="none" strike="noStrike" kern="1200" baseline="0" dirty="0" smtClean="0">
                <a:solidFill>
                  <a:schemeClr val="tx1"/>
                </a:solidFill>
                <a:latin typeface="Futura Bk" pitchFamily="34" charset="0"/>
                <a:ea typeface="+mn-ea"/>
                <a:cs typeface="+mn-cs"/>
              </a:rPr>
              <a:t>• Accelerate</a:t>
            </a:r>
            <a:r>
              <a:rPr lang="en-US" sz="1200" b="0" i="0" u="none" strike="noStrike" kern="1200" baseline="0" dirty="0" smtClean="0">
                <a:solidFill>
                  <a:schemeClr val="tx1"/>
                </a:solidFill>
                <a:latin typeface="Futura Bk" pitchFamily="34" charset="0"/>
                <a:ea typeface="+mn-ea"/>
                <a:cs typeface="+mn-cs"/>
              </a:rPr>
              <a:t>: Jointly validated best-of-breed components from HP and Microsoft, combined with best practices developed jointly by HP and Microsoft, will help reduce the cost and complexity for our joint customers, as well as help customers accelerate their journey to the Private Cloud.</a:t>
            </a:r>
          </a:p>
          <a:p>
            <a:endParaRPr lang="en-US" sz="1200" b="0" i="0" u="none" strike="noStrike" kern="1200" baseline="0" dirty="0" smtClean="0">
              <a:solidFill>
                <a:schemeClr val="tx1"/>
              </a:solidFill>
              <a:latin typeface="Futura Bk" pitchFamily="34" charset="0"/>
              <a:ea typeface="+mn-ea"/>
              <a:cs typeface="+mn-cs"/>
            </a:endParaRPr>
          </a:p>
          <a:p>
            <a:r>
              <a:rPr lang="en-US" sz="1200" b="0" i="0" u="none" strike="noStrike" kern="1200" baseline="0" dirty="0" smtClean="0">
                <a:solidFill>
                  <a:schemeClr val="tx1"/>
                </a:solidFill>
                <a:latin typeface="Futura Bk" pitchFamily="34" charset="0"/>
                <a:ea typeface="+mn-ea"/>
                <a:cs typeface="+mn-cs"/>
              </a:rPr>
              <a:t>1 IDC, “Gaining Business Value and ROI with HP Insight Control,”</a:t>
            </a:r>
          </a:p>
          <a:p>
            <a:r>
              <a:rPr lang="en-US" sz="1200" b="0" i="0" u="none" strike="noStrike" kern="1200" baseline="0" dirty="0" smtClean="0">
                <a:solidFill>
                  <a:schemeClr val="tx1"/>
                </a:solidFill>
                <a:latin typeface="Futura Bk" pitchFamily="34" charset="0"/>
                <a:ea typeface="+mn-ea"/>
                <a:cs typeface="+mn-cs"/>
              </a:rPr>
              <a:t>September 2010</a:t>
            </a:r>
          </a:p>
          <a:p>
            <a:r>
              <a:rPr lang="en-US" sz="1200" b="0" i="0" u="none" strike="noStrike" kern="1200" baseline="0" dirty="0" smtClean="0">
                <a:solidFill>
                  <a:schemeClr val="tx1"/>
                </a:solidFill>
                <a:latin typeface="Futura Bk" pitchFamily="34" charset="0"/>
                <a:ea typeface="+mn-ea"/>
                <a:cs typeface="+mn-cs"/>
              </a:rPr>
              <a:t>2 “The business case for HP BladeSystem Matrix,” HP white paper,</a:t>
            </a:r>
          </a:p>
          <a:p>
            <a:r>
              <a:rPr lang="en-US" sz="1200" b="0" i="0" u="none" strike="noStrike" kern="1200" baseline="0" dirty="0" smtClean="0">
                <a:solidFill>
                  <a:schemeClr val="tx1"/>
                </a:solidFill>
                <a:latin typeface="Futura Bk" pitchFamily="34" charset="0"/>
                <a:ea typeface="+mn-ea"/>
                <a:cs typeface="+mn-cs"/>
              </a:rPr>
              <a:t>August 2010</a:t>
            </a:r>
            <a:endParaRPr lang="en-US" sz="1000" dirty="0" smtClean="0">
              <a:latin typeface="Arial" charset="0"/>
              <a:cs typeface="Arial" charset="0"/>
            </a:endParaRPr>
          </a:p>
        </p:txBody>
      </p:sp>
      <p:sp>
        <p:nvSpPr>
          <p:cNvPr id="4" name="Slide Number Placeholder 3"/>
          <p:cNvSpPr txBox="1">
            <a:spLocks noGrp="1"/>
          </p:cNvSpPr>
          <p:nvPr/>
        </p:nvSpPr>
        <p:spPr>
          <a:xfrm>
            <a:off x="3884613" y="8684926"/>
            <a:ext cx="2971800" cy="457513"/>
          </a:xfrm>
          <a:prstGeom prst="rect">
            <a:avLst/>
          </a:prstGeom>
          <a:noFill/>
        </p:spPr>
        <p:txBody>
          <a:bodyPr anchor="b"/>
          <a:lstStyle/>
          <a:p>
            <a:pPr algn="r" defTabSz="457200" fontAlgn="auto">
              <a:spcBef>
                <a:spcPts val="0"/>
              </a:spcBef>
              <a:spcAft>
                <a:spcPts val="0"/>
              </a:spcAft>
              <a:defRPr/>
            </a:pPr>
            <a:fld id="{F01BF6EF-E979-4985-9BF2-28FBFBD32F13}" type="slidenum">
              <a:rPr lang="en-US" sz="1200">
                <a:solidFill>
                  <a:prstClr val="black"/>
                </a:solidFill>
                <a:latin typeface="Calibri"/>
              </a:rPr>
              <a:pPr algn="r" defTabSz="457200" fontAlgn="auto">
                <a:spcBef>
                  <a:spcPts val="0"/>
                </a:spcBef>
                <a:spcAft>
                  <a:spcPts val="0"/>
                </a:spcAft>
                <a:defRPr/>
              </a:pPr>
              <a:t>7</a:t>
            </a:fld>
            <a:endParaRPr lang="en-US" sz="1200" dirty="0">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fontScale="47500" lnSpcReduction="20000"/>
          </a:bodyPr>
          <a:lstStyle/>
          <a:p>
            <a:pPr>
              <a:defRPr/>
            </a:pPr>
            <a:r>
              <a:rPr lang="en-US" b="0" dirty="0" smtClean="0"/>
              <a:t>Windows Server offers a</a:t>
            </a:r>
            <a:r>
              <a:rPr lang="en-US" b="0" baseline="0" dirty="0" smtClean="0"/>
              <a:t> core set of features which can help customers enable and really benefit from cloud computing</a:t>
            </a:r>
            <a:endParaRPr lang="en-US" b="0" dirty="0" smtClean="0"/>
          </a:p>
          <a:p>
            <a:pPr>
              <a:defRPr/>
            </a:pPr>
            <a:endParaRPr lang="en-US" b="1" dirty="0" smtClean="0"/>
          </a:p>
          <a:p>
            <a:pPr>
              <a:defRPr/>
            </a:pPr>
            <a:r>
              <a:rPr lang="en-US" b="1" dirty="0" smtClean="0"/>
              <a:t>Virtualization</a:t>
            </a:r>
            <a:endParaRPr lang="en-US" dirty="0" smtClean="0"/>
          </a:p>
          <a:p>
            <a:pPr>
              <a:defRPr/>
            </a:pPr>
            <a:r>
              <a:rPr lang="en-US" b="1" dirty="0" smtClean="0"/>
              <a:t> </a:t>
            </a:r>
            <a:endParaRPr lang="en-US" dirty="0" smtClean="0"/>
          </a:p>
          <a:p>
            <a:pPr>
              <a:defRPr/>
            </a:pPr>
            <a:r>
              <a:rPr lang="en-US" dirty="0" smtClean="0"/>
              <a:t>With Windows Server 2008 R2 (and specifically Hyper-V™ virtualization technology) customers can reduce their server sprawl; decrease complexity in the datacenter; and reduce hardware, software, and utilities costs.</a:t>
            </a:r>
          </a:p>
          <a:p>
            <a:pPr>
              <a:defRPr/>
            </a:pPr>
            <a:r>
              <a:rPr lang="en-US" dirty="0" smtClean="0"/>
              <a:t> </a:t>
            </a:r>
          </a:p>
          <a:p>
            <a:pPr>
              <a:defRPr/>
            </a:pPr>
            <a:r>
              <a:rPr lang="en-US" dirty="0" smtClean="0"/>
              <a:t>With Hyper-V plus flexible licensing policies, it’s now easier than ever for you to take advantage of the cost savings of virtualization through Windows Server 2008 R2. You can make the best use of server-hardware investments by consolidating multiple server roles as separate virtual machines running on a single physical machine.</a:t>
            </a:r>
          </a:p>
          <a:p>
            <a:pPr>
              <a:defRPr/>
            </a:pPr>
            <a:r>
              <a:rPr lang="en-US" dirty="0" smtClean="0"/>
              <a:t> </a:t>
            </a:r>
          </a:p>
          <a:p>
            <a:pPr>
              <a:defRPr/>
            </a:pPr>
            <a:r>
              <a:rPr lang="en-US" dirty="0" smtClean="0"/>
              <a:t>You can also efficiently run multiple operating systems—like Windows, Linux, and others—on a single server, fully leveraging the power of 64-bit computing.</a:t>
            </a:r>
          </a:p>
          <a:p>
            <a:pPr>
              <a:defRPr/>
            </a:pPr>
            <a:r>
              <a:rPr lang="en-US" b="1" dirty="0" smtClean="0"/>
              <a:t> </a:t>
            </a:r>
            <a:endParaRPr lang="en-US" dirty="0" smtClean="0"/>
          </a:p>
          <a:p>
            <a:pPr>
              <a:defRPr/>
            </a:pPr>
            <a:r>
              <a:rPr lang="en-US" b="1" dirty="0" smtClean="0"/>
              <a:t>Performance and Scalability</a:t>
            </a:r>
            <a:endParaRPr lang="en-US" dirty="0" smtClean="0"/>
          </a:p>
          <a:p>
            <a:pPr>
              <a:defRPr/>
            </a:pPr>
            <a:r>
              <a:rPr lang="en-US" b="1" dirty="0" smtClean="0"/>
              <a:t> </a:t>
            </a:r>
            <a:endParaRPr lang="en-US" dirty="0" smtClean="0"/>
          </a:p>
          <a:p>
            <a:pPr>
              <a:defRPr/>
            </a:pPr>
            <a:r>
              <a:rPr lang="en-US" dirty="0" smtClean="0"/>
              <a:t>Windows Server 2008 R2 was designed to give enterprise you unprecedented performance and scalability through a set of tools for protecting, monitoring, and maintaining the enterprise server infrastructure. It has new scalability and reliability capabilities, like support for up to 256 logical cores for single instances of Windows Server 2008 R2 and up to 32 logical cores for a single virtual machine instance.</a:t>
            </a:r>
          </a:p>
          <a:p>
            <a:pPr>
              <a:defRPr/>
            </a:pPr>
            <a:r>
              <a:rPr lang="en-US" dirty="0" smtClean="0"/>
              <a:t> </a:t>
            </a:r>
          </a:p>
          <a:p>
            <a:pPr>
              <a:defRPr/>
            </a:pPr>
            <a:r>
              <a:rPr lang="en-US" dirty="0" smtClean="0"/>
              <a:t>Microsoft has added specific reliability features, like Dynamic Host Configuration Protocol</a:t>
            </a:r>
            <a:r>
              <a:rPr lang="en-US" i="1" dirty="0" smtClean="0"/>
              <a:t> (</a:t>
            </a:r>
            <a:r>
              <a:rPr lang="en-US" dirty="0" smtClean="0"/>
              <a:t>DHCP) failover and Domain Name System Security Extensions (DNSSEC), which uses public-key technologies to ensure the integrity of DNS name queries and verify that zone transfers are from trusted sources. </a:t>
            </a:r>
          </a:p>
          <a:p>
            <a:pPr>
              <a:defRPr/>
            </a:pPr>
            <a:endParaRPr lang="en-US" b="1" dirty="0" smtClean="0"/>
          </a:p>
          <a:p>
            <a:pPr>
              <a:defRPr/>
            </a:pPr>
            <a:endParaRPr lang="en-US" b="1" dirty="0" smtClean="0"/>
          </a:p>
          <a:p>
            <a:pPr>
              <a:defRPr/>
            </a:pPr>
            <a:r>
              <a:rPr lang="en-US" b="1" dirty="0" smtClean="0"/>
              <a:t>Application Flexibility</a:t>
            </a:r>
            <a:endParaRPr lang="en-US" dirty="0" smtClean="0"/>
          </a:p>
          <a:p>
            <a:pPr>
              <a:defRPr/>
            </a:pPr>
            <a:r>
              <a:rPr lang="en-US" b="1" dirty="0" smtClean="0"/>
              <a:t> </a:t>
            </a:r>
            <a:endParaRPr lang="en-US" dirty="0" smtClean="0"/>
          </a:p>
          <a:p>
            <a:pPr>
              <a:defRPr/>
            </a:pPr>
            <a:r>
              <a:rPr lang="en-US" dirty="0" smtClean="0"/>
              <a:t>Windows Server provides an on-premises solution to enable organizations the flexibility they need to deploy applications and workloads throughout the organization, whether at a corporate headquarters location, to branch offices, or to mobile workers wherever they may be.</a:t>
            </a:r>
          </a:p>
          <a:p>
            <a:pPr>
              <a:defRPr/>
            </a:pPr>
            <a:r>
              <a:rPr lang="en-US" b="1" dirty="0" smtClean="0"/>
              <a:t> </a:t>
            </a:r>
            <a:endParaRPr lang="en-US" dirty="0" smtClean="0"/>
          </a:p>
          <a:p>
            <a:pPr>
              <a:defRPr/>
            </a:pPr>
            <a:r>
              <a:rPr lang="en-US" b="1" dirty="0" smtClean="0"/>
              <a:t>Controlled Access</a:t>
            </a:r>
            <a:endParaRPr lang="en-US" dirty="0" smtClean="0"/>
          </a:p>
          <a:p>
            <a:pPr>
              <a:defRPr/>
            </a:pPr>
            <a:r>
              <a:rPr lang="en-US" b="1" dirty="0" smtClean="0"/>
              <a:t> </a:t>
            </a:r>
            <a:endParaRPr lang="en-US" dirty="0" smtClean="0"/>
          </a:p>
          <a:p>
            <a:pPr>
              <a:defRPr/>
            </a:pPr>
            <a:r>
              <a:rPr lang="en-US" dirty="0" smtClean="0"/>
              <a:t>Windows Server 2008 R2 and Windows 7 enable </a:t>
            </a:r>
            <a:r>
              <a:rPr lang="en-US" dirty="0" err="1" smtClean="0"/>
              <a:t>DirectAccess</a:t>
            </a:r>
            <a:r>
              <a:rPr lang="en-US" dirty="0" smtClean="0"/>
              <a:t> (DA), which is a comprehensive “anywhere access” solution that enables organizations to provide always-on, secure connectivity to on-premises and remote users alike.</a:t>
            </a:r>
          </a:p>
          <a:p>
            <a:pPr>
              <a:defRPr/>
            </a:pPr>
            <a:r>
              <a:rPr lang="en-US" dirty="0" smtClean="0"/>
              <a:t> </a:t>
            </a:r>
          </a:p>
          <a:p>
            <a:pPr>
              <a:defRPr/>
            </a:pPr>
            <a:r>
              <a:rPr lang="en-US" dirty="0" smtClean="0"/>
              <a:t>DA improves security and lowers total cost of ownership (TCO).</a:t>
            </a:r>
          </a:p>
          <a:p>
            <a:pPr>
              <a:defRPr/>
            </a:pPr>
            <a:r>
              <a:rPr lang="en-US" dirty="0" smtClean="0"/>
              <a:t>DA eliminates the need to connect explicitly with the corporate network while roaming, and it provides organizations with the next generation of policy-based, secure connectivity.</a:t>
            </a:r>
          </a:p>
          <a:p>
            <a:pPr>
              <a:defRPr/>
            </a:pPr>
            <a:r>
              <a:rPr lang="en-US" dirty="0" smtClean="0"/>
              <a:t>DA and Windows 7 combine to present users with an always-on connection to their corporate network, whether they’re attached to a local, remote, or even public network.</a:t>
            </a:r>
          </a:p>
          <a:p>
            <a:pPr>
              <a:defRPr/>
            </a:pPr>
            <a:endParaRPr lang="en-US" dirty="0" smtClean="0"/>
          </a:p>
          <a:p>
            <a:pPr>
              <a:defRPr/>
            </a:pPr>
            <a:r>
              <a:rPr lang="en-US" b="1" dirty="0" smtClean="0"/>
              <a:t>Network Efficiency</a:t>
            </a:r>
          </a:p>
          <a:p>
            <a:pPr>
              <a:defRPr/>
            </a:pPr>
            <a:r>
              <a:rPr lang="en-US" dirty="0" smtClean="0"/>
              <a:t>In addition with Windows Server 2008 R2, customers benefit from network</a:t>
            </a:r>
            <a:r>
              <a:rPr lang="en-US" baseline="0" dirty="0" smtClean="0"/>
              <a:t> performance that is 45 times faster than previous versions of Windows Server. (2003 and before)</a:t>
            </a:r>
            <a:endParaRPr lang="en-US" dirty="0" smtClean="0"/>
          </a:p>
          <a:p>
            <a:pPr>
              <a:defRPr/>
            </a:pPr>
            <a:r>
              <a:rPr lang="en-US" b="1" dirty="0" smtClean="0"/>
              <a:t> </a:t>
            </a:r>
            <a:endParaRPr lang="en-US" dirty="0" smtClean="0"/>
          </a:p>
        </p:txBody>
      </p:sp>
      <p:sp>
        <p:nvSpPr>
          <p:cNvPr id="8" name="Date Placeholder 7"/>
          <p:cNvSpPr>
            <a:spLocks noGrp="1"/>
          </p:cNvSpPr>
          <p:nvPr>
            <p:ph type="dt" idx="10"/>
          </p:nvPr>
        </p:nvSpPr>
        <p:spPr/>
        <p:txBody>
          <a:bodyPr/>
          <a:lstStyle/>
          <a:p>
            <a:pPr>
              <a:defRPr/>
            </a:pPr>
            <a:fld id="{8191578F-74B3-4111-B349-401D4750E99B}" type="datetime3">
              <a:rPr lang="en-US" smtClean="0"/>
              <a:pPr>
                <a:defRPr/>
              </a:pPr>
              <a:t>17 May 2011</a:t>
            </a:fld>
            <a:endParaRPr lang="en-US" dirty="0"/>
          </a:p>
        </p:txBody>
      </p:sp>
      <p:sp>
        <p:nvSpPr>
          <p:cNvPr id="9" name="Footer Placeholder 8"/>
          <p:cNvSpPr>
            <a:spLocks noGrp="1"/>
          </p:cNvSpPr>
          <p:nvPr>
            <p:ph type="ftr" sz="quarter" idx="11"/>
          </p:nvPr>
        </p:nvSpPr>
        <p:spPr/>
        <p:txBody>
          <a:bodyPr/>
          <a:lstStyle/>
          <a:p>
            <a:pPr>
              <a:defRPr/>
            </a:pPr>
            <a:r>
              <a:rPr lang="en-US" smtClean="0"/>
              <a:t>HP Confidential</a:t>
            </a:r>
            <a:endParaRPr lang="en-US" dirty="0"/>
          </a:p>
        </p:txBody>
      </p:sp>
      <p:sp>
        <p:nvSpPr>
          <p:cNvPr id="10" name="Slide Number Placeholder 9"/>
          <p:cNvSpPr>
            <a:spLocks noGrp="1"/>
          </p:cNvSpPr>
          <p:nvPr>
            <p:ph type="sldNum" sz="quarter" idx="12"/>
          </p:nvPr>
        </p:nvSpPr>
        <p:spPr/>
        <p:txBody>
          <a:bodyPr/>
          <a:lstStyle/>
          <a:p>
            <a:pPr>
              <a:defRPr/>
            </a:pPr>
            <a:fld id="{D019DC6D-77AA-4F44-88C5-EC485BDAEC02}" type="slidenum">
              <a:rPr lang="en-US" smtClean="0"/>
              <a:pPr>
                <a:defRPr/>
              </a:pPr>
              <a:t>9</a:t>
            </a:fld>
            <a:endParaRPr lang="en-US"/>
          </a:p>
        </p:txBody>
      </p:sp>
      <p:sp>
        <p:nvSpPr>
          <p:cNvPr id="11" name="Header Placeholder 10"/>
          <p:cNvSpPr>
            <a:spLocks noGrp="1"/>
          </p:cNvSpPr>
          <p:nvPr>
            <p:ph type="hdr" sz="quarter" idx="13"/>
          </p:nvPr>
        </p:nvSpPr>
        <p:spPr/>
        <p:txBody>
          <a:bodyP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382588" y="685800"/>
            <a:ext cx="6092825" cy="3429000"/>
          </a:xfrm>
          <a:ln/>
        </p:spPr>
      </p:sp>
      <p:sp>
        <p:nvSpPr>
          <p:cNvPr id="64515" name="Notes Placeholder 2"/>
          <p:cNvSpPr>
            <a:spLocks noGrp="1"/>
          </p:cNvSpPr>
          <p:nvPr>
            <p:ph type="body" idx="1"/>
          </p:nvPr>
        </p:nvSpPr>
        <p:spPr>
          <a:xfrm>
            <a:off x="685800" y="4344025"/>
            <a:ext cx="5486400" cy="4114488"/>
          </a:xfrm>
          <a:prstGeom prst="rect">
            <a:avLst/>
          </a:prstGeom>
          <a:noFill/>
          <a:ln/>
        </p:spPr>
        <p:txBody>
          <a:bodyPr>
            <a:normAutofit fontScale="77500" lnSpcReduction="20000"/>
          </a:bodyPr>
          <a:lstStyle/>
          <a:p>
            <a:pPr marL="228600" indent="-228600">
              <a:lnSpc>
                <a:spcPct val="70000"/>
              </a:lnSpc>
              <a:buFontTx/>
              <a:buNone/>
            </a:pPr>
            <a:r>
              <a:rPr lang="en-US" sz="800" b="1" dirty="0" smtClean="0"/>
              <a:t>Executive notes:</a:t>
            </a:r>
          </a:p>
          <a:p>
            <a:pPr marL="228600" indent="-228600">
              <a:lnSpc>
                <a:spcPct val="70000"/>
              </a:lnSpc>
              <a:buFont typeface="Calibri" pitchFamily="34" charset="0"/>
              <a:buAutoNum type="arabicPeriod"/>
            </a:pPr>
            <a:r>
              <a:rPr lang="en-US" sz="800" dirty="0" smtClean="0"/>
              <a:t>I mentioned that BladeSystem Matrix is the </a:t>
            </a:r>
            <a:r>
              <a:rPr lang="en-US" sz="500" dirty="0" smtClean="0"/>
              <a:t>most obvious and easiest onramp to Private Cloud in the industry but what did I mean by this. </a:t>
            </a:r>
          </a:p>
          <a:p>
            <a:pPr marL="228600" indent="-228600">
              <a:lnSpc>
                <a:spcPct val="70000"/>
              </a:lnSpc>
              <a:buFont typeface="Calibri" pitchFamily="34" charset="0"/>
              <a:buAutoNum type="arabicPeriod"/>
            </a:pPr>
            <a:r>
              <a:rPr lang="en-US" sz="500" dirty="0" smtClean="0"/>
              <a:t>Well much of what you need to implement a Private Cloud comes ‘right out the box’ with Matrix. In the future we see this extended to public cloud, as well. This includes</a:t>
            </a:r>
          </a:p>
          <a:p>
            <a:pPr marL="454025" lvl="1" indent="-228600">
              <a:lnSpc>
                <a:spcPct val="70000"/>
              </a:lnSpc>
              <a:buFont typeface="Calibri" pitchFamily="34" charset="0"/>
              <a:buAutoNum type="arabicPeriod"/>
            </a:pPr>
            <a:r>
              <a:rPr lang="en-US" sz="300" dirty="0" smtClean="0"/>
              <a:t>A </a:t>
            </a:r>
            <a:r>
              <a:rPr lang="en-US" sz="300" u="sng" dirty="0" smtClean="0"/>
              <a:t>Self Service Portal</a:t>
            </a:r>
          </a:p>
          <a:p>
            <a:pPr marL="454025" lvl="1" indent="-228600">
              <a:lnSpc>
                <a:spcPct val="70000"/>
              </a:lnSpc>
              <a:buFont typeface="Calibri" pitchFamily="34" charset="0"/>
              <a:buAutoNum type="arabicPeriod"/>
            </a:pPr>
            <a:r>
              <a:rPr lang="en-US" sz="300" dirty="0" smtClean="0"/>
              <a:t>A </a:t>
            </a:r>
            <a:r>
              <a:rPr lang="en-US" sz="300" u="sng" dirty="0" smtClean="0"/>
              <a:t>Service Catalog </a:t>
            </a:r>
            <a:r>
              <a:rPr lang="en-US" sz="300" dirty="0" smtClean="0"/>
              <a:t>of infrastructure deployment best practices that is partner and customer extensible</a:t>
            </a:r>
          </a:p>
          <a:p>
            <a:pPr marL="454025" lvl="1" indent="-228600">
              <a:lnSpc>
                <a:spcPct val="70000"/>
              </a:lnSpc>
              <a:buFont typeface="Calibri" pitchFamily="34" charset="0"/>
              <a:buAutoNum type="arabicPeriod"/>
            </a:pPr>
            <a:r>
              <a:rPr lang="en-US" sz="300" dirty="0" smtClean="0"/>
              <a:t>The </a:t>
            </a:r>
            <a:r>
              <a:rPr lang="en-US" sz="300" u="sng" dirty="0" smtClean="0"/>
              <a:t>resource pool </a:t>
            </a:r>
            <a:r>
              <a:rPr lang="en-US" sz="300" dirty="0" smtClean="0"/>
              <a:t>itself with compute, storage, networking resources</a:t>
            </a:r>
          </a:p>
          <a:p>
            <a:pPr marL="454025" lvl="1" indent="-228600">
              <a:lnSpc>
                <a:spcPct val="70000"/>
              </a:lnSpc>
              <a:buFont typeface="Calibri" pitchFamily="34" charset="0"/>
              <a:buAutoNum type="arabicPeriod"/>
            </a:pPr>
            <a:r>
              <a:rPr lang="en-US" sz="300" dirty="0" smtClean="0"/>
              <a:t>Automated infrastructure provisioning that </a:t>
            </a:r>
            <a:r>
              <a:rPr lang="en-US" sz="300" u="sng" dirty="0" smtClean="0"/>
              <a:t>delivers the service </a:t>
            </a:r>
            <a:r>
              <a:rPr lang="en-US" sz="300" dirty="0" smtClean="0"/>
              <a:t>in minute not months.</a:t>
            </a:r>
          </a:p>
          <a:p>
            <a:pPr marL="454025" lvl="1" indent="-228600">
              <a:lnSpc>
                <a:spcPct val="70000"/>
              </a:lnSpc>
              <a:buFont typeface="Calibri" pitchFamily="34" charset="0"/>
              <a:buAutoNum type="arabicPeriod"/>
            </a:pPr>
            <a:r>
              <a:rPr lang="en-US" sz="300" dirty="0" smtClean="0"/>
              <a:t>And </a:t>
            </a:r>
            <a:r>
              <a:rPr lang="en-US" sz="300" u="sng" dirty="0" smtClean="0"/>
              <a:t>Capacity planning and management </a:t>
            </a:r>
            <a:r>
              <a:rPr lang="en-US" sz="300" dirty="0" smtClean="0"/>
              <a:t>tools to keep the resources and services healthy and optimized.</a:t>
            </a:r>
          </a:p>
          <a:p>
            <a:pPr marL="228600" indent="-228600">
              <a:lnSpc>
                <a:spcPct val="70000"/>
              </a:lnSpc>
              <a:buFont typeface="Calibri" pitchFamily="34" charset="0"/>
              <a:buAutoNum type="arabicPeriod"/>
            </a:pPr>
            <a:r>
              <a:rPr lang="en-US" sz="500" dirty="0" smtClean="0"/>
              <a:t>With this you can see we have provided the bulk of what is needed for a Private Cloud. A BladeSystem Matrix customer need only to use the Matrix Cloud APIs to integrate approval flows, billing/chargeback, etc in thus implementing their own private cloud</a:t>
            </a:r>
            <a:endParaRPr lang="en-US" sz="500" b="1" dirty="0" smtClean="0"/>
          </a:p>
          <a:p>
            <a:pPr marL="228600" indent="-228600">
              <a:lnSpc>
                <a:spcPct val="70000"/>
              </a:lnSpc>
              <a:buFont typeface="+mj-lt"/>
              <a:buNone/>
            </a:pPr>
            <a:endParaRPr lang="en-US" sz="1000" b="1" dirty="0" smtClean="0"/>
          </a:p>
          <a:p>
            <a:pPr marL="228600" indent="-228600">
              <a:buFontTx/>
              <a:buNone/>
            </a:pPr>
            <a:r>
              <a:rPr lang="en-US" sz="1000" b="1" dirty="0" smtClean="0"/>
              <a:t>Key points:</a:t>
            </a:r>
          </a:p>
          <a:p>
            <a:pPr marL="228600" indent="-228600">
              <a:buFont typeface="Calibri" pitchFamily="34" charset="0"/>
              <a:buAutoNum type="arabicPeriod"/>
            </a:pPr>
            <a:r>
              <a:rPr lang="en-US" sz="1000" dirty="0" smtClean="0"/>
              <a:t>Matrix includes a Self-service Portal, from where users can pick from a service catalog a service (note: the service catalog can be easily created within Matrix), Resource pools are checked and allocated, and the service gets delivered. Once the service is up running Matrix will optimize the environment and perform capacity planning and other management tasks as needed. The request can be delivered in minutes!!! </a:t>
            </a:r>
          </a:p>
          <a:p>
            <a:pPr marL="228600" indent="-228600">
              <a:buFont typeface="Calibri" pitchFamily="34" charset="0"/>
              <a:buAutoNum type="arabicPeriod"/>
            </a:pPr>
            <a:r>
              <a:rPr lang="en-US" sz="1000" dirty="0" smtClean="0"/>
              <a:t>Matrix includes a cloud API (as of version 6.0), which allows a lot of additional integration capabilities customers want to do on the path to a private cloud. </a:t>
            </a:r>
          </a:p>
          <a:p>
            <a:pPr marL="228600" indent="-228600">
              <a:buFont typeface="Calibri" pitchFamily="34" charset="0"/>
              <a:buAutoNum type="arabicPeriod"/>
            </a:pPr>
            <a:r>
              <a:rPr lang="en-US" sz="1000" dirty="0" smtClean="0"/>
              <a:t>That combined with workflow customization via the embedded Orchestration Operations allows customization of additional process, e.g. the approval process or post provisioning processes. </a:t>
            </a:r>
          </a:p>
          <a:p>
            <a:pPr marL="228600" indent="-228600">
              <a:buFontTx/>
              <a:buNone/>
            </a:pPr>
            <a:endParaRPr lang="en-US" sz="1000" dirty="0" smtClean="0"/>
          </a:p>
          <a:p>
            <a:pPr marL="228600" indent="-228600">
              <a:buFontTx/>
              <a:buNone/>
            </a:pPr>
            <a:r>
              <a:rPr lang="en-US" sz="1000" b="1" dirty="0" smtClean="0"/>
              <a:t>Sound bites:</a:t>
            </a:r>
          </a:p>
          <a:p>
            <a:pPr marL="228600" indent="-228600"/>
            <a:r>
              <a:rPr lang="en-US" sz="1000" dirty="0" smtClean="0"/>
              <a:t> Matrix is the </a:t>
            </a:r>
            <a:r>
              <a:rPr lang="en-US" sz="1000" dirty="0" err="1" smtClean="0"/>
              <a:t>foundaton</a:t>
            </a:r>
            <a:r>
              <a:rPr lang="en-US" sz="1000" dirty="0" smtClean="0"/>
              <a:t> of your Private Cloud solution. </a:t>
            </a:r>
          </a:p>
          <a:p>
            <a:pPr marL="228600" indent="-228600">
              <a:buFontTx/>
              <a:buNone/>
            </a:pPr>
            <a:endParaRPr lang="en-US" sz="1000" dirty="0" smtClean="0"/>
          </a:p>
          <a:p>
            <a:pPr marL="228600" indent="-228600">
              <a:buFontTx/>
              <a:buNone/>
            </a:pPr>
            <a:r>
              <a:rPr lang="en-US" sz="1000" b="1" dirty="0" smtClean="0"/>
              <a:t>Additional information:</a:t>
            </a:r>
          </a:p>
          <a:p>
            <a:pPr marL="228600" indent="-228600"/>
            <a:r>
              <a:rPr lang="en-US" sz="1000" dirty="0" smtClean="0"/>
              <a:t>Cloud API background information: </a:t>
            </a:r>
            <a:r>
              <a:rPr lang="en-US" dirty="0" smtClean="0"/>
              <a:t>Web service SOAP APIs allowing customers and partners to integrate infrastructure orchestration capabilities</a:t>
            </a:r>
          </a:p>
          <a:p>
            <a:pPr marL="454025" lvl="1" indent="-228600"/>
            <a:r>
              <a:rPr lang="en-US" dirty="0" smtClean="0"/>
              <a:t>It allows for example the following operations: </a:t>
            </a:r>
            <a:r>
              <a:rPr lang="en-US" sz="900" dirty="0" smtClean="0"/>
              <a:t>Catalog</a:t>
            </a:r>
          </a:p>
          <a:p>
            <a:pPr marL="1143000" lvl="2" indent="-228600">
              <a:lnSpc>
                <a:spcPct val="80000"/>
              </a:lnSpc>
              <a:spcBef>
                <a:spcPct val="10000"/>
              </a:spcBef>
            </a:pPr>
            <a:r>
              <a:rPr lang="en-US" sz="800" dirty="0" smtClean="0"/>
              <a:t>List, import, export</a:t>
            </a:r>
          </a:p>
          <a:p>
            <a:pPr marL="454025" lvl="1" indent="-228600">
              <a:lnSpc>
                <a:spcPct val="80000"/>
              </a:lnSpc>
              <a:spcBef>
                <a:spcPct val="10000"/>
              </a:spcBef>
            </a:pPr>
            <a:r>
              <a:rPr lang="en-US" sz="900" dirty="0" smtClean="0"/>
              <a:t>Service</a:t>
            </a:r>
          </a:p>
          <a:p>
            <a:pPr marL="1143000" lvl="2" indent="-228600">
              <a:lnSpc>
                <a:spcPct val="80000"/>
              </a:lnSpc>
              <a:spcBef>
                <a:spcPct val="10000"/>
              </a:spcBef>
            </a:pPr>
            <a:r>
              <a:rPr lang="en-US" sz="800" dirty="0" smtClean="0"/>
              <a:t>List, Get, Create, Delete, Activate, Deactivation, Power On/Off</a:t>
            </a:r>
          </a:p>
          <a:p>
            <a:pPr marL="454025" lvl="1" indent="-228600">
              <a:lnSpc>
                <a:spcPct val="80000"/>
              </a:lnSpc>
              <a:spcBef>
                <a:spcPct val="10000"/>
              </a:spcBef>
            </a:pPr>
            <a:r>
              <a:rPr lang="en-US" sz="900" dirty="0" smtClean="0"/>
              <a:t>Requests</a:t>
            </a:r>
          </a:p>
          <a:p>
            <a:pPr marL="1143000" lvl="2" indent="-228600">
              <a:lnSpc>
                <a:spcPct val="80000"/>
              </a:lnSpc>
              <a:spcBef>
                <a:spcPct val="10000"/>
              </a:spcBef>
            </a:pPr>
            <a:r>
              <a:rPr lang="en-US" sz="800" dirty="0" smtClean="0"/>
              <a:t>List, Get, Approve, Reject, Continue, Cancel</a:t>
            </a:r>
          </a:p>
          <a:p>
            <a:pPr marL="1143000" lvl="2" indent="-228600">
              <a:lnSpc>
                <a:spcPct val="80000"/>
              </a:lnSpc>
              <a:spcBef>
                <a:spcPct val="10000"/>
              </a:spcBef>
            </a:pPr>
            <a:r>
              <a:rPr lang="en-US" sz="800" dirty="0" smtClean="0"/>
              <a:t>Etc. </a:t>
            </a:r>
          </a:p>
          <a:p>
            <a:pPr marL="454025" lvl="1" indent="-228600">
              <a:lnSpc>
                <a:spcPct val="80000"/>
              </a:lnSpc>
              <a:spcBef>
                <a:spcPct val="10000"/>
              </a:spcBef>
            </a:pPr>
            <a:r>
              <a:rPr lang="en-US" sz="900" dirty="0" smtClean="0"/>
              <a:t>Note: We have submitted these Cloud APIs to the DMTF Cloud Incubator</a:t>
            </a:r>
          </a:p>
          <a:p>
            <a:pPr marL="454025" lvl="1" indent="-228600">
              <a:lnSpc>
                <a:spcPct val="80000"/>
              </a:lnSpc>
              <a:spcBef>
                <a:spcPct val="10000"/>
              </a:spcBef>
            </a:pPr>
            <a:endParaRPr lang="en-US" dirty="0" smtClean="0"/>
          </a:p>
          <a:p>
            <a:pPr marL="228600" indent="-228600"/>
            <a:endParaRPr lang="en-US" sz="1000" dirty="0" smtClean="0"/>
          </a:p>
          <a:p>
            <a:pPr marL="228600" indent="-228600">
              <a:buFontTx/>
              <a:buNone/>
            </a:pPr>
            <a:r>
              <a:rPr lang="en-US" sz="1000" dirty="0" smtClean="0"/>
              <a:t>Nigel Cook wrote some blogs regarding the Cloud API integration use cases:</a:t>
            </a:r>
          </a:p>
          <a:p>
            <a:pPr marL="228600" indent="-228600"/>
            <a:r>
              <a:rPr lang="en-US" sz="1000" dirty="0" smtClean="0"/>
              <a:t>Charge back integration: http://www.communities.hp.com/online/blogs/eyeonblades/archive/2010/02/21/integrating-bladesystem-matrix-into-a-chargeback-or-billing-system.aspx</a:t>
            </a:r>
          </a:p>
          <a:p>
            <a:pPr marL="228600" indent="-228600"/>
            <a:r>
              <a:rPr lang="en-US" sz="1000" dirty="0" smtClean="0"/>
              <a:t>Multi-tenancy rules engine for identity-based allocation / placement decisions: http://www.communities.hp.com/online/blogs/eyeonblades/archive/2010/04/06/customizing-bladesystem-matrix-allocation-rules-engine-for-multi-tenancy-solutions.aspx</a:t>
            </a:r>
          </a:p>
          <a:p>
            <a:pPr marL="228600" indent="-228600"/>
            <a:endParaRPr lang="en-US" sz="1000" dirty="0" smtClean="0"/>
          </a:p>
          <a:p>
            <a:pPr marL="228600" indent="-228600"/>
            <a:endParaRPr lang="en-US" sz="1000" dirty="0" smtClean="0"/>
          </a:p>
          <a:p>
            <a:pPr marL="228600" indent="-228600"/>
            <a:endParaRPr lang="en-US" sz="1000" dirty="0" smtClean="0"/>
          </a:p>
          <a:p>
            <a:pPr marL="228600" indent="-228600"/>
            <a:endParaRPr lang="en-US" sz="1000" dirty="0" smtClean="0"/>
          </a:p>
        </p:txBody>
      </p:sp>
      <p:sp>
        <p:nvSpPr>
          <p:cNvPr id="6" name="Date Placeholder 5"/>
          <p:cNvSpPr>
            <a:spLocks noGrp="1"/>
          </p:cNvSpPr>
          <p:nvPr>
            <p:ph type="dt" idx="10"/>
          </p:nvPr>
        </p:nvSpPr>
        <p:spPr/>
        <p:txBody>
          <a:bodyPr/>
          <a:lstStyle/>
          <a:p>
            <a:pPr>
              <a:defRPr/>
            </a:pPr>
            <a:fld id="{8191578F-74B3-4111-B349-401D4750E99B}" type="datetime3">
              <a:rPr lang="en-US" smtClean="0"/>
              <a:pPr>
                <a:defRPr/>
              </a:pPr>
              <a:t>17 May 2011</a:t>
            </a:fld>
            <a:endParaRPr lang="en-US" dirty="0"/>
          </a:p>
        </p:txBody>
      </p:sp>
      <p:sp>
        <p:nvSpPr>
          <p:cNvPr id="7" name="Footer Placeholder 6"/>
          <p:cNvSpPr>
            <a:spLocks noGrp="1"/>
          </p:cNvSpPr>
          <p:nvPr>
            <p:ph type="ftr" sz="quarter" idx="11"/>
          </p:nvPr>
        </p:nvSpPr>
        <p:spPr/>
        <p:txBody>
          <a:bodyPr/>
          <a:lstStyle/>
          <a:p>
            <a:pPr>
              <a:defRPr/>
            </a:pPr>
            <a:r>
              <a:rPr lang="en-US" smtClean="0"/>
              <a:t>HP Confidential</a:t>
            </a:r>
            <a:endParaRPr lang="en-US" dirty="0"/>
          </a:p>
        </p:txBody>
      </p:sp>
      <p:sp>
        <p:nvSpPr>
          <p:cNvPr id="8" name="Slide Number Placeholder 7"/>
          <p:cNvSpPr>
            <a:spLocks noGrp="1"/>
          </p:cNvSpPr>
          <p:nvPr>
            <p:ph type="sldNum" sz="quarter" idx="12"/>
          </p:nvPr>
        </p:nvSpPr>
        <p:spPr/>
        <p:txBody>
          <a:bodyPr/>
          <a:lstStyle/>
          <a:p>
            <a:pPr>
              <a:defRPr/>
            </a:pPr>
            <a:fld id="{D019DC6D-77AA-4F44-88C5-EC485BDAEC02}" type="slidenum">
              <a:rPr lang="en-US" smtClean="0"/>
              <a:pPr>
                <a:defRPr/>
              </a:pPr>
              <a:t>10</a:t>
            </a:fld>
            <a:endParaRPr lang="en-US"/>
          </a:p>
        </p:txBody>
      </p:sp>
      <p:sp>
        <p:nvSpPr>
          <p:cNvPr id="9" name="Header Placeholder 8"/>
          <p:cNvSpPr>
            <a:spLocks noGrp="1"/>
          </p:cNvSpPr>
          <p:nvPr>
            <p:ph type="hdr" sz="quarter" idx="13"/>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14671030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35099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86234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66883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768026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5556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2755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9558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1597777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1888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5205433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0274650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29890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9836207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0596446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855175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5390413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780098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44979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83651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1416044"/>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17623104"/>
      </p:ext>
    </p:extLst>
  </p:cSld>
  <p:clrMap bg1="dk1" tx1="lt1" bg2="dk2" tx2="lt2" accent1="accent1" accent2="accent2" accent3="accent3" accent4="accent4" accent5="accent5" accent6="accent6" hlink="hlink" folHlink="folHlink"/>
  <p:sldLayoutIdLst>
    <p:sldLayoutId id="2147483764"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15.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9.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0.wmf"/><Relationship Id="rId5" Type="http://schemas.openxmlformats.org/officeDocument/2006/relationships/oleObject" Target="../embeddings/oleObject1.bin"/><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6.png"/><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35.png"/><Relationship Id="rId18" Type="http://schemas.openxmlformats.org/officeDocument/2006/relationships/image" Target="../media/image139.png"/><Relationship Id="rId3" Type="http://schemas.openxmlformats.org/officeDocument/2006/relationships/image" Target="../media/image127.png"/><Relationship Id="rId7" Type="http://schemas.openxmlformats.org/officeDocument/2006/relationships/image" Target="../media/image83.png"/><Relationship Id="rId12" Type="http://schemas.openxmlformats.org/officeDocument/2006/relationships/image" Target="../media/image134.png"/><Relationship Id="rId17" Type="http://schemas.microsoft.com/office/2007/relationships/hdphoto" Target="../media/hdphoto6.wdp"/><Relationship Id="rId2" Type="http://schemas.openxmlformats.org/officeDocument/2006/relationships/notesSlide" Target="../notesSlides/notesSlide23.xml"/><Relationship Id="rId16" Type="http://schemas.openxmlformats.org/officeDocument/2006/relationships/image" Target="../media/image138.png"/><Relationship Id="rId20" Type="http://schemas.openxmlformats.org/officeDocument/2006/relationships/image" Target="../media/image141.png"/><Relationship Id="rId1" Type="http://schemas.openxmlformats.org/officeDocument/2006/relationships/slideLayout" Target="../slideLayouts/slideLayout13.xml"/><Relationship Id="rId6" Type="http://schemas.openxmlformats.org/officeDocument/2006/relationships/image" Target="../media/image130.png"/><Relationship Id="rId11" Type="http://schemas.openxmlformats.org/officeDocument/2006/relationships/image" Target="../media/image133.png"/><Relationship Id="rId5" Type="http://schemas.openxmlformats.org/officeDocument/2006/relationships/image" Target="../media/image129.png"/><Relationship Id="rId15" Type="http://schemas.openxmlformats.org/officeDocument/2006/relationships/image" Target="../media/image137.png"/><Relationship Id="rId10" Type="http://schemas.openxmlformats.org/officeDocument/2006/relationships/image" Target="../media/image132.png"/><Relationship Id="rId19" Type="http://schemas.openxmlformats.org/officeDocument/2006/relationships/image" Target="../media/image140.png"/><Relationship Id="rId4" Type="http://schemas.openxmlformats.org/officeDocument/2006/relationships/image" Target="../media/image128.png"/><Relationship Id="rId9" Type="http://schemas.openxmlformats.org/officeDocument/2006/relationships/image" Target="../media/image131.png"/><Relationship Id="rId1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44.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43.png"/><Relationship Id="rId5" Type="http://schemas.openxmlformats.org/officeDocument/2006/relationships/image" Target="../media/image142.w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146.png"/><Relationship Id="rId5" Type="http://schemas.openxmlformats.org/officeDocument/2006/relationships/image" Target="../media/image145.w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52.png"/><Relationship Id="rId4"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1.png"/><Relationship Id="rId18" Type="http://schemas.openxmlformats.org/officeDocument/2006/relationships/image" Target="../media/image166.png"/><Relationship Id="rId3" Type="http://schemas.openxmlformats.org/officeDocument/2006/relationships/image" Target="../media/image93.png"/><Relationship Id="rId7" Type="http://schemas.openxmlformats.org/officeDocument/2006/relationships/image" Target="../media/image156.png"/><Relationship Id="rId12" Type="http://schemas.openxmlformats.org/officeDocument/2006/relationships/image" Target="../media/image89.png"/><Relationship Id="rId17" Type="http://schemas.openxmlformats.org/officeDocument/2006/relationships/image" Target="../media/image165.png"/><Relationship Id="rId2" Type="http://schemas.openxmlformats.org/officeDocument/2006/relationships/notesSlide" Target="../notesSlides/notesSlide27.xml"/><Relationship Id="rId16" Type="http://schemas.openxmlformats.org/officeDocument/2006/relationships/image" Target="../media/image164.png"/><Relationship Id="rId1" Type="http://schemas.openxmlformats.org/officeDocument/2006/relationships/slideLayout" Target="../slideLayouts/slideLayout13.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3.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67.png"/></Relationships>
</file>

<file path=ppt/slides/_rels/slide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h71028.www7.hp.com/enterprise/us/en/partners/microsoft-cloud-learn.html" TargetMode="Externa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173.png"/><Relationship Id="rId5" Type="http://schemas.openxmlformats.org/officeDocument/2006/relationships/hyperlink" Target="http://www.microsoft.com/learning" TargetMode="External"/><Relationship Id="rId10" Type="http://schemas.openxmlformats.org/officeDocument/2006/relationships/image" Target="../media/image172.emf"/><Relationship Id="rId4" Type="http://schemas.openxmlformats.org/officeDocument/2006/relationships/image" Target="../media/image169.png"/><Relationship Id="rId9" Type="http://schemas.openxmlformats.org/officeDocument/2006/relationships/image" Target="../media/image171.png"/><Relationship Id="rId1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s>
</file>

<file path=ppt/slides/_rels/slide5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Anatomy of HP Cloud </a:t>
            </a:r>
            <a:br>
              <a:rPr lang="en-US" dirty="0" smtClean="0"/>
            </a:br>
            <a:r>
              <a:rPr lang="en-US" dirty="0" smtClean="0"/>
              <a:t>Foundation for Hyper-V</a:t>
            </a:r>
            <a:endParaRPr lang="en-US" dirty="0"/>
          </a:p>
        </p:txBody>
      </p:sp>
      <p:sp>
        <p:nvSpPr>
          <p:cNvPr id="3" name="Subtitle 2"/>
          <p:cNvSpPr>
            <a:spLocks noGrp="1"/>
          </p:cNvSpPr>
          <p:nvPr>
            <p:ph type="subTitle" idx="1"/>
          </p:nvPr>
        </p:nvSpPr>
        <p:spPr/>
        <p:txBody>
          <a:bodyPr/>
          <a:lstStyle/>
          <a:p>
            <a:r>
              <a:rPr lang="en-US" smtClean="0"/>
              <a:t>Brad Kirby</a:t>
            </a:r>
          </a:p>
          <a:p>
            <a:r>
              <a:rPr lang="en-US" smtClean="0"/>
              <a:t>Group Manager – Microsoft Partnership</a:t>
            </a:r>
          </a:p>
          <a:p>
            <a:r>
              <a:rPr lang="en-US" smtClean="0"/>
              <a:t>Hewlett-Packard Co.</a:t>
            </a:r>
            <a:endParaRPr lang="en-US" dirty="0"/>
          </a:p>
        </p:txBody>
      </p:sp>
      <p:sp>
        <p:nvSpPr>
          <p:cNvPr id="7" name="Text Placeholder 6"/>
          <p:cNvSpPr>
            <a:spLocks noGrp="1"/>
          </p:cNvSpPr>
          <p:nvPr>
            <p:ph type="body" sz="quarter" idx="10"/>
          </p:nvPr>
        </p:nvSpPr>
        <p:spPr/>
        <p:txBody>
          <a:bodyPr/>
          <a:lstStyle/>
          <a:p>
            <a:r>
              <a:rPr lang="en-US" smtClean="0"/>
              <a:t>VIR325</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5"/>
          <p:cNvGrpSpPr/>
          <p:nvPr/>
        </p:nvGrpSpPr>
        <p:grpSpPr>
          <a:xfrm>
            <a:off x="4276451" y="1426357"/>
            <a:ext cx="2315877" cy="1365455"/>
            <a:chOff x="6874254" y="2271003"/>
            <a:chExt cx="1737360" cy="1365455"/>
          </a:xfrm>
        </p:grpSpPr>
        <p:pic>
          <p:nvPicPr>
            <p:cNvPr id="67" name="Picture 3"/>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874254" y="2271003"/>
              <a:ext cx="1737360" cy="1163026"/>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67"/>
            <p:cNvGrpSpPr/>
            <p:nvPr/>
          </p:nvGrpSpPr>
          <p:grpSpPr>
            <a:xfrm>
              <a:off x="6879540" y="2737910"/>
              <a:ext cx="1726788" cy="898548"/>
              <a:chOff x="6874254" y="2737910"/>
              <a:chExt cx="1726788" cy="898548"/>
            </a:xfrm>
          </p:grpSpPr>
          <p:pic>
            <p:nvPicPr>
              <p:cNvPr id="69" name="Picture 5" descr="C:\Users\Raquel\Desktop\_SFP\8-20353_SivNagalingam\Icons - Illustrations\Internet Clouds web\cloud 1.png"/>
              <p:cNvPicPr>
                <a:picLocks noChangeAspect="1" noChangeArrowheads="1"/>
              </p:cNvPicPr>
              <p:nvPr/>
            </p:nvPicPr>
            <p:blipFill>
              <a:blip r:embed="rId4" cstate="email">
                <a:alphaModFix amt="40000"/>
                <a:extLst>
                  <a:ext uri="{28A0092B-C50C-407E-A947-70E740481C1C}">
                    <a14:useLocalDpi xmlns:a14="http://schemas.microsoft.com/office/drawing/2010/main" val="0"/>
                  </a:ext>
                </a:extLst>
              </a:blip>
              <a:srcRect/>
              <a:stretch>
                <a:fillRect/>
              </a:stretch>
            </p:blipFill>
            <p:spPr bwMode="auto">
              <a:xfrm>
                <a:off x="6874254" y="3146588"/>
                <a:ext cx="742289" cy="419116"/>
              </a:xfrm>
              <a:prstGeom prst="rect">
                <a:avLst/>
              </a:prstGeom>
              <a:blipFill dpi="0" rotWithShape="1">
                <a:blip r:embed="rId5" cstate="email">
                  <a:alphaModFix amt="40000"/>
                </a:blip>
                <a:srcRect/>
                <a:stretch>
                  <a:fillRect/>
                </a:stretch>
              </a:blipFill>
              <a:ln w="55000" cap="flat" cmpd="thickThin" algn="ctr">
                <a:noFill/>
                <a:prstDash val="solid"/>
                <a:headEnd type="none" w="med" len="med"/>
                <a:tailEnd type="none" w="med" len="med"/>
              </a:ln>
              <a:effectLst/>
              <a:extLst/>
            </p:spPr>
          </p:pic>
          <p:pic>
            <p:nvPicPr>
              <p:cNvPr id="70" name="Picture 7" descr="C:\Users\Raquel\Desktop\_SFP\8-20353_SivNagalingam\Icons - Illustrations\Internet Clouds web\cloud 3.png"/>
              <p:cNvPicPr>
                <a:picLocks noChangeAspect="1" noChangeArrowheads="1"/>
              </p:cNvPicPr>
              <p:nvPr/>
            </p:nvPicPr>
            <p:blipFill>
              <a:blip r:embed="rId6" cstate="email">
                <a:alphaModFix amt="40000"/>
                <a:extLst>
                  <a:ext uri="{28A0092B-C50C-407E-A947-70E740481C1C}">
                    <a14:useLocalDpi xmlns:a14="http://schemas.microsoft.com/office/drawing/2010/main" val="0"/>
                  </a:ext>
                </a:extLst>
              </a:blip>
              <a:srcRect/>
              <a:stretch>
                <a:fillRect/>
              </a:stretch>
            </p:blipFill>
            <p:spPr bwMode="auto">
              <a:xfrm>
                <a:off x="7731266" y="2814025"/>
                <a:ext cx="869776" cy="324504"/>
              </a:xfrm>
              <a:prstGeom prst="rect">
                <a:avLst/>
              </a:prstGeom>
              <a:blipFill dpi="0" rotWithShape="1">
                <a:blip r:embed="rId7" cstate="email">
                  <a:alphaModFix amt="40000"/>
                </a:blip>
                <a:srcRect/>
                <a:stretch>
                  <a:fillRect/>
                </a:stretch>
              </a:blipFill>
              <a:ln w="55000" cap="flat" cmpd="thickThin" algn="ctr">
                <a:noFill/>
                <a:prstDash val="solid"/>
                <a:headEnd type="none" w="med" len="med"/>
                <a:tailEnd type="none" w="med" len="med"/>
              </a:ln>
              <a:effectLst/>
              <a:extLst/>
            </p:spPr>
          </p:pic>
          <p:pic>
            <p:nvPicPr>
              <p:cNvPr id="71" name="Picture 8" descr="C:\Users\Raquel\Desktop\_SFP\8-20353_SivNagalingam\Icons - Illustrations\Internet Clouds web\cloud 4.png"/>
              <p:cNvPicPr>
                <a:picLocks noChangeAspect="1" noChangeArrowheads="1"/>
              </p:cNvPicPr>
              <p:nvPr/>
            </p:nvPicPr>
            <p:blipFill>
              <a:blip r:embed="rId8" cstate="email">
                <a:alphaModFix amt="40000"/>
                <a:extLst>
                  <a:ext uri="{28A0092B-C50C-407E-A947-70E740481C1C}">
                    <a14:useLocalDpi xmlns:a14="http://schemas.microsoft.com/office/drawing/2010/main" val="0"/>
                  </a:ext>
                </a:extLst>
              </a:blip>
              <a:srcRect/>
              <a:stretch>
                <a:fillRect/>
              </a:stretch>
            </p:blipFill>
            <p:spPr bwMode="auto">
              <a:xfrm>
                <a:off x="6960973" y="2737910"/>
                <a:ext cx="781961" cy="681609"/>
              </a:xfrm>
              <a:prstGeom prst="rect">
                <a:avLst/>
              </a:prstGeom>
              <a:blipFill dpi="0" rotWithShape="1">
                <a:blip r:embed="rId9" cstate="email">
                  <a:alphaModFix amt="40000"/>
                </a:blip>
                <a:srcRect/>
                <a:stretch>
                  <a:fillRect/>
                </a:stretch>
              </a:blipFill>
              <a:ln w="55000" cap="flat" cmpd="thickThin" algn="ctr">
                <a:noFill/>
                <a:prstDash val="solid"/>
                <a:headEnd type="none" w="med" len="med"/>
                <a:tailEnd type="none" w="med" len="med"/>
              </a:ln>
              <a:effectLst/>
              <a:extLst/>
            </p:spPr>
          </p:pic>
          <p:pic>
            <p:nvPicPr>
              <p:cNvPr id="72" name="Picture 6" descr="C:\Users\Raquel\Desktop\_SFP\8-20353_SivNagalingam\Icons - Illustrations\Internet Clouds web\cloud 2.png"/>
              <p:cNvPicPr>
                <a:picLocks noChangeAspect="1" noChangeArrowheads="1"/>
              </p:cNvPicPr>
              <p:nvPr/>
            </p:nvPicPr>
            <p:blipFill>
              <a:blip r:embed="rId10" cstate="email">
                <a:alphaModFix amt="40000"/>
                <a:extLst>
                  <a:ext uri="{28A0092B-C50C-407E-A947-70E740481C1C}">
                    <a14:useLocalDpi xmlns:a14="http://schemas.microsoft.com/office/drawing/2010/main" val="0"/>
                  </a:ext>
                </a:extLst>
              </a:blip>
              <a:srcRect/>
              <a:stretch>
                <a:fillRect/>
              </a:stretch>
            </p:blipFill>
            <p:spPr bwMode="auto">
              <a:xfrm>
                <a:off x="7384341" y="3075834"/>
                <a:ext cx="1113461" cy="560624"/>
              </a:xfrm>
              <a:prstGeom prst="rect">
                <a:avLst/>
              </a:prstGeom>
              <a:blipFill dpi="0" rotWithShape="1">
                <a:blip r:embed="rId11" cstate="email">
                  <a:alphaModFix amt="40000"/>
                </a:blip>
                <a:srcRect/>
                <a:stretch>
                  <a:fillRect/>
                </a:stretch>
              </a:blipFill>
              <a:ln w="55000" cap="flat" cmpd="thickThin" algn="ctr">
                <a:noFill/>
                <a:prstDash val="solid"/>
                <a:headEnd type="none" w="med" len="med"/>
                <a:tailEnd type="none" w="med" len="med"/>
              </a:ln>
              <a:effectLst/>
              <a:extLst/>
            </p:spPr>
          </p:pic>
        </p:grpSp>
      </p:grpSp>
      <p:sp>
        <p:nvSpPr>
          <p:cNvPr id="39941" name="Title 1"/>
          <p:cNvSpPr>
            <a:spLocks noGrp="1"/>
          </p:cNvSpPr>
          <p:nvPr>
            <p:ph type="title"/>
          </p:nvPr>
        </p:nvSpPr>
        <p:spPr>
          <a:xfrm>
            <a:off x="519112" y="228600"/>
            <a:ext cx="11149013" cy="1052596"/>
          </a:xfrm>
        </p:spPr>
        <p:txBody>
          <a:bodyPr/>
          <a:lstStyle/>
          <a:p>
            <a:r>
              <a:rPr lang="en-US" dirty="0" smtClean="0"/>
              <a:t>HP </a:t>
            </a:r>
            <a:r>
              <a:rPr lang="en-US" dirty="0" err="1" smtClean="0"/>
              <a:t>BladeSystem</a:t>
            </a:r>
            <a:r>
              <a:rPr lang="en-US" dirty="0" smtClean="0"/>
              <a:t> Matrix</a:t>
            </a:r>
            <a:br>
              <a:rPr lang="en-US" dirty="0" smtClean="0"/>
            </a:br>
            <a:r>
              <a:rPr lang="en-US" sz="3200" dirty="0" smtClean="0"/>
              <a:t>HP Cloud Foundation for Hyper-V</a:t>
            </a:r>
            <a:endParaRPr lang="en-US" sz="3200" dirty="0"/>
          </a:p>
        </p:txBody>
      </p:sp>
      <p:sp>
        <p:nvSpPr>
          <p:cNvPr id="17" name="Circular Arrow 16"/>
          <p:cNvSpPr/>
          <p:nvPr/>
        </p:nvSpPr>
        <p:spPr bwMode="auto">
          <a:xfrm rot="8764587">
            <a:off x="1682367" y="2300285"/>
            <a:ext cx="4168290" cy="3432049"/>
          </a:xfrm>
          <a:prstGeom prst="circularArrow">
            <a:avLst>
              <a:gd name="adj1" fmla="val 12500"/>
              <a:gd name="adj2" fmla="val 1142319"/>
              <a:gd name="adj3" fmla="val 20457681"/>
              <a:gd name="adj4" fmla="val 17638335"/>
              <a:gd name="adj5" fmla="val 12500"/>
            </a:avLst>
          </a:prstGeom>
          <a:gradFill>
            <a:gsLst>
              <a:gs pos="17000">
                <a:schemeClr val="accent1">
                  <a:shade val="51000"/>
                  <a:satMod val="130000"/>
                  <a:alpha val="0"/>
                </a:schemeClr>
              </a:gs>
              <a:gs pos="80000">
                <a:schemeClr val="accent1">
                  <a:shade val="93000"/>
                  <a:satMod val="130000"/>
                </a:schemeClr>
              </a:gs>
              <a:gs pos="100000">
                <a:schemeClr val="accent1">
                  <a:shade val="94000"/>
                  <a:satMod val="135000"/>
                </a:schemeClr>
              </a:gs>
            </a:gsLst>
            <a:lin ang="30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a:solidFill>
                <a:schemeClr val="tx1"/>
              </a:solidFill>
              <a:latin typeface="+mn-lt"/>
              <a:ea typeface="Arial" charset="0"/>
              <a:cs typeface="Arial" charset="0"/>
            </a:endParaRPr>
          </a:p>
        </p:txBody>
      </p:sp>
      <p:sp>
        <p:nvSpPr>
          <p:cNvPr id="219160" name="TextBox 11"/>
          <p:cNvSpPr txBox="1">
            <a:spLocks noChangeArrowheads="1"/>
          </p:cNvSpPr>
          <p:nvPr/>
        </p:nvSpPr>
        <p:spPr bwMode="auto">
          <a:xfrm>
            <a:off x="701778" y="1704947"/>
            <a:ext cx="2416391" cy="3877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defPPr>
              <a:defRPr lang="en-US"/>
            </a:defPPr>
            <a:lvl1pPr indent="-18" algn="ctr" defTabSz="457200" fontAlgn="auto">
              <a:lnSpc>
                <a:spcPct val="90000"/>
              </a:lnSpc>
              <a:spcBef>
                <a:spcPts val="600"/>
              </a:spcBef>
              <a:spcAft>
                <a:spcPts val="0"/>
              </a:spcAft>
              <a:defRPr sz="1400" b="1">
                <a:solidFill>
                  <a:schemeClr val="bg1"/>
                </a:solidFill>
                <a:latin typeface="+mn-lt"/>
                <a:cs typeface="Arial" charset="0"/>
              </a:defRPr>
            </a:lvl1pPr>
            <a:lvl2pPr marL="171450" lvl="1" indent="-171450" defTabSz="457200" fontAlgn="auto">
              <a:lnSpc>
                <a:spcPct val="90000"/>
              </a:lnSpc>
              <a:spcBef>
                <a:spcPts val="600"/>
              </a:spcBef>
              <a:spcAft>
                <a:spcPts val="0"/>
              </a:spcAft>
              <a:buClr>
                <a:schemeClr val="tx2"/>
              </a:buClr>
              <a:buSzPct val="90000"/>
              <a:buFont typeface="Arial" pitchFamily="34" charset="0"/>
              <a:buChar char="•"/>
              <a:defRPr sz="1400">
                <a:solidFill>
                  <a:schemeClr val="bg1"/>
                </a:solidFill>
                <a:latin typeface="+mn-lt"/>
                <a:cs typeface="Arial" charset="0"/>
              </a:defRPr>
            </a:lvl2pPr>
          </a:lstStyle>
          <a:p>
            <a:r>
              <a:rPr lang="en-US" dirty="0">
                <a:solidFill>
                  <a:schemeClr val="tx1"/>
                </a:solidFill>
              </a:rPr>
              <a:t>Matrix</a:t>
            </a:r>
            <a:br>
              <a:rPr lang="en-US" dirty="0">
                <a:solidFill>
                  <a:schemeClr val="tx1"/>
                </a:solidFill>
              </a:rPr>
            </a:br>
            <a:r>
              <a:rPr lang="en-US" dirty="0">
                <a:solidFill>
                  <a:schemeClr val="tx1"/>
                </a:solidFill>
              </a:rPr>
              <a:t>Service Catalog</a:t>
            </a:r>
          </a:p>
        </p:txBody>
      </p:sp>
      <p:sp>
        <p:nvSpPr>
          <p:cNvPr id="219161" name="TextBox 11"/>
          <p:cNvSpPr txBox="1">
            <a:spLocks noChangeArrowheads="1"/>
          </p:cNvSpPr>
          <p:nvPr/>
        </p:nvSpPr>
        <p:spPr bwMode="auto">
          <a:xfrm>
            <a:off x="4276452" y="1528695"/>
            <a:ext cx="2414383" cy="3877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defPPr>
              <a:defRPr lang="en-US"/>
            </a:defPPr>
            <a:lvl1pPr indent="-18" defTabSz="457200" fontAlgn="auto">
              <a:lnSpc>
                <a:spcPct val="90000"/>
              </a:lnSpc>
              <a:spcBef>
                <a:spcPts val="600"/>
              </a:spcBef>
              <a:spcAft>
                <a:spcPts val="0"/>
              </a:spcAft>
              <a:defRPr b="1">
                <a:solidFill>
                  <a:schemeClr val="bg1"/>
                </a:solidFill>
                <a:latin typeface="+mn-lt"/>
                <a:cs typeface="Arial" charset="0"/>
              </a:defRPr>
            </a:lvl1pPr>
            <a:lvl2pPr marL="171450" lvl="1" indent="-171450" defTabSz="457200" fontAlgn="auto">
              <a:lnSpc>
                <a:spcPct val="90000"/>
              </a:lnSpc>
              <a:spcBef>
                <a:spcPts val="600"/>
              </a:spcBef>
              <a:spcAft>
                <a:spcPts val="0"/>
              </a:spcAft>
              <a:buClr>
                <a:schemeClr val="tx2"/>
              </a:buClr>
              <a:buSzPct val="90000"/>
              <a:buFont typeface="Arial" pitchFamily="34" charset="0"/>
              <a:buChar char="•"/>
              <a:defRPr sz="1400">
                <a:solidFill>
                  <a:schemeClr val="bg1"/>
                </a:solidFill>
                <a:latin typeface="+mn-lt"/>
                <a:cs typeface="Arial" charset="0"/>
              </a:defRPr>
            </a:lvl2pPr>
          </a:lstStyle>
          <a:p>
            <a:pPr algn="ctr"/>
            <a:r>
              <a:rPr lang="en-US" sz="1400" dirty="0">
                <a:solidFill>
                  <a:schemeClr val="tx1"/>
                </a:solidFill>
              </a:rPr>
              <a:t>Matrix</a:t>
            </a:r>
            <a:br>
              <a:rPr lang="en-US" sz="1400" dirty="0">
                <a:solidFill>
                  <a:schemeClr val="tx1"/>
                </a:solidFill>
              </a:rPr>
            </a:br>
            <a:r>
              <a:rPr lang="en-US" sz="1400" dirty="0">
                <a:solidFill>
                  <a:schemeClr val="tx1"/>
                </a:solidFill>
              </a:rPr>
              <a:t>Resource Pool</a:t>
            </a:r>
          </a:p>
        </p:txBody>
      </p:sp>
      <p:sp>
        <p:nvSpPr>
          <p:cNvPr id="219162" name="TextBox 11"/>
          <p:cNvSpPr txBox="1">
            <a:spLocks noChangeArrowheads="1"/>
          </p:cNvSpPr>
          <p:nvPr/>
        </p:nvSpPr>
        <p:spPr bwMode="auto">
          <a:xfrm>
            <a:off x="4979149" y="5552402"/>
            <a:ext cx="1991335" cy="3877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defPPr>
              <a:defRPr lang="en-US"/>
            </a:defPPr>
            <a:lvl1pPr indent="-18" algn="ctr" defTabSz="457200" fontAlgn="auto">
              <a:lnSpc>
                <a:spcPct val="90000"/>
              </a:lnSpc>
              <a:spcBef>
                <a:spcPts val="600"/>
              </a:spcBef>
              <a:spcAft>
                <a:spcPts val="0"/>
              </a:spcAft>
              <a:defRPr sz="1400" b="1">
                <a:solidFill>
                  <a:schemeClr val="bg1"/>
                </a:solidFill>
                <a:latin typeface="+mn-lt"/>
                <a:cs typeface="Arial" charset="0"/>
              </a:defRPr>
            </a:lvl1pPr>
            <a:lvl2pPr marL="171450" lvl="1" indent="-171450" defTabSz="457200" fontAlgn="auto">
              <a:lnSpc>
                <a:spcPct val="90000"/>
              </a:lnSpc>
              <a:spcBef>
                <a:spcPts val="600"/>
              </a:spcBef>
              <a:spcAft>
                <a:spcPts val="0"/>
              </a:spcAft>
              <a:buClr>
                <a:schemeClr val="tx2"/>
              </a:buClr>
              <a:buSzPct val="90000"/>
              <a:buFont typeface="Arial" pitchFamily="34" charset="0"/>
              <a:buChar char="•"/>
              <a:defRPr sz="1400">
                <a:solidFill>
                  <a:schemeClr val="bg1"/>
                </a:solidFill>
                <a:latin typeface="+mn-lt"/>
                <a:cs typeface="Arial" charset="0"/>
              </a:defRPr>
            </a:lvl2pPr>
          </a:lstStyle>
          <a:p>
            <a:r>
              <a:rPr lang="en-US" dirty="0">
                <a:solidFill>
                  <a:schemeClr val="tx1"/>
                </a:solidFill>
              </a:rPr>
              <a:t>Matrix</a:t>
            </a:r>
            <a:br>
              <a:rPr lang="en-US" dirty="0">
                <a:solidFill>
                  <a:schemeClr val="tx1"/>
                </a:solidFill>
              </a:rPr>
            </a:br>
            <a:r>
              <a:rPr lang="en-US" dirty="0">
                <a:solidFill>
                  <a:schemeClr val="tx1"/>
                </a:solidFill>
              </a:rPr>
              <a:t>Service Delivery</a:t>
            </a:r>
          </a:p>
        </p:txBody>
      </p:sp>
      <p:sp>
        <p:nvSpPr>
          <p:cNvPr id="219163" name="TextBox 11"/>
          <p:cNvSpPr txBox="1">
            <a:spLocks noChangeArrowheads="1"/>
          </p:cNvSpPr>
          <p:nvPr/>
        </p:nvSpPr>
        <p:spPr bwMode="auto">
          <a:xfrm>
            <a:off x="2743297" y="5588242"/>
            <a:ext cx="1879809" cy="5816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defPPr>
              <a:defRPr lang="en-US"/>
            </a:defPPr>
            <a:lvl1pPr indent="-18" algn="ctr" defTabSz="457200" fontAlgn="auto">
              <a:lnSpc>
                <a:spcPct val="90000"/>
              </a:lnSpc>
              <a:spcBef>
                <a:spcPts val="600"/>
              </a:spcBef>
              <a:spcAft>
                <a:spcPts val="0"/>
              </a:spcAft>
              <a:defRPr sz="1400" b="1">
                <a:solidFill>
                  <a:schemeClr val="bg1"/>
                </a:solidFill>
                <a:latin typeface="+mn-lt"/>
                <a:cs typeface="Arial" charset="0"/>
              </a:defRPr>
            </a:lvl1pPr>
            <a:lvl2pPr marL="171450" lvl="1" indent="-171450" defTabSz="457200" fontAlgn="auto">
              <a:lnSpc>
                <a:spcPct val="90000"/>
              </a:lnSpc>
              <a:spcBef>
                <a:spcPts val="600"/>
              </a:spcBef>
              <a:spcAft>
                <a:spcPts val="0"/>
              </a:spcAft>
              <a:buClr>
                <a:schemeClr val="tx2"/>
              </a:buClr>
              <a:buSzPct val="90000"/>
              <a:buFont typeface="Arial" pitchFamily="34" charset="0"/>
              <a:buChar char="•"/>
              <a:defRPr sz="1400">
                <a:solidFill>
                  <a:schemeClr val="bg1"/>
                </a:solidFill>
                <a:latin typeface="+mn-lt"/>
                <a:cs typeface="Arial" charset="0"/>
              </a:defRPr>
            </a:lvl2pPr>
          </a:lstStyle>
          <a:p>
            <a:r>
              <a:rPr lang="en-US" dirty="0">
                <a:solidFill>
                  <a:schemeClr val="tx1"/>
                </a:solidFill>
              </a:rPr>
              <a:t>Matrix</a:t>
            </a:r>
            <a:br>
              <a:rPr lang="en-US" dirty="0">
                <a:solidFill>
                  <a:schemeClr val="tx1"/>
                </a:solidFill>
              </a:rPr>
            </a:br>
            <a:r>
              <a:rPr lang="en-US" dirty="0">
                <a:solidFill>
                  <a:schemeClr val="tx1"/>
                </a:solidFill>
              </a:rPr>
              <a:t>Capacity &amp; Management</a:t>
            </a:r>
          </a:p>
        </p:txBody>
      </p:sp>
      <p:sp>
        <p:nvSpPr>
          <p:cNvPr id="39956" name="TextBox 11"/>
          <p:cNvSpPr txBox="1">
            <a:spLocks noChangeArrowheads="1"/>
          </p:cNvSpPr>
          <p:nvPr/>
        </p:nvSpPr>
        <p:spPr bwMode="auto">
          <a:xfrm>
            <a:off x="2533169" y="3867598"/>
            <a:ext cx="2416391" cy="738664"/>
          </a:xfrm>
          <a:prstGeom prst="rect">
            <a:avLst/>
          </a:prstGeom>
          <a:noFill/>
          <a:ln w="9525">
            <a:noFill/>
            <a:miter lim="800000"/>
            <a:headEnd/>
            <a:tailEnd/>
          </a:ln>
        </p:spPr>
        <p:txBody>
          <a:bodyPr>
            <a:spAutoFit/>
          </a:bodyPr>
          <a:lstStyle/>
          <a:p>
            <a:pPr algn="ctr" defTabSz="912813">
              <a:spcBef>
                <a:spcPct val="50000"/>
              </a:spcBef>
            </a:pPr>
            <a:r>
              <a:rPr lang="en-US" sz="1400" b="1">
                <a:latin typeface="+mn-lt"/>
                <a:cs typeface="Arial" charset="0"/>
              </a:rPr>
              <a:t>Matrix</a:t>
            </a:r>
            <a:br>
              <a:rPr lang="en-US" sz="1400" b="1">
                <a:latin typeface="+mn-lt"/>
                <a:cs typeface="Arial" charset="0"/>
              </a:rPr>
            </a:br>
            <a:r>
              <a:rPr lang="en-US" sz="1400" b="1">
                <a:latin typeface="+mn-lt"/>
                <a:cs typeface="Arial" charset="0"/>
              </a:rPr>
              <a:t>Cloud APIs</a:t>
            </a:r>
            <a:br>
              <a:rPr lang="en-US" sz="1400" b="1">
                <a:latin typeface="+mn-lt"/>
                <a:cs typeface="Arial" charset="0"/>
              </a:rPr>
            </a:br>
            <a:endParaRPr lang="en-US" sz="1400">
              <a:latin typeface="+mn-lt"/>
              <a:cs typeface="Arial" charset="0"/>
            </a:endParaRPr>
          </a:p>
        </p:txBody>
      </p:sp>
      <p:sp>
        <p:nvSpPr>
          <p:cNvPr id="33" name="TextBox 32"/>
          <p:cNvSpPr txBox="1"/>
          <p:nvPr/>
        </p:nvSpPr>
        <p:spPr>
          <a:xfrm>
            <a:off x="6153221" y="1901826"/>
            <a:ext cx="801823" cy="590931"/>
          </a:xfrm>
          <a:prstGeom prst="rect">
            <a:avLst/>
          </a:prstGeom>
          <a:noFill/>
          <a:effectLst/>
        </p:spPr>
        <p:txBody>
          <a:bodyPr wrap="none">
            <a:spAutoFit/>
          </a:bodyPr>
          <a:lstStyle/>
          <a:p>
            <a:pPr defTabSz="912813">
              <a:lnSpc>
                <a:spcPct val="90000"/>
              </a:lnSpc>
              <a:defRPr/>
            </a:pPr>
            <a:r>
              <a:rPr lang="en-US" sz="1200" dirty="0" smtClean="0">
                <a:latin typeface="+mn-lt"/>
                <a:cs typeface="Arial" charset="0"/>
              </a:rPr>
              <a:t>HP-UX</a:t>
            </a:r>
            <a:endParaRPr lang="en-US" sz="1200" dirty="0">
              <a:latin typeface="+mn-lt"/>
              <a:cs typeface="Arial" charset="0"/>
            </a:endParaRPr>
          </a:p>
          <a:p>
            <a:pPr defTabSz="912813">
              <a:lnSpc>
                <a:spcPct val="90000"/>
              </a:lnSpc>
              <a:defRPr/>
            </a:pPr>
            <a:r>
              <a:rPr lang="en-US" sz="1200" dirty="0">
                <a:latin typeface="+mn-lt"/>
                <a:cs typeface="Arial" charset="0"/>
              </a:rPr>
              <a:t>Windows</a:t>
            </a:r>
          </a:p>
          <a:p>
            <a:pPr defTabSz="912813">
              <a:lnSpc>
                <a:spcPct val="90000"/>
              </a:lnSpc>
              <a:defRPr/>
            </a:pPr>
            <a:r>
              <a:rPr lang="en-US" sz="1200" dirty="0">
                <a:latin typeface="+mn-lt"/>
                <a:cs typeface="Arial" charset="0"/>
              </a:rPr>
              <a:t>Linux</a:t>
            </a:r>
          </a:p>
        </p:txBody>
      </p:sp>
      <p:grpSp>
        <p:nvGrpSpPr>
          <p:cNvPr id="5" name="Group 13"/>
          <p:cNvGrpSpPr/>
          <p:nvPr/>
        </p:nvGrpSpPr>
        <p:grpSpPr>
          <a:xfrm>
            <a:off x="2378344" y="1543579"/>
            <a:ext cx="9376679" cy="4702334"/>
            <a:chOff x="1784222" y="1543579"/>
            <a:chExt cx="7034341" cy="4702334"/>
          </a:xfrm>
        </p:grpSpPr>
        <p:pic>
          <p:nvPicPr>
            <p:cNvPr id="34" name="Picture 33" descr="G10418004042009.png"/>
            <p:cNvPicPr>
              <a:picLocks noChangeAspect="1"/>
            </p:cNvPicPr>
            <p:nvPr/>
          </p:nvPicPr>
          <p:blipFill>
            <a:blip r:embed="rId12" cstate="email"/>
            <a:srcRect/>
            <a:stretch>
              <a:fillRect/>
            </a:stretch>
          </p:blipFill>
          <p:spPr bwMode="auto">
            <a:xfrm>
              <a:off x="5458356" y="1543579"/>
              <a:ext cx="2025412" cy="4702334"/>
            </a:xfrm>
            <a:prstGeom prst="rect">
              <a:avLst/>
            </a:prstGeom>
            <a:noFill/>
            <a:ln w="9525">
              <a:noFill/>
              <a:miter lim="800000"/>
              <a:headEnd/>
              <a:tailEnd/>
            </a:ln>
            <a:effectLst>
              <a:outerShdw blurRad="76200" dist="50800" dir="5400000" algn="tl" rotWithShape="0">
                <a:srgbClr val="000000">
                  <a:alpha val="40000"/>
                </a:srgbClr>
              </a:outerShdw>
            </a:effectLst>
          </p:spPr>
        </p:pic>
        <p:sp>
          <p:nvSpPr>
            <p:cNvPr id="11" name="Trapezoid 10"/>
            <p:cNvSpPr/>
            <p:nvPr/>
          </p:nvSpPr>
          <p:spPr>
            <a:xfrm rot="16200000">
              <a:off x="3583115" y="665176"/>
              <a:ext cx="2861356" cy="6459142"/>
            </a:xfrm>
            <a:prstGeom prst="trapezoid">
              <a:avLst>
                <a:gd name="adj" fmla="val 32989"/>
              </a:avLst>
            </a:prstGeom>
            <a:gradFill>
              <a:gsLst>
                <a:gs pos="15000">
                  <a:srgbClr val="FFFFFF">
                    <a:alpha val="0"/>
                  </a:srgbClr>
                </a:gs>
                <a:gs pos="50000">
                  <a:srgbClr val="FFFFFF">
                    <a:alpha val="15000"/>
                  </a:srgbClr>
                </a:gs>
                <a:gs pos="85000">
                  <a:srgbClr val="FFFFFF">
                    <a:alpha val="0"/>
                  </a:srgbClr>
                </a:gs>
              </a:gsLst>
              <a:lin ang="5400000" scaled="0"/>
            </a:gradFill>
            <a:ln>
              <a:noFill/>
            </a:ln>
          </p:spPr>
          <p:style>
            <a:lnRef idx="2">
              <a:schemeClr val="accent2"/>
            </a:lnRef>
            <a:fillRef idx="1">
              <a:schemeClr val="lt1"/>
            </a:fillRef>
            <a:effectRef idx="0">
              <a:schemeClr val="accent2"/>
            </a:effectRef>
            <a:fontRef idx="minor">
              <a:schemeClr val="dk1"/>
            </a:fontRef>
          </p:style>
          <p:txBody>
            <a:bodyPr lIns="91440" tIns="45720" rtlCol="0" anchor="ctr"/>
            <a:lstStyle/>
            <a:p>
              <a:pPr algn="ctr">
                <a:lnSpc>
                  <a:spcPct val="85000"/>
                </a:lnSpc>
              </a:pPr>
              <a:endParaRPr lang="en-US" sz="2000" dirty="0">
                <a:solidFill>
                  <a:prstClr val="white"/>
                </a:solidFill>
                <a:latin typeface="+mj-lt"/>
              </a:endParaRPr>
            </a:p>
          </p:txBody>
        </p:sp>
        <p:grpSp>
          <p:nvGrpSpPr>
            <p:cNvPr id="6" name="Group 13"/>
            <p:cNvGrpSpPr>
              <a:grpSpLocks/>
            </p:cNvGrpSpPr>
            <p:nvPr/>
          </p:nvGrpSpPr>
          <p:grpSpPr bwMode="auto">
            <a:xfrm>
              <a:off x="1959709" y="3097027"/>
              <a:ext cx="2054923" cy="1595439"/>
              <a:chOff x="676664" y="2946035"/>
              <a:chExt cx="2801733" cy="1860571"/>
            </a:xfrm>
          </p:grpSpPr>
          <p:pic>
            <p:nvPicPr>
              <p:cNvPr id="39965" name="Picture 9" descr="Globe with arrow.png"/>
              <p:cNvPicPr>
                <a:picLocks noChangeAspect="1"/>
              </p:cNvPicPr>
              <p:nvPr/>
            </p:nvPicPr>
            <p:blipFill>
              <a:blip r:embed="rId13" cstate="email"/>
              <a:srcRect/>
              <a:stretch>
                <a:fillRect/>
              </a:stretch>
            </p:blipFill>
            <p:spPr bwMode="auto">
              <a:xfrm>
                <a:off x="676664" y="2946035"/>
                <a:ext cx="2801733" cy="1860571"/>
              </a:xfrm>
              <a:prstGeom prst="rect">
                <a:avLst/>
              </a:prstGeom>
              <a:noFill/>
              <a:ln w="9525">
                <a:noFill/>
                <a:miter lim="800000"/>
                <a:headEnd/>
                <a:tailEnd/>
              </a:ln>
            </p:spPr>
          </p:pic>
          <p:sp>
            <p:nvSpPr>
              <p:cNvPr id="2" name="TextBox 11"/>
              <p:cNvSpPr txBox="1"/>
              <p:nvPr/>
            </p:nvSpPr>
            <p:spPr>
              <a:xfrm>
                <a:off x="1098989" y="3492102"/>
                <a:ext cx="1960249" cy="786042"/>
              </a:xfrm>
              <a:prstGeom prst="rect">
                <a:avLst/>
              </a:prstGeom>
              <a:noFill/>
              <a:effectLst>
                <a:outerShdw blurRad="63500" algn="ctr" rotWithShape="0">
                  <a:prstClr val="black">
                    <a:alpha val="60000"/>
                  </a:prstClr>
                </a:outerShdw>
              </a:effectLst>
            </p:spPr>
            <p:txBody>
              <a:bodyPr>
                <a:spAutoFit/>
              </a:bodyPr>
              <a:lstStyle/>
              <a:p>
                <a:pPr algn="ctr" defTabSz="912813">
                  <a:lnSpc>
                    <a:spcPct val="90000"/>
                  </a:lnSpc>
                  <a:defRPr/>
                </a:pPr>
                <a:r>
                  <a:rPr lang="en-US" sz="1400" b="1" dirty="0">
                    <a:solidFill>
                      <a:srgbClr val="FFFFFF"/>
                    </a:solidFill>
                    <a:latin typeface="+mn-lt"/>
                    <a:ea typeface="ＭＳ Ｐゴシック"/>
                    <a:cs typeface="Arial" charset="0"/>
                  </a:rPr>
                  <a:t>HP </a:t>
                </a:r>
                <a:br>
                  <a:rPr lang="en-US" sz="1400" b="1" dirty="0">
                    <a:solidFill>
                      <a:srgbClr val="FFFFFF"/>
                    </a:solidFill>
                    <a:latin typeface="+mn-lt"/>
                    <a:ea typeface="ＭＳ Ｐゴシック"/>
                    <a:cs typeface="Arial" charset="0"/>
                  </a:rPr>
                </a:br>
                <a:r>
                  <a:rPr lang="en-US" sz="1400" b="1" dirty="0">
                    <a:solidFill>
                      <a:srgbClr val="FFFFFF"/>
                    </a:solidFill>
                    <a:latin typeface="+mn-lt"/>
                    <a:ea typeface="ＭＳ Ｐゴシック"/>
                    <a:cs typeface="Arial" charset="0"/>
                  </a:rPr>
                  <a:t>Converged Infrastructure</a:t>
                </a:r>
              </a:p>
            </p:txBody>
          </p:sp>
        </p:grpSp>
        <p:grpSp>
          <p:nvGrpSpPr>
            <p:cNvPr id="7" name="Group 12"/>
            <p:cNvGrpSpPr/>
            <p:nvPr/>
          </p:nvGrpSpPr>
          <p:grpSpPr>
            <a:xfrm>
              <a:off x="4099508" y="3454449"/>
              <a:ext cx="1358848" cy="880594"/>
              <a:chOff x="4099508" y="3673411"/>
              <a:chExt cx="1358848" cy="880594"/>
            </a:xfrm>
          </p:grpSpPr>
          <p:sp>
            <p:nvSpPr>
              <p:cNvPr id="219170" name="TextBox 11"/>
              <p:cNvSpPr txBox="1">
                <a:spLocks noChangeArrowheads="1"/>
              </p:cNvSpPr>
              <p:nvPr/>
            </p:nvSpPr>
            <p:spPr bwMode="auto">
              <a:xfrm>
                <a:off x="4099508" y="4166207"/>
                <a:ext cx="1358848" cy="3877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defPPr>
                  <a:defRPr lang="en-US"/>
                </a:defPPr>
                <a:lvl1pPr indent="-18" algn="ctr" defTabSz="457200" fontAlgn="auto">
                  <a:lnSpc>
                    <a:spcPct val="90000"/>
                  </a:lnSpc>
                  <a:spcBef>
                    <a:spcPts val="600"/>
                  </a:spcBef>
                  <a:spcAft>
                    <a:spcPts val="0"/>
                  </a:spcAft>
                  <a:defRPr sz="1400" b="1">
                    <a:solidFill>
                      <a:schemeClr val="bg1"/>
                    </a:solidFill>
                    <a:latin typeface="+mn-lt"/>
                    <a:cs typeface="Arial" charset="0"/>
                  </a:defRPr>
                </a:lvl1pPr>
                <a:lvl2pPr marL="171450" lvl="1" indent="-171450" defTabSz="457200" fontAlgn="auto">
                  <a:lnSpc>
                    <a:spcPct val="90000"/>
                  </a:lnSpc>
                  <a:spcBef>
                    <a:spcPts val="600"/>
                  </a:spcBef>
                  <a:spcAft>
                    <a:spcPts val="0"/>
                  </a:spcAft>
                  <a:buClr>
                    <a:schemeClr val="tx2"/>
                  </a:buClr>
                  <a:buSzPct val="90000"/>
                  <a:buFont typeface="Arial" pitchFamily="34" charset="0"/>
                  <a:buChar char="•"/>
                  <a:defRPr sz="1400">
                    <a:solidFill>
                      <a:schemeClr val="bg1"/>
                    </a:solidFill>
                    <a:latin typeface="+mn-lt"/>
                    <a:cs typeface="Arial" charset="0"/>
                  </a:defRPr>
                </a:lvl2pPr>
              </a:lstStyle>
              <a:p>
                <a:r>
                  <a:rPr lang="en-US" dirty="0">
                    <a:solidFill>
                      <a:schemeClr val="tx1"/>
                    </a:solidFill>
                  </a:rPr>
                  <a:t>Matrix</a:t>
                </a:r>
                <a:br>
                  <a:rPr lang="en-US" dirty="0">
                    <a:solidFill>
                      <a:schemeClr val="tx1"/>
                    </a:solidFill>
                  </a:rPr>
                </a:br>
                <a:r>
                  <a:rPr lang="en-US" dirty="0">
                    <a:solidFill>
                      <a:schemeClr val="tx1"/>
                    </a:solidFill>
                  </a:rPr>
                  <a:t>Cloud APIs</a:t>
                </a:r>
              </a:p>
            </p:txBody>
          </p:sp>
          <p:sp>
            <p:nvSpPr>
              <p:cNvPr id="40" name="Left-Right Arrow 39"/>
              <p:cNvSpPr/>
              <p:nvPr/>
            </p:nvSpPr>
            <p:spPr>
              <a:xfrm>
                <a:off x="4145021" y="3673411"/>
                <a:ext cx="1267822" cy="523804"/>
              </a:xfrm>
              <a:prstGeom prst="leftRightArrow">
                <a:avLst/>
              </a:prstGeom>
              <a:gradFill>
                <a:gsLst>
                  <a:gs pos="50000">
                    <a:schemeClr val="accent1">
                      <a:shade val="51000"/>
                      <a:satMod val="130000"/>
                    </a:schemeClr>
                  </a:gs>
                  <a:gs pos="0">
                    <a:schemeClr val="accent1">
                      <a:shade val="94000"/>
                      <a:satMod val="135000"/>
                    </a:schemeClr>
                  </a:gs>
                  <a:gs pos="100000">
                    <a:schemeClr val="accent1">
                      <a:shade val="94000"/>
                      <a:satMod val="135000"/>
                    </a:schemeClr>
                  </a:gs>
                </a:gsLst>
                <a:lin ang="0" scaled="0"/>
              </a:gradFill>
              <a:ln>
                <a:noFill/>
              </a:ln>
              <a:effectLst>
                <a:outerShdw blurRad="127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2813">
                  <a:defRPr/>
                </a:pPr>
                <a:endParaRPr lang="en-US">
                  <a:solidFill>
                    <a:srgbClr val="000000"/>
                  </a:solidFill>
                </a:endParaRPr>
              </a:p>
            </p:txBody>
          </p:sp>
        </p:grpSp>
        <p:sp>
          <p:nvSpPr>
            <p:cNvPr id="38" name="Text Box 15"/>
            <p:cNvSpPr txBox="1">
              <a:spLocks noChangeArrowheads="1"/>
            </p:cNvSpPr>
            <p:nvPr/>
          </p:nvSpPr>
          <p:spPr bwMode="auto">
            <a:xfrm>
              <a:off x="6981825" y="3239182"/>
              <a:ext cx="1836738" cy="106182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p>
              <a:pPr indent="-18" defTabSz="457200" fontAlgn="auto">
                <a:lnSpc>
                  <a:spcPct val="90000"/>
                </a:lnSpc>
                <a:spcBef>
                  <a:spcPts val="600"/>
                </a:spcBef>
                <a:spcAft>
                  <a:spcPts val="0"/>
                </a:spcAft>
              </a:pPr>
              <a:r>
                <a:rPr lang="en-US" b="1" dirty="0">
                  <a:latin typeface="+mn-lt"/>
                  <a:cs typeface="Arial" charset="0"/>
                </a:rPr>
                <a:t>Personalize </a:t>
              </a:r>
              <a:r>
                <a:rPr lang="en-US" b="1" dirty="0" smtClean="0">
                  <a:latin typeface="+mn-lt"/>
                  <a:cs typeface="Arial" charset="0"/>
                </a:rPr>
                <a:t>your cloud</a:t>
              </a:r>
              <a:endParaRPr lang="en-US" b="1" dirty="0">
                <a:latin typeface="+mn-lt"/>
                <a:cs typeface="Arial" charset="0"/>
              </a:endParaRPr>
            </a:p>
            <a:p>
              <a:pPr marL="171450" lvl="1" indent="-171450" defTabSz="457200" fontAlgn="auto">
                <a:lnSpc>
                  <a:spcPct val="90000"/>
                </a:lnSpc>
                <a:spcBef>
                  <a:spcPts val="600"/>
                </a:spcBef>
                <a:spcAft>
                  <a:spcPts val="0"/>
                </a:spcAft>
                <a:buClr>
                  <a:schemeClr val="tx2"/>
                </a:buClr>
                <a:buSzPct val="90000"/>
                <a:buFont typeface="Arial" pitchFamily="34" charset="0"/>
                <a:buChar char="•"/>
              </a:pPr>
              <a:r>
                <a:rPr lang="en-US" sz="1400" dirty="0" smtClean="0">
                  <a:latin typeface="+mn-lt"/>
                  <a:cs typeface="Arial" charset="0"/>
                </a:rPr>
                <a:t>Billing/chargeback</a:t>
              </a:r>
              <a:endParaRPr lang="en-US" sz="1400" dirty="0">
                <a:latin typeface="+mn-lt"/>
                <a:cs typeface="Arial" charset="0"/>
              </a:endParaRPr>
            </a:p>
            <a:p>
              <a:pPr marL="171450" lvl="1" indent="-171450" defTabSz="457200" fontAlgn="auto">
                <a:lnSpc>
                  <a:spcPct val="90000"/>
                </a:lnSpc>
                <a:spcBef>
                  <a:spcPts val="600"/>
                </a:spcBef>
                <a:spcAft>
                  <a:spcPts val="0"/>
                </a:spcAft>
                <a:buClr>
                  <a:schemeClr val="tx2"/>
                </a:buClr>
                <a:buSzPct val="90000"/>
                <a:buFont typeface="Arial" pitchFamily="34" charset="0"/>
                <a:buChar char="•"/>
              </a:pPr>
              <a:r>
                <a:rPr lang="en-US" sz="1400" dirty="0">
                  <a:latin typeface="+mn-lt"/>
                  <a:cs typeface="Arial" charset="0"/>
                </a:rPr>
                <a:t>Approval flows</a:t>
              </a:r>
            </a:p>
            <a:p>
              <a:pPr marL="171450" lvl="1" indent="-171450" defTabSz="457200" fontAlgn="auto">
                <a:lnSpc>
                  <a:spcPct val="90000"/>
                </a:lnSpc>
                <a:spcBef>
                  <a:spcPts val="600"/>
                </a:spcBef>
                <a:spcAft>
                  <a:spcPts val="0"/>
                </a:spcAft>
                <a:buClr>
                  <a:schemeClr val="tx2"/>
                </a:buClr>
                <a:buSzPct val="90000"/>
                <a:buFont typeface="Arial" pitchFamily="34" charset="0"/>
                <a:buChar char="•"/>
              </a:pPr>
              <a:r>
                <a:rPr lang="en-US" sz="1400" dirty="0">
                  <a:latin typeface="+mn-lt"/>
                  <a:cs typeface="Arial" charset="0"/>
                </a:rPr>
                <a:t>Other processes</a:t>
              </a:r>
            </a:p>
          </p:txBody>
        </p:sp>
      </p:grpSp>
      <p:grpSp>
        <p:nvGrpSpPr>
          <p:cNvPr id="8" name="Group 15"/>
          <p:cNvGrpSpPr/>
          <p:nvPr/>
        </p:nvGrpSpPr>
        <p:grpSpPr>
          <a:xfrm>
            <a:off x="413386" y="3454449"/>
            <a:ext cx="1724807" cy="1125193"/>
            <a:chOff x="310120" y="3454449"/>
            <a:chExt cx="1293942" cy="1125193"/>
          </a:xfrm>
        </p:grpSpPr>
        <p:sp>
          <p:nvSpPr>
            <p:cNvPr id="219159" name="TextBox 11"/>
            <p:cNvSpPr txBox="1">
              <a:spLocks noChangeArrowheads="1"/>
            </p:cNvSpPr>
            <p:nvPr/>
          </p:nvSpPr>
          <p:spPr bwMode="auto">
            <a:xfrm>
              <a:off x="310120" y="4191844"/>
              <a:ext cx="1293942" cy="3877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defPPr>
                <a:defRPr lang="en-US"/>
              </a:defPPr>
              <a:lvl1pPr indent="-18" algn="ctr" defTabSz="457200" fontAlgn="auto">
                <a:lnSpc>
                  <a:spcPct val="90000"/>
                </a:lnSpc>
                <a:spcBef>
                  <a:spcPts val="600"/>
                </a:spcBef>
                <a:spcAft>
                  <a:spcPts val="0"/>
                </a:spcAft>
                <a:defRPr sz="1400" b="1">
                  <a:solidFill>
                    <a:schemeClr val="bg1"/>
                  </a:solidFill>
                  <a:latin typeface="+mn-lt"/>
                  <a:cs typeface="Arial" charset="0"/>
                </a:defRPr>
              </a:lvl1pPr>
              <a:lvl2pPr marL="171450" lvl="1" indent="-171450" defTabSz="457200" fontAlgn="auto">
                <a:lnSpc>
                  <a:spcPct val="90000"/>
                </a:lnSpc>
                <a:spcBef>
                  <a:spcPts val="600"/>
                </a:spcBef>
                <a:spcAft>
                  <a:spcPts val="0"/>
                </a:spcAft>
                <a:buClr>
                  <a:schemeClr val="tx2"/>
                </a:buClr>
                <a:buSzPct val="90000"/>
                <a:buFont typeface="Arial" pitchFamily="34" charset="0"/>
                <a:buChar char="•"/>
                <a:defRPr sz="1400">
                  <a:solidFill>
                    <a:schemeClr val="bg1"/>
                  </a:solidFill>
                  <a:latin typeface="+mn-lt"/>
                  <a:cs typeface="Arial" charset="0"/>
                </a:defRPr>
              </a:lvl2pPr>
            </a:lstStyle>
            <a:p>
              <a:r>
                <a:rPr lang="en-US" dirty="0">
                  <a:solidFill>
                    <a:schemeClr val="tx1"/>
                  </a:solidFill>
                </a:rPr>
                <a:t>Matrix</a:t>
              </a:r>
              <a:br>
                <a:rPr lang="en-US" dirty="0">
                  <a:solidFill>
                    <a:schemeClr val="tx1"/>
                  </a:solidFill>
                </a:rPr>
              </a:br>
              <a:r>
                <a:rPr lang="en-US" dirty="0">
                  <a:solidFill>
                    <a:schemeClr val="tx1"/>
                  </a:solidFill>
                </a:rPr>
                <a:t>Self Service Portal</a:t>
              </a:r>
            </a:p>
          </p:txBody>
        </p:sp>
        <p:grpSp>
          <p:nvGrpSpPr>
            <p:cNvPr id="9" name="Group 14"/>
            <p:cNvGrpSpPr/>
            <p:nvPr/>
          </p:nvGrpSpPr>
          <p:grpSpPr>
            <a:xfrm>
              <a:off x="339554" y="3454449"/>
              <a:ext cx="1158874" cy="767272"/>
              <a:chOff x="-1724025" y="5404928"/>
              <a:chExt cx="1158874" cy="767272"/>
            </a:xfrm>
          </p:grpSpPr>
          <p:pic>
            <p:nvPicPr>
              <p:cNvPr id="6147" name="Picture 3" descr="C:\Users\Raquel\Desktop\_SFP\8-20353_SivNagalingam\Icons - Illustrations\_ VISTA STYLE\workstation pc.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285876" y="5404928"/>
                <a:ext cx="720725" cy="720725"/>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C:\Users\Raquel\Desktop\_SFP\8-20353_SivNagalingam\Icons - Illustrations\_ REAL VISTA STYLE\people icon gold shirt user.pn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flipH="1">
                <a:off x="-1724025" y="5486400"/>
                <a:ext cx="685800" cy="685800"/>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10" name="Group 17"/>
          <p:cNvGrpSpPr/>
          <p:nvPr/>
        </p:nvGrpSpPr>
        <p:grpSpPr>
          <a:xfrm>
            <a:off x="5176726" y="4667889"/>
            <a:ext cx="1506590" cy="1072144"/>
            <a:chOff x="-2390775" y="4972050"/>
            <a:chExt cx="2570522" cy="2438400"/>
          </a:xfrm>
        </p:grpSpPr>
        <p:pic>
          <p:nvPicPr>
            <p:cNvPr id="6149" name="Picture 5" descr="C:\Users\Raquel\Desktop\_SFP\8-20353_SivNagalingam\Icons\truck_256.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390775" y="497205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Raquel\Desktop\_SFP\8-20353_SivNagalingam\Icons\wrench_256.png"/>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flipH="1">
              <a:off x="-1496275" y="5389206"/>
              <a:ext cx="1676022" cy="167602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SILVER FOX\8-20353_SivNagalingam\Art\Gears.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138838" y="5342649"/>
            <a:ext cx="946853" cy="794769"/>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8"/>
          <p:cNvGrpSpPr/>
          <p:nvPr/>
        </p:nvGrpSpPr>
        <p:grpSpPr>
          <a:xfrm>
            <a:off x="1121709" y="2035493"/>
            <a:ext cx="1490557" cy="971437"/>
            <a:chOff x="-2247900" y="2221478"/>
            <a:chExt cx="1118209" cy="971437"/>
          </a:xfrm>
        </p:grpSpPr>
        <p:grpSp>
          <p:nvGrpSpPr>
            <p:cNvPr id="13" name="Group 2"/>
            <p:cNvGrpSpPr/>
            <p:nvPr/>
          </p:nvGrpSpPr>
          <p:grpSpPr>
            <a:xfrm>
              <a:off x="-2247900" y="2221478"/>
              <a:ext cx="1118209" cy="685800"/>
              <a:chOff x="-685800" y="6720056"/>
              <a:chExt cx="1118209" cy="685800"/>
            </a:xfrm>
          </p:grpSpPr>
          <p:pic>
            <p:nvPicPr>
              <p:cNvPr id="1027" name="Picture 3" descr="H:\SILVER FOX\8-20353_SivNagalingam\Icons - Illustrations\_ REAL VISTA STYLE\people executive icon business man.pn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flipH="1">
                <a:off x="-685800" y="6720056"/>
                <a:ext cx="685800" cy="685800"/>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SILVER FOX\8-20353_SivNagalingam\Art\people icon blue shirt user.pn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253391" y="6720056"/>
                <a:ext cx="685800" cy="685800"/>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4" name="Group 3"/>
            <p:cNvGrpSpPr/>
            <p:nvPr/>
          </p:nvGrpSpPr>
          <p:grpSpPr>
            <a:xfrm>
              <a:off x="-2201310" y="2546284"/>
              <a:ext cx="771637" cy="646631"/>
              <a:chOff x="-1942875" y="3828702"/>
              <a:chExt cx="771637" cy="646631"/>
            </a:xfrm>
          </p:grpSpPr>
          <p:pic>
            <p:nvPicPr>
              <p:cNvPr id="1030" name="Picture 6" descr="H:\SILVER FOX\8-20353_SivNagalingam\Icons - Illustrations\_ VISTA STYLE\homework book write.pn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1942875" y="3904058"/>
                <a:ext cx="571275" cy="571275"/>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H:\SILVER FOX\8-20353_SivNagalingam\Icons - Illustrations\_ VISTA STYLE\white list check list.png"/>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1666763" y="3828702"/>
                <a:ext cx="495525" cy="495525"/>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15" name="Group 9"/>
          <p:cNvGrpSpPr/>
          <p:nvPr/>
        </p:nvGrpSpPr>
        <p:grpSpPr>
          <a:xfrm>
            <a:off x="4497137" y="2023881"/>
            <a:ext cx="1686658" cy="365621"/>
            <a:chOff x="-1877490" y="2020108"/>
            <a:chExt cx="1265323" cy="365621"/>
          </a:xfrm>
        </p:grpSpPr>
        <p:pic>
          <p:nvPicPr>
            <p:cNvPr id="59" name="Picture 14" descr="D:\SilverFox\8-20190_IsaacRoybal\Purchased_iStock\iStock_8963938_Illustra_10-credits\extras\icons\network_pathways_nodes.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422085" y="2021918"/>
              <a:ext cx="362001" cy="362001"/>
            </a:xfrm>
            <a:prstGeom prst="rect">
              <a:avLst/>
            </a:prstGeom>
            <a:noFill/>
            <a:effectLst>
              <a:outerShdw blurRad="88900" algn="ctr" rotWithShape="0">
                <a:prstClr val="black">
                  <a:alpha val="60000"/>
                </a:prstClr>
              </a:outerShdw>
            </a:effectLst>
          </p:spPr>
        </p:pic>
        <p:pic>
          <p:nvPicPr>
            <p:cNvPr id="60" name="Picture 11"/>
            <p:cNvPicPr>
              <a:picLocks noChangeAspect="1" noChangeArrowheads="1"/>
            </p:cNvPicPr>
            <p:nvPr/>
          </p:nvPicPr>
          <p:blipFill>
            <a:blip r:embed="rId24" cstate="email">
              <a:extLst>
                <a:ext uri="{28A0092B-C50C-407E-A947-70E740481C1C}">
                  <a14:useLocalDpi xmlns:a14="http://schemas.microsoft.com/office/drawing/2010/main" val="0"/>
                </a:ext>
              </a:extLst>
            </a:blip>
            <a:stretch>
              <a:fillRect/>
            </a:stretch>
          </p:blipFill>
          <p:spPr bwMode="auto">
            <a:xfrm>
              <a:off x="-976205" y="2020108"/>
              <a:ext cx="364038" cy="365621"/>
            </a:xfrm>
            <a:prstGeom prst="rect">
              <a:avLst/>
            </a:prstGeom>
            <a:noFill/>
            <a:effectLst>
              <a:outerShdw blurRad="88900" algn="ctr" rotWithShape="0">
                <a:prstClr val="black">
                  <a:alpha val="60000"/>
                </a:prstClr>
              </a:outerShdw>
            </a:effectLst>
          </p:spPr>
        </p:pic>
        <p:pic>
          <p:nvPicPr>
            <p:cNvPr id="61" name="Picture 13" descr="D:\SilverFox\8-20190_IsaacRoybal\Purchased_iStock\iStock_8963938_Illustra_10-credits\extras\icons\processor_core.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877490" y="2021918"/>
              <a:ext cx="371527" cy="362001"/>
            </a:xfrm>
            <a:prstGeom prst="rect">
              <a:avLst/>
            </a:prstGeom>
            <a:noFill/>
            <a:effectLst>
              <a:outerShdw blurRad="88900" algn="ctr" rotWithShape="0">
                <a:prstClr val="black">
                  <a:alpha val="60000"/>
                </a:prstClr>
              </a:outerShdw>
            </a:effectLst>
          </p:spPr>
        </p:pic>
      </p:grpSp>
    </p:spTree>
    <p:extLst>
      <p:ext uri="{BB962C8B-B14F-4D97-AF65-F5344CB8AC3E}">
        <p14:creationId xmlns:p14="http://schemas.microsoft.com/office/powerpoint/2010/main" val="295401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lstStyle/>
          <a:p>
            <a:r>
              <a:rPr lang="en-US" altLang="ja-JP" smtClean="0"/>
              <a:t>Easily Design Best-Practice </a:t>
            </a:r>
            <a:br>
              <a:rPr lang="en-US" altLang="ja-JP" smtClean="0"/>
            </a:br>
            <a:r>
              <a:rPr lang="en-US" altLang="ja-JP" smtClean="0"/>
              <a:t>Infrastructure Templates</a:t>
            </a:r>
            <a:endParaRPr lang="en-US" dirty="0" smtClean="0"/>
          </a:p>
        </p:txBody>
      </p:sp>
      <p:sp>
        <p:nvSpPr>
          <p:cNvPr id="123906" name="Rectangle 3"/>
          <p:cNvSpPr>
            <a:spLocks noGrp="1" noChangeArrowheads="1"/>
          </p:cNvSpPr>
          <p:nvPr>
            <p:ph idx="1"/>
          </p:nvPr>
        </p:nvSpPr>
        <p:spPr>
          <a:xfrm>
            <a:off x="519112" y="1905000"/>
            <a:ext cx="5575301" cy="3653308"/>
          </a:xfrm>
        </p:spPr>
        <p:txBody>
          <a:bodyPr/>
          <a:lstStyle/>
          <a:p>
            <a:r>
              <a:rPr lang="en-US" sz="2000" dirty="0" smtClean="0"/>
              <a:t>Infrastructure design using drag-and-drop designer</a:t>
            </a:r>
          </a:p>
          <a:p>
            <a:r>
              <a:rPr lang="en-US" sz="2000" dirty="0" smtClean="0"/>
              <a:t>Captures detailed requirements needed for a service:</a:t>
            </a:r>
          </a:p>
          <a:p>
            <a:pPr lvl="1"/>
            <a:r>
              <a:rPr lang="en-US" sz="1800" dirty="0" smtClean="0"/>
              <a:t>Servers</a:t>
            </a:r>
          </a:p>
          <a:p>
            <a:pPr lvl="1"/>
            <a:r>
              <a:rPr lang="en-US" sz="1800" dirty="0" smtClean="0"/>
              <a:t>Storage</a:t>
            </a:r>
          </a:p>
          <a:p>
            <a:pPr lvl="1"/>
            <a:r>
              <a:rPr lang="en-US" sz="1800" dirty="0" smtClean="0"/>
              <a:t>Network</a:t>
            </a:r>
          </a:p>
          <a:p>
            <a:r>
              <a:rPr lang="en-US" sz="2000" dirty="0" smtClean="0"/>
              <a:t>Validation rules check templates for errors</a:t>
            </a:r>
          </a:p>
          <a:p>
            <a:r>
              <a:rPr lang="en-US" sz="2000" dirty="0" smtClean="0"/>
              <a:t>Published as best-practice templates to self-service portal</a:t>
            </a:r>
          </a:p>
          <a:p>
            <a:r>
              <a:rPr lang="en-US" sz="2000" dirty="0" smtClean="0"/>
              <a:t>Cost tracking for components, reporting capabilities for resource requirements</a:t>
            </a:r>
          </a:p>
        </p:txBody>
      </p:sp>
      <p:pic>
        <p:nvPicPr>
          <p:cNvPr id="123907" name="Picture 6"/>
          <p:cNvPicPr>
            <a:picLocks noChangeAspect="1" noChangeArrowheads="1"/>
          </p:cNvPicPr>
          <p:nvPr/>
        </p:nvPicPr>
        <p:blipFill>
          <a:blip r:embed="rId3" cstate="email"/>
          <a:srcRect/>
          <a:stretch>
            <a:fillRect/>
          </a:stretch>
        </p:blipFill>
        <p:spPr bwMode="auto">
          <a:xfrm>
            <a:off x="6405483" y="1941513"/>
            <a:ext cx="5377049" cy="2967037"/>
          </a:xfrm>
          <a:prstGeom prst="rect">
            <a:avLst/>
          </a:prstGeom>
          <a:noFill/>
          <a:ln w="19050" algn="ctr">
            <a:solidFill>
              <a:schemeClr val="bg1"/>
            </a:solidFill>
            <a:miter lim="800000"/>
            <a:headEnd/>
            <a:tailEnd/>
          </a:ln>
        </p:spPr>
      </p:pic>
      <p:sp>
        <p:nvSpPr>
          <p:cNvPr id="123908" name="Rectangle 37"/>
          <p:cNvSpPr>
            <a:spLocks noChangeArrowheads="1"/>
          </p:cNvSpPr>
          <p:nvPr/>
        </p:nvSpPr>
        <p:spPr bwMode="auto">
          <a:xfrm>
            <a:off x="7294251" y="5065714"/>
            <a:ext cx="4462887" cy="581025"/>
          </a:xfrm>
          <a:prstGeom prst="rect">
            <a:avLst/>
          </a:prstGeom>
          <a:noFill/>
          <a:ln w="9525">
            <a:noFill/>
            <a:miter lim="800000"/>
            <a:headEnd/>
            <a:tailEnd/>
          </a:ln>
        </p:spPr>
        <p:txBody>
          <a:bodyPr>
            <a:spAutoFit/>
          </a:bodyPr>
          <a:lstStyle/>
          <a:p>
            <a:pPr algn="ctr">
              <a:spcBef>
                <a:spcPct val="50000"/>
              </a:spcBef>
            </a:pPr>
            <a:r>
              <a:rPr lang="en-US" sz="1600" dirty="0" smtClean="0">
                <a:latin typeface="Futura Bk" pitchFamily="34" charset="0"/>
              </a:rPr>
              <a:t>HP Matrix Operating Environment</a:t>
            </a:r>
            <a:r>
              <a:rPr lang="en-US" sz="1600" dirty="0">
                <a:latin typeface="Futura Bk" pitchFamily="34" charset="0"/>
              </a:rPr>
              <a:t/>
            </a:r>
            <a:br>
              <a:rPr lang="en-US" sz="1600" dirty="0">
                <a:latin typeface="Futura Bk" pitchFamily="34" charset="0"/>
              </a:rPr>
            </a:br>
            <a:r>
              <a:rPr lang="en-US" sz="1600" dirty="0">
                <a:latin typeface="Futura Bk" pitchFamily="34" charset="0"/>
              </a:rPr>
              <a:t>infrastructure orchestration </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p:cNvSpPr>
            <a:spLocks noChangeArrowheads="1"/>
          </p:cNvSpPr>
          <p:nvPr/>
        </p:nvSpPr>
        <p:spPr bwMode="auto">
          <a:xfrm>
            <a:off x="414759" y="1549401"/>
            <a:ext cx="5286056" cy="4632325"/>
          </a:xfrm>
          <a:prstGeom prst="rect">
            <a:avLst/>
          </a:prstGeom>
          <a:noFill/>
          <a:ln w="9525">
            <a:noFill/>
            <a:miter lim="800000"/>
            <a:headEnd/>
            <a:tailEnd/>
          </a:ln>
        </p:spPr>
        <p:txBody>
          <a:bodyPr/>
          <a:lstStyle/>
          <a:p>
            <a:pPr marL="460375" indent="-460375">
              <a:lnSpc>
                <a:spcPct val="90000"/>
              </a:lnSpc>
              <a:spcBef>
                <a:spcPct val="20000"/>
              </a:spcBef>
              <a:spcAft>
                <a:spcPct val="10000"/>
              </a:spcAft>
              <a:buClr>
                <a:srgbClr val="ABA69F"/>
              </a:buClr>
              <a:buSzPct val="90000"/>
              <a:buBlip>
                <a:blip r:embed="rId3"/>
              </a:buBlip>
            </a:pPr>
            <a:endParaRPr lang="en-US" altLang="ja-JP" sz="2400" dirty="0" smtClean="0">
              <a:gradFill>
                <a:gsLst>
                  <a:gs pos="0">
                    <a:schemeClr val="tx1"/>
                  </a:gs>
                  <a:gs pos="86000">
                    <a:schemeClr val="tx1"/>
                  </a:gs>
                </a:gsLst>
                <a:lin ang="5400000" scaled="0"/>
              </a:gradFill>
              <a:ea typeface="MS PGothic"/>
              <a:cs typeface="Times New Roman" pitchFamily="18" charset="0"/>
            </a:endParaRPr>
          </a:p>
        </p:txBody>
      </p:sp>
      <p:sp>
        <p:nvSpPr>
          <p:cNvPr id="125954" name="Text Box 4"/>
          <p:cNvSpPr txBox="1">
            <a:spLocks noChangeArrowheads="1"/>
          </p:cNvSpPr>
          <p:nvPr/>
        </p:nvSpPr>
        <p:spPr bwMode="auto">
          <a:xfrm>
            <a:off x="6617094" y="1854200"/>
            <a:ext cx="4731634" cy="461665"/>
          </a:xfrm>
          <a:prstGeom prst="rect">
            <a:avLst/>
          </a:prstGeom>
          <a:noFill/>
          <a:ln w="19050" algn="ctr">
            <a:noFill/>
            <a:miter lim="800000"/>
            <a:headEnd/>
            <a:tailEnd/>
          </a:ln>
        </p:spPr>
        <p:txBody>
          <a:bodyPr>
            <a:spAutoFit/>
          </a:bodyPr>
          <a:lstStyle/>
          <a:p>
            <a:pPr algn="ctr">
              <a:spcBef>
                <a:spcPct val="50000"/>
              </a:spcBef>
            </a:pPr>
            <a:r>
              <a:rPr lang="en-US" sz="2400" b="1" dirty="0">
                <a:latin typeface="Futura Bk" pitchFamily="34" charset="0"/>
                <a:cs typeface="Arial" charset="0"/>
              </a:rPr>
              <a:t>Self-service portal</a:t>
            </a:r>
          </a:p>
        </p:txBody>
      </p:sp>
      <p:sp>
        <p:nvSpPr>
          <p:cNvPr id="125955" name="Rectangle 2"/>
          <p:cNvSpPr>
            <a:spLocks noChangeArrowheads="1"/>
          </p:cNvSpPr>
          <p:nvPr/>
        </p:nvSpPr>
        <p:spPr bwMode="auto">
          <a:xfrm>
            <a:off x="463430" y="474663"/>
            <a:ext cx="10991104" cy="785812"/>
          </a:xfrm>
          <a:prstGeom prst="rect">
            <a:avLst/>
          </a:prstGeom>
          <a:noFill/>
          <a:ln w="9525">
            <a:noFill/>
            <a:miter lim="800000"/>
            <a:headEnd/>
            <a:tailEnd/>
          </a:ln>
        </p:spPr>
        <p:txBody>
          <a:bodyPr anchor="b"/>
          <a:lstStyle/>
          <a:p>
            <a:pPr eaLnBrk="0" hangingPunct="0">
              <a:lnSpc>
                <a:spcPct val="90000"/>
              </a:lnSpc>
              <a:spcBef>
                <a:spcPct val="25000"/>
              </a:spcBef>
            </a:pPr>
            <a:endParaRPr lang="en-US" sz="3600" dirty="0">
              <a:latin typeface="Futura Bk" pitchFamily="34" charset="0"/>
              <a:ea typeface="MS PGothic"/>
              <a:cs typeface="Times New Roman" pitchFamily="18" charset="0"/>
            </a:endParaRPr>
          </a:p>
        </p:txBody>
      </p:sp>
      <p:pic>
        <p:nvPicPr>
          <p:cNvPr id="125956" name="Picture 8" descr="usecase1-15-1"/>
          <p:cNvPicPr>
            <a:picLocks noChangeAspect="1" noChangeArrowheads="1"/>
          </p:cNvPicPr>
          <p:nvPr/>
        </p:nvPicPr>
        <p:blipFill>
          <a:blip r:embed="rId4" cstate="email"/>
          <a:srcRect/>
          <a:stretch>
            <a:fillRect/>
          </a:stretch>
        </p:blipFill>
        <p:spPr bwMode="auto">
          <a:xfrm>
            <a:off x="5984374" y="2428875"/>
            <a:ext cx="5630984" cy="2978150"/>
          </a:xfrm>
          <a:prstGeom prst="rect">
            <a:avLst/>
          </a:prstGeom>
          <a:noFill/>
          <a:ln w="9525">
            <a:solidFill>
              <a:schemeClr val="bg1"/>
            </a:solidFill>
            <a:miter lim="800000"/>
            <a:headEnd/>
            <a:tailEnd/>
          </a:ln>
        </p:spPr>
      </p:pic>
      <p:sp>
        <p:nvSpPr>
          <p:cNvPr id="125957" name="Rectangle 7"/>
          <p:cNvSpPr>
            <a:spLocks noChangeArrowheads="1"/>
          </p:cNvSpPr>
          <p:nvPr/>
        </p:nvSpPr>
        <p:spPr bwMode="auto">
          <a:xfrm>
            <a:off x="6942976" y="5553076"/>
            <a:ext cx="4462887" cy="581025"/>
          </a:xfrm>
          <a:prstGeom prst="rect">
            <a:avLst/>
          </a:prstGeom>
          <a:noFill/>
          <a:ln w="9525">
            <a:noFill/>
            <a:miter lim="800000"/>
            <a:headEnd/>
            <a:tailEnd/>
          </a:ln>
        </p:spPr>
        <p:txBody>
          <a:bodyPr>
            <a:spAutoFit/>
          </a:bodyPr>
          <a:lstStyle/>
          <a:p>
            <a:pPr algn="ctr">
              <a:spcBef>
                <a:spcPct val="50000"/>
              </a:spcBef>
            </a:pPr>
            <a:r>
              <a:rPr lang="en-US" sz="1600" dirty="0" smtClean="0">
                <a:latin typeface="Futura Bk" pitchFamily="34" charset="0"/>
              </a:rPr>
              <a:t>HP Matrix Operating Environment</a:t>
            </a:r>
            <a:r>
              <a:rPr lang="en-US" sz="1600" dirty="0">
                <a:latin typeface="Futura Bk" pitchFamily="34" charset="0"/>
              </a:rPr>
              <a:t/>
            </a:r>
            <a:br>
              <a:rPr lang="en-US" sz="1600" dirty="0">
                <a:latin typeface="Futura Bk" pitchFamily="34" charset="0"/>
              </a:rPr>
            </a:br>
            <a:r>
              <a:rPr lang="en-US" sz="1600" dirty="0">
                <a:latin typeface="Futura Bk" pitchFamily="34" charset="0"/>
              </a:rPr>
              <a:t>infrastructure orchestration </a:t>
            </a:r>
          </a:p>
        </p:txBody>
      </p:sp>
      <p:sp>
        <p:nvSpPr>
          <p:cNvPr id="2" name="Title 1"/>
          <p:cNvSpPr>
            <a:spLocks noGrp="1"/>
          </p:cNvSpPr>
          <p:nvPr>
            <p:ph type="title"/>
          </p:nvPr>
        </p:nvSpPr>
        <p:spPr/>
        <p:txBody>
          <a:bodyPr/>
          <a:lstStyle/>
          <a:p>
            <a:r>
              <a:rPr lang="en-US" altLang="ja-JP" smtClean="0"/>
              <a:t>Reliably Provision from Shared Infrastructure </a:t>
            </a:r>
            <a:br>
              <a:rPr lang="en-US" altLang="ja-JP" smtClean="0"/>
            </a:br>
            <a:r>
              <a:rPr lang="en-US" altLang="ja-JP" smtClean="0"/>
              <a:t>via a Self-Service Portal</a:t>
            </a:r>
            <a:endParaRPr lang="en-US" dirty="0"/>
          </a:p>
        </p:txBody>
      </p:sp>
      <p:sp>
        <p:nvSpPr>
          <p:cNvPr id="3" name="Content Placeholder 2"/>
          <p:cNvSpPr>
            <a:spLocks noGrp="1"/>
          </p:cNvSpPr>
          <p:nvPr>
            <p:ph idx="1"/>
          </p:nvPr>
        </p:nvSpPr>
        <p:spPr>
          <a:xfrm>
            <a:off x="519113" y="1890858"/>
            <a:ext cx="4882446" cy="1969770"/>
          </a:xfrm>
        </p:spPr>
        <p:txBody>
          <a:bodyPr/>
          <a:lstStyle/>
          <a:p>
            <a:r>
              <a:rPr lang="en-US" altLang="ja-JP" sz="2000" dirty="0" smtClean="0"/>
              <a:t>Browse, select, and request provisioning of infrastructure from library of service templates</a:t>
            </a:r>
          </a:p>
          <a:p>
            <a:r>
              <a:rPr lang="en-US" altLang="ja-JP" sz="2000" dirty="0" smtClean="0"/>
              <a:t>Automated provisioning is driven from templates for consistency</a:t>
            </a:r>
          </a:p>
          <a:p>
            <a:r>
              <a:rPr lang="en-US" altLang="ja-JP" sz="2000" dirty="0" smtClean="0"/>
              <a:t>View status and progress of service requests</a:t>
            </a:r>
          </a:p>
          <a:p>
            <a:r>
              <a:rPr lang="en-US" altLang="ja-JP" sz="2000" dirty="0" smtClean="0"/>
              <a:t>Manage your infrastructure services, such as suspending or adding servers</a:t>
            </a:r>
          </a:p>
          <a:p>
            <a:r>
              <a:rPr lang="en-US" altLang="ja-JP" sz="2000" dirty="0" smtClean="0"/>
              <a:t>Lease periods allow resources to be reclaimed when no longer in use</a:t>
            </a:r>
          </a:p>
          <a:p>
            <a:endParaRPr lang="en-US" sz="2000" dirty="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519112" y="228600"/>
            <a:ext cx="11149013" cy="1218795"/>
          </a:xfrm>
        </p:spPr>
        <p:txBody>
          <a:bodyPr/>
          <a:lstStyle/>
          <a:p>
            <a:r>
              <a:rPr lang="en-US" dirty="0" smtClean="0"/>
              <a:t>Adjust resources for demanding applications </a:t>
            </a:r>
            <a:br>
              <a:rPr lang="en-US" dirty="0" smtClean="0"/>
            </a:br>
            <a:r>
              <a:rPr lang="en-US" dirty="0" smtClean="0"/>
              <a:t>….. using logical servers</a:t>
            </a:r>
          </a:p>
        </p:txBody>
      </p:sp>
      <p:grpSp>
        <p:nvGrpSpPr>
          <p:cNvPr id="2" name="Group 3"/>
          <p:cNvGrpSpPr>
            <a:grpSpLocks/>
          </p:cNvGrpSpPr>
          <p:nvPr/>
        </p:nvGrpSpPr>
        <p:grpSpPr bwMode="auto">
          <a:xfrm>
            <a:off x="1113077" y="3895725"/>
            <a:ext cx="1912968" cy="1500188"/>
            <a:chOff x="527" y="2941"/>
            <a:chExt cx="590" cy="815"/>
          </a:xfrm>
          <a:solidFill>
            <a:schemeClr val="tx2"/>
          </a:solidFill>
        </p:grpSpPr>
        <p:sp>
          <p:nvSpPr>
            <p:cNvPr id="157712" name="Rectangle 4"/>
            <p:cNvSpPr>
              <a:spLocks noChangeArrowheads="1"/>
            </p:cNvSpPr>
            <p:nvPr/>
          </p:nvSpPr>
          <p:spPr bwMode="auto">
            <a:xfrm>
              <a:off x="527" y="2941"/>
              <a:ext cx="590" cy="815"/>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a:solidFill>
                  <a:prstClr val="white"/>
                </a:solidFill>
                <a:latin typeface="Segoe"/>
              </a:endParaRPr>
            </a:p>
          </p:txBody>
        </p:sp>
        <p:sp>
          <p:nvSpPr>
            <p:cNvPr id="157713" name="Rectangle 5"/>
            <p:cNvSpPr>
              <a:spLocks noChangeArrowheads="1"/>
            </p:cNvSpPr>
            <p:nvPr/>
          </p:nvSpPr>
          <p:spPr bwMode="auto">
            <a:xfrm>
              <a:off x="683" y="3164"/>
              <a:ext cx="271" cy="192"/>
            </a:xfrm>
            <a:prstGeom prst="rect">
              <a:avLst/>
            </a:prstGeom>
            <a:noFill/>
            <a:ln w="9525" cap="flat" cmpd="sng" algn="ctr">
              <a:no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r>
                <a:rPr lang="en-US" sz="2000" kern="0" dirty="0">
                  <a:solidFill>
                    <a:prstClr val="white"/>
                  </a:solidFill>
                  <a:latin typeface="Segoe"/>
                </a:rPr>
                <a:t>Server</a:t>
              </a:r>
            </a:p>
          </p:txBody>
        </p:sp>
      </p:grpSp>
      <p:sp>
        <p:nvSpPr>
          <p:cNvPr id="157699" name="Rectangle 6"/>
          <p:cNvSpPr>
            <a:spLocks noChangeArrowheads="1"/>
          </p:cNvSpPr>
          <p:nvPr/>
        </p:nvSpPr>
        <p:spPr bwMode="auto">
          <a:xfrm>
            <a:off x="1123658" y="5491163"/>
            <a:ext cx="5104070" cy="557212"/>
          </a:xfrm>
          <a:prstGeom prst="rect">
            <a:avLst/>
          </a:prstGeom>
          <a:solidFill>
            <a:schemeClr val="accent6">
              <a:lumMod val="75000"/>
            </a:schemeClr>
          </a:solidFill>
          <a:ln w="9525" algn="ctr">
            <a:solidFill>
              <a:schemeClr val="bg1"/>
            </a:solidFill>
            <a:miter lim="800000"/>
            <a:headEnd/>
            <a:tailEnd/>
          </a:ln>
        </p:spPr>
        <p:txBody>
          <a:bodyPr wrap="none" anchor="ctr"/>
          <a:lstStyle/>
          <a:p>
            <a:pPr algn="ctr"/>
            <a:endParaRPr lang="en-US" sz="5400">
              <a:solidFill>
                <a:schemeClr val="bg1"/>
              </a:solidFill>
              <a:latin typeface="Futura Bk" pitchFamily="34" charset="0"/>
            </a:endParaRPr>
          </a:p>
        </p:txBody>
      </p:sp>
      <p:sp>
        <p:nvSpPr>
          <p:cNvPr id="157700" name="Rectangle 7"/>
          <p:cNvSpPr>
            <a:spLocks noChangeArrowheads="1"/>
          </p:cNvSpPr>
          <p:nvPr/>
        </p:nvSpPr>
        <p:spPr bwMode="auto">
          <a:xfrm>
            <a:off x="2370050" y="5662613"/>
            <a:ext cx="2545688" cy="366712"/>
          </a:xfrm>
          <a:prstGeom prst="rect">
            <a:avLst/>
          </a:prstGeom>
          <a:solidFill>
            <a:schemeClr val="accent6">
              <a:lumMod val="75000"/>
            </a:schemeClr>
          </a:solidFill>
          <a:ln w="9525" algn="ctr">
            <a:noFill/>
            <a:miter lim="800000"/>
            <a:headEnd/>
            <a:tailEnd/>
          </a:ln>
        </p:spPr>
        <p:txBody>
          <a:bodyPr>
            <a:spAutoFit/>
          </a:bodyPr>
          <a:lstStyle/>
          <a:p>
            <a:pPr algn="ctr"/>
            <a:r>
              <a:rPr lang="en-US" i="1">
                <a:solidFill>
                  <a:srgbClr val="FFFFFF"/>
                </a:solidFill>
                <a:latin typeface="Futura Bk" pitchFamily="34" charset="0"/>
              </a:rPr>
              <a:t>Virtual Fabric</a:t>
            </a:r>
          </a:p>
        </p:txBody>
      </p:sp>
      <p:grpSp>
        <p:nvGrpSpPr>
          <p:cNvPr id="3" name="Group 8"/>
          <p:cNvGrpSpPr>
            <a:grpSpLocks/>
          </p:cNvGrpSpPr>
          <p:nvPr/>
        </p:nvGrpSpPr>
        <p:grpSpPr bwMode="auto">
          <a:xfrm>
            <a:off x="1098266" y="1819276"/>
            <a:ext cx="1984915" cy="2003425"/>
            <a:chOff x="519" y="992"/>
            <a:chExt cx="938" cy="1262"/>
          </a:xfrm>
        </p:grpSpPr>
        <p:sp>
          <p:nvSpPr>
            <p:cNvPr id="157710" name="Rectangle 13"/>
            <p:cNvSpPr>
              <a:spLocks noChangeArrowheads="1"/>
            </p:cNvSpPr>
            <p:nvPr/>
          </p:nvSpPr>
          <p:spPr bwMode="auto">
            <a:xfrm>
              <a:off x="519" y="1017"/>
              <a:ext cx="923" cy="1237"/>
            </a:xfrm>
            <a:prstGeom prst="rect">
              <a:avLst/>
            </a:prstGeom>
            <a:solidFill>
              <a:schemeClr val="tx1"/>
            </a:solidFill>
            <a:ln w="9525" algn="ctr">
              <a:solidFill>
                <a:srgbClr val="000000"/>
              </a:solidFill>
              <a:miter lim="800000"/>
              <a:headEnd/>
              <a:tailEnd/>
            </a:ln>
          </p:spPr>
          <p:txBody>
            <a:bodyPr wrap="none" anchor="ctr"/>
            <a:lstStyle/>
            <a:p>
              <a:pPr>
                <a:spcBef>
                  <a:spcPct val="50000"/>
                </a:spcBef>
              </a:pPr>
              <a:endParaRPr lang="en-US" sz="1600">
                <a:latin typeface="Futura Bk" pitchFamily="34" charset="0"/>
              </a:endParaRPr>
            </a:p>
          </p:txBody>
        </p:sp>
        <p:sp>
          <p:nvSpPr>
            <p:cNvPr id="157706" name="Rectangle 9"/>
            <p:cNvSpPr>
              <a:spLocks noChangeArrowheads="1"/>
            </p:cNvSpPr>
            <p:nvPr/>
          </p:nvSpPr>
          <p:spPr bwMode="auto">
            <a:xfrm>
              <a:off x="576" y="1237"/>
              <a:ext cx="823" cy="376"/>
            </a:xfrm>
            <a:prstGeom prst="rect">
              <a:avLst/>
            </a:prstGeom>
            <a:solidFill>
              <a:srgbClr val="000000"/>
            </a:solidFill>
            <a:ln w="9525" algn="ctr">
              <a:noFill/>
              <a:miter lim="800000"/>
              <a:headEnd/>
              <a:tailEnd/>
            </a:ln>
          </p:spPr>
          <p:txBody>
            <a:bodyPr wrap="none" anchor="ctr"/>
            <a:lstStyle/>
            <a:p>
              <a:pPr algn="ctr"/>
              <a:r>
                <a:rPr lang="en-US" sz="1600">
                  <a:solidFill>
                    <a:srgbClr val="FFFFFF"/>
                  </a:solidFill>
                  <a:latin typeface="Futura Bk" pitchFamily="34" charset="0"/>
                </a:rPr>
                <a:t>Image</a:t>
              </a:r>
            </a:p>
            <a:p>
              <a:pPr algn="ctr"/>
              <a:r>
                <a:rPr lang="en-US" sz="1600">
                  <a:solidFill>
                    <a:srgbClr val="FFFFFF"/>
                  </a:solidFill>
                  <a:latin typeface="Futura Bk" pitchFamily="34" charset="0"/>
                </a:rPr>
                <a:t> </a:t>
              </a:r>
              <a:endParaRPr lang="en-US" sz="1600">
                <a:solidFill>
                  <a:srgbClr val="CC0066"/>
                </a:solidFill>
                <a:latin typeface="Futura Bk" pitchFamily="34" charset="0"/>
              </a:endParaRPr>
            </a:p>
          </p:txBody>
        </p:sp>
        <p:sp>
          <p:nvSpPr>
            <p:cNvPr id="157707" name="Rectangle 10"/>
            <p:cNvSpPr>
              <a:spLocks noChangeArrowheads="1"/>
            </p:cNvSpPr>
            <p:nvPr/>
          </p:nvSpPr>
          <p:spPr bwMode="auto">
            <a:xfrm>
              <a:off x="574" y="1651"/>
              <a:ext cx="822" cy="247"/>
            </a:xfrm>
            <a:prstGeom prst="rect">
              <a:avLst/>
            </a:prstGeom>
            <a:solidFill>
              <a:srgbClr val="FFFF99"/>
            </a:solidFill>
            <a:ln w="9525" algn="ctr">
              <a:noFill/>
              <a:miter lim="800000"/>
              <a:headEnd/>
              <a:tailEnd/>
            </a:ln>
          </p:spPr>
          <p:txBody>
            <a:bodyPr wrap="none" anchor="ctr"/>
            <a:lstStyle/>
            <a:p>
              <a:pPr>
                <a:spcBef>
                  <a:spcPct val="50000"/>
                </a:spcBef>
              </a:pPr>
              <a:endParaRPr lang="en-US" sz="1600">
                <a:latin typeface="Futura Bk" pitchFamily="34" charset="0"/>
              </a:endParaRPr>
            </a:p>
          </p:txBody>
        </p:sp>
        <p:sp>
          <p:nvSpPr>
            <p:cNvPr id="157708" name="Text Box 11"/>
            <p:cNvSpPr txBox="1">
              <a:spLocks noChangeArrowheads="1"/>
            </p:cNvSpPr>
            <p:nvPr/>
          </p:nvSpPr>
          <p:spPr bwMode="auto">
            <a:xfrm>
              <a:off x="522" y="1594"/>
              <a:ext cx="935" cy="366"/>
            </a:xfrm>
            <a:prstGeom prst="rect">
              <a:avLst/>
            </a:prstGeom>
            <a:noFill/>
            <a:ln w="9525" algn="ctr">
              <a:noFill/>
              <a:miter lim="800000"/>
              <a:headEnd/>
              <a:tailEnd/>
            </a:ln>
          </p:spPr>
          <p:txBody>
            <a:bodyPr>
              <a:spAutoFit/>
            </a:bodyPr>
            <a:lstStyle/>
            <a:p>
              <a:pPr algn="ctr">
                <a:spcBef>
                  <a:spcPct val="50000"/>
                </a:spcBef>
              </a:pPr>
              <a:r>
                <a:rPr lang="en-US" sz="1600">
                  <a:solidFill>
                    <a:srgbClr val="000000"/>
                  </a:solidFill>
                  <a:latin typeface="Futura Bk" pitchFamily="34" charset="0"/>
                </a:rPr>
                <a:t>Configuration requirements</a:t>
              </a:r>
            </a:p>
          </p:txBody>
        </p:sp>
        <p:sp>
          <p:nvSpPr>
            <p:cNvPr id="157709" name="Rectangle 12"/>
            <p:cNvSpPr>
              <a:spLocks noChangeArrowheads="1"/>
            </p:cNvSpPr>
            <p:nvPr/>
          </p:nvSpPr>
          <p:spPr bwMode="auto">
            <a:xfrm>
              <a:off x="575" y="1933"/>
              <a:ext cx="836" cy="248"/>
            </a:xfrm>
            <a:prstGeom prst="rect">
              <a:avLst/>
            </a:prstGeom>
            <a:solidFill>
              <a:srgbClr val="FF9999">
                <a:alpha val="89803"/>
              </a:srgbClr>
            </a:solidFill>
            <a:ln w="9525" algn="ctr">
              <a:noFill/>
              <a:miter lim="800000"/>
              <a:headEnd/>
              <a:tailEnd/>
            </a:ln>
          </p:spPr>
          <p:txBody>
            <a:bodyPr wrap="none" lIns="45720" rIns="45720" anchor="ctr"/>
            <a:lstStyle/>
            <a:p>
              <a:pPr algn="ctr"/>
              <a:r>
                <a:rPr lang="en-US" sz="1600">
                  <a:solidFill>
                    <a:srgbClr val="000000"/>
                  </a:solidFill>
                  <a:latin typeface="Futura Bk" pitchFamily="34" charset="0"/>
                </a:rPr>
                <a:t>Unique IDs</a:t>
              </a:r>
            </a:p>
          </p:txBody>
        </p:sp>
        <p:sp>
          <p:nvSpPr>
            <p:cNvPr id="157711" name="Text Box 14"/>
            <p:cNvSpPr txBox="1">
              <a:spLocks noChangeArrowheads="1"/>
            </p:cNvSpPr>
            <p:nvPr/>
          </p:nvSpPr>
          <p:spPr bwMode="auto">
            <a:xfrm>
              <a:off x="625" y="992"/>
              <a:ext cx="729" cy="233"/>
            </a:xfrm>
            <a:prstGeom prst="rect">
              <a:avLst/>
            </a:prstGeom>
            <a:noFill/>
            <a:ln w="19050" algn="ctr">
              <a:noFill/>
              <a:miter lim="800000"/>
              <a:headEnd/>
              <a:tailEnd/>
            </a:ln>
          </p:spPr>
          <p:txBody>
            <a:bodyPr wrap="none">
              <a:spAutoFit/>
            </a:bodyPr>
            <a:lstStyle/>
            <a:p>
              <a:pPr>
                <a:spcBef>
                  <a:spcPct val="50000"/>
                </a:spcBef>
              </a:pPr>
              <a:r>
                <a:rPr lang="en-US" dirty="0">
                  <a:solidFill>
                    <a:schemeClr val="bg1"/>
                  </a:solidFill>
                  <a:latin typeface="Futura Bk" pitchFamily="34" charset="0"/>
                </a:rPr>
                <a:t>Logical server</a:t>
              </a:r>
            </a:p>
          </p:txBody>
        </p:sp>
      </p:grpSp>
      <p:grpSp>
        <p:nvGrpSpPr>
          <p:cNvPr id="4" name="Group 15"/>
          <p:cNvGrpSpPr>
            <a:grpSpLocks/>
          </p:cNvGrpSpPr>
          <p:nvPr/>
        </p:nvGrpSpPr>
        <p:grpSpPr bwMode="auto">
          <a:xfrm>
            <a:off x="4276670" y="3917950"/>
            <a:ext cx="1912968" cy="1500188"/>
            <a:chOff x="527" y="2941"/>
            <a:chExt cx="590" cy="815"/>
          </a:xfrm>
          <a:solidFill>
            <a:schemeClr val="tx2"/>
          </a:solidFill>
        </p:grpSpPr>
        <p:sp>
          <p:nvSpPr>
            <p:cNvPr id="157704" name="Rectangle 16"/>
            <p:cNvSpPr>
              <a:spLocks noChangeArrowheads="1"/>
            </p:cNvSpPr>
            <p:nvPr/>
          </p:nvSpPr>
          <p:spPr bwMode="auto">
            <a:xfrm>
              <a:off x="527" y="2941"/>
              <a:ext cx="590" cy="815"/>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a:solidFill>
                  <a:prstClr val="white"/>
                </a:solidFill>
                <a:latin typeface="Segoe"/>
              </a:endParaRPr>
            </a:p>
          </p:txBody>
        </p:sp>
        <p:sp>
          <p:nvSpPr>
            <p:cNvPr id="157705" name="Rectangle 17"/>
            <p:cNvSpPr>
              <a:spLocks noChangeArrowheads="1"/>
            </p:cNvSpPr>
            <p:nvPr/>
          </p:nvSpPr>
          <p:spPr bwMode="auto">
            <a:xfrm>
              <a:off x="683" y="3164"/>
              <a:ext cx="271" cy="192"/>
            </a:xfrm>
            <a:prstGeom prst="rect">
              <a:avLst/>
            </a:prstGeom>
            <a:noFill/>
            <a:ln w="9525" cap="flat" cmpd="sng" algn="ctr">
              <a:no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r>
                <a:rPr lang="en-US" sz="2000" kern="0" dirty="0">
                  <a:solidFill>
                    <a:prstClr val="white"/>
                  </a:solidFill>
                  <a:latin typeface="Segoe"/>
                </a:rPr>
                <a:t>Server</a:t>
              </a:r>
            </a:p>
          </p:txBody>
        </p:sp>
      </p:grpSp>
      <p:sp>
        <p:nvSpPr>
          <p:cNvPr id="157703" name="Rectangle 18"/>
          <p:cNvSpPr>
            <a:spLocks noChangeArrowheads="1"/>
          </p:cNvSpPr>
          <p:nvPr/>
        </p:nvSpPr>
        <p:spPr bwMode="auto">
          <a:xfrm>
            <a:off x="6629790" y="1819275"/>
            <a:ext cx="5228921" cy="4142673"/>
          </a:xfrm>
          <a:prstGeom prst="rect">
            <a:avLst/>
          </a:prstGeom>
          <a:noFill/>
          <a:ln w="19050" algn="ctr">
            <a:noFill/>
            <a:miter lim="800000"/>
            <a:headEnd/>
            <a:tailEnd/>
          </a:ln>
        </p:spPr>
        <p:txBody>
          <a:bodyPr>
            <a:spAutoFit/>
          </a:bodyPr>
          <a:lstStyle/>
          <a:p>
            <a:pPr marL="166688" indent="-166688">
              <a:spcBef>
                <a:spcPct val="50000"/>
              </a:spcBef>
              <a:spcAft>
                <a:spcPct val="40000"/>
              </a:spcAft>
            </a:pPr>
            <a:r>
              <a:rPr lang="en-US" sz="2400" dirty="0">
                <a:latin typeface="Futura Hv" pitchFamily="34" charset="0"/>
              </a:rPr>
              <a:t>HP logical server technology </a:t>
            </a:r>
          </a:p>
          <a:p>
            <a:pPr marL="166688" indent="-166688">
              <a:spcBef>
                <a:spcPct val="50000"/>
              </a:spcBef>
              <a:spcAft>
                <a:spcPct val="40000"/>
              </a:spcAft>
              <a:buFontTx/>
              <a:buChar char="•"/>
            </a:pPr>
            <a:r>
              <a:rPr lang="en-US" sz="2000" dirty="0">
                <a:latin typeface="Futura Bk" pitchFamily="34" charset="0"/>
              </a:rPr>
              <a:t>A server profile that is easily created and freely moved across physical and virtual machines </a:t>
            </a:r>
          </a:p>
          <a:p>
            <a:pPr marL="166688" indent="-166688">
              <a:spcBef>
                <a:spcPct val="50000"/>
              </a:spcBef>
              <a:spcAft>
                <a:spcPct val="40000"/>
              </a:spcAft>
            </a:pPr>
            <a:r>
              <a:rPr lang="en-US" sz="2400" dirty="0">
                <a:latin typeface="Futura Hv" pitchFamily="34" charset="0"/>
              </a:rPr>
              <a:t>Logical servers can be:</a:t>
            </a:r>
          </a:p>
          <a:p>
            <a:pPr marL="166688" indent="-166688">
              <a:spcBef>
                <a:spcPct val="50000"/>
              </a:spcBef>
              <a:spcAft>
                <a:spcPct val="40000"/>
              </a:spcAft>
              <a:buFontTx/>
              <a:buChar char="•"/>
            </a:pPr>
            <a:r>
              <a:rPr lang="en-US" sz="2000" dirty="0">
                <a:latin typeface="Futura Bk" pitchFamily="34" charset="0"/>
              </a:rPr>
              <a:t>Active physical blade servers</a:t>
            </a:r>
          </a:p>
          <a:p>
            <a:pPr marL="166688" indent="-166688">
              <a:spcBef>
                <a:spcPct val="50000"/>
              </a:spcBef>
              <a:spcAft>
                <a:spcPct val="40000"/>
              </a:spcAft>
              <a:buFontTx/>
              <a:buChar char="•"/>
            </a:pPr>
            <a:r>
              <a:rPr lang="en-US" sz="2000" dirty="0">
                <a:latin typeface="Futura Bk" pitchFamily="34" charset="0"/>
              </a:rPr>
              <a:t>Active virtual machines</a:t>
            </a:r>
          </a:p>
          <a:p>
            <a:pPr marL="166688" indent="-166688">
              <a:spcBef>
                <a:spcPct val="50000"/>
              </a:spcBef>
              <a:spcAft>
                <a:spcPct val="40000"/>
              </a:spcAft>
              <a:buFontTx/>
              <a:buChar char="•"/>
            </a:pPr>
            <a:r>
              <a:rPr lang="en-US" sz="2000" dirty="0">
                <a:latin typeface="Futura Bk" pitchFamily="34" charset="0"/>
              </a:rPr>
              <a:t>Offline templates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94444E-6 -1.15607E-7 L 0.25798 -1.15607E-7 " pathEditMode="relative" rAng="0" ptsTypes="AA">
                                      <p:cBhvr>
                                        <p:cTn id="6" dur="2000" fill="hold"/>
                                        <p:tgtEl>
                                          <p:spTgt spid="3"/>
                                        </p:tgtEl>
                                        <p:attrNameLst>
                                          <p:attrName>ppt_x</p:attrName>
                                          <p:attrName>ppt_y</p:attrName>
                                        </p:attrNameLst>
                                      </p:cBhvr>
                                      <p:rCtr x="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94956" y="4028952"/>
            <a:ext cx="11338579" cy="1287888"/>
          </a:xfrm>
          <a:prstGeom prst="rect">
            <a:avLst/>
          </a:prstGeom>
          <a:gradFill flip="none"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1"/>
            <a:tileRect/>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21" name="Rectangle 20"/>
          <p:cNvSpPr/>
          <p:nvPr/>
        </p:nvSpPr>
        <p:spPr>
          <a:xfrm>
            <a:off x="479929" y="5456373"/>
            <a:ext cx="11338579" cy="1287888"/>
          </a:xfrm>
          <a:prstGeom prst="rect">
            <a:avLst/>
          </a:prstGeom>
          <a:gradFill flip="none"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1"/>
            <a:tileRect/>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19" name="Rectangle 18"/>
          <p:cNvSpPr/>
          <p:nvPr/>
        </p:nvSpPr>
        <p:spPr>
          <a:xfrm>
            <a:off x="509983" y="2627289"/>
            <a:ext cx="11338579" cy="1287888"/>
          </a:xfrm>
          <a:prstGeom prst="rect">
            <a:avLst/>
          </a:prstGeom>
          <a:gradFill flip="none"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1"/>
            <a:tileRect/>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40961" name="Rectangle 2"/>
          <p:cNvSpPr>
            <a:spLocks noGrp="1" noChangeArrowheads="1"/>
          </p:cNvSpPr>
          <p:nvPr>
            <p:ph type="title"/>
          </p:nvPr>
        </p:nvSpPr>
        <p:spPr/>
        <p:txBody>
          <a:bodyPr/>
          <a:lstStyle/>
          <a:p>
            <a:r>
              <a:rPr lang="en-US" smtClean="0"/>
              <a:t>Insight Control for System Center Integrates </a:t>
            </a:r>
            <a:br>
              <a:rPr lang="en-US" smtClean="0"/>
            </a:br>
            <a:r>
              <a:rPr lang="en-US" smtClean="0"/>
              <a:t>the Solution</a:t>
            </a:r>
            <a:br>
              <a:rPr lang="en-US" smtClean="0"/>
            </a:br>
            <a:endParaRPr lang="en-US" dirty="0" smtClean="0"/>
          </a:p>
        </p:txBody>
      </p:sp>
      <p:sp>
        <p:nvSpPr>
          <p:cNvPr id="30725" name="TextBox 7"/>
          <p:cNvSpPr txBox="1">
            <a:spLocks noChangeArrowheads="1"/>
          </p:cNvSpPr>
          <p:nvPr/>
        </p:nvSpPr>
        <p:spPr bwMode="auto">
          <a:xfrm>
            <a:off x="8498321" y="4306888"/>
            <a:ext cx="3351927" cy="336550"/>
          </a:xfrm>
          <a:prstGeom prst="rect">
            <a:avLst/>
          </a:prstGeom>
          <a:noFill/>
          <a:ln w="9525">
            <a:noFill/>
            <a:miter lim="800000"/>
            <a:headEnd/>
            <a:tailEnd/>
          </a:ln>
        </p:spPr>
        <p:txBody>
          <a:bodyPr>
            <a:spAutoFit/>
          </a:bodyPr>
          <a:lstStyle/>
          <a:p>
            <a:pPr algn="r" defTabSz="914400" fontAlgn="base">
              <a:spcBef>
                <a:spcPct val="0"/>
              </a:spcBef>
              <a:spcAft>
                <a:spcPct val="0"/>
              </a:spcAft>
            </a:pPr>
            <a:endParaRPr lang="en-US" sz="1600">
              <a:solidFill>
                <a:srgbClr val="000000"/>
              </a:solidFill>
              <a:latin typeface="Futura Md" pitchFamily="34" charset="0"/>
              <a:ea typeface="MS PGothic"/>
              <a:cs typeface="Arial" charset="0"/>
            </a:endParaRPr>
          </a:p>
        </p:txBody>
      </p:sp>
      <p:pic>
        <p:nvPicPr>
          <p:cNvPr id="30726" name="Picture 3"/>
          <p:cNvPicPr>
            <a:picLocks noChangeAspect="1" noChangeArrowheads="1"/>
          </p:cNvPicPr>
          <p:nvPr/>
        </p:nvPicPr>
        <p:blipFill>
          <a:blip r:embed="rId3" cstate="email"/>
          <a:srcRect/>
          <a:stretch>
            <a:fillRect/>
          </a:stretch>
        </p:blipFill>
        <p:spPr bwMode="auto">
          <a:xfrm>
            <a:off x="9448477" y="2908305"/>
            <a:ext cx="1652686" cy="923925"/>
          </a:xfrm>
          <a:prstGeom prst="rect">
            <a:avLst/>
          </a:prstGeom>
          <a:noFill/>
          <a:ln w="19050" algn="ctr">
            <a:noFill/>
            <a:miter lim="800000"/>
            <a:headEnd/>
            <a:tailEnd/>
          </a:ln>
        </p:spPr>
      </p:pic>
      <p:pic>
        <p:nvPicPr>
          <p:cNvPr id="30727" name="Picture 2"/>
          <p:cNvPicPr>
            <a:picLocks noChangeAspect="1" noChangeArrowheads="1"/>
          </p:cNvPicPr>
          <p:nvPr/>
        </p:nvPicPr>
        <p:blipFill>
          <a:blip r:embed="rId4" cstate="email"/>
          <a:srcRect/>
          <a:stretch>
            <a:fillRect/>
          </a:stretch>
        </p:blipFill>
        <p:spPr bwMode="auto">
          <a:xfrm>
            <a:off x="9447419" y="4314827"/>
            <a:ext cx="1654802" cy="931863"/>
          </a:xfrm>
          <a:prstGeom prst="rect">
            <a:avLst/>
          </a:prstGeom>
          <a:noFill/>
          <a:ln w="19050" algn="ctr">
            <a:noFill/>
            <a:miter lim="800000"/>
            <a:headEnd/>
            <a:tailEnd/>
          </a:ln>
        </p:spPr>
      </p:pic>
      <p:pic>
        <p:nvPicPr>
          <p:cNvPr id="30728" name="Picture 4" descr="HPVmmPRO003"/>
          <p:cNvPicPr>
            <a:picLocks noChangeAspect="1" noChangeArrowheads="1"/>
          </p:cNvPicPr>
          <p:nvPr/>
        </p:nvPicPr>
        <p:blipFill>
          <a:blip r:embed="rId5" cstate="email"/>
          <a:srcRect/>
          <a:stretch>
            <a:fillRect/>
          </a:stretch>
        </p:blipFill>
        <p:spPr bwMode="auto">
          <a:xfrm>
            <a:off x="9447419" y="5711830"/>
            <a:ext cx="1654802" cy="930275"/>
          </a:xfrm>
          <a:prstGeom prst="rect">
            <a:avLst/>
          </a:prstGeom>
          <a:noFill/>
          <a:ln w="9525">
            <a:noFill/>
            <a:miter lim="800000"/>
            <a:headEnd/>
            <a:tailEnd/>
          </a:ln>
        </p:spPr>
      </p:pic>
      <p:sp>
        <p:nvSpPr>
          <p:cNvPr id="30729" name="Rectangle 10"/>
          <p:cNvSpPr>
            <a:spLocks noChangeArrowheads="1"/>
          </p:cNvSpPr>
          <p:nvPr/>
        </p:nvSpPr>
        <p:spPr bwMode="auto">
          <a:xfrm>
            <a:off x="9145953" y="2667001"/>
            <a:ext cx="2257734" cy="264688"/>
          </a:xfrm>
          <a:prstGeom prst="rect">
            <a:avLst/>
          </a:prstGeom>
          <a:noFill/>
          <a:ln w="9525">
            <a:noFill/>
            <a:miter lim="800000"/>
            <a:headEnd/>
            <a:tailEnd/>
          </a:ln>
        </p:spPr>
        <p:txBody>
          <a:bodyPr wrap="none">
            <a:spAutoFit/>
          </a:bodyPr>
          <a:lstStyle/>
          <a:p>
            <a:pPr algn="ctr" defTabSz="914400" fontAlgn="base">
              <a:lnSpc>
                <a:spcPct val="70000"/>
              </a:lnSpc>
              <a:spcBef>
                <a:spcPct val="0"/>
              </a:spcBef>
              <a:spcAft>
                <a:spcPct val="0"/>
              </a:spcAft>
            </a:pPr>
            <a:r>
              <a:rPr lang="en-US" sz="1600" dirty="0">
                <a:solidFill>
                  <a:prstClr val="white"/>
                </a:solidFill>
                <a:latin typeface="Futura Hv" pitchFamily="34" charset="0"/>
                <a:ea typeface="MS PGothic"/>
              </a:rPr>
              <a:t>Configuration Manager</a:t>
            </a:r>
          </a:p>
        </p:txBody>
      </p:sp>
      <p:sp>
        <p:nvSpPr>
          <p:cNvPr id="30730" name="Rectangle 11"/>
          <p:cNvSpPr>
            <a:spLocks noChangeArrowheads="1"/>
          </p:cNvSpPr>
          <p:nvPr/>
        </p:nvSpPr>
        <p:spPr bwMode="auto">
          <a:xfrm>
            <a:off x="9256144" y="4065588"/>
            <a:ext cx="2037353" cy="264688"/>
          </a:xfrm>
          <a:prstGeom prst="rect">
            <a:avLst/>
          </a:prstGeom>
          <a:noFill/>
          <a:ln w="9525">
            <a:noFill/>
            <a:miter lim="800000"/>
            <a:headEnd/>
            <a:tailEnd/>
          </a:ln>
        </p:spPr>
        <p:txBody>
          <a:bodyPr wrap="none">
            <a:spAutoFit/>
          </a:bodyPr>
          <a:lstStyle/>
          <a:p>
            <a:pPr algn="ctr" defTabSz="914400" fontAlgn="base">
              <a:lnSpc>
                <a:spcPct val="70000"/>
              </a:lnSpc>
              <a:spcBef>
                <a:spcPct val="0"/>
              </a:spcBef>
              <a:spcAft>
                <a:spcPct val="0"/>
              </a:spcAft>
            </a:pPr>
            <a:r>
              <a:rPr lang="en-US" sz="1600">
                <a:solidFill>
                  <a:prstClr val="white"/>
                </a:solidFill>
                <a:latin typeface="Futura Hv" pitchFamily="34" charset="0"/>
                <a:ea typeface="MS PGothic"/>
              </a:rPr>
              <a:t>Operations Manager</a:t>
            </a:r>
          </a:p>
        </p:txBody>
      </p:sp>
      <p:sp>
        <p:nvSpPr>
          <p:cNvPr id="30731" name="Rectangle 12"/>
          <p:cNvSpPr>
            <a:spLocks noChangeArrowheads="1"/>
          </p:cNvSpPr>
          <p:nvPr/>
        </p:nvSpPr>
        <p:spPr bwMode="auto">
          <a:xfrm>
            <a:off x="9045028" y="5476875"/>
            <a:ext cx="2459584" cy="264688"/>
          </a:xfrm>
          <a:prstGeom prst="rect">
            <a:avLst/>
          </a:prstGeom>
          <a:noFill/>
          <a:ln w="9525">
            <a:noFill/>
            <a:miter lim="800000"/>
            <a:headEnd/>
            <a:tailEnd/>
          </a:ln>
        </p:spPr>
        <p:txBody>
          <a:bodyPr wrap="none">
            <a:spAutoFit/>
          </a:bodyPr>
          <a:lstStyle/>
          <a:p>
            <a:pPr defTabSz="914400" fontAlgn="base">
              <a:lnSpc>
                <a:spcPct val="70000"/>
              </a:lnSpc>
              <a:spcBef>
                <a:spcPct val="0"/>
              </a:spcBef>
              <a:spcAft>
                <a:spcPct val="0"/>
              </a:spcAft>
            </a:pPr>
            <a:r>
              <a:rPr lang="en-US" sz="1600">
                <a:solidFill>
                  <a:prstClr val="white"/>
                </a:solidFill>
                <a:latin typeface="Futura Hv" pitchFamily="34" charset="0"/>
                <a:ea typeface="MS PGothic"/>
              </a:rPr>
              <a:t>Virtual Machine Manager</a:t>
            </a:r>
          </a:p>
        </p:txBody>
      </p:sp>
      <p:sp>
        <p:nvSpPr>
          <p:cNvPr id="30733" name="TextBox 14"/>
          <p:cNvSpPr txBox="1">
            <a:spLocks noChangeArrowheads="1"/>
          </p:cNvSpPr>
          <p:nvPr/>
        </p:nvSpPr>
        <p:spPr bwMode="auto">
          <a:xfrm>
            <a:off x="4608900" y="1822454"/>
            <a:ext cx="2373920" cy="461665"/>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a:solidFill>
                  <a:srgbClr val="FFFFFF"/>
                </a:solidFill>
                <a:latin typeface="Futura Hv" pitchFamily="34" charset="0"/>
                <a:ea typeface="MS PGothic"/>
                <a:cs typeface="Arial" charset="0"/>
              </a:rPr>
              <a:t>Integrated Value</a:t>
            </a:r>
          </a:p>
        </p:txBody>
      </p:sp>
      <p:pic>
        <p:nvPicPr>
          <p:cNvPr id="30734" name="Picture 5"/>
          <p:cNvPicPr>
            <a:picLocks noChangeAspect="1" noChangeArrowheads="1"/>
          </p:cNvPicPr>
          <p:nvPr/>
        </p:nvPicPr>
        <p:blipFill>
          <a:blip r:embed="rId6" cstate="email"/>
          <a:srcRect/>
          <a:stretch>
            <a:fillRect/>
          </a:stretch>
        </p:blipFill>
        <p:spPr bwMode="auto">
          <a:xfrm>
            <a:off x="1538418" y="1735142"/>
            <a:ext cx="1562100" cy="752475"/>
          </a:xfrm>
          <a:prstGeom prst="rect">
            <a:avLst/>
          </a:prstGeom>
          <a:noFill/>
          <a:ln w="9525" algn="ctr">
            <a:noFill/>
            <a:miter lim="800000"/>
            <a:headEnd/>
            <a:tailEnd/>
          </a:ln>
        </p:spPr>
      </p:pic>
      <p:pic>
        <p:nvPicPr>
          <p:cNvPr id="30735" name="Picture 2" descr="W:\TRANSFER\MBupload\SERVER-new\Logo\SystemCenter\SystemCenter\SysCnt_h_rgb_r.png"/>
          <p:cNvPicPr>
            <a:picLocks noChangeAspect="1" noChangeArrowheads="1"/>
          </p:cNvPicPr>
          <p:nvPr/>
        </p:nvPicPr>
        <p:blipFill>
          <a:blip r:embed="rId7" cstate="email"/>
          <a:srcRect/>
          <a:stretch>
            <a:fillRect/>
          </a:stretch>
        </p:blipFill>
        <p:spPr bwMode="auto">
          <a:xfrm>
            <a:off x="8927539" y="1752600"/>
            <a:ext cx="2432748" cy="594869"/>
          </a:xfrm>
          <a:prstGeom prst="rect">
            <a:avLst/>
          </a:prstGeom>
          <a:noFill/>
          <a:ln>
            <a:noFill/>
          </a:ln>
        </p:spPr>
      </p:pic>
      <p:sp>
        <p:nvSpPr>
          <p:cNvPr id="30736" name="Rectangle 20"/>
          <p:cNvSpPr>
            <a:spLocks noChangeArrowheads="1"/>
          </p:cNvSpPr>
          <p:nvPr/>
        </p:nvSpPr>
        <p:spPr bwMode="auto">
          <a:xfrm>
            <a:off x="609445" y="4187826"/>
            <a:ext cx="8604125" cy="830997"/>
          </a:xfrm>
          <a:prstGeom prst="rect">
            <a:avLst/>
          </a:prstGeom>
          <a:noFill/>
          <a:ln w="9525">
            <a:noFill/>
            <a:miter lim="800000"/>
            <a:headEnd/>
            <a:tailEnd/>
          </a:ln>
        </p:spPr>
        <p:txBody>
          <a:bodyPr>
            <a:spAutoFit/>
          </a:bodyPr>
          <a:lstStyle/>
          <a:p>
            <a:pPr marL="119063" indent="-119063" defTabSz="914400" fontAlgn="base">
              <a:spcBef>
                <a:spcPct val="0"/>
              </a:spcBef>
              <a:spcAft>
                <a:spcPct val="0"/>
              </a:spcAft>
              <a:buFont typeface="Arial" charset="0"/>
              <a:buChar char="•"/>
            </a:pPr>
            <a:r>
              <a:rPr lang="en-US" sz="1600">
                <a:solidFill>
                  <a:prstClr val="white"/>
                </a:solidFill>
                <a:ea typeface="MS PGothic"/>
              </a:rPr>
              <a:t>Deep insight into HP physical infrastructure </a:t>
            </a:r>
          </a:p>
          <a:p>
            <a:pPr marL="119063" indent="-119063" defTabSz="914400" fontAlgn="base">
              <a:spcBef>
                <a:spcPct val="0"/>
              </a:spcBef>
              <a:spcAft>
                <a:spcPct val="0"/>
              </a:spcAft>
              <a:buFont typeface="Arial" charset="0"/>
              <a:buChar char="•"/>
            </a:pPr>
            <a:r>
              <a:rPr lang="en-US" sz="1600">
                <a:solidFill>
                  <a:prstClr val="white"/>
                </a:solidFill>
                <a:ea typeface="MS PGothic"/>
              </a:rPr>
              <a:t>Graphical characterization of server and blade enclosures </a:t>
            </a:r>
          </a:p>
          <a:p>
            <a:pPr marL="119063" indent="-119063" defTabSz="914400" fontAlgn="base">
              <a:spcBef>
                <a:spcPct val="0"/>
              </a:spcBef>
              <a:spcAft>
                <a:spcPct val="0"/>
              </a:spcAft>
              <a:buFont typeface="Arial" charset="0"/>
              <a:buChar char="•"/>
            </a:pPr>
            <a:r>
              <a:rPr lang="en-US" sz="1600">
                <a:solidFill>
                  <a:prstClr val="white"/>
                </a:solidFill>
                <a:ea typeface="MS PGothic"/>
              </a:rPr>
              <a:t>Remote control using iLO Advanced</a:t>
            </a:r>
          </a:p>
        </p:txBody>
      </p:sp>
      <p:sp>
        <p:nvSpPr>
          <p:cNvPr id="30737" name="Rectangle 21"/>
          <p:cNvSpPr>
            <a:spLocks noChangeArrowheads="1"/>
          </p:cNvSpPr>
          <p:nvPr/>
        </p:nvSpPr>
        <p:spPr bwMode="auto">
          <a:xfrm>
            <a:off x="655999" y="5738817"/>
            <a:ext cx="6657299" cy="584775"/>
          </a:xfrm>
          <a:prstGeom prst="rect">
            <a:avLst/>
          </a:prstGeom>
          <a:noFill/>
          <a:ln w="9525">
            <a:noFill/>
            <a:miter lim="800000"/>
            <a:headEnd/>
            <a:tailEnd/>
          </a:ln>
        </p:spPr>
        <p:txBody>
          <a:bodyPr>
            <a:spAutoFit/>
          </a:bodyPr>
          <a:lstStyle/>
          <a:p>
            <a:pPr marL="119063" indent="-119063" defTabSz="914400" fontAlgn="base">
              <a:spcBef>
                <a:spcPct val="0"/>
              </a:spcBef>
              <a:spcAft>
                <a:spcPct val="0"/>
              </a:spcAft>
              <a:buFont typeface="Arial" charset="0"/>
              <a:buChar char="•"/>
            </a:pPr>
            <a:r>
              <a:rPr lang="en-US" sz="1600">
                <a:solidFill>
                  <a:prstClr val="white"/>
                </a:solidFill>
                <a:ea typeface="MS PGothic"/>
              </a:rPr>
              <a:t>Integration with task engine – automated VM </a:t>
            </a:r>
            <a:br>
              <a:rPr lang="en-US" sz="1600">
                <a:solidFill>
                  <a:prstClr val="white"/>
                </a:solidFill>
                <a:ea typeface="MS PGothic"/>
              </a:rPr>
            </a:br>
            <a:r>
              <a:rPr lang="en-US" sz="1600">
                <a:solidFill>
                  <a:prstClr val="white"/>
                </a:solidFill>
                <a:ea typeface="MS PGothic"/>
              </a:rPr>
              <a:t>migration on pre-failure alerts</a:t>
            </a:r>
          </a:p>
        </p:txBody>
      </p:sp>
      <p:sp>
        <p:nvSpPr>
          <p:cNvPr id="30738" name="Rectangle 19"/>
          <p:cNvSpPr>
            <a:spLocks noChangeArrowheads="1"/>
          </p:cNvSpPr>
          <p:nvPr/>
        </p:nvSpPr>
        <p:spPr bwMode="auto">
          <a:xfrm>
            <a:off x="655996" y="2806703"/>
            <a:ext cx="6703854" cy="830997"/>
          </a:xfrm>
          <a:prstGeom prst="rect">
            <a:avLst/>
          </a:prstGeom>
          <a:noFill/>
          <a:ln w="9525">
            <a:noFill/>
            <a:miter lim="800000"/>
            <a:headEnd/>
            <a:tailEnd/>
          </a:ln>
        </p:spPr>
        <p:txBody>
          <a:bodyPr>
            <a:spAutoFit/>
          </a:bodyPr>
          <a:lstStyle/>
          <a:p>
            <a:pPr marL="119063" indent="-119063" defTabSz="914400" fontAlgn="base">
              <a:spcBef>
                <a:spcPct val="0"/>
              </a:spcBef>
              <a:spcAft>
                <a:spcPct val="0"/>
              </a:spcAft>
              <a:buFont typeface="Arial" charset="0"/>
              <a:buChar char="•"/>
            </a:pPr>
            <a:r>
              <a:rPr lang="en-US" sz="1600">
                <a:solidFill>
                  <a:prstClr val="white"/>
                </a:solidFill>
                <a:ea typeface="MS PGothic"/>
              </a:rPr>
              <a:t>Integration with bare metal deployment engine </a:t>
            </a:r>
          </a:p>
          <a:p>
            <a:pPr marL="119063" indent="-119063" defTabSz="914400" fontAlgn="base">
              <a:spcBef>
                <a:spcPct val="0"/>
              </a:spcBef>
              <a:spcAft>
                <a:spcPct val="0"/>
              </a:spcAft>
              <a:buFont typeface="Arial" charset="0"/>
              <a:buChar char="•"/>
            </a:pPr>
            <a:r>
              <a:rPr lang="en-US" sz="1600">
                <a:solidFill>
                  <a:prstClr val="white"/>
                </a:solidFill>
                <a:ea typeface="MS PGothic"/>
              </a:rPr>
              <a:t>Automated driver and firmware updates </a:t>
            </a:r>
          </a:p>
          <a:p>
            <a:pPr marL="119063" indent="-119063" defTabSz="914400" fontAlgn="base">
              <a:spcBef>
                <a:spcPct val="0"/>
              </a:spcBef>
              <a:spcAft>
                <a:spcPct val="0"/>
              </a:spcAft>
              <a:buFont typeface="Arial" charset="0"/>
              <a:buChar char="•"/>
            </a:pPr>
            <a:r>
              <a:rPr lang="en-US" sz="1600">
                <a:solidFill>
                  <a:prstClr val="white"/>
                </a:solidFill>
                <a:ea typeface="MS PGothic"/>
              </a:rPr>
              <a:t>Deep component level inventory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r>
              <a:rPr lang="en-US" dirty="0" smtClean="0"/>
              <a:t>HP Cloud Foundation for Hyper-V</a:t>
            </a:r>
            <a:br>
              <a:rPr lang="en-US" dirty="0" smtClean="0"/>
            </a:br>
            <a:r>
              <a:rPr lang="en-US" sz="3200" dirty="0" smtClean="0"/>
              <a:t>Matrix and System Center working together to deliver the cloud</a:t>
            </a:r>
            <a:endParaRPr lang="en-US" sz="3200" dirty="0"/>
          </a:p>
        </p:txBody>
      </p:sp>
      <p:sp>
        <p:nvSpPr>
          <p:cNvPr id="97" name="Rectangle 96"/>
          <p:cNvSpPr/>
          <p:nvPr/>
        </p:nvSpPr>
        <p:spPr>
          <a:xfrm>
            <a:off x="509984" y="1863463"/>
            <a:ext cx="5519592" cy="2304710"/>
          </a:xfrm>
          <a:prstGeom prst="rect">
            <a:avLst/>
          </a:prstGeom>
          <a:gradFill flip="none"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1"/>
            <a:tileRect/>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98" name="Rectangle 97"/>
          <p:cNvSpPr/>
          <p:nvPr/>
        </p:nvSpPr>
        <p:spPr>
          <a:xfrm>
            <a:off x="509984" y="4248490"/>
            <a:ext cx="5519592" cy="2304710"/>
          </a:xfrm>
          <a:prstGeom prst="rect">
            <a:avLst/>
          </a:prstGeom>
          <a:gradFill flip="none"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1"/>
            <a:tileRect/>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99" name="Rectangle 98"/>
          <p:cNvSpPr/>
          <p:nvPr/>
        </p:nvSpPr>
        <p:spPr>
          <a:xfrm>
            <a:off x="6159250" y="1863463"/>
            <a:ext cx="5519593" cy="230471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0"/>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100" name="Rectangle 99"/>
          <p:cNvSpPr/>
          <p:nvPr/>
        </p:nvSpPr>
        <p:spPr>
          <a:xfrm>
            <a:off x="6159250" y="4248490"/>
            <a:ext cx="5519593" cy="230471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0"/>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ea typeface="+mn-ea"/>
              <a:cs typeface="+mn-cs"/>
            </a:endParaRPr>
          </a:p>
        </p:txBody>
      </p:sp>
      <p:sp>
        <p:nvSpPr>
          <p:cNvPr id="101" name="TextBox 100"/>
          <p:cNvSpPr txBox="1"/>
          <p:nvPr/>
        </p:nvSpPr>
        <p:spPr>
          <a:xfrm>
            <a:off x="1627922" y="1921832"/>
            <a:ext cx="3283719" cy="276999"/>
          </a:xfrm>
          <a:prstGeom prst="rect">
            <a:avLst/>
          </a:prstGeom>
          <a:noFill/>
        </p:spPr>
        <p:txBody>
          <a:bodyPr wrap="none" lIns="0" tIns="0" rIns="0" bIns="0" rtlCol="0">
            <a:spAutoFit/>
          </a:bodyPr>
          <a:lstStyle/>
          <a:p>
            <a:pPr algn="ctr" defTabSz="912813"/>
            <a:r>
              <a:rPr lang="en-US" b="1" dirty="0" smtClean="0">
                <a:gradFill>
                  <a:gsLst>
                    <a:gs pos="0">
                      <a:srgbClr val="FFFFFF"/>
                    </a:gs>
                    <a:gs pos="100000">
                      <a:srgbClr val="FFFFFF"/>
                    </a:gs>
                  </a:gsLst>
                  <a:lin ang="16200000" scaled="0"/>
                </a:gradFill>
                <a:latin typeface="+mn-lt"/>
                <a:cs typeface="Arial" charset="0"/>
              </a:rPr>
              <a:t>IT Services Fabric Initialization</a:t>
            </a:r>
            <a:endParaRPr lang="en-US" b="1" dirty="0">
              <a:gradFill>
                <a:gsLst>
                  <a:gs pos="0">
                    <a:srgbClr val="FFFFFF"/>
                  </a:gs>
                  <a:gs pos="100000">
                    <a:srgbClr val="FFFFFF"/>
                  </a:gs>
                </a:gsLst>
                <a:lin ang="16200000" scaled="0"/>
              </a:gradFill>
              <a:latin typeface="+mn-lt"/>
              <a:cs typeface="Arial" charset="0"/>
            </a:endParaRPr>
          </a:p>
        </p:txBody>
      </p:sp>
      <p:sp>
        <p:nvSpPr>
          <p:cNvPr id="102" name="TextBox 101"/>
          <p:cNvSpPr txBox="1"/>
          <p:nvPr/>
        </p:nvSpPr>
        <p:spPr>
          <a:xfrm>
            <a:off x="8174758" y="1921832"/>
            <a:ext cx="1998559" cy="276999"/>
          </a:xfrm>
          <a:prstGeom prst="rect">
            <a:avLst/>
          </a:prstGeom>
          <a:noFill/>
        </p:spPr>
        <p:txBody>
          <a:bodyPr wrap="none" lIns="0" tIns="0" rIns="0" bIns="0" rtlCol="0">
            <a:spAutoFit/>
          </a:bodyPr>
          <a:lstStyle/>
          <a:p>
            <a:pPr algn="ctr" defTabSz="912813"/>
            <a:r>
              <a:rPr lang="en-US" b="1" dirty="0" smtClean="0">
                <a:gradFill>
                  <a:gsLst>
                    <a:gs pos="0">
                      <a:srgbClr val="FFFFFF"/>
                    </a:gs>
                    <a:gs pos="100000">
                      <a:srgbClr val="FFFFFF"/>
                    </a:gs>
                  </a:gsLst>
                  <a:lin ang="16200000" scaled="0"/>
                </a:gradFill>
                <a:latin typeface="+mn-lt"/>
                <a:cs typeface="Arial" charset="0"/>
              </a:rPr>
              <a:t>Flexing IT Services</a:t>
            </a:r>
            <a:endParaRPr lang="en-US" b="1" dirty="0">
              <a:gradFill>
                <a:gsLst>
                  <a:gs pos="0">
                    <a:srgbClr val="FFFFFF"/>
                  </a:gs>
                  <a:gs pos="100000">
                    <a:srgbClr val="FFFFFF"/>
                  </a:gs>
                </a:gsLst>
                <a:lin ang="16200000" scaled="0"/>
              </a:gradFill>
              <a:latin typeface="+mn-lt"/>
              <a:cs typeface="Arial" charset="0"/>
            </a:endParaRPr>
          </a:p>
        </p:txBody>
      </p:sp>
      <p:sp>
        <p:nvSpPr>
          <p:cNvPr id="103" name="TextBox 102"/>
          <p:cNvSpPr txBox="1"/>
          <p:nvPr/>
        </p:nvSpPr>
        <p:spPr>
          <a:xfrm>
            <a:off x="1592431" y="4306859"/>
            <a:ext cx="3354701" cy="276999"/>
          </a:xfrm>
          <a:prstGeom prst="rect">
            <a:avLst/>
          </a:prstGeom>
          <a:noFill/>
        </p:spPr>
        <p:txBody>
          <a:bodyPr wrap="none" lIns="0" tIns="0" rIns="0" bIns="0" rtlCol="0">
            <a:spAutoFit/>
          </a:bodyPr>
          <a:lstStyle/>
          <a:p>
            <a:pPr algn="ctr" defTabSz="912813"/>
            <a:r>
              <a:rPr lang="en-US" b="1" dirty="0" smtClean="0">
                <a:gradFill>
                  <a:gsLst>
                    <a:gs pos="0">
                      <a:srgbClr val="FFFFFF"/>
                    </a:gs>
                    <a:gs pos="100000">
                      <a:srgbClr val="FFFFFF"/>
                    </a:gs>
                  </a:gsLst>
                  <a:lin ang="16200000" scaled="0"/>
                </a:gradFill>
                <a:latin typeface="+mn-lt"/>
                <a:cs typeface="Arial" charset="0"/>
              </a:rPr>
              <a:t>Transparent Failure Resolution </a:t>
            </a:r>
            <a:endParaRPr lang="en-US" b="1" dirty="0">
              <a:gradFill>
                <a:gsLst>
                  <a:gs pos="0">
                    <a:srgbClr val="FFFFFF"/>
                  </a:gs>
                  <a:gs pos="100000">
                    <a:srgbClr val="FFFFFF"/>
                  </a:gs>
                </a:gsLst>
                <a:lin ang="16200000" scaled="0"/>
              </a:gradFill>
              <a:latin typeface="+mn-lt"/>
              <a:cs typeface="Arial" charset="0"/>
            </a:endParaRPr>
          </a:p>
        </p:txBody>
      </p:sp>
      <p:sp>
        <p:nvSpPr>
          <p:cNvPr id="104" name="TextBox 103"/>
          <p:cNvSpPr txBox="1"/>
          <p:nvPr/>
        </p:nvSpPr>
        <p:spPr>
          <a:xfrm>
            <a:off x="7484922" y="4306859"/>
            <a:ext cx="3378232" cy="276999"/>
          </a:xfrm>
          <a:prstGeom prst="rect">
            <a:avLst/>
          </a:prstGeom>
          <a:noFill/>
        </p:spPr>
        <p:txBody>
          <a:bodyPr wrap="none" lIns="0" tIns="0" rIns="0" bIns="0" rtlCol="0">
            <a:spAutoFit/>
          </a:bodyPr>
          <a:lstStyle/>
          <a:p>
            <a:pPr algn="ctr" defTabSz="912813"/>
            <a:r>
              <a:rPr lang="en-US" b="1" dirty="0" smtClean="0">
                <a:gradFill>
                  <a:gsLst>
                    <a:gs pos="0">
                      <a:srgbClr val="FFFFFF"/>
                    </a:gs>
                    <a:gs pos="100000">
                      <a:srgbClr val="FFFFFF"/>
                    </a:gs>
                  </a:gsLst>
                  <a:lin ang="16200000" scaled="0"/>
                </a:gradFill>
                <a:latin typeface="+mn-lt"/>
                <a:cs typeface="Arial" charset="0"/>
              </a:rPr>
              <a:t>Network Resource Rebalancing</a:t>
            </a:r>
            <a:endParaRPr lang="en-US" b="1" dirty="0">
              <a:gradFill>
                <a:gsLst>
                  <a:gs pos="0">
                    <a:srgbClr val="FFFFFF"/>
                  </a:gs>
                  <a:gs pos="100000">
                    <a:srgbClr val="FFFFFF"/>
                  </a:gs>
                </a:gsLst>
                <a:lin ang="16200000" scaled="0"/>
              </a:gradFill>
              <a:latin typeface="+mn-lt"/>
              <a:cs typeface="Arial" charset="0"/>
            </a:endParaRPr>
          </a:p>
        </p:txBody>
      </p:sp>
      <p:sp>
        <p:nvSpPr>
          <p:cNvPr id="105" name="Rectangle 47"/>
          <p:cNvSpPr>
            <a:spLocks noChangeArrowheads="1"/>
          </p:cNvSpPr>
          <p:nvPr/>
        </p:nvSpPr>
        <p:spPr bwMode="auto">
          <a:xfrm>
            <a:off x="613723" y="3558775"/>
            <a:ext cx="410690" cy="609398"/>
          </a:xfrm>
          <a:prstGeom prst="rect">
            <a:avLst/>
          </a:prstGeom>
          <a:noFill/>
          <a:ln w="9525">
            <a:noFill/>
            <a:miter lim="800000"/>
            <a:headEnd/>
            <a:tailEnd/>
          </a:ln>
        </p:spPr>
        <p:txBody>
          <a:bodyPr lIns="0" tIns="0" rIns="0" bIns="0" anchor="b" anchorCtr="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400" b="1" i="0" u="none" strike="noStrike" kern="0" cap="none" spc="0" normalizeH="0" baseline="0" noProof="0" dirty="0" smtClean="0">
                <a:ln>
                  <a:noFill/>
                </a:ln>
                <a:gradFill>
                  <a:gsLst>
                    <a:gs pos="0">
                      <a:srgbClr val="8EB4E2">
                        <a:alpha val="70000"/>
                      </a:srgbClr>
                    </a:gs>
                    <a:gs pos="100000">
                      <a:srgbClr val="8EB4E2">
                        <a:alpha val="70000"/>
                      </a:srgbClr>
                    </a:gs>
                  </a:gsLst>
                  <a:lin ang="16200000" scaled="0"/>
                </a:gradFill>
                <a:effectLst/>
                <a:uLnTx/>
                <a:uFillTx/>
                <a:latin typeface="Segoe"/>
              </a:rPr>
              <a:t>1</a:t>
            </a:r>
            <a:endParaRPr kumimoji="0" lang="en-US" sz="4400" b="1" i="0" u="none" strike="noStrike" kern="0" cap="none" spc="0" normalizeH="0" baseline="0" noProof="0" dirty="0">
              <a:ln>
                <a:noFill/>
              </a:ln>
              <a:gradFill>
                <a:gsLst>
                  <a:gs pos="0">
                    <a:srgbClr val="8EB4E2">
                      <a:alpha val="70000"/>
                    </a:srgbClr>
                  </a:gs>
                  <a:gs pos="100000">
                    <a:srgbClr val="8EB4E2">
                      <a:alpha val="70000"/>
                    </a:srgbClr>
                  </a:gs>
                </a:gsLst>
                <a:lin ang="16200000" scaled="0"/>
              </a:gradFill>
              <a:effectLst/>
              <a:uLnTx/>
              <a:uFillTx/>
              <a:latin typeface="Segoe"/>
            </a:endParaRPr>
          </a:p>
        </p:txBody>
      </p:sp>
      <p:sp>
        <p:nvSpPr>
          <p:cNvPr id="106" name="Rectangle 47"/>
          <p:cNvSpPr>
            <a:spLocks noChangeArrowheads="1"/>
          </p:cNvSpPr>
          <p:nvPr/>
        </p:nvSpPr>
        <p:spPr bwMode="auto">
          <a:xfrm>
            <a:off x="6262987" y="3558775"/>
            <a:ext cx="410690" cy="609398"/>
          </a:xfrm>
          <a:prstGeom prst="rect">
            <a:avLst/>
          </a:prstGeom>
          <a:noFill/>
          <a:ln w="9525">
            <a:noFill/>
            <a:miter lim="800000"/>
            <a:headEnd/>
            <a:tailEnd/>
          </a:ln>
        </p:spPr>
        <p:txBody>
          <a:bodyPr lIns="0" tIns="0" rIns="0" bIns="0" anchor="b" anchorCtr="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400" b="1" i="0" u="none" strike="noStrike" kern="0" cap="none" spc="0" normalizeH="0" baseline="0" noProof="0" dirty="0" smtClean="0">
                <a:ln>
                  <a:noFill/>
                </a:ln>
                <a:gradFill>
                  <a:gsLst>
                    <a:gs pos="0">
                      <a:srgbClr val="8EB4E2">
                        <a:alpha val="70000"/>
                      </a:srgbClr>
                    </a:gs>
                    <a:gs pos="100000">
                      <a:srgbClr val="8EB4E2">
                        <a:alpha val="70000"/>
                      </a:srgbClr>
                    </a:gs>
                  </a:gsLst>
                  <a:lin ang="16200000" scaled="0"/>
                </a:gradFill>
                <a:effectLst/>
                <a:uLnTx/>
                <a:uFillTx/>
                <a:latin typeface="Segoe"/>
              </a:rPr>
              <a:t>2</a:t>
            </a:r>
            <a:endParaRPr kumimoji="0" lang="en-US" sz="4400" b="1" i="0" u="none" strike="noStrike" kern="0" cap="none" spc="0" normalizeH="0" baseline="0" noProof="0" dirty="0">
              <a:ln>
                <a:noFill/>
              </a:ln>
              <a:gradFill>
                <a:gsLst>
                  <a:gs pos="0">
                    <a:srgbClr val="8EB4E2">
                      <a:alpha val="70000"/>
                    </a:srgbClr>
                  </a:gs>
                  <a:gs pos="100000">
                    <a:srgbClr val="8EB4E2">
                      <a:alpha val="70000"/>
                    </a:srgbClr>
                  </a:gs>
                </a:gsLst>
                <a:lin ang="16200000" scaled="0"/>
              </a:gradFill>
              <a:effectLst/>
              <a:uLnTx/>
              <a:uFillTx/>
              <a:latin typeface="Segoe"/>
            </a:endParaRPr>
          </a:p>
        </p:txBody>
      </p:sp>
      <p:sp>
        <p:nvSpPr>
          <p:cNvPr id="107" name="Rectangle 47"/>
          <p:cNvSpPr>
            <a:spLocks noChangeArrowheads="1"/>
          </p:cNvSpPr>
          <p:nvPr/>
        </p:nvSpPr>
        <p:spPr bwMode="auto">
          <a:xfrm>
            <a:off x="613723" y="5943802"/>
            <a:ext cx="410690" cy="609398"/>
          </a:xfrm>
          <a:prstGeom prst="rect">
            <a:avLst/>
          </a:prstGeom>
          <a:noFill/>
          <a:ln w="9525">
            <a:noFill/>
            <a:miter lim="800000"/>
            <a:headEnd/>
            <a:tailEnd/>
          </a:ln>
        </p:spPr>
        <p:txBody>
          <a:bodyPr lIns="0" tIns="0" rIns="0" bIns="0" anchor="b" anchorCtr="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400" b="1" i="0" u="none" strike="noStrike" kern="0" cap="none" spc="0" normalizeH="0" baseline="0" noProof="0" dirty="0" smtClean="0">
                <a:ln>
                  <a:noFill/>
                </a:ln>
                <a:gradFill>
                  <a:gsLst>
                    <a:gs pos="0">
                      <a:srgbClr val="8EB4E2">
                        <a:alpha val="70000"/>
                      </a:srgbClr>
                    </a:gs>
                    <a:gs pos="100000">
                      <a:srgbClr val="8EB4E2">
                        <a:alpha val="70000"/>
                      </a:srgbClr>
                    </a:gs>
                  </a:gsLst>
                  <a:lin ang="16200000" scaled="0"/>
                </a:gradFill>
                <a:effectLst/>
                <a:uLnTx/>
                <a:uFillTx/>
                <a:latin typeface="Segoe"/>
              </a:rPr>
              <a:t>3</a:t>
            </a:r>
            <a:endParaRPr kumimoji="0" lang="en-US" sz="4400" b="1" i="0" u="none" strike="noStrike" kern="0" cap="none" spc="0" normalizeH="0" baseline="0" noProof="0" dirty="0">
              <a:ln>
                <a:noFill/>
              </a:ln>
              <a:gradFill>
                <a:gsLst>
                  <a:gs pos="0">
                    <a:srgbClr val="8EB4E2">
                      <a:alpha val="70000"/>
                    </a:srgbClr>
                  </a:gs>
                  <a:gs pos="100000">
                    <a:srgbClr val="8EB4E2">
                      <a:alpha val="70000"/>
                    </a:srgbClr>
                  </a:gs>
                </a:gsLst>
                <a:lin ang="16200000" scaled="0"/>
              </a:gradFill>
              <a:effectLst/>
              <a:uLnTx/>
              <a:uFillTx/>
              <a:latin typeface="Segoe"/>
            </a:endParaRPr>
          </a:p>
        </p:txBody>
      </p:sp>
      <p:sp>
        <p:nvSpPr>
          <p:cNvPr id="108" name="Rectangle 47"/>
          <p:cNvSpPr>
            <a:spLocks noChangeArrowheads="1"/>
          </p:cNvSpPr>
          <p:nvPr/>
        </p:nvSpPr>
        <p:spPr bwMode="auto">
          <a:xfrm>
            <a:off x="6262987" y="5943802"/>
            <a:ext cx="410690" cy="609398"/>
          </a:xfrm>
          <a:prstGeom prst="rect">
            <a:avLst/>
          </a:prstGeom>
          <a:noFill/>
          <a:ln w="9525">
            <a:noFill/>
            <a:miter lim="800000"/>
            <a:headEnd/>
            <a:tailEnd/>
          </a:ln>
        </p:spPr>
        <p:txBody>
          <a:bodyPr lIns="0" tIns="0" rIns="0" bIns="0" anchor="b" anchorCtr="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400" b="1" i="0" u="none" strike="noStrike" kern="0" cap="none" spc="0" normalizeH="0" baseline="0" noProof="0" dirty="0" smtClean="0">
                <a:ln>
                  <a:noFill/>
                </a:ln>
                <a:gradFill>
                  <a:gsLst>
                    <a:gs pos="0">
                      <a:srgbClr val="8EB4E2">
                        <a:alpha val="70000"/>
                      </a:srgbClr>
                    </a:gs>
                    <a:gs pos="100000">
                      <a:srgbClr val="8EB4E2">
                        <a:alpha val="70000"/>
                      </a:srgbClr>
                    </a:gs>
                  </a:gsLst>
                  <a:lin ang="16200000" scaled="0"/>
                </a:gradFill>
                <a:effectLst/>
                <a:uLnTx/>
                <a:uFillTx/>
                <a:latin typeface="Segoe"/>
              </a:rPr>
              <a:t>4</a:t>
            </a:r>
            <a:endParaRPr kumimoji="0" lang="en-US" sz="4400" b="1" i="0" u="none" strike="noStrike" kern="0" cap="none" spc="0" normalizeH="0" baseline="0" noProof="0" dirty="0">
              <a:ln>
                <a:noFill/>
              </a:ln>
              <a:gradFill>
                <a:gsLst>
                  <a:gs pos="0">
                    <a:srgbClr val="8EB4E2">
                      <a:alpha val="70000"/>
                    </a:srgbClr>
                  </a:gs>
                  <a:gs pos="100000">
                    <a:srgbClr val="8EB4E2">
                      <a:alpha val="70000"/>
                    </a:srgbClr>
                  </a:gs>
                </a:gsLst>
                <a:lin ang="16200000" scaled="0"/>
              </a:gradFill>
              <a:effectLst/>
              <a:uLnTx/>
              <a:uFillTx/>
              <a:latin typeface="Segoe"/>
            </a:endParaRPr>
          </a:p>
        </p:txBody>
      </p:sp>
      <p:grpSp>
        <p:nvGrpSpPr>
          <p:cNvPr id="109" name="Group 75"/>
          <p:cNvGrpSpPr/>
          <p:nvPr/>
        </p:nvGrpSpPr>
        <p:grpSpPr>
          <a:xfrm>
            <a:off x="1363238" y="2241785"/>
            <a:ext cx="3813084" cy="1838320"/>
            <a:chOff x="1113191" y="1818042"/>
            <a:chExt cx="2860558" cy="1838320"/>
          </a:xfrm>
        </p:grpSpPr>
        <p:pic>
          <p:nvPicPr>
            <p:cNvPr id="1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2927" y="2282324"/>
              <a:ext cx="1220822" cy="909756"/>
            </a:xfrm>
            <a:prstGeom prst="rect">
              <a:avLst/>
            </a:prstGeom>
            <a:noFill/>
            <a:ln w="19050" algn="ctr">
              <a:noFill/>
              <a:miter lim="800000"/>
              <a:headEnd/>
              <a:tailEnd/>
            </a:ln>
            <a:effectLst>
              <a:outerShdw blurRad="127000" algn="ctr" rotWithShape="0">
                <a:prstClr val="black">
                  <a:alpha val="40000"/>
                </a:prstClr>
              </a:outerShdw>
            </a:effectLst>
          </p:spPr>
        </p:pic>
        <p:sp>
          <p:nvSpPr>
            <p:cNvPr id="111" name="Right Arrow 110"/>
            <p:cNvSpPr/>
            <p:nvPr/>
          </p:nvSpPr>
          <p:spPr>
            <a:xfrm>
              <a:off x="1905001" y="2552206"/>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pic>
          <p:nvPicPr>
            <p:cNvPr id="112" name="Picture 111" descr="G10418004042009.png"/>
            <p:cNvPicPr>
              <a:picLocks noChangeAspect="1"/>
            </p:cNvPicPr>
            <p:nvPr/>
          </p:nvPicPr>
          <p:blipFill>
            <a:blip r:embed="rId4" cstate="email"/>
            <a:srcRect/>
            <a:stretch>
              <a:fillRect/>
            </a:stretch>
          </p:blipFill>
          <p:spPr bwMode="auto">
            <a:xfrm>
              <a:off x="1113191" y="1818042"/>
              <a:ext cx="791810" cy="1838320"/>
            </a:xfrm>
            <a:prstGeom prst="rect">
              <a:avLst/>
            </a:prstGeom>
            <a:noFill/>
            <a:ln w="9525">
              <a:noFill/>
              <a:miter lim="800000"/>
              <a:headEnd/>
              <a:tailEnd/>
            </a:ln>
            <a:effectLst>
              <a:outerShdw blurRad="76200" dist="50800" dir="5400000" algn="tl" rotWithShape="0">
                <a:srgbClr val="000000">
                  <a:alpha val="40000"/>
                </a:srgbClr>
              </a:outerShdw>
            </a:effectLst>
          </p:spPr>
        </p:pic>
      </p:grpSp>
      <p:grpSp>
        <p:nvGrpSpPr>
          <p:cNvPr id="113" name="Group 83"/>
          <p:cNvGrpSpPr/>
          <p:nvPr/>
        </p:nvGrpSpPr>
        <p:grpSpPr>
          <a:xfrm>
            <a:off x="1363238" y="4641940"/>
            <a:ext cx="3813084" cy="1838320"/>
            <a:chOff x="1113191" y="1818042"/>
            <a:chExt cx="2860558" cy="1838320"/>
          </a:xfrm>
        </p:grpSpPr>
        <p:pic>
          <p:nvPicPr>
            <p:cNvPr id="1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2927" y="2282324"/>
              <a:ext cx="1220822" cy="909756"/>
            </a:xfrm>
            <a:prstGeom prst="rect">
              <a:avLst/>
            </a:prstGeom>
            <a:noFill/>
            <a:ln w="19050" algn="ctr">
              <a:noFill/>
              <a:miter lim="800000"/>
              <a:headEnd/>
              <a:tailEnd/>
            </a:ln>
            <a:effectLst>
              <a:outerShdw blurRad="127000" algn="ctr" rotWithShape="0">
                <a:prstClr val="black">
                  <a:alpha val="40000"/>
                </a:prstClr>
              </a:outerShdw>
            </a:effectLst>
          </p:spPr>
        </p:pic>
        <p:grpSp>
          <p:nvGrpSpPr>
            <p:cNvPr id="115" name="Group 85"/>
            <p:cNvGrpSpPr/>
            <p:nvPr/>
          </p:nvGrpSpPr>
          <p:grpSpPr>
            <a:xfrm>
              <a:off x="1905001" y="2378507"/>
              <a:ext cx="799293" cy="717390"/>
              <a:chOff x="2052536" y="2222082"/>
              <a:chExt cx="799293" cy="717390"/>
            </a:xfrm>
          </p:grpSpPr>
          <p:sp>
            <p:nvSpPr>
              <p:cNvPr id="117" name="Right Arrow 116"/>
              <p:cNvSpPr/>
              <p:nvPr/>
            </p:nvSpPr>
            <p:spPr>
              <a:xfrm>
                <a:off x="2052536" y="2222082"/>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sp>
            <p:nvSpPr>
              <p:cNvPr id="118" name="Right Arrow 117"/>
              <p:cNvSpPr/>
              <p:nvPr/>
            </p:nvSpPr>
            <p:spPr>
              <a:xfrm rot="10800000">
                <a:off x="2052536" y="2569479"/>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pic>
          <p:nvPicPr>
            <p:cNvPr id="116" name="Picture 115" descr="G10418004042009.png"/>
            <p:cNvPicPr>
              <a:picLocks noChangeAspect="1"/>
            </p:cNvPicPr>
            <p:nvPr/>
          </p:nvPicPr>
          <p:blipFill>
            <a:blip r:embed="rId4" cstate="email"/>
            <a:srcRect/>
            <a:stretch>
              <a:fillRect/>
            </a:stretch>
          </p:blipFill>
          <p:spPr bwMode="auto">
            <a:xfrm>
              <a:off x="1113191" y="1818042"/>
              <a:ext cx="791810" cy="1838320"/>
            </a:xfrm>
            <a:prstGeom prst="rect">
              <a:avLst/>
            </a:prstGeom>
            <a:noFill/>
            <a:ln w="9525">
              <a:noFill/>
              <a:miter lim="800000"/>
              <a:headEnd/>
              <a:tailEnd/>
            </a:ln>
            <a:effectLst>
              <a:outerShdw blurRad="76200" dist="50800" dir="5400000" algn="tl" rotWithShape="0">
                <a:srgbClr val="000000">
                  <a:alpha val="40000"/>
                </a:srgbClr>
              </a:outerShdw>
            </a:effectLst>
          </p:spPr>
        </p:pic>
      </p:grpSp>
      <p:grpSp>
        <p:nvGrpSpPr>
          <p:cNvPr id="119" name="Group 91"/>
          <p:cNvGrpSpPr/>
          <p:nvPr/>
        </p:nvGrpSpPr>
        <p:grpSpPr>
          <a:xfrm>
            <a:off x="8067975" y="5202405"/>
            <a:ext cx="1065446" cy="717390"/>
            <a:chOff x="2052536" y="2222082"/>
            <a:chExt cx="799293" cy="717390"/>
          </a:xfrm>
        </p:grpSpPr>
        <p:sp>
          <p:nvSpPr>
            <p:cNvPr id="120" name="Right Arrow 119"/>
            <p:cNvSpPr/>
            <p:nvPr/>
          </p:nvSpPr>
          <p:spPr>
            <a:xfrm>
              <a:off x="2052536" y="2222082"/>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sp>
          <p:nvSpPr>
            <p:cNvPr id="121" name="Right Arrow 120"/>
            <p:cNvSpPr/>
            <p:nvPr/>
          </p:nvSpPr>
          <p:spPr>
            <a:xfrm rot="10800000">
              <a:off x="2052536" y="2569479"/>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pic>
        <p:nvPicPr>
          <p:cNvPr id="122" name="Picture 121" descr="G10418004042009.png"/>
          <p:cNvPicPr>
            <a:picLocks noChangeAspect="1"/>
          </p:cNvPicPr>
          <p:nvPr/>
        </p:nvPicPr>
        <p:blipFill>
          <a:blip r:embed="rId4" cstate="email"/>
          <a:srcRect/>
          <a:stretch>
            <a:fillRect/>
          </a:stretch>
        </p:blipFill>
        <p:spPr bwMode="auto">
          <a:xfrm>
            <a:off x="7012503" y="4641940"/>
            <a:ext cx="1055472" cy="1838320"/>
          </a:xfrm>
          <a:prstGeom prst="rect">
            <a:avLst/>
          </a:prstGeom>
          <a:noFill/>
          <a:ln w="9525">
            <a:noFill/>
            <a:miter lim="800000"/>
            <a:headEnd/>
            <a:tailEnd/>
          </a:ln>
          <a:effectLst>
            <a:outerShdw blurRad="76200" dist="50800" dir="5400000" algn="tl" rotWithShape="0">
              <a:srgbClr val="000000">
                <a:alpha val="40000"/>
              </a:srgbClr>
            </a:outerShdw>
          </a:effectLst>
        </p:spPr>
      </p:pic>
      <p:pic>
        <p:nvPicPr>
          <p:cNvPr id="123" name="Picture 122" descr="G10418004042009.png"/>
          <p:cNvPicPr>
            <a:picLocks noChangeAspect="1"/>
          </p:cNvPicPr>
          <p:nvPr/>
        </p:nvPicPr>
        <p:blipFill>
          <a:blip r:embed="rId4" cstate="email"/>
          <a:srcRect/>
          <a:stretch>
            <a:fillRect/>
          </a:stretch>
        </p:blipFill>
        <p:spPr bwMode="auto">
          <a:xfrm>
            <a:off x="9139920" y="4641940"/>
            <a:ext cx="1055472" cy="1838320"/>
          </a:xfrm>
          <a:prstGeom prst="rect">
            <a:avLst/>
          </a:prstGeom>
          <a:noFill/>
          <a:ln w="9525">
            <a:noFill/>
            <a:miter lim="800000"/>
            <a:headEnd/>
            <a:tailEnd/>
          </a:ln>
          <a:effectLst>
            <a:outerShdw blurRad="76200" dist="50800" dir="5400000" algn="tl" rotWithShape="0">
              <a:srgbClr val="000000">
                <a:alpha val="40000"/>
              </a:srgbClr>
            </a:outerShdw>
          </a:effectLst>
        </p:spPr>
      </p:pic>
      <p:pic>
        <p:nvPicPr>
          <p:cNvPr id="124"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03348" y="4957685"/>
            <a:ext cx="1222239" cy="683287"/>
          </a:xfrm>
          <a:prstGeom prst="rect">
            <a:avLst/>
          </a:prstGeom>
          <a:noFill/>
          <a:ln w="19050" algn="ctr">
            <a:noFill/>
            <a:miter lim="800000"/>
            <a:headEnd/>
            <a:tailEnd/>
          </a:ln>
          <a:effectLst>
            <a:outerShdw blurRad="127000" algn="ctr" rotWithShape="0">
              <a:prstClr val="black">
                <a:alpha val="40000"/>
              </a:prstClr>
            </a:outerShdw>
          </a:effectLst>
        </p:spPr>
      </p:pic>
      <p:grpSp>
        <p:nvGrpSpPr>
          <p:cNvPr id="125" name="Group 76"/>
          <p:cNvGrpSpPr/>
          <p:nvPr/>
        </p:nvGrpSpPr>
        <p:grpSpPr>
          <a:xfrm>
            <a:off x="7012503" y="2241785"/>
            <a:ext cx="3813084" cy="1838320"/>
            <a:chOff x="5260747" y="1818042"/>
            <a:chExt cx="2860558" cy="1838320"/>
          </a:xfrm>
        </p:grpSpPr>
        <p:grpSp>
          <p:nvGrpSpPr>
            <p:cNvPr id="126" name="Group 77"/>
            <p:cNvGrpSpPr/>
            <p:nvPr/>
          </p:nvGrpSpPr>
          <p:grpSpPr>
            <a:xfrm>
              <a:off x="5260747" y="1818042"/>
              <a:ext cx="2860558" cy="1838320"/>
              <a:chOff x="1113191" y="1818042"/>
              <a:chExt cx="2860558" cy="1838320"/>
            </a:xfrm>
          </p:grpSpPr>
          <p:pic>
            <p:nvPicPr>
              <p:cNvPr id="12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2927" y="2282324"/>
                <a:ext cx="1220822" cy="909756"/>
              </a:xfrm>
              <a:prstGeom prst="rect">
                <a:avLst/>
              </a:prstGeom>
              <a:noFill/>
              <a:ln w="19050" algn="ctr">
                <a:noFill/>
                <a:miter lim="800000"/>
                <a:headEnd/>
                <a:tailEnd/>
              </a:ln>
              <a:effectLst>
                <a:outerShdw blurRad="127000" algn="ctr" rotWithShape="0">
                  <a:prstClr val="black">
                    <a:alpha val="40000"/>
                  </a:prstClr>
                </a:outerShdw>
              </a:effectLst>
            </p:spPr>
          </p:pic>
          <p:grpSp>
            <p:nvGrpSpPr>
              <p:cNvPr id="129" name="Group 79"/>
              <p:cNvGrpSpPr/>
              <p:nvPr/>
            </p:nvGrpSpPr>
            <p:grpSpPr>
              <a:xfrm>
                <a:off x="1905001" y="2378507"/>
                <a:ext cx="799293" cy="717390"/>
                <a:chOff x="2052536" y="2222082"/>
                <a:chExt cx="799293" cy="717390"/>
              </a:xfrm>
            </p:grpSpPr>
            <p:sp>
              <p:nvSpPr>
                <p:cNvPr id="131" name="Right Arrow 130"/>
                <p:cNvSpPr/>
                <p:nvPr/>
              </p:nvSpPr>
              <p:spPr>
                <a:xfrm>
                  <a:off x="2052536" y="2222082"/>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sp>
              <p:nvSpPr>
                <p:cNvPr id="132" name="Right Arrow 131"/>
                <p:cNvSpPr/>
                <p:nvPr/>
              </p:nvSpPr>
              <p:spPr>
                <a:xfrm rot="10800000">
                  <a:off x="2052536" y="2569479"/>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pic>
            <p:nvPicPr>
              <p:cNvPr id="130" name="Picture 129" descr="G10418004042009.png"/>
              <p:cNvPicPr>
                <a:picLocks noChangeAspect="1"/>
              </p:cNvPicPr>
              <p:nvPr/>
            </p:nvPicPr>
            <p:blipFill>
              <a:blip r:embed="rId4" cstate="email"/>
              <a:srcRect/>
              <a:stretch>
                <a:fillRect/>
              </a:stretch>
            </p:blipFill>
            <p:spPr bwMode="auto">
              <a:xfrm>
                <a:off x="1113191" y="1818042"/>
                <a:ext cx="791810" cy="1838320"/>
              </a:xfrm>
              <a:prstGeom prst="rect">
                <a:avLst/>
              </a:prstGeom>
              <a:noFill/>
              <a:ln w="9525">
                <a:noFill/>
                <a:miter lim="800000"/>
                <a:headEnd/>
                <a:tailEnd/>
              </a:ln>
              <a:effectLst>
                <a:outerShdw blurRad="76200" dist="50800" dir="5400000" algn="tl" rotWithShape="0">
                  <a:srgbClr val="000000">
                    <a:alpha val="40000"/>
                  </a:srgbClr>
                </a:outerShdw>
              </a:effectLst>
            </p:spPr>
          </p:pic>
        </p:grpSp>
        <p:pic>
          <p:nvPicPr>
            <p:cNvPr id="127" name="Picture 2" descr="H:\SILVER FOX\8-20353_SivNagalingam\Art\script_25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59854" y="2576523"/>
              <a:ext cx="813573" cy="813573"/>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806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Use Case #1 – IT Services Fabric Initialization</a:t>
            </a:r>
            <a:endParaRPr lang="en-US" dirty="0"/>
          </a:p>
        </p:txBody>
      </p:sp>
      <p:grpSp>
        <p:nvGrpSpPr>
          <p:cNvPr id="256" name="Group 25"/>
          <p:cNvGrpSpPr/>
          <p:nvPr/>
        </p:nvGrpSpPr>
        <p:grpSpPr>
          <a:xfrm>
            <a:off x="478957" y="1360514"/>
            <a:ext cx="9573306" cy="2286000"/>
            <a:chOff x="359311" y="1360514"/>
            <a:chExt cx="7181850" cy="2286000"/>
          </a:xfrm>
        </p:grpSpPr>
        <p:sp>
          <p:nvSpPr>
            <p:cNvPr id="257" name="Rectangle 256"/>
            <p:cNvSpPr/>
            <p:nvPr/>
          </p:nvSpPr>
          <p:spPr>
            <a:xfrm>
              <a:off x="359311" y="1360514"/>
              <a:ext cx="7181850" cy="228600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grpSp>
          <p:nvGrpSpPr>
            <p:cNvPr id="258" name="Group 16"/>
            <p:cNvGrpSpPr/>
            <p:nvPr/>
          </p:nvGrpSpPr>
          <p:grpSpPr>
            <a:xfrm>
              <a:off x="3508288" y="1489889"/>
              <a:ext cx="3888763" cy="2067553"/>
              <a:chOff x="3508288" y="1489889"/>
              <a:chExt cx="3888763" cy="2067553"/>
            </a:xfrm>
          </p:grpSpPr>
          <p:pic>
            <p:nvPicPr>
              <p:cNvPr id="280" name="Picture 4" descr="H:\SILVER FOX\8-20353_SivNagalingam\Art\server_256_VIRTUAL.png"/>
              <p:cNvPicPr>
                <a:picLocks noChangeAspect="1" noChangeArrowheads="1"/>
              </p:cNvPicPr>
              <p:nvPr/>
            </p:nvPicPr>
            <p:blipFill>
              <a:blip r:embed="rId3" cstate="email">
                <a:alphaModFix amt="50000"/>
                <a:extLst>
                  <a:ext uri="{28A0092B-C50C-407E-A947-70E740481C1C}">
                    <a14:useLocalDpi xmlns:a14="http://schemas.microsoft.com/office/drawing/2010/main" val="0"/>
                  </a:ext>
                </a:extLst>
              </a:blip>
              <a:srcRect/>
              <a:stretch>
                <a:fillRect/>
              </a:stretch>
            </p:blipFill>
            <p:spPr bwMode="auto">
              <a:xfrm>
                <a:off x="4597058" y="2173202"/>
                <a:ext cx="700932" cy="700932"/>
              </a:xfrm>
              <a:prstGeom prst="rect">
                <a:avLst/>
              </a:prstGeom>
              <a:blipFill dpi="0" rotWithShape="1">
                <a:blip r:embed="rId4"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sp>
            <p:nvSpPr>
              <p:cNvPr id="281" name="TextBox 280"/>
              <p:cNvSpPr txBox="1"/>
              <p:nvPr/>
            </p:nvSpPr>
            <p:spPr>
              <a:xfrm>
                <a:off x="6469163" y="2440569"/>
                <a:ext cx="927888" cy="167726"/>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l"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Management</a:t>
                </a:r>
              </a:p>
            </p:txBody>
          </p:sp>
          <p:cxnSp>
            <p:nvCxnSpPr>
              <p:cNvPr id="282" name="Straight Connector 281"/>
              <p:cNvCxnSpPr/>
              <p:nvPr/>
            </p:nvCxnSpPr>
            <p:spPr>
              <a:xfrm>
                <a:off x="5019441" y="2523668"/>
                <a:ext cx="1097280" cy="0"/>
              </a:xfrm>
              <a:prstGeom prst="line">
                <a:avLst/>
              </a:prstGeom>
              <a:noFill/>
              <a:ln w="19050" cap="flat" cmpd="sng" algn="ctr">
                <a:gradFill>
                  <a:gsLst>
                    <a:gs pos="50000">
                      <a:srgbClr val="8EB4E2"/>
                    </a:gs>
                    <a:gs pos="0">
                      <a:srgbClr val="8EB4E2">
                        <a:alpha val="0"/>
                      </a:srgbClr>
                    </a:gs>
                    <a:gs pos="100000">
                      <a:srgbClr val="8EB4E2">
                        <a:alpha val="0"/>
                      </a:srgbClr>
                    </a:gs>
                  </a:gsLst>
                  <a:lin ang="0" scaled="0"/>
                </a:gradFill>
                <a:prstDash val="solid"/>
              </a:ln>
              <a:effectLst/>
            </p:spPr>
          </p:cxnSp>
          <p:cxnSp>
            <p:nvCxnSpPr>
              <p:cNvPr id="283" name="Straight Connector 282"/>
              <p:cNvCxnSpPr/>
              <p:nvPr/>
            </p:nvCxnSpPr>
            <p:spPr>
              <a:xfrm>
                <a:off x="5019441" y="2790755"/>
                <a:ext cx="91440" cy="365760"/>
              </a:xfrm>
              <a:prstGeom prst="line">
                <a:avLst/>
              </a:prstGeom>
              <a:noFill/>
              <a:ln w="19050" cap="flat" cmpd="sng" algn="ctr">
                <a:gradFill>
                  <a:gsLst>
                    <a:gs pos="50000">
                      <a:srgbClr val="8EB4E2"/>
                    </a:gs>
                    <a:gs pos="0">
                      <a:srgbClr val="8EB4E2">
                        <a:alpha val="0"/>
                      </a:srgbClr>
                    </a:gs>
                    <a:gs pos="100000">
                      <a:srgbClr val="8EB4E2">
                        <a:alpha val="0"/>
                      </a:srgbClr>
                    </a:gs>
                  </a:gsLst>
                  <a:lin ang="0" scaled="0"/>
                </a:gradFill>
                <a:prstDash val="solid"/>
              </a:ln>
              <a:effectLst/>
            </p:spPr>
          </p:cxnSp>
          <p:cxnSp>
            <p:nvCxnSpPr>
              <p:cNvPr id="284" name="Straight Connector 283"/>
              <p:cNvCxnSpPr/>
              <p:nvPr/>
            </p:nvCxnSpPr>
            <p:spPr>
              <a:xfrm>
                <a:off x="5059197" y="2638161"/>
                <a:ext cx="457200" cy="274320"/>
              </a:xfrm>
              <a:prstGeom prst="line">
                <a:avLst/>
              </a:prstGeom>
              <a:noFill/>
              <a:ln w="19050" cap="flat" cmpd="sng" algn="ctr">
                <a:gradFill>
                  <a:gsLst>
                    <a:gs pos="50000">
                      <a:srgbClr val="8EB4E2"/>
                    </a:gs>
                    <a:gs pos="0">
                      <a:srgbClr val="8EB4E2">
                        <a:alpha val="0"/>
                      </a:srgbClr>
                    </a:gs>
                    <a:gs pos="100000">
                      <a:srgbClr val="8EB4E2">
                        <a:alpha val="0"/>
                      </a:srgbClr>
                    </a:gs>
                  </a:gsLst>
                  <a:lin ang="0" scaled="0"/>
                </a:gradFill>
                <a:prstDash val="solid"/>
              </a:ln>
              <a:effectLst/>
            </p:spPr>
          </p:cxnSp>
          <p:cxnSp>
            <p:nvCxnSpPr>
              <p:cNvPr id="285" name="Straight Connector 284"/>
              <p:cNvCxnSpPr/>
              <p:nvPr/>
            </p:nvCxnSpPr>
            <p:spPr>
              <a:xfrm flipV="1">
                <a:off x="5000391" y="1893270"/>
                <a:ext cx="91440" cy="365760"/>
              </a:xfrm>
              <a:prstGeom prst="line">
                <a:avLst/>
              </a:prstGeom>
              <a:noFill/>
              <a:ln w="19050" cap="flat" cmpd="sng" algn="ctr">
                <a:gradFill>
                  <a:gsLst>
                    <a:gs pos="50000">
                      <a:srgbClr val="8EB4E2"/>
                    </a:gs>
                    <a:gs pos="0">
                      <a:srgbClr val="8EB4E2">
                        <a:alpha val="0"/>
                      </a:srgbClr>
                    </a:gs>
                    <a:gs pos="100000">
                      <a:srgbClr val="8EB4E2">
                        <a:alpha val="0"/>
                      </a:srgbClr>
                    </a:gs>
                  </a:gsLst>
                  <a:lin ang="0" scaled="0"/>
                </a:gradFill>
                <a:prstDash val="solid"/>
              </a:ln>
              <a:effectLst/>
            </p:spPr>
          </p:cxnSp>
          <p:cxnSp>
            <p:nvCxnSpPr>
              <p:cNvPr id="286" name="Straight Connector 285"/>
              <p:cNvCxnSpPr/>
              <p:nvPr/>
            </p:nvCxnSpPr>
            <p:spPr>
              <a:xfrm flipV="1">
                <a:off x="5059197" y="2134855"/>
                <a:ext cx="457200" cy="274320"/>
              </a:xfrm>
              <a:prstGeom prst="line">
                <a:avLst/>
              </a:prstGeom>
              <a:noFill/>
              <a:ln w="19050" cap="flat" cmpd="sng" algn="ctr">
                <a:gradFill>
                  <a:gsLst>
                    <a:gs pos="50000">
                      <a:srgbClr val="8EB4E2"/>
                    </a:gs>
                    <a:gs pos="0">
                      <a:srgbClr val="8EB4E2">
                        <a:alpha val="0"/>
                      </a:srgbClr>
                    </a:gs>
                    <a:gs pos="100000">
                      <a:srgbClr val="8EB4E2">
                        <a:alpha val="0"/>
                      </a:srgbClr>
                    </a:gs>
                  </a:gsLst>
                  <a:lin ang="0" scaled="0"/>
                </a:gradFill>
                <a:prstDash val="solid"/>
              </a:ln>
              <a:effectLst/>
            </p:spPr>
          </p:cxnSp>
          <p:grpSp>
            <p:nvGrpSpPr>
              <p:cNvPr id="287" name="Group 4"/>
              <p:cNvGrpSpPr/>
              <p:nvPr/>
            </p:nvGrpSpPr>
            <p:grpSpPr>
              <a:xfrm>
                <a:off x="4935045" y="1489889"/>
                <a:ext cx="1824388" cy="485942"/>
                <a:chOff x="4935045" y="1299389"/>
                <a:chExt cx="1824388" cy="485942"/>
              </a:xfrm>
            </p:grpSpPr>
            <p:sp>
              <p:nvSpPr>
                <p:cNvPr id="316" name="TextBox 35"/>
                <p:cNvSpPr txBox="1"/>
                <p:nvPr/>
              </p:nvSpPr>
              <p:spPr>
                <a:xfrm>
                  <a:off x="5488997" y="1459260"/>
                  <a:ext cx="1270436"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l"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Backup</a:t>
                  </a:r>
                </a:p>
              </p:txBody>
            </p:sp>
            <p:grpSp>
              <p:nvGrpSpPr>
                <p:cNvPr id="317" name="Group 5"/>
                <p:cNvGrpSpPr/>
                <p:nvPr/>
              </p:nvGrpSpPr>
              <p:grpSpPr>
                <a:xfrm>
                  <a:off x="4935045" y="1299389"/>
                  <a:ext cx="483222" cy="485942"/>
                  <a:chOff x="-2480987" y="4574756"/>
                  <a:chExt cx="1326829" cy="1334297"/>
                </a:xfrm>
              </p:grpSpPr>
              <p:pic>
                <p:nvPicPr>
                  <p:cNvPr id="318" name="Picture 16" descr="H:\SILVER FOX\8-20353_SivNagalingam\Art\cluste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2480987" y="4574756"/>
                    <a:ext cx="1326829" cy="132682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9" name="Picture 17" descr="H:\SILVER FOX\8-20353_SivNagalingam\Art\server_25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4156" y="5006131"/>
                    <a:ext cx="902922" cy="902922"/>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288" name="Group 8"/>
              <p:cNvGrpSpPr/>
              <p:nvPr/>
            </p:nvGrpSpPr>
            <p:grpSpPr>
              <a:xfrm>
                <a:off x="5422614" y="1885293"/>
                <a:ext cx="1816944" cy="485942"/>
                <a:chOff x="5422614" y="1742418"/>
                <a:chExt cx="1816944" cy="485942"/>
              </a:xfrm>
            </p:grpSpPr>
            <p:sp>
              <p:nvSpPr>
                <p:cNvPr id="312" name="TextBox 39"/>
                <p:cNvSpPr txBox="1"/>
                <p:nvPr/>
              </p:nvSpPr>
              <p:spPr>
                <a:xfrm>
                  <a:off x="5969122" y="1902290"/>
                  <a:ext cx="1270436"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l"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Production</a:t>
                  </a:r>
                </a:p>
              </p:txBody>
            </p:sp>
            <p:grpSp>
              <p:nvGrpSpPr>
                <p:cNvPr id="313" name="Group 46"/>
                <p:cNvGrpSpPr/>
                <p:nvPr/>
              </p:nvGrpSpPr>
              <p:grpSpPr>
                <a:xfrm>
                  <a:off x="5422614" y="1742418"/>
                  <a:ext cx="483222" cy="485942"/>
                  <a:chOff x="-2480987" y="4313216"/>
                  <a:chExt cx="1326829" cy="1334298"/>
                </a:xfrm>
              </p:grpSpPr>
              <p:pic>
                <p:nvPicPr>
                  <p:cNvPr id="314" name="Picture 16" descr="H:\SILVER FOX\8-20353_SivNagalingam\Art\cluste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2480987" y="4313216"/>
                    <a:ext cx="1326829" cy="1326829"/>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5" name="Picture 17" descr="H:\SILVER FOX\8-20353_SivNagalingam\Art\server_25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4156" y="4744593"/>
                    <a:ext cx="902921" cy="90292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289" name="Group 49"/>
              <p:cNvGrpSpPr/>
              <p:nvPr/>
            </p:nvGrpSpPr>
            <p:grpSpPr>
              <a:xfrm>
                <a:off x="5910183" y="2280697"/>
                <a:ext cx="483222" cy="485942"/>
                <a:chOff x="-2480987" y="4313216"/>
                <a:chExt cx="1326829" cy="1334298"/>
              </a:xfrm>
            </p:grpSpPr>
            <p:pic>
              <p:nvPicPr>
                <p:cNvPr id="310" name="Picture 16" descr="H:\SILVER FOX\8-20353_SivNagalingam\Art\cluste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2480987" y="4313216"/>
                  <a:ext cx="1326829" cy="1326829"/>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1" name="Picture 17" descr="H:\SILVER FOX\8-20353_SivNagalingam\Art\server_25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4156" y="4744593"/>
                  <a:ext cx="902921" cy="90292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90" name="Group 7"/>
              <p:cNvGrpSpPr/>
              <p:nvPr/>
            </p:nvGrpSpPr>
            <p:grpSpPr>
              <a:xfrm>
                <a:off x="5374989" y="2676101"/>
                <a:ext cx="1816944" cy="485942"/>
                <a:chOff x="5422614" y="2818976"/>
                <a:chExt cx="1816944" cy="485942"/>
              </a:xfrm>
            </p:grpSpPr>
            <p:sp>
              <p:nvSpPr>
                <p:cNvPr id="306" name="TextBox 41"/>
                <p:cNvSpPr txBox="1"/>
                <p:nvPr/>
              </p:nvSpPr>
              <p:spPr>
                <a:xfrm>
                  <a:off x="5969122" y="2895748"/>
                  <a:ext cx="1270436"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l"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OLTP-Cluster Shared Volumes</a:t>
                  </a:r>
                </a:p>
              </p:txBody>
            </p:sp>
            <p:grpSp>
              <p:nvGrpSpPr>
                <p:cNvPr id="307" name="Group 306"/>
                <p:cNvGrpSpPr/>
                <p:nvPr/>
              </p:nvGrpSpPr>
              <p:grpSpPr>
                <a:xfrm>
                  <a:off x="5422614" y="2818976"/>
                  <a:ext cx="483222" cy="485942"/>
                  <a:chOff x="-2480987" y="4313216"/>
                  <a:chExt cx="1326829" cy="1334298"/>
                </a:xfrm>
              </p:grpSpPr>
              <p:pic>
                <p:nvPicPr>
                  <p:cNvPr id="308" name="Picture 16" descr="H:\SILVER FOX\8-20353_SivNagalingam\Art\cluste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2480987" y="4313216"/>
                    <a:ext cx="1326829" cy="1326829"/>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9" name="Picture 17" descr="H:\SILVER FOX\8-20353_SivNagalingam\Art\server_25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4156" y="4744593"/>
                    <a:ext cx="902921" cy="90292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291" name="Group 6"/>
              <p:cNvGrpSpPr/>
              <p:nvPr/>
            </p:nvGrpSpPr>
            <p:grpSpPr>
              <a:xfrm>
                <a:off x="4839795" y="3071500"/>
                <a:ext cx="2304513" cy="485942"/>
                <a:chOff x="4935045" y="3262000"/>
                <a:chExt cx="2304513" cy="485942"/>
              </a:xfrm>
            </p:grpSpPr>
            <p:sp>
              <p:nvSpPr>
                <p:cNvPr id="302" name="TextBox 301"/>
                <p:cNvSpPr txBox="1"/>
                <p:nvPr/>
              </p:nvSpPr>
              <p:spPr>
                <a:xfrm>
                  <a:off x="5488997" y="3421878"/>
                  <a:ext cx="1750561"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l"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OLTP-Live Migration</a:t>
                  </a:r>
                </a:p>
              </p:txBody>
            </p:sp>
            <p:grpSp>
              <p:nvGrpSpPr>
                <p:cNvPr id="303" name="Group 56"/>
                <p:cNvGrpSpPr/>
                <p:nvPr/>
              </p:nvGrpSpPr>
              <p:grpSpPr>
                <a:xfrm>
                  <a:off x="4935045" y="3262000"/>
                  <a:ext cx="483222" cy="485942"/>
                  <a:chOff x="-2480987" y="4051676"/>
                  <a:chExt cx="1326829" cy="1334298"/>
                </a:xfrm>
              </p:grpSpPr>
              <p:pic>
                <p:nvPicPr>
                  <p:cNvPr id="304" name="Picture 16" descr="H:\SILVER FOX\8-20353_SivNagalingam\Art\cluste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2480987" y="4051676"/>
                    <a:ext cx="1326829" cy="1326829"/>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5" name="Picture 17" descr="H:\SILVER FOX\8-20353_SivNagalingam\Art\server_25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4156" y="4483052"/>
                    <a:ext cx="902922" cy="902922"/>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292" name="Group 44"/>
              <p:cNvGrpSpPr/>
              <p:nvPr/>
            </p:nvGrpSpPr>
            <p:grpSpPr>
              <a:xfrm>
                <a:off x="3508288" y="1735752"/>
                <a:ext cx="1327240" cy="1743582"/>
                <a:chOff x="4472952" y="1588895"/>
                <a:chExt cx="1327240" cy="1743582"/>
              </a:xfrm>
            </p:grpSpPr>
            <p:grpSp>
              <p:nvGrpSpPr>
                <p:cNvPr id="293" name="Group 33"/>
                <p:cNvGrpSpPr/>
                <p:nvPr/>
              </p:nvGrpSpPr>
              <p:grpSpPr>
                <a:xfrm>
                  <a:off x="4744465" y="1792918"/>
                  <a:ext cx="555896" cy="1167787"/>
                  <a:chOff x="4752975" y="1501808"/>
                  <a:chExt cx="555896" cy="1167787"/>
                </a:xfrm>
              </p:grpSpPr>
              <p:pic>
                <p:nvPicPr>
                  <p:cNvPr id="300" name="Picture 6"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4752975" y="1501808"/>
                    <a:ext cx="555896" cy="169857"/>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301" name="Picture 6"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4752975" y="2499738"/>
                    <a:ext cx="555896" cy="169857"/>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sp>
              <p:nvSpPr>
                <p:cNvPr id="294" name="TextBox 36"/>
                <p:cNvSpPr txBox="1"/>
                <p:nvPr/>
              </p:nvSpPr>
              <p:spPr>
                <a:xfrm>
                  <a:off x="4473773" y="1998315"/>
                  <a:ext cx="1097280"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Boot Disk</a:t>
                  </a:r>
                </a:p>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40 GB (boot)</a:t>
                  </a:r>
                </a:p>
              </p:txBody>
            </p:sp>
            <p:sp>
              <p:nvSpPr>
                <p:cNvPr id="295" name="TextBox 37"/>
                <p:cNvSpPr txBox="1"/>
                <p:nvPr/>
              </p:nvSpPr>
              <p:spPr>
                <a:xfrm>
                  <a:off x="4473773" y="2586423"/>
                  <a:ext cx="1097280"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FC-SAN</a:t>
                  </a:r>
                </a:p>
              </p:txBody>
            </p:sp>
            <p:sp>
              <p:nvSpPr>
                <p:cNvPr id="296" name="TextBox 38"/>
                <p:cNvSpPr txBox="1"/>
                <p:nvPr/>
              </p:nvSpPr>
              <p:spPr>
                <a:xfrm>
                  <a:off x="4472952" y="3000078"/>
                  <a:ext cx="1098923"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CSV-Disk</a:t>
                  </a:r>
                </a:p>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200 GB (shared)</a:t>
                  </a:r>
                </a:p>
              </p:txBody>
            </p:sp>
            <p:cxnSp>
              <p:nvCxnSpPr>
                <p:cNvPr id="297" name="Straight Connector 296"/>
                <p:cNvCxnSpPr/>
                <p:nvPr/>
              </p:nvCxnSpPr>
              <p:spPr>
                <a:xfrm>
                  <a:off x="5251552" y="1864174"/>
                  <a:ext cx="548640" cy="274320"/>
                </a:xfrm>
                <a:prstGeom prst="line">
                  <a:avLst/>
                </a:prstGeom>
                <a:noFill/>
                <a:ln w="19050" cap="flat" cmpd="sng" algn="ctr">
                  <a:gradFill>
                    <a:gsLst>
                      <a:gs pos="50000">
                        <a:srgbClr val="FEAD76"/>
                      </a:gs>
                      <a:gs pos="0">
                        <a:srgbClr val="FEAD76">
                          <a:alpha val="0"/>
                        </a:srgbClr>
                      </a:gs>
                      <a:gs pos="100000">
                        <a:srgbClr val="FEAD76">
                          <a:alpha val="0"/>
                        </a:srgbClr>
                      </a:gs>
                    </a:gsLst>
                    <a:lin ang="0" scaled="0"/>
                  </a:gradFill>
                  <a:prstDash val="solid"/>
                </a:ln>
                <a:effectLst/>
              </p:spPr>
            </p:cxnSp>
            <p:sp>
              <p:nvSpPr>
                <p:cNvPr id="298" name="TextBox 297"/>
                <p:cNvSpPr txBox="1"/>
                <p:nvPr/>
              </p:nvSpPr>
              <p:spPr>
                <a:xfrm>
                  <a:off x="4473773" y="1588895"/>
                  <a:ext cx="1097280"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FC-SAN</a:t>
                  </a:r>
                </a:p>
              </p:txBody>
            </p:sp>
            <p:cxnSp>
              <p:nvCxnSpPr>
                <p:cNvPr id="299" name="Straight Connector 298"/>
                <p:cNvCxnSpPr/>
                <p:nvPr/>
              </p:nvCxnSpPr>
              <p:spPr>
                <a:xfrm flipV="1">
                  <a:off x="5251552" y="2610335"/>
                  <a:ext cx="548640" cy="274320"/>
                </a:xfrm>
                <a:prstGeom prst="line">
                  <a:avLst/>
                </a:prstGeom>
                <a:noFill/>
                <a:ln w="19050" cap="flat" cmpd="sng" algn="ctr">
                  <a:gradFill>
                    <a:gsLst>
                      <a:gs pos="50000">
                        <a:srgbClr val="FEAD76"/>
                      </a:gs>
                      <a:gs pos="0">
                        <a:srgbClr val="FEAD76">
                          <a:alpha val="0"/>
                        </a:srgbClr>
                      </a:gs>
                      <a:gs pos="100000">
                        <a:srgbClr val="FEAD76">
                          <a:alpha val="0"/>
                        </a:srgbClr>
                      </a:gs>
                    </a:gsLst>
                    <a:lin ang="0" scaled="0"/>
                  </a:gradFill>
                  <a:prstDash val="solid"/>
                </a:ln>
                <a:effectLst/>
              </p:spPr>
            </p:cxnSp>
          </p:grpSp>
        </p:grpSp>
        <p:grpSp>
          <p:nvGrpSpPr>
            <p:cNvPr id="259" name="Group 19"/>
            <p:cNvGrpSpPr/>
            <p:nvPr/>
          </p:nvGrpSpPr>
          <p:grpSpPr>
            <a:xfrm>
              <a:off x="490203" y="1553795"/>
              <a:ext cx="3045790" cy="1953296"/>
              <a:chOff x="490203" y="1553795"/>
              <a:chExt cx="3045790" cy="1953296"/>
            </a:xfrm>
          </p:grpSpPr>
          <p:sp>
            <p:nvSpPr>
              <p:cNvPr id="260" name="TextBox 259"/>
              <p:cNvSpPr txBox="1"/>
              <p:nvPr/>
            </p:nvSpPr>
            <p:spPr>
              <a:xfrm>
                <a:off x="1673527" y="3174692"/>
                <a:ext cx="1663340"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Define requirements for setting up fabric services</a:t>
                </a:r>
              </a:p>
            </p:txBody>
          </p:sp>
          <p:sp>
            <p:nvSpPr>
              <p:cNvPr id="261" name="Right Arrow 260"/>
              <p:cNvSpPr/>
              <p:nvPr/>
            </p:nvSpPr>
            <p:spPr>
              <a:xfrm>
                <a:off x="2736700" y="2297130"/>
                <a:ext cx="799293"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nvGrpSpPr>
              <p:cNvPr id="262" name="Group 61"/>
              <p:cNvGrpSpPr/>
              <p:nvPr/>
            </p:nvGrpSpPr>
            <p:grpSpPr>
              <a:xfrm>
                <a:off x="1142136" y="2169670"/>
                <a:ext cx="830883" cy="707996"/>
                <a:chOff x="1345282" y="1808940"/>
                <a:chExt cx="1592401" cy="707996"/>
              </a:xfrm>
            </p:grpSpPr>
            <p:sp>
              <p:nvSpPr>
                <p:cNvPr id="278" name="Right Arrow 277"/>
                <p:cNvSpPr/>
                <p:nvPr/>
              </p:nvSpPr>
              <p:spPr>
                <a:xfrm rot="900000">
                  <a:off x="1345282" y="1808940"/>
                  <a:ext cx="1592401" cy="252160"/>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sp>
              <p:nvSpPr>
                <p:cNvPr id="279" name="Right Arrow 278"/>
                <p:cNvSpPr/>
                <p:nvPr/>
              </p:nvSpPr>
              <p:spPr>
                <a:xfrm rot="20700000" flipV="1">
                  <a:off x="1345282" y="2264776"/>
                  <a:ext cx="1592401" cy="252160"/>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grpSp>
            <p:nvGrpSpPr>
              <p:cNvPr id="263" name="Group 62"/>
              <p:cNvGrpSpPr/>
              <p:nvPr/>
            </p:nvGrpSpPr>
            <p:grpSpPr>
              <a:xfrm>
                <a:off x="1813853" y="1924186"/>
                <a:ext cx="1134559" cy="1198965"/>
                <a:chOff x="2826142" y="1629166"/>
                <a:chExt cx="1134559" cy="1198965"/>
              </a:xfrm>
            </p:grpSpPr>
            <p:grpSp>
              <p:nvGrpSpPr>
                <p:cNvPr id="270" name="Group 3"/>
                <p:cNvGrpSpPr/>
                <p:nvPr/>
              </p:nvGrpSpPr>
              <p:grpSpPr>
                <a:xfrm>
                  <a:off x="2826142" y="1629166"/>
                  <a:ext cx="1126889" cy="870572"/>
                  <a:chOff x="-4133296" y="1021457"/>
                  <a:chExt cx="4295221" cy="3318246"/>
                </a:xfrm>
              </p:grpSpPr>
              <p:pic>
                <p:nvPicPr>
                  <p:cNvPr id="275" name="Picture 15" descr="H:\SILVER FOX\8-20353_SivNagalingam\Icons - Illustrations\_ REAL VISTA STYLE\people icons friends buddies users.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898913" y="1021457"/>
                    <a:ext cx="2438400" cy="243840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 name="Picture 14" descr="H:\SILVER FOX\8-20353_SivNagalingam\Icons - Illustrations\_ REAL VISTA STYLE\people man suit icon user.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133296" y="1536700"/>
                    <a:ext cx="2359028" cy="235902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7" name="Picture 13" descr="H:\SILVER FOX\8-20353_SivNagalingam\Icons - Illustrations\_ REAL VISTA STYLE\people icon man woman users.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276475" y="1901303"/>
                    <a:ext cx="2438400" cy="243840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71" name="Picture 18" descr="H:\SILVER FOX\8-20353_SivNagalingam\Icons - Illustrations\_ REAL VISTA STYLE\people icon gold shirt user.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878876" y="1980548"/>
                  <a:ext cx="665455" cy="665455"/>
                </a:xfrm>
                <a:prstGeom prst="rect">
                  <a:avLst/>
                </a:prstGeom>
                <a:noFill/>
                <a:extLst>
                  <a:ext uri="{909E8E84-426E-40DD-AFC4-6F175D3DCCD1}">
                    <a14:hiddenFill xmlns:a14="http://schemas.microsoft.com/office/drawing/2010/main">
                      <a:solidFill>
                        <a:srgbClr val="FFFFFF"/>
                      </a:solidFill>
                    </a14:hiddenFill>
                  </a:ext>
                </a:extLst>
              </p:spPr>
            </p:pic>
            <p:grpSp>
              <p:nvGrpSpPr>
                <p:cNvPr id="272" name="Group 1"/>
                <p:cNvGrpSpPr/>
                <p:nvPr/>
              </p:nvGrpSpPr>
              <p:grpSpPr>
                <a:xfrm>
                  <a:off x="3227845" y="2341195"/>
                  <a:ext cx="732856" cy="486936"/>
                  <a:chOff x="3023504" y="2223492"/>
                  <a:chExt cx="932061" cy="619295"/>
                </a:xfrm>
              </p:grpSpPr>
              <p:pic>
                <p:nvPicPr>
                  <p:cNvPr id="273" name="Picture 12" descr="H:\SILVER FOX\8-20353_SivNagalingam\Art\book_256.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403074" y="2223492"/>
                    <a:ext cx="552491" cy="55249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4" name="Picture 11" descr="H:\SILVER FOX\8-20353_SivNagalingam\Icons - Illustrations\_ VISTA STYLE\white list check list.png"/>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a:stretch/>
                </p:blipFill>
                <p:spPr bwMode="auto">
                  <a:xfrm>
                    <a:off x="3023504" y="2223493"/>
                    <a:ext cx="540321" cy="61929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264" name="Group 63"/>
              <p:cNvGrpSpPr/>
              <p:nvPr/>
            </p:nvGrpSpPr>
            <p:grpSpPr>
              <a:xfrm>
                <a:off x="490203" y="1553795"/>
                <a:ext cx="1050572" cy="890231"/>
                <a:chOff x="713328" y="1015512"/>
                <a:chExt cx="1050572" cy="890231"/>
              </a:xfrm>
            </p:grpSpPr>
            <p:pic>
              <p:nvPicPr>
                <p:cNvPr id="268" name="Picture 3" descr="H:\SILVER FOX\8-20353_SivNagalingam\Art\people icon blue shirt user.pn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947257" y="1323029"/>
                  <a:ext cx="582714" cy="58271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9" name="TextBox 268"/>
                <p:cNvSpPr txBox="1"/>
                <p:nvPr/>
              </p:nvSpPr>
              <p:spPr>
                <a:xfrm>
                  <a:off x="713328" y="1015512"/>
                  <a:ext cx="1050572" cy="332399"/>
                </a:xfrm>
                <a:prstGeom prst="rect">
                  <a:avLst/>
                </a:prstGeom>
                <a:noFill/>
              </p:spPr>
              <p:txBody>
                <a:bodyPr wrap="square" lIns="0" tIns="0" rIns="0" bIns="0" rtlCol="0">
                  <a:spAutoFit/>
                </a:body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SCVMM Administrator</a:t>
                  </a:r>
                  <a:endPar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endParaRPr>
                </a:p>
              </p:txBody>
            </p:sp>
          </p:grpSp>
          <p:grpSp>
            <p:nvGrpSpPr>
              <p:cNvPr id="265" name="Group 64"/>
              <p:cNvGrpSpPr/>
              <p:nvPr/>
            </p:nvGrpSpPr>
            <p:grpSpPr>
              <a:xfrm>
                <a:off x="519859" y="2580393"/>
                <a:ext cx="991261" cy="915071"/>
                <a:chOff x="742984" y="2433536"/>
                <a:chExt cx="991261" cy="915071"/>
              </a:xfrm>
            </p:grpSpPr>
            <p:pic>
              <p:nvPicPr>
                <p:cNvPr id="266" name="Picture 2" descr="H:\SILVER FOX\8-20353_SivNagalingam\Art\people icon green shirt user.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947257" y="2433536"/>
                  <a:ext cx="582714" cy="58271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7" name="TextBox 266"/>
                <p:cNvSpPr txBox="1"/>
                <p:nvPr/>
              </p:nvSpPr>
              <p:spPr>
                <a:xfrm>
                  <a:off x="742984" y="3016208"/>
                  <a:ext cx="991261"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Matrix Administrator</a:t>
                  </a:r>
                </a:p>
              </p:txBody>
            </p:sp>
          </p:grpSp>
        </p:grpSp>
      </p:grpSp>
      <p:cxnSp>
        <p:nvCxnSpPr>
          <p:cNvPr id="320" name="Elbow Connector 110"/>
          <p:cNvCxnSpPr>
            <a:stCxn id="257" idx="3"/>
            <a:endCxn id="369" idx="0"/>
          </p:cNvCxnSpPr>
          <p:nvPr/>
        </p:nvCxnSpPr>
        <p:spPr>
          <a:xfrm flipH="1">
            <a:off x="2277365" y="2503515"/>
            <a:ext cx="7774899" cy="1556041"/>
          </a:xfrm>
          <a:prstGeom prst="bentConnector4">
            <a:avLst>
              <a:gd name="adj1" fmla="val -3919"/>
              <a:gd name="adj2" fmla="val 83271"/>
            </a:avLst>
          </a:prstGeom>
          <a:noFill/>
          <a:ln w="50800" cap="flat" cmpd="sng" algn="ctr">
            <a:solidFill>
              <a:srgbClr val="8EB4E2"/>
            </a:solidFill>
            <a:prstDash val="solid"/>
            <a:miter lim="800000"/>
            <a:tailEnd type="triangle"/>
          </a:ln>
          <a:effectLst/>
        </p:spPr>
      </p:cxnSp>
      <p:grpSp>
        <p:nvGrpSpPr>
          <p:cNvPr id="321" name="Group 45"/>
          <p:cNvGrpSpPr/>
          <p:nvPr/>
        </p:nvGrpSpPr>
        <p:grpSpPr>
          <a:xfrm>
            <a:off x="509984" y="4059556"/>
            <a:ext cx="11296623" cy="2157985"/>
            <a:chOff x="382588" y="4059555"/>
            <a:chExt cx="8474674" cy="2157985"/>
          </a:xfrm>
        </p:grpSpPr>
        <p:sp>
          <p:nvSpPr>
            <p:cNvPr id="322" name="Isosceles Triangle 321"/>
            <p:cNvSpPr/>
            <p:nvPr/>
          </p:nvSpPr>
          <p:spPr>
            <a:xfrm rot="5400000">
              <a:off x="2594792" y="4791210"/>
              <a:ext cx="1005840" cy="146304"/>
            </a:xfrm>
            <a:prstGeom prst="triangle">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sp>
          <p:nvSpPr>
            <p:cNvPr id="323" name="Isosceles Triangle 322"/>
            <p:cNvSpPr/>
            <p:nvPr/>
          </p:nvSpPr>
          <p:spPr>
            <a:xfrm rot="5400000">
              <a:off x="6327304" y="4791210"/>
              <a:ext cx="1005840" cy="146304"/>
            </a:xfrm>
            <a:prstGeom prst="triangle">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nvGrpSpPr>
            <p:cNvPr id="324" name="Group 30"/>
            <p:cNvGrpSpPr/>
            <p:nvPr/>
          </p:nvGrpSpPr>
          <p:grpSpPr>
            <a:xfrm>
              <a:off x="382588" y="4059555"/>
              <a:ext cx="2651760" cy="2157984"/>
              <a:chOff x="382588" y="4059555"/>
              <a:chExt cx="2651760" cy="2157984"/>
            </a:xfrm>
          </p:grpSpPr>
          <p:sp>
            <p:nvSpPr>
              <p:cNvPr id="369" name="Rectangle 368"/>
              <p:cNvSpPr/>
              <p:nvPr/>
            </p:nvSpPr>
            <p:spPr>
              <a:xfrm>
                <a:off x="382588" y="4059555"/>
                <a:ext cx="2651760" cy="2157984"/>
              </a:xfrm>
              <a:prstGeom prst="rect">
                <a:avLst/>
              </a:prstGeom>
              <a:gradFill flip="none" rotWithShape="1">
                <a:gsLst>
                  <a:gs pos="0">
                    <a:srgbClr val="000000">
                      <a:lumMod val="85000"/>
                      <a:shade val="30000"/>
                      <a:satMod val="115000"/>
                      <a:alpha val="0"/>
                    </a:srgbClr>
                  </a:gs>
                  <a:gs pos="80000">
                    <a:srgbClr val="000000">
                      <a:lumMod val="85000"/>
                      <a:shade val="30000"/>
                      <a:satMod val="115000"/>
                      <a:alpha val="50000"/>
                    </a:srgbClr>
                  </a:gs>
                </a:gsLst>
                <a:lin ang="10800000" scaled="0"/>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Segoe"/>
                  <a:ea typeface="+mn-ea"/>
                  <a:cs typeface="+mn-cs"/>
                </a:endParaRPr>
              </a:p>
            </p:txBody>
          </p:sp>
          <p:grpSp>
            <p:nvGrpSpPr>
              <p:cNvPr id="370" name="Group 101"/>
              <p:cNvGrpSpPr/>
              <p:nvPr/>
            </p:nvGrpSpPr>
            <p:grpSpPr>
              <a:xfrm>
                <a:off x="382588" y="4361442"/>
                <a:ext cx="2651760" cy="1005840"/>
                <a:chOff x="-47625" y="4143375"/>
                <a:chExt cx="2651760" cy="1005840"/>
              </a:xfrm>
            </p:grpSpPr>
            <p:sp>
              <p:nvSpPr>
                <p:cNvPr id="373" name="Rectangle 372"/>
                <p:cNvSpPr/>
                <p:nvPr/>
              </p:nvSpPr>
              <p:spPr>
                <a:xfrm>
                  <a:off x="-47625" y="4143375"/>
                  <a:ext cx="2651760" cy="100584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pic>
              <p:nvPicPr>
                <p:cNvPr id="374" name="Picture 2"/>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1748695" y="4291219"/>
                  <a:ext cx="789248" cy="710152"/>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5" name="Right Arrow 21"/>
                <p:cNvSpPr/>
                <p:nvPr/>
              </p:nvSpPr>
              <p:spPr>
                <a:xfrm>
                  <a:off x="1357104" y="4461299"/>
                  <a:ext cx="365760"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pic>
              <p:nvPicPr>
                <p:cNvPr id="376" name="Picture 20"/>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7758" y="4385984"/>
                  <a:ext cx="1347515" cy="520623"/>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1" name="TextBox 370"/>
              <p:cNvSpPr txBox="1"/>
              <p:nvPr/>
            </p:nvSpPr>
            <p:spPr>
              <a:xfrm>
                <a:off x="477838" y="5459635"/>
                <a:ext cx="2556510" cy="686342"/>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Deploy logical servers to physical hosts</a:t>
                </a:r>
              </a:p>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Enable Hyper-V role and Windows failover clustering feature</a:t>
                </a:r>
              </a:p>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Join domain</a:t>
                </a:r>
                <a:endPar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endParaRPr>
              </a:p>
            </p:txBody>
          </p:sp>
          <p:sp>
            <p:nvSpPr>
              <p:cNvPr id="372" name="TextBox 371"/>
              <p:cNvSpPr txBox="1"/>
              <p:nvPr/>
            </p:nvSpPr>
            <p:spPr>
              <a:xfrm>
                <a:off x="430213" y="4119918"/>
                <a:ext cx="2596596" cy="1938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Insight Dynamics</a:t>
                </a:r>
              </a:p>
            </p:txBody>
          </p:sp>
        </p:grpSp>
        <p:grpSp>
          <p:nvGrpSpPr>
            <p:cNvPr id="325" name="Group 31"/>
            <p:cNvGrpSpPr/>
            <p:nvPr/>
          </p:nvGrpSpPr>
          <p:grpSpPr>
            <a:xfrm>
              <a:off x="3200699" y="4059556"/>
              <a:ext cx="3566160" cy="2157984"/>
              <a:chOff x="3200700" y="4059556"/>
              <a:chExt cx="3566160" cy="2157984"/>
            </a:xfrm>
          </p:grpSpPr>
          <p:sp>
            <p:nvSpPr>
              <p:cNvPr id="336" name="Rectangle 335"/>
              <p:cNvSpPr/>
              <p:nvPr/>
            </p:nvSpPr>
            <p:spPr>
              <a:xfrm>
                <a:off x="3200700" y="4059556"/>
                <a:ext cx="3558733" cy="2157984"/>
              </a:xfrm>
              <a:prstGeom prst="rect">
                <a:avLst/>
              </a:prstGeom>
              <a:gradFill flip="none" rotWithShape="1">
                <a:gsLst>
                  <a:gs pos="0">
                    <a:srgbClr val="000000">
                      <a:lumMod val="85000"/>
                      <a:shade val="30000"/>
                      <a:satMod val="115000"/>
                      <a:alpha val="0"/>
                    </a:srgbClr>
                  </a:gs>
                  <a:gs pos="80000">
                    <a:srgbClr val="000000">
                      <a:lumMod val="85000"/>
                      <a:shade val="30000"/>
                      <a:satMod val="115000"/>
                      <a:alpha val="50000"/>
                    </a:srgbClr>
                  </a:gs>
                </a:gsLst>
                <a:lin ang="10800000" scaled="0"/>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Segoe"/>
                  <a:ea typeface="+mn-ea"/>
                  <a:cs typeface="+mn-cs"/>
                </a:endParaRPr>
              </a:p>
            </p:txBody>
          </p:sp>
          <p:grpSp>
            <p:nvGrpSpPr>
              <p:cNvPr id="337" name="Group 100"/>
              <p:cNvGrpSpPr/>
              <p:nvPr/>
            </p:nvGrpSpPr>
            <p:grpSpPr>
              <a:xfrm>
                <a:off x="3200700" y="4361442"/>
                <a:ext cx="3566160" cy="1005840"/>
                <a:chOff x="2931333" y="4143375"/>
                <a:chExt cx="3566160" cy="1005840"/>
              </a:xfrm>
            </p:grpSpPr>
            <p:sp>
              <p:nvSpPr>
                <p:cNvPr id="340" name="Rectangle 339"/>
                <p:cNvSpPr/>
                <p:nvPr/>
              </p:nvSpPr>
              <p:spPr>
                <a:xfrm>
                  <a:off x="2931333" y="4143375"/>
                  <a:ext cx="3566160" cy="100584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grpSp>
              <p:nvGrpSpPr>
                <p:cNvPr id="341" name="Group 97"/>
                <p:cNvGrpSpPr/>
                <p:nvPr/>
              </p:nvGrpSpPr>
              <p:grpSpPr>
                <a:xfrm>
                  <a:off x="2980680" y="4189095"/>
                  <a:ext cx="859536" cy="914400"/>
                  <a:chOff x="2980680" y="4189095"/>
                  <a:chExt cx="859536" cy="914400"/>
                </a:xfrm>
              </p:grpSpPr>
              <p:sp>
                <p:nvSpPr>
                  <p:cNvPr id="366" name="Rectangle 89"/>
                  <p:cNvSpPr/>
                  <p:nvPr/>
                </p:nvSpPr>
                <p:spPr>
                  <a:xfrm>
                    <a:off x="2980680" y="4189095"/>
                    <a:ext cx="859536" cy="914400"/>
                  </a:xfrm>
                  <a:prstGeom prst="rect">
                    <a:avLst/>
                  </a:prstGeom>
                  <a:solidFill>
                    <a:srgbClr val="000000">
                      <a:alpha val="50000"/>
                    </a:srgbClr>
                  </a:solidFill>
                  <a:ln w="25400" cap="flat" cmpd="sng" algn="ctr">
                    <a:noFill/>
                    <a:prstDash val="solid"/>
                  </a:ln>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pic>
                <p:nvPicPr>
                  <p:cNvPr id="367" name="Picture 7" descr="H:\SILVER FOX\8-20353_SivNagalingam\Art\storage_drives.pn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3112852" y="4304986"/>
                    <a:ext cx="637309" cy="64008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 name="Picture 2" descr="H:\SILVER FOX\8-20353_SivNagalingam\Art\script_256.png"/>
                  <p:cNvPicPr>
                    <a:picLocks noChangeAspect="1" noChangeArrowheads="1"/>
                  </p:cNvPicPr>
                  <p:nvPr/>
                </p:nvPicPr>
                <p:blipFill rotWithShape="1">
                  <a:blip r:embed="rId20" cstate="email">
                    <a:extLst>
                      <a:ext uri="{28A0092B-C50C-407E-A947-70E740481C1C}">
                        <a14:useLocalDpi xmlns:a14="http://schemas.microsoft.com/office/drawing/2010/main" val="0"/>
                      </a:ext>
                    </a:extLst>
                  </a:blip>
                  <a:srcRect/>
                  <a:stretch/>
                </p:blipFill>
                <p:spPr bwMode="auto">
                  <a:xfrm>
                    <a:off x="3002756" y="4661353"/>
                    <a:ext cx="360669" cy="40678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2" name="Group 93"/>
                <p:cNvGrpSpPr/>
                <p:nvPr/>
              </p:nvGrpSpPr>
              <p:grpSpPr>
                <a:xfrm>
                  <a:off x="3882752" y="4189095"/>
                  <a:ext cx="750142" cy="914400"/>
                  <a:chOff x="3939465" y="4189095"/>
                  <a:chExt cx="750142" cy="914400"/>
                </a:xfrm>
              </p:grpSpPr>
              <p:grpSp>
                <p:nvGrpSpPr>
                  <p:cNvPr id="361" name="Group 92"/>
                  <p:cNvGrpSpPr/>
                  <p:nvPr/>
                </p:nvGrpSpPr>
                <p:grpSpPr>
                  <a:xfrm>
                    <a:off x="3958087" y="4189095"/>
                    <a:ext cx="731520" cy="914400"/>
                    <a:chOff x="3958087" y="4189095"/>
                    <a:chExt cx="731520" cy="914400"/>
                  </a:xfrm>
                </p:grpSpPr>
                <p:sp>
                  <p:nvSpPr>
                    <p:cNvPr id="363" name="Rectangle 362"/>
                    <p:cNvSpPr/>
                    <p:nvPr/>
                  </p:nvSpPr>
                  <p:spPr>
                    <a:xfrm>
                      <a:off x="3958087" y="4189095"/>
                      <a:ext cx="731520" cy="914400"/>
                    </a:xfrm>
                    <a:prstGeom prst="rect">
                      <a:avLst/>
                    </a:prstGeom>
                    <a:solidFill>
                      <a:srgbClr val="000000">
                        <a:alpha val="50000"/>
                      </a:srgbClr>
                    </a:solidFill>
                    <a:ln w="25400" cap="flat" cmpd="sng" algn="ctr">
                      <a:noFill/>
                      <a:prstDash val="solid"/>
                    </a:ln>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pic>
                  <p:nvPicPr>
                    <p:cNvPr id="364" name="Picture 8" descr="H:\SILVER FOX\8-20353_SivNagalingam\Art\alert.pn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4039815" y="4364536"/>
                      <a:ext cx="317702" cy="318128"/>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2" descr="C:\Users\Raquel\Desktop\_SFP\8-20353_SivNagalingam\Icons - Illustrations\_ REAL VISTA STYLE\people icon gold shirt user.png"/>
                    <p:cNvPicPr>
                      <a:picLocks noChangeAspect="1" noChangeArrowheads="1"/>
                    </p:cNvPicPr>
                    <p:nvPr/>
                  </p:nvPicPr>
                  <p:blipFill rotWithShape="1">
                    <a:blip r:embed="rId22" cstate="email">
                      <a:extLst>
                        <a:ext uri="{28A0092B-C50C-407E-A947-70E740481C1C}">
                          <a14:useLocalDpi xmlns:a14="http://schemas.microsoft.com/office/drawing/2010/main" val="0"/>
                        </a:ext>
                      </a:extLst>
                    </a:blip>
                    <a:srcRect/>
                    <a:stretch/>
                  </p:blipFill>
                  <p:spPr bwMode="auto">
                    <a:xfrm flipH="1">
                      <a:off x="4068693" y="4235013"/>
                      <a:ext cx="597110" cy="685800"/>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62" name="Picture 2" descr="H:\SILVER FOX\8-20353_SivNagalingam\Art\script_256.png"/>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3939465" y="4662944"/>
                    <a:ext cx="406787" cy="40678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3" name="Group 95"/>
                <p:cNvGrpSpPr/>
                <p:nvPr/>
              </p:nvGrpSpPr>
              <p:grpSpPr>
                <a:xfrm>
                  <a:off x="4675430" y="4189095"/>
                  <a:ext cx="859536" cy="914400"/>
                  <a:chOff x="4798332" y="4189095"/>
                  <a:chExt cx="859536" cy="914400"/>
                </a:xfrm>
              </p:grpSpPr>
              <p:sp>
                <p:nvSpPr>
                  <p:cNvPr id="355" name="Rectangle 354"/>
                  <p:cNvSpPr/>
                  <p:nvPr/>
                </p:nvSpPr>
                <p:spPr>
                  <a:xfrm>
                    <a:off x="4798332" y="4189095"/>
                    <a:ext cx="859536" cy="914400"/>
                  </a:xfrm>
                  <a:prstGeom prst="rect">
                    <a:avLst/>
                  </a:prstGeom>
                  <a:solidFill>
                    <a:srgbClr val="000000">
                      <a:alpha val="50000"/>
                    </a:srgbClr>
                  </a:solidFill>
                  <a:ln w="25400" cap="flat" cmpd="sng" algn="ctr">
                    <a:noFill/>
                    <a:prstDash val="solid"/>
                  </a:ln>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grpSp>
                <p:nvGrpSpPr>
                  <p:cNvPr id="356" name="Group 94"/>
                  <p:cNvGrpSpPr/>
                  <p:nvPr/>
                </p:nvGrpSpPr>
                <p:grpSpPr>
                  <a:xfrm>
                    <a:off x="4809615" y="4342661"/>
                    <a:ext cx="786958" cy="721764"/>
                    <a:chOff x="4809615" y="4342661"/>
                    <a:chExt cx="786958" cy="721764"/>
                  </a:xfrm>
                </p:grpSpPr>
                <p:grpSp>
                  <p:nvGrpSpPr>
                    <p:cNvPr id="357" name="Group 69"/>
                    <p:cNvGrpSpPr/>
                    <p:nvPr/>
                  </p:nvGrpSpPr>
                  <p:grpSpPr>
                    <a:xfrm>
                      <a:off x="4992704" y="4342661"/>
                      <a:ext cx="603869" cy="607268"/>
                      <a:chOff x="5695499" y="3204443"/>
                      <a:chExt cx="483222" cy="485942"/>
                    </a:xfrm>
                  </p:grpSpPr>
                  <p:pic>
                    <p:nvPicPr>
                      <p:cNvPr id="359" name="Picture 16" descr="H:\SILVER FOX\8-20353_SivNagalingam\Art\cluster_256.png"/>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flipH="1">
                        <a:off x="5695499" y="3204443"/>
                        <a:ext cx="483222" cy="483222"/>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0" name="Picture 17" descr="H:\SILVER FOX\8-20353_SivNagalingam\Art\server_256.pn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5748974" y="3361547"/>
                        <a:ext cx="328838" cy="32883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58" name="Picture 2" descr="H:\SILVER FOX\8-20353_SivNagalingam\Art\script_256.png"/>
                    <p:cNvPicPr>
                      <a:picLocks noChangeAspect="1" noChangeArrowheads="1"/>
                    </p:cNvPicPr>
                    <p:nvPr/>
                  </p:nvPicPr>
                  <p:blipFill rotWithShape="1">
                    <a:blip r:embed="rId26" cstate="email">
                      <a:extLst>
                        <a:ext uri="{28A0092B-C50C-407E-A947-70E740481C1C}">
                          <a14:useLocalDpi xmlns:a14="http://schemas.microsoft.com/office/drawing/2010/main" val="0"/>
                        </a:ext>
                      </a:extLst>
                    </a:blip>
                    <a:srcRect/>
                    <a:stretch/>
                  </p:blipFill>
                  <p:spPr bwMode="auto">
                    <a:xfrm>
                      <a:off x="4809615" y="4657638"/>
                      <a:ext cx="376447" cy="40678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344" name="Group 96"/>
                <p:cNvGrpSpPr/>
                <p:nvPr/>
              </p:nvGrpSpPr>
              <p:grpSpPr>
                <a:xfrm>
                  <a:off x="5587028" y="4189095"/>
                  <a:ext cx="859536" cy="914400"/>
                  <a:chOff x="5746367" y="4189095"/>
                  <a:chExt cx="859536" cy="914400"/>
                </a:xfrm>
              </p:grpSpPr>
              <p:sp>
                <p:nvSpPr>
                  <p:cNvPr id="345" name="Rectangle 344"/>
                  <p:cNvSpPr/>
                  <p:nvPr/>
                </p:nvSpPr>
                <p:spPr>
                  <a:xfrm>
                    <a:off x="5746367" y="4189095"/>
                    <a:ext cx="859536" cy="914400"/>
                  </a:xfrm>
                  <a:prstGeom prst="rect">
                    <a:avLst/>
                  </a:prstGeom>
                  <a:solidFill>
                    <a:srgbClr val="000000">
                      <a:alpha val="50000"/>
                    </a:srgbClr>
                  </a:solidFill>
                  <a:ln w="25400" cap="flat" cmpd="sng" algn="ctr">
                    <a:noFill/>
                    <a:prstDash val="solid"/>
                  </a:ln>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pic>
                <p:nvPicPr>
                  <p:cNvPr id="346" name="Picture 7" descr="H:\SILVER FOX\8-20353_SivNagalingam\Art\storage_drives.pn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5887180" y="4304986"/>
                    <a:ext cx="637309" cy="64008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7" name="Picture 2" descr="H:\SILVER FOX\8-20353_SivNagalingam\Art\script_256.png"/>
                  <p:cNvPicPr>
                    <a:picLocks noChangeAspect="1" noChangeArrowheads="1"/>
                  </p:cNvPicPr>
                  <p:nvPr/>
                </p:nvPicPr>
                <p:blipFill rotWithShape="1">
                  <a:blip r:embed="rId27" cstate="email">
                    <a:extLst>
                      <a:ext uri="{28A0092B-C50C-407E-A947-70E740481C1C}">
                        <a14:useLocalDpi xmlns:a14="http://schemas.microsoft.com/office/drawing/2010/main" val="0"/>
                      </a:ext>
                    </a:extLst>
                  </a:blip>
                  <a:srcRect/>
                  <a:stretch/>
                </p:blipFill>
                <p:spPr bwMode="auto">
                  <a:xfrm>
                    <a:off x="5784710" y="4661353"/>
                    <a:ext cx="353043" cy="40678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48" name="Group 79"/>
                  <p:cNvGrpSpPr>
                    <a:grpSpLocks noChangeAspect="1"/>
                  </p:cNvGrpSpPr>
                  <p:nvPr/>
                </p:nvGrpSpPr>
                <p:grpSpPr>
                  <a:xfrm>
                    <a:off x="6008669" y="4429494"/>
                    <a:ext cx="440735" cy="354695"/>
                    <a:chOff x="5999142" y="4338872"/>
                    <a:chExt cx="498840" cy="401458"/>
                  </a:xfrm>
                </p:grpSpPr>
                <p:grpSp>
                  <p:nvGrpSpPr>
                    <p:cNvPr id="349" name="Group 78"/>
                    <p:cNvGrpSpPr/>
                    <p:nvPr/>
                  </p:nvGrpSpPr>
                  <p:grpSpPr>
                    <a:xfrm>
                      <a:off x="5999142" y="4338872"/>
                      <a:ext cx="498840" cy="401458"/>
                      <a:chOff x="5999142" y="4338872"/>
                      <a:chExt cx="498840" cy="401458"/>
                    </a:xfrm>
                  </p:grpSpPr>
                  <p:pic>
                    <p:nvPicPr>
                      <p:cNvPr id="353" name="Picture 19" descr="H:\SILVER FOX\8-20353_SivNagalingam\Art\folder (no text-shadow).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999142" y="4338872"/>
                        <a:ext cx="498840" cy="4014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4" name="Picture 19" descr="H:\SILVER FOX\8-20353_SivNagalingam\Art\folder (no text-shadow).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999142" y="4338872"/>
                        <a:ext cx="498840" cy="4014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50" name="Group 111"/>
                    <p:cNvGrpSpPr/>
                    <p:nvPr/>
                  </p:nvGrpSpPr>
                  <p:grpSpPr>
                    <a:xfrm>
                      <a:off x="5999142" y="4338872"/>
                      <a:ext cx="498840" cy="401458"/>
                      <a:chOff x="5999142" y="4338872"/>
                      <a:chExt cx="498840" cy="401458"/>
                    </a:xfrm>
                  </p:grpSpPr>
                  <p:pic>
                    <p:nvPicPr>
                      <p:cNvPr id="351" name="Picture 19" descr="H:\SILVER FOX\8-20353_SivNagalingam\Art\folder (no text-shadow).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999142" y="4338872"/>
                        <a:ext cx="498840" cy="4014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2" name="Picture 19" descr="H:\SILVER FOX\8-20353_SivNagalingam\Art\folder (no text-shadow).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999142" y="4338872"/>
                        <a:ext cx="498840" cy="4014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grpSp>
          <p:sp>
            <p:nvSpPr>
              <p:cNvPr id="338" name="TextBox 337"/>
              <p:cNvSpPr txBox="1"/>
              <p:nvPr/>
            </p:nvSpPr>
            <p:spPr>
              <a:xfrm>
                <a:off x="3307197" y="5459635"/>
                <a:ext cx="2530403" cy="724814"/>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Format </a:t>
                </a:r>
                <a:r>
                  <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disks – bring disks online</a:t>
                </a:r>
              </a:p>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Validate cluster</a:t>
                </a:r>
              </a:p>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Build cluster</a:t>
                </a:r>
              </a:p>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Enable cluster shared volumes</a:t>
                </a:r>
              </a:p>
            </p:txBody>
          </p:sp>
          <p:sp>
            <p:nvSpPr>
              <p:cNvPr id="339" name="TextBox 338"/>
              <p:cNvSpPr txBox="1"/>
              <p:nvPr/>
            </p:nvSpPr>
            <p:spPr>
              <a:xfrm>
                <a:off x="3714864" y="4119918"/>
                <a:ext cx="2530403" cy="1938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Hyper-V Cluster</a:t>
                </a:r>
              </a:p>
            </p:txBody>
          </p:sp>
        </p:grpSp>
        <p:grpSp>
          <p:nvGrpSpPr>
            <p:cNvPr id="326" name="Group 43"/>
            <p:cNvGrpSpPr/>
            <p:nvPr/>
          </p:nvGrpSpPr>
          <p:grpSpPr>
            <a:xfrm>
              <a:off x="6933211" y="4059555"/>
              <a:ext cx="1924051" cy="2157984"/>
              <a:chOff x="6933211" y="4059555"/>
              <a:chExt cx="1924051" cy="2157984"/>
            </a:xfrm>
          </p:grpSpPr>
          <p:sp>
            <p:nvSpPr>
              <p:cNvPr id="327" name="Rectangle 326"/>
              <p:cNvSpPr/>
              <p:nvPr/>
            </p:nvSpPr>
            <p:spPr>
              <a:xfrm>
                <a:off x="6933211" y="4059555"/>
                <a:ext cx="1828800" cy="2157984"/>
              </a:xfrm>
              <a:prstGeom prst="rect">
                <a:avLst/>
              </a:prstGeom>
              <a:gradFill flip="none" rotWithShape="1">
                <a:gsLst>
                  <a:gs pos="0">
                    <a:srgbClr val="000000">
                      <a:lumMod val="85000"/>
                      <a:shade val="30000"/>
                      <a:satMod val="115000"/>
                      <a:alpha val="0"/>
                    </a:srgbClr>
                  </a:gs>
                  <a:gs pos="80000">
                    <a:srgbClr val="000000">
                      <a:lumMod val="85000"/>
                      <a:shade val="30000"/>
                      <a:satMod val="115000"/>
                      <a:alpha val="50000"/>
                    </a:srgbClr>
                  </a:gs>
                </a:gsLst>
                <a:lin ang="10800000" scaled="0"/>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Segoe"/>
                  <a:ea typeface="+mn-ea"/>
                  <a:cs typeface="+mn-cs"/>
                </a:endParaRPr>
              </a:p>
            </p:txBody>
          </p:sp>
          <p:grpSp>
            <p:nvGrpSpPr>
              <p:cNvPr id="328" name="Group 85"/>
              <p:cNvGrpSpPr/>
              <p:nvPr/>
            </p:nvGrpSpPr>
            <p:grpSpPr>
              <a:xfrm>
                <a:off x="6933212" y="4361442"/>
                <a:ext cx="1828800" cy="1005840"/>
                <a:chOff x="7212395" y="4143375"/>
                <a:chExt cx="1828800" cy="1005840"/>
              </a:xfrm>
            </p:grpSpPr>
            <p:sp>
              <p:nvSpPr>
                <p:cNvPr id="331" name="Rectangle 330"/>
                <p:cNvSpPr/>
                <p:nvPr/>
              </p:nvSpPr>
              <p:spPr>
                <a:xfrm>
                  <a:off x="7212395" y="4143375"/>
                  <a:ext cx="1828800" cy="100584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Segoe"/>
                    <a:ea typeface="+mn-ea"/>
                    <a:cs typeface="+mn-cs"/>
                  </a:endParaRPr>
                </a:p>
              </p:txBody>
            </p:sp>
            <p:grpSp>
              <p:nvGrpSpPr>
                <p:cNvPr id="332" name="Group 70"/>
                <p:cNvGrpSpPr/>
                <p:nvPr/>
              </p:nvGrpSpPr>
              <p:grpSpPr>
                <a:xfrm>
                  <a:off x="7329222" y="4324864"/>
                  <a:ext cx="1595146" cy="642863"/>
                  <a:chOff x="7319389" y="4353381"/>
                  <a:chExt cx="1595146" cy="642863"/>
                </a:xfrm>
              </p:grpSpPr>
              <p:pic>
                <p:nvPicPr>
                  <p:cNvPr id="333" name="Picture 7" descr="H:\SILVER FOX\8-20353_SivNagalingam\Art\storage_drives.png"/>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8274455" y="4353381"/>
                    <a:ext cx="640080" cy="642863"/>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4" name="Picture 9" descr="H:\SILVER FOX\8-20353_SivNagalingam\Art\storage_drives_VIRTUAL_multi-color.png"/>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7319389" y="4354772"/>
                    <a:ext cx="637309" cy="64008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5" name="Right Arrow 334"/>
                  <p:cNvSpPr/>
                  <p:nvPr/>
                </p:nvSpPr>
                <p:spPr>
                  <a:xfrm>
                    <a:off x="7908695" y="4489816"/>
                    <a:ext cx="365760" cy="369993"/>
                  </a:xfrm>
                  <a:prstGeom prst="rightArrow">
                    <a:avLst/>
                  </a:prstGeom>
                  <a:gradFill rotWithShape="1">
                    <a:gsLst>
                      <a:gs pos="0">
                        <a:srgbClr val="4B92DB">
                          <a:shade val="51000"/>
                          <a:satMod val="130000"/>
                          <a:alpha val="0"/>
                        </a:srgbClr>
                      </a:gs>
                      <a:gs pos="80000">
                        <a:srgbClr val="4B92DB">
                          <a:shade val="93000"/>
                          <a:satMod val="130000"/>
                        </a:srgbClr>
                      </a:gs>
                      <a:gs pos="100000">
                        <a:srgbClr val="4B92DB">
                          <a:shade val="94000"/>
                          <a:satMod val="135000"/>
                        </a:srgbClr>
                      </a:gs>
                    </a:gsLst>
                    <a:lin ang="0" scaled="0"/>
                  </a:gradFill>
                  <a:ln w="9525" cap="flat" cmpd="sng" algn="ctr">
                    <a:noFill/>
                    <a:prstDash val="solid"/>
                    <a:headEnd type="none" w="med" len="med"/>
                    <a:tailEnd type="none" w="med" len="med"/>
                  </a:ln>
                  <a:effectLst>
                    <a:outerShdw blurRad="127000" algn="ctr" rotWithShape="0">
                      <a:prstClr val="black">
                        <a:alpha val="40000"/>
                      </a:prstClr>
                    </a:outerShdw>
                  </a:effectLst>
                </p:spPr>
                <p:txBody>
                  <a:bodyPr vert="horz" wrap="square" lIns="121899" tIns="60949" rIns="121899" bIns="60949" numCol="1" rtlCol="0"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a:ea typeface="Arial" charset="0"/>
                      <a:cs typeface="Arial" charset="0"/>
                    </a:endParaRPr>
                  </a:p>
                </p:txBody>
              </p:sp>
            </p:grpSp>
          </p:grpSp>
          <p:sp>
            <p:nvSpPr>
              <p:cNvPr id="329" name="TextBox 328"/>
              <p:cNvSpPr txBox="1"/>
              <p:nvPr/>
            </p:nvSpPr>
            <p:spPr>
              <a:xfrm>
                <a:off x="7050553" y="5459635"/>
                <a:ext cx="1806709" cy="495520"/>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SCVMM </a:t>
                </a:r>
                <a:r>
                  <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deploys virtual machines</a:t>
                </a:r>
              </a:p>
              <a:p>
                <a:pPr marL="114300" marR="0" lvl="0" indent="-114300" algn="l" defTabSz="912813" eaLnBrk="1" fontAlgn="auto" latinLnBrk="0" hangingPunct="1">
                  <a:lnSpc>
                    <a:spcPct val="90000"/>
                  </a:lnSpc>
                  <a:spcBef>
                    <a:spcPts val="300"/>
                  </a:spcBef>
                  <a:spcAft>
                    <a:spcPts val="0"/>
                  </a:spcAft>
                  <a:buClr>
                    <a:srgbClr val="BDE3FF"/>
                  </a:buClr>
                  <a:buSzTx/>
                  <a:buFont typeface="Arial" pitchFamily="34" charset="0"/>
                  <a:buChar char="•"/>
                  <a:tabLst/>
                  <a:defRPr/>
                </a:pPr>
                <a:r>
                  <a:rPr kumimoji="0" lang="en-US" sz="1100" b="0" i="0" u="none" strike="noStrike" kern="0" cap="none" spc="0" normalizeH="0" baseline="0" noProof="0" dirty="0">
                    <a:ln>
                      <a:noFill/>
                    </a:ln>
                    <a:gradFill>
                      <a:gsLst>
                        <a:gs pos="0">
                          <a:srgbClr val="FFFFFF"/>
                        </a:gs>
                        <a:gs pos="100000">
                          <a:srgbClr val="FFFFFF"/>
                        </a:gs>
                      </a:gsLst>
                      <a:lin ang="16200000" scaled="0"/>
                    </a:gradFill>
                    <a:effectLst/>
                    <a:uLnTx/>
                    <a:uFillTx/>
                    <a:latin typeface="Segoe"/>
                    <a:cs typeface="Arial" charset="0"/>
                  </a:rPr>
                  <a:t>SCOM monitors Hyper-V cluster and workloads</a:t>
                </a:r>
              </a:p>
            </p:txBody>
          </p:sp>
          <p:sp>
            <p:nvSpPr>
              <p:cNvPr id="330" name="TextBox 329"/>
              <p:cNvSpPr txBox="1"/>
              <p:nvPr/>
            </p:nvSpPr>
            <p:spPr>
              <a:xfrm>
                <a:off x="7057126" y="4119918"/>
                <a:ext cx="1594632" cy="1938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0" marR="0" lvl="0" indent="0" algn="ctr" defTabSz="912813"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smtClean="0">
                    <a:ln>
                      <a:noFill/>
                    </a:ln>
                    <a:gradFill>
                      <a:gsLst>
                        <a:gs pos="0">
                          <a:srgbClr val="FFFFFF"/>
                        </a:gs>
                        <a:gs pos="100000">
                          <a:srgbClr val="FFFFFF"/>
                        </a:gs>
                      </a:gsLst>
                      <a:lin ang="16200000" scaled="0"/>
                    </a:gradFill>
                    <a:effectLst/>
                    <a:uLnTx/>
                    <a:uFillTx/>
                    <a:latin typeface="Segoe"/>
                    <a:cs typeface="Arial" charset="0"/>
                  </a:rPr>
                  <a:t>System Center</a:t>
                </a:r>
              </a:p>
            </p:txBody>
          </p:sp>
        </p:grpSp>
      </p:grpSp>
    </p:spTree>
    <p:extLst>
      <p:ext uri="{BB962C8B-B14F-4D97-AF65-F5344CB8AC3E}">
        <p14:creationId xmlns:p14="http://schemas.microsoft.com/office/powerpoint/2010/main" val="31458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Designing the IT Services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8241091"/>
              </p:ext>
            </p:extLst>
          </p:nvPr>
        </p:nvGraphicFramePr>
        <p:xfrm>
          <a:off x="684210" y="1482804"/>
          <a:ext cx="10668002" cy="3810002"/>
        </p:xfrm>
        <a:graphic>
          <a:graphicData uri="http://schemas.openxmlformats.org/drawingml/2006/table">
            <a:tbl>
              <a:tblPr/>
              <a:tblGrid>
                <a:gridCol w="1600200"/>
                <a:gridCol w="1752600"/>
                <a:gridCol w="1905000"/>
                <a:gridCol w="2057400"/>
                <a:gridCol w="3352802"/>
              </a:tblGrid>
              <a:tr h="544286">
                <a:tc>
                  <a:txBody>
                    <a:bodyPr/>
                    <a:lstStyle/>
                    <a:p>
                      <a:pPr algn="l" fontAlgn="b"/>
                      <a:r>
                        <a:rPr lang="en-US" sz="1800" b="1" i="0" u="none" strike="noStrike" dirty="0">
                          <a:solidFill>
                            <a:schemeClr val="tx1"/>
                          </a:solidFill>
                          <a:latin typeface="Calibri"/>
                        </a:rPr>
                        <a:t>Service name</a:t>
                      </a:r>
                    </a:p>
                  </a:txBody>
                  <a:tcPr marL="8236" marR="8236" marT="8236"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1" i="0" u="none" strike="noStrike" dirty="0">
                          <a:solidFill>
                            <a:schemeClr val="tx1"/>
                          </a:solidFill>
                          <a:latin typeface="Calibri"/>
                        </a:rPr>
                        <a:t>Physical servers</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1" i="0" u="none" strike="noStrike">
                          <a:solidFill>
                            <a:schemeClr val="tx1"/>
                          </a:solidFill>
                          <a:latin typeface="Calibri"/>
                        </a:rPr>
                        <a:t>Boot storage</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1" i="0" u="none" strike="noStrike" dirty="0">
                          <a:solidFill>
                            <a:schemeClr val="tx1"/>
                          </a:solidFill>
                          <a:latin typeface="Calibri"/>
                        </a:rPr>
                        <a:t>Shared storage</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1" i="0" u="none" strike="noStrike" dirty="0">
                          <a:solidFill>
                            <a:schemeClr val="tx1"/>
                          </a:solidFill>
                          <a:latin typeface="Calibri"/>
                        </a:rPr>
                        <a:t>Networks</a:t>
                      </a:r>
                    </a:p>
                  </a:txBody>
                  <a:tcPr marL="8236" marR="8236" marT="8236"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4286">
                <a:tc rowSpan="3">
                  <a:txBody>
                    <a:bodyPr/>
                    <a:lstStyle/>
                    <a:p>
                      <a:pPr algn="l" fontAlgn="ctr"/>
                      <a:r>
                        <a:rPr lang="en-US" sz="1800" b="0" i="0" u="none" strike="noStrike" dirty="0">
                          <a:solidFill>
                            <a:schemeClr val="tx1"/>
                          </a:solidFill>
                          <a:latin typeface="Calibri"/>
                        </a:rPr>
                        <a:t>OLTP</a:t>
                      </a:r>
                    </a:p>
                  </a:txBody>
                  <a:tcPr marL="8236" marR="8236" marT="823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chemeClr val="tx1"/>
                          </a:solidFill>
                          <a:latin typeface="Calibri"/>
                        </a:rPr>
                        <a:t>OLTP-HV1</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a:solidFill>
                            <a:schemeClr val="tx1"/>
                          </a:solidFill>
                          <a:latin typeface="Calibri"/>
                        </a:rPr>
                        <a:t>BootLUN1 (40 GB)</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fontAlgn="ctr"/>
                      <a:r>
                        <a:rPr lang="en-US" sz="1800" b="0" i="0" u="none" strike="noStrike" dirty="0">
                          <a:solidFill>
                            <a:schemeClr val="tx1"/>
                          </a:solidFill>
                          <a:latin typeface="Calibri"/>
                        </a:rPr>
                        <a:t>CSV-OLTP (200 GB)</a:t>
                      </a:r>
                    </a:p>
                  </a:txBody>
                  <a:tcPr marL="8236" marR="8236" marT="8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algn="l" fontAlgn="ctr"/>
                      <a:r>
                        <a:rPr lang="en-US" sz="1800" b="0" i="0" u="none" strike="noStrike" dirty="0">
                          <a:solidFill>
                            <a:schemeClr val="tx1"/>
                          </a:solidFill>
                          <a:latin typeface="Calibri"/>
                        </a:rPr>
                        <a:t>2 x Production (1 </a:t>
                      </a:r>
                      <a:r>
                        <a:rPr lang="en-US" sz="1800" b="0" i="0" u="none" strike="noStrike" dirty="0" err="1">
                          <a:solidFill>
                            <a:schemeClr val="tx1"/>
                          </a:solidFill>
                          <a:latin typeface="Calibri"/>
                        </a:rPr>
                        <a:t>Gbps</a:t>
                      </a:r>
                      <a:r>
                        <a:rPr lang="en-US" sz="1800" b="0" i="0" u="none" strike="noStrike" dirty="0">
                          <a:solidFill>
                            <a:schemeClr val="tx1"/>
                          </a:solidFill>
                          <a:latin typeface="Calibri"/>
                        </a:rPr>
                        <a:t>)</a:t>
                      </a:r>
                      <a:br>
                        <a:rPr lang="en-US" sz="1800" b="0" i="0" u="none" strike="noStrike" dirty="0">
                          <a:solidFill>
                            <a:schemeClr val="tx1"/>
                          </a:solidFill>
                          <a:latin typeface="Calibri"/>
                        </a:rPr>
                      </a:br>
                      <a:r>
                        <a:rPr lang="en-US" sz="1800" b="0" i="0" u="none" strike="noStrike" dirty="0">
                          <a:solidFill>
                            <a:schemeClr val="tx1"/>
                          </a:solidFill>
                          <a:latin typeface="Calibri"/>
                        </a:rPr>
                        <a:t>2 x Backup (1 </a:t>
                      </a:r>
                      <a:r>
                        <a:rPr lang="en-US" sz="1800" b="0" i="0" u="none" strike="noStrike" dirty="0" err="1">
                          <a:solidFill>
                            <a:schemeClr val="tx1"/>
                          </a:solidFill>
                          <a:latin typeface="Calibri"/>
                        </a:rPr>
                        <a:t>Gbps</a:t>
                      </a:r>
                      <a:r>
                        <a:rPr lang="en-US" sz="1800" b="0" i="0" u="none" strike="noStrike" dirty="0">
                          <a:solidFill>
                            <a:schemeClr val="tx1"/>
                          </a:solidFill>
                          <a:latin typeface="Calibri"/>
                        </a:rPr>
                        <a:t>)</a:t>
                      </a:r>
                      <a:br>
                        <a:rPr lang="en-US" sz="1800" b="0" i="0" u="none" strike="noStrike" dirty="0">
                          <a:solidFill>
                            <a:schemeClr val="tx1"/>
                          </a:solidFill>
                          <a:latin typeface="Calibri"/>
                        </a:rPr>
                      </a:br>
                      <a:r>
                        <a:rPr lang="en-US" sz="1800" b="0" i="0" u="none" strike="noStrike" dirty="0">
                          <a:solidFill>
                            <a:schemeClr val="tx1"/>
                          </a:solidFill>
                          <a:latin typeface="Calibri"/>
                        </a:rPr>
                        <a:t>1 x </a:t>
                      </a:r>
                      <a:r>
                        <a:rPr lang="en-US" sz="1800" b="0" i="0" u="none" strike="noStrike" dirty="0" err="1">
                          <a:solidFill>
                            <a:schemeClr val="tx1"/>
                          </a:solidFill>
                          <a:latin typeface="Calibri"/>
                        </a:rPr>
                        <a:t>ClusterSharedVolumes</a:t>
                      </a:r>
                      <a:r>
                        <a:rPr lang="en-US" sz="1800" b="0" i="0" u="none" strike="noStrike" dirty="0">
                          <a:solidFill>
                            <a:schemeClr val="tx1"/>
                          </a:solidFill>
                          <a:latin typeface="Calibri"/>
                        </a:rPr>
                        <a:t> (1 </a:t>
                      </a:r>
                      <a:r>
                        <a:rPr lang="en-US" sz="1800" b="0" i="0" u="none" strike="noStrike" dirty="0" err="1">
                          <a:solidFill>
                            <a:schemeClr val="tx1"/>
                          </a:solidFill>
                          <a:latin typeface="Calibri"/>
                        </a:rPr>
                        <a:t>Gbps</a:t>
                      </a:r>
                      <a:r>
                        <a:rPr lang="en-US" sz="1800" b="0" i="0" u="none" strike="noStrike" dirty="0">
                          <a:solidFill>
                            <a:schemeClr val="tx1"/>
                          </a:solidFill>
                          <a:latin typeface="Calibri"/>
                        </a:rPr>
                        <a:t>)</a:t>
                      </a:r>
                      <a:br>
                        <a:rPr lang="en-US" sz="1800" b="0" i="0" u="none" strike="noStrike" dirty="0">
                          <a:solidFill>
                            <a:schemeClr val="tx1"/>
                          </a:solidFill>
                          <a:latin typeface="Calibri"/>
                        </a:rPr>
                      </a:br>
                      <a:r>
                        <a:rPr lang="en-US" sz="1800" b="0" i="0" u="none" strike="noStrike" dirty="0">
                          <a:solidFill>
                            <a:schemeClr val="tx1"/>
                          </a:solidFill>
                          <a:latin typeface="Calibri"/>
                        </a:rPr>
                        <a:t>1 x </a:t>
                      </a:r>
                      <a:r>
                        <a:rPr lang="en-US" sz="1800" b="0" i="0" u="none" strike="noStrike" dirty="0" err="1">
                          <a:solidFill>
                            <a:schemeClr val="tx1"/>
                          </a:solidFill>
                          <a:latin typeface="Calibri"/>
                        </a:rPr>
                        <a:t>LiveMigration</a:t>
                      </a:r>
                      <a:r>
                        <a:rPr lang="en-US" sz="1800" b="0" i="0" u="none" strike="noStrike" dirty="0">
                          <a:solidFill>
                            <a:schemeClr val="tx1"/>
                          </a:solidFill>
                          <a:latin typeface="Calibri"/>
                        </a:rPr>
                        <a:t> (1 </a:t>
                      </a:r>
                      <a:r>
                        <a:rPr lang="en-US" sz="1800" b="0" i="0" u="none" strike="noStrike" dirty="0" err="1">
                          <a:solidFill>
                            <a:schemeClr val="tx1"/>
                          </a:solidFill>
                          <a:latin typeface="Calibri"/>
                        </a:rPr>
                        <a:t>Gbps</a:t>
                      </a:r>
                      <a:r>
                        <a:rPr lang="en-US" sz="1800" b="0" i="0" u="none" strike="noStrike" dirty="0">
                          <a:solidFill>
                            <a:schemeClr val="tx1"/>
                          </a:solidFill>
                          <a:latin typeface="Calibri"/>
                        </a:rPr>
                        <a:t>)</a:t>
                      </a:r>
                      <a:br>
                        <a:rPr lang="en-US" sz="1800" b="0" i="0" u="none" strike="noStrike" dirty="0">
                          <a:solidFill>
                            <a:schemeClr val="tx1"/>
                          </a:solidFill>
                          <a:latin typeface="Calibri"/>
                        </a:rPr>
                      </a:br>
                      <a:r>
                        <a:rPr lang="en-US" sz="1800" b="0" i="0" u="none" strike="noStrike" dirty="0">
                          <a:solidFill>
                            <a:schemeClr val="tx1"/>
                          </a:solidFill>
                          <a:latin typeface="Calibri"/>
                        </a:rPr>
                        <a:t>1 x Management (1 </a:t>
                      </a:r>
                      <a:r>
                        <a:rPr lang="en-US" sz="1800" b="0" i="0" u="none" strike="noStrike" dirty="0" err="1">
                          <a:solidFill>
                            <a:schemeClr val="tx1"/>
                          </a:solidFill>
                          <a:latin typeface="Calibri"/>
                        </a:rPr>
                        <a:t>Gbps</a:t>
                      </a:r>
                      <a:r>
                        <a:rPr lang="en-US" sz="1800" b="0" i="0" u="none" strike="noStrike" dirty="0">
                          <a:solidFill>
                            <a:schemeClr val="tx1"/>
                          </a:solidFill>
                          <a:latin typeface="Calibri"/>
                        </a:rPr>
                        <a:t>)</a:t>
                      </a:r>
                    </a:p>
                  </a:txBody>
                  <a:tcPr marL="8236" marR="8236" marT="823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4286">
                <a:tc vMerge="1">
                  <a:txBody>
                    <a:bodyPr/>
                    <a:lstStyle/>
                    <a:p>
                      <a:endParaRPr lang="en-US"/>
                    </a:p>
                  </a:txBody>
                  <a:tcPr/>
                </a:tc>
                <a:tc>
                  <a:txBody>
                    <a:bodyPr/>
                    <a:lstStyle/>
                    <a:p>
                      <a:pPr algn="l" fontAlgn="b"/>
                      <a:r>
                        <a:rPr lang="en-US" sz="1800" b="0" i="0" u="none" strike="noStrike" dirty="0">
                          <a:solidFill>
                            <a:schemeClr val="tx1"/>
                          </a:solidFill>
                          <a:latin typeface="Calibri"/>
                        </a:rPr>
                        <a:t>OLTP-HV2</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chemeClr val="tx1"/>
                          </a:solidFill>
                          <a:latin typeface="Calibri"/>
                        </a:rPr>
                        <a:t>BootLUN2 (40 GB)</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r>
              <a:tr h="544286">
                <a:tc vMerge="1">
                  <a:txBody>
                    <a:bodyPr/>
                    <a:lstStyle/>
                    <a:p>
                      <a:endParaRPr lang="en-US"/>
                    </a:p>
                  </a:txBody>
                  <a:tcPr/>
                </a:tc>
                <a:tc>
                  <a:txBody>
                    <a:bodyPr/>
                    <a:lstStyle/>
                    <a:p>
                      <a:pPr algn="l" fontAlgn="b"/>
                      <a:r>
                        <a:rPr lang="en-US" sz="1800" b="0" i="0" u="none" strike="noStrike" dirty="0">
                          <a:solidFill>
                            <a:schemeClr val="tx1"/>
                          </a:solidFill>
                          <a:latin typeface="Calibri"/>
                        </a:rPr>
                        <a:t>OLTP-HV3</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chemeClr val="tx1"/>
                          </a:solidFill>
                          <a:latin typeface="Calibri"/>
                        </a:rPr>
                        <a:t>BootLUN3 (40 GB)</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r>
              <a:tr h="544286">
                <a:tc rowSpan="3">
                  <a:txBody>
                    <a:bodyPr/>
                    <a:lstStyle/>
                    <a:p>
                      <a:pPr algn="l" fontAlgn="ctr"/>
                      <a:r>
                        <a:rPr lang="en-US" sz="1800" b="0" i="0" u="none" strike="noStrike" dirty="0">
                          <a:solidFill>
                            <a:schemeClr val="tx1"/>
                          </a:solidFill>
                          <a:latin typeface="Calibri"/>
                        </a:rPr>
                        <a:t>Batch</a:t>
                      </a:r>
                    </a:p>
                  </a:txBody>
                  <a:tcPr marL="8236" marR="8236" marT="823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chemeClr val="tx1"/>
                          </a:solidFill>
                          <a:latin typeface="Calibri"/>
                        </a:rPr>
                        <a:t>Batch-HV1</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chemeClr val="tx1"/>
                          </a:solidFill>
                          <a:latin typeface="Calibri"/>
                        </a:rPr>
                        <a:t>BootLUN4 (40 GB)</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fontAlgn="ctr"/>
                      <a:r>
                        <a:rPr lang="en-US" sz="1800" b="0" i="0" u="none" strike="noStrike" dirty="0">
                          <a:solidFill>
                            <a:schemeClr val="tx1"/>
                          </a:solidFill>
                          <a:latin typeface="Calibri"/>
                        </a:rPr>
                        <a:t>CSV-Batch (200 GB)</a:t>
                      </a:r>
                    </a:p>
                  </a:txBody>
                  <a:tcPr marL="8236" marR="8236" marT="8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r>
              <a:tr h="544286">
                <a:tc vMerge="1">
                  <a:txBody>
                    <a:bodyPr/>
                    <a:lstStyle/>
                    <a:p>
                      <a:endParaRPr lang="en-US"/>
                    </a:p>
                  </a:txBody>
                  <a:tcPr/>
                </a:tc>
                <a:tc>
                  <a:txBody>
                    <a:bodyPr/>
                    <a:lstStyle/>
                    <a:p>
                      <a:pPr algn="l" fontAlgn="b"/>
                      <a:r>
                        <a:rPr lang="en-US" sz="1800" b="0" i="0" u="none" strike="noStrike">
                          <a:solidFill>
                            <a:schemeClr val="tx1"/>
                          </a:solidFill>
                          <a:latin typeface="Calibri"/>
                        </a:rPr>
                        <a:t>Batch-HV2</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a:solidFill>
                            <a:schemeClr val="tx1"/>
                          </a:solidFill>
                          <a:latin typeface="Calibri"/>
                        </a:rPr>
                        <a:t>BootLUN5 (40 GB)</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r>
              <a:tr h="544286">
                <a:tc vMerge="1">
                  <a:txBody>
                    <a:bodyPr/>
                    <a:lstStyle/>
                    <a:p>
                      <a:endParaRPr lang="en-US"/>
                    </a:p>
                  </a:txBody>
                  <a:tcPr/>
                </a:tc>
                <a:tc>
                  <a:txBody>
                    <a:bodyPr/>
                    <a:lstStyle/>
                    <a:p>
                      <a:pPr algn="l" fontAlgn="b"/>
                      <a:r>
                        <a:rPr lang="en-US" sz="1800" b="0" i="0" u="none" strike="noStrike" dirty="0">
                          <a:solidFill>
                            <a:schemeClr val="tx1"/>
                          </a:solidFill>
                          <a:latin typeface="Calibri"/>
                        </a:rPr>
                        <a:t>Batch-HV3</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chemeClr val="tx1"/>
                          </a:solidFill>
                          <a:latin typeface="Calibri"/>
                        </a:rPr>
                        <a:t>BootLUN6 (40 GB)</a:t>
                      </a:r>
                    </a:p>
                  </a:txBody>
                  <a:tcPr marL="8236" marR="8236" marT="82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r>
            </a:tbl>
          </a:graphicData>
        </a:graphic>
      </p:graphicFrame>
      <p:sp>
        <p:nvSpPr>
          <p:cNvPr id="6" name="TextBox 5"/>
          <p:cNvSpPr txBox="1"/>
          <p:nvPr/>
        </p:nvSpPr>
        <p:spPr>
          <a:xfrm>
            <a:off x="691590" y="5486400"/>
            <a:ext cx="10515600" cy="1107996"/>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rPr>
              <a:t>First step is to create resources that support automation workflows</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 Pre-Work: Create Resources</a:t>
            </a:r>
            <a:endParaRPr lang="en-US" dirty="0"/>
          </a:p>
        </p:txBody>
      </p:sp>
      <p:sp>
        <p:nvSpPr>
          <p:cNvPr id="5" name="TextBox 4"/>
          <p:cNvSpPr txBox="1"/>
          <p:nvPr/>
        </p:nvSpPr>
        <p:spPr>
          <a:xfrm>
            <a:off x="1903412" y="1562100"/>
            <a:ext cx="9448800"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rPr>
              <a:t>Rack, cable, and discover servers</a:t>
            </a:r>
          </a:p>
        </p:txBody>
      </p:sp>
      <p:sp>
        <p:nvSpPr>
          <p:cNvPr id="7" name="Oval 6"/>
          <p:cNvSpPr/>
          <p:nvPr/>
        </p:nvSpPr>
        <p:spPr bwMode="auto">
          <a:xfrm>
            <a:off x="379412" y="2362200"/>
            <a:ext cx="914400" cy="9144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2</a:t>
            </a:r>
          </a:p>
        </p:txBody>
      </p:sp>
      <p:sp>
        <p:nvSpPr>
          <p:cNvPr id="8" name="TextBox 7"/>
          <p:cNvSpPr txBox="1"/>
          <p:nvPr/>
        </p:nvSpPr>
        <p:spPr>
          <a:xfrm>
            <a:off x="1903412" y="2514600"/>
            <a:ext cx="9448800" cy="923330"/>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rPr>
              <a:t>Create networks in </a:t>
            </a:r>
            <a:r>
              <a:rPr lang="en-US" sz="3600" dirty="0" err="1" smtClean="0">
                <a:gradFill>
                  <a:gsLst>
                    <a:gs pos="0">
                      <a:schemeClr val="tx1"/>
                    </a:gs>
                    <a:gs pos="86000">
                      <a:schemeClr val="tx1"/>
                    </a:gs>
                  </a:gsLst>
                  <a:lin ang="5400000" scaled="0"/>
                </a:gradFill>
              </a:rPr>
              <a:t>BladeSystem</a:t>
            </a:r>
            <a:r>
              <a:rPr lang="en-US" sz="3600" dirty="0" smtClean="0">
                <a:gradFill>
                  <a:gsLst>
                    <a:gs pos="0">
                      <a:schemeClr val="tx1"/>
                    </a:gs>
                    <a:gs pos="86000">
                      <a:schemeClr val="tx1"/>
                    </a:gs>
                  </a:gsLst>
                  <a:lin ang="5400000" scaled="0"/>
                </a:gradFill>
              </a:rPr>
              <a:t> chassis</a:t>
            </a:r>
            <a:br>
              <a:rPr lang="en-US" sz="3600" dirty="0" smtClean="0">
                <a:gradFill>
                  <a:gsLst>
                    <a:gs pos="0">
                      <a:schemeClr val="tx1"/>
                    </a:gs>
                    <a:gs pos="86000">
                      <a:schemeClr val="tx1"/>
                    </a:gs>
                  </a:gsLst>
                  <a:lin ang="5400000" scaled="0"/>
                </a:gradFill>
              </a:rPr>
            </a:br>
            <a:r>
              <a:rPr lang="en-US" sz="2400" dirty="0" smtClean="0">
                <a:gradFill>
                  <a:gsLst>
                    <a:gs pos="0">
                      <a:schemeClr val="tx1"/>
                    </a:gs>
                    <a:gs pos="86000">
                      <a:schemeClr val="tx1"/>
                    </a:gs>
                  </a:gsLst>
                  <a:lin ang="5400000" scaled="0"/>
                </a:gradFill>
              </a:rPr>
              <a:t>(This is done via Virtual Connect Enterprise Manager in Matrix)</a:t>
            </a:r>
            <a:endParaRPr lang="en-US" sz="3600" dirty="0" smtClean="0">
              <a:gradFill>
                <a:gsLst>
                  <a:gs pos="0">
                    <a:schemeClr val="tx1"/>
                  </a:gs>
                  <a:gs pos="86000">
                    <a:schemeClr val="tx1"/>
                  </a:gs>
                </a:gsLst>
                <a:lin ang="5400000" scaled="0"/>
              </a:gradFill>
            </a:endParaRPr>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608012" y="3733800"/>
            <a:ext cx="10700148" cy="24384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Oval 9"/>
          <p:cNvSpPr/>
          <p:nvPr/>
        </p:nvSpPr>
        <p:spPr bwMode="auto">
          <a:xfrm>
            <a:off x="379412" y="1381899"/>
            <a:ext cx="914400" cy="9144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a:ea typeface="+mn-ea"/>
                <a:cs typeface="+mn-cs"/>
              </a:rPr>
              <a:t>1</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Management Network Configuration</a:t>
            </a:r>
            <a:endParaRPr lang="en-US" dirty="0"/>
          </a:p>
        </p:txBody>
      </p:sp>
      <p:pic>
        <p:nvPicPr>
          <p:cNvPr id="4" name="Picture 3"/>
          <p:cNvPicPr/>
          <p:nvPr/>
        </p:nvPicPr>
        <p:blipFill>
          <a:blip r:embed="rId2" cstate="print"/>
          <a:stretch>
            <a:fillRect/>
          </a:stretch>
        </p:blipFill>
        <p:spPr>
          <a:xfrm>
            <a:off x="760412" y="1219200"/>
            <a:ext cx="7696200" cy="5069954"/>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p:cNvSpPr/>
          <p:nvPr/>
        </p:nvSpPr>
        <p:spPr bwMode="auto">
          <a:xfrm>
            <a:off x="3122612" y="3886200"/>
            <a:ext cx="762000" cy="6858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2</a:t>
            </a:r>
          </a:p>
        </p:txBody>
      </p:sp>
      <p:sp>
        <p:nvSpPr>
          <p:cNvPr id="6" name="Oval 5"/>
          <p:cNvSpPr/>
          <p:nvPr/>
        </p:nvSpPr>
        <p:spPr bwMode="auto">
          <a:xfrm>
            <a:off x="7466012" y="4343400"/>
            <a:ext cx="762000" cy="6858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3</a:t>
            </a:r>
          </a:p>
        </p:txBody>
      </p:sp>
      <p:sp>
        <p:nvSpPr>
          <p:cNvPr id="8" name="TextBox 7"/>
          <p:cNvSpPr txBox="1"/>
          <p:nvPr/>
        </p:nvSpPr>
        <p:spPr>
          <a:xfrm>
            <a:off x="6627812" y="2441138"/>
            <a:ext cx="5334000" cy="129266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spAutoFit/>
          </a:bodyPr>
          <a:lstStyle/>
          <a:p>
            <a:r>
              <a:rPr lang="en-US" sz="2400" dirty="0" smtClean="0">
                <a:solidFill>
                  <a:schemeClr val="bg1"/>
                </a:solidFill>
              </a:rPr>
              <a:t>Windows Domain pre-configured to enable servers to be automatically joined to domain</a:t>
            </a:r>
          </a:p>
        </p:txBody>
      </p:sp>
      <p:cxnSp>
        <p:nvCxnSpPr>
          <p:cNvPr id="10" name="Straight Arrow Connector 9"/>
          <p:cNvCxnSpPr/>
          <p:nvPr/>
        </p:nvCxnSpPr>
        <p:spPr>
          <a:xfrm rot="10800000" flipV="1">
            <a:off x="3884612" y="3429000"/>
            <a:ext cx="25146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85212" y="3962400"/>
            <a:ext cx="3124200" cy="203132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spAutoFit/>
          </a:bodyPr>
          <a:lstStyle/>
          <a:p>
            <a:r>
              <a:rPr lang="en-US" sz="2400" dirty="0" smtClean="0">
                <a:solidFill>
                  <a:schemeClr val="bg1"/>
                </a:solidFill>
              </a:rPr>
              <a:t>IP addresses can be DHCP or pull from pool of static addresses sequentially</a:t>
            </a:r>
          </a:p>
        </p:txBody>
      </p:sp>
      <p:sp>
        <p:nvSpPr>
          <p:cNvPr id="13" name="Oval 12"/>
          <p:cNvSpPr/>
          <p:nvPr/>
        </p:nvSpPr>
        <p:spPr bwMode="auto">
          <a:xfrm>
            <a:off x="2970212" y="1600200"/>
            <a:ext cx="762000" cy="6858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1</a:t>
            </a:r>
          </a:p>
        </p:txBody>
      </p:sp>
      <p:sp>
        <p:nvSpPr>
          <p:cNvPr id="14" name="TextBox 13"/>
          <p:cNvSpPr txBox="1"/>
          <p:nvPr/>
        </p:nvSpPr>
        <p:spPr>
          <a:xfrm>
            <a:off x="6627812" y="1066800"/>
            <a:ext cx="53340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spAutoFit/>
          </a:bodyPr>
          <a:lstStyle/>
          <a:p>
            <a:r>
              <a:rPr lang="en-US" sz="2400" dirty="0" smtClean="0">
                <a:solidFill>
                  <a:schemeClr val="bg1"/>
                </a:solidFill>
              </a:rPr>
              <a:t>Management network PXE-enabled for automated deployment.</a:t>
            </a:r>
          </a:p>
        </p:txBody>
      </p:sp>
      <p:cxnSp>
        <p:nvCxnSpPr>
          <p:cNvPr id="15" name="Straight Arrow Connector 14"/>
          <p:cNvCxnSpPr/>
          <p:nvPr/>
        </p:nvCxnSpPr>
        <p:spPr>
          <a:xfrm rot="10800000" flipV="1">
            <a:off x="3808412" y="1371600"/>
            <a:ext cx="2590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br>
              <a:rPr lang="en-US" smtClean="0"/>
            </a:br>
            <a:endParaRPr lang="en-US" dirty="0"/>
          </a:p>
        </p:txBody>
      </p:sp>
      <p:sp>
        <p:nvSpPr>
          <p:cNvPr id="3" name="Text Placeholder 2"/>
          <p:cNvSpPr>
            <a:spLocks noGrp="1"/>
          </p:cNvSpPr>
          <p:nvPr>
            <p:ph type="body" sz="quarter" idx="10"/>
          </p:nvPr>
        </p:nvSpPr>
        <p:spPr/>
        <p:txBody>
          <a:bodyPr/>
          <a:lstStyle/>
          <a:p>
            <a:r>
              <a:rPr lang="en-US" smtClean="0"/>
              <a:t>HP, Microsoft, and Cloud Computing</a:t>
            </a:r>
          </a:p>
          <a:p>
            <a:r>
              <a:rPr lang="en-US" smtClean="0"/>
              <a:t>HP Cloud Foundation for Hyper-V</a:t>
            </a:r>
          </a:p>
          <a:p>
            <a:pPr lvl="1"/>
            <a:r>
              <a:rPr lang="en-US" smtClean="0"/>
              <a:t>Understanding HP BladeSystem Matrix</a:t>
            </a:r>
          </a:p>
          <a:p>
            <a:pPr lvl="1"/>
            <a:r>
              <a:rPr lang="en-US" smtClean="0"/>
              <a:t>Integration with Microsoft System Center</a:t>
            </a:r>
          </a:p>
          <a:p>
            <a:r>
              <a:rPr lang="en-US" smtClean="0"/>
              <a:t>HP Cloud Foundation for Hyper-V use case deep dive</a:t>
            </a:r>
          </a:p>
          <a:p>
            <a:pPr lvl="1"/>
            <a:r>
              <a:rPr lang="en-US" smtClean="0"/>
              <a:t>IT Services Fabric initialization</a:t>
            </a:r>
          </a:p>
          <a:p>
            <a:pPr lvl="1"/>
            <a:r>
              <a:rPr lang="en-US" smtClean="0"/>
              <a:t>Flexing IT Services</a:t>
            </a:r>
          </a:p>
          <a:p>
            <a:pPr lvl="1"/>
            <a:r>
              <a:rPr lang="en-US" smtClean="0"/>
              <a:t>Transparent Failure Resolution</a:t>
            </a:r>
          </a:p>
          <a:p>
            <a:r>
              <a:rPr lang="en-US" smtClean="0"/>
              <a:t>HP Cloud Foundation for Hyper-V at MMS</a:t>
            </a:r>
          </a:p>
          <a:p>
            <a:pPr lvl="1"/>
            <a:endParaRPr lang="en-US"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 Pre-Work: Create Resources</a:t>
            </a:r>
            <a:endParaRPr lang="en-US" dirty="0"/>
          </a:p>
        </p:txBody>
      </p:sp>
      <p:sp>
        <p:nvSpPr>
          <p:cNvPr id="4" name="Oval 3"/>
          <p:cNvSpPr/>
          <p:nvPr/>
        </p:nvSpPr>
        <p:spPr bwMode="auto">
          <a:xfrm>
            <a:off x="379412" y="1753463"/>
            <a:ext cx="914400" cy="9144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3</a:t>
            </a:r>
          </a:p>
        </p:txBody>
      </p:sp>
      <p:sp>
        <p:nvSpPr>
          <p:cNvPr id="5" name="TextBox 4"/>
          <p:cNvSpPr txBox="1"/>
          <p:nvPr/>
        </p:nvSpPr>
        <p:spPr>
          <a:xfrm>
            <a:off x="1903412" y="1471999"/>
            <a:ext cx="9448800" cy="147732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rPr>
              <a:t>Create Storage Pool Entries in Matrix, create associated storage LUNs, create zones</a:t>
            </a:r>
          </a:p>
          <a:p>
            <a:r>
              <a:rPr lang="en-US" sz="2400" dirty="0" smtClean="0">
                <a:gradFill>
                  <a:gsLst>
                    <a:gs pos="0">
                      <a:schemeClr val="tx1"/>
                    </a:gs>
                    <a:gs pos="86000">
                      <a:schemeClr val="tx1"/>
                    </a:gs>
                  </a:gsLst>
                  <a:lin ang="5400000" scaled="0"/>
                </a:gradFill>
              </a:rPr>
              <a:t>(LUN creation and zoning done by storage administrator)</a:t>
            </a:r>
          </a:p>
        </p:txBody>
      </p:sp>
      <p:pic>
        <p:nvPicPr>
          <p:cNvPr id="77826" name="Picture 2"/>
          <p:cNvPicPr>
            <a:picLocks noChangeAspect="1" noChangeArrowheads="1"/>
          </p:cNvPicPr>
          <p:nvPr/>
        </p:nvPicPr>
        <p:blipFill>
          <a:blip r:embed="rId3" cstate="email"/>
          <a:srcRect/>
          <a:stretch>
            <a:fillRect/>
          </a:stretch>
        </p:blipFill>
        <p:spPr bwMode="auto">
          <a:xfrm>
            <a:off x="455612" y="2971800"/>
            <a:ext cx="11219293" cy="3505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 Pre-Work: Create Resources</a:t>
            </a:r>
            <a:endParaRPr lang="en-US" dirty="0"/>
          </a:p>
        </p:txBody>
      </p:sp>
      <p:sp>
        <p:nvSpPr>
          <p:cNvPr id="7" name="Oval 6"/>
          <p:cNvSpPr/>
          <p:nvPr/>
        </p:nvSpPr>
        <p:spPr bwMode="auto">
          <a:xfrm>
            <a:off x="379412" y="1604665"/>
            <a:ext cx="914400" cy="9144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4</a:t>
            </a:r>
          </a:p>
        </p:txBody>
      </p:sp>
      <p:sp>
        <p:nvSpPr>
          <p:cNvPr id="8" name="TextBox 7"/>
          <p:cNvSpPr txBox="1"/>
          <p:nvPr/>
        </p:nvSpPr>
        <p:spPr>
          <a:xfrm>
            <a:off x="1903412" y="1600200"/>
            <a:ext cx="9448800" cy="1107996"/>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rPr>
              <a:t>Create server pools from list of discovered servers</a:t>
            </a:r>
          </a:p>
        </p:txBody>
      </p:sp>
      <p:pic>
        <p:nvPicPr>
          <p:cNvPr id="9" name="Picture 8"/>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6611" y="2895600"/>
            <a:ext cx="10877179" cy="32004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 Pre-Work: Create Resources</a:t>
            </a:r>
            <a:endParaRPr lang="en-US" dirty="0"/>
          </a:p>
        </p:txBody>
      </p:sp>
      <p:sp>
        <p:nvSpPr>
          <p:cNvPr id="7" name="Oval 6"/>
          <p:cNvSpPr/>
          <p:nvPr/>
        </p:nvSpPr>
        <p:spPr bwMode="auto">
          <a:xfrm>
            <a:off x="379412" y="1604665"/>
            <a:ext cx="914400" cy="914400"/>
          </a:xfrm>
          <a:prstGeom prst="ellipse">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kern="0" dirty="0" smtClean="0">
                <a:gradFill>
                  <a:gsLst>
                    <a:gs pos="0">
                      <a:srgbClr val="FFFFFF"/>
                    </a:gs>
                    <a:gs pos="100000">
                      <a:srgbClr val="FFFFFF"/>
                    </a:gs>
                  </a:gsLst>
                  <a:lin ang="5400000" scaled="0"/>
                </a:gradFill>
                <a:latin typeface="Segoe"/>
              </a:rPr>
              <a:t>5</a:t>
            </a:r>
          </a:p>
        </p:txBody>
      </p:sp>
      <p:sp>
        <p:nvSpPr>
          <p:cNvPr id="8" name="TextBox 7"/>
          <p:cNvSpPr txBox="1"/>
          <p:nvPr/>
        </p:nvSpPr>
        <p:spPr>
          <a:xfrm>
            <a:off x="1903412" y="1600200"/>
            <a:ext cx="9448800" cy="923330"/>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rPr>
              <a:t>Create deployment jobs</a:t>
            </a:r>
            <a:br>
              <a:rPr lang="en-US" sz="3600" dirty="0" smtClean="0">
                <a:gradFill>
                  <a:gsLst>
                    <a:gs pos="0">
                      <a:schemeClr val="tx1"/>
                    </a:gs>
                    <a:gs pos="86000">
                      <a:schemeClr val="tx1"/>
                    </a:gs>
                  </a:gsLst>
                  <a:lin ang="5400000" scaled="0"/>
                </a:gradFill>
              </a:rPr>
            </a:br>
            <a:r>
              <a:rPr lang="en-US" sz="2400" dirty="0" smtClean="0">
                <a:gradFill>
                  <a:gsLst>
                    <a:gs pos="0">
                      <a:schemeClr val="tx1"/>
                    </a:gs>
                    <a:gs pos="86000">
                      <a:schemeClr val="tx1"/>
                    </a:gs>
                  </a:gsLst>
                  <a:lin ang="5400000" scaled="0"/>
                </a:gradFill>
              </a:rPr>
              <a:t>(This is done via Insight Control server deployment)</a:t>
            </a:r>
            <a:endParaRPr lang="en-US" sz="3600" dirty="0" smtClean="0">
              <a:gradFill>
                <a:gsLst>
                  <a:gs pos="0">
                    <a:schemeClr val="tx1"/>
                  </a:gs>
                  <a:gs pos="86000">
                    <a:schemeClr val="tx1"/>
                  </a:gs>
                </a:gsLst>
                <a:lin ang="5400000" scaled="0"/>
              </a:gradFill>
            </a:endParaRPr>
          </a:p>
        </p:txBody>
      </p:sp>
      <p:pic>
        <p:nvPicPr>
          <p:cNvPr id="78850" name="Picture 2"/>
          <p:cNvPicPr>
            <a:picLocks noChangeAspect="1" noChangeArrowheads="1"/>
          </p:cNvPicPr>
          <p:nvPr/>
        </p:nvPicPr>
        <p:blipFill>
          <a:blip r:embed="rId3" cstate="email"/>
          <a:srcRect/>
          <a:stretch>
            <a:fillRect/>
          </a:stretch>
        </p:blipFill>
        <p:spPr bwMode="auto">
          <a:xfrm>
            <a:off x="303211" y="2819400"/>
            <a:ext cx="11319681" cy="3733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Deployment Job Details</a:t>
            </a:r>
            <a:endParaRPr lang="en-US" dirty="0"/>
          </a:p>
        </p:txBody>
      </p:sp>
      <p:sp>
        <p:nvSpPr>
          <p:cNvPr id="3" name="Content Placeholder 2"/>
          <p:cNvSpPr>
            <a:spLocks noGrp="1"/>
          </p:cNvSpPr>
          <p:nvPr>
            <p:ph idx="1"/>
          </p:nvPr>
        </p:nvSpPr>
        <p:spPr/>
        <p:txBody>
          <a:bodyPr/>
          <a:lstStyle/>
          <a:p>
            <a:r>
              <a:rPr lang="en-US" smtClean="0"/>
              <a:t>Use case implementation guide contains Insight Control Server deployment jobs used to to facilitate deployment of a Windows cluster in a Matrix environment:</a:t>
            </a:r>
          </a:p>
          <a:p>
            <a:r>
              <a:rPr lang="en-US" smtClean="0"/>
              <a:t>Job includes following elements:</a:t>
            </a:r>
          </a:p>
          <a:p>
            <a:pPr lvl="1"/>
            <a:r>
              <a:rPr lang="en-US" smtClean="0"/>
              <a:t>Configure BIOS to allow boot from SAN.</a:t>
            </a:r>
          </a:p>
          <a:p>
            <a:pPr lvl="1"/>
            <a:r>
              <a:rPr lang="en-US" smtClean="0"/>
              <a:t>Configure BIOS to enable hardware-assisted virtualization</a:t>
            </a:r>
          </a:p>
          <a:p>
            <a:pPr lvl="1"/>
            <a:r>
              <a:rPr lang="en-US" smtClean="0"/>
              <a:t>Install the OS, enable Hyper-V role, and enable Windows failover clustering.</a:t>
            </a:r>
          </a:p>
          <a:p>
            <a:pPr lvl="1"/>
            <a:r>
              <a:rPr lang="en-US" smtClean="0"/>
              <a:t>Install that ProLiant Support Pack (PSP)</a:t>
            </a:r>
          </a:p>
          <a:p>
            <a:pPr lvl="1"/>
            <a:r>
              <a:rPr lang="en-US" smtClean="0"/>
              <a:t>Copy POSH scripts to be used later in process.</a:t>
            </a:r>
            <a:endParaRPr lang="en-US" dirty="0" smtClean="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53998"/>
          </a:xfrm>
        </p:spPr>
        <p:txBody>
          <a:bodyPr/>
          <a:lstStyle/>
          <a:p>
            <a:r>
              <a:rPr lang="en-US" sz="4000" dirty="0" smtClean="0"/>
              <a:t>Connect/</a:t>
            </a:r>
            <a:r>
              <a:rPr lang="en-US" sz="4000" dirty="0" err="1" smtClean="0"/>
              <a:t>Config</a:t>
            </a:r>
            <a:r>
              <a:rPr lang="en-US" sz="4000" dirty="0" smtClean="0"/>
              <a:t>. Service Resources via Templates</a:t>
            </a:r>
            <a:endParaRPr lang="en-US" sz="4000" dirty="0"/>
          </a:p>
        </p:txBody>
      </p:sp>
      <p:pic>
        <p:nvPicPr>
          <p:cNvPr id="4" name="Picture 3"/>
          <p:cNvPicPr/>
          <p:nvPr/>
        </p:nvPicPr>
        <p:blipFill>
          <a:blip r:embed="rId2" cstate="email"/>
          <a:stretch>
            <a:fillRect/>
          </a:stretch>
        </p:blipFill>
        <p:spPr>
          <a:xfrm>
            <a:off x="608011" y="1066800"/>
            <a:ext cx="9369635" cy="56388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8151812" y="3276600"/>
            <a:ext cx="3233112" cy="43088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en-US" sz="2800" dirty="0" smtClean="0">
                <a:solidFill>
                  <a:schemeClr val="bg1"/>
                </a:solidFill>
              </a:rPr>
              <a:t>Network Resources</a:t>
            </a:r>
          </a:p>
        </p:txBody>
      </p:sp>
      <p:sp>
        <p:nvSpPr>
          <p:cNvPr id="19" name="Right Brace 18"/>
          <p:cNvSpPr/>
          <p:nvPr/>
        </p:nvSpPr>
        <p:spPr>
          <a:xfrm>
            <a:off x="7542212" y="2667000"/>
            <a:ext cx="381000" cy="3581400"/>
          </a:xfrm>
          <a:prstGeom prst="rightBrace">
            <a:avLst>
              <a:gd name="adj1" fmla="val 8333"/>
              <a:gd name="adj2" fmla="val 2321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z</a:t>
            </a:r>
            <a:endParaRPr lang="en-US" dirty="0"/>
          </a:p>
        </p:txBody>
      </p:sp>
      <p:sp>
        <p:nvSpPr>
          <p:cNvPr id="20" name="TextBox 19"/>
          <p:cNvSpPr txBox="1"/>
          <p:nvPr/>
        </p:nvSpPr>
        <p:spPr>
          <a:xfrm>
            <a:off x="1065212" y="5562600"/>
            <a:ext cx="3184816" cy="43088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en-US" sz="2800" dirty="0" smtClean="0">
                <a:solidFill>
                  <a:schemeClr val="bg1"/>
                </a:solidFill>
              </a:rPr>
              <a:t>Storage Resources</a:t>
            </a:r>
          </a:p>
        </p:txBody>
      </p:sp>
      <p:sp>
        <p:nvSpPr>
          <p:cNvPr id="21" name="Right Brace 20"/>
          <p:cNvSpPr/>
          <p:nvPr/>
        </p:nvSpPr>
        <p:spPr>
          <a:xfrm rot="5400000">
            <a:off x="3198812" y="4267200"/>
            <a:ext cx="381000" cy="1905000"/>
          </a:xfrm>
          <a:prstGeom prst="rightBrace">
            <a:avLst>
              <a:gd name="adj1" fmla="val 8333"/>
              <a:gd name="adj2" fmla="val 53339"/>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z</a:t>
            </a:r>
            <a:endParaRPr lang="en-US" dirty="0"/>
          </a:p>
        </p:txBody>
      </p:sp>
      <p:sp>
        <p:nvSpPr>
          <p:cNvPr id="22" name="TextBox 21"/>
          <p:cNvSpPr txBox="1"/>
          <p:nvPr/>
        </p:nvSpPr>
        <p:spPr>
          <a:xfrm>
            <a:off x="2132012" y="2667000"/>
            <a:ext cx="2993780" cy="43088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en-US" sz="2800" dirty="0" smtClean="0">
                <a:solidFill>
                  <a:schemeClr val="bg1"/>
                </a:solidFill>
              </a:rPr>
              <a:t>Server Resources</a:t>
            </a:r>
          </a:p>
        </p:txBody>
      </p:sp>
      <p:sp>
        <p:nvSpPr>
          <p:cNvPr id="23" name="Right Brace 22"/>
          <p:cNvSpPr/>
          <p:nvPr/>
        </p:nvSpPr>
        <p:spPr>
          <a:xfrm rot="5400000">
            <a:off x="3656012" y="2438400"/>
            <a:ext cx="381000" cy="1905000"/>
          </a:xfrm>
          <a:prstGeom prst="rightBrace">
            <a:avLst>
              <a:gd name="adj1" fmla="val 8333"/>
              <a:gd name="adj2" fmla="val 25798"/>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z</a:t>
            </a:r>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Configure Server Resource Details</a:t>
            </a:r>
            <a:endParaRPr lang="en-US" dirty="0"/>
          </a:p>
        </p:txBody>
      </p:sp>
      <p:pic>
        <p:nvPicPr>
          <p:cNvPr id="4" name="Picture 3"/>
          <p:cNvPicPr/>
          <p:nvPr/>
        </p:nvPicPr>
        <p:blipFill>
          <a:blip r:embed="rId2" cstate="email"/>
          <a:stretch>
            <a:fillRect/>
          </a:stretch>
        </p:blipFill>
        <p:spPr>
          <a:xfrm>
            <a:off x="608011" y="1066800"/>
            <a:ext cx="9369635" cy="56388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p:nvPr/>
        </p:nvPicPr>
        <p:blipFill>
          <a:blip r:embed="rId3" cstate="email">
            <a:extLst>
              <a:ext uri="{28A0092B-C50C-407E-A947-70E740481C1C}">
                <a14:useLocalDpi xmlns:a14="http://schemas.microsoft.com/office/drawing/2010/main" val="0"/>
              </a:ext>
            </a:extLst>
          </a:blip>
          <a:stretch>
            <a:fillRect/>
          </a:stretch>
        </p:blipFill>
        <p:spPr>
          <a:xfrm>
            <a:off x="4113212" y="1143000"/>
            <a:ext cx="4876800" cy="55557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53998"/>
          </a:xfrm>
        </p:spPr>
        <p:txBody>
          <a:bodyPr/>
          <a:lstStyle/>
          <a:p>
            <a:r>
              <a:rPr lang="en-US" sz="4000" dirty="0" smtClean="0"/>
              <a:t>Configure Network and Server Network Settings</a:t>
            </a:r>
            <a:endParaRPr lang="en-US" sz="4000" dirty="0"/>
          </a:p>
        </p:txBody>
      </p:sp>
      <p:pic>
        <p:nvPicPr>
          <p:cNvPr id="4" name="Picture 3"/>
          <p:cNvPicPr/>
          <p:nvPr/>
        </p:nvPicPr>
        <p:blipFill>
          <a:blip r:embed="rId2" cstate="email"/>
          <a:stretch>
            <a:fillRect/>
          </a:stretch>
        </p:blipFill>
        <p:spPr>
          <a:xfrm>
            <a:off x="608011" y="1066800"/>
            <a:ext cx="9369635" cy="56388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p:nvPr/>
        </p:nvPicPr>
        <p:blipFill>
          <a:blip r:embed="rId3" cstate="email">
            <a:extLst>
              <a:ext uri="{28A0092B-C50C-407E-A947-70E740481C1C}">
                <a14:useLocalDpi xmlns:a14="http://schemas.microsoft.com/office/drawing/2010/main" val="0"/>
              </a:ext>
            </a:extLst>
          </a:blip>
          <a:stretch>
            <a:fillRect/>
          </a:stretch>
        </p:blipFill>
        <p:spPr>
          <a:xfrm>
            <a:off x="836612" y="1676400"/>
            <a:ext cx="10514302" cy="41910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Configure Storage Resources</a:t>
            </a:r>
            <a:endParaRPr lang="en-US" dirty="0"/>
          </a:p>
        </p:txBody>
      </p:sp>
      <p:pic>
        <p:nvPicPr>
          <p:cNvPr id="4" name="Picture 3"/>
          <p:cNvPicPr/>
          <p:nvPr/>
        </p:nvPicPr>
        <p:blipFill>
          <a:blip r:embed="rId2" cstate="email"/>
          <a:stretch>
            <a:fillRect/>
          </a:stretch>
        </p:blipFill>
        <p:spPr>
          <a:xfrm>
            <a:off x="608011" y="1066800"/>
            <a:ext cx="9369635" cy="56388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p:nvPr/>
        </p:nvPicPr>
        <p:blipFill>
          <a:blip r:embed="rId3" cstate="email">
            <a:extLst>
              <a:ext uri="{28A0092B-C50C-407E-A947-70E740481C1C}">
                <a14:useLocalDpi xmlns:a14="http://schemas.microsoft.com/office/drawing/2010/main" val="0"/>
              </a:ext>
            </a:extLst>
          </a:blip>
          <a:stretch>
            <a:fillRect/>
          </a:stretch>
        </p:blipFill>
        <p:spPr>
          <a:xfrm>
            <a:off x="303211" y="1295400"/>
            <a:ext cx="8409909" cy="47244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OS Deployment Package</a:t>
            </a:r>
            <a:endParaRPr lang="en-US" dirty="0"/>
          </a:p>
        </p:txBody>
      </p:sp>
      <p:pic>
        <p:nvPicPr>
          <p:cNvPr id="6" name="Picture 5"/>
          <p:cNvPicPr/>
          <p:nvPr/>
        </p:nvPicPr>
        <p:blipFill>
          <a:blip r:embed="rId2" cstate="email">
            <a:extLst>
              <a:ext uri="{28A0092B-C50C-407E-A947-70E740481C1C}">
                <a14:useLocalDpi xmlns:a14="http://schemas.microsoft.com/office/drawing/2010/main" val="0"/>
              </a:ext>
            </a:extLst>
          </a:blip>
          <a:stretch>
            <a:fillRect/>
          </a:stretch>
        </p:blipFill>
        <p:spPr>
          <a:xfrm>
            <a:off x="531812" y="838200"/>
            <a:ext cx="8001000" cy="5964612"/>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Verify Template Configuration</a:t>
            </a:r>
            <a:endParaRPr lang="en-US" dirty="0"/>
          </a:p>
        </p:txBody>
      </p:sp>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608012" y="990600"/>
            <a:ext cx="9191587" cy="51054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p:spPr>
      </p:pic>
      <p:sp>
        <p:nvSpPr>
          <p:cNvPr id="5" name="TextBox 4"/>
          <p:cNvSpPr txBox="1"/>
          <p:nvPr/>
        </p:nvSpPr>
        <p:spPr>
          <a:xfrm>
            <a:off x="7999412" y="3276600"/>
            <a:ext cx="3810001" cy="861774"/>
          </a:xfrm>
          <a:prstGeom prst="rect">
            <a:avLst/>
          </a:prstGeom>
          <a:ln w="9525">
            <a:solidFill>
              <a:schemeClr val="bg1"/>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en-US" sz="2800" dirty="0" smtClean="0">
                <a:solidFill>
                  <a:schemeClr val="bg1"/>
                </a:solidFill>
              </a:rPr>
              <a:t>Green status means no configuration errors</a:t>
            </a:r>
          </a:p>
        </p:txBody>
      </p:sp>
      <p:cxnSp>
        <p:nvCxnSpPr>
          <p:cNvPr id="7" name="Straight Arrow Connector 6"/>
          <p:cNvCxnSpPr/>
          <p:nvPr/>
        </p:nvCxnSpPr>
        <p:spPr>
          <a:xfrm rot="10800000">
            <a:off x="4494212" y="1981200"/>
            <a:ext cx="3200400" cy="1524000"/>
          </a:xfrm>
          <a:prstGeom prst="straightConnector1">
            <a:avLst/>
          </a:prstGeom>
          <a:ln w="95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smtClean="0"/>
              <a:t>What’s Driving the Move to Cloud?</a:t>
            </a:r>
            <a:endParaRPr lang="en-US" dirty="0" smtClean="0"/>
          </a:p>
        </p:txBody>
      </p:sp>
      <p:pic>
        <p:nvPicPr>
          <p:cNvPr id="54" name="Picture 53" descr="OneCloud_Spraw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9732" y="2215166"/>
            <a:ext cx="8787090" cy="2515058"/>
          </a:xfrm>
          <a:prstGeom prst="rect">
            <a:avLst/>
          </a:prstGeom>
        </p:spPr>
      </p:pic>
      <p:sp>
        <p:nvSpPr>
          <p:cNvPr id="6" name="Text Box 18"/>
          <p:cNvSpPr txBox="1">
            <a:spLocks noChangeArrowheads="1"/>
          </p:cNvSpPr>
          <p:nvPr/>
        </p:nvSpPr>
        <p:spPr bwMode="auto">
          <a:xfrm>
            <a:off x="509983" y="5222778"/>
            <a:ext cx="11168860" cy="4308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121899" tIns="60949" rIns="121899" bIns="60949">
            <a:spAutoFit/>
          </a:bodyPr>
          <a:lstStyle/>
          <a:p>
            <a:pPr indent="-391515">
              <a:defRPr/>
            </a:pPr>
            <a:r>
              <a:rPr lang="en-US" sz="2000" dirty="0" smtClean="0">
                <a:latin typeface="+mn-lt"/>
              </a:rPr>
              <a:t>70% of IT resources captive in maintenance and operations </a:t>
            </a:r>
            <a:r>
              <a:rPr lang="en-US" sz="2000" baseline="30000" dirty="0" smtClean="0">
                <a:latin typeface="+mn-lt"/>
              </a:rPr>
              <a:t>(3)</a:t>
            </a:r>
            <a:endParaRPr lang="en-US" sz="2000" baseline="30000" dirty="0">
              <a:latin typeface="+mn-lt"/>
            </a:endParaRPr>
          </a:p>
        </p:txBody>
      </p:sp>
      <p:sp>
        <p:nvSpPr>
          <p:cNvPr id="23558" name="Rectangle 8"/>
          <p:cNvSpPr>
            <a:spLocks noChangeArrowheads="1"/>
          </p:cNvSpPr>
          <p:nvPr/>
        </p:nvSpPr>
        <p:spPr bwMode="auto">
          <a:xfrm>
            <a:off x="509985" y="5660598"/>
            <a:ext cx="8067644" cy="584753"/>
          </a:xfrm>
          <a:prstGeom prst="rect">
            <a:avLst/>
          </a:prstGeom>
          <a:noFill/>
          <a:ln w="9525">
            <a:noFill/>
            <a:miter lim="800000"/>
            <a:headEnd/>
            <a:tailEnd/>
          </a:ln>
        </p:spPr>
        <p:txBody>
          <a:bodyPr wrap="square" lIns="121899" tIns="60949" rIns="121899" bIns="60949">
            <a:spAutoFit/>
          </a:bodyPr>
          <a:lstStyle/>
          <a:p>
            <a:pPr marL="227013" indent="-227013">
              <a:buFontTx/>
              <a:buAutoNum type="arabicParenBoth"/>
            </a:pPr>
            <a:r>
              <a:rPr lang="en-US" sz="1000" dirty="0" smtClean="0">
                <a:latin typeface="+mn-lt"/>
              </a:rPr>
              <a:t>IDC Survey, Cloud Computing Attitudes, Doc.#223077, April 2010</a:t>
            </a:r>
          </a:p>
          <a:p>
            <a:pPr marL="227013" indent="-227013">
              <a:buFontTx/>
              <a:buAutoNum type="arabicParenBoth"/>
            </a:pPr>
            <a:r>
              <a:rPr lang="en-US" sz="1000" dirty="0" smtClean="0">
                <a:latin typeface="+mn-lt"/>
              </a:rPr>
              <a:t>You're Not Ready For Internal Cloud, Forrester Research, Inc., July 2010</a:t>
            </a:r>
          </a:p>
          <a:p>
            <a:pPr marL="227013" indent="-227013">
              <a:buFontTx/>
              <a:buAutoNum type="arabicParenBoth"/>
            </a:pPr>
            <a:r>
              <a:rPr lang="en-US" sz="1000" dirty="0" smtClean="0">
                <a:latin typeface="+mn-lt"/>
              </a:rPr>
              <a:t>2009 InformationWeek Analytics Survey </a:t>
            </a:r>
          </a:p>
        </p:txBody>
      </p:sp>
      <p:sp>
        <p:nvSpPr>
          <p:cNvPr id="11" name="Rectangle 10"/>
          <p:cNvSpPr/>
          <p:nvPr/>
        </p:nvSpPr>
        <p:spPr>
          <a:xfrm>
            <a:off x="634179" y="1961295"/>
            <a:ext cx="4069551" cy="338532"/>
          </a:xfrm>
          <a:prstGeom prst="rect">
            <a:avLst/>
          </a:prstGeom>
        </p:spPr>
        <p:txBody>
          <a:bodyPr wrap="square" lIns="121899" tIns="60949" rIns="121899" bIns="60949">
            <a:spAutoFit/>
          </a:bodyPr>
          <a:lstStyle/>
          <a:p>
            <a:pPr marL="28795">
              <a:defRPr/>
            </a:pPr>
            <a:endParaRPr lang="en-US" sz="1400" dirty="0">
              <a:latin typeface="+mn-lt"/>
            </a:endParaRPr>
          </a:p>
        </p:txBody>
      </p:sp>
      <p:sp>
        <p:nvSpPr>
          <p:cNvPr id="14" name="Text Box 18"/>
          <p:cNvSpPr txBox="1">
            <a:spLocks noChangeArrowheads="1"/>
          </p:cNvSpPr>
          <p:nvPr/>
        </p:nvSpPr>
        <p:spPr bwMode="auto">
          <a:xfrm>
            <a:off x="509985" y="1546202"/>
            <a:ext cx="11168857" cy="4308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121899" tIns="60949" rIns="121899" bIns="60949">
            <a:spAutoFit/>
          </a:bodyPr>
          <a:lstStyle/>
          <a:p>
            <a:pPr>
              <a:defRPr/>
            </a:pPr>
            <a:r>
              <a:rPr lang="en-US" sz="2000" dirty="0" smtClean="0">
                <a:latin typeface="+mn-lt"/>
              </a:rPr>
              <a:t>Business drivers: Speed, flexibility and economics</a:t>
            </a:r>
          </a:p>
        </p:txBody>
      </p:sp>
      <p:sp>
        <p:nvSpPr>
          <p:cNvPr id="15" name="Text Box 18"/>
          <p:cNvSpPr txBox="1">
            <a:spLocks noChangeArrowheads="1"/>
          </p:cNvSpPr>
          <p:nvPr/>
        </p:nvSpPr>
        <p:spPr bwMode="auto">
          <a:xfrm>
            <a:off x="509985" y="4796054"/>
            <a:ext cx="11168857" cy="4308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121899" tIns="60949" rIns="121899" bIns="60949">
            <a:spAutoFit/>
          </a:bodyPr>
          <a:lstStyle/>
          <a:p>
            <a:pPr indent="-391515">
              <a:defRPr/>
            </a:pPr>
            <a:r>
              <a:rPr lang="en-US" sz="2000" dirty="0" smtClean="0">
                <a:latin typeface="+mn-lt"/>
              </a:rPr>
              <a:t>IT challenges: sprawl, control, and integration </a:t>
            </a:r>
          </a:p>
        </p:txBody>
      </p:sp>
      <p:sp>
        <p:nvSpPr>
          <p:cNvPr id="13" name="Rectangle 12"/>
          <p:cNvSpPr/>
          <p:nvPr/>
        </p:nvSpPr>
        <p:spPr>
          <a:xfrm>
            <a:off x="509983" y="1972928"/>
            <a:ext cx="11168860" cy="430865"/>
          </a:xfrm>
          <a:prstGeom prst="rect">
            <a:avLst/>
          </a:prstGeom>
        </p:spPr>
        <p:txBody>
          <a:bodyPr wrap="square" lIns="121899" tIns="60949" rIns="121899" bIns="60949">
            <a:spAutoFit/>
          </a:bodyPr>
          <a:lstStyle/>
          <a:p>
            <a:pPr>
              <a:defRPr/>
            </a:pPr>
            <a:r>
              <a:rPr lang="en-US" sz="2000" dirty="0" smtClean="0">
                <a:latin typeface="+mn-lt"/>
              </a:rPr>
              <a:t>Business is adopting cloud 5x faster than IT operations </a:t>
            </a:r>
            <a:r>
              <a:rPr lang="en-US" sz="2000" baseline="30000" dirty="0" smtClean="0">
                <a:latin typeface="+mn-lt"/>
              </a:rPr>
              <a:t>(2)</a:t>
            </a:r>
            <a:endParaRPr lang="en-US" sz="2000" baseline="30000" dirty="0">
              <a:latin typeface="+mn-lt"/>
            </a:endParaRPr>
          </a:p>
        </p:txBody>
      </p:sp>
      <p:sp>
        <p:nvSpPr>
          <p:cNvPr id="12" name="TextBox 11"/>
          <p:cNvSpPr txBox="1"/>
          <p:nvPr/>
        </p:nvSpPr>
        <p:spPr>
          <a:xfrm>
            <a:off x="509985" y="1119476"/>
            <a:ext cx="11168857" cy="4308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121899" tIns="60949" rIns="121899" bIns="60949">
            <a:spAutoFit/>
          </a:bodyPr>
          <a:lstStyle/>
          <a:p>
            <a:pPr>
              <a:defRPr/>
            </a:pPr>
            <a:r>
              <a:rPr lang="en-US" sz="2000" dirty="0" smtClean="0">
                <a:latin typeface="+mn-lt"/>
              </a:rPr>
              <a:t>&gt;70% of businesses considering or using private clouds </a:t>
            </a:r>
            <a:r>
              <a:rPr lang="en-US" sz="2000" baseline="30000" dirty="0" smtClean="0">
                <a:latin typeface="+mn-lt"/>
              </a:rPr>
              <a:t>(1)</a:t>
            </a:r>
          </a:p>
        </p:txBody>
      </p:sp>
    </p:spTree>
    <p:extLst>
      <p:ext uri="{BB962C8B-B14F-4D97-AF65-F5344CB8AC3E}">
        <p14:creationId xmlns:p14="http://schemas.microsoft.com/office/powerpoint/2010/main" val="203721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Service from Template</a:t>
            </a:r>
            <a:endParaRPr lang="en-US" dirty="0"/>
          </a:p>
        </p:txBody>
      </p:sp>
      <p:sp>
        <p:nvSpPr>
          <p:cNvPr id="5" name="Content Placeholder 4"/>
          <p:cNvSpPr>
            <a:spLocks noGrp="1"/>
          </p:cNvSpPr>
          <p:nvPr>
            <p:ph idx="4294967295"/>
          </p:nvPr>
        </p:nvSpPr>
        <p:spPr>
          <a:xfrm>
            <a:off x="6399213" y="1116013"/>
            <a:ext cx="5268912" cy="4776787"/>
          </a:xfrm>
        </p:spPr>
        <p:txBody>
          <a:bodyPr/>
          <a:lstStyle/>
          <a:p>
            <a:r>
              <a:rPr lang="en-US" dirty="0" smtClean="0"/>
              <a:t>After provisioning the service, the following tasks will have completed:</a:t>
            </a:r>
          </a:p>
          <a:p>
            <a:pPr lvl="1"/>
            <a:r>
              <a:rPr lang="en-US" dirty="0" smtClean="0"/>
              <a:t>Physical servers have joined Windows domain</a:t>
            </a:r>
          </a:p>
          <a:p>
            <a:pPr lvl="1"/>
            <a:r>
              <a:rPr lang="en-US" dirty="0" smtClean="0"/>
              <a:t>Computer names set based on definition</a:t>
            </a:r>
          </a:p>
          <a:p>
            <a:pPr lvl="1"/>
            <a:r>
              <a:rPr lang="en-US" dirty="0" smtClean="0"/>
              <a:t>Hyper-V role enabled with MPIO and SNMP</a:t>
            </a:r>
          </a:p>
          <a:p>
            <a:pPr lvl="1"/>
            <a:r>
              <a:rPr lang="en-US" dirty="0" smtClean="0"/>
              <a:t>Server group sharing 200GB CSV.</a:t>
            </a:r>
          </a:p>
        </p:txBody>
      </p:sp>
      <p:pic>
        <p:nvPicPr>
          <p:cNvPr id="9" name="Picture 8" descr="usecase1-15-1"/>
          <p:cNvPicPr>
            <a:picLocks noChangeAspect="1" noChangeArrowheads="1"/>
          </p:cNvPicPr>
          <p:nvPr/>
        </p:nvPicPr>
        <p:blipFill>
          <a:blip r:embed="rId3" cstate="email"/>
          <a:srcRect/>
          <a:stretch>
            <a:fillRect/>
          </a:stretch>
        </p:blipFill>
        <p:spPr bwMode="auto">
          <a:xfrm>
            <a:off x="455612" y="1066800"/>
            <a:ext cx="5791200" cy="3062886"/>
          </a:xfrm>
          <a:prstGeom prst="rect">
            <a:avLst/>
          </a:prstGeom>
          <a:noFill/>
          <a:ln w="9525">
            <a:solidFill>
              <a:schemeClr val="bg1"/>
            </a:solidFill>
            <a:miter lim="800000"/>
            <a:headEnd/>
            <a:tailEnd/>
          </a:ln>
        </p:spPr>
      </p:pic>
      <p:pic>
        <p:nvPicPr>
          <p:cNvPr id="6" name="Picture 5"/>
          <p:cNvPicPr/>
          <p:nvPr/>
        </p:nvPicPr>
        <p:blipFill>
          <a:blip r:embed="rId4" cstate="email"/>
          <a:stretch>
            <a:fillRect/>
          </a:stretch>
        </p:blipFill>
        <p:spPr>
          <a:xfrm>
            <a:off x="608012" y="3276600"/>
            <a:ext cx="5410200" cy="32766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video</a:t>
            </a:r>
            <a:endParaRPr lang="en-US" dirty="0"/>
          </a:p>
        </p:txBody>
      </p:sp>
      <p:sp>
        <p:nvSpPr>
          <p:cNvPr id="2" name="Title 1"/>
          <p:cNvSpPr>
            <a:spLocks noGrp="1"/>
          </p:cNvSpPr>
          <p:nvPr>
            <p:ph type="ctrTitle"/>
          </p:nvPr>
        </p:nvSpPr>
        <p:spPr>
          <a:xfrm>
            <a:off x="836612" y="2431024"/>
            <a:ext cx="6505092" cy="1523494"/>
          </a:xfrm>
        </p:spPr>
        <p:txBody>
          <a:bodyPr/>
          <a:lstStyle/>
          <a:p>
            <a:r>
              <a:rPr lang="en-US" dirty="0" smtClean="0"/>
              <a:t>IT Services Fabric Initialization </a:t>
            </a:r>
            <a:r>
              <a:rPr lang="en-US" sz="4000" dirty="0" smtClean="0"/>
              <a:t>Part 1</a:t>
            </a:r>
            <a:endParaRPr lang="en-US" dirty="0"/>
          </a:p>
        </p:txBody>
      </p:sp>
      <p:pic>
        <p:nvPicPr>
          <p:cNvPr id="5" name="V1TechEdVideoProvision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3597" y="3033744"/>
            <a:ext cx="5498392" cy="30929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Powershell to Complete Cluster Build</a:t>
            </a:r>
            <a:endParaRPr lang="en-US" dirty="0"/>
          </a:p>
        </p:txBody>
      </p:sp>
      <p:pic>
        <p:nvPicPr>
          <p:cNvPr id="4" name="Picture 3"/>
          <p:cNvPicPr/>
          <p:nvPr/>
        </p:nvPicPr>
        <p:blipFill>
          <a:blip r:embed="rId4" cstate="email"/>
          <a:stretch>
            <a:fillRect/>
          </a:stretch>
        </p:blipFill>
        <p:spPr>
          <a:xfrm>
            <a:off x="519113" y="1136287"/>
            <a:ext cx="9399776" cy="4987636"/>
          </a:xfrm>
          <a:prstGeom prst="rect">
            <a:avLst/>
          </a:prstGeom>
          <a:solidFill>
            <a:schemeClr val="bg1"/>
          </a:solidFill>
          <a:ln w="9525">
            <a:solidFill>
              <a:schemeClr val="tx1"/>
            </a:solidFill>
          </a:ln>
        </p:spPr>
      </p:pic>
      <p:sp>
        <p:nvSpPr>
          <p:cNvPr id="5" name="TextBox 4"/>
          <p:cNvSpPr txBox="1"/>
          <p:nvPr/>
        </p:nvSpPr>
        <p:spPr>
          <a:xfrm>
            <a:off x="4364609" y="2400693"/>
            <a:ext cx="7389813" cy="4001095"/>
          </a:xfrm>
          <a:prstGeom prst="rect">
            <a:avLst/>
          </a:prstGeom>
          <a:solidFill>
            <a:schemeClr val="tx1"/>
          </a:solidFill>
          <a:ln>
            <a:solidFill>
              <a:srgbClr val="000000"/>
            </a:solidFill>
          </a:ln>
        </p:spPr>
        <p:txBody>
          <a:bodyPr wrap="square" lIns="182880" tIns="0" rIns="0" bIns="0" rtlCol="0">
            <a:spAutoFit/>
          </a:bodyPr>
          <a:lstStyle/>
          <a:p>
            <a:pPr marL="514350" indent="-514350">
              <a:buFont typeface="+mj-lt"/>
              <a:buAutoNum type="arabicPeriod"/>
            </a:pPr>
            <a:r>
              <a:rPr lang="en-US" sz="2000" dirty="0" smtClean="0">
                <a:solidFill>
                  <a:schemeClr val="bg1"/>
                </a:solidFill>
              </a:rPr>
              <a:t>Initiate “Build-Cluster” command with target devices as input parameters</a:t>
            </a:r>
          </a:p>
          <a:p>
            <a:pPr marL="514350" indent="-514350">
              <a:buFont typeface="+mj-lt"/>
              <a:buAutoNum type="arabicPeriod"/>
            </a:pPr>
            <a:r>
              <a:rPr lang="en-US" sz="2000" dirty="0" smtClean="0">
                <a:solidFill>
                  <a:schemeClr val="bg1"/>
                </a:solidFill>
              </a:rPr>
              <a:t>Format and label all RAW disks (shown as available disks in VDS) based on disk size</a:t>
            </a:r>
          </a:p>
          <a:p>
            <a:pPr marL="514350" indent="-514350">
              <a:buFont typeface="+mj-lt"/>
              <a:buAutoNum type="arabicPeriod"/>
            </a:pPr>
            <a:r>
              <a:rPr lang="en-US" sz="2000" dirty="0" smtClean="0">
                <a:solidFill>
                  <a:schemeClr val="bg1"/>
                </a:solidFill>
              </a:rPr>
              <a:t>Run Cluster validation</a:t>
            </a:r>
          </a:p>
          <a:p>
            <a:pPr marL="514350" indent="-514350">
              <a:buFont typeface="+mj-lt"/>
              <a:buAutoNum type="arabicPeriod"/>
            </a:pPr>
            <a:r>
              <a:rPr lang="en-US" sz="2000" dirty="0" smtClean="0">
                <a:solidFill>
                  <a:schemeClr val="bg1"/>
                </a:solidFill>
              </a:rPr>
              <a:t>Create cluster</a:t>
            </a:r>
          </a:p>
          <a:p>
            <a:pPr marL="514350" indent="-514350">
              <a:buFont typeface="+mj-lt"/>
              <a:buAutoNum type="arabicPeriod"/>
            </a:pPr>
            <a:r>
              <a:rPr lang="en-US" sz="2000" dirty="0" smtClean="0">
                <a:solidFill>
                  <a:schemeClr val="bg1"/>
                </a:solidFill>
              </a:rPr>
              <a:t>Add disk to cluster</a:t>
            </a:r>
          </a:p>
          <a:p>
            <a:pPr marL="514350" indent="-514350">
              <a:buFont typeface="+mj-lt"/>
              <a:buAutoNum type="arabicPeriod"/>
            </a:pPr>
            <a:r>
              <a:rPr lang="en-US" sz="2000" dirty="0" smtClean="0">
                <a:solidFill>
                  <a:schemeClr val="bg1"/>
                </a:solidFill>
              </a:rPr>
              <a:t>Enable CSV</a:t>
            </a:r>
          </a:p>
          <a:p>
            <a:pPr marL="514350" indent="-514350">
              <a:buFont typeface="+mj-lt"/>
              <a:buAutoNum type="arabicPeriod"/>
            </a:pPr>
            <a:r>
              <a:rPr lang="en-US" sz="2000" dirty="0" smtClean="0">
                <a:solidFill>
                  <a:schemeClr val="bg1"/>
                </a:solidFill>
              </a:rPr>
              <a:t>Add cluster disk to CSV volumes</a:t>
            </a:r>
          </a:p>
          <a:p>
            <a:pPr marL="514350" indent="-514350"/>
            <a:endParaRPr lang="en-US" sz="2000" dirty="0" smtClean="0">
              <a:solidFill>
                <a:schemeClr val="bg1"/>
              </a:solidFill>
            </a:endParaRPr>
          </a:p>
          <a:p>
            <a:pPr marL="514350" indent="-514350"/>
            <a:r>
              <a:rPr lang="en-US" sz="2000" dirty="0" smtClean="0">
                <a:solidFill>
                  <a:schemeClr val="bg1"/>
                </a:solidFill>
              </a:rPr>
              <a:t>Note: Run from any note on cluster.</a:t>
            </a:r>
          </a:p>
          <a:p>
            <a:pPr marL="514350" indent="-514350"/>
            <a:r>
              <a:rPr lang="en-US" sz="2000" dirty="0" smtClean="0">
                <a:solidFill>
                  <a:schemeClr val="bg1"/>
                </a:solidFill>
              </a:rPr>
              <a:t>Note: Cluster host names as input </a:t>
            </a:r>
            <a:r>
              <a:rPr lang="en-US" sz="2000" dirty="0" err="1" smtClean="0">
                <a:solidFill>
                  <a:schemeClr val="bg1"/>
                </a:solidFill>
              </a:rPr>
              <a:t>params</a:t>
            </a:r>
            <a:r>
              <a:rPr lang="en-US" sz="2000" dirty="0" smtClean="0">
                <a:solidFill>
                  <a:schemeClr val="bg1"/>
                </a:solidFill>
              </a:rPr>
              <a:t>.</a:t>
            </a:r>
          </a:p>
          <a:p>
            <a:pPr marL="514350" indent="-514350"/>
            <a:r>
              <a:rPr lang="en-US" sz="2000" dirty="0" smtClean="0">
                <a:solidFill>
                  <a:schemeClr val="bg1"/>
                </a:solidFill>
              </a:rPr>
              <a:t>Note: Can be integrated into Matrix workflow</a:t>
            </a:r>
          </a:p>
        </p:txBody>
      </p:sp>
      <p:graphicFrame>
        <p:nvGraphicFramePr>
          <p:cNvPr id="6" name="Object 5"/>
          <p:cNvGraphicFramePr>
            <a:graphicFrameLocks noChangeAspect="1"/>
          </p:cNvGraphicFramePr>
          <p:nvPr>
            <p:extLst>
              <p:ext uri="{D42A27DB-BD31-4B8C-83A1-F6EECF244321}">
                <p14:modId xmlns:p14="http://schemas.microsoft.com/office/powerpoint/2010/main" val="4221723394"/>
              </p:ext>
            </p:extLst>
          </p:nvPr>
        </p:nvGraphicFramePr>
        <p:xfrm>
          <a:off x="10374966" y="194921"/>
          <a:ext cx="1446213" cy="1220242"/>
        </p:xfrm>
        <a:graphic>
          <a:graphicData uri="http://schemas.openxmlformats.org/presentationml/2006/ole">
            <mc:AlternateContent xmlns:mc="http://schemas.openxmlformats.org/markup-compatibility/2006">
              <mc:Choice xmlns:v="urn:schemas-microsoft-com:vml" Requires="v">
                <p:oleObj spid="_x0000_s1037" name="Package" showAsIcon="1" r:id="rId5" imgW="914400" imgH="771525" progId="Package">
                  <p:embed/>
                </p:oleObj>
              </mc:Choice>
              <mc:Fallback>
                <p:oleObj name="Package" showAsIcon="1" r:id="rId5" imgW="914400" imgH="771525" progId="Package">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4966" y="194921"/>
                        <a:ext cx="1446213" cy="1220242"/>
                      </a:xfrm>
                      <a:prstGeom prst="rect">
                        <a:avLst/>
                      </a:prstGeom>
                      <a:solidFill>
                        <a:schemeClr val="tx1"/>
                      </a:solid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Post Cluster Creation Activities</a:t>
            </a:r>
            <a:endParaRPr lang="en-US" dirty="0"/>
          </a:p>
        </p:txBody>
      </p:sp>
      <p:sp>
        <p:nvSpPr>
          <p:cNvPr id="3" name="Content Placeholder 2"/>
          <p:cNvSpPr>
            <a:spLocks noGrp="1"/>
          </p:cNvSpPr>
          <p:nvPr>
            <p:ph idx="1"/>
          </p:nvPr>
        </p:nvSpPr>
        <p:spPr/>
        <p:txBody>
          <a:bodyPr/>
          <a:lstStyle/>
          <a:p>
            <a:r>
              <a:rPr lang="en-US" smtClean="0"/>
              <a:t>Discover Hyper-V clusters in System Center Operations Manager</a:t>
            </a:r>
          </a:p>
          <a:p>
            <a:r>
              <a:rPr lang="en-US" smtClean="0"/>
              <a:t>Deploy Virtual Machines via System Center VMM or via HP BladeSystem Matrix</a:t>
            </a:r>
          </a:p>
          <a:p>
            <a:pPr lvl="1"/>
            <a:r>
              <a:rPr lang="en-US" smtClean="0"/>
              <a:t>Via PowerShell all activities can be integrated into Matrix workflow.</a:t>
            </a:r>
            <a:endParaRPr lang="en-US" dirty="0" smtClean="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33"/>
          <p:cNvSpPr>
            <a:spLocks noGrp="1" noChangeArrowheads="1"/>
          </p:cNvSpPr>
          <p:nvPr>
            <p:ph type="title"/>
          </p:nvPr>
        </p:nvSpPr>
        <p:spPr>
          <a:xfrm>
            <a:off x="519112" y="228600"/>
            <a:ext cx="11149013" cy="1052596"/>
          </a:xfrm>
        </p:spPr>
        <p:txBody>
          <a:bodyPr/>
          <a:lstStyle/>
          <a:p>
            <a:r>
              <a:rPr lang="en-US" dirty="0" smtClean="0"/>
              <a:t>Manage Hyper-V Environment using SCOM</a:t>
            </a:r>
            <a:br>
              <a:rPr lang="en-US" dirty="0" smtClean="0"/>
            </a:br>
            <a:r>
              <a:rPr lang="en-US" sz="3200" dirty="0" err="1" smtClean="0"/>
              <a:t>ProLiant</a:t>
            </a:r>
            <a:r>
              <a:rPr lang="en-US" sz="3200" dirty="0" smtClean="0"/>
              <a:t> and </a:t>
            </a:r>
            <a:r>
              <a:rPr lang="en-US" sz="3200" dirty="0" err="1" smtClean="0"/>
              <a:t>BladeSystem</a:t>
            </a:r>
            <a:r>
              <a:rPr lang="en-US" sz="3200" dirty="0" smtClean="0"/>
              <a:t> Management Packs</a:t>
            </a:r>
          </a:p>
        </p:txBody>
      </p:sp>
      <p:sp>
        <p:nvSpPr>
          <p:cNvPr id="26629" name="Rectangle 3"/>
          <p:cNvSpPr>
            <a:spLocks noChangeArrowheads="1"/>
          </p:cNvSpPr>
          <p:nvPr/>
        </p:nvSpPr>
        <p:spPr bwMode="auto">
          <a:xfrm>
            <a:off x="519113" y="1714500"/>
            <a:ext cx="5332610" cy="4000500"/>
          </a:xfrm>
          <a:prstGeom prst="rect">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2700000" scaled="1"/>
            <a:tileRect/>
          </a:gradFill>
          <a:ln>
            <a:noFill/>
            <a:headEnd/>
            <a:tailEnd/>
          </a:ln>
        </p:spPr>
        <p:style>
          <a:lnRef idx="2">
            <a:schemeClr val="dk1"/>
          </a:lnRef>
          <a:fillRef idx="1001">
            <a:schemeClr val="lt2"/>
          </a:fillRef>
          <a:effectRef idx="0">
            <a:schemeClr val="dk1"/>
          </a:effectRef>
          <a:fontRef idx="minor">
            <a:schemeClr val="dk1"/>
          </a:fontRef>
        </p:style>
        <p:txBody>
          <a:bodyPr anchor="ctr"/>
          <a:lstStyle/>
          <a:p>
            <a:pPr marL="173038" indent="-173038">
              <a:spcBef>
                <a:spcPct val="20000"/>
              </a:spcBef>
              <a:buClr>
                <a:srgbClr val="ABA69F"/>
              </a:buClr>
              <a:buSzPct val="80000"/>
            </a:pPr>
            <a:r>
              <a:rPr lang="en-US" sz="2400" dirty="0">
                <a:solidFill>
                  <a:schemeClr val="tx1"/>
                </a:solidFill>
                <a:latin typeface="Futura Md" pitchFamily="34" charset="0"/>
              </a:rPr>
              <a:t>	System Center </a:t>
            </a:r>
            <a:br>
              <a:rPr lang="en-US" sz="2400" dirty="0">
                <a:solidFill>
                  <a:schemeClr val="tx1"/>
                </a:solidFill>
                <a:latin typeface="Futura Md" pitchFamily="34" charset="0"/>
              </a:rPr>
            </a:br>
            <a:r>
              <a:rPr lang="en-US" sz="2400" dirty="0">
                <a:solidFill>
                  <a:schemeClr val="tx1"/>
                </a:solidFill>
                <a:latin typeface="Futura Md" pitchFamily="34" charset="0"/>
              </a:rPr>
              <a:t>Operations Manager console</a:t>
            </a:r>
          </a:p>
          <a:p>
            <a:pPr marL="173038" indent="-173038">
              <a:spcBef>
                <a:spcPct val="20000"/>
              </a:spcBef>
              <a:buClr>
                <a:srgbClr val="ABA69F"/>
              </a:buClr>
              <a:buSzPct val="80000"/>
              <a:buFontTx/>
              <a:buChar char="•"/>
            </a:pPr>
            <a:r>
              <a:rPr lang="en-US" sz="1800" dirty="0">
                <a:solidFill>
                  <a:schemeClr val="tx1"/>
                </a:solidFill>
              </a:rPr>
              <a:t>Monitor, view, and get alerts for HP servers and blade enclosures</a:t>
            </a:r>
          </a:p>
          <a:p>
            <a:pPr marL="173038" indent="-173038">
              <a:spcBef>
                <a:spcPct val="75000"/>
              </a:spcBef>
              <a:buClr>
                <a:srgbClr val="ABA69F"/>
              </a:buClr>
              <a:buSzPct val="80000"/>
              <a:buFontTx/>
              <a:buChar char="•"/>
            </a:pPr>
            <a:r>
              <a:rPr lang="en-US" sz="1800" dirty="0">
                <a:solidFill>
                  <a:schemeClr val="tx1"/>
                </a:solidFill>
              </a:rPr>
              <a:t>Easily manage custom data</a:t>
            </a:r>
          </a:p>
          <a:p>
            <a:pPr marL="173038" indent="-173038">
              <a:spcBef>
                <a:spcPct val="75000"/>
              </a:spcBef>
              <a:buClr>
                <a:srgbClr val="ABA69F"/>
              </a:buClr>
              <a:buSzPct val="80000"/>
              <a:buFontTx/>
              <a:buChar char="•"/>
            </a:pPr>
            <a:r>
              <a:rPr lang="en-US" sz="1800" dirty="0">
                <a:solidFill>
                  <a:schemeClr val="tx1"/>
                </a:solidFill>
              </a:rPr>
              <a:t>Graphical view</a:t>
            </a:r>
          </a:p>
          <a:p>
            <a:pPr marL="173038" indent="-173038">
              <a:spcBef>
                <a:spcPct val="75000"/>
              </a:spcBef>
              <a:buClr>
                <a:srgbClr val="ABA69F"/>
              </a:buClr>
              <a:buSzPct val="80000"/>
              <a:buFontTx/>
              <a:buChar char="•"/>
            </a:pPr>
            <a:r>
              <a:rPr lang="en-US" sz="1800" dirty="0">
                <a:solidFill>
                  <a:schemeClr val="tx1"/>
                </a:solidFill>
              </a:rPr>
              <a:t>Directly launch iLO </a:t>
            </a:r>
            <a:r>
              <a:rPr lang="en-US" sz="1800" dirty="0" smtClean="0">
                <a:solidFill>
                  <a:schemeClr val="tx1"/>
                </a:solidFill>
              </a:rPr>
              <a:t>Advanced, SMH, or OA </a:t>
            </a:r>
            <a:r>
              <a:rPr lang="en-US" sz="1800" dirty="0">
                <a:solidFill>
                  <a:schemeClr val="tx1"/>
                </a:solidFill>
              </a:rPr>
              <a:t>for remote management</a:t>
            </a:r>
          </a:p>
        </p:txBody>
      </p:sp>
      <p:sp>
        <p:nvSpPr>
          <p:cNvPr id="308231" name="Text Box 20"/>
          <p:cNvSpPr txBox="1">
            <a:spLocks noChangeArrowheads="1"/>
          </p:cNvSpPr>
          <p:nvPr/>
        </p:nvSpPr>
        <p:spPr bwMode="auto">
          <a:xfrm>
            <a:off x="1666047" y="6145214"/>
            <a:ext cx="1843137" cy="274637"/>
          </a:xfrm>
          <a:prstGeom prst="rect">
            <a:avLst/>
          </a:prstGeom>
          <a:noFill/>
          <a:ln w="9525">
            <a:noFill/>
            <a:miter lim="800000"/>
            <a:headEnd/>
            <a:tailEnd/>
          </a:ln>
        </p:spPr>
        <p:txBody>
          <a:bodyPr>
            <a:spAutoFit/>
          </a:bodyPr>
          <a:lstStyle/>
          <a:p>
            <a:r>
              <a:rPr lang="en-US" sz="1200">
                <a:solidFill>
                  <a:schemeClr val="bg1"/>
                </a:solidFill>
              </a:rPr>
              <a:t>Deployment</a:t>
            </a:r>
          </a:p>
        </p:txBody>
      </p:sp>
      <p:sp>
        <p:nvSpPr>
          <p:cNvPr id="308232" name="Text Box 21"/>
          <p:cNvSpPr txBox="1">
            <a:spLocks noChangeArrowheads="1"/>
          </p:cNvSpPr>
          <p:nvPr/>
        </p:nvSpPr>
        <p:spPr bwMode="auto">
          <a:xfrm>
            <a:off x="6461164" y="6145213"/>
            <a:ext cx="1117309" cy="369332"/>
          </a:xfrm>
          <a:prstGeom prst="rect">
            <a:avLst/>
          </a:prstGeom>
          <a:noFill/>
          <a:ln w="9525">
            <a:noFill/>
            <a:miter lim="800000"/>
            <a:headEnd/>
            <a:tailEnd/>
          </a:ln>
        </p:spPr>
        <p:txBody>
          <a:bodyPr>
            <a:spAutoFit/>
          </a:bodyPr>
          <a:lstStyle/>
          <a:p>
            <a:r>
              <a:rPr lang="en-US">
                <a:solidFill>
                  <a:schemeClr val="bg1"/>
                </a:solidFill>
              </a:rPr>
              <a:t>Others</a:t>
            </a:r>
          </a:p>
        </p:txBody>
      </p:sp>
      <p:sp>
        <p:nvSpPr>
          <p:cNvPr id="26648" name="Rectangle 28"/>
          <p:cNvSpPr>
            <a:spLocks noChangeArrowheads="1"/>
          </p:cNvSpPr>
          <p:nvPr/>
        </p:nvSpPr>
        <p:spPr bwMode="auto">
          <a:xfrm>
            <a:off x="519112" y="5829301"/>
            <a:ext cx="10817582" cy="800099"/>
          </a:xfrm>
          <a:prstGeom prst="rect">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headEnd/>
            <a:tailEnd/>
          </a:ln>
        </p:spPr>
        <p:style>
          <a:lnRef idx="2">
            <a:schemeClr val="dk1"/>
          </a:lnRef>
          <a:fillRef idx="1001">
            <a:schemeClr val="lt2"/>
          </a:fillRef>
          <a:effectRef idx="0">
            <a:schemeClr val="dk1"/>
          </a:effectRef>
          <a:fontRef idx="minor">
            <a:schemeClr val="dk1"/>
          </a:fontRef>
        </p:style>
        <p:txBody>
          <a:bodyPr anchor="ctr"/>
          <a:lstStyle/>
          <a:p>
            <a:pPr marL="173038" indent="-173038">
              <a:lnSpc>
                <a:spcPct val="90000"/>
              </a:lnSpc>
              <a:spcAft>
                <a:spcPct val="10000"/>
              </a:spcAft>
              <a:buClr>
                <a:schemeClr val="tx2"/>
              </a:buClr>
              <a:buSzPct val="80000"/>
              <a:buFont typeface="Arial" pitchFamily="34" charset="0"/>
              <a:buChar char="•"/>
              <a:defRPr/>
            </a:pPr>
            <a:r>
              <a:rPr lang="en-US" sz="2400" dirty="0">
                <a:latin typeface="Futura Md" pitchFamily="34" charset="0"/>
              </a:rPr>
              <a:t>Expose the native management capabilities of HP ProLiant and BladeSystem servers through Microsoft System Center Operations Manager</a:t>
            </a:r>
          </a:p>
        </p:txBody>
      </p:sp>
      <p:pic>
        <p:nvPicPr>
          <p:cNvPr id="308236" name="Picture 3"/>
          <p:cNvPicPr>
            <a:picLocks noChangeAspect="1" noChangeArrowheads="1"/>
          </p:cNvPicPr>
          <p:nvPr/>
        </p:nvPicPr>
        <p:blipFill>
          <a:blip r:embed="rId3"/>
          <a:srcRect/>
          <a:stretch>
            <a:fillRect/>
          </a:stretch>
        </p:blipFill>
        <p:spPr bwMode="auto">
          <a:xfrm>
            <a:off x="6004083" y="1714500"/>
            <a:ext cx="3995226" cy="2325688"/>
          </a:xfrm>
          <a:prstGeom prst="rect">
            <a:avLst/>
          </a:prstGeom>
          <a:noFill/>
          <a:ln w="19050" algn="ctr">
            <a:solidFill>
              <a:schemeClr val="bg1"/>
            </a:solidFill>
            <a:miter lim="800000"/>
            <a:headEnd/>
            <a:tailEnd/>
          </a:ln>
        </p:spPr>
      </p:pic>
      <p:sp>
        <p:nvSpPr>
          <p:cNvPr id="308237" name="AutoShape 19"/>
          <p:cNvSpPr>
            <a:spLocks noChangeArrowheads="1"/>
          </p:cNvSpPr>
          <p:nvPr/>
        </p:nvSpPr>
        <p:spPr bwMode="auto">
          <a:xfrm>
            <a:off x="6004083" y="2286000"/>
            <a:ext cx="2437765" cy="914400"/>
          </a:xfrm>
          <a:prstGeom prst="triangle">
            <a:avLst>
              <a:gd name="adj" fmla="val 9463"/>
            </a:avLst>
          </a:prstGeom>
          <a:solidFill>
            <a:schemeClr val="bg2">
              <a:alpha val="38039"/>
            </a:schemeClr>
          </a:solidFill>
          <a:ln w="9525" cap="rnd">
            <a:solidFill>
              <a:schemeClr val="tx1"/>
            </a:solidFill>
            <a:prstDash val="sysDot"/>
            <a:miter lim="800000"/>
            <a:headEnd/>
            <a:tailEnd/>
          </a:ln>
        </p:spPr>
        <p:txBody>
          <a:bodyPr wrap="none" anchor="ctr"/>
          <a:lstStyle/>
          <a:p>
            <a:endParaRPr lang="en-US"/>
          </a:p>
        </p:txBody>
      </p:sp>
      <p:pic>
        <p:nvPicPr>
          <p:cNvPr id="308238" name="Picture 20"/>
          <p:cNvPicPr>
            <a:picLocks noChangeAspect="1" noChangeArrowheads="1"/>
          </p:cNvPicPr>
          <p:nvPr/>
        </p:nvPicPr>
        <p:blipFill>
          <a:blip r:embed="rId4"/>
          <a:srcRect/>
          <a:stretch>
            <a:fillRect/>
          </a:stretch>
        </p:blipFill>
        <p:spPr bwMode="auto">
          <a:xfrm>
            <a:off x="6004083" y="3203576"/>
            <a:ext cx="2437765" cy="2511425"/>
          </a:xfrm>
          <a:prstGeom prst="rect">
            <a:avLst/>
          </a:prstGeom>
          <a:noFill/>
          <a:ln w="9525">
            <a:solidFill>
              <a:schemeClr val="bg1"/>
            </a:solidFill>
            <a:miter lim="800000"/>
            <a:headEnd/>
            <a:tailEnd/>
          </a:ln>
        </p:spPr>
      </p:pic>
      <p:pic>
        <p:nvPicPr>
          <p:cNvPr id="308239" name="Picture 21"/>
          <p:cNvPicPr>
            <a:picLocks noChangeAspect="1" noChangeArrowheads="1"/>
          </p:cNvPicPr>
          <p:nvPr/>
        </p:nvPicPr>
        <p:blipFill>
          <a:blip r:embed="rId5"/>
          <a:srcRect/>
          <a:stretch>
            <a:fillRect/>
          </a:stretch>
        </p:blipFill>
        <p:spPr bwMode="auto">
          <a:xfrm>
            <a:off x="8592093" y="3771900"/>
            <a:ext cx="2744601" cy="1943100"/>
          </a:xfrm>
          <a:prstGeom prst="rect">
            <a:avLst/>
          </a:prstGeom>
          <a:noFill/>
          <a:ln w="9525">
            <a:solidFill>
              <a:schemeClr val="bg1"/>
            </a:solidFill>
            <a:miter lim="800000"/>
            <a:headEnd/>
            <a:tailEnd/>
          </a:ln>
        </p:spPr>
      </p:pic>
      <p:sp>
        <p:nvSpPr>
          <p:cNvPr id="308240" name="AutoShape 22"/>
          <p:cNvSpPr>
            <a:spLocks noChangeArrowheads="1"/>
          </p:cNvSpPr>
          <p:nvPr/>
        </p:nvSpPr>
        <p:spPr bwMode="auto">
          <a:xfrm>
            <a:off x="8581511" y="2273301"/>
            <a:ext cx="2742486" cy="1495425"/>
          </a:xfrm>
          <a:prstGeom prst="triangle">
            <a:avLst>
              <a:gd name="adj" fmla="val 10648"/>
            </a:avLst>
          </a:prstGeom>
          <a:solidFill>
            <a:schemeClr val="bg2">
              <a:alpha val="38039"/>
            </a:schemeClr>
          </a:solidFill>
          <a:ln w="9525" cap="rnd">
            <a:solidFill>
              <a:schemeClr val="tx1"/>
            </a:solidFill>
            <a:prstDash val="sysDot"/>
            <a:miter lim="800000"/>
            <a:headEnd/>
            <a:tailEnd/>
          </a:ln>
        </p:spPr>
        <p:txBody>
          <a:bodyPr wrap="none" anchor="ctr"/>
          <a:lstStyle/>
          <a:p>
            <a:endParaRPr lang="en-US"/>
          </a:p>
        </p:txBody>
      </p:sp>
      <p:pic>
        <p:nvPicPr>
          <p:cNvPr id="308242" name="Picture 19"/>
          <p:cNvPicPr>
            <a:picLocks noChangeAspect="1" noChangeArrowheads="1"/>
          </p:cNvPicPr>
          <p:nvPr/>
        </p:nvPicPr>
        <p:blipFill>
          <a:blip r:embed="rId6" cstate="print"/>
          <a:srcRect/>
          <a:stretch>
            <a:fillRect/>
          </a:stretch>
        </p:blipFill>
        <p:spPr bwMode="auto">
          <a:xfrm>
            <a:off x="10356933" y="1468439"/>
            <a:ext cx="1589202" cy="1266825"/>
          </a:xfrm>
          <a:prstGeom prst="rect">
            <a:avLst/>
          </a:prstGeom>
          <a:noFill/>
          <a:ln w="9525">
            <a:solidFill>
              <a:schemeClr val="bg1"/>
            </a:solidFill>
            <a:miter lim="800000"/>
            <a:headEnd/>
            <a:tailEnd/>
          </a:ln>
        </p:spPr>
      </p:pic>
      <p:sp>
        <p:nvSpPr>
          <p:cNvPr id="308243" name="AutoShape 22"/>
          <p:cNvSpPr>
            <a:spLocks noChangeArrowheads="1"/>
          </p:cNvSpPr>
          <p:nvPr/>
        </p:nvSpPr>
        <p:spPr bwMode="auto">
          <a:xfrm rot="-5400000">
            <a:off x="9285226" y="1655619"/>
            <a:ext cx="1220787" cy="922626"/>
          </a:xfrm>
          <a:prstGeom prst="triangle">
            <a:avLst>
              <a:gd name="adj" fmla="val 21713"/>
            </a:avLst>
          </a:prstGeom>
          <a:solidFill>
            <a:schemeClr val="bg2">
              <a:alpha val="38039"/>
            </a:schemeClr>
          </a:solidFill>
          <a:ln w="9525" cap="rnd">
            <a:solidFill>
              <a:schemeClr val="tx1"/>
            </a:solidFill>
            <a:prstDash val="sysDot"/>
            <a:miter lim="800000"/>
            <a:headEnd/>
            <a:tailEnd/>
          </a:ln>
        </p:spPr>
        <p:txBody>
          <a:bodyPr vert="eaVert" wrap="none" anchor="ct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mtClean="0"/>
              <a:t>video</a:t>
            </a:r>
            <a:endParaRPr lang="en-US" dirty="0"/>
          </a:p>
        </p:txBody>
      </p:sp>
      <p:sp>
        <p:nvSpPr>
          <p:cNvPr id="2" name="Title 1"/>
          <p:cNvSpPr>
            <a:spLocks noGrp="1"/>
          </p:cNvSpPr>
          <p:nvPr>
            <p:ph type="ctrTitle"/>
          </p:nvPr>
        </p:nvSpPr>
        <p:spPr>
          <a:xfrm>
            <a:off x="836612" y="2431024"/>
            <a:ext cx="6849649" cy="1523494"/>
          </a:xfrm>
        </p:spPr>
        <p:txBody>
          <a:bodyPr/>
          <a:lstStyle/>
          <a:p>
            <a:r>
              <a:rPr lang="en-US" smtClean="0"/>
              <a:t>IT Services Fabric Initialization </a:t>
            </a:r>
            <a:r>
              <a:rPr lang="en-US" sz="4000" smtClean="0"/>
              <a:t>Part 2</a:t>
            </a:r>
            <a:endParaRPr lang="en-US" dirty="0"/>
          </a:p>
        </p:txBody>
      </p:sp>
      <p:pic>
        <p:nvPicPr>
          <p:cNvPr id="5" name="V1TechEdVideoProvision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29867" y="4288426"/>
            <a:ext cx="4161611" cy="234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Use Case #2 – Flexing IT Services </a:t>
            </a:r>
            <a:endParaRPr lang="en-US" dirty="0"/>
          </a:p>
        </p:txBody>
      </p:sp>
      <p:sp>
        <p:nvSpPr>
          <p:cNvPr id="56" name="TextBox 55"/>
          <p:cNvSpPr txBox="1"/>
          <p:nvPr/>
        </p:nvSpPr>
        <p:spPr>
          <a:xfrm>
            <a:off x="15299" y="-589785"/>
            <a:ext cx="1321337"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r>
              <a:rPr lang="en-US" dirty="0" smtClean="0"/>
              <a:t>@ 9 PM</a:t>
            </a:r>
            <a:endParaRPr lang="en-US" dirty="0"/>
          </a:p>
        </p:txBody>
      </p:sp>
      <p:pic>
        <p:nvPicPr>
          <p:cNvPr id="1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392" y="-2960161"/>
            <a:ext cx="12273363" cy="253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descr="H:\SILVER FOX\8-20353_SivNagalingam\Art\calendar tim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713" y="4407006"/>
            <a:ext cx="1222423" cy="917056"/>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4" descr="H:\SILVER FOX\8-20353_SivNagalingam\Art\cloc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2572" y="4809651"/>
            <a:ext cx="905510" cy="63441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1039034" y="5456495"/>
            <a:ext cx="735778" cy="221599"/>
          </a:xfrm>
          <a:prstGeom prst="rect">
            <a:avLst/>
          </a:prstGeom>
          <a:noFill/>
        </p:spPr>
        <p:txBody>
          <a:bodyPr wrap="none" lIns="0" tIns="0" rIns="0" bIns="0" rtlCol="0">
            <a:spAutoFit/>
          </a:bodyPr>
          <a:lstStyle>
            <a:defPPr>
              <a:defRPr lang="en-US"/>
            </a:defPPr>
            <a:lvl1pPr algn="ctr" defTabSz="912813">
              <a:lnSpc>
                <a:spcPct val="90000"/>
              </a:lnSpc>
              <a:spcBef>
                <a:spcPts val="300"/>
              </a:spcBef>
              <a:defRPr sz="1600" b="1">
                <a:gradFill>
                  <a:gsLst>
                    <a:gs pos="0">
                      <a:srgbClr val="FFFFFF"/>
                    </a:gs>
                    <a:gs pos="100000">
                      <a:srgbClr val="FFFFFF"/>
                    </a:gs>
                  </a:gsLst>
                  <a:lin ang="16200000" scaled="0"/>
                </a:gradFill>
                <a:latin typeface="+mn-lt"/>
                <a:cs typeface="Arial" charset="0"/>
              </a:defRPr>
            </a:lvl1pPr>
          </a:lstStyle>
          <a:p>
            <a:r>
              <a:rPr lang="en-US" b="0" dirty="0"/>
              <a:t>@ 6 AM</a:t>
            </a:r>
          </a:p>
        </p:txBody>
      </p:sp>
      <p:sp>
        <p:nvSpPr>
          <p:cNvPr id="131" name="Isosceles Triangle 130"/>
          <p:cNvSpPr/>
          <p:nvPr/>
        </p:nvSpPr>
        <p:spPr>
          <a:xfrm rot="5400000">
            <a:off x="8914922" y="4689134"/>
            <a:ext cx="1060704" cy="365665"/>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147" name="Isosceles Triangle 146"/>
          <p:cNvSpPr/>
          <p:nvPr/>
        </p:nvSpPr>
        <p:spPr>
          <a:xfrm rot="5400000">
            <a:off x="6528353" y="4689134"/>
            <a:ext cx="1060704" cy="365665"/>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149" name="Isosceles Triangle 148"/>
          <p:cNvSpPr/>
          <p:nvPr/>
        </p:nvSpPr>
        <p:spPr>
          <a:xfrm rot="5400000">
            <a:off x="1698282" y="4689134"/>
            <a:ext cx="1060704" cy="365665"/>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64" name="Rectangle 63"/>
          <p:cNvSpPr/>
          <p:nvPr/>
        </p:nvSpPr>
        <p:spPr>
          <a:xfrm>
            <a:off x="9687775" y="3991112"/>
            <a:ext cx="1950212" cy="219456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66" name="TextBox 65"/>
          <p:cNvSpPr txBox="1"/>
          <p:nvPr/>
        </p:nvSpPr>
        <p:spPr>
          <a:xfrm>
            <a:off x="9831172" y="5511670"/>
            <a:ext cx="1706436"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dirty="0"/>
              <a:t>Exit maintenance mode</a:t>
            </a:r>
          </a:p>
        </p:txBody>
      </p:sp>
      <p:sp>
        <p:nvSpPr>
          <p:cNvPr id="67" name="TextBox 66"/>
          <p:cNvSpPr txBox="1"/>
          <p:nvPr/>
        </p:nvSpPr>
        <p:spPr>
          <a:xfrm>
            <a:off x="9748719" y="4064922"/>
            <a:ext cx="1584547" cy="2215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300"/>
              </a:spcBef>
            </a:pPr>
            <a:r>
              <a:rPr lang="en-US" sz="1600" b="1" dirty="0" smtClean="0"/>
              <a:t>SCVMM</a:t>
            </a:r>
          </a:p>
        </p:txBody>
      </p:sp>
      <p:sp>
        <p:nvSpPr>
          <p:cNvPr id="68" name="Rectangle 67"/>
          <p:cNvSpPr/>
          <p:nvPr/>
        </p:nvSpPr>
        <p:spPr>
          <a:xfrm>
            <a:off x="9687775" y="4346787"/>
            <a:ext cx="1950212" cy="1060704"/>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6" name="Group 206"/>
          <p:cNvGrpSpPr/>
          <p:nvPr/>
        </p:nvGrpSpPr>
        <p:grpSpPr>
          <a:xfrm>
            <a:off x="9763331" y="4466479"/>
            <a:ext cx="1376156" cy="903957"/>
            <a:chOff x="7408764" y="3673510"/>
            <a:chExt cx="1213299" cy="1062367"/>
          </a:xfrm>
        </p:grpSpPr>
        <p:grpSp>
          <p:nvGrpSpPr>
            <p:cNvPr id="7" name="Group 207"/>
            <p:cNvGrpSpPr>
              <a:grpSpLocks noChangeAspect="1"/>
            </p:cNvGrpSpPr>
            <p:nvPr/>
          </p:nvGrpSpPr>
          <p:grpSpPr>
            <a:xfrm>
              <a:off x="7803484" y="3673510"/>
              <a:ext cx="818579" cy="969264"/>
              <a:chOff x="9840213" y="2349580"/>
              <a:chExt cx="780970" cy="924732"/>
            </a:xfrm>
          </p:grpSpPr>
          <p:pic>
            <p:nvPicPr>
              <p:cNvPr id="210" name="Picture 9" descr="H:\SILVER FOX\8-20353_SivNagalingam\Art\single drive.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840213" y="3035683"/>
                <a:ext cx="780970" cy="238629"/>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1" name="Picture 10"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9917897" y="2806981"/>
                <a:ext cx="625602" cy="191156"/>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212" name="Picture 10"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9917897" y="2578281"/>
                <a:ext cx="625602" cy="191156"/>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213" name="Picture 10"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9917897" y="2349580"/>
                <a:ext cx="625602" cy="191156"/>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pic>
          <p:nvPicPr>
            <p:cNvPr id="209" name="Picture 2" descr="H:\SILVER FOX\8-20353_SivNagalingam\Art\play (no shadow).png"/>
            <p:cNvPicPr>
              <a:picLocks noChangeAspect="1" noChangeArrowheads="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8764" y="4424981"/>
              <a:ext cx="310896" cy="310896"/>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19" name="Rectangle 118"/>
          <p:cNvSpPr/>
          <p:nvPr/>
        </p:nvSpPr>
        <p:spPr>
          <a:xfrm>
            <a:off x="7290401" y="3991112"/>
            <a:ext cx="1950212" cy="219456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120" name="TextBox 119"/>
          <p:cNvSpPr txBox="1"/>
          <p:nvPr/>
        </p:nvSpPr>
        <p:spPr>
          <a:xfrm>
            <a:off x="7433798" y="5511670"/>
            <a:ext cx="1828324" cy="1661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dirty="0"/>
              <a:t>Exit maintenance mode</a:t>
            </a:r>
          </a:p>
        </p:txBody>
      </p:sp>
      <p:sp>
        <p:nvSpPr>
          <p:cNvPr id="121" name="TextBox 120"/>
          <p:cNvSpPr txBox="1"/>
          <p:nvPr/>
        </p:nvSpPr>
        <p:spPr>
          <a:xfrm>
            <a:off x="7351345" y="4064922"/>
            <a:ext cx="1584547" cy="2215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300"/>
              </a:spcBef>
            </a:pPr>
            <a:r>
              <a:rPr lang="en-US" sz="1600" b="1" dirty="0" smtClean="0"/>
              <a:t>SCOM</a:t>
            </a:r>
          </a:p>
        </p:txBody>
      </p:sp>
      <p:sp>
        <p:nvSpPr>
          <p:cNvPr id="123" name="Rectangle 122"/>
          <p:cNvSpPr/>
          <p:nvPr/>
        </p:nvSpPr>
        <p:spPr>
          <a:xfrm>
            <a:off x="7290401" y="4346787"/>
            <a:ext cx="1950212" cy="1060704"/>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9" name="Group 213"/>
          <p:cNvGrpSpPr/>
          <p:nvPr/>
        </p:nvGrpSpPr>
        <p:grpSpPr>
          <a:xfrm>
            <a:off x="7387190" y="4446492"/>
            <a:ext cx="1647869" cy="933663"/>
            <a:chOff x="5696202" y="3650025"/>
            <a:chExt cx="1452857" cy="1097280"/>
          </a:xfrm>
        </p:grpSpPr>
        <p:grpSp>
          <p:nvGrpSpPr>
            <p:cNvPr id="10" name="Group 214"/>
            <p:cNvGrpSpPr>
              <a:grpSpLocks noChangeAspect="1"/>
            </p:cNvGrpSpPr>
            <p:nvPr/>
          </p:nvGrpSpPr>
          <p:grpSpPr>
            <a:xfrm>
              <a:off x="6249853" y="3650025"/>
              <a:ext cx="899206" cy="1097280"/>
              <a:chOff x="2456418" y="3607542"/>
              <a:chExt cx="1255144" cy="1531622"/>
            </a:xfrm>
          </p:grpSpPr>
          <p:grpSp>
            <p:nvGrpSpPr>
              <p:cNvPr id="11" name="Group 216"/>
              <p:cNvGrpSpPr/>
              <p:nvPr/>
            </p:nvGrpSpPr>
            <p:grpSpPr>
              <a:xfrm>
                <a:off x="2456418" y="3607542"/>
                <a:ext cx="1082801" cy="1394584"/>
                <a:chOff x="2286817" y="3588492"/>
                <a:chExt cx="1082801" cy="1394584"/>
              </a:xfrm>
            </p:grpSpPr>
            <p:pic>
              <p:nvPicPr>
                <p:cNvPr id="225" name="Picture 4"/>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2286817" y="3588492"/>
                  <a:ext cx="1082801" cy="139458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6" name="TextBox 225"/>
                <p:cNvSpPr txBox="1"/>
                <p:nvPr/>
              </p:nvSpPr>
              <p:spPr>
                <a:xfrm>
                  <a:off x="2446267" y="3711990"/>
                  <a:ext cx="368902" cy="249920"/>
                </a:xfrm>
                <a:prstGeom prst="rect">
                  <a:avLst/>
                </a:prstGeom>
                <a:noFill/>
              </p:spPr>
              <p:txBody>
                <a:bodyPr wrap="non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r>
                    <a:rPr lang="en-US" sz="1100" b="1" dirty="0" smtClean="0">
                      <a:gradFill>
                        <a:gsLst>
                          <a:gs pos="0">
                            <a:srgbClr val="000000"/>
                          </a:gs>
                          <a:gs pos="100000">
                            <a:srgbClr val="000000"/>
                          </a:gs>
                        </a:gsLst>
                        <a:lin ang="16200000" scaled="0"/>
                      </a:gradFill>
                    </a:rPr>
                    <a:t>RMS</a:t>
                  </a:r>
                  <a:endParaRPr lang="en-US" sz="1100" b="1" dirty="0">
                    <a:gradFill>
                      <a:gsLst>
                        <a:gs pos="0">
                          <a:srgbClr val="000000"/>
                        </a:gs>
                        <a:gs pos="100000">
                          <a:srgbClr val="000000"/>
                        </a:gs>
                      </a:gsLst>
                      <a:lin ang="16200000" scaled="0"/>
                    </a:gradFill>
                  </a:endParaRPr>
                </a:p>
              </p:txBody>
            </p:sp>
          </p:grpSp>
          <p:grpSp>
            <p:nvGrpSpPr>
              <p:cNvPr id="12" name="Group 217"/>
              <p:cNvGrpSpPr/>
              <p:nvPr/>
            </p:nvGrpSpPr>
            <p:grpSpPr>
              <a:xfrm>
                <a:off x="2896541" y="3963993"/>
                <a:ext cx="456176" cy="340842"/>
                <a:chOff x="-6947155" y="4418014"/>
                <a:chExt cx="731520" cy="546571"/>
              </a:xfrm>
            </p:grpSpPr>
            <p:pic>
              <p:nvPicPr>
                <p:cNvPr id="223" name="Picture 7" descr="H:\SILVER FOX\8-20353_SivNagalingam\Art\window.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947155" y="4418014"/>
                  <a:ext cx="731520" cy="54657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4" name="Picture 5" descr="H:\SILVER FOX\8-20353_SivNagalingam\Art\close_a.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688764" y="4594899"/>
                  <a:ext cx="274320" cy="27468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Group 218"/>
              <p:cNvGrpSpPr/>
              <p:nvPr/>
            </p:nvGrpSpPr>
            <p:grpSpPr>
              <a:xfrm>
                <a:off x="2794302" y="4425169"/>
                <a:ext cx="917260" cy="713995"/>
                <a:chOff x="-1952625" y="4991099"/>
                <a:chExt cx="1094165" cy="851698"/>
              </a:xfrm>
            </p:grpSpPr>
            <p:pic>
              <p:nvPicPr>
                <p:cNvPr id="220" name="Picture 2" descr="H:\SILVER FOX\8-20353_SivNagalingam\Art\network_monitor_256.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952625" y="4991099"/>
                  <a:ext cx="790575" cy="79057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1" name="Picture 4" descr="H:\SILVER FOX\8-20353_SivNagalingam\Art\book_256.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382334" y="5257801"/>
                  <a:ext cx="523874" cy="52387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2" name="Picture 3" descr="H:\SILVER FOX\8-20353_SivNagalingam\Art\gear (no shadow).pn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537328" y="5359090"/>
                  <a:ext cx="414338" cy="48370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pic>
          <p:nvPicPr>
            <p:cNvPr id="216" name="Picture 2" descr="H:\SILVER FOX\8-20353_SivNagalingam\Art\play (no shadow).png"/>
            <p:cNvPicPr>
              <a:picLocks noChangeAspect="1" noChangeArrowheads="1"/>
            </p:cNvPicPr>
            <p:nvPr/>
          </p:nvPicPr>
          <p:blipFill>
            <a:blip r:embed="rId16" cstate="email">
              <a:duotone>
                <a:schemeClr val="accent3">
                  <a:shade val="45000"/>
                  <a:satMod val="135000"/>
                </a:schemeClr>
                <a:prstClr val="white"/>
              </a:duotone>
              <a:extLst>
                <a:ext uri="{BEBA8EAE-BF5A-486C-A8C5-ECC9F3942E4B}">
                  <a14:imgProps xmlns:a14="http://schemas.microsoft.com/office/drawing/2010/main">
                    <a14:imgLayer r:embed="rId17">
                      <a14:imgEffect>
                        <a14:colorTemperature colorTemp="4700"/>
                      </a14:imgEffect>
                      <a14:imgEffect>
                        <a14:saturation sat="0"/>
                      </a14:imgEffect>
                      <a14:imgEffect>
                        <a14:brightnessContrast bright="-14000" contrast="16000"/>
                      </a14:imgEffect>
                    </a14:imgLayer>
                  </a14:imgProps>
                </a:ext>
                <a:ext uri="{28A0092B-C50C-407E-A947-70E740481C1C}">
                  <a14:useLocalDpi xmlns:a14="http://schemas.microsoft.com/office/drawing/2010/main" val="0"/>
                </a:ext>
              </a:extLst>
            </a:blip>
            <a:srcRect/>
            <a:stretch>
              <a:fillRect/>
            </a:stretch>
          </p:blipFill>
          <p:spPr bwMode="auto">
            <a:xfrm>
              <a:off x="5696202" y="4424987"/>
              <a:ext cx="310895" cy="310896"/>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6" name="Rectangle 105"/>
          <p:cNvSpPr/>
          <p:nvPr/>
        </p:nvSpPr>
        <p:spPr>
          <a:xfrm>
            <a:off x="2473187" y="3991112"/>
            <a:ext cx="4387977" cy="219456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109" name="TextBox 108"/>
          <p:cNvSpPr txBox="1"/>
          <p:nvPr/>
        </p:nvSpPr>
        <p:spPr>
          <a:xfrm>
            <a:off x="2960740" y="4064922"/>
            <a:ext cx="3412871" cy="2215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300"/>
              </a:spcBef>
            </a:pPr>
            <a:r>
              <a:rPr lang="en-US" sz="1600" b="1" dirty="0" smtClean="0"/>
              <a:t>Insight Dynamics</a:t>
            </a:r>
          </a:p>
        </p:txBody>
      </p:sp>
      <p:sp>
        <p:nvSpPr>
          <p:cNvPr id="108" name="TextBox 107"/>
          <p:cNvSpPr txBox="1"/>
          <p:nvPr/>
        </p:nvSpPr>
        <p:spPr>
          <a:xfrm>
            <a:off x="2616584" y="5511670"/>
            <a:ext cx="4266089" cy="575542"/>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lgn="l">
              <a:spcBef>
                <a:spcPts val="300"/>
              </a:spcBef>
              <a:buClr>
                <a:schemeClr val="tx2"/>
              </a:buClr>
            </a:pPr>
            <a:r>
              <a:rPr lang="en-US" dirty="0" smtClean="0"/>
              <a:t>Reassign physical server to OLTP service</a:t>
            </a:r>
          </a:p>
          <a:p>
            <a:pPr marL="114300" indent="-114300" algn="l">
              <a:spcBef>
                <a:spcPts val="300"/>
              </a:spcBef>
              <a:buClr>
                <a:schemeClr val="tx2"/>
              </a:buClr>
              <a:buFont typeface="Arial" pitchFamily="34" charset="0"/>
              <a:buChar char="•"/>
            </a:pPr>
            <a:r>
              <a:rPr lang="en-US" dirty="0" smtClean="0"/>
              <a:t>Activate logical server to OLTP service</a:t>
            </a:r>
          </a:p>
          <a:p>
            <a:pPr marL="114300" indent="-114300" algn="l">
              <a:spcBef>
                <a:spcPts val="300"/>
              </a:spcBef>
              <a:buClr>
                <a:schemeClr val="tx2"/>
              </a:buClr>
              <a:buFont typeface="Arial" pitchFamily="34" charset="0"/>
              <a:buChar char="•"/>
            </a:pPr>
            <a:r>
              <a:rPr lang="en-US" dirty="0" smtClean="0"/>
              <a:t>Restart the system</a:t>
            </a:r>
            <a:endParaRPr lang="en-US" dirty="0"/>
          </a:p>
        </p:txBody>
      </p:sp>
      <p:sp>
        <p:nvSpPr>
          <p:cNvPr id="110" name="Rectangle 109"/>
          <p:cNvSpPr/>
          <p:nvPr/>
        </p:nvSpPr>
        <p:spPr>
          <a:xfrm>
            <a:off x="2473187" y="4346787"/>
            <a:ext cx="4387977" cy="1060704"/>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16" name="Group 226"/>
          <p:cNvGrpSpPr/>
          <p:nvPr/>
        </p:nvGrpSpPr>
        <p:grpSpPr>
          <a:xfrm>
            <a:off x="3257167" y="4466475"/>
            <a:ext cx="2926320" cy="824683"/>
            <a:chOff x="2967534" y="3673510"/>
            <a:chExt cx="2580024" cy="969202"/>
          </a:xfrm>
        </p:grpSpPr>
        <p:sp>
          <p:nvSpPr>
            <p:cNvPr id="228" name="Right Arrow 227"/>
            <p:cNvSpPr/>
            <p:nvPr/>
          </p:nvSpPr>
          <p:spPr>
            <a:xfrm rot="20755555">
              <a:off x="3934161" y="4211316"/>
              <a:ext cx="606429" cy="369993"/>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headEnd type="none" w="med" len="med"/>
              <a:tailEnd type="none" w="med" len="med"/>
            </a:ln>
            <a:effectLst>
              <a:outerShdw blurRad="127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grpSp>
          <p:nvGrpSpPr>
            <p:cNvPr id="17" name="Group 228"/>
            <p:cNvGrpSpPr/>
            <p:nvPr/>
          </p:nvGrpSpPr>
          <p:grpSpPr>
            <a:xfrm>
              <a:off x="4580931" y="3673510"/>
              <a:ext cx="966627" cy="969202"/>
              <a:chOff x="9820133" y="2245731"/>
              <a:chExt cx="966627" cy="969202"/>
            </a:xfrm>
          </p:grpSpPr>
          <p:pic>
            <p:nvPicPr>
              <p:cNvPr id="231" name="Picture 9" descr="H:\SILVER FOX\8-20353_SivNagalingam\Art\single drive.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9820133" y="2919575"/>
                <a:ext cx="966627" cy="2953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2" name="Picture 10"/>
              <p:cNvPicPr>
                <a:picLocks noChangeAspect="1" noChangeArrowheads="1"/>
              </p:cNvPicPr>
              <p:nvPr/>
            </p:nvPicPr>
            <p:blipFill>
              <a:blip r:embed="rId18" cstate="email">
                <a:extLst>
                  <a:ext uri="{28A0092B-C50C-407E-A947-70E740481C1C}">
                    <a14:useLocalDpi xmlns:a14="http://schemas.microsoft.com/office/drawing/2010/main" val="0"/>
                  </a:ext>
                </a:extLst>
              </a:blip>
              <a:stretch>
                <a:fillRect/>
              </a:stretch>
            </p:blipFill>
            <p:spPr bwMode="auto">
              <a:xfrm>
                <a:off x="9820133" y="2582653"/>
                <a:ext cx="966626" cy="2953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3" name="Picture 10"/>
              <p:cNvPicPr>
                <a:picLocks noChangeAspect="1" noChangeArrowheads="1"/>
              </p:cNvPicPr>
              <p:nvPr/>
            </p:nvPicPr>
            <p:blipFill>
              <a:blip r:embed="rId18" cstate="email">
                <a:alphaModFix amt="50000"/>
                <a:extLst>
                  <a:ext uri="{28A0092B-C50C-407E-A947-70E740481C1C}">
                    <a14:useLocalDpi xmlns:a14="http://schemas.microsoft.com/office/drawing/2010/main" val="0"/>
                  </a:ext>
                </a:extLst>
              </a:blip>
              <a:stretch>
                <a:fillRect/>
              </a:stretch>
            </p:blipFill>
            <p:spPr bwMode="auto">
              <a:xfrm>
                <a:off x="9820133" y="2245731"/>
                <a:ext cx="966626" cy="295358"/>
              </a:xfrm>
              <a:prstGeom prst="rect">
                <a:avLst/>
              </a:prstGeom>
              <a:blipFill dpi="0" rotWithShape="1">
                <a:blip r:embed="rId19"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pic>
          <p:nvPicPr>
            <p:cNvPr id="230" name="Picture 9" descr="H:\SILVER FOX\8-20353_SivNagalingam\Art\single drive.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967534" y="4347354"/>
              <a:ext cx="966627" cy="29535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83" name="Picture 5" descr="H:\SILVER FOX\8-20353_SivNagalingam\Art\calendar tim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7529" y="1711058"/>
            <a:ext cx="1222423" cy="917056"/>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4" name="Picture 4" descr="H:\SILVER FOX\8-20353_SivNagalingam\Art\cloc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817" y="2113703"/>
            <a:ext cx="905510" cy="63441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6" name="TextBox 235"/>
          <p:cNvSpPr txBox="1"/>
          <p:nvPr/>
        </p:nvSpPr>
        <p:spPr>
          <a:xfrm>
            <a:off x="659669" y="2760547"/>
            <a:ext cx="718145" cy="221599"/>
          </a:xfrm>
          <a:prstGeom prst="rect">
            <a:avLst/>
          </a:prstGeom>
          <a:noFill/>
        </p:spPr>
        <p:txBody>
          <a:bodyPr wrap="none" lIns="0" tIns="0" rIns="0" bIns="0" rtlCol="0">
            <a:spAutoFit/>
          </a:bodyPr>
          <a:lstStyle>
            <a:defPPr>
              <a:defRPr lang="en-US"/>
            </a:defPPr>
            <a:lvl1pPr algn="ctr" defTabSz="912813">
              <a:lnSpc>
                <a:spcPct val="90000"/>
              </a:lnSpc>
              <a:spcBef>
                <a:spcPts val="300"/>
              </a:spcBef>
              <a:defRPr sz="1600" b="1">
                <a:gradFill>
                  <a:gsLst>
                    <a:gs pos="0">
                      <a:srgbClr val="FFFFFF"/>
                    </a:gs>
                    <a:gs pos="100000">
                      <a:srgbClr val="FFFFFF"/>
                    </a:gs>
                  </a:gsLst>
                  <a:lin ang="16200000" scaled="0"/>
                </a:gradFill>
                <a:latin typeface="+mn-lt"/>
                <a:cs typeface="Arial" charset="0"/>
              </a:defRPr>
            </a:lvl1pPr>
          </a:lstStyle>
          <a:p>
            <a:r>
              <a:rPr lang="en-US" b="0" dirty="0"/>
              <a:t>@ </a:t>
            </a:r>
            <a:r>
              <a:rPr lang="en-US" b="0" dirty="0" smtClean="0"/>
              <a:t>9 PM</a:t>
            </a:r>
            <a:endParaRPr lang="en-US" b="0" dirty="0"/>
          </a:p>
        </p:txBody>
      </p:sp>
      <p:sp>
        <p:nvSpPr>
          <p:cNvPr id="237" name="Isosceles Triangle 236"/>
          <p:cNvSpPr/>
          <p:nvPr/>
        </p:nvSpPr>
        <p:spPr>
          <a:xfrm rot="5400000">
            <a:off x="3640594" y="1993186"/>
            <a:ext cx="1060704" cy="365665"/>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239" name="Isosceles Triangle 238"/>
          <p:cNvSpPr/>
          <p:nvPr/>
        </p:nvSpPr>
        <p:spPr>
          <a:xfrm rot="5400000">
            <a:off x="1238400" y="1993186"/>
            <a:ext cx="1060704" cy="365665"/>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272" name="Rectangle 271"/>
          <p:cNvSpPr/>
          <p:nvPr/>
        </p:nvSpPr>
        <p:spPr>
          <a:xfrm>
            <a:off x="2013304" y="1295164"/>
            <a:ext cx="1950212" cy="237744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273" name="TextBox 272"/>
          <p:cNvSpPr txBox="1"/>
          <p:nvPr/>
        </p:nvSpPr>
        <p:spPr>
          <a:xfrm>
            <a:off x="2156701" y="2815722"/>
            <a:ext cx="1706436"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dirty="0"/>
              <a:t>Live migrate workloads to other nodes</a:t>
            </a:r>
          </a:p>
        </p:txBody>
      </p:sp>
      <p:sp>
        <p:nvSpPr>
          <p:cNvPr id="274" name="TextBox 273"/>
          <p:cNvSpPr txBox="1"/>
          <p:nvPr/>
        </p:nvSpPr>
        <p:spPr>
          <a:xfrm>
            <a:off x="2074248" y="1368974"/>
            <a:ext cx="1584547" cy="2215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300"/>
              </a:spcBef>
            </a:pPr>
            <a:r>
              <a:rPr lang="en-US" sz="1600" b="1" dirty="0" smtClean="0"/>
              <a:t>SCVMM</a:t>
            </a:r>
          </a:p>
        </p:txBody>
      </p:sp>
      <p:sp>
        <p:nvSpPr>
          <p:cNvPr id="275" name="Rectangle 274"/>
          <p:cNvSpPr/>
          <p:nvPr/>
        </p:nvSpPr>
        <p:spPr>
          <a:xfrm>
            <a:off x="2013304" y="1650839"/>
            <a:ext cx="1950212" cy="1060704"/>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21" name="Group 275"/>
          <p:cNvGrpSpPr/>
          <p:nvPr/>
        </p:nvGrpSpPr>
        <p:grpSpPr>
          <a:xfrm>
            <a:off x="2088860" y="1770531"/>
            <a:ext cx="1376156" cy="903957"/>
            <a:chOff x="7408764" y="3673510"/>
            <a:chExt cx="1213299" cy="1062367"/>
          </a:xfrm>
        </p:grpSpPr>
        <p:grpSp>
          <p:nvGrpSpPr>
            <p:cNvPr id="22" name="Group 276"/>
            <p:cNvGrpSpPr>
              <a:grpSpLocks noChangeAspect="1"/>
            </p:cNvGrpSpPr>
            <p:nvPr/>
          </p:nvGrpSpPr>
          <p:grpSpPr>
            <a:xfrm>
              <a:off x="7803484" y="3673510"/>
              <a:ext cx="818579" cy="969264"/>
              <a:chOff x="9840213" y="2349580"/>
              <a:chExt cx="780970" cy="924732"/>
            </a:xfrm>
          </p:grpSpPr>
          <p:pic>
            <p:nvPicPr>
              <p:cNvPr id="279" name="Picture 9" descr="H:\SILVER FOX\8-20353_SivNagalingam\Art\single drive.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840213" y="3035683"/>
                <a:ext cx="780970" cy="238629"/>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0" name="Picture 10"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9917897" y="2806981"/>
                <a:ext cx="625602" cy="191156"/>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281" name="Picture 10"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9917897" y="2578281"/>
                <a:ext cx="625602" cy="191156"/>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282" name="Picture 10" descr="H:\SILVER FOX\8-20353_SivNagalingam\Art\single drive_VIRTUAL.png"/>
              <p:cNvPicPr>
                <a:picLocks noChangeAspect="1" noChangeArrowheads="1"/>
              </p:cNvPicPr>
              <p:nvPr/>
            </p:nvPicPr>
            <p:blipFill>
              <a:blip r:embed="rId7" cstate="email">
                <a:alphaModFix amt="50000"/>
                <a:extLst>
                  <a:ext uri="{28A0092B-C50C-407E-A947-70E740481C1C}">
                    <a14:useLocalDpi xmlns:a14="http://schemas.microsoft.com/office/drawing/2010/main" val="0"/>
                  </a:ext>
                </a:extLst>
              </a:blip>
              <a:srcRect/>
              <a:stretch>
                <a:fillRect/>
              </a:stretch>
            </p:blipFill>
            <p:spPr bwMode="auto">
              <a:xfrm>
                <a:off x="9917897" y="2349580"/>
                <a:ext cx="625602" cy="191156"/>
              </a:xfrm>
              <a:prstGeom prst="rect">
                <a:avLst/>
              </a:prstGeom>
              <a:blipFill dpi="0" rotWithShape="1">
                <a:blip r:embed="rId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pic>
          <p:nvPicPr>
            <p:cNvPr id="278" name="Picture 2"/>
            <p:cNvPicPr>
              <a:picLocks noChangeAspect="1" noChangeArrowheads="1"/>
            </p:cNvPicPr>
            <p:nvPr/>
          </p:nvPicPr>
          <p:blipFill>
            <a:blip r:embed="rId20"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408764" y="4424981"/>
              <a:ext cx="310895" cy="310896"/>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38" name="Isosceles Triangle 237"/>
          <p:cNvSpPr/>
          <p:nvPr/>
        </p:nvSpPr>
        <p:spPr>
          <a:xfrm rot="5400000">
            <a:off x="6011058" y="1993186"/>
            <a:ext cx="1060704" cy="365665"/>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243" name="Rectangle 242"/>
          <p:cNvSpPr/>
          <p:nvPr/>
        </p:nvSpPr>
        <p:spPr>
          <a:xfrm>
            <a:off x="6760092" y="1295164"/>
            <a:ext cx="4387977" cy="237744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244" name="TextBox 243"/>
          <p:cNvSpPr txBox="1"/>
          <p:nvPr/>
        </p:nvSpPr>
        <p:spPr>
          <a:xfrm>
            <a:off x="7247645" y="1368974"/>
            <a:ext cx="3412871" cy="2215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300"/>
              </a:spcBef>
            </a:pPr>
            <a:r>
              <a:rPr lang="en-US" sz="1600" b="1" dirty="0" smtClean="0"/>
              <a:t>Insight Dynamics</a:t>
            </a:r>
          </a:p>
        </p:txBody>
      </p:sp>
      <p:sp>
        <p:nvSpPr>
          <p:cNvPr id="246" name="TextBox 245"/>
          <p:cNvSpPr txBox="1"/>
          <p:nvPr/>
        </p:nvSpPr>
        <p:spPr>
          <a:xfrm>
            <a:off x="6903489" y="2815722"/>
            <a:ext cx="4266089" cy="780214"/>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dirty="0"/>
              <a:t>Shutdown the OS</a:t>
            </a:r>
          </a:p>
          <a:p>
            <a:pPr marL="114300" indent="-114300" algn="l">
              <a:spcBef>
                <a:spcPts val="300"/>
              </a:spcBef>
              <a:buClr>
                <a:schemeClr val="tx2"/>
              </a:buClr>
              <a:buFont typeface="Arial" pitchFamily="34" charset="0"/>
              <a:buChar char="•"/>
            </a:pPr>
            <a:r>
              <a:rPr lang="en-US" dirty="0"/>
              <a:t>Deactivate logical server in the OLTP service</a:t>
            </a:r>
          </a:p>
          <a:p>
            <a:pPr marL="114300" indent="-114300" algn="l">
              <a:spcBef>
                <a:spcPts val="300"/>
              </a:spcBef>
              <a:buClr>
                <a:schemeClr val="tx2"/>
              </a:buClr>
              <a:buFont typeface="Arial" pitchFamily="34" charset="0"/>
              <a:buChar char="•"/>
            </a:pPr>
            <a:r>
              <a:rPr lang="en-US" dirty="0"/>
              <a:t>Activate physical server in the batch service</a:t>
            </a:r>
          </a:p>
          <a:p>
            <a:pPr marL="114300" indent="-114300" algn="l">
              <a:spcBef>
                <a:spcPts val="300"/>
              </a:spcBef>
              <a:buClr>
                <a:schemeClr val="tx2"/>
              </a:buClr>
              <a:buFont typeface="Arial" pitchFamily="34" charset="0"/>
              <a:buChar char="•"/>
            </a:pPr>
            <a:r>
              <a:rPr lang="en-US" dirty="0"/>
              <a:t>Allocate physical resource to batch service</a:t>
            </a:r>
          </a:p>
        </p:txBody>
      </p:sp>
      <p:sp>
        <p:nvSpPr>
          <p:cNvPr id="247" name="Rectangle 246"/>
          <p:cNvSpPr/>
          <p:nvPr/>
        </p:nvSpPr>
        <p:spPr>
          <a:xfrm>
            <a:off x="6760092" y="1650839"/>
            <a:ext cx="4387977" cy="1060704"/>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sp>
        <p:nvSpPr>
          <p:cNvPr id="249" name="Right Arrow 248"/>
          <p:cNvSpPr/>
          <p:nvPr/>
        </p:nvSpPr>
        <p:spPr>
          <a:xfrm>
            <a:off x="8640442" y="2307281"/>
            <a:ext cx="687825" cy="314823"/>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headEnd type="none" w="med" len="med"/>
            <a:tailEnd type="none" w="med" len="med"/>
          </a:ln>
          <a:effectLst>
            <a:outerShdw blurRad="127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pic>
        <p:nvPicPr>
          <p:cNvPr id="252" name="Picture 9" descr="H:\SILVER FOX\8-20353_SivNagalingam\Art\single drive.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9374022" y="2343893"/>
            <a:ext cx="1096370" cy="251317"/>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a:extLst/>
        </p:spPr>
      </p:pic>
      <p:pic>
        <p:nvPicPr>
          <p:cNvPr id="253" name="Picture 10"/>
          <p:cNvPicPr>
            <a:picLocks noChangeAspect="1" noChangeArrowheads="1"/>
          </p:cNvPicPr>
          <p:nvPr/>
        </p:nvPicPr>
        <p:blipFill>
          <a:blip r:embed="rId18" cstate="email">
            <a:extLst>
              <a:ext uri="{28A0092B-C50C-407E-A947-70E740481C1C}">
                <a14:useLocalDpi xmlns:a14="http://schemas.microsoft.com/office/drawing/2010/main" val="0"/>
              </a:ext>
            </a:extLst>
          </a:blip>
          <a:stretch>
            <a:fillRect/>
          </a:stretch>
        </p:blipFill>
        <p:spPr bwMode="auto">
          <a:xfrm>
            <a:off x="7544072" y="2057210"/>
            <a:ext cx="1096369" cy="251317"/>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a:extLst/>
        </p:spPr>
      </p:pic>
      <p:pic>
        <p:nvPicPr>
          <p:cNvPr id="254" name="Picture 10"/>
          <p:cNvPicPr>
            <a:picLocks noChangeAspect="1" noChangeArrowheads="1"/>
          </p:cNvPicPr>
          <p:nvPr/>
        </p:nvPicPr>
        <p:blipFill>
          <a:blip r:embed="rId18" cstate="email">
            <a:extLst>
              <a:ext uri="{28A0092B-C50C-407E-A947-70E740481C1C}">
                <a14:useLocalDpi xmlns:a14="http://schemas.microsoft.com/office/drawing/2010/main" val="0"/>
              </a:ext>
            </a:extLst>
          </a:blip>
          <a:stretch>
            <a:fillRect/>
          </a:stretch>
        </p:blipFill>
        <p:spPr bwMode="auto">
          <a:xfrm>
            <a:off x="7544072" y="1770527"/>
            <a:ext cx="1096369" cy="251317"/>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a:extLst/>
        </p:spPr>
      </p:pic>
      <p:pic>
        <p:nvPicPr>
          <p:cNvPr id="251" name="Picture 9" descr="H:\SILVER FOX\8-20353_SivNagalingam\Art\single drive.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7544072" y="2343893"/>
            <a:ext cx="1096370" cy="251317"/>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a:extLst/>
        </p:spPr>
      </p:pic>
      <p:sp>
        <p:nvSpPr>
          <p:cNvPr id="255" name="Rectangle 254"/>
          <p:cNvSpPr/>
          <p:nvPr/>
        </p:nvSpPr>
        <p:spPr>
          <a:xfrm>
            <a:off x="4386857" y="1295164"/>
            <a:ext cx="1950212" cy="237744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256" name="TextBox 255"/>
          <p:cNvSpPr txBox="1"/>
          <p:nvPr/>
        </p:nvSpPr>
        <p:spPr>
          <a:xfrm>
            <a:off x="4530254" y="2815722"/>
            <a:ext cx="1828324" cy="3323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dirty="0"/>
              <a:t>Put the managed node in maintenance mode</a:t>
            </a:r>
          </a:p>
        </p:txBody>
      </p:sp>
      <p:sp>
        <p:nvSpPr>
          <p:cNvPr id="257" name="TextBox 256"/>
          <p:cNvSpPr txBox="1"/>
          <p:nvPr/>
        </p:nvSpPr>
        <p:spPr>
          <a:xfrm>
            <a:off x="4447801" y="1368974"/>
            <a:ext cx="1584547" cy="22159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300"/>
              </a:spcBef>
            </a:pPr>
            <a:r>
              <a:rPr lang="en-US" sz="1600" b="1" dirty="0" smtClean="0"/>
              <a:t>SCOM</a:t>
            </a:r>
          </a:p>
        </p:txBody>
      </p:sp>
      <p:sp>
        <p:nvSpPr>
          <p:cNvPr id="258" name="Rectangle 257"/>
          <p:cNvSpPr/>
          <p:nvPr/>
        </p:nvSpPr>
        <p:spPr>
          <a:xfrm>
            <a:off x="4386857" y="1650839"/>
            <a:ext cx="1950212" cy="1060704"/>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26" name="Group 258"/>
          <p:cNvGrpSpPr/>
          <p:nvPr/>
        </p:nvGrpSpPr>
        <p:grpSpPr>
          <a:xfrm>
            <a:off x="4483646" y="1750544"/>
            <a:ext cx="1647869" cy="933663"/>
            <a:chOff x="5696202" y="3650025"/>
            <a:chExt cx="1452857" cy="1097280"/>
          </a:xfrm>
        </p:grpSpPr>
        <p:grpSp>
          <p:nvGrpSpPr>
            <p:cNvPr id="27" name="Group 259"/>
            <p:cNvGrpSpPr>
              <a:grpSpLocks noChangeAspect="1"/>
            </p:cNvGrpSpPr>
            <p:nvPr/>
          </p:nvGrpSpPr>
          <p:grpSpPr>
            <a:xfrm>
              <a:off x="6249853" y="3650025"/>
              <a:ext cx="899206" cy="1097280"/>
              <a:chOff x="2456418" y="3607542"/>
              <a:chExt cx="1255144" cy="1531622"/>
            </a:xfrm>
          </p:grpSpPr>
          <p:grpSp>
            <p:nvGrpSpPr>
              <p:cNvPr id="28" name="Group 261"/>
              <p:cNvGrpSpPr/>
              <p:nvPr/>
            </p:nvGrpSpPr>
            <p:grpSpPr>
              <a:xfrm>
                <a:off x="2456418" y="3607542"/>
                <a:ext cx="1082801" cy="1394584"/>
                <a:chOff x="2286817" y="3588492"/>
                <a:chExt cx="1082801" cy="1394584"/>
              </a:xfrm>
            </p:grpSpPr>
            <p:pic>
              <p:nvPicPr>
                <p:cNvPr id="270" name="Picture 4"/>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2286817" y="3588492"/>
                  <a:ext cx="1082801" cy="139458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1" name="TextBox 270"/>
                <p:cNvSpPr txBox="1"/>
                <p:nvPr/>
              </p:nvSpPr>
              <p:spPr>
                <a:xfrm>
                  <a:off x="2446267" y="3711990"/>
                  <a:ext cx="368902" cy="249920"/>
                </a:xfrm>
                <a:prstGeom prst="rect">
                  <a:avLst/>
                </a:prstGeom>
                <a:noFill/>
              </p:spPr>
              <p:txBody>
                <a:bodyPr wrap="non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r>
                    <a:rPr lang="en-US" sz="1100" b="1" dirty="0" smtClean="0">
                      <a:gradFill>
                        <a:gsLst>
                          <a:gs pos="0">
                            <a:srgbClr val="000000"/>
                          </a:gs>
                          <a:gs pos="100000">
                            <a:srgbClr val="000000"/>
                          </a:gs>
                        </a:gsLst>
                        <a:lin ang="16200000" scaled="0"/>
                      </a:gradFill>
                    </a:rPr>
                    <a:t>RMS</a:t>
                  </a:r>
                  <a:endParaRPr lang="en-US" sz="1100" b="1" dirty="0">
                    <a:gradFill>
                      <a:gsLst>
                        <a:gs pos="0">
                          <a:srgbClr val="000000"/>
                        </a:gs>
                        <a:gs pos="100000">
                          <a:srgbClr val="000000"/>
                        </a:gs>
                      </a:gsLst>
                      <a:lin ang="16200000" scaled="0"/>
                    </a:gradFill>
                  </a:endParaRPr>
                </a:p>
              </p:txBody>
            </p:sp>
          </p:grpSp>
          <p:grpSp>
            <p:nvGrpSpPr>
              <p:cNvPr id="29" name="Group 262"/>
              <p:cNvGrpSpPr/>
              <p:nvPr/>
            </p:nvGrpSpPr>
            <p:grpSpPr>
              <a:xfrm>
                <a:off x="2896541" y="3963993"/>
                <a:ext cx="456176" cy="340842"/>
                <a:chOff x="-6947155" y="4418014"/>
                <a:chExt cx="731520" cy="546571"/>
              </a:xfrm>
            </p:grpSpPr>
            <p:pic>
              <p:nvPicPr>
                <p:cNvPr id="268" name="Picture 7" descr="H:\SILVER FOX\8-20353_SivNagalingam\Art\window.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947155" y="4418014"/>
                  <a:ext cx="731520" cy="54657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9" name="Picture 5" descr="H:\SILVER FOX\8-20353_SivNagalingam\Art\close_a.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688764" y="4594899"/>
                  <a:ext cx="274320" cy="27468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0" name="Group 263"/>
              <p:cNvGrpSpPr/>
              <p:nvPr/>
            </p:nvGrpSpPr>
            <p:grpSpPr>
              <a:xfrm>
                <a:off x="2794302" y="4425169"/>
                <a:ext cx="917260" cy="713995"/>
                <a:chOff x="-1952625" y="4991099"/>
                <a:chExt cx="1094165" cy="851698"/>
              </a:xfrm>
            </p:grpSpPr>
            <p:pic>
              <p:nvPicPr>
                <p:cNvPr id="265" name="Picture 2" descr="H:\SILVER FOX\8-20353_SivNagalingam\Art\network_monitor_256.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952625" y="4991099"/>
                  <a:ext cx="790575" cy="79057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6" name="Picture 4" descr="H:\SILVER FOX\8-20353_SivNagalingam\Art\book_256.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382334" y="5257801"/>
                  <a:ext cx="523874" cy="52387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7" name="Picture 3" descr="H:\SILVER FOX\8-20353_SivNagalingam\Art\gear (no shadow).pn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537328" y="5359090"/>
                  <a:ext cx="414338" cy="48370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pic>
          <p:nvPicPr>
            <p:cNvPr id="261" name="Picture 2"/>
            <p:cNvPicPr>
              <a:picLocks noChangeAspect="1" noChangeArrowheads="1"/>
            </p:cNvPicPr>
            <p:nvPr/>
          </p:nvPicPr>
          <p:blipFill>
            <a:blip r:embed="rId20"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96202" y="4424987"/>
              <a:ext cx="310895" cy="310896"/>
            </a:xfrm>
            <a:prstGeom prst="rect">
              <a:avLst/>
            </a:prstGeom>
            <a:noFill/>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cxnSp>
        <p:nvCxnSpPr>
          <p:cNvPr id="2054" name="Elbow Connector 2053"/>
          <p:cNvCxnSpPr>
            <a:stCxn id="247" idx="3"/>
            <a:endCxn id="50" idx="0"/>
          </p:cNvCxnSpPr>
          <p:nvPr/>
        </p:nvCxnSpPr>
        <p:spPr>
          <a:xfrm flipH="1">
            <a:off x="1406925" y="2181192"/>
            <a:ext cx="9741144" cy="2225815"/>
          </a:xfrm>
          <a:prstGeom prst="bentConnector4">
            <a:avLst>
              <a:gd name="adj1" fmla="val -3128"/>
              <a:gd name="adj2" fmla="val 73997"/>
            </a:avLst>
          </a:prstGeom>
          <a:ln w="50800">
            <a:solidFill>
              <a:srgbClr val="8EB4E2"/>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2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Start/End Maintenance Mode</a:t>
            </a:r>
            <a:endParaRPr lang="en-US" dirty="0"/>
          </a:p>
        </p:txBody>
      </p:sp>
      <p:sp>
        <p:nvSpPr>
          <p:cNvPr id="3" name="TextBox 2"/>
          <p:cNvSpPr txBox="1"/>
          <p:nvPr/>
        </p:nvSpPr>
        <p:spPr>
          <a:xfrm>
            <a:off x="836612" y="1524000"/>
            <a:ext cx="2447786"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USE the GUI</a:t>
            </a:r>
          </a:p>
        </p:txBody>
      </p:sp>
      <p:sp>
        <p:nvSpPr>
          <p:cNvPr id="4" name="TextBox 3"/>
          <p:cNvSpPr txBox="1"/>
          <p:nvPr/>
        </p:nvSpPr>
        <p:spPr>
          <a:xfrm>
            <a:off x="6399212" y="1524000"/>
            <a:ext cx="3052567"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USE </a:t>
            </a:r>
            <a:r>
              <a:rPr lang="en-US" sz="3600" dirty="0" err="1" smtClean="0">
                <a:gradFill>
                  <a:gsLst>
                    <a:gs pos="0">
                      <a:schemeClr val="tx1"/>
                    </a:gs>
                    <a:gs pos="86000">
                      <a:schemeClr val="tx1"/>
                    </a:gs>
                  </a:gsLst>
                  <a:lin ang="5400000" scaled="0"/>
                </a:gradFill>
              </a:rPr>
              <a:t>Powershell</a:t>
            </a:r>
            <a:endParaRPr lang="en-US" sz="3600" dirty="0" smtClean="0">
              <a:gradFill>
                <a:gsLst>
                  <a:gs pos="0">
                    <a:schemeClr val="tx1"/>
                  </a:gs>
                  <a:gs pos="86000">
                    <a:schemeClr val="tx1"/>
                  </a:gs>
                </a:gsLst>
                <a:lin ang="5400000" scaled="0"/>
              </a:gra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67284800"/>
              </p:ext>
            </p:extLst>
          </p:nvPr>
        </p:nvGraphicFramePr>
        <p:xfrm>
          <a:off x="10223147" y="228600"/>
          <a:ext cx="1444978" cy="1219200"/>
        </p:xfrm>
        <a:graphic>
          <a:graphicData uri="http://schemas.openxmlformats.org/presentationml/2006/ole">
            <mc:AlternateContent xmlns:mc="http://schemas.openxmlformats.org/markup-compatibility/2006">
              <mc:Choice xmlns:v="urn:schemas-microsoft-com:vml" Requires="v">
                <p:oleObj spid="_x0000_s2061" name="Package" showAsIcon="1" r:id="rId4" imgW="914400" imgH="771525" progId="Package">
                  <p:embed/>
                </p:oleObj>
              </mc:Choice>
              <mc:Fallback>
                <p:oleObj name="Package" showAsIcon="1" r:id="rId4" imgW="914400" imgH="771525"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3147" y="228600"/>
                        <a:ext cx="1444978" cy="1219200"/>
                      </a:xfrm>
                      <a:prstGeom prst="rect">
                        <a:avLst/>
                      </a:prstGeom>
                      <a:solidFill>
                        <a:schemeClr val="tx1"/>
                      </a:solidFill>
                    </p:spPr>
                  </p:pic>
                </p:oleObj>
              </mc:Fallback>
            </mc:AlternateContent>
          </a:graphicData>
        </a:graphic>
      </p:graphicFrame>
      <p:sp>
        <p:nvSpPr>
          <p:cNvPr id="6" name="TextBox 5"/>
          <p:cNvSpPr txBox="1"/>
          <p:nvPr/>
        </p:nvSpPr>
        <p:spPr>
          <a:xfrm>
            <a:off x="4278312" y="2118241"/>
            <a:ext cx="7389813" cy="4062651"/>
          </a:xfrm>
          <a:prstGeom prst="rect">
            <a:avLst/>
          </a:prstGeom>
          <a:solidFill>
            <a:schemeClr val="tx1"/>
          </a:solidFill>
          <a:ln>
            <a:solidFill>
              <a:srgbClr val="000000"/>
            </a:solidFill>
          </a:ln>
        </p:spPr>
        <p:txBody>
          <a:bodyPr wrap="square" lIns="182880" tIns="0" rIns="0" bIns="0" rtlCol="0">
            <a:spAutoFit/>
          </a:bodyPr>
          <a:lstStyle/>
          <a:p>
            <a:pPr marL="514350" indent="-514350">
              <a:buFont typeface="+mj-lt"/>
              <a:buAutoNum type="arabicPeriod"/>
            </a:pPr>
            <a:r>
              <a:rPr lang="en-US" sz="2400" dirty="0" smtClean="0">
                <a:solidFill>
                  <a:schemeClr val="bg1"/>
                </a:solidFill>
              </a:rPr>
              <a:t>Verifies presence of SC VMM server</a:t>
            </a:r>
          </a:p>
          <a:p>
            <a:pPr marL="514350" indent="-514350">
              <a:buFont typeface="+mj-lt"/>
              <a:buAutoNum type="arabicPeriod"/>
            </a:pPr>
            <a:r>
              <a:rPr lang="en-US" sz="2400" dirty="0" smtClean="0">
                <a:solidFill>
                  <a:schemeClr val="bg1"/>
                </a:solidFill>
              </a:rPr>
              <a:t>Verifies presence of SCOM server</a:t>
            </a:r>
          </a:p>
          <a:p>
            <a:pPr marL="514350" indent="-514350">
              <a:buFont typeface="+mj-lt"/>
              <a:buAutoNum type="arabicPeriod"/>
            </a:pPr>
            <a:r>
              <a:rPr lang="en-US" sz="2400" dirty="0" smtClean="0">
                <a:solidFill>
                  <a:schemeClr val="bg1"/>
                </a:solidFill>
              </a:rPr>
              <a:t>Places target node in SC VMM </a:t>
            </a:r>
            <a:r>
              <a:rPr lang="en-US" sz="2400" dirty="0" err="1" smtClean="0">
                <a:solidFill>
                  <a:schemeClr val="bg1"/>
                </a:solidFill>
              </a:rPr>
              <a:t>maint</a:t>
            </a:r>
            <a:r>
              <a:rPr lang="en-US" sz="2400" dirty="0" smtClean="0">
                <a:solidFill>
                  <a:schemeClr val="bg1"/>
                </a:solidFill>
              </a:rPr>
              <a:t>. mode</a:t>
            </a:r>
          </a:p>
          <a:p>
            <a:pPr marL="514350" indent="-514350">
              <a:buFont typeface="+mj-lt"/>
              <a:buAutoNum type="arabicPeriod"/>
            </a:pPr>
            <a:r>
              <a:rPr lang="en-US" sz="2400" dirty="0" smtClean="0">
                <a:solidFill>
                  <a:schemeClr val="bg1"/>
                </a:solidFill>
              </a:rPr>
              <a:t>Places target node in SCOM </a:t>
            </a:r>
            <a:r>
              <a:rPr lang="en-US" sz="2400" dirty="0" err="1" smtClean="0">
                <a:solidFill>
                  <a:schemeClr val="bg1"/>
                </a:solidFill>
              </a:rPr>
              <a:t>maint</a:t>
            </a:r>
            <a:r>
              <a:rPr lang="en-US" sz="2400" dirty="0" smtClean="0">
                <a:solidFill>
                  <a:schemeClr val="bg1"/>
                </a:solidFill>
              </a:rPr>
              <a:t>. Mode</a:t>
            </a:r>
          </a:p>
          <a:p>
            <a:pPr marL="514350" indent="-514350">
              <a:buFont typeface="+mj-lt"/>
              <a:buAutoNum type="arabicPeriod"/>
            </a:pPr>
            <a:r>
              <a:rPr lang="en-US" sz="2400" dirty="0" smtClean="0">
                <a:solidFill>
                  <a:schemeClr val="bg1"/>
                </a:solidFill>
              </a:rPr>
              <a:t>&amp; ‘.\1. Set-MaintenanceMode.ps1’  -hostname &lt;</a:t>
            </a:r>
            <a:r>
              <a:rPr lang="en-US" sz="2400" dirty="0" err="1" smtClean="0">
                <a:solidFill>
                  <a:schemeClr val="bg1"/>
                </a:solidFill>
              </a:rPr>
              <a:t>Your_host_name</a:t>
            </a:r>
            <a:r>
              <a:rPr lang="en-US" sz="2400" dirty="0" smtClean="0">
                <a:solidFill>
                  <a:schemeClr val="bg1"/>
                </a:solidFill>
              </a:rPr>
              <a:t>&gt;  -Enable</a:t>
            </a:r>
          </a:p>
          <a:p>
            <a:pPr marL="514350" indent="-514350"/>
            <a:endParaRPr lang="en-US" sz="2400" dirty="0" smtClean="0">
              <a:solidFill>
                <a:schemeClr val="bg1"/>
              </a:solidFill>
            </a:endParaRPr>
          </a:p>
          <a:p>
            <a:pPr marL="514350" indent="-514350"/>
            <a:r>
              <a:rPr lang="en-US" sz="2400" dirty="0" smtClean="0">
                <a:solidFill>
                  <a:schemeClr val="bg1"/>
                </a:solidFill>
              </a:rPr>
              <a:t>Note: SCOM </a:t>
            </a:r>
            <a:r>
              <a:rPr lang="en-US" sz="2400" dirty="0" err="1" smtClean="0">
                <a:solidFill>
                  <a:schemeClr val="bg1"/>
                </a:solidFill>
              </a:rPr>
              <a:t>maint</a:t>
            </a:r>
            <a:r>
              <a:rPr lang="en-US" sz="2400" dirty="0" smtClean="0">
                <a:solidFill>
                  <a:schemeClr val="bg1"/>
                </a:solidFill>
              </a:rPr>
              <a:t>. mode default is 8 hours.</a:t>
            </a:r>
          </a:p>
          <a:p>
            <a:pPr marL="514350" indent="-514350"/>
            <a:r>
              <a:rPr lang="en-US" sz="2400" dirty="0" smtClean="0">
                <a:solidFill>
                  <a:schemeClr val="bg1"/>
                </a:solidFill>
              </a:rPr>
              <a:t>Note: Run from any node on cluster.</a:t>
            </a:r>
          </a:p>
          <a:p>
            <a:pPr marL="514350" indent="-514350"/>
            <a:r>
              <a:rPr lang="en-US" sz="2400" dirty="0" smtClean="0">
                <a:solidFill>
                  <a:schemeClr val="bg1"/>
                </a:solidFill>
              </a:rPr>
              <a:t>Note: Cluster host name as input </a:t>
            </a:r>
            <a:r>
              <a:rPr lang="en-US" sz="2400" dirty="0" err="1" smtClean="0">
                <a:solidFill>
                  <a:schemeClr val="bg1"/>
                </a:solidFill>
              </a:rPr>
              <a:t>params</a:t>
            </a:r>
            <a:r>
              <a:rPr lang="en-US" sz="2400" dirty="0" smtClean="0">
                <a:solidFill>
                  <a:schemeClr val="bg1"/>
                </a:solidFill>
              </a:rPr>
              <a:t>.</a:t>
            </a:r>
          </a:p>
          <a:p>
            <a:pPr marL="514350" indent="-514350"/>
            <a:r>
              <a:rPr lang="en-US" sz="2400" dirty="0" smtClean="0">
                <a:solidFill>
                  <a:schemeClr val="bg1"/>
                </a:solidFill>
              </a:rPr>
              <a:t>Note: Can be integrated into Matrix workflow</a:t>
            </a:r>
          </a:p>
        </p:txBody>
      </p:sp>
      <p:pic>
        <p:nvPicPr>
          <p:cNvPr id="2051" name="Picture 3"/>
          <p:cNvPicPr>
            <a:picLocks noChangeAspect="1" noChangeArrowheads="1"/>
          </p:cNvPicPr>
          <p:nvPr/>
        </p:nvPicPr>
        <p:blipFill>
          <a:blip r:embed="rId6"/>
          <a:srcRect/>
          <a:stretch>
            <a:fillRect/>
          </a:stretch>
        </p:blipFill>
        <p:spPr bwMode="auto">
          <a:xfrm>
            <a:off x="913071" y="4953000"/>
            <a:ext cx="2362200" cy="1671236"/>
          </a:xfrm>
          <a:prstGeom prst="rect">
            <a:avLst/>
          </a:prstGeom>
          <a:noFill/>
          <a:ln w="9525">
            <a:solidFill>
              <a:schemeClr val="bg2"/>
            </a:solidFill>
            <a:miter lim="800000"/>
            <a:headEnd/>
            <a:tailEnd/>
          </a:ln>
          <a:effectLst/>
        </p:spPr>
      </p:pic>
      <p:sp>
        <p:nvSpPr>
          <p:cNvPr id="9" name="TextBox 8"/>
          <p:cNvSpPr txBox="1"/>
          <p:nvPr/>
        </p:nvSpPr>
        <p:spPr>
          <a:xfrm>
            <a:off x="1458420" y="4419600"/>
            <a:ext cx="1271502"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SCOM</a:t>
            </a:r>
          </a:p>
        </p:txBody>
      </p:sp>
      <p:pic>
        <p:nvPicPr>
          <p:cNvPr id="2052" name="Picture 4"/>
          <p:cNvPicPr>
            <a:picLocks noChangeAspect="1" noChangeArrowheads="1"/>
          </p:cNvPicPr>
          <p:nvPr/>
        </p:nvPicPr>
        <p:blipFill>
          <a:blip r:embed="rId7"/>
          <a:srcRect/>
          <a:stretch>
            <a:fillRect/>
          </a:stretch>
        </p:blipFill>
        <p:spPr bwMode="auto">
          <a:xfrm>
            <a:off x="874712" y="2819400"/>
            <a:ext cx="2438918" cy="1524000"/>
          </a:xfrm>
          <a:prstGeom prst="rect">
            <a:avLst/>
          </a:prstGeom>
          <a:noFill/>
          <a:ln w="9525">
            <a:solidFill>
              <a:schemeClr val="bg2"/>
            </a:solidFill>
            <a:miter lim="800000"/>
            <a:headEnd/>
            <a:tailEnd/>
          </a:ln>
          <a:effectLst/>
        </p:spPr>
      </p:pic>
      <p:sp>
        <p:nvSpPr>
          <p:cNvPr id="11" name="TextBox 10"/>
          <p:cNvSpPr txBox="1"/>
          <p:nvPr/>
        </p:nvSpPr>
        <p:spPr>
          <a:xfrm>
            <a:off x="1214924" y="2286000"/>
            <a:ext cx="1758495"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SC VMM</a:t>
            </a:r>
          </a:p>
        </p:txBody>
      </p:sp>
      <p:sp>
        <p:nvSpPr>
          <p:cNvPr id="13" name="Rectangle 12"/>
          <p:cNvSpPr/>
          <p:nvPr/>
        </p:nvSpPr>
        <p:spPr bwMode="auto">
          <a:xfrm>
            <a:off x="531812" y="3429000"/>
            <a:ext cx="1828800" cy="381000"/>
          </a:xfrm>
          <a:prstGeom prst="rect">
            <a:avLst/>
          </a:prstGeom>
          <a:noFill/>
          <a:ln w="38100">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4" name="Rectangle 13"/>
          <p:cNvSpPr/>
          <p:nvPr/>
        </p:nvSpPr>
        <p:spPr bwMode="auto">
          <a:xfrm>
            <a:off x="760412" y="5715000"/>
            <a:ext cx="1828800" cy="381000"/>
          </a:xfrm>
          <a:prstGeom prst="rect">
            <a:avLst/>
          </a:prstGeom>
          <a:noFill/>
          <a:ln w="38100">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Add/remove node from cluster </a:t>
            </a:r>
            <a:endParaRPr lang="en-US" dirty="0"/>
          </a:p>
        </p:txBody>
      </p:sp>
      <p:sp>
        <p:nvSpPr>
          <p:cNvPr id="3" name="TextBox 2"/>
          <p:cNvSpPr txBox="1"/>
          <p:nvPr/>
        </p:nvSpPr>
        <p:spPr>
          <a:xfrm>
            <a:off x="836612" y="1524000"/>
            <a:ext cx="2447786"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USE the GUI</a:t>
            </a:r>
          </a:p>
        </p:txBody>
      </p:sp>
      <p:sp>
        <p:nvSpPr>
          <p:cNvPr id="4" name="TextBox 3"/>
          <p:cNvSpPr txBox="1"/>
          <p:nvPr/>
        </p:nvSpPr>
        <p:spPr>
          <a:xfrm>
            <a:off x="6399212" y="1524000"/>
            <a:ext cx="3052567"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USE </a:t>
            </a:r>
            <a:r>
              <a:rPr lang="en-US" sz="3600" dirty="0" err="1" smtClean="0">
                <a:gradFill>
                  <a:gsLst>
                    <a:gs pos="0">
                      <a:schemeClr val="tx1"/>
                    </a:gs>
                    <a:gs pos="86000">
                      <a:schemeClr val="tx1"/>
                    </a:gs>
                  </a:gsLst>
                  <a:lin ang="5400000" scaled="0"/>
                </a:gradFill>
              </a:rPr>
              <a:t>Powershell</a:t>
            </a:r>
            <a:endParaRPr lang="en-US" sz="3600" dirty="0" smtClean="0">
              <a:gradFill>
                <a:gsLst>
                  <a:gs pos="0">
                    <a:schemeClr val="tx1"/>
                  </a:gs>
                  <a:gs pos="86000">
                    <a:schemeClr val="tx1"/>
                  </a:gs>
                </a:gsLst>
                <a:lin ang="5400000" scaled="0"/>
              </a:gradFill>
            </a:endParaRPr>
          </a:p>
        </p:txBody>
      </p:sp>
      <p:sp>
        <p:nvSpPr>
          <p:cNvPr id="6" name="TextBox 5"/>
          <p:cNvSpPr txBox="1"/>
          <p:nvPr/>
        </p:nvSpPr>
        <p:spPr>
          <a:xfrm>
            <a:off x="4724399" y="2118241"/>
            <a:ext cx="7021399" cy="3754874"/>
          </a:xfrm>
          <a:prstGeom prst="rect">
            <a:avLst/>
          </a:prstGeom>
          <a:solidFill>
            <a:schemeClr val="tx1"/>
          </a:solidFill>
          <a:ln>
            <a:solidFill>
              <a:srgbClr val="000000"/>
            </a:solidFill>
          </a:ln>
        </p:spPr>
        <p:txBody>
          <a:bodyPr wrap="square" lIns="182880" tIns="0" rIns="0" bIns="0" rtlCol="0">
            <a:spAutoFit/>
          </a:bodyPr>
          <a:lstStyle/>
          <a:p>
            <a:pPr marL="514350" indent="-514350">
              <a:buFont typeface="+mj-lt"/>
              <a:buAutoNum type="arabicPeriod"/>
            </a:pPr>
            <a:r>
              <a:rPr lang="en-US" sz="2400" dirty="0" smtClean="0">
                <a:solidFill>
                  <a:schemeClr val="bg1"/>
                </a:solidFill>
              </a:rPr>
              <a:t>Take cluster name, node name as </a:t>
            </a:r>
            <a:r>
              <a:rPr lang="en-US" sz="2400" dirty="0" err="1" smtClean="0">
                <a:solidFill>
                  <a:schemeClr val="bg1"/>
                </a:solidFill>
              </a:rPr>
              <a:t>params</a:t>
            </a:r>
            <a:endParaRPr lang="en-US" sz="2400" dirty="0" smtClean="0">
              <a:solidFill>
                <a:schemeClr val="bg1"/>
              </a:solidFill>
            </a:endParaRPr>
          </a:p>
          <a:p>
            <a:pPr marL="514350" indent="-514350">
              <a:buFont typeface="+mj-lt"/>
              <a:buAutoNum type="arabicPeriod"/>
            </a:pPr>
            <a:r>
              <a:rPr lang="en-US" sz="2400" dirty="0" smtClean="0">
                <a:solidFill>
                  <a:schemeClr val="bg1"/>
                </a:solidFill>
              </a:rPr>
              <a:t>If “remove” specified, node removed.</a:t>
            </a:r>
          </a:p>
          <a:p>
            <a:pPr marL="514350" indent="-514350">
              <a:buFont typeface="+mj-lt"/>
              <a:buAutoNum type="arabicPeriod"/>
            </a:pPr>
            <a:r>
              <a:rPr lang="en-US" sz="2400" dirty="0" smtClean="0">
                <a:solidFill>
                  <a:schemeClr val="bg1"/>
                </a:solidFill>
              </a:rPr>
              <a:t>Else, node added to cluster</a:t>
            </a:r>
          </a:p>
          <a:p>
            <a:pPr marL="514350" indent="-514350">
              <a:buFont typeface="+mj-lt"/>
              <a:buAutoNum type="arabicPeriod"/>
            </a:pPr>
            <a:r>
              <a:rPr lang="en-US" sz="2400" dirty="0" smtClean="0">
                <a:solidFill>
                  <a:schemeClr val="bg1"/>
                </a:solidFill>
              </a:rPr>
              <a:t>Syntax: &amp; ‘.\2. Set-ClusterNodes.ps1’  -</a:t>
            </a:r>
            <a:r>
              <a:rPr lang="en-US" sz="2400" dirty="0" err="1" smtClean="0">
                <a:solidFill>
                  <a:schemeClr val="bg1"/>
                </a:solidFill>
              </a:rPr>
              <a:t>VMHost</a:t>
            </a:r>
            <a:r>
              <a:rPr lang="en-US" sz="2400" dirty="0" smtClean="0">
                <a:solidFill>
                  <a:schemeClr val="bg1"/>
                </a:solidFill>
              </a:rPr>
              <a:t> &lt;</a:t>
            </a:r>
            <a:r>
              <a:rPr lang="en-US" sz="2400" dirty="0" err="1" smtClean="0">
                <a:solidFill>
                  <a:schemeClr val="bg1"/>
                </a:solidFill>
              </a:rPr>
              <a:t>Your_host_name</a:t>
            </a:r>
            <a:r>
              <a:rPr lang="en-US" sz="2400" dirty="0" smtClean="0">
                <a:solidFill>
                  <a:schemeClr val="bg1"/>
                </a:solidFill>
              </a:rPr>
              <a:t>&gt;  -Remove</a:t>
            </a:r>
          </a:p>
          <a:p>
            <a:pPr marL="514350" indent="-514350"/>
            <a:endParaRPr lang="en-US" sz="2400" dirty="0" smtClean="0">
              <a:solidFill>
                <a:schemeClr val="bg1"/>
              </a:solidFill>
            </a:endParaRPr>
          </a:p>
          <a:p>
            <a:pPr marL="514350" indent="-514350"/>
            <a:r>
              <a:rPr lang="en-US" sz="2400" dirty="0" smtClean="0">
                <a:solidFill>
                  <a:schemeClr val="bg1"/>
                </a:solidFill>
              </a:rPr>
              <a:t>Note: Can be run on any cluster node.</a:t>
            </a:r>
          </a:p>
          <a:p>
            <a:pPr marL="514350" indent="-514350"/>
            <a:r>
              <a:rPr lang="en-US" sz="2400" dirty="0" smtClean="0">
                <a:solidFill>
                  <a:schemeClr val="bg1"/>
                </a:solidFill>
              </a:rPr>
              <a:t>Note: If “demo” specified, demo output will be nicely formatted.</a:t>
            </a:r>
          </a:p>
          <a:p>
            <a:pPr marL="514350" indent="-514350"/>
            <a:r>
              <a:rPr lang="en-US" sz="2400" dirty="0" smtClean="0">
                <a:solidFill>
                  <a:schemeClr val="bg1"/>
                </a:solidFill>
              </a:rPr>
              <a:t>Note: Power off node after removal</a:t>
            </a:r>
          </a:p>
        </p:txBody>
      </p:sp>
      <p:graphicFrame>
        <p:nvGraphicFramePr>
          <p:cNvPr id="7" name="Object 6"/>
          <p:cNvGraphicFramePr>
            <a:graphicFrameLocks noChangeAspect="1"/>
          </p:cNvGraphicFramePr>
          <p:nvPr>
            <p:extLst>
              <p:ext uri="{D42A27DB-BD31-4B8C-83A1-F6EECF244321}">
                <p14:modId xmlns:p14="http://schemas.microsoft.com/office/powerpoint/2010/main" val="3738572769"/>
              </p:ext>
            </p:extLst>
          </p:nvPr>
        </p:nvGraphicFramePr>
        <p:xfrm>
          <a:off x="10313458" y="228600"/>
          <a:ext cx="1354667" cy="1143000"/>
        </p:xfrm>
        <a:graphic>
          <a:graphicData uri="http://schemas.openxmlformats.org/presentationml/2006/ole">
            <mc:AlternateContent xmlns:mc="http://schemas.openxmlformats.org/markup-compatibility/2006">
              <mc:Choice xmlns:v="urn:schemas-microsoft-com:vml" Requires="v">
                <p:oleObj spid="_x0000_s3085" name="Package" showAsIcon="1" r:id="rId4" imgW="914400" imgH="771525" progId="Package">
                  <p:embed/>
                </p:oleObj>
              </mc:Choice>
              <mc:Fallback>
                <p:oleObj name="Package" showAsIcon="1" r:id="rId4" imgW="914400" imgH="771525"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3458" y="228600"/>
                        <a:ext cx="1354667" cy="1143000"/>
                      </a:xfrm>
                      <a:prstGeom prst="rect">
                        <a:avLst/>
                      </a:prstGeom>
                      <a:solidFill>
                        <a:schemeClr val="tx1"/>
                      </a:solidFill>
                    </p:spPr>
                  </p:pic>
                </p:oleObj>
              </mc:Fallback>
            </mc:AlternateContent>
          </a:graphicData>
        </a:graphic>
      </p:graphicFrame>
      <p:pic>
        <p:nvPicPr>
          <p:cNvPr id="3076" name="Picture 4"/>
          <p:cNvPicPr>
            <a:picLocks noChangeAspect="1" noChangeArrowheads="1"/>
          </p:cNvPicPr>
          <p:nvPr/>
        </p:nvPicPr>
        <p:blipFill>
          <a:blip r:embed="rId6"/>
          <a:srcRect/>
          <a:stretch>
            <a:fillRect/>
          </a:stretch>
        </p:blipFill>
        <p:spPr bwMode="auto">
          <a:xfrm>
            <a:off x="434401" y="2133600"/>
            <a:ext cx="4156893" cy="2362200"/>
          </a:xfrm>
          <a:prstGeom prst="rect">
            <a:avLst/>
          </a:prstGeom>
          <a:noFill/>
          <a:ln w="9525">
            <a:solidFill>
              <a:schemeClr val="bg1"/>
            </a:solidFill>
            <a:miter lim="800000"/>
            <a:headEnd/>
            <a:tailEnd/>
          </a:ln>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53998"/>
          </a:xfrm>
        </p:spPr>
        <p:txBody>
          <a:bodyPr/>
          <a:lstStyle/>
          <a:p>
            <a:r>
              <a:rPr lang="en-US" sz="4000" dirty="0" smtClean="0"/>
              <a:t>Remove Node from OLTP Pool</a:t>
            </a:r>
            <a:endParaRPr lang="en-US" sz="4000"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531811" y="1219200"/>
            <a:ext cx="9560053" cy="5181600"/>
          </a:xfrm>
          <a:prstGeom prst="rect">
            <a:avLst/>
          </a:prstGeom>
          <a:ln>
            <a:solidFill>
              <a:schemeClr val="bg1"/>
            </a:solidFill>
          </a:ln>
        </p:spPr>
      </p:pic>
      <p:pic>
        <p:nvPicPr>
          <p:cNvPr id="4" name="Picture 3"/>
          <p:cNvPicPr/>
          <p:nvPr/>
        </p:nvPicPr>
        <p:blipFill>
          <a:blip r:embed="rId3" cstate="print"/>
          <a:stretch>
            <a:fillRect/>
          </a:stretch>
        </p:blipFill>
        <p:spPr>
          <a:xfrm>
            <a:off x="7408267" y="444523"/>
            <a:ext cx="4378658" cy="4909728"/>
          </a:xfrm>
          <a:prstGeom prst="rect">
            <a:avLst/>
          </a:prstGeom>
          <a:ln>
            <a:solidFill>
              <a:schemeClr val="bg1"/>
            </a:solid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smtClean="0"/>
              <a:t>What Constitutes Cloud Computing?</a:t>
            </a:r>
            <a:endParaRPr lang="en-US" dirty="0"/>
          </a:p>
        </p:txBody>
      </p:sp>
      <p:grpSp>
        <p:nvGrpSpPr>
          <p:cNvPr id="2" name="Group 32"/>
          <p:cNvGrpSpPr>
            <a:grpSpLocks/>
          </p:cNvGrpSpPr>
          <p:nvPr/>
        </p:nvGrpSpPr>
        <p:grpSpPr bwMode="auto">
          <a:xfrm>
            <a:off x="4617366" y="1735733"/>
            <a:ext cx="6583236" cy="766725"/>
            <a:chOff x="1501714" y="1333113"/>
            <a:chExt cx="4938722" cy="766320"/>
          </a:xfrm>
        </p:grpSpPr>
        <p:sp>
          <p:nvSpPr>
            <p:cNvPr id="40972" name="Rectangle 7"/>
            <p:cNvSpPr>
              <a:spLocks noChangeArrowheads="1"/>
            </p:cNvSpPr>
            <p:nvPr/>
          </p:nvSpPr>
          <p:spPr bwMode="auto">
            <a:xfrm>
              <a:off x="1501714" y="1333113"/>
              <a:ext cx="4938722" cy="487313"/>
            </a:xfrm>
            <a:prstGeom prst="rect">
              <a:avLst/>
            </a:prstGeom>
            <a:noFill/>
            <a:ln w="9525">
              <a:noFill/>
              <a:miter lim="800000"/>
              <a:headEnd/>
              <a:tailEnd/>
            </a:ln>
          </p:spPr>
          <p:txBody>
            <a:bodyPr>
              <a:spAutoFit/>
            </a:bodyPr>
            <a:lstStyle/>
            <a:p>
              <a:pPr indent="-173038" defTabSz="912813" eaLnBrk="0" hangingPunct="0">
                <a:lnSpc>
                  <a:spcPct val="90000"/>
                </a:lnSpc>
                <a:spcBef>
                  <a:spcPts val="1200"/>
                </a:spcBef>
              </a:pPr>
              <a:r>
                <a:rPr lang="en-US" sz="2800" b="1" dirty="0">
                  <a:solidFill>
                    <a:srgbClr val="FFFFFF"/>
                  </a:solidFill>
                  <a:latin typeface="Segoe" pitchFamily="34" charset="0"/>
                </a:rPr>
                <a:t>SOFTWARE</a:t>
              </a:r>
            </a:p>
          </p:txBody>
        </p:sp>
        <p:sp>
          <p:nvSpPr>
            <p:cNvPr id="40973" name="Rectangle 8"/>
            <p:cNvSpPr>
              <a:spLocks noChangeArrowheads="1"/>
            </p:cNvSpPr>
            <p:nvPr/>
          </p:nvSpPr>
          <p:spPr bwMode="auto">
            <a:xfrm>
              <a:off x="1501714" y="1757981"/>
              <a:ext cx="1237683" cy="341452"/>
            </a:xfrm>
            <a:prstGeom prst="rect">
              <a:avLst/>
            </a:prstGeom>
            <a:noFill/>
            <a:ln w="9525">
              <a:noFill/>
              <a:miter lim="800000"/>
              <a:headEnd/>
              <a:tailEnd/>
            </a:ln>
          </p:spPr>
          <p:txBody>
            <a:bodyPr wrap="none">
              <a:spAutoFit/>
            </a:bodyPr>
            <a:lstStyle/>
            <a:p>
              <a:pPr indent="-173038" defTabSz="912813" eaLnBrk="0" hangingPunct="0">
                <a:lnSpc>
                  <a:spcPct val="90000"/>
                </a:lnSpc>
                <a:spcBef>
                  <a:spcPts val="1200"/>
                </a:spcBef>
              </a:pPr>
              <a:r>
                <a:rPr lang="en-US" b="1" dirty="0">
                  <a:solidFill>
                    <a:srgbClr val="FFFFFF"/>
                  </a:solidFill>
                  <a:latin typeface="Segoe" pitchFamily="34" charset="0"/>
                </a:rPr>
                <a:t>AS A SERVICE</a:t>
              </a:r>
            </a:p>
          </p:txBody>
        </p:sp>
      </p:grpSp>
      <p:grpSp>
        <p:nvGrpSpPr>
          <p:cNvPr id="3" name="Group 31"/>
          <p:cNvGrpSpPr>
            <a:grpSpLocks/>
          </p:cNvGrpSpPr>
          <p:nvPr/>
        </p:nvGrpSpPr>
        <p:grpSpPr bwMode="auto">
          <a:xfrm>
            <a:off x="4615250" y="3447064"/>
            <a:ext cx="6583235" cy="769895"/>
            <a:chOff x="1499429" y="3158075"/>
            <a:chExt cx="4938722" cy="769477"/>
          </a:xfrm>
        </p:grpSpPr>
        <p:sp>
          <p:nvSpPr>
            <p:cNvPr id="40970" name="Rectangle 10"/>
            <p:cNvSpPr>
              <a:spLocks noChangeArrowheads="1"/>
            </p:cNvSpPr>
            <p:nvPr/>
          </p:nvSpPr>
          <p:spPr bwMode="auto">
            <a:xfrm>
              <a:off x="1499429" y="3158075"/>
              <a:ext cx="4938722" cy="487313"/>
            </a:xfrm>
            <a:prstGeom prst="rect">
              <a:avLst/>
            </a:prstGeom>
            <a:noFill/>
            <a:ln w="9525">
              <a:noFill/>
              <a:miter lim="800000"/>
              <a:headEnd/>
              <a:tailEnd/>
            </a:ln>
          </p:spPr>
          <p:txBody>
            <a:bodyPr>
              <a:spAutoFit/>
            </a:bodyPr>
            <a:lstStyle/>
            <a:p>
              <a:pPr indent="-173038" defTabSz="912813" eaLnBrk="0" hangingPunct="0">
                <a:lnSpc>
                  <a:spcPct val="90000"/>
                </a:lnSpc>
                <a:spcBef>
                  <a:spcPts val="1200"/>
                </a:spcBef>
              </a:pPr>
              <a:r>
                <a:rPr lang="en-US" sz="2800" b="1" dirty="0">
                  <a:solidFill>
                    <a:srgbClr val="FFFFFF"/>
                  </a:solidFill>
                  <a:latin typeface="Segoe" pitchFamily="34" charset="0"/>
                </a:rPr>
                <a:t>PLATFORM</a:t>
              </a:r>
            </a:p>
          </p:txBody>
        </p:sp>
        <p:sp>
          <p:nvSpPr>
            <p:cNvPr id="40971" name="Rectangle 11"/>
            <p:cNvSpPr>
              <a:spLocks noChangeArrowheads="1"/>
            </p:cNvSpPr>
            <p:nvPr/>
          </p:nvSpPr>
          <p:spPr bwMode="auto">
            <a:xfrm>
              <a:off x="1499429" y="3586105"/>
              <a:ext cx="1237683" cy="341447"/>
            </a:xfrm>
            <a:prstGeom prst="rect">
              <a:avLst/>
            </a:prstGeom>
            <a:noFill/>
            <a:ln w="9525">
              <a:noFill/>
              <a:miter lim="800000"/>
              <a:headEnd/>
              <a:tailEnd/>
            </a:ln>
          </p:spPr>
          <p:txBody>
            <a:bodyPr wrap="none">
              <a:spAutoFit/>
            </a:bodyPr>
            <a:lstStyle/>
            <a:p>
              <a:pPr indent="-173038" defTabSz="912813" eaLnBrk="0" hangingPunct="0">
                <a:lnSpc>
                  <a:spcPct val="90000"/>
                </a:lnSpc>
                <a:spcBef>
                  <a:spcPts val="1200"/>
                </a:spcBef>
              </a:pPr>
              <a:r>
                <a:rPr lang="en-US" b="1" dirty="0">
                  <a:solidFill>
                    <a:srgbClr val="FFFFFF"/>
                  </a:solidFill>
                  <a:latin typeface="Segoe" pitchFamily="34" charset="0"/>
                </a:rPr>
                <a:t>AS A SERVICE</a:t>
              </a:r>
            </a:p>
          </p:txBody>
        </p:sp>
      </p:grpSp>
      <p:grpSp>
        <p:nvGrpSpPr>
          <p:cNvPr id="4" name="Group 33"/>
          <p:cNvGrpSpPr>
            <a:grpSpLocks/>
          </p:cNvGrpSpPr>
          <p:nvPr/>
        </p:nvGrpSpPr>
        <p:grpSpPr bwMode="auto">
          <a:xfrm>
            <a:off x="4634293" y="5150977"/>
            <a:ext cx="6583236" cy="784719"/>
            <a:chOff x="1514404" y="4952802"/>
            <a:chExt cx="4938722" cy="785512"/>
          </a:xfrm>
        </p:grpSpPr>
        <p:sp>
          <p:nvSpPr>
            <p:cNvPr id="40968" name="Rectangle 13"/>
            <p:cNvSpPr>
              <a:spLocks noChangeArrowheads="1"/>
            </p:cNvSpPr>
            <p:nvPr/>
          </p:nvSpPr>
          <p:spPr bwMode="auto">
            <a:xfrm>
              <a:off x="1514404" y="4952802"/>
              <a:ext cx="4938722" cy="487313"/>
            </a:xfrm>
            <a:prstGeom prst="rect">
              <a:avLst/>
            </a:prstGeom>
            <a:noFill/>
            <a:ln w="9525">
              <a:noFill/>
              <a:miter lim="800000"/>
              <a:headEnd/>
              <a:tailEnd/>
            </a:ln>
          </p:spPr>
          <p:txBody>
            <a:bodyPr>
              <a:spAutoFit/>
            </a:bodyPr>
            <a:lstStyle/>
            <a:p>
              <a:pPr indent="-173038" defTabSz="912813" eaLnBrk="0" hangingPunct="0">
                <a:lnSpc>
                  <a:spcPct val="90000"/>
                </a:lnSpc>
                <a:spcBef>
                  <a:spcPts val="1200"/>
                </a:spcBef>
              </a:pPr>
              <a:r>
                <a:rPr lang="en-US" sz="2800" b="1" dirty="0">
                  <a:solidFill>
                    <a:srgbClr val="FFFFFF"/>
                  </a:solidFill>
                  <a:latin typeface="Segoe" pitchFamily="34" charset="0"/>
                </a:rPr>
                <a:t>INFRASTRUCTURE</a:t>
              </a:r>
            </a:p>
          </p:txBody>
        </p:sp>
        <p:sp>
          <p:nvSpPr>
            <p:cNvPr id="40969" name="Rectangle 14"/>
            <p:cNvSpPr>
              <a:spLocks noChangeArrowheads="1"/>
            </p:cNvSpPr>
            <p:nvPr/>
          </p:nvSpPr>
          <p:spPr bwMode="auto">
            <a:xfrm>
              <a:off x="1514404" y="5396337"/>
              <a:ext cx="1237683" cy="341977"/>
            </a:xfrm>
            <a:prstGeom prst="rect">
              <a:avLst/>
            </a:prstGeom>
            <a:noFill/>
            <a:ln w="9525">
              <a:noFill/>
              <a:miter lim="800000"/>
              <a:headEnd/>
              <a:tailEnd/>
            </a:ln>
          </p:spPr>
          <p:txBody>
            <a:bodyPr wrap="none">
              <a:spAutoFit/>
            </a:bodyPr>
            <a:lstStyle/>
            <a:p>
              <a:pPr indent="-173038" defTabSz="912813" eaLnBrk="0" hangingPunct="0">
                <a:lnSpc>
                  <a:spcPct val="90000"/>
                </a:lnSpc>
                <a:spcBef>
                  <a:spcPts val="1200"/>
                </a:spcBef>
              </a:pPr>
              <a:r>
                <a:rPr lang="en-US" b="1">
                  <a:solidFill>
                    <a:srgbClr val="FFFFFF"/>
                  </a:solidFill>
                  <a:latin typeface="Segoe" pitchFamily="34" charset="0"/>
                </a:rPr>
                <a:t>AS A SERVICE</a:t>
              </a:r>
            </a:p>
          </p:txBody>
        </p:sp>
      </p:grpSp>
      <p:sp>
        <p:nvSpPr>
          <p:cNvPr id="15" name="Rounded Rectangle 14"/>
          <p:cNvSpPr/>
          <p:nvPr/>
        </p:nvSpPr>
        <p:spPr bwMode="auto">
          <a:xfrm>
            <a:off x="1522412" y="4648200"/>
            <a:ext cx="9906000" cy="1905000"/>
          </a:xfrm>
          <a:prstGeom prst="roundRect">
            <a:avLst/>
          </a:prstGeom>
          <a:noFill/>
          <a:ln w="38100">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9" name="Picture 23" descr="Icon1_Man_Woman.png"/>
          <p:cNvPicPr>
            <a:picLocks noChangeAspect="1"/>
          </p:cNvPicPr>
          <p:nvPr/>
        </p:nvPicPr>
        <p:blipFill>
          <a:blip r:embed="rId3" cstate="email">
            <a:duotone>
              <a:srgbClr val="4B92DB">
                <a:shade val="45000"/>
                <a:satMod val="135000"/>
              </a:srgbClr>
              <a:prstClr val="white"/>
            </a:duotone>
            <a:extLst>
              <a:ext uri="{BEBA8EAE-BF5A-486C-A8C5-ECC9F3942E4B}">
                <a14:imgProps xmlns:a14="http://schemas.microsoft.com/office/drawing/2010/main">
                  <a14:imgLayer r:embed="rId4">
                    <a14:imgEffect>
                      <a14:saturation sat="0"/>
                    </a14:imgEffect>
                    <a14:imgEffect>
                      <a14:brightnessContrast bright="-13000" contrast="54000"/>
                    </a14:imgEffect>
                  </a14:imgLayer>
                </a14:imgProps>
              </a:ext>
            </a:extLst>
          </a:blip>
          <a:stretch>
            <a:fillRect/>
          </a:stretch>
        </p:blipFill>
        <p:spPr bwMode="auto">
          <a:xfrm>
            <a:off x="2831725" y="1299831"/>
            <a:ext cx="1638529" cy="1638529"/>
          </a:xfrm>
          <a:prstGeom prst="rect">
            <a:avLst/>
          </a:prstGeom>
          <a:noFill/>
          <a:ln w="9525">
            <a:noFill/>
            <a:miter lim="800000"/>
            <a:headEnd/>
            <a:tailEnd/>
          </a:ln>
        </p:spPr>
      </p:pic>
      <p:pic>
        <p:nvPicPr>
          <p:cNvPr id="30" name="Picture 24" descr="Icon1_gears.png"/>
          <p:cNvPicPr>
            <a:picLocks noChangeAspect="1"/>
          </p:cNvPicPr>
          <p:nvPr/>
        </p:nvPicPr>
        <p:blipFill>
          <a:blip r:embed="rId5" cstate="email">
            <a:duotone>
              <a:srgbClr val="4B92DB">
                <a:shade val="45000"/>
                <a:satMod val="135000"/>
              </a:srgbClr>
              <a:prstClr val="white"/>
            </a:duotone>
            <a:extLst>
              <a:ext uri="{BEBA8EAE-BF5A-486C-A8C5-ECC9F3942E4B}">
                <a14:imgProps xmlns:a14="http://schemas.microsoft.com/office/drawing/2010/main">
                  <a14:imgLayer r:embed="rId6">
                    <a14:imgEffect>
                      <a14:saturation sat="0"/>
                    </a14:imgEffect>
                    <a14:imgEffect>
                      <a14:brightnessContrast bright="-13000" contrast="54000"/>
                    </a14:imgEffect>
                  </a14:imgLayer>
                </a14:imgProps>
              </a:ext>
            </a:extLst>
          </a:blip>
          <a:stretch>
            <a:fillRect/>
          </a:stretch>
        </p:blipFill>
        <p:spPr bwMode="auto">
          <a:xfrm>
            <a:off x="2833842" y="3012747"/>
            <a:ext cx="1638529" cy="1638529"/>
          </a:xfrm>
          <a:prstGeom prst="rect">
            <a:avLst/>
          </a:prstGeom>
          <a:noFill/>
          <a:ln w="9525">
            <a:noFill/>
            <a:miter lim="800000"/>
            <a:headEnd/>
            <a:tailEnd/>
          </a:ln>
        </p:spPr>
      </p:pic>
      <p:pic>
        <p:nvPicPr>
          <p:cNvPr id="31" name="Picture 25" descr="Icon1_Computer.png"/>
          <p:cNvPicPr>
            <a:picLocks noChangeAspect="1"/>
          </p:cNvPicPr>
          <p:nvPr/>
        </p:nvPicPr>
        <p:blipFill>
          <a:blip r:embed="rId7" cstate="email">
            <a:duotone>
              <a:srgbClr val="4B92DB">
                <a:shade val="45000"/>
                <a:satMod val="135000"/>
              </a:srgbClr>
              <a:prstClr val="white"/>
            </a:duotone>
            <a:extLst>
              <a:ext uri="{BEBA8EAE-BF5A-486C-A8C5-ECC9F3942E4B}">
                <a14:imgProps xmlns:a14="http://schemas.microsoft.com/office/drawing/2010/main">
                  <a14:imgLayer r:embed="rId8">
                    <a14:imgEffect>
                      <a14:saturation sat="0"/>
                    </a14:imgEffect>
                    <a14:imgEffect>
                      <a14:brightnessContrast bright="-13000" contrast="54000"/>
                    </a14:imgEffect>
                  </a14:imgLayer>
                </a14:imgProps>
              </a:ext>
            </a:extLst>
          </a:blip>
          <a:stretch>
            <a:fillRect/>
          </a:stretch>
        </p:blipFill>
        <p:spPr bwMode="auto">
          <a:xfrm>
            <a:off x="2831725" y="4724072"/>
            <a:ext cx="1638529" cy="1638529"/>
          </a:xfrm>
          <a:prstGeom prst="rect">
            <a:avLst/>
          </a:prstGeom>
          <a:noFill/>
          <a:ln w="9525">
            <a:noFill/>
            <a:miter lim="800000"/>
            <a:headEnd/>
            <a:tailEnd/>
          </a:ln>
        </p:spPr>
      </p:pic>
    </p:spTree>
    <p:extLst>
      <p:ext uri="{BB962C8B-B14F-4D97-AF65-F5344CB8AC3E}">
        <p14:creationId xmlns:p14="http://schemas.microsoft.com/office/powerpoint/2010/main" val="4195292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Add Node to Batch Pool (Step 1)</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608012" y="1411941"/>
            <a:ext cx="11056697" cy="45720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410726" y="6028765"/>
            <a:ext cx="9367373"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Click modify pool to change pool composition</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Modify Server Pools</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874712" y="1389529"/>
            <a:ext cx="10439400" cy="441960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21641" y="6075402"/>
            <a:ext cx="9945543"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Select node and move from OLTP to Batch pool </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Active Server in Batch Pool</a:t>
            </a:r>
            <a:endParaRPr lang="en-US" dirty="0"/>
          </a:p>
        </p:txBody>
      </p:sp>
      <p:sp>
        <p:nvSpPr>
          <p:cNvPr id="4" name="Content Placeholder 3"/>
          <p:cNvSpPr>
            <a:spLocks noGrp="1"/>
          </p:cNvSpPr>
          <p:nvPr>
            <p:ph idx="1"/>
          </p:nvPr>
        </p:nvSpPr>
        <p:spPr>
          <a:xfrm>
            <a:off x="6094413" y="1447799"/>
            <a:ext cx="5573712" cy="2000548"/>
          </a:xfrm>
        </p:spPr>
        <p:txBody>
          <a:bodyPr/>
          <a:lstStyle/>
          <a:p>
            <a:r>
              <a:rPr lang="en-US" dirty="0" smtClean="0"/>
              <a:t>Once server has been activated in batch pool, execute PowerShell scripts in reverse order:</a:t>
            </a:r>
          </a:p>
          <a:p>
            <a:pPr lvl="1"/>
            <a:r>
              <a:rPr lang="en-US" dirty="0" smtClean="0"/>
              <a:t>Add node to Batch cluster</a:t>
            </a:r>
          </a:p>
          <a:p>
            <a:pPr lvl="1"/>
            <a:r>
              <a:rPr lang="en-US" dirty="0" smtClean="0"/>
              <a:t>Remove node from maintenance mode in SCOM</a:t>
            </a:r>
          </a:p>
          <a:p>
            <a:r>
              <a:rPr lang="en-US" dirty="0" smtClean="0"/>
              <a:t>Activities can be performed as part of Matrix workflow</a:t>
            </a:r>
            <a:endParaRPr lang="en-US" dirty="0"/>
          </a:p>
        </p:txBody>
      </p:sp>
      <p:pic>
        <p:nvPicPr>
          <p:cNvPr id="3" name="Picture 2"/>
          <p:cNvPicPr/>
          <p:nvPr/>
        </p:nvPicPr>
        <p:blipFill>
          <a:blip r:embed="rId2" cstate="print"/>
          <a:stretch>
            <a:fillRect/>
          </a:stretch>
        </p:blipFill>
        <p:spPr>
          <a:xfrm>
            <a:off x="548901" y="1447800"/>
            <a:ext cx="5337329" cy="5181600"/>
          </a:xfrm>
          <a:prstGeom prst="rect">
            <a:avLst/>
          </a:prstGeom>
          <a:ln>
            <a:solidFill>
              <a:schemeClr val="bg1"/>
            </a:solid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video</a:t>
            </a:r>
            <a:endParaRPr lang="en-US" dirty="0"/>
          </a:p>
        </p:txBody>
      </p:sp>
      <p:sp>
        <p:nvSpPr>
          <p:cNvPr id="2" name="Title 1"/>
          <p:cNvSpPr>
            <a:spLocks noGrp="1"/>
          </p:cNvSpPr>
          <p:nvPr>
            <p:ph type="ctrTitle"/>
          </p:nvPr>
        </p:nvSpPr>
        <p:spPr/>
        <p:txBody>
          <a:bodyPr/>
          <a:lstStyle/>
          <a:p>
            <a:r>
              <a:rPr lang="en-US" smtClean="0"/>
              <a:t>Flexing IT Services</a:t>
            </a:r>
            <a:endParaRPr lang="en-US" dirty="0"/>
          </a:p>
        </p:txBody>
      </p:sp>
      <p:sp>
        <p:nvSpPr>
          <p:cNvPr id="7" name="Subtitle 6"/>
          <p:cNvSpPr>
            <a:spLocks noGrp="1"/>
          </p:cNvSpPr>
          <p:nvPr>
            <p:ph type="subTitle" idx="1"/>
          </p:nvPr>
        </p:nvSpPr>
        <p:spPr/>
        <p:txBody>
          <a:bodyPr/>
          <a:lstStyle/>
          <a:p>
            <a:endParaRPr lang="en-US"/>
          </a:p>
        </p:txBody>
      </p:sp>
      <p:pic>
        <p:nvPicPr>
          <p:cNvPr id="3" name="Video3MMSVideoResourceFlex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19012" y="1676400"/>
            <a:ext cx="3654673" cy="20558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7900306" y="1441450"/>
            <a:ext cx="3778536" cy="365760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73" name="Rectangle 72"/>
          <p:cNvSpPr/>
          <p:nvPr/>
        </p:nvSpPr>
        <p:spPr>
          <a:xfrm>
            <a:off x="3473815" y="1441450"/>
            <a:ext cx="4144201" cy="365760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75" name="Rectangle 74"/>
          <p:cNvSpPr/>
          <p:nvPr/>
        </p:nvSpPr>
        <p:spPr>
          <a:xfrm>
            <a:off x="509987" y="1441450"/>
            <a:ext cx="2681540" cy="3657600"/>
          </a:xfrm>
          <a:prstGeom prst="rect">
            <a:avLst/>
          </a:prstGeom>
          <a:gradFill flip="none" rotWithShape="1">
            <a:gsLst>
              <a:gs pos="0">
                <a:schemeClr val="bg1">
                  <a:lumMod val="85000"/>
                  <a:shade val="30000"/>
                  <a:satMod val="115000"/>
                  <a:alpha val="0"/>
                </a:schemeClr>
              </a:gs>
              <a:gs pos="80000">
                <a:schemeClr val="bg1">
                  <a:lumMod val="85000"/>
                  <a:shade val="30000"/>
                  <a:satMod val="115000"/>
                  <a:alpha val="5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solidFill>
                <a:prstClr val="white"/>
              </a:solidFill>
            </a:endParaRPr>
          </a:p>
        </p:txBody>
      </p:sp>
      <p:sp>
        <p:nvSpPr>
          <p:cNvPr id="53" name="Isosceles Triangle 52"/>
          <p:cNvSpPr/>
          <p:nvPr/>
        </p:nvSpPr>
        <p:spPr>
          <a:xfrm rot="5400000">
            <a:off x="2451294" y="2821938"/>
            <a:ext cx="1737360" cy="243777"/>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58" name="Isosceles Triangle 57"/>
          <p:cNvSpPr/>
          <p:nvPr/>
        </p:nvSpPr>
        <p:spPr>
          <a:xfrm rot="5400000">
            <a:off x="6877783" y="2821938"/>
            <a:ext cx="1737360" cy="243777"/>
          </a:xfrm>
          <a:prstGeom prst="triangl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3" name="Title 2"/>
          <p:cNvSpPr>
            <a:spLocks noGrp="1"/>
          </p:cNvSpPr>
          <p:nvPr>
            <p:ph type="title"/>
          </p:nvPr>
        </p:nvSpPr>
        <p:spPr/>
        <p:txBody>
          <a:bodyPr/>
          <a:lstStyle/>
          <a:p>
            <a:r>
              <a:rPr lang="en-US" smtClean="0"/>
              <a:t>Use Case #3 – Proactive Alert</a:t>
            </a:r>
            <a:endParaRPr lang="en-US" dirty="0"/>
          </a:p>
        </p:txBody>
      </p:sp>
      <p:sp>
        <p:nvSpPr>
          <p:cNvPr id="52" name="Rectangle 51"/>
          <p:cNvSpPr/>
          <p:nvPr/>
        </p:nvSpPr>
        <p:spPr>
          <a:xfrm>
            <a:off x="509984" y="2075147"/>
            <a:ext cx="2681542" cy="173736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4" name="Group 4106"/>
          <p:cNvGrpSpPr/>
          <p:nvPr/>
        </p:nvGrpSpPr>
        <p:grpSpPr>
          <a:xfrm>
            <a:off x="619475" y="2245102"/>
            <a:ext cx="2450162" cy="1478307"/>
            <a:chOff x="464728" y="1706655"/>
            <a:chExt cx="1838100" cy="1478307"/>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4269" y="1706655"/>
              <a:ext cx="1381627" cy="124316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descr="H:\SILVER FOX\8-20353_SivNagalingam\Art\alert.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4728" y="2727762"/>
              <a:ext cx="456588" cy="45720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30"/>
            <p:cNvGrpSpPr/>
            <p:nvPr/>
          </p:nvGrpSpPr>
          <p:grpSpPr>
            <a:xfrm>
              <a:off x="1446744" y="2466631"/>
              <a:ext cx="856084" cy="711983"/>
              <a:chOff x="3742646" y="2355850"/>
              <a:chExt cx="1021191" cy="849298"/>
            </a:xfrm>
          </p:grpSpPr>
          <p:pic>
            <p:nvPicPr>
              <p:cNvPr id="32" name="Picture 2" descr="H:\SILVER FOX\8-20353_SivNagalingam\Art\network_monito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42646" y="2355850"/>
                <a:ext cx="790575" cy="79057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 descr="H:\SILVER FOX\8-20353_SivNagalingam\Art\gear (no shadow).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67200" y="2577301"/>
                <a:ext cx="496637" cy="57978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H:\SILVER FOX\8-20353_SivNagalingam\Art\script_256.pn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742646" y="2667000"/>
                <a:ext cx="477138" cy="53814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76" name="TextBox 75"/>
          <p:cNvSpPr txBox="1"/>
          <p:nvPr/>
        </p:nvSpPr>
        <p:spPr>
          <a:xfrm>
            <a:off x="636951" y="3949869"/>
            <a:ext cx="2486435" cy="814069"/>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sz="1400" dirty="0" smtClean="0"/>
              <a:t>Hardware pre-failure alert sent to Insight Control</a:t>
            </a:r>
          </a:p>
          <a:p>
            <a:pPr marL="114300" indent="-114300" algn="l">
              <a:spcBef>
                <a:spcPts val="300"/>
              </a:spcBef>
              <a:buClr>
                <a:schemeClr val="tx2"/>
              </a:buClr>
              <a:buFont typeface="Arial" pitchFamily="34" charset="0"/>
              <a:buChar char="•"/>
            </a:pPr>
            <a:r>
              <a:rPr lang="en-US" sz="1400" dirty="0" smtClean="0"/>
              <a:t>SCOM forwards the event to SCOM server</a:t>
            </a:r>
            <a:endParaRPr lang="en-US" sz="1400" dirty="0"/>
          </a:p>
        </p:txBody>
      </p:sp>
      <p:sp>
        <p:nvSpPr>
          <p:cNvPr id="54" name="Rectangle 53"/>
          <p:cNvSpPr/>
          <p:nvPr/>
        </p:nvSpPr>
        <p:spPr>
          <a:xfrm>
            <a:off x="3473815" y="2075147"/>
            <a:ext cx="4144201" cy="173736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pic>
        <p:nvPicPr>
          <p:cNvPr id="18" name="Picture 2" descr="H:\SILVER FOX\8-20353_SivNagalingam\Art\script_256.pn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4981436" y="2202211"/>
            <a:ext cx="636018" cy="53814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Right Arrow 55"/>
          <p:cNvSpPr/>
          <p:nvPr/>
        </p:nvSpPr>
        <p:spPr>
          <a:xfrm>
            <a:off x="4701194" y="2698066"/>
            <a:ext cx="1196503" cy="369993"/>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headEnd type="none" w="med" len="med"/>
            <a:tailEnd type="none" w="med" len="med"/>
          </a:ln>
          <a:effectLst>
            <a:outerShdw blurRad="127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grpSp>
        <p:nvGrpSpPr>
          <p:cNvPr id="9" name="Group 24"/>
          <p:cNvGrpSpPr/>
          <p:nvPr/>
        </p:nvGrpSpPr>
        <p:grpSpPr>
          <a:xfrm>
            <a:off x="5921167" y="2187954"/>
            <a:ext cx="1583023" cy="1529610"/>
            <a:chOff x="3979154" y="3588492"/>
            <a:chExt cx="1187576" cy="1529610"/>
          </a:xfrm>
        </p:grpSpPr>
        <p:pic>
          <p:nvPicPr>
            <p:cNvPr id="61" name="Picture 4"/>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3979154" y="3588492"/>
              <a:ext cx="1082801" cy="139458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3"/>
            <p:cNvGrpSpPr/>
            <p:nvPr/>
          </p:nvGrpSpPr>
          <p:grpSpPr>
            <a:xfrm>
              <a:off x="4310646" y="4406119"/>
              <a:ext cx="856084" cy="711983"/>
              <a:chOff x="3742646" y="2355850"/>
              <a:chExt cx="1021191" cy="849298"/>
            </a:xfrm>
          </p:grpSpPr>
          <p:pic>
            <p:nvPicPr>
              <p:cNvPr id="12" name="Picture 2" descr="H:\SILVER FOX\8-20353_SivNagalingam\Art\network_monito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42646" y="2355850"/>
                <a:ext cx="790575" cy="79057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 descr="H:\SILVER FOX\8-20353_SivNagalingam\Art\gear (no shadow).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67200" y="2577301"/>
                <a:ext cx="496637" cy="57978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H:\SILVER FOX\8-20353_SivNagalingam\Art\script_256.pn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742646" y="2667000"/>
                <a:ext cx="477138" cy="53814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11" name="Group 43"/>
          <p:cNvGrpSpPr/>
          <p:nvPr/>
        </p:nvGrpSpPr>
        <p:grpSpPr>
          <a:xfrm>
            <a:off x="3671699" y="2187954"/>
            <a:ext cx="1673090" cy="1531622"/>
            <a:chOff x="2456418" y="3607542"/>
            <a:chExt cx="1255144" cy="1531622"/>
          </a:xfrm>
        </p:grpSpPr>
        <p:grpSp>
          <p:nvGrpSpPr>
            <p:cNvPr id="13" name="Group 35"/>
            <p:cNvGrpSpPr/>
            <p:nvPr/>
          </p:nvGrpSpPr>
          <p:grpSpPr>
            <a:xfrm>
              <a:off x="2456418" y="3607542"/>
              <a:ext cx="1082801" cy="1394584"/>
              <a:chOff x="2286817" y="3588492"/>
              <a:chExt cx="1082801" cy="1394584"/>
            </a:xfrm>
          </p:grpSpPr>
          <p:pic>
            <p:nvPicPr>
              <p:cNvPr id="6" name="Picture 4"/>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2286817" y="3588492"/>
                <a:ext cx="1082801" cy="139458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443496" y="3756107"/>
                <a:ext cx="286211" cy="193899"/>
              </a:xfrm>
              <a:prstGeom prst="rect">
                <a:avLst/>
              </a:prstGeom>
              <a:noFill/>
            </p:spPr>
            <p:txBody>
              <a:bodyPr wrap="non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r>
                  <a:rPr lang="en-US" sz="1400" b="1" dirty="0" smtClean="0">
                    <a:gradFill>
                      <a:gsLst>
                        <a:gs pos="0">
                          <a:srgbClr val="000000"/>
                        </a:gs>
                        <a:gs pos="100000">
                          <a:srgbClr val="000000"/>
                        </a:gs>
                      </a:gsLst>
                      <a:lin ang="16200000" scaled="0"/>
                    </a:gradFill>
                  </a:rPr>
                  <a:t>RMS</a:t>
                </a:r>
                <a:endParaRPr lang="en-US" sz="1400" b="1" dirty="0">
                  <a:gradFill>
                    <a:gsLst>
                      <a:gs pos="0">
                        <a:srgbClr val="000000"/>
                      </a:gs>
                      <a:gs pos="100000">
                        <a:srgbClr val="000000"/>
                      </a:gs>
                    </a:gsLst>
                    <a:lin ang="16200000" scaled="0"/>
                  </a:gradFill>
                </a:endParaRPr>
              </a:p>
            </p:txBody>
          </p:sp>
        </p:grpSp>
        <p:grpSp>
          <p:nvGrpSpPr>
            <p:cNvPr id="16" name="Group 7"/>
            <p:cNvGrpSpPr/>
            <p:nvPr/>
          </p:nvGrpSpPr>
          <p:grpSpPr>
            <a:xfrm>
              <a:off x="2896541" y="3963993"/>
              <a:ext cx="456176" cy="340842"/>
              <a:chOff x="-6947155" y="4418014"/>
              <a:chExt cx="731520" cy="546571"/>
            </a:xfrm>
          </p:grpSpPr>
          <p:pic>
            <p:nvPicPr>
              <p:cNvPr id="4103" name="Picture 7" descr="H:\SILVER FOX\8-20353_SivNagalingam\Art\window.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947155" y="4418014"/>
                <a:ext cx="731520" cy="54657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H:\SILVER FOX\8-20353_SivNagalingam\Art\close_a.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688764" y="4594899"/>
                <a:ext cx="274320" cy="274688"/>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7" name="Group 1"/>
            <p:cNvGrpSpPr/>
            <p:nvPr/>
          </p:nvGrpSpPr>
          <p:grpSpPr>
            <a:xfrm>
              <a:off x="2794302" y="4425169"/>
              <a:ext cx="917260" cy="713995"/>
              <a:chOff x="-1952625" y="4991099"/>
              <a:chExt cx="1094165" cy="851698"/>
            </a:xfrm>
          </p:grpSpPr>
          <p:pic>
            <p:nvPicPr>
              <p:cNvPr id="4098" name="Picture 2" descr="H:\SILVER FOX\8-20353_SivNagalingam\Art\network_monitor_25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2625" y="4991099"/>
                <a:ext cx="790575" cy="790575"/>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SILVER FOX\8-20353_SivNagalingam\Art\book_256.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382334" y="5257801"/>
                <a:ext cx="523874" cy="523874"/>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H:\SILVER FOX\8-20353_SivNagalingam\Art\gear (no shadow).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537328" y="5359090"/>
                <a:ext cx="414338" cy="483707"/>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77" name="TextBox 76"/>
          <p:cNvSpPr txBox="1"/>
          <p:nvPr/>
        </p:nvSpPr>
        <p:spPr>
          <a:xfrm>
            <a:off x="3615500" y="3949870"/>
            <a:ext cx="3534759" cy="620170"/>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sz="1400" dirty="0" smtClean="0"/>
              <a:t>SCOM sends HP PRO Tip to SCVMM server</a:t>
            </a:r>
          </a:p>
          <a:p>
            <a:pPr marL="114300" indent="-114300" algn="l">
              <a:spcBef>
                <a:spcPts val="300"/>
              </a:spcBef>
              <a:buClr>
                <a:schemeClr val="tx2"/>
              </a:buClr>
              <a:buFont typeface="Arial" pitchFamily="34" charset="0"/>
              <a:buChar char="•"/>
            </a:pPr>
            <a:r>
              <a:rPr lang="en-US" sz="1400" dirty="0" smtClean="0"/>
              <a:t>SCVMM sends action to SCVMM agent on Hyper-V host</a:t>
            </a:r>
            <a:endParaRPr lang="en-US" sz="1400" dirty="0"/>
          </a:p>
        </p:txBody>
      </p:sp>
      <p:sp>
        <p:nvSpPr>
          <p:cNvPr id="57" name="Rectangle 56"/>
          <p:cNvSpPr/>
          <p:nvPr/>
        </p:nvSpPr>
        <p:spPr>
          <a:xfrm>
            <a:off x="7900306" y="2075147"/>
            <a:ext cx="3778536" cy="173736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lIns="91440" tIns="45720" rtlCol="0" anchor="ctr"/>
          <a:lstStyle/>
          <a:p>
            <a:pPr algn="ctr" defTabSz="914400">
              <a:lnSpc>
                <a:spcPct val="85000"/>
              </a:lnSpc>
            </a:pPr>
            <a:endParaRPr lang="en-US" sz="2000" kern="0" dirty="0" smtClean="0">
              <a:solidFill>
                <a:prstClr val="white"/>
              </a:solidFill>
              <a:latin typeface="Segoe"/>
            </a:endParaRPr>
          </a:p>
        </p:txBody>
      </p:sp>
      <p:grpSp>
        <p:nvGrpSpPr>
          <p:cNvPr id="21" name="Group 8"/>
          <p:cNvGrpSpPr/>
          <p:nvPr/>
        </p:nvGrpSpPr>
        <p:grpSpPr>
          <a:xfrm>
            <a:off x="8170030" y="2459226"/>
            <a:ext cx="1288500" cy="969202"/>
            <a:chOff x="-4930775" y="2912105"/>
            <a:chExt cx="2743200" cy="2750508"/>
          </a:xfrm>
        </p:grpSpPr>
        <p:pic>
          <p:nvPicPr>
            <p:cNvPr id="4105" name="Picture 9" descr="H:\SILVER FOX\8-20353_SivNagalingam\Art\single drive.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930775" y="4824413"/>
              <a:ext cx="2743200" cy="83820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14" cstate="email">
              <a:alphaModFix amt="50000"/>
              <a:extLst>
                <a:ext uri="{28A0092B-C50C-407E-A947-70E740481C1C}">
                  <a14:useLocalDpi xmlns:a14="http://schemas.microsoft.com/office/drawing/2010/main" val="0"/>
                </a:ext>
              </a:extLst>
            </a:blip>
            <a:stretch>
              <a:fillRect/>
            </a:stretch>
          </p:blipFill>
          <p:spPr bwMode="auto">
            <a:xfrm>
              <a:off x="-4930775" y="3868260"/>
              <a:ext cx="2743198" cy="838200"/>
            </a:xfrm>
            <a:prstGeom prst="rect">
              <a:avLst/>
            </a:prstGeom>
            <a:blipFill dpi="0" rotWithShape="1">
              <a:blip r:embed="rId15"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37" name="Picture 10"/>
            <p:cNvPicPr>
              <a:picLocks noChangeAspect="1" noChangeArrowheads="1"/>
            </p:cNvPicPr>
            <p:nvPr/>
          </p:nvPicPr>
          <p:blipFill>
            <a:blip r:embed="rId14" cstate="email">
              <a:alphaModFix amt="50000"/>
              <a:extLst>
                <a:ext uri="{28A0092B-C50C-407E-A947-70E740481C1C}">
                  <a14:useLocalDpi xmlns:a14="http://schemas.microsoft.com/office/drawing/2010/main" val="0"/>
                </a:ext>
              </a:extLst>
            </a:blip>
            <a:stretch>
              <a:fillRect/>
            </a:stretch>
          </p:blipFill>
          <p:spPr bwMode="auto">
            <a:xfrm>
              <a:off x="-4930775" y="2912105"/>
              <a:ext cx="2743198" cy="838200"/>
            </a:xfrm>
            <a:prstGeom prst="rect">
              <a:avLst/>
            </a:prstGeom>
            <a:blipFill dpi="0" rotWithShape="1">
              <a:blip r:embed="rId15"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grpSp>
        <p:nvGrpSpPr>
          <p:cNvPr id="22" name="Group 59"/>
          <p:cNvGrpSpPr>
            <a:grpSpLocks noChangeAspect="1"/>
          </p:cNvGrpSpPr>
          <p:nvPr/>
        </p:nvGrpSpPr>
        <p:grpSpPr>
          <a:xfrm>
            <a:off x="10437865" y="2166587"/>
            <a:ext cx="1041022" cy="1554480"/>
            <a:chOff x="7752752" y="1385936"/>
            <a:chExt cx="966627" cy="1924023"/>
          </a:xfrm>
        </p:grpSpPr>
        <p:grpSp>
          <p:nvGrpSpPr>
            <p:cNvPr id="23" name="Group 15"/>
            <p:cNvGrpSpPr/>
            <p:nvPr/>
          </p:nvGrpSpPr>
          <p:grpSpPr>
            <a:xfrm>
              <a:off x="7752752" y="2455198"/>
              <a:ext cx="966627" cy="854761"/>
              <a:chOff x="-3170214" y="4634552"/>
              <a:chExt cx="1162607" cy="1028061"/>
            </a:xfrm>
          </p:grpSpPr>
          <p:pic>
            <p:nvPicPr>
              <p:cNvPr id="40" name="Picture 9" descr="H:\SILVER FOX\8-20353_SivNagalingam\Art\single drive.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170214" y="5307372"/>
                <a:ext cx="1162607" cy="35524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10" descr="H:\SILVER FOX\8-20353_SivNagalingam\Art\single drive_VIRTUAL.png"/>
              <p:cNvPicPr>
                <a:picLocks noChangeAspect="1" noChangeArrowheads="1"/>
              </p:cNvPicPr>
              <p:nvPr/>
            </p:nvPicPr>
            <p:blipFill>
              <a:blip r:embed="rId17" cstate="email">
                <a:alphaModFix amt="50000"/>
                <a:extLst>
                  <a:ext uri="{28A0092B-C50C-407E-A947-70E740481C1C}">
                    <a14:useLocalDpi xmlns:a14="http://schemas.microsoft.com/office/drawing/2010/main" val="0"/>
                  </a:ext>
                </a:extLst>
              </a:blip>
              <a:srcRect/>
              <a:stretch>
                <a:fillRect/>
              </a:stretch>
            </p:blipFill>
            <p:spPr bwMode="auto">
              <a:xfrm>
                <a:off x="-3054568" y="4970962"/>
                <a:ext cx="931315" cy="284568"/>
              </a:xfrm>
              <a:prstGeom prst="rect">
                <a:avLst/>
              </a:prstGeom>
              <a:blipFill dpi="0" rotWithShape="1">
                <a:blip r:embed="rId1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42" name="Picture 10" descr="H:\SILVER FOX\8-20353_SivNagalingam\Art\single drive_VIRTUAL.png"/>
              <p:cNvPicPr>
                <a:picLocks noChangeAspect="1" noChangeArrowheads="1"/>
              </p:cNvPicPr>
              <p:nvPr/>
            </p:nvPicPr>
            <p:blipFill>
              <a:blip r:embed="rId17" cstate="email">
                <a:alphaModFix amt="50000"/>
                <a:extLst>
                  <a:ext uri="{28A0092B-C50C-407E-A947-70E740481C1C}">
                    <a14:useLocalDpi xmlns:a14="http://schemas.microsoft.com/office/drawing/2010/main" val="0"/>
                  </a:ext>
                </a:extLst>
              </a:blip>
              <a:srcRect/>
              <a:stretch>
                <a:fillRect/>
              </a:stretch>
            </p:blipFill>
            <p:spPr bwMode="auto">
              <a:xfrm>
                <a:off x="-3054568" y="4634552"/>
                <a:ext cx="931315" cy="284568"/>
              </a:xfrm>
              <a:prstGeom prst="rect">
                <a:avLst/>
              </a:prstGeom>
              <a:blipFill dpi="0" rotWithShape="1">
                <a:blip r:embed="rId1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grpSp>
          <p:nvGrpSpPr>
            <p:cNvPr id="24" name="Group 45"/>
            <p:cNvGrpSpPr/>
            <p:nvPr/>
          </p:nvGrpSpPr>
          <p:grpSpPr>
            <a:xfrm>
              <a:off x="7752752" y="1385936"/>
              <a:ext cx="966627" cy="854761"/>
              <a:chOff x="-3170214" y="4634552"/>
              <a:chExt cx="1162607" cy="1028061"/>
            </a:xfrm>
          </p:grpSpPr>
          <p:pic>
            <p:nvPicPr>
              <p:cNvPr id="47" name="Picture 9" descr="H:\SILVER FOX\8-20353_SivNagalingam\Art\single drive.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170214" y="5307372"/>
                <a:ext cx="1162607" cy="355241"/>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10" descr="H:\SILVER FOX\8-20353_SivNagalingam\Art\single drive_VIRTUAL.png"/>
              <p:cNvPicPr>
                <a:picLocks noChangeAspect="1" noChangeArrowheads="1"/>
              </p:cNvPicPr>
              <p:nvPr/>
            </p:nvPicPr>
            <p:blipFill>
              <a:blip r:embed="rId17" cstate="email">
                <a:alphaModFix amt="50000"/>
                <a:extLst>
                  <a:ext uri="{28A0092B-C50C-407E-A947-70E740481C1C}">
                    <a14:useLocalDpi xmlns:a14="http://schemas.microsoft.com/office/drawing/2010/main" val="0"/>
                  </a:ext>
                </a:extLst>
              </a:blip>
              <a:srcRect/>
              <a:stretch>
                <a:fillRect/>
              </a:stretch>
            </p:blipFill>
            <p:spPr bwMode="auto">
              <a:xfrm>
                <a:off x="-3054568" y="4970962"/>
                <a:ext cx="931315" cy="284568"/>
              </a:xfrm>
              <a:prstGeom prst="rect">
                <a:avLst/>
              </a:prstGeom>
              <a:blipFill dpi="0" rotWithShape="1">
                <a:blip r:embed="rId1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pic>
            <p:nvPicPr>
              <p:cNvPr id="49" name="Picture 10" descr="H:\SILVER FOX\8-20353_SivNagalingam\Art\single drive_VIRTUAL.png"/>
              <p:cNvPicPr>
                <a:picLocks noChangeAspect="1" noChangeArrowheads="1"/>
              </p:cNvPicPr>
              <p:nvPr/>
            </p:nvPicPr>
            <p:blipFill>
              <a:blip r:embed="rId17" cstate="email">
                <a:alphaModFix amt="50000"/>
                <a:extLst>
                  <a:ext uri="{28A0092B-C50C-407E-A947-70E740481C1C}">
                    <a14:useLocalDpi xmlns:a14="http://schemas.microsoft.com/office/drawing/2010/main" val="0"/>
                  </a:ext>
                </a:extLst>
              </a:blip>
              <a:srcRect/>
              <a:stretch>
                <a:fillRect/>
              </a:stretch>
            </p:blipFill>
            <p:spPr bwMode="auto">
              <a:xfrm>
                <a:off x="-3054568" y="4634552"/>
                <a:ext cx="931315" cy="284568"/>
              </a:xfrm>
              <a:prstGeom prst="rect">
                <a:avLst/>
              </a:prstGeom>
              <a:blipFill dpi="0" rotWithShape="1">
                <a:blip r:embed="rId18" cstate="email">
                  <a:alphaModFix amt="50000"/>
                </a:blip>
                <a:srcRect/>
                <a:stretch>
                  <a:fillRect/>
                </a:stretch>
              </a:blipFill>
              <a:ln w="55000" cap="flat" cmpd="thickThin" algn="ctr">
                <a:noFill/>
                <a:prstDash val="solid"/>
                <a:headEnd type="none" w="med" len="med"/>
                <a:tailEnd type="none" w="med" len="med"/>
              </a:ln>
              <a:effectLst>
                <a:outerShdw blurRad="127000" algn="ctr" rotWithShape="0">
                  <a:prstClr val="black">
                    <a:alpha val="40000"/>
                  </a:prstClr>
                </a:outerShdw>
              </a:effectLst>
              <a:extLst/>
            </p:spPr>
          </p:pic>
        </p:grpSp>
      </p:grpSp>
      <p:sp>
        <p:nvSpPr>
          <p:cNvPr id="50" name="Right Arrow 49"/>
          <p:cNvSpPr/>
          <p:nvPr/>
        </p:nvSpPr>
        <p:spPr>
          <a:xfrm rot="900000">
            <a:off x="9428431" y="3069750"/>
            <a:ext cx="961135" cy="374904"/>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headEnd type="none" w="med" len="med"/>
            <a:tailEnd type="none" w="med" len="med"/>
          </a:ln>
          <a:effectLst>
            <a:outerShdw blurRad="127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sp>
        <p:nvSpPr>
          <p:cNvPr id="51" name="Right Arrow 50"/>
          <p:cNvSpPr/>
          <p:nvPr/>
        </p:nvSpPr>
        <p:spPr>
          <a:xfrm rot="20700000" flipV="1">
            <a:off x="9470777" y="2420640"/>
            <a:ext cx="961135" cy="374904"/>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headEnd type="none" w="med" len="med"/>
            <a:tailEnd type="none" w="med" len="med"/>
          </a:ln>
          <a:effectLst>
            <a:outerShdw blurRad="127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21899" tIns="60949" rIns="121899" bIns="60949" numCol="1" rtlCol="0" anchor="t" anchorCtr="0" compatLnSpc="1">
            <a:prstTxWarp prst="textNoShape">
              <a:avLst/>
            </a:prstTxWarp>
          </a:bodyPr>
          <a:lstStyle/>
          <a:p>
            <a:pPr defTabSz="1218987"/>
            <a:endParaRPr lang="en-US" dirty="0">
              <a:solidFill>
                <a:prstClr val="white"/>
              </a:solidFill>
              <a:ea typeface="Arial" charset="0"/>
              <a:cs typeface="Arial" charset="0"/>
            </a:endParaRPr>
          </a:p>
        </p:txBody>
      </p:sp>
      <p:pic>
        <p:nvPicPr>
          <p:cNvPr id="26" name="Picture 8" descr="H:\SILVER FOX\8-20353_SivNagalingam\Art\alert.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40248" y="3266424"/>
            <a:ext cx="608626" cy="457200"/>
          </a:xfrm>
          <a:prstGeom prst="rect">
            <a:avLst/>
          </a:prstGeom>
          <a:noFill/>
          <a:ln w="19050" algn="ctr">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8029545" y="3949869"/>
            <a:ext cx="3449343" cy="387798"/>
          </a:xfrm>
          <a:prstGeom prst="rect">
            <a:avLst/>
          </a:prstGeom>
          <a:noFill/>
        </p:spPr>
        <p:txBody>
          <a:bodyPr wrap="square" lIns="0" tIns="0" rIns="0" bIns="0" rtlCol="0">
            <a:sp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marL="114300" indent="-114300" algn="l">
              <a:spcBef>
                <a:spcPts val="300"/>
              </a:spcBef>
              <a:buClr>
                <a:schemeClr val="tx2"/>
              </a:buClr>
              <a:buFont typeface="Arial" pitchFamily="34" charset="0"/>
              <a:buChar char="•"/>
            </a:pPr>
            <a:r>
              <a:rPr lang="en-US" sz="1400" dirty="0" smtClean="0"/>
              <a:t>SCVMM agent on Hyper-V host live-migrates workloads</a:t>
            </a:r>
            <a:endParaRPr lang="en-US" sz="1400" dirty="0"/>
          </a:p>
        </p:txBody>
      </p:sp>
      <p:sp>
        <p:nvSpPr>
          <p:cNvPr id="64" name="TextBox 63"/>
          <p:cNvSpPr txBox="1"/>
          <p:nvPr/>
        </p:nvSpPr>
        <p:spPr>
          <a:xfrm>
            <a:off x="509984" y="1479549"/>
            <a:ext cx="2681542" cy="548640"/>
          </a:xfrm>
          <a:prstGeom prst="rect">
            <a:avLst/>
          </a:prstGeom>
          <a:noFill/>
        </p:spPr>
        <p:txBody>
          <a:bodyPr wrap="square" lIns="0" tIns="0" rIns="0" bIns="0" rtlCol="0" anchor="ctr" anchorCtr="0">
            <a:no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0"/>
              </a:spcBef>
            </a:pPr>
            <a:r>
              <a:rPr lang="en-US" sz="1600" b="1" dirty="0" smtClean="0"/>
              <a:t>HP </a:t>
            </a:r>
            <a:r>
              <a:rPr lang="en-US" sz="1600" b="1" dirty="0" err="1" smtClean="0"/>
              <a:t>ProLiant</a:t>
            </a:r>
            <a:r>
              <a:rPr lang="en-US" sz="1600" b="1" dirty="0" smtClean="0"/>
              <a:t> </a:t>
            </a:r>
            <a:br>
              <a:rPr lang="en-US" sz="1600" b="1" dirty="0" smtClean="0"/>
            </a:br>
            <a:r>
              <a:rPr lang="en-US" sz="1600" b="1" dirty="0" smtClean="0"/>
              <a:t>Systems</a:t>
            </a:r>
          </a:p>
        </p:txBody>
      </p:sp>
      <p:sp>
        <p:nvSpPr>
          <p:cNvPr id="65" name="TextBox 64"/>
          <p:cNvSpPr txBox="1"/>
          <p:nvPr/>
        </p:nvSpPr>
        <p:spPr>
          <a:xfrm>
            <a:off x="3473815" y="1479549"/>
            <a:ext cx="4144201" cy="548640"/>
          </a:xfrm>
          <a:prstGeom prst="rect">
            <a:avLst/>
          </a:prstGeom>
          <a:noFill/>
        </p:spPr>
        <p:txBody>
          <a:bodyPr wrap="square" lIns="0" tIns="0" rIns="0" bIns="0" rtlCol="0" anchor="ctr" anchorCtr="0">
            <a:no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0"/>
              </a:spcBef>
            </a:pPr>
            <a:r>
              <a:rPr lang="en-US" sz="1600" b="1" dirty="0" smtClean="0"/>
              <a:t>System Center Management Framework</a:t>
            </a:r>
          </a:p>
        </p:txBody>
      </p:sp>
      <p:sp>
        <p:nvSpPr>
          <p:cNvPr id="66" name="TextBox 65"/>
          <p:cNvSpPr txBox="1"/>
          <p:nvPr/>
        </p:nvSpPr>
        <p:spPr>
          <a:xfrm>
            <a:off x="7900305" y="1479549"/>
            <a:ext cx="3778536" cy="548640"/>
          </a:xfrm>
          <a:prstGeom prst="rect">
            <a:avLst/>
          </a:prstGeom>
          <a:noFill/>
        </p:spPr>
        <p:txBody>
          <a:bodyPr wrap="square" lIns="0" tIns="0" rIns="0" bIns="0" rtlCol="0" anchor="ctr" anchorCtr="0">
            <a:noAutofit/>
          </a:bodyPr>
          <a:lstStyle>
            <a:defPPr>
              <a:defRPr lang="en-US"/>
            </a:defPPr>
            <a:lvl1pPr algn="ctr" defTabSz="912813">
              <a:lnSpc>
                <a:spcPct val="90000"/>
              </a:lnSpc>
              <a:defRPr sz="1200">
                <a:gradFill>
                  <a:gsLst>
                    <a:gs pos="0">
                      <a:srgbClr val="FFFFFF"/>
                    </a:gs>
                    <a:gs pos="100000">
                      <a:srgbClr val="FFFFFF"/>
                    </a:gs>
                  </a:gsLst>
                  <a:lin ang="16200000" scaled="0"/>
                </a:gradFill>
                <a:latin typeface="+mn-lt"/>
                <a:cs typeface="Arial" charset="0"/>
              </a:defRPr>
            </a:lvl1pPr>
          </a:lstStyle>
          <a:p>
            <a:pPr>
              <a:spcBef>
                <a:spcPts val="0"/>
              </a:spcBef>
            </a:pPr>
            <a:r>
              <a:rPr lang="en-US" sz="1600" b="1" dirty="0" smtClean="0"/>
              <a:t>Hyper-V </a:t>
            </a:r>
            <a:br>
              <a:rPr lang="en-US" sz="1600" b="1" dirty="0" smtClean="0"/>
            </a:br>
            <a:r>
              <a:rPr lang="en-US" sz="1600" b="1" dirty="0" smtClean="0"/>
              <a:t>Host</a:t>
            </a:r>
          </a:p>
        </p:txBody>
      </p:sp>
    </p:spTree>
    <p:extLst>
      <p:ext uri="{BB962C8B-B14F-4D97-AF65-F5344CB8AC3E}">
        <p14:creationId xmlns:p14="http://schemas.microsoft.com/office/powerpoint/2010/main" val="35581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video</a:t>
            </a:r>
            <a:endParaRPr lang="en-US" dirty="0"/>
          </a:p>
        </p:txBody>
      </p:sp>
      <p:sp>
        <p:nvSpPr>
          <p:cNvPr id="3" name="Title 2"/>
          <p:cNvSpPr>
            <a:spLocks noGrp="1"/>
          </p:cNvSpPr>
          <p:nvPr>
            <p:ph type="ctrTitle"/>
          </p:nvPr>
        </p:nvSpPr>
        <p:spPr/>
        <p:txBody>
          <a:bodyPr/>
          <a:lstStyle/>
          <a:p>
            <a:r>
              <a:rPr lang="en-US" smtClean="0"/>
              <a:t>Proactive Alerting</a:t>
            </a:r>
            <a:endParaRPr lang="en-US" dirty="0"/>
          </a:p>
        </p:txBody>
      </p:sp>
      <p:sp>
        <p:nvSpPr>
          <p:cNvPr id="7" name="Subtitle 6"/>
          <p:cNvSpPr>
            <a:spLocks noGrp="1"/>
          </p:cNvSpPr>
          <p:nvPr>
            <p:ph type="subTitle" idx="1"/>
          </p:nvPr>
        </p:nvSpPr>
        <p:spPr/>
        <p:txBody>
          <a:bodyPr/>
          <a:lstStyle/>
          <a:p>
            <a:endParaRPr lang="en-US"/>
          </a:p>
        </p:txBody>
      </p:sp>
      <p:pic>
        <p:nvPicPr>
          <p:cNvPr id="6" name="Video4PRO with Live Migration-with boxes_conver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71412" y="1295400"/>
            <a:ext cx="3352800" cy="2514600"/>
          </a:xfrm>
          <a:prstGeom prst="rect">
            <a:avLst/>
          </a:prstGeom>
        </p:spPr>
      </p:pic>
    </p:spTree>
    <p:extLst>
      <p:ext uri="{BB962C8B-B14F-4D97-AF65-F5344CB8AC3E}">
        <p14:creationId xmlns:p14="http://schemas.microsoft.com/office/powerpoint/2010/main" val="366959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0"/>
            <a:ext cx="5059946" cy="1661993"/>
          </a:xfrm>
        </p:spPr>
        <p:txBody>
          <a:bodyPr/>
          <a:lstStyle/>
          <a:p>
            <a:r>
              <a:rPr lang="en-US" sz="4000" dirty="0" smtClean="0"/>
              <a:t>Proof is in the Pudding – 2011 MMS HOL Cloud</a:t>
            </a:r>
            <a:endParaRPr lang="en-US" sz="4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76" y="419100"/>
            <a:ext cx="6386436"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6041881" y="1251911"/>
            <a:ext cx="2133600" cy="1568248"/>
          </a:xfrm>
          <a:prstGeom prst="rect">
            <a:avLst/>
          </a:prstGeom>
          <a:noFill/>
          <a:ln w="19050">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 name="Rectangle 3"/>
          <p:cNvSpPr/>
          <p:nvPr/>
        </p:nvSpPr>
        <p:spPr>
          <a:xfrm>
            <a:off x="2055812" y="1828801"/>
            <a:ext cx="3189154" cy="304800"/>
          </a:xfrm>
          <a:prstGeom prst="rect">
            <a:avLst/>
          </a:prstGeom>
          <a:gradFill>
            <a:gsLst>
              <a:gs pos="0">
                <a:schemeClr val="tx2">
                  <a:lumMod val="25000"/>
                </a:schemeClr>
              </a:gs>
              <a:gs pos="62000">
                <a:schemeClr val="bg1">
                  <a:lumMod val="0"/>
                </a:schemeClr>
              </a:gs>
            </a:gsLst>
            <a:lin ang="5400000" scaled="0"/>
          </a:gradFill>
          <a:ln>
            <a:solidFill>
              <a:srgbClr val="FF0000"/>
            </a:solidFill>
          </a:ln>
          <a:effectLst>
            <a:outerShdw blurRad="38100" dist="25400" dir="2700000" algn="tl" rotWithShape="0">
              <a:schemeClr val="tx1">
                <a:alpha val="21000"/>
              </a:schemeClr>
            </a:outerShdw>
          </a:effectLst>
        </p:spPr>
        <p:txBody>
          <a:bodyPr wrap="square">
            <a:spAutoFit/>
          </a:bodyPr>
          <a:lstStyle/>
          <a:p>
            <a:pPr algn="r" defTabSz="914400"/>
            <a:r>
              <a:rPr lang="en-US" sz="1400" dirty="0">
                <a:solidFill>
                  <a:srgbClr val="FF0000"/>
                </a:solidFill>
                <a:effectLst>
                  <a:outerShdw blurRad="50800" dist="38100" dir="2700000" algn="tl" rotWithShape="0">
                    <a:prstClr val="black">
                      <a:alpha val="40000"/>
                    </a:prstClr>
                  </a:outerShdw>
                </a:effectLst>
                <a:latin typeface="Segoe UI Semibold" pitchFamily="34" charset="0"/>
              </a:rPr>
              <a:t>HP </a:t>
            </a:r>
            <a:r>
              <a:rPr lang="en-US" sz="1400" dirty="0" err="1">
                <a:solidFill>
                  <a:srgbClr val="FF0000"/>
                </a:solidFill>
                <a:effectLst>
                  <a:outerShdw blurRad="50800" dist="38100" dir="2700000" algn="tl" rotWithShape="0">
                    <a:prstClr val="black">
                      <a:alpha val="40000"/>
                    </a:prstClr>
                  </a:outerShdw>
                </a:effectLst>
                <a:latin typeface="Segoe UI Semibold" pitchFamily="34" charset="0"/>
              </a:rPr>
              <a:t>BladeSystem</a:t>
            </a:r>
            <a:r>
              <a:rPr lang="en-US" sz="1400" dirty="0">
                <a:solidFill>
                  <a:srgbClr val="FF0000"/>
                </a:solidFill>
                <a:effectLst>
                  <a:outerShdw blurRad="50800" dist="38100" dir="2700000" algn="tl" rotWithShape="0">
                    <a:prstClr val="black">
                      <a:alpha val="40000"/>
                    </a:prstClr>
                  </a:outerShdw>
                </a:effectLst>
                <a:latin typeface="Segoe UI Semibold" pitchFamily="34" charset="0"/>
              </a:rPr>
              <a:t>  c7000 </a:t>
            </a:r>
            <a:r>
              <a:rPr lang="en-US" sz="1400" dirty="0" smtClean="0">
                <a:solidFill>
                  <a:srgbClr val="FF0000"/>
                </a:solidFill>
                <a:effectLst>
                  <a:outerShdw blurRad="50800" dist="38100" dir="2700000" algn="tl" rotWithShape="0">
                    <a:prstClr val="black">
                      <a:alpha val="40000"/>
                    </a:prstClr>
                  </a:outerShdw>
                </a:effectLst>
                <a:latin typeface="Segoe UI Semibold" pitchFamily="34" charset="0"/>
              </a:rPr>
              <a:t>Enclosure </a:t>
            </a:r>
            <a:endParaRPr lang="en-US" sz="1400" dirty="0">
              <a:solidFill>
                <a:srgbClr val="FF0000"/>
              </a:solidFill>
              <a:effectLst>
                <a:outerShdw blurRad="50800" dist="38100" dir="2700000" algn="tl" rotWithShape="0">
                  <a:prstClr val="black">
                    <a:alpha val="40000"/>
                  </a:prstClr>
                </a:outerShdw>
              </a:effectLst>
              <a:latin typeface="Segoe UI Semibold" pitchFamily="34" charset="0"/>
            </a:endParaRPr>
          </a:p>
        </p:txBody>
      </p:sp>
      <p:sp>
        <p:nvSpPr>
          <p:cNvPr id="12" name="Rectangle 11"/>
          <p:cNvSpPr/>
          <p:nvPr/>
        </p:nvSpPr>
        <p:spPr>
          <a:xfrm>
            <a:off x="7363256" y="258334"/>
            <a:ext cx="1345625" cy="307777"/>
          </a:xfrm>
          <a:prstGeom prst="rect">
            <a:avLst/>
          </a:prstGeom>
          <a:gradFill>
            <a:gsLst>
              <a:gs pos="0">
                <a:schemeClr val="tx2">
                  <a:lumMod val="25000"/>
                </a:schemeClr>
              </a:gs>
              <a:gs pos="62000">
                <a:schemeClr val="bg1">
                  <a:lumMod val="0"/>
                </a:schemeClr>
              </a:gs>
            </a:gsLst>
            <a:lin ang="5400000" scaled="0"/>
          </a:gradFill>
          <a:ln>
            <a:solidFill>
              <a:srgbClr val="00B0F0"/>
            </a:solidFill>
          </a:ln>
          <a:effectLst>
            <a:outerShdw blurRad="38100" dist="25400" dir="2700000" algn="tl" rotWithShape="0">
              <a:schemeClr val="tx1">
                <a:alpha val="21000"/>
              </a:schemeClr>
            </a:outerShdw>
          </a:effectLst>
        </p:spPr>
        <p:txBody>
          <a:bodyPr wrap="none">
            <a:spAutoFit/>
          </a:bodyPr>
          <a:lstStyle/>
          <a:p>
            <a:pPr algn="r" defTabSz="914400"/>
            <a:r>
              <a:rPr lang="en-US" sz="1400" dirty="0">
                <a:solidFill>
                  <a:srgbClr val="00B0F0"/>
                </a:solidFill>
                <a:effectLst>
                  <a:outerShdw blurRad="50800" dist="38100" dir="2700000" algn="tl" rotWithShape="0">
                    <a:prstClr val="black">
                      <a:alpha val="40000"/>
                    </a:prstClr>
                  </a:outerShdw>
                </a:effectLst>
                <a:latin typeface="Segoe UI Semibold" pitchFamily="34" charset="0"/>
              </a:rPr>
              <a:t>HP </a:t>
            </a:r>
            <a:r>
              <a:rPr lang="en-US" sz="1400" dirty="0" smtClean="0">
                <a:solidFill>
                  <a:srgbClr val="00B0F0"/>
                </a:solidFill>
                <a:effectLst>
                  <a:outerShdw blurRad="50800" dist="38100" dir="2700000" algn="tl" rotWithShape="0">
                    <a:prstClr val="black">
                      <a:alpha val="40000"/>
                    </a:prstClr>
                  </a:outerShdw>
                </a:effectLst>
                <a:latin typeface="Segoe UI Semibold" pitchFamily="34" charset="0"/>
              </a:rPr>
              <a:t>Flex-Fabric</a:t>
            </a:r>
            <a:endParaRPr lang="en-US" sz="1400" dirty="0">
              <a:solidFill>
                <a:srgbClr val="00B0F0"/>
              </a:solidFill>
              <a:effectLst>
                <a:outerShdw blurRad="50800" dist="38100" dir="2700000" algn="tl" rotWithShape="0">
                  <a:prstClr val="black">
                    <a:alpha val="40000"/>
                  </a:prstClr>
                </a:outerShdw>
              </a:effectLst>
              <a:latin typeface="Segoe UI Semibold" pitchFamily="34" charset="0"/>
            </a:endParaRPr>
          </a:p>
        </p:txBody>
      </p:sp>
      <p:cxnSp>
        <p:nvCxnSpPr>
          <p:cNvPr id="15" name="Straight Arrow Connector 14"/>
          <p:cNvCxnSpPr>
            <a:stCxn id="4" idx="3"/>
          </p:cNvCxnSpPr>
          <p:nvPr/>
        </p:nvCxnSpPr>
        <p:spPr>
          <a:xfrm flipV="1">
            <a:off x="5244966" y="1752601"/>
            <a:ext cx="773246"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3"/>
          </p:cNvCxnSpPr>
          <p:nvPr/>
        </p:nvCxnSpPr>
        <p:spPr>
          <a:xfrm>
            <a:off x="8708881" y="412223"/>
            <a:ext cx="1219200" cy="153888"/>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bwMode="auto">
          <a:xfrm>
            <a:off x="6346681" y="1937711"/>
            <a:ext cx="304800" cy="685800"/>
          </a:xfrm>
          <a:prstGeom prst="rect">
            <a:avLst/>
          </a:prstGeom>
          <a:noFill/>
          <a:ln w="19050">
            <a:solidFill>
              <a:srgbClr val="59D01E"/>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5" name="Rectangle 24"/>
          <p:cNvSpPr/>
          <p:nvPr/>
        </p:nvSpPr>
        <p:spPr>
          <a:xfrm>
            <a:off x="3271716" y="2315734"/>
            <a:ext cx="1920719" cy="861774"/>
          </a:xfrm>
          <a:prstGeom prst="rect">
            <a:avLst/>
          </a:prstGeom>
          <a:gradFill>
            <a:gsLst>
              <a:gs pos="0">
                <a:schemeClr val="tx2">
                  <a:lumMod val="25000"/>
                </a:schemeClr>
              </a:gs>
              <a:gs pos="62000">
                <a:schemeClr val="bg1">
                  <a:lumMod val="0"/>
                </a:schemeClr>
              </a:gs>
            </a:gsLst>
            <a:lin ang="5400000" scaled="0"/>
          </a:gradFill>
          <a:ln>
            <a:solidFill>
              <a:srgbClr val="92D050"/>
            </a:solidFill>
          </a:ln>
          <a:effectLst>
            <a:outerShdw blurRad="38100" dist="25400" dir="2700000" algn="tl" rotWithShape="0">
              <a:schemeClr val="tx1">
                <a:alpha val="21000"/>
              </a:schemeClr>
            </a:outerShdw>
          </a:effectLst>
        </p:spPr>
        <p:txBody>
          <a:bodyPr wrap="none">
            <a:spAutoFit/>
          </a:bodyPr>
          <a:lstStyle/>
          <a:p>
            <a:pPr defTabSz="914400"/>
            <a:r>
              <a:rPr lang="en-US" sz="1400" dirty="0">
                <a:solidFill>
                  <a:srgbClr val="92D050"/>
                </a:solidFill>
                <a:effectLst>
                  <a:outerShdw blurRad="38100" dist="38100" dir="2700000" algn="tl">
                    <a:srgbClr val="000000">
                      <a:alpha val="43137"/>
                    </a:srgbClr>
                  </a:outerShdw>
                </a:effectLst>
                <a:latin typeface="Segoe UI Semibold" pitchFamily="34" charset="0"/>
              </a:rPr>
              <a:t>16x BL 460 G7 Blades</a:t>
            </a:r>
          </a:p>
          <a:p>
            <a:pPr marL="171450" indent="-171450" defTabSz="914400">
              <a:buFont typeface="Arial" pitchFamily="34" charset="0"/>
              <a:buChar char="•"/>
            </a:pPr>
            <a:r>
              <a:rPr lang="en-US" sz="1200" dirty="0" smtClean="0">
                <a:solidFill>
                  <a:srgbClr val="92D05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2P </a:t>
            </a:r>
            <a:r>
              <a:rPr lang="en-US" sz="1200" dirty="0">
                <a:solidFill>
                  <a:srgbClr val="92D05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x 6 cores</a:t>
            </a:r>
          </a:p>
          <a:p>
            <a:pPr marL="171450" indent="-171450" defTabSz="914400">
              <a:buFont typeface="Arial" pitchFamily="34" charset="0"/>
              <a:buChar char="•"/>
            </a:pPr>
            <a:r>
              <a:rPr lang="en-US" sz="1200" dirty="0" smtClean="0">
                <a:solidFill>
                  <a:srgbClr val="92D05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256GB </a:t>
            </a:r>
            <a:r>
              <a:rPr lang="en-US" sz="1200" dirty="0">
                <a:solidFill>
                  <a:srgbClr val="92D05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RAM</a:t>
            </a:r>
          </a:p>
          <a:p>
            <a:pPr marL="171450" indent="-171450" defTabSz="914400">
              <a:buFont typeface="Arial" pitchFamily="34" charset="0"/>
              <a:buChar char="•"/>
            </a:pPr>
            <a:r>
              <a:rPr lang="en-US" sz="1200" dirty="0" smtClean="0">
                <a:solidFill>
                  <a:srgbClr val="92D05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2x300GB  </a:t>
            </a:r>
            <a:r>
              <a:rPr lang="en-US" sz="1200" dirty="0">
                <a:solidFill>
                  <a:srgbClr val="92D05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HDD</a:t>
            </a:r>
          </a:p>
        </p:txBody>
      </p:sp>
      <p:cxnSp>
        <p:nvCxnSpPr>
          <p:cNvPr id="26" name="Straight Arrow Connector 25"/>
          <p:cNvCxnSpPr>
            <a:stCxn id="25" idx="3"/>
          </p:cNvCxnSpPr>
          <p:nvPr/>
        </p:nvCxnSpPr>
        <p:spPr>
          <a:xfrm flipV="1">
            <a:off x="5192435" y="2280611"/>
            <a:ext cx="1154246" cy="46601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auto">
          <a:xfrm>
            <a:off x="5965681" y="3842711"/>
            <a:ext cx="2286000" cy="304800"/>
          </a:xfrm>
          <a:prstGeom prst="rect">
            <a:avLst/>
          </a:prstGeom>
          <a:noFill/>
          <a:ln w="19050">
            <a:solidFill>
              <a:srgbClr val="FFFF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0" name="Rectangle 29"/>
          <p:cNvSpPr/>
          <p:nvPr/>
        </p:nvSpPr>
        <p:spPr>
          <a:xfrm>
            <a:off x="4241727" y="3839734"/>
            <a:ext cx="950708" cy="307777"/>
          </a:xfrm>
          <a:prstGeom prst="rect">
            <a:avLst/>
          </a:prstGeom>
          <a:gradFill>
            <a:gsLst>
              <a:gs pos="0">
                <a:schemeClr val="tx2">
                  <a:lumMod val="25000"/>
                </a:schemeClr>
              </a:gs>
              <a:gs pos="62000">
                <a:schemeClr val="bg1">
                  <a:lumMod val="0"/>
                </a:schemeClr>
              </a:gs>
            </a:gsLst>
            <a:lin ang="5400000" scaled="0"/>
          </a:gradFill>
          <a:ln w="9525">
            <a:solidFill>
              <a:srgbClr val="FFFF00"/>
            </a:solidFill>
          </a:ln>
          <a:effectLst>
            <a:outerShdw blurRad="38100" dist="25400" dir="2700000" algn="tl" rotWithShape="0">
              <a:schemeClr val="tx1">
                <a:alpha val="21000"/>
              </a:schemeClr>
            </a:outerShdw>
          </a:effectLst>
        </p:spPr>
        <p:txBody>
          <a:bodyPr wrap="none">
            <a:spAutoFit/>
          </a:bodyPr>
          <a:lstStyle/>
          <a:p>
            <a:pPr algn="r" defTabSz="914400"/>
            <a:r>
              <a:rPr lang="en-US" sz="1400" dirty="0">
                <a:solidFill>
                  <a:srgbClr val="FFFF00"/>
                </a:solidFill>
                <a:effectLst>
                  <a:outerShdw blurRad="38100" dist="38100" dir="2700000" algn="tl">
                    <a:srgbClr val="000000">
                      <a:alpha val="43137"/>
                    </a:srgbClr>
                  </a:outerShdw>
                </a:effectLst>
                <a:latin typeface="Segoe UI Semibold" pitchFamily="34" charset="0"/>
              </a:rPr>
              <a:t>EVA 4400</a:t>
            </a:r>
          </a:p>
        </p:txBody>
      </p:sp>
      <p:cxnSp>
        <p:nvCxnSpPr>
          <p:cNvPr id="4096" name="Straight Arrow Connector 4095"/>
          <p:cNvCxnSpPr>
            <a:stCxn id="30" idx="3"/>
            <a:endCxn id="28" idx="1"/>
          </p:cNvCxnSpPr>
          <p:nvPr/>
        </p:nvCxnSpPr>
        <p:spPr>
          <a:xfrm>
            <a:off x="5192435" y="3993623"/>
            <a:ext cx="773246" cy="148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99" name="Rectangle 4098"/>
          <p:cNvSpPr/>
          <p:nvPr/>
        </p:nvSpPr>
        <p:spPr bwMode="auto">
          <a:xfrm>
            <a:off x="6041881" y="4528511"/>
            <a:ext cx="609600" cy="152400"/>
          </a:xfrm>
          <a:prstGeom prst="rect">
            <a:avLst/>
          </a:prstGeom>
          <a:noFill/>
          <a:ln w="19050">
            <a:solidFill>
              <a:schemeClr val="accent6"/>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6" name="Rectangle 35"/>
          <p:cNvSpPr/>
          <p:nvPr/>
        </p:nvSpPr>
        <p:spPr>
          <a:xfrm>
            <a:off x="3297364" y="4502455"/>
            <a:ext cx="1895071" cy="523220"/>
          </a:xfrm>
          <a:prstGeom prst="rect">
            <a:avLst/>
          </a:prstGeom>
          <a:gradFill>
            <a:gsLst>
              <a:gs pos="0">
                <a:schemeClr val="tx2">
                  <a:lumMod val="25000"/>
                </a:schemeClr>
              </a:gs>
              <a:gs pos="62000">
                <a:schemeClr val="bg1">
                  <a:lumMod val="0"/>
                </a:schemeClr>
              </a:gs>
            </a:gsLst>
            <a:lin ang="5400000" scaled="0"/>
          </a:gradFill>
          <a:ln w="9525">
            <a:solidFill>
              <a:schemeClr val="accent6"/>
            </a:solidFill>
          </a:ln>
          <a:effectLst>
            <a:outerShdw blurRad="38100" dist="25400" dir="2700000" algn="tl" rotWithShape="0">
              <a:schemeClr val="tx1">
                <a:alpha val="21000"/>
              </a:schemeClr>
            </a:outerShdw>
          </a:effectLst>
        </p:spPr>
        <p:txBody>
          <a:bodyPr wrap="none">
            <a:spAutoFit/>
          </a:bodyPr>
          <a:lstStyle/>
          <a:p>
            <a:pPr algn="r" defTabSz="914400"/>
            <a:r>
              <a:rPr lang="en-US" sz="1400" dirty="0">
                <a:solidFill>
                  <a:schemeClr val="accent6"/>
                </a:solidFill>
                <a:effectLst>
                  <a:outerShdw blurRad="38100" dist="38100" dir="2700000" algn="tl">
                    <a:srgbClr val="000000">
                      <a:alpha val="43137"/>
                    </a:srgbClr>
                  </a:outerShdw>
                </a:effectLst>
                <a:latin typeface="Segoe UI Semibold" pitchFamily="34" charset="0"/>
              </a:rPr>
              <a:t>48 x 300GB 15K RPM</a:t>
            </a:r>
          </a:p>
          <a:p>
            <a:pPr algn="r" defTabSz="914400"/>
            <a:r>
              <a:rPr lang="en-US" sz="1400" dirty="0">
                <a:solidFill>
                  <a:schemeClr val="accent6"/>
                </a:solidFill>
                <a:effectLst>
                  <a:outerShdw blurRad="38100" dist="38100" dir="2700000" algn="tl">
                    <a:srgbClr val="000000">
                      <a:alpha val="43137"/>
                    </a:srgbClr>
                  </a:outerShdw>
                </a:effectLst>
                <a:latin typeface="Segoe UI Semibold" pitchFamily="34" charset="0"/>
              </a:rPr>
              <a:t>~ 29TB </a:t>
            </a:r>
          </a:p>
        </p:txBody>
      </p:sp>
      <p:cxnSp>
        <p:nvCxnSpPr>
          <p:cNvPr id="4101" name="Straight Arrow Connector 4100"/>
          <p:cNvCxnSpPr>
            <a:stCxn id="36" idx="3"/>
            <a:endCxn id="4099" idx="1"/>
          </p:cNvCxnSpPr>
          <p:nvPr/>
        </p:nvCxnSpPr>
        <p:spPr>
          <a:xfrm flipV="1">
            <a:off x="5192435" y="4604711"/>
            <a:ext cx="849446" cy="159354"/>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9113" y="2731738"/>
            <a:ext cx="2184893" cy="1107996"/>
          </a:xfrm>
          <a:prstGeom prst="rect">
            <a:avLst/>
          </a:prstGeom>
          <a:noFill/>
        </p:spPr>
        <p:txBody>
          <a:bodyPr wrap="none" lIns="0" tIns="0" rIns="0" bIns="0" rtlCol="0">
            <a:spAutoFit/>
          </a:bodyPr>
          <a:lstStyle/>
          <a:p>
            <a:r>
              <a:rPr lang="en-US" sz="2400" dirty="0" smtClean="0">
                <a:gradFill>
                  <a:gsLst>
                    <a:gs pos="0">
                      <a:schemeClr val="tx1"/>
                    </a:gs>
                    <a:gs pos="86000">
                      <a:schemeClr val="tx1"/>
                    </a:gs>
                  </a:gsLst>
                  <a:lin ang="5400000" scaled="0"/>
                </a:gradFill>
              </a:rPr>
              <a:t>Launch 1600</a:t>
            </a:r>
            <a:br>
              <a:rPr lang="en-US" sz="2400" dirty="0" smtClean="0">
                <a:gradFill>
                  <a:gsLst>
                    <a:gs pos="0">
                      <a:schemeClr val="tx1"/>
                    </a:gs>
                    <a:gs pos="86000">
                      <a:schemeClr val="tx1"/>
                    </a:gs>
                  </a:gsLst>
                  <a:lin ang="5400000" scaled="0"/>
                </a:gradFill>
              </a:rPr>
            </a:br>
            <a:r>
              <a:rPr lang="en-US" sz="2400" dirty="0" smtClean="0">
                <a:gradFill>
                  <a:gsLst>
                    <a:gs pos="0">
                      <a:schemeClr val="tx1"/>
                    </a:gs>
                    <a:gs pos="86000">
                      <a:schemeClr val="tx1"/>
                    </a:gs>
                  </a:gsLst>
                  <a:lin ang="5400000" scaled="0"/>
                </a:gradFill>
              </a:rPr>
              <a:t>VM’s in less</a:t>
            </a:r>
            <a:br>
              <a:rPr lang="en-US" sz="2400" dirty="0" smtClean="0">
                <a:gradFill>
                  <a:gsLst>
                    <a:gs pos="0">
                      <a:schemeClr val="tx1"/>
                    </a:gs>
                    <a:gs pos="86000">
                      <a:schemeClr val="tx1"/>
                    </a:gs>
                  </a:gsLst>
                  <a:lin ang="5400000" scaled="0"/>
                </a:gradFill>
              </a:rPr>
            </a:br>
            <a:r>
              <a:rPr lang="en-US" sz="2400" dirty="0" smtClean="0">
                <a:gradFill>
                  <a:gsLst>
                    <a:gs pos="0">
                      <a:schemeClr val="tx1"/>
                    </a:gs>
                    <a:gs pos="86000">
                      <a:schemeClr val="tx1"/>
                    </a:gs>
                  </a:gsLst>
                  <a:lin ang="5400000" scaled="0"/>
                </a:gradFill>
              </a:rPr>
              <a:t>than 10 minutes</a:t>
            </a:r>
          </a:p>
        </p:txBody>
      </p:sp>
      <p:sp>
        <p:nvSpPr>
          <p:cNvPr id="20" name="TextBox 19"/>
          <p:cNvSpPr txBox="1"/>
          <p:nvPr/>
        </p:nvSpPr>
        <p:spPr>
          <a:xfrm>
            <a:off x="537143" y="4742466"/>
            <a:ext cx="3281806" cy="1477328"/>
          </a:xfrm>
          <a:prstGeom prst="rect">
            <a:avLst/>
          </a:prstGeom>
          <a:noFill/>
        </p:spPr>
        <p:txBody>
          <a:bodyPr wrap="square" lIns="0" tIns="0" rIns="0" bIns="0" rtlCol="0">
            <a:spAutoFit/>
          </a:bodyPr>
          <a:lstStyle/>
          <a:p>
            <a:r>
              <a:rPr lang="en-US" sz="2400" dirty="0" smtClean="0">
                <a:gradFill>
                  <a:gsLst>
                    <a:gs pos="0">
                      <a:schemeClr val="tx1"/>
                    </a:gs>
                    <a:gs pos="86000">
                      <a:schemeClr val="tx1"/>
                    </a:gs>
                  </a:gsLst>
                  <a:lin ang="5400000" scaled="0"/>
                </a:gradFill>
              </a:rPr>
              <a:t>Run over 7200 VMs simultaneously with headroom to spare </a:t>
            </a:r>
            <a:br>
              <a:rPr lang="en-US" sz="2400" dirty="0" smtClean="0">
                <a:gradFill>
                  <a:gsLst>
                    <a:gs pos="0">
                      <a:schemeClr val="tx1"/>
                    </a:gs>
                    <a:gs pos="86000">
                      <a:schemeClr val="tx1"/>
                    </a:gs>
                  </a:gsLst>
                  <a:lin ang="5400000" scaled="0"/>
                </a:gradFill>
              </a:rPr>
            </a:br>
            <a:r>
              <a:rPr lang="en-US" sz="2400" dirty="0" smtClean="0">
                <a:gradFill>
                  <a:gsLst>
                    <a:gs pos="0">
                      <a:schemeClr val="tx1"/>
                    </a:gs>
                    <a:gs pos="86000">
                      <a:schemeClr val="tx1"/>
                    </a:gs>
                  </a:gsLst>
                  <a:lin ang="5400000" scaled="0"/>
                </a:gradFill>
              </a:rPr>
              <a:t>(225 VMs per blade)</a:t>
            </a:r>
          </a:p>
        </p:txBody>
      </p:sp>
    </p:spTree>
    <p:extLst>
      <p:ext uri="{BB962C8B-B14F-4D97-AF65-F5344CB8AC3E}">
        <p14:creationId xmlns:p14="http://schemas.microsoft.com/office/powerpoint/2010/main" val="154932289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131896737"/>
              </p:ext>
            </p:extLst>
          </p:nvPr>
        </p:nvGraphicFramePr>
        <p:xfrm>
          <a:off x="1425909" y="1399930"/>
          <a:ext cx="9337008" cy="4511040"/>
        </p:xfrm>
        <a:graphic>
          <a:graphicData uri="http://schemas.openxmlformats.org/drawingml/2006/table">
            <a:tbl>
              <a:tblPr firstRow="1" bandRow="1"/>
              <a:tblGrid>
                <a:gridCol w="2334252"/>
                <a:gridCol w="2334252"/>
                <a:gridCol w="2334252"/>
                <a:gridCol w="2334252"/>
              </a:tblGrid>
              <a:tr h="279542">
                <a:tc>
                  <a:txBody>
                    <a:bodyPr/>
                    <a:lstStyle>
                      <a:defPPr>
                        <a:defRPr lang="en-US"/>
                      </a:defPPr>
                      <a:lvl1pPr marL="0" algn="l" defTabSz="914363" rtl="0" eaLnBrk="1" latinLnBrk="0" hangingPunct="1">
                        <a:defRPr sz="1800" b="1" kern="1200">
                          <a:solidFill>
                            <a:schemeClr val="lt1"/>
                          </a:solidFill>
                          <a:latin typeface="Segoe"/>
                        </a:defRPr>
                      </a:lvl1pPr>
                      <a:lvl2pPr marL="457182" algn="l" defTabSz="914363" rtl="0" eaLnBrk="1" latinLnBrk="0" hangingPunct="1">
                        <a:defRPr sz="1800" b="1" kern="1200">
                          <a:solidFill>
                            <a:schemeClr val="lt1"/>
                          </a:solidFill>
                          <a:latin typeface="Segoe"/>
                        </a:defRPr>
                      </a:lvl2pPr>
                      <a:lvl3pPr marL="914363" algn="l" defTabSz="914363" rtl="0" eaLnBrk="1" latinLnBrk="0" hangingPunct="1">
                        <a:defRPr sz="1800" b="1" kern="1200">
                          <a:solidFill>
                            <a:schemeClr val="lt1"/>
                          </a:solidFill>
                          <a:latin typeface="Segoe"/>
                        </a:defRPr>
                      </a:lvl3pPr>
                      <a:lvl4pPr marL="1371545" algn="l" defTabSz="914363" rtl="0" eaLnBrk="1" latinLnBrk="0" hangingPunct="1">
                        <a:defRPr sz="1800" b="1" kern="1200">
                          <a:solidFill>
                            <a:schemeClr val="lt1"/>
                          </a:solidFill>
                          <a:latin typeface="Segoe"/>
                        </a:defRPr>
                      </a:lvl4pPr>
                      <a:lvl5pPr marL="1828727" algn="l" defTabSz="914363" rtl="0" eaLnBrk="1" latinLnBrk="0" hangingPunct="1">
                        <a:defRPr sz="1800" b="1" kern="1200">
                          <a:solidFill>
                            <a:schemeClr val="lt1"/>
                          </a:solidFill>
                          <a:latin typeface="Segoe"/>
                        </a:defRPr>
                      </a:lvl5pPr>
                      <a:lvl6pPr marL="2285909" algn="l" defTabSz="914363" rtl="0" eaLnBrk="1" latinLnBrk="0" hangingPunct="1">
                        <a:defRPr sz="1800" b="1" kern="1200">
                          <a:solidFill>
                            <a:schemeClr val="lt1"/>
                          </a:solidFill>
                          <a:latin typeface="Segoe"/>
                        </a:defRPr>
                      </a:lvl6pPr>
                      <a:lvl7pPr marL="2743090" algn="l" defTabSz="914363" rtl="0" eaLnBrk="1" latinLnBrk="0" hangingPunct="1">
                        <a:defRPr sz="1800" b="1" kern="1200">
                          <a:solidFill>
                            <a:schemeClr val="lt1"/>
                          </a:solidFill>
                          <a:latin typeface="Segoe"/>
                        </a:defRPr>
                      </a:lvl7pPr>
                      <a:lvl8pPr marL="3200272" algn="l" defTabSz="914363" rtl="0" eaLnBrk="1" latinLnBrk="0" hangingPunct="1">
                        <a:defRPr sz="1800" b="1" kern="1200">
                          <a:solidFill>
                            <a:schemeClr val="lt1"/>
                          </a:solidFill>
                          <a:latin typeface="Segoe"/>
                        </a:defRPr>
                      </a:lvl8pPr>
                      <a:lvl9pPr marL="3657454" algn="l" defTabSz="914363" rtl="0" eaLnBrk="1" latinLnBrk="0" hangingPunct="1">
                        <a:defRPr sz="1800" b="1" kern="1200">
                          <a:solidFill>
                            <a:schemeClr val="lt1"/>
                          </a:solidFill>
                          <a:latin typeface="Segoe"/>
                        </a:defRPr>
                      </a:lvl9pPr>
                    </a:lstStyle>
                    <a:p>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B92DB"/>
                    </a:solidFill>
                  </a:tcPr>
                </a:tc>
                <a:tc>
                  <a:txBody>
                    <a:bodyPr/>
                    <a:lstStyle>
                      <a:defPPr>
                        <a:defRPr lang="en-US"/>
                      </a:defPPr>
                      <a:lvl1pPr marL="0" algn="l" defTabSz="914363" rtl="0" eaLnBrk="1" latinLnBrk="0" hangingPunct="1">
                        <a:defRPr sz="1800" b="1" kern="1200">
                          <a:solidFill>
                            <a:schemeClr val="lt1"/>
                          </a:solidFill>
                          <a:latin typeface="Segoe"/>
                        </a:defRPr>
                      </a:lvl1pPr>
                      <a:lvl2pPr marL="457182" algn="l" defTabSz="914363" rtl="0" eaLnBrk="1" latinLnBrk="0" hangingPunct="1">
                        <a:defRPr sz="1800" b="1" kern="1200">
                          <a:solidFill>
                            <a:schemeClr val="lt1"/>
                          </a:solidFill>
                          <a:latin typeface="Segoe"/>
                        </a:defRPr>
                      </a:lvl2pPr>
                      <a:lvl3pPr marL="914363" algn="l" defTabSz="914363" rtl="0" eaLnBrk="1" latinLnBrk="0" hangingPunct="1">
                        <a:defRPr sz="1800" b="1" kern="1200">
                          <a:solidFill>
                            <a:schemeClr val="lt1"/>
                          </a:solidFill>
                          <a:latin typeface="Segoe"/>
                        </a:defRPr>
                      </a:lvl3pPr>
                      <a:lvl4pPr marL="1371545" algn="l" defTabSz="914363" rtl="0" eaLnBrk="1" latinLnBrk="0" hangingPunct="1">
                        <a:defRPr sz="1800" b="1" kern="1200">
                          <a:solidFill>
                            <a:schemeClr val="lt1"/>
                          </a:solidFill>
                          <a:latin typeface="Segoe"/>
                        </a:defRPr>
                      </a:lvl4pPr>
                      <a:lvl5pPr marL="1828727" algn="l" defTabSz="914363" rtl="0" eaLnBrk="1" latinLnBrk="0" hangingPunct="1">
                        <a:defRPr sz="1800" b="1" kern="1200">
                          <a:solidFill>
                            <a:schemeClr val="lt1"/>
                          </a:solidFill>
                          <a:latin typeface="Segoe"/>
                        </a:defRPr>
                      </a:lvl5pPr>
                      <a:lvl6pPr marL="2285909" algn="l" defTabSz="914363" rtl="0" eaLnBrk="1" latinLnBrk="0" hangingPunct="1">
                        <a:defRPr sz="1800" b="1" kern="1200">
                          <a:solidFill>
                            <a:schemeClr val="lt1"/>
                          </a:solidFill>
                          <a:latin typeface="Segoe"/>
                        </a:defRPr>
                      </a:lvl6pPr>
                      <a:lvl7pPr marL="2743090" algn="l" defTabSz="914363" rtl="0" eaLnBrk="1" latinLnBrk="0" hangingPunct="1">
                        <a:defRPr sz="1800" b="1" kern="1200">
                          <a:solidFill>
                            <a:schemeClr val="lt1"/>
                          </a:solidFill>
                          <a:latin typeface="Segoe"/>
                        </a:defRPr>
                      </a:lvl7pPr>
                      <a:lvl8pPr marL="3200272" algn="l" defTabSz="914363" rtl="0" eaLnBrk="1" latinLnBrk="0" hangingPunct="1">
                        <a:defRPr sz="1800" b="1" kern="1200">
                          <a:solidFill>
                            <a:schemeClr val="lt1"/>
                          </a:solidFill>
                          <a:latin typeface="Segoe"/>
                        </a:defRPr>
                      </a:lvl8pPr>
                      <a:lvl9pPr marL="3657454" algn="l" defTabSz="914363" rtl="0" eaLnBrk="1" latinLnBrk="0" hangingPunct="1">
                        <a:defRPr sz="1800" b="1" kern="1200">
                          <a:solidFill>
                            <a:schemeClr val="lt1"/>
                          </a:solidFill>
                          <a:latin typeface="Segoe"/>
                        </a:defRPr>
                      </a:lvl9pPr>
                    </a:lstStyle>
                    <a:p>
                      <a:r>
                        <a:rPr lang="en-US" sz="1400" dirty="0" smtClean="0">
                          <a:solidFill>
                            <a:schemeClr val="bg1"/>
                          </a:solidFill>
                        </a:rPr>
                        <a:t>MMS 2010</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B92DB"/>
                    </a:solidFill>
                  </a:tcPr>
                </a:tc>
                <a:tc>
                  <a:txBody>
                    <a:bodyPr/>
                    <a:lstStyle>
                      <a:defPPr>
                        <a:defRPr lang="en-US"/>
                      </a:defPPr>
                      <a:lvl1pPr marL="0" algn="l" defTabSz="914363" rtl="0" eaLnBrk="1" latinLnBrk="0" hangingPunct="1">
                        <a:defRPr sz="1800" b="1" kern="1200">
                          <a:solidFill>
                            <a:schemeClr val="lt1"/>
                          </a:solidFill>
                          <a:latin typeface="Segoe"/>
                        </a:defRPr>
                      </a:lvl1pPr>
                      <a:lvl2pPr marL="457182" algn="l" defTabSz="914363" rtl="0" eaLnBrk="1" latinLnBrk="0" hangingPunct="1">
                        <a:defRPr sz="1800" b="1" kern="1200">
                          <a:solidFill>
                            <a:schemeClr val="lt1"/>
                          </a:solidFill>
                          <a:latin typeface="Segoe"/>
                        </a:defRPr>
                      </a:lvl2pPr>
                      <a:lvl3pPr marL="914363" algn="l" defTabSz="914363" rtl="0" eaLnBrk="1" latinLnBrk="0" hangingPunct="1">
                        <a:defRPr sz="1800" b="1" kern="1200">
                          <a:solidFill>
                            <a:schemeClr val="lt1"/>
                          </a:solidFill>
                          <a:latin typeface="Segoe"/>
                        </a:defRPr>
                      </a:lvl3pPr>
                      <a:lvl4pPr marL="1371545" algn="l" defTabSz="914363" rtl="0" eaLnBrk="1" latinLnBrk="0" hangingPunct="1">
                        <a:defRPr sz="1800" b="1" kern="1200">
                          <a:solidFill>
                            <a:schemeClr val="lt1"/>
                          </a:solidFill>
                          <a:latin typeface="Segoe"/>
                        </a:defRPr>
                      </a:lvl4pPr>
                      <a:lvl5pPr marL="1828727" algn="l" defTabSz="914363" rtl="0" eaLnBrk="1" latinLnBrk="0" hangingPunct="1">
                        <a:defRPr sz="1800" b="1" kern="1200">
                          <a:solidFill>
                            <a:schemeClr val="lt1"/>
                          </a:solidFill>
                          <a:latin typeface="Segoe"/>
                        </a:defRPr>
                      </a:lvl5pPr>
                      <a:lvl6pPr marL="2285909" algn="l" defTabSz="914363" rtl="0" eaLnBrk="1" latinLnBrk="0" hangingPunct="1">
                        <a:defRPr sz="1800" b="1" kern="1200">
                          <a:solidFill>
                            <a:schemeClr val="lt1"/>
                          </a:solidFill>
                          <a:latin typeface="Segoe"/>
                        </a:defRPr>
                      </a:lvl6pPr>
                      <a:lvl7pPr marL="2743090" algn="l" defTabSz="914363" rtl="0" eaLnBrk="1" latinLnBrk="0" hangingPunct="1">
                        <a:defRPr sz="1800" b="1" kern="1200">
                          <a:solidFill>
                            <a:schemeClr val="lt1"/>
                          </a:solidFill>
                          <a:latin typeface="Segoe"/>
                        </a:defRPr>
                      </a:lvl7pPr>
                      <a:lvl8pPr marL="3200272" algn="l" defTabSz="914363" rtl="0" eaLnBrk="1" latinLnBrk="0" hangingPunct="1">
                        <a:defRPr sz="1800" b="1" kern="1200">
                          <a:solidFill>
                            <a:schemeClr val="lt1"/>
                          </a:solidFill>
                          <a:latin typeface="Segoe"/>
                        </a:defRPr>
                      </a:lvl8pPr>
                      <a:lvl9pPr marL="3657454" algn="l" defTabSz="914363" rtl="0" eaLnBrk="1" latinLnBrk="0" hangingPunct="1">
                        <a:defRPr sz="1800" b="1" kern="1200">
                          <a:solidFill>
                            <a:schemeClr val="lt1"/>
                          </a:solidFill>
                          <a:latin typeface="Segoe"/>
                        </a:defRPr>
                      </a:lvl9pPr>
                    </a:lstStyle>
                    <a:p>
                      <a:r>
                        <a:rPr lang="en-US" sz="1400" dirty="0" smtClean="0">
                          <a:solidFill>
                            <a:schemeClr val="bg1"/>
                          </a:solidFill>
                        </a:rPr>
                        <a:t>MMS 2011</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B92DB"/>
                    </a:solidFill>
                  </a:tcPr>
                </a:tc>
                <a:tc>
                  <a:txBody>
                    <a:bodyPr/>
                    <a:lstStyle>
                      <a:defPPr>
                        <a:defRPr lang="en-US"/>
                      </a:defPPr>
                      <a:lvl1pPr marL="0" algn="l" defTabSz="914363" rtl="0" eaLnBrk="1" latinLnBrk="0" hangingPunct="1">
                        <a:defRPr sz="1800" b="1" kern="1200">
                          <a:solidFill>
                            <a:schemeClr val="lt1"/>
                          </a:solidFill>
                          <a:latin typeface="Segoe"/>
                        </a:defRPr>
                      </a:lvl1pPr>
                      <a:lvl2pPr marL="457182" algn="l" defTabSz="914363" rtl="0" eaLnBrk="1" latinLnBrk="0" hangingPunct="1">
                        <a:defRPr sz="1800" b="1" kern="1200">
                          <a:solidFill>
                            <a:schemeClr val="lt1"/>
                          </a:solidFill>
                          <a:latin typeface="Segoe"/>
                        </a:defRPr>
                      </a:lvl2pPr>
                      <a:lvl3pPr marL="914363" algn="l" defTabSz="914363" rtl="0" eaLnBrk="1" latinLnBrk="0" hangingPunct="1">
                        <a:defRPr sz="1800" b="1" kern="1200">
                          <a:solidFill>
                            <a:schemeClr val="lt1"/>
                          </a:solidFill>
                          <a:latin typeface="Segoe"/>
                        </a:defRPr>
                      </a:lvl3pPr>
                      <a:lvl4pPr marL="1371545" algn="l" defTabSz="914363" rtl="0" eaLnBrk="1" latinLnBrk="0" hangingPunct="1">
                        <a:defRPr sz="1800" b="1" kern="1200">
                          <a:solidFill>
                            <a:schemeClr val="lt1"/>
                          </a:solidFill>
                          <a:latin typeface="Segoe"/>
                        </a:defRPr>
                      </a:lvl4pPr>
                      <a:lvl5pPr marL="1828727" algn="l" defTabSz="914363" rtl="0" eaLnBrk="1" latinLnBrk="0" hangingPunct="1">
                        <a:defRPr sz="1800" b="1" kern="1200">
                          <a:solidFill>
                            <a:schemeClr val="lt1"/>
                          </a:solidFill>
                          <a:latin typeface="Segoe"/>
                        </a:defRPr>
                      </a:lvl5pPr>
                      <a:lvl6pPr marL="2285909" algn="l" defTabSz="914363" rtl="0" eaLnBrk="1" latinLnBrk="0" hangingPunct="1">
                        <a:defRPr sz="1800" b="1" kern="1200">
                          <a:solidFill>
                            <a:schemeClr val="lt1"/>
                          </a:solidFill>
                          <a:latin typeface="Segoe"/>
                        </a:defRPr>
                      </a:lvl6pPr>
                      <a:lvl7pPr marL="2743090" algn="l" defTabSz="914363" rtl="0" eaLnBrk="1" latinLnBrk="0" hangingPunct="1">
                        <a:defRPr sz="1800" b="1" kern="1200">
                          <a:solidFill>
                            <a:schemeClr val="lt1"/>
                          </a:solidFill>
                          <a:latin typeface="Segoe"/>
                        </a:defRPr>
                      </a:lvl7pPr>
                      <a:lvl8pPr marL="3200272" algn="l" defTabSz="914363" rtl="0" eaLnBrk="1" latinLnBrk="0" hangingPunct="1">
                        <a:defRPr sz="1800" b="1" kern="1200">
                          <a:solidFill>
                            <a:schemeClr val="lt1"/>
                          </a:solidFill>
                          <a:latin typeface="Segoe"/>
                        </a:defRPr>
                      </a:lvl8pPr>
                      <a:lvl9pPr marL="3657454" algn="l" defTabSz="914363" rtl="0" eaLnBrk="1" latinLnBrk="0" hangingPunct="1">
                        <a:defRPr sz="1800" b="1" kern="1200">
                          <a:solidFill>
                            <a:schemeClr val="lt1"/>
                          </a:solidFill>
                          <a:latin typeface="Segoe"/>
                        </a:defRPr>
                      </a:lvl9pPr>
                    </a:lstStyle>
                    <a:p>
                      <a:r>
                        <a:rPr lang="en-US" sz="1400" dirty="0" smtClean="0">
                          <a:solidFill>
                            <a:schemeClr val="bg1"/>
                          </a:solidFill>
                        </a:rPr>
                        <a:t>Delta</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B92DB"/>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Racks</a:t>
                      </a:r>
                      <a:endParaRPr lang="en-US" sz="1400" dirty="0">
                        <a:solidFill>
                          <a:schemeClr val="bg1"/>
                        </a:solidFill>
                      </a:endParaRPr>
                    </a:p>
                  </a:txBody>
                  <a:tcPr marL="121888" marR="1218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6</a:t>
                      </a:r>
                      <a:endParaRPr lang="en-US" sz="1400" dirty="0">
                        <a:solidFill>
                          <a:schemeClr val="bg1"/>
                        </a:solidFill>
                      </a:endParaRPr>
                    </a:p>
                  </a:txBody>
                  <a:tcPr marL="121888" marR="1218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2</a:t>
                      </a:r>
                      <a:endParaRPr lang="en-US" sz="1400" dirty="0">
                        <a:solidFill>
                          <a:schemeClr val="bg1"/>
                        </a:solidFill>
                      </a:endParaRPr>
                    </a:p>
                  </a:txBody>
                  <a:tcPr marL="121888" marR="1218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-66%     </a:t>
                      </a:r>
                      <a:endParaRPr lang="en-US" sz="1400" dirty="0">
                        <a:solidFill>
                          <a:schemeClr val="bg1"/>
                        </a:solidFill>
                      </a:endParaRPr>
                    </a:p>
                  </a:txBody>
                  <a:tcPr marL="121888" marR="1218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Servers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41</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32</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-21% </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HP </a:t>
                      </a:r>
                      <a:r>
                        <a:rPr lang="en-US" sz="1400" dirty="0" err="1" smtClean="0">
                          <a:solidFill>
                            <a:schemeClr val="bg1"/>
                          </a:solidFill>
                        </a:rPr>
                        <a:t>Proliant</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DL380 G6 Rack</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BL460c G7 Blade</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r>
              <a:tr h="587038">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CPUs</a:t>
                      </a:r>
                      <a:r>
                        <a:rPr lang="en-US" sz="1400" baseline="0" dirty="0" smtClean="0">
                          <a:solidFill>
                            <a:schemeClr val="bg1"/>
                          </a:solidFill>
                        </a:rPr>
                        <a:t> (2/server)</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Intel Xeon</a:t>
                      </a:r>
                      <a:r>
                        <a:rPr lang="en-US" sz="1400" baseline="0" dirty="0" smtClean="0">
                          <a:solidFill>
                            <a:schemeClr val="bg1"/>
                          </a:solidFill>
                        </a:rPr>
                        <a:t> </a:t>
                      </a:r>
                      <a:r>
                        <a:rPr lang="en-US" sz="1400" dirty="0" smtClean="0">
                          <a:solidFill>
                            <a:schemeClr val="bg1"/>
                          </a:solidFill>
                        </a:rPr>
                        <a:t>E5504 </a:t>
                      </a:r>
                      <a:br>
                        <a:rPr lang="en-US" sz="1400" dirty="0" smtClean="0">
                          <a:solidFill>
                            <a:schemeClr val="bg1"/>
                          </a:solidFill>
                        </a:rPr>
                      </a:br>
                      <a:r>
                        <a:rPr lang="en-US" sz="1100" dirty="0" smtClean="0">
                          <a:solidFill>
                            <a:schemeClr val="bg1"/>
                          </a:solidFill>
                        </a:rPr>
                        <a:t>(4M Cache, 2.00 GHz, 4.80 GT/s Intel® QPI)</a:t>
                      </a: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Intel Xeon</a:t>
                      </a:r>
                      <a:r>
                        <a:rPr lang="en-US" sz="1400" baseline="0" dirty="0" smtClean="0">
                          <a:solidFill>
                            <a:schemeClr val="bg1"/>
                          </a:solidFill>
                        </a:rPr>
                        <a:t> </a:t>
                      </a:r>
                      <a:r>
                        <a:rPr lang="en-US" sz="1400" dirty="0" smtClean="0">
                          <a:solidFill>
                            <a:schemeClr val="bg1"/>
                          </a:solidFill>
                        </a:rPr>
                        <a:t>X5670</a:t>
                      </a:r>
                      <a:br>
                        <a:rPr lang="en-US" sz="1400" dirty="0" smtClean="0">
                          <a:solidFill>
                            <a:schemeClr val="bg1"/>
                          </a:solidFill>
                        </a:rPr>
                      </a:br>
                      <a:r>
                        <a:rPr lang="en-US" sz="1100" dirty="0" smtClean="0">
                          <a:solidFill>
                            <a:schemeClr val="bg1"/>
                          </a:solidFill>
                        </a:rPr>
                        <a:t>(12M Cache, 2.93 GHz, 6.40 GT/s Intel® QPI)</a:t>
                      </a:r>
                      <a:endParaRPr lang="en-US" sz="1400" dirty="0" smtClean="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Cores/server</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8</a:t>
                      </a:r>
                      <a:endParaRPr lang="en-US" sz="1400" baseline="300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12</a:t>
                      </a:r>
                      <a:r>
                        <a:rPr lang="en-US" sz="1400" baseline="0" dirty="0" smtClean="0">
                          <a:solidFill>
                            <a:schemeClr val="bg1"/>
                          </a:solidFill>
                        </a:rPr>
                        <a:t> </a:t>
                      </a:r>
                      <a:r>
                        <a:rPr lang="en-US" sz="1200" baseline="0" dirty="0" smtClean="0">
                          <a:solidFill>
                            <a:schemeClr val="bg1"/>
                          </a:solidFill>
                        </a:rPr>
                        <a:t>(+ </a:t>
                      </a:r>
                      <a:r>
                        <a:rPr lang="en-US" sz="1200" baseline="0" dirty="0" err="1" smtClean="0">
                          <a:solidFill>
                            <a:schemeClr val="bg1"/>
                          </a:solidFill>
                        </a:rPr>
                        <a:t>Hyperthreading</a:t>
                      </a:r>
                      <a:r>
                        <a:rPr lang="en-US" sz="1200" baseline="0" dirty="0" smtClean="0">
                          <a:solidFill>
                            <a:schemeClr val="bg1"/>
                          </a:solidFill>
                        </a:rPr>
                        <a:t>)</a:t>
                      </a:r>
                      <a:endParaRPr lang="en-US" sz="1400" baseline="300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a:t>
                      </a:r>
                      <a:r>
                        <a:rPr lang="en-US" sz="1400" baseline="0" dirty="0" smtClean="0">
                          <a:solidFill>
                            <a:schemeClr val="bg1"/>
                          </a:solidFill>
                        </a:rPr>
                        <a:t> </a:t>
                      </a:r>
                      <a:r>
                        <a:rPr lang="en-US" sz="1400" dirty="0" smtClean="0">
                          <a:solidFill>
                            <a:schemeClr val="bg1"/>
                          </a:solidFill>
                        </a:rPr>
                        <a:t>50%</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Total CPU Threads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328</a:t>
                      </a:r>
                      <a:endParaRPr lang="en-US" sz="1400" baseline="300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768</a:t>
                      </a:r>
                      <a:endParaRPr lang="en-US" sz="1400" baseline="300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+ 134%</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Total</a:t>
                      </a:r>
                      <a:r>
                        <a:rPr lang="en-US" sz="1400" baseline="0" dirty="0" smtClean="0">
                          <a:solidFill>
                            <a:schemeClr val="bg1"/>
                          </a:solidFill>
                        </a:rPr>
                        <a:t> </a:t>
                      </a:r>
                      <a:r>
                        <a:rPr lang="en-US" sz="1400" dirty="0" smtClean="0">
                          <a:solidFill>
                            <a:schemeClr val="bg1"/>
                          </a:solidFill>
                        </a:rPr>
                        <a:t>RAM</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5.125 TB</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4 TB</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- 22%</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SAN</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None</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HP EVA 4400</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Spinning Drives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164</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160</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- 2%</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r>
              <a:tr h="150770">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Power Cables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82</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52</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- 36%</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Network</a:t>
                      </a:r>
                      <a:r>
                        <a:rPr lang="en-US" sz="1400" baseline="0" dirty="0" smtClean="0">
                          <a:solidFill>
                            <a:schemeClr val="bg1"/>
                          </a:solidFill>
                        </a:rPr>
                        <a:t> Cables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82</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8 Ethernet + </a:t>
                      </a:r>
                      <a:br>
                        <a:rPr lang="en-US" sz="1400" dirty="0" smtClean="0">
                          <a:solidFill>
                            <a:schemeClr val="bg1"/>
                          </a:solidFill>
                        </a:rPr>
                      </a:br>
                      <a:r>
                        <a:rPr lang="en-US" sz="1400" dirty="0" smtClean="0">
                          <a:solidFill>
                            <a:schemeClr val="bg1"/>
                          </a:solidFill>
                        </a:rPr>
                        <a:t>4 </a:t>
                      </a:r>
                      <a:r>
                        <a:rPr lang="en-US" sz="1400" dirty="0" err="1" smtClean="0">
                          <a:solidFill>
                            <a:schemeClr val="bg1"/>
                          </a:solidFill>
                        </a:rPr>
                        <a:t>Fibre</a:t>
                      </a:r>
                      <a:r>
                        <a:rPr lang="en-US" sz="1400" dirty="0" smtClean="0">
                          <a:solidFill>
                            <a:schemeClr val="bg1"/>
                          </a:solidFill>
                        </a:rPr>
                        <a:t> Channel</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- 85%</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40000"/>
                      </a:srgbClr>
                    </a:solidFill>
                  </a:tcPr>
                </a:tc>
              </a:tr>
              <a:tr h="279542">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Power</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9,020 Watts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8,420 Watts</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c>
                  <a:txBody>
                    <a:bodyPr/>
                    <a:lstStyle>
                      <a:defPPr>
                        <a:defRPr lang="en-US"/>
                      </a:defPPr>
                      <a:lvl1pPr marL="0" algn="l" defTabSz="914363" rtl="0" eaLnBrk="1" latinLnBrk="0" hangingPunct="1">
                        <a:defRPr sz="1800" kern="1200">
                          <a:solidFill>
                            <a:schemeClr val="dk1"/>
                          </a:solidFill>
                          <a:latin typeface="Segoe"/>
                        </a:defRPr>
                      </a:lvl1pPr>
                      <a:lvl2pPr marL="457182" algn="l" defTabSz="914363" rtl="0" eaLnBrk="1" latinLnBrk="0" hangingPunct="1">
                        <a:defRPr sz="1800" kern="1200">
                          <a:solidFill>
                            <a:schemeClr val="dk1"/>
                          </a:solidFill>
                          <a:latin typeface="Segoe"/>
                        </a:defRPr>
                      </a:lvl2pPr>
                      <a:lvl3pPr marL="914363" algn="l" defTabSz="914363" rtl="0" eaLnBrk="1" latinLnBrk="0" hangingPunct="1">
                        <a:defRPr sz="1800" kern="1200">
                          <a:solidFill>
                            <a:schemeClr val="dk1"/>
                          </a:solidFill>
                          <a:latin typeface="Segoe"/>
                        </a:defRPr>
                      </a:lvl3pPr>
                      <a:lvl4pPr marL="1371545" algn="l" defTabSz="914363" rtl="0" eaLnBrk="1" latinLnBrk="0" hangingPunct="1">
                        <a:defRPr sz="1800" kern="1200">
                          <a:solidFill>
                            <a:schemeClr val="dk1"/>
                          </a:solidFill>
                          <a:latin typeface="Segoe"/>
                        </a:defRPr>
                      </a:lvl4pPr>
                      <a:lvl5pPr marL="1828727" algn="l" defTabSz="914363" rtl="0" eaLnBrk="1" latinLnBrk="0" hangingPunct="1">
                        <a:defRPr sz="1800" kern="1200">
                          <a:solidFill>
                            <a:schemeClr val="dk1"/>
                          </a:solidFill>
                          <a:latin typeface="Segoe"/>
                        </a:defRPr>
                      </a:lvl5pPr>
                      <a:lvl6pPr marL="2285909" algn="l" defTabSz="914363" rtl="0" eaLnBrk="1" latinLnBrk="0" hangingPunct="1">
                        <a:defRPr sz="1800" kern="1200">
                          <a:solidFill>
                            <a:schemeClr val="dk1"/>
                          </a:solidFill>
                          <a:latin typeface="Segoe"/>
                        </a:defRPr>
                      </a:lvl6pPr>
                      <a:lvl7pPr marL="2743090" algn="l" defTabSz="914363" rtl="0" eaLnBrk="1" latinLnBrk="0" hangingPunct="1">
                        <a:defRPr sz="1800" kern="1200">
                          <a:solidFill>
                            <a:schemeClr val="dk1"/>
                          </a:solidFill>
                          <a:latin typeface="Segoe"/>
                        </a:defRPr>
                      </a:lvl7pPr>
                      <a:lvl8pPr marL="3200272" algn="l" defTabSz="914363" rtl="0" eaLnBrk="1" latinLnBrk="0" hangingPunct="1">
                        <a:defRPr sz="1800" kern="1200">
                          <a:solidFill>
                            <a:schemeClr val="dk1"/>
                          </a:solidFill>
                          <a:latin typeface="Segoe"/>
                        </a:defRPr>
                      </a:lvl8pPr>
                      <a:lvl9pPr marL="3657454" algn="l" defTabSz="914363" rtl="0" eaLnBrk="1" latinLnBrk="0" hangingPunct="1">
                        <a:defRPr sz="1800" kern="1200">
                          <a:solidFill>
                            <a:schemeClr val="dk1"/>
                          </a:solidFill>
                          <a:latin typeface="Segoe"/>
                        </a:defRPr>
                      </a:lvl9pPr>
                    </a:lstStyle>
                    <a:p>
                      <a:r>
                        <a:rPr lang="en-US" sz="1400" dirty="0" smtClean="0">
                          <a:solidFill>
                            <a:schemeClr val="bg1"/>
                          </a:solidFill>
                        </a:rPr>
                        <a:t>~ 7%</a:t>
                      </a:r>
                      <a:endParaRPr lang="en-US" sz="1400" dirty="0">
                        <a:solidFill>
                          <a:schemeClr val="bg1"/>
                        </a:solidFill>
                      </a:endParaRPr>
                    </a:p>
                  </a:txBody>
                  <a:tcPr marL="121888" marR="12188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B92DB">
                        <a:tint val="20000"/>
                      </a:srgbClr>
                    </a:solidFill>
                  </a:tcPr>
                </a:tc>
              </a:tr>
            </a:tbl>
          </a:graphicData>
        </a:graphic>
      </p:graphicFrame>
      <p:sp>
        <p:nvSpPr>
          <p:cNvPr id="2" name="Title 1"/>
          <p:cNvSpPr>
            <a:spLocks noGrp="1"/>
          </p:cNvSpPr>
          <p:nvPr>
            <p:ph type="title"/>
          </p:nvPr>
        </p:nvSpPr>
        <p:spPr/>
        <p:txBody>
          <a:bodyPr/>
          <a:lstStyle/>
          <a:p>
            <a:r>
              <a:rPr lang="en-US" smtClean="0"/>
              <a:t>The Evolution (Racks and Servers)</a:t>
            </a:r>
            <a:endParaRPr lang="en-US" dirty="0"/>
          </a:p>
        </p:txBody>
      </p:sp>
      <p:sp>
        <p:nvSpPr>
          <p:cNvPr id="5" name="Down Arrow 4"/>
          <p:cNvSpPr/>
          <p:nvPr/>
        </p:nvSpPr>
        <p:spPr>
          <a:xfrm>
            <a:off x="10359843" y="1752630"/>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7" name="Down Arrow 6"/>
          <p:cNvSpPr/>
          <p:nvPr/>
        </p:nvSpPr>
        <p:spPr>
          <a:xfrm>
            <a:off x="10359842" y="2064110"/>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10" name="Down Arrow 9"/>
          <p:cNvSpPr/>
          <p:nvPr/>
        </p:nvSpPr>
        <p:spPr>
          <a:xfrm>
            <a:off x="10349205" y="4845444"/>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11" name="Down Arrow 10"/>
          <p:cNvSpPr/>
          <p:nvPr/>
        </p:nvSpPr>
        <p:spPr>
          <a:xfrm>
            <a:off x="10349205" y="5242217"/>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12" name="Down Arrow 11"/>
          <p:cNvSpPr/>
          <p:nvPr/>
        </p:nvSpPr>
        <p:spPr>
          <a:xfrm>
            <a:off x="10342584" y="5661317"/>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16" name="Down Arrow 15"/>
          <p:cNvSpPr/>
          <p:nvPr/>
        </p:nvSpPr>
        <p:spPr>
          <a:xfrm>
            <a:off x="10359839" y="3913590"/>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17" name="Down Arrow 16"/>
          <p:cNvSpPr/>
          <p:nvPr/>
        </p:nvSpPr>
        <p:spPr>
          <a:xfrm rot="10800000">
            <a:off x="10376618" y="3600810"/>
            <a:ext cx="158891"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18" name="Down Arrow 17"/>
          <p:cNvSpPr/>
          <p:nvPr/>
        </p:nvSpPr>
        <p:spPr>
          <a:xfrm>
            <a:off x="10349206" y="4518830"/>
            <a:ext cx="172130"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
        <p:nvSpPr>
          <p:cNvPr id="20" name="Down Arrow 19"/>
          <p:cNvSpPr/>
          <p:nvPr/>
        </p:nvSpPr>
        <p:spPr>
          <a:xfrm rot="10800000">
            <a:off x="10366458" y="3291200"/>
            <a:ext cx="158891" cy="203260"/>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91440" tIns="45720" rtlCol="0" anchor="ctr"/>
          <a:lstStyle/>
          <a:p>
            <a:pPr algn="ctr">
              <a:lnSpc>
                <a:spcPct val="85000"/>
              </a:lnSpc>
            </a:pPr>
            <a:endParaRPr lang="en-US" sz="2000" dirty="0" smtClean="0">
              <a:solidFill>
                <a:prstClr val="white"/>
              </a:solidFill>
              <a:latin typeface="+mj-lt"/>
            </a:endParaRPr>
          </a:p>
        </p:txBody>
      </p:sp>
    </p:spTree>
    <p:extLst>
      <p:ext uri="{BB962C8B-B14F-4D97-AF65-F5344CB8AC3E}">
        <p14:creationId xmlns:p14="http://schemas.microsoft.com/office/powerpoint/2010/main" val="158266443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Important Resources</a:t>
            </a:r>
            <a:endParaRPr lang="en-US" dirty="0"/>
          </a:p>
        </p:txBody>
      </p:sp>
      <p:sp>
        <p:nvSpPr>
          <p:cNvPr id="3" name="Content Placeholder 2"/>
          <p:cNvSpPr>
            <a:spLocks noGrp="1"/>
          </p:cNvSpPr>
          <p:nvPr>
            <p:ph idx="1"/>
          </p:nvPr>
        </p:nvSpPr>
        <p:spPr/>
        <p:txBody>
          <a:bodyPr/>
          <a:lstStyle/>
          <a:p>
            <a:r>
              <a:rPr lang="en-US" smtClean="0"/>
              <a:t>HP Cloud Foundation for Hyper-V “Use Case Implementation Guide”</a:t>
            </a:r>
          </a:p>
          <a:p>
            <a:r>
              <a:rPr lang="en-US" smtClean="0"/>
              <a:t>HP Cloud Foundation for Hyper-V Toolkit contains</a:t>
            </a:r>
          </a:p>
          <a:p>
            <a:pPr lvl="1"/>
            <a:r>
              <a:rPr lang="en-US" smtClean="0"/>
              <a:t>Deployment jobs described in use case implementation guide</a:t>
            </a:r>
          </a:p>
          <a:p>
            <a:pPr lvl="1"/>
            <a:r>
              <a:rPr lang="en-US" smtClean="0"/>
              <a:t>Powershell scripts described in use case implementation guide</a:t>
            </a:r>
          </a:p>
          <a:p>
            <a:r>
              <a:rPr lang="en-US" smtClean="0"/>
              <a:t>To access resources </a:t>
            </a:r>
            <a:r>
              <a:rPr lang="en-US" smtClean="0">
                <a:hlinkClick r:id="rId2"/>
              </a:rPr>
              <a:t>here</a:t>
            </a:r>
            <a:r>
              <a:rPr lang="en-US" smtClean="0"/>
              <a:t>.</a:t>
            </a:r>
            <a:endParaRPr lang="en-US"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 Why Microsoft and HP </a:t>
            </a:r>
            <a:br>
              <a:rPr lang="en-US" smtClean="0"/>
            </a:br>
            <a:r>
              <a:rPr lang="en-US" smtClean="0"/>
              <a:t>for Private Cloud </a:t>
            </a:r>
            <a:endParaRPr lang="en-US" dirty="0"/>
          </a:p>
        </p:txBody>
      </p:sp>
      <p:sp>
        <p:nvSpPr>
          <p:cNvPr id="5" name="Content Placeholder 4"/>
          <p:cNvSpPr>
            <a:spLocks noGrp="1"/>
          </p:cNvSpPr>
          <p:nvPr>
            <p:ph idx="1"/>
          </p:nvPr>
        </p:nvSpPr>
        <p:spPr>
          <a:xfrm>
            <a:off x="519112" y="1905000"/>
            <a:ext cx="11149013" cy="2000548"/>
          </a:xfrm>
        </p:spPr>
        <p:txBody>
          <a:bodyPr/>
          <a:lstStyle/>
          <a:p>
            <a:r>
              <a:rPr lang="en-US" dirty="0" smtClean="0"/>
              <a:t>Deep engineering integration across infrastructure and applications </a:t>
            </a:r>
          </a:p>
          <a:p>
            <a:r>
              <a:rPr lang="en-US" dirty="0" smtClean="0"/>
              <a:t>Trained pre-sales resources, solution architects, and partner resources available across the world </a:t>
            </a:r>
          </a:p>
          <a:p>
            <a:r>
              <a:rPr lang="en-US" dirty="0" smtClean="0"/>
              <a:t>Best of hardware and software integrated to deliver an </a:t>
            </a:r>
            <a:br>
              <a:rPr lang="en-US" dirty="0" smtClean="0"/>
            </a:br>
            <a:r>
              <a:rPr lang="en-US" dirty="0" smtClean="0"/>
              <a:t>end-to-end private cloud solution</a:t>
            </a:r>
          </a:p>
          <a:p>
            <a:r>
              <a:rPr lang="en-US" dirty="0" smtClean="0"/>
              <a:t>Low TCO, fast to deploy </a:t>
            </a:r>
            <a:endParaRPr lang="en-US" dirty="0"/>
          </a:p>
        </p:txBody>
      </p:sp>
    </p:spTree>
    <p:extLst>
      <p:ext uri="{BB962C8B-B14F-4D97-AF65-F5344CB8AC3E}">
        <p14:creationId xmlns:p14="http://schemas.microsoft.com/office/powerpoint/2010/main" val="282222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Public vs. Private Clouds</a:t>
            </a:r>
            <a:endParaRPr lang="en-US" dirty="0"/>
          </a:p>
        </p:txBody>
      </p:sp>
      <p:grpSp>
        <p:nvGrpSpPr>
          <p:cNvPr id="2" name="Group 53"/>
          <p:cNvGrpSpPr/>
          <p:nvPr/>
        </p:nvGrpSpPr>
        <p:grpSpPr>
          <a:xfrm>
            <a:off x="11058118" y="228622"/>
            <a:ext cx="825556" cy="522347"/>
            <a:chOff x="10680916" y="5538353"/>
            <a:chExt cx="923470" cy="584298"/>
          </a:xfrm>
        </p:grpSpPr>
        <p:pic>
          <p:nvPicPr>
            <p:cNvPr id="55" name="Picture 5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680916" y="5538353"/>
              <a:ext cx="923470" cy="469284"/>
            </a:xfrm>
            <a:prstGeom prst="rect">
              <a:avLst/>
            </a:prstGeom>
            <a:noFill/>
            <a:ln>
              <a:noFill/>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7"/>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0680916" y="6004236"/>
              <a:ext cx="923470" cy="118415"/>
            </a:xfrm>
            <a:prstGeom prst="rect">
              <a:avLst/>
            </a:prstGeom>
            <a:noFill/>
            <a:ln>
              <a:noFill/>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6" name="Group 14"/>
          <p:cNvGrpSpPr/>
          <p:nvPr/>
        </p:nvGrpSpPr>
        <p:grpSpPr>
          <a:xfrm>
            <a:off x="6319161" y="1436120"/>
            <a:ext cx="5348968" cy="4635497"/>
            <a:chOff x="4740605" y="1536698"/>
            <a:chExt cx="4012771" cy="4635497"/>
          </a:xfrm>
        </p:grpSpPr>
        <p:sp>
          <p:nvSpPr>
            <p:cNvPr id="137" name="Rectangle 136"/>
            <p:cNvSpPr/>
            <p:nvPr/>
          </p:nvSpPr>
          <p:spPr bwMode="auto">
            <a:xfrm>
              <a:off x="4740605" y="1536698"/>
              <a:ext cx="4012771" cy="4635497"/>
            </a:xfrm>
            <a:prstGeom prst="rect">
              <a:avLst/>
            </a:prstGeom>
            <a:gradFill rotWithShape="1">
              <a:gsLst>
                <a:gs pos="0">
                  <a:srgbClr val="4B4B4B"/>
                </a:gs>
                <a:gs pos="35000">
                  <a:srgbClr val="5C5C5C"/>
                </a:gs>
                <a:gs pos="100000">
                  <a:srgbClr val="7B7B7B"/>
                </a:gs>
              </a:gsLst>
              <a:lin ang="16200000" scaled="1"/>
            </a:gradFill>
            <a:ln w="9525" cap="flat" cmpd="sng" algn="ctr">
              <a:solidFill>
                <a:srgbClr val="6D6D6D"/>
              </a:solidFill>
              <a:prstDash val="solid"/>
            </a:ln>
            <a:effectLst>
              <a:outerShdw blurRad="40000" dist="20000" dir="5400000" rotWithShape="0">
                <a:srgbClr val="000000">
                  <a:alpha val="38000"/>
                </a:srgbClr>
              </a:outerShdw>
            </a:effectLst>
          </p:spPr>
          <p:txBody>
            <a:bodyPr lIns="0" tIns="0" rIns="0" bIns="0" anchor="ctr" anchorCtr="0"/>
            <a:lstStyle/>
            <a:p>
              <a:pPr marL="0" marR="0" lvl="0" indent="0" algn="ctr" defTabSz="914400" eaLnBrk="1" fontAlgn="auto" latinLnBrk="0" hangingPunct="1">
                <a:lnSpc>
                  <a:spcPct val="90000"/>
                </a:lnSpc>
                <a:spcBef>
                  <a:spcPts val="0"/>
                </a:spcBef>
                <a:spcAft>
                  <a:spcPts val="0"/>
                </a:spcAft>
                <a:buClr>
                  <a:srgbClr val="F3AF35"/>
                </a:buClr>
                <a:buSzPct val="70000"/>
                <a:buFontTx/>
                <a:buNone/>
                <a:tabLst/>
                <a:defRPr/>
              </a:pP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a:ea typeface="+mn-ea"/>
                <a:cs typeface="Segoe UI" pitchFamily="34" charset="0"/>
              </a:endParaRPr>
            </a:p>
          </p:txBody>
        </p:sp>
        <p:sp>
          <p:nvSpPr>
            <p:cNvPr id="138" name="Content Placeholder 1"/>
            <p:cNvSpPr txBox="1">
              <a:spLocks/>
            </p:cNvSpPr>
            <p:nvPr/>
          </p:nvSpPr>
          <p:spPr>
            <a:xfrm>
              <a:off x="4918190" y="1686549"/>
              <a:ext cx="3657600" cy="369332"/>
            </a:xfrm>
            <a:prstGeom prst="rect">
              <a:avLst/>
            </a:prstGeom>
          </p:spPr>
          <p:txBody>
            <a:bodyPr vert="horz" wrap="square" lIns="0" tIns="0" rIns="0" bIns="0" rtlCol="0">
              <a:spAutoFit/>
            </a:bodyPr>
            <a:lstStyle>
              <a:defPPr>
                <a:defRPr lang="en-US"/>
              </a:defPPr>
              <a:lvl1pPr marL="0" indent="0" algn="ctr" defTabSz="914363" eaLnBrk="1" fontAlgn="auto" latinLnBrk="0" hangingPunct="1">
                <a:lnSpc>
                  <a:spcPct val="100000"/>
                </a:lnSpc>
                <a:spcBef>
                  <a:spcPts val="600"/>
                </a:spcBef>
                <a:spcAft>
                  <a:spcPts val="0"/>
                </a:spcAft>
                <a:buClr>
                  <a:srgbClr val="5191CD"/>
                </a:buClr>
                <a:buSzPct val="100000"/>
                <a:buFontTx/>
                <a:buNone/>
                <a:defRPr sz="2400">
                  <a:gradFill>
                    <a:gsLst>
                      <a:gs pos="0">
                        <a:srgbClr val="FFFFFF"/>
                      </a:gs>
                      <a:gs pos="86000">
                        <a:srgbClr val="FFFFFF"/>
                      </a:gs>
                    </a:gsLst>
                    <a:lin ang="5400000" scaled="0"/>
                  </a:gradFill>
                  <a:latin typeface="+mn-lt"/>
                  <a:ea typeface="Segoe UI" pitchFamily="34" charset="0"/>
                  <a:cs typeface="Segoe UI" pitchFamily="34" charset="0"/>
                </a:defRPr>
              </a:lvl1pPr>
              <a:lvl2pPr marL="548640" indent="-274320" defTabSz="914363" eaLnBrk="1" latinLnBrk="0" hangingPunct="1">
                <a:lnSpc>
                  <a:spcPct val="100000"/>
                </a:lnSpc>
                <a:spcBef>
                  <a:spcPts val="600"/>
                </a:spcBef>
                <a:buClr>
                  <a:srgbClr val="5191CD"/>
                </a:buClr>
                <a:buSzPct val="75000"/>
                <a:buFontTx/>
                <a:buBlip>
                  <a:blip r:embed="rId6"/>
                </a:buBlip>
                <a:defRPr sz="1400">
                  <a:latin typeface="+mn-lt"/>
                  <a:ea typeface="Verdana" pitchFamily="34" charset="0"/>
                  <a:cs typeface="Verdana" pitchFamily="34" charset="0"/>
                </a:defRPr>
              </a:lvl2pPr>
              <a:lvl3pPr marL="822960" indent="-274320" defTabSz="914363" eaLnBrk="1" latinLnBrk="0" hangingPunct="1">
                <a:lnSpc>
                  <a:spcPct val="100000"/>
                </a:lnSpc>
                <a:spcBef>
                  <a:spcPts val="600"/>
                </a:spcBef>
                <a:buClr>
                  <a:srgbClr val="5191CD"/>
                </a:buClr>
                <a:buSzPct val="100000"/>
                <a:buFont typeface="Segoe" charset="0"/>
                <a:buChar char="–"/>
                <a:defRPr sz="1400">
                  <a:latin typeface="+mn-lt"/>
                  <a:ea typeface="Verdana" pitchFamily="34" charset="0"/>
                  <a:cs typeface="Verdana" pitchFamily="34" charset="0"/>
                </a:defRPr>
              </a:lvl3pPr>
              <a:lvl4pPr marL="1097280" indent="-274320" defTabSz="914363" eaLnBrk="1" latinLnBrk="0" hangingPunct="1">
                <a:lnSpc>
                  <a:spcPct val="100000"/>
                </a:lnSpc>
                <a:spcBef>
                  <a:spcPts val="600"/>
                </a:spcBef>
                <a:buClr>
                  <a:srgbClr val="5191CD"/>
                </a:buClr>
                <a:buSzPct val="100000"/>
                <a:buFont typeface="Segoe" charset="0"/>
                <a:buChar char="–"/>
                <a:defRPr sz="1400">
                  <a:latin typeface="+mn-lt"/>
                  <a:ea typeface="Verdana" pitchFamily="34" charset="0"/>
                  <a:cs typeface="Verdana" pitchFamily="34" charset="0"/>
                </a:defRPr>
              </a:lvl4pPr>
              <a:lvl5pPr marL="1371600" indent="-274320" defTabSz="914363" eaLnBrk="1" latinLnBrk="0" hangingPunct="1">
                <a:lnSpc>
                  <a:spcPct val="100000"/>
                </a:lnSpc>
                <a:spcBef>
                  <a:spcPts val="600"/>
                </a:spcBef>
                <a:buClr>
                  <a:srgbClr val="5191CD"/>
                </a:buClr>
                <a:buSzPct val="100000"/>
                <a:buFont typeface="Segoe" charset="0"/>
                <a:buChar char="–"/>
                <a:defRPr sz="1400">
                  <a:latin typeface="+mn-lt"/>
                  <a:ea typeface="Verdana" pitchFamily="34" charset="0"/>
                  <a:cs typeface="Verdana" pitchFamily="34" charset="0"/>
                </a:defRPr>
              </a:lvl5pPr>
              <a:lvl6pPr marL="2514499" indent="-228591" defTabSz="914363">
                <a:spcBef>
                  <a:spcPct val="20000"/>
                </a:spcBef>
                <a:buFont typeface="Arial" pitchFamily="34" charset="0"/>
                <a:buChar char="•"/>
                <a:defRPr sz="2000">
                  <a:latin typeface="+mn-lt"/>
                </a:defRPr>
              </a:lvl6pPr>
              <a:lvl7pPr marL="2971681" indent="-228591" defTabSz="914363">
                <a:spcBef>
                  <a:spcPct val="20000"/>
                </a:spcBef>
                <a:buFont typeface="Arial" pitchFamily="34" charset="0"/>
                <a:buChar char="•"/>
                <a:defRPr sz="2000">
                  <a:latin typeface="+mn-lt"/>
                </a:defRPr>
              </a:lvl7pPr>
              <a:lvl8pPr marL="3428863" indent="-228591" defTabSz="914363">
                <a:spcBef>
                  <a:spcPct val="20000"/>
                </a:spcBef>
                <a:buFont typeface="Arial" pitchFamily="34" charset="0"/>
                <a:buChar char="•"/>
                <a:defRPr sz="2000">
                  <a:latin typeface="+mn-lt"/>
                </a:defRPr>
              </a:lvl8pPr>
              <a:lvl9pPr marL="3886045" indent="-228591" defTabSz="914363">
                <a:spcBef>
                  <a:spcPct val="20000"/>
                </a:spcBef>
                <a:buFont typeface="Arial" pitchFamily="34" charset="0"/>
                <a:buChar char="•"/>
                <a:defRPr sz="2000">
                  <a:latin typeface="+mn-lt"/>
                </a:defRPr>
              </a:lvl9pPr>
            </a:lstStyle>
            <a:p>
              <a:pPr marL="0" marR="0" lvl="0" indent="0" algn="ctr" defTabSz="914363" eaLnBrk="1" fontAlgn="auto" latinLnBrk="0" hangingPunct="1">
                <a:lnSpc>
                  <a:spcPct val="100000"/>
                </a:lnSpc>
                <a:spcBef>
                  <a:spcPts val="600"/>
                </a:spcBef>
                <a:spcAft>
                  <a:spcPts val="0"/>
                </a:spcAft>
                <a:buClr>
                  <a:srgbClr val="5191CD"/>
                </a:buClr>
                <a:buSzPct val="100000"/>
                <a:buFontTx/>
                <a:buNone/>
                <a:tabLst/>
                <a:defRPr/>
              </a:pPr>
              <a:r>
                <a:rPr kumimoji="0" lang="en-US" sz="2400" b="0" i="0" u="none" strike="noStrike" kern="0" cap="none" spc="0" normalizeH="0" baseline="0" noProof="0" dirty="0">
                  <a:ln>
                    <a:noFill/>
                  </a:ln>
                  <a:gradFill>
                    <a:gsLst>
                      <a:gs pos="0">
                        <a:srgbClr val="FFFFFF"/>
                      </a:gs>
                      <a:gs pos="86000">
                        <a:srgbClr val="FFFFFF"/>
                      </a:gs>
                    </a:gsLst>
                    <a:lin ang="5400000" scaled="0"/>
                  </a:gradFill>
                  <a:effectLst/>
                  <a:uLnTx/>
                  <a:uFillTx/>
                  <a:latin typeface="Segoe"/>
                  <a:cs typeface="Segoe UI" pitchFamily="34" charset="0"/>
                </a:rPr>
                <a:t>Private Cloud </a:t>
              </a:r>
            </a:p>
          </p:txBody>
        </p:sp>
        <p:sp>
          <p:nvSpPr>
            <p:cNvPr id="139" name="Content Placeholder 1"/>
            <p:cNvSpPr txBox="1">
              <a:spLocks/>
            </p:cNvSpPr>
            <p:nvPr/>
          </p:nvSpPr>
          <p:spPr>
            <a:xfrm>
              <a:off x="5101070" y="2169136"/>
              <a:ext cx="3108960" cy="984885"/>
            </a:xfrm>
            <a:prstGeom prst="rect">
              <a:avLst/>
            </a:prstGeom>
          </p:spPr>
          <p:txBody>
            <a:bodyPr vert="horz" wrap="square" lIns="0" tIns="0" rIns="0" bIns="0" rtlCol="0">
              <a:spAutoFit/>
            </a:bodyPr>
            <a:lstStyle>
              <a:lvl1pPr marL="274320" indent="-274320" algn="l" defTabSz="914363" rtl="0" eaLnBrk="1" latinLnBrk="0" hangingPunct="1">
                <a:lnSpc>
                  <a:spcPct val="100000"/>
                </a:lnSpc>
                <a:spcBef>
                  <a:spcPts val="600"/>
                </a:spcBef>
                <a:buClr>
                  <a:srgbClr val="5191CD"/>
                </a:buClr>
                <a:buSzPct val="100000"/>
                <a:buFontTx/>
                <a:buBlip>
                  <a:blip r:embed="rId6"/>
                </a:buBlip>
                <a:defRPr sz="1400" kern="1200">
                  <a:solidFill>
                    <a:schemeClr val="tx1"/>
                  </a:solidFill>
                  <a:latin typeface="+mn-lt"/>
                  <a:ea typeface="Verdana" pitchFamily="34" charset="0"/>
                  <a:cs typeface="Verdana" pitchFamily="34" charset="0"/>
                </a:defRPr>
              </a:lvl1pPr>
              <a:lvl2pPr marL="548640" indent="-274320" algn="l" defTabSz="914363" rtl="0" eaLnBrk="1" latinLnBrk="0" hangingPunct="1">
                <a:lnSpc>
                  <a:spcPct val="100000"/>
                </a:lnSpc>
                <a:spcBef>
                  <a:spcPts val="600"/>
                </a:spcBef>
                <a:buClr>
                  <a:srgbClr val="5191CD"/>
                </a:buClr>
                <a:buSzPct val="75000"/>
                <a:buFontTx/>
                <a:buBlip>
                  <a:blip r:embed="rId6"/>
                </a:buBlip>
                <a:defRPr sz="1400" kern="1200">
                  <a:solidFill>
                    <a:schemeClr val="tx1"/>
                  </a:solidFill>
                  <a:latin typeface="+mn-lt"/>
                  <a:ea typeface="Verdana" pitchFamily="34" charset="0"/>
                  <a:cs typeface="Verdana" pitchFamily="34" charset="0"/>
                </a:defRPr>
              </a:lvl2pPr>
              <a:lvl3pPr marL="822960" indent="-274320" algn="l" defTabSz="914363" rtl="0" eaLnBrk="1" latinLnBrk="0" hangingPunct="1">
                <a:lnSpc>
                  <a:spcPct val="100000"/>
                </a:lnSpc>
                <a:spcBef>
                  <a:spcPts val="600"/>
                </a:spcBef>
                <a:buClr>
                  <a:srgbClr val="5191CD"/>
                </a:buClr>
                <a:buSzPct val="100000"/>
                <a:buFont typeface="Segoe" charset="0"/>
                <a:buChar char="–"/>
                <a:defRPr sz="1400" kern="1200">
                  <a:solidFill>
                    <a:schemeClr val="tx1"/>
                  </a:solidFill>
                  <a:latin typeface="+mn-lt"/>
                  <a:ea typeface="Verdana" pitchFamily="34" charset="0"/>
                  <a:cs typeface="Verdana" pitchFamily="34" charset="0"/>
                </a:defRPr>
              </a:lvl3pPr>
              <a:lvl4pPr marL="1097280" indent="-274320" algn="l" defTabSz="914363" rtl="0" eaLnBrk="1" latinLnBrk="0" hangingPunct="1">
                <a:lnSpc>
                  <a:spcPct val="100000"/>
                </a:lnSpc>
                <a:spcBef>
                  <a:spcPts val="600"/>
                </a:spcBef>
                <a:buClr>
                  <a:srgbClr val="5191CD"/>
                </a:buClr>
                <a:buSzPct val="100000"/>
                <a:buFont typeface="Segoe" charset="0"/>
                <a:buChar char="–"/>
                <a:defRPr sz="1400" kern="1200">
                  <a:solidFill>
                    <a:schemeClr val="tx1"/>
                  </a:solidFill>
                  <a:latin typeface="+mn-lt"/>
                  <a:ea typeface="Verdana" pitchFamily="34" charset="0"/>
                  <a:cs typeface="Verdana" pitchFamily="34" charset="0"/>
                </a:defRPr>
              </a:lvl4pPr>
              <a:lvl5pPr marL="1371600" indent="-274320" algn="l" defTabSz="914363" rtl="0" eaLnBrk="1" latinLnBrk="0" hangingPunct="1">
                <a:lnSpc>
                  <a:spcPct val="100000"/>
                </a:lnSpc>
                <a:spcBef>
                  <a:spcPts val="600"/>
                </a:spcBef>
                <a:buClr>
                  <a:srgbClr val="5191CD"/>
                </a:buClr>
                <a:buSzPct val="100000"/>
                <a:buFont typeface="Segoe" charset="0"/>
                <a:buChar char="–"/>
                <a:defRPr sz="1400" kern="1200">
                  <a:solidFill>
                    <a:schemeClr val="tx1"/>
                  </a:solidFill>
                  <a:latin typeface="+mn-lt"/>
                  <a:ea typeface="Verdana" pitchFamily="34" charset="0"/>
                  <a:cs typeface="Verdana"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0"/>
                </a:spcAft>
                <a:buClr>
                  <a:srgbClr val="5191CD"/>
                </a:buClr>
                <a:buSzPct val="90000"/>
                <a:buFontTx/>
                <a:buNone/>
                <a:tabLst/>
                <a:defRPr/>
              </a:pPr>
              <a:r>
                <a:rPr kumimoji="0" lang="en-US" sz="1600" b="0" i="0" u="none" strike="noStrike" kern="1200" cap="none" spc="0" normalizeH="0" baseline="0" noProof="0" dirty="0">
                  <a:ln>
                    <a:noFill/>
                  </a:ln>
                  <a:gradFill>
                    <a:gsLst>
                      <a:gs pos="0">
                        <a:srgbClr val="FFFFFF"/>
                      </a:gs>
                      <a:gs pos="86000">
                        <a:srgbClr val="FFFFFF"/>
                      </a:gs>
                    </a:gsLst>
                    <a:lin ang="5400000" scaled="0"/>
                  </a:gradFill>
                  <a:effectLst/>
                  <a:uLnTx/>
                  <a:uFillTx/>
                  <a:latin typeface="Segoe"/>
                  <a:ea typeface="Segoe UI" pitchFamily="34" charset="0"/>
                  <a:cs typeface="Segoe UI" pitchFamily="34" charset="0"/>
                </a:rPr>
                <a:t>Private cloud represents the core cloud attributes of self-service, shared, scalable/elastic and usage based on </a:t>
              </a:r>
              <a:r>
                <a:rPr kumimoji="0" lang="en-US" sz="1600" b="1" i="0" u="none" strike="noStrike" kern="1200" cap="none" spc="0" normalizeH="0" baseline="0" noProof="0" dirty="0">
                  <a:ln>
                    <a:noFill/>
                  </a:ln>
                  <a:gradFill>
                    <a:gsLst>
                      <a:gs pos="0">
                        <a:srgbClr val="FFFFFF"/>
                      </a:gs>
                      <a:gs pos="86000">
                        <a:srgbClr val="FFFFFF"/>
                      </a:gs>
                    </a:gsLst>
                    <a:lin ang="5400000" scaled="0"/>
                  </a:gradFill>
                  <a:effectLst/>
                  <a:uLnTx/>
                  <a:uFillTx/>
                  <a:latin typeface="Segoe"/>
                  <a:ea typeface="Segoe UI" pitchFamily="34" charset="0"/>
                  <a:cs typeface="Segoe UI" pitchFamily="34" charset="0"/>
                </a:rPr>
                <a:t>dedicated resources.</a:t>
              </a:r>
            </a:p>
          </p:txBody>
        </p:sp>
        <p:sp>
          <p:nvSpPr>
            <p:cNvPr id="140" name="Text Box 28"/>
            <p:cNvSpPr txBox="1">
              <a:spLocks noChangeArrowheads="1"/>
            </p:cNvSpPr>
            <p:nvPr/>
          </p:nvSpPr>
          <p:spPr bwMode="auto">
            <a:xfrm>
              <a:off x="6284062" y="3015776"/>
              <a:ext cx="1182013" cy="295466"/>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marL="0" marR="0" lvl="0" indent="0" algn="ctr" defTabSz="685807" eaLnBrk="1" fontAlgn="auto" latinLnBrk="0" hangingPunct="1">
                <a:lnSpc>
                  <a:spcPct val="80000"/>
                </a:lnSpc>
                <a:spcBef>
                  <a:spcPts val="0"/>
                </a:spcBef>
                <a:spcAft>
                  <a:spcPts val="0"/>
                </a:spcAft>
                <a:buClrTx/>
                <a:buSzTx/>
                <a:buFontTx/>
                <a:buNone/>
                <a:tabLst/>
                <a:defRPr/>
              </a:pPr>
              <a:endParaRPr kumimoji="0" lang="en-US" sz="1500" b="0" i="0" u="none" strike="noStrike" kern="0" cap="none" spc="0" normalizeH="0" baseline="0" noProof="0" dirty="0">
                <a:ln w="10160">
                  <a:noFill/>
                  <a:prstDash val="solid"/>
                </a:ln>
                <a:solidFill>
                  <a:srgbClr val="FFFFFF"/>
                </a:solidFill>
                <a:effectLst/>
                <a:uLnTx/>
                <a:uFillTx/>
                <a:latin typeface="Segoe"/>
              </a:endParaRPr>
            </a:p>
          </p:txBody>
        </p:sp>
        <p:grpSp>
          <p:nvGrpSpPr>
            <p:cNvPr id="141" name="Group 13"/>
            <p:cNvGrpSpPr/>
            <p:nvPr/>
          </p:nvGrpSpPr>
          <p:grpSpPr>
            <a:xfrm>
              <a:off x="4851477" y="3336551"/>
              <a:ext cx="3791027" cy="2713120"/>
              <a:chOff x="4851477" y="3336551"/>
              <a:chExt cx="3791027" cy="2713120"/>
            </a:xfrm>
          </p:grpSpPr>
          <p:sp>
            <p:nvSpPr>
              <p:cNvPr id="142" name="Rounded Rectangle 141"/>
              <p:cNvSpPr/>
              <p:nvPr/>
            </p:nvSpPr>
            <p:spPr bwMode="auto">
              <a:xfrm>
                <a:off x="4851477" y="3336551"/>
                <a:ext cx="3791027" cy="2713120"/>
              </a:xfrm>
              <a:prstGeom prst="roundRect">
                <a:avLst>
                  <a:gd name="adj" fmla="val 7500"/>
                </a:avLst>
              </a:prstGeom>
              <a:gradFill rotWithShape="1">
                <a:gsLst>
                  <a:gs pos="0">
                    <a:srgbClr val="FFFFFF">
                      <a:alpha val="61000"/>
                    </a:srgbClr>
                  </a:gs>
                  <a:gs pos="43000">
                    <a:srgbClr val="FFFFFF">
                      <a:alpha val="20000"/>
                    </a:srgbClr>
                  </a:gs>
                </a:gsLst>
                <a:lin ang="16200000" scaled="0"/>
              </a:gradFill>
              <a:ln w="12700" cap="flat" cmpd="sng" algn="ctr">
                <a:solidFill>
                  <a:srgbClr val="FFFFFF">
                    <a:alpha val="81176"/>
                  </a:srgbClr>
                </a:solidFill>
                <a:prstDash val="solid"/>
                <a:headEnd type="none" w="med" len="med"/>
                <a:tailEnd type="none" w="med" len="med"/>
              </a:ln>
              <a:effectLst/>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Segoe"/>
                  <a:ea typeface="+mn-ea"/>
                  <a:cs typeface="+mn-cs"/>
                </a:endParaRPr>
              </a:p>
            </p:txBody>
          </p:sp>
          <p:sp>
            <p:nvSpPr>
              <p:cNvPr id="143" name="Text Box 28"/>
              <p:cNvSpPr txBox="1">
                <a:spLocks noChangeArrowheads="1"/>
              </p:cNvSpPr>
              <p:nvPr/>
            </p:nvSpPr>
            <p:spPr bwMode="auto">
              <a:xfrm>
                <a:off x="6453565" y="3465264"/>
                <a:ext cx="586852"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Enterprise</a:t>
                </a:r>
              </a:p>
            </p:txBody>
          </p:sp>
          <p:grpSp>
            <p:nvGrpSpPr>
              <p:cNvPr id="144" name="Group 51"/>
              <p:cNvGrpSpPr/>
              <p:nvPr/>
            </p:nvGrpSpPr>
            <p:grpSpPr>
              <a:xfrm>
                <a:off x="5013633" y="3753868"/>
                <a:ext cx="3466715" cy="2082541"/>
                <a:chOff x="729314" y="3753868"/>
                <a:chExt cx="3466715" cy="2082541"/>
              </a:xfrm>
            </p:grpSpPr>
            <p:sp>
              <p:nvSpPr>
                <p:cNvPr id="145" name="Rounded Rectangle 144"/>
                <p:cNvSpPr/>
                <p:nvPr/>
              </p:nvSpPr>
              <p:spPr bwMode="auto">
                <a:xfrm>
                  <a:off x="2849920" y="3753868"/>
                  <a:ext cx="1346109" cy="731520"/>
                </a:xfrm>
                <a:prstGeom prst="roundRect">
                  <a:avLst>
                    <a:gd name="adj" fmla="val 50000"/>
                  </a:avLst>
                </a:prstGeom>
                <a:solidFill>
                  <a:srgbClr val="203A6A"/>
                </a:solidFill>
                <a:ln w="9525" cap="flat" cmpd="sng" algn="ctr">
                  <a:noFill/>
                  <a:prstDash val="solid"/>
                  <a:headEnd type="none" w="med" len="med"/>
                  <a:tailEnd type="none" w="med" len="med"/>
                </a:ln>
                <a:effectLst>
                  <a:glow rad="63500">
                    <a:srgbClr val="2DA33B">
                      <a:satMod val="175000"/>
                      <a:alpha val="40000"/>
                    </a:srgbClr>
                  </a:glow>
                </a:effectLst>
                <a:scene3d>
                  <a:camera prst="orthographicFront"/>
                  <a:lightRig rig="balanced" dir="t"/>
                </a:scene3d>
                <a:sp3d contourW="19050">
                  <a:bevelT w="101600" h="63500" prst="angle"/>
                  <a:contourClr>
                    <a:srgbClr val="80DE3A"/>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Segoe"/>
                    <a:ea typeface="+mn-ea"/>
                    <a:cs typeface="+mn-cs"/>
                  </a:endParaRPr>
                </a:p>
              </p:txBody>
            </p:sp>
            <p:cxnSp>
              <p:nvCxnSpPr>
                <p:cNvPr id="146" name="Straight Arrow Connector 145"/>
                <p:cNvCxnSpPr>
                  <a:stCxn id="158" idx="6"/>
                  <a:endCxn id="145" idx="1"/>
                </p:cNvCxnSpPr>
                <p:nvPr/>
              </p:nvCxnSpPr>
              <p:spPr bwMode="auto">
                <a:xfrm>
                  <a:off x="1460834" y="4119628"/>
                  <a:ext cx="1389086" cy="0"/>
                </a:xfrm>
                <a:prstGeom prst="straightConnector1">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sp>
              <p:nvSpPr>
                <p:cNvPr id="147" name="Oval 146"/>
                <p:cNvSpPr/>
                <p:nvPr/>
              </p:nvSpPr>
              <p:spPr bwMode="auto">
                <a:xfrm>
                  <a:off x="729314" y="5104889"/>
                  <a:ext cx="731520" cy="731520"/>
                </a:xfrm>
                <a:prstGeom prst="ellipse">
                  <a:avLst/>
                </a:prstGeom>
                <a:solidFill>
                  <a:srgbClr val="203A6A"/>
                </a:solidFill>
                <a:ln w="9525" cap="flat" cmpd="sng" algn="ctr">
                  <a:noFill/>
                  <a:prstDash val="solid"/>
                  <a:headEnd type="none" w="med" len="med"/>
                  <a:tailEnd type="none" w="med" len="med"/>
                </a:ln>
                <a:effectLst>
                  <a:glow rad="63500">
                    <a:srgbClr val="2DA33B">
                      <a:satMod val="175000"/>
                      <a:alpha val="40000"/>
                    </a:srgbClr>
                  </a:glow>
                </a:effectLst>
                <a:scene3d>
                  <a:camera prst="orthographicFront"/>
                  <a:lightRig rig="balanced" dir="t"/>
                </a:scene3d>
                <a:sp3d contourW="19050">
                  <a:bevelT w="101600" h="63500" prst="angle"/>
                  <a:contourClr>
                    <a:srgbClr val="80DE3A"/>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Segoe"/>
                    <a:ea typeface="+mn-ea"/>
                    <a:cs typeface="+mn-cs"/>
                  </a:endParaRPr>
                </a:p>
              </p:txBody>
            </p:sp>
            <p:sp>
              <p:nvSpPr>
                <p:cNvPr id="148" name="Text Box 28"/>
                <p:cNvSpPr txBox="1">
                  <a:spLocks noChangeArrowheads="1"/>
                </p:cNvSpPr>
                <p:nvPr/>
              </p:nvSpPr>
              <p:spPr bwMode="auto">
                <a:xfrm>
                  <a:off x="886140" y="5384472"/>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sp>
              <p:nvSpPr>
                <p:cNvPr id="149" name="Oval 148"/>
                <p:cNvSpPr/>
                <p:nvPr/>
              </p:nvSpPr>
              <p:spPr bwMode="auto">
                <a:xfrm>
                  <a:off x="2092132" y="5104889"/>
                  <a:ext cx="731520" cy="731520"/>
                </a:xfrm>
                <a:prstGeom prst="ellipse">
                  <a:avLst/>
                </a:prstGeom>
                <a:solidFill>
                  <a:srgbClr val="203A6A"/>
                </a:solidFill>
                <a:ln w="9525" cap="flat" cmpd="sng" algn="ctr">
                  <a:noFill/>
                  <a:prstDash val="solid"/>
                  <a:headEnd type="none" w="med" len="med"/>
                  <a:tailEnd type="none" w="med" len="med"/>
                </a:ln>
                <a:effectLst>
                  <a:glow rad="63500">
                    <a:srgbClr val="2DA33B">
                      <a:satMod val="175000"/>
                      <a:alpha val="40000"/>
                    </a:srgbClr>
                  </a:glow>
                </a:effectLst>
                <a:scene3d>
                  <a:camera prst="orthographicFront"/>
                  <a:lightRig rig="balanced" dir="t"/>
                </a:scene3d>
                <a:sp3d contourW="19050">
                  <a:bevelT w="101600" h="63500" prst="angle"/>
                  <a:contourClr>
                    <a:srgbClr val="80DE3A"/>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Segoe"/>
                    <a:ea typeface="+mn-ea"/>
                    <a:cs typeface="+mn-cs"/>
                  </a:endParaRPr>
                </a:p>
              </p:txBody>
            </p:sp>
            <p:sp>
              <p:nvSpPr>
                <p:cNvPr id="150" name="Text Box 28"/>
                <p:cNvSpPr txBox="1">
                  <a:spLocks noChangeArrowheads="1"/>
                </p:cNvSpPr>
                <p:nvPr/>
              </p:nvSpPr>
              <p:spPr bwMode="auto">
                <a:xfrm>
                  <a:off x="2248958" y="5384472"/>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cxnSp>
              <p:nvCxnSpPr>
                <p:cNvPr id="151" name="Straight Connector 150"/>
                <p:cNvCxnSpPr>
                  <a:stCxn id="147" idx="6"/>
                  <a:endCxn id="149" idx="2"/>
                </p:cNvCxnSpPr>
                <p:nvPr/>
              </p:nvCxnSpPr>
              <p:spPr bwMode="auto">
                <a:xfrm>
                  <a:off x="1460834" y="5470649"/>
                  <a:ext cx="631298" cy="0"/>
                </a:xfrm>
                <a:prstGeom prst="line">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cxnSp>
              <p:nvCxnSpPr>
                <p:cNvPr id="152" name="Straight Connector 151"/>
                <p:cNvCxnSpPr>
                  <a:stCxn id="145" idx="2"/>
                  <a:endCxn id="149" idx="7"/>
                </p:cNvCxnSpPr>
                <p:nvPr/>
              </p:nvCxnSpPr>
              <p:spPr bwMode="auto">
                <a:xfrm flipH="1">
                  <a:off x="2716523" y="4485388"/>
                  <a:ext cx="806452" cy="726630"/>
                </a:xfrm>
                <a:prstGeom prst="line">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sp>
              <p:nvSpPr>
                <p:cNvPr id="153" name="Oval 152"/>
                <p:cNvSpPr/>
                <p:nvPr/>
              </p:nvSpPr>
              <p:spPr bwMode="auto">
                <a:xfrm>
                  <a:off x="3454950" y="5104889"/>
                  <a:ext cx="731520" cy="731520"/>
                </a:xfrm>
                <a:prstGeom prst="ellipse">
                  <a:avLst/>
                </a:prstGeom>
                <a:solidFill>
                  <a:srgbClr val="203A6A"/>
                </a:solidFill>
                <a:ln w="9525" cap="flat" cmpd="sng" algn="ctr">
                  <a:noFill/>
                  <a:prstDash val="solid"/>
                  <a:headEnd type="none" w="med" len="med"/>
                  <a:tailEnd type="none" w="med" len="med"/>
                </a:ln>
                <a:effectLst>
                  <a:glow rad="63500">
                    <a:srgbClr val="2DA33B">
                      <a:satMod val="175000"/>
                      <a:alpha val="40000"/>
                    </a:srgbClr>
                  </a:glow>
                </a:effectLst>
                <a:scene3d>
                  <a:camera prst="orthographicFront"/>
                  <a:lightRig rig="balanced" dir="t"/>
                </a:scene3d>
                <a:sp3d contourW="19050">
                  <a:bevelT w="101600" h="63500" prst="angle"/>
                  <a:contourClr>
                    <a:srgbClr val="80DE3A"/>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Segoe"/>
                    <a:ea typeface="+mn-ea"/>
                    <a:cs typeface="+mn-cs"/>
                  </a:endParaRPr>
                </a:p>
              </p:txBody>
            </p:sp>
            <p:cxnSp>
              <p:nvCxnSpPr>
                <p:cNvPr id="154" name="Straight Connector 153"/>
                <p:cNvCxnSpPr>
                  <a:stCxn id="149" idx="6"/>
                  <a:endCxn id="153" idx="2"/>
                </p:cNvCxnSpPr>
                <p:nvPr/>
              </p:nvCxnSpPr>
              <p:spPr bwMode="auto">
                <a:xfrm>
                  <a:off x="2823652" y="5470649"/>
                  <a:ext cx="631298" cy="0"/>
                </a:xfrm>
                <a:prstGeom prst="line">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sp>
              <p:nvSpPr>
                <p:cNvPr id="155" name="Text Box 28"/>
                <p:cNvSpPr txBox="1">
                  <a:spLocks noChangeArrowheads="1"/>
                </p:cNvSpPr>
                <p:nvPr/>
              </p:nvSpPr>
              <p:spPr bwMode="auto">
                <a:xfrm>
                  <a:off x="3611776" y="5384472"/>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sp>
              <p:nvSpPr>
                <p:cNvPr id="156" name="Text Box 28"/>
                <p:cNvSpPr txBox="1">
                  <a:spLocks noChangeArrowheads="1"/>
                </p:cNvSpPr>
                <p:nvPr/>
              </p:nvSpPr>
              <p:spPr bwMode="auto">
                <a:xfrm>
                  <a:off x="3093514" y="4034553"/>
                  <a:ext cx="858920"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IT Department</a:t>
                  </a:r>
                </a:p>
              </p:txBody>
            </p:sp>
            <p:pic>
              <p:nvPicPr>
                <p:cNvPr id="157" name="Picture 8" descr="\\MAGNUM\Projects\Microsoft\Journey to the Cloud Campaign\Design\Assets\Cloud_5.png"/>
                <p:cNvPicPr>
                  <a:picLocks noChangeAspect="1" noChangeArrowheads="1"/>
                </p:cNvPicPr>
                <p:nvPr/>
              </p:nvPicPr>
              <p:blipFill>
                <a:blip r:embed="rId7" cstate="email">
                  <a:lum bright="100000" contrast="100000"/>
                </a:blip>
                <a:srcRect/>
                <a:stretch>
                  <a:fillRect/>
                </a:stretch>
              </p:blipFill>
              <p:spPr bwMode="auto">
                <a:xfrm>
                  <a:off x="1894041" y="3901291"/>
                  <a:ext cx="522671" cy="453416"/>
                </a:xfrm>
                <a:prstGeom prst="rect">
                  <a:avLst/>
                </a:prstGeom>
                <a:noFill/>
                <a:ln w="9525">
                  <a:noFill/>
                  <a:miter lim="800000"/>
                  <a:headEnd/>
                  <a:tailEnd/>
                </a:ln>
              </p:spPr>
            </p:pic>
            <p:sp>
              <p:nvSpPr>
                <p:cNvPr id="158" name="Oval 157"/>
                <p:cNvSpPr/>
                <p:nvPr/>
              </p:nvSpPr>
              <p:spPr bwMode="auto">
                <a:xfrm>
                  <a:off x="729314" y="3753868"/>
                  <a:ext cx="731520" cy="731520"/>
                </a:xfrm>
                <a:prstGeom prst="ellipse">
                  <a:avLst/>
                </a:prstGeom>
                <a:solidFill>
                  <a:srgbClr val="203A6A"/>
                </a:solidFill>
                <a:ln w="9525" cap="flat" cmpd="sng" algn="ctr">
                  <a:noFill/>
                  <a:prstDash val="solid"/>
                  <a:headEnd type="none" w="med" len="med"/>
                  <a:tailEnd type="none" w="med" len="med"/>
                </a:ln>
                <a:effectLst>
                  <a:glow rad="63500">
                    <a:srgbClr val="2DA33B">
                      <a:satMod val="175000"/>
                      <a:alpha val="40000"/>
                    </a:srgbClr>
                  </a:glow>
                </a:effectLst>
                <a:scene3d>
                  <a:camera prst="orthographicFront"/>
                  <a:lightRig rig="balanced" dir="t"/>
                </a:scene3d>
                <a:sp3d contourW="19050">
                  <a:bevelT w="101600" h="63500" prst="angle"/>
                  <a:contourClr>
                    <a:srgbClr val="80DE3A"/>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Segoe"/>
                    <a:ea typeface="+mn-ea"/>
                    <a:cs typeface="+mn-cs"/>
                  </a:endParaRPr>
                </a:p>
              </p:txBody>
            </p:sp>
            <p:sp>
              <p:nvSpPr>
                <p:cNvPr id="159" name="Text Box 28"/>
                <p:cNvSpPr txBox="1">
                  <a:spLocks noChangeArrowheads="1"/>
                </p:cNvSpPr>
                <p:nvPr/>
              </p:nvSpPr>
              <p:spPr bwMode="auto">
                <a:xfrm>
                  <a:off x="886140" y="4033451"/>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grpSp>
        </p:grpSp>
      </p:grpSp>
      <p:grpSp>
        <p:nvGrpSpPr>
          <p:cNvPr id="160" name="Group 15"/>
          <p:cNvGrpSpPr/>
          <p:nvPr/>
        </p:nvGrpSpPr>
        <p:grpSpPr>
          <a:xfrm>
            <a:off x="519114" y="1436121"/>
            <a:ext cx="5346474" cy="4635501"/>
            <a:chOff x="389437" y="1536699"/>
            <a:chExt cx="4010900" cy="4635501"/>
          </a:xfrm>
        </p:grpSpPr>
        <p:sp>
          <p:nvSpPr>
            <p:cNvPr id="161" name="Rectangle 160"/>
            <p:cNvSpPr/>
            <p:nvPr/>
          </p:nvSpPr>
          <p:spPr bwMode="auto">
            <a:xfrm>
              <a:off x="389437" y="1536699"/>
              <a:ext cx="4010900" cy="4635501"/>
            </a:xfrm>
            <a:prstGeom prst="rect">
              <a:avLst/>
            </a:prstGeom>
            <a:gradFill rotWithShape="1">
              <a:gsLst>
                <a:gs pos="0">
                  <a:srgbClr val="4B4B4B"/>
                </a:gs>
                <a:gs pos="35000">
                  <a:srgbClr val="5C5C5C"/>
                </a:gs>
                <a:gs pos="100000">
                  <a:srgbClr val="7B7B7B"/>
                </a:gs>
              </a:gsLst>
              <a:lin ang="16200000" scaled="1"/>
            </a:gradFill>
            <a:ln w="9525" cap="flat" cmpd="sng" algn="ctr">
              <a:solidFill>
                <a:srgbClr val="6D6D6D"/>
              </a:solidFill>
              <a:prstDash val="solid"/>
            </a:ln>
            <a:effectLst>
              <a:outerShdw blurRad="40000" dist="20000" dir="5400000" rotWithShape="0">
                <a:srgbClr val="000000">
                  <a:alpha val="38000"/>
                </a:srgbClr>
              </a:outerShdw>
            </a:effectLst>
          </p:spPr>
          <p:txBody>
            <a:bodyPr lIns="0" tIns="0" rIns="0" bIns="0" anchor="ctr" anchorCtr="0"/>
            <a:lstStyle/>
            <a:p>
              <a:pPr marL="0" marR="0" lvl="0" indent="0" algn="ctr" defTabSz="914400" eaLnBrk="1" fontAlgn="auto" latinLnBrk="0" hangingPunct="1">
                <a:lnSpc>
                  <a:spcPct val="90000"/>
                </a:lnSpc>
                <a:spcBef>
                  <a:spcPts val="0"/>
                </a:spcBef>
                <a:spcAft>
                  <a:spcPts val="0"/>
                </a:spcAft>
                <a:buClr>
                  <a:srgbClr val="F3AF35"/>
                </a:buClr>
                <a:buSzPct val="70000"/>
                <a:buFontTx/>
                <a:buNone/>
                <a:tabLst/>
                <a:defRPr/>
              </a:pP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a:ea typeface="+mn-ea"/>
                <a:cs typeface="Segoe UI" pitchFamily="34" charset="0"/>
              </a:endParaRPr>
            </a:p>
          </p:txBody>
        </p:sp>
        <p:sp>
          <p:nvSpPr>
            <p:cNvPr id="162" name="Content Placeholder 1"/>
            <p:cNvSpPr txBox="1">
              <a:spLocks/>
            </p:cNvSpPr>
            <p:nvPr/>
          </p:nvSpPr>
          <p:spPr bwMode="auto">
            <a:xfrm>
              <a:off x="748967" y="2169130"/>
              <a:ext cx="3108960" cy="984885"/>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5425" indent="-225425" algn="l" rtl="0" eaLnBrk="1" fontAlgn="base" hangingPunct="1">
                <a:lnSpc>
                  <a:spcPct val="110000"/>
                </a:lnSpc>
                <a:spcBef>
                  <a:spcPts val="1000"/>
                </a:spcBef>
                <a:spcAft>
                  <a:spcPct val="0"/>
                </a:spcAft>
                <a:buClr>
                  <a:schemeClr val="tx2"/>
                </a:buClr>
                <a:buSzPct val="80000"/>
                <a:buFont typeface="Arial" charset="0"/>
                <a:buChar char="•"/>
                <a:defRPr sz="2000" kern="1200">
                  <a:solidFill>
                    <a:schemeClr val="bg1"/>
                  </a:solidFill>
                  <a:latin typeface="+mn-lt"/>
                  <a:ea typeface="+mn-ea"/>
                  <a:cs typeface="+mn-cs"/>
                </a:defRPr>
              </a:lvl1pPr>
              <a:lvl2pPr marL="342900" indent="-114300" algn="l" rtl="0" eaLnBrk="1" fontAlgn="base" hangingPunct="1">
                <a:lnSpc>
                  <a:spcPct val="110000"/>
                </a:lnSpc>
                <a:spcBef>
                  <a:spcPts val="500"/>
                </a:spcBef>
                <a:spcAft>
                  <a:spcPct val="0"/>
                </a:spcAft>
                <a:buClr>
                  <a:schemeClr val="tx2"/>
                </a:buClr>
                <a:buSzPct val="80000"/>
                <a:buFont typeface="Futura Bk" pitchFamily="34" charset="0"/>
                <a:buChar char="–"/>
                <a:defRPr sz="1600" kern="1200">
                  <a:solidFill>
                    <a:schemeClr val="bg1"/>
                  </a:solidFill>
                  <a:latin typeface="+mn-lt"/>
                  <a:ea typeface="+mn-ea"/>
                  <a:cs typeface="+mn-cs"/>
                </a:defRPr>
              </a:lvl2pPr>
              <a:lvl3pPr marL="571500" indent="-168275" algn="l" rtl="0" eaLnBrk="1" fontAlgn="base" hangingPunct="1">
                <a:lnSpc>
                  <a:spcPct val="110000"/>
                </a:lnSpc>
                <a:spcBef>
                  <a:spcPts val="400"/>
                </a:spcBef>
                <a:spcAft>
                  <a:spcPct val="0"/>
                </a:spcAft>
                <a:buClr>
                  <a:schemeClr val="tx2"/>
                </a:buClr>
                <a:buSzPct val="80000"/>
                <a:buFont typeface="Arial" charset="0"/>
                <a:buChar char="•"/>
                <a:defRPr sz="1200" kern="1200">
                  <a:solidFill>
                    <a:schemeClr val="bg1"/>
                  </a:solidFill>
                  <a:latin typeface="+mn-lt"/>
                  <a:ea typeface="+mn-ea"/>
                  <a:cs typeface="+mn-cs"/>
                </a:defRPr>
              </a:lvl3pPr>
              <a:lvl4pPr marL="800100" indent="-114300" algn="l" rtl="0" eaLnBrk="1" fontAlgn="base" hangingPunct="1">
                <a:lnSpc>
                  <a:spcPct val="110000"/>
                </a:lnSpc>
                <a:spcBef>
                  <a:spcPts val="400"/>
                </a:spcBef>
                <a:spcAft>
                  <a:spcPct val="0"/>
                </a:spcAft>
                <a:buClr>
                  <a:schemeClr val="tx2"/>
                </a:buClr>
                <a:buSzPct val="80000"/>
                <a:buFont typeface="Futura Bk" pitchFamily="34" charset="0"/>
                <a:buChar char="–"/>
                <a:defRPr sz="1200" kern="1200">
                  <a:solidFill>
                    <a:schemeClr val="bg1"/>
                  </a:solidFill>
                  <a:latin typeface="+mn-lt"/>
                  <a:ea typeface="+mn-ea"/>
                  <a:cs typeface="+mn-cs"/>
                </a:defRPr>
              </a:lvl4pPr>
              <a:lvl5pPr marL="1028700" indent="-174625" algn="l" rtl="0" eaLnBrk="1" fontAlgn="base" hangingPunct="1">
                <a:lnSpc>
                  <a:spcPct val="110000"/>
                </a:lnSpc>
                <a:spcBef>
                  <a:spcPts val="400"/>
                </a:spcBef>
                <a:spcAft>
                  <a:spcPct val="0"/>
                </a:spcAft>
                <a:buClr>
                  <a:schemeClr val="tx2"/>
                </a:buClr>
                <a:buSzPct val="80000"/>
                <a:buFont typeface="Arial"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BDE3FF"/>
                </a:buClr>
                <a:buSzPct val="80000"/>
                <a:buFont typeface="Arial" charset="0"/>
                <a:buNone/>
                <a:tabLst/>
                <a:defRPr/>
              </a:pPr>
              <a:r>
                <a:rPr kumimoji="0" lang="en-US" sz="1600" b="0" i="0" u="none" strike="noStrike" kern="1200" cap="none" spc="0" normalizeH="0" baseline="0" noProof="0" smtClean="0">
                  <a:ln>
                    <a:noFill/>
                  </a:ln>
                  <a:gradFill>
                    <a:gsLst>
                      <a:gs pos="0">
                        <a:srgbClr val="FFFFFF"/>
                      </a:gs>
                      <a:gs pos="86000">
                        <a:srgbClr val="FFFFFF"/>
                      </a:gs>
                    </a:gsLst>
                    <a:lin ang="5400000" scaled="0"/>
                  </a:gradFill>
                  <a:effectLst/>
                  <a:uLnTx/>
                  <a:uFillTx/>
                  <a:latin typeface="Segoe"/>
                  <a:ea typeface="Segoe UI" pitchFamily="34" charset="0"/>
                  <a:cs typeface="Segoe UI" pitchFamily="34" charset="0"/>
                </a:rPr>
                <a:t>Public cloud represents the core cloud attributes of self-service, shared, scalable/elastic and usage based on </a:t>
              </a:r>
              <a:r>
                <a:rPr kumimoji="0" lang="en-US" sz="1600" b="1" i="0" u="none" strike="noStrike" kern="1200" cap="none" spc="0" normalizeH="0" baseline="0" noProof="0" smtClean="0">
                  <a:ln>
                    <a:noFill/>
                  </a:ln>
                  <a:gradFill>
                    <a:gsLst>
                      <a:gs pos="0">
                        <a:srgbClr val="FFFFFF"/>
                      </a:gs>
                      <a:gs pos="86000">
                        <a:srgbClr val="FFFFFF"/>
                      </a:gs>
                    </a:gsLst>
                    <a:lin ang="5400000" scaled="0"/>
                  </a:gradFill>
                  <a:effectLst/>
                  <a:uLnTx/>
                  <a:uFillTx/>
                  <a:latin typeface="Segoe"/>
                  <a:ea typeface="Segoe UI" pitchFamily="34" charset="0"/>
                  <a:cs typeface="Segoe UI" pitchFamily="34" charset="0"/>
                </a:rPr>
                <a:t>shared resources.</a:t>
              </a:r>
              <a:endParaRPr kumimoji="0" lang="en-US" sz="1600" b="1" i="0" u="none" strike="noStrike" kern="1200" cap="none" spc="0" normalizeH="0" baseline="0" noProof="0" dirty="0">
                <a:ln>
                  <a:noFill/>
                </a:ln>
                <a:gradFill>
                  <a:gsLst>
                    <a:gs pos="0">
                      <a:srgbClr val="FFFFFF"/>
                    </a:gs>
                    <a:gs pos="86000">
                      <a:srgbClr val="FFFFFF"/>
                    </a:gs>
                  </a:gsLst>
                  <a:lin ang="5400000" scaled="0"/>
                </a:gradFill>
                <a:effectLst/>
                <a:uLnTx/>
                <a:uFillTx/>
                <a:latin typeface="Segoe"/>
                <a:ea typeface="Segoe UI" pitchFamily="34" charset="0"/>
                <a:cs typeface="Segoe UI" pitchFamily="34" charset="0"/>
              </a:endParaRPr>
            </a:p>
          </p:txBody>
        </p:sp>
        <p:sp>
          <p:nvSpPr>
            <p:cNvPr id="163" name="Content Placeholder 1"/>
            <p:cNvSpPr txBox="1">
              <a:spLocks/>
            </p:cNvSpPr>
            <p:nvPr/>
          </p:nvSpPr>
          <p:spPr>
            <a:xfrm>
              <a:off x="566087" y="1686549"/>
              <a:ext cx="3657600" cy="369332"/>
            </a:xfrm>
            <a:prstGeom prst="rect">
              <a:avLst/>
            </a:prstGeom>
          </p:spPr>
          <p:txBody>
            <a:bodyPr vert="horz" wrap="square" lIns="0" tIns="0" rIns="0" bIns="0" rtlCol="0">
              <a:spAutoFit/>
            </a:bodyPr>
            <a:lstStyle>
              <a:lvl1pPr marL="274320" indent="-274320" algn="l" defTabSz="914363" rtl="0" eaLnBrk="1" latinLnBrk="0" hangingPunct="1">
                <a:lnSpc>
                  <a:spcPct val="100000"/>
                </a:lnSpc>
                <a:spcBef>
                  <a:spcPts val="600"/>
                </a:spcBef>
                <a:buClr>
                  <a:srgbClr val="5191CD"/>
                </a:buClr>
                <a:buSzPct val="100000"/>
                <a:buFontTx/>
                <a:buBlip>
                  <a:blip r:embed="rId6"/>
                </a:buBlip>
                <a:defRPr sz="1400" kern="1200">
                  <a:solidFill>
                    <a:schemeClr val="tx1"/>
                  </a:solidFill>
                  <a:latin typeface="+mn-lt"/>
                  <a:ea typeface="Verdana" pitchFamily="34" charset="0"/>
                  <a:cs typeface="Verdana" pitchFamily="34" charset="0"/>
                </a:defRPr>
              </a:lvl1pPr>
              <a:lvl2pPr marL="548640" indent="-274320" algn="l" defTabSz="914363" rtl="0" eaLnBrk="1" latinLnBrk="0" hangingPunct="1">
                <a:lnSpc>
                  <a:spcPct val="100000"/>
                </a:lnSpc>
                <a:spcBef>
                  <a:spcPts val="600"/>
                </a:spcBef>
                <a:buClr>
                  <a:srgbClr val="5191CD"/>
                </a:buClr>
                <a:buSzPct val="75000"/>
                <a:buFontTx/>
                <a:buBlip>
                  <a:blip r:embed="rId6"/>
                </a:buBlip>
                <a:defRPr sz="1400" kern="1200">
                  <a:solidFill>
                    <a:schemeClr val="tx1"/>
                  </a:solidFill>
                  <a:latin typeface="+mn-lt"/>
                  <a:ea typeface="Verdana" pitchFamily="34" charset="0"/>
                  <a:cs typeface="Verdana" pitchFamily="34" charset="0"/>
                </a:defRPr>
              </a:lvl2pPr>
              <a:lvl3pPr marL="822960" indent="-274320" algn="l" defTabSz="914363" rtl="0" eaLnBrk="1" latinLnBrk="0" hangingPunct="1">
                <a:lnSpc>
                  <a:spcPct val="100000"/>
                </a:lnSpc>
                <a:spcBef>
                  <a:spcPts val="600"/>
                </a:spcBef>
                <a:buClr>
                  <a:srgbClr val="5191CD"/>
                </a:buClr>
                <a:buSzPct val="100000"/>
                <a:buFont typeface="Segoe" charset="0"/>
                <a:buChar char="–"/>
                <a:defRPr sz="1400" kern="1200">
                  <a:solidFill>
                    <a:schemeClr val="tx1"/>
                  </a:solidFill>
                  <a:latin typeface="+mn-lt"/>
                  <a:ea typeface="Verdana" pitchFamily="34" charset="0"/>
                  <a:cs typeface="Verdana" pitchFamily="34" charset="0"/>
                </a:defRPr>
              </a:lvl3pPr>
              <a:lvl4pPr marL="1097280" indent="-274320" algn="l" defTabSz="914363" rtl="0" eaLnBrk="1" latinLnBrk="0" hangingPunct="1">
                <a:lnSpc>
                  <a:spcPct val="100000"/>
                </a:lnSpc>
                <a:spcBef>
                  <a:spcPts val="600"/>
                </a:spcBef>
                <a:buClr>
                  <a:srgbClr val="5191CD"/>
                </a:buClr>
                <a:buSzPct val="100000"/>
                <a:buFont typeface="Segoe" charset="0"/>
                <a:buChar char="–"/>
                <a:defRPr sz="1400" kern="1200">
                  <a:solidFill>
                    <a:schemeClr val="tx1"/>
                  </a:solidFill>
                  <a:latin typeface="+mn-lt"/>
                  <a:ea typeface="Verdana" pitchFamily="34" charset="0"/>
                  <a:cs typeface="Verdana" pitchFamily="34" charset="0"/>
                </a:defRPr>
              </a:lvl4pPr>
              <a:lvl5pPr marL="1371600" indent="-274320" algn="l" defTabSz="914363" rtl="0" eaLnBrk="1" latinLnBrk="0" hangingPunct="1">
                <a:lnSpc>
                  <a:spcPct val="100000"/>
                </a:lnSpc>
                <a:spcBef>
                  <a:spcPts val="600"/>
                </a:spcBef>
                <a:buClr>
                  <a:srgbClr val="5191CD"/>
                </a:buClr>
                <a:buSzPct val="100000"/>
                <a:buFont typeface="Segoe" charset="0"/>
                <a:buChar char="–"/>
                <a:defRPr sz="1400" kern="1200">
                  <a:solidFill>
                    <a:schemeClr val="tx1"/>
                  </a:solidFill>
                  <a:latin typeface="+mn-lt"/>
                  <a:ea typeface="Verdana" pitchFamily="34" charset="0"/>
                  <a:cs typeface="Verdana"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600"/>
                </a:spcBef>
                <a:spcAft>
                  <a:spcPts val="0"/>
                </a:spcAft>
                <a:buClr>
                  <a:srgbClr val="5191CD"/>
                </a:buClr>
                <a:buSzPct val="100000"/>
                <a:buFontTx/>
                <a:buNone/>
                <a:tabLst/>
                <a:defRPr/>
              </a:pPr>
              <a:r>
                <a:rPr kumimoji="0" lang="en-US" sz="2400" b="0" i="0" u="none" strike="noStrike" kern="1200" cap="none" spc="0" normalizeH="0" baseline="0" noProof="0" dirty="0">
                  <a:ln>
                    <a:noFill/>
                  </a:ln>
                  <a:gradFill>
                    <a:gsLst>
                      <a:gs pos="0">
                        <a:srgbClr val="FFFFFF"/>
                      </a:gs>
                      <a:gs pos="86000">
                        <a:srgbClr val="FFFFFF"/>
                      </a:gs>
                    </a:gsLst>
                    <a:lin ang="5400000" scaled="0"/>
                  </a:gradFill>
                  <a:effectLst/>
                  <a:uLnTx/>
                  <a:uFillTx/>
                  <a:latin typeface="Segoe"/>
                  <a:ea typeface="Segoe UI" pitchFamily="34" charset="0"/>
                  <a:cs typeface="Segoe UI" pitchFamily="34" charset="0"/>
                </a:rPr>
                <a:t>Public Cloud</a:t>
              </a:r>
            </a:p>
          </p:txBody>
        </p:sp>
        <p:grpSp>
          <p:nvGrpSpPr>
            <p:cNvPr id="164" name="Group 103"/>
            <p:cNvGrpSpPr/>
            <p:nvPr/>
          </p:nvGrpSpPr>
          <p:grpSpPr>
            <a:xfrm>
              <a:off x="661530" y="3503366"/>
              <a:ext cx="3466715" cy="2333043"/>
              <a:chOff x="729314" y="3503366"/>
              <a:chExt cx="3466715" cy="2333043"/>
            </a:xfrm>
          </p:grpSpPr>
          <p:grpSp>
            <p:nvGrpSpPr>
              <p:cNvPr id="165" name="Group 104"/>
              <p:cNvGrpSpPr/>
              <p:nvPr/>
            </p:nvGrpSpPr>
            <p:grpSpPr>
              <a:xfrm>
                <a:off x="729314" y="3503366"/>
                <a:ext cx="1208528" cy="1232524"/>
                <a:chOff x="784163" y="3525311"/>
                <a:chExt cx="1208528" cy="1232524"/>
              </a:xfrm>
            </p:grpSpPr>
            <p:sp>
              <p:nvSpPr>
                <p:cNvPr id="179" name="Rounded Rectangle 178"/>
                <p:cNvSpPr/>
                <p:nvPr/>
              </p:nvSpPr>
              <p:spPr bwMode="auto">
                <a:xfrm>
                  <a:off x="784163" y="3525311"/>
                  <a:ext cx="1208528" cy="1232524"/>
                </a:xfrm>
                <a:prstGeom prst="roundRect">
                  <a:avLst>
                    <a:gd name="adj" fmla="val 8895"/>
                  </a:avLst>
                </a:prstGeom>
                <a:gradFill rotWithShape="1">
                  <a:gsLst>
                    <a:gs pos="0">
                      <a:srgbClr val="FFFFFF">
                        <a:alpha val="61000"/>
                      </a:srgbClr>
                    </a:gs>
                    <a:gs pos="43000">
                      <a:srgbClr val="FFFFFF">
                        <a:alpha val="20000"/>
                      </a:srgbClr>
                    </a:gs>
                  </a:gsLst>
                  <a:lin ang="16200000" scaled="0"/>
                </a:gradFill>
                <a:ln w="12700" cap="flat" cmpd="sng" algn="ctr">
                  <a:solidFill>
                    <a:srgbClr val="FFFFFF">
                      <a:alpha val="81176"/>
                    </a:srgbClr>
                  </a:solidFill>
                  <a:prstDash val="solid"/>
                  <a:headEnd type="none" w="med" len="med"/>
                  <a:tailEnd type="none" w="med" len="med"/>
                </a:ln>
                <a:effectLst/>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Segoe"/>
                    <a:ea typeface="+mn-ea"/>
                    <a:cs typeface="+mn-cs"/>
                  </a:endParaRPr>
                </a:p>
              </p:txBody>
            </p:sp>
            <p:sp>
              <p:nvSpPr>
                <p:cNvPr id="180" name="Text Box 28"/>
                <p:cNvSpPr txBox="1">
                  <a:spLocks noChangeArrowheads="1"/>
                </p:cNvSpPr>
                <p:nvPr/>
              </p:nvSpPr>
              <p:spPr bwMode="auto">
                <a:xfrm>
                  <a:off x="1095002" y="4055396"/>
                  <a:ext cx="586852"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Enterprise</a:t>
                  </a:r>
                </a:p>
              </p:txBody>
            </p:sp>
          </p:grpSp>
          <p:sp>
            <p:nvSpPr>
              <p:cNvPr id="166" name="Rounded Rectangle 165"/>
              <p:cNvSpPr/>
              <p:nvPr/>
            </p:nvSpPr>
            <p:spPr bwMode="auto">
              <a:xfrm>
                <a:off x="2849920" y="3753868"/>
                <a:ext cx="1346109" cy="731520"/>
              </a:xfrm>
              <a:prstGeom prst="roundRect">
                <a:avLst>
                  <a:gd name="adj" fmla="val 50000"/>
                </a:avLst>
              </a:prstGeom>
              <a:solidFill>
                <a:srgbClr val="203A6A"/>
              </a:solidFill>
              <a:ln w="9525" cap="flat" cmpd="sng" algn="ctr">
                <a:noFill/>
                <a:prstDash val="solid"/>
                <a:headEnd type="none" w="med" len="med"/>
                <a:tailEnd type="none" w="med" len="med"/>
              </a:ln>
              <a:effectLst>
                <a:glow rad="63500">
                  <a:srgbClr val="000000">
                    <a:alpha val="7843"/>
                  </a:srgbClr>
                </a:glow>
              </a:effectLst>
              <a:scene3d>
                <a:camera prst="orthographicFront"/>
                <a:lightRig rig="balanced" dir="t"/>
              </a:scene3d>
              <a:sp3d contourW="19050">
                <a:bevelT w="101600" h="63500" prst="angle"/>
                <a:contourClr>
                  <a:srgbClr val="3686BC"/>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Segoe"/>
                  <a:ea typeface="+mn-ea"/>
                  <a:cs typeface="+mn-cs"/>
                </a:endParaRPr>
              </a:p>
            </p:txBody>
          </p:sp>
          <p:cxnSp>
            <p:nvCxnSpPr>
              <p:cNvPr id="167" name="Straight Arrow Connector 166"/>
              <p:cNvCxnSpPr>
                <a:endCxn id="166" idx="1"/>
              </p:cNvCxnSpPr>
              <p:nvPr/>
            </p:nvCxnSpPr>
            <p:spPr bwMode="auto">
              <a:xfrm flipV="1">
                <a:off x="1861945" y="4119628"/>
                <a:ext cx="987975" cy="1102"/>
              </a:xfrm>
              <a:prstGeom prst="straightConnector1">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sp>
            <p:nvSpPr>
              <p:cNvPr id="168" name="Oval 167"/>
              <p:cNvSpPr/>
              <p:nvPr/>
            </p:nvSpPr>
            <p:spPr bwMode="auto">
              <a:xfrm>
                <a:off x="729314" y="5104889"/>
                <a:ext cx="731520" cy="731520"/>
              </a:xfrm>
              <a:prstGeom prst="ellipse">
                <a:avLst/>
              </a:prstGeom>
              <a:solidFill>
                <a:srgbClr val="203A6A"/>
              </a:solidFill>
              <a:ln w="9525" cap="flat" cmpd="sng" algn="ctr">
                <a:noFill/>
                <a:prstDash val="solid"/>
                <a:headEnd type="none" w="med" len="med"/>
                <a:tailEnd type="none" w="med" len="med"/>
              </a:ln>
              <a:effectLst>
                <a:glow rad="63500">
                  <a:srgbClr val="000000">
                    <a:alpha val="7843"/>
                  </a:srgbClr>
                </a:glow>
              </a:effectLst>
              <a:scene3d>
                <a:camera prst="orthographicFront"/>
                <a:lightRig rig="balanced" dir="t"/>
              </a:scene3d>
              <a:sp3d contourW="19050">
                <a:bevelT w="101600" h="63500" prst="angle"/>
                <a:contourClr>
                  <a:srgbClr val="3686BC"/>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Segoe"/>
                  <a:ea typeface="+mn-ea"/>
                  <a:cs typeface="+mn-cs"/>
                </a:endParaRPr>
              </a:p>
            </p:txBody>
          </p:sp>
          <p:sp>
            <p:nvSpPr>
              <p:cNvPr id="169" name="Text Box 28"/>
              <p:cNvSpPr txBox="1">
                <a:spLocks noChangeArrowheads="1"/>
              </p:cNvSpPr>
              <p:nvPr/>
            </p:nvSpPr>
            <p:spPr bwMode="auto">
              <a:xfrm>
                <a:off x="886140" y="5384472"/>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sp>
            <p:nvSpPr>
              <p:cNvPr id="170" name="Oval 169"/>
              <p:cNvSpPr/>
              <p:nvPr/>
            </p:nvSpPr>
            <p:spPr bwMode="auto">
              <a:xfrm>
                <a:off x="2092132" y="5104889"/>
                <a:ext cx="731520" cy="731520"/>
              </a:xfrm>
              <a:prstGeom prst="ellipse">
                <a:avLst/>
              </a:prstGeom>
              <a:solidFill>
                <a:srgbClr val="203A6A"/>
              </a:solidFill>
              <a:ln w="9525" cap="flat" cmpd="sng" algn="ctr">
                <a:noFill/>
                <a:prstDash val="solid"/>
                <a:headEnd type="none" w="med" len="med"/>
                <a:tailEnd type="none" w="med" len="med"/>
              </a:ln>
              <a:effectLst>
                <a:glow rad="63500">
                  <a:srgbClr val="000000">
                    <a:alpha val="7843"/>
                  </a:srgbClr>
                </a:glow>
              </a:effectLst>
              <a:scene3d>
                <a:camera prst="orthographicFront"/>
                <a:lightRig rig="balanced" dir="t"/>
              </a:scene3d>
              <a:sp3d contourW="19050">
                <a:bevelT w="101600" h="63500" prst="angle"/>
                <a:contourClr>
                  <a:srgbClr val="3686BC"/>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Segoe"/>
                  <a:ea typeface="+mn-ea"/>
                  <a:cs typeface="+mn-cs"/>
                </a:endParaRPr>
              </a:p>
            </p:txBody>
          </p:sp>
          <p:sp>
            <p:nvSpPr>
              <p:cNvPr id="171" name="Text Box 28"/>
              <p:cNvSpPr txBox="1">
                <a:spLocks noChangeArrowheads="1"/>
              </p:cNvSpPr>
              <p:nvPr/>
            </p:nvSpPr>
            <p:spPr bwMode="auto">
              <a:xfrm>
                <a:off x="2248958" y="5384472"/>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cxnSp>
            <p:nvCxnSpPr>
              <p:cNvPr id="172" name="Straight Connector 171"/>
              <p:cNvCxnSpPr>
                <a:stCxn id="168" idx="6"/>
                <a:endCxn id="170" idx="2"/>
              </p:cNvCxnSpPr>
              <p:nvPr/>
            </p:nvCxnSpPr>
            <p:spPr bwMode="auto">
              <a:xfrm>
                <a:off x="1460834" y="5470649"/>
                <a:ext cx="631298" cy="0"/>
              </a:xfrm>
              <a:prstGeom prst="line">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cxnSp>
            <p:nvCxnSpPr>
              <p:cNvPr id="173" name="Straight Connector 172"/>
              <p:cNvCxnSpPr>
                <a:stCxn id="166" idx="2"/>
                <a:endCxn id="170" idx="7"/>
              </p:cNvCxnSpPr>
              <p:nvPr/>
            </p:nvCxnSpPr>
            <p:spPr bwMode="auto">
              <a:xfrm flipH="1">
                <a:off x="2716523" y="4485388"/>
                <a:ext cx="806452" cy="726630"/>
              </a:xfrm>
              <a:prstGeom prst="line">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sp>
            <p:nvSpPr>
              <p:cNvPr id="174" name="Oval 173"/>
              <p:cNvSpPr/>
              <p:nvPr/>
            </p:nvSpPr>
            <p:spPr bwMode="auto">
              <a:xfrm>
                <a:off x="3454950" y="5104889"/>
                <a:ext cx="731520" cy="731520"/>
              </a:xfrm>
              <a:prstGeom prst="ellipse">
                <a:avLst/>
              </a:prstGeom>
              <a:solidFill>
                <a:srgbClr val="203A6A"/>
              </a:solidFill>
              <a:ln w="9525" cap="flat" cmpd="sng" algn="ctr">
                <a:noFill/>
                <a:prstDash val="solid"/>
                <a:headEnd type="none" w="med" len="med"/>
                <a:tailEnd type="none" w="med" len="med"/>
              </a:ln>
              <a:effectLst>
                <a:glow rad="63500">
                  <a:srgbClr val="000000">
                    <a:alpha val="7843"/>
                  </a:srgbClr>
                </a:glow>
              </a:effectLst>
              <a:scene3d>
                <a:camera prst="orthographicFront"/>
                <a:lightRig rig="balanced" dir="t"/>
              </a:scene3d>
              <a:sp3d contourW="19050">
                <a:bevelT w="101600" h="63500" prst="angle"/>
                <a:contourClr>
                  <a:srgbClr val="3686BC"/>
                </a:contourClr>
              </a:sp3d>
            </p:spPr>
            <p:txBody>
              <a:bodyPr vert="horz" wrap="square" lIns="82299" tIns="41149" rIns="82299" bIns="41149" numCol="1" rtlCol="0" anchor="ctr" anchorCtr="0" compatLnSpc="1">
                <a:prstTxWarp prst="textNoShape">
                  <a:avLst/>
                </a:prstTxWarp>
              </a:bodyPr>
              <a:lstStyle/>
              <a:p>
                <a:pPr marL="0" marR="0" lvl="0" indent="0" algn="ctr" defTabSz="8227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Segoe"/>
                  <a:ea typeface="+mn-ea"/>
                  <a:cs typeface="+mn-cs"/>
                </a:endParaRPr>
              </a:p>
            </p:txBody>
          </p:sp>
          <p:cxnSp>
            <p:nvCxnSpPr>
              <p:cNvPr id="175" name="Straight Connector 174"/>
              <p:cNvCxnSpPr>
                <a:stCxn id="170" idx="6"/>
                <a:endCxn id="174" idx="2"/>
              </p:cNvCxnSpPr>
              <p:nvPr/>
            </p:nvCxnSpPr>
            <p:spPr bwMode="auto">
              <a:xfrm>
                <a:off x="2823652" y="5470649"/>
                <a:ext cx="631298" cy="0"/>
              </a:xfrm>
              <a:prstGeom prst="line">
                <a:avLst/>
              </a:prstGeom>
              <a:noFill/>
              <a:ln w="19050" cap="rnd" cmpd="sng" algn="ctr">
                <a:solidFill>
                  <a:srgbClr val="FFFFFF"/>
                </a:solidFill>
                <a:prstDash val="sysDash"/>
                <a:round/>
                <a:headEnd type="oval" w="sm" len="sm"/>
                <a:tailEnd type="oval" w="sm" len="sm"/>
              </a:ln>
              <a:effectLst>
                <a:glow rad="63500">
                  <a:srgbClr val="003F72">
                    <a:satMod val="175000"/>
                    <a:alpha val="40000"/>
                  </a:srgbClr>
                </a:glow>
              </a:effectLst>
            </p:spPr>
          </p:cxnSp>
          <p:sp>
            <p:nvSpPr>
              <p:cNvPr id="176" name="Text Box 28"/>
              <p:cNvSpPr txBox="1">
                <a:spLocks noChangeArrowheads="1"/>
              </p:cNvSpPr>
              <p:nvPr/>
            </p:nvSpPr>
            <p:spPr bwMode="auto">
              <a:xfrm>
                <a:off x="3611776" y="5384472"/>
                <a:ext cx="417867"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Service</a:t>
                </a:r>
              </a:p>
            </p:txBody>
          </p:sp>
          <p:sp>
            <p:nvSpPr>
              <p:cNvPr id="177" name="Text Box 28"/>
              <p:cNvSpPr txBox="1">
                <a:spLocks noChangeArrowheads="1"/>
              </p:cNvSpPr>
              <p:nvPr/>
            </p:nvSpPr>
            <p:spPr bwMode="auto">
              <a:xfrm>
                <a:off x="3083726" y="4034553"/>
                <a:ext cx="878498" cy="172355"/>
              </a:xfrm>
              <a:prstGeom prst="rect">
                <a:avLst/>
              </a:prstGeom>
              <a:noFill/>
              <a:ln w="9525">
                <a:noFill/>
                <a:miter lim="800000"/>
                <a:headEnd/>
                <a:tailEnd/>
              </a:ln>
              <a:effectLst>
                <a:outerShdw blurRad="63500" sx="102000" sy="102000" algn="ctr" rotWithShape="0">
                  <a:prstClr val="black">
                    <a:alpha val="40000"/>
                  </a:prstClr>
                </a:outerShdw>
              </a:effectLst>
            </p:spPr>
            <p:txBody>
              <a:bodyPr wrap="none" lIns="0" tIns="0" rIns="0" bIns="0" anchor="ctr" anchorCtr="0">
                <a:spAutoFit/>
              </a:bodyPr>
              <a:lstStyle>
                <a:defPPr>
                  <a:defRPr lang="en-US"/>
                </a:defPPr>
                <a:lvl1pPr algn="ctr" defTabSz="685807" fontAlgn="auto">
                  <a:lnSpc>
                    <a:spcPct val="80000"/>
                  </a:lnSpc>
                  <a:spcBef>
                    <a:spcPts val="0"/>
                  </a:spcBef>
                  <a:spcAft>
                    <a:spcPts val="0"/>
                  </a:spcAft>
                  <a:defRPr sz="1400">
                    <a:ln w="10160">
                      <a:noFill/>
                      <a:prstDash val="solid"/>
                    </a:ln>
                    <a:solidFill>
                      <a:srgbClr val="FFFFFF"/>
                    </a:solidFill>
                    <a:latin typeface="+mn-lt"/>
                  </a:defRPr>
                </a:lvl1pPr>
              </a:lstStyle>
              <a:p>
                <a:pPr marL="0" marR="0" lvl="0" indent="0" algn="ctr" defTabSz="685807"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w="10160">
                      <a:noFill/>
                      <a:prstDash val="solid"/>
                    </a:ln>
                    <a:solidFill>
                      <a:srgbClr val="FFFFFF"/>
                    </a:solidFill>
                    <a:effectLst/>
                    <a:uLnTx/>
                    <a:uFillTx/>
                    <a:latin typeface="Segoe"/>
                  </a:rPr>
                  <a:t>Cloud Provider</a:t>
                </a:r>
              </a:p>
            </p:txBody>
          </p:sp>
          <p:pic>
            <p:nvPicPr>
              <p:cNvPr id="178" name="Picture 8" descr="\\MAGNUM\Projects\Microsoft\Journey to the Cloud Campaign\Design\Assets\Cloud_5.png"/>
              <p:cNvPicPr>
                <a:picLocks noChangeAspect="1" noChangeArrowheads="1"/>
              </p:cNvPicPr>
              <p:nvPr/>
            </p:nvPicPr>
            <p:blipFill>
              <a:blip r:embed="rId7" cstate="email">
                <a:lum bright="100000" contrast="100000"/>
              </a:blip>
              <a:srcRect/>
              <a:stretch>
                <a:fillRect/>
              </a:stretch>
            </p:blipFill>
            <p:spPr bwMode="auto">
              <a:xfrm>
                <a:off x="2137798" y="3901291"/>
                <a:ext cx="522671" cy="453416"/>
              </a:xfrm>
              <a:prstGeom prst="rect">
                <a:avLst/>
              </a:prstGeom>
              <a:noFill/>
              <a:ln w="9525">
                <a:noFill/>
                <a:miter lim="800000"/>
                <a:headEnd/>
                <a:tailEnd/>
              </a:ln>
            </p:spPr>
          </p:pic>
        </p:grpSp>
      </p:grpSp>
      <p:sp>
        <p:nvSpPr>
          <p:cNvPr id="181" name="Rounded Rectangle 180"/>
          <p:cNvSpPr/>
          <p:nvPr/>
        </p:nvSpPr>
        <p:spPr bwMode="auto">
          <a:xfrm>
            <a:off x="6094412" y="1066800"/>
            <a:ext cx="5791200" cy="5486400"/>
          </a:xfrm>
          <a:prstGeom prst="roundRect">
            <a:avLst>
              <a:gd name="adj" fmla="val 7377"/>
            </a:avLst>
          </a:prstGeom>
          <a:noFill/>
          <a:ln w="38100"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a:ea typeface="+mn-ea"/>
              <a:cs typeface="+mn-cs"/>
            </a:endParaRPr>
          </a:p>
        </p:txBody>
      </p:sp>
    </p:spTree>
    <p:extLst>
      <p:ext uri="{BB962C8B-B14F-4D97-AF65-F5344CB8AC3E}">
        <p14:creationId xmlns:p14="http://schemas.microsoft.com/office/powerpoint/2010/main" val="2977803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dissolve">
                                      <p:cBhvr>
                                        <p:cTn id="7"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04012390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1618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8024415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3992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r>
              <a:rPr lang="en-US" smtClean="0"/>
              <a:t>Integrate with Existing Tools and Processes</a:t>
            </a:r>
            <a:endParaRPr lang="en-US" dirty="0" smtClean="0"/>
          </a:p>
        </p:txBody>
      </p:sp>
      <p:sp>
        <p:nvSpPr>
          <p:cNvPr id="128002" name="Rectangle 3"/>
          <p:cNvSpPr>
            <a:spLocks noGrp="1" noChangeArrowheads="1"/>
          </p:cNvSpPr>
          <p:nvPr>
            <p:ph type="body" sz="half" idx="4294967295"/>
          </p:nvPr>
        </p:nvSpPr>
        <p:spPr>
          <a:xfrm>
            <a:off x="519112" y="1447800"/>
            <a:ext cx="5212385" cy="5086350"/>
          </a:xfrm>
        </p:spPr>
        <p:txBody>
          <a:bodyPr/>
          <a:lstStyle/>
          <a:p>
            <a:pPr eaLnBrk="1" hangingPunct="1">
              <a:lnSpc>
                <a:spcPct val="80000"/>
              </a:lnSpc>
            </a:pPr>
            <a:r>
              <a:rPr lang="en-US" sz="2400" dirty="0" smtClean="0"/>
              <a:t>Powered by workflow technology from  HP Operations Orchestration</a:t>
            </a:r>
          </a:p>
          <a:p>
            <a:pPr eaLnBrk="1" hangingPunct="1">
              <a:lnSpc>
                <a:spcPct val="80000"/>
              </a:lnSpc>
            </a:pPr>
            <a:r>
              <a:rPr lang="en-US" sz="2400" dirty="0" smtClean="0"/>
              <a:t>Customize global workflows to fit customer’s IT process*</a:t>
            </a:r>
            <a:endParaRPr lang="en-US" sz="1400" dirty="0" smtClean="0"/>
          </a:p>
          <a:p>
            <a:pPr lvl="1" eaLnBrk="1" hangingPunct="1">
              <a:lnSpc>
                <a:spcPct val="80000"/>
              </a:lnSpc>
            </a:pPr>
            <a:r>
              <a:rPr lang="en-US" sz="2000" dirty="0" smtClean="0"/>
              <a:t>Send email notifications</a:t>
            </a:r>
          </a:p>
          <a:p>
            <a:pPr lvl="1" eaLnBrk="1" hangingPunct="1">
              <a:lnSpc>
                <a:spcPct val="80000"/>
              </a:lnSpc>
            </a:pPr>
            <a:r>
              <a:rPr lang="en-US" sz="2000" dirty="0" smtClean="0"/>
              <a:t>Connect to ticketing systems  to approve/reject service requests*</a:t>
            </a:r>
          </a:p>
          <a:p>
            <a:pPr lvl="1" eaLnBrk="1" hangingPunct="1">
              <a:lnSpc>
                <a:spcPct val="80000"/>
              </a:lnSpc>
            </a:pPr>
            <a:r>
              <a:rPr lang="en-US" sz="2000" dirty="0" smtClean="0"/>
              <a:t>Perform manual tasks as needed</a:t>
            </a:r>
          </a:p>
          <a:p>
            <a:pPr eaLnBrk="1" hangingPunct="1">
              <a:lnSpc>
                <a:spcPct val="80000"/>
              </a:lnSpc>
            </a:pPr>
            <a:r>
              <a:rPr lang="en-US" sz="2400" dirty="0" smtClean="0"/>
              <a:t>Attach workflows to template for additional pre/post provisioning tasks* </a:t>
            </a:r>
          </a:p>
          <a:p>
            <a:pPr lvl="1" eaLnBrk="1" hangingPunct="1">
              <a:lnSpc>
                <a:spcPct val="80000"/>
              </a:lnSpc>
            </a:pPr>
            <a:r>
              <a:rPr lang="en-US" sz="2000" dirty="0" smtClean="0"/>
              <a:t>Configure monitoring or backup</a:t>
            </a:r>
          </a:p>
          <a:p>
            <a:pPr lvl="1" eaLnBrk="1" hangingPunct="1">
              <a:lnSpc>
                <a:spcPct val="80000"/>
              </a:lnSpc>
            </a:pPr>
            <a:r>
              <a:rPr lang="en-US" sz="2000" dirty="0" smtClean="0"/>
              <a:t>Run server configuration scripts</a:t>
            </a:r>
          </a:p>
          <a:p>
            <a:pPr lvl="1" eaLnBrk="1" hangingPunct="1">
              <a:lnSpc>
                <a:spcPct val="80000"/>
              </a:lnSpc>
            </a:pPr>
            <a:r>
              <a:rPr lang="en-US" sz="2000" dirty="0" smtClean="0"/>
              <a:t>Check server compliance status and provision applications</a:t>
            </a:r>
          </a:p>
          <a:p>
            <a:pPr lvl="1" eaLnBrk="1" hangingPunct="1">
              <a:lnSpc>
                <a:spcPct val="80000"/>
              </a:lnSpc>
            </a:pPr>
            <a:r>
              <a:rPr lang="en-US" sz="2000" dirty="0" smtClean="0"/>
              <a:t>Pass service cost data to billing and chargeback systems</a:t>
            </a:r>
          </a:p>
        </p:txBody>
      </p:sp>
      <p:pic>
        <p:nvPicPr>
          <p:cNvPr id="128004" name="Picture 9" descr="simpleworkflow"/>
          <p:cNvPicPr>
            <a:picLocks noChangeAspect="1" noChangeArrowheads="1"/>
          </p:cNvPicPr>
          <p:nvPr/>
        </p:nvPicPr>
        <p:blipFill>
          <a:blip r:embed="rId3"/>
          <a:srcRect/>
          <a:stretch>
            <a:fillRect/>
          </a:stretch>
        </p:blipFill>
        <p:spPr bwMode="auto">
          <a:xfrm>
            <a:off x="5699975" y="2473326"/>
            <a:ext cx="5968150" cy="3013074"/>
          </a:xfrm>
          <a:prstGeom prst="rect">
            <a:avLst/>
          </a:prstGeom>
          <a:noFill/>
          <a:ln w="9525">
            <a:solidFill>
              <a:schemeClr val="tx1"/>
            </a:solidFill>
            <a:miter lim="800000"/>
            <a:headEnd/>
            <a:tailEnd/>
          </a:ln>
        </p:spPr>
      </p:pic>
      <p:sp>
        <p:nvSpPr>
          <p:cNvPr id="128005" name="Text Box 4"/>
          <p:cNvSpPr txBox="1">
            <a:spLocks noChangeArrowheads="1"/>
          </p:cNvSpPr>
          <p:nvPr/>
        </p:nvSpPr>
        <p:spPr bwMode="auto">
          <a:xfrm>
            <a:off x="6890072" y="1901825"/>
            <a:ext cx="4289367" cy="338138"/>
          </a:xfrm>
          <a:prstGeom prst="rect">
            <a:avLst/>
          </a:prstGeom>
          <a:noFill/>
          <a:ln w="19050" algn="ctr">
            <a:noFill/>
            <a:miter lim="800000"/>
            <a:headEnd/>
            <a:tailEnd/>
          </a:ln>
        </p:spPr>
        <p:txBody>
          <a:bodyPr>
            <a:spAutoFit/>
          </a:bodyPr>
          <a:lstStyle/>
          <a:p>
            <a:pPr algn="ctr">
              <a:spcBef>
                <a:spcPct val="50000"/>
              </a:spcBef>
            </a:pPr>
            <a:r>
              <a:rPr lang="en-US" sz="1600" b="1">
                <a:latin typeface="Futura Bk" pitchFamily="34" charset="0"/>
                <a:cs typeface="Arial" charset="0"/>
              </a:rPr>
              <a:t>Workflow Studio</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4"/>
          <p:cNvSpPr>
            <a:spLocks noGrp="1"/>
          </p:cNvSpPr>
          <p:nvPr>
            <p:ph type="title"/>
          </p:nvPr>
        </p:nvSpPr>
        <p:spPr/>
        <p:txBody>
          <a:bodyPr/>
          <a:lstStyle/>
          <a:p>
            <a:r>
              <a:rPr lang="en-US" smtClean="0"/>
              <a:t>What Makes a Private Cloud a Private Cloud?</a:t>
            </a:r>
            <a:endParaRPr lang="en-US" dirty="0" smtClean="0"/>
          </a:p>
        </p:txBody>
      </p:sp>
      <p:sp>
        <p:nvSpPr>
          <p:cNvPr id="11271" name="Rectangle 3"/>
          <p:cNvSpPr>
            <a:spLocks noChangeArrowheads="1"/>
          </p:cNvSpPr>
          <p:nvPr/>
        </p:nvSpPr>
        <p:spPr bwMode="auto">
          <a:xfrm>
            <a:off x="2209886" y="4892148"/>
            <a:ext cx="776905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5088" indent="-65088"/>
            <a:r>
              <a:rPr lang="en-US" sz="1400" i="1" dirty="0">
                <a:latin typeface="+mn-lt"/>
              </a:rPr>
              <a:t>“Top performers [of virtualization and private cloud management] with advanced use of change and configuration tools, capacity planning, and inventory management can achieve a 20% staffing efficiency gain.”</a:t>
            </a:r>
          </a:p>
          <a:p>
            <a:endParaRPr lang="en-US" sz="1400" i="1" dirty="0">
              <a:latin typeface="+mn-lt"/>
            </a:endParaRPr>
          </a:p>
          <a:p>
            <a:pPr marL="65088" indent="-65088"/>
            <a:r>
              <a:rPr lang="en-US" sz="1400" i="1" dirty="0">
                <a:latin typeface="+mn-lt"/>
              </a:rPr>
              <a:t>“</a:t>
            </a:r>
            <a:r>
              <a:rPr lang="en-US" sz="1400" b="1" i="1" dirty="0">
                <a:latin typeface="+mn-lt"/>
              </a:rPr>
              <a:t>Reducing Operational Expense (</a:t>
            </a:r>
            <a:r>
              <a:rPr lang="en-US" sz="1400" b="1" i="1" dirty="0" err="1">
                <a:latin typeface="+mn-lt"/>
              </a:rPr>
              <a:t>OpEx</a:t>
            </a:r>
            <a:r>
              <a:rPr lang="en-US" sz="1400" b="1" i="1" dirty="0">
                <a:latin typeface="+mn-lt"/>
              </a:rPr>
              <a:t>) with Virtualization and Virtual Systems </a:t>
            </a:r>
            <a:r>
              <a:rPr lang="en-US" sz="1400" b="1" i="1" dirty="0" smtClean="0">
                <a:latin typeface="+mn-lt"/>
              </a:rPr>
              <a:t>Management.</a:t>
            </a:r>
            <a:r>
              <a:rPr lang="en-US" sz="1400" i="1" dirty="0" smtClean="0">
                <a:latin typeface="+mn-lt"/>
              </a:rPr>
              <a:t>”</a:t>
            </a:r>
            <a:r>
              <a:rPr lang="en-US" sz="1400" dirty="0" smtClean="0">
                <a:latin typeface="+mn-lt"/>
              </a:rPr>
              <a:t> </a:t>
            </a:r>
            <a:r>
              <a:rPr lang="en-US" sz="1400" dirty="0">
                <a:latin typeface="+mn-lt"/>
              </a:rPr>
              <a:t>EMA, November 2009</a:t>
            </a:r>
          </a:p>
        </p:txBody>
      </p:sp>
      <p:grpSp>
        <p:nvGrpSpPr>
          <p:cNvPr id="65" name="Group 19"/>
          <p:cNvGrpSpPr>
            <a:grpSpLocks/>
          </p:cNvGrpSpPr>
          <p:nvPr/>
        </p:nvGrpSpPr>
        <p:grpSpPr bwMode="auto">
          <a:xfrm>
            <a:off x="5184484" y="2909823"/>
            <a:ext cx="1819859" cy="1920240"/>
            <a:chOff x="5493544" y="1173163"/>
            <a:chExt cx="1365250" cy="1920240"/>
          </a:xfrm>
        </p:grpSpPr>
        <p:sp>
          <p:nvSpPr>
            <p:cNvPr id="66" name="Rectangle 65"/>
            <p:cNvSpPr/>
            <p:nvPr/>
          </p:nvSpPr>
          <p:spPr>
            <a:xfrm>
              <a:off x="5493544" y="1173163"/>
              <a:ext cx="1365250" cy="1920240"/>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9525" cap="flat" cmpd="sng" algn="ctr">
              <a:solidFill>
                <a:srgbClr val="4B92DB">
                  <a:shade val="95000"/>
                  <a:satMod val="105000"/>
                </a:srgbClr>
              </a:solidFill>
              <a:prstDash val="solid"/>
            </a:ln>
            <a:effectLst>
              <a:outerShdw blurRad="40000" dist="23000" dir="5400000" rotWithShape="0">
                <a:srgbClr val="000000">
                  <a:alpha val="35000"/>
                </a:srgbClr>
              </a:outerShdw>
            </a:effectLst>
          </p:spPr>
          <p:txBody>
            <a:bodyPr bIns="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Segoe"/>
                  <a:ea typeface="MS PGothic" pitchFamily="34" charset="-128"/>
                  <a:cs typeface="+mn-cs"/>
                </a:rPr>
                <a:t>AGILITY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Segoe"/>
                <a:ea typeface="MS PGothic" pitchFamily="34" charset="-128"/>
                <a:cs typeface="+mn-cs"/>
              </a:endParaRPr>
            </a:p>
          </p:txBody>
        </p:sp>
        <p:pic>
          <p:nvPicPr>
            <p:cNvPr id="67" name="Picture 2" descr="C:\Users\sigurdg\Desktop\Agility.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46999" y="1515617"/>
              <a:ext cx="858340" cy="858340"/>
            </a:xfrm>
            <a:prstGeom prst="rect">
              <a:avLst/>
            </a:prstGeom>
            <a:noFill/>
            <a:ln w="9525">
              <a:noFill/>
              <a:miter lim="800000"/>
              <a:headEnd/>
              <a:tailEnd/>
            </a:ln>
            <a:effectLst>
              <a:outerShdw blurRad="127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42"/>
          <p:cNvGrpSpPr/>
          <p:nvPr/>
        </p:nvGrpSpPr>
        <p:grpSpPr>
          <a:xfrm>
            <a:off x="7211723" y="2909823"/>
            <a:ext cx="1819859" cy="1920240"/>
            <a:chOff x="2381250" y="3899467"/>
            <a:chExt cx="1365250" cy="1920240"/>
          </a:xfrm>
        </p:grpSpPr>
        <p:sp>
          <p:nvSpPr>
            <p:cNvPr id="69" name="Rectangle 68"/>
            <p:cNvSpPr/>
            <p:nvPr/>
          </p:nvSpPr>
          <p:spPr>
            <a:xfrm>
              <a:off x="2381250" y="3899467"/>
              <a:ext cx="1365250" cy="1920240"/>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9525" cap="flat" cmpd="sng" algn="ctr">
              <a:solidFill>
                <a:srgbClr val="4B92DB">
                  <a:shade val="95000"/>
                  <a:satMod val="105000"/>
                </a:srgbClr>
              </a:solidFill>
              <a:prstDash val="solid"/>
            </a:ln>
            <a:effectLst>
              <a:outerShdw blurRad="40000" dist="23000" dir="5400000" rotWithShape="0">
                <a:srgbClr val="000000">
                  <a:alpha val="35000"/>
                </a:srgbClr>
              </a:outerShdw>
            </a:effectLst>
          </p:spPr>
          <p:txBody>
            <a:bodyPr bIns="9144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Segoe"/>
                  <a:ea typeface="MS PGothic" pitchFamily="34" charset="-128"/>
                  <a:cs typeface="+mn-cs"/>
                </a:rPr>
                <a:t>HIGHLY AUTOMATED</a:t>
              </a:r>
            </a:p>
          </p:txBody>
        </p:sp>
        <p:pic>
          <p:nvPicPr>
            <p:cNvPr id="70" name="Picture 2" descr="C:\Users\sigurdg\Desktop\end_user.png"/>
            <p:cNvPicPr>
              <a:picLocks noChangeAspect="1" noChangeArrowheads="1"/>
            </p:cNvPicPr>
            <p:nvPr/>
          </p:nvPicPr>
          <p:blipFill>
            <a:blip r:embed="rId4" cstate="email"/>
            <a:srcRect/>
            <a:stretch>
              <a:fillRect/>
            </a:stretch>
          </p:blipFill>
          <p:spPr bwMode="auto">
            <a:xfrm>
              <a:off x="2530435" y="4152899"/>
              <a:ext cx="1066881" cy="1052513"/>
            </a:xfrm>
            <a:prstGeom prst="rect">
              <a:avLst/>
            </a:prstGeom>
            <a:noFill/>
            <a:ln w="9525">
              <a:noFill/>
              <a:miter lim="800000"/>
              <a:headEnd/>
              <a:tailEnd/>
            </a:ln>
            <a:effectLst>
              <a:outerShdw blurRad="127000" algn="ctr" rotWithShape="0">
                <a:prstClr val="black">
                  <a:alpha val="40000"/>
                </a:prstClr>
              </a:outerShdw>
            </a:effectLst>
          </p:spPr>
        </p:pic>
      </p:grpSp>
      <p:grpSp>
        <p:nvGrpSpPr>
          <p:cNvPr id="71" name="Group 153"/>
          <p:cNvGrpSpPr/>
          <p:nvPr/>
        </p:nvGrpSpPr>
        <p:grpSpPr>
          <a:xfrm>
            <a:off x="6102877" y="2909823"/>
            <a:ext cx="1819859" cy="1920240"/>
            <a:chOff x="4689402" y="2019318"/>
            <a:chExt cx="1365250" cy="1920240"/>
          </a:xfrm>
        </p:grpSpPr>
        <p:sp>
          <p:nvSpPr>
            <p:cNvPr id="72" name="Rectangle 71"/>
            <p:cNvSpPr/>
            <p:nvPr/>
          </p:nvSpPr>
          <p:spPr>
            <a:xfrm>
              <a:off x="4689402" y="2019318"/>
              <a:ext cx="1365250" cy="192024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bIns="9144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Segoe"/>
                  <a:ea typeface="MS PGothic" pitchFamily="34" charset="-128"/>
                  <a:cs typeface="+mn-cs"/>
                </a:rPr>
                <a:t>SCALABLE </a:t>
              </a:r>
              <a:br>
                <a:rPr kumimoji="0" lang="en-US" sz="1200" b="1" i="0" u="none" strike="noStrike" kern="0" cap="none" spc="0" normalizeH="0" baseline="0" noProof="0" dirty="0" smtClean="0">
                  <a:ln>
                    <a:noFill/>
                  </a:ln>
                  <a:solidFill>
                    <a:srgbClr val="FFFFFF"/>
                  </a:solidFill>
                  <a:effectLst/>
                  <a:uLnTx/>
                  <a:uFillTx/>
                  <a:latin typeface="Segoe"/>
                  <a:ea typeface="MS PGothic" pitchFamily="34" charset="-128"/>
                  <a:cs typeface="+mn-cs"/>
                </a:rPr>
              </a:br>
              <a:r>
                <a:rPr kumimoji="0" lang="en-US" sz="1200" b="1" i="0" u="none" strike="noStrike" kern="0" cap="none" spc="0" normalizeH="0" baseline="0" noProof="0" dirty="0" smtClean="0">
                  <a:ln>
                    <a:noFill/>
                  </a:ln>
                  <a:solidFill>
                    <a:srgbClr val="FFFFFF"/>
                  </a:solidFill>
                  <a:effectLst/>
                  <a:uLnTx/>
                  <a:uFillTx/>
                  <a:latin typeface="Segoe"/>
                  <a:ea typeface="MS PGothic" pitchFamily="34" charset="-128"/>
                  <a:cs typeface="+mn-cs"/>
                </a:rPr>
                <a:t>AND ELASTIC</a:t>
              </a:r>
            </a:p>
          </p:txBody>
        </p:sp>
        <p:pic>
          <p:nvPicPr>
            <p:cNvPr id="73" name="Picture 2" descr="C:\Users\sigurdg\Desktop\Scalable.png"/>
            <p:cNvPicPr>
              <a:picLocks noChangeAspect="1" noChangeArrowheads="1"/>
            </p:cNvPicPr>
            <p:nvPr/>
          </p:nvPicPr>
          <p:blipFill>
            <a:blip r:embed="rId5" cstate="email"/>
            <a:srcRect/>
            <a:stretch>
              <a:fillRect/>
            </a:stretch>
          </p:blipFill>
          <p:spPr bwMode="auto">
            <a:xfrm>
              <a:off x="5005388" y="2508585"/>
              <a:ext cx="757237" cy="677528"/>
            </a:xfrm>
            <a:prstGeom prst="rect">
              <a:avLst/>
            </a:prstGeom>
            <a:noFill/>
            <a:ln w="9525">
              <a:noFill/>
              <a:miter lim="800000"/>
              <a:headEnd/>
              <a:tailEnd/>
            </a:ln>
            <a:effectLst>
              <a:outerShdw blurRad="127000" algn="ctr" rotWithShape="0">
                <a:prstClr val="black">
                  <a:alpha val="40000"/>
                </a:prstClr>
              </a:outerShdw>
            </a:effectLst>
          </p:spPr>
        </p:pic>
      </p:grpSp>
      <p:grpSp>
        <p:nvGrpSpPr>
          <p:cNvPr id="74" name="Group 26"/>
          <p:cNvGrpSpPr/>
          <p:nvPr/>
        </p:nvGrpSpPr>
        <p:grpSpPr>
          <a:xfrm>
            <a:off x="3155131" y="2909823"/>
            <a:ext cx="1821975" cy="1920240"/>
            <a:chOff x="2289969" y="1165225"/>
            <a:chExt cx="1366837" cy="1920240"/>
          </a:xfrm>
        </p:grpSpPr>
        <p:sp>
          <p:nvSpPr>
            <p:cNvPr id="75" name="Rectangle 74"/>
            <p:cNvSpPr/>
            <p:nvPr/>
          </p:nvSpPr>
          <p:spPr>
            <a:xfrm>
              <a:off x="2289969" y="1165225"/>
              <a:ext cx="1366837" cy="1920240"/>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9525" cap="flat" cmpd="sng" algn="ctr">
              <a:solidFill>
                <a:srgbClr val="4B92DB">
                  <a:shade val="95000"/>
                  <a:satMod val="105000"/>
                </a:srgbClr>
              </a:solidFill>
              <a:prstDash val="solid"/>
            </a:ln>
            <a:effectLst>
              <a:outerShdw blurRad="40000" dist="23000" dir="5400000" rotWithShape="0">
                <a:srgbClr val="000000">
                  <a:alpha val="35000"/>
                </a:srgbClr>
              </a:outerShdw>
            </a:effectLst>
          </p:spPr>
          <p:txBody>
            <a:bodyPr bIns="9144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Segoe"/>
                  <a:ea typeface="MS PGothic" pitchFamily="34" charset="-128"/>
                  <a:cs typeface="+mn-cs"/>
                </a:rPr>
                <a:t>REDUCED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Segoe"/>
                  <a:ea typeface="MS PGothic" pitchFamily="34" charset="-128"/>
                  <a:cs typeface="+mn-cs"/>
                </a:rPr>
                <a:t>COSTS</a:t>
              </a:r>
            </a:p>
          </p:txBody>
        </p:sp>
        <p:pic>
          <p:nvPicPr>
            <p:cNvPr id="76" name="Picture 30" descr="Reduced-Cost.png"/>
            <p:cNvPicPr>
              <a:picLocks noChangeAspect="1"/>
            </p:cNvPicPr>
            <p:nvPr/>
          </p:nvPicPr>
          <p:blipFill>
            <a:blip r:embed="rId6" cstate="email"/>
            <a:srcRect l="10599" r="12095"/>
            <a:stretch>
              <a:fillRect/>
            </a:stretch>
          </p:blipFill>
          <p:spPr bwMode="auto">
            <a:xfrm>
              <a:off x="2482499" y="1272088"/>
              <a:ext cx="981777" cy="1270000"/>
            </a:xfrm>
            <a:prstGeom prst="rect">
              <a:avLst/>
            </a:prstGeom>
            <a:noFill/>
            <a:ln w="9525">
              <a:noFill/>
              <a:miter lim="800000"/>
              <a:headEnd/>
              <a:tailEnd/>
            </a:ln>
            <a:effectLst>
              <a:outerShdw blurRad="127000" algn="ctr" rotWithShape="0">
                <a:prstClr val="black">
                  <a:alpha val="40000"/>
                </a:prstClr>
              </a:outerShdw>
            </a:effectLst>
          </p:spPr>
        </p:pic>
      </p:grpSp>
      <p:grpSp>
        <p:nvGrpSpPr>
          <p:cNvPr id="77" name="Group 137"/>
          <p:cNvGrpSpPr/>
          <p:nvPr/>
        </p:nvGrpSpPr>
        <p:grpSpPr>
          <a:xfrm>
            <a:off x="3918765" y="2909823"/>
            <a:ext cx="1819859" cy="1920240"/>
            <a:chOff x="3090936" y="2152668"/>
            <a:chExt cx="1365250" cy="1920240"/>
          </a:xfrm>
        </p:grpSpPr>
        <p:sp>
          <p:nvSpPr>
            <p:cNvPr id="78" name="Rectangle 77"/>
            <p:cNvSpPr/>
            <p:nvPr/>
          </p:nvSpPr>
          <p:spPr>
            <a:xfrm>
              <a:off x="3090936" y="2152668"/>
              <a:ext cx="1365250" cy="1920240"/>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9525" cap="flat" cmpd="sng" algn="ctr">
              <a:solidFill>
                <a:srgbClr val="003F72">
                  <a:shade val="95000"/>
                  <a:satMod val="105000"/>
                </a:srgbClr>
              </a:solidFill>
              <a:prstDash val="solid"/>
            </a:ln>
            <a:effectLst>
              <a:outerShdw blurRad="40000" dist="23000" dir="5400000" rotWithShape="0">
                <a:srgbClr val="000000">
                  <a:alpha val="35000"/>
                </a:srgbClr>
              </a:outerShdw>
            </a:effectLst>
          </p:spPr>
          <p:txBody>
            <a:bodyPr bIns="9144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Segoe"/>
                  <a:ea typeface="MS PGothic" pitchFamily="34" charset="-128"/>
                  <a:cs typeface="+mn-cs"/>
                </a:rPr>
                <a:t>SELF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Segoe"/>
                  <a:ea typeface="MS PGothic" pitchFamily="34" charset="-128"/>
                  <a:cs typeface="+mn-cs"/>
                </a:rPr>
                <a:t>SERVICE</a:t>
              </a:r>
            </a:p>
          </p:txBody>
        </p:sp>
        <p:pic>
          <p:nvPicPr>
            <p:cNvPr id="79" name="Picture 30" descr="service-based.png"/>
            <p:cNvPicPr>
              <a:picLocks noChangeAspect="1"/>
            </p:cNvPicPr>
            <p:nvPr/>
          </p:nvPicPr>
          <p:blipFill>
            <a:blip r:embed="rId7" cstate="email"/>
            <a:srcRect/>
            <a:stretch>
              <a:fillRect/>
            </a:stretch>
          </p:blipFill>
          <p:spPr bwMode="auto">
            <a:xfrm>
              <a:off x="3173331" y="2381062"/>
              <a:ext cx="1215546" cy="1217046"/>
            </a:xfrm>
            <a:prstGeom prst="rect">
              <a:avLst/>
            </a:prstGeom>
            <a:noFill/>
            <a:ln w="9525">
              <a:noFill/>
              <a:miter lim="800000"/>
              <a:headEnd/>
              <a:tailEnd/>
            </a:ln>
            <a:effectLst>
              <a:outerShdw blurRad="127000" algn="ctr" rotWithShape="0">
                <a:prstClr val="black">
                  <a:alpha val="40000"/>
                </a:prstClr>
              </a:outerShdw>
            </a:effectLst>
          </p:spPr>
        </p:pic>
      </p:grpSp>
      <p:sp>
        <p:nvSpPr>
          <p:cNvPr id="80" name="Rectangle 79"/>
          <p:cNvSpPr/>
          <p:nvPr/>
        </p:nvSpPr>
        <p:spPr>
          <a:xfrm>
            <a:off x="1015735" y="2932048"/>
            <a:ext cx="1828324" cy="530352"/>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38100" cap="flat" cmpd="sng" algn="ctr">
            <a:solidFill>
              <a:srgbClr val="AECCE8"/>
            </a:solidFill>
            <a:prstDash val="solid"/>
            <a:miter lim="800000"/>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Segoe"/>
                <a:ea typeface="+mn-ea"/>
                <a:cs typeface="+mn-cs"/>
              </a:rPr>
              <a:t>BENEFITS</a:t>
            </a:r>
            <a:endParaRPr kumimoji="0" lang="en-US" sz="1200" b="1" i="0" u="none" strike="noStrike" kern="0" cap="none" spc="0" normalizeH="0" baseline="0" noProof="0" dirty="0">
              <a:ln>
                <a:noFill/>
              </a:ln>
              <a:solidFill>
                <a:srgbClr val="FFFFFF"/>
              </a:solidFill>
              <a:effectLst/>
              <a:uLnTx/>
              <a:uFillTx/>
              <a:latin typeface="Segoe"/>
              <a:ea typeface="+mn-ea"/>
              <a:cs typeface="+mn-cs"/>
            </a:endParaRPr>
          </a:p>
        </p:txBody>
      </p:sp>
      <p:sp>
        <p:nvSpPr>
          <p:cNvPr id="81" name="Rectangle 80"/>
          <p:cNvSpPr/>
          <p:nvPr/>
        </p:nvSpPr>
        <p:spPr>
          <a:xfrm>
            <a:off x="1015735" y="3617848"/>
            <a:ext cx="1828324" cy="530352"/>
          </a:xfrm>
          <a:prstGeom prst="rect">
            <a:avLst/>
          </a:prstGeom>
          <a:gradFill rotWithShape="1">
            <a:gsLst>
              <a:gs pos="0">
                <a:srgbClr val="003F72">
                  <a:shade val="51000"/>
                  <a:satMod val="130000"/>
                </a:srgbClr>
              </a:gs>
              <a:gs pos="80000">
                <a:srgbClr val="003F72">
                  <a:shade val="93000"/>
                  <a:satMod val="130000"/>
                </a:srgbClr>
              </a:gs>
              <a:gs pos="100000">
                <a:srgbClr val="003F72">
                  <a:shade val="94000"/>
                  <a:satMod val="135000"/>
                </a:srgbClr>
              </a:gs>
            </a:gsLst>
            <a:lin ang="16200000" scaled="0"/>
          </a:gradFill>
          <a:ln w="38100" cap="flat" cmpd="sng" algn="ctr">
            <a:solidFill>
              <a:srgbClr val="8EB4E2"/>
            </a:solidFill>
            <a:prstDash val="solid"/>
            <a:miter lim="800000"/>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Segoe"/>
                <a:ea typeface="+mn-ea"/>
                <a:cs typeface="+mn-cs"/>
              </a:rPr>
              <a:t>CORE ATTRIBUTES</a:t>
            </a:r>
            <a:endParaRPr kumimoji="0" lang="en-US" sz="1200" b="1" i="0" u="none" strike="noStrike" kern="0" cap="none" spc="0" normalizeH="0" baseline="0" noProof="0" dirty="0">
              <a:ln>
                <a:noFill/>
              </a:ln>
              <a:solidFill>
                <a:srgbClr val="FFFFFF"/>
              </a:solidFill>
              <a:effectLst/>
              <a:uLnTx/>
              <a:uFillTx/>
              <a:latin typeface="Segoe"/>
              <a:ea typeface="+mn-ea"/>
              <a:cs typeface="+mn-cs"/>
            </a:endParaRPr>
          </a:p>
        </p:txBody>
      </p:sp>
      <p:grpSp>
        <p:nvGrpSpPr>
          <p:cNvPr id="82" name="Group 51"/>
          <p:cNvGrpSpPr/>
          <p:nvPr/>
        </p:nvGrpSpPr>
        <p:grpSpPr>
          <a:xfrm>
            <a:off x="3918765" y="1438081"/>
            <a:ext cx="4003972" cy="1280160"/>
            <a:chOff x="2117079" y="1092194"/>
            <a:chExt cx="3003761" cy="1280160"/>
          </a:xfrm>
        </p:grpSpPr>
        <p:grpSp>
          <p:nvGrpSpPr>
            <p:cNvPr id="83" name="Group 45"/>
            <p:cNvGrpSpPr/>
            <p:nvPr/>
          </p:nvGrpSpPr>
          <p:grpSpPr>
            <a:xfrm>
              <a:off x="2117079" y="1092194"/>
              <a:ext cx="930921" cy="1280160"/>
              <a:chOff x="2289969" y="1160463"/>
              <a:chExt cx="1366837" cy="1879612"/>
            </a:xfrm>
          </p:grpSpPr>
          <p:sp>
            <p:nvSpPr>
              <p:cNvPr id="90" name="Rectangle 4"/>
              <p:cNvSpPr/>
              <p:nvPr/>
            </p:nvSpPr>
            <p:spPr>
              <a:xfrm>
                <a:off x="2289969" y="1160463"/>
                <a:ext cx="1366837" cy="1879612"/>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9525" cap="flat" cmpd="sng" algn="ctr">
                <a:solidFill>
                  <a:srgbClr val="4B92DB">
                    <a:shade val="95000"/>
                    <a:satMod val="105000"/>
                  </a:srgbClr>
                </a:solidFill>
                <a:prstDash val="solid"/>
              </a:ln>
              <a:effectLst>
                <a:outerShdw blurRad="40000" dist="23000" dir="5400000" rotWithShape="0">
                  <a:srgbClr val="000000">
                    <a:alpha val="35000"/>
                  </a:srgbClr>
                </a:outerShdw>
              </a:effectLst>
            </p:spPr>
            <p:txBody>
              <a:bodyPr bIns="9144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Segoe"/>
                    <a:ea typeface="MS PGothic" pitchFamily="34" charset="-128"/>
                    <a:cs typeface="+mn-cs"/>
                  </a:rPr>
                  <a:t>REDUCED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Segoe"/>
                    <a:ea typeface="MS PGothic" pitchFamily="34" charset="-128"/>
                    <a:cs typeface="+mn-cs"/>
                  </a:rPr>
                  <a:t>COSTS</a:t>
                </a:r>
              </a:p>
            </p:txBody>
          </p:sp>
          <p:pic>
            <p:nvPicPr>
              <p:cNvPr id="91" name="Picture 30" descr="Reduced-Cost.png"/>
              <p:cNvPicPr>
                <a:picLocks noChangeAspect="1"/>
              </p:cNvPicPr>
              <p:nvPr/>
            </p:nvPicPr>
            <p:blipFill>
              <a:blip r:embed="rId8" cstate="email"/>
              <a:srcRect/>
              <a:stretch>
                <a:fillRect/>
              </a:stretch>
            </p:blipFill>
            <p:spPr bwMode="auto">
              <a:xfrm>
                <a:off x="2482498" y="1272088"/>
                <a:ext cx="981778" cy="1269999"/>
              </a:xfrm>
              <a:prstGeom prst="rect">
                <a:avLst/>
              </a:prstGeom>
              <a:noFill/>
              <a:ln w="9525">
                <a:noFill/>
                <a:miter lim="800000"/>
                <a:headEnd/>
                <a:tailEnd/>
              </a:ln>
              <a:effectLst>
                <a:outerShdw blurRad="127000" algn="ctr" rotWithShape="0">
                  <a:prstClr val="black">
                    <a:alpha val="40000"/>
                  </a:prstClr>
                </a:outerShdw>
              </a:effectLst>
            </p:spPr>
          </p:pic>
        </p:grpSp>
        <p:grpSp>
          <p:nvGrpSpPr>
            <p:cNvPr id="84" name="Group 52"/>
            <p:cNvGrpSpPr/>
            <p:nvPr/>
          </p:nvGrpSpPr>
          <p:grpSpPr>
            <a:xfrm>
              <a:off x="3154580" y="1092194"/>
              <a:ext cx="929840" cy="1280160"/>
              <a:chOff x="5505819" y="1173163"/>
              <a:chExt cx="1365250" cy="1879612"/>
            </a:xfrm>
          </p:grpSpPr>
          <p:sp>
            <p:nvSpPr>
              <p:cNvPr id="88" name="Rectangle 87"/>
              <p:cNvSpPr/>
              <p:nvPr/>
            </p:nvSpPr>
            <p:spPr>
              <a:xfrm>
                <a:off x="5505819" y="1173163"/>
                <a:ext cx="1365250" cy="1879612"/>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9525" cap="flat" cmpd="sng" algn="ctr">
                <a:solidFill>
                  <a:srgbClr val="4B92DB">
                    <a:shade val="95000"/>
                    <a:satMod val="105000"/>
                  </a:srgbClr>
                </a:solidFill>
                <a:prstDash val="solid"/>
              </a:ln>
              <a:effectLst>
                <a:outerShdw blurRad="40000" dist="23000" dir="5400000" rotWithShape="0">
                  <a:srgbClr val="000000">
                    <a:alpha val="35000"/>
                  </a:srgbClr>
                </a:outerShdw>
              </a:effectLst>
            </p:spPr>
            <p:txBody>
              <a:bodyPr bIns="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Segoe"/>
                    <a:ea typeface="MS PGothic" pitchFamily="34" charset="-128"/>
                    <a:cs typeface="+mn-cs"/>
                  </a:rPr>
                  <a:t>AGILITY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smtClean="0">
                  <a:ln>
                    <a:noFill/>
                  </a:ln>
                  <a:solidFill>
                    <a:srgbClr val="FFFFFF"/>
                  </a:solidFill>
                  <a:effectLst/>
                  <a:uLnTx/>
                  <a:uFillTx/>
                  <a:latin typeface="Segoe"/>
                  <a:ea typeface="MS PGothic" pitchFamily="34" charset="-128"/>
                  <a:cs typeface="+mn-cs"/>
                </a:endParaRPr>
              </a:p>
            </p:txBody>
          </p:sp>
          <p:pic>
            <p:nvPicPr>
              <p:cNvPr id="89" name="Picture 2" descr="C:\Users\sigurdg\Desktop\Agility.png"/>
              <p:cNvPicPr>
                <a:picLocks noChangeAspect="1" noChangeArrowheads="1"/>
              </p:cNvPicPr>
              <p:nvPr/>
            </p:nvPicPr>
            <p:blipFill>
              <a:blip r:embed="rId9" cstate="email"/>
              <a:srcRect/>
              <a:stretch>
                <a:fillRect/>
              </a:stretch>
            </p:blipFill>
            <p:spPr bwMode="auto">
              <a:xfrm>
                <a:off x="5759275" y="1515616"/>
                <a:ext cx="858339" cy="858339"/>
              </a:xfrm>
              <a:prstGeom prst="rect">
                <a:avLst/>
              </a:prstGeom>
              <a:noFill/>
              <a:ln w="9525">
                <a:noFill/>
                <a:miter lim="800000"/>
                <a:headEnd/>
                <a:tailEnd/>
              </a:ln>
              <a:effectLst>
                <a:outerShdw blurRad="127000" algn="ctr" rotWithShape="0">
                  <a:prstClr val="black">
                    <a:alpha val="40000"/>
                  </a:prstClr>
                </a:outerShdw>
              </a:effectLst>
            </p:spPr>
          </p:pic>
        </p:grpSp>
        <p:grpSp>
          <p:nvGrpSpPr>
            <p:cNvPr id="85" name="Group 42"/>
            <p:cNvGrpSpPr/>
            <p:nvPr/>
          </p:nvGrpSpPr>
          <p:grpSpPr>
            <a:xfrm>
              <a:off x="4191000" y="1092194"/>
              <a:ext cx="929840" cy="1280160"/>
              <a:chOff x="2381250" y="3884287"/>
              <a:chExt cx="1365250" cy="1879612"/>
            </a:xfrm>
          </p:grpSpPr>
          <p:sp>
            <p:nvSpPr>
              <p:cNvPr id="86" name="Rectangle 85"/>
              <p:cNvSpPr/>
              <p:nvPr/>
            </p:nvSpPr>
            <p:spPr>
              <a:xfrm>
                <a:off x="2381250" y="3884287"/>
                <a:ext cx="1365250" cy="1879612"/>
              </a:xfrm>
              <a:prstGeom prst="rect">
                <a:avLst/>
              </a:prstGeom>
              <a:gradFill rotWithShape="1">
                <a:gsLst>
                  <a:gs pos="0">
                    <a:srgbClr val="4B92DB">
                      <a:shade val="51000"/>
                      <a:satMod val="130000"/>
                    </a:srgbClr>
                  </a:gs>
                  <a:gs pos="80000">
                    <a:srgbClr val="4B92DB">
                      <a:shade val="93000"/>
                      <a:satMod val="130000"/>
                    </a:srgbClr>
                  </a:gs>
                  <a:gs pos="100000">
                    <a:srgbClr val="4B92DB">
                      <a:shade val="94000"/>
                      <a:satMod val="135000"/>
                    </a:srgbClr>
                  </a:gs>
                </a:gsLst>
                <a:lin ang="16200000" scaled="0"/>
              </a:gradFill>
              <a:ln w="9525" cap="flat" cmpd="sng" algn="ctr">
                <a:solidFill>
                  <a:srgbClr val="4B92DB">
                    <a:shade val="95000"/>
                    <a:satMod val="105000"/>
                  </a:srgbClr>
                </a:solidFill>
                <a:prstDash val="solid"/>
              </a:ln>
              <a:effectLst>
                <a:outerShdw blurRad="40000" dist="23000" dir="5400000" rotWithShape="0">
                  <a:srgbClr val="000000">
                    <a:alpha val="35000"/>
                  </a:srgbClr>
                </a:outerShdw>
              </a:effectLst>
            </p:spPr>
            <p:txBody>
              <a:bodyPr bIns="9144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Segoe"/>
                    <a:ea typeface="MS PGothic" pitchFamily="34" charset="-128"/>
                    <a:cs typeface="+mn-cs"/>
                  </a:rPr>
                  <a:t>HIGHLY AUTOMATED</a:t>
                </a:r>
              </a:p>
            </p:txBody>
          </p:sp>
          <p:pic>
            <p:nvPicPr>
              <p:cNvPr id="87" name="Picture 2" descr="C:\Users\sigurdg\Desktop\end_user.png"/>
              <p:cNvPicPr>
                <a:picLocks noChangeAspect="1" noChangeArrowheads="1"/>
              </p:cNvPicPr>
              <p:nvPr/>
            </p:nvPicPr>
            <p:blipFill>
              <a:blip r:embed="rId10" cstate="email"/>
              <a:srcRect/>
              <a:stretch>
                <a:fillRect/>
              </a:stretch>
            </p:blipFill>
            <p:spPr bwMode="auto">
              <a:xfrm>
                <a:off x="2530434" y="4152898"/>
                <a:ext cx="1066881" cy="1052513"/>
              </a:xfrm>
              <a:prstGeom prst="rect">
                <a:avLst/>
              </a:prstGeom>
              <a:noFill/>
              <a:ln w="9525">
                <a:noFill/>
                <a:miter lim="800000"/>
                <a:headEnd/>
                <a:tailEnd/>
              </a:ln>
              <a:effectLst>
                <a:outerShdw blurRad="127000" algn="ctr" rotWithShape="0">
                  <a:prstClr val="black">
                    <a:alpha val="40000"/>
                  </a:prstClr>
                </a:outerShdw>
              </a:effectLst>
            </p:spPr>
          </p:pic>
        </p:grpSp>
      </p:grpSp>
    </p:spTree>
    <p:extLst>
      <p:ext uri="{BB962C8B-B14F-4D97-AF65-F5344CB8AC3E}">
        <p14:creationId xmlns:p14="http://schemas.microsoft.com/office/powerpoint/2010/main" val="75231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1000"/>
                                        <p:tgtEl>
                                          <p:spTgt spid="11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10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1000" fill="hold"/>
                                        <p:tgtEl>
                                          <p:spTgt spid="74"/>
                                        </p:tgtEl>
                                      </p:cBhvr>
                                      <p:by x="67000" y="67000"/>
                                    </p:animScale>
                                  </p:childTnLst>
                                </p:cTn>
                              </p:par>
                              <p:par>
                                <p:cTn id="31" presetID="6" presetClass="emph" presetSubtype="0" fill="hold" nodeType="withEffect">
                                  <p:stCondLst>
                                    <p:cond delay="0"/>
                                  </p:stCondLst>
                                  <p:childTnLst>
                                    <p:animScale>
                                      <p:cBhvr>
                                        <p:cTn id="32" dur="1000" fill="hold"/>
                                        <p:tgtEl>
                                          <p:spTgt spid="65"/>
                                        </p:tgtEl>
                                      </p:cBhvr>
                                      <p:by x="67000" y="67000"/>
                                    </p:animScale>
                                  </p:childTnLst>
                                </p:cTn>
                              </p:par>
                              <p:par>
                                <p:cTn id="33" presetID="6" presetClass="emph" presetSubtype="0" fill="hold" nodeType="withEffect">
                                  <p:stCondLst>
                                    <p:cond delay="0"/>
                                  </p:stCondLst>
                                  <p:childTnLst>
                                    <p:animScale>
                                      <p:cBhvr>
                                        <p:cTn id="34" dur="1000" fill="hold"/>
                                        <p:tgtEl>
                                          <p:spTgt spid="68"/>
                                        </p:tgtEl>
                                      </p:cBhvr>
                                      <p:by x="67000" y="67000"/>
                                    </p:animScale>
                                  </p:childTnLst>
                                </p:cTn>
                              </p:par>
                              <p:par>
                                <p:cTn id="35" presetID="64" presetClass="path" presetSubtype="0" fill="hold" nodeType="withEffect">
                                  <p:stCondLst>
                                    <p:cond delay="0"/>
                                  </p:stCondLst>
                                  <p:childTnLst>
                                    <p:animMotion origin="layout" path="M 3.05556E-6 -6.98751E-7 L 0.0375 -0.25914 " pathEditMode="relative" rAng="0" ptsTypes="AA">
                                      <p:cBhvr>
                                        <p:cTn id="36" dur="1000" fill="hold"/>
                                        <p:tgtEl>
                                          <p:spTgt spid="74"/>
                                        </p:tgtEl>
                                        <p:attrNameLst>
                                          <p:attrName>ppt_x</p:attrName>
                                          <p:attrName>ppt_y</p:attrName>
                                        </p:attrNameLst>
                                      </p:cBhvr>
                                      <p:rCtr x="1875" y="-12957"/>
                                    </p:animMotion>
                                  </p:childTnLst>
                                </p:cTn>
                              </p:par>
                              <p:par>
                                <p:cTn id="37" presetID="64" presetClass="path" presetSubtype="0" fill="hold" nodeType="withEffect">
                                  <p:stCondLst>
                                    <p:cond delay="0"/>
                                  </p:stCondLst>
                                  <p:childTnLst>
                                    <p:animMotion origin="layout" path="M 2.77778E-6 0.00278 L -0.01459 -0.26029 " pathEditMode="relative" rAng="0" ptsTypes="AA">
                                      <p:cBhvr>
                                        <p:cTn id="38" dur="1000" fill="hold"/>
                                        <p:tgtEl>
                                          <p:spTgt spid="65"/>
                                        </p:tgtEl>
                                        <p:attrNameLst>
                                          <p:attrName>ppt_x</p:attrName>
                                          <p:attrName>ppt_y</p:attrName>
                                        </p:attrNameLst>
                                      </p:cBhvr>
                                      <p:rCtr x="-729" y="-13165"/>
                                    </p:animMotion>
                                  </p:childTnLst>
                                </p:cTn>
                              </p:par>
                              <p:par>
                                <p:cTn id="39" presetID="64" presetClass="path" presetSubtype="0" fill="hold" nodeType="withEffect">
                                  <p:stCondLst>
                                    <p:cond delay="0"/>
                                  </p:stCondLst>
                                  <p:childTnLst>
                                    <p:animMotion origin="layout" path="M 5.55556E-7 -6.98751E-7 L -0.06719 -0.26215 " pathEditMode="relative" rAng="0" ptsTypes="AA">
                                      <p:cBhvr>
                                        <p:cTn id="40" dur="1000" fill="hold"/>
                                        <p:tgtEl>
                                          <p:spTgt spid="68"/>
                                        </p:tgtEl>
                                        <p:attrNameLst>
                                          <p:attrName>ppt_x</p:attrName>
                                          <p:attrName>ppt_y</p:attrName>
                                        </p:attrNameLst>
                                      </p:cBhvr>
                                      <p:rCtr x="-3368" y="-13119"/>
                                    </p:animMotion>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250"/>
                                        <p:tgtEl>
                                          <p:spTgt spid="82"/>
                                        </p:tgtEl>
                                      </p:cBhvr>
                                    </p:animEffect>
                                  </p:childTnLst>
                                </p:cTn>
                              </p:par>
                            </p:childTnLst>
                          </p:cTn>
                        </p:par>
                        <p:par>
                          <p:cTn id="45" fill="hold">
                            <p:stCondLst>
                              <p:cond delay="1250"/>
                            </p:stCondLst>
                            <p:childTnLst>
                              <p:par>
                                <p:cTn id="46" presetID="1" presetClass="exit" presetSubtype="0" fill="hold" nodeType="after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6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1000"/>
                                        <p:tgtEl>
                                          <p:spTgt spid="8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10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80" grpId="0" animBg="1"/>
      <p:bldP spid="80" grpId="1"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
          <p:cNvSpPr>
            <a:spLocks noGrp="1"/>
          </p:cNvSpPr>
          <p:nvPr>
            <p:ph type="title"/>
          </p:nvPr>
        </p:nvSpPr>
        <p:spPr>
          <a:xfrm>
            <a:off x="519112" y="228600"/>
            <a:ext cx="11149013" cy="1495794"/>
          </a:xfrm>
        </p:spPr>
        <p:txBody>
          <a:bodyPr/>
          <a:lstStyle/>
          <a:p>
            <a:r>
              <a:rPr lang="en-US" dirty="0" smtClean="0"/>
              <a:t>HP Cloud Foundation for Hyper-V</a:t>
            </a:r>
            <a:br>
              <a:rPr lang="en-US" dirty="0" smtClean="0"/>
            </a:br>
            <a:r>
              <a:rPr lang="en-US" sz="3200" dirty="0" smtClean="0"/>
              <a:t>Designed to help customers save money by deploying HP</a:t>
            </a:r>
            <a:br>
              <a:rPr lang="en-US" sz="3200" dirty="0" smtClean="0"/>
            </a:br>
            <a:r>
              <a:rPr lang="en-US" sz="3200" dirty="0" smtClean="0"/>
              <a:t>and Microsoft infrastructure and virtualization technologies</a:t>
            </a:r>
            <a:endParaRPr lang="en-US" dirty="0"/>
          </a:p>
        </p:txBody>
      </p:sp>
      <p:grpSp>
        <p:nvGrpSpPr>
          <p:cNvPr id="49" name="Group 8"/>
          <p:cNvGrpSpPr/>
          <p:nvPr/>
        </p:nvGrpSpPr>
        <p:grpSpPr>
          <a:xfrm>
            <a:off x="509984" y="2454570"/>
            <a:ext cx="3656648" cy="3412830"/>
            <a:chOff x="382588" y="2155825"/>
            <a:chExt cx="2743200" cy="3412830"/>
          </a:xfrm>
        </p:grpSpPr>
        <p:grpSp>
          <p:nvGrpSpPr>
            <p:cNvPr id="50" name="Group 6"/>
            <p:cNvGrpSpPr/>
            <p:nvPr/>
          </p:nvGrpSpPr>
          <p:grpSpPr>
            <a:xfrm>
              <a:off x="382588" y="2734015"/>
              <a:ext cx="2743200" cy="2834640"/>
              <a:chOff x="382588" y="2734015"/>
              <a:chExt cx="2743200" cy="2834640"/>
            </a:xfrm>
          </p:grpSpPr>
          <p:sp>
            <p:nvSpPr>
              <p:cNvPr id="52" name="Rectangle 51"/>
              <p:cNvSpPr/>
              <p:nvPr/>
            </p:nvSpPr>
            <p:spPr>
              <a:xfrm>
                <a:off x="382588" y="2734015"/>
                <a:ext cx="2743200" cy="283464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5400000" scaled="0"/>
              </a:gradFill>
              <a:ln w="9525" cap="flat" cmpd="sng" algn="ctr">
                <a:noFill/>
                <a:prstDash val="solid"/>
              </a:ln>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a:ea typeface="+mn-ea"/>
                  <a:cs typeface="+mn-cs"/>
                </a:endParaRPr>
              </a:p>
            </p:txBody>
          </p:sp>
          <p:sp>
            <p:nvSpPr>
              <p:cNvPr id="53" name="TextBox 12"/>
              <p:cNvSpPr txBox="1">
                <a:spLocks noChangeArrowheads="1"/>
              </p:cNvSpPr>
              <p:nvPr/>
            </p:nvSpPr>
            <p:spPr bwMode="auto">
              <a:xfrm>
                <a:off x="474028" y="3193921"/>
                <a:ext cx="2560320" cy="2329869"/>
              </a:xfrm>
              <a:prstGeom prst="rect">
                <a:avLst/>
              </a:prstGeom>
              <a:noFill/>
              <a:ln w="9525">
                <a:noFill/>
                <a:miter lim="800000"/>
                <a:headEnd/>
                <a:tailEnd/>
              </a:ln>
            </p:spPr>
            <p:txBody>
              <a:bodyPr wrap="square" lIns="0" tIns="0" rIns="0" bIns="0" anchor="t" anchorCtr="0">
                <a:spAutoFit/>
              </a:bodyPr>
              <a:lstStyle>
                <a:defPPr>
                  <a:defRPr lang="en-US"/>
                </a:defPPr>
                <a:lvl1pPr defTabSz="457200" fontAlgn="auto">
                  <a:lnSpc>
                    <a:spcPct val="90000"/>
                  </a:lnSpc>
                  <a:spcBef>
                    <a:spcPts val="0"/>
                  </a:spcBef>
                  <a:spcAft>
                    <a:spcPts val="0"/>
                  </a:spcAft>
                  <a:defRPr sz="1400">
                    <a:solidFill>
                      <a:schemeClr val="bg1"/>
                    </a:solidFill>
                    <a:latin typeface="+mn-lt"/>
                    <a:cs typeface="Arial" charset="0"/>
                  </a:defRPr>
                </a:lvl1pPr>
              </a:lstStyle>
              <a:p>
                <a:pPr marL="0" marR="0" lvl="0" indent="0" defTabSz="457200" eaLnBrk="1" fontAlgn="auto" latinLnBrk="0" hangingPunct="1">
                  <a:lnSpc>
                    <a:spcPct val="90000"/>
                  </a:lnSpc>
                  <a:spcBef>
                    <a:spcPts val="12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Segoe"/>
                    <a:cs typeface="Arial" charset="0"/>
                  </a:rPr>
                  <a:t>Simplify</a:t>
                </a:r>
                <a:endParaRPr kumimoji="0" lang="en-US" sz="2000" b="1" i="0" u="none" strike="noStrike" kern="0" cap="none" spc="0" normalizeH="0" baseline="0" noProof="0" dirty="0" smtClean="0">
                  <a:ln>
                    <a:noFill/>
                  </a:ln>
                  <a:solidFill>
                    <a:srgbClr val="FFFFFF"/>
                  </a:solidFill>
                  <a:effectLst/>
                  <a:uLnTx/>
                  <a:uFillTx/>
                  <a:latin typeface="Segoe"/>
                  <a:cs typeface="Arial" charset="0"/>
                </a:endParaRPr>
              </a:p>
              <a:p>
                <a:pPr marL="0" marR="0" lvl="0" indent="0" defTabSz="457200" eaLnBrk="1" fontAlgn="auto" latinLnBrk="0" hangingPunct="1">
                  <a:lnSpc>
                    <a:spcPct val="90000"/>
                  </a:lnSpc>
                  <a:spcBef>
                    <a:spcPts val="1200"/>
                  </a:spcBef>
                  <a:spcAft>
                    <a:spcPts val="0"/>
                  </a:spcAft>
                  <a:buClr>
                    <a:srgbClr val="BDE3FF"/>
                  </a:buClr>
                  <a:buSzTx/>
                  <a:buFontTx/>
                  <a:buNone/>
                  <a:tabLst/>
                  <a:defRPr/>
                </a:pPr>
                <a:r>
                  <a:rPr kumimoji="0" lang="en-US" sz="1800" b="0" i="0" u="none" strike="noStrike" kern="0" cap="none" spc="0" normalizeH="0" baseline="0" noProof="0" dirty="0" smtClean="0">
                    <a:ln>
                      <a:noFill/>
                    </a:ln>
                    <a:solidFill>
                      <a:srgbClr val="FFFFFF"/>
                    </a:solidFill>
                    <a:effectLst/>
                    <a:uLnTx/>
                    <a:uFillTx/>
                    <a:latin typeface="Segoe"/>
                    <a:cs typeface="Arial" charset="0"/>
                  </a:rPr>
                  <a:t>Reference architecture detailing framework </a:t>
                </a:r>
                <a:r>
                  <a:rPr kumimoji="0" lang="en-US" sz="1800" b="0" i="0" u="none" strike="noStrike" kern="0" cap="none" spc="0" normalizeH="0" baseline="0" noProof="0" dirty="0">
                    <a:ln>
                      <a:noFill/>
                    </a:ln>
                    <a:solidFill>
                      <a:srgbClr val="FFFFFF"/>
                    </a:solidFill>
                    <a:effectLst/>
                    <a:uLnTx/>
                    <a:uFillTx/>
                    <a:latin typeface="Segoe"/>
                    <a:cs typeface="Arial" charset="0"/>
                  </a:rPr>
                  <a:t>for the Private Cloud, based on proven HP and Microsoft </a:t>
                </a:r>
                <a:r>
                  <a:rPr kumimoji="0" lang="en-US" sz="1800" b="0" i="0" u="none" strike="noStrike" kern="0" cap="none" spc="0" normalizeH="0" baseline="0" noProof="0" dirty="0" smtClean="0">
                    <a:ln>
                      <a:noFill/>
                    </a:ln>
                    <a:solidFill>
                      <a:srgbClr val="FFFFFF"/>
                    </a:solidFill>
                    <a:effectLst/>
                    <a:uLnTx/>
                    <a:uFillTx/>
                    <a:latin typeface="Segoe"/>
                    <a:cs typeface="Arial" charset="0"/>
                  </a:rPr>
                  <a:t>technologies.</a:t>
                </a:r>
                <a:endParaRPr kumimoji="0" lang="en-US" sz="1800" b="0" i="0" u="none" strike="noStrike" kern="0" cap="none" spc="0" normalizeH="0" baseline="0" noProof="0" dirty="0">
                  <a:ln>
                    <a:noFill/>
                  </a:ln>
                  <a:solidFill>
                    <a:srgbClr val="FFFFFF"/>
                  </a:solidFill>
                  <a:effectLst/>
                  <a:uLnTx/>
                  <a:uFillTx/>
                  <a:latin typeface="Segoe"/>
                  <a:cs typeface="Arial" charset="0"/>
                </a:endParaRPr>
              </a:p>
              <a:p>
                <a:pPr marL="0" marR="0" lvl="0" indent="0" defTabSz="457200" eaLnBrk="1" fontAlgn="auto" latinLnBrk="0" hangingPunct="1">
                  <a:lnSpc>
                    <a:spcPct val="90000"/>
                  </a:lnSpc>
                  <a:spcBef>
                    <a:spcPts val="1200"/>
                  </a:spcBef>
                  <a:spcAft>
                    <a:spcPts val="0"/>
                  </a:spcAft>
                  <a:buClr>
                    <a:srgbClr val="BDE3FF"/>
                  </a:buClr>
                  <a:buSzTx/>
                  <a:buFontTx/>
                  <a:buNone/>
                  <a:tabLst/>
                  <a:defRPr/>
                </a:pPr>
                <a:r>
                  <a:rPr kumimoji="0" lang="en-US" sz="1800" b="0" i="0" u="none" strike="noStrike" kern="0" cap="none" spc="0" normalizeH="0" baseline="0" noProof="0" dirty="0" smtClean="0">
                    <a:ln>
                      <a:noFill/>
                    </a:ln>
                    <a:solidFill>
                      <a:srgbClr val="FFFFFF"/>
                    </a:solidFill>
                    <a:effectLst/>
                    <a:uLnTx/>
                    <a:uFillTx/>
                    <a:latin typeface="Segoe"/>
                    <a:cs typeface="Arial" charset="0"/>
                  </a:rPr>
                  <a:t>Includes </a:t>
                </a:r>
                <a:r>
                  <a:rPr kumimoji="0" lang="en-US" sz="1800" b="0" i="0" u="none" strike="noStrike" kern="0" cap="none" spc="0" normalizeH="0" baseline="0" noProof="0" dirty="0">
                    <a:ln>
                      <a:noFill/>
                    </a:ln>
                    <a:solidFill>
                      <a:srgbClr val="FFFFFF"/>
                    </a:solidFill>
                    <a:effectLst/>
                    <a:uLnTx/>
                    <a:uFillTx/>
                    <a:latin typeface="Segoe"/>
                    <a:cs typeface="Arial" charset="0"/>
                  </a:rPr>
                  <a:t>a detailed bill of materials and </a:t>
                </a:r>
                <a:r>
                  <a:rPr kumimoji="0" lang="en-US" sz="1800" b="0" i="0" u="none" strike="noStrike" kern="0" cap="none" spc="0" normalizeH="0" baseline="0" noProof="0" dirty="0" smtClean="0">
                    <a:ln>
                      <a:noFill/>
                    </a:ln>
                    <a:solidFill>
                      <a:srgbClr val="FFFFFF"/>
                    </a:solidFill>
                    <a:effectLst/>
                    <a:uLnTx/>
                    <a:uFillTx/>
                    <a:latin typeface="Segoe"/>
                    <a:cs typeface="Arial" charset="0"/>
                  </a:rPr>
                  <a:t>implementation guideline documentation</a:t>
                </a:r>
                <a:endParaRPr kumimoji="0" lang="en-US" sz="1800" b="0" i="0" u="none" strike="noStrike" kern="0" cap="none" spc="0" normalizeH="0" baseline="0" noProof="0" dirty="0">
                  <a:ln>
                    <a:noFill/>
                  </a:ln>
                  <a:solidFill>
                    <a:srgbClr val="FFFFFF"/>
                  </a:solidFill>
                  <a:effectLst/>
                  <a:uLnTx/>
                  <a:uFillTx/>
                  <a:latin typeface="Segoe"/>
                  <a:cs typeface="Arial" charset="0"/>
                </a:endParaRPr>
              </a:p>
            </p:txBody>
          </p:sp>
        </p:grpSp>
        <p:pic>
          <p:nvPicPr>
            <p:cNvPr id="51" name="Picture 50" descr="SIMPLICIT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2163" y="2155825"/>
              <a:ext cx="1284050" cy="1097280"/>
            </a:xfrm>
            <a:prstGeom prst="rect">
              <a:avLst/>
            </a:prstGeom>
          </p:spPr>
        </p:pic>
      </p:grpSp>
      <p:grpSp>
        <p:nvGrpSpPr>
          <p:cNvPr id="54" name="Group 9"/>
          <p:cNvGrpSpPr/>
          <p:nvPr/>
        </p:nvGrpSpPr>
        <p:grpSpPr>
          <a:xfrm>
            <a:off x="4266089" y="2454570"/>
            <a:ext cx="3656648" cy="3412830"/>
            <a:chOff x="3200400" y="2155825"/>
            <a:chExt cx="2743200" cy="3412830"/>
          </a:xfrm>
        </p:grpSpPr>
        <p:grpSp>
          <p:nvGrpSpPr>
            <p:cNvPr id="55" name="Group 5"/>
            <p:cNvGrpSpPr/>
            <p:nvPr/>
          </p:nvGrpSpPr>
          <p:grpSpPr>
            <a:xfrm>
              <a:off x="3200400" y="2734015"/>
              <a:ext cx="2743200" cy="2834640"/>
              <a:chOff x="3279776" y="2734015"/>
              <a:chExt cx="2743200" cy="2834640"/>
            </a:xfrm>
          </p:grpSpPr>
          <p:sp>
            <p:nvSpPr>
              <p:cNvPr id="57" name="Rectangle 56"/>
              <p:cNvSpPr/>
              <p:nvPr/>
            </p:nvSpPr>
            <p:spPr>
              <a:xfrm>
                <a:off x="3279776" y="2734015"/>
                <a:ext cx="2743200" cy="283464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5400000" scaled="0"/>
              </a:gradFill>
              <a:ln w="9525" cap="flat" cmpd="sng" algn="ctr">
                <a:noFill/>
                <a:prstDash val="solid"/>
              </a:ln>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a:ea typeface="+mn-ea"/>
                  <a:cs typeface="+mn-cs"/>
                </a:endParaRPr>
              </a:p>
            </p:txBody>
          </p:sp>
          <p:sp>
            <p:nvSpPr>
              <p:cNvPr id="58" name="TextBox 12"/>
              <p:cNvSpPr txBox="1">
                <a:spLocks noChangeArrowheads="1"/>
              </p:cNvSpPr>
              <p:nvPr/>
            </p:nvSpPr>
            <p:spPr bwMode="auto">
              <a:xfrm>
                <a:off x="3371216" y="3193921"/>
                <a:ext cx="2560320" cy="2329869"/>
              </a:xfrm>
              <a:prstGeom prst="rect">
                <a:avLst/>
              </a:prstGeom>
              <a:noFill/>
              <a:ln w="9525">
                <a:noFill/>
                <a:miter lim="800000"/>
                <a:headEnd/>
                <a:tailEnd/>
              </a:ln>
            </p:spPr>
            <p:txBody>
              <a:bodyPr wrap="square" lIns="0" tIns="0" rIns="0" bIns="0" anchor="t" anchorCtr="0">
                <a:spAutoFit/>
              </a:bodyPr>
              <a:lstStyle>
                <a:defPPr>
                  <a:defRPr lang="en-US"/>
                </a:defPPr>
                <a:lvl1pPr defTabSz="457200" fontAlgn="auto">
                  <a:lnSpc>
                    <a:spcPct val="90000"/>
                  </a:lnSpc>
                  <a:spcBef>
                    <a:spcPts val="0"/>
                  </a:spcBef>
                  <a:spcAft>
                    <a:spcPts val="0"/>
                  </a:spcAft>
                  <a:defRPr sz="1400">
                    <a:solidFill>
                      <a:schemeClr val="bg1"/>
                    </a:solidFill>
                    <a:latin typeface="+mn-lt"/>
                    <a:cs typeface="Arial" charset="0"/>
                  </a:defRPr>
                </a:lvl1pPr>
              </a:lstStyle>
              <a:p>
                <a:pPr marL="0" marR="0" lvl="0" indent="0" defTabSz="457200" eaLnBrk="1" fontAlgn="auto" latinLnBrk="0" hangingPunct="1">
                  <a:lnSpc>
                    <a:spcPct val="90000"/>
                  </a:lnSpc>
                  <a:spcBef>
                    <a:spcPts val="120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Segoe"/>
                    <a:cs typeface="Arial" charset="0"/>
                  </a:rPr>
                  <a:t>Optimize</a:t>
                </a:r>
              </a:p>
              <a:p>
                <a:pPr marL="0" marR="0" lvl="0" indent="0" defTabSz="457200" eaLnBrk="1" fontAlgn="auto" latinLnBrk="0" hangingPunct="1">
                  <a:lnSpc>
                    <a:spcPct val="90000"/>
                  </a:lnSpc>
                  <a:spcBef>
                    <a:spcPts val="1200"/>
                  </a:spcBef>
                  <a:spcAft>
                    <a:spcPts val="0"/>
                  </a:spcAft>
                  <a:buClr>
                    <a:srgbClr val="BDE3FF"/>
                  </a:buClr>
                  <a:buSzTx/>
                  <a:buFontTx/>
                  <a:buNone/>
                  <a:tabLst/>
                  <a:defRPr/>
                </a:pPr>
                <a:r>
                  <a:rPr kumimoji="0" lang="en-US" sz="1800" b="0" i="0" u="none" strike="noStrike" kern="0" cap="none" spc="0" normalizeH="0" baseline="0" noProof="0" dirty="0">
                    <a:ln>
                      <a:noFill/>
                    </a:ln>
                    <a:solidFill>
                      <a:srgbClr val="FFFFFF"/>
                    </a:solidFill>
                    <a:effectLst/>
                    <a:uLnTx/>
                    <a:uFillTx/>
                    <a:latin typeface="Segoe"/>
                    <a:cs typeface="Arial" charset="0"/>
                  </a:rPr>
                  <a:t>Allow customers to </a:t>
                </a:r>
                <a:r>
                  <a:rPr kumimoji="0" lang="en-US" sz="1800" b="0" i="0" u="none" strike="noStrike" kern="0" cap="none" spc="0" normalizeH="0" baseline="0" noProof="0" dirty="0" smtClean="0">
                    <a:ln>
                      <a:noFill/>
                    </a:ln>
                    <a:solidFill>
                      <a:srgbClr val="FFFFFF"/>
                    </a:solidFill>
                    <a:effectLst/>
                    <a:uLnTx/>
                    <a:uFillTx/>
                    <a:latin typeface="Segoe"/>
                    <a:cs typeface="Arial" charset="0"/>
                  </a:rPr>
                  <a:t>dynamically provision, flex, and automate responses to faults for physical and virtual infrastructure.</a:t>
                </a:r>
              </a:p>
              <a:p>
                <a:pPr marL="0" marR="0" lvl="0" indent="0" defTabSz="457200" eaLnBrk="1" fontAlgn="auto" latinLnBrk="0" hangingPunct="1">
                  <a:lnSpc>
                    <a:spcPct val="90000"/>
                  </a:lnSpc>
                  <a:spcBef>
                    <a:spcPts val="1200"/>
                  </a:spcBef>
                  <a:spcAft>
                    <a:spcPts val="0"/>
                  </a:spcAft>
                  <a:buClr>
                    <a:srgbClr val="BDE3FF"/>
                  </a:buClr>
                  <a:buSzTx/>
                  <a:buFontTx/>
                  <a:buNone/>
                  <a:tabLst/>
                  <a:defRPr/>
                </a:pPr>
                <a:r>
                  <a:rPr kumimoji="0" lang="en-US" sz="1800" b="0" i="0" u="none" strike="noStrike" kern="0" cap="none" spc="0" normalizeH="0" baseline="0" noProof="0" dirty="0" smtClean="0">
                    <a:ln>
                      <a:noFill/>
                    </a:ln>
                    <a:solidFill>
                      <a:srgbClr val="FFFFFF"/>
                    </a:solidFill>
                    <a:effectLst/>
                    <a:uLnTx/>
                    <a:uFillTx/>
                    <a:latin typeface="Segoe"/>
                    <a:cs typeface="Arial" charset="0"/>
                  </a:rPr>
                  <a:t>Templates to ensure </a:t>
                </a:r>
                <a:r>
                  <a:rPr lang="en-US" sz="1800" kern="0" smtClean="0">
                    <a:solidFill>
                      <a:srgbClr val="FFFFFF"/>
                    </a:solidFill>
                    <a:latin typeface="Segoe"/>
                  </a:rPr>
                  <a:t>service</a:t>
                </a:r>
                <a:r>
                  <a:rPr kumimoji="0" lang="en-US" sz="1800" b="0" i="0" u="none" strike="noStrike" kern="0" cap="none" spc="0" normalizeH="0" baseline="0" noProof="0" smtClean="0">
                    <a:ln>
                      <a:noFill/>
                    </a:ln>
                    <a:solidFill>
                      <a:srgbClr val="FFFFFF"/>
                    </a:solidFill>
                    <a:effectLst/>
                    <a:uLnTx/>
                    <a:uFillTx/>
                    <a:latin typeface="Segoe"/>
                    <a:cs typeface="Arial" charset="0"/>
                  </a:rPr>
                  <a:t>s </a:t>
                </a:r>
                <a:r>
                  <a:rPr kumimoji="0" lang="en-US" sz="1800" b="0" i="0" u="none" strike="noStrike" kern="0" cap="none" spc="0" normalizeH="0" baseline="0" noProof="0" dirty="0" smtClean="0">
                    <a:ln>
                      <a:noFill/>
                    </a:ln>
                    <a:solidFill>
                      <a:srgbClr val="FFFFFF"/>
                    </a:solidFill>
                    <a:effectLst/>
                    <a:uLnTx/>
                    <a:uFillTx/>
                    <a:latin typeface="Segoe"/>
                    <a:cs typeface="Arial" charset="0"/>
                  </a:rPr>
                  <a:t>are deployed the same way every time.</a:t>
                </a:r>
                <a:endParaRPr kumimoji="0" lang="en-US" sz="1800" b="0" i="0" u="none" strike="noStrike" kern="0" cap="none" spc="0" normalizeH="0" baseline="0" noProof="0" dirty="0">
                  <a:ln>
                    <a:noFill/>
                  </a:ln>
                  <a:solidFill>
                    <a:srgbClr val="FFFFFF"/>
                  </a:solidFill>
                  <a:effectLst/>
                  <a:uLnTx/>
                  <a:uFillTx/>
                  <a:latin typeface="Segoe"/>
                  <a:cs typeface="Arial" charset="0"/>
                </a:endParaRPr>
              </a:p>
            </p:txBody>
          </p:sp>
        </p:grpSp>
        <p:pic>
          <p:nvPicPr>
            <p:cNvPr id="56" name="Picture 55" descr="COMPLE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0278" y="2155825"/>
              <a:ext cx="1623445" cy="1097280"/>
            </a:xfrm>
            <a:prstGeom prst="rect">
              <a:avLst/>
            </a:prstGeom>
          </p:spPr>
        </p:pic>
      </p:grpSp>
      <p:grpSp>
        <p:nvGrpSpPr>
          <p:cNvPr id="59" name="Group 58"/>
          <p:cNvGrpSpPr/>
          <p:nvPr/>
        </p:nvGrpSpPr>
        <p:grpSpPr>
          <a:xfrm>
            <a:off x="8022194" y="2671740"/>
            <a:ext cx="3656648" cy="3195660"/>
            <a:chOff x="6018213" y="2372995"/>
            <a:chExt cx="2743200" cy="3195660"/>
          </a:xfrm>
        </p:grpSpPr>
        <p:grpSp>
          <p:nvGrpSpPr>
            <p:cNvPr id="60" name="Group 2"/>
            <p:cNvGrpSpPr/>
            <p:nvPr/>
          </p:nvGrpSpPr>
          <p:grpSpPr>
            <a:xfrm>
              <a:off x="6018213" y="2734015"/>
              <a:ext cx="2743200" cy="2834640"/>
              <a:chOff x="6018213" y="2734015"/>
              <a:chExt cx="2743200" cy="2834640"/>
            </a:xfrm>
          </p:grpSpPr>
          <p:sp>
            <p:nvSpPr>
              <p:cNvPr id="62" name="Rectangle 61"/>
              <p:cNvSpPr/>
              <p:nvPr/>
            </p:nvSpPr>
            <p:spPr>
              <a:xfrm>
                <a:off x="6018213" y="2734015"/>
                <a:ext cx="2743200" cy="283464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5400000" scaled="0"/>
              </a:gradFill>
              <a:ln w="9525" cap="flat" cmpd="sng" algn="ctr">
                <a:noFill/>
                <a:prstDash val="solid"/>
              </a:ln>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a:ea typeface="+mn-ea"/>
                  <a:cs typeface="+mn-cs"/>
                </a:endParaRPr>
              </a:p>
            </p:txBody>
          </p:sp>
          <p:sp>
            <p:nvSpPr>
              <p:cNvPr id="63" name="TextBox 12"/>
              <p:cNvSpPr txBox="1">
                <a:spLocks noChangeArrowheads="1"/>
              </p:cNvSpPr>
              <p:nvPr/>
            </p:nvSpPr>
            <p:spPr bwMode="auto">
              <a:xfrm>
                <a:off x="6109653" y="3193921"/>
                <a:ext cx="2560320" cy="1581972"/>
              </a:xfrm>
              <a:prstGeom prst="rect">
                <a:avLst/>
              </a:prstGeom>
              <a:noFill/>
              <a:ln w="9525">
                <a:noFill/>
                <a:miter lim="800000"/>
                <a:headEnd/>
                <a:tailEnd/>
              </a:ln>
            </p:spPr>
            <p:txBody>
              <a:bodyPr wrap="square" lIns="0" tIns="0" rIns="0" bIns="0" anchor="t" anchorCtr="0">
                <a:spAutoFit/>
              </a:bodyPr>
              <a:lstStyle>
                <a:defPPr>
                  <a:defRPr lang="en-US"/>
                </a:defPPr>
                <a:lvl1pPr defTabSz="457200" fontAlgn="auto">
                  <a:lnSpc>
                    <a:spcPct val="90000"/>
                  </a:lnSpc>
                  <a:spcBef>
                    <a:spcPts val="0"/>
                  </a:spcBef>
                  <a:spcAft>
                    <a:spcPts val="0"/>
                  </a:spcAft>
                  <a:defRPr sz="1400">
                    <a:solidFill>
                      <a:schemeClr val="bg1"/>
                    </a:solidFill>
                    <a:latin typeface="+mn-lt"/>
                    <a:cs typeface="Arial" charset="0"/>
                  </a:defRPr>
                </a:lvl1pPr>
              </a:lstStyle>
              <a:p>
                <a:pPr marL="0" marR="0" lvl="0" indent="0" defTabSz="457200" eaLnBrk="1" fontAlgn="auto" latinLnBrk="0" hangingPunct="1">
                  <a:lnSpc>
                    <a:spcPct val="90000"/>
                  </a:lnSpc>
                  <a:spcBef>
                    <a:spcPts val="120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Segoe"/>
                    <a:cs typeface="Arial" charset="0"/>
                  </a:rPr>
                  <a:t>Accelerate</a:t>
                </a:r>
              </a:p>
              <a:p>
                <a:pPr marL="0" marR="0" lvl="0" indent="0" defTabSz="457200" eaLnBrk="1" fontAlgn="auto" latinLnBrk="0" hangingPunct="1">
                  <a:lnSpc>
                    <a:spcPct val="90000"/>
                  </a:lnSpc>
                  <a:spcBef>
                    <a:spcPts val="12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Segoe"/>
                    <a:cs typeface="Arial" charset="0"/>
                  </a:rPr>
                  <a:t>Jointly validated under Hyper-V Cloud Fast Track Program</a:t>
                </a:r>
              </a:p>
              <a:p>
                <a:pPr marL="0" marR="0" lvl="0" indent="0" defTabSz="457200" eaLnBrk="1" fontAlgn="auto" latinLnBrk="0" hangingPunct="1">
                  <a:lnSpc>
                    <a:spcPct val="90000"/>
                  </a:lnSpc>
                  <a:spcBef>
                    <a:spcPts val="120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Segoe"/>
                    <a:cs typeface="Arial" charset="0"/>
                  </a:rPr>
                  <a:t>Delivered through HP Technical Services</a:t>
                </a:r>
              </a:p>
            </p:txBody>
          </p:sp>
        </p:grpSp>
        <p:pic>
          <p:nvPicPr>
            <p:cNvPr id="61" name="Picture 60" descr="ANY SCA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8781" y="2372995"/>
              <a:ext cx="1302064" cy="822960"/>
            </a:xfrm>
            <a:prstGeom prst="rect">
              <a:avLst/>
            </a:prstGeom>
          </p:spPr>
        </p:pic>
      </p:grpSp>
    </p:spTree>
    <p:extLst>
      <p:ext uri="{BB962C8B-B14F-4D97-AF65-F5344CB8AC3E}">
        <p14:creationId xmlns:p14="http://schemas.microsoft.com/office/powerpoint/2010/main" val="12656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HP Cloud Foundation for </a:t>
            </a:r>
            <a:br>
              <a:rPr lang="en-US" smtClean="0"/>
            </a:br>
            <a:r>
              <a:rPr lang="en-US" smtClean="0"/>
              <a:t>Hyper-V Core Components</a:t>
            </a:r>
            <a:endParaRPr lang="en-US" dirty="0"/>
          </a:p>
        </p:txBody>
      </p:sp>
      <p:grpSp>
        <p:nvGrpSpPr>
          <p:cNvPr id="2" name="Group 16"/>
          <p:cNvGrpSpPr/>
          <p:nvPr/>
        </p:nvGrpSpPr>
        <p:grpSpPr>
          <a:xfrm>
            <a:off x="406294" y="1915060"/>
            <a:ext cx="2727606" cy="4257140"/>
            <a:chOff x="406294" y="1295400"/>
            <a:chExt cx="2727606" cy="4257140"/>
          </a:xfrm>
        </p:grpSpPr>
        <p:pic>
          <p:nvPicPr>
            <p:cNvPr id="6" name="Picture 5" descr="G10418004042009.png"/>
            <p:cNvPicPr>
              <a:picLocks noChangeAspect="1"/>
            </p:cNvPicPr>
            <p:nvPr/>
          </p:nvPicPr>
          <p:blipFill>
            <a:blip r:embed="rId2" cstate="email"/>
            <a:srcRect/>
            <a:stretch>
              <a:fillRect/>
            </a:stretch>
          </p:blipFill>
          <p:spPr bwMode="auto">
            <a:xfrm>
              <a:off x="867376" y="1755776"/>
              <a:ext cx="1805443" cy="2359025"/>
            </a:xfrm>
            <a:prstGeom prst="rect">
              <a:avLst/>
            </a:prstGeom>
            <a:noFill/>
            <a:ln w="9525">
              <a:noFill/>
              <a:miter lim="800000"/>
              <a:headEnd/>
              <a:tailEnd/>
            </a:ln>
            <a:effectLst>
              <a:outerShdw blurRad="76200" dist="50800" dir="5400000" algn="tl" rotWithShape="0">
                <a:srgbClr val="000000">
                  <a:alpha val="40000"/>
                </a:srgbClr>
              </a:outerShdw>
            </a:effectLst>
          </p:spPr>
        </p:pic>
        <p:sp>
          <p:nvSpPr>
            <p:cNvPr id="7" name="TextBox 6"/>
            <p:cNvSpPr txBox="1"/>
            <p:nvPr/>
          </p:nvSpPr>
          <p:spPr bwMode="gray">
            <a:xfrm>
              <a:off x="489073" y="4229101"/>
              <a:ext cx="2562048" cy="1323439"/>
            </a:xfrm>
            <a:prstGeom prst="rect">
              <a:avLst/>
            </a:prstGeom>
            <a:noFill/>
          </p:spPr>
          <p:txBody>
            <a:bodyPr wrap="none" rtlCol="0">
              <a:spAutoFit/>
            </a:bodyPr>
            <a:lstStyle/>
            <a:p>
              <a:pPr>
                <a:buFont typeface="Arial" pitchFamily="34" charset="0"/>
                <a:buChar char="•"/>
              </a:pPr>
              <a:r>
                <a:rPr lang="en-US" sz="2000" dirty="0" smtClean="0">
                  <a:solidFill>
                    <a:srgbClr val="FFFFFF"/>
                  </a:solidFill>
                  <a:latin typeface="Futura Bk" pitchFamily="34" charset="0"/>
                </a:rPr>
                <a:t> Designer</a:t>
              </a:r>
            </a:p>
            <a:p>
              <a:pPr>
                <a:buFont typeface="Arial" pitchFamily="34" charset="0"/>
                <a:buChar char="•"/>
              </a:pPr>
              <a:r>
                <a:rPr lang="en-US" sz="2000" dirty="0" smtClean="0">
                  <a:solidFill>
                    <a:srgbClr val="FFFFFF"/>
                  </a:solidFill>
                  <a:latin typeface="Futura Bk" pitchFamily="34" charset="0"/>
                </a:rPr>
                <a:t> Self-service portal</a:t>
              </a:r>
            </a:p>
            <a:p>
              <a:pPr>
                <a:buFont typeface="Arial" pitchFamily="34" charset="0"/>
                <a:buChar char="•"/>
              </a:pPr>
              <a:r>
                <a:rPr lang="en-US" sz="2000" dirty="0" smtClean="0">
                  <a:solidFill>
                    <a:srgbClr val="FFFFFF"/>
                  </a:solidFill>
                  <a:latin typeface="Futura Bk" pitchFamily="34" charset="0"/>
                </a:rPr>
                <a:t> Service provisioning</a:t>
              </a:r>
            </a:p>
            <a:p>
              <a:pPr>
                <a:buFont typeface="Arial" pitchFamily="34" charset="0"/>
                <a:buChar char="•"/>
              </a:pPr>
              <a:r>
                <a:rPr lang="en-US" sz="2000" dirty="0" smtClean="0">
                  <a:solidFill>
                    <a:srgbClr val="FFFFFF"/>
                  </a:solidFill>
                  <a:latin typeface="Futura Bk" pitchFamily="34" charset="0"/>
                </a:rPr>
                <a:t> Service recovery</a:t>
              </a:r>
            </a:p>
          </p:txBody>
        </p:sp>
        <p:sp>
          <p:nvSpPr>
            <p:cNvPr id="8" name="TextBox 7"/>
            <p:cNvSpPr txBox="1"/>
            <p:nvPr/>
          </p:nvSpPr>
          <p:spPr bwMode="gray">
            <a:xfrm>
              <a:off x="406294" y="1295400"/>
              <a:ext cx="2727606" cy="400110"/>
            </a:xfrm>
            <a:prstGeom prst="rect">
              <a:avLst/>
            </a:prstGeom>
            <a:noFill/>
          </p:spPr>
          <p:txBody>
            <a:bodyPr wrap="none" rtlCol="0">
              <a:spAutoFit/>
            </a:bodyPr>
            <a:lstStyle/>
            <a:p>
              <a:r>
                <a:rPr lang="en-US" sz="2000" dirty="0" smtClean="0">
                  <a:solidFill>
                    <a:srgbClr val="FFFFFF"/>
                  </a:solidFill>
                  <a:latin typeface="Futura Bk" pitchFamily="34" charset="0"/>
                </a:rPr>
                <a:t>HP BladeSystem Matrix</a:t>
              </a:r>
            </a:p>
          </p:txBody>
        </p:sp>
      </p:grpSp>
      <p:sp>
        <p:nvSpPr>
          <p:cNvPr id="9" name="TextBox 8"/>
          <p:cNvSpPr txBox="1"/>
          <p:nvPr/>
        </p:nvSpPr>
        <p:spPr bwMode="gray">
          <a:xfrm>
            <a:off x="4728615" y="1915060"/>
            <a:ext cx="2528448" cy="707886"/>
          </a:xfrm>
          <a:prstGeom prst="rect">
            <a:avLst/>
          </a:prstGeom>
          <a:noFill/>
        </p:spPr>
        <p:txBody>
          <a:bodyPr wrap="none" rtlCol="0">
            <a:spAutoFit/>
          </a:bodyPr>
          <a:lstStyle/>
          <a:p>
            <a:pPr algn="ctr"/>
            <a:r>
              <a:rPr lang="en-US" sz="2000" dirty="0" smtClean="0">
                <a:solidFill>
                  <a:srgbClr val="FFFFFF"/>
                </a:solidFill>
                <a:latin typeface="Futura Bk" pitchFamily="34" charset="0"/>
              </a:rPr>
              <a:t>HP Insight Control for</a:t>
            </a:r>
            <a:br>
              <a:rPr lang="en-US" sz="2000" dirty="0" smtClean="0">
                <a:solidFill>
                  <a:srgbClr val="FFFFFF"/>
                </a:solidFill>
                <a:latin typeface="Futura Bk" pitchFamily="34" charset="0"/>
              </a:rPr>
            </a:br>
            <a:r>
              <a:rPr lang="en-US" sz="2000" dirty="0" smtClean="0">
                <a:solidFill>
                  <a:srgbClr val="FFFFFF"/>
                </a:solidFill>
                <a:latin typeface="Futura Bk" pitchFamily="34" charset="0"/>
              </a:rPr>
              <a:t>System Center</a:t>
            </a:r>
          </a:p>
        </p:txBody>
      </p:sp>
      <p:sp>
        <p:nvSpPr>
          <p:cNvPr id="11" name="TextBox 10"/>
          <p:cNvSpPr txBox="1"/>
          <p:nvPr/>
        </p:nvSpPr>
        <p:spPr bwMode="gray">
          <a:xfrm>
            <a:off x="4062942" y="3262561"/>
            <a:ext cx="437940" cy="584775"/>
          </a:xfrm>
          <a:prstGeom prst="rect">
            <a:avLst/>
          </a:prstGeom>
          <a:noFill/>
        </p:spPr>
        <p:txBody>
          <a:bodyPr wrap="none" rtlCol="0">
            <a:spAutoFit/>
          </a:bodyPr>
          <a:lstStyle/>
          <a:p>
            <a:r>
              <a:rPr lang="en-US" sz="3200" dirty="0" smtClean="0">
                <a:solidFill>
                  <a:srgbClr val="FFFFFF"/>
                </a:solidFill>
                <a:latin typeface="Futura Bk" pitchFamily="34" charset="0"/>
              </a:rPr>
              <a:t>+</a:t>
            </a:r>
          </a:p>
        </p:txBody>
      </p:sp>
      <p:sp>
        <p:nvSpPr>
          <p:cNvPr id="12" name="TextBox 11"/>
          <p:cNvSpPr txBox="1"/>
          <p:nvPr/>
        </p:nvSpPr>
        <p:spPr bwMode="gray">
          <a:xfrm>
            <a:off x="7618016" y="3262561"/>
            <a:ext cx="437940" cy="584775"/>
          </a:xfrm>
          <a:prstGeom prst="rect">
            <a:avLst/>
          </a:prstGeom>
          <a:noFill/>
        </p:spPr>
        <p:txBody>
          <a:bodyPr wrap="none" rtlCol="0">
            <a:spAutoFit/>
          </a:bodyPr>
          <a:lstStyle/>
          <a:p>
            <a:r>
              <a:rPr lang="en-US" sz="3200" dirty="0" smtClean="0">
                <a:solidFill>
                  <a:srgbClr val="FFFFFF"/>
                </a:solidFill>
                <a:latin typeface="Futura Bk" pitchFamily="34" charset="0"/>
              </a:rPr>
              <a:t>+</a:t>
            </a:r>
          </a:p>
        </p:txBody>
      </p:sp>
      <p:grpSp>
        <p:nvGrpSpPr>
          <p:cNvPr id="3" name="Group 17"/>
          <p:cNvGrpSpPr/>
          <p:nvPr/>
        </p:nvGrpSpPr>
        <p:grpSpPr>
          <a:xfrm>
            <a:off x="8278244" y="1915060"/>
            <a:ext cx="3271011" cy="4257140"/>
            <a:chOff x="8278244" y="1295400"/>
            <a:chExt cx="3271011" cy="4257140"/>
          </a:xfrm>
        </p:grpSpPr>
        <p:sp>
          <p:nvSpPr>
            <p:cNvPr id="10" name="TextBox 9"/>
            <p:cNvSpPr txBox="1"/>
            <p:nvPr/>
          </p:nvSpPr>
          <p:spPr bwMode="gray">
            <a:xfrm>
              <a:off x="8508076" y="1295400"/>
              <a:ext cx="2811347" cy="400110"/>
            </a:xfrm>
            <a:prstGeom prst="rect">
              <a:avLst/>
            </a:prstGeom>
            <a:noFill/>
          </p:spPr>
          <p:txBody>
            <a:bodyPr wrap="none" rtlCol="0">
              <a:spAutoFit/>
            </a:bodyPr>
            <a:lstStyle/>
            <a:p>
              <a:r>
                <a:rPr lang="en-US" sz="2000" dirty="0" smtClean="0">
                  <a:solidFill>
                    <a:srgbClr val="FFFFFF"/>
                  </a:solidFill>
                  <a:latin typeface="Futura Bk" pitchFamily="34" charset="0"/>
                </a:rPr>
                <a:t>Microsoft System Center</a:t>
              </a:r>
            </a:p>
          </p:txBody>
        </p:sp>
        <p:pic>
          <p:nvPicPr>
            <p:cNvPr id="13" name="Picture 3"/>
            <p:cNvPicPr>
              <a:picLocks noChangeAspect="1" noChangeArrowheads="1"/>
            </p:cNvPicPr>
            <p:nvPr/>
          </p:nvPicPr>
          <p:blipFill>
            <a:blip r:embed="rId3" cstate="email"/>
            <a:srcRect/>
            <a:stretch>
              <a:fillRect/>
            </a:stretch>
          </p:blipFill>
          <p:spPr bwMode="auto">
            <a:xfrm>
              <a:off x="8278244" y="1982787"/>
              <a:ext cx="3271011" cy="1905000"/>
            </a:xfrm>
            <a:prstGeom prst="rect">
              <a:avLst/>
            </a:prstGeom>
            <a:noFill/>
            <a:ln w="19050" algn="ctr">
              <a:noFill/>
              <a:miter lim="800000"/>
              <a:headEnd/>
              <a:tailEnd/>
            </a:ln>
          </p:spPr>
        </p:pic>
        <p:sp>
          <p:nvSpPr>
            <p:cNvPr id="14" name="TextBox 13"/>
            <p:cNvSpPr txBox="1"/>
            <p:nvPr/>
          </p:nvSpPr>
          <p:spPr bwMode="gray">
            <a:xfrm>
              <a:off x="8407215" y="4229101"/>
              <a:ext cx="3013069" cy="1323439"/>
            </a:xfrm>
            <a:prstGeom prst="rect">
              <a:avLst/>
            </a:prstGeom>
            <a:noFill/>
          </p:spPr>
          <p:txBody>
            <a:bodyPr wrap="none" rtlCol="0">
              <a:spAutoFit/>
            </a:bodyPr>
            <a:lstStyle/>
            <a:p>
              <a:pPr>
                <a:buFont typeface="Arial" pitchFamily="34" charset="0"/>
                <a:buChar char="•"/>
              </a:pPr>
              <a:r>
                <a:rPr lang="en-US" sz="2000" dirty="0" smtClean="0">
                  <a:solidFill>
                    <a:srgbClr val="FFFFFF"/>
                  </a:solidFill>
                  <a:latin typeface="Futura Bk" pitchFamily="34" charset="0"/>
                </a:rPr>
                <a:t> Monitor HW, OS, apps.</a:t>
              </a:r>
            </a:p>
            <a:p>
              <a:pPr>
                <a:buFont typeface="Arial" pitchFamily="34" charset="0"/>
                <a:buChar char="•"/>
              </a:pPr>
              <a:r>
                <a:rPr lang="en-US" sz="2000" dirty="0" smtClean="0">
                  <a:solidFill>
                    <a:srgbClr val="FFFFFF"/>
                  </a:solidFill>
                  <a:latin typeface="Futura Bk" pitchFamily="34" charset="0"/>
                </a:rPr>
                <a:t> Monitor, Migrate VMs</a:t>
              </a:r>
            </a:p>
            <a:p>
              <a:pPr>
                <a:buFont typeface="Arial" pitchFamily="34" charset="0"/>
                <a:buChar char="•"/>
              </a:pPr>
              <a:r>
                <a:rPr lang="en-US" sz="2000" dirty="0" smtClean="0">
                  <a:solidFill>
                    <a:srgbClr val="FFFFFF"/>
                  </a:solidFill>
                  <a:latin typeface="Futura Bk" pitchFamily="34" charset="0"/>
                </a:rPr>
                <a:t> Option: Patch OS, apps</a:t>
              </a:r>
            </a:p>
            <a:p>
              <a:pPr>
                <a:buFont typeface="Arial" pitchFamily="34" charset="0"/>
                <a:buChar char="•"/>
              </a:pPr>
              <a:r>
                <a:rPr lang="en-US" sz="2000" dirty="0" smtClean="0">
                  <a:solidFill>
                    <a:srgbClr val="FFFFFF"/>
                  </a:solidFill>
                  <a:latin typeface="Futura Bk" pitchFamily="34" charset="0"/>
                </a:rPr>
                <a:t> Option: Data protection</a:t>
              </a:r>
            </a:p>
          </p:txBody>
        </p:sp>
      </p:grpSp>
      <p:sp>
        <p:nvSpPr>
          <p:cNvPr id="16" name="Left-Right Arrow 15"/>
          <p:cNvSpPr/>
          <p:nvPr/>
        </p:nvSpPr>
        <p:spPr>
          <a:xfrm>
            <a:off x="4164515" y="5039260"/>
            <a:ext cx="3656648" cy="685800"/>
          </a:xfrm>
          <a:prstGeom prst="lef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tlCol="0" anchor="ctr"/>
          <a:lstStyle/>
          <a:p>
            <a:pPr algn="ctr">
              <a:lnSpc>
                <a:spcPct val="85000"/>
              </a:lnSpc>
            </a:pPr>
            <a:r>
              <a:rPr lang="en-US" sz="2000" dirty="0" smtClean="0">
                <a:solidFill>
                  <a:prstClr val="white"/>
                </a:solidFill>
                <a:latin typeface="+mj-lt"/>
              </a:rPr>
              <a:t>Integrate</a:t>
            </a:r>
          </a:p>
        </p:txBody>
      </p:sp>
      <p:pic>
        <p:nvPicPr>
          <p:cNvPr id="23555" name="Picture 3"/>
          <p:cNvPicPr>
            <a:picLocks noChangeAspect="1" noChangeArrowheads="1"/>
          </p:cNvPicPr>
          <p:nvPr/>
        </p:nvPicPr>
        <p:blipFill>
          <a:blip r:embed="rId4" cstate="email"/>
          <a:srcRect/>
          <a:stretch>
            <a:fillRect/>
          </a:stretch>
        </p:blipFill>
        <p:spPr bwMode="auto">
          <a:xfrm>
            <a:off x="4583506" y="2645311"/>
            <a:ext cx="2818666" cy="18192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r>
              <a:rPr lang="en-US" dirty="0" smtClean="0"/>
              <a:t>Windows Server and Microsoft System Center</a:t>
            </a:r>
            <a:br>
              <a:rPr lang="en-US" dirty="0" smtClean="0"/>
            </a:br>
            <a:r>
              <a:rPr lang="en-US" sz="3200" dirty="0" smtClean="0"/>
              <a:t>HP Cloud Foundation for Hyper-V</a:t>
            </a:r>
            <a:endParaRPr lang="en-US" dirty="0"/>
          </a:p>
        </p:txBody>
      </p:sp>
      <p:grpSp>
        <p:nvGrpSpPr>
          <p:cNvPr id="47" name="Group 28"/>
          <p:cNvGrpSpPr/>
          <p:nvPr/>
        </p:nvGrpSpPr>
        <p:grpSpPr>
          <a:xfrm>
            <a:off x="1" y="1868769"/>
            <a:ext cx="12188825" cy="4608231"/>
            <a:chOff x="1" y="1439224"/>
            <a:chExt cx="9144000" cy="4608231"/>
          </a:xfrm>
        </p:grpSpPr>
        <p:grpSp>
          <p:nvGrpSpPr>
            <p:cNvPr id="48" name="Group 26"/>
            <p:cNvGrpSpPr/>
            <p:nvPr/>
          </p:nvGrpSpPr>
          <p:grpSpPr>
            <a:xfrm>
              <a:off x="1" y="1439224"/>
              <a:ext cx="9144000" cy="2103120"/>
              <a:chOff x="1" y="1433737"/>
              <a:chExt cx="9144000" cy="2103120"/>
            </a:xfrm>
          </p:grpSpPr>
          <p:grpSp>
            <p:nvGrpSpPr>
              <p:cNvPr id="59" name="Group 9"/>
              <p:cNvGrpSpPr/>
              <p:nvPr/>
            </p:nvGrpSpPr>
            <p:grpSpPr>
              <a:xfrm>
                <a:off x="1" y="1433737"/>
                <a:ext cx="9144000" cy="2103120"/>
                <a:chOff x="1" y="1433737"/>
                <a:chExt cx="9144000" cy="2103120"/>
              </a:xfrm>
            </p:grpSpPr>
            <p:sp>
              <p:nvSpPr>
                <p:cNvPr id="66" name="Rectangle 17"/>
                <p:cNvSpPr/>
                <p:nvPr/>
              </p:nvSpPr>
              <p:spPr>
                <a:xfrm>
                  <a:off x="2953084" y="1433737"/>
                  <a:ext cx="6190917" cy="210312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0"/>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16200000" scaled="0"/>
                    </a:gradFill>
                    <a:effectLst/>
                    <a:uLnTx/>
                    <a:uFillTx/>
                    <a:latin typeface="Segoe"/>
                    <a:ea typeface="+mn-ea"/>
                    <a:cs typeface="+mn-cs"/>
                  </a:endParaRPr>
                </a:p>
              </p:txBody>
            </p:sp>
            <p:sp>
              <p:nvSpPr>
                <p:cNvPr id="67" name="Rectangle 18"/>
                <p:cNvSpPr/>
                <p:nvPr/>
              </p:nvSpPr>
              <p:spPr>
                <a:xfrm>
                  <a:off x="1" y="1433737"/>
                  <a:ext cx="2953084" cy="2103120"/>
                </a:xfrm>
                <a:prstGeom prst="rect">
                  <a:avLst/>
                </a:prstGeom>
                <a:gradFill flip="none" rotWithShape="1">
                  <a:gsLst>
                    <a:gs pos="0">
                      <a:srgbClr val="000000">
                        <a:lumMod val="85000"/>
                        <a:shade val="30000"/>
                        <a:satMod val="115000"/>
                        <a:alpha val="0"/>
                      </a:srgbClr>
                    </a:gs>
                    <a:gs pos="80000">
                      <a:srgbClr val="000000">
                        <a:lumMod val="85000"/>
                        <a:shade val="30000"/>
                        <a:satMod val="115000"/>
                        <a:alpha val="50000"/>
                      </a:srgbClr>
                    </a:gs>
                  </a:gsLst>
                  <a:lin ang="0" scaled="0"/>
                  <a:tileRect/>
                </a:gradFill>
                <a:ln w="25400" cap="flat" cmpd="sng" algn="ctr">
                  <a:noFill/>
                  <a:prstDash val="solid"/>
                </a:ln>
                <a:effectLst>
                  <a:outerShdw blurRad="127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Segoe"/>
                    <a:ea typeface="+mn-ea"/>
                    <a:cs typeface="+mn-cs"/>
                  </a:endParaRPr>
                </a:p>
              </p:txBody>
            </p:sp>
          </p:grpSp>
          <p:grpSp>
            <p:nvGrpSpPr>
              <p:cNvPr id="60" name="Group 25"/>
              <p:cNvGrpSpPr/>
              <p:nvPr/>
            </p:nvGrpSpPr>
            <p:grpSpPr>
              <a:xfrm>
                <a:off x="3115307" y="1571572"/>
                <a:ext cx="5646106" cy="1827451"/>
                <a:chOff x="3115307" y="1640285"/>
                <a:chExt cx="5646106" cy="1827451"/>
              </a:xfrm>
            </p:grpSpPr>
            <p:sp>
              <p:nvSpPr>
                <p:cNvPr id="62" name="Rectangle 2"/>
                <p:cNvSpPr/>
                <p:nvPr/>
              </p:nvSpPr>
              <p:spPr bwMode="auto">
                <a:xfrm>
                  <a:off x="3115307" y="1640285"/>
                  <a:ext cx="5646105" cy="338554"/>
                </a:xfrm>
                <a:prstGeom prst="rect">
                  <a:avLst/>
                </a:prstGeom>
                <a:solidFill>
                  <a:srgbClr val="000000">
                    <a:alpha val="30000"/>
                  </a:srgbClr>
                </a:solidFill>
                <a:ln w="25400" cap="flat" cmpd="sng" algn="ctr">
                  <a:noFill/>
                  <a:prstDash val="solid"/>
                </a:ln>
                <a:effectLst/>
              </p:spPr>
              <p:txBody>
                <a:bodyPr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Reduce server sprawl with hyper-v and live migration</a:t>
                  </a:r>
                </a:p>
              </p:txBody>
            </p:sp>
            <p:sp>
              <p:nvSpPr>
                <p:cNvPr id="63" name="Rectangle 3"/>
                <p:cNvSpPr/>
                <p:nvPr/>
              </p:nvSpPr>
              <p:spPr bwMode="auto">
                <a:xfrm>
                  <a:off x="3115307" y="2177620"/>
                  <a:ext cx="5646106" cy="338554"/>
                </a:xfrm>
                <a:prstGeom prst="rect">
                  <a:avLst/>
                </a:prstGeom>
                <a:solidFill>
                  <a:srgbClr val="000000">
                    <a:alpha val="30000"/>
                  </a:srgbClr>
                </a:solidFill>
                <a:ln w="25400" cap="flat" cmpd="sng" algn="ctr">
                  <a:noFill/>
                  <a:prstDash val="solid"/>
                </a:ln>
                <a:effectLst/>
              </p:spPr>
              <p:txBody>
                <a:bodyPr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Flexibility to deploy applications and workloads throughout the organization</a:t>
                  </a:r>
                </a:p>
              </p:txBody>
            </p:sp>
            <p:sp>
              <p:nvSpPr>
                <p:cNvPr id="64" name="Rectangle 4"/>
                <p:cNvSpPr/>
                <p:nvPr/>
              </p:nvSpPr>
              <p:spPr bwMode="auto">
                <a:xfrm>
                  <a:off x="3115307" y="2714956"/>
                  <a:ext cx="5646106" cy="338554"/>
                </a:xfrm>
                <a:prstGeom prst="rect">
                  <a:avLst/>
                </a:prstGeom>
                <a:solidFill>
                  <a:srgbClr val="000000">
                    <a:alpha val="30000"/>
                  </a:srgbClr>
                </a:solidFill>
                <a:ln w="25400" cap="flat" cmpd="sng" algn="ctr">
                  <a:noFill/>
                  <a:prstDash val="solid"/>
                </a:ln>
                <a:effectLst/>
              </p:spPr>
              <p:txBody>
                <a:bodyPr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Secure, flexible and cost effective remote access</a:t>
                  </a:r>
                </a:p>
              </p:txBody>
            </p:sp>
            <p:sp>
              <p:nvSpPr>
                <p:cNvPr id="65" name="Rectangle 5"/>
                <p:cNvSpPr/>
                <p:nvPr/>
              </p:nvSpPr>
              <p:spPr bwMode="auto">
                <a:xfrm>
                  <a:off x="3115307" y="3129182"/>
                  <a:ext cx="5646105" cy="338554"/>
                </a:xfrm>
                <a:prstGeom prst="rect">
                  <a:avLst/>
                </a:prstGeom>
                <a:solidFill>
                  <a:srgbClr val="000000">
                    <a:alpha val="30000"/>
                  </a:srgbClr>
                </a:solidFill>
                <a:ln w="25400" cap="flat" cmpd="sng" algn="ctr">
                  <a:noFill/>
                  <a:prstDash val="solid"/>
                </a:ln>
                <a:effectLst/>
              </p:spPr>
              <p:txBody>
                <a:bodyPr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Up to 45 times faster network performance </a:t>
                  </a:r>
                </a:p>
              </p:txBody>
            </p:sp>
          </p:grpSp>
          <p:pic>
            <p:nvPicPr>
              <p:cNvPr id="6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7978" y="1542950"/>
                <a:ext cx="1895475" cy="1960895"/>
              </a:xfrm>
              <a:prstGeom prst="rect">
                <a:avLst/>
              </a:prstGeom>
              <a:noFill/>
              <a:ln>
                <a:noFill/>
              </a:ln>
              <a:effectLst>
                <a:outerShdw blurRad="127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27"/>
            <p:cNvGrpSpPr/>
            <p:nvPr/>
          </p:nvGrpSpPr>
          <p:grpSpPr>
            <a:xfrm>
              <a:off x="1" y="3670015"/>
              <a:ext cx="9144000" cy="2377440"/>
              <a:chOff x="1" y="3774790"/>
              <a:chExt cx="9144000" cy="2377440"/>
            </a:xfrm>
          </p:grpSpPr>
          <p:grpSp>
            <p:nvGrpSpPr>
              <p:cNvPr id="50" name="Group 22"/>
              <p:cNvGrpSpPr/>
              <p:nvPr/>
            </p:nvGrpSpPr>
            <p:grpSpPr>
              <a:xfrm>
                <a:off x="1" y="3774790"/>
                <a:ext cx="9144000" cy="2377440"/>
                <a:chOff x="1" y="1433737"/>
                <a:chExt cx="9144000" cy="2103120"/>
              </a:xfrm>
            </p:grpSpPr>
            <p:sp>
              <p:nvSpPr>
                <p:cNvPr id="57" name="Rectangle 56"/>
                <p:cNvSpPr/>
                <p:nvPr/>
              </p:nvSpPr>
              <p:spPr>
                <a:xfrm>
                  <a:off x="2953084" y="1433737"/>
                  <a:ext cx="6190917" cy="2103120"/>
                </a:xfrm>
                <a:prstGeom prst="rect">
                  <a:avLst/>
                </a:prstGeom>
                <a:gradFill rotWithShape="1">
                  <a:gsLst>
                    <a:gs pos="0">
                      <a:srgbClr val="003F72">
                        <a:shade val="51000"/>
                        <a:satMod val="130000"/>
                        <a:alpha val="0"/>
                      </a:srgbClr>
                    </a:gs>
                    <a:gs pos="80000">
                      <a:srgbClr val="003F72">
                        <a:shade val="93000"/>
                        <a:satMod val="130000"/>
                      </a:srgbClr>
                    </a:gs>
                    <a:gs pos="100000">
                      <a:srgbClr val="003F72">
                        <a:shade val="94000"/>
                        <a:satMod val="135000"/>
                      </a:srgbClr>
                    </a:gs>
                  </a:gsLst>
                  <a:lin ang="10800000" scaled="0"/>
                </a:gradFill>
                <a:ln w="9525" cap="flat" cmpd="sng" algn="ctr">
                  <a:noFill/>
                  <a:prstDash val="solid"/>
                </a:ln>
                <a:effectLst>
                  <a:outerShdw blurRad="127000" algn="ctr" rotWithShape="0">
                    <a:prstClr val="black">
                      <a:alpha val="40000"/>
                    </a:prstClr>
                  </a:outerShdw>
                </a:effectLst>
              </p:spPr>
              <p:txBody>
                <a:bodyPr lIns="91440" tIns="182880" rIns="9144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16200000" scaled="0"/>
                    </a:gradFill>
                    <a:effectLst/>
                    <a:uLnTx/>
                    <a:uFillTx/>
                    <a:latin typeface="Segoe"/>
                    <a:ea typeface="+mn-ea"/>
                    <a:cs typeface="+mn-cs"/>
                  </a:endParaRPr>
                </a:p>
              </p:txBody>
            </p:sp>
            <p:sp>
              <p:nvSpPr>
                <p:cNvPr id="58" name="Rectangle 57"/>
                <p:cNvSpPr/>
                <p:nvPr/>
              </p:nvSpPr>
              <p:spPr>
                <a:xfrm>
                  <a:off x="1" y="1433737"/>
                  <a:ext cx="2953084" cy="2103120"/>
                </a:xfrm>
                <a:prstGeom prst="rect">
                  <a:avLst/>
                </a:prstGeom>
                <a:gradFill flip="none" rotWithShape="1">
                  <a:gsLst>
                    <a:gs pos="0">
                      <a:srgbClr val="000000">
                        <a:lumMod val="85000"/>
                        <a:shade val="30000"/>
                        <a:satMod val="115000"/>
                        <a:alpha val="0"/>
                      </a:srgbClr>
                    </a:gs>
                    <a:gs pos="80000">
                      <a:srgbClr val="000000">
                        <a:lumMod val="85000"/>
                        <a:shade val="30000"/>
                        <a:satMod val="115000"/>
                        <a:alpha val="50000"/>
                      </a:srgbClr>
                    </a:gs>
                  </a:gsLst>
                  <a:lin ang="0" scaled="0"/>
                  <a:tileRect/>
                </a:gradFill>
                <a:ln w="25400" cap="flat" cmpd="sng" algn="ctr">
                  <a:noFill/>
                  <a:prstDash val="solid"/>
                </a:ln>
                <a:effectLst>
                  <a:outerShdw blurRad="127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Segoe"/>
                    <a:ea typeface="+mn-ea"/>
                    <a:cs typeface="+mn-cs"/>
                  </a:endParaRPr>
                </a:p>
              </p:txBody>
            </p:sp>
          </p:grpSp>
          <p:pic>
            <p:nvPicPr>
              <p:cNvPr id="5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556" y="4057223"/>
                <a:ext cx="2288319" cy="1850675"/>
              </a:xfrm>
              <a:prstGeom prst="rect">
                <a:avLst/>
              </a:prstGeom>
              <a:noFill/>
              <a:ln>
                <a:noFill/>
              </a:ln>
              <a:effectLst>
                <a:outerShdw blurRad="127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Group 21"/>
              <p:cNvGrpSpPr/>
              <p:nvPr/>
            </p:nvGrpSpPr>
            <p:grpSpPr>
              <a:xfrm>
                <a:off x="3115307" y="4041988"/>
                <a:ext cx="5646106" cy="1971810"/>
                <a:chOff x="3115307" y="3941285"/>
                <a:chExt cx="5646106" cy="1971810"/>
              </a:xfrm>
            </p:grpSpPr>
            <p:sp>
              <p:nvSpPr>
                <p:cNvPr id="53" name="Rectangle 52"/>
                <p:cNvSpPr/>
                <p:nvPr/>
              </p:nvSpPr>
              <p:spPr bwMode="auto">
                <a:xfrm>
                  <a:off x="3115307" y="3941285"/>
                  <a:ext cx="5646106" cy="338554"/>
                </a:xfrm>
                <a:prstGeom prst="rect">
                  <a:avLst/>
                </a:prstGeom>
                <a:solidFill>
                  <a:srgbClr val="000000">
                    <a:alpha val="30000"/>
                  </a:srgbClr>
                </a:solidFill>
                <a:ln w="25400" cap="flat" cmpd="sng" algn="ctr">
                  <a:noFill/>
                  <a:prstDash val="solid"/>
                </a:ln>
                <a:effectLst/>
              </p:spPr>
              <p:txBody>
                <a:bodyPr wrap="square"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Simplify with integrated physical, </a:t>
                  </a:r>
                  <a:r>
                    <a:rPr kumimoji="0" lang="en-US" sz="1600" b="0" i="0" u="none" strike="noStrike" kern="0" cap="none" spc="0" normalizeH="0" baseline="0" noProof="0" dirty="0" smtClean="0">
                      <a:ln>
                        <a:noFill/>
                      </a:ln>
                      <a:solidFill>
                        <a:srgbClr val="FFFFFF"/>
                      </a:solidFill>
                      <a:effectLst/>
                      <a:uLnTx/>
                      <a:uFillTx/>
                      <a:latin typeface="Segoe"/>
                      <a:ea typeface="+mn-ea"/>
                      <a:cs typeface="+mn-cs"/>
                    </a:rPr>
                    <a:t>virtual, </a:t>
                  </a:r>
                  <a:r>
                    <a:rPr kumimoji="0" lang="en-US" sz="1600" b="0" i="0" u="none" strike="noStrike" kern="0" cap="none" spc="0" normalizeH="0" baseline="0" noProof="0" dirty="0">
                      <a:ln>
                        <a:noFill/>
                      </a:ln>
                      <a:solidFill>
                        <a:srgbClr val="FFFFFF"/>
                      </a:solidFill>
                      <a:effectLst/>
                      <a:uLnTx/>
                      <a:uFillTx/>
                      <a:latin typeface="Segoe"/>
                      <a:ea typeface="+mn-ea"/>
                      <a:cs typeface="+mn-cs"/>
                    </a:rPr>
                    <a:t>and </a:t>
                  </a:r>
                  <a:r>
                    <a:rPr kumimoji="0" lang="en-US" sz="1600" b="0" i="0" u="none" strike="noStrike" kern="0" cap="none" spc="0" normalizeH="0" baseline="0" noProof="0" dirty="0" smtClean="0">
                      <a:ln>
                        <a:noFill/>
                      </a:ln>
                      <a:solidFill>
                        <a:srgbClr val="FFFFFF"/>
                      </a:solidFill>
                      <a:effectLst/>
                      <a:uLnTx/>
                      <a:uFillTx/>
                      <a:latin typeface="Segoe"/>
                      <a:ea typeface="+mn-ea"/>
                      <a:cs typeface="+mn-cs"/>
                    </a:rPr>
                    <a:t>cloud management</a:t>
                  </a:r>
                  <a:endParaRPr kumimoji="0" lang="en-US" sz="1600" b="0" i="0" u="none" strike="noStrike" kern="0" cap="none" spc="0" normalizeH="0" baseline="0" noProof="0" dirty="0">
                    <a:ln>
                      <a:noFill/>
                    </a:ln>
                    <a:solidFill>
                      <a:srgbClr val="FFFFFF"/>
                    </a:solidFill>
                    <a:effectLst/>
                    <a:uLnTx/>
                    <a:uFillTx/>
                    <a:latin typeface="Segoe"/>
                    <a:ea typeface="+mn-ea"/>
                    <a:cs typeface="+mn-cs"/>
                  </a:endParaRPr>
                </a:p>
              </p:txBody>
            </p:sp>
            <p:sp>
              <p:nvSpPr>
                <p:cNvPr id="54" name="Rectangle 53"/>
                <p:cNvSpPr/>
                <p:nvPr/>
              </p:nvSpPr>
              <p:spPr bwMode="auto">
                <a:xfrm>
                  <a:off x="3115307" y="4481338"/>
                  <a:ext cx="5646106" cy="345103"/>
                </a:xfrm>
                <a:prstGeom prst="rect">
                  <a:avLst/>
                </a:prstGeom>
                <a:solidFill>
                  <a:srgbClr val="000000">
                    <a:alpha val="30000"/>
                  </a:srgbClr>
                </a:solidFill>
                <a:ln w="25400" cap="flat" cmpd="sng" algn="ctr">
                  <a:noFill/>
                  <a:prstDash val="solid"/>
                </a:ln>
                <a:effectLst/>
              </p:spPr>
              <p:txBody>
                <a:bodyPr wrap="square"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Improve agility with private cloud computing infrastructure</a:t>
                  </a:r>
                </a:p>
              </p:txBody>
            </p:sp>
            <p:sp>
              <p:nvSpPr>
                <p:cNvPr id="55" name="Rectangle 54"/>
                <p:cNvSpPr/>
                <p:nvPr/>
              </p:nvSpPr>
              <p:spPr bwMode="auto">
                <a:xfrm>
                  <a:off x="3115307" y="4899174"/>
                  <a:ext cx="5646106" cy="596086"/>
                </a:xfrm>
                <a:prstGeom prst="rect">
                  <a:avLst/>
                </a:prstGeom>
                <a:solidFill>
                  <a:srgbClr val="000000">
                    <a:alpha val="30000"/>
                  </a:srgbClr>
                </a:solidFill>
                <a:ln w="25400" cap="flat" cmpd="sng" algn="ctr">
                  <a:noFill/>
                  <a:prstDash val="solid"/>
                </a:ln>
                <a:effectLst/>
              </p:spPr>
              <p:txBody>
                <a:bodyPr wrap="square"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Optimize service delivery across datacenter infrastructure and business critical services </a:t>
                  </a:r>
                </a:p>
              </p:txBody>
            </p:sp>
            <p:sp>
              <p:nvSpPr>
                <p:cNvPr id="56" name="Rectangle 55"/>
                <p:cNvSpPr/>
                <p:nvPr/>
              </p:nvSpPr>
              <p:spPr bwMode="auto">
                <a:xfrm>
                  <a:off x="3115307" y="5567992"/>
                  <a:ext cx="5646106" cy="345103"/>
                </a:xfrm>
                <a:prstGeom prst="rect">
                  <a:avLst/>
                </a:prstGeom>
                <a:solidFill>
                  <a:srgbClr val="000000">
                    <a:alpha val="30000"/>
                  </a:srgbClr>
                </a:solidFill>
                <a:ln w="25400" cap="flat" cmpd="sng" algn="ctr">
                  <a:noFill/>
                  <a:prstDash val="solid"/>
                </a:ln>
                <a:effectLst/>
              </p:spPr>
              <p:txBody>
                <a:bodyPr wrap="square" rtlCol="0" anchor="ctr">
                  <a:spAutoFit/>
                </a:bodyPr>
                <a:lstStyle/>
                <a:p>
                  <a:pPr marL="0" marR="0" lvl="0" indent="0" defTabSz="91281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a:ea typeface="+mn-ea"/>
                      <a:cs typeface="+mn-cs"/>
                    </a:rPr>
                    <a:t>Lower costs through automation</a:t>
                  </a:r>
                </a:p>
              </p:txBody>
            </p:sp>
          </p:grpSp>
        </p:grpSp>
      </p:grpSp>
    </p:spTree>
    <p:extLst>
      <p:ext uri="{BB962C8B-B14F-4D97-AF65-F5344CB8AC3E}">
        <p14:creationId xmlns:p14="http://schemas.microsoft.com/office/powerpoint/2010/main" val="404516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833E7-CDA5-4E4A-AF0B-36A91B78C9EF}">
  <ds:schemaRefs>
    <ds:schemaRef ds:uri="http://schemas.microsoft.com/office/2006/documentManagement/types"/>
    <ds:schemaRef ds:uri="http://www.w3.org/XML/1998/namespace"/>
    <ds:schemaRef ds:uri="http://purl.org/dc/elements/1.1/"/>
    <ds:schemaRef ds:uri="http://purl.org/dc/dcmitype/"/>
    <ds:schemaRef ds:uri="http://purl.org/dc/terms/"/>
    <ds:schemaRef ds:uri="2295e2e7-0eeb-498e-8716-217bb2ee6ee3"/>
    <ds:schemaRef ds:uri="http://schemas.microsoft.com/office/infopath/2007/PartnerControls"/>
    <ds:schemaRef ds:uri="http://schemas.openxmlformats.org/package/2006/metadata/core-properties"/>
    <ds:schemaRef ds:uri="8b529f77-48ab-4581-b468-93f09345b8aa"/>
    <ds:schemaRef ds:uri="http://schemas.microsoft.com/office/2006/metadata/properties"/>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97</TotalTime>
  <Words>4870</Words>
  <Application>Microsoft Office PowerPoint</Application>
  <PresentationFormat>Custom</PresentationFormat>
  <Paragraphs>690</Paragraphs>
  <Slides>55</Slides>
  <Notes>34</Notes>
  <HiddenSlides>0</HiddenSlides>
  <MMClips>4</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58" baseType="lpstr">
      <vt:lpstr>TENA11_BreakoutSession_Template_16x9_Final_05132011</vt:lpstr>
      <vt:lpstr>1_White with Consolas font for code slides</vt:lpstr>
      <vt:lpstr>Package</vt:lpstr>
      <vt:lpstr>Anatomy of HP Cloud  Foundation for Hyper-V</vt:lpstr>
      <vt:lpstr>Agenda </vt:lpstr>
      <vt:lpstr>What’s Driving the Move to Cloud?</vt:lpstr>
      <vt:lpstr>What Constitutes Cloud Computing?</vt:lpstr>
      <vt:lpstr>Public vs. Private Clouds</vt:lpstr>
      <vt:lpstr>What Makes a Private Cloud a Private Cloud?</vt:lpstr>
      <vt:lpstr>HP Cloud Foundation for Hyper-V Designed to help customers save money by deploying HP and Microsoft infrastructure and virtualization technologies</vt:lpstr>
      <vt:lpstr>HP Cloud Foundation for  Hyper-V Core Components</vt:lpstr>
      <vt:lpstr>Windows Server and Microsoft System Center HP Cloud Foundation for Hyper-V</vt:lpstr>
      <vt:lpstr>HP BladeSystem Matrix HP Cloud Foundation for Hyper-V</vt:lpstr>
      <vt:lpstr>Easily Design Best-Practice  Infrastructure Templates</vt:lpstr>
      <vt:lpstr>Reliably Provision from Shared Infrastructure  via a Self-Service Portal</vt:lpstr>
      <vt:lpstr>Adjust resources for demanding applications  ….. using logical servers</vt:lpstr>
      <vt:lpstr>Insight Control for System Center Integrates  the Solution </vt:lpstr>
      <vt:lpstr>HP Cloud Foundation for Hyper-V Matrix and System Center working together to deliver the cloud</vt:lpstr>
      <vt:lpstr>Use Case #1 – IT Services Fabric Initialization</vt:lpstr>
      <vt:lpstr>Designing the IT Services</vt:lpstr>
      <vt:lpstr>Design Pre-Work: Create Resources</vt:lpstr>
      <vt:lpstr>Management Network Configuration</vt:lpstr>
      <vt:lpstr>Design Pre-Work: Create Resources</vt:lpstr>
      <vt:lpstr>Design Pre-Work: Create Resources</vt:lpstr>
      <vt:lpstr>Design Pre-Work: Create Resources</vt:lpstr>
      <vt:lpstr>Deployment Job Details</vt:lpstr>
      <vt:lpstr>Connect/Config. Service Resources via Templates</vt:lpstr>
      <vt:lpstr>Configure Server Resource Details</vt:lpstr>
      <vt:lpstr>Configure Network and Server Network Settings</vt:lpstr>
      <vt:lpstr>Configure Storage Resources</vt:lpstr>
      <vt:lpstr>Select OS Deployment Package</vt:lpstr>
      <vt:lpstr>Verify Template Configuration</vt:lpstr>
      <vt:lpstr>Create Service from Template</vt:lpstr>
      <vt:lpstr>IT Services Fabric Initialization Part 1</vt:lpstr>
      <vt:lpstr>Powershell to Complete Cluster Build</vt:lpstr>
      <vt:lpstr>Post Cluster Creation Activities</vt:lpstr>
      <vt:lpstr>Manage Hyper-V Environment using SCOM ProLiant and BladeSystem Management Packs</vt:lpstr>
      <vt:lpstr>IT Services Fabric Initialization Part 2</vt:lpstr>
      <vt:lpstr>Use Case #2 – Flexing IT Services </vt:lpstr>
      <vt:lpstr>Start/End Maintenance Mode</vt:lpstr>
      <vt:lpstr>Add/remove node from cluster </vt:lpstr>
      <vt:lpstr>Remove Node from OLTP Pool</vt:lpstr>
      <vt:lpstr>Add Node to Batch Pool (Step 1)</vt:lpstr>
      <vt:lpstr>Modify Server Pools</vt:lpstr>
      <vt:lpstr>Active Server in Batch Pool</vt:lpstr>
      <vt:lpstr>Flexing IT Services</vt:lpstr>
      <vt:lpstr>Use Case #3 – Proactive Alert</vt:lpstr>
      <vt:lpstr>Proactive Alerting</vt:lpstr>
      <vt:lpstr>Proof is in the Pudding – 2011 MMS HOL Cloud</vt:lpstr>
      <vt:lpstr>The Evolution (Racks and Servers)</vt:lpstr>
      <vt:lpstr>Important Resources</vt:lpstr>
      <vt:lpstr>Summary: Why Microsoft and HP  for Private Cloud </vt:lpstr>
      <vt:lpstr>Resources</vt:lpstr>
      <vt:lpstr>PowerPoint Presentation</vt:lpstr>
      <vt:lpstr>PowerPoint Presentation</vt:lpstr>
      <vt:lpstr>PowerPoint Presentation</vt:lpstr>
      <vt:lpstr>Integrate with Existing Tools and Processes</vt:lpstr>
      <vt:lpstr>PowerPoint Presentation</vt:lpstr>
    </vt:vector>
  </TitlesOfParts>
  <Manager>&lt;Content Manager Name Here&gt;</Manager>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VIR325: Anatomy of HP Cloud Foundation for Hyper-V</dc:title>
  <dc:subject>Microsoft TechEd North America 2011</dc:subject>
  <dc:creator>Brad Kirby</dc:creator>
  <dc:description>Template Design: Jordan Cayabyab
Formatter: Sylvia Tedjo, Silver Fox Productions
Event Date: May 16-19, 2011
Event Location: Atlanta
Audience Type: Developers, IT Pros</dc:description>
  <cp:lastModifiedBy>Shows</cp:lastModifiedBy>
  <cp:revision>14</cp:revision>
  <cp:lastPrinted>2010-05-11T05:02:34Z</cp:lastPrinted>
  <dcterms:created xsi:type="dcterms:W3CDTF">2011-05-15T15:45:34Z</dcterms:created>
  <dcterms:modified xsi:type="dcterms:W3CDTF">2011-05-17T23:42:13Z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