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drawings/drawing2.xml" ContentType="application/vnd.openxmlformats-officedocument.drawingml.chartshapes+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7.xml" ContentType="application/vnd.openxmlformats-officedocument.drawingml.chart+xml"/>
  <Override PartName="/ppt/drawings/drawing4.xml" ContentType="application/vnd.openxmlformats-officedocument.drawingml.chartshape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41" r:id="rId4"/>
    <p:sldMasterId id="2147483761" r:id="rId5"/>
    <p:sldMasterId id="2147483764" r:id="rId6"/>
  </p:sldMasterIdLst>
  <p:notesMasterIdLst>
    <p:notesMasterId r:id="rId66"/>
  </p:notesMasterIdLst>
  <p:handoutMasterIdLst>
    <p:handoutMasterId r:id="rId67"/>
  </p:handoutMasterIdLst>
  <p:sldIdLst>
    <p:sldId id="257" r:id="rId7"/>
    <p:sldId id="346" r:id="rId8"/>
    <p:sldId id="347" r:id="rId9"/>
    <p:sldId id="348" r:id="rId10"/>
    <p:sldId id="349" r:id="rId11"/>
    <p:sldId id="350" r:id="rId12"/>
    <p:sldId id="351" r:id="rId13"/>
    <p:sldId id="352" r:id="rId14"/>
    <p:sldId id="353" r:id="rId15"/>
    <p:sldId id="354" r:id="rId16"/>
    <p:sldId id="355" r:id="rId17"/>
    <p:sldId id="356" r:id="rId18"/>
    <p:sldId id="357" r:id="rId19"/>
    <p:sldId id="358" r:id="rId20"/>
    <p:sldId id="359" r:id="rId21"/>
    <p:sldId id="360" r:id="rId22"/>
    <p:sldId id="361"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 id="389" r:id="rId51"/>
    <p:sldId id="390" r:id="rId52"/>
    <p:sldId id="391" r:id="rId53"/>
    <p:sldId id="392" r:id="rId54"/>
    <p:sldId id="393" r:id="rId55"/>
    <p:sldId id="394" r:id="rId56"/>
    <p:sldId id="395" r:id="rId57"/>
    <p:sldId id="396" r:id="rId58"/>
    <p:sldId id="397" r:id="rId59"/>
    <p:sldId id="342" r:id="rId60"/>
    <p:sldId id="343" r:id="rId61"/>
    <p:sldId id="344" r:id="rId62"/>
    <p:sldId id="345" r:id="rId63"/>
    <p:sldId id="284" r:id="rId64"/>
    <p:sldId id="256" r:id="rId65"/>
  </p:sldIdLst>
  <p:sldSz cx="12188825" cy="6858000"/>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C2F1"/>
    <a:srgbClr val="FFFFFF"/>
    <a:srgbClr val="000000"/>
    <a:srgbClr val="429A16"/>
    <a:srgbClr val="F8F57B"/>
    <a:srgbClr val="59D01E"/>
    <a:srgbClr val="ACE58F"/>
    <a:srgbClr val="292929"/>
    <a:srgbClr val="333333"/>
    <a:srgbClr val="F6AE1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2856" autoAdjust="0"/>
    <p:restoredTop sz="96163" autoAdjust="0"/>
  </p:normalViewPr>
  <p:slideViewPr>
    <p:cSldViewPr snapToGrid="0">
      <p:cViewPr varScale="1">
        <p:scale>
          <a:sx n="106" d="100"/>
          <a:sy n="106" d="100"/>
        </p:scale>
        <p:origin x="-810" y="-84"/>
      </p:cViewPr>
      <p:guideLst>
        <p:guide orient="horz" pos="144"/>
        <p:guide orient="horz" pos="1200"/>
        <p:guide orient="horz" pos="2736"/>
        <p:guide orient="horz" pos="4176"/>
        <p:guide orient="horz" pos="1488"/>
        <p:guide orient="horz" pos="912"/>
        <p:guide pos="3839"/>
        <p:guide pos="327"/>
        <p:guide pos="1190"/>
        <p:guide pos="7350"/>
        <p:guide pos="7063"/>
        <p:guide pos="611"/>
      </p:guideLst>
    </p:cSldViewPr>
  </p:slideViewPr>
  <p:outlineViewPr>
    <p:cViewPr>
      <p:scale>
        <a:sx n="33" d="100"/>
        <a:sy n="33" d="100"/>
      </p:scale>
      <p:origin x="0" y="6060"/>
    </p:cViewPr>
  </p:outlineViewPr>
  <p:notesTextViewPr>
    <p:cViewPr>
      <p:scale>
        <a:sx n="100" d="100"/>
        <a:sy n="100" d="100"/>
      </p:scale>
      <p:origin x="0" y="0"/>
    </p:cViewPr>
  </p:notesTextViewPr>
  <p:sorterViewPr>
    <p:cViewPr>
      <p:scale>
        <a:sx n="33" d="100"/>
        <a:sy n="33" d="100"/>
      </p:scale>
      <p:origin x="0" y="0"/>
    </p:cViewPr>
  </p:sorterViewPr>
  <p:notesViewPr>
    <p:cSldViewPr snapToGrid="0" showGuides="1">
      <p:cViewPr>
        <p:scale>
          <a:sx n="148" d="100"/>
          <a:sy n="148" d="100"/>
        </p:scale>
        <p:origin x="-1686"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presProps" Target="presProps.xml"/><Relationship Id="rId7" Type="http://schemas.openxmlformats.org/officeDocument/2006/relationships/slide" Target="slides/slide1.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https://moss.enterpriseitgroup.com/lab/LabReports/EMC/EMC%20VMAX%20with%20Microsoft%20Hyper-V%202010/EMC%20HyperV%20Scalabilty.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esg\msft\hyperv%20R2%20performance.xlsx"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embeddings/oleObject1.bin"/></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https://moss.enterpriseitgroup.com/lab/LabReports/Microsoft/Hyper-V%20Performance%202011/Results/ESG%20Workload%20SQL%20results.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https://moss.enterpriseitgroup.com/lab/LabReports/Microsoft/Hyper-V%20Performance%202011/Results/ESG%20Workload%20SQL%20result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https://moss.enterpriseitgroup.com/lab/LabReports/Microsoft/Hyper-V%20Performance%202011/Results/ESG%20Workload%20SQL%20results.xlsx" TargetMode="External"/></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oleObject" Target="file:///C:\SQLCAT\Best%20Practices\Virtualization\TestResults\NewChips\Shanghai_R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800"/>
            </a:pPr>
            <a:r>
              <a:rPr lang="en-US" sz="2000" dirty="0"/>
              <a:t>Virtual</a:t>
            </a:r>
            <a:r>
              <a:rPr lang="en-US" sz="2000" baseline="0" dirty="0"/>
              <a:t> Machine Scalability</a:t>
            </a:r>
          </a:p>
          <a:p>
            <a:pPr>
              <a:defRPr sz="1800"/>
            </a:pPr>
            <a:r>
              <a:rPr lang="en-US" sz="1800" b="0" baseline="0" dirty="0" smtClean="0"/>
              <a:t>1 </a:t>
            </a:r>
            <a:r>
              <a:rPr lang="en-US" sz="1800" b="0" baseline="0" dirty="0"/>
              <a:t>through 16 </a:t>
            </a:r>
            <a:r>
              <a:rPr lang="en-US" sz="1800" b="0" dirty="0"/>
              <a:t>Microsoft Hyper-V R2</a:t>
            </a:r>
            <a:r>
              <a:rPr lang="en-US" sz="1800" b="0" baseline="0" dirty="0"/>
              <a:t> </a:t>
            </a:r>
            <a:r>
              <a:rPr lang="en-US" sz="1800" b="0" baseline="0" dirty="0" smtClean="0"/>
              <a:t>Servers</a:t>
            </a:r>
            <a:endParaRPr lang="en-US" sz="1800" b="0" dirty="0"/>
          </a:p>
        </c:rich>
      </c:tx>
      <c:layout/>
      <c:overlay val="0"/>
    </c:title>
    <c:autoTitleDeleted val="0"/>
    <c:plotArea>
      <c:layout>
        <c:manualLayout>
          <c:layoutTarget val="inner"/>
          <c:xMode val="edge"/>
          <c:yMode val="edge"/>
          <c:x val="9.5221004024842806E-2"/>
          <c:y val="0.16691056994848399"/>
          <c:w val="0.87183031389369203"/>
          <c:h val="0.646955458445169"/>
        </c:manualLayout>
      </c:layout>
      <c:scatterChart>
        <c:scatterStyle val="lineMarker"/>
        <c:varyColors val="0"/>
        <c:ser>
          <c:idx val="0"/>
          <c:order val="0"/>
          <c:tx>
            <c:strRef>
              <c:f>'[EMC HyperV Scalabilty.xlsx]Scalability'!$D$6</c:f>
              <c:strCache>
                <c:ptCount val="1"/>
                <c:pt idx="0">
                  <c:v>Virtual Machines</c:v>
                </c:pt>
              </c:strCache>
            </c:strRef>
          </c:tx>
          <c:spPr>
            <a:ln>
              <a:solidFill>
                <a:srgbClr val="002060"/>
              </a:solidFill>
            </a:ln>
          </c:spPr>
          <c:marker>
            <c:spPr>
              <a:solidFill>
                <a:srgbClr val="002060"/>
              </a:solidFill>
              <a:ln>
                <a:noFill/>
              </a:ln>
            </c:spPr>
          </c:marker>
          <c:dPt>
            <c:idx val="0"/>
            <c:marker>
              <c:symbol val="none"/>
            </c:marker>
            <c:bubble3D val="0"/>
          </c:dPt>
          <c:xVal>
            <c:numRef>
              <c:f>'[EMC HyperV Scalabilty.xlsx]Scalability'!$C$7:$C$12</c:f>
              <c:numCache>
                <c:formatCode>General</c:formatCode>
                <c:ptCount val="6"/>
                <c:pt idx="0">
                  <c:v>0</c:v>
                </c:pt>
                <c:pt idx="1">
                  <c:v>1</c:v>
                </c:pt>
                <c:pt idx="2">
                  <c:v>2</c:v>
                </c:pt>
                <c:pt idx="3">
                  <c:v>4</c:v>
                </c:pt>
                <c:pt idx="4">
                  <c:v>8</c:v>
                </c:pt>
                <c:pt idx="5">
                  <c:v>16</c:v>
                </c:pt>
              </c:numCache>
            </c:numRef>
          </c:xVal>
          <c:yVal>
            <c:numRef>
              <c:f>'[EMC HyperV Scalabilty.xlsx]Scalability'!$D$7:$D$12</c:f>
              <c:numCache>
                <c:formatCode>General</c:formatCode>
                <c:ptCount val="6"/>
                <c:pt idx="0">
                  <c:v>0</c:v>
                </c:pt>
                <c:pt idx="1">
                  <c:v>64</c:v>
                </c:pt>
                <c:pt idx="2">
                  <c:v>128</c:v>
                </c:pt>
                <c:pt idx="3">
                  <c:v>256</c:v>
                </c:pt>
                <c:pt idx="4">
                  <c:v>512</c:v>
                </c:pt>
                <c:pt idx="5">
                  <c:v>1024</c:v>
                </c:pt>
              </c:numCache>
            </c:numRef>
          </c:yVal>
          <c:smooth val="0"/>
        </c:ser>
        <c:dLbls>
          <c:showLegendKey val="0"/>
          <c:showVal val="0"/>
          <c:showCatName val="0"/>
          <c:showSerName val="0"/>
          <c:showPercent val="0"/>
          <c:showBubbleSize val="0"/>
        </c:dLbls>
        <c:axId val="37196160"/>
        <c:axId val="37198464"/>
      </c:scatterChart>
      <c:valAx>
        <c:axId val="37196160"/>
        <c:scaling>
          <c:orientation val="minMax"/>
          <c:max val="16"/>
        </c:scaling>
        <c:delete val="0"/>
        <c:axPos val="b"/>
        <c:title>
          <c:tx>
            <c:rich>
              <a:bodyPr/>
              <a:lstStyle/>
              <a:p>
                <a:pPr>
                  <a:defRPr sz="1800"/>
                </a:pPr>
                <a:r>
                  <a:rPr lang="en-US" sz="1800" b="0"/>
                  <a:t>Clustered Hyper-V R2 Servers</a:t>
                </a:r>
              </a:p>
            </c:rich>
          </c:tx>
          <c:layout>
            <c:manualLayout>
              <c:xMode val="edge"/>
              <c:yMode val="edge"/>
              <c:x val="0.32000589949192132"/>
              <c:y val="0.90484882665060384"/>
            </c:manualLayout>
          </c:layout>
          <c:overlay val="0"/>
        </c:title>
        <c:numFmt formatCode="General" sourceLinked="1"/>
        <c:majorTickMark val="out"/>
        <c:minorTickMark val="none"/>
        <c:tickLblPos val="nextTo"/>
        <c:txPr>
          <a:bodyPr/>
          <a:lstStyle/>
          <a:p>
            <a:pPr>
              <a:defRPr sz="1200"/>
            </a:pPr>
            <a:endParaRPr lang="en-US"/>
          </a:p>
        </c:txPr>
        <c:crossAx val="37198464"/>
        <c:crosses val="autoZero"/>
        <c:crossBetween val="midCat"/>
      </c:valAx>
      <c:valAx>
        <c:axId val="37198464"/>
        <c:scaling>
          <c:orientation val="minMax"/>
          <c:max val="1024"/>
        </c:scaling>
        <c:delete val="0"/>
        <c:axPos val="l"/>
        <c:majorGridlines/>
        <c:title>
          <c:tx>
            <c:rich>
              <a:bodyPr rot="-5400000" vert="horz"/>
              <a:lstStyle/>
              <a:p>
                <a:pPr>
                  <a:defRPr sz="1600"/>
                </a:pPr>
                <a:r>
                  <a:rPr lang="en-US" sz="1600" b="0"/>
                  <a:t>Vrirtual  Machine</a:t>
                </a:r>
                <a:r>
                  <a:rPr lang="en-US" sz="1600"/>
                  <a:t>s </a:t>
                </a:r>
              </a:p>
            </c:rich>
          </c:tx>
          <c:layout/>
          <c:overlay val="0"/>
        </c:title>
        <c:numFmt formatCode="#,##0" sourceLinked="0"/>
        <c:majorTickMark val="out"/>
        <c:minorTickMark val="none"/>
        <c:tickLblPos val="nextTo"/>
        <c:txPr>
          <a:bodyPr/>
          <a:lstStyle/>
          <a:p>
            <a:pPr>
              <a:defRPr sz="1200"/>
            </a:pPr>
            <a:endParaRPr lang="en-US"/>
          </a:p>
        </c:txPr>
        <c:crossAx val="37196160"/>
        <c:crosses val="autoZero"/>
        <c:crossBetween val="midCat"/>
        <c:majorUnit val="128"/>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400" dirty="0"/>
              <a:t>Native </a:t>
            </a:r>
            <a:r>
              <a:rPr lang="en-US" sz="1400" baseline="0" dirty="0"/>
              <a:t>vs. Fixed VHD IO </a:t>
            </a:r>
            <a:r>
              <a:rPr lang="en-US" sz="1400" baseline="0" dirty="0" smtClean="0"/>
              <a:t>Performance Analysis</a:t>
            </a:r>
            <a:endParaRPr lang="en-US" sz="1400" baseline="0" dirty="0"/>
          </a:p>
          <a:p>
            <a:pPr>
              <a:defRPr/>
            </a:pPr>
            <a:r>
              <a:rPr lang="en-US" sz="1200" b="0" baseline="0" dirty="0"/>
              <a:t>(Window 2008 R2 Physical Disk(Native) vs. Fixed VHD(VM), ESG Lab Iometer workloads)</a:t>
            </a:r>
            <a:endParaRPr lang="en-US" sz="1200" b="0" dirty="0"/>
          </a:p>
        </c:rich>
      </c:tx>
      <c:layout/>
      <c:overlay val="1"/>
    </c:title>
    <c:autoTitleDeleted val="0"/>
    <c:plotArea>
      <c:layout>
        <c:manualLayout>
          <c:layoutTarget val="inner"/>
          <c:xMode val="edge"/>
          <c:yMode val="edge"/>
          <c:x val="8.0459770114942528E-2"/>
          <c:y val="0.14935698447893594"/>
          <c:w val="0.8984674329501916"/>
          <c:h val="0.67841821324441176"/>
        </c:manualLayout>
      </c:layout>
      <c:barChart>
        <c:barDir val="col"/>
        <c:grouping val="clustered"/>
        <c:varyColors val="0"/>
        <c:ser>
          <c:idx val="0"/>
          <c:order val="0"/>
          <c:tx>
            <c:strRef>
              <c:f>Sheet2!$C$1</c:f>
              <c:strCache>
                <c:ptCount val="1"/>
                <c:pt idx="0">
                  <c:v>Physical Disk (Native)</c:v>
                </c:pt>
              </c:strCache>
            </c:strRef>
          </c:tx>
          <c:spPr>
            <a:solidFill>
              <a:srgbClr val="21375D"/>
            </a:solidFill>
          </c:spPr>
          <c:invertIfNegative val="0"/>
          <c:cat>
            <c:strRef>
              <c:f>Sheet2!$B$2:$B$5</c:f>
              <c:strCache>
                <c:ptCount val="4"/>
                <c:pt idx="0">
                  <c:v>SQL Log</c:v>
                </c:pt>
                <c:pt idx="1">
                  <c:v>OLTP Database</c:v>
                </c:pt>
                <c:pt idx="2">
                  <c:v>File Server</c:v>
                </c:pt>
                <c:pt idx="3">
                  <c:v>Exchange DB</c:v>
                </c:pt>
              </c:strCache>
            </c:strRef>
          </c:cat>
          <c:val>
            <c:numRef>
              <c:f>Sheet2!$C$2:$C$5</c:f>
              <c:numCache>
                <c:formatCode>General</c:formatCode>
                <c:ptCount val="4"/>
                <c:pt idx="0">
                  <c:v>59.5</c:v>
                </c:pt>
                <c:pt idx="1">
                  <c:v>128.9</c:v>
                </c:pt>
                <c:pt idx="2">
                  <c:v>202.7</c:v>
                </c:pt>
                <c:pt idx="3">
                  <c:v>233.8</c:v>
                </c:pt>
              </c:numCache>
            </c:numRef>
          </c:val>
        </c:ser>
        <c:ser>
          <c:idx val="1"/>
          <c:order val="1"/>
          <c:tx>
            <c:strRef>
              <c:f>Sheet2!$D$1</c:f>
              <c:strCache>
                <c:ptCount val="1"/>
                <c:pt idx="0">
                  <c:v>Fixed VHD (VM)</c:v>
                </c:pt>
              </c:strCache>
            </c:strRef>
          </c:tx>
          <c:spPr>
            <a:solidFill>
              <a:srgbClr val="FFCC00"/>
            </a:solidFill>
          </c:spPr>
          <c:invertIfNegative val="0"/>
          <c:cat>
            <c:strRef>
              <c:f>Sheet2!$B$2:$B$5</c:f>
              <c:strCache>
                <c:ptCount val="4"/>
                <c:pt idx="0">
                  <c:v>SQL Log</c:v>
                </c:pt>
                <c:pt idx="1">
                  <c:v>OLTP Database</c:v>
                </c:pt>
                <c:pt idx="2">
                  <c:v>File Server</c:v>
                </c:pt>
                <c:pt idx="3">
                  <c:v>Exchange DB</c:v>
                </c:pt>
              </c:strCache>
            </c:strRef>
          </c:cat>
          <c:val>
            <c:numRef>
              <c:f>Sheet2!$D$2:$D$5</c:f>
              <c:numCache>
                <c:formatCode>General</c:formatCode>
                <c:ptCount val="4"/>
                <c:pt idx="0">
                  <c:v>56.5</c:v>
                </c:pt>
                <c:pt idx="1">
                  <c:v>128</c:v>
                </c:pt>
                <c:pt idx="2">
                  <c:v>201</c:v>
                </c:pt>
                <c:pt idx="3">
                  <c:v>231</c:v>
                </c:pt>
              </c:numCache>
            </c:numRef>
          </c:val>
        </c:ser>
        <c:dLbls>
          <c:showLegendKey val="0"/>
          <c:showVal val="0"/>
          <c:showCatName val="0"/>
          <c:showSerName val="0"/>
          <c:showPercent val="0"/>
          <c:showBubbleSize val="0"/>
        </c:dLbls>
        <c:gapWidth val="150"/>
        <c:axId val="37234176"/>
        <c:axId val="37235712"/>
      </c:barChart>
      <c:catAx>
        <c:axId val="37234176"/>
        <c:scaling>
          <c:orientation val="minMax"/>
        </c:scaling>
        <c:delete val="0"/>
        <c:axPos val="b"/>
        <c:majorTickMark val="out"/>
        <c:minorTickMark val="none"/>
        <c:tickLblPos val="nextTo"/>
        <c:txPr>
          <a:bodyPr/>
          <a:lstStyle/>
          <a:p>
            <a:pPr>
              <a:defRPr sz="1050"/>
            </a:pPr>
            <a:endParaRPr lang="en-US"/>
          </a:p>
        </c:txPr>
        <c:crossAx val="37235712"/>
        <c:crosses val="autoZero"/>
        <c:auto val="1"/>
        <c:lblAlgn val="ctr"/>
        <c:lblOffset val="100"/>
        <c:noMultiLvlLbl val="0"/>
      </c:catAx>
      <c:valAx>
        <c:axId val="37235712"/>
        <c:scaling>
          <c:orientation val="minMax"/>
        </c:scaling>
        <c:delete val="1"/>
        <c:axPos val="l"/>
        <c:majorGridlines>
          <c:spPr>
            <a:ln>
              <a:solidFill>
                <a:srgbClr val="D9D9D9"/>
              </a:solidFill>
            </a:ln>
          </c:spPr>
        </c:majorGridlines>
        <c:numFmt formatCode="General" sourceLinked="1"/>
        <c:majorTickMark val="out"/>
        <c:minorTickMark val="none"/>
        <c:tickLblPos val="none"/>
        <c:crossAx val="37234176"/>
        <c:crosses val="autoZero"/>
        <c:crossBetween val="between"/>
      </c:valAx>
    </c:plotArea>
    <c:legend>
      <c:legendPos val="b"/>
      <c:layout/>
      <c:overlay val="0"/>
      <c:txPr>
        <a:bodyPr/>
        <a:lstStyle/>
        <a:p>
          <a:pPr>
            <a:defRPr sz="1200"/>
          </a:pPr>
          <a:endParaRPr lang="en-US"/>
        </a:p>
      </c:txPr>
    </c:legend>
    <c:plotVisOnly val="1"/>
    <c:dispBlanksAs val="gap"/>
    <c:showDLblsOverMax val="0"/>
  </c:chart>
  <c:spPr>
    <a:noFill/>
    <a:ln>
      <a:noFill/>
    </a:ln>
  </c:sp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1600" dirty="0"/>
              <a:t>Hyper-V R2 Enabled OLTP Workload Scalability</a:t>
            </a:r>
          </a:p>
          <a:p>
            <a:pPr>
              <a:defRPr/>
            </a:pPr>
            <a:r>
              <a:rPr lang="en-US" sz="1600" dirty="0"/>
              <a:t>(OLTP workload, 4 vCPU per VM, Windows 2008 R2 SP1, SQL Server 2008 R2)</a:t>
            </a:r>
          </a:p>
          <a:p>
            <a:pPr>
              <a:defRPr/>
            </a:pPr>
            <a:endParaRPr lang="en-US" dirty="0"/>
          </a:p>
        </c:rich>
      </c:tx>
      <c:layout/>
      <c:overlay val="1"/>
    </c:title>
    <c:autoTitleDeleted val="0"/>
    <c:plotArea>
      <c:layout>
        <c:manualLayout>
          <c:layoutTarget val="inner"/>
          <c:xMode val="edge"/>
          <c:yMode val="edge"/>
          <c:x val="0.17226751307249499"/>
          <c:y val="0.183050077152454"/>
          <c:w val="0.68766746017212999"/>
          <c:h val="0.63647529881071196"/>
        </c:manualLayout>
      </c:layout>
      <c:barChart>
        <c:barDir val="col"/>
        <c:grouping val="stacked"/>
        <c:varyColors val="0"/>
        <c:ser>
          <c:idx val="0"/>
          <c:order val="0"/>
          <c:tx>
            <c:strRef>
              <c:f>'[ESG Workload SQL results.xlsx]test log'!$T$23</c:f>
              <c:strCache>
                <c:ptCount val="1"/>
                <c:pt idx="0">
                  <c:v>VM's</c:v>
                </c:pt>
              </c:strCache>
            </c:strRef>
          </c:tx>
          <c:invertIfNegative val="0"/>
          <c:val>
            <c:numRef>
              <c:f>'[ESG Workload SQL results.xlsx]test log'!$T$24:$T$27</c:f>
              <c:numCache>
                <c:formatCode>General</c:formatCode>
                <c:ptCount val="4"/>
                <c:pt idx="0">
                  <c:v>1</c:v>
                </c:pt>
                <c:pt idx="1">
                  <c:v>2</c:v>
                </c:pt>
                <c:pt idx="2">
                  <c:v>3</c:v>
                </c:pt>
                <c:pt idx="3">
                  <c:v>4</c:v>
                </c:pt>
              </c:numCache>
            </c:numRef>
          </c:val>
        </c:ser>
        <c:ser>
          <c:idx val="1"/>
          <c:order val="1"/>
          <c:tx>
            <c:strRef>
              <c:f>'[ESG Workload SQL results.xlsx]test log'!$U$23</c:f>
              <c:strCache>
                <c:ptCount val="1"/>
                <c:pt idx="0">
                  <c:v>Customers</c:v>
                </c:pt>
              </c:strCache>
            </c:strRef>
          </c:tx>
          <c:invertIfNegative val="0"/>
          <c:val>
            <c:numRef>
              <c:f>'[ESG Workload SQL results.xlsx]test log'!$U$24:$U$27</c:f>
              <c:numCache>
                <c:formatCode>General</c:formatCode>
                <c:ptCount val="4"/>
                <c:pt idx="0">
                  <c:v>20000</c:v>
                </c:pt>
                <c:pt idx="1">
                  <c:v>40000</c:v>
                </c:pt>
                <c:pt idx="2">
                  <c:v>60000</c:v>
                </c:pt>
                <c:pt idx="3">
                  <c:v>80000</c:v>
                </c:pt>
              </c:numCache>
            </c:numRef>
          </c:val>
        </c:ser>
        <c:dLbls>
          <c:showLegendKey val="0"/>
          <c:showVal val="0"/>
          <c:showCatName val="0"/>
          <c:showSerName val="0"/>
          <c:showPercent val="0"/>
          <c:showBubbleSize val="0"/>
        </c:dLbls>
        <c:gapWidth val="150"/>
        <c:overlap val="100"/>
        <c:axId val="37312768"/>
        <c:axId val="37319040"/>
      </c:barChart>
      <c:catAx>
        <c:axId val="37312768"/>
        <c:scaling>
          <c:orientation val="minMax"/>
        </c:scaling>
        <c:delete val="0"/>
        <c:axPos val="b"/>
        <c:title>
          <c:tx>
            <c:rich>
              <a:bodyPr/>
              <a:lstStyle/>
              <a:p>
                <a:pPr>
                  <a:defRPr/>
                </a:pPr>
                <a:r>
                  <a:rPr lang="en-US"/>
                  <a:t>Hyper-V R2 Virtual Machines</a:t>
                </a:r>
              </a:p>
            </c:rich>
          </c:tx>
          <c:layout>
            <c:manualLayout>
              <c:xMode val="edge"/>
              <c:yMode val="edge"/>
              <c:x val="0.396756520299829"/>
              <c:y val="0.90905556465177295"/>
            </c:manualLayout>
          </c:layout>
          <c:overlay val="0"/>
        </c:title>
        <c:majorTickMark val="none"/>
        <c:minorTickMark val="none"/>
        <c:tickLblPos val="nextTo"/>
        <c:crossAx val="37319040"/>
        <c:crosses val="autoZero"/>
        <c:auto val="1"/>
        <c:lblAlgn val="ctr"/>
        <c:lblOffset val="100"/>
        <c:noMultiLvlLbl val="0"/>
      </c:catAx>
      <c:valAx>
        <c:axId val="37319040"/>
        <c:scaling>
          <c:orientation val="minMax"/>
          <c:max val="100000"/>
        </c:scaling>
        <c:delete val="0"/>
        <c:axPos val="l"/>
        <c:majorGridlines/>
        <c:title>
          <c:tx>
            <c:rich>
              <a:bodyPr rot="-5400000" vert="horz"/>
              <a:lstStyle/>
              <a:p>
                <a:pPr>
                  <a:defRPr/>
                </a:pPr>
                <a:r>
                  <a:rPr lang="en-US" dirty="0" smtClean="0"/>
                  <a:t>Customers </a:t>
                </a:r>
                <a:endParaRPr lang="en-US" dirty="0"/>
              </a:p>
            </c:rich>
          </c:tx>
          <c:layout>
            <c:manualLayout>
              <c:xMode val="edge"/>
              <c:yMode val="edge"/>
              <c:x val="4.0642453477099001E-2"/>
              <c:y val="0.38472788254965401"/>
            </c:manualLayout>
          </c:layout>
          <c:overlay val="0"/>
        </c:title>
        <c:numFmt formatCode="#,##0" sourceLinked="0"/>
        <c:majorTickMark val="out"/>
        <c:minorTickMark val="none"/>
        <c:tickLblPos val="nextTo"/>
        <c:crossAx val="37312768"/>
        <c:crosses val="autoZero"/>
        <c:crossBetween val="between"/>
        <c:majorUnit val="20000"/>
        <c:minorUnit val="2000"/>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1600" dirty="0"/>
              <a:t>Hyper-V R2 Performance and Scalability</a:t>
            </a:r>
          </a:p>
          <a:p>
            <a:pPr>
              <a:defRPr/>
            </a:pPr>
            <a:r>
              <a:rPr lang="en-US" sz="1600" dirty="0"/>
              <a:t>(OLTP workload, 4 vCPU per VM, Windows 2008 R2 SP1, SQL Server 2008 R2)   </a:t>
            </a:r>
          </a:p>
          <a:p>
            <a:pPr>
              <a:defRPr/>
            </a:pPr>
            <a:endParaRPr lang="en-US" dirty="0"/>
          </a:p>
          <a:p>
            <a:pPr>
              <a:defRPr/>
            </a:pPr>
            <a:endParaRPr lang="en-US" dirty="0"/>
          </a:p>
        </c:rich>
      </c:tx>
      <c:layout/>
      <c:overlay val="1"/>
    </c:title>
    <c:autoTitleDeleted val="0"/>
    <c:plotArea>
      <c:layout>
        <c:manualLayout>
          <c:layoutTarget val="inner"/>
          <c:xMode val="edge"/>
          <c:yMode val="edge"/>
          <c:x val="0.120448867502673"/>
          <c:y val="0.192816059778186"/>
          <c:w val="0.85866384757461001"/>
          <c:h val="0.66286695937409301"/>
        </c:manualLayout>
      </c:layout>
      <c:scatterChart>
        <c:scatterStyle val="smoothMarker"/>
        <c:varyColors val="0"/>
        <c:ser>
          <c:idx val="0"/>
          <c:order val="0"/>
          <c:tx>
            <c:strRef>
              <c:f>'[ESG Workload SQL results.xlsx]test log'!$O$89</c:f>
              <c:strCache>
                <c:ptCount val="1"/>
                <c:pt idx="0">
                  <c:v>txns/sec</c:v>
                </c:pt>
              </c:strCache>
            </c:strRef>
          </c:tx>
          <c:spPr>
            <a:ln>
              <a:solidFill>
                <a:schemeClr val="tx1"/>
              </a:solidFill>
            </a:ln>
          </c:spPr>
          <c:marker>
            <c:spPr>
              <a:ln>
                <a:solidFill>
                  <a:schemeClr val="tx1"/>
                </a:solidFill>
              </a:ln>
            </c:spPr>
          </c:marker>
          <c:xVal>
            <c:numRef>
              <c:f>'[ESG Workload SQL results.xlsx]test log'!$N$90:$N$93</c:f>
              <c:numCache>
                <c:formatCode>General</c:formatCode>
                <c:ptCount val="4"/>
                <c:pt idx="0">
                  <c:v>1</c:v>
                </c:pt>
                <c:pt idx="1">
                  <c:v>2</c:v>
                </c:pt>
                <c:pt idx="2">
                  <c:v>3</c:v>
                </c:pt>
                <c:pt idx="3">
                  <c:v>4</c:v>
                </c:pt>
              </c:numCache>
            </c:numRef>
          </c:xVal>
          <c:yVal>
            <c:numRef>
              <c:f>'[ESG Workload SQL results.xlsx]test log'!$O$90:$O$93</c:f>
              <c:numCache>
                <c:formatCode>General</c:formatCode>
                <c:ptCount val="4"/>
                <c:pt idx="0">
                  <c:v>715</c:v>
                </c:pt>
                <c:pt idx="1">
                  <c:v>1229</c:v>
                </c:pt>
                <c:pt idx="2">
                  <c:v>1577</c:v>
                </c:pt>
                <c:pt idx="3">
                  <c:v>1815</c:v>
                </c:pt>
              </c:numCache>
            </c:numRef>
          </c:yVal>
          <c:smooth val="1"/>
        </c:ser>
        <c:dLbls>
          <c:showLegendKey val="0"/>
          <c:showVal val="0"/>
          <c:showCatName val="0"/>
          <c:showSerName val="0"/>
          <c:showPercent val="0"/>
          <c:showBubbleSize val="0"/>
        </c:dLbls>
        <c:axId val="38463360"/>
        <c:axId val="38465920"/>
      </c:scatterChart>
      <c:valAx>
        <c:axId val="38463360"/>
        <c:scaling>
          <c:orientation val="minMax"/>
        </c:scaling>
        <c:delete val="0"/>
        <c:axPos val="b"/>
        <c:title>
          <c:tx>
            <c:rich>
              <a:bodyPr/>
              <a:lstStyle/>
              <a:p>
                <a:pPr>
                  <a:defRPr/>
                </a:pPr>
                <a:r>
                  <a:rPr lang="en-US"/>
                  <a:t>Virtual Machines</a:t>
                </a:r>
              </a:p>
            </c:rich>
          </c:tx>
          <c:layout>
            <c:manualLayout>
              <c:xMode val="edge"/>
              <c:yMode val="edge"/>
              <c:x val="0.43735612025769599"/>
              <c:y val="0.95255380577427795"/>
            </c:manualLayout>
          </c:layout>
          <c:overlay val="0"/>
        </c:title>
        <c:numFmt formatCode="General" sourceLinked="1"/>
        <c:majorTickMark val="out"/>
        <c:minorTickMark val="none"/>
        <c:tickLblPos val="nextTo"/>
        <c:crossAx val="38465920"/>
        <c:crosses val="autoZero"/>
        <c:crossBetween val="midCat"/>
        <c:majorUnit val="1"/>
      </c:valAx>
      <c:valAx>
        <c:axId val="38465920"/>
        <c:scaling>
          <c:orientation val="minMax"/>
        </c:scaling>
        <c:delete val="0"/>
        <c:axPos val="l"/>
        <c:majorGridlines/>
        <c:numFmt formatCode="#,##0" sourceLinked="0"/>
        <c:majorTickMark val="out"/>
        <c:minorTickMark val="none"/>
        <c:tickLblPos val="nextTo"/>
        <c:crossAx val="38463360"/>
        <c:crosses val="autoZero"/>
        <c:crossBetween val="midCat"/>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1600" dirty="0"/>
              <a:t>Hyper-V R2 Performance and Scalability</a:t>
            </a:r>
          </a:p>
          <a:p>
            <a:pPr>
              <a:defRPr/>
            </a:pPr>
            <a:r>
              <a:rPr lang="en-US" sz="1600" dirty="0"/>
              <a:t>( OLTP workload, 4 vCPU per VM, Windows 2008 R2 SP1, SQL Server 2008 R2)</a:t>
            </a:r>
          </a:p>
        </c:rich>
      </c:tx>
      <c:layout/>
      <c:overlay val="1"/>
    </c:title>
    <c:autoTitleDeleted val="0"/>
    <c:plotArea>
      <c:layout>
        <c:manualLayout>
          <c:layoutTarget val="inner"/>
          <c:xMode val="edge"/>
          <c:yMode val="edge"/>
          <c:x val="0.113042836307126"/>
          <c:y val="0.16348314606741601"/>
          <c:w val="0.83154487789342402"/>
          <c:h val="0.62737178920050796"/>
        </c:manualLayout>
      </c:layout>
      <c:barChart>
        <c:barDir val="bar"/>
        <c:grouping val="clustered"/>
        <c:varyColors val="0"/>
        <c:ser>
          <c:idx val="0"/>
          <c:order val="0"/>
          <c:tx>
            <c:strRef>
              <c:f>'[ESG Workload SQL results.xlsx]test log'!$O$80</c:f>
              <c:strCache>
                <c:ptCount val="1"/>
                <c:pt idx="0">
                  <c:v>SQL batch reqs/sec</c:v>
                </c:pt>
              </c:strCache>
            </c:strRef>
          </c:tx>
          <c:invertIfNegative val="0"/>
          <c:cat>
            <c:numRef>
              <c:f>'[ESG Workload SQL results.xlsx]test log'!$N$84:$N$87</c:f>
              <c:numCache>
                <c:formatCode>General</c:formatCode>
                <c:ptCount val="4"/>
                <c:pt idx="0">
                  <c:v>1</c:v>
                </c:pt>
                <c:pt idx="1">
                  <c:v>2</c:v>
                </c:pt>
                <c:pt idx="2">
                  <c:v>3</c:v>
                </c:pt>
                <c:pt idx="3">
                  <c:v>4</c:v>
                </c:pt>
              </c:numCache>
            </c:numRef>
          </c:cat>
          <c:val>
            <c:numRef>
              <c:f>'[ESG Workload SQL results.xlsx]test log'!$O$84:$O$87</c:f>
              <c:numCache>
                <c:formatCode>General</c:formatCode>
                <c:ptCount val="4"/>
                <c:pt idx="0">
                  <c:v>1341</c:v>
                </c:pt>
                <c:pt idx="1">
                  <c:v>2313</c:v>
                </c:pt>
                <c:pt idx="2">
                  <c:v>2931</c:v>
                </c:pt>
                <c:pt idx="3">
                  <c:v>3526</c:v>
                </c:pt>
              </c:numCache>
            </c:numRef>
          </c:val>
        </c:ser>
        <c:dLbls>
          <c:showLegendKey val="0"/>
          <c:showVal val="0"/>
          <c:showCatName val="0"/>
          <c:showSerName val="0"/>
          <c:showPercent val="0"/>
          <c:showBubbleSize val="0"/>
        </c:dLbls>
        <c:gapWidth val="150"/>
        <c:axId val="38098816"/>
        <c:axId val="38100992"/>
      </c:barChart>
      <c:catAx>
        <c:axId val="38098816"/>
        <c:scaling>
          <c:orientation val="minMax"/>
        </c:scaling>
        <c:delete val="0"/>
        <c:axPos val="l"/>
        <c:title>
          <c:tx>
            <c:rich>
              <a:bodyPr/>
              <a:lstStyle/>
              <a:p>
                <a:pPr>
                  <a:defRPr/>
                </a:pPr>
                <a:r>
                  <a:rPr lang="en-US"/>
                  <a:t>Virtual Machines</a:t>
                </a:r>
              </a:p>
            </c:rich>
          </c:tx>
          <c:layout>
            <c:manualLayout>
              <c:xMode val="edge"/>
              <c:yMode val="edge"/>
              <c:x val="2.8965180957884799E-2"/>
              <c:y val="0.37498810695538098"/>
            </c:manualLayout>
          </c:layout>
          <c:overlay val="0"/>
        </c:title>
        <c:numFmt formatCode="General" sourceLinked="1"/>
        <c:majorTickMark val="out"/>
        <c:minorTickMark val="none"/>
        <c:tickLblPos val="nextTo"/>
        <c:crossAx val="38100992"/>
        <c:crosses val="autoZero"/>
        <c:auto val="1"/>
        <c:lblAlgn val="ctr"/>
        <c:lblOffset val="100"/>
        <c:tickLblSkip val="1"/>
        <c:noMultiLvlLbl val="0"/>
      </c:catAx>
      <c:valAx>
        <c:axId val="38100992"/>
        <c:scaling>
          <c:orientation val="minMax"/>
        </c:scaling>
        <c:delete val="0"/>
        <c:axPos val="b"/>
        <c:majorGridlines/>
        <c:title>
          <c:tx>
            <c:rich>
              <a:bodyPr/>
              <a:lstStyle/>
              <a:p>
                <a:pPr>
                  <a:defRPr/>
                </a:pPr>
                <a:r>
                  <a:rPr lang="en-US"/>
                  <a:t>SQL Server Batch Requests per Second</a:t>
                </a:r>
              </a:p>
            </c:rich>
          </c:tx>
          <c:layout>
            <c:manualLayout>
              <c:xMode val="edge"/>
              <c:yMode val="edge"/>
              <c:x val="0.367358833586169"/>
              <c:y val="0.90487430282152304"/>
            </c:manualLayout>
          </c:layout>
          <c:overlay val="0"/>
        </c:title>
        <c:numFmt formatCode="#,##0" sourceLinked="0"/>
        <c:majorTickMark val="out"/>
        <c:minorTickMark val="none"/>
        <c:tickLblPos val="nextTo"/>
        <c:crossAx val="38098816"/>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tx>
        <c:rich>
          <a:bodyPr/>
          <a:lstStyle/>
          <a:p>
            <a:pPr>
              <a:defRPr/>
            </a:pPr>
            <a:r>
              <a:rPr lang="en-US" sz="1600" dirty="0"/>
              <a:t>Hyper-V R2 OLTP Performance vs. Native </a:t>
            </a:r>
          </a:p>
          <a:p>
            <a:pPr>
              <a:defRPr/>
            </a:pPr>
            <a:r>
              <a:rPr lang="en-US" sz="1600" dirty="0"/>
              <a:t>(OLTP workload, 4  CPU cores,  Microsoft Windows 2008 R2 SP1, SQL Server 2008 R2)</a:t>
            </a:r>
          </a:p>
        </c:rich>
      </c:tx>
      <c:layout/>
      <c:overlay val="1"/>
    </c:title>
    <c:autoTitleDeleted val="0"/>
    <c:plotArea>
      <c:layout>
        <c:manualLayout>
          <c:layoutTarget val="inner"/>
          <c:xMode val="edge"/>
          <c:yMode val="edge"/>
          <c:x val="0.13900566248663401"/>
          <c:y val="0.239092333607553"/>
          <c:w val="0.78754252940604497"/>
          <c:h val="0.70081834919888797"/>
        </c:manualLayout>
      </c:layout>
      <c:barChart>
        <c:barDir val="col"/>
        <c:grouping val="clustered"/>
        <c:varyColors val="0"/>
        <c:ser>
          <c:idx val="0"/>
          <c:order val="0"/>
          <c:tx>
            <c:strRef>
              <c:f>'[ESG Workload SQL results.xlsx]test log'!$T$44</c:f>
              <c:strCache>
                <c:ptCount val="1"/>
                <c:pt idx="0">
                  <c:v>Physical  Server</c:v>
                </c:pt>
              </c:strCache>
            </c:strRef>
          </c:tx>
          <c:invertIfNegative val="0"/>
          <c:cat>
            <c:numRef>
              <c:f>'[ESG Workload SQL results.xlsx]test log'!$S$45</c:f>
              <c:numCache>
                <c:formatCode>General</c:formatCode>
                <c:ptCount val="1"/>
              </c:numCache>
            </c:numRef>
          </c:cat>
          <c:val>
            <c:numRef>
              <c:f>'[ESG Workload SQL results.xlsx]test log'!$T$45</c:f>
              <c:numCache>
                <c:formatCode>General</c:formatCode>
                <c:ptCount val="1"/>
                <c:pt idx="0">
                  <c:v>809</c:v>
                </c:pt>
              </c:numCache>
            </c:numRef>
          </c:val>
        </c:ser>
        <c:ser>
          <c:idx val="1"/>
          <c:order val="1"/>
          <c:tx>
            <c:strRef>
              <c:f>'[ESG Workload SQL results.xlsx]test log'!$U$44</c:f>
              <c:strCache>
                <c:ptCount val="1"/>
                <c:pt idx="0">
                  <c:v>Hyper-V R2 Virtual Machine</c:v>
                </c:pt>
              </c:strCache>
            </c:strRef>
          </c:tx>
          <c:invertIfNegative val="0"/>
          <c:cat>
            <c:numRef>
              <c:f>'[ESG Workload SQL results.xlsx]test log'!$S$45</c:f>
              <c:numCache>
                <c:formatCode>General</c:formatCode>
                <c:ptCount val="1"/>
              </c:numCache>
            </c:numRef>
          </c:cat>
          <c:val>
            <c:numRef>
              <c:f>'[ESG Workload SQL results.xlsx]test log'!$U$45</c:f>
              <c:numCache>
                <c:formatCode>General</c:formatCode>
                <c:ptCount val="1"/>
                <c:pt idx="0">
                  <c:v>715</c:v>
                </c:pt>
              </c:numCache>
            </c:numRef>
          </c:val>
        </c:ser>
        <c:dLbls>
          <c:showLegendKey val="0"/>
          <c:showVal val="0"/>
          <c:showCatName val="0"/>
          <c:showSerName val="0"/>
          <c:showPercent val="0"/>
          <c:showBubbleSize val="0"/>
        </c:dLbls>
        <c:gapWidth val="245"/>
        <c:overlap val="-29"/>
        <c:axId val="38119680"/>
        <c:axId val="38158336"/>
      </c:barChart>
      <c:catAx>
        <c:axId val="38119680"/>
        <c:scaling>
          <c:orientation val="minMax"/>
        </c:scaling>
        <c:delete val="0"/>
        <c:axPos val="b"/>
        <c:numFmt formatCode="General" sourceLinked="1"/>
        <c:majorTickMark val="out"/>
        <c:minorTickMark val="none"/>
        <c:tickLblPos val="nextTo"/>
        <c:crossAx val="38158336"/>
        <c:crosses val="autoZero"/>
        <c:auto val="1"/>
        <c:lblAlgn val="ctr"/>
        <c:lblOffset val="100"/>
        <c:noMultiLvlLbl val="0"/>
      </c:catAx>
      <c:valAx>
        <c:axId val="38158336"/>
        <c:scaling>
          <c:orientation val="minMax"/>
          <c:max val="1000"/>
          <c:min val="0"/>
        </c:scaling>
        <c:delete val="0"/>
        <c:axPos val="l"/>
        <c:majorGridlines/>
        <c:title>
          <c:tx>
            <c:rich>
              <a:bodyPr rot="-5400000" vert="horz"/>
              <a:lstStyle/>
              <a:p>
                <a:pPr>
                  <a:defRPr/>
                </a:pPr>
                <a:r>
                  <a:rPr lang="en-US"/>
                  <a:t>Transactions/sec</a:t>
                </a:r>
              </a:p>
            </c:rich>
          </c:tx>
          <c:layout>
            <c:manualLayout>
              <c:xMode val="edge"/>
              <c:yMode val="edge"/>
              <c:x val="4.6305383620601909E-2"/>
              <c:y val="0.39446526737101045"/>
            </c:manualLayout>
          </c:layout>
          <c:overlay val="0"/>
        </c:title>
        <c:numFmt formatCode="#,##0" sourceLinked="0"/>
        <c:majorTickMark val="out"/>
        <c:minorTickMark val="none"/>
        <c:tickLblPos val="nextTo"/>
        <c:crossAx val="38119680"/>
        <c:crosses val="autoZero"/>
        <c:crossBetween val="between"/>
      </c:valAx>
    </c:plotArea>
    <c:legend>
      <c:legendPos val="t"/>
      <c:layout>
        <c:manualLayout>
          <c:xMode val="edge"/>
          <c:yMode val="edge"/>
          <c:x val="0.25893627234068084"/>
          <c:y val="0.15028947770790607"/>
          <c:w val="0.52975257438143597"/>
          <c:h val="6.1806899904315135E-2"/>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205095575173755E-2"/>
          <c:y val="0.12994604841061541"/>
          <c:w val="0.86513319596730887"/>
          <c:h val="0.68338461164576703"/>
        </c:manualLayout>
      </c:layout>
      <c:barChart>
        <c:barDir val="col"/>
        <c:grouping val="clustered"/>
        <c:varyColors val="0"/>
        <c:ser>
          <c:idx val="0"/>
          <c:order val="0"/>
          <c:tx>
            <c:strRef>
              <c:f>Sheet1!$T$26</c:f>
              <c:strCache>
                <c:ptCount val="1"/>
                <c:pt idx="0">
                  <c:v>Batch req/sec</c:v>
                </c:pt>
              </c:strCache>
            </c:strRef>
          </c:tx>
          <c:invertIfNegative val="0"/>
          <c:cat>
            <c:strRef>
              <c:f>Sheet1!$U$25:$AB$25</c:f>
              <c:strCache>
                <c:ptCount val="8"/>
                <c:pt idx="0">
                  <c:v>1VM</c:v>
                </c:pt>
                <c:pt idx="1">
                  <c:v>2VM</c:v>
                </c:pt>
                <c:pt idx="2">
                  <c:v>3VM</c:v>
                </c:pt>
                <c:pt idx="3">
                  <c:v>4VM</c:v>
                </c:pt>
                <c:pt idx="4">
                  <c:v>5VM</c:v>
                </c:pt>
                <c:pt idx="5">
                  <c:v>6VM</c:v>
                </c:pt>
                <c:pt idx="6">
                  <c:v>7VM</c:v>
                </c:pt>
                <c:pt idx="7">
                  <c:v>8VM</c:v>
                </c:pt>
              </c:strCache>
            </c:strRef>
          </c:cat>
          <c:val>
            <c:numRef>
              <c:f>Sheet1!$U$26:$AB$26</c:f>
              <c:numCache>
                <c:formatCode>0.00</c:formatCode>
                <c:ptCount val="8"/>
                <c:pt idx="0" formatCode="General">
                  <c:v>436.86</c:v>
                </c:pt>
                <c:pt idx="1">
                  <c:v>890.37699999999938</c:v>
                </c:pt>
                <c:pt idx="2">
                  <c:v>1266.607</c:v>
                </c:pt>
                <c:pt idx="3">
                  <c:v>1707.2360000000001</c:v>
                </c:pt>
                <c:pt idx="4">
                  <c:v>1992.5729999999999</c:v>
                </c:pt>
                <c:pt idx="5">
                  <c:v>2308.2759999999998</c:v>
                </c:pt>
                <c:pt idx="6">
                  <c:v>2765.24</c:v>
                </c:pt>
                <c:pt idx="7">
                  <c:v>3149.6</c:v>
                </c:pt>
              </c:numCache>
            </c:numRef>
          </c:val>
        </c:ser>
        <c:dLbls>
          <c:showLegendKey val="0"/>
          <c:showVal val="0"/>
          <c:showCatName val="0"/>
          <c:showSerName val="0"/>
          <c:showPercent val="0"/>
          <c:showBubbleSize val="0"/>
        </c:dLbls>
        <c:gapWidth val="150"/>
        <c:axId val="38673024"/>
        <c:axId val="38671488"/>
      </c:barChart>
      <c:lineChart>
        <c:grouping val="standard"/>
        <c:varyColors val="0"/>
        <c:ser>
          <c:idx val="1"/>
          <c:order val="1"/>
          <c:tx>
            <c:strRef>
              <c:f>Sheet1!$T$27</c:f>
              <c:strCache>
                <c:ptCount val="1"/>
                <c:pt idx="0">
                  <c:v>%CPU</c:v>
                </c:pt>
              </c:strCache>
            </c:strRef>
          </c:tx>
          <c:cat>
            <c:strRef>
              <c:f>Sheet1!$U$25:$AB$25</c:f>
              <c:strCache>
                <c:ptCount val="8"/>
                <c:pt idx="0">
                  <c:v>1VM</c:v>
                </c:pt>
                <c:pt idx="1">
                  <c:v>2VM</c:v>
                </c:pt>
                <c:pt idx="2">
                  <c:v>3VM</c:v>
                </c:pt>
                <c:pt idx="3">
                  <c:v>4VM</c:v>
                </c:pt>
                <c:pt idx="4">
                  <c:v>5VM</c:v>
                </c:pt>
                <c:pt idx="5">
                  <c:v>6VM</c:v>
                </c:pt>
                <c:pt idx="6">
                  <c:v>7VM</c:v>
                </c:pt>
                <c:pt idx="7">
                  <c:v>8VM</c:v>
                </c:pt>
              </c:strCache>
            </c:strRef>
          </c:cat>
          <c:val>
            <c:numRef>
              <c:f>Sheet1!$U$27:$AB$27</c:f>
              <c:numCache>
                <c:formatCode>General</c:formatCode>
                <c:ptCount val="8"/>
                <c:pt idx="0">
                  <c:v>9.24</c:v>
                </c:pt>
                <c:pt idx="1">
                  <c:v>18.670000000000005</c:v>
                </c:pt>
                <c:pt idx="2">
                  <c:v>28.62</c:v>
                </c:pt>
                <c:pt idx="3">
                  <c:v>36.64</c:v>
                </c:pt>
                <c:pt idx="4">
                  <c:v>42.85</c:v>
                </c:pt>
                <c:pt idx="5">
                  <c:v>51.6</c:v>
                </c:pt>
                <c:pt idx="6">
                  <c:v>63.46</c:v>
                </c:pt>
                <c:pt idx="7">
                  <c:v>73.38</c:v>
                </c:pt>
              </c:numCache>
            </c:numRef>
          </c:val>
          <c:smooth val="0"/>
        </c:ser>
        <c:ser>
          <c:idx val="2"/>
          <c:order val="2"/>
          <c:tx>
            <c:strRef>
              <c:f>Sheet1!$T$28</c:f>
              <c:strCache>
                <c:ptCount val="1"/>
                <c:pt idx="0">
                  <c:v>Relative Throughput</c:v>
                </c:pt>
              </c:strCache>
            </c:strRef>
          </c:tx>
          <c:cat>
            <c:strRef>
              <c:f>Sheet1!$U$25:$AB$25</c:f>
              <c:strCache>
                <c:ptCount val="8"/>
                <c:pt idx="0">
                  <c:v>1VM</c:v>
                </c:pt>
                <c:pt idx="1">
                  <c:v>2VM</c:v>
                </c:pt>
                <c:pt idx="2">
                  <c:v>3VM</c:v>
                </c:pt>
                <c:pt idx="3">
                  <c:v>4VM</c:v>
                </c:pt>
                <c:pt idx="4">
                  <c:v>5VM</c:v>
                </c:pt>
                <c:pt idx="5">
                  <c:v>6VM</c:v>
                </c:pt>
                <c:pt idx="6">
                  <c:v>7VM</c:v>
                </c:pt>
                <c:pt idx="7">
                  <c:v>8VM</c:v>
                </c:pt>
              </c:strCache>
            </c:strRef>
          </c:cat>
          <c:val>
            <c:numRef>
              <c:f>Sheet1!$U$28:$AB$28</c:f>
              <c:numCache>
                <c:formatCode>General</c:formatCode>
                <c:ptCount val="8"/>
                <c:pt idx="0">
                  <c:v>47.3</c:v>
                </c:pt>
                <c:pt idx="1">
                  <c:v>47.7</c:v>
                </c:pt>
                <c:pt idx="2">
                  <c:v>47.730000000000011</c:v>
                </c:pt>
                <c:pt idx="3">
                  <c:v>46.59</c:v>
                </c:pt>
                <c:pt idx="4">
                  <c:v>46.5</c:v>
                </c:pt>
                <c:pt idx="5">
                  <c:v>44.730000000000011</c:v>
                </c:pt>
                <c:pt idx="6">
                  <c:v>43.57</c:v>
                </c:pt>
                <c:pt idx="7">
                  <c:v>42.92</c:v>
                </c:pt>
              </c:numCache>
            </c:numRef>
          </c:val>
          <c:smooth val="0"/>
        </c:ser>
        <c:dLbls>
          <c:showLegendKey val="0"/>
          <c:showVal val="0"/>
          <c:showCatName val="0"/>
          <c:showSerName val="0"/>
          <c:showPercent val="0"/>
          <c:showBubbleSize val="0"/>
        </c:dLbls>
        <c:marker val="1"/>
        <c:smooth val="0"/>
        <c:axId val="38655872"/>
        <c:axId val="38657408"/>
      </c:lineChart>
      <c:catAx>
        <c:axId val="38655872"/>
        <c:scaling>
          <c:orientation val="minMax"/>
        </c:scaling>
        <c:delete val="0"/>
        <c:axPos val="b"/>
        <c:majorTickMark val="out"/>
        <c:minorTickMark val="none"/>
        <c:tickLblPos val="nextTo"/>
        <c:crossAx val="38657408"/>
        <c:crosses val="autoZero"/>
        <c:auto val="1"/>
        <c:lblAlgn val="ctr"/>
        <c:lblOffset val="100"/>
        <c:noMultiLvlLbl val="0"/>
      </c:catAx>
      <c:valAx>
        <c:axId val="38657408"/>
        <c:scaling>
          <c:orientation val="minMax"/>
        </c:scaling>
        <c:delete val="0"/>
        <c:axPos val="l"/>
        <c:majorGridlines/>
        <c:numFmt formatCode="General" sourceLinked="1"/>
        <c:majorTickMark val="out"/>
        <c:minorTickMark val="none"/>
        <c:tickLblPos val="nextTo"/>
        <c:crossAx val="38655872"/>
        <c:crosses val="autoZero"/>
        <c:crossBetween val="between"/>
      </c:valAx>
      <c:valAx>
        <c:axId val="38671488"/>
        <c:scaling>
          <c:orientation val="minMax"/>
        </c:scaling>
        <c:delete val="0"/>
        <c:axPos val="r"/>
        <c:numFmt formatCode="General" sourceLinked="1"/>
        <c:majorTickMark val="out"/>
        <c:minorTickMark val="none"/>
        <c:tickLblPos val="nextTo"/>
        <c:crossAx val="38673024"/>
        <c:crosses val="max"/>
        <c:crossBetween val="between"/>
      </c:valAx>
      <c:catAx>
        <c:axId val="38673024"/>
        <c:scaling>
          <c:orientation val="minMax"/>
        </c:scaling>
        <c:delete val="1"/>
        <c:axPos val="b"/>
        <c:majorTickMark val="out"/>
        <c:minorTickMark val="none"/>
        <c:tickLblPos val="none"/>
        <c:crossAx val="38671488"/>
        <c:crosses val="autoZero"/>
        <c:auto val="1"/>
        <c:lblAlgn val="ctr"/>
        <c:lblOffset val="100"/>
        <c:noMultiLvlLbl val="0"/>
      </c:catAx>
    </c:plotArea>
    <c:legend>
      <c:legendPos val="r"/>
      <c:layout>
        <c:manualLayout>
          <c:xMode val="edge"/>
          <c:yMode val="edge"/>
          <c:x val="0"/>
          <c:y val="0.91124890638670164"/>
          <c:w val="0.85785012132917782"/>
          <c:h val="7.5650092349567419E-2"/>
        </c:manualLayout>
      </c:layout>
      <c:overlay val="0"/>
      <c:txPr>
        <a:bodyPr/>
        <a:lstStyle/>
        <a:p>
          <a:pPr>
            <a:defRPr sz="1400"/>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0.08046</cdr:x>
      <cdr:y>0.13082</cdr:y>
    </cdr:from>
    <cdr:to>
      <cdr:x>0.08046</cdr:x>
      <cdr:y>0.82262</cdr:y>
    </cdr:to>
    <cdr:sp macro="" textlink="">
      <cdr:nvSpPr>
        <cdr:cNvPr id="3" name="Straight Connector 2"/>
        <cdr:cNvSpPr/>
      </cdr:nvSpPr>
      <cdr:spPr>
        <a:xfrm xmlns:a="http://schemas.openxmlformats.org/drawingml/2006/main" rot="5400000">
          <a:off x="-952500" y="2047875"/>
          <a:ext cx="2971800" cy="0"/>
        </a:xfrm>
        <a:prstGeom xmlns:a="http://schemas.openxmlformats.org/drawingml/2006/main" prst="line">
          <a:avLst/>
        </a:prstGeom>
        <a:ln xmlns:a="http://schemas.openxmlformats.org/drawingml/2006/main">
          <a:solidFill>
            <a:schemeClr val="bg1">
              <a:lumMod val="65000"/>
            </a:schemeClr>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0.01937</cdr:x>
      <cdr:y>0.2401</cdr:y>
    </cdr:from>
    <cdr:to>
      <cdr:x>0.07898</cdr:x>
      <cdr:y>0.71411</cdr:y>
    </cdr:to>
    <cdr:sp macro="" textlink="">
      <cdr:nvSpPr>
        <cdr:cNvPr id="4" name="TextBox 3"/>
        <cdr:cNvSpPr txBox="1"/>
      </cdr:nvSpPr>
      <cdr:spPr>
        <a:xfrm xmlns:a="http://schemas.openxmlformats.org/drawingml/2006/main" rot="16200000">
          <a:off x="-597714" y="1645456"/>
          <a:ext cx="1824038" cy="380984"/>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050" b="1" dirty="0">
              <a:solidFill>
                <a:schemeClr val="tx1"/>
              </a:solidFill>
            </a:rPr>
            <a:t>Disk IOs per </a:t>
          </a:r>
          <a:r>
            <a:rPr lang="en-US" sz="1200" b="1" dirty="0">
              <a:solidFill>
                <a:schemeClr val="tx1"/>
              </a:solidFill>
            </a:rPr>
            <a:t>second</a:t>
          </a:r>
          <a:r>
            <a:rPr lang="en-US" sz="1050" b="1" dirty="0">
              <a:solidFill>
                <a:schemeClr val="tx1"/>
              </a:solidFill>
            </a:rPr>
            <a:t> (IOPS)</a:t>
          </a:r>
        </a:p>
      </cdr:txBody>
    </cdr:sp>
  </cdr:relSizeAnchor>
</c:userShapes>
</file>

<file path=ppt/drawings/drawing2.xml><?xml version="1.0" encoding="utf-8"?>
<c:userShapes xmlns:c="http://schemas.openxmlformats.org/drawingml/2006/chart">
  <cdr:relSizeAnchor xmlns:cdr="http://schemas.openxmlformats.org/drawingml/2006/chartDrawing">
    <cdr:from>
      <cdr:x>0.92793</cdr:x>
      <cdr:y>0.12742</cdr:y>
    </cdr:from>
    <cdr:to>
      <cdr:x>0.98995</cdr:x>
      <cdr:y>0.81159</cdr:y>
    </cdr:to>
    <cdr:sp macro="" textlink="">
      <cdr:nvSpPr>
        <cdr:cNvPr id="2" name="TextBox 3"/>
        <cdr:cNvSpPr txBox="1"/>
      </cdr:nvSpPr>
      <cdr:spPr>
        <a:xfrm xmlns:a="http://schemas.openxmlformats.org/drawingml/2006/main" rot="16200000">
          <a:off x="8503047" y="2135418"/>
          <a:ext cx="3597252" cy="666267"/>
        </a:xfrm>
        <a:prstGeom xmlns:a="http://schemas.openxmlformats.org/drawingml/2006/main" prst="rect">
          <a:avLst/>
        </a:prstGeom>
        <a:noFill xmlns:a="http://schemas.openxmlformats.org/drawingml/2006/main"/>
        <a:ln xmlns:a="http://schemas.openxmlformats.org/drawingml/2006/main" w="9525" cmpd="sng">
          <a:noFill/>
        </a:ln>
        <a:effectLst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r>
            <a:rPr lang="en-US" sz="1600" b="1" dirty="0">
              <a:solidFill>
                <a:schemeClr val="tx1"/>
              </a:solidFill>
            </a:rPr>
            <a:t>  Average  </a:t>
          </a:r>
          <a:r>
            <a:rPr lang="en-US" sz="1600" b="1" dirty="0" smtClean="0">
              <a:solidFill>
                <a:schemeClr val="tx1"/>
              </a:solidFill>
            </a:rPr>
            <a:t>Transaction </a:t>
          </a:r>
          <a:r>
            <a:rPr lang="en-US" sz="1600" b="1" dirty="0">
              <a:solidFill>
                <a:schemeClr val="tx1"/>
              </a:solidFill>
            </a:rPr>
            <a:t>Response</a:t>
          </a:r>
          <a:r>
            <a:rPr lang="en-US" sz="1600" b="1" baseline="0" dirty="0">
              <a:solidFill>
                <a:schemeClr val="tx1"/>
              </a:solidFill>
            </a:rPr>
            <a:t> (ms) </a:t>
          </a:r>
          <a:endParaRPr lang="en-US" sz="1600" b="1" dirty="0">
            <a:solidFill>
              <a:schemeClr val="tx1"/>
            </a:solidFill>
          </a:endParaRPr>
        </a:p>
      </cdr:txBody>
    </cdr:sp>
  </cdr:relSizeAnchor>
  <cdr:relSizeAnchor xmlns:cdr="http://schemas.openxmlformats.org/drawingml/2006/chartDrawing">
    <cdr:from>
      <cdr:x>0.85586</cdr:x>
      <cdr:y>0.18337</cdr:y>
    </cdr:from>
    <cdr:to>
      <cdr:x>0.85607</cdr:x>
      <cdr:y>0.81668</cdr:y>
    </cdr:to>
    <cdr:sp macro="" textlink="">
      <cdr:nvSpPr>
        <cdr:cNvPr id="4" name="Straight Connector 3"/>
        <cdr:cNvSpPr/>
      </cdr:nvSpPr>
      <cdr:spPr>
        <a:xfrm xmlns:a="http://schemas.openxmlformats.org/drawingml/2006/main" rot="5400000">
          <a:off x="5644350" y="2518576"/>
          <a:ext cx="3191075" cy="1776"/>
        </a:xfrm>
        <a:prstGeom xmlns:a="http://schemas.openxmlformats.org/drawingml/2006/main" prst="line">
          <a:avLst/>
        </a:prstGeom>
        <a:noFill xmlns:a="http://schemas.openxmlformats.org/drawingml/2006/main"/>
        <a:ln xmlns:a="http://schemas.openxmlformats.org/drawingml/2006/main" w="9525" cap="flat" cmpd="sng" algn="ctr">
          <a:solidFill>
            <a:sysClr val="window" lastClr="FFFFFF">
              <a:lumMod val="65000"/>
            </a:sysClr>
          </a:solid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dr:relSizeAnchor xmlns:cdr="http://schemas.openxmlformats.org/drawingml/2006/chartDrawing">
    <cdr:from>
      <cdr:x>0.85586</cdr:x>
      <cdr:y>0.16824</cdr:y>
    </cdr:from>
    <cdr:to>
      <cdr:x>0.92252</cdr:x>
      <cdr:y>0.86021</cdr:y>
    </cdr:to>
    <cdr:grpSp>
      <cdr:nvGrpSpPr>
        <cdr:cNvPr id="11" name="Group 10"/>
        <cdr:cNvGrpSpPr/>
      </cdr:nvGrpSpPr>
      <cdr:grpSpPr>
        <a:xfrm xmlns:a="http://schemas.openxmlformats.org/drawingml/2006/main">
          <a:off x="9194308" y="884572"/>
          <a:ext cx="716113" cy="3638240"/>
          <a:chOff x="5429250" y="457201"/>
          <a:chExt cx="419100" cy="3038474"/>
        </a:xfrm>
      </cdr:grpSpPr>
      <cdr:sp macro="" textlink="">
        <cdr:nvSpPr>
          <cdr:cNvPr id="5" name="TextBox 4"/>
          <cdr:cNvSpPr txBox="1"/>
        </cdr:nvSpPr>
        <cdr:spPr>
          <a:xfrm xmlns:a="http://schemas.openxmlformats.org/drawingml/2006/main">
            <a:off x="5438776" y="457201"/>
            <a:ext cx="390525"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dirty="0">
                <a:solidFill>
                  <a:schemeClr val="tx1"/>
                </a:solidFill>
              </a:rPr>
              <a:t>500</a:t>
            </a:r>
          </a:p>
          <a:p xmlns:a="http://schemas.openxmlformats.org/drawingml/2006/main">
            <a:endParaRPr lang="en-US" sz="1400" dirty="0">
              <a:solidFill>
                <a:schemeClr val="tx1"/>
              </a:solidFill>
            </a:endParaRPr>
          </a:p>
        </cdr:txBody>
      </cdr:sp>
      <cdr:sp macro="" textlink="">
        <cdr:nvSpPr>
          <cdr:cNvPr id="6" name="TextBox 1"/>
          <cdr:cNvSpPr txBox="1"/>
        </cdr:nvSpPr>
        <cdr:spPr>
          <a:xfrm xmlns:a="http://schemas.openxmlformats.org/drawingml/2006/main">
            <a:off x="5429250" y="1028700"/>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400</a:t>
            </a: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7" name="TextBox 1"/>
          <cdr:cNvSpPr txBox="1"/>
        </cdr:nvSpPr>
        <cdr:spPr>
          <a:xfrm xmlns:a="http://schemas.openxmlformats.org/drawingml/2006/main">
            <a:off x="5448300" y="1581150"/>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300</a:t>
            </a: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8" name="TextBox 1"/>
          <cdr:cNvSpPr txBox="1"/>
        </cdr:nvSpPr>
        <cdr:spPr>
          <a:xfrm xmlns:a="http://schemas.openxmlformats.org/drawingml/2006/main">
            <a:off x="5429250" y="2114550"/>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dirty="0">
                <a:solidFill>
                  <a:schemeClr val="tx1"/>
                </a:solidFill>
              </a:rPr>
              <a:t>200</a:t>
            </a: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9" name="TextBox 1"/>
          <cdr:cNvSpPr txBox="1"/>
        </cdr:nvSpPr>
        <cdr:spPr>
          <a:xfrm xmlns:a="http://schemas.openxmlformats.org/drawingml/2006/main">
            <a:off x="5438775" y="2695575"/>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aseline="0" dirty="0">
                <a:solidFill>
                  <a:schemeClr val="tx1"/>
                </a:solidFill>
              </a:rPr>
              <a:t>100</a:t>
            </a:r>
            <a:endParaRPr lang="en-US" sz="1400" dirty="0">
              <a:solidFill>
                <a:schemeClr val="tx1"/>
              </a:solidFill>
            </a:endParaRP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sp macro="" textlink="">
        <cdr:nvSpPr>
          <cdr:cNvPr id="10" name="TextBox 1"/>
          <cdr:cNvSpPr txBox="1"/>
        </cdr:nvSpPr>
        <cdr:spPr>
          <a:xfrm xmlns:a="http://schemas.openxmlformats.org/drawingml/2006/main">
            <a:off x="5457825" y="3228975"/>
            <a:ext cx="390525" cy="2667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aseline="0" dirty="0">
                <a:solidFill>
                  <a:schemeClr val="tx1"/>
                </a:solidFill>
              </a:rPr>
              <a:t> 0</a:t>
            </a:r>
            <a:endParaRPr lang="en-US" sz="1400" dirty="0">
              <a:solidFill>
                <a:schemeClr val="tx1"/>
              </a:solidFill>
            </a:endParaRPr>
          </a:p>
          <a:p xmlns:a="http://schemas.openxmlformats.org/drawingml/2006/main">
            <a:endParaRPr lang="en-US" sz="1400" dirty="0">
              <a:solidFill>
                <a:schemeClr val="tx1"/>
              </a:solidFill>
            </a:endParaRPr>
          </a:p>
          <a:p xmlns:a="http://schemas.openxmlformats.org/drawingml/2006/main">
            <a:endParaRPr lang="en-US" sz="1400" dirty="0">
              <a:solidFill>
                <a:schemeClr val="tx1"/>
              </a:solidFill>
            </a:endParaRPr>
          </a:p>
        </cdr:txBody>
      </cdr:sp>
    </cdr:grpSp>
  </cdr:relSizeAnchor>
  <cdr:relSizeAnchor xmlns:cdr="http://schemas.openxmlformats.org/drawingml/2006/chartDrawing">
    <cdr:from>
      <cdr:x>0.26126</cdr:x>
      <cdr:y>0.6673</cdr:y>
    </cdr:from>
    <cdr:to>
      <cdr:x>0.4265</cdr:x>
      <cdr:y>0.71267</cdr:y>
    </cdr:to>
    <cdr:sp macro="" textlink="">
      <cdr:nvSpPr>
        <cdr:cNvPr id="20" name="Straight Connector 19"/>
        <cdr:cNvSpPr/>
      </cdr:nvSpPr>
      <cdr:spPr>
        <a:xfrm xmlns:a="http://schemas.openxmlformats.org/drawingml/2006/main" flipV="1">
          <a:off x="2209789" y="3508530"/>
          <a:ext cx="1397633" cy="238546"/>
        </a:xfrm>
        <a:prstGeom xmlns:a="http://schemas.openxmlformats.org/drawingml/2006/main" prst="line">
          <a:avLst/>
        </a:prstGeom>
        <a:ln xmlns:a="http://schemas.openxmlformats.org/drawingml/2006/main" w="22225">
          <a:solidFill>
            <a:schemeClr val="tx1">
              <a:lumMod val="75000"/>
              <a:lumOff val="25000"/>
            </a:schemeClr>
          </a:solidFill>
          <a:prstDash val="dash"/>
          <a:head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0.6036</cdr:x>
      <cdr:y>0.62193</cdr:y>
    </cdr:from>
    <cdr:to>
      <cdr:x>0.77642</cdr:x>
      <cdr:y>0.63705</cdr:y>
    </cdr:to>
    <cdr:sp macro="" textlink="">
      <cdr:nvSpPr>
        <cdr:cNvPr id="17" name="Straight Connector 16"/>
        <cdr:cNvSpPr/>
      </cdr:nvSpPr>
      <cdr:spPr>
        <a:xfrm xmlns:a="http://schemas.openxmlformats.org/drawingml/2006/main" flipV="1">
          <a:off x="5105400" y="3133726"/>
          <a:ext cx="1461738" cy="76200"/>
        </a:xfrm>
        <a:prstGeom xmlns:a="http://schemas.openxmlformats.org/drawingml/2006/main" prst="line">
          <a:avLst/>
        </a:prstGeom>
        <a:ln xmlns:a="http://schemas.openxmlformats.org/drawingml/2006/main" w="22225">
          <a:solidFill>
            <a:schemeClr val="tx1">
              <a:lumMod val="75000"/>
              <a:lumOff val="25000"/>
            </a:schemeClr>
          </a:solidFill>
          <a:prstDash val="dash"/>
          <a:headEnd type="oval"/>
          <a:tailEnd type="ova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0.43243</cdr:x>
      <cdr:y>0.63705</cdr:y>
    </cdr:from>
    <cdr:to>
      <cdr:x>0.61261</cdr:x>
      <cdr:y>0.6673</cdr:y>
    </cdr:to>
    <cdr:sp macro="" textlink="">
      <cdr:nvSpPr>
        <cdr:cNvPr id="14" name="Straight Connector 13"/>
        <cdr:cNvSpPr/>
      </cdr:nvSpPr>
      <cdr:spPr>
        <a:xfrm xmlns:a="http://schemas.openxmlformats.org/drawingml/2006/main" flipV="1">
          <a:off x="3657600" y="3209926"/>
          <a:ext cx="1524000" cy="152400"/>
        </a:xfrm>
        <a:prstGeom xmlns:a="http://schemas.openxmlformats.org/drawingml/2006/main" prst="line">
          <a:avLst/>
        </a:prstGeom>
        <a:noFill xmlns:a="http://schemas.openxmlformats.org/drawingml/2006/main"/>
        <a:ln xmlns:a="http://schemas.openxmlformats.org/drawingml/2006/main" w="22225" cap="flat" cmpd="sng" algn="ctr">
          <a:solidFill>
            <a:schemeClr val="tx1"/>
          </a:solidFill>
          <a:prstDash val="dash"/>
          <a:headEnd type="oval"/>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lvl1pPr marL="0" indent="0">
            <a:defRPr sz="1100">
              <a:solidFill>
                <a:sysClr val="windowText" lastClr="000000"/>
              </a:solidFill>
              <a:latin typeface="Calibri"/>
            </a:defRPr>
          </a:lvl1pPr>
          <a:lvl2pPr marL="457200" indent="0">
            <a:defRPr sz="1100">
              <a:solidFill>
                <a:sysClr val="windowText" lastClr="000000"/>
              </a:solidFill>
              <a:latin typeface="Calibri"/>
            </a:defRPr>
          </a:lvl2pPr>
          <a:lvl3pPr marL="914400" indent="0">
            <a:defRPr sz="1100">
              <a:solidFill>
                <a:sysClr val="windowText" lastClr="000000"/>
              </a:solidFill>
              <a:latin typeface="Calibri"/>
            </a:defRPr>
          </a:lvl3pPr>
          <a:lvl4pPr marL="1371600" indent="0">
            <a:defRPr sz="1100">
              <a:solidFill>
                <a:sysClr val="windowText" lastClr="000000"/>
              </a:solidFill>
              <a:latin typeface="Calibri"/>
            </a:defRPr>
          </a:lvl4pPr>
          <a:lvl5pPr marL="1828800" indent="0">
            <a:defRPr sz="1100">
              <a:solidFill>
                <a:sysClr val="windowText" lastClr="000000"/>
              </a:solidFill>
              <a:latin typeface="Calibri"/>
            </a:defRPr>
          </a:lvl5pPr>
          <a:lvl6pPr marL="2286000" indent="0">
            <a:defRPr sz="1100">
              <a:solidFill>
                <a:sysClr val="windowText" lastClr="000000"/>
              </a:solidFill>
              <a:latin typeface="Calibri"/>
            </a:defRPr>
          </a:lvl6pPr>
          <a:lvl7pPr marL="2743200" indent="0">
            <a:defRPr sz="1100">
              <a:solidFill>
                <a:sysClr val="windowText" lastClr="000000"/>
              </a:solidFill>
              <a:latin typeface="Calibri"/>
            </a:defRPr>
          </a:lvl7pPr>
          <a:lvl8pPr marL="3200400" indent="0">
            <a:defRPr sz="1100">
              <a:solidFill>
                <a:sysClr val="windowText" lastClr="000000"/>
              </a:solidFill>
              <a:latin typeface="Calibri"/>
            </a:defRPr>
          </a:lvl8pPr>
          <a:lvl9pPr marL="3657600" indent="0">
            <a:defRPr sz="1100">
              <a:solidFill>
                <a:sysClr val="windowText" lastClr="000000"/>
              </a:solidFill>
              <a:latin typeface="Calibri"/>
            </a:defRPr>
          </a:lvl9pPr>
        </a:lstStyle>
        <a:p xmlns:a="http://schemas.openxmlformats.org/drawingml/2006/main">
          <a:endParaRPr lang="en-US"/>
        </a:p>
      </cdr:txBody>
    </cdr:sp>
  </cdr:relSizeAnchor>
</c:userShapes>
</file>

<file path=ppt/drawings/drawing3.xml><?xml version="1.0" encoding="utf-8"?>
<c:userShapes xmlns:c="http://schemas.openxmlformats.org/drawingml/2006/chart">
  <cdr:relSizeAnchor xmlns:cdr="http://schemas.openxmlformats.org/drawingml/2006/chartDrawing">
    <cdr:from>
      <cdr:x>0.00926</cdr:x>
      <cdr:y>0.35484</cdr:y>
    </cdr:from>
    <cdr:to>
      <cdr:x>0.05556</cdr:x>
      <cdr:y>0.67742</cdr:y>
    </cdr:to>
    <cdr:sp macro="" textlink="">
      <cdr:nvSpPr>
        <cdr:cNvPr id="2" name="TextBox 1"/>
        <cdr:cNvSpPr txBox="1"/>
      </cdr:nvSpPr>
      <cdr:spPr>
        <a:xfrm xmlns:a="http://schemas.openxmlformats.org/drawingml/2006/main">
          <a:off x="76200" y="1676400"/>
          <a:ext cx="381000" cy="1524000"/>
        </a:xfrm>
        <a:prstGeom xmlns:a="http://schemas.openxmlformats.org/drawingml/2006/main" prst="rect">
          <a:avLst/>
        </a:prstGeom>
      </cdr:spPr>
      <cdr:txBody>
        <a:bodyPr xmlns:a="http://schemas.openxmlformats.org/drawingml/2006/main" vertOverflow="clip" vert="vert270" wrap="square" rtlCol="0"/>
        <a:lstStyle xmlns:a="http://schemas.openxmlformats.org/drawingml/2006/main"/>
        <a:p xmlns:a="http://schemas.openxmlformats.org/drawingml/2006/main">
          <a:pPr algn="ctr"/>
          <a:r>
            <a:rPr lang="en-US" sz="1600" b="1" dirty="0" smtClean="0">
              <a:solidFill>
                <a:schemeClr val="tx1"/>
              </a:solidFill>
            </a:rPr>
            <a:t>Transactions/sec</a:t>
          </a:r>
          <a:endParaRPr lang="en-US" sz="1600" b="1" dirty="0">
            <a:solidFill>
              <a:schemeClr val="tx1"/>
            </a:solidFill>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0.04912</cdr:x>
      <cdr:y>0.00751</cdr:y>
    </cdr:from>
    <cdr:to>
      <cdr:x>0.37129</cdr:x>
      <cdr:y>0.1001</cdr:y>
    </cdr:to>
    <cdr:sp macro="" textlink="">
      <cdr:nvSpPr>
        <cdr:cNvPr id="2" name="TextBox 1"/>
        <cdr:cNvSpPr txBox="1"/>
      </cdr:nvSpPr>
      <cdr:spPr>
        <a:xfrm xmlns:a="http://schemas.openxmlformats.org/drawingml/2006/main">
          <a:off x="528883" y="30902"/>
          <a:ext cx="3468738" cy="380989"/>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US" sz="2000" b="1" dirty="0" smtClean="0">
              <a:solidFill>
                <a:srgbClr val="FFFFFF"/>
              </a:solidFill>
            </a:rPr>
            <a:t>Virtual Instances Scalability</a:t>
          </a:r>
          <a:endParaRPr lang="en-US" sz="2000" b="1" dirty="0">
            <a:solidFill>
              <a:srgbClr val="FFFF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err="1" smtClean="0">
                <a:latin typeface="Segoe UI" pitchFamily="34" charset="0"/>
              </a:rPr>
              <a:t>TechEd</a:t>
            </a:r>
            <a:r>
              <a:rPr lang="en-US" dirty="0" smtClean="0">
                <a:latin typeface="Segoe UI" pitchFamily="34" charset="0"/>
              </a:rPr>
              <a:t> 2011</a:t>
            </a:r>
            <a:endParaRPr lang="en-US" dirty="0">
              <a:latin typeface="Segoe UI"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Segoe UI" pitchFamily="34" charset="0"/>
              </a:rPr>
              <a:pPr/>
              <a:t>5/19/2011</a:t>
            </a:fld>
            <a:endParaRPr lang="en-US" dirty="0">
              <a:latin typeface="Segoe UI"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err="1" smtClean="0"/>
              <a:t>TechEd</a:t>
            </a:r>
            <a:r>
              <a:rPr lang="en-US" dirty="0" smtClean="0"/>
              <a:t> 2011</a:t>
            </a: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7C3FBCD4-166E-446F-AF18-7D4A0CF9AEF6}" type="datetimeFigureOut">
              <a:rPr lang="en-US" smtClean="0"/>
              <a:pPr/>
              <a:t>5/19/2011</a:t>
            </a:fld>
            <a:endParaRPr lang="en-US" dirty="0"/>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4:33 PM</a:t>
            </a:fld>
            <a:endParaRPr lang="en-US" dirty="0">
              <a:solidFill>
                <a:prstClr val="black"/>
              </a:solidFill>
            </a:endParaRPr>
          </a:p>
        </p:txBody>
      </p:sp>
      <p:sp>
        <p:nvSpPr>
          <p:cNvPr id="6" name="Footer Placeholder 5"/>
          <p:cNvSpPr>
            <a:spLocks noGrp="1"/>
          </p:cNvSpPr>
          <p:nvPr>
            <p:ph type="ftr" sz="quarter" idx="12"/>
          </p:nvPr>
        </p:nvSpPr>
        <p:spPr>
          <a:xfrm>
            <a:off x="0" y="8685213"/>
            <a:ext cx="6172200" cy="457200"/>
          </a:xfrm>
        </p:spPr>
        <p:txBody>
          <a:bodyPr/>
          <a:lstStyle/>
          <a:p>
            <a:r>
              <a:rPr lang="en-US" sz="500"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Segoe UI" pitchFamily="34" charset="0"/>
              </a:rPr>
            </a:br>
            <a:r>
              <a:rPr lang="en-US" sz="500" dirty="0" smtClean="0">
                <a:solidFill>
                  <a:srgbClr val="000000"/>
                </a:solidFill>
                <a:latin typeface="Segoe UI" pitchFamily="34" charset="0"/>
              </a:rPr>
              <a:t>MICROSOFT MAKES NO WARRANTIES, EXPRESS, IMPLIED OR STATUTORY, AS TO THE INFORMATION IN THIS PRESENTATION.</a:t>
            </a:r>
          </a:p>
          <a:p>
            <a:endParaRPr lang="en-US" sz="500" dirty="0">
              <a:solidFill>
                <a:prstClr val="black"/>
              </a:solidFill>
              <a:latin typeface="Segoe UI" pitchFamily="34" charset="0"/>
            </a:endParaRPr>
          </a:p>
        </p:txBody>
      </p:sp>
      <p:sp>
        <p:nvSpPr>
          <p:cNvPr id="7" name="Slide Number Placeholder 6"/>
          <p:cNvSpPr>
            <a:spLocks noGrp="1"/>
          </p:cNvSpPr>
          <p:nvPr>
            <p:ph type="sldNum" sz="quarter" idx="13"/>
          </p:nvPr>
        </p:nvSpPr>
        <p:spPr>
          <a:xfrm>
            <a:off x="6172199" y="8685213"/>
            <a:ext cx="684213" cy="457200"/>
          </a:xfrm>
        </p:spPr>
        <p:txBody>
          <a:bodyPr/>
          <a:lstStyle/>
          <a:p>
            <a:fld id="{EC87E0CF-87F6-4B58-B8B8-DCAB2DAAF3CA}"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32</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40835D3-C9A4-4720-9384-4534D3FE1C35}"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37</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48</a:t>
            </a:fld>
            <a:endParaRPr lang="en-US" dirty="0"/>
          </a:p>
        </p:txBody>
      </p:sp>
    </p:spTree>
    <p:extLst>
      <p:ext uri="{BB962C8B-B14F-4D97-AF65-F5344CB8AC3E}">
        <p14:creationId xmlns:p14="http://schemas.microsoft.com/office/powerpoint/2010/main" val="30205778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50</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53</a:t>
            </a:fld>
            <a:endParaRPr lang="en-US" dirty="0"/>
          </a:p>
        </p:txBody>
      </p:sp>
      <p:sp>
        <p:nvSpPr>
          <p:cNvPr id="5" name="Header Placeholder 3"/>
          <p:cNvSpPr>
            <a:spLocks noGrp="1"/>
          </p:cNvSpPr>
          <p:nvPr>
            <p:ph type="hdr" sz="quarter"/>
          </p:nvPr>
        </p:nvSpPr>
        <p:spPr>
          <a:xfrm>
            <a:off x="0" y="0"/>
            <a:ext cx="2971800" cy="457200"/>
          </a:xfrm>
        </p:spPr>
        <p:txBody>
          <a:bodyPr/>
          <a:lstStyle/>
          <a:p>
            <a:r>
              <a:rPr lang="en-US" dirty="0" smtClean="0"/>
              <a:t>Tech Ed North America 2010</a:t>
            </a:r>
            <a:endParaRPr lang="en-US" dirty="0"/>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pPr/>
              <a:t>5/19/2011 4:33 PM</a:t>
            </a:fld>
            <a:endParaRPr lang="en-US" dirty="0"/>
          </a:p>
        </p:txBody>
      </p:sp>
      <p:sp>
        <p:nvSpPr>
          <p:cNvPr id="7" name="Footer Placeholder 5"/>
          <p:cNvSpPr>
            <a:spLocks noGrp="1"/>
          </p:cNvSpPr>
          <p:nvPr>
            <p:ph type="ftr" sz="quarter" idx="4"/>
          </p:nvPr>
        </p:nvSpPr>
        <p:spPr>
          <a:xfrm>
            <a:off x="0" y="8685213"/>
            <a:ext cx="6172200" cy="457200"/>
          </a:xfrm>
        </p:spPr>
        <p:txBody>
          <a:bodyPr/>
          <a:lstStyle/>
          <a:p>
            <a:r>
              <a:rPr lang="en-US" dirty="0" smtClean="0"/>
              <a:t>© 2010 Microsoft Corporation. All rights reserved. Microsoft, Windows, Windows Vista and other product names are or may be registered trademarks and/or trademarks in the U.S. and/or other countries.</a:t>
            </a:r>
          </a:p>
          <a:p>
            <a:r>
              <a:rPr lang="en-US" dirty="0"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br>
            <a:r>
              <a:rPr lang="en-US" dirty="0" smtClean="0"/>
              <a:t>MICROSOFT MAKES NO WARRANTIES, EXPRESS, IMPLIED OR STATUTORY, AS TO THE INFORMATION IN THIS PRESENTATION.</a:t>
            </a: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54</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55</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56</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solidFill>
                  <a:prstClr val="black"/>
                </a:solidFill>
              </a:rPr>
              <a:pPr/>
              <a:t>2</a:t>
            </a:fld>
            <a:endParaRPr lang="en-US" smtClean="0">
              <a:solidFill>
                <a:prstClr val="black"/>
              </a:solidFill>
            </a:endParaRPr>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57</a:t>
            </a:fld>
            <a:endParaRPr lang="en-US" dirty="0">
              <a:solidFill>
                <a:prstClr val="black"/>
              </a:solidFill>
            </a:endParaRPr>
          </a:p>
        </p:txBody>
      </p:sp>
      <p:sp>
        <p:nvSpPr>
          <p:cNvPr id="5" name="Header Placeholder 3"/>
          <p:cNvSpPr>
            <a:spLocks noGrp="1"/>
          </p:cNvSpPr>
          <p:nvPr>
            <p:ph type="hdr" sz="quarter"/>
          </p:nvPr>
        </p:nvSpPr>
        <p:spPr>
          <a:xfrm>
            <a:off x="0" y="0"/>
            <a:ext cx="2971800" cy="457200"/>
          </a:xfrm>
        </p:spPr>
        <p:txBody>
          <a:bodyPr/>
          <a:lstStyle/>
          <a:p>
            <a:r>
              <a:rPr lang="en-US" dirty="0" smtClean="0">
                <a:solidFill>
                  <a:prstClr val="black"/>
                </a:solidFill>
              </a:rPr>
              <a:t>Tech Ed North America 2010</a:t>
            </a:r>
            <a:endParaRPr lang="en-US" dirty="0">
              <a:solidFill>
                <a:prstClr val="black"/>
              </a:solidFill>
            </a:endParaRPr>
          </a:p>
        </p:txBody>
      </p:sp>
      <p:sp>
        <p:nvSpPr>
          <p:cNvPr id="6" name="Date Placeholder 4"/>
          <p:cNvSpPr>
            <a:spLocks noGrp="1"/>
          </p:cNvSpPr>
          <p:nvPr>
            <p:ph type="dt" idx="1"/>
          </p:nvPr>
        </p:nvSpPr>
        <p:spPr>
          <a:xfrm>
            <a:off x="3884613" y="0"/>
            <a:ext cx="2971800" cy="457200"/>
          </a:xfrm>
        </p:spPr>
        <p:txBody>
          <a:bodyPr/>
          <a:lstStyle/>
          <a:p>
            <a:fld id="{81331B57-0BE5-4F82-AA58-76F53EFF3ADA}" type="datetime8">
              <a:rPr lang="en-US" smtClean="0">
                <a:solidFill>
                  <a:prstClr val="black"/>
                </a:solidFill>
              </a:rPr>
              <a:pPr/>
              <a:t>5/19/2011 4:33 PM</a:t>
            </a:fld>
            <a:endParaRPr lang="en-US" dirty="0">
              <a:solidFill>
                <a:prstClr val="black"/>
              </a:solidFill>
            </a:endParaRPr>
          </a:p>
        </p:txBody>
      </p:sp>
      <p:sp>
        <p:nvSpPr>
          <p:cNvPr id="7" name="Footer Placeholder 5"/>
          <p:cNvSpPr>
            <a:spLocks noGrp="1"/>
          </p:cNvSpPr>
          <p:nvPr>
            <p:ph type="ftr" sz="quarter" idx="4"/>
          </p:nvPr>
        </p:nvSpPr>
        <p:spPr>
          <a:xfrm>
            <a:off x="0" y="8685213"/>
            <a:ext cx="6172200" cy="457200"/>
          </a:xfrm>
        </p:spPr>
        <p:txBody>
          <a:bodyPr/>
          <a:lstStyle/>
          <a:p>
            <a:r>
              <a:rPr lang="en-US" dirty="0" smtClean="0">
                <a:solidFill>
                  <a:prstClr val="black"/>
                </a:solidFill>
              </a:rPr>
              <a:t>© 2010 Microsoft Corporation. All rights reserved. Microsoft, Windows, Windows Vista and other product names are or may be registered trademarks and/or trademarks in the U.S. and/or other countries.</a:t>
            </a:r>
          </a:p>
          <a:p>
            <a:r>
              <a:rPr lang="en-US" dirty="0" smtClean="0">
                <a:solidFill>
                  <a:prstClr val="black"/>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prstClr val="black"/>
                </a:solidFill>
              </a:rPr>
            </a:br>
            <a:r>
              <a:rPr lang="en-US" dirty="0" smtClean="0">
                <a:solidFill>
                  <a:prstClr val="black"/>
                </a:solidFill>
              </a:rPr>
              <a:t>MICROSOFT MAKES NO WARRANTIES, EXPRESS, IMPLIED OR STATUTORY, AS TO THE INFORMATION IN THIS PRESENTATION.</a:t>
            </a:r>
          </a:p>
          <a:p>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5/19/2011 4:33 PM</a:t>
            </a:fld>
            <a:endParaRPr lang="en-US">
              <a:solidFill>
                <a:prstClr val="black"/>
              </a:solidFill>
            </a:endParaRPr>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2009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solidFill>
                <a:prstClr val="black"/>
              </a:solidFill>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58</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59</a:t>
            </a:fld>
            <a:endParaRPr lang="en-US" dirty="0">
              <a:solidFill>
                <a:prstClr val="black"/>
              </a:solidFill>
            </a:endParaRPr>
          </a:p>
        </p:txBody>
      </p:sp>
    </p:spTree>
    <p:extLst>
      <p:ext uri="{BB962C8B-B14F-4D97-AF65-F5344CB8AC3E}">
        <p14:creationId xmlns:p14="http://schemas.microsoft.com/office/powerpoint/2010/main" val="21532313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4:33 PM</a:t>
            </a:fld>
            <a:endParaRPr lang="en-US" dirty="0"/>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pPr/>
              <a:t>7</a:t>
            </a:fld>
            <a:endParaRPr lang="en-US" dirty="0" smtClean="0"/>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pPr/>
              <a:t>8</a:t>
            </a:fld>
            <a:endParaRPr lang="en-US" dirty="0" smtClean="0"/>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AA057C19-E718-4565-9B0E-44BD5640E748}" type="slidenum">
              <a:rPr lang="en-US" smtClean="0"/>
              <a:pPr/>
              <a:t>9</a:t>
            </a:fld>
            <a:endParaRPr lang="en-US" dirty="0" smtClean="0"/>
          </a:p>
        </p:txBody>
      </p:sp>
      <p:sp>
        <p:nvSpPr>
          <p:cNvPr id="33795" name="Rectangle 4"/>
          <p:cNvSpPr>
            <a:spLocks noGrp="1" noRot="1" noChangeAspect="1" noChangeArrowheads="1" noTextEdit="1"/>
          </p:cNvSpPr>
          <p:nvPr>
            <p:ph type="sldImg"/>
          </p:nvPr>
        </p:nvSpPr>
        <p:spPr>
          <a:xfrm>
            <a:off x="3768725" y="455613"/>
            <a:ext cx="3387725" cy="1906587"/>
          </a:xfrm>
          <a:ln/>
        </p:spPr>
      </p:sp>
      <p:sp>
        <p:nvSpPr>
          <p:cNvPr id="33796" name="Rectangle 5"/>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12</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5/19/2011 4:33 PM</a:t>
            </a:fld>
            <a:endParaRPr lang="en-US"/>
          </a:p>
        </p:txBody>
      </p:sp>
      <p:sp>
        <p:nvSpPr>
          <p:cNvPr id="6" name="Footer Placeholder 5"/>
          <p:cNvSpPr>
            <a:spLocks noGrp="1"/>
          </p:cNvSpPr>
          <p:nvPr>
            <p:ph type="ftr" sz="quarter" idx="12"/>
          </p:nvPr>
        </p:nvSpPr>
        <p:spPr/>
        <p:txBody>
          <a:bodyPr/>
          <a:lstStyle/>
          <a:p>
            <a:r>
              <a:rPr lang="en-US" dirty="0" smtClean="0">
                <a:solidFill>
                  <a:srgbClr val="000000"/>
                </a:solidFill>
                <a:latin typeface="Segoe UI"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a:p>
            <a:endParaRPr lang="en-US" dirty="0">
              <a:latin typeface="Segoe UI"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19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23</a:t>
            </a:fld>
            <a:endParaRPr lang="en-US" dirty="0"/>
          </a:p>
        </p:txBody>
      </p:sp>
    </p:spTree>
    <p:extLst>
      <p:ext uri="{BB962C8B-B14F-4D97-AF65-F5344CB8AC3E}">
        <p14:creationId xmlns:p14="http://schemas.microsoft.com/office/powerpoint/2010/main" val="327383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Master" Target="../slideMasters/slideMaster3.xml"/><Relationship Id="rId6" Type="http://schemas.microsoft.com/office/2007/relationships/hdphoto" Target="../media/hdphoto1.wdp"/><Relationship Id="rId5" Type="http://schemas.openxmlformats.org/officeDocument/2006/relationships/image" Target="../media/image16.png"/><Relationship Id="rId4" Type="http://schemas.openxmlformats.org/officeDocument/2006/relationships/image" Target="../media/image15.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1" y="1644650"/>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sp>
        <p:nvSpPr>
          <p:cNvPr id="2" name="Title 1"/>
          <p:cNvSpPr>
            <a:spLocks noGrp="1"/>
          </p:cNvSpPr>
          <p:nvPr>
            <p:ph type="ctrTitle" hasCustomPrompt="1"/>
          </p:nvPr>
        </p:nvSpPr>
        <p:spPr>
          <a:xfrm>
            <a:off x="969964" y="2265472"/>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299"/>
            <a:ext cx="2188302" cy="249299"/>
          </a:xfrm>
        </p:spPr>
        <p:txBody>
          <a:bodyPr/>
          <a:lstStyle>
            <a:lvl1pPr marL="0" indent="0">
              <a:buFont typeface="Arial" pitchFamily="34" charset="0"/>
              <a:buNone/>
              <a:defRPr sz="18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3603946440"/>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2000548"/>
          </a:xfrm>
        </p:spPr>
        <p:txBody>
          <a:bodyPr/>
          <a:lstStyle>
            <a:lvl1pPr marL="460375" indent="-460375">
              <a:lnSpc>
                <a:spcPct val="90000"/>
              </a:lnSpc>
              <a:buFontTx/>
              <a:buBlip>
                <a:blip r:embed="rId2"/>
              </a:buBlip>
              <a:defRPr/>
            </a:lvl1pPr>
            <a:lvl2pPr marL="855663" indent="-395288">
              <a:lnSpc>
                <a:spcPct val="90000"/>
              </a:lnSpc>
              <a:buFontTx/>
              <a:buBlip>
                <a:blip r:embed="rId2"/>
              </a:buBlip>
              <a:defRPr/>
            </a:lvl2pPr>
            <a:lvl3pPr marL="1258888" indent="-403225">
              <a:lnSpc>
                <a:spcPct val="90000"/>
              </a:lnSpc>
              <a:buFontTx/>
              <a:buBlip>
                <a:blip r:embed="rId2"/>
              </a:buBlip>
              <a:defRPr/>
            </a:lvl3pPr>
            <a:lvl4pPr marL="1604963" indent="-346075">
              <a:lnSpc>
                <a:spcPct val="90000"/>
              </a:lnSpc>
              <a:buFontTx/>
              <a:buBlip>
                <a:blip r:embed="rId2"/>
              </a:buBlip>
              <a:defRPr/>
            </a:lvl4pPr>
            <a:lvl5pPr marL="1941513" indent="-336550">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03875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42015"/>
          </a:xfrm>
        </p:spPr>
        <p:txBody>
          <a:bodyPr/>
          <a:lstStyle>
            <a:lvl1pPr marL="339976" indent="-339976">
              <a:lnSpc>
                <a:spcPct val="90000"/>
              </a:lnSpc>
              <a:buFontTx/>
              <a:buBlip>
                <a:blip r:embed="rId2"/>
              </a:buBlip>
              <a:defRPr sz="2800"/>
            </a:lvl1pPr>
            <a:lvl2pPr marL="673338" indent="-325424">
              <a:lnSpc>
                <a:spcPct val="90000"/>
              </a:lnSpc>
              <a:buFontTx/>
              <a:buBlip>
                <a:blip r:embed="rId2"/>
              </a:buBlip>
              <a:defRPr sz="2400"/>
            </a:lvl2pPr>
            <a:lvl3pPr marL="953785" indent="-288384">
              <a:lnSpc>
                <a:spcPct val="90000"/>
              </a:lnSpc>
              <a:buFontTx/>
              <a:buBlip>
                <a:blip r:embed="rId2"/>
              </a:buBlip>
              <a:defRPr sz="2000"/>
            </a:lvl3pPr>
            <a:lvl4pPr marL="1227618" indent="-273833">
              <a:lnSpc>
                <a:spcPct val="90000"/>
              </a:lnSpc>
              <a:buFontTx/>
              <a:buBlip>
                <a:blip r:embed="rId2"/>
              </a:buBlip>
              <a:defRPr sz="1800"/>
            </a:lvl4pPr>
            <a:lvl5pPr marL="1516002" indent="-280447">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42015"/>
          </a:xfrm>
        </p:spPr>
        <p:txBody>
          <a:bodyPr/>
          <a:lstStyle>
            <a:lvl1pPr marL="347914" indent="-347914">
              <a:lnSpc>
                <a:spcPct val="90000"/>
              </a:lnSpc>
              <a:buFontTx/>
              <a:buBlip>
                <a:blip r:embed="rId2"/>
              </a:buBlip>
              <a:defRPr sz="2800"/>
            </a:lvl1pPr>
            <a:lvl2pPr marL="673338" indent="-339976">
              <a:lnSpc>
                <a:spcPct val="90000"/>
              </a:lnSpc>
              <a:buFontTx/>
              <a:buBlip>
                <a:blip r:embed="rId2"/>
              </a:buBlip>
              <a:defRPr sz="2400"/>
            </a:lvl2pPr>
            <a:lvl3pPr marL="961722" indent="-302936">
              <a:lnSpc>
                <a:spcPct val="90000"/>
              </a:lnSpc>
              <a:buFontTx/>
              <a:buBlip>
                <a:blip r:embed="rId2"/>
              </a:buBlip>
              <a:defRPr sz="2000"/>
            </a:lvl3pPr>
            <a:lvl4pPr marL="1227618" indent="-265896">
              <a:lnSpc>
                <a:spcPct val="90000"/>
              </a:lnSpc>
              <a:buFontTx/>
              <a:buBlip>
                <a:blip r:embed="rId2"/>
              </a:buBlip>
              <a:defRPr sz="1800"/>
            </a:lvl4pPr>
            <a:lvl5pPr marL="1516002" indent="-273833">
              <a:lnSpc>
                <a:spcPct val="90000"/>
              </a:lnSpc>
              <a:buFontTx/>
              <a:buBlip>
                <a:blip r:embed="rId2"/>
              </a:buBlip>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560586"/>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buFontTx/>
              <a:buBlip>
                <a:blip r:embed="rId2"/>
              </a:buBlip>
              <a:defRPr sz="2300"/>
            </a:lvl1pPr>
            <a:lvl2pPr marL="562218" indent="-265896">
              <a:buFontTx/>
              <a:buBlip>
                <a:blip r:embed="rId2"/>
              </a:buBlip>
              <a:defRPr sz="2000"/>
            </a:lvl2pPr>
            <a:lvl3pPr marL="813562" indent="-243407">
              <a:buFontTx/>
              <a:buBlip>
                <a:blip r:embed="rId2"/>
              </a:buBlip>
              <a:defRPr sz="1800"/>
            </a:lvl3pPr>
            <a:lvl4pPr marL="1050354" indent="-228856">
              <a:buFontTx/>
              <a:buBlip>
                <a:blip r:embed="rId2"/>
              </a:buBlip>
              <a:defRPr sz="1700"/>
            </a:lvl4pPr>
            <a:lvl5pPr marL="1279210" indent="-206367">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buFontTx/>
              <a:buBlip>
                <a:blip r:embed="rId2"/>
              </a:buBlip>
              <a:defRPr sz="2300"/>
            </a:lvl1pPr>
            <a:lvl2pPr marL="570155" indent="-273833">
              <a:buFontTx/>
              <a:buBlip>
                <a:blip r:embed="rId2"/>
              </a:buBlip>
              <a:defRPr sz="2000"/>
            </a:lvl2pPr>
            <a:lvl3pPr marL="821499" indent="-244730">
              <a:buFontTx/>
              <a:buBlip>
                <a:blip r:embed="rId2"/>
              </a:buBlip>
              <a:defRPr sz="1800"/>
            </a:lvl3pPr>
            <a:lvl4pPr marL="1050354" indent="-236793">
              <a:buFontTx/>
              <a:buBlip>
                <a:blip r:embed="rId2"/>
              </a:buBlip>
              <a:defRPr sz="1700"/>
            </a:lvl4pPr>
            <a:lvl5pPr marL="1279210" indent="-22091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05290319"/>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983108607"/>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8066468"/>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104366"/>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8859347"/>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1"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7"/>
            <a:ext cx="4114800" cy="4114800"/>
          </a:xfrm>
        </p:spPr>
        <p:txBody>
          <a:bodyPr/>
          <a:lstStyle>
            <a:lvl1pPr marL="0" indent="0" algn="ctr">
              <a:buFont typeface="Arial" pitchFamily="34" charset="0"/>
              <a:buNone/>
              <a:defRPr/>
            </a:lvl1pPr>
          </a:lstStyle>
          <a:p>
            <a:r>
              <a:rPr lang="en-US" smtClean="0"/>
              <a:t>Click icon to add picture</a:t>
            </a:r>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99" fontAlgn="base">
                <a:spcBef>
                  <a:spcPct val="0"/>
                </a:spcBef>
                <a:spcAft>
                  <a:spcPct val="0"/>
                </a:spcAft>
              </a:pPr>
              <a:endParaRPr lang="en-US" sz="22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1" y="3004650"/>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6" y="2769642"/>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1" y="497187"/>
            <a:ext cx="2271293" cy="811495"/>
          </a:xfrm>
          <a:prstGeom prst="rect">
            <a:avLst/>
          </a:prstGeom>
        </p:spPr>
      </p:pic>
    </p:spTree>
    <p:extLst>
      <p:ext uri="{BB962C8B-B14F-4D97-AF65-F5344CB8AC3E}">
        <p14:creationId xmlns:p14="http://schemas.microsoft.com/office/powerpoint/2010/main" val="1344491287"/>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41594616"/>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10403174"/>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2" y="2431024"/>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173810340"/>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8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265472"/>
            <a:ext cx="10242549" cy="1523497"/>
          </a:xfrm>
        </p:spPr>
        <p:txBody>
          <a:bodyPr anchor="ctr">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969964" y="4703872"/>
            <a:ext cx="10242550"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94111883"/>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Use for slides with Software Code">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alpha val="99000"/>
                  </a:schemeClr>
                </a:soli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01342587"/>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7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bwMode="auto">
          <a:xfrm>
            <a:off x="3621743" y="1644651"/>
            <a:ext cx="1810871" cy="568325"/>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sp>
        <p:nvSpPr>
          <p:cNvPr id="2" name="Title 1"/>
          <p:cNvSpPr>
            <a:spLocks noGrp="1"/>
          </p:cNvSpPr>
          <p:nvPr>
            <p:ph type="ctrTitle" hasCustomPrompt="1"/>
          </p:nvPr>
        </p:nvSpPr>
        <p:spPr>
          <a:xfrm>
            <a:off x="969965" y="2265473"/>
            <a:ext cx="10242549" cy="1523497"/>
          </a:xfrm>
        </p:spPr>
        <p:txBody>
          <a:bodyPr anchor="ctr">
            <a:noAutofit/>
          </a:bodyPr>
          <a:lstStyle>
            <a:lvl1pPr>
              <a:lnSpc>
                <a:spcPct val="90000"/>
              </a:lnSpc>
              <a:defRPr sz="4800"/>
            </a:lvl1pPr>
          </a:lstStyle>
          <a:p>
            <a:r>
              <a:rPr lang="en-US" dirty="0" smtClean="0"/>
              <a:t>Title of Presentation</a:t>
            </a:r>
            <a:endParaRPr lang="en-US" dirty="0"/>
          </a:p>
        </p:txBody>
      </p:sp>
      <p:sp>
        <p:nvSpPr>
          <p:cNvPr id="3" name="Subtitle 2"/>
          <p:cNvSpPr>
            <a:spLocks noGrp="1"/>
          </p:cNvSpPr>
          <p:nvPr>
            <p:ph type="subTitle" idx="1" hasCustomPrompt="1"/>
          </p:nvPr>
        </p:nvSpPr>
        <p:spPr>
          <a:xfrm>
            <a:off x="969963" y="4703874"/>
            <a:ext cx="10242551" cy="46325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dirty="0" smtClean="0"/>
              <a:t>Name</a:t>
            </a:r>
          </a:p>
          <a:p>
            <a:r>
              <a:rPr lang="en-US" dirty="0" smtClean="0"/>
              <a:t>Title</a:t>
            </a:r>
          </a:p>
          <a:p>
            <a:r>
              <a:rPr lang="en-US" dirty="0" smtClean="0"/>
              <a:t>Company</a:t>
            </a:r>
            <a:endParaRPr lang="en-US" dirty="0"/>
          </a:p>
        </p:txBody>
      </p:sp>
      <p:pic>
        <p:nvPicPr>
          <p:cNvPr id="10" name="Picture 3" descr="E:\Duotone_02.png"/>
          <p:cNvPicPr>
            <a:picLocks noChangeAspect="1" noChangeArrowheads="1"/>
          </p:cNvPicPr>
          <p:nvPr/>
        </p:nvPicPr>
        <p:blipFill rotWithShape="1">
          <a:blip r:embed="rId3">
            <a:extLst>
              <a:ext uri="{28A0092B-C50C-407E-A947-70E740481C1C}">
                <a14:useLocalDpi xmlns:a14="http://schemas.microsoft.com/office/drawing/2010/main" val="0"/>
              </a:ext>
            </a:extLst>
          </a:blip>
          <a:srcRect l="40613" t="78783" r="37784"/>
          <a:stretch/>
        </p:blipFill>
        <p:spPr bwMode="auto">
          <a:xfrm rot="10800000">
            <a:off x="5429248" y="1644647"/>
            <a:ext cx="1028700" cy="568325"/>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6"/>
          <p:cNvSpPr>
            <a:spLocks noGrp="1"/>
          </p:cNvSpPr>
          <p:nvPr>
            <p:ph type="body" sz="quarter" idx="10" hasCustomPrompt="1"/>
          </p:nvPr>
        </p:nvSpPr>
        <p:spPr>
          <a:xfrm>
            <a:off x="3737368" y="1837301"/>
            <a:ext cx="2188302" cy="263149"/>
          </a:xfrm>
        </p:spPr>
        <p:txBody>
          <a:bodyPr/>
          <a:lstStyle>
            <a:lvl1pPr marL="0" indent="0">
              <a:buFont typeface="Arial" pitchFamily="34" charset="0"/>
              <a:buNone/>
              <a:defRPr sz="1900" b="0">
                <a:solidFill>
                  <a:srgbClr val="F09A1F"/>
                </a:solidFill>
              </a:defRPr>
            </a:lvl1pPr>
          </a:lstStyle>
          <a:p>
            <a:pPr lvl="0"/>
            <a:r>
              <a:rPr lang="en-US" dirty="0" smtClean="0"/>
              <a:t>Session Code</a:t>
            </a:r>
            <a:endParaRPr lang="en-US" dirty="0"/>
          </a:p>
        </p:txBody>
      </p:sp>
    </p:spTree>
    <p:extLst>
      <p:ext uri="{BB962C8B-B14F-4D97-AF65-F5344CB8AC3E}">
        <p14:creationId xmlns:p14="http://schemas.microsoft.com/office/powerpoint/2010/main" val="4161468067"/>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
        <p:nvSpPr>
          <p:cNvPr id="5" name="Title 1"/>
          <p:cNvSpPr>
            <a:spLocks noGrp="1"/>
          </p:cNvSpPr>
          <p:nvPr>
            <p:ph type="ctrTitle"/>
          </p:nvPr>
        </p:nvSpPr>
        <p:spPr>
          <a:xfrm>
            <a:off x="836613" y="243102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6"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3271919288"/>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55047"/>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89145"/>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419632584"/>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905923045"/>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525634825"/>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363388613"/>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3" y="2442175"/>
            <a:ext cx="9323387" cy="1523495"/>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3" y="4191001"/>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63" indent="0" algn="ctr">
              <a:buNone/>
              <a:defRPr>
                <a:solidFill>
                  <a:schemeClr val="tx1">
                    <a:tint val="75000"/>
                  </a:schemeClr>
                </a:solidFill>
              </a:defRPr>
            </a:lvl2pPr>
            <a:lvl3pPr marL="914325" indent="0" algn="ctr">
              <a:buNone/>
              <a:defRPr>
                <a:solidFill>
                  <a:schemeClr val="tx1">
                    <a:tint val="75000"/>
                  </a:schemeClr>
                </a:solidFill>
              </a:defRPr>
            </a:lvl3pPr>
            <a:lvl4pPr marL="1371488" indent="0" algn="ctr">
              <a:buNone/>
              <a:defRPr>
                <a:solidFill>
                  <a:schemeClr val="tx1">
                    <a:tint val="75000"/>
                  </a:schemeClr>
                </a:solidFill>
              </a:defRPr>
            </a:lvl4pPr>
            <a:lvl5pPr marL="1828651" indent="0" algn="ctr">
              <a:buNone/>
              <a:defRPr>
                <a:solidFill>
                  <a:schemeClr val="tx1">
                    <a:tint val="75000"/>
                  </a:schemeClr>
                </a:solidFill>
              </a:defRPr>
            </a:lvl5pPr>
            <a:lvl6pPr marL="2285813" indent="0" algn="ctr">
              <a:buNone/>
              <a:defRPr>
                <a:solidFill>
                  <a:schemeClr val="tx1">
                    <a:tint val="75000"/>
                  </a:schemeClr>
                </a:solidFill>
              </a:defRPr>
            </a:lvl6pPr>
            <a:lvl7pPr marL="2742976" indent="0" algn="ctr">
              <a:buNone/>
              <a:defRPr>
                <a:solidFill>
                  <a:schemeClr val="tx1">
                    <a:tint val="75000"/>
                  </a:schemeClr>
                </a:solidFill>
              </a:defRPr>
            </a:lvl7pPr>
            <a:lvl8pPr marL="3200139" indent="0" algn="ctr">
              <a:buNone/>
              <a:defRPr>
                <a:solidFill>
                  <a:schemeClr val="tx1">
                    <a:tint val="75000"/>
                  </a:schemeClr>
                </a:solidFill>
              </a:defRPr>
            </a:lvl8pPr>
            <a:lvl9pPr marL="3657301"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1"/>
            <a:ext cx="10242551"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3"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551991926"/>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801"/>
            <a:ext cx="11149013"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0545869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55047"/>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89143"/>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4"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335438972"/>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3" y="228601"/>
            <a:ext cx="11149013" cy="609399"/>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3" y="1447799"/>
            <a:ext cx="11149013" cy="2000548"/>
          </a:xfrm>
        </p:spPr>
        <p:txBody>
          <a:bodyPr/>
          <a:lstStyle>
            <a:lvl1pPr marL="460355" indent="-460355">
              <a:buFontTx/>
              <a:buBlip>
                <a:blip r:embed="rId3"/>
              </a:buBlip>
              <a:defRPr/>
            </a:lvl1pPr>
            <a:lvl2pPr marL="855628" indent="-395272">
              <a:buFontTx/>
              <a:buBlip>
                <a:blip r:embed="rId3"/>
              </a:buBlip>
              <a:defRPr/>
            </a:lvl2pPr>
            <a:lvl3pPr marL="1258836" indent="-403208">
              <a:buFontTx/>
              <a:buBlip>
                <a:blip r:embed="rId3"/>
              </a:buBlip>
              <a:defRPr/>
            </a:lvl3pPr>
            <a:lvl4pPr marL="1604896" indent="-346061">
              <a:buFontTx/>
              <a:buBlip>
                <a:blip r:embed="rId3"/>
              </a:buBlip>
              <a:defRPr/>
            </a:lvl4pPr>
            <a:lvl5pPr marL="1941432" indent="-336536">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528047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3" y="1447799"/>
            <a:ext cx="11149013" cy="2000548"/>
          </a:xfrm>
        </p:spPr>
        <p:txBody>
          <a:bodyPr/>
          <a:lstStyle>
            <a:lvl1pPr marL="460355" indent="-460355">
              <a:lnSpc>
                <a:spcPct val="90000"/>
              </a:lnSpc>
              <a:buFontTx/>
              <a:buBlip>
                <a:blip r:embed="rId2"/>
              </a:buBlip>
              <a:defRPr/>
            </a:lvl1pPr>
            <a:lvl2pPr marL="855628" indent="-395272">
              <a:lnSpc>
                <a:spcPct val="90000"/>
              </a:lnSpc>
              <a:buFontTx/>
              <a:buBlip>
                <a:blip r:embed="rId2"/>
              </a:buBlip>
              <a:defRPr/>
            </a:lvl2pPr>
            <a:lvl3pPr marL="1258836" indent="-403208">
              <a:lnSpc>
                <a:spcPct val="90000"/>
              </a:lnSpc>
              <a:buFontTx/>
              <a:buBlip>
                <a:blip r:embed="rId2"/>
              </a:buBlip>
              <a:defRPr/>
            </a:lvl3pPr>
            <a:lvl4pPr marL="1604896" indent="-346061">
              <a:lnSpc>
                <a:spcPct val="90000"/>
              </a:lnSpc>
              <a:buFontTx/>
              <a:buBlip>
                <a:blip r:embed="rId2"/>
              </a:buBlip>
              <a:defRPr/>
            </a:lvl4pPr>
            <a:lvl5pPr marL="1941432" indent="-336536">
              <a:lnSpc>
                <a:spcPct val="90000"/>
              </a:lnSpc>
              <a:buFontTx/>
              <a:buBlip>
                <a:blip r:embed="rId2"/>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7038741"/>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2"/>
            <a:ext cx="5486400" cy="1764585"/>
          </a:xfrm>
        </p:spPr>
        <p:txBody>
          <a:bodyPr/>
          <a:lstStyle>
            <a:lvl1pPr marL="339962" indent="-339962">
              <a:lnSpc>
                <a:spcPct val="90000"/>
              </a:lnSpc>
              <a:buFontTx/>
              <a:buBlip>
                <a:blip r:embed="rId2"/>
              </a:buBlip>
              <a:defRPr sz="2800"/>
            </a:lvl1pPr>
            <a:lvl2pPr marL="673310" indent="-325411">
              <a:lnSpc>
                <a:spcPct val="90000"/>
              </a:lnSpc>
              <a:buFontTx/>
              <a:buBlip>
                <a:blip r:embed="rId2"/>
              </a:buBlip>
              <a:defRPr sz="2400"/>
            </a:lvl2pPr>
            <a:lvl3pPr marL="953745" indent="-288372">
              <a:lnSpc>
                <a:spcPct val="90000"/>
              </a:lnSpc>
              <a:buFontTx/>
              <a:buBlip>
                <a:blip r:embed="rId2"/>
              </a:buBlip>
              <a:defRPr sz="2000"/>
            </a:lvl3pPr>
            <a:lvl4pPr marL="1227566" indent="-273821">
              <a:lnSpc>
                <a:spcPct val="90000"/>
              </a:lnSpc>
              <a:buFontTx/>
              <a:buBlip>
                <a:blip r:embed="rId2"/>
              </a:buBlip>
              <a:defRPr sz="1900"/>
            </a:lvl4pPr>
            <a:lvl5pPr marL="1515939" indent="-280435">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2"/>
            <a:ext cx="5486400" cy="1764585"/>
          </a:xfrm>
        </p:spPr>
        <p:txBody>
          <a:bodyPr/>
          <a:lstStyle>
            <a:lvl1pPr marL="347899" indent="-347899">
              <a:lnSpc>
                <a:spcPct val="90000"/>
              </a:lnSpc>
              <a:buFontTx/>
              <a:buBlip>
                <a:blip r:embed="rId2"/>
              </a:buBlip>
              <a:defRPr sz="2800"/>
            </a:lvl1pPr>
            <a:lvl2pPr marL="673310" indent="-339962">
              <a:lnSpc>
                <a:spcPct val="90000"/>
              </a:lnSpc>
              <a:buFontTx/>
              <a:buBlip>
                <a:blip r:embed="rId2"/>
              </a:buBlip>
              <a:defRPr sz="2400"/>
            </a:lvl2pPr>
            <a:lvl3pPr marL="961682" indent="-302923">
              <a:lnSpc>
                <a:spcPct val="90000"/>
              </a:lnSpc>
              <a:buFontTx/>
              <a:buBlip>
                <a:blip r:embed="rId2"/>
              </a:buBlip>
              <a:defRPr sz="2000"/>
            </a:lvl3pPr>
            <a:lvl4pPr marL="1227566" indent="-265885">
              <a:lnSpc>
                <a:spcPct val="90000"/>
              </a:lnSpc>
              <a:buFontTx/>
              <a:buBlip>
                <a:blip r:embed="rId2"/>
              </a:buBlip>
              <a:defRPr sz="1900"/>
            </a:lvl4pPr>
            <a:lvl5pPr marL="1515939" indent="-273821">
              <a:lnSpc>
                <a:spcPct val="90000"/>
              </a:lnSpc>
              <a:buFontTx/>
              <a:buBlip>
                <a:blip r:embed="rId2"/>
              </a:buBlip>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07289757"/>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1"/>
            <a:ext cx="5484971" cy="1555297"/>
          </a:xfrm>
        </p:spPr>
        <p:txBody>
          <a:bodyPr/>
          <a:lstStyle>
            <a:lvl1pPr marL="281759" indent="-281759">
              <a:buFontTx/>
              <a:buBlip>
                <a:blip r:embed="rId2"/>
              </a:buBlip>
              <a:defRPr sz="2300"/>
            </a:lvl1pPr>
            <a:lvl2pPr marL="562195" indent="-265885">
              <a:buFontTx/>
              <a:buBlip>
                <a:blip r:embed="rId2"/>
              </a:buBlip>
              <a:defRPr sz="2000"/>
            </a:lvl2pPr>
            <a:lvl3pPr marL="813528" indent="-243397">
              <a:buFontTx/>
              <a:buBlip>
                <a:blip r:embed="rId2"/>
              </a:buBlip>
              <a:defRPr sz="1900"/>
            </a:lvl3pPr>
            <a:lvl4pPr marL="1050311" indent="-228847">
              <a:buFontTx/>
              <a:buBlip>
                <a:blip r:embed="rId2"/>
              </a:buBlip>
              <a:defRPr sz="1700"/>
            </a:lvl4pPr>
            <a:lvl5pPr marL="1279156" indent="-20635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06938"/>
            <a:ext cx="5486400" cy="350865"/>
          </a:xfrm>
        </p:spPr>
        <p:txBody>
          <a:bodyPr anchor="b"/>
          <a:lstStyle>
            <a:lvl1pPr marL="0" indent="0">
              <a:lnSpc>
                <a:spcPct val="90000"/>
              </a:lnSpc>
              <a:spcBef>
                <a:spcPts val="0"/>
              </a:spcBef>
              <a:buNone/>
              <a:defRPr sz="2500" b="1"/>
            </a:lvl1pPr>
            <a:lvl2pPr marL="457163" indent="0">
              <a:buNone/>
              <a:defRPr sz="2000" b="1"/>
            </a:lvl2pPr>
            <a:lvl3pPr marL="914325" indent="0">
              <a:buNone/>
              <a:defRPr sz="1900" b="1"/>
            </a:lvl3pPr>
            <a:lvl4pPr marL="1371488" indent="0">
              <a:buNone/>
              <a:defRPr sz="1600" b="1"/>
            </a:lvl4pPr>
            <a:lvl5pPr marL="1828651" indent="0">
              <a:buNone/>
              <a:defRPr sz="1600" b="1"/>
            </a:lvl5pPr>
            <a:lvl6pPr marL="2285813" indent="0">
              <a:buNone/>
              <a:defRPr sz="1600" b="1"/>
            </a:lvl6pPr>
            <a:lvl7pPr marL="2742976" indent="0">
              <a:buNone/>
              <a:defRPr sz="1600" b="1"/>
            </a:lvl7pPr>
            <a:lvl8pPr marL="3200139" indent="0">
              <a:buNone/>
              <a:defRPr sz="1600" b="1"/>
            </a:lvl8pPr>
            <a:lvl9pPr marL="3657301"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1"/>
            <a:ext cx="5486400" cy="1578619"/>
          </a:xfrm>
        </p:spPr>
        <p:txBody>
          <a:bodyPr/>
          <a:lstStyle>
            <a:lvl1pPr marL="296308" indent="-296308">
              <a:buFontTx/>
              <a:buBlip>
                <a:blip r:embed="rId2"/>
              </a:buBlip>
              <a:defRPr sz="2300"/>
            </a:lvl1pPr>
            <a:lvl2pPr marL="570131" indent="-273821">
              <a:buFontTx/>
              <a:buBlip>
                <a:blip r:embed="rId2"/>
              </a:buBlip>
              <a:defRPr sz="2000"/>
            </a:lvl2pPr>
            <a:lvl3pPr marL="821464" indent="-244720">
              <a:buFontTx/>
              <a:buBlip>
                <a:blip r:embed="rId2"/>
              </a:buBlip>
              <a:defRPr sz="1900"/>
            </a:lvl3pPr>
            <a:lvl4pPr marL="1050311" indent="-236783">
              <a:buFontTx/>
              <a:buBlip>
                <a:blip r:embed="rId2"/>
              </a:buBlip>
              <a:defRPr sz="1700"/>
            </a:lvl4pPr>
            <a:lvl5pPr marL="1279156" indent="-220909">
              <a:buFontTx/>
              <a:buBlip>
                <a:blip r:embed="rId2"/>
              </a:buBlip>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66081843"/>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Tree>
    <p:extLst>
      <p:ext uri="{BB962C8B-B14F-4D97-AF65-F5344CB8AC3E}">
        <p14:creationId xmlns:p14="http://schemas.microsoft.com/office/powerpoint/2010/main" val="315161116"/>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72744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559701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1_WALKIN - Prints in GRAYSCALE">
    <p:bg bwMode="ltGray">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2790832"/>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MS Tag Slide">
    <p:spTree>
      <p:nvGrpSpPr>
        <p:cNvPr id="1" name=""/>
        <p:cNvGrpSpPr/>
        <p:nvPr/>
      </p:nvGrpSpPr>
      <p:grpSpPr>
        <a:xfrm>
          <a:off x="0" y="0"/>
          <a:ext cx="0" cy="0"/>
          <a:chOff x="0" y="0"/>
          <a:chExt cx="0" cy="0"/>
        </a:xfrm>
      </p:grpSpPr>
      <p:pic>
        <p:nvPicPr>
          <p:cNvPr id="12" name="Picture 3" descr="E:\Duotone_02.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4297"/>
          <a:stretch/>
        </p:blipFill>
        <p:spPr bwMode="auto">
          <a:xfrm flipH="1">
            <a:off x="0" y="0"/>
            <a:ext cx="11668125"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3"/>
          <p:cNvSpPr>
            <a:spLocks noGrp="1"/>
          </p:cNvSpPr>
          <p:nvPr>
            <p:ph type="pic" sz="quarter" idx="10"/>
          </p:nvPr>
        </p:nvSpPr>
        <p:spPr>
          <a:xfrm>
            <a:off x="6051430" y="1941978"/>
            <a:ext cx="4114800" cy="443199"/>
          </a:xfrm>
        </p:spPr>
        <p:txBody>
          <a:bodyPr/>
          <a:lstStyle>
            <a:lvl1pPr marL="0" indent="0" algn="ctr">
              <a:buFont typeface="Arial" pitchFamily="34" charset="0"/>
              <a:buNone/>
              <a:defRPr/>
            </a:lvl1pPr>
          </a:lstStyle>
          <a:p>
            <a:endParaRPr lang="en-US" dirty="0"/>
          </a:p>
        </p:txBody>
      </p:sp>
      <p:grpSp>
        <p:nvGrpSpPr>
          <p:cNvPr id="5" name="Group 4"/>
          <p:cNvGrpSpPr/>
          <p:nvPr userDrawn="1"/>
        </p:nvGrpSpPr>
        <p:grpSpPr>
          <a:xfrm>
            <a:off x="878542" y="5637071"/>
            <a:ext cx="2269288" cy="988240"/>
            <a:chOff x="8941983" y="3690298"/>
            <a:chExt cx="2594343" cy="1129797"/>
          </a:xfrm>
          <a:effectLst>
            <a:reflection blurRad="6350" stA="11000" endPos="15000" dist="101600" dir="5400000" sy="-100000" algn="bl" rotWithShape="0"/>
          </a:effectLst>
        </p:grpSpPr>
        <p:sp>
          <p:nvSpPr>
            <p:cNvPr id="6" name="Rectangle 5"/>
            <p:cNvSpPr/>
            <p:nvPr/>
          </p:nvSpPr>
          <p:spPr bwMode="auto">
            <a:xfrm>
              <a:off x="8941983" y="4426691"/>
              <a:ext cx="2594343" cy="393404"/>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548640" tIns="45718" rIns="91436" bIns="45718" numCol="1" rtlCol="0" anchor="ctr" anchorCtr="0" compatLnSpc="1">
              <a:prstTxWarp prst="textNoShape">
                <a:avLst/>
              </a:prstTxWarp>
            </a:bodyPr>
            <a:lstStyle/>
            <a:p>
              <a:pPr defTabSz="914061" fontAlgn="base">
                <a:spcBef>
                  <a:spcPct val="0"/>
                </a:spcBef>
                <a:spcAft>
                  <a:spcPct val="0"/>
                </a:spcAft>
              </a:pPr>
              <a:endParaRPr lang="en-US" sz="2300" b="1" dirty="0" smtClean="0">
                <a:gradFill>
                  <a:gsLst>
                    <a:gs pos="0">
                      <a:srgbClr val="FFFFFF"/>
                    </a:gs>
                    <a:gs pos="100000">
                      <a:srgbClr val="FFFFFF"/>
                    </a:gs>
                  </a:gsLst>
                  <a:lin ang="5400000" scaled="0"/>
                </a:gradFill>
                <a:latin typeface="Segoe Condensed" pitchFamily="34" charset="0"/>
              </a:endParaRPr>
            </a:p>
          </p:txBody>
        </p:sp>
        <p:pic>
          <p:nvPicPr>
            <p:cNvPr id="7" name="Picture 3" descr="\\SFP\Work\White_Whale\7-20753_TechEd_Keynote\Walk_In_Deck\Format\e_Keynote_Walkin_-_TechEd_NA_2011_2011415182315.jpeg"/>
            <p:cNvPicPr>
              <a:picLocks noChangeAspect="1" noChangeArrowheads="1"/>
            </p:cNvPicPr>
            <p:nvPr/>
          </p:nvPicPr>
          <p:blipFill rotWithShape="1">
            <a:blip r:embed="rId3">
              <a:extLst>
                <a:ext uri="{28A0092B-C50C-407E-A947-70E740481C1C}">
                  <a14:useLocalDpi xmlns:a14="http://schemas.microsoft.com/office/drawing/2010/main" val="0"/>
                </a:ext>
              </a:extLst>
            </a:blip>
            <a:srcRect t="68897"/>
            <a:stretch/>
          </p:blipFill>
          <p:spPr bwMode="auto">
            <a:xfrm>
              <a:off x="8943772" y="3690298"/>
              <a:ext cx="2589196" cy="744036"/>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userDrawn="1"/>
        </p:nvSpPr>
        <p:spPr>
          <a:xfrm>
            <a:off x="169984" y="158469"/>
            <a:ext cx="3118500" cy="2769989"/>
          </a:xfrm>
          <a:prstGeom prst="rect">
            <a:avLst/>
          </a:prstGeom>
          <a:noFill/>
        </p:spPr>
        <p:txBody>
          <a:bodyPr wrap="square" lIns="0" tIns="0" rIns="0" bIns="0" rtlCol="0">
            <a:spAutoFit/>
          </a:bodyPr>
          <a:lstStyle/>
          <a:p>
            <a:pPr defTabSz="914325"/>
            <a:r>
              <a:rPr lang="en-US" sz="3600" b="1" dirty="0" smtClean="0">
                <a:solidFill>
                  <a:srgbClr val="03C2F1">
                    <a:alpha val="99000"/>
                  </a:srgbClr>
                </a:solidFill>
              </a:rPr>
              <a:t>Scan the Tag </a:t>
            </a:r>
            <a:r>
              <a:rPr lang="en-US" sz="3600" b="1" dirty="0" smtClean="0">
                <a:solidFill>
                  <a:srgbClr val="FFC425">
                    <a:alpha val="99000"/>
                  </a:srgbClr>
                </a:solidFill>
              </a:rPr>
              <a:t/>
            </a:r>
            <a:br>
              <a:rPr lang="en-US" sz="3600" b="1" dirty="0" smtClean="0">
                <a:solidFill>
                  <a:srgbClr val="FFC425">
                    <a:alpha val="99000"/>
                  </a:srgbClr>
                </a:solidFill>
              </a:rPr>
            </a:br>
            <a:r>
              <a:rPr lang="en-US" sz="3600" dirty="0" smtClean="0">
                <a:solidFill>
                  <a:srgbClr val="000000">
                    <a:lumMod val="50000"/>
                    <a:lumOff val="50000"/>
                    <a:alpha val="99000"/>
                  </a:srgbClr>
                </a:solidFill>
              </a:rPr>
              <a:t>to evaluate this session now on </a:t>
            </a:r>
            <a:r>
              <a:rPr lang="en-US" sz="3600" b="1" dirty="0" err="1" smtClean="0">
                <a:solidFill>
                  <a:srgbClr val="03C2F1">
                    <a:alpha val="99000"/>
                  </a:srgbClr>
                </a:solidFill>
              </a:rPr>
              <a:t>myTech•Ed</a:t>
            </a:r>
            <a:r>
              <a:rPr lang="en-US" sz="3600" b="1" dirty="0" smtClean="0">
                <a:solidFill>
                  <a:srgbClr val="03C2F1">
                    <a:alpha val="99000"/>
                  </a:srgbClr>
                </a:solidFill>
              </a:rPr>
              <a:t> Mobile</a:t>
            </a:r>
            <a:endParaRPr lang="en-US" sz="3600" b="1" dirty="0" smtClean="0">
              <a:solidFill>
                <a:srgbClr val="F09A1F"/>
              </a:solidFill>
            </a:endParaRPr>
          </a:p>
        </p:txBody>
      </p:sp>
      <p:sp>
        <p:nvSpPr>
          <p:cNvPr id="9" name="Isosceles Triangle 8"/>
          <p:cNvSpPr/>
          <p:nvPr userDrawn="1"/>
        </p:nvSpPr>
        <p:spPr bwMode="auto">
          <a:xfrm rot="16200000">
            <a:off x="2982782" y="3004651"/>
            <a:ext cx="4131321" cy="2005976"/>
          </a:xfrm>
          <a:prstGeom prst="triangle">
            <a:avLst>
              <a:gd name="adj" fmla="val 50000"/>
            </a:avLst>
          </a:prstGeom>
          <a:gradFill flip="none" rotWithShape="1">
            <a:gsLst>
              <a:gs pos="0">
                <a:schemeClr val="tx1">
                  <a:alpha val="0"/>
                </a:schemeClr>
              </a:gs>
              <a:gs pos="80000">
                <a:schemeClr val="tx1"/>
              </a:gs>
              <a:gs pos="100000">
                <a:schemeClr val="accent1">
                  <a:alpha val="72000"/>
                </a:schemeClr>
              </a:gs>
            </a:gsLst>
            <a:lin ang="16200000" scaled="1"/>
            <a:tileRect/>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2" tIns="45716" rIns="91432" bIns="45716" numCol="1" rtlCol="0" anchor="ctr" anchorCtr="0" compatLnSpc="1">
            <a:prstTxWarp prst="textNoShape">
              <a:avLst/>
            </a:prstTxWarp>
          </a:bodyPr>
          <a:lstStyle/>
          <a:p>
            <a:pPr algn="ctr" defTabSz="914061"/>
            <a:endParaRPr lang="en-US" sz="2300" dirty="0" smtClean="0">
              <a:solidFill>
                <a:srgbClr val="FFFFFF">
                  <a:alpha val="99000"/>
                </a:srgbClr>
              </a:solidFill>
            </a:endParaRPr>
          </a:p>
        </p:txBody>
      </p:sp>
      <p:pic>
        <p:nvPicPr>
          <p:cNvPr id="10" name="Picture 7" descr="\\adisvr2\Shared\ADI_Projects\Microsoft\MS_10-01098_SpeechTek_Template_&amp;_Slides\ADI_Art\Working_Art\winphone2.png"/>
          <p:cNvPicPr>
            <a:picLocks noChangeAspect="1" noChangeArrowheads="1"/>
          </p:cNvPicPr>
          <p:nvPr userDrawn="1"/>
        </p:nvPicPr>
        <p:blipFill>
          <a:blip r:embed="rId4" cstate="email">
            <a:extLst>
              <a:ext uri="{28A0092B-C50C-407E-A947-70E740481C1C}">
                <a14:useLocalDpi xmlns:a14="http://schemas.microsoft.com/office/drawing/2010/main" val="0"/>
              </a:ext>
            </a:extLst>
          </a:blip>
          <a:srcRect/>
          <a:stretch>
            <a:fillRect/>
          </a:stretch>
        </p:blipFill>
        <p:spPr bwMode="auto">
          <a:xfrm>
            <a:off x="3147057" y="2769643"/>
            <a:ext cx="1356653" cy="2642647"/>
          </a:xfrm>
          <a:prstGeom prst="rect">
            <a:avLst/>
          </a:prstGeom>
          <a:noFill/>
          <a:effectLst>
            <a:outerShdw blurRad="76200" dir="18900000" sy="23000" kx="-1200000" algn="bl"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1" name="Picture 10"/>
          <p:cNvPicPr>
            <a:picLocks noChangeAspect="1"/>
          </p:cNvPicPr>
          <p:nvPr userDrawn="1"/>
        </p:nvPicPr>
        <p:blipFill>
          <a:blip r:embed="rId5">
            <a:extLst>
              <a:ext uri="{BEBA8EAE-BF5A-486C-A8C5-ECC9F3942E4B}">
                <a14:imgProps xmlns:a14="http://schemas.microsoft.com/office/drawing/2010/main">
                  <a14:imgLayer r:embed="rId6">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8533353" y="497189"/>
            <a:ext cx="2271292" cy="811495"/>
          </a:xfrm>
          <a:prstGeom prst="rect">
            <a:avLst/>
          </a:prstGeom>
        </p:spPr>
      </p:pic>
    </p:spTree>
    <p:extLst>
      <p:ext uri="{BB962C8B-B14F-4D97-AF65-F5344CB8AC3E}">
        <p14:creationId xmlns:p14="http://schemas.microsoft.com/office/powerpoint/2010/main" val="398413187"/>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1772393"/>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2606550986"/>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3" y="1447801"/>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6"/>
            <a:ext cx="12188826" cy="619125"/>
          </a:xfrm>
          <a:solidFill>
            <a:srgbClr val="FFFF99"/>
          </a:solidFill>
        </p:spPr>
        <p:txBody>
          <a:bodyPr wrap="square" lIns="152388" tIns="76193" rIns="152388" bIns="76193" anchor="b" anchorCtr="0">
            <a:noAutofit/>
          </a:bodyPr>
          <a:lstStyle>
            <a:lvl1pPr algn="r">
              <a:buFont typeface="Arial" pitchFamily="34" charset="0"/>
              <a:buNone/>
              <a:defRPr spc="-51"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61133493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86024819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3388381673"/>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36612" y="2442175"/>
            <a:ext cx="9323388" cy="1523494"/>
          </a:xfrm>
        </p:spPr>
        <p:txBody>
          <a:bodyPr anchor="ctr" anchorCtr="0">
            <a:noAutofit/>
          </a:bodyPr>
          <a:lstStyle>
            <a:lvl1pPr>
              <a:lnSpc>
                <a:spcPct val="90000"/>
              </a:lnSpc>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836612" y="4191000"/>
            <a:ext cx="9323389"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Text Placeholder 6"/>
          <p:cNvSpPr>
            <a:spLocks noGrp="1"/>
          </p:cNvSpPr>
          <p:nvPr>
            <p:ph type="body" sz="quarter" idx="10" hasCustomPrompt="1"/>
          </p:nvPr>
        </p:nvSpPr>
        <p:spPr>
          <a:xfrm>
            <a:off x="1065212" y="4876800"/>
            <a:ext cx="10242550" cy="1378644"/>
          </a:xfrm>
        </p:spPr>
        <p:txBody>
          <a:bodyPr anchor="t" anchorCtr="0">
            <a:noAutofit/>
            <a:scene3d>
              <a:camera prst="orthographicFront"/>
              <a:lightRig rig="flat" dir="t"/>
            </a:scene3d>
            <a:sp3d>
              <a:contourClr>
                <a:schemeClr val="tx2"/>
              </a:contourClr>
            </a:sp3d>
          </a:bodyPr>
          <a:lstStyle>
            <a:lvl1pPr marL="0" indent="0" algn="r">
              <a:buFont typeface="Arial" pitchFamily="34" charset="0"/>
              <a:buNone/>
              <a:defRPr kumimoji="0" lang="en-US" sz="10000" b="0" i="1" u="none" strike="noStrike" kern="1200" cap="none" spc="-642" normalizeH="0" baseline="0" noProof="0" dirty="0" smtClean="0">
                <a:ln w="11430"/>
                <a:solidFill>
                  <a:schemeClr val="accent1">
                    <a:alpha val="99000"/>
                  </a:schemeClr>
                </a:solidFill>
                <a:effectLst/>
                <a:uLnTx/>
                <a:uFillTx/>
                <a:latin typeface="+mj-lt"/>
                <a:ea typeface="+mn-ea"/>
                <a:cs typeface="+mn-cs"/>
              </a:defRPr>
            </a:lvl1pPr>
          </a:lstStyle>
          <a:p>
            <a:pPr lvl="0"/>
            <a:r>
              <a:rPr lang="en-US" dirty="0" smtClean="0"/>
              <a:t>click to…</a:t>
            </a:r>
          </a:p>
        </p:txBody>
      </p:sp>
    </p:spTree>
    <p:extLst>
      <p:ext uri="{BB962C8B-B14F-4D97-AF65-F5344CB8AC3E}">
        <p14:creationId xmlns:p14="http://schemas.microsoft.com/office/powerpoint/2010/main" val="1475512597"/>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5517670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and Content">
    <p:bg>
      <p:bgPr>
        <a:blipFill dpi="0" rotWithShape="1">
          <a:blip r:embed="rId2">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519112" y="1447799"/>
            <a:ext cx="11149013" cy="2000548"/>
          </a:xfrm>
        </p:spPr>
        <p:txBody>
          <a:bodyPr/>
          <a:lstStyle>
            <a:lvl1pPr marL="460375" indent="-460375">
              <a:buFontTx/>
              <a:buBlip>
                <a:blip r:embed="rId3"/>
              </a:buBlip>
              <a:defRPr/>
            </a:lvl1pPr>
            <a:lvl2pPr marL="855663" indent="-395288">
              <a:buFontTx/>
              <a:buBlip>
                <a:blip r:embed="rId3"/>
              </a:buBlip>
              <a:defRPr/>
            </a:lvl2pPr>
            <a:lvl3pPr marL="1258888" indent="-403225">
              <a:buFontTx/>
              <a:buBlip>
                <a:blip r:embed="rId3"/>
              </a:buBlip>
              <a:defRPr/>
            </a:lvl3pPr>
            <a:lvl4pPr marL="1604963" indent="-346075">
              <a:buFontTx/>
              <a:buBlip>
                <a:blip r:embed="rId3"/>
              </a:buBlip>
              <a:defRPr/>
            </a:lvl4pPr>
            <a:lvl5pPr marL="1941513" indent="-336550">
              <a:buFontTx/>
              <a:buBlip>
                <a:blip r:embed="rId3"/>
              </a:buBlip>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51580171"/>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theme" Target="../theme/theme2.xml"/><Relationship Id="rId1"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image" Target="../media/image1.jpeg"/><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theme" Target="../theme/theme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6932819"/>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 id="2147483753" r:id="rId12"/>
    <p:sldLayoutId id="2147483754" r:id="rId13"/>
    <p:sldLayoutId id="2147483755" r:id="rId14"/>
    <p:sldLayoutId id="2147483756" r:id="rId15"/>
    <p:sldLayoutId id="2147483757" r:id="rId16"/>
    <p:sldLayoutId id="2147483758" r:id="rId17"/>
    <p:sldLayoutId id="2147483759" r:id="rId18"/>
    <p:sldLayoutId id="2147483760" r:id="rId19"/>
    <p:sldLayoutId id="2147483763" r:id="rId20"/>
  </p:sldLayoutIdLst>
  <p:transition>
    <p:fade/>
  </p:transition>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Tx/>
        <a:buBlip>
          <a:blip r:embed="rId23"/>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3"/>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3"/>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3"/>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99028128"/>
      </p:ext>
    </p:extLst>
  </p:cSld>
  <p:clrMap bg1="dk1" tx1="lt1" bg2="dk2" tx2="lt2" accent1="accent1" accent2="accent2" accent3="accent3" accent4="accent4" accent5="accent5" accent6="accent6" hlink="hlink" folHlink="folHlink"/>
  <p:sldLayoutIdLst>
    <p:sldLayoutId id="2147483762" r:id="rId1"/>
  </p:sldLayoutIdLst>
  <p:transition>
    <p:fade/>
  </p:transition>
  <p:txStyles>
    <p:titleStyle>
      <a:lvl1pPr algn="l" defTabSz="914363" rtl="0" eaLnBrk="1" latinLnBrk="0" hangingPunct="1">
        <a:lnSpc>
          <a:spcPct val="90000"/>
        </a:lnSpc>
        <a:spcBef>
          <a:spcPct val="0"/>
        </a:spcBef>
        <a:buNone/>
        <a:defRPr lang="en-US" sz="4400" b="0" kern="1200" cap="none" spc="-100" baseline="0" dirty="0">
          <a:ln w="3175">
            <a:noFill/>
          </a:ln>
          <a:solidFill>
            <a:schemeClr val="accent1">
              <a:alpha val="99000"/>
            </a:schemeClr>
          </a:solidFill>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8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blackWhite">
      <p:bgPr>
        <a:blipFill dpi="0" rotWithShape="1">
          <a:blip r:embed="rId2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3" y="228601"/>
            <a:ext cx="11149013" cy="609399"/>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1"/>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39594214"/>
      </p:ext>
    </p:extLst>
  </p:cSld>
  <p:clrMap bg1="dk1" tx1="lt1" bg2="dk2" tx2="lt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 id="2147483777" r:id="rId13"/>
    <p:sldLayoutId id="2147483778" r:id="rId14"/>
    <p:sldLayoutId id="2147483779" r:id="rId15"/>
    <p:sldLayoutId id="2147483780" r:id="rId16"/>
    <p:sldLayoutId id="2147483781" r:id="rId17"/>
    <p:sldLayoutId id="2147483782" r:id="rId18"/>
    <p:sldLayoutId id="2147483783" r:id="rId19"/>
  </p:sldLayoutIdLst>
  <p:transition>
    <p:fade/>
  </p:transition>
  <p:txStyles>
    <p:titleStyle>
      <a:lvl1pPr algn="l" defTabSz="914325"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55" indent="-460355" algn="l" defTabSz="914325" rtl="0" eaLnBrk="1" latinLnBrk="0" hangingPunct="1">
        <a:lnSpc>
          <a:spcPct val="90000"/>
        </a:lnSpc>
        <a:spcBef>
          <a:spcPct val="20000"/>
        </a:spcBef>
        <a:buSzPct val="90000"/>
        <a:buFontTx/>
        <a:buBlip>
          <a:blip r:embed="rId22"/>
        </a:buBlip>
        <a:defRPr sz="3200" kern="1200">
          <a:gradFill>
            <a:gsLst>
              <a:gs pos="0">
                <a:schemeClr val="tx1"/>
              </a:gs>
              <a:gs pos="86000">
                <a:schemeClr val="tx1"/>
              </a:gs>
            </a:gsLst>
            <a:lin ang="5400000" scaled="0"/>
          </a:gradFill>
          <a:latin typeface="+mn-lt"/>
          <a:ea typeface="+mn-ea"/>
          <a:cs typeface="+mn-cs"/>
        </a:defRPr>
      </a:lvl1pPr>
      <a:lvl2pPr marL="855628" indent="-395272" algn="l" defTabSz="914325" rtl="0" eaLnBrk="1" latinLnBrk="0" hangingPunct="1">
        <a:lnSpc>
          <a:spcPct val="90000"/>
        </a:lnSpc>
        <a:spcBef>
          <a:spcPct val="20000"/>
        </a:spcBef>
        <a:buSzPct val="90000"/>
        <a:buFontTx/>
        <a:buBlip>
          <a:blip r:embed="rId22"/>
        </a:buBlip>
        <a:defRPr sz="2800" kern="1200">
          <a:gradFill>
            <a:gsLst>
              <a:gs pos="0">
                <a:schemeClr val="tx1"/>
              </a:gs>
              <a:gs pos="86000">
                <a:schemeClr val="tx1"/>
              </a:gs>
            </a:gsLst>
            <a:lin ang="5400000" scaled="0"/>
          </a:gradFill>
          <a:latin typeface="+mn-lt"/>
          <a:ea typeface="+mn-ea"/>
          <a:cs typeface="+mn-cs"/>
        </a:defRPr>
      </a:lvl2pPr>
      <a:lvl3pPr marL="1258836" indent="-403208" algn="l" defTabSz="914325" rtl="0" eaLnBrk="1" latinLnBrk="0" hangingPunct="1">
        <a:lnSpc>
          <a:spcPct val="90000"/>
        </a:lnSpc>
        <a:spcBef>
          <a:spcPct val="20000"/>
        </a:spcBef>
        <a:buSzPct val="90000"/>
        <a:buFontTx/>
        <a:buBlip>
          <a:blip r:embed="rId22"/>
        </a:buBlip>
        <a:defRPr sz="2400" kern="1200">
          <a:gradFill>
            <a:gsLst>
              <a:gs pos="0">
                <a:schemeClr val="tx1"/>
              </a:gs>
              <a:gs pos="86000">
                <a:schemeClr val="tx1"/>
              </a:gs>
            </a:gsLst>
            <a:lin ang="5400000" scaled="0"/>
          </a:gradFill>
          <a:latin typeface="+mn-lt"/>
          <a:ea typeface="+mn-ea"/>
          <a:cs typeface="+mn-cs"/>
        </a:defRPr>
      </a:lvl3pPr>
      <a:lvl4pPr marL="1604896" indent="-346061"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4pPr>
      <a:lvl5pPr marL="1941432" indent="-336536" algn="l" defTabSz="914325" rtl="0" eaLnBrk="1" latinLnBrk="0" hangingPunct="1">
        <a:lnSpc>
          <a:spcPct val="90000"/>
        </a:lnSpc>
        <a:spcBef>
          <a:spcPct val="20000"/>
        </a:spcBef>
        <a:buSzPct val="90000"/>
        <a:buFontTx/>
        <a:buBlip>
          <a:blip r:embed="rId22"/>
        </a:buBlip>
        <a:defRPr sz="2000" kern="1200">
          <a:gradFill>
            <a:gsLst>
              <a:gs pos="0">
                <a:schemeClr val="tx1"/>
              </a:gs>
              <a:gs pos="86000">
                <a:schemeClr val="tx1"/>
              </a:gs>
            </a:gsLst>
            <a:lin ang="5400000" scaled="0"/>
          </a:gradFill>
          <a:latin typeface="+mn-lt"/>
          <a:ea typeface="+mn-ea"/>
          <a:cs typeface="+mn-cs"/>
        </a:defRPr>
      </a:lvl5pPr>
      <a:lvl6pPr marL="2514395"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557"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720"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883" indent="-228581" algn="l" defTabSz="914325"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25" rtl="0" eaLnBrk="1" latinLnBrk="0" hangingPunct="1">
        <a:defRPr sz="1900" kern="1200">
          <a:solidFill>
            <a:schemeClr val="tx1"/>
          </a:solidFill>
          <a:latin typeface="+mn-lt"/>
          <a:ea typeface="+mn-ea"/>
          <a:cs typeface="+mn-cs"/>
        </a:defRPr>
      </a:lvl1pPr>
      <a:lvl2pPr marL="457163" algn="l" defTabSz="914325" rtl="0" eaLnBrk="1" latinLnBrk="0" hangingPunct="1">
        <a:defRPr sz="1900" kern="1200">
          <a:solidFill>
            <a:schemeClr val="tx1"/>
          </a:solidFill>
          <a:latin typeface="+mn-lt"/>
          <a:ea typeface="+mn-ea"/>
          <a:cs typeface="+mn-cs"/>
        </a:defRPr>
      </a:lvl2pPr>
      <a:lvl3pPr marL="914325" algn="l" defTabSz="914325" rtl="0" eaLnBrk="1" latinLnBrk="0" hangingPunct="1">
        <a:defRPr sz="1900" kern="1200">
          <a:solidFill>
            <a:schemeClr val="tx1"/>
          </a:solidFill>
          <a:latin typeface="+mn-lt"/>
          <a:ea typeface="+mn-ea"/>
          <a:cs typeface="+mn-cs"/>
        </a:defRPr>
      </a:lvl3pPr>
      <a:lvl4pPr marL="1371488" algn="l" defTabSz="914325" rtl="0" eaLnBrk="1" latinLnBrk="0" hangingPunct="1">
        <a:defRPr sz="1900" kern="1200">
          <a:solidFill>
            <a:schemeClr val="tx1"/>
          </a:solidFill>
          <a:latin typeface="+mn-lt"/>
          <a:ea typeface="+mn-ea"/>
          <a:cs typeface="+mn-cs"/>
        </a:defRPr>
      </a:lvl4pPr>
      <a:lvl5pPr marL="1828651" algn="l" defTabSz="914325" rtl="0" eaLnBrk="1" latinLnBrk="0" hangingPunct="1">
        <a:defRPr sz="1900" kern="1200">
          <a:solidFill>
            <a:schemeClr val="tx1"/>
          </a:solidFill>
          <a:latin typeface="+mn-lt"/>
          <a:ea typeface="+mn-ea"/>
          <a:cs typeface="+mn-cs"/>
        </a:defRPr>
      </a:lvl5pPr>
      <a:lvl6pPr marL="2285813" algn="l" defTabSz="914325" rtl="0" eaLnBrk="1" latinLnBrk="0" hangingPunct="1">
        <a:defRPr sz="1900" kern="1200">
          <a:solidFill>
            <a:schemeClr val="tx1"/>
          </a:solidFill>
          <a:latin typeface="+mn-lt"/>
          <a:ea typeface="+mn-ea"/>
          <a:cs typeface="+mn-cs"/>
        </a:defRPr>
      </a:lvl6pPr>
      <a:lvl7pPr marL="2742976" algn="l" defTabSz="914325" rtl="0" eaLnBrk="1" latinLnBrk="0" hangingPunct="1">
        <a:defRPr sz="1900" kern="1200">
          <a:solidFill>
            <a:schemeClr val="tx1"/>
          </a:solidFill>
          <a:latin typeface="+mn-lt"/>
          <a:ea typeface="+mn-ea"/>
          <a:cs typeface="+mn-cs"/>
        </a:defRPr>
      </a:lvl7pPr>
      <a:lvl8pPr marL="3200139" algn="l" defTabSz="914325" rtl="0" eaLnBrk="1" latinLnBrk="0" hangingPunct="1">
        <a:defRPr sz="1900" kern="1200">
          <a:solidFill>
            <a:schemeClr val="tx1"/>
          </a:solidFill>
          <a:latin typeface="+mn-lt"/>
          <a:ea typeface="+mn-ea"/>
          <a:cs typeface="+mn-cs"/>
        </a:defRPr>
      </a:lvl8pPr>
      <a:lvl9pPr marL="3657301" algn="l" defTabSz="914325"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hyperlink" Target="http://www.virtualrealitycheck.net/" TargetMode="Externa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enterprisestrategygroup.com/2010/11/emc-symmetrix-vmax-and-microsoft-server-virtualization-scalable-enterprise-class-virtual-infrastructure/" TargetMode="External"/><Relationship Id="rId2" Type="http://schemas.openxmlformats.org/officeDocument/2006/relationships/chart" Target="../charts/chart1.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hyperlink" Target="http://www.microsoft.com/virtualization/en/us/solution-business-apps.aspx" TargetMode="Externa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8.xml"/><Relationship Id="rId6" Type="http://schemas.openxmlformats.org/officeDocument/2006/relationships/hyperlink" Target="http://download.microsoft.com/download/2/7/8/278EAE45-3AB4-4787-A640-B8FFA907E1AB/ESG%20Preso%20Microsoft%20Hyper-V%20Performance%20SQL%20Server%20Mar%2011_Wide.pdf" TargetMode="External"/><Relationship Id="rId5" Type="http://schemas.openxmlformats.org/officeDocument/2006/relationships/image" Target="../media/image38.png"/><Relationship Id="rId4" Type="http://schemas.openxmlformats.org/officeDocument/2006/relationships/image" Target="../media/image37.jpe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6" Type="http://schemas.openxmlformats.org/officeDocument/2006/relationships/image" Target="../media/image41.png"/><Relationship Id="rId5" Type="http://schemas.openxmlformats.org/officeDocument/2006/relationships/hyperlink" Target="http://download.microsoft.com/download/2/7/8/278EAE45-3AB4-4787-A640-B8FFA907E1AB/ESG%20Preso%20Microsoft%20Hyper-V%20Performance%20SQL%20Server%20Mar%2011_Wide.pdf" TargetMode="Externa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hyperlink" Target="http://download.microsoft.com/download/2/7/8/278EAE45-3AB4-4787-A640-B8FFA907E1AB/ESG%20Preso%20Microsoft%20Hyper-V%20Performance%20SQL%20Server%20Mar%2011_Wide.pdf"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hyperlink" Target="http://download.microsoft.com/download/2/7/8/278EAE45-3AB4-4787-A640-B8FFA907E1AB/ESG%20Preso%20Microsoft%20Hyper-V%20Performance%20SQL%20Server%20Mar%2011_Wide.pdf" TargetMode="External"/><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hyperlink" Target="http://download.microsoft.com/download/2/7/8/278EAE45-3AB4-4787-A640-B8FFA907E1AB/ESG%20Preso%20Microsoft%20Hyper-V%20Performance%20SQL%20Server%20Mar%2011_Wide.pdf" TargetMode="External"/><Relationship Id="rId2" Type="http://schemas.openxmlformats.org/officeDocument/2006/relationships/chart" Target="../charts/chart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hyperlink" Target="http://download.microsoft.com/download/2/7/8/278EAE45-3AB4-4787-A640-B8FFA907E1AB/ESG%20Preso%20Microsoft%20Hyper-V%20Performance%20SQL%20Server%20Mar%2011_Wide.pdf" TargetMode="External"/><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hyperlink" Target="http://download.microsoft.com/download/2/7/8/278EAE45-3AB4-4787-A640-B8FFA907E1AB/ESG%20Preso%20Microsoft%20Hyper-V%20Performance%20SQL%20Server%20Mar%2011_Wide.pdf" TargetMode="External"/><Relationship Id="rId2" Type="http://schemas.openxmlformats.org/officeDocument/2006/relationships/chart" Target="../charts/chart6.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hyperlink" Target="http://download.microsoft.com/download/2/7/8/278EAE45-3AB4-4787-A640-B8FFA907E1AB/ESG%20Preso%20Microsoft%20Hyper-V%20Performance%20SQL%20Server%20Mar%2011_Wide.pdf" TargetMode="Externa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hyperlink" Target="http://download.microsoft.com/download/2/7/8/278EAE45-3AB4-4787-A640-B8FFA907E1AB/ESG%20Preso%20Microsoft%20Hyper-V%20Performance%20SQL%20Server%20Mar%2011_Wide.pdf" TargetMode="Externa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hyperlink" Target="http://download.microsoft.com/download/2/7/8/278EAE45-3AB4-4787-A640-B8FFA907E1AB/ESG%20Preso%20Microsoft%20Hyper-V%20Performance%20SQL%20Server%20Mar%2011_Wide.pdf" TargetMode="Externa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42.png"/><Relationship Id="rId7" Type="http://schemas.openxmlformats.org/officeDocument/2006/relationships/image" Target="../media/image46.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45.png"/><Relationship Id="rId5" Type="http://schemas.openxmlformats.org/officeDocument/2006/relationships/image" Target="../media/image44.png"/><Relationship Id="rId10" Type="http://schemas.openxmlformats.org/officeDocument/2006/relationships/image" Target="../media/image49.png"/><Relationship Id="rId4" Type="http://schemas.openxmlformats.org/officeDocument/2006/relationships/image" Target="../media/image43.png"/><Relationship Id="rId9"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52.png"/><Relationship Id="rId4" Type="http://schemas.openxmlformats.org/officeDocument/2006/relationships/image" Target="../media/image5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3.png"/><Relationship Id="rId7" Type="http://schemas.openxmlformats.org/officeDocument/2006/relationships/image" Target="../media/image54.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 Id="rId9" Type="http://schemas.openxmlformats.org/officeDocument/2006/relationships/image" Target="../media/image5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2.emf"/><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0.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4" Type="http://schemas.openxmlformats.org/officeDocument/2006/relationships/image" Target="../media/image59.png"/></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8.xml"/><Relationship Id="rId6" Type="http://schemas.openxmlformats.org/officeDocument/2006/relationships/hyperlink" Target="http://www.windowsitpro.com/blogs/VirtualizationProTips/tabid/2246/entryid/12803/Default.aspx" TargetMode="External"/><Relationship Id="rId5" Type="http://schemas.openxmlformats.org/officeDocument/2006/relationships/hyperlink" Target="http://support.microsoft.com/kb/296799" TargetMode="External"/><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hyperlink" Target="http://support.microsoft.com/?id=956893" TargetMode="Externa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3" Type="http://schemas.openxmlformats.org/officeDocument/2006/relationships/hyperlink" Target="http://blogs.msdn.com/b/sqlosteam/archive/tags/hyper_2d00_v+dynamic+memory/" TargetMode="External"/><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61.png"/><Relationship Id="rId7"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3.png"/><Relationship Id="rId11" Type="http://schemas.openxmlformats.org/officeDocument/2006/relationships/image" Target="../media/image66.png"/><Relationship Id="rId5" Type="http://schemas.microsoft.com/office/2007/relationships/hdphoto" Target="../media/hdphoto2.wdp"/><Relationship Id="rId10" Type="http://schemas.openxmlformats.org/officeDocument/2006/relationships/image" Target="../media/image65.png"/><Relationship Id="rId4" Type="http://schemas.openxmlformats.org/officeDocument/2006/relationships/image" Target="../media/image62.png"/><Relationship Id="rId9" Type="http://schemas.openxmlformats.org/officeDocument/2006/relationships/image" Target="../media/image6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7.png"/><Relationship Id="rId1" Type="http://schemas.openxmlformats.org/officeDocument/2006/relationships/slideLayout" Target="../slideLayouts/slideLayout10.xml"/><Relationship Id="rId5" Type="http://schemas.openxmlformats.org/officeDocument/2006/relationships/hyperlink" Target="https://www.vmware.com/vmwarestore" TargetMode="External"/><Relationship Id="rId4" Type="http://schemas.openxmlformats.org/officeDocument/2006/relationships/image" Target="../media/image28.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8.xml"/><Relationship Id="rId4" Type="http://schemas.openxmlformats.org/officeDocument/2006/relationships/image" Target="../media/image69.png"/></Relationships>
</file>

<file path=ppt/slides/_rels/slide52.xml.rels><?xml version="1.0" encoding="UTF-8" standalone="yes"?>
<Relationships xmlns="http://schemas.openxmlformats.org/package/2006/relationships"><Relationship Id="rId2" Type="http://schemas.openxmlformats.org/officeDocument/2006/relationships/hyperlink" Target="http://microsoft.com/SQLServerPrivateCloud" TargetMode="Externa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8" Type="http://schemas.openxmlformats.org/officeDocument/2006/relationships/hyperlink" Target="http://www.microsoft.com/cloud/" TargetMode="External"/><Relationship Id="rId3" Type="http://schemas.openxmlformats.org/officeDocument/2006/relationships/image" Target="../media/image2.png"/><Relationship Id="rId7" Type="http://schemas.openxmlformats.org/officeDocument/2006/relationships/hyperlink" Target="http://www.microsoft.com/windowsserver/"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hyperlink" Target="http://www.microsoft.com/forefront/" TargetMode="External"/><Relationship Id="rId5" Type="http://schemas.openxmlformats.org/officeDocument/2006/relationships/hyperlink" Target="http://www.microsoft.com/systemcenter/" TargetMode="External"/><Relationship Id="rId4" Type="http://schemas.openxmlformats.org/officeDocument/2006/relationships/hyperlink" Target="http://www.microsoft.com/windowsazure/" TargetMode="External"/></Relationships>
</file>

<file path=ppt/slides/_rels/slide55.xml.rels><?xml version="1.0" encoding="UTF-8" standalone="yes"?>
<Relationships xmlns="http://schemas.openxmlformats.org/package/2006/relationships"><Relationship Id="rId8" Type="http://schemas.openxmlformats.org/officeDocument/2006/relationships/image" Target="../media/image71.png"/><Relationship Id="rId13" Type="http://schemas.openxmlformats.org/officeDocument/2006/relationships/image" Target="../media/image16.png"/><Relationship Id="rId3" Type="http://schemas.openxmlformats.org/officeDocument/2006/relationships/hyperlink" Target="http://www.microsoft.com/teched" TargetMode="External"/><Relationship Id="rId7" Type="http://schemas.openxmlformats.org/officeDocument/2006/relationships/hyperlink" Target="http://microsoft.com/msdn" TargetMode="External"/><Relationship Id="rId12" Type="http://schemas.openxmlformats.org/officeDocument/2006/relationships/hyperlink" Target="http://northamerica.msteched.com/" TargetMode="Externa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hyperlink" Target="http://microsoft.com/technet" TargetMode="External"/><Relationship Id="rId11" Type="http://schemas.openxmlformats.org/officeDocument/2006/relationships/image" Target="../media/image74.png"/><Relationship Id="rId5" Type="http://schemas.openxmlformats.org/officeDocument/2006/relationships/hyperlink" Target="http://www.microsoft.com/learning" TargetMode="External"/><Relationship Id="rId10" Type="http://schemas.openxmlformats.org/officeDocument/2006/relationships/image" Target="../media/image73.emf"/><Relationship Id="rId4" Type="http://schemas.openxmlformats.org/officeDocument/2006/relationships/image" Target="../media/image70.png"/><Relationship Id="rId9" Type="http://schemas.openxmlformats.org/officeDocument/2006/relationships/image" Target="../media/image72.png"/><Relationship Id="rId14" Type="http://schemas.microsoft.com/office/2007/relationships/hdphoto" Target="../media/hdphoto1.wdp"/></Relationships>
</file>

<file path=ppt/slides/_rels/slide56.xml.rels><?xml version="1.0" encoding="UTF-8" standalone="yes"?>
<Relationships xmlns="http://schemas.openxmlformats.org/package/2006/relationships"><Relationship Id="rId8" Type="http://schemas.openxmlformats.org/officeDocument/2006/relationships/image" Target="../media/image80.png"/><Relationship Id="rId13" Type="http://schemas.openxmlformats.org/officeDocument/2006/relationships/image" Target="../media/image85.png"/><Relationship Id="rId3" Type="http://schemas.openxmlformats.org/officeDocument/2006/relationships/image" Target="../media/image75.png"/><Relationship Id="rId7" Type="http://schemas.openxmlformats.org/officeDocument/2006/relationships/image" Target="../media/image79.png"/><Relationship Id="rId12" Type="http://schemas.openxmlformats.org/officeDocument/2006/relationships/image" Target="../media/image84.png"/><Relationship Id="rId2" Type="http://schemas.openxmlformats.org/officeDocument/2006/relationships/notesSlide" Target="../notesSlides/notesSlide19.xml"/><Relationship Id="rId1" Type="http://schemas.openxmlformats.org/officeDocument/2006/relationships/slideLayout" Target="../slideLayouts/slideLayout35.xml"/><Relationship Id="rId6" Type="http://schemas.openxmlformats.org/officeDocument/2006/relationships/image" Target="../media/image78.png"/><Relationship Id="rId11" Type="http://schemas.openxmlformats.org/officeDocument/2006/relationships/image" Target="../media/image83.png"/><Relationship Id="rId5" Type="http://schemas.openxmlformats.org/officeDocument/2006/relationships/image" Target="../media/image77.png"/><Relationship Id="rId10" Type="http://schemas.openxmlformats.org/officeDocument/2006/relationships/image" Target="../media/image82.png"/><Relationship Id="rId4" Type="http://schemas.openxmlformats.org/officeDocument/2006/relationships/image" Target="../media/image76.png"/><Relationship Id="rId9" Type="http://schemas.openxmlformats.org/officeDocument/2006/relationships/image" Target="../media/image81.png"/><Relationship Id="rId14" Type="http://schemas.openxmlformats.org/officeDocument/2006/relationships/image" Target="../media/image86.pn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58.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Virtualizing Microsoft SQL Server </a:t>
            </a:r>
            <a:r>
              <a:rPr lang="en-US" dirty="0" smtClean="0"/>
              <a:t/>
            </a:r>
            <a:br>
              <a:rPr lang="en-US" dirty="0" smtClean="0"/>
            </a:br>
            <a:r>
              <a:rPr lang="en-US" dirty="0" smtClean="0"/>
              <a:t>with </a:t>
            </a:r>
            <a:r>
              <a:rPr lang="en-US" dirty="0"/>
              <a:t>Hyper-V</a:t>
            </a:r>
          </a:p>
        </p:txBody>
      </p:sp>
      <p:sp>
        <p:nvSpPr>
          <p:cNvPr id="3" name="Subtitle 2"/>
          <p:cNvSpPr>
            <a:spLocks noGrp="1"/>
          </p:cNvSpPr>
          <p:nvPr>
            <p:ph type="subTitle" idx="1"/>
          </p:nvPr>
        </p:nvSpPr>
        <p:spPr/>
        <p:txBody>
          <a:bodyPr/>
          <a:lstStyle/>
          <a:p>
            <a:r>
              <a:rPr lang="en-US" smtClean="0"/>
              <a:t>Matt McSpirit</a:t>
            </a:r>
          </a:p>
          <a:p>
            <a:r>
              <a:rPr lang="en-US" smtClean="0"/>
              <a:t>Senior Product Marketing Manager</a:t>
            </a:r>
          </a:p>
          <a:p>
            <a:r>
              <a:rPr lang="en-US" smtClean="0"/>
              <a:t>Microsoft Corporation</a:t>
            </a:r>
            <a:endParaRPr lang="en-US" dirty="0"/>
          </a:p>
        </p:txBody>
      </p:sp>
      <p:sp>
        <p:nvSpPr>
          <p:cNvPr id="6" name="Text Placeholder 5"/>
          <p:cNvSpPr>
            <a:spLocks noGrp="1"/>
          </p:cNvSpPr>
          <p:nvPr>
            <p:ph type="body" sz="quarter" idx="10"/>
          </p:nvPr>
        </p:nvSpPr>
        <p:spPr/>
        <p:txBody>
          <a:bodyPr/>
          <a:lstStyle/>
          <a:p>
            <a:r>
              <a:rPr lang="en-US" dirty="0" smtClean="0"/>
              <a:t>VIR322</a:t>
            </a:r>
            <a:endParaRPr lang="en-US" dirty="0"/>
          </a:p>
        </p:txBody>
      </p:sp>
    </p:spTree>
    <p:extLst>
      <p:ext uri="{BB962C8B-B14F-4D97-AF65-F5344CB8AC3E}">
        <p14:creationId xmlns:p14="http://schemas.microsoft.com/office/powerpoint/2010/main" val="559552284"/>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in SP1</a:t>
            </a:r>
            <a:endParaRPr lang="en-US" dirty="0"/>
          </a:p>
        </p:txBody>
      </p:sp>
      <p:sp>
        <p:nvSpPr>
          <p:cNvPr id="3" name="Text Placeholder 2"/>
          <p:cNvSpPr>
            <a:spLocks noGrp="1"/>
          </p:cNvSpPr>
          <p:nvPr>
            <p:ph type="body" sz="quarter" idx="10"/>
          </p:nvPr>
        </p:nvSpPr>
        <p:spPr>
          <a:xfrm>
            <a:off x="519112" y="1447799"/>
            <a:ext cx="11149013" cy="4567404"/>
          </a:xfrm>
        </p:spPr>
        <p:txBody>
          <a:bodyPr/>
          <a:lstStyle/>
          <a:p>
            <a:pPr lvl="0"/>
            <a:r>
              <a:rPr lang="en-US" sz="2800" dirty="0" smtClean="0"/>
              <a:t>Overview</a:t>
            </a:r>
          </a:p>
          <a:p>
            <a:pPr lvl="1"/>
            <a:r>
              <a:rPr lang="en-US" sz="2400" dirty="0" smtClean="0"/>
              <a:t>A memory management enhancement for Hyper-V</a:t>
            </a:r>
          </a:p>
          <a:p>
            <a:pPr lvl="1"/>
            <a:r>
              <a:rPr lang="en-US" sz="2400" dirty="0" smtClean="0"/>
              <a:t>Enables customers to dynamically grow and decrease the memory of a VM</a:t>
            </a:r>
          </a:p>
          <a:p>
            <a:pPr lvl="1"/>
            <a:r>
              <a:rPr lang="en-US" sz="2400" dirty="0" smtClean="0"/>
              <a:t>Available as a feature in Windows Server 2008 R2 SP1</a:t>
            </a:r>
            <a:endParaRPr lang="en-US" dirty="0" smtClean="0"/>
          </a:p>
          <a:p>
            <a:pPr lvl="0"/>
            <a:r>
              <a:rPr lang="en-US" sz="2800" dirty="0" smtClean="0"/>
              <a:t>Benefits</a:t>
            </a:r>
          </a:p>
          <a:p>
            <a:pPr lvl="1"/>
            <a:r>
              <a:rPr lang="en-US" sz="2400" dirty="0" smtClean="0"/>
              <a:t>Better consolidation ratios with predictable performance</a:t>
            </a:r>
          </a:p>
          <a:p>
            <a:pPr lvl="1"/>
            <a:r>
              <a:rPr lang="en-US" sz="2400" dirty="0" smtClean="0"/>
              <a:t>Enables linear scalability for deployment environments</a:t>
            </a:r>
          </a:p>
          <a:p>
            <a:pPr lvl="1"/>
            <a:r>
              <a:rPr lang="en-US" sz="2400" dirty="0" smtClean="0"/>
              <a:t>Designed for production use</a:t>
            </a:r>
          </a:p>
          <a:p>
            <a:pPr lvl="1"/>
            <a:r>
              <a:rPr lang="en-US" sz="2400" dirty="0" smtClean="0"/>
              <a:t>Recommendations for use for server applications still being evaluated.</a:t>
            </a:r>
            <a:endParaRPr lang="en-US" sz="2400" dirty="0"/>
          </a:p>
          <a:p>
            <a:r>
              <a:rPr lang="en-US" sz="2800" dirty="0" smtClean="0"/>
              <a:t>With the SP1 release, we will meet all the Gartner/Burton group requirements for an Enterprise ready Hypervisor</a:t>
            </a:r>
          </a:p>
        </p:txBody>
      </p:sp>
    </p:spTree>
    <p:extLst>
      <p:ext uri="{BB962C8B-B14F-4D97-AF65-F5344CB8AC3E}">
        <p14:creationId xmlns:p14="http://schemas.microsoft.com/office/powerpoint/2010/main" val="80092325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it work?</a:t>
            </a:r>
            <a:endParaRPr lang="en-GB" dirty="0"/>
          </a:p>
        </p:txBody>
      </p:sp>
      <p:sp>
        <p:nvSpPr>
          <p:cNvPr id="3" name="Text Placeholder 2"/>
          <p:cNvSpPr>
            <a:spLocks noGrp="1"/>
          </p:cNvSpPr>
          <p:nvPr>
            <p:ph type="body" sz="quarter" idx="10"/>
          </p:nvPr>
        </p:nvSpPr>
        <p:spPr>
          <a:xfrm>
            <a:off x="519112" y="1447799"/>
            <a:ext cx="11149013" cy="4579715"/>
          </a:xfrm>
        </p:spPr>
        <p:txBody>
          <a:bodyPr/>
          <a:lstStyle/>
          <a:p>
            <a:r>
              <a:rPr lang="en-GB" dirty="0"/>
              <a:t>VM memory configuration parameters:</a:t>
            </a:r>
          </a:p>
          <a:p>
            <a:pPr lvl="1"/>
            <a:r>
              <a:rPr lang="en-GB" dirty="0"/>
              <a:t>Initial (what VM will boot with)</a:t>
            </a:r>
          </a:p>
          <a:p>
            <a:pPr lvl="1"/>
            <a:r>
              <a:rPr lang="en-GB" dirty="0"/>
              <a:t>Maximum (what VM can grow to)</a:t>
            </a:r>
          </a:p>
          <a:p>
            <a:r>
              <a:rPr lang="en-GB" dirty="0"/>
              <a:t>Memory is pooled and dynamically distributed across VMs</a:t>
            </a:r>
          </a:p>
          <a:p>
            <a:r>
              <a:rPr lang="en-GB" dirty="0"/>
              <a:t>Memory is dynamically allocated/removed based VM usage with no service interruption</a:t>
            </a:r>
          </a:p>
          <a:p>
            <a:r>
              <a:rPr lang="en-GB" dirty="0"/>
              <a:t>Guest enlightened: guests &amp; Hyper-V work TOGETHER</a:t>
            </a:r>
          </a:p>
          <a:p>
            <a:r>
              <a:rPr lang="en-GB" dirty="0"/>
              <a:t>Memory is added and removed via synthetic memory driver (memory VSC) </a:t>
            </a:r>
            <a:r>
              <a:rPr lang="en-GB" dirty="0" smtClean="0"/>
              <a:t>support</a:t>
            </a:r>
            <a:endParaRPr lang="en-GB" dirty="0"/>
          </a:p>
        </p:txBody>
      </p:sp>
    </p:spTree>
    <p:extLst>
      <p:ext uri="{BB962C8B-B14F-4D97-AF65-F5344CB8AC3E}">
        <p14:creationId xmlns:p14="http://schemas.microsoft.com/office/powerpoint/2010/main" val="1725250529"/>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Base Hypervisor</a:t>
            </a:r>
            <a:br>
              <a:rPr dirty="0" smtClean="0"/>
            </a:br>
            <a:r>
              <a:rPr dirty="0" smtClean="0"/>
              <a:t>Performance</a:t>
            </a:r>
            <a:endParaRPr lang="en-US" dirty="0"/>
          </a:p>
        </p:txBody>
      </p:sp>
    </p:spTree>
    <p:extLst>
      <p:ext uri="{BB962C8B-B14F-4D97-AF65-F5344CB8AC3E}">
        <p14:creationId xmlns:p14="http://schemas.microsoft.com/office/powerpoint/2010/main" val="1436617315"/>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r>
              <a:rPr lang="en-GB" dirty="0"/>
              <a:t>&amp; Scalability</a:t>
            </a:r>
          </a:p>
        </p:txBody>
      </p:sp>
      <p:sp>
        <p:nvSpPr>
          <p:cNvPr id="3" name="Text Placeholder 2"/>
          <p:cNvSpPr>
            <a:spLocks noGrp="1"/>
          </p:cNvSpPr>
          <p:nvPr>
            <p:ph type="body" sz="quarter" idx="10"/>
          </p:nvPr>
        </p:nvSpPr>
        <p:spPr>
          <a:xfrm>
            <a:off x="519112" y="1447799"/>
            <a:ext cx="11149013" cy="5423023"/>
          </a:xfrm>
        </p:spPr>
        <p:txBody>
          <a:bodyPr/>
          <a:lstStyle/>
          <a:p>
            <a:r>
              <a:rPr lang="en-GB" dirty="0" smtClean="0"/>
              <a:t>Project Virtual Reality Check (</a:t>
            </a:r>
            <a:r>
              <a:rPr lang="en-GB" dirty="0" smtClean="0">
                <a:hlinkClick r:id="rId2"/>
              </a:rPr>
              <a:t>www.virtualrealitycheck.net</a:t>
            </a:r>
            <a:r>
              <a:rPr lang="en-GB" dirty="0" smtClean="0"/>
              <a:t>) </a:t>
            </a:r>
          </a:p>
          <a:p>
            <a:pPr lvl="1"/>
            <a:r>
              <a:rPr lang="en-GB" sz="2400" dirty="0"/>
              <a:t>Performed by Ruben Spruijt and Jeroen van de </a:t>
            </a:r>
            <a:r>
              <a:rPr lang="en-GB" sz="2400" dirty="0" smtClean="0"/>
              <a:t>Kamp</a:t>
            </a:r>
          </a:p>
          <a:p>
            <a:pPr lvl="1"/>
            <a:r>
              <a:rPr lang="en-US" sz="2400" dirty="0"/>
              <a:t>When scaling x86 TS VMs w/o Hyper-threading, vSphere is 5% better than both </a:t>
            </a:r>
            <a:r>
              <a:rPr lang="en-US" sz="2400" dirty="0" smtClean="0"/>
              <a:t>XenServer </a:t>
            </a:r>
            <a:r>
              <a:rPr lang="en-US" sz="2400" dirty="0"/>
              <a:t>and </a:t>
            </a:r>
            <a:r>
              <a:rPr lang="en-US" sz="2400" dirty="0" smtClean="0"/>
              <a:t>Hyper-V</a:t>
            </a:r>
          </a:p>
          <a:p>
            <a:pPr lvl="1"/>
            <a:r>
              <a:rPr lang="en-GB" sz="2400" dirty="0"/>
              <a:t>When scaling x86 TS VMs w/ Hyper-threading, </a:t>
            </a:r>
            <a:r>
              <a:rPr lang="en-GB" sz="2400" dirty="0" smtClean="0"/>
              <a:t>XenServer </a:t>
            </a:r>
            <a:r>
              <a:rPr lang="en-GB" sz="2400" dirty="0"/>
              <a:t>and Hyper-V are 15% better than </a:t>
            </a:r>
            <a:r>
              <a:rPr lang="en-GB" sz="2400" dirty="0" smtClean="0"/>
              <a:t>vSphere</a:t>
            </a:r>
          </a:p>
          <a:p>
            <a:pPr lvl="1"/>
            <a:r>
              <a:rPr lang="en-GB" sz="2400" dirty="0"/>
              <a:t>When scaling up to 100 TS sessions, response times for all three hypervisors are fairly </a:t>
            </a:r>
            <a:r>
              <a:rPr lang="en-GB" sz="2400" dirty="0" smtClean="0"/>
              <a:t>equal, but beyond </a:t>
            </a:r>
            <a:r>
              <a:rPr lang="en-GB" sz="2400" dirty="0"/>
              <a:t>100 sessions, vSphere response times increases with each new </a:t>
            </a:r>
            <a:r>
              <a:rPr lang="en-GB" sz="2400" dirty="0" smtClean="0"/>
              <a:t>session</a:t>
            </a:r>
          </a:p>
          <a:p>
            <a:pPr lvl="1"/>
            <a:r>
              <a:rPr lang="en-GB" sz="2400" dirty="0"/>
              <a:t>When scaling x64 TS VMs, </a:t>
            </a:r>
            <a:r>
              <a:rPr lang="en-GB" sz="2400" dirty="0" smtClean="0"/>
              <a:t>XenServer </a:t>
            </a:r>
            <a:r>
              <a:rPr lang="en-GB" sz="2400" dirty="0"/>
              <a:t>and Hyper-V are within 13.6% of bare metal, and are 27% better than </a:t>
            </a:r>
            <a:r>
              <a:rPr lang="en-GB" sz="2400" dirty="0" smtClean="0"/>
              <a:t>vSphere</a:t>
            </a:r>
          </a:p>
          <a:p>
            <a:pPr lvl="1"/>
            <a:endParaRPr lang="en-GB" sz="2400" dirty="0" smtClean="0"/>
          </a:p>
          <a:p>
            <a:pPr lvl="1"/>
            <a:endParaRPr lang="en-US" sz="2400" dirty="0" smtClean="0"/>
          </a:p>
          <a:p>
            <a:pPr lvl="1"/>
            <a:endParaRPr lang="en-GB" dirty="0"/>
          </a:p>
        </p:txBody>
      </p:sp>
    </p:spTree>
    <p:extLst>
      <p:ext uri="{BB962C8B-B14F-4D97-AF65-F5344CB8AC3E}">
        <p14:creationId xmlns:p14="http://schemas.microsoft.com/office/powerpoint/2010/main" val="2955126364"/>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r>
              <a:rPr lang="en-GB" dirty="0"/>
              <a:t>&amp; Scalability</a:t>
            </a:r>
            <a:endParaRPr lang="en-US" dirty="0"/>
          </a:p>
        </p:txBody>
      </p:sp>
      <p:sp>
        <p:nvSpPr>
          <p:cNvPr id="3" name="Content Placeholder 2"/>
          <p:cNvSpPr>
            <a:spLocks noGrp="1"/>
          </p:cNvSpPr>
          <p:nvPr>
            <p:ph idx="1"/>
          </p:nvPr>
        </p:nvSpPr>
        <p:spPr>
          <a:xfrm>
            <a:off x="549934" y="1098483"/>
            <a:ext cx="11149013" cy="5078313"/>
          </a:xfrm>
        </p:spPr>
        <p:txBody>
          <a:bodyPr/>
          <a:lstStyle/>
          <a:p>
            <a:r>
              <a:rPr lang="en-US" sz="2800" dirty="0" smtClean="0"/>
              <a:t>In 2010, Enterprise Strategy Group (ESG) released a 3</a:t>
            </a:r>
            <a:r>
              <a:rPr lang="en-US" sz="2800" baseline="30000" dirty="0" smtClean="0"/>
              <a:t>rd</a:t>
            </a:r>
            <a:r>
              <a:rPr lang="en-US" sz="2800" dirty="0" smtClean="0"/>
              <a:t> Party Performance Validation White Paper, sponsored by Microsoft.</a:t>
            </a:r>
          </a:p>
          <a:p>
            <a:r>
              <a:rPr lang="en-US" sz="2800" dirty="0" smtClean="0"/>
              <a:t>Key Points</a:t>
            </a:r>
          </a:p>
          <a:p>
            <a:pPr lvl="1"/>
            <a:r>
              <a:rPr lang="en-US" sz="2400" dirty="0" smtClean="0"/>
              <a:t>Hyper-V is easy to install to get running for those administrators familiar with Windows</a:t>
            </a:r>
          </a:p>
          <a:p>
            <a:pPr lvl="1"/>
            <a:r>
              <a:rPr lang="en-US" sz="2400" dirty="0" smtClean="0"/>
              <a:t>Hyper-V provides high availability with transparent and automatic failover of Virtual Machines (VMs)</a:t>
            </a:r>
          </a:p>
          <a:p>
            <a:pPr lvl="1"/>
            <a:r>
              <a:rPr lang="en-US" sz="2400" dirty="0" smtClean="0"/>
              <a:t>Hyper-V Live Migrations provides for zero-downtime migrations of VMs between Hyper-V servers</a:t>
            </a:r>
          </a:p>
          <a:p>
            <a:pPr lvl="1"/>
            <a:r>
              <a:rPr lang="en-US" sz="2400" dirty="0" smtClean="0"/>
              <a:t>Most importantly, the report shows Hyper-V performance versus physical is excellent, with 95% to 99% of the performance of physical disks and 89% to 98% of performance of the tested workloads versus physical.  </a:t>
            </a:r>
          </a:p>
          <a:p>
            <a:r>
              <a:rPr lang="en-GB" sz="2800" dirty="0"/>
              <a:t>Available for download from ESG or </a:t>
            </a:r>
            <a:r>
              <a:rPr lang="en-GB" sz="2800" dirty="0" smtClean="0"/>
              <a:t>Microsoft</a:t>
            </a:r>
            <a:endParaRPr lang="en-GB" sz="2800" dirty="0"/>
          </a:p>
        </p:txBody>
      </p:sp>
    </p:spTree>
    <p:extLst>
      <p:ext uri="{BB962C8B-B14F-4D97-AF65-F5344CB8AC3E}">
        <p14:creationId xmlns:p14="http://schemas.microsoft.com/office/powerpoint/2010/main" val="36980452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t>
            </a:r>
            <a:r>
              <a:rPr lang="en-GB" dirty="0"/>
              <a:t>&amp; Scalability</a:t>
            </a:r>
          </a:p>
        </p:txBody>
      </p:sp>
      <p:sp>
        <p:nvSpPr>
          <p:cNvPr id="3" name="Content Placeholder 2"/>
          <p:cNvSpPr>
            <a:spLocks noGrp="1"/>
          </p:cNvSpPr>
          <p:nvPr>
            <p:ph idx="1"/>
          </p:nvPr>
        </p:nvSpPr>
        <p:spPr>
          <a:xfrm>
            <a:off x="519112" y="954640"/>
            <a:ext cx="11149013" cy="1206484"/>
          </a:xfrm>
        </p:spPr>
        <p:txBody>
          <a:bodyPr/>
          <a:lstStyle/>
          <a:p>
            <a:r>
              <a:rPr lang="en-GB" sz="2400" dirty="0"/>
              <a:t>Hyper-V R2 on 16 servers with Microsoft Cluster Shared Volumes (CSV) stored on a single SAN attached disk array supported </a:t>
            </a:r>
            <a:r>
              <a:rPr lang="en-GB" sz="2400" b="1" dirty="0"/>
              <a:t>1,024 virtual machines </a:t>
            </a:r>
          </a:p>
          <a:p>
            <a:endParaRPr lang="en-GB" dirty="0"/>
          </a:p>
        </p:txBody>
      </p:sp>
      <p:graphicFrame>
        <p:nvGraphicFramePr>
          <p:cNvPr id="4" name="Chart 3"/>
          <p:cNvGraphicFramePr/>
          <p:nvPr>
            <p:extLst>
              <p:ext uri="{D42A27DB-BD31-4B8C-83A1-F6EECF244321}">
                <p14:modId xmlns:p14="http://schemas.microsoft.com/office/powerpoint/2010/main" val="4062180020"/>
              </p:ext>
            </p:extLst>
          </p:nvPr>
        </p:nvGraphicFramePr>
        <p:xfrm>
          <a:off x="1941512" y="1794504"/>
          <a:ext cx="8305800" cy="4533901"/>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97816" y="6467336"/>
            <a:ext cx="11393192" cy="261610"/>
          </a:xfrm>
          <a:prstGeom prst="rect">
            <a:avLst/>
          </a:prstGeom>
        </p:spPr>
        <p:txBody>
          <a:bodyPr wrap="square">
            <a:spAutoFit/>
          </a:bodyPr>
          <a:lstStyle/>
          <a:p>
            <a:pPr algn="ctr" defTabSz="457200"/>
            <a:r>
              <a:rPr lang="en-US" sz="1100" dirty="0">
                <a:solidFill>
                  <a:prstClr val="black"/>
                </a:solidFill>
                <a:hlinkClick r:id="rId3"/>
              </a:rPr>
              <a:t>http://www.enterprisestrategygroup.com/2010/11/emc-symmetrix-vmax-and-microsoft-server-virtualization-scalable-enterprise-class-virtual-infrastructure/</a:t>
            </a:r>
            <a:endParaRPr lang="en-US" sz="1100" dirty="0">
              <a:solidFill>
                <a:prstClr val="black"/>
              </a:solidFill>
            </a:endParaRPr>
          </a:p>
        </p:txBody>
      </p:sp>
    </p:spTree>
    <p:extLst>
      <p:ext uri="{BB962C8B-B14F-4D97-AF65-F5344CB8AC3E}">
        <p14:creationId xmlns:p14="http://schemas.microsoft.com/office/powerpoint/2010/main" val="345843818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Performance &amp; Scalability</a:t>
            </a:r>
            <a:endParaRPr lang="en-GB" dirty="0"/>
          </a:p>
        </p:txBody>
      </p:sp>
      <p:graphicFrame>
        <p:nvGraphicFramePr>
          <p:cNvPr id="4" name="Chart 3"/>
          <p:cNvGraphicFramePr/>
          <p:nvPr>
            <p:extLst>
              <p:ext uri="{D42A27DB-BD31-4B8C-83A1-F6EECF244321}">
                <p14:modId xmlns:p14="http://schemas.microsoft.com/office/powerpoint/2010/main" val="2440683839"/>
              </p:ext>
            </p:extLst>
          </p:nvPr>
        </p:nvGraphicFramePr>
        <p:xfrm>
          <a:off x="218780" y="974327"/>
          <a:ext cx="11154712" cy="514072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97496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&amp; Scalability	</a:t>
            </a:r>
            <a:endParaRPr lang="en-US" dirty="0"/>
          </a:p>
        </p:txBody>
      </p:sp>
      <p:sp>
        <p:nvSpPr>
          <p:cNvPr id="3" name="Content Placeholder 2"/>
          <p:cNvSpPr>
            <a:spLocks noGrp="1"/>
          </p:cNvSpPr>
          <p:nvPr>
            <p:ph sz="half" idx="1"/>
          </p:nvPr>
        </p:nvSpPr>
        <p:spPr>
          <a:xfrm>
            <a:off x="519113" y="1447800"/>
            <a:ext cx="5486400" cy="4561249"/>
          </a:xfrm>
        </p:spPr>
        <p:txBody>
          <a:bodyPr/>
          <a:lstStyle/>
          <a:p>
            <a:r>
              <a:rPr lang="en-US" sz="2600" b="1" dirty="0" smtClean="0"/>
              <a:t>Microsoft/Intel iSCSI Test</a:t>
            </a:r>
          </a:p>
          <a:p>
            <a:r>
              <a:rPr lang="en-US" sz="2600" dirty="0" smtClean="0"/>
              <a:t>Used Windows Server 2008 R2, Intel Xeon 5500 processors, and Intel 10Gbps Ethernet Adapters</a:t>
            </a:r>
          </a:p>
          <a:p>
            <a:r>
              <a:rPr lang="en-US" sz="2600" dirty="0" smtClean="0"/>
              <a:t>Reached over </a:t>
            </a:r>
            <a:r>
              <a:rPr lang="en-US" sz="2600" b="1" dirty="0" smtClean="0"/>
              <a:t>One Million IOPS </a:t>
            </a:r>
            <a:r>
              <a:rPr lang="en-US" sz="2600" dirty="0" smtClean="0"/>
              <a:t>over a single 10 </a:t>
            </a:r>
            <a:r>
              <a:rPr lang="en-US" sz="2600" dirty="0" err="1" smtClean="0"/>
              <a:t>Gbps</a:t>
            </a:r>
            <a:r>
              <a:rPr lang="en-US" sz="2600" dirty="0" smtClean="0"/>
              <a:t> Ethernet link using a software </a:t>
            </a:r>
            <a:r>
              <a:rPr lang="en-US" sz="2600" dirty="0" err="1" smtClean="0"/>
              <a:t>iSCSI</a:t>
            </a:r>
            <a:r>
              <a:rPr lang="en-US" sz="2600" dirty="0" smtClean="0"/>
              <a:t> initiator on Native HW</a:t>
            </a:r>
          </a:p>
          <a:p>
            <a:r>
              <a:rPr lang="en-US" sz="2600" dirty="0"/>
              <a:t>Reached over </a:t>
            </a:r>
            <a:r>
              <a:rPr lang="en-US" sz="2600" b="1" dirty="0" smtClean="0"/>
              <a:t>700,000 IOPS </a:t>
            </a:r>
            <a:r>
              <a:rPr lang="en-US" sz="2600" dirty="0"/>
              <a:t>over a single 10 </a:t>
            </a:r>
            <a:r>
              <a:rPr lang="en-US" sz="2600" dirty="0" err="1"/>
              <a:t>Gbps</a:t>
            </a:r>
            <a:r>
              <a:rPr lang="en-US" sz="2600" dirty="0"/>
              <a:t> Ethernet link using a software iSCSI initiator on </a:t>
            </a:r>
            <a:r>
              <a:rPr lang="en-US" sz="2600" dirty="0" smtClean="0"/>
              <a:t>Hyper-V to the Guest OS</a:t>
            </a:r>
            <a:endParaRPr lang="en-US" sz="26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a:ext>
            </a:extLst>
          </a:blip>
          <a:stretch>
            <a:fillRect/>
          </a:stretch>
        </p:blipFill>
        <p:spPr>
          <a:xfrm>
            <a:off x="6196343" y="1363402"/>
            <a:ext cx="5738359" cy="4300138"/>
          </a:xfrm>
          <a:effectLst>
            <a:glow rad="228600">
              <a:schemeClr val="accent6">
                <a:satMod val="175000"/>
                <a:alpha val="40000"/>
              </a:schemeClr>
            </a:glow>
          </a:effectLst>
        </p:spPr>
      </p:pic>
    </p:spTree>
    <p:extLst>
      <p:ext uri="{BB962C8B-B14F-4D97-AF65-F5344CB8AC3E}">
        <p14:creationId xmlns:p14="http://schemas.microsoft.com/office/powerpoint/2010/main" val="2958584624"/>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a:t>
            </a:r>
            <a:r>
              <a:rPr lang="en-US" dirty="0"/>
              <a:t>&amp; Scalability 	</a:t>
            </a:r>
          </a:p>
        </p:txBody>
      </p:sp>
      <p:sp>
        <p:nvSpPr>
          <p:cNvPr id="7" name="Content Placeholder 6"/>
          <p:cNvSpPr>
            <a:spLocks noGrp="1"/>
          </p:cNvSpPr>
          <p:nvPr>
            <p:ph sz="half" idx="2"/>
          </p:nvPr>
        </p:nvSpPr>
        <p:spPr>
          <a:xfrm>
            <a:off x="6181725" y="1447800"/>
            <a:ext cx="5486400" cy="387798"/>
          </a:xfrm>
        </p:spPr>
        <p:txBody>
          <a:bodyPr/>
          <a:lstStyle/>
          <a:p>
            <a:r>
              <a:rPr lang="en-US" dirty="0" smtClean="0"/>
              <a:t>In-Guest VM Performance</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6475412" y="1905000"/>
            <a:ext cx="4960526" cy="4016932"/>
          </a:xfrm>
          <a:prstGeom prst="rect">
            <a:avLst/>
          </a:prstGeom>
        </p:spPr>
      </p:pic>
      <p:sp>
        <p:nvSpPr>
          <p:cNvPr id="8" name="Content Placeholder 7"/>
          <p:cNvSpPr>
            <a:spLocks noGrp="1"/>
          </p:cNvSpPr>
          <p:nvPr>
            <p:ph sz="half" idx="1"/>
          </p:nvPr>
        </p:nvSpPr>
        <p:spPr>
          <a:xfrm>
            <a:off x="519113" y="1447800"/>
            <a:ext cx="5486400" cy="387798"/>
          </a:xfrm>
        </p:spPr>
        <p:txBody>
          <a:bodyPr/>
          <a:lstStyle/>
          <a:p>
            <a:r>
              <a:rPr lang="en-US" dirty="0" smtClean="0"/>
              <a:t>Native Performance</a:t>
            </a:r>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6611" y="1905000"/>
            <a:ext cx="4804167" cy="4016932"/>
          </a:xfrm>
          <a:prstGeom prst="rect">
            <a:avLst/>
          </a:prstGeom>
        </p:spPr>
      </p:pic>
    </p:spTree>
    <p:extLst>
      <p:ext uri="{BB962C8B-B14F-4D97-AF65-F5344CB8AC3E}">
        <p14:creationId xmlns:p14="http://schemas.microsoft.com/office/powerpoint/2010/main" val="3877851134"/>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ESG Performance</a:t>
            </a:r>
            <a:br>
              <a:rPr lang="en-US" dirty="0" smtClean="0"/>
            </a:br>
            <a:r>
              <a:rPr lang="en-US" dirty="0" smtClean="0"/>
              <a:t>Results</a:t>
            </a:r>
            <a:endParaRPr lang="en-US" dirty="0"/>
          </a:p>
        </p:txBody>
      </p:sp>
    </p:spTree>
    <p:extLst>
      <p:ext uri="{BB962C8B-B14F-4D97-AF65-F5344CB8AC3E}">
        <p14:creationId xmlns:p14="http://schemas.microsoft.com/office/powerpoint/2010/main" val="243287878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smtClean="0"/>
              <a:t>What We Will Cover</a:t>
            </a:r>
            <a:endParaRPr lang="en-US" dirty="0" smtClean="0"/>
          </a:p>
        </p:txBody>
      </p:sp>
      <p:sp>
        <p:nvSpPr>
          <p:cNvPr id="58385" name="Rectangle 17"/>
          <p:cNvSpPr>
            <a:spLocks noGrp="1" noChangeArrowheads="1"/>
          </p:cNvSpPr>
          <p:nvPr>
            <p:ph idx="1"/>
          </p:nvPr>
        </p:nvSpPr>
        <p:spPr>
          <a:xfrm>
            <a:off x="519112" y="1447799"/>
            <a:ext cx="11149013" cy="3053144"/>
          </a:xfrm>
        </p:spPr>
        <p:txBody>
          <a:bodyPr/>
          <a:lstStyle/>
          <a:p>
            <a:r>
              <a:rPr lang="en-US" dirty="0" smtClean="0"/>
              <a:t>Why Microsoft Virtualization for Microsoft Server Applications?</a:t>
            </a:r>
          </a:p>
          <a:p>
            <a:r>
              <a:rPr lang="en-US" dirty="0" smtClean="0"/>
              <a:t>Base Hypervisor Performance</a:t>
            </a:r>
          </a:p>
          <a:p>
            <a:r>
              <a:rPr lang="en-US" dirty="0" smtClean="0"/>
              <a:t>ESG Performance Results</a:t>
            </a:r>
          </a:p>
          <a:p>
            <a:r>
              <a:rPr lang="en-US" dirty="0" smtClean="0"/>
              <a:t>SQL Server Virtualization Best Practices</a:t>
            </a:r>
          </a:p>
          <a:p>
            <a:r>
              <a:rPr lang="en-US" dirty="0" smtClean="0"/>
              <a:t>Links to Reference Material</a:t>
            </a:r>
          </a:p>
        </p:txBody>
      </p:sp>
    </p:spTree>
    <p:extLst>
      <p:ext uri="{BB962C8B-B14F-4D97-AF65-F5344CB8AC3E}">
        <p14:creationId xmlns:p14="http://schemas.microsoft.com/office/powerpoint/2010/main" val="4107640497"/>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ESG Lab Summary 2011</a:t>
            </a:r>
            <a:endParaRPr lang="en-GB" dirty="0"/>
          </a:p>
        </p:txBody>
      </p:sp>
      <p:sp>
        <p:nvSpPr>
          <p:cNvPr id="3" name="Text Placeholder 2"/>
          <p:cNvSpPr>
            <a:spLocks noGrp="1"/>
          </p:cNvSpPr>
          <p:nvPr>
            <p:ph type="body" sz="quarter" idx="10"/>
          </p:nvPr>
        </p:nvSpPr>
        <p:spPr>
          <a:xfrm>
            <a:off x="519112" y="1447799"/>
            <a:ext cx="4872285" cy="3644075"/>
          </a:xfrm>
        </p:spPr>
        <p:txBody>
          <a:bodyPr/>
          <a:lstStyle/>
          <a:p>
            <a:r>
              <a:rPr lang="en-GB" dirty="0"/>
              <a:t>Available online: </a:t>
            </a:r>
            <a:r>
              <a:rPr lang="en-GB" dirty="0">
                <a:hlinkClick r:id="rId2"/>
              </a:rPr>
              <a:t>http://</a:t>
            </a:r>
            <a:r>
              <a:rPr lang="en-GB" dirty="0" smtClean="0">
                <a:hlinkClick r:id="rId2"/>
              </a:rPr>
              <a:t>www.microsoft.com/virtualization/en/us/solution-business-apps.aspx</a:t>
            </a:r>
            <a:endParaRPr lang="en-GB" dirty="0" smtClean="0"/>
          </a:p>
          <a:p>
            <a:r>
              <a:rPr lang="en-GB" dirty="0" smtClean="0"/>
              <a:t>Useful links, resources, case studies, white papers and webcasts</a:t>
            </a: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23976" y="1054456"/>
            <a:ext cx="6096968" cy="5276945"/>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071558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1" name="Straight Connector 80"/>
          <p:cNvCxnSpPr/>
          <p:nvPr/>
        </p:nvCxnSpPr>
        <p:spPr>
          <a:xfrm flipH="1">
            <a:off x="5155894" y="2974554"/>
            <a:ext cx="2095868" cy="1112704"/>
          </a:xfrm>
          <a:prstGeom prst="line">
            <a:avLst/>
          </a:prstGeom>
        </p:spPr>
        <p:style>
          <a:lnRef idx="1">
            <a:schemeClr val="dk1"/>
          </a:lnRef>
          <a:fillRef idx="0">
            <a:schemeClr val="dk1"/>
          </a:fillRef>
          <a:effectRef idx="0">
            <a:schemeClr val="dk1"/>
          </a:effectRef>
          <a:fontRef idx="minor">
            <a:schemeClr val="tx1"/>
          </a:fontRef>
        </p:style>
      </p:cxnSp>
      <p:sp>
        <p:nvSpPr>
          <p:cNvPr id="25" name="Rounded Rectangle 24"/>
          <p:cNvSpPr/>
          <p:nvPr/>
        </p:nvSpPr>
        <p:spPr bwMode="auto">
          <a:xfrm>
            <a:off x="7159693" y="1465245"/>
            <a:ext cx="2170325" cy="2012616"/>
          </a:xfrm>
          <a:prstGeom prst="roundRect">
            <a:avLst>
              <a:gd name="adj" fmla="val 7271"/>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2200" dirty="0" smtClean="0">
              <a:solidFill>
                <a:schemeClr val="tx1">
                  <a:alpha val="99000"/>
                </a:schemeClr>
              </a:solidFill>
            </a:endParaRPr>
          </a:p>
        </p:txBody>
      </p:sp>
      <p:sp>
        <p:nvSpPr>
          <p:cNvPr id="2" name="Title 1"/>
          <p:cNvSpPr>
            <a:spLocks noGrp="1"/>
          </p:cNvSpPr>
          <p:nvPr>
            <p:ph type="title"/>
          </p:nvPr>
        </p:nvSpPr>
        <p:spPr/>
        <p:txBody>
          <a:bodyPr/>
          <a:lstStyle/>
          <a:p>
            <a:r>
              <a:rPr lang="en-GB" dirty="0" smtClean="0"/>
              <a:t>2011 ESG Test Lab - Physical</a:t>
            </a:r>
            <a:endParaRPr lang="en-GB" dirty="0"/>
          </a:p>
        </p:txBody>
      </p:sp>
      <p:pic>
        <p:nvPicPr>
          <p:cNvPr id="4" name="Picture 4" descr="http://t2.gstatic.com/images?q=tbn:ANd9GcQqVAIfBfhaHo0Vsy1s8DUHNx0U4ppDHIxwG41Ge0ow__2LtTCP"/>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4348161" y="4003618"/>
            <a:ext cx="1114425" cy="2482907"/>
          </a:xfrm>
          <a:prstGeom prst="rect">
            <a:avLst/>
          </a:prstGeom>
          <a:noFill/>
          <a:effectLst>
            <a:softEdge rad="12700"/>
          </a:effectLst>
        </p:spPr>
      </p:pic>
      <p:pic>
        <p:nvPicPr>
          <p:cNvPr id="14"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365668" y="1630109"/>
            <a:ext cx="188396" cy="1603122"/>
          </a:xfrm>
          <a:prstGeom prst="rect">
            <a:avLst/>
          </a:prstGeom>
          <a:noFill/>
        </p:spPr>
      </p:pic>
      <p:pic>
        <p:nvPicPr>
          <p:cNvPr id="15" name="Picture 2" descr="http://t1.gstatic.com/images?q=tbn:ANd9GcR0sVkigU6AD_ykolMnmfHU5nGjw0QRRZsDk9ts-BlzhSbklWaAi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flipH="1">
            <a:off x="8261322" y="1630110"/>
            <a:ext cx="157359" cy="813669"/>
          </a:xfrm>
          <a:prstGeom prst="rect">
            <a:avLst/>
          </a:prstGeom>
          <a:noFill/>
        </p:spPr>
      </p:pic>
      <p:sp>
        <p:nvSpPr>
          <p:cNvPr id="16" name="Rectangle 15"/>
          <p:cNvSpPr/>
          <p:nvPr/>
        </p:nvSpPr>
        <p:spPr>
          <a:xfrm>
            <a:off x="8261321" y="2463157"/>
            <a:ext cx="187074" cy="774923"/>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17" name="Rectangle 16"/>
          <p:cNvSpPr/>
          <p:nvPr/>
        </p:nvSpPr>
        <p:spPr>
          <a:xfrm>
            <a:off x="8506497" y="2458314"/>
            <a:ext cx="187074" cy="774923"/>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9"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576238" y="1620732"/>
            <a:ext cx="188396" cy="1603122"/>
          </a:xfrm>
          <a:prstGeom prst="rect">
            <a:avLst/>
          </a:prstGeom>
          <a:noFill/>
        </p:spPr>
      </p:pic>
      <p:pic>
        <p:nvPicPr>
          <p:cNvPr id="20"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7813933" y="1627940"/>
            <a:ext cx="188396" cy="1603122"/>
          </a:xfrm>
          <a:prstGeom prst="rect">
            <a:avLst/>
          </a:prstGeom>
          <a:noFill/>
        </p:spPr>
      </p:pic>
      <p:pic>
        <p:nvPicPr>
          <p:cNvPr id="21"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024499" y="1630438"/>
            <a:ext cx="188396" cy="1603122"/>
          </a:xfrm>
          <a:prstGeom prst="rect">
            <a:avLst/>
          </a:prstGeom>
          <a:noFill/>
        </p:spPr>
      </p:pic>
      <p:pic>
        <p:nvPicPr>
          <p:cNvPr id="22"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743429" y="1643980"/>
            <a:ext cx="188396" cy="1603122"/>
          </a:xfrm>
          <a:prstGeom prst="rect">
            <a:avLst/>
          </a:prstGeom>
          <a:noFill/>
        </p:spPr>
      </p:pic>
      <p:pic>
        <p:nvPicPr>
          <p:cNvPr id="23" name="Picture 2" descr="http://t1.gstatic.com/images?q=tbn:ANd9GcR0sVkigU6AD_ykolMnmfHU5nGjw0QRRZsDk9ts-BlzhSbklWaAi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953994" y="1634603"/>
            <a:ext cx="188396" cy="1603122"/>
          </a:xfrm>
          <a:prstGeom prst="rect">
            <a:avLst/>
          </a:prstGeom>
          <a:noFill/>
        </p:spPr>
      </p:pic>
      <p:sp>
        <p:nvSpPr>
          <p:cNvPr id="24" name="Rectangle 23"/>
          <p:cNvSpPr/>
          <p:nvPr/>
        </p:nvSpPr>
        <p:spPr>
          <a:xfrm>
            <a:off x="8495530" y="1656016"/>
            <a:ext cx="187074" cy="774923"/>
          </a:xfrm>
          <a:prstGeom prst="rect">
            <a:avLst/>
          </a:prstGeom>
          <a:noFill/>
          <a:ln>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26" name="Flowchart: Magnetic Disk 25"/>
          <p:cNvSpPr/>
          <p:nvPr/>
        </p:nvSpPr>
        <p:spPr>
          <a:xfrm>
            <a:off x="6853546"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27" name="Flowchart: Magnetic Disk 26"/>
          <p:cNvSpPr/>
          <p:nvPr/>
        </p:nvSpPr>
        <p:spPr>
          <a:xfrm>
            <a:off x="7130566"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28" name="Flowchart: Magnetic Disk 27"/>
          <p:cNvSpPr/>
          <p:nvPr/>
        </p:nvSpPr>
        <p:spPr>
          <a:xfrm>
            <a:off x="7526743"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29" name="Flowchart: Magnetic Disk 28"/>
          <p:cNvSpPr/>
          <p:nvPr/>
        </p:nvSpPr>
        <p:spPr>
          <a:xfrm>
            <a:off x="7823108"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0" name="Flowchart: Magnetic Disk 29"/>
          <p:cNvSpPr/>
          <p:nvPr/>
        </p:nvSpPr>
        <p:spPr>
          <a:xfrm>
            <a:off x="8227096"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1" name="Flowchart: Magnetic Disk 30"/>
          <p:cNvSpPr/>
          <p:nvPr/>
        </p:nvSpPr>
        <p:spPr>
          <a:xfrm>
            <a:off x="8504114"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2" name="Flowchart: Magnetic Disk 31"/>
          <p:cNvSpPr/>
          <p:nvPr/>
        </p:nvSpPr>
        <p:spPr>
          <a:xfrm>
            <a:off x="8873473"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3" name="Flowchart: Magnetic Disk 32"/>
          <p:cNvSpPr/>
          <p:nvPr/>
        </p:nvSpPr>
        <p:spPr>
          <a:xfrm>
            <a:off x="9150490" y="48187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34" name="Straight Arrow Connector 33"/>
          <p:cNvCxnSpPr/>
          <p:nvPr/>
        </p:nvCxnSpPr>
        <p:spPr>
          <a:xfrm>
            <a:off x="9596028" y="4894944"/>
            <a:ext cx="1625176"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7095938" y="4438510"/>
            <a:ext cx="1923764" cy="307777"/>
          </a:xfrm>
          <a:prstGeom prst="rect">
            <a:avLst/>
          </a:prstGeom>
          <a:noFill/>
        </p:spPr>
        <p:txBody>
          <a:bodyPr wrap="square" rtlCol="0">
            <a:spAutoFit/>
          </a:bodyPr>
          <a:lstStyle/>
          <a:p>
            <a:pPr defTabSz="457200"/>
            <a:r>
              <a:rPr lang="en-US" sz="1400" dirty="0" smtClean="0"/>
              <a:t>RAID-10 Pools:</a:t>
            </a:r>
            <a:endParaRPr lang="en-US" sz="1400" dirty="0"/>
          </a:p>
        </p:txBody>
      </p:sp>
      <p:sp>
        <p:nvSpPr>
          <p:cNvPr id="36" name="TextBox 35"/>
          <p:cNvSpPr txBox="1"/>
          <p:nvPr/>
        </p:nvSpPr>
        <p:spPr>
          <a:xfrm>
            <a:off x="5383401" y="4746287"/>
            <a:ext cx="1422029" cy="307777"/>
          </a:xfrm>
          <a:prstGeom prst="rect">
            <a:avLst/>
          </a:prstGeom>
          <a:noFill/>
        </p:spPr>
        <p:txBody>
          <a:bodyPr wrap="square" rtlCol="0">
            <a:spAutoFit/>
          </a:bodyPr>
          <a:lstStyle/>
          <a:p>
            <a:pPr algn="r" defTabSz="457200"/>
            <a:r>
              <a:rPr lang="en-US" sz="1200" dirty="0" smtClean="0"/>
              <a:t> </a:t>
            </a:r>
            <a:r>
              <a:rPr lang="en-US" sz="1400" dirty="0" smtClean="0"/>
              <a:t>Data (88):</a:t>
            </a:r>
            <a:endParaRPr lang="en-US" sz="1600" dirty="0"/>
          </a:p>
        </p:txBody>
      </p:sp>
      <p:sp>
        <p:nvSpPr>
          <p:cNvPr id="37" name="Flowchart: Magnetic Disk 36"/>
          <p:cNvSpPr/>
          <p:nvPr/>
        </p:nvSpPr>
        <p:spPr>
          <a:xfrm>
            <a:off x="6853546"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8" name="Flowchart: Magnetic Disk 37"/>
          <p:cNvSpPr/>
          <p:nvPr/>
        </p:nvSpPr>
        <p:spPr>
          <a:xfrm>
            <a:off x="7130566"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39" name="Flowchart: Magnetic Disk 38"/>
          <p:cNvSpPr/>
          <p:nvPr/>
        </p:nvSpPr>
        <p:spPr>
          <a:xfrm>
            <a:off x="7526743"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0" name="Flowchart: Magnetic Disk 39"/>
          <p:cNvSpPr/>
          <p:nvPr/>
        </p:nvSpPr>
        <p:spPr>
          <a:xfrm>
            <a:off x="7823108"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1" name="Flowchart: Magnetic Disk 40"/>
          <p:cNvSpPr/>
          <p:nvPr/>
        </p:nvSpPr>
        <p:spPr>
          <a:xfrm>
            <a:off x="8227096"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2" name="Flowchart: Magnetic Disk 41"/>
          <p:cNvSpPr/>
          <p:nvPr/>
        </p:nvSpPr>
        <p:spPr>
          <a:xfrm>
            <a:off x="8504114"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3" name="Flowchart: Magnetic Disk 42"/>
          <p:cNvSpPr/>
          <p:nvPr/>
        </p:nvSpPr>
        <p:spPr>
          <a:xfrm>
            <a:off x="8873473"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4" name="Flowchart: Magnetic Disk 43"/>
          <p:cNvSpPr/>
          <p:nvPr/>
        </p:nvSpPr>
        <p:spPr>
          <a:xfrm>
            <a:off x="9150490" y="51235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45" name="Straight Arrow Connector 44"/>
          <p:cNvCxnSpPr/>
          <p:nvPr/>
        </p:nvCxnSpPr>
        <p:spPr>
          <a:xfrm>
            <a:off x="9596031" y="5199744"/>
            <a:ext cx="1117309"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5383401" y="5051087"/>
            <a:ext cx="1422029" cy="307777"/>
          </a:xfrm>
          <a:prstGeom prst="rect">
            <a:avLst/>
          </a:prstGeom>
          <a:noFill/>
        </p:spPr>
        <p:txBody>
          <a:bodyPr wrap="square" rtlCol="0">
            <a:spAutoFit/>
          </a:bodyPr>
          <a:lstStyle/>
          <a:p>
            <a:pPr algn="r" defTabSz="457200"/>
            <a:r>
              <a:rPr lang="en-US" sz="1400" dirty="0" smtClean="0"/>
              <a:t> Logs(16):</a:t>
            </a:r>
            <a:endParaRPr lang="en-US" sz="1400" dirty="0"/>
          </a:p>
        </p:txBody>
      </p:sp>
      <p:sp>
        <p:nvSpPr>
          <p:cNvPr id="47" name="Flowchart: Magnetic Disk 46"/>
          <p:cNvSpPr/>
          <p:nvPr/>
        </p:nvSpPr>
        <p:spPr>
          <a:xfrm>
            <a:off x="6853546"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8" name="Flowchart: Magnetic Disk 47"/>
          <p:cNvSpPr/>
          <p:nvPr/>
        </p:nvSpPr>
        <p:spPr>
          <a:xfrm>
            <a:off x="7130566"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49" name="Flowchart: Magnetic Disk 48"/>
          <p:cNvSpPr/>
          <p:nvPr/>
        </p:nvSpPr>
        <p:spPr>
          <a:xfrm>
            <a:off x="7526743"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0" name="Flowchart: Magnetic Disk 49"/>
          <p:cNvSpPr/>
          <p:nvPr/>
        </p:nvSpPr>
        <p:spPr>
          <a:xfrm>
            <a:off x="7823108"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1" name="Flowchart: Magnetic Disk 50"/>
          <p:cNvSpPr/>
          <p:nvPr/>
        </p:nvSpPr>
        <p:spPr>
          <a:xfrm>
            <a:off x="8227096"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2" name="Flowchart: Magnetic Disk 51"/>
          <p:cNvSpPr/>
          <p:nvPr/>
        </p:nvSpPr>
        <p:spPr>
          <a:xfrm>
            <a:off x="8504114"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3" name="Flowchart: Magnetic Disk 52"/>
          <p:cNvSpPr/>
          <p:nvPr/>
        </p:nvSpPr>
        <p:spPr>
          <a:xfrm>
            <a:off x="8873473"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4" name="Flowchart: Magnetic Disk 53"/>
          <p:cNvSpPr/>
          <p:nvPr/>
        </p:nvSpPr>
        <p:spPr>
          <a:xfrm>
            <a:off x="9150490" y="54283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55" name="Straight Arrow Connector 54"/>
          <p:cNvCxnSpPr/>
          <p:nvPr/>
        </p:nvCxnSpPr>
        <p:spPr>
          <a:xfrm>
            <a:off x="9596031" y="5504544"/>
            <a:ext cx="71101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6" name="TextBox 55"/>
          <p:cNvSpPr txBox="1"/>
          <p:nvPr/>
        </p:nvSpPr>
        <p:spPr>
          <a:xfrm>
            <a:off x="5383401" y="5355887"/>
            <a:ext cx="1422029" cy="307777"/>
          </a:xfrm>
          <a:prstGeom prst="rect">
            <a:avLst/>
          </a:prstGeom>
          <a:noFill/>
        </p:spPr>
        <p:txBody>
          <a:bodyPr wrap="square" rtlCol="0">
            <a:spAutoFit/>
          </a:bodyPr>
          <a:lstStyle/>
          <a:p>
            <a:pPr algn="r" defTabSz="457200"/>
            <a:r>
              <a:rPr lang="en-US" sz="1400" dirty="0" smtClean="0"/>
              <a:t> OS(24):</a:t>
            </a:r>
            <a:endParaRPr lang="en-US" sz="1400" dirty="0"/>
          </a:p>
        </p:txBody>
      </p:sp>
      <p:sp>
        <p:nvSpPr>
          <p:cNvPr id="57" name="Flowchart: Magnetic Disk 56"/>
          <p:cNvSpPr/>
          <p:nvPr/>
        </p:nvSpPr>
        <p:spPr>
          <a:xfrm>
            <a:off x="6853546"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8" name="Flowchart: Magnetic Disk 57"/>
          <p:cNvSpPr/>
          <p:nvPr/>
        </p:nvSpPr>
        <p:spPr>
          <a:xfrm>
            <a:off x="7130566"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59" name="Flowchart: Magnetic Disk 58"/>
          <p:cNvSpPr/>
          <p:nvPr/>
        </p:nvSpPr>
        <p:spPr>
          <a:xfrm>
            <a:off x="7526743"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0" name="Flowchart: Magnetic Disk 59"/>
          <p:cNvSpPr/>
          <p:nvPr/>
        </p:nvSpPr>
        <p:spPr>
          <a:xfrm>
            <a:off x="7823108"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1" name="Flowchart: Magnetic Disk 60"/>
          <p:cNvSpPr/>
          <p:nvPr/>
        </p:nvSpPr>
        <p:spPr>
          <a:xfrm>
            <a:off x="8227096"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2" name="Flowchart: Magnetic Disk 61"/>
          <p:cNvSpPr/>
          <p:nvPr/>
        </p:nvSpPr>
        <p:spPr>
          <a:xfrm>
            <a:off x="8504114"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3" name="Flowchart: Magnetic Disk 62"/>
          <p:cNvSpPr/>
          <p:nvPr/>
        </p:nvSpPr>
        <p:spPr>
          <a:xfrm>
            <a:off x="8873473"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sp>
        <p:nvSpPr>
          <p:cNvPr id="64" name="Flowchart: Magnetic Disk 63"/>
          <p:cNvSpPr/>
          <p:nvPr/>
        </p:nvSpPr>
        <p:spPr>
          <a:xfrm>
            <a:off x="9150490" y="5733144"/>
            <a:ext cx="242392" cy="152400"/>
          </a:xfrm>
          <a:prstGeom prst="flowChartMagneticDisk">
            <a:avLst/>
          </a:prstGeom>
          <a:noFill/>
          <a:ln w="952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schemeClr val="tx1"/>
              </a:solidFill>
            </a:endParaRPr>
          </a:p>
        </p:txBody>
      </p:sp>
      <p:cxnSp>
        <p:nvCxnSpPr>
          <p:cNvPr id="65" name="Straight Arrow Connector 64"/>
          <p:cNvCxnSpPr/>
          <p:nvPr/>
        </p:nvCxnSpPr>
        <p:spPr>
          <a:xfrm>
            <a:off x="9596031" y="5809344"/>
            <a:ext cx="40629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66" name="TextBox 65"/>
          <p:cNvSpPr txBox="1"/>
          <p:nvPr/>
        </p:nvSpPr>
        <p:spPr>
          <a:xfrm>
            <a:off x="5383401" y="5660687"/>
            <a:ext cx="1422029" cy="307777"/>
          </a:xfrm>
          <a:prstGeom prst="rect">
            <a:avLst/>
          </a:prstGeom>
          <a:noFill/>
        </p:spPr>
        <p:txBody>
          <a:bodyPr wrap="square" rtlCol="0">
            <a:spAutoFit/>
          </a:bodyPr>
          <a:lstStyle/>
          <a:p>
            <a:pPr algn="r" defTabSz="457200"/>
            <a:r>
              <a:rPr lang="en-US" sz="1400" dirty="0" smtClean="0"/>
              <a:t> Apps(16):</a:t>
            </a:r>
            <a:endParaRPr lang="en-US" sz="1400" dirty="0"/>
          </a:p>
        </p:txBody>
      </p:sp>
      <p:sp>
        <p:nvSpPr>
          <p:cNvPr id="67" name="TextBox 66"/>
          <p:cNvSpPr txBox="1"/>
          <p:nvPr/>
        </p:nvSpPr>
        <p:spPr>
          <a:xfrm>
            <a:off x="687279" y="4876805"/>
            <a:ext cx="3375665" cy="646331"/>
          </a:xfrm>
          <a:prstGeom prst="rect">
            <a:avLst/>
          </a:prstGeom>
          <a:noFill/>
        </p:spPr>
        <p:txBody>
          <a:bodyPr wrap="square" rtlCol="0">
            <a:spAutoFit/>
          </a:bodyPr>
          <a:lstStyle/>
          <a:p>
            <a:pPr algn="r" defTabSz="457200"/>
            <a:r>
              <a:rPr lang="en-US" dirty="0" smtClean="0"/>
              <a:t>EMC CX4-960</a:t>
            </a:r>
          </a:p>
          <a:p>
            <a:pPr algn="r" defTabSz="457200"/>
            <a:r>
              <a:rPr lang="en-US" dirty="0" smtClean="0"/>
              <a:t>155 15K RPM FC disk drives</a:t>
            </a:r>
            <a:endParaRPr lang="en-US" sz="1400" dirty="0"/>
          </a:p>
        </p:txBody>
      </p:sp>
      <p:sp>
        <p:nvSpPr>
          <p:cNvPr id="68" name="TextBox 67"/>
          <p:cNvSpPr txBox="1"/>
          <p:nvPr/>
        </p:nvSpPr>
        <p:spPr>
          <a:xfrm rot="19220686">
            <a:off x="7542629" y="1074826"/>
            <a:ext cx="1302484" cy="276999"/>
          </a:xfrm>
          <a:prstGeom prst="rect">
            <a:avLst/>
          </a:prstGeom>
          <a:noFill/>
        </p:spPr>
        <p:txBody>
          <a:bodyPr wrap="square" rtlCol="0">
            <a:spAutoFit/>
          </a:bodyPr>
          <a:lstStyle/>
          <a:p>
            <a:pPr algn="ctr" defTabSz="457200"/>
            <a:r>
              <a:rPr lang="en-US" sz="1200" b="1" dirty="0" smtClean="0"/>
              <a:t>SharePoint</a:t>
            </a:r>
            <a:endParaRPr lang="en-US" sz="1200" b="1" dirty="0"/>
          </a:p>
        </p:txBody>
      </p:sp>
      <p:sp>
        <p:nvSpPr>
          <p:cNvPr id="69" name="TextBox 68"/>
          <p:cNvSpPr txBox="1"/>
          <p:nvPr/>
        </p:nvSpPr>
        <p:spPr>
          <a:xfrm rot="19259906">
            <a:off x="8012158" y="1144797"/>
            <a:ext cx="1302484" cy="276999"/>
          </a:xfrm>
          <a:prstGeom prst="rect">
            <a:avLst/>
          </a:prstGeom>
          <a:noFill/>
        </p:spPr>
        <p:txBody>
          <a:bodyPr wrap="square" rtlCol="0">
            <a:spAutoFit/>
          </a:bodyPr>
          <a:lstStyle/>
          <a:p>
            <a:pPr algn="ctr" defTabSz="457200"/>
            <a:r>
              <a:rPr lang="en-US" sz="1200" b="1" dirty="0" smtClean="0"/>
              <a:t>Utilities</a:t>
            </a:r>
            <a:endParaRPr lang="en-US" sz="1200" b="1" dirty="0"/>
          </a:p>
        </p:txBody>
      </p:sp>
      <p:sp>
        <p:nvSpPr>
          <p:cNvPr id="70" name="TextBox 69"/>
          <p:cNvSpPr txBox="1"/>
          <p:nvPr/>
        </p:nvSpPr>
        <p:spPr>
          <a:xfrm rot="19152516">
            <a:off x="8546989" y="1099956"/>
            <a:ext cx="1302484" cy="276999"/>
          </a:xfrm>
          <a:prstGeom prst="rect">
            <a:avLst/>
          </a:prstGeom>
          <a:noFill/>
        </p:spPr>
        <p:txBody>
          <a:bodyPr wrap="square" rtlCol="0">
            <a:spAutoFit/>
          </a:bodyPr>
          <a:lstStyle/>
          <a:p>
            <a:pPr algn="ctr" defTabSz="457200"/>
            <a:r>
              <a:rPr lang="en-US" sz="1200" b="1" dirty="0" smtClean="0"/>
              <a:t>Exchange</a:t>
            </a:r>
            <a:endParaRPr lang="en-US" sz="1200" b="1" dirty="0"/>
          </a:p>
        </p:txBody>
      </p:sp>
      <p:sp>
        <p:nvSpPr>
          <p:cNvPr id="71" name="TextBox 70"/>
          <p:cNvSpPr txBox="1"/>
          <p:nvPr/>
        </p:nvSpPr>
        <p:spPr>
          <a:xfrm rot="19270310">
            <a:off x="7129637" y="1090134"/>
            <a:ext cx="1302484" cy="276999"/>
          </a:xfrm>
          <a:prstGeom prst="rect">
            <a:avLst/>
          </a:prstGeom>
          <a:noFill/>
        </p:spPr>
        <p:txBody>
          <a:bodyPr wrap="square" rtlCol="0">
            <a:spAutoFit/>
          </a:bodyPr>
          <a:lstStyle/>
          <a:p>
            <a:pPr algn="ctr" defTabSz="457200"/>
            <a:r>
              <a:rPr lang="en-US" sz="1200" b="1" dirty="0" smtClean="0"/>
              <a:t>SQL Server</a:t>
            </a:r>
            <a:endParaRPr lang="en-US" sz="1200" b="1" dirty="0"/>
          </a:p>
        </p:txBody>
      </p:sp>
      <p:grpSp>
        <p:nvGrpSpPr>
          <p:cNvPr id="72" name="Group 443"/>
          <p:cNvGrpSpPr/>
          <p:nvPr/>
        </p:nvGrpSpPr>
        <p:grpSpPr>
          <a:xfrm>
            <a:off x="5706932" y="3275130"/>
            <a:ext cx="1054430" cy="580572"/>
            <a:chOff x="2692052" y="3048000"/>
            <a:chExt cx="762000" cy="609600"/>
          </a:xfrm>
        </p:grpSpPr>
        <p:grpSp>
          <p:nvGrpSpPr>
            <p:cNvPr id="73" name="Group 2286"/>
            <p:cNvGrpSpPr/>
            <p:nvPr/>
          </p:nvGrpSpPr>
          <p:grpSpPr>
            <a:xfrm>
              <a:off x="2743199" y="3048000"/>
              <a:ext cx="710851" cy="609600"/>
              <a:chOff x="2015938" y="2057400"/>
              <a:chExt cx="1379888" cy="1143000"/>
            </a:xfrm>
          </p:grpSpPr>
          <p:grpSp>
            <p:nvGrpSpPr>
              <p:cNvPr id="75" name="Group 205"/>
              <p:cNvGrpSpPr>
                <a:grpSpLocks/>
              </p:cNvGrpSpPr>
              <p:nvPr/>
            </p:nvGrpSpPr>
            <p:grpSpPr bwMode="auto">
              <a:xfrm>
                <a:off x="2057400" y="2057400"/>
                <a:ext cx="1180260" cy="1143000"/>
                <a:chOff x="3888" y="144"/>
                <a:chExt cx="1368" cy="1368"/>
              </a:xfrm>
            </p:grpSpPr>
            <p:sp>
              <p:nvSpPr>
                <p:cNvPr id="77" name="Oval 206"/>
                <p:cNvSpPr>
                  <a:spLocks noChangeArrowheads="1"/>
                </p:cNvSpPr>
                <p:nvPr/>
              </p:nvSpPr>
              <p:spPr bwMode="auto">
                <a:xfrm>
                  <a:off x="3888" y="144"/>
                  <a:ext cx="1368" cy="1368"/>
                </a:xfrm>
                <a:prstGeom prst="ellipse">
                  <a:avLst/>
                </a:prstGeom>
                <a:gradFill rotWithShape="1">
                  <a:gsLst>
                    <a:gs pos="0">
                      <a:srgbClr val="F5F8FF"/>
                    </a:gs>
                    <a:gs pos="100000">
                      <a:srgbClr val="C2C5C8"/>
                    </a:gs>
                  </a:gsLst>
                  <a:lin ang="5400000" scaled="1"/>
                </a:gradFill>
                <a:ln w="9525">
                  <a:solidFill>
                    <a:schemeClr val="bg2"/>
                  </a:solidFill>
                  <a:round/>
                  <a:headEnd/>
                  <a:tailEnd/>
                </a:ln>
                <a:effectLst/>
              </p:spPr>
              <p:txBody>
                <a:bodyPr wrap="none" anchor="ctr"/>
                <a:lstStyle/>
                <a:p>
                  <a:pPr defTabSz="457200"/>
                  <a:endParaRPr lang="en-US">
                    <a:solidFill>
                      <a:prstClr val="black"/>
                    </a:solidFill>
                  </a:endParaRPr>
                </a:p>
              </p:txBody>
            </p:sp>
            <p:sp>
              <p:nvSpPr>
                <p:cNvPr id="78" name="Oval 207"/>
                <p:cNvSpPr>
                  <a:spLocks noChangeArrowheads="1"/>
                </p:cNvSpPr>
                <p:nvPr/>
              </p:nvSpPr>
              <p:spPr bwMode="auto">
                <a:xfrm rot="10800000">
                  <a:off x="3960" y="216"/>
                  <a:ext cx="1224" cy="1224"/>
                </a:xfrm>
                <a:prstGeom prst="ellips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a:ln w="6350">
                  <a:solidFill>
                    <a:srgbClr val="FF9933"/>
                  </a:solidFill>
                  <a:round/>
                  <a:headEnd/>
                  <a:tailEnd/>
                </a:ln>
                <a:effectLst/>
              </p:spPr>
              <p:txBody>
                <a:bodyPr wrap="none" anchor="ctr"/>
                <a:lstStyle/>
                <a:p>
                  <a:pPr defTabSz="457200"/>
                  <a:endParaRPr lang="en-US">
                    <a:solidFill>
                      <a:prstClr val="black"/>
                    </a:solidFill>
                  </a:endParaRPr>
                </a:p>
              </p:txBody>
            </p:sp>
          </p:grpSp>
          <p:pic>
            <p:nvPicPr>
              <p:cNvPr id="76" name="Picture 209" descr="cloud"/>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015938" y="2387597"/>
                <a:ext cx="1379888" cy="526232"/>
              </a:xfrm>
              <a:prstGeom prst="rect">
                <a:avLst/>
              </a:prstGeom>
              <a:noFill/>
            </p:spPr>
          </p:pic>
        </p:grpSp>
        <p:sp>
          <p:nvSpPr>
            <p:cNvPr id="74" name="TextBox 73"/>
            <p:cNvSpPr txBox="1"/>
            <p:nvPr/>
          </p:nvSpPr>
          <p:spPr>
            <a:xfrm>
              <a:off x="2692052" y="3185202"/>
              <a:ext cx="762000" cy="290849"/>
            </a:xfrm>
            <a:prstGeom prst="rect">
              <a:avLst/>
            </a:prstGeom>
            <a:noFill/>
          </p:spPr>
          <p:txBody>
            <a:bodyPr wrap="square" rtlCol="0">
              <a:spAutoFit/>
            </a:bodyPr>
            <a:lstStyle/>
            <a:p>
              <a:pPr algn="ctr" defTabSz="457200"/>
              <a:r>
                <a:rPr lang="en-US" sz="1200" b="1" dirty="0" smtClean="0">
                  <a:solidFill>
                    <a:schemeClr val="bg1"/>
                  </a:solidFill>
                </a:rPr>
                <a:t>SAN</a:t>
              </a:r>
              <a:endParaRPr lang="en-US" sz="1200" b="1" dirty="0">
                <a:solidFill>
                  <a:schemeClr val="bg1"/>
                </a:solidFill>
              </a:endParaRPr>
            </a:p>
          </p:txBody>
        </p:sp>
      </p:grpSp>
      <p:sp>
        <p:nvSpPr>
          <p:cNvPr id="82" name="TextBox 81"/>
          <p:cNvSpPr txBox="1"/>
          <p:nvPr/>
        </p:nvSpPr>
        <p:spPr>
          <a:xfrm>
            <a:off x="6524835" y="3737357"/>
            <a:ext cx="2846004" cy="307777"/>
          </a:xfrm>
          <a:prstGeom prst="rect">
            <a:avLst/>
          </a:prstGeom>
          <a:noFill/>
        </p:spPr>
        <p:txBody>
          <a:bodyPr wrap="square" rtlCol="0">
            <a:spAutoFit/>
          </a:bodyPr>
          <a:lstStyle/>
          <a:p>
            <a:pPr defTabSz="457200"/>
            <a:r>
              <a:rPr lang="en-US" sz="1400" dirty="0" smtClean="0"/>
              <a:t>2x4 Gbps FC per server</a:t>
            </a:r>
            <a:endParaRPr lang="en-US" sz="1400" dirty="0"/>
          </a:p>
        </p:txBody>
      </p:sp>
      <p:sp>
        <p:nvSpPr>
          <p:cNvPr id="83" name="TextBox 82"/>
          <p:cNvSpPr txBox="1"/>
          <p:nvPr/>
        </p:nvSpPr>
        <p:spPr>
          <a:xfrm>
            <a:off x="3836058" y="1860396"/>
            <a:ext cx="2969370" cy="923330"/>
          </a:xfrm>
          <a:prstGeom prst="rect">
            <a:avLst/>
          </a:prstGeom>
          <a:noFill/>
        </p:spPr>
        <p:txBody>
          <a:bodyPr wrap="square" rtlCol="0">
            <a:spAutoFit/>
          </a:bodyPr>
          <a:lstStyle/>
          <a:p>
            <a:pPr algn="r" defTabSz="457200"/>
            <a:r>
              <a:rPr lang="en-US" dirty="0" smtClean="0"/>
              <a:t>HP BL680C</a:t>
            </a:r>
          </a:p>
          <a:p>
            <a:pPr algn="r" defTabSz="457200"/>
            <a:r>
              <a:rPr lang="en-US" dirty="0" smtClean="0"/>
              <a:t> up to 24 cores and</a:t>
            </a:r>
            <a:br>
              <a:rPr lang="en-US" dirty="0" smtClean="0"/>
            </a:br>
            <a:r>
              <a:rPr lang="en-US" dirty="0" smtClean="0"/>
              <a:t>128 GB RAM per blade</a:t>
            </a:r>
            <a:endParaRPr lang="en-US" dirty="0"/>
          </a:p>
        </p:txBody>
      </p:sp>
      <p:sp>
        <p:nvSpPr>
          <p:cNvPr id="3" name="Rectangle 2"/>
          <p:cNvSpPr/>
          <p:nvPr/>
        </p:nvSpPr>
        <p:spPr>
          <a:xfrm>
            <a:off x="37497" y="6556950"/>
            <a:ext cx="12188825" cy="253916"/>
          </a:xfrm>
          <a:prstGeom prst="rect">
            <a:avLst/>
          </a:prstGeom>
        </p:spPr>
        <p:txBody>
          <a:bodyPr wrap="square">
            <a:spAutoFit/>
          </a:bodyPr>
          <a:lstStyle/>
          <a:p>
            <a:r>
              <a:rPr lang="en-GB" sz="1050" dirty="0">
                <a:hlinkClick r:id="rId6"/>
              </a:rPr>
              <a:t>http://</a:t>
            </a:r>
            <a:r>
              <a:rPr lang="en-GB" sz="1050" dirty="0" smtClean="0">
                <a:hlinkClick r:id="rId6"/>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3348620368"/>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ESG Test Lab - Virtual</a:t>
            </a:r>
            <a:endParaRPr lang="en-GB" dirty="0"/>
          </a:p>
        </p:txBody>
      </p:sp>
      <p:cxnSp>
        <p:nvCxnSpPr>
          <p:cNvPr id="4" name="Straight Connector 3"/>
          <p:cNvCxnSpPr/>
          <p:nvPr/>
        </p:nvCxnSpPr>
        <p:spPr>
          <a:xfrm rot="5400000">
            <a:off x="6495115" y="4538975"/>
            <a:ext cx="1143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rot="5400000">
            <a:off x="6417728" y="4535345"/>
            <a:ext cx="1143000"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7" name="Picture 154" descr="centera"/>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585348" y="2992747"/>
            <a:ext cx="848563" cy="1295400"/>
          </a:xfrm>
          <a:prstGeom prst="rect">
            <a:avLst/>
          </a:prstGeom>
          <a:ln>
            <a:noFill/>
          </a:ln>
          <a:effectLst>
            <a:outerShdw blurRad="292100" dist="139700" dir="2700000" algn="tl" rotWithShape="0">
              <a:srgbClr val="333333">
                <a:alpha val="65000"/>
              </a:srgbClr>
            </a:outerShdw>
          </a:effectLst>
        </p:spPr>
      </p:pic>
      <p:sp>
        <p:nvSpPr>
          <p:cNvPr id="8" name="Isosceles Triangle 7"/>
          <p:cNvSpPr/>
          <p:nvPr/>
        </p:nvSpPr>
        <p:spPr>
          <a:xfrm rot="10800000">
            <a:off x="5383398" y="2517403"/>
            <a:ext cx="3148780" cy="457200"/>
          </a:xfrm>
          <a:prstGeom prst="triangle">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path path="circle">
              <a:fillToRect r="100000" b="100000"/>
            </a:path>
            <a:tileRect l="-100000" t="-100000"/>
          </a:gradFill>
          <a:ln w="25400" cap="flat" cmpd="sng" algn="ctr">
            <a:noFill/>
            <a:prstDash val="solid"/>
          </a:ln>
          <a:effectLst/>
        </p:spPr>
        <p:txBody>
          <a:bodyPr rtlCol="0" anchor="ctr"/>
          <a:lstStyle/>
          <a:p>
            <a:pPr algn="ctr" defTabSz="914400">
              <a:defRPr/>
            </a:pPr>
            <a:endParaRPr lang="en-US" kern="0">
              <a:solidFill>
                <a:schemeClr val="bg1"/>
              </a:solidFill>
            </a:endParaRPr>
          </a:p>
        </p:txBody>
      </p:sp>
      <p:sp>
        <p:nvSpPr>
          <p:cNvPr id="9" name="TextBox 37"/>
          <p:cNvSpPr txBox="1">
            <a:spLocks noChangeArrowheads="1"/>
          </p:cNvSpPr>
          <p:nvPr/>
        </p:nvSpPr>
        <p:spPr bwMode="auto">
          <a:xfrm>
            <a:off x="5610731" y="2462977"/>
            <a:ext cx="2640912" cy="338554"/>
          </a:xfrm>
          <a:prstGeom prst="rect">
            <a:avLst/>
          </a:prstGeom>
          <a:noFill/>
          <a:ln w="9525">
            <a:noFill/>
            <a:miter lim="800000"/>
            <a:headEnd/>
            <a:tailEnd/>
          </a:ln>
        </p:spPr>
        <p:txBody>
          <a:bodyPr>
            <a:spAutoFit/>
          </a:bodyPr>
          <a:lstStyle/>
          <a:p>
            <a:pPr algn="ctr" defTabSz="457200"/>
            <a:r>
              <a:rPr lang="en-US" sz="1600" b="1" dirty="0" smtClean="0">
                <a:solidFill>
                  <a:schemeClr val="bg1"/>
                </a:solidFill>
                <a:cs typeface="Arial" charset="0"/>
              </a:rPr>
              <a:t>Hyper-V R2</a:t>
            </a:r>
            <a:endParaRPr lang="en-US" sz="1600" b="1" dirty="0">
              <a:solidFill>
                <a:schemeClr val="bg1"/>
              </a:solidFill>
              <a:cs typeface="Arial" charset="0"/>
            </a:endParaRPr>
          </a:p>
        </p:txBody>
      </p:sp>
      <p:grpSp>
        <p:nvGrpSpPr>
          <p:cNvPr id="13" name="Group 221"/>
          <p:cNvGrpSpPr>
            <a:grpSpLocks/>
          </p:cNvGrpSpPr>
          <p:nvPr/>
        </p:nvGrpSpPr>
        <p:grpSpPr bwMode="auto">
          <a:xfrm>
            <a:off x="6297562" y="5151154"/>
            <a:ext cx="812588" cy="538197"/>
            <a:chOff x="2304" y="1718"/>
            <a:chExt cx="864" cy="1008"/>
          </a:xfrm>
        </p:grpSpPr>
        <p:sp>
          <p:nvSpPr>
            <p:cNvPr id="14"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15"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16"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17" name="Group 221"/>
          <p:cNvGrpSpPr>
            <a:grpSpLocks/>
          </p:cNvGrpSpPr>
          <p:nvPr/>
        </p:nvGrpSpPr>
        <p:grpSpPr bwMode="auto">
          <a:xfrm>
            <a:off x="6907001" y="5161636"/>
            <a:ext cx="812588" cy="538197"/>
            <a:chOff x="2304" y="1718"/>
            <a:chExt cx="864" cy="1008"/>
          </a:xfrm>
        </p:grpSpPr>
        <p:sp>
          <p:nvSpPr>
            <p:cNvPr id="18"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19"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20"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1" name="Group 221"/>
          <p:cNvGrpSpPr>
            <a:grpSpLocks/>
          </p:cNvGrpSpPr>
          <p:nvPr/>
        </p:nvGrpSpPr>
        <p:grpSpPr bwMode="auto">
          <a:xfrm>
            <a:off x="5738767" y="5733937"/>
            <a:ext cx="812588" cy="538197"/>
            <a:chOff x="2304" y="1718"/>
            <a:chExt cx="864" cy="1008"/>
          </a:xfrm>
        </p:grpSpPr>
        <p:sp>
          <p:nvSpPr>
            <p:cNvPr id="22"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23"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24"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5" name="Group 221"/>
          <p:cNvGrpSpPr>
            <a:grpSpLocks/>
          </p:cNvGrpSpPr>
          <p:nvPr/>
        </p:nvGrpSpPr>
        <p:grpSpPr bwMode="auto">
          <a:xfrm>
            <a:off x="6348208" y="5744419"/>
            <a:ext cx="812588" cy="538197"/>
            <a:chOff x="2304" y="1718"/>
            <a:chExt cx="864" cy="1008"/>
          </a:xfrm>
        </p:grpSpPr>
        <p:sp>
          <p:nvSpPr>
            <p:cNvPr id="26"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27"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28"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29" name="Group 221"/>
          <p:cNvGrpSpPr>
            <a:grpSpLocks/>
          </p:cNvGrpSpPr>
          <p:nvPr/>
        </p:nvGrpSpPr>
        <p:grpSpPr bwMode="auto">
          <a:xfrm>
            <a:off x="6957647" y="5733176"/>
            <a:ext cx="812588" cy="538197"/>
            <a:chOff x="2304" y="1718"/>
            <a:chExt cx="864" cy="1008"/>
          </a:xfrm>
        </p:grpSpPr>
        <p:sp>
          <p:nvSpPr>
            <p:cNvPr id="30"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31"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32"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33" name="Group 221"/>
          <p:cNvGrpSpPr>
            <a:grpSpLocks/>
          </p:cNvGrpSpPr>
          <p:nvPr/>
        </p:nvGrpSpPr>
        <p:grpSpPr bwMode="auto">
          <a:xfrm>
            <a:off x="7608339" y="5755196"/>
            <a:ext cx="812588" cy="538197"/>
            <a:chOff x="2304" y="1718"/>
            <a:chExt cx="864" cy="1008"/>
          </a:xfrm>
        </p:grpSpPr>
        <p:sp>
          <p:nvSpPr>
            <p:cNvPr id="34" name="Rectangle 222"/>
            <p:cNvSpPr>
              <a:spLocks noChangeArrowheads="1"/>
            </p:cNvSpPr>
            <p:nvPr/>
          </p:nvSpPr>
          <p:spPr bwMode="auto">
            <a:xfrm>
              <a:off x="2473" y="2289"/>
              <a:ext cx="539" cy="288"/>
            </a:xfrm>
            <a:prstGeom prst="rect">
              <a:avLst/>
            </a:prstGeom>
            <a:gradFill rotWithShape="1">
              <a:gsLst>
                <a:gs pos="0">
                  <a:srgbClr val="C2C5C8">
                    <a:gamma/>
                    <a:shade val="69804"/>
                    <a:invGamma/>
                  </a:srgbClr>
                </a:gs>
                <a:gs pos="100000">
                  <a:srgbClr val="C2C5C8">
                    <a:alpha val="0"/>
                  </a:srgbClr>
                </a:gs>
              </a:gsLst>
              <a:lin ang="5400000" scaled="1"/>
            </a:gradFill>
            <a:ln w="9525">
              <a:noFill/>
              <a:miter lim="800000"/>
              <a:headEnd/>
              <a:tailEnd/>
            </a:ln>
            <a:effectLst/>
          </p:spPr>
          <p:txBody>
            <a:bodyPr wrap="none" anchor="ctr"/>
            <a:lstStyle/>
            <a:p>
              <a:pPr defTabSz="457200"/>
              <a:endParaRPr lang="en-US"/>
            </a:p>
          </p:txBody>
        </p:sp>
        <p:sp>
          <p:nvSpPr>
            <p:cNvPr id="35" name="Oval 223"/>
            <p:cNvSpPr>
              <a:spLocks noChangeArrowheads="1"/>
            </p:cNvSpPr>
            <p:nvPr/>
          </p:nvSpPr>
          <p:spPr bwMode="auto">
            <a:xfrm>
              <a:off x="2304" y="2150"/>
              <a:ext cx="864" cy="576"/>
            </a:xfrm>
            <a:prstGeom prst="ellipse">
              <a:avLst/>
            </a:prstGeom>
            <a:gradFill rotWithShape="1">
              <a:gsLst>
                <a:gs pos="0">
                  <a:srgbClr val="C2C5C8">
                    <a:gamma/>
                    <a:shade val="60392"/>
                    <a:invGamma/>
                    <a:alpha val="78000"/>
                  </a:srgbClr>
                </a:gs>
                <a:gs pos="100000">
                  <a:srgbClr val="C2C5C8">
                    <a:alpha val="0"/>
                  </a:srgbClr>
                </a:gs>
              </a:gsLst>
              <a:path path="shape">
                <a:fillToRect l="50000" t="50000" r="50000" b="50000"/>
              </a:path>
            </a:gradFill>
            <a:ln w="9525">
              <a:noFill/>
              <a:round/>
              <a:headEnd/>
              <a:tailEnd/>
            </a:ln>
            <a:effectLst/>
          </p:spPr>
          <p:txBody>
            <a:bodyPr wrap="none" anchor="ctr"/>
            <a:lstStyle/>
            <a:p>
              <a:pPr defTabSz="457200"/>
              <a:endParaRPr lang="en-US"/>
            </a:p>
          </p:txBody>
        </p:sp>
        <p:pic>
          <p:nvPicPr>
            <p:cNvPr id="36" name="Picture 224" descr="db"/>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448" y="1718"/>
              <a:ext cx="576" cy="774"/>
            </a:xfrm>
            <a:prstGeom prst="rect">
              <a:avLst/>
            </a:prstGeom>
            <a:noFill/>
          </p:spPr>
        </p:pic>
      </p:grpSp>
      <p:grpSp>
        <p:nvGrpSpPr>
          <p:cNvPr id="38" name="Group 443"/>
          <p:cNvGrpSpPr/>
          <p:nvPr/>
        </p:nvGrpSpPr>
        <p:grpSpPr>
          <a:xfrm>
            <a:off x="6502981" y="4388387"/>
            <a:ext cx="1054430" cy="580572"/>
            <a:chOff x="2692052" y="3048000"/>
            <a:chExt cx="762000" cy="609600"/>
          </a:xfrm>
        </p:grpSpPr>
        <p:grpSp>
          <p:nvGrpSpPr>
            <p:cNvPr id="39" name="Group 2286"/>
            <p:cNvGrpSpPr/>
            <p:nvPr/>
          </p:nvGrpSpPr>
          <p:grpSpPr>
            <a:xfrm>
              <a:off x="2743199" y="3048000"/>
              <a:ext cx="710851" cy="609600"/>
              <a:chOff x="2015938" y="2057400"/>
              <a:chExt cx="1379888" cy="1143000"/>
            </a:xfrm>
          </p:grpSpPr>
          <p:grpSp>
            <p:nvGrpSpPr>
              <p:cNvPr id="41" name="Group 205"/>
              <p:cNvGrpSpPr>
                <a:grpSpLocks/>
              </p:cNvGrpSpPr>
              <p:nvPr/>
            </p:nvGrpSpPr>
            <p:grpSpPr bwMode="auto">
              <a:xfrm>
                <a:off x="2057400" y="2057400"/>
                <a:ext cx="1180260" cy="1143000"/>
                <a:chOff x="3888" y="144"/>
                <a:chExt cx="1368" cy="1368"/>
              </a:xfrm>
            </p:grpSpPr>
            <p:sp>
              <p:nvSpPr>
                <p:cNvPr id="43" name="Oval 206"/>
                <p:cNvSpPr>
                  <a:spLocks noChangeArrowheads="1"/>
                </p:cNvSpPr>
                <p:nvPr/>
              </p:nvSpPr>
              <p:spPr bwMode="auto">
                <a:xfrm>
                  <a:off x="3888" y="144"/>
                  <a:ext cx="1368" cy="1368"/>
                </a:xfrm>
                <a:prstGeom prst="ellipse">
                  <a:avLst/>
                </a:prstGeom>
                <a:gradFill rotWithShape="1">
                  <a:gsLst>
                    <a:gs pos="0">
                      <a:srgbClr val="F5F8FF"/>
                    </a:gs>
                    <a:gs pos="100000">
                      <a:srgbClr val="C2C5C8"/>
                    </a:gs>
                  </a:gsLst>
                  <a:lin ang="5400000" scaled="1"/>
                </a:gradFill>
                <a:ln w="9525">
                  <a:solidFill>
                    <a:schemeClr val="bg2"/>
                  </a:solidFill>
                  <a:round/>
                  <a:headEnd/>
                  <a:tailEnd/>
                </a:ln>
                <a:effectLst/>
              </p:spPr>
              <p:txBody>
                <a:bodyPr wrap="none" anchor="ctr"/>
                <a:lstStyle/>
                <a:p>
                  <a:pPr defTabSz="457200"/>
                  <a:endParaRPr lang="en-US">
                    <a:solidFill>
                      <a:schemeClr val="bg1"/>
                    </a:solidFill>
                  </a:endParaRPr>
                </a:p>
              </p:txBody>
            </p:sp>
            <p:sp>
              <p:nvSpPr>
                <p:cNvPr id="44" name="Oval 207"/>
                <p:cNvSpPr>
                  <a:spLocks noChangeArrowheads="1"/>
                </p:cNvSpPr>
                <p:nvPr/>
              </p:nvSpPr>
              <p:spPr bwMode="auto">
                <a:xfrm rot="10800000">
                  <a:off x="3960" y="216"/>
                  <a:ext cx="1224" cy="1224"/>
                </a:xfrm>
                <a:prstGeom prst="ellipse">
                  <a:avLst/>
                </a:prstGeom>
                <a:gradFill flip="none" rotWithShape="1">
                  <a:gsLst>
                    <a:gs pos="0">
                      <a:srgbClr val="FF9933">
                        <a:tint val="66000"/>
                        <a:satMod val="160000"/>
                      </a:srgbClr>
                    </a:gs>
                    <a:gs pos="50000">
                      <a:srgbClr val="FF9933">
                        <a:tint val="44500"/>
                        <a:satMod val="160000"/>
                      </a:srgbClr>
                    </a:gs>
                    <a:gs pos="100000">
                      <a:srgbClr val="FF9933">
                        <a:tint val="23500"/>
                        <a:satMod val="160000"/>
                      </a:srgbClr>
                    </a:gs>
                  </a:gsLst>
                  <a:lin ang="16200000" scaled="1"/>
                  <a:tileRect/>
                </a:gradFill>
                <a:ln w="6350">
                  <a:solidFill>
                    <a:srgbClr val="FF9933"/>
                  </a:solidFill>
                  <a:round/>
                  <a:headEnd/>
                  <a:tailEnd/>
                </a:ln>
                <a:effectLst/>
              </p:spPr>
              <p:txBody>
                <a:bodyPr wrap="none" anchor="ctr"/>
                <a:lstStyle/>
                <a:p>
                  <a:pPr defTabSz="457200"/>
                  <a:endParaRPr lang="en-US">
                    <a:solidFill>
                      <a:schemeClr val="bg1"/>
                    </a:solidFill>
                  </a:endParaRPr>
                </a:p>
              </p:txBody>
            </p:sp>
          </p:grpSp>
          <p:pic>
            <p:nvPicPr>
              <p:cNvPr id="42" name="Picture 209" descr="cloud"/>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015938" y="2387597"/>
                <a:ext cx="1379888" cy="526232"/>
              </a:xfrm>
              <a:prstGeom prst="rect">
                <a:avLst/>
              </a:prstGeom>
              <a:noFill/>
            </p:spPr>
          </p:pic>
        </p:grpSp>
        <p:sp>
          <p:nvSpPr>
            <p:cNvPr id="40" name="TextBox 39"/>
            <p:cNvSpPr txBox="1"/>
            <p:nvPr/>
          </p:nvSpPr>
          <p:spPr>
            <a:xfrm>
              <a:off x="2692052" y="3185202"/>
              <a:ext cx="762000" cy="290849"/>
            </a:xfrm>
            <a:prstGeom prst="rect">
              <a:avLst/>
            </a:prstGeom>
            <a:noFill/>
          </p:spPr>
          <p:txBody>
            <a:bodyPr wrap="square" rtlCol="0">
              <a:spAutoFit/>
            </a:bodyPr>
            <a:lstStyle/>
            <a:p>
              <a:pPr algn="ctr" defTabSz="457200"/>
              <a:r>
                <a:rPr lang="en-US" sz="1200" dirty="0" smtClean="0">
                  <a:solidFill>
                    <a:schemeClr val="bg1"/>
                  </a:solidFill>
                </a:rPr>
                <a:t>SAN</a:t>
              </a:r>
              <a:endParaRPr lang="en-US" sz="1200" dirty="0">
                <a:solidFill>
                  <a:schemeClr val="bg1"/>
                </a:solidFill>
              </a:endParaRPr>
            </a:p>
          </p:txBody>
        </p:sp>
      </p:grpSp>
      <p:cxnSp>
        <p:nvCxnSpPr>
          <p:cNvPr id="45" name="Straight Arrow Connector 44"/>
          <p:cNvCxnSpPr/>
          <p:nvPr/>
        </p:nvCxnSpPr>
        <p:spPr>
          <a:xfrm>
            <a:off x="8420929" y="5962238"/>
            <a:ext cx="71101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714753" y="5390698"/>
            <a:ext cx="711015" cy="1588"/>
          </a:xfrm>
          <a:prstGeom prst="straightConnector1">
            <a:avLst/>
          </a:prstGeom>
          <a:ln>
            <a:solidFill>
              <a:schemeClr val="tx1">
                <a:lumMod val="65000"/>
                <a:lumOff val="35000"/>
              </a:schemeClr>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433962" y="3129700"/>
            <a:ext cx="4818954" cy="646331"/>
          </a:xfrm>
          <a:prstGeom prst="rect">
            <a:avLst/>
          </a:prstGeom>
          <a:noFill/>
        </p:spPr>
        <p:txBody>
          <a:bodyPr wrap="square" rtlCol="0">
            <a:spAutoFit/>
          </a:bodyPr>
          <a:lstStyle/>
          <a:p>
            <a:pPr algn="r" defTabSz="914400">
              <a:defRPr/>
            </a:pPr>
            <a:r>
              <a:rPr lang="en-US" kern="0" dirty="0" smtClean="0"/>
              <a:t>Hypervisor: Microsoft Hyper-V R2</a:t>
            </a:r>
          </a:p>
          <a:p>
            <a:pPr algn="r" defTabSz="914400">
              <a:defRPr/>
            </a:pPr>
            <a:r>
              <a:rPr lang="en-US" kern="0" dirty="0" smtClean="0"/>
              <a:t>Physical OS: Windows Server 2008 R2 SP1</a:t>
            </a:r>
          </a:p>
        </p:txBody>
      </p:sp>
      <p:sp>
        <p:nvSpPr>
          <p:cNvPr id="54" name="TextBox 53"/>
          <p:cNvSpPr txBox="1"/>
          <p:nvPr/>
        </p:nvSpPr>
        <p:spPr>
          <a:xfrm>
            <a:off x="613218" y="5156022"/>
            <a:ext cx="5216789" cy="369332"/>
          </a:xfrm>
          <a:prstGeom prst="rect">
            <a:avLst/>
          </a:prstGeom>
          <a:noFill/>
        </p:spPr>
        <p:txBody>
          <a:bodyPr wrap="square" rtlCol="0">
            <a:spAutoFit/>
          </a:bodyPr>
          <a:lstStyle/>
          <a:p>
            <a:pPr algn="r" defTabSz="914400">
              <a:defRPr/>
            </a:pPr>
            <a:r>
              <a:rPr lang="en-US" kern="0" dirty="0" smtClean="0"/>
              <a:t>Virtual machine images: Fixed VHD</a:t>
            </a:r>
          </a:p>
        </p:txBody>
      </p:sp>
      <p:sp>
        <p:nvSpPr>
          <p:cNvPr id="55" name="TextBox 54"/>
          <p:cNvSpPr txBox="1"/>
          <p:nvPr/>
        </p:nvSpPr>
        <p:spPr>
          <a:xfrm>
            <a:off x="790174" y="5776307"/>
            <a:ext cx="5028547" cy="369332"/>
          </a:xfrm>
          <a:prstGeom prst="rect">
            <a:avLst/>
          </a:prstGeom>
          <a:noFill/>
        </p:spPr>
        <p:txBody>
          <a:bodyPr wrap="square" rtlCol="0">
            <a:spAutoFit/>
          </a:bodyPr>
          <a:lstStyle/>
          <a:p>
            <a:pPr algn="r" defTabSz="914400">
              <a:defRPr/>
            </a:pPr>
            <a:r>
              <a:rPr lang="en-US" kern="0" dirty="0" smtClean="0"/>
              <a:t>SQL data and logs: Fixed VHD</a:t>
            </a:r>
          </a:p>
        </p:txBody>
      </p:sp>
      <p:sp>
        <p:nvSpPr>
          <p:cNvPr id="69" name="Rectangle 68"/>
          <p:cNvSpPr/>
          <p:nvPr/>
        </p:nvSpPr>
        <p:spPr>
          <a:xfrm>
            <a:off x="37497" y="6556950"/>
            <a:ext cx="12188825" cy="253916"/>
          </a:xfrm>
          <a:prstGeom prst="rect">
            <a:avLst/>
          </a:prstGeom>
        </p:spPr>
        <p:txBody>
          <a:bodyPr wrap="square">
            <a:spAutoFit/>
          </a:bodyPr>
          <a:lstStyle/>
          <a:p>
            <a:r>
              <a:rPr lang="en-GB" sz="1050" dirty="0">
                <a:hlinkClick r:id="rId5"/>
              </a:rPr>
              <a:t>http://</a:t>
            </a:r>
            <a:r>
              <a:rPr lang="en-GB" sz="1050" dirty="0" smtClean="0">
                <a:hlinkClick r:id="rId5"/>
              </a:rPr>
              <a:t>download.microsoft.com/download/2/7/8/278EAE45-3AB4-4787-A640-B8FFA907E1AB/ESG%20Preso%20Microsoft%20Hyper-V%20Performance%20SQL%20Server%20Mar%2011_Wide.pdf</a:t>
            </a:r>
            <a:r>
              <a:rPr lang="en-GB" sz="1050" dirty="0" smtClean="0"/>
              <a:t> </a:t>
            </a:r>
            <a:endParaRPr lang="en-GB" sz="1050" dirty="0"/>
          </a:p>
        </p:txBody>
      </p:sp>
      <p:pic>
        <p:nvPicPr>
          <p:cNvPr id="70" name="Picture 154" descr="centera"/>
          <p:cNvPicPr>
            <a:picLocks noChangeAspect="1" noChangeArrowheads="1"/>
          </p:cNvPicPr>
          <p:nvPr/>
        </p:nvPicPr>
        <p:blipFill>
          <a:blip r:embed="rId6" cstate="print"/>
          <a:srcRect/>
          <a:stretch>
            <a:fillRect/>
          </a:stretch>
        </p:blipFill>
        <p:spPr bwMode="auto">
          <a:xfrm>
            <a:off x="5759466" y="1661542"/>
            <a:ext cx="518449" cy="790575"/>
          </a:xfrm>
          <a:prstGeom prst="rect">
            <a:avLst/>
          </a:prstGeom>
          <a:noFill/>
          <a:ln w="9525">
            <a:noFill/>
            <a:miter lim="800000"/>
            <a:headEnd/>
            <a:tailEnd/>
          </a:ln>
        </p:spPr>
      </p:pic>
      <p:pic>
        <p:nvPicPr>
          <p:cNvPr id="71" name="Picture 154" descr="centera"/>
          <p:cNvPicPr>
            <a:picLocks noChangeAspect="1" noChangeArrowheads="1"/>
          </p:cNvPicPr>
          <p:nvPr/>
        </p:nvPicPr>
        <p:blipFill>
          <a:blip r:embed="rId6" cstate="print"/>
          <a:srcRect/>
          <a:stretch>
            <a:fillRect/>
          </a:stretch>
        </p:blipFill>
        <p:spPr bwMode="auto">
          <a:xfrm>
            <a:off x="6368907" y="1661542"/>
            <a:ext cx="518449" cy="790575"/>
          </a:xfrm>
          <a:prstGeom prst="rect">
            <a:avLst/>
          </a:prstGeom>
          <a:noFill/>
          <a:ln w="9525">
            <a:noFill/>
            <a:miter lim="800000"/>
            <a:headEnd/>
            <a:tailEnd/>
          </a:ln>
        </p:spPr>
      </p:pic>
      <p:pic>
        <p:nvPicPr>
          <p:cNvPr id="72" name="Picture 154" descr="centera"/>
          <p:cNvPicPr>
            <a:picLocks noChangeAspect="1" noChangeArrowheads="1"/>
          </p:cNvPicPr>
          <p:nvPr/>
        </p:nvPicPr>
        <p:blipFill>
          <a:blip r:embed="rId6" cstate="print"/>
          <a:srcRect/>
          <a:stretch>
            <a:fillRect/>
          </a:stretch>
        </p:blipFill>
        <p:spPr bwMode="auto">
          <a:xfrm>
            <a:off x="6978348" y="1661542"/>
            <a:ext cx="518449" cy="790575"/>
          </a:xfrm>
          <a:prstGeom prst="rect">
            <a:avLst/>
          </a:prstGeom>
          <a:noFill/>
          <a:ln w="9525">
            <a:noFill/>
            <a:miter lim="800000"/>
            <a:headEnd/>
            <a:tailEnd/>
          </a:ln>
        </p:spPr>
      </p:pic>
      <p:sp>
        <p:nvSpPr>
          <p:cNvPr id="73" name="TextBox 72"/>
          <p:cNvSpPr txBox="1"/>
          <p:nvPr/>
        </p:nvSpPr>
        <p:spPr>
          <a:xfrm>
            <a:off x="567468" y="1602098"/>
            <a:ext cx="4654681" cy="923330"/>
          </a:xfrm>
          <a:prstGeom prst="rect">
            <a:avLst/>
          </a:prstGeom>
          <a:noFill/>
        </p:spPr>
        <p:txBody>
          <a:bodyPr wrap="square" rtlCol="0">
            <a:spAutoFit/>
          </a:bodyPr>
          <a:lstStyle/>
          <a:p>
            <a:pPr algn="r" defTabSz="914400">
              <a:defRPr/>
            </a:pPr>
            <a:r>
              <a:rPr lang="en-US" kern="0" dirty="0" smtClean="0"/>
              <a:t>Application: SQL Server 2008 R2</a:t>
            </a:r>
          </a:p>
          <a:p>
            <a:pPr algn="r" defTabSz="914400">
              <a:defRPr/>
            </a:pPr>
            <a:r>
              <a:rPr lang="en-US" kern="0" dirty="0" smtClean="0"/>
              <a:t>VM configuration: 4 </a:t>
            </a:r>
            <a:r>
              <a:rPr lang="en-US" kern="0" dirty="0" err="1" smtClean="0"/>
              <a:t>vCPU</a:t>
            </a:r>
            <a:r>
              <a:rPr lang="en-US" kern="0" dirty="0" smtClean="0"/>
              <a:t>, 16 GB RAM</a:t>
            </a:r>
          </a:p>
          <a:p>
            <a:pPr algn="r" defTabSz="914400">
              <a:defRPr/>
            </a:pPr>
            <a:r>
              <a:rPr lang="en-US" kern="0" dirty="0" smtClean="0"/>
              <a:t>Guest OS: Windows Server 2008 R2 SP1</a:t>
            </a:r>
          </a:p>
        </p:txBody>
      </p:sp>
      <p:pic>
        <p:nvPicPr>
          <p:cNvPr id="74" name="Picture 154" descr="centera"/>
          <p:cNvPicPr>
            <a:picLocks noChangeAspect="1" noChangeArrowheads="1"/>
          </p:cNvPicPr>
          <p:nvPr/>
        </p:nvPicPr>
        <p:blipFill>
          <a:blip r:embed="rId6" cstate="print"/>
          <a:srcRect/>
          <a:stretch>
            <a:fillRect/>
          </a:stretch>
        </p:blipFill>
        <p:spPr bwMode="auto">
          <a:xfrm>
            <a:off x="7608648" y="1652661"/>
            <a:ext cx="518449" cy="790575"/>
          </a:xfrm>
          <a:prstGeom prst="rect">
            <a:avLst/>
          </a:prstGeom>
          <a:noFill/>
          <a:ln w="9525">
            <a:noFill/>
            <a:miter lim="800000"/>
            <a:headEnd/>
            <a:tailEnd/>
          </a:ln>
        </p:spPr>
      </p:pic>
      <p:sp>
        <p:nvSpPr>
          <p:cNvPr id="75" name="TextBox 74"/>
          <p:cNvSpPr txBox="1"/>
          <p:nvPr/>
        </p:nvSpPr>
        <p:spPr>
          <a:xfrm rot="19481528">
            <a:off x="5688338" y="1214730"/>
            <a:ext cx="1302483" cy="276999"/>
          </a:xfrm>
          <a:prstGeom prst="rect">
            <a:avLst/>
          </a:prstGeom>
          <a:noFill/>
        </p:spPr>
        <p:txBody>
          <a:bodyPr wrap="square" rtlCol="0">
            <a:spAutoFit/>
          </a:bodyPr>
          <a:lstStyle/>
          <a:p>
            <a:pPr algn="ctr" defTabSz="457200"/>
            <a:r>
              <a:rPr lang="en-US" sz="1200" b="1" dirty="0" smtClean="0"/>
              <a:t>SQL Server </a:t>
            </a:r>
            <a:endParaRPr lang="en-US" sz="1200" b="1" dirty="0"/>
          </a:p>
        </p:txBody>
      </p:sp>
      <p:sp>
        <p:nvSpPr>
          <p:cNvPr id="76" name="TextBox 75"/>
          <p:cNvSpPr txBox="1"/>
          <p:nvPr/>
        </p:nvSpPr>
        <p:spPr>
          <a:xfrm rot="19481528">
            <a:off x="6281717" y="1203846"/>
            <a:ext cx="1302483" cy="276999"/>
          </a:xfrm>
          <a:prstGeom prst="rect">
            <a:avLst/>
          </a:prstGeom>
          <a:noFill/>
        </p:spPr>
        <p:txBody>
          <a:bodyPr wrap="square" rtlCol="0">
            <a:spAutoFit/>
          </a:bodyPr>
          <a:lstStyle/>
          <a:p>
            <a:pPr algn="ctr" defTabSz="457200"/>
            <a:r>
              <a:rPr lang="en-US" sz="1200" b="1" dirty="0" smtClean="0"/>
              <a:t>SQL Server </a:t>
            </a:r>
            <a:endParaRPr lang="en-US" sz="1200" b="1" dirty="0"/>
          </a:p>
        </p:txBody>
      </p:sp>
      <p:sp>
        <p:nvSpPr>
          <p:cNvPr id="77" name="TextBox 76"/>
          <p:cNvSpPr txBox="1"/>
          <p:nvPr/>
        </p:nvSpPr>
        <p:spPr>
          <a:xfrm rot="19481528">
            <a:off x="6910505" y="1199981"/>
            <a:ext cx="1302483" cy="276999"/>
          </a:xfrm>
          <a:prstGeom prst="rect">
            <a:avLst/>
          </a:prstGeom>
          <a:noFill/>
        </p:spPr>
        <p:txBody>
          <a:bodyPr wrap="square" rtlCol="0">
            <a:spAutoFit/>
          </a:bodyPr>
          <a:lstStyle/>
          <a:p>
            <a:pPr algn="ctr" defTabSz="457200"/>
            <a:r>
              <a:rPr lang="en-US" sz="1200" b="1" dirty="0" smtClean="0"/>
              <a:t>SQL Server </a:t>
            </a:r>
            <a:endParaRPr lang="en-US" sz="1200" b="1" dirty="0"/>
          </a:p>
        </p:txBody>
      </p:sp>
      <p:sp>
        <p:nvSpPr>
          <p:cNvPr id="78" name="TextBox 77"/>
          <p:cNvSpPr txBox="1"/>
          <p:nvPr/>
        </p:nvSpPr>
        <p:spPr>
          <a:xfrm rot="19481528">
            <a:off x="7596722" y="1185467"/>
            <a:ext cx="1302483" cy="276999"/>
          </a:xfrm>
          <a:prstGeom prst="rect">
            <a:avLst/>
          </a:prstGeom>
          <a:noFill/>
        </p:spPr>
        <p:txBody>
          <a:bodyPr wrap="square" rtlCol="0">
            <a:spAutoFit/>
          </a:bodyPr>
          <a:lstStyle/>
          <a:p>
            <a:pPr algn="ctr" defTabSz="457200"/>
            <a:r>
              <a:rPr lang="en-US" sz="1200" b="1" dirty="0" smtClean="0"/>
              <a:t>SQL Server </a:t>
            </a:r>
            <a:endParaRPr lang="en-US" sz="1200" b="1" dirty="0"/>
          </a:p>
        </p:txBody>
      </p:sp>
    </p:spTree>
    <p:extLst>
      <p:ext uri="{BB962C8B-B14F-4D97-AF65-F5344CB8AC3E}">
        <p14:creationId xmlns:p14="http://schemas.microsoft.com/office/powerpoint/2010/main" val="3403756432"/>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GB" dirty="0"/>
              <a:t>Online Transaction Processing  (OLTP)</a:t>
            </a:r>
          </a:p>
        </p:txBody>
      </p:sp>
      <p:sp>
        <p:nvSpPr>
          <p:cNvPr id="3" name="Text Placeholder 2"/>
          <p:cNvSpPr>
            <a:spLocks noGrp="1"/>
          </p:cNvSpPr>
          <p:nvPr>
            <p:ph type="body" sz="quarter" idx="10"/>
          </p:nvPr>
        </p:nvSpPr>
        <p:spPr>
          <a:xfrm>
            <a:off x="519112" y="1756275"/>
            <a:ext cx="11149013" cy="2068259"/>
          </a:xfrm>
        </p:spPr>
        <p:txBody>
          <a:bodyPr/>
          <a:lstStyle/>
          <a:p>
            <a:r>
              <a:rPr lang="en-GB" dirty="0"/>
              <a:t>Online brokerage application </a:t>
            </a:r>
          </a:p>
          <a:p>
            <a:r>
              <a:rPr lang="en-GB" dirty="0"/>
              <a:t>One to four SQL Server 2008 R2 VMs </a:t>
            </a:r>
          </a:p>
          <a:p>
            <a:r>
              <a:rPr lang="en-GB" dirty="0"/>
              <a:t>20,000 customer database per VM</a:t>
            </a:r>
          </a:p>
          <a:p>
            <a:r>
              <a:rPr lang="en-GB" dirty="0"/>
              <a:t>“Out of the box” SQL Server settings</a:t>
            </a:r>
          </a:p>
        </p:txBody>
      </p:sp>
      <p:sp>
        <p:nvSpPr>
          <p:cNvPr id="6" name="Rectangle 5"/>
          <p:cNvSpPr/>
          <p:nvPr/>
        </p:nvSpPr>
        <p:spPr>
          <a:xfrm>
            <a:off x="37497" y="6556950"/>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1618660397"/>
      </p:ext>
    </p:extLst>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SQL Workload Results</a:t>
            </a:r>
            <a:endParaRPr lang="en-GB" dirty="0"/>
          </a:p>
        </p:txBody>
      </p:sp>
      <p:graphicFrame>
        <p:nvGraphicFramePr>
          <p:cNvPr id="5" name="Chart 4"/>
          <p:cNvGraphicFramePr/>
          <p:nvPr>
            <p:extLst>
              <p:ext uri="{D42A27DB-BD31-4B8C-83A1-F6EECF244321}">
                <p14:modId xmlns:p14="http://schemas.microsoft.com/office/powerpoint/2010/main" val="780751725"/>
              </p:ext>
            </p:extLst>
          </p:nvPr>
        </p:nvGraphicFramePr>
        <p:xfrm>
          <a:off x="403959" y="1117777"/>
          <a:ext cx="10742771"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Rectangle 5"/>
          <p:cNvSpPr/>
          <p:nvPr/>
        </p:nvSpPr>
        <p:spPr>
          <a:xfrm>
            <a:off x="37497" y="6556950"/>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3864594711"/>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SQL Workload Results</a:t>
            </a:r>
            <a:endParaRPr lang="en-GB" dirty="0"/>
          </a:p>
        </p:txBody>
      </p:sp>
      <p:graphicFrame>
        <p:nvGraphicFramePr>
          <p:cNvPr id="4" name="Chart 3"/>
          <p:cNvGraphicFramePr/>
          <p:nvPr>
            <p:extLst>
              <p:ext uri="{D42A27DB-BD31-4B8C-83A1-F6EECF244321}">
                <p14:modId xmlns:p14="http://schemas.microsoft.com/office/powerpoint/2010/main" val="1104302865"/>
              </p:ext>
            </p:extLst>
          </p:nvPr>
        </p:nvGraphicFramePr>
        <p:xfrm>
          <a:off x="472736" y="1115602"/>
          <a:ext cx="106680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7497" y="6556950"/>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2683201033"/>
      </p:ext>
    </p:extLst>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SQL Workload Results</a:t>
            </a:r>
            <a:endParaRPr lang="en-GB" dirty="0"/>
          </a:p>
        </p:txBody>
      </p:sp>
      <p:graphicFrame>
        <p:nvGraphicFramePr>
          <p:cNvPr id="4" name="Chart 3"/>
          <p:cNvGraphicFramePr/>
          <p:nvPr>
            <p:extLst>
              <p:ext uri="{D42A27DB-BD31-4B8C-83A1-F6EECF244321}">
                <p14:modId xmlns:p14="http://schemas.microsoft.com/office/powerpoint/2010/main" val="3093225558"/>
              </p:ext>
            </p:extLst>
          </p:nvPr>
        </p:nvGraphicFramePr>
        <p:xfrm>
          <a:off x="434780" y="1158874"/>
          <a:ext cx="10969944"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7497" y="6556950"/>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804106342"/>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SQL Workload Results</a:t>
            </a:r>
            <a:endParaRPr lang="en-GB" dirty="0"/>
          </a:p>
        </p:txBody>
      </p:sp>
      <p:graphicFrame>
        <p:nvGraphicFramePr>
          <p:cNvPr id="4" name="Chart 3"/>
          <p:cNvGraphicFramePr/>
          <p:nvPr>
            <p:extLst>
              <p:ext uri="{D42A27DB-BD31-4B8C-83A1-F6EECF244321}">
                <p14:modId xmlns:p14="http://schemas.microsoft.com/office/powerpoint/2010/main" val="185331016"/>
              </p:ext>
            </p:extLst>
          </p:nvPr>
        </p:nvGraphicFramePr>
        <p:xfrm>
          <a:off x="204751" y="1046253"/>
          <a:ext cx="11199972" cy="532372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p:cNvSpPr/>
          <p:nvPr/>
        </p:nvSpPr>
        <p:spPr>
          <a:xfrm>
            <a:off x="37497" y="6556950"/>
            <a:ext cx="12188825" cy="253916"/>
          </a:xfrm>
          <a:prstGeom prst="rect">
            <a:avLst/>
          </a:prstGeom>
        </p:spPr>
        <p:txBody>
          <a:bodyPr wrap="square">
            <a:spAutoFit/>
          </a:bodyPr>
          <a:lstStyle/>
          <a:p>
            <a:r>
              <a:rPr lang="en-GB" sz="1050" dirty="0">
                <a:hlinkClick r:id="rId3"/>
              </a:rPr>
              <a:t>http://</a:t>
            </a:r>
            <a:r>
              <a:rPr lang="en-GB" sz="1050" dirty="0" smtClean="0">
                <a:hlinkClick r:id="rId3"/>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3517599882"/>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SQL Workload Results Summary</a:t>
            </a:r>
            <a:endParaRPr lang="en-GB" dirty="0"/>
          </a:p>
        </p:txBody>
      </p:sp>
      <p:sp>
        <p:nvSpPr>
          <p:cNvPr id="3" name="Text Placeholder 2"/>
          <p:cNvSpPr>
            <a:spLocks noGrp="1"/>
          </p:cNvSpPr>
          <p:nvPr>
            <p:ph type="body" sz="quarter" idx="10"/>
          </p:nvPr>
        </p:nvSpPr>
        <p:spPr>
          <a:xfrm>
            <a:off x="519112" y="1447799"/>
            <a:ext cx="11149013" cy="3693319"/>
          </a:xfrm>
        </p:spPr>
        <p:txBody>
          <a:bodyPr/>
          <a:lstStyle/>
          <a:p>
            <a:r>
              <a:rPr lang="en-GB" dirty="0"/>
              <a:t>20,000 to 80,000 customers (one to four VMs)</a:t>
            </a:r>
          </a:p>
          <a:p>
            <a:r>
              <a:rPr lang="en-GB" dirty="0"/>
              <a:t>Low response times as VMs are added</a:t>
            </a:r>
          </a:p>
          <a:p>
            <a:r>
              <a:rPr lang="en-GB" dirty="0"/>
              <a:t>Near linear performance scalability </a:t>
            </a:r>
          </a:p>
          <a:p>
            <a:pPr lvl="1"/>
            <a:r>
              <a:rPr lang="en-GB" dirty="0"/>
              <a:t>Transactions </a:t>
            </a:r>
          </a:p>
          <a:p>
            <a:pPr lvl="1"/>
            <a:r>
              <a:rPr lang="en-GB" dirty="0"/>
              <a:t>SQL server batch requests per second</a:t>
            </a:r>
          </a:p>
          <a:p>
            <a:r>
              <a:rPr lang="en-GB" dirty="0"/>
              <a:t>Low Hyper-V R2 overhead compared to physical (12%)</a:t>
            </a:r>
          </a:p>
          <a:p>
            <a:endParaRPr lang="en-GB" dirty="0"/>
          </a:p>
        </p:txBody>
      </p:sp>
      <p:sp>
        <p:nvSpPr>
          <p:cNvPr id="4" name="Rectangle 3"/>
          <p:cNvSpPr/>
          <p:nvPr/>
        </p:nvSpPr>
        <p:spPr>
          <a:xfrm>
            <a:off x="37497" y="6556950"/>
            <a:ext cx="12188825" cy="253916"/>
          </a:xfrm>
          <a:prstGeom prst="rect">
            <a:avLst/>
          </a:prstGeom>
        </p:spPr>
        <p:txBody>
          <a:bodyPr wrap="square">
            <a:spAutoFit/>
          </a:bodyPr>
          <a:lstStyle/>
          <a:p>
            <a:r>
              <a:rPr lang="en-GB" sz="1050" dirty="0">
                <a:hlinkClick r:id="rId2"/>
              </a:rPr>
              <a:t>http://</a:t>
            </a:r>
            <a:r>
              <a:rPr lang="en-GB" sz="1050" dirty="0" smtClean="0">
                <a:hlinkClick r:id="rId2"/>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119747774"/>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2011 SQL Workload Results Summary</a:t>
            </a:r>
            <a:endParaRPr lang="en-GB" dirty="0"/>
          </a:p>
        </p:txBody>
      </p:sp>
      <p:sp>
        <p:nvSpPr>
          <p:cNvPr id="3" name="Text Placeholder 2"/>
          <p:cNvSpPr>
            <a:spLocks noGrp="1"/>
          </p:cNvSpPr>
          <p:nvPr>
            <p:ph type="body" sz="quarter" idx="10"/>
          </p:nvPr>
        </p:nvSpPr>
        <p:spPr>
          <a:xfrm>
            <a:off x="519112" y="1447799"/>
            <a:ext cx="11149013" cy="4628960"/>
          </a:xfrm>
        </p:spPr>
        <p:txBody>
          <a:bodyPr/>
          <a:lstStyle/>
          <a:p>
            <a:pPr defTabSz="457200">
              <a:buClr>
                <a:srgbClr val="CC242E"/>
              </a:buClr>
            </a:pPr>
            <a:r>
              <a:rPr lang="en-US" dirty="0">
                <a:solidFill>
                  <a:schemeClr val="tx1"/>
                </a:solidFill>
              </a:rPr>
              <a:t>Performance scaled with low response times as SQL Server application workloads were consolidated on a physical server. </a:t>
            </a:r>
          </a:p>
          <a:p>
            <a:pPr defTabSz="457200">
              <a:buClr>
                <a:srgbClr val="CC242E"/>
              </a:buClr>
            </a:pPr>
            <a:r>
              <a:rPr lang="en-US" dirty="0">
                <a:solidFill>
                  <a:schemeClr val="tx1"/>
                </a:solidFill>
              </a:rPr>
              <a:t>The manageably low performance impact of Hyper-V R2 won’t be detected by the vast majority of end-users and applications. </a:t>
            </a:r>
          </a:p>
          <a:p>
            <a:pPr defTabSz="457200">
              <a:buClr>
                <a:srgbClr val="CC242E"/>
              </a:buClr>
            </a:pPr>
            <a:r>
              <a:rPr lang="en-US" dirty="0">
                <a:solidFill>
                  <a:schemeClr val="tx1"/>
                </a:solidFill>
              </a:rPr>
              <a:t>The performance, scalability, and low overhead of Hyper-V R2 can be used to reduce costs and improve the manageability, flexibility, and availability of consolidated SQL Server applications.  </a:t>
            </a:r>
          </a:p>
        </p:txBody>
      </p:sp>
      <p:sp>
        <p:nvSpPr>
          <p:cNvPr id="4" name="Rectangle 3"/>
          <p:cNvSpPr/>
          <p:nvPr/>
        </p:nvSpPr>
        <p:spPr>
          <a:xfrm>
            <a:off x="37497" y="6556950"/>
            <a:ext cx="12188825" cy="253916"/>
          </a:xfrm>
          <a:prstGeom prst="rect">
            <a:avLst/>
          </a:prstGeom>
        </p:spPr>
        <p:txBody>
          <a:bodyPr wrap="square">
            <a:spAutoFit/>
          </a:bodyPr>
          <a:lstStyle/>
          <a:p>
            <a:r>
              <a:rPr lang="en-GB" sz="1050" dirty="0">
                <a:hlinkClick r:id="rId2"/>
              </a:rPr>
              <a:t>http://</a:t>
            </a:r>
            <a:r>
              <a:rPr lang="en-GB" sz="1050" dirty="0" smtClean="0">
                <a:hlinkClick r:id="rId2"/>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27905275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dirty="0" smtClean="0"/>
              <a:t>Why Microsoft Virtualization</a:t>
            </a:r>
            <a:br>
              <a:rPr dirty="0" smtClean="0"/>
            </a:br>
            <a:r>
              <a:rPr lang="en-US" dirty="0" smtClean="0"/>
              <a:t>for Microsoft Server</a:t>
            </a:r>
            <a:br>
              <a:rPr lang="en-US" dirty="0" smtClean="0"/>
            </a:br>
            <a:r>
              <a:rPr lang="en-US" dirty="0" smtClean="0"/>
              <a:t>Applications</a:t>
            </a:r>
            <a:endParaRPr lang="en-US" dirty="0"/>
          </a:p>
        </p:txBody>
      </p:sp>
    </p:spTree>
    <p:extLst>
      <p:ext uri="{BB962C8B-B14F-4D97-AF65-F5344CB8AC3E}">
        <p14:creationId xmlns:p14="http://schemas.microsoft.com/office/powerpoint/2010/main" val="580127266"/>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Issues to Consider</a:t>
            </a:r>
            <a:endParaRPr lang="en-GB" dirty="0"/>
          </a:p>
        </p:txBody>
      </p:sp>
      <p:sp>
        <p:nvSpPr>
          <p:cNvPr id="3" name="Text Placeholder 2"/>
          <p:cNvSpPr>
            <a:spLocks noGrp="1"/>
          </p:cNvSpPr>
          <p:nvPr>
            <p:ph type="body" sz="quarter" idx="10"/>
          </p:nvPr>
        </p:nvSpPr>
        <p:spPr>
          <a:xfrm>
            <a:off x="519112" y="1447799"/>
            <a:ext cx="11149013" cy="4628960"/>
          </a:xfrm>
        </p:spPr>
        <p:txBody>
          <a:bodyPr/>
          <a:lstStyle/>
          <a:p>
            <a:r>
              <a:rPr lang="en-GB" sz="2800" dirty="0"/>
              <a:t>Mileage varies; test with your workloads and your data</a:t>
            </a:r>
          </a:p>
          <a:p>
            <a:r>
              <a:rPr lang="en-GB" sz="2800" dirty="0"/>
              <a:t>Hyper-V</a:t>
            </a:r>
          </a:p>
          <a:p>
            <a:pPr lvl="1"/>
            <a:r>
              <a:rPr lang="en-GB" sz="2400" dirty="0"/>
              <a:t>Included for free with Windows Server </a:t>
            </a:r>
            <a:r>
              <a:rPr lang="en-GB" sz="2400" dirty="0" smtClean="0"/>
              <a:t>2008 R2</a:t>
            </a:r>
            <a:endParaRPr lang="en-GB" sz="2400" dirty="0"/>
          </a:p>
          <a:p>
            <a:pPr lvl="1"/>
            <a:r>
              <a:rPr lang="en-GB" sz="2400" dirty="0"/>
              <a:t>Proven to perform with demanding applications</a:t>
            </a:r>
          </a:p>
          <a:p>
            <a:r>
              <a:rPr lang="en-GB" sz="2800" dirty="0"/>
              <a:t>Size matters</a:t>
            </a:r>
          </a:p>
          <a:p>
            <a:pPr lvl="1"/>
            <a:r>
              <a:rPr lang="en-GB" sz="2400" dirty="0"/>
              <a:t>“Utility-class” SQL Server apps are a great place to start</a:t>
            </a:r>
          </a:p>
          <a:p>
            <a:pPr lvl="1"/>
            <a:r>
              <a:rPr lang="en-GB" sz="2400" dirty="0"/>
              <a:t>Apps that are resource-constrained on a physical server  may not be good candidates for virtualization</a:t>
            </a:r>
          </a:p>
          <a:p>
            <a:r>
              <a:rPr lang="en-GB" sz="2800" dirty="0"/>
              <a:t>High Availability matters</a:t>
            </a:r>
          </a:p>
          <a:p>
            <a:r>
              <a:rPr lang="en-GB" sz="2800" dirty="0"/>
              <a:t>Leverage ESG Lab Validations, Microsoft and its partners’ best practices/proof </a:t>
            </a:r>
            <a:r>
              <a:rPr lang="en-GB" sz="2800" dirty="0" smtClean="0"/>
              <a:t>points</a:t>
            </a:r>
            <a:endParaRPr lang="en-GB" sz="2800" dirty="0"/>
          </a:p>
        </p:txBody>
      </p:sp>
      <p:sp>
        <p:nvSpPr>
          <p:cNvPr id="4" name="Rectangle 3"/>
          <p:cNvSpPr/>
          <p:nvPr/>
        </p:nvSpPr>
        <p:spPr>
          <a:xfrm>
            <a:off x="37497" y="6556950"/>
            <a:ext cx="12188825" cy="253916"/>
          </a:xfrm>
          <a:prstGeom prst="rect">
            <a:avLst/>
          </a:prstGeom>
        </p:spPr>
        <p:txBody>
          <a:bodyPr wrap="square">
            <a:spAutoFit/>
          </a:bodyPr>
          <a:lstStyle/>
          <a:p>
            <a:r>
              <a:rPr lang="en-GB" sz="1050" dirty="0">
                <a:hlinkClick r:id="rId2"/>
              </a:rPr>
              <a:t>http://</a:t>
            </a:r>
            <a:r>
              <a:rPr lang="en-GB" sz="1050" dirty="0" smtClean="0">
                <a:hlinkClick r:id="rId2"/>
              </a:rPr>
              <a:t>download.microsoft.com/download/2/7/8/278EAE45-3AB4-4787-A640-B8FFA907E1AB/ESG%20Preso%20Microsoft%20Hyper-V%20Performance%20SQL%20Server%20Mar%2011_Wide.pdf</a:t>
            </a:r>
            <a:r>
              <a:rPr lang="en-GB" sz="1050" dirty="0" smtClean="0"/>
              <a:t> </a:t>
            </a:r>
            <a:endParaRPr lang="en-GB" sz="1050" dirty="0"/>
          </a:p>
        </p:txBody>
      </p:sp>
    </p:spTree>
    <p:extLst>
      <p:ext uri="{BB962C8B-B14F-4D97-AF65-F5344CB8AC3E}">
        <p14:creationId xmlns:p14="http://schemas.microsoft.com/office/powerpoint/2010/main" val="3597554709"/>
      </p:ext>
    </p:extLst>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2"/>
          <p:cNvSpPr txBox="1">
            <a:spLocks noChangeArrowheads="1"/>
          </p:cNvSpPr>
          <p:nvPr/>
        </p:nvSpPr>
        <p:spPr bwMode="auto">
          <a:xfrm>
            <a:off x="744328" y="5990232"/>
            <a:ext cx="8153400" cy="646331"/>
          </a:xfrm>
          <a:prstGeom prst="rect">
            <a:avLst/>
          </a:prstGeom>
          <a:noFill/>
          <a:ln w="9525">
            <a:noFill/>
            <a:miter lim="800000"/>
            <a:headEnd/>
            <a:tailEnd/>
          </a:ln>
        </p:spPr>
        <p:txBody>
          <a:bodyPr>
            <a:spAutoFit/>
          </a:bodyPr>
          <a:lstStyle/>
          <a:p>
            <a:pPr marL="225425" marR="0" lvl="0" indent="-225425" defTabSz="91440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sz="12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itchFamily="34" charset="0"/>
              </a:rPr>
              <a:t>*From data acquired across a range of analysts, published customer quotes and  current customer adoption trends.</a:t>
            </a:r>
          </a:p>
          <a:p>
            <a:pPr marL="225425" marR="0" lvl="0" indent="-225425" defTabSz="91440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sz="12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itchFamily="34" charset="0"/>
              </a:rPr>
              <a:t>^IDC  Virtualization Study 2008</a:t>
            </a:r>
          </a:p>
          <a:p>
            <a:pPr marL="225425" marR="0" lvl="0" indent="-225425" defTabSz="914400" eaLnBrk="1" fontAlgn="auto" latinLnBrk="0" hangingPunct="1">
              <a:lnSpc>
                <a:spcPct val="100000"/>
              </a:lnSpc>
              <a:spcBef>
                <a:spcPts val="0"/>
              </a:spcBef>
              <a:spcAft>
                <a:spcPts val="0"/>
              </a:spcAft>
              <a:buClrTx/>
              <a:buSzTx/>
              <a:buFontTx/>
              <a:buNone/>
              <a:tabLst>
                <a:tab pos="457200" algn="l"/>
                <a:tab pos="914400" algn="l"/>
                <a:tab pos="1371600" algn="l"/>
                <a:tab pos="1828800" algn="l"/>
              </a:tabLst>
              <a:defRPr/>
            </a:pPr>
            <a:r>
              <a:rPr kumimoji="0" lang="en-US" sz="1200" b="0" i="0" u="none" strike="noStrike" kern="0" cap="none" spc="0" normalizeH="0" baseline="30000" noProof="0" dirty="0" smtClean="0">
                <a:ln>
                  <a:noFill/>
                </a:ln>
                <a:solidFill>
                  <a:sysClr val="window" lastClr="FFFFFF"/>
                </a:solidFill>
                <a:effectLst>
                  <a:outerShdw blurRad="38100" dist="38100" dir="2700000" algn="tl">
                    <a:srgbClr val="000000">
                      <a:alpha val="43137"/>
                    </a:srgbClr>
                  </a:outerShdw>
                </a:effectLst>
                <a:uLnTx/>
                <a:uFillTx/>
                <a:latin typeface="Calibri" pitchFamily="34" charset="0"/>
              </a:rPr>
              <a:t>+</a:t>
            </a:r>
            <a:r>
              <a:rPr kumimoji="0" lang="en-US" sz="1200" b="0" i="0" u="none" strike="noStrike" kern="0" cap="none" spc="0" normalizeH="0" baseline="0" noProof="0" dirty="0" smtClean="0">
                <a:ln>
                  <a:noFill/>
                </a:ln>
                <a:solidFill>
                  <a:sysClr val="window" lastClr="FFFFFF"/>
                </a:solidFill>
                <a:effectLst>
                  <a:outerShdw blurRad="38100" dist="38100" dir="2700000" algn="tl">
                    <a:srgbClr val="000000">
                      <a:alpha val="43137"/>
                    </a:srgbClr>
                  </a:outerShdw>
                </a:effectLst>
                <a:uLnTx/>
                <a:uFillTx/>
                <a:latin typeface="Calibri" pitchFamily="34" charset="0"/>
              </a:rPr>
              <a:t>From customer case studies and industry surveys.</a:t>
            </a:r>
          </a:p>
        </p:txBody>
      </p:sp>
      <p:sp>
        <p:nvSpPr>
          <p:cNvPr id="2" name="Title 1"/>
          <p:cNvSpPr>
            <a:spLocks noGrp="1"/>
          </p:cNvSpPr>
          <p:nvPr>
            <p:ph type="title"/>
          </p:nvPr>
        </p:nvSpPr>
        <p:spPr>
          <a:xfrm>
            <a:off x="519112" y="228600"/>
            <a:ext cx="11149013" cy="1329595"/>
          </a:xfrm>
        </p:spPr>
        <p:txBody>
          <a:bodyPr/>
          <a:lstStyle/>
          <a:p>
            <a:r>
              <a:rPr lang="en-US" dirty="0"/>
              <a:t>Virtualization Adoption Characteristics</a:t>
            </a:r>
            <a:br>
              <a:rPr lang="en-US" dirty="0"/>
            </a:br>
            <a:endParaRPr lang="en-US" dirty="0"/>
          </a:p>
        </p:txBody>
      </p:sp>
      <p:sp>
        <p:nvSpPr>
          <p:cNvPr id="3" name="Content Placeholder 2"/>
          <p:cNvSpPr>
            <a:spLocks noGrp="1"/>
          </p:cNvSpPr>
          <p:nvPr>
            <p:ph idx="1"/>
          </p:nvPr>
        </p:nvSpPr>
        <p:spPr>
          <a:xfrm>
            <a:off x="519112" y="1447799"/>
            <a:ext cx="11149013" cy="5059847"/>
          </a:xfrm>
        </p:spPr>
        <p:txBody>
          <a:bodyPr/>
          <a:lstStyle/>
          <a:p>
            <a:r>
              <a:rPr lang="en-US" sz="2400" dirty="0"/>
              <a:t>By the end of 2010, between 18% &amp; 25% of enterprise workloads will execute within virtual </a:t>
            </a:r>
            <a:r>
              <a:rPr lang="en-US" sz="2400" dirty="0" smtClean="0"/>
              <a:t>machines*</a:t>
            </a:r>
            <a:endParaRPr lang="en-US" sz="2400" dirty="0"/>
          </a:p>
          <a:p>
            <a:r>
              <a:rPr lang="en-US" sz="2400" dirty="0"/>
              <a:t>By the end of 2012, that adoption rate will be between 45% and 55</a:t>
            </a:r>
            <a:r>
              <a:rPr lang="en-US" sz="2400" dirty="0" smtClean="0"/>
              <a:t>%*</a:t>
            </a:r>
            <a:endParaRPr lang="en-US" sz="2400" dirty="0"/>
          </a:p>
          <a:p>
            <a:r>
              <a:rPr lang="en-US" sz="2400" dirty="0"/>
              <a:t>Industry wide, for Enterprise IT Servers, IDC predicts 8:1 virtualized consolidation ratios by 2012.^</a:t>
            </a:r>
          </a:p>
          <a:p>
            <a:r>
              <a:rPr lang="en-US" sz="2400" dirty="0"/>
              <a:t>Existing typical SQL Server consolidation rates range from 4:1 to </a:t>
            </a:r>
            <a:r>
              <a:rPr lang="en-US" sz="2400" dirty="0" smtClean="0"/>
              <a:t>18:1+ </a:t>
            </a:r>
            <a:endParaRPr lang="en-US" sz="2400" dirty="0"/>
          </a:p>
          <a:p>
            <a:endParaRPr lang="en-US" sz="2400" dirty="0" smtClean="0"/>
          </a:p>
          <a:p>
            <a:pPr marL="0" indent="0">
              <a:buNone/>
            </a:pPr>
            <a:r>
              <a:rPr lang="en-US" sz="2400" u="sng" dirty="0"/>
              <a:t>SQL Server e</a:t>
            </a:r>
            <a:r>
              <a:rPr lang="en-US" sz="2400" u="sng" dirty="0" smtClean="0"/>
              <a:t>cosystem </a:t>
            </a:r>
            <a:r>
              <a:rPr lang="en-US" sz="2400" u="sng" dirty="0"/>
              <a:t>memory </a:t>
            </a:r>
            <a:r>
              <a:rPr lang="en-US" sz="2400" u="sng" dirty="0" smtClean="0"/>
              <a:t>characteristics</a:t>
            </a:r>
          </a:p>
          <a:p>
            <a:r>
              <a:rPr lang="en-US" sz="2400" dirty="0"/>
              <a:t>~90% of SQL Server systems have 32GB RAM or less</a:t>
            </a:r>
          </a:p>
          <a:p>
            <a:r>
              <a:rPr lang="en-US" sz="2400" dirty="0"/>
              <a:t>~65% of SQL Server systems have 8GB RAM or less</a:t>
            </a:r>
          </a:p>
          <a:p>
            <a:r>
              <a:rPr lang="en-US" sz="2400" dirty="0"/>
              <a:t>~20% of SQL Server systems have 2GB RAM or less</a:t>
            </a:r>
          </a:p>
          <a:p>
            <a:endParaRPr lang="en-US" sz="2400" dirty="0" smtClean="0"/>
          </a:p>
          <a:p>
            <a:endParaRPr lang="en-US" sz="2400" dirty="0" smtClean="0"/>
          </a:p>
        </p:txBody>
      </p:sp>
    </p:spTree>
    <p:extLst>
      <p:ext uri="{BB962C8B-B14F-4D97-AF65-F5344CB8AC3E}">
        <p14:creationId xmlns:p14="http://schemas.microsoft.com/office/powerpoint/2010/main" val="1087831653"/>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SQL Server</a:t>
            </a:r>
            <a:br>
              <a:rPr lang="en-US" dirty="0" smtClean="0"/>
            </a:br>
            <a:r>
              <a:rPr lang="en-US" dirty="0" smtClean="0"/>
              <a:t>Virtualization</a:t>
            </a:r>
            <a:br>
              <a:rPr lang="en-US" dirty="0" smtClean="0"/>
            </a:br>
            <a:r>
              <a:rPr lang="en-US" dirty="0" smtClean="0"/>
              <a:t>Best Practices</a:t>
            </a:r>
            <a:endParaRPr lang="en-US" dirty="0"/>
          </a:p>
        </p:txBody>
      </p:sp>
    </p:spTree>
    <p:extLst>
      <p:ext uri="{BB962C8B-B14F-4D97-AF65-F5344CB8AC3E}">
        <p14:creationId xmlns:p14="http://schemas.microsoft.com/office/powerpoint/2010/main" val="464855829"/>
      </p:ext>
    </p:extLst>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Consolidation &amp;</a:t>
            </a:r>
            <a:br>
              <a:rPr lang="en-GB" dirty="0" smtClean="0"/>
            </a:br>
            <a:r>
              <a:rPr lang="en-GB" dirty="0" smtClean="0"/>
              <a:t>Resource Pooling</a:t>
            </a:r>
            <a:endParaRPr lang="en-GB" dirty="0"/>
          </a:p>
        </p:txBody>
      </p:sp>
    </p:spTree>
    <p:extLst>
      <p:ext uri="{BB962C8B-B14F-4D97-AF65-F5344CB8AC3E}">
        <p14:creationId xmlns:p14="http://schemas.microsoft.com/office/powerpoint/2010/main" val="3966859054"/>
      </p:ext>
    </p:extLst>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Consolidation </a:t>
            </a:r>
            <a:endParaRPr lang="en-US" dirty="0"/>
          </a:p>
        </p:txBody>
      </p:sp>
      <p:sp>
        <p:nvSpPr>
          <p:cNvPr id="11" name="Content Placeholder 10"/>
          <p:cNvSpPr>
            <a:spLocks noGrp="1"/>
          </p:cNvSpPr>
          <p:nvPr>
            <p:ph idx="1"/>
          </p:nvPr>
        </p:nvSpPr>
        <p:spPr>
          <a:xfrm>
            <a:off x="519112" y="1447799"/>
            <a:ext cx="11149013" cy="1871282"/>
          </a:xfrm>
        </p:spPr>
        <p:txBody>
          <a:bodyPr/>
          <a:lstStyle/>
          <a:p>
            <a:r>
              <a:rPr lang="en-US" dirty="0"/>
              <a:t>Currently a variety of consolidation strategies exist and are utilized.</a:t>
            </a:r>
          </a:p>
          <a:p>
            <a:r>
              <a:rPr lang="en-US" dirty="0"/>
              <a:t>Typically, as isolation goes up, density goes down and operation cost goes up</a:t>
            </a:r>
            <a:r>
              <a:rPr lang="en-US" dirty="0" smtClean="0"/>
              <a:t>.</a:t>
            </a:r>
            <a:endParaRPr lang="en-US" dirty="0"/>
          </a:p>
        </p:txBody>
      </p:sp>
      <p:sp>
        <p:nvSpPr>
          <p:cNvPr id="5" name="TextBox 4"/>
          <p:cNvSpPr txBox="1"/>
          <p:nvPr/>
        </p:nvSpPr>
        <p:spPr>
          <a:xfrm rot="16200000">
            <a:off x="-1914339" y="4093098"/>
            <a:ext cx="4481355" cy="523220"/>
          </a:xfrm>
          <a:prstGeom prst="rect">
            <a:avLst/>
          </a:prstGeom>
          <a:noFill/>
          <a:effectLst/>
        </p:spPr>
        <p:txBody>
          <a:bodyPr wrap="none" rtlCol="0">
            <a:spAutoFit/>
          </a:bodyPr>
          <a:lstStyle/>
          <a:p>
            <a:pPr defTabSz="914400" fontAlgn="auto">
              <a:spcBef>
                <a:spcPts val="0"/>
              </a:spcBef>
              <a:spcAft>
                <a:spcPts val="0"/>
              </a:spcAft>
            </a:pPr>
            <a:r>
              <a:rPr lang="en-US" sz="2800" dirty="0">
                <a:latin typeface="Calibri"/>
              </a:rPr>
              <a:t>Higher Isolation, Higher Costs</a:t>
            </a:r>
          </a:p>
        </p:txBody>
      </p:sp>
      <p:sp>
        <p:nvSpPr>
          <p:cNvPr id="6" name="TextBox 5"/>
          <p:cNvSpPr txBox="1"/>
          <p:nvPr/>
        </p:nvSpPr>
        <p:spPr>
          <a:xfrm rot="5400000">
            <a:off x="9505751" y="4263721"/>
            <a:ext cx="4308680" cy="523220"/>
          </a:xfrm>
          <a:prstGeom prst="rect">
            <a:avLst/>
          </a:prstGeom>
          <a:noFill/>
          <a:effectLst/>
        </p:spPr>
        <p:txBody>
          <a:bodyPr wrap="none" rtlCol="0">
            <a:spAutoFit/>
          </a:bodyPr>
          <a:lstStyle/>
          <a:p>
            <a:pPr defTabSz="914400" fontAlgn="auto">
              <a:spcBef>
                <a:spcPts val="0"/>
              </a:spcBef>
              <a:spcAft>
                <a:spcPts val="0"/>
              </a:spcAft>
            </a:pPr>
            <a:r>
              <a:rPr lang="en-US" sz="2800" dirty="0">
                <a:latin typeface="Calibri"/>
              </a:rPr>
              <a:t>Higher Density, Lower Costs </a:t>
            </a:r>
          </a:p>
        </p:txBody>
      </p:sp>
      <p:sp>
        <p:nvSpPr>
          <p:cNvPr id="16" name="TextBox 15"/>
          <p:cNvSpPr txBox="1"/>
          <p:nvPr/>
        </p:nvSpPr>
        <p:spPr>
          <a:xfrm>
            <a:off x="7516442" y="4402714"/>
            <a:ext cx="3250353" cy="246221"/>
          </a:xfrm>
          <a:prstGeom prst="rect">
            <a:avLst/>
          </a:prstGeom>
          <a:noFill/>
        </p:spPr>
        <p:txBody>
          <a:bodyPr wrap="square" rtlCol="0">
            <a:spAutoFit/>
          </a:bodyPr>
          <a:lstStyle/>
          <a:p>
            <a:pPr algn="ctr" defTabSz="914400" fontAlgn="auto">
              <a:spcBef>
                <a:spcPts val="0"/>
              </a:spcBef>
              <a:spcAft>
                <a:spcPts val="0"/>
              </a:spcAft>
            </a:pPr>
            <a:r>
              <a:rPr lang="en-US" sz="1000" dirty="0" smtClean="0">
                <a:latin typeface="Tahoma" pitchFamily="34" charset="0"/>
                <a:ea typeface="Tahoma" pitchFamily="34" charset="0"/>
                <a:cs typeface="Tahoma" pitchFamily="34" charset="0"/>
              </a:rPr>
              <a:t>MyServer</a:t>
            </a:r>
            <a:endParaRPr lang="en-US" sz="1000" dirty="0">
              <a:latin typeface="Tahoma" pitchFamily="34" charset="0"/>
              <a:ea typeface="Tahoma" pitchFamily="34" charset="0"/>
              <a:cs typeface="Tahoma" pitchFamily="34" charset="0"/>
            </a:endParaRPr>
          </a:p>
        </p:txBody>
      </p:sp>
      <p:sp>
        <p:nvSpPr>
          <p:cNvPr id="25" name="TextBox 24"/>
          <p:cNvSpPr txBox="1"/>
          <p:nvPr/>
        </p:nvSpPr>
        <p:spPr>
          <a:xfrm>
            <a:off x="7827700" y="3992452"/>
            <a:ext cx="1200842" cy="369332"/>
          </a:xfrm>
          <a:prstGeom prst="rect">
            <a:avLst/>
          </a:prstGeom>
          <a:noFill/>
        </p:spPr>
        <p:txBody>
          <a:bodyPr wrap="none" rtlCol="0">
            <a:spAutoFit/>
          </a:bodyPr>
          <a:lstStyle/>
          <a:p>
            <a:pPr algn="ctr" defTabSz="914400" fontAlgn="auto">
              <a:spcBef>
                <a:spcPts val="0"/>
              </a:spcBef>
              <a:spcAft>
                <a:spcPts val="0"/>
              </a:spcAft>
            </a:pPr>
            <a:r>
              <a:rPr lang="en-US" dirty="0" smtClean="0">
                <a:latin typeface="Calibri"/>
              </a:rPr>
              <a:t>Databases </a:t>
            </a:r>
            <a:endParaRPr lang="en-US" dirty="0">
              <a:latin typeface="Calibri"/>
            </a:endParaRPr>
          </a:p>
        </p:txBody>
      </p:sp>
      <p:sp>
        <p:nvSpPr>
          <p:cNvPr id="26" name="TextBox 25"/>
          <p:cNvSpPr txBox="1"/>
          <p:nvPr/>
        </p:nvSpPr>
        <p:spPr>
          <a:xfrm>
            <a:off x="5502546" y="3994447"/>
            <a:ext cx="1060931" cy="646331"/>
          </a:xfrm>
          <a:prstGeom prst="rect">
            <a:avLst/>
          </a:prstGeom>
          <a:noFill/>
        </p:spPr>
        <p:txBody>
          <a:bodyPr wrap="none" rtlCol="0">
            <a:spAutoFit/>
          </a:bodyPr>
          <a:lstStyle/>
          <a:p>
            <a:pPr defTabSz="914400" fontAlgn="auto">
              <a:spcBef>
                <a:spcPts val="0"/>
              </a:spcBef>
              <a:spcAft>
                <a:spcPts val="0"/>
              </a:spcAft>
            </a:pPr>
            <a:r>
              <a:rPr lang="en-US" dirty="0">
                <a:latin typeface="Calibri"/>
              </a:rPr>
              <a:t>Instances</a:t>
            </a:r>
          </a:p>
          <a:p>
            <a:pPr defTabSz="914400" fontAlgn="auto">
              <a:spcBef>
                <a:spcPts val="0"/>
              </a:spcBef>
              <a:spcAft>
                <a:spcPts val="0"/>
              </a:spcAft>
            </a:pPr>
            <a:endParaRPr lang="en-US" dirty="0">
              <a:latin typeface="Calibri"/>
            </a:endParaRPr>
          </a:p>
        </p:txBody>
      </p:sp>
      <p:sp>
        <p:nvSpPr>
          <p:cNvPr id="27" name="TextBox 26"/>
          <p:cNvSpPr txBox="1"/>
          <p:nvPr/>
        </p:nvSpPr>
        <p:spPr>
          <a:xfrm>
            <a:off x="1234187" y="3929346"/>
            <a:ext cx="1388457" cy="646331"/>
          </a:xfrm>
          <a:prstGeom prst="rect">
            <a:avLst/>
          </a:prstGeom>
          <a:noFill/>
          <a:ln>
            <a:noFill/>
          </a:ln>
        </p:spPr>
        <p:txBody>
          <a:bodyPr wrap="none" rtlCol="0">
            <a:spAutoFit/>
          </a:bodyPr>
          <a:lstStyle/>
          <a:p>
            <a:pPr algn="ctr" defTabSz="914400" fontAlgn="auto">
              <a:spcBef>
                <a:spcPts val="0"/>
              </a:spcBef>
              <a:spcAft>
                <a:spcPts val="0"/>
              </a:spcAft>
            </a:pPr>
            <a:r>
              <a:rPr lang="en-US" dirty="0">
                <a:latin typeface="Calibri"/>
              </a:rPr>
              <a:t>IT </a:t>
            </a:r>
            <a:r>
              <a:rPr lang="en-US" dirty="0" smtClean="0">
                <a:latin typeface="Calibri"/>
              </a:rPr>
              <a:t>Managed</a:t>
            </a:r>
            <a:endParaRPr lang="en-US" dirty="0">
              <a:latin typeface="Calibri"/>
            </a:endParaRPr>
          </a:p>
          <a:p>
            <a:pPr algn="ctr" defTabSz="914400" fontAlgn="auto">
              <a:spcBef>
                <a:spcPts val="0"/>
              </a:spcBef>
              <a:spcAft>
                <a:spcPts val="0"/>
              </a:spcAft>
            </a:pPr>
            <a:r>
              <a:rPr lang="en-US" dirty="0">
                <a:latin typeface="Calibri"/>
              </a:rPr>
              <a:t>Environment</a:t>
            </a:r>
          </a:p>
        </p:txBody>
      </p:sp>
      <p:sp>
        <p:nvSpPr>
          <p:cNvPr id="28" name="TextBox 27"/>
          <p:cNvSpPr txBox="1"/>
          <p:nvPr/>
        </p:nvSpPr>
        <p:spPr>
          <a:xfrm>
            <a:off x="3441911" y="3929346"/>
            <a:ext cx="1091966" cy="646331"/>
          </a:xfrm>
          <a:prstGeom prst="rect">
            <a:avLst/>
          </a:prstGeom>
          <a:noFill/>
        </p:spPr>
        <p:txBody>
          <a:bodyPr wrap="none" rtlCol="0">
            <a:spAutoFit/>
          </a:bodyPr>
          <a:lstStyle/>
          <a:p>
            <a:pPr algn="ctr" defTabSz="914400" fontAlgn="auto">
              <a:spcBef>
                <a:spcPts val="0"/>
              </a:spcBef>
              <a:spcAft>
                <a:spcPts val="0"/>
              </a:spcAft>
            </a:pPr>
            <a:r>
              <a:rPr lang="en-US" dirty="0">
                <a:latin typeface="Calibri"/>
              </a:rPr>
              <a:t>Virtual</a:t>
            </a:r>
          </a:p>
          <a:p>
            <a:pPr algn="ctr" defTabSz="914400" fontAlgn="auto">
              <a:spcBef>
                <a:spcPts val="0"/>
              </a:spcBef>
              <a:spcAft>
                <a:spcPts val="0"/>
              </a:spcAft>
            </a:pPr>
            <a:r>
              <a:rPr lang="en-US" dirty="0">
                <a:latin typeface="Calibri"/>
              </a:rPr>
              <a:t>Machines</a:t>
            </a:r>
          </a:p>
        </p:txBody>
      </p:sp>
      <p:sp>
        <p:nvSpPr>
          <p:cNvPr id="42" name="TextBox 41"/>
          <p:cNvSpPr txBox="1"/>
          <p:nvPr/>
        </p:nvSpPr>
        <p:spPr>
          <a:xfrm>
            <a:off x="9649487" y="4021713"/>
            <a:ext cx="1010213" cy="369332"/>
          </a:xfrm>
          <a:prstGeom prst="rect">
            <a:avLst/>
          </a:prstGeom>
          <a:noFill/>
        </p:spPr>
        <p:txBody>
          <a:bodyPr wrap="none" rtlCol="0">
            <a:spAutoFit/>
          </a:bodyPr>
          <a:lstStyle/>
          <a:p>
            <a:pPr defTabSz="914400" fontAlgn="auto">
              <a:spcBef>
                <a:spcPts val="0"/>
              </a:spcBef>
              <a:spcAft>
                <a:spcPts val="0"/>
              </a:spcAft>
            </a:pPr>
            <a:r>
              <a:rPr lang="en-US" dirty="0">
                <a:latin typeface="Calibri"/>
              </a:rPr>
              <a:t>Schemas</a:t>
            </a:r>
          </a:p>
        </p:txBody>
      </p:sp>
      <p:sp>
        <p:nvSpPr>
          <p:cNvPr id="4" name="Left-Right Arrow 3"/>
          <p:cNvSpPr/>
          <p:nvPr/>
        </p:nvSpPr>
        <p:spPr>
          <a:xfrm>
            <a:off x="812588" y="3564514"/>
            <a:ext cx="10665222" cy="440313"/>
          </a:xfrm>
          <a:prstGeom prst="leftRightArrow">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chemeClr val="tx1"/>
              </a:solidFill>
              <a:latin typeface="Calibri"/>
            </a:endParaRPr>
          </a:p>
        </p:txBody>
      </p:sp>
      <p:pic>
        <p:nvPicPr>
          <p:cNvPr id="240642" name="Picture 2"/>
          <p:cNvPicPr>
            <a:picLocks noChangeAspect="1" noChangeArrowheads="1"/>
          </p:cNvPicPr>
          <p:nvPr/>
        </p:nvPicPr>
        <p:blipFill>
          <a:blip r:embed="rId3" cstate="print"/>
          <a:srcRect r="38173" b="28248"/>
          <a:stretch>
            <a:fillRect/>
          </a:stretch>
        </p:blipFill>
        <p:spPr bwMode="auto">
          <a:xfrm>
            <a:off x="3148780" y="4555113"/>
            <a:ext cx="1891202" cy="1752600"/>
          </a:xfrm>
          <a:prstGeom prst="rect">
            <a:avLst/>
          </a:prstGeom>
          <a:noFill/>
          <a:ln w="9525">
            <a:noFill/>
            <a:miter lim="800000"/>
            <a:headEnd/>
            <a:tailEnd/>
          </a:ln>
          <a:effectLst/>
        </p:spPr>
      </p:pic>
      <p:grpSp>
        <p:nvGrpSpPr>
          <p:cNvPr id="3" name="Group 60"/>
          <p:cNvGrpSpPr/>
          <p:nvPr/>
        </p:nvGrpSpPr>
        <p:grpSpPr>
          <a:xfrm>
            <a:off x="5281825" y="4478913"/>
            <a:ext cx="1905380" cy="1768475"/>
            <a:chOff x="3657600" y="4327525"/>
            <a:chExt cx="1429407" cy="1768475"/>
          </a:xfrm>
        </p:grpSpPr>
        <p:sp>
          <p:nvSpPr>
            <p:cNvPr id="52" name="Rectangle 51"/>
            <p:cNvSpPr/>
            <p:nvPr/>
          </p:nvSpPr>
          <p:spPr bwMode="auto">
            <a:xfrm>
              <a:off x="3657600" y="4343400"/>
              <a:ext cx="1425271" cy="17526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pitchFamily="34" charset="0"/>
              </a:endParaRPr>
            </a:p>
          </p:txBody>
        </p:sp>
        <p:pic>
          <p:nvPicPr>
            <p:cNvPr id="31" name="Picture 8"/>
            <p:cNvPicPr>
              <a:picLocks noChangeAspect="1" noChangeArrowheads="1"/>
            </p:cNvPicPr>
            <p:nvPr/>
          </p:nvPicPr>
          <p:blipFill>
            <a:blip r:embed="rId4" cstate="print"/>
            <a:srcRect/>
            <a:stretch>
              <a:fillRect/>
            </a:stretch>
          </p:blipFill>
          <p:spPr bwMode="auto">
            <a:xfrm>
              <a:off x="3657600" y="4984552"/>
              <a:ext cx="455611" cy="228600"/>
            </a:xfrm>
            <a:prstGeom prst="rect">
              <a:avLst/>
            </a:prstGeom>
            <a:noFill/>
            <a:ln w="9525">
              <a:noFill/>
              <a:miter lim="800000"/>
              <a:headEnd/>
              <a:tailEnd/>
            </a:ln>
            <a:effectLst/>
          </p:spPr>
        </p:pic>
        <p:sp>
          <p:nvSpPr>
            <p:cNvPr id="32" name="TextBox 31"/>
            <p:cNvSpPr txBox="1"/>
            <p:nvPr/>
          </p:nvSpPr>
          <p:spPr>
            <a:xfrm>
              <a:off x="4090218" y="4724400"/>
              <a:ext cx="981023" cy="246221"/>
            </a:xfrm>
            <a:prstGeom prst="rect">
              <a:avLst/>
            </a:prstGeom>
            <a:solidFill>
              <a:schemeClr val="tx1"/>
            </a:solidFill>
          </p:spPr>
          <p:txBody>
            <a:bodyPr wrap="square" rtlCol="0">
              <a:spAutoFit/>
            </a:bodyPr>
            <a:lstStyle/>
            <a:p>
              <a:pPr defTabSz="914400" fontAlgn="auto">
                <a:spcBef>
                  <a:spcPts val="0"/>
                </a:spcBef>
                <a:spcAft>
                  <a:spcPts val="0"/>
                </a:spcAft>
              </a:pPr>
              <a:r>
                <a:rPr lang="en-US" sz="1000" dirty="0" smtClean="0">
                  <a:solidFill>
                    <a:schemeClr val="bg1"/>
                  </a:solidFill>
                  <a:latin typeface="Tahoma" pitchFamily="34" charset="0"/>
                  <a:ea typeface="Tahoma" pitchFamily="34" charset="0"/>
                  <a:cs typeface="Tahoma" pitchFamily="34" charset="0"/>
                </a:rPr>
                <a:t>Sales_1</a:t>
              </a:r>
              <a:endParaRPr lang="en-US" sz="1000" dirty="0">
                <a:solidFill>
                  <a:schemeClr val="bg1"/>
                </a:solidFill>
                <a:latin typeface="Tahoma" pitchFamily="34" charset="0"/>
                <a:ea typeface="Tahoma" pitchFamily="34" charset="0"/>
                <a:cs typeface="Tahoma" pitchFamily="34" charset="0"/>
              </a:endParaRPr>
            </a:p>
          </p:txBody>
        </p:sp>
        <p:sp>
          <p:nvSpPr>
            <p:cNvPr id="33" name="TextBox 32"/>
            <p:cNvSpPr txBox="1"/>
            <p:nvPr/>
          </p:nvSpPr>
          <p:spPr>
            <a:xfrm>
              <a:off x="4090218" y="4967645"/>
              <a:ext cx="981023" cy="246221"/>
            </a:xfrm>
            <a:prstGeom prst="rect">
              <a:avLst/>
            </a:prstGeom>
            <a:solidFill>
              <a:schemeClr val="tx1"/>
            </a:solidFill>
          </p:spPr>
          <p:txBody>
            <a:bodyPr wrap="square" rtlCol="0">
              <a:spAutoFit/>
            </a:bodyPr>
            <a:lstStyle/>
            <a:p>
              <a:pPr defTabSz="914400" fontAlgn="auto">
                <a:spcBef>
                  <a:spcPts val="0"/>
                </a:spcBef>
                <a:spcAft>
                  <a:spcPts val="0"/>
                </a:spcAft>
              </a:pPr>
              <a:r>
                <a:rPr lang="en-US" sz="1000" dirty="0" smtClean="0">
                  <a:solidFill>
                    <a:schemeClr val="bg1"/>
                  </a:solidFill>
                  <a:latin typeface="Tahoma" pitchFamily="34" charset="0"/>
                  <a:ea typeface="Tahoma" pitchFamily="34" charset="0"/>
                  <a:cs typeface="Tahoma" pitchFamily="34" charset="0"/>
                </a:rPr>
                <a:t>Marketing_1</a:t>
              </a:r>
              <a:endParaRPr lang="en-US" sz="1000" dirty="0">
                <a:solidFill>
                  <a:schemeClr val="bg1"/>
                </a:solidFill>
                <a:latin typeface="Tahoma" pitchFamily="34" charset="0"/>
                <a:ea typeface="Tahoma" pitchFamily="34" charset="0"/>
                <a:cs typeface="Tahoma" pitchFamily="34" charset="0"/>
              </a:endParaRPr>
            </a:p>
          </p:txBody>
        </p:sp>
        <p:sp>
          <p:nvSpPr>
            <p:cNvPr id="34" name="TextBox 33"/>
            <p:cNvSpPr txBox="1"/>
            <p:nvPr/>
          </p:nvSpPr>
          <p:spPr>
            <a:xfrm>
              <a:off x="4090218" y="5210890"/>
              <a:ext cx="996789" cy="246221"/>
            </a:xfrm>
            <a:prstGeom prst="rect">
              <a:avLst/>
            </a:prstGeom>
            <a:solidFill>
              <a:schemeClr val="tx1"/>
            </a:solidFill>
          </p:spPr>
          <p:txBody>
            <a:bodyPr wrap="square" rtlCol="0">
              <a:spAutoFit/>
            </a:bodyPr>
            <a:lstStyle/>
            <a:p>
              <a:pPr defTabSz="914400" fontAlgn="auto">
                <a:spcBef>
                  <a:spcPts val="0"/>
                </a:spcBef>
                <a:spcAft>
                  <a:spcPts val="0"/>
                </a:spcAft>
              </a:pPr>
              <a:r>
                <a:rPr lang="en-US" sz="1000" dirty="0" smtClean="0">
                  <a:solidFill>
                    <a:schemeClr val="bg1"/>
                  </a:solidFill>
                  <a:latin typeface="Tahoma" pitchFamily="34" charset="0"/>
                  <a:ea typeface="Tahoma" pitchFamily="34" charset="0"/>
                  <a:cs typeface="Tahoma" pitchFamily="34" charset="0"/>
                </a:rPr>
                <a:t>Online_Sales</a:t>
              </a:r>
              <a:endParaRPr lang="en-US" sz="1000" dirty="0">
                <a:solidFill>
                  <a:schemeClr val="bg1"/>
                </a:solidFill>
                <a:latin typeface="Tahoma" pitchFamily="34" charset="0"/>
                <a:ea typeface="Tahoma" pitchFamily="34" charset="0"/>
                <a:cs typeface="Tahoma" pitchFamily="34" charset="0"/>
              </a:endParaRPr>
            </a:p>
          </p:txBody>
        </p:sp>
        <p:pic>
          <p:nvPicPr>
            <p:cNvPr id="50" name="Picture 8"/>
            <p:cNvPicPr>
              <a:picLocks noChangeAspect="1" noChangeArrowheads="1"/>
            </p:cNvPicPr>
            <p:nvPr/>
          </p:nvPicPr>
          <p:blipFill>
            <a:blip r:embed="rId4" cstate="print"/>
            <a:srcRect/>
            <a:stretch>
              <a:fillRect/>
            </a:stretch>
          </p:blipFill>
          <p:spPr bwMode="auto">
            <a:xfrm>
              <a:off x="3657600" y="5231590"/>
              <a:ext cx="455611" cy="228600"/>
            </a:xfrm>
            <a:prstGeom prst="rect">
              <a:avLst/>
            </a:prstGeom>
            <a:noFill/>
            <a:ln w="9525">
              <a:noFill/>
              <a:miter lim="800000"/>
              <a:headEnd/>
              <a:tailEnd/>
            </a:ln>
            <a:effectLst/>
          </p:spPr>
        </p:pic>
        <p:pic>
          <p:nvPicPr>
            <p:cNvPr id="51" name="Picture 8"/>
            <p:cNvPicPr>
              <a:picLocks noChangeAspect="1" noChangeArrowheads="1"/>
            </p:cNvPicPr>
            <p:nvPr/>
          </p:nvPicPr>
          <p:blipFill>
            <a:blip r:embed="rId4" cstate="print"/>
            <a:srcRect/>
            <a:stretch>
              <a:fillRect/>
            </a:stretch>
          </p:blipFill>
          <p:spPr bwMode="auto">
            <a:xfrm>
              <a:off x="3657600" y="4737514"/>
              <a:ext cx="455611" cy="228600"/>
            </a:xfrm>
            <a:prstGeom prst="rect">
              <a:avLst/>
            </a:prstGeom>
            <a:noFill/>
            <a:ln w="9525">
              <a:noFill/>
              <a:miter lim="800000"/>
              <a:headEnd/>
              <a:tailEnd/>
            </a:ln>
            <a:effectLst/>
          </p:spPr>
        </p:pic>
        <p:pic>
          <p:nvPicPr>
            <p:cNvPr id="240647" name="Picture 7"/>
            <p:cNvPicPr>
              <a:picLocks noChangeAspect="1" noChangeArrowheads="1"/>
            </p:cNvPicPr>
            <p:nvPr/>
          </p:nvPicPr>
          <p:blipFill>
            <a:blip r:embed="rId5" cstate="print"/>
            <a:srcRect l="1479"/>
            <a:stretch>
              <a:fillRect/>
            </a:stretch>
          </p:blipFill>
          <p:spPr bwMode="auto">
            <a:xfrm>
              <a:off x="3657600" y="4327525"/>
              <a:ext cx="1423988" cy="357188"/>
            </a:xfrm>
            <a:prstGeom prst="rect">
              <a:avLst/>
            </a:prstGeom>
            <a:noFill/>
            <a:ln w="9525">
              <a:noFill/>
              <a:miter lim="800000"/>
              <a:headEnd/>
              <a:tailEnd/>
            </a:ln>
            <a:effectLst/>
          </p:spPr>
        </p:pic>
        <p:sp>
          <p:nvSpPr>
            <p:cNvPr id="56" name="TextBox 55"/>
            <p:cNvSpPr txBox="1"/>
            <p:nvPr/>
          </p:nvSpPr>
          <p:spPr>
            <a:xfrm>
              <a:off x="4090218" y="5454135"/>
              <a:ext cx="981023" cy="246221"/>
            </a:xfrm>
            <a:prstGeom prst="rect">
              <a:avLst/>
            </a:prstGeom>
            <a:solidFill>
              <a:schemeClr val="tx1"/>
            </a:solidFill>
          </p:spPr>
          <p:txBody>
            <a:bodyPr wrap="square" rtlCol="0">
              <a:spAutoFit/>
            </a:bodyPr>
            <a:lstStyle/>
            <a:p>
              <a:pPr defTabSz="914400" fontAlgn="auto">
                <a:spcBef>
                  <a:spcPts val="0"/>
                </a:spcBef>
                <a:spcAft>
                  <a:spcPts val="0"/>
                </a:spcAft>
              </a:pPr>
              <a:r>
                <a:rPr lang="en-US" sz="1000" dirty="0" smtClean="0">
                  <a:solidFill>
                    <a:schemeClr val="bg1"/>
                  </a:solidFill>
                  <a:latin typeface="Tahoma" pitchFamily="34" charset="0"/>
                  <a:ea typeface="Tahoma" pitchFamily="34" charset="0"/>
                  <a:cs typeface="Tahoma" pitchFamily="34" charset="0"/>
                </a:rPr>
                <a:t>ERP_10</a:t>
              </a:r>
              <a:endParaRPr lang="en-US" sz="1000" dirty="0">
                <a:solidFill>
                  <a:schemeClr val="bg1"/>
                </a:solidFill>
                <a:latin typeface="Tahoma" pitchFamily="34" charset="0"/>
                <a:ea typeface="Tahoma" pitchFamily="34" charset="0"/>
                <a:cs typeface="Tahoma" pitchFamily="34" charset="0"/>
              </a:endParaRPr>
            </a:p>
          </p:txBody>
        </p:sp>
        <p:sp>
          <p:nvSpPr>
            <p:cNvPr id="58" name="TextBox 57"/>
            <p:cNvSpPr txBox="1"/>
            <p:nvPr/>
          </p:nvSpPr>
          <p:spPr>
            <a:xfrm>
              <a:off x="4090218" y="5697379"/>
              <a:ext cx="981023" cy="246221"/>
            </a:xfrm>
            <a:prstGeom prst="rect">
              <a:avLst/>
            </a:prstGeom>
            <a:solidFill>
              <a:schemeClr val="tx1"/>
            </a:solidFill>
          </p:spPr>
          <p:txBody>
            <a:bodyPr wrap="square" rtlCol="0">
              <a:spAutoFit/>
            </a:bodyPr>
            <a:lstStyle/>
            <a:p>
              <a:pPr defTabSz="914400" fontAlgn="auto">
                <a:spcBef>
                  <a:spcPts val="0"/>
                </a:spcBef>
                <a:spcAft>
                  <a:spcPts val="0"/>
                </a:spcAft>
              </a:pPr>
              <a:r>
                <a:rPr lang="en-US" sz="1000" dirty="0" smtClean="0">
                  <a:solidFill>
                    <a:schemeClr val="bg1"/>
                  </a:solidFill>
                  <a:latin typeface="Tahoma" pitchFamily="34" charset="0"/>
                  <a:ea typeface="Tahoma" pitchFamily="34" charset="0"/>
                  <a:cs typeface="Tahoma" pitchFamily="34" charset="0"/>
                </a:rPr>
                <a:t>ERP_10</a:t>
              </a:r>
              <a:endParaRPr lang="en-US" sz="1000" dirty="0">
                <a:solidFill>
                  <a:schemeClr val="bg1"/>
                </a:solidFill>
                <a:latin typeface="Tahoma" pitchFamily="34" charset="0"/>
                <a:ea typeface="Tahoma" pitchFamily="34" charset="0"/>
                <a:cs typeface="Tahoma" pitchFamily="34" charset="0"/>
              </a:endParaRPr>
            </a:p>
          </p:txBody>
        </p:sp>
        <p:pic>
          <p:nvPicPr>
            <p:cNvPr id="59" name="Picture 8"/>
            <p:cNvPicPr>
              <a:picLocks noChangeAspect="1" noChangeArrowheads="1"/>
            </p:cNvPicPr>
            <p:nvPr/>
          </p:nvPicPr>
          <p:blipFill>
            <a:blip r:embed="rId4" cstate="print"/>
            <a:srcRect/>
            <a:stretch>
              <a:fillRect/>
            </a:stretch>
          </p:blipFill>
          <p:spPr bwMode="auto">
            <a:xfrm>
              <a:off x="3657600" y="5467962"/>
              <a:ext cx="455611" cy="228600"/>
            </a:xfrm>
            <a:prstGeom prst="rect">
              <a:avLst/>
            </a:prstGeom>
            <a:noFill/>
            <a:ln w="9525">
              <a:noFill/>
              <a:miter lim="800000"/>
              <a:headEnd/>
              <a:tailEnd/>
            </a:ln>
            <a:effectLst/>
          </p:spPr>
        </p:pic>
        <p:pic>
          <p:nvPicPr>
            <p:cNvPr id="60" name="Picture 8"/>
            <p:cNvPicPr>
              <a:picLocks noChangeAspect="1" noChangeArrowheads="1"/>
            </p:cNvPicPr>
            <p:nvPr/>
          </p:nvPicPr>
          <p:blipFill>
            <a:blip r:embed="rId4" cstate="print"/>
            <a:srcRect/>
            <a:stretch>
              <a:fillRect/>
            </a:stretch>
          </p:blipFill>
          <p:spPr bwMode="auto">
            <a:xfrm>
              <a:off x="3657600" y="5715000"/>
              <a:ext cx="455611" cy="228600"/>
            </a:xfrm>
            <a:prstGeom prst="rect">
              <a:avLst/>
            </a:prstGeom>
            <a:noFill/>
            <a:ln w="9525">
              <a:noFill/>
              <a:miter lim="800000"/>
              <a:headEnd/>
              <a:tailEnd/>
            </a:ln>
            <a:effectLst/>
          </p:spPr>
        </p:pic>
      </p:grpSp>
      <p:grpSp>
        <p:nvGrpSpPr>
          <p:cNvPr id="7" name="Group 73"/>
          <p:cNvGrpSpPr/>
          <p:nvPr/>
        </p:nvGrpSpPr>
        <p:grpSpPr>
          <a:xfrm>
            <a:off x="7423977" y="4478914"/>
            <a:ext cx="1980997" cy="1762125"/>
            <a:chOff x="5367338" y="4348163"/>
            <a:chExt cx="1486135" cy="1762125"/>
          </a:xfrm>
        </p:grpSpPr>
        <p:sp>
          <p:nvSpPr>
            <p:cNvPr id="67" name="Rectangle 66"/>
            <p:cNvSpPr/>
            <p:nvPr/>
          </p:nvSpPr>
          <p:spPr bwMode="auto">
            <a:xfrm>
              <a:off x="5372100" y="4495800"/>
              <a:ext cx="1447800" cy="1614488"/>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pitchFamily="34" charset="0"/>
              </a:endParaRPr>
            </a:p>
          </p:txBody>
        </p:sp>
        <p:pic>
          <p:nvPicPr>
            <p:cNvPr id="1031" name="Picture 7"/>
            <p:cNvPicPr>
              <a:picLocks noChangeAspect="1" noChangeArrowheads="1"/>
            </p:cNvPicPr>
            <p:nvPr/>
          </p:nvPicPr>
          <p:blipFill>
            <a:blip r:embed="rId6" cstate="print"/>
            <a:srcRect r="38301"/>
            <a:stretch>
              <a:fillRect/>
            </a:stretch>
          </p:blipFill>
          <p:spPr bwMode="auto">
            <a:xfrm>
              <a:off x="5405515" y="4800600"/>
              <a:ext cx="1381048" cy="1066800"/>
            </a:xfrm>
            <a:prstGeom prst="rect">
              <a:avLst/>
            </a:prstGeom>
            <a:noFill/>
            <a:ln w="9525">
              <a:noFill/>
              <a:miter lim="800000"/>
              <a:headEnd/>
              <a:tailEnd/>
            </a:ln>
            <a:effectLst/>
          </p:spPr>
        </p:pic>
        <p:sp>
          <p:nvSpPr>
            <p:cNvPr id="14" name="Rectangle 13"/>
            <p:cNvSpPr/>
            <p:nvPr/>
          </p:nvSpPr>
          <p:spPr>
            <a:xfrm>
              <a:off x="5740295" y="4776789"/>
              <a:ext cx="1060555" cy="2026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a:endParaRPr>
            </a:p>
          </p:txBody>
        </p:sp>
        <p:sp>
          <p:nvSpPr>
            <p:cNvPr id="15" name="Rectangle 14"/>
            <p:cNvSpPr/>
            <p:nvPr/>
          </p:nvSpPr>
          <p:spPr>
            <a:xfrm>
              <a:off x="6091315" y="5410200"/>
              <a:ext cx="709535"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a:endParaRPr>
            </a:p>
          </p:txBody>
        </p:sp>
        <p:sp>
          <p:nvSpPr>
            <p:cNvPr id="17" name="TextBox 16"/>
            <p:cNvSpPr txBox="1"/>
            <p:nvPr/>
          </p:nvSpPr>
          <p:spPr>
            <a:xfrm>
              <a:off x="6034088" y="5386550"/>
              <a:ext cx="741636" cy="215444"/>
            </a:xfrm>
            <a:prstGeom prst="rect">
              <a:avLst/>
            </a:prstGeom>
            <a:solidFill>
              <a:schemeClr val="tx1"/>
            </a:solidFill>
          </p:spPr>
          <p:txBody>
            <a:bodyPr wrap="square" rtlCol="0">
              <a:spAutoFit/>
            </a:bodyPr>
            <a:lstStyle/>
            <a:p>
              <a:pPr defTabSz="914400" fontAlgn="auto">
                <a:spcBef>
                  <a:spcPts val="0"/>
                </a:spcBef>
                <a:spcAft>
                  <a:spcPts val="0"/>
                </a:spcAft>
              </a:pPr>
              <a:r>
                <a:rPr lang="en-US" sz="800" dirty="0">
                  <a:solidFill>
                    <a:srgbClr val="000000"/>
                  </a:solidFill>
                  <a:latin typeface="Tahoma" pitchFamily="34" charset="0"/>
                  <a:ea typeface="Tahoma" pitchFamily="34" charset="0"/>
                  <a:cs typeface="Tahoma" pitchFamily="34" charset="0"/>
                </a:rPr>
                <a:t>DB_1</a:t>
              </a:r>
            </a:p>
          </p:txBody>
        </p:sp>
        <p:sp>
          <p:nvSpPr>
            <p:cNvPr id="21" name="TextBox 20"/>
            <p:cNvSpPr txBox="1"/>
            <p:nvPr/>
          </p:nvSpPr>
          <p:spPr>
            <a:xfrm>
              <a:off x="6034087" y="5666060"/>
              <a:ext cx="725872" cy="215444"/>
            </a:xfrm>
            <a:prstGeom prst="rect">
              <a:avLst/>
            </a:prstGeom>
            <a:solidFill>
              <a:schemeClr val="tx1"/>
            </a:solidFill>
          </p:spPr>
          <p:txBody>
            <a:bodyPr wrap="square" rtlCol="0">
              <a:spAutoFit/>
            </a:bodyPr>
            <a:lstStyle/>
            <a:p>
              <a:pPr defTabSz="914400" fontAlgn="auto">
                <a:spcBef>
                  <a:spcPts val="0"/>
                </a:spcBef>
                <a:spcAft>
                  <a:spcPts val="0"/>
                </a:spcAft>
              </a:pPr>
              <a:r>
                <a:rPr lang="en-US" sz="800" dirty="0">
                  <a:solidFill>
                    <a:srgbClr val="000000"/>
                  </a:solidFill>
                  <a:latin typeface="Tahoma" pitchFamily="34" charset="0"/>
                  <a:ea typeface="Tahoma" pitchFamily="34" charset="0"/>
                  <a:cs typeface="Tahoma" pitchFamily="34" charset="0"/>
                </a:rPr>
                <a:t>DB_3</a:t>
              </a:r>
            </a:p>
          </p:txBody>
        </p:sp>
        <p:sp>
          <p:nvSpPr>
            <p:cNvPr id="20" name="TextBox 19"/>
            <p:cNvSpPr txBox="1"/>
            <p:nvPr/>
          </p:nvSpPr>
          <p:spPr>
            <a:xfrm>
              <a:off x="6032838" y="5538950"/>
              <a:ext cx="719238" cy="215444"/>
            </a:xfrm>
            <a:prstGeom prst="rect">
              <a:avLst/>
            </a:prstGeom>
            <a:solidFill>
              <a:schemeClr val="tx1"/>
            </a:solidFill>
          </p:spPr>
          <p:txBody>
            <a:bodyPr wrap="square" rtlCol="0">
              <a:spAutoFit/>
            </a:bodyPr>
            <a:lstStyle/>
            <a:p>
              <a:pPr defTabSz="914400" fontAlgn="auto">
                <a:spcBef>
                  <a:spcPts val="0"/>
                </a:spcBef>
                <a:spcAft>
                  <a:spcPts val="0"/>
                </a:spcAft>
              </a:pPr>
              <a:r>
                <a:rPr lang="en-US" sz="800" dirty="0">
                  <a:solidFill>
                    <a:srgbClr val="000000"/>
                  </a:solidFill>
                  <a:latin typeface="Tahoma" pitchFamily="34" charset="0"/>
                  <a:ea typeface="Tahoma" pitchFamily="34" charset="0"/>
                  <a:cs typeface="Tahoma" pitchFamily="34" charset="0"/>
                </a:rPr>
                <a:t>DB_2</a:t>
              </a:r>
            </a:p>
          </p:txBody>
        </p:sp>
        <p:sp>
          <p:nvSpPr>
            <p:cNvPr id="23" name="Oval 22"/>
            <p:cNvSpPr/>
            <p:nvPr/>
          </p:nvSpPr>
          <p:spPr>
            <a:xfrm>
              <a:off x="5557915" y="5334000"/>
              <a:ext cx="121920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a:endParaRPr>
            </a:p>
          </p:txBody>
        </p:sp>
        <p:pic>
          <p:nvPicPr>
            <p:cNvPr id="63" name="Picture 7"/>
            <p:cNvPicPr>
              <a:picLocks noChangeAspect="1" noChangeArrowheads="1"/>
            </p:cNvPicPr>
            <p:nvPr/>
          </p:nvPicPr>
          <p:blipFill>
            <a:blip r:embed="rId5" cstate="print"/>
            <a:srcRect l="1479" r="-2635"/>
            <a:stretch>
              <a:fillRect/>
            </a:stretch>
          </p:blipFill>
          <p:spPr bwMode="auto">
            <a:xfrm>
              <a:off x="5367338" y="4348163"/>
              <a:ext cx="1486135" cy="357188"/>
            </a:xfrm>
            <a:prstGeom prst="rect">
              <a:avLst/>
            </a:prstGeom>
            <a:noFill/>
            <a:ln w="9525">
              <a:noFill/>
              <a:miter lim="800000"/>
              <a:headEnd/>
              <a:tailEnd/>
            </a:ln>
            <a:effectLst/>
          </p:spPr>
        </p:pic>
        <p:sp>
          <p:nvSpPr>
            <p:cNvPr id="66" name="TextBox 65"/>
            <p:cNvSpPr txBox="1"/>
            <p:nvPr/>
          </p:nvSpPr>
          <p:spPr>
            <a:xfrm>
              <a:off x="5695950" y="4776787"/>
              <a:ext cx="1085850" cy="230832"/>
            </a:xfrm>
            <a:prstGeom prst="rect">
              <a:avLst/>
            </a:prstGeom>
            <a:solidFill>
              <a:schemeClr val="tx1"/>
            </a:solidFill>
          </p:spPr>
          <p:txBody>
            <a:bodyPr wrap="square" rtlCol="0">
              <a:spAutoFit/>
            </a:bodyPr>
            <a:lstStyle/>
            <a:p>
              <a:pPr defTabSz="914400" fontAlgn="auto">
                <a:spcBef>
                  <a:spcPts val="0"/>
                </a:spcBef>
                <a:spcAft>
                  <a:spcPts val="0"/>
                </a:spcAft>
              </a:pPr>
              <a:r>
                <a:rPr lang="en-US" sz="900" b="1" dirty="0" smtClean="0">
                  <a:solidFill>
                    <a:srgbClr val="000000"/>
                  </a:solidFill>
                  <a:latin typeface="Courier New" pitchFamily="49" charset="0"/>
                  <a:ea typeface="Tahoma" pitchFamily="34" charset="0"/>
                  <a:cs typeface="Courier New" pitchFamily="49" charset="0"/>
                </a:rPr>
                <a:t>Consolidate_1</a:t>
              </a:r>
              <a:endParaRPr lang="en-US" sz="900" b="1" dirty="0">
                <a:solidFill>
                  <a:srgbClr val="000000"/>
                </a:solidFill>
                <a:latin typeface="Courier New" pitchFamily="49" charset="0"/>
                <a:ea typeface="Tahoma" pitchFamily="34" charset="0"/>
                <a:cs typeface="Courier New" pitchFamily="49" charset="0"/>
              </a:endParaRPr>
            </a:p>
          </p:txBody>
        </p:sp>
      </p:grpSp>
      <p:grpSp>
        <p:nvGrpSpPr>
          <p:cNvPr id="8" name="Group 68"/>
          <p:cNvGrpSpPr/>
          <p:nvPr/>
        </p:nvGrpSpPr>
        <p:grpSpPr>
          <a:xfrm>
            <a:off x="9547911" y="4478914"/>
            <a:ext cx="1948941" cy="1990725"/>
            <a:chOff x="6967538" y="4343400"/>
            <a:chExt cx="1462087" cy="1990725"/>
          </a:xfrm>
        </p:grpSpPr>
        <p:sp>
          <p:nvSpPr>
            <p:cNvPr id="62" name="Rectangle 61"/>
            <p:cNvSpPr/>
            <p:nvPr/>
          </p:nvSpPr>
          <p:spPr bwMode="auto">
            <a:xfrm>
              <a:off x="6972300" y="4352925"/>
              <a:ext cx="1428750" cy="19812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400" dirty="0">
                <a:gradFill>
                  <a:gsLst>
                    <a:gs pos="36000">
                      <a:srgbClr val="FFFFFF"/>
                    </a:gs>
                    <a:gs pos="86000">
                      <a:srgbClr val="FFFFFF"/>
                    </a:gs>
                  </a:gsLst>
                  <a:lin ang="5400000" scaled="0"/>
                </a:gradFill>
                <a:effectLst>
                  <a:outerShdw blurRad="38100" dist="38100" dir="2700000" algn="tl">
                    <a:srgbClr val="000000">
                      <a:alpha val="43137"/>
                    </a:srgbClr>
                  </a:outerShdw>
                </a:effectLst>
                <a:latin typeface="Segoe" pitchFamily="34" charset="0"/>
              </a:endParaRPr>
            </a:p>
          </p:txBody>
        </p:sp>
        <p:pic>
          <p:nvPicPr>
            <p:cNvPr id="1035" name="Picture 11"/>
            <p:cNvPicPr>
              <a:picLocks noChangeAspect="1" noChangeArrowheads="1"/>
            </p:cNvPicPr>
            <p:nvPr/>
          </p:nvPicPr>
          <p:blipFill>
            <a:blip r:embed="rId7" cstate="print"/>
            <a:srcRect r="9300"/>
            <a:stretch>
              <a:fillRect/>
            </a:stretch>
          </p:blipFill>
          <p:spPr bwMode="auto">
            <a:xfrm>
              <a:off x="7679870" y="5776913"/>
              <a:ext cx="625930" cy="485775"/>
            </a:xfrm>
            <a:prstGeom prst="rect">
              <a:avLst/>
            </a:prstGeom>
            <a:noFill/>
            <a:ln w="9525">
              <a:noFill/>
              <a:miter lim="800000"/>
              <a:headEnd/>
              <a:tailEnd/>
            </a:ln>
            <a:effectLst/>
          </p:spPr>
        </p:pic>
        <p:pic>
          <p:nvPicPr>
            <p:cNvPr id="1036" name="Picture 12"/>
            <p:cNvPicPr>
              <a:picLocks noChangeAspect="1" noChangeArrowheads="1"/>
            </p:cNvPicPr>
            <p:nvPr/>
          </p:nvPicPr>
          <p:blipFill>
            <a:blip r:embed="rId8" cstate="print"/>
            <a:srcRect t="59627" r="15000"/>
            <a:stretch>
              <a:fillRect/>
            </a:stretch>
          </p:blipFill>
          <p:spPr bwMode="auto">
            <a:xfrm>
              <a:off x="7010400" y="5172075"/>
              <a:ext cx="1295400" cy="619125"/>
            </a:xfrm>
            <a:prstGeom prst="rect">
              <a:avLst/>
            </a:prstGeom>
            <a:noFill/>
            <a:ln w="9525">
              <a:noFill/>
              <a:miter lim="800000"/>
              <a:headEnd/>
              <a:tailEnd/>
            </a:ln>
            <a:effectLst/>
          </p:spPr>
        </p:pic>
        <p:sp>
          <p:nvSpPr>
            <p:cNvPr id="43" name="Oval 42"/>
            <p:cNvSpPr/>
            <p:nvPr/>
          </p:nvSpPr>
          <p:spPr>
            <a:xfrm>
              <a:off x="7315200" y="5638800"/>
              <a:ext cx="1085850" cy="685800"/>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auto">
                <a:spcBef>
                  <a:spcPts val="0"/>
                </a:spcBef>
                <a:spcAft>
                  <a:spcPts val="0"/>
                </a:spcAft>
              </a:pPr>
              <a:endParaRPr lang="en-US" dirty="0">
                <a:solidFill>
                  <a:srgbClr val="FFFFFF"/>
                </a:solidFill>
                <a:latin typeface="Calibri"/>
              </a:endParaRPr>
            </a:p>
          </p:txBody>
        </p:sp>
        <p:pic>
          <p:nvPicPr>
            <p:cNvPr id="64" name="Picture 12"/>
            <p:cNvPicPr>
              <a:picLocks noChangeAspect="1" noChangeArrowheads="1"/>
            </p:cNvPicPr>
            <p:nvPr/>
          </p:nvPicPr>
          <p:blipFill>
            <a:blip r:embed="rId8" cstate="print"/>
            <a:srcRect r="12500" b="60248"/>
            <a:stretch>
              <a:fillRect/>
            </a:stretch>
          </p:blipFill>
          <p:spPr bwMode="auto">
            <a:xfrm>
              <a:off x="7010400" y="4724400"/>
              <a:ext cx="1333500" cy="609600"/>
            </a:xfrm>
            <a:prstGeom prst="rect">
              <a:avLst/>
            </a:prstGeom>
            <a:noFill/>
            <a:ln w="9525">
              <a:noFill/>
              <a:miter lim="800000"/>
              <a:headEnd/>
              <a:tailEnd/>
            </a:ln>
            <a:effectLst/>
          </p:spPr>
        </p:pic>
        <p:pic>
          <p:nvPicPr>
            <p:cNvPr id="68" name="Picture 7"/>
            <p:cNvPicPr>
              <a:picLocks noChangeAspect="1" noChangeArrowheads="1"/>
            </p:cNvPicPr>
            <p:nvPr/>
          </p:nvPicPr>
          <p:blipFill>
            <a:blip r:embed="rId5" cstate="print"/>
            <a:srcRect l="1479" r="-2635"/>
            <a:stretch>
              <a:fillRect/>
            </a:stretch>
          </p:blipFill>
          <p:spPr bwMode="auto">
            <a:xfrm>
              <a:off x="6967538" y="4343400"/>
              <a:ext cx="1462087" cy="357188"/>
            </a:xfrm>
            <a:prstGeom prst="rect">
              <a:avLst/>
            </a:prstGeom>
            <a:noFill/>
            <a:ln w="9525">
              <a:noFill/>
              <a:miter lim="800000"/>
              <a:headEnd/>
              <a:tailEnd/>
            </a:ln>
            <a:effectLst/>
          </p:spPr>
        </p:pic>
      </p:grpSp>
      <p:grpSp>
        <p:nvGrpSpPr>
          <p:cNvPr id="9" name="Group 74"/>
          <p:cNvGrpSpPr/>
          <p:nvPr/>
        </p:nvGrpSpPr>
        <p:grpSpPr>
          <a:xfrm>
            <a:off x="1218882" y="4555113"/>
            <a:ext cx="1625177" cy="1981200"/>
            <a:chOff x="609600" y="4365345"/>
            <a:chExt cx="1219200" cy="1981200"/>
          </a:xfrm>
        </p:grpSpPr>
        <p:pic>
          <p:nvPicPr>
            <p:cNvPr id="240644" name="Picture 4"/>
            <p:cNvPicPr>
              <a:picLocks noChangeAspect="1" noChangeArrowheads="1"/>
            </p:cNvPicPr>
            <p:nvPr/>
          </p:nvPicPr>
          <p:blipFill>
            <a:blip r:embed="rId9" cstate="print"/>
            <a:srcRect r="15789"/>
            <a:stretch>
              <a:fillRect/>
            </a:stretch>
          </p:blipFill>
          <p:spPr bwMode="auto">
            <a:xfrm>
              <a:off x="609601" y="4365345"/>
              <a:ext cx="1219199" cy="1229852"/>
            </a:xfrm>
            <a:prstGeom prst="rect">
              <a:avLst/>
            </a:prstGeom>
            <a:noFill/>
            <a:ln w="9525">
              <a:noFill/>
              <a:miter lim="800000"/>
              <a:headEnd/>
              <a:tailEnd/>
            </a:ln>
            <a:effectLst/>
          </p:spPr>
        </p:pic>
        <p:pic>
          <p:nvPicPr>
            <p:cNvPr id="240645" name="Picture 5"/>
            <p:cNvPicPr>
              <a:picLocks noChangeAspect="1" noChangeArrowheads="1"/>
            </p:cNvPicPr>
            <p:nvPr/>
          </p:nvPicPr>
          <p:blipFill>
            <a:blip r:embed="rId10" cstate="print"/>
            <a:srcRect r="15789" b="37819"/>
            <a:stretch>
              <a:fillRect/>
            </a:stretch>
          </p:blipFill>
          <p:spPr bwMode="auto">
            <a:xfrm>
              <a:off x="609600" y="5584545"/>
              <a:ext cx="1219200" cy="762000"/>
            </a:xfrm>
            <a:prstGeom prst="rect">
              <a:avLst/>
            </a:prstGeom>
            <a:noFill/>
            <a:ln w="9525">
              <a:noFill/>
              <a:miter lim="800000"/>
              <a:headEnd/>
              <a:tailEnd/>
            </a:ln>
            <a:effectLst/>
          </p:spPr>
        </p:pic>
      </p:grpSp>
      <p:sp>
        <p:nvSpPr>
          <p:cNvPr id="86" name="Content Placeholder 2"/>
          <p:cNvSpPr txBox="1">
            <a:spLocks/>
          </p:cNvSpPr>
          <p:nvPr/>
        </p:nvSpPr>
        <p:spPr>
          <a:xfrm>
            <a:off x="1320456" y="1811914"/>
            <a:ext cx="8227457" cy="1676400"/>
          </a:xfrm>
          <a:prstGeom prst="rect">
            <a:avLst/>
          </a:prstGeom>
        </p:spPr>
        <p:txBody>
          <a:bodyPr/>
          <a:lstStyle/>
          <a:p>
            <a:pPr marL="342900" indent="-342900" defTabSz="914363">
              <a:lnSpc>
                <a:spcPct val="120000"/>
              </a:lnSpc>
              <a:spcBef>
                <a:spcPct val="20000"/>
              </a:spcBef>
              <a:buClr>
                <a:srgbClr val="FF0000"/>
              </a:buClr>
              <a:buSzPct val="75000"/>
              <a:buFont typeface="Wingdings 3" pitchFamily="8" charset="2"/>
              <a:buChar char="u"/>
              <a:defRPr/>
            </a:pPr>
            <a:endParaRPr lang="en-US" sz="2000" dirty="0" smtClean="0">
              <a:latin typeface="Calibri" pitchFamily="34" charset="0"/>
            </a:endParaRPr>
          </a:p>
        </p:txBody>
      </p:sp>
    </p:spTree>
    <p:extLst>
      <p:ext uri="{BB962C8B-B14F-4D97-AF65-F5344CB8AC3E}">
        <p14:creationId xmlns:p14="http://schemas.microsoft.com/office/powerpoint/2010/main" val="2468214954"/>
      </p:ext>
    </p:extLst>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Resource Pooling Key Steps</a:t>
            </a:r>
          </a:p>
        </p:txBody>
      </p:sp>
      <p:sp>
        <p:nvSpPr>
          <p:cNvPr id="8" name="Title 1"/>
          <p:cNvSpPr txBox="1">
            <a:spLocks/>
          </p:cNvSpPr>
          <p:nvPr/>
        </p:nvSpPr>
        <p:spPr>
          <a:xfrm>
            <a:off x="507868" y="797611"/>
            <a:ext cx="1117309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Consolidate databases</a:t>
            </a:r>
          </a:p>
        </p:txBody>
      </p:sp>
      <p:graphicFrame>
        <p:nvGraphicFramePr>
          <p:cNvPr id="9" name="Table 8"/>
          <p:cNvGraphicFramePr>
            <a:graphicFrameLocks noGrp="1"/>
          </p:cNvGraphicFramePr>
          <p:nvPr>
            <p:extLst>
              <p:ext uri="{D42A27DB-BD31-4B8C-83A1-F6EECF244321}">
                <p14:modId xmlns:p14="http://schemas.microsoft.com/office/powerpoint/2010/main" val="2341211749"/>
              </p:ext>
            </p:extLst>
          </p:nvPr>
        </p:nvGraphicFramePr>
        <p:xfrm>
          <a:off x="1028974" y="1566153"/>
          <a:ext cx="4939203" cy="253492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Discover SQL sprawl</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Microsoft® Assessment and Planning (MAP) Toolkit 5.5</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Capacity planning</a:t>
                      </a:r>
                    </a:p>
                  </a:txBody>
                  <a:tcPr marT="91440" marB="91440">
                    <a:lnL w="12700" cap="flat" cmpd="sng" algn="ctr">
                      <a:noFill/>
                      <a:prstDash val="solid"/>
                      <a:round/>
                      <a:headEnd type="none" w="med" len="med"/>
                      <a:tailEnd type="none" w="med" len="med"/>
                    </a:lnL>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Microsoft Consolidation Planning Tool for SQL Server v1.0</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Consolidation options</a:t>
                      </a:r>
                    </a:p>
                  </a:txBody>
                  <a:tcPr marT="91440" marB="9144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algn="l" defTabSz="914363" rtl="0" eaLnBrk="1" latinLnBrk="0" hangingPunct="1">
                        <a:spcBef>
                          <a:spcPts val="0"/>
                        </a:spcBef>
                        <a:spcAft>
                          <a:spcPts val="1200"/>
                        </a:spcAft>
                      </a:pPr>
                      <a:r>
                        <a:rPr lang="en-US" sz="1200" kern="1200" dirty="0" smtClean="0">
                          <a:solidFill>
                            <a:schemeClr val="tx1"/>
                          </a:solidFill>
                          <a:latin typeface="+mn-lt"/>
                          <a:ea typeface="+mn-ea"/>
                          <a:cs typeface="+mn-cs"/>
                        </a:rPr>
                        <a:t>Microsoft SQL Server® 2008 R2 Upgrade Advisor</a:t>
                      </a:r>
                    </a:p>
                    <a:p>
                      <a:pPr marL="0" algn="l" defTabSz="914363" rtl="0" eaLnBrk="1" latinLnBrk="0" hangingPunct="1">
                        <a:spcBef>
                          <a:spcPts val="0"/>
                        </a:spcBef>
                        <a:spcAft>
                          <a:spcPts val="1200"/>
                        </a:spcAft>
                      </a:pPr>
                      <a:r>
                        <a:rPr lang="en-US" sz="1200" kern="1200" dirty="0" smtClean="0">
                          <a:solidFill>
                            <a:schemeClr val="tx1"/>
                          </a:solidFill>
                          <a:latin typeface="+mn-lt"/>
                          <a:ea typeface="+mn-ea"/>
                          <a:cs typeface="+mn-cs"/>
                        </a:rPr>
                        <a:t>SQL Server Migration Assistant (SSMA)</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r>
            </a:tbl>
          </a:graphicData>
        </a:graphic>
      </p:graphicFrame>
      <p:pic>
        <p:nvPicPr>
          <p:cNvPr id="1028" name="Picture 4" descr="C:\Users\victor.melniciuc\Desktop\==Work\TechEd SQL deck\assets\Screen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97588" y="4914651"/>
            <a:ext cx="1916483" cy="1287385"/>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victor.melniciuc\Desktop\==Work\TechEd SQL deck\assets\Screen3.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25705" y="4612064"/>
            <a:ext cx="2072930" cy="1321423"/>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victor.melniciuc\Desktop\==Work\TechEd SQL deck\assets\Screen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7084" y="4268432"/>
            <a:ext cx="1871784" cy="1528157"/>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1028974" y="3986524"/>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MAP Toolkit</a:t>
            </a:r>
            <a:endParaRPr lang="en-US" sz="1400" b="1" spc="0" dirty="0">
              <a:solidFill>
                <a:schemeClr val="accent1">
                  <a:alpha val="99000"/>
                </a:schemeClr>
              </a:solidFill>
            </a:endParaRPr>
          </a:p>
        </p:txBody>
      </p:sp>
      <p:sp>
        <p:nvSpPr>
          <p:cNvPr id="19" name="Title 1"/>
          <p:cNvSpPr txBox="1">
            <a:spLocks/>
          </p:cNvSpPr>
          <p:nvPr/>
        </p:nvSpPr>
        <p:spPr>
          <a:xfrm>
            <a:off x="3034754" y="4305051"/>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Upgrade advisor</a:t>
            </a:r>
            <a:endParaRPr lang="en-US" sz="1400" b="1" spc="0" dirty="0">
              <a:solidFill>
                <a:schemeClr val="accent1">
                  <a:alpha val="99000"/>
                </a:schemeClr>
              </a:solidFill>
            </a:endParaRPr>
          </a:p>
        </p:txBody>
      </p:sp>
      <p:sp>
        <p:nvSpPr>
          <p:cNvPr id="20" name="Title 1"/>
          <p:cNvSpPr txBox="1">
            <a:spLocks/>
          </p:cNvSpPr>
          <p:nvPr/>
        </p:nvSpPr>
        <p:spPr>
          <a:xfrm>
            <a:off x="4665323" y="4602232"/>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SSMA</a:t>
            </a:r>
            <a:endParaRPr lang="en-US" sz="1400" b="1" spc="0" dirty="0">
              <a:solidFill>
                <a:schemeClr val="accent1">
                  <a:alpha val="99000"/>
                </a:schemeClr>
              </a:solidFill>
            </a:endParaRPr>
          </a:p>
        </p:txBody>
      </p:sp>
      <p:sp>
        <p:nvSpPr>
          <p:cNvPr id="37" name="Title 1"/>
          <p:cNvSpPr txBox="1">
            <a:spLocks/>
          </p:cNvSpPr>
          <p:nvPr/>
        </p:nvSpPr>
        <p:spPr>
          <a:xfrm rot="16200000">
            <a:off x="-2375940" y="3821397"/>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CONSOLIDATE</a:t>
            </a:r>
            <a:endParaRPr lang="en-US" sz="4800" spc="0" dirty="0">
              <a:solidFill>
                <a:schemeClr val="bg2">
                  <a:alpha val="99000"/>
                </a:schemeClr>
              </a:solidFill>
            </a:endParaRPr>
          </a:p>
        </p:txBody>
      </p:sp>
    </p:spTree>
    <p:extLst>
      <p:ext uri="{BB962C8B-B14F-4D97-AF65-F5344CB8AC3E}">
        <p14:creationId xmlns:p14="http://schemas.microsoft.com/office/powerpoint/2010/main" val="122359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50"/>
                                        <p:tgtEl>
                                          <p:spTgt spid="9"/>
                                        </p:tgtEl>
                                      </p:cBhvr>
                                    </p:animEffect>
                                  </p:childTnLst>
                                </p:cTn>
                              </p:par>
                              <p:par>
                                <p:cTn id="8" presetID="47" presetClass="entr" presetSubtype="0"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250"/>
                                        <p:tgtEl>
                                          <p:spTgt spid="37"/>
                                        </p:tgtEl>
                                      </p:cBhvr>
                                    </p:animEffect>
                                    <p:anim calcmode="lin" valueType="num">
                                      <p:cBhvr>
                                        <p:cTn id="11" dur="250" fill="hold"/>
                                        <p:tgtEl>
                                          <p:spTgt spid="37"/>
                                        </p:tgtEl>
                                        <p:attrNameLst>
                                          <p:attrName>ppt_x</p:attrName>
                                        </p:attrNameLst>
                                      </p:cBhvr>
                                      <p:tavLst>
                                        <p:tav tm="0">
                                          <p:val>
                                            <p:strVal val="#ppt_x"/>
                                          </p:val>
                                        </p:tav>
                                        <p:tav tm="100000">
                                          <p:val>
                                            <p:strVal val="#ppt_x"/>
                                          </p:val>
                                        </p:tav>
                                      </p:tavLst>
                                    </p:anim>
                                    <p:anim calcmode="lin" valueType="num">
                                      <p:cBhvr>
                                        <p:cTn id="12" dur="25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250"/>
                            </p:stCondLst>
                            <p:childTnLst>
                              <p:par>
                                <p:cTn id="14" presetID="42" presetClass="entr" presetSubtype="0"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anim calcmode="lin" valueType="num">
                                      <p:cBhvr>
                                        <p:cTn id="17" dur="500" fill="hold"/>
                                        <p:tgtEl>
                                          <p:spTgt spid="1027"/>
                                        </p:tgtEl>
                                        <p:attrNameLst>
                                          <p:attrName>ppt_x</p:attrName>
                                        </p:attrNameLst>
                                      </p:cBhvr>
                                      <p:tavLst>
                                        <p:tav tm="0">
                                          <p:val>
                                            <p:strVal val="#ppt_x"/>
                                          </p:val>
                                        </p:tav>
                                        <p:tav tm="100000">
                                          <p:val>
                                            <p:strVal val="#ppt_x"/>
                                          </p:val>
                                        </p:tav>
                                      </p:tavLst>
                                    </p:anim>
                                    <p:anim calcmode="lin" valueType="num">
                                      <p:cBhvr>
                                        <p:cTn id="18" dur="500" fill="hold"/>
                                        <p:tgtEl>
                                          <p:spTgt spid="102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500"/>
                                        <p:tgtEl>
                                          <p:spTgt spid="18"/>
                                        </p:tgtEl>
                                      </p:cBhvr>
                                    </p:animEffect>
                                    <p:anim calcmode="lin" valueType="num">
                                      <p:cBhvr>
                                        <p:cTn id="22" dur="500" fill="hold"/>
                                        <p:tgtEl>
                                          <p:spTgt spid="18"/>
                                        </p:tgtEl>
                                        <p:attrNameLst>
                                          <p:attrName>ppt_x</p:attrName>
                                        </p:attrNameLst>
                                      </p:cBhvr>
                                      <p:tavLst>
                                        <p:tav tm="0">
                                          <p:val>
                                            <p:strVal val="#ppt_x"/>
                                          </p:val>
                                        </p:tav>
                                        <p:tav tm="100000">
                                          <p:val>
                                            <p:strVal val="#ppt_x"/>
                                          </p:val>
                                        </p:tav>
                                      </p:tavLst>
                                    </p:anim>
                                    <p:anim calcmode="lin" valueType="num">
                                      <p:cBhvr>
                                        <p:cTn id="23" dur="5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25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500"/>
                                        <p:tgtEl>
                                          <p:spTgt spid="1026"/>
                                        </p:tgtEl>
                                      </p:cBhvr>
                                    </p:animEffect>
                                    <p:anim calcmode="lin" valueType="num">
                                      <p:cBhvr>
                                        <p:cTn id="27" dur="500" fill="hold"/>
                                        <p:tgtEl>
                                          <p:spTgt spid="1026"/>
                                        </p:tgtEl>
                                        <p:attrNameLst>
                                          <p:attrName>ppt_x</p:attrName>
                                        </p:attrNameLst>
                                      </p:cBhvr>
                                      <p:tavLst>
                                        <p:tav tm="0">
                                          <p:val>
                                            <p:strVal val="#ppt_x"/>
                                          </p:val>
                                        </p:tav>
                                        <p:tav tm="100000">
                                          <p:val>
                                            <p:strVal val="#ppt_x"/>
                                          </p:val>
                                        </p:tav>
                                      </p:tavLst>
                                    </p:anim>
                                    <p:anim calcmode="lin" valueType="num">
                                      <p:cBhvr>
                                        <p:cTn id="28" dur="500" fill="hold"/>
                                        <p:tgtEl>
                                          <p:spTgt spid="1026"/>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25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500"/>
                                  </p:stCondLst>
                                  <p:childTnLst>
                                    <p:set>
                                      <p:cBhvr>
                                        <p:cTn id="35" dur="1" fill="hold">
                                          <p:stCondLst>
                                            <p:cond delay="0"/>
                                          </p:stCondLst>
                                        </p:cTn>
                                        <p:tgtEl>
                                          <p:spTgt spid="1028"/>
                                        </p:tgtEl>
                                        <p:attrNameLst>
                                          <p:attrName>style.visibility</p:attrName>
                                        </p:attrNameLst>
                                      </p:cBhvr>
                                      <p:to>
                                        <p:strVal val="visible"/>
                                      </p:to>
                                    </p:set>
                                    <p:animEffect transition="in" filter="fade">
                                      <p:cBhvr>
                                        <p:cTn id="36" dur="500"/>
                                        <p:tgtEl>
                                          <p:spTgt spid="1028"/>
                                        </p:tgtEl>
                                      </p:cBhvr>
                                    </p:animEffect>
                                    <p:anim calcmode="lin" valueType="num">
                                      <p:cBhvr>
                                        <p:cTn id="37" dur="500" fill="hold"/>
                                        <p:tgtEl>
                                          <p:spTgt spid="1028"/>
                                        </p:tgtEl>
                                        <p:attrNameLst>
                                          <p:attrName>ppt_x</p:attrName>
                                        </p:attrNameLst>
                                      </p:cBhvr>
                                      <p:tavLst>
                                        <p:tav tm="0">
                                          <p:val>
                                            <p:strVal val="#ppt_x"/>
                                          </p:val>
                                        </p:tav>
                                        <p:tav tm="100000">
                                          <p:val>
                                            <p:strVal val="#ppt_x"/>
                                          </p:val>
                                        </p:tav>
                                      </p:tavLst>
                                    </p:anim>
                                    <p:anim calcmode="lin" valueType="num">
                                      <p:cBhvr>
                                        <p:cTn id="38" dur="500" fill="hold"/>
                                        <p:tgtEl>
                                          <p:spTgt spid="102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500"/>
                                  </p:stCondLst>
                                  <p:childTnLst>
                                    <p:set>
                                      <p:cBhvr>
                                        <p:cTn id="40" dur="1" fill="hold">
                                          <p:stCondLst>
                                            <p:cond delay="0"/>
                                          </p:stCondLst>
                                        </p:cTn>
                                        <p:tgtEl>
                                          <p:spTgt spid="20"/>
                                        </p:tgtEl>
                                        <p:attrNameLst>
                                          <p:attrName>style.visibility</p:attrName>
                                        </p:attrNameLst>
                                      </p:cBhvr>
                                      <p:to>
                                        <p:strVal val="visible"/>
                                      </p:to>
                                    </p:set>
                                    <p:animEffect transition="in" filter="fade">
                                      <p:cBhvr>
                                        <p:cTn id="41" dur="500"/>
                                        <p:tgtEl>
                                          <p:spTgt spid="20"/>
                                        </p:tgtEl>
                                      </p:cBhvr>
                                    </p:animEffect>
                                    <p:anim calcmode="lin" valueType="num">
                                      <p:cBhvr>
                                        <p:cTn id="42" dur="500" fill="hold"/>
                                        <p:tgtEl>
                                          <p:spTgt spid="20"/>
                                        </p:tgtEl>
                                        <p:attrNameLst>
                                          <p:attrName>ppt_x</p:attrName>
                                        </p:attrNameLst>
                                      </p:cBhvr>
                                      <p:tavLst>
                                        <p:tav tm="0">
                                          <p:val>
                                            <p:strVal val="#ppt_x"/>
                                          </p:val>
                                        </p:tav>
                                        <p:tav tm="100000">
                                          <p:val>
                                            <p:strVal val="#ppt_x"/>
                                          </p:val>
                                        </p:tav>
                                      </p:tavLst>
                                    </p:anim>
                                    <p:anim calcmode="lin" valueType="num">
                                      <p:cBhvr>
                                        <p:cTn id="43"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ctrTitle"/>
          </p:nvPr>
        </p:nvSpPr>
        <p:spPr/>
        <p:txBody>
          <a:bodyPr/>
          <a:lstStyle/>
          <a:p>
            <a:r>
              <a:rPr lang="en-US" dirty="0" smtClean="0"/>
              <a:t>Discovery</a:t>
            </a:r>
            <a:endParaRPr lang="en-US" dirty="0"/>
          </a:p>
        </p:txBody>
      </p:sp>
      <p:sp>
        <p:nvSpPr>
          <p:cNvPr id="15" name="Text Placeholder 14"/>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928556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669" y="4371969"/>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3005" y="4536721"/>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6967" y="4699182"/>
            <a:ext cx="590485" cy="878407"/>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p:txBody>
          <a:bodyPr/>
          <a:lstStyle/>
          <a:p>
            <a:r>
              <a:rPr lang="en-US" dirty="0"/>
              <a:t>Resource Pooling Key Steps</a:t>
            </a:r>
          </a:p>
        </p:txBody>
      </p:sp>
      <p:sp>
        <p:nvSpPr>
          <p:cNvPr id="8" name="Title 1"/>
          <p:cNvSpPr txBox="1">
            <a:spLocks/>
          </p:cNvSpPr>
          <p:nvPr/>
        </p:nvSpPr>
        <p:spPr>
          <a:xfrm>
            <a:off x="507868" y="797611"/>
            <a:ext cx="1117309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Consolidate databases</a:t>
            </a:r>
          </a:p>
        </p:txBody>
      </p:sp>
      <p:graphicFrame>
        <p:nvGraphicFramePr>
          <p:cNvPr id="9" name="Table 8"/>
          <p:cNvGraphicFramePr>
            <a:graphicFrameLocks noGrp="1"/>
          </p:cNvGraphicFramePr>
          <p:nvPr>
            <p:extLst>
              <p:ext uri="{D42A27DB-BD31-4B8C-83A1-F6EECF244321}">
                <p14:modId xmlns:p14="http://schemas.microsoft.com/office/powerpoint/2010/main" val="4182001914"/>
              </p:ext>
            </p:extLst>
          </p:nvPr>
        </p:nvGraphicFramePr>
        <p:xfrm>
          <a:off x="1028974" y="1566153"/>
          <a:ext cx="4939203" cy="253492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Discover SQL sprawl</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Microsoft® Assessment and Planning (MAP) Toolkit 5.5</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Capacity planning</a:t>
                      </a:r>
                    </a:p>
                  </a:txBody>
                  <a:tcPr marT="91440" marB="91440">
                    <a:lnL w="12700" cap="flat" cmpd="sng" algn="ctr">
                      <a:noFill/>
                      <a:prstDash val="solid"/>
                      <a:round/>
                      <a:headEnd type="none" w="med" len="med"/>
                      <a:tailEnd type="none" w="med" len="med"/>
                    </a:lnL>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Microsoft Consolidation Planning Tool for SQL Server v1.0</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Consolidation options</a:t>
                      </a:r>
                    </a:p>
                  </a:txBody>
                  <a:tcPr marT="91440" marB="91440">
                    <a:lnL w="12700" cap="flat" cmpd="sng" algn="ctr">
                      <a:noFill/>
                      <a:prstDash val="solid"/>
                      <a:round/>
                      <a:headEnd type="none" w="med" len="med"/>
                      <a:tailEnd type="none" w="med" len="med"/>
                    </a:lnL>
                    <a:lnB w="12700" cap="flat" cmpd="sng" algn="ctr">
                      <a:noFill/>
                      <a:prstDash val="solid"/>
                      <a:round/>
                      <a:headEnd type="none" w="med" len="med"/>
                      <a:tailEnd type="none" w="med" len="med"/>
                    </a:lnB>
                    <a:noFill/>
                  </a:tcPr>
                </a:tc>
                <a:tc>
                  <a:txBody>
                    <a:bodyPr/>
                    <a:lstStyle/>
                    <a:p>
                      <a:pPr marL="0" algn="l" defTabSz="914363" rtl="0" eaLnBrk="1" latinLnBrk="0" hangingPunct="1">
                        <a:spcBef>
                          <a:spcPts val="0"/>
                        </a:spcBef>
                        <a:spcAft>
                          <a:spcPts val="1200"/>
                        </a:spcAft>
                      </a:pPr>
                      <a:r>
                        <a:rPr lang="en-US" sz="1200" kern="1200" dirty="0" smtClean="0">
                          <a:solidFill>
                            <a:schemeClr val="tx1"/>
                          </a:solidFill>
                          <a:latin typeface="+mn-lt"/>
                          <a:ea typeface="+mn-ea"/>
                          <a:cs typeface="+mn-cs"/>
                        </a:rPr>
                        <a:t>Microsoft SQL Server® 2008 R2 Upgrade Advisor</a:t>
                      </a:r>
                    </a:p>
                    <a:p>
                      <a:pPr marL="0" algn="l" defTabSz="914363" rtl="0" eaLnBrk="1" latinLnBrk="0" hangingPunct="1">
                        <a:spcBef>
                          <a:spcPts val="0"/>
                        </a:spcBef>
                        <a:spcAft>
                          <a:spcPts val="1200"/>
                        </a:spcAft>
                      </a:pPr>
                      <a:r>
                        <a:rPr lang="en-US" sz="1200" kern="1200" dirty="0" smtClean="0">
                          <a:solidFill>
                            <a:schemeClr val="tx1"/>
                          </a:solidFill>
                          <a:latin typeface="+mn-lt"/>
                          <a:ea typeface="+mn-ea"/>
                          <a:cs typeface="+mn-cs"/>
                        </a:rPr>
                        <a:t>SQL Server Migration Assistant (SSMA)</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B w="12700" cap="flat" cmpd="sng" algn="ctr">
                      <a:noFill/>
                      <a:prstDash val="solid"/>
                      <a:round/>
                      <a:headEnd type="none" w="med" len="med"/>
                      <a:tailEnd type="none" w="med" len="med"/>
                    </a:lnB>
                    <a:noFill/>
                  </a:tcPr>
                </a:tc>
              </a:tr>
            </a:tbl>
          </a:graphicData>
        </a:graphic>
      </p:graphicFrame>
      <p:graphicFrame>
        <p:nvGraphicFramePr>
          <p:cNvPr id="13" name="Table 12"/>
          <p:cNvGraphicFramePr>
            <a:graphicFrameLocks noGrp="1"/>
          </p:cNvGraphicFramePr>
          <p:nvPr>
            <p:extLst>
              <p:ext uri="{D42A27DB-BD31-4B8C-83A1-F6EECF244321}">
                <p14:modId xmlns:p14="http://schemas.microsoft.com/office/powerpoint/2010/main" val="4049472802"/>
              </p:ext>
            </p:extLst>
          </p:nvPr>
        </p:nvGraphicFramePr>
        <p:xfrm>
          <a:off x="6387769" y="1566153"/>
          <a:ext cx="4939203" cy="178816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Physical-to-Virtual Migration</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Microsoft System Center Virtual Machine Manager 2008 R2</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r>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Virtualize and manage instances</a:t>
                      </a:r>
                    </a:p>
                  </a:txBody>
                  <a:tcPr marT="91440" marB="91440">
                    <a:lnL w="12700" cap="flat" cmpd="sng" algn="ctr">
                      <a:noFill/>
                      <a:prstDash val="solid"/>
                      <a:round/>
                      <a:headEnd type="none" w="med" len="med"/>
                      <a:tailEnd type="none" w="med" len="med"/>
                    </a:lnL>
                    <a:lnB w="12700" cmpd="sng">
                      <a:noFill/>
                    </a:lnB>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Windows Server® 2008 R2 Hyper-V™</a:t>
                      </a:r>
                    </a:p>
                    <a:p>
                      <a:pPr marL="0" algn="l" defTabSz="914363" rtl="0" eaLnBrk="1" latinLnBrk="0" hangingPunct="1">
                        <a:spcBef>
                          <a:spcPts val="0"/>
                        </a:spcBef>
                        <a:spcAft>
                          <a:spcPts val="1200"/>
                        </a:spcAft>
                      </a:pPr>
                      <a:r>
                        <a:rPr lang="en-US" sz="1200" kern="1200" dirty="0" smtClean="0">
                          <a:solidFill>
                            <a:schemeClr val="tx1"/>
                          </a:solidFill>
                          <a:latin typeface="+mn-lt"/>
                          <a:ea typeface="+mn-ea"/>
                          <a:cs typeface="+mn-cs"/>
                        </a:rPr>
                        <a:t>System Center Virtual Machine Manager 2008 R2</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B w="12700" cmpd="sng">
                      <a:noFill/>
                    </a:lnB>
                    <a:noFill/>
                  </a:tcPr>
                </a:tc>
              </a:tr>
            </a:tbl>
          </a:graphicData>
        </a:graphic>
      </p:graphicFrame>
      <p:pic>
        <p:nvPicPr>
          <p:cNvPr id="1028" name="Picture 4" descr="C:\Users\victor.melniciuc\Desktop\==Work\TechEd SQL deck\assets\Screen2.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97588" y="4914651"/>
            <a:ext cx="1916483" cy="1287385"/>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victor.melniciuc\Desktop\==Work\TechEd SQL deck\assets\Screen3.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25705" y="4612064"/>
            <a:ext cx="2072930" cy="1321423"/>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pic>
        <p:nvPicPr>
          <p:cNvPr id="1027" name="Picture 3" descr="C:\Users\victor.melniciuc\Desktop\==Work\TechEd SQL deck\assets\Screen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7084" y="4268432"/>
            <a:ext cx="1871784" cy="1528157"/>
          </a:xfrm>
          <a:prstGeom prst="rect">
            <a:avLst/>
          </a:prstGeom>
          <a:noFill/>
          <a:effectLst>
            <a:outerShdw dist="50800" dir="3600000" algn="t"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18" name="Title 1"/>
          <p:cNvSpPr txBox="1">
            <a:spLocks/>
          </p:cNvSpPr>
          <p:nvPr/>
        </p:nvSpPr>
        <p:spPr>
          <a:xfrm>
            <a:off x="1028974" y="3986524"/>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MAP Toolkit</a:t>
            </a:r>
            <a:endParaRPr lang="en-US" sz="1400" b="1" spc="0" dirty="0">
              <a:solidFill>
                <a:schemeClr val="accent1">
                  <a:alpha val="99000"/>
                </a:schemeClr>
              </a:solidFill>
            </a:endParaRPr>
          </a:p>
        </p:txBody>
      </p:sp>
      <p:sp>
        <p:nvSpPr>
          <p:cNvPr id="19" name="Title 1"/>
          <p:cNvSpPr txBox="1">
            <a:spLocks/>
          </p:cNvSpPr>
          <p:nvPr/>
        </p:nvSpPr>
        <p:spPr>
          <a:xfrm>
            <a:off x="3034754" y="4305051"/>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Upgrade advisor</a:t>
            </a:r>
            <a:endParaRPr lang="en-US" sz="1400" b="1" spc="0" dirty="0">
              <a:solidFill>
                <a:schemeClr val="accent1">
                  <a:alpha val="99000"/>
                </a:schemeClr>
              </a:solidFill>
            </a:endParaRPr>
          </a:p>
        </p:txBody>
      </p:sp>
      <p:sp>
        <p:nvSpPr>
          <p:cNvPr id="20" name="Title 1"/>
          <p:cNvSpPr txBox="1">
            <a:spLocks/>
          </p:cNvSpPr>
          <p:nvPr/>
        </p:nvSpPr>
        <p:spPr>
          <a:xfrm>
            <a:off x="4665323" y="4602232"/>
            <a:ext cx="1940364" cy="1938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400" b="1" spc="0" dirty="0" smtClean="0">
                <a:solidFill>
                  <a:schemeClr val="accent1">
                    <a:alpha val="99000"/>
                  </a:schemeClr>
                </a:solidFill>
              </a:rPr>
              <a:t>SSMA</a:t>
            </a:r>
            <a:endParaRPr lang="en-US" sz="1400" b="1" spc="0" dirty="0">
              <a:solidFill>
                <a:schemeClr val="accent1">
                  <a:alpha val="99000"/>
                </a:schemeClr>
              </a:solidFill>
            </a:endParaRPr>
          </a:p>
        </p:txBody>
      </p:sp>
      <p:pic>
        <p:nvPicPr>
          <p:cNvPr id="1029"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325273" y="4954053"/>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5392203"/>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victor.melniciuc\Desktop\==Work\TechEd SQL deck\assets\Hyper-V-Logo.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8035" y="4239539"/>
            <a:ext cx="1328738" cy="600075"/>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669" y="4807641"/>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victor.melniciuc\Desktop\==Work\TechEd SQL deck\assets\ServerVer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173" y="4972393"/>
            <a:ext cx="590485" cy="87840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5173096"/>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4944496"/>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4709504"/>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136312" y="4472350"/>
            <a:ext cx="800100" cy="457200"/>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bwMode="auto">
          <a:xfrm>
            <a:off x="8388035" y="4867618"/>
            <a:ext cx="780078" cy="49995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36" name="Title 1"/>
          <p:cNvSpPr txBox="1">
            <a:spLocks/>
          </p:cNvSpPr>
          <p:nvPr/>
        </p:nvSpPr>
        <p:spPr>
          <a:xfrm>
            <a:off x="10185472" y="4469341"/>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sp>
        <p:nvSpPr>
          <p:cNvPr id="37" name="Title 1"/>
          <p:cNvSpPr txBox="1">
            <a:spLocks/>
          </p:cNvSpPr>
          <p:nvPr/>
        </p:nvSpPr>
        <p:spPr>
          <a:xfrm rot="16200000">
            <a:off x="-2375940" y="3821397"/>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CONSOLIDATE</a:t>
            </a:r>
            <a:endParaRPr lang="en-US" sz="4800" spc="0" dirty="0">
              <a:solidFill>
                <a:schemeClr val="bg2">
                  <a:alpha val="99000"/>
                </a:schemeClr>
              </a:solidFill>
            </a:endParaRPr>
          </a:p>
        </p:txBody>
      </p:sp>
    </p:spTree>
    <p:extLst>
      <p:ext uri="{BB962C8B-B14F-4D97-AF65-F5344CB8AC3E}">
        <p14:creationId xmlns:p14="http://schemas.microsoft.com/office/powerpoint/2010/main" val="50898417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50"/>
                                        <p:tgtEl>
                                          <p:spTgt spid="13"/>
                                        </p:tgtEl>
                                      </p:cBhvr>
                                    </p:animEffect>
                                  </p:childTnLst>
                                </p:cTn>
                              </p:par>
                            </p:childTnLst>
                          </p:cTn>
                        </p:par>
                        <p:par>
                          <p:cTn id="8" fill="hold">
                            <p:stCondLst>
                              <p:cond delay="250"/>
                            </p:stCondLst>
                            <p:childTnLst>
                              <p:par>
                                <p:cTn id="9" presetID="47" presetClass="entr" presetSubtype="0" fill="hold" nodeType="afterEffect">
                                  <p:stCondLst>
                                    <p:cond delay="0"/>
                                  </p:stCondLst>
                                  <p:childTnLst>
                                    <p:set>
                                      <p:cBhvr>
                                        <p:cTn id="10" dur="1" fill="hold">
                                          <p:stCondLst>
                                            <p:cond delay="0"/>
                                          </p:stCondLst>
                                        </p:cTn>
                                        <p:tgtEl>
                                          <p:spTgt spid="1031"/>
                                        </p:tgtEl>
                                        <p:attrNameLst>
                                          <p:attrName>style.visibility</p:attrName>
                                        </p:attrNameLst>
                                      </p:cBhvr>
                                      <p:to>
                                        <p:strVal val="visible"/>
                                      </p:to>
                                    </p:set>
                                    <p:animEffect transition="in" filter="fade">
                                      <p:cBhvr>
                                        <p:cTn id="11" dur="500"/>
                                        <p:tgtEl>
                                          <p:spTgt spid="1031"/>
                                        </p:tgtEl>
                                      </p:cBhvr>
                                    </p:animEffect>
                                    <p:anim calcmode="lin" valueType="num">
                                      <p:cBhvr>
                                        <p:cTn id="12" dur="500" fill="hold"/>
                                        <p:tgtEl>
                                          <p:spTgt spid="1031"/>
                                        </p:tgtEl>
                                        <p:attrNameLst>
                                          <p:attrName>ppt_x</p:attrName>
                                        </p:attrNameLst>
                                      </p:cBhvr>
                                      <p:tavLst>
                                        <p:tav tm="0">
                                          <p:val>
                                            <p:strVal val="#ppt_x"/>
                                          </p:val>
                                        </p:tav>
                                        <p:tav tm="100000">
                                          <p:val>
                                            <p:strVal val="#ppt_x"/>
                                          </p:val>
                                        </p:tav>
                                      </p:tavLst>
                                    </p:anim>
                                    <p:anim calcmode="lin" valueType="num">
                                      <p:cBhvr>
                                        <p:cTn id="13" dur="500" fill="hold"/>
                                        <p:tgtEl>
                                          <p:spTgt spid="1031"/>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250"/>
                                  </p:stCondLst>
                                  <p:childTnLst>
                                    <p:set>
                                      <p:cBhvr>
                                        <p:cTn id="15" dur="1" fill="hold">
                                          <p:stCondLst>
                                            <p:cond delay="0"/>
                                          </p:stCondLst>
                                        </p:cTn>
                                        <p:tgtEl>
                                          <p:spTgt spid="27"/>
                                        </p:tgtEl>
                                        <p:attrNameLst>
                                          <p:attrName>style.visibility</p:attrName>
                                        </p:attrNameLst>
                                      </p:cBhvr>
                                      <p:to>
                                        <p:strVal val="visible"/>
                                      </p:to>
                                    </p:set>
                                    <p:animEffect transition="in" filter="fade">
                                      <p:cBhvr>
                                        <p:cTn id="16" dur="500"/>
                                        <p:tgtEl>
                                          <p:spTgt spid="27"/>
                                        </p:tgtEl>
                                      </p:cBhvr>
                                    </p:animEffect>
                                    <p:anim calcmode="lin" valueType="num">
                                      <p:cBhvr>
                                        <p:cTn id="17" dur="500" fill="hold"/>
                                        <p:tgtEl>
                                          <p:spTgt spid="27"/>
                                        </p:tgtEl>
                                        <p:attrNameLst>
                                          <p:attrName>ppt_x</p:attrName>
                                        </p:attrNameLst>
                                      </p:cBhvr>
                                      <p:tavLst>
                                        <p:tav tm="0">
                                          <p:val>
                                            <p:strVal val="#ppt_x"/>
                                          </p:val>
                                        </p:tav>
                                        <p:tav tm="100000">
                                          <p:val>
                                            <p:strVal val="#ppt_x"/>
                                          </p:val>
                                        </p:tav>
                                      </p:tavLst>
                                    </p:anim>
                                    <p:anim calcmode="lin" valueType="num">
                                      <p:cBhvr>
                                        <p:cTn id="18" dur="500" fill="hold"/>
                                        <p:tgtEl>
                                          <p:spTgt spid="2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50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strVal val="#ppt_x"/>
                                          </p:val>
                                        </p:tav>
                                        <p:tav tm="100000">
                                          <p:val>
                                            <p:strVal val="#ppt_x"/>
                                          </p:val>
                                        </p:tav>
                                      </p:tavLst>
                                    </p:anim>
                                    <p:anim calcmode="lin" valueType="num">
                                      <p:cBhvr>
                                        <p:cTn id="23" dur="500" fill="hold"/>
                                        <p:tgtEl>
                                          <p:spTgt spid="30"/>
                                        </p:tgtEl>
                                        <p:attrNameLst>
                                          <p:attrName>ppt_y</p:attrName>
                                        </p:attrNameLst>
                                      </p:cBhvr>
                                      <p:tavLst>
                                        <p:tav tm="0">
                                          <p:val>
                                            <p:strVal val="#ppt_y-.1"/>
                                          </p:val>
                                        </p:tav>
                                        <p:tav tm="100000">
                                          <p:val>
                                            <p:strVal val="#ppt_y"/>
                                          </p:val>
                                        </p:tav>
                                      </p:tavLst>
                                    </p:anim>
                                  </p:childTnLst>
                                </p:cTn>
                              </p:par>
                              <p:par>
                                <p:cTn id="24" presetID="47" presetClass="entr" presetSubtype="0" fill="hold" nodeType="withEffect">
                                  <p:stCondLst>
                                    <p:cond delay="75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anim calcmode="lin" valueType="num">
                                      <p:cBhvr>
                                        <p:cTn id="27" dur="500" fill="hold"/>
                                        <p:tgtEl>
                                          <p:spTgt spid="29"/>
                                        </p:tgtEl>
                                        <p:attrNameLst>
                                          <p:attrName>ppt_x</p:attrName>
                                        </p:attrNameLst>
                                      </p:cBhvr>
                                      <p:tavLst>
                                        <p:tav tm="0">
                                          <p:val>
                                            <p:strVal val="#ppt_x"/>
                                          </p:val>
                                        </p:tav>
                                        <p:tav tm="100000">
                                          <p:val>
                                            <p:strVal val="#ppt_x"/>
                                          </p:val>
                                        </p:tav>
                                      </p:tavLst>
                                    </p:anim>
                                    <p:anim calcmode="lin" valueType="num">
                                      <p:cBhvr>
                                        <p:cTn id="28" dur="500" fill="hold"/>
                                        <p:tgtEl>
                                          <p:spTgt spid="29"/>
                                        </p:tgtEl>
                                        <p:attrNameLst>
                                          <p:attrName>ppt_y</p:attrName>
                                        </p:attrNameLst>
                                      </p:cBhvr>
                                      <p:tavLst>
                                        <p:tav tm="0">
                                          <p:val>
                                            <p:strVal val="#ppt_y-.1"/>
                                          </p:val>
                                        </p:tav>
                                        <p:tav tm="100000">
                                          <p:val>
                                            <p:strVal val="#ppt_y"/>
                                          </p:val>
                                        </p:tav>
                                      </p:tavLst>
                                    </p:anim>
                                  </p:childTnLst>
                                </p:cTn>
                              </p:par>
                              <p:par>
                                <p:cTn id="29" presetID="47" presetClass="entr" presetSubtype="0" fill="hold" nodeType="withEffect">
                                  <p:stCondLst>
                                    <p:cond delay="100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strVal val="#ppt_x"/>
                                          </p:val>
                                        </p:tav>
                                        <p:tav tm="100000">
                                          <p:val>
                                            <p:strVal val="#ppt_x"/>
                                          </p:val>
                                        </p:tav>
                                      </p:tavLst>
                                    </p:anim>
                                    <p:anim calcmode="lin" valueType="num">
                                      <p:cBhvr>
                                        <p:cTn id="33" dur="500" fill="hold"/>
                                        <p:tgtEl>
                                          <p:spTgt spid="28"/>
                                        </p:tgtEl>
                                        <p:attrNameLst>
                                          <p:attrName>ppt_y</p:attrName>
                                        </p:attrNameLst>
                                      </p:cBhvr>
                                      <p:tavLst>
                                        <p:tav tm="0">
                                          <p:val>
                                            <p:strVal val="#ppt_y-.1"/>
                                          </p:val>
                                        </p:tav>
                                        <p:tav tm="100000">
                                          <p:val>
                                            <p:strVal val="#ppt_y"/>
                                          </p:val>
                                        </p:tav>
                                      </p:tavLst>
                                    </p:anim>
                                  </p:childTnLst>
                                </p:cTn>
                              </p:par>
                            </p:childTnLst>
                          </p:cTn>
                        </p:par>
                        <p:par>
                          <p:cTn id="34" fill="hold">
                            <p:stCondLst>
                              <p:cond delay="1750"/>
                            </p:stCondLst>
                            <p:childTnLst>
                              <p:par>
                                <p:cTn id="35" presetID="22" presetClass="entr" presetSubtype="8" fill="hold" grpId="0" nodeType="after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750"/>
                                        <p:tgtEl>
                                          <p:spTgt spid="15"/>
                                        </p:tgtEl>
                                      </p:cBhvr>
                                    </p:animEffect>
                                  </p:childTnLst>
                                </p:cTn>
                              </p:par>
                              <p:par>
                                <p:cTn id="38" presetID="22" presetClass="entr" presetSubtype="8" fill="hold" nodeType="withEffect">
                                  <p:stCondLst>
                                    <p:cond delay="0"/>
                                  </p:stCondLst>
                                  <p:childTnLst>
                                    <p:set>
                                      <p:cBhvr>
                                        <p:cTn id="39" dur="1" fill="hold">
                                          <p:stCondLst>
                                            <p:cond delay="0"/>
                                          </p:stCondLst>
                                        </p:cTn>
                                        <p:tgtEl>
                                          <p:spTgt spid="1032"/>
                                        </p:tgtEl>
                                        <p:attrNameLst>
                                          <p:attrName>style.visibility</p:attrName>
                                        </p:attrNameLst>
                                      </p:cBhvr>
                                      <p:to>
                                        <p:strVal val="visible"/>
                                      </p:to>
                                    </p:set>
                                    <p:animEffect transition="in" filter="wipe(left)">
                                      <p:cBhvr>
                                        <p:cTn id="40" dur="750"/>
                                        <p:tgtEl>
                                          <p:spTgt spid="1032"/>
                                        </p:tgtEl>
                                      </p:cBhvr>
                                    </p:animEffect>
                                  </p:childTnLst>
                                </p:cTn>
                              </p:par>
                            </p:childTnLst>
                          </p:cTn>
                        </p:par>
                        <p:par>
                          <p:cTn id="41" fill="hold">
                            <p:stCondLst>
                              <p:cond delay="2500"/>
                            </p:stCondLst>
                            <p:childTnLst>
                              <p:par>
                                <p:cTn id="42" presetID="47" presetClass="entr" presetSubtype="0" fill="hold" nodeType="afterEffect">
                                  <p:stCondLst>
                                    <p:cond delay="0"/>
                                  </p:stCondLst>
                                  <p:childTnLst>
                                    <p:set>
                                      <p:cBhvr>
                                        <p:cTn id="43" dur="1" fill="hold">
                                          <p:stCondLst>
                                            <p:cond delay="0"/>
                                          </p:stCondLst>
                                        </p:cTn>
                                        <p:tgtEl>
                                          <p:spTgt spid="1029"/>
                                        </p:tgtEl>
                                        <p:attrNameLst>
                                          <p:attrName>style.visibility</p:attrName>
                                        </p:attrNameLst>
                                      </p:cBhvr>
                                      <p:to>
                                        <p:strVal val="visible"/>
                                      </p:to>
                                    </p:set>
                                    <p:animEffect transition="in" filter="fade">
                                      <p:cBhvr>
                                        <p:cTn id="44" dur="750"/>
                                        <p:tgtEl>
                                          <p:spTgt spid="1029"/>
                                        </p:tgtEl>
                                      </p:cBhvr>
                                    </p:animEffect>
                                    <p:anim calcmode="lin" valueType="num">
                                      <p:cBhvr>
                                        <p:cTn id="45" dur="750" fill="hold"/>
                                        <p:tgtEl>
                                          <p:spTgt spid="1029"/>
                                        </p:tgtEl>
                                        <p:attrNameLst>
                                          <p:attrName>ppt_x</p:attrName>
                                        </p:attrNameLst>
                                      </p:cBhvr>
                                      <p:tavLst>
                                        <p:tav tm="0">
                                          <p:val>
                                            <p:strVal val="#ppt_x"/>
                                          </p:val>
                                        </p:tav>
                                        <p:tav tm="100000">
                                          <p:val>
                                            <p:strVal val="#ppt_x"/>
                                          </p:val>
                                        </p:tav>
                                      </p:tavLst>
                                    </p:anim>
                                    <p:anim calcmode="lin" valueType="num">
                                      <p:cBhvr>
                                        <p:cTn id="46" dur="750" fill="hold"/>
                                        <p:tgtEl>
                                          <p:spTgt spid="1029"/>
                                        </p:tgtEl>
                                        <p:attrNameLst>
                                          <p:attrName>ppt_y</p:attrName>
                                        </p:attrNameLst>
                                      </p:cBhvr>
                                      <p:tavLst>
                                        <p:tav tm="0">
                                          <p:val>
                                            <p:strVal val="#ppt_y-.1"/>
                                          </p:val>
                                        </p:tav>
                                        <p:tav tm="100000">
                                          <p:val>
                                            <p:strVal val="#ppt_y"/>
                                          </p:val>
                                        </p:tav>
                                      </p:tavLst>
                                    </p:anim>
                                  </p:childTnLst>
                                </p:cTn>
                              </p:par>
                              <p:par>
                                <p:cTn id="47" presetID="47" presetClass="entr" presetSubtype="0" fill="hold" nodeType="withEffect">
                                  <p:stCondLst>
                                    <p:cond delay="500"/>
                                  </p:stCondLst>
                                  <p:childTnLst>
                                    <p:set>
                                      <p:cBhvr>
                                        <p:cTn id="48" dur="1" fill="hold">
                                          <p:stCondLst>
                                            <p:cond delay="0"/>
                                          </p:stCondLst>
                                        </p:cTn>
                                        <p:tgtEl>
                                          <p:spTgt spid="1030"/>
                                        </p:tgtEl>
                                        <p:attrNameLst>
                                          <p:attrName>style.visibility</p:attrName>
                                        </p:attrNameLst>
                                      </p:cBhvr>
                                      <p:to>
                                        <p:strVal val="visible"/>
                                      </p:to>
                                    </p:set>
                                    <p:animEffect transition="in" filter="fade">
                                      <p:cBhvr>
                                        <p:cTn id="49" dur="500"/>
                                        <p:tgtEl>
                                          <p:spTgt spid="1030"/>
                                        </p:tgtEl>
                                      </p:cBhvr>
                                    </p:animEffect>
                                    <p:anim calcmode="lin" valueType="num">
                                      <p:cBhvr>
                                        <p:cTn id="50" dur="500" fill="hold"/>
                                        <p:tgtEl>
                                          <p:spTgt spid="1030"/>
                                        </p:tgtEl>
                                        <p:attrNameLst>
                                          <p:attrName>ppt_x</p:attrName>
                                        </p:attrNameLst>
                                      </p:cBhvr>
                                      <p:tavLst>
                                        <p:tav tm="0">
                                          <p:val>
                                            <p:strVal val="#ppt_x"/>
                                          </p:val>
                                        </p:tav>
                                        <p:tav tm="100000">
                                          <p:val>
                                            <p:strVal val="#ppt_x"/>
                                          </p:val>
                                        </p:tav>
                                      </p:tavLst>
                                    </p:anim>
                                    <p:anim calcmode="lin" valueType="num">
                                      <p:cBhvr>
                                        <p:cTn id="51" dur="500" fill="hold"/>
                                        <p:tgtEl>
                                          <p:spTgt spid="1030"/>
                                        </p:tgtEl>
                                        <p:attrNameLst>
                                          <p:attrName>ppt_y</p:attrName>
                                        </p:attrNameLst>
                                      </p:cBhvr>
                                      <p:tavLst>
                                        <p:tav tm="0">
                                          <p:val>
                                            <p:strVal val="#ppt_y-.1"/>
                                          </p:val>
                                        </p:tav>
                                        <p:tav tm="100000">
                                          <p:val>
                                            <p:strVal val="#ppt_y"/>
                                          </p:val>
                                        </p:tav>
                                      </p:tavLst>
                                    </p:anim>
                                  </p:childTnLst>
                                </p:cTn>
                              </p:par>
                              <p:par>
                                <p:cTn id="52" presetID="47" presetClass="entr" presetSubtype="0" fill="hold" nodeType="withEffect">
                                  <p:stCondLst>
                                    <p:cond delay="75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500"/>
                                        <p:tgtEl>
                                          <p:spTgt spid="31"/>
                                        </p:tgtEl>
                                      </p:cBhvr>
                                    </p:animEffect>
                                    <p:anim calcmode="lin" valueType="num">
                                      <p:cBhvr>
                                        <p:cTn id="55" dur="500" fill="hold"/>
                                        <p:tgtEl>
                                          <p:spTgt spid="31"/>
                                        </p:tgtEl>
                                        <p:attrNameLst>
                                          <p:attrName>ppt_x</p:attrName>
                                        </p:attrNameLst>
                                      </p:cBhvr>
                                      <p:tavLst>
                                        <p:tav tm="0">
                                          <p:val>
                                            <p:strVal val="#ppt_x"/>
                                          </p:val>
                                        </p:tav>
                                        <p:tav tm="100000">
                                          <p:val>
                                            <p:strVal val="#ppt_x"/>
                                          </p:val>
                                        </p:tav>
                                      </p:tavLst>
                                    </p:anim>
                                    <p:anim calcmode="lin" valueType="num">
                                      <p:cBhvr>
                                        <p:cTn id="56" dur="500" fill="hold"/>
                                        <p:tgtEl>
                                          <p:spTgt spid="31"/>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100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anim calcmode="lin" valueType="num">
                                      <p:cBhvr>
                                        <p:cTn id="60" dur="500" fill="hold"/>
                                        <p:tgtEl>
                                          <p:spTgt spid="32"/>
                                        </p:tgtEl>
                                        <p:attrNameLst>
                                          <p:attrName>ppt_x</p:attrName>
                                        </p:attrNameLst>
                                      </p:cBhvr>
                                      <p:tavLst>
                                        <p:tav tm="0">
                                          <p:val>
                                            <p:strVal val="#ppt_x"/>
                                          </p:val>
                                        </p:tav>
                                        <p:tav tm="100000">
                                          <p:val>
                                            <p:strVal val="#ppt_x"/>
                                          </p:val>
                                        </p:tav>
                                      </p:tavLst>
                                    </p:anim>
                                    <p:anim calcmode="lin" valueType="num">
                                      <p:cBhvr>
                                        <p:cTn id="61" dur="500" fill="hold"/>
                                        <p:tgtEl>
                                          <p:spTgt spid="32"/>
                                        </p:tgtEl>
                                        <p:attrNameLst>
                                          <p:attrName>ppt_y</p:attrName>
                                        </p:attrNameLst>
                                      </p:cBhvr>
                                      <p:tavLst>
                                        <p:tav tm="0">
                                          <p:val>
                                            <p:strVal val="#ppt_y-.1"/>
                                          </p:val>
                                        </p:tav>
                                        <p:tav tm="100000">
                                          <p:val>
                                            <p:strVal val="#ppt_y"/>
                                          </p:val>
                                        </p:tav>
                                      </p:tavLst>
                                    </p:anim>
                                  </p:childTnLst>
                                </p:cTn>
                              </p:par>
                              <p:par>
                                <p:cTn id="62" presetID="47" presetClass="entr" presetSubtype="0" fill="hold" nodeType="withEffect">
                                  <p:stCondLst>
                                    <p:cond delay="1250"/>
                                  </p:stCondLst>
                                  <p:childTnLst>
                                    <p:set>
                                      <p:cBhvr>
                                        <p:cTn id="63" dur="1" fill="hold">
                                          <p:stCondLst>
                                            <p:cond delay="0"/>
                                          </p:stCondLst>
                                        </p:cTn>
                                        <p:tgtEl>
                                          <p:spTgt spid="33"/>
                                        </p:tgtEl>
                                        <p:attrNameLst>
                                          <p:attrName>style.visibility</p:attrName>
                                        </p:attrNameLst>
                                      </p:cBhvr>
                                      <p:to>
                                        <p:strVal val="visible"/>
                                      </p:to>
                                    </p:set>
                                    <p:animEffect transition="in" filter="fade">
                                      <p:cBhvr>
                                        <p:cTn id="64" dur="500"/>
                                        <p:tgtEl>
                                          <p:spTgt spid="33"/>
                                        </p:tgtEl>
                                      </p:cBhvr>
                                    </p:animEffect>
                                    <p:anim calcmode="lin" valueType="num">
                                      <p:cBhvr>
                                        <p:cTn id="65" dur="500" fill="hold"/>
                                        <p:tgtEl>
                                          <p:spTgt spid="33"/>
                                        </p:tgtEl>
                                        <p:attrNameLst>
                                          <p:attrName>ppt_x</p:attrName>
                                        </p:attrNameLst>
                                      </p:cBhvr>
                                      <p:tavLst>
                                        <p:tav tm="0">
                                          <p:val>
                                            <p:strVal val="#ppt_x"/>
                                          </p:val>
                                        </p:tav>
                                        <p:tav tm="100000">
                                          <p:val>
                                            <p:strVal val="#ppt_x"/>
                                          </p:val>
                                        </p:tav>
                                      </p:tavLst>
                                    </p:anim>
                                    <p:anim calcmode="lin" valueType="num">
                                      <p:cBhvr>
                                        <p:cTn id="66" dur="500" fill="hold"/>
                                        <p:tgtEl>
                                          <p:spTgt spid="33"/>
                                        </p:tgtEl>
                                        <p:attrNameLst>
                                          <p:attrName>ppt_y</p:attrName>
                                        </p:attrNameLst>
                                      </p:cBhvr>
                                      <p:tavLst>
                                        <p:tav tm="0">
                                          <p:val>
                                            <p:strVal val="#ppt_y-.1"/>
                                          </p:val>
                                        </p:tav>
                                        <p:tav tm="100000">
                                          <p:val>
                                            <p:strVal val="#ppt_y"/>
                                          </p:val>
                                        </p:tav>
                                      </p:tavLst>
                                    </p:anim>
                                  </p:childTnLst>
                                </p:cTn>
                              </p:par>
                              <p:par>
                                <p:cTn id="67" presetID="47" presetClass="entr" presetSubtype="0" fill="hold" nodeType="withEffect">
                                  <p:stCondLst>
                                    <p:cond delay="150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500"/>
                                        <p:tgtEl>
                                          <p:spTgt spid="34"/>
                                        </p:tgtEl>
                                      </p:cBhvr>
                                    </p:animEffect>
                                    <p:anim calcmode="lin" valueType="num">
                                      <p:cBhvr>
                                        <p:cTn id="70" dur="500" fill="hold"/>
                                        <p:tgtEl>
                                          <p:spTgt spid="34"/>
                                        </p:tgtEl>
                                        <p:attrNameLst>
                                          <p:attrName>ppt_x</p:attrName>
                                        </p:attrNameLst>
                                      </p:cBhvr>
                                      <p:tavLst>
                                        <p:tav tm="0">
                                          <p:val>
                                            <p:strVal val="#ppt_x"/>
                                          </p:val>
                                        </p:tav>
                                        <p:tav tm="100000">
                                          <p:val>
                                            <p:strVal val="#ppt_x"/>
                                          </p:val>
                                        </p:tav>
                                      </p:tavLst>
                                    </p:anim>
                                    <p:anim calcmode="lin" valueType="num">
                                      <p:cBhvr>
                                        <p:cTn id="71" dur="500" fill="hold"/>
                                        <p:tgtEl>
                                          <p:spTgt spid="34"/>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175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500"/>
                                        <p:tgtEl>
                                          <p:spTgt spid="36"/>
                                        </p:tgtEl>
                                      </p:cBhvr>
                                    </p:animEffect>
                                    <p:anim calcmode="lin" valueType="num">
                                      <p:cBhvr>
                                        <p:cTn id="75" dur="500" fill="hold"/>
                                        <p:tgtEl>
                                          <p:spTgt spid="36"/>
                                        </p:tgtEl>
                                        <p:attrNameLst>
                                          <p:attrName>ppt_x</p:attrName>
                                        </p:attrNameLst>
                                      </p:cBhvr>
                                      <p:tavLst>
                                        <p:tav tm="0">
                                          <p:val>
                                            <p:strVal val="#ppt_x"/>
                                          </p:val>
                                        </p:tav>
                                        <p:tav tm="100000">
                                          <p:val>
                                            <p:strVal val="#ppt_x"/>
                                          </p:val>
                                        </p:tav>
                                      </p:tavLst>
                                    </p:anim>
                                    <p:anim calcmode="lin" valueType="num">
                                      <p:cBhvr>
                                        <p:cTn id="76"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3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Performance &amp;</a:t>
            </a:r>
            <a:br>
              <a:rPr lang="en-GB" dirty="0" smtClean="0"/>
            </a:br>
            <a:r>
              <a:rPr lang="en-GB" dirty="0" smtClean="0"/>
              <a:t>Availability</a:t>
            </a:r>
            <a:endParaRPr lang="en-GB" dirty="0"/>
          </a:p>
        </p:txBody>
      </p:sp>
    </p:spTree>
    <p:extLst>
      <p:ext uri="{BB962C8B-B14F-4D97-AF65-F5344CB8AC3E}">
        <p14:creationId xmlns:p14="http://schemas.microsoft.com/office/powerpoint/2010/main" val="4286111297"/>
      </p:ext>
    </p:extLst>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a:t>
            </a:r>
            <a:r>
              <a:rPr lang="en-GB" dirty="0" smtClean="0"/>
              <a:t>QL Specific Hyper-V Guidance</a:t>
            </a:r>
            <a:endParaRPr lang="en-GB" dirty="0"/>
          </a:p>
        </p:txBody>
      </p:sp>
      <p:sp>
        <p:nvSpPr>
          <p:cNvPr id="3" name="Text Placeholder 2"/>
          <p:cNvSpPr>
            <a:spLocks noGrp="1"/>
          </p:cNvSpPr>
          <p:nvPr>
            <p:ph type="body" sz="quarter" idx="10"/>
          </p:nvPr>
        </p:nvSpPr>
        <p:spPr>
          <a:xfrm>
            <a:off x="560208" y="975195"/>
            <a:ext cx="11149013" cy="5386090"/>
          </a:xfrm>
        </p:spPr>
        <p:txBody>
          <a:bodyPr/>
          <a:lstStyle/>
          <a:p>
            <a:r>
              <a:rPr lang="en-GB" dirty="0" smtClean="0"/>
              <a:t>CPU</a:t>
            </a:r>
          </a:p>
          <a:p>
            <a:pPr lvl="1"/>
            <a:r>
              <a:rPr lang="en-GB" dirty="0" smtClean="0"/>
              <a:t>Guest VMs are limited to 4 vCPUs</a:t>
            </a:r>
          </a:p>
          <a:p>
            <a:pPr lvl="1"/>
            <a:r>
              <a:rPr lang="en-GB" dirty="0" smtClean="0"/>
              <a:t>Recommended Ratio of 1:1 (Physical Cores : Virtual CPU’s)</a:t>
            </a:r>
          </a:p>
          <a:p>
            <a:pPr lvl="2"/>
            <a:r>
              <a:rPr lang="en-GB" dirty="0" smtClean="0"/>
              <a:t>16 LP = 16 vCPUs for use in Guests (16 x 1vCPU, 8 x 2vCPU etc.)</a:t>
            </a:r>
          </a:p>
          <a:p>
            <a:r>
              <a:rPr lang="en-GB" dirty="0" smtClean="0"/>
              <a:t>VM Snapshots</a:t>
            </a:r>
          </a:p>
          <a:p>
            <a:pPr lvl="1"/>
            <a:r>
              <a:rPr lang="en-GB" dirty="0" smtClean="0"/>
              <a:t>Not supported</a:t>
            </a:r>
          </a:p>
          <a:p>
            <a:r>
              <a:rPr lang="en-GB" dirty="0" smtClean="0"/>
              <a:t>Networking</a:t>
            </a:r>
          </a:p>
          <a:p>
            <a:pPr lvl="1"/>
            <a:r>
              <a:rPr lang="en-GB" dirty="0" smtClean="0"/>
              <a:t>Utilize Synthetic NICs &amp; Enable vNIC Optimizations</a:t>
            </a:r>
          </a:p>
          <a:p>
            <a:pPr lvl="1"/>
            <a:r>
              <a:rPr lang="en-GB" dirty="0" smtClean="0"/>
              <a:t>Utilize MAP Tool to assist capacity planning</a:t>
            </a:r>
          </a:p>
          <a:p>
            <a:r>
              <a:rPr lang="en-GB" dirty="0" smtClean="0"/>
              <a:t>Storage</a:t>
            </a:r>
          </a:p>
          <a:p>
            <a:pPr lvl="1"/>
            <a:r>
              <a:rPr lang="en-GB" dirty="0" smtClean="0"/>
              <a:t>Fixed Size VHD’s in Production</a:t>
            </a:r>
            <a:endParaRPr lang="en-GB" dirty="0"/>
          </a:p>
        </p:txBody>
      </p:sp>
    </p:spTree>
    <p:extLst>
      <p:ext uri="{BB962C8B-B14F-4D97-AF65-F5344CB8AC3E}">
        <p14:creationId xmlns:p14="http://schemas.microsoft.com/office/powerpoint/2010/main" val="295512525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297713" y="978195"/>
            <a:ext cx="11551834" cy="4752730"/>
            <a:chOff x="297713" y="978195"/>
            <a:chExt cx="11551834" cy="4752730"/>
          </a:xfrm>
        </p:grpSpPr>
        <p:grpSp>
          <p:nvGrpSpPr>
            <p:cNvPr id="6" name="Group 5"/>
            <p:cNvGrpSpPr/>
            <p:nvPr/>
          </p:nvGrpSpPr>
          <p:grpSpPr>
            <a:xfrm>
              <a:off x="297713" y="978195"/>
              <a:ext cx="11551834" cy="4752730"/>
              <a:chOff x="297713" y="978195"/>
              <a:chExt cx="11551834" cy="4752730"/>
            </a:xfrm>
          </p:grpSpPr>
          <p:sp>
            <p:nvSpPr>
              <p:cNvPr id="4" name="Rounded Rectangle 3"/>
              <p:cNvSpPr/>
              <p:nvPr/>
            </p:nvSpPr>
            <p:spPr bwMode="auto">
              <a:xfrm>
                <a:off x="297713" y="978195"/>
                <a:ext cx="11541202" cy="4752730"/>
              </a:xfrm>
              <a:prstGeom prst="roundRect">
                <a:avLst>
                  <a:gd name="adj" fmla="val 7271"/>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endParaRPr lang="en-US" sz="2200" dirty="0" smtClean="0">
                  <a:solidFill>
                    <a:schemeClr val="tx1">
                      <a:alpha val="99000"/>
                    </a:schemeClr>
                  </a:solidFill>
                </a:endParaRPr>
              </a:p>
            </p:txBody>
          </p:sp>
          <p:pic>
            <p:nvPicPr>
              <p:cNvPr id="1027" name="Picture 3" descr="D:\Documents\Images\SysCnt_v_rgb_r.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9620875" y="4284201"/>
                <a:ext cx="1851652" cy="118844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76" r="15076"/>
              <a:stretch/>
            </p:blipFill>
            <p:spPr bwMode="auto">
              <a:xfrm>
                <a:off x="9058940" y="1857011"/>
                <a:ext cx="2790607" cy="2384658"/>
              </a:xfrm>
              <a:prstGeom prst="rect">
                <a:avLst/>
              </a:prstGeom>
              <a:noFill/>
              <a:ln>
                <a:noFill/>
              </a:ln>
            </p:spPr>
          </p:pic>
        </p:grpSp>
        <p:sp>
          <p:nvSpPr>
            <p:cNvPr id="10" name="TextBox 9"/>
            <p:cNvSpPr txBox="1"/>
            <p:nvPr/>
          </p:nvSpPr>
          <p:spPr>
            <a:xfrm>
              <a:off x="9401620" y="1169578"/>
              <a:ext cx="2147777" cy="677108"/>
            </a:xfrm>
            <a:prstGeom prst="rect">
              <a:avLst/>
            </a:prstGeom>
            <a:noFill/>
          </p:spPr>
          <p:txBody>
            <a:bodyPr wrap="square" lIns="0" tIns="0" rIns="0" bIns="0" rtlCol="0">
              <a:spAutoFit/>
            </a:bodyPr>
            <a:lstStyle/>
            <a:p>
              <a:pPr algn="ctr"/>
              <a:r>
                <a:rPr lang="en-GB" sz="2200" dirty="0" smtClean="0">
                  <a:gradFill>
                    <a:gsLst>
                      <a:gs pos="0">
                        <a:schemeClr val="tx1"/>
                      </a:gs>
                      <a:gs pos="86000">
                        <a:schemeClr val="tx1"/>
                      </a:gs>
                    </a:gsLst>
                    <a:lin ang="5400000" scaled="0"/>
                  </a:gradFill>
                </a:rPr>
                <a:t>Management Platform</a:t>
              </a:r>
            </a:p>
          </p:txBody>
        </p:sp>
      </p:grpSp>
      <p:sp>
        <p:nvSpPr>
          <p:cNvPr id="2" name="Title 1"/>
          <p:cNvSpPr>
            <a:spLocks noGrp="1"/>
          </p:cNvSpPr>
          <p:nvPr>
            <p:ph type="title"/>
          </p:nvPr>
        </p:nvSpPr>
        <p:spPr/>
        <p:txBody>
          <a:bodyPr/>
          <a:lstStyle/>
          <a:p>
            <a:r>
              <a:rPr lang="en-GB" dirty="0" smtClean="0"/>
              <a:t>Microsoft Virtualization for Server Applications</a:t>
            </a:r>
            <a:endParaRPr lang="en-GB" dirty="0"/>
          </a:p>
        </p:txBody>
      </p:sp>
      <p:grpSp>
        <p:nvGrpSpPr>
          <p:cNvPr id="7" name="Group 6"/>
          <p:cNvGrpSpPr/>
          <p:nvPr/>
        </p:nvGrpSpPr>
        <p:grpSpPr>
          <a:xfrm>
            <a:off x="393405" y="4326328"/>
            <a:ext cx="8676167" cy="1272580"/>
            <a:chOff x="297712" y="4819867"/>
            <a:chExt cx="8676167" cy="1272580"/>
          </a:xfrm>
        </p:grpSpPr>
        <p:sp>
          <p:nvSpPr>
            <p:cNvPr id="5" name="Rounded Rectangle 4"/>
            <p:cNvSpPr/>
            <p:nvPr/>
          </p:nvSpPr>
          <p:spPr bwMode="auto">
            <a:xfrm>
              <a:off x="297712" y="4819867"/>
              <a:ext cx="8676167" cy="1272580"/>
            </a:xfrm>
            <a:prstGeom prst="roundRect">
              <a:avLst/>
            </a:prstGeom>
            <a:gradFill>
              <a:gsLst>
                <a:gs pos="0">
                  <a:schemeClr val="bg2">
                    <a:lumMod val="50000"/>
                  </a:schemeClr>
                </a:gs>
                <a:gs pos="80000">
                  <a:schemeClr val="bg2"/>
                </a:gs>
                <a:gs pos="100000">
                  <a:schemeClr val="bg2"/>
                </a:gs>
              </a:gsLst>
            </a:gradFill>
            <a:ln>
              <a:solidFill>
                <a:schemeClr val="bg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Virtualization Platform</a:t>
              </a:r>
            </a:p>
          </p:txBody>
        </p:sp>
        <p:pic>
          <p:nvPicPr>
            <p:cNvPr id="1026" name="Picture 2" descr="D:\Documents\Images\WS08R2-HyperV_h_rgb_r.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2819715" y="5239943"/>
              <a:ext cx="3379068" cy="691571"/>
            </a:xfrm>
            <a:prstGeom prst="rect">
              <a:avLst/>
            </a:prstGeom>
            <a:noFill/>
            <a:extLst>
              <a:ext uri="{909E8E84-426E-40DD-AFC4-6F175D3DCCD1}">
                <a14:hiddenFill xmlns:a14="http://schemas.microsoft.com/office/drawing/2010/main">
                  <a:solidFill>
                    <a:srgbClr val="FFFFFF"/>
                  </a:solidFill>
                </a14:hiddenFill>
              </a:ext>
            </a:extLst>
          </p:spPr>
        </p:pic>
      </p:grpSp>
      <p:sp>
        <p:nvSpPr>
          <p:cNvPr id="11" name="Rounded Rectangle 10"/>
          <p:cNvSpPr/>
          <p:nvPr/>
        </p:nvSpPr>
        <p:spPr bwMode="auto">
          <a:xfrm>
            <a:off x="297712" y="5816009"/>
            <a:ext cx="11541202" cy="82934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200" dirty="0" smtClean="0">
                <a:gradFill>
                  <a:gsLst>
                    <a:gs pos="0">
                      <a:srgbClr val="FFFFFF"/>
                    </a:gs>
                    <a:gs pos="100000">
                      <a:srgbClr val="FFFFFF"/>
                    </a:gs>
                  </a:gsLst>
                  <a:lin ang="5400000" scaled="0"/>
                </a:gradFill>
              </a:rPr>
              <a:t>Microsoft Virtualization</a:t>
            </a:r>
            <a:br>
              <a:rPr lang="en-US" sz="2200" dirty="0" smtClean="0">
                <a:gradFill>
                  <a:gsLst>
                    <a:gs pos="0">
                      <a:srgbClr val="FFFFFF"/>
                    </a:gs>
                    <a:gs pos="100000">
                      <a:srgbClr val="FFFFFF"/>
                    </a:gs>
                  </a:gsLst>
                  <a:lin ang="5400000" scaled="0"/>
                </a:gradFill>
              </a:rPr>
            </a:br>
            <a:r>
              <a:rPr lang="en-US" sz="2200" b="1" dirty="0" smtClean="0">
                <a:gradFill>
                  <a:gsLst>
                    <a:gs pos="0">
                      <a:srgbClr val="FFFFFF"/>
                    </a:gs>
                    <a:gs pos="100000">
                      <a:srgbClr val="FFFFFF"/>
                    </a:gs>
                  </a:gsLst>
                  <a:lin ang="5400000" scaled="0"/>
                </a:gradFill>
              </a:rPr>
              <a:t>Windows Server 2008 R2 Hyper-V &amp; System Center</a:t>
            </a:r>
          </a:p>
        </p:txBody>
      </p:sp>
      <p:grpSp>
        <p:nvGrpSpPr>
          <p:cNvPr id="13" name="Group 12"/>
          <p:cNvGrpSpPr/>
          <p:nvPr/>
        </p:nvGrpSpPr>
        <p:grpSpPr>
          <a:xfrm>
            <a:off x="393404" y="2721934"/>
            <a:ext cx="8665535" cy="1447752"/>
            <a:chOff x="393404" y="2785732"/>
            <a:chExt cx="8665535" cy="1447752"/>
          </a:xfrm>
        </p:grpSpPr>
        <p:sp>
          <p:nvSpPr>
            <p:cNvPr id="15" name="Rounded Rectangle 14"/>
            <p:cNvSpPr/>
            <p:nvPr/>
          </p:nvSpPr>
          <p:spPr bwMode="auto">
            <a:xfrm>
              <a:off x="393404" y="2785732"/>
              <a:ext cx="8665535" cy="1447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Microsoft Server Applications</a:t>
              </a:r>
            </a:p>
          </p:txBody>
        </p:sp>
        <p:pic>
          <p:nvPicPr>
            <p:cNvPr id="1028" name="Picture 4" descr="D:\Documents\Images\SQL_h_rgb_r.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635168" y="3479588"/>
              <a:ext cx="2349500" cy="59695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p:cNvSpPr txBox="1"/>
            <p:nvPr/>
          </p:nvSpPr>
          <p:spPr>
            <a:xfrm>
              <a:off x="666763" y="3288221"/>
              <a:ext cx="2147777" cy="246221"/>
            </a:xfrm>
            <a:prstGeom prst="rect">
              <a:avLst/>
            </a:prstGeom>
            <a:noFill/>
          </p:spPr>
          <p:txBody>
            <a:bodyPr wrap="square" lIns="0" tIns="0" rIns="0" bIns="0" rtlCol="0">
              <a:spAutoFit/>
            </a:bodyPr>
            <a:lstStyle/>
            <a:p>
              <a:pPr algn="ctr"/>
              <a:r>
                <a:rPr lang="en-GB" sz="1600" dirty="0" smtClean="0">
                  <a:gradFill>
                    <a:gsLst>
                      <a:gs pos="0">
                        <a:schemeClr val="tx1"/>
                      </a:gs>
                      <a:gs pos="86000">
                        <a:schemeClr val="tx1"/>
                      </a:gs>
                    </a:gsLst>
                    <a:lin ang="5400000" scaled="0"/>
                  </a:gradFill>
                </a:rPr>
                <a:t>Databases:</a:t>
              </a:r>
            </a:p>
          </p:txBody>
        </p:sp>
        <p:pic>
          <p:nvPicPr>
            <p:cNvPr id="1029" name="Picture 5" descr="D:\Documents\Images\ExchangeSvr_h_rgb_r.png"/>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5791607" y="3490221"/>
              <a:ext cx="3154897" cy="59760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6004516" y="3288220"/>
              <a:ext cx="2147777" cy="246221"/>
            </a:xfrm>
            <a:prstGeom prst="rect">
              <a:avLst/>
            </a:prstGeom>
            <a:noFill/>
          </p:spPr>
          <p:txBody>
            <a:bodyPr wrap="square" lIns="0" tIns="0" rIns="0" bIns="0" rtlCol="0">
              <a:spAutoFit/>
            </a:bodyPr>
            <a:lstStyle/>
            <a:p>
              <a:pPr algn="ctr"/>
              <a:r>
                <a:rPr lang="en-GB" sz="1600" dirty="0" smtClean="0">
                  <a:gradFill>
                    <a:gsLst>
                      <a:gs pos="0">
                        <a:schemeClr val="tx1"/>
                      </a:gs>
                      <a:gs pos="86000">
                        <a:schemeClr val="tx1"/>
                      </a:gs>
                    </a:gsLst>
                    <a:lin ang="5400000" scaled="0"/>
                  </a:gradFill>
                </a:rPr>
                <a:t>Communication:</a:t>
              </a:r>
            </a:p>
          </p:txBody>
        </p:sp>
        <p:pic>
          <p:nvPicPr>
            <p:cNvPr id="1030" name="Picture 6" descr="D:\Documents\Images\ShrPt10_h_rgb_r.png"/>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r="19281"/>
            <a:stretch/>
          </p:blipFill>
          <p:spPr bwMode="auto">
            <a:xfrm>
              <a:off x="3224238" y="3478947"/>
              <a:ext cx="2389751" cy="597600"/>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3349242" y="3298854"/>
              <a:ext cx="2147777" cy="246221"/>
            </a:xfrm>
            <a:prstGeom prst="rect">
              <a:avLst/>
            </a:prstGeom>
            <a:noFill/>
          </p:spPr>
          <p:txBody>
            <a:bodyPr wrap="square" lIns="0" tIns="0" rIns="0" bIns="0" rtlCol="0">
              <a:spAutoFit/>
            </a:bodyPr>
            <a:lstStyle/>
            <a:p>
              <a:pPr algn="ctr"/>
              <a:r>
                <a:rPr lang="en-GB" sz="1600" dirty="0" smtClean="0">
                  <a:gradFill>
                    <a:gsLst>
                      <a:gs pos="0">
                        <a:schemeClr val="tx1"/>
                      </a:gs>
                      <a:gs pos="86000">
                        <a:schemeClr val="tx1"/>
                      </a:gs>
                    </a:gsLst>
                    <a:lin ang="5400000" scaled="0"/>
                  </a:gradFill>
                </a:rPr>
                <a:t>Collaboration:</a:t>
              </a:r>
            </a:p>
          </p:txBody>
        </p:sp>
      </p:grpSp>
      <p:grpSp>
        <p:nvGrpSpPr>
          <p:cNvPr id="17" name="Group 16"/>
          <p:cNvGrpSpPr/>
          <p:nvPr/>
        </p:nvGrpSpPr>
        <p:grpSpPr>
          <a:xfrm>
            <a:off x="404037" y="1122810"/>
            <a:ext cx="8665535" cy="1447752"/>
            <a:chOff x="404037" y="1122810"/>
            <a:chExt cx="8665535" cy="1447752"/>
          </a:xfrm>
        </p:grpSpPr>
        <p:sp>
          <p:nvSpPr>
            <p:cNvPr id="26" name="Rounded Rectangle 25"/>
            <p:cNvSpPr/>
            <p:nvPr/>
          </p:nvSpPr>
          <p:spPr bwMode="auto">
            <a:xfrm>
              <a:off x="404037" y="1122810"/>
              <a:ext cx="8665535" cy="1447752"/>
            </a:xfrm>
            <a:prstGeom prst="roundRect">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91436" tIns="45718" rIns="91436" bIns="45718" numCol="1" rtlCol="0" anchor="t" anchorCtr="0" compatLnSpc="1">
              <a:prstTxWarp prst="textNoShape">
                <a:avLst/>
              </a:prstTxWarp>
            </a:bodyPr>
            <a:lstStyle/>
            <a:p>
              <a:pPr algn="ctr" defTabSz="914099"/>
              <a:r>
                <a:rPr lang="en-US" sz="2200" dirty="0" smtClean="0">
                  <a:solidFill>
                    <a:schemeClr val="tx1">
                      <a:alpha val="99000"/>
                    </a:schemeClr>
                  </a:solidFill>
                </a:rPr>
                <a:t>Business Critical Applications</a:t>
              </a:r>
            </a:p>
          </p:txBody>
        </p:sp>
        <p:sp>
          <p:nvSpPr>
            <p:cNvPr id="33" name="TextBox 32"/>
            <p:cNvSpPr txBox="1"/>
            <p:nvPr/>
          </p:nvSpPr>
          <p:spPr>
            <a:xfrm>
              <a:off x="1937216" y="1649899"/>
              <a:ext cx="2147777" cy="677108"/>
            </a:xfrm>
            <a:prstGeom prst="rect">
              <a:avLst/>
            </a:prstGeom>
            <a:noFill/>
          </p:spPr>
          <p:txBody>
            <a:bodyPr wrap="square" lIns="0" tIns="0" rIns="0" bIns="0" rtlCol="0">
              <a:spAutoFit/>
            </a:bodyPr>
            <a:lstStyle/>
            <a:p>
              <a:pPr algn="ctr"/>
              <a:r>
                <a:rPr lang="en-GB" sz="2200" b="1" dirty="0" smtClean="0">
                  <a:gradFill>
                    <a:gsLst>
                      <a:gs pos="0">
                        <a:schemeClr val="tx1"/>
                      </a:gs>
                      <a:gs pos="86000">
                        <a:schemeClr val="tx1"/>
                      </a:gs>
                    </a:gsLst>
                    <a:lin ang="5400000" scaled="0"/>
                  </a:gradFill>
                </a:rPr>
                <a:t>Enterprise Applications</a:t>
              </a:r>
            </a:p>
          </p:txBody>
        </p:sp>
        <p:sp>
          <p:nvSpPr>
            <p:cNvPr id="34" name="TextBox 33"/>
            <p:cNvSpPr txBox="1"/>
            <p:nvPr/>
          </p:nvSpPr>
          <p:spPr>
            <a:xfrm>
              <a:off x="4758070" y="1644663"/>
              <a:ext cx="3545953" cy="677108"/>
            </a:xfrm>
            <a:prstGeom prst="rect">
              <a:avLst/>
            </a:prstGeom>
            <a:noFill/>
          </p:spPr>
          <p:txBody>
            <a:bodyPr wrap="square" lIns="0" tIns="0" rIns="0" bIns="0" rtlCol="0">
              <a:spAutoFit/>
            </a:bodyPr>
            <a:lstStyle/>
            <a:p>
              <a:pPr algn="ctr"/>
              <a:r>
                <a:rPr lang="en-GB" sz="2200" b="1" dirty="0" smtClean="0">
                  <a:gradFill>
                    <a:gsLst>
                      <a:gs pos="0">
                        <a:schemeClr val="tx1"/>
                      </a:gs>
                      <a:gs pos="86000">
                        <a:schemeClr val="tx1"/>
                      </a:gs>
                    </a:gsLst>
                    <a:lin ang="5400000" scaled="0"/>
                  </a:gradFill>
                </a:rPr>
                <a:t>Line of Business (LOB) Custom Applications</a:t>
              </a:r>
            </a:p>
          </p:txBody>
        </p:sp>
      </p:grpSp>
    </p:spTree>
    <p:extLst>
      <p:ext uri="{BB962C8B-B14F-4D97-AF65-F5344CB8AC3E}">
        <p14:creationId xmlns:p14="http://schemas.microsoft.com/office/powerpoint/2010/main" val="237106300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Planning for HA</a:t>
            </a:r>
            <a:endParaRPr lang="en-GB" dirty="0"/>
          </a:p>
        </p:txBody>
      </p:sp>
      <p:grpSp>
        <p:nvGrpSpPr>
          <p:cNvPr id="58" name="Group 57"/>
          <p:cNvGrpSpPr/>
          <p:nvPr/>
        </p:nvGrpSpPr>
        <p:grpSpPr>
          <a:xfrm>
            <a:off x="574433" y="1220675"/>
            <a:ext cx="5087618" cy="1650885"/>
            <a:chOff x="574433" y="1220675"/>
            <a:chExt cx="5087618" cy="1650885"/>
          </a:xfrm>
        </p:grpSpPr>
        <p:pic>
          <p:nvPicPr>
            <p:cNvPr id="7"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51457" y="1712685"/>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5255" y="1712685"/>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9"/>
            <p:cNvGrpSpPr/>
            <p:nvPr/>
          </p:nvGrpSpPr>
          <p:grpSpPr>
            <a:xfrm>
              <a:off x="574433" y="1220675"/>
              <a:ext cx="2334496" cy="1036638"/>
              <a:chOff x="4512686" y="3296522"/>
              <a:chExt cx="2334496" cy="1036638"/>
            </a:xfrm>
          </p:grpSpPr>
          <p:grpSp>
            <p:nvGrpSpPr>
              <p:cNvPr id="11" name="Group 10"/>
              <p:cNvGrpSpPr/>
              <p:nvPr/>
            </p:nvGrpSpPr>
            <p:grpSpPr>
              <a:xfrm>
                <a:off x="4561182" y="3296522"/>
                <a:ext cx="2286000" cy="1036638"/>
                <a:chOff x="6336819" y="1642743"/>
                <a:chExt cx="2286000" cy="1036638"/>
              </a:xfrm>
            </p:grpSpPr>
            <p:pic>
              <p:nvPicPr>
                <p:cNvPr id="13"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2" name="Can 11"/>
              <p:cNvSpPr/>
              <p:nvPr/>
            </p:nvSpPr>
            <p:spPr bwMode="auto">
              <a:xfrm>
                <a:off x="4512686" y="3507181"/>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15" name="Group 14"/>
            <p:cNvGrpSpPr/>
            <p:nvPr/>
          </p:nvGrpSpPr>
          <p:grpSpPr>
            <a:xfrm>
              <a:off x="3171009" y="1255042"/>
              <a:ext cx="2491042" cy="1036638"/>
              <a:chOff x="4561182" y="3296522"/>
              <a:chExt cx="2491042" cy="1036638"/>
            </a:xfrm>
          </p:grpSpPr>
          <p:grpSp>
            <p:nvGrpSpPr>
              <p:cNvPr id="16" name="Group 15"/>
              <p:cNvGrpSpPr/>
              <p:nvPr/>
            </p:nvGrpSpPr>
            <p:grpSpPr>
              <a:xfrm>
                <a:off x="4561182" y="3296522"/>
                <a:ext cx="2286000" cy="1036638"/>
                <a:chOff x="6336819" y="1642743"/>
                <a:chExt cx="2286000" cy="1036638"/>
              </a:xfrm>
            </p:grpSpPr>
            <p:pic>
              <p:nvPicPr>
                <p:cNvPr id="18"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Can 16"/>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sp>
          <p:nvSpPr>
            <p:cNvPr id="52" name="Left-Right Arrow 51"/>
            <p:cNvSpPr/>
            <p:nvPr/>
          </p:nvSpPr>
          <p:spPr bwMode="auto">
            <a:xfrm>
              <a:off x="2230128" y="1407241"/>
              <a:ext cx="1719369" cy="557216"/>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600" dirty="0" smtClean="0">
                  <a:solidFill>
                    <a:schemeClr val="tx1">
                      <a:alpha val="99000"/>
                    </a:schemeClr>
                  </a:solidFill>
                </a:rPr>
                <a:t>SQL</a:t>
              </a:r>
              <a:endParaRPr lang="en-GB" sz="2200" dirty="0" smtClean="0">
                <a:solidFill>
                  <a:schemeClr val="tx1">
                    <a:alpha val="99000"/>
                  </a:schemeClr>
                </a:solidFill>
              </a:endParaRPr>
            </a:p>
          </p:txBody>
        </p:sp>
      </p:grpSp>
      <p:grpSp>
        <p:nvGrpSpPr>
          <p:cNvPr id="57" name="Group 56"/>
          <p:cNvGrpSpPr/>
          <p:nvPr/>
        </p:nvGrpSpPr>
        <p:grpSpPr>
          <a:xfrm>
            <a:off x="6172135" y="1220675"/>
            <a:ext cx="4832202" cy="2062865"/>
            <a:chOff x="6172135" y="1220675"/>
            <a:chExt cx="4832202" cy="2062865"/>
          </a:xfrm>
        </p:grpSpPr>
        <p:grpSp>
          <p:nvGrpSpPr>
            <p:cNvPr id="20" name="Group 19"/>
            <p:cNvGrpSpPr/>
            <p:nvPr/>
          </p:nvGrpSpPr>
          <p:grpSpPr>
            <a:xfrm>
              <a:off x="7473606" y="1712685"/>
              <a:ext cx="3530731" cy="1570855"/>
              <a:chOff x="4677418" y="4933246"/>
              <a:chExt cx="3530731" cy="1570855"/>
            </a:xfrm>
          </p:grpSpPr>
          <p:cxnSp>
            <p:nvCxnSpPr>
              <p:cNvPr id="21" name="Straight Connector 20"/>
              <p:cNvCxnSpPr/>
              <p:nvPr/>
            </p:nvCxnSpPr>
            <p:spPr>
              <a:xfrm>
                <a:off x="4677418" y="5460331"/>
                <a:ext cx="603946" cy="748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22" name="Straight Connector 21"/>
              <p:cNvCxnSpPr/>
              <p:nvPr/>
            </p:nvCxnSpPr>
            <p:spPr>
              <a:xfrm flipH="1">
                <a:off x="6316939" y="5363383"/>
                <a:ext cx="634062" cy="867296"/>
              </a:xfrm>
              <a:prstGeom prst="line">
                <a:avLst/>
              </a:prstGeom>
            </p:spPr>
            <p:style>
              <a:lnRef idx="3">
                <a:schemeClr val="accent6"/>
              </a:lnRef>
              <a:fillRef idx="0">
                <a:schemeClr val="accent6"/>
              </a:fillRef>
              <a:effectRef idx="2">
                <a:schemeClr val="accent6"/>
              </a:effectRef>
              <a:fontRef idx="minor">
                <a:schemeClr val="tx1"/>
              </a:fontRef>
            </p:style>
          </p:cxnSp>
          <p:pic>
            <p:nvPicPr>
              <p:cNvPr id="23"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149" y="4933246"/>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Can 23"/>
              <p:cNvSpPr/>
              <p:nvPr/>
            </p:nvSpPr>
            <p:spPr bwMode="auto">
              <a:xfrm>
                <a:off x="5281364" y="5808400"/>
                <a:ext cx="1035575" cy="695701"/>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SAN</a:t>
                </a:r>
              </a:p>
            </p:txBody>
          </p:sp>
        </p:grpSp>
        <p:pic>
          <p:nvPicPr>
            <p:cNvPr id="25"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72135" y="1712685"/>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 name="Group 25"/>
            <p:cNvGrpSpPr/>
            <p:nvPr/>
          </p:nvGrpSpPr>
          <p:grpSpPr>
            <a:xfrm>
              <a:off x="6189809" y="1220675"/>
              <a:ext cx="2491042" cy="1036638"/>
              <a:chOff x="4561182" y="3296522"/>
              <a:chExt cx="2491042" cy="1036638"/>
            </a:xfrm>
          </p:grpSpPr>
          <p:grpSp>
            <p:nvGrpSpPr>
              <p:cNvPr id="27" name="Group 26"/>
              <p:cNvGrpSpPr/>
              <p:nvPr/>
            </p:nvGrpSpPr>
            <p:grpSpPr>
              <a:xfrm>
                <a:off x="4561182" y="3296522"/>
                <a:ext cx="2286000" cy="1036638"/>
                <a:chOff x="6336819" y="1642743"/>
                <a:chExt cx="2286000" cy="1036638"/>
              </a:xfrm>
            </p:grpSpPr>
            <p:pic>
              <p:nvPicPr>
                <p:cNvPr id="29"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Can 27"/>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sp>
          <p:nvSpPr>
            <p:cNvPr id="53" name="Left-Right Arrow 52"/>
            <p:cNvSpPr/>
            <p:nvPr/>
          </p:nvSpPr>
          <p:spPr bwMode="auto">
            <a:xfrm>
              <a:off x="7735654" y="2013072"/>
              <a:ext cx="1719369" cy="557216"/>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600" dirty="0" smtClean="0">
                  <a:solidFill>
                    <a:schemeClr val="tx1">
                      <a:alpha val="99000"/>
                    </a:schemeClr>
                  </a:solidFill>
                </a:rPr>
                <a:t>Hyper-V</a:t>
              </a:r>
              <a:endParaRPr lang="en-GB" sz="2200" dirty="0" smtClean="0">
                <a:solidFill>
                  <a:schemeClr val="tx1">
                    <a:alpha val="99000"/>
                  </a:schemeClr>
                </a:solidFill>
              </a:endParaRPr>
            </a:p>
          </p:txBody>
        </p:sp>
      </p:grpSp>
      <p:grpSp>
        <p:nvGrpSpPr>
          <p:cNvPr id="56" name="Group 55"/>
          <p:cNvGrpSpPr/>
          <p:nvPr/>
        </p:nvGrpSpPr>
        <p:grpSpPr>
          <a:xfrm>
            <a:off x="3220553" y="3551196"/>
            <a:ext cx="5215761" cy="2062865"/>
            <a:chOff x="3220553" y="3551196"/>
            <a:chExt cx="5215761" cy="2062865"/>
          </a:xfrm>
        </p:grpSpPr>
        <p:grpSp>
          <p:nvGrpSpPr>
            <p:cNvPr id="36" name="Group 35"/>
            <p:cNvGrpSpPr/>
            <p:nvPr/>
          </p:nvGrpSpPr>
          <p:grpSpPr>
            <a:xfrm>
              <a:off x="4680989" y="4043206"/>
              <a:ext cx="3530731" cy="1570855"/>
              <a:chOff x="4677418" y="4933246"/>
              <a:chExt cx="3530731" cy="1570855"/>
            </a:xfrm>
          </p:grpSpPr>
          <p:cxnSp>
            <p:nvCxnSpPr>
              <p:cNvPr id="37" name="Straight Connector 36"/>
              <p:cNvCxnSpPr/>
              <p:nvPr/>
            </p:nvCxnSpPr>
            <p:spPr>
              <a:xfrm>
                <a:off x="4677418" y="5460331"/>
                <a:ext cx="603946" cy="748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38" name="Straight Connector 37"/>
              <p:cNvCxnSpPr/>
              <p:nvPr/>
            </p:nvCxnSpPr>
            <p:spPr>
              <a:xfrm flipH="1">
                <a:off x="6316939" y="5363383"/>
                <a:ext cx="634062" cy="867296"/>
              </a:xfrm>
              <a:prstGeom prst="line">
                <a:avLst/>
              </a:prstGeom>
            </p:spPr>
            <p:style>
              <a:lnRef idx="3">
                <a:schemeClr val="accent6"/>
              </a:lnRef>
              <a:fillRef idx="0">
                <a:schemeClr val="accent6"/>
              </a:fillRef>
              <a:effectRef idx="2">
                <a:schemeClr val="accent6"/>
              </a:effectRef>
              <a:fontRef idx="minor">
                <a:schemeClr val="tx1"/>
              </a:fontRef>
            </p:style>
          </p:cxnSp>
          <p:pic>
            <p:nvPicPr>
              <p:cNvPr id="39"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149" y="4933246"/>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 name="Can 39"/>
              <p:cNvSpPr/>
              <p:nvPr/>
            </p:nvSpPr>
            <p:spPr bwMode="auto">
              <a:xfrm>
                <a:off x="5281364" y="5808400"/>
                <a:ext cx="1035575" cy="695701"/>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SAN</a:t>
                </a:r>
              </a:p>
            </p:txBody>
          </p:sp>
        </p:grpSp>
        <p:pic>
          <p:nvPicPr>
            <p:cNvPr id="41"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9518" y="4043206"/>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2" name="Group 41"/>
            <p:cNvGrpSpPr/>
            <p:nvPr/>
          </p:nvGrpSpPr>
          <p:grpSpPr>
            <a:xfrm>
              <a:off x="3220553" y="3551196"/>
              <a:ext cx="2462639" cy="1036638"/>
              <a:chOff x="4384543" y="3296522"/>
              <a:chExt cx="2462639" cy="1036638"/>
            </a:xfrm>
          </p:grpSpPr>
          <p:grpSp>
            <p:nvGrpSpPr>
              <p:cNvPr id="43" name="Group 42"/>
              <p:cNvGrpSpPr/>
              <p:nvPr/>
            </p:nvGrpSpPr>
            <p:grpSpPr>
              <a:xfrm>
                <a:off x="4561182" y="3296522"/>
                <a:ext cx="2286000" cy="1036638"/>
                <a:chOff x="6336819" y="1642743"/>
                <a:chExt cx="2286000" cy="1036638"/>
              </a:xfrm>
            </p:grpSpPr>
            <p:pic>
              <p:nvPicPr>
                <p:cNvPr id="45"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4" name="Can 43"/>
              <p:cNvSpPr/>
              <p:nvPr/>
            </p:nvSpPr>
            <p:spPr bwMode="auto">
              <a:xfrm>
                <a:off x="4384543" y="3546029"/>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47" name="Group 46"/>
            <p:cNvGrpSpPr/>
            <p:nvPr/>
          </p:nvGrpSpPr>
          <p:grpSpPr>
            <a:xfrm>
              <a:off x="5945272" y="3585563"/>
              <a:ext cx="2491042" cy="1036638"/>
              <a:chOff x="4561182" y="3296522"/>
              <a:chExt cx="2491042" cy="1036638"/>
            </a:xfrm>
          </p:grpSpPr>
          <p:grpSp>
            <p:nvGrpSpPr>
              <p:cNvPr id="48" name="Group 47"/>
              <p:cNvGrpSpPr/>
              <p:nvPr/>
            </p:nvGrpSpPr>
            <p:grpSpPr>
              <a:xfrm>
                <a:off x="4561182" y="3296522"/>
                <a:ext cx="2286000" cy="1036638"/>
                <a:chOff x="6336819" y="1642743"/>
                <a:chExt cx="2286000" cy="1036638"/>
              </a:xfrm>
            </p:grpSpPr>
            <p:pic>
              <p:nvPicPr>
                <p:cNvPr id="50"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9" name="Can 48"/>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sp>
          <p:nvSpPr>
            <p:cNvPr id="54" name="Left-Right Arrow 53"/>
            <p:cNvSpPr/>
            <p:nvPr/>
          </p:nvSpPr>
          <p:spPr bwMode="auto">
            <a:xfrm>
              <a:off x="4943037" y="4379428"/>
              <a:ext cx="1719369" cy="557216"/>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600" dirty="0" smtClean="0">
                  <a:solidFill>
                    <a:schemeClr val="tx1">
                      <a:alpha val="99000"/>
                    </a:schemeClr>
                  </a:solidFill>
                </a:rPr>
                <a:t>Hyper-V</a:t>
              </a:r>
              <a:endParaRPr lang="en-GB" sz="2200" dirty="0" smtClean="0">
                <a:solidFill>
                  <a:schemeClr val="tx1">
                    <a:alpha val="99000"/>
                  </a:schemeClr>
                </a:solidFill>
              </a:endParaRPr>
            </a:p>
          </p:txBody>
        </p:sp>
        <p:sp>
          <p:nvSpPr>
            <p:cNvPr id="55" name="Left-Right Arrow 54"/>
            <p:cNvSpPr/>
            <p:nvPr/>
          </p:nvSpPr>
          <p:spPr bwMode="auto">
            <a:xfrm>
              <a:off x="4951546" y="3761690"/>
              <a:ext cx="1719369" cy="557216"/>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600" dirty="0" smtClean="0">
                  <a:solidFill>
                    <a:schemeClr val="tx1">
                      <a:alpha val="99000"/>
                    </a:schemeClr>
                  </a:solidFill>
                </a:rPr>
                <a:t>SQL</a:t>
              </a:r>
              <a:endParaRPr lang="en-GB" sz="2200" dirty="0" smtClean="0">
                <a:solidFill>
                  <a:schemeClr val="tx1">
                    <a:alpha val="99000"/>
                  </a:schemeClr>
                </a:solidFill>
              </a:endParaRPr>
            </a:p>
          </p:txBody>
        </p:sp>
      </p:grpSp>
    </p:spTree>
    <p:extLst>
      <p:ext uri="{BB962C8B-B14F-4D97-AF65-F5344CB8AC3E}">
        <p14:creationId xmlns:p14="http://schemas.microsoft.com/office/powerpoint/2010/main" val="43031269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250"/>
                                        <p:tgtEl>
                                          <p:spTgt spid="5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GB" dirty="0" smtClean="0"/>
              <a:t>Planning for HA – Separation &amp; Heartbeat</a:t>
            </a:r>
            <a:endParaRPr lang="en-GB" dirty="0"/>
          </a:p>
        </p:txBody>
      </p:sp>
      <p:grpSp>
        <p:nvGrpSpPr>
          <p:cNvPr id="59" name="Group 58"/>
          <p:cNvGrpSpPr/>
          <p:nvPr/>
        </p:nvGrpSpPr>
        <p:grpSpPr>
          <a:xfrm>
            <a:off x="3486532" y="1034028"/>
            <a:ext cx="5215761" cy="2062865"/>
            <a:chOff x="3220553" y="3551196"/>
            <a:chExt cx="5215761" cy="2062865"/>
          </a:xfrm>
        </p:grpSpPr>
        <p:grpSp>
          <p:nvGrpSpPr>
            <p:cNvPr id="60" name="Group 59"/>
            <p:cNvGrpSpPr/>
            <p:nvPr/>
          </p:nvGrpSpPr>
          <p:grpSpPr>
            <a:xfrm>
              <a:off x="4680989" y="4043206"/>
              <a:ext cx="3530731" cy="1570855"/>
              <a:chOff x="4677418" y="4933246"/>
              <a:chExt cx="3530731" cy="1570855"/>
            </a:xfrm>
          </p:grpSpPr>
          <p:cxnSp>
            <p:nvCxnSpPr>
              <p:cNvPr id="74" name="Straight Connector 73"/>
              <p:cNvCxnSpPr/>
              <p:nvPr/>
            </p:nvCxnSpPr>
            <p:spPr>
              <a:xfrm>
                <a:off x="4677418" y="5460331"/>
                <a:ext cx="603946" cy="748800"/>
              </a:xfrm>
              <a:prstGeom prst="line">
                <a:avLst/>
              </a:prstGeom>
            </p:spPr>
            <p:style>
              <a:lnRef idx="3">
                <a:schemeClr val="accent6"/>
              </a:lnRef>
              <a:fillRef idx="0">
                <a:schemeClr val="accent6"/>
              </a:fillRef>
              <a:effectRef idx="2">
                <a:schemeClr val="accent6"/>
              </a:effectRef>
              <a:fontRef idx="minor">
                <a:schemeClr val="tx1"/>
              </a:fontRef>
            </p:style>
          </p:cxnSp>
          <p:cxnSp>
            <p:nvCxnSpPr>
              <p:cNvPr id="75" name="Straight Connector 74"/>
              <p:cNvCxnSpPr/>
              <p:nvPr/>
            </p:nvCxnSpPr>
            <p:spPr>
              <a:xfrm flipH="1">
                <a:off x="6316939" y="5363383"/>
                <a:ext cx="634062" cy="867296"/>
              </a:xfrm>
              <a:prstGeom prst="line">
                <a:avLst/>
              </a:prstGeom>
            </p:spPr>
            <p:style>
              <a:lnRef idx="3">
                <a:schemeClr val="accent6"/>
              </a:lnRef>
              <a:fillRef idx="0">
                <a:schemeClr val="accent6"/>
              </a:fillRef>
              <a:effectRef idx="2">
                <a:schemeClr val="accent6"/>
              </a:effectRef>
              <a:fontRef idx="minor">
                <a:schemeClr val="tx1"/>
              </a:fontRef>
            </p:style>
          </p:cxnSp>
          <p:pic>
            <p:nvPicPr>
              <p:cNvPr id="76"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22149" y="4933246"/>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 name="Can 76"/>
              <p:cNvSpPr/>
              <p:nvPr/>
            </p:nvSpPr>
            <p:spPr bwMode="auto">
              <a:xfrm>
                <a:off x="5281364" y="5808400"/>
                <a:ext cx="1035575" cy="695701"/>
              </a:xfrm>
              <a:prstGeom prst="can">
                <a:avLst/>
              </a:prstGeom>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2400" dirty="0" smtClean="0">
                    <a:solidFill>
                      <a:srgbClr val="FFFFFF"/>
                    </a:solidFill>
                  </a:rPr>
                  <a:t>SAN</a:t>
                </a:r>
              </a:p>
            </p:txBody>
          </p:sp>
        </p:grpSp>
        <p:pic>
          <p:nvPicPr>
            <p:cNvPr id="61" name="Picture 25" descr="Server-physical-Single.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79518" y="4043206"/>
              <a:ext cx="2286000" cy="115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2" name="Group 61"/>
            <p:cNvGrpSpPr/>
            <p:nvPr/>
          </p:nvGrpSpPr>
          <p:grpSpPr>
            <a:xfrm>
              <a:off x="3220553" y="3551196"/>
              <a:ext cx="2462639" cy="1036638"/>
              <a:chOff x="4384543" y="3296522"/>
              <a:chExt cx="2462639" cy="1036638"/>
            </a:xfrm>
          </p:grpSpPr>
          <p:grpSp>
            <p:nvGrpSpPr>
              <p:cNvPr id="70" name="Group 69"/>
              <p:cNvGrpSpPr/>
              <p:nvPr/>
            </p:nvGrpSpPr>
            <p:grpSpPr>
              <a:xfrm>
                <a:off x="4561182" y="3296522"/>
                <a:ext cx="2286000" cy="1036638"/>
                <a:chOff x="6336819" y="1642743"/>
                <a:chExt cx="2286000" cy="1036638"/>
              </a:xfrm>
            </p:grpSpPr>
            <p:pic>
              <p:nvPicPr>
                <p:cNvPr id="72"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3"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 name="Can 70"/>
              <p:cNvSpPr/>
              <p:nvPr/>
            </p:nvSpPr>
            <p:spPr bwMode="auto">
              <a:xfrm>
                <a:off x="4384543" y="3546029"/>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grpSp>
          <p:nvGrpSpPr>
            <p:cNvPr id="63" name="Group 62"/>
            <p:cNvGrpSpPr/>
            <p:nvPr/>
          </p:nvGrpSpPr>
          <p:grpSpPr>
            <a:xfrm>
              <a:off x="5945272" y="3585563"/>
              <a:ext cx="2491042" cy="1036638"/>
              <a:chOff x="4561182" y="3296522"/>
              <a:chExt cx="2491042" cy="1036638"/>
            </a:xfrm>
          </p:grpSpPr>
          <p:grpSp>
            <p:nvGrpSpPr>
              <p:cNvPr id="66" name="Group 65"/>
              <p:cNvGrpSpPr/>
              <p:nvPr/>
            </p:nvGrpSpPr>
            <p:grpSpPr>
              <a:xfrm>
                <a:off x="4561182" y="3296522"/>
                <a:ext cx="2286000" cy="1036638"/>
                <a:chOff x="6336819" y="1642743"/>
                <a:chExt cx="2286000" cy="1036638"/>
              </a:xfrm>
            </p:grpSpPr>
            <p:pic>
              <p:nvPicPr>
                <p:cNvPr id="68" name="Picture 67" descr="Application-cya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29585" y="1821958"/>
                  <a:ext cx="1143000"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 name="Picture 23" descr="Server-Virtual-Single.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6819" y="1642743"/>
                  <a:ext cx="2286000" cy="103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7" name="Can 66"/>
              <p:cNvSpPr/>
              <p:nvPr/>
            </p:nvSpPr>
            <p:spPr bwMode="auto">
              <a:xfrm>
                <a:off x="6480357" y="3472814"/>
                <a:ext cx="571867" cy="520286"/>
              </a:xfrm>
              <a:prstGeom prst="can">
                <a:avLst/>
              </a:prstGeom>
              <a:solidFill>
                <a:schemeClr val="bg2">
                  <a:lumMod val="50000"/>
                  <a:alpha val="60000"/>
                </a:schemeClr>
              </a:solidFill>
              <a:ln>
                <a:headEnd type="none" w="med" len="med"/>
                <a:tailEnd type="none" w="med" len="med"/>
              </a:ln>
            </p:spPr>
            <p:style>
              <a:lnRef idx="0">
                <a:schemeClr val="accent5"/>
              </a:lnRef>
              <a:fillRef idx="3">
                <a:schemeClr val="accent5"/>
              </a:fillRef>
              <a:effectRef idx="3">
                <a:schemeClr val="accent5"/>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GB" sz="1600" dirty="0" smtClean="0">
                    <a:solidFill>
                      <a:srgbClr val="FFFFFF"/>
                    </a:solidFill>
                  </a:rPr>
                  <a:t>DB</a:t>
                </a:r>
              </a:p>
            </p:txBody>
          </p:sp>
        </p:grpSp>
        <p:sp>
          <p:nvSpPr>
            <p:cNvPr id="64" name="Left-Right Arrow 63"/>
            <p:cNvSpPr/>
            <p:nvPr/>
          </p:nvSpPr>
          <p:spPr bwMode="auto">
            <a:xfrm>
              <a:off x="4943037" y="4379428"/>
              <a:ext cx="1719369" cy="557216"/>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600" dirty="0" smtClean="0">
                  <a:solidFill>
                    <a:schemeClr val="tx1">
                      <a:alpha val="99000"/>
                    </a:schemeClr>
                  </a:solidFill>
                </a:rPr>
                <a:t>Hyper-V</a:t>
              </a:r>
              <a:endParaRPr lang="en-GB" sz="2200" dirty="0" smtClean="0">
                <a:solidFill>
                  <a:schemeClr val="tx1">
                    <a:alpha val="99000"/>
                  </a:schemeClr>
                </a:solidFill>
              </a:endParaRPr>
            </a:p>
          </p:txBody>
        </p:sp>
        <p:sp>
          <p:nvSpPr>
            <p:cNvPr id="65" name="Left-Right Arrow 64"/>
            <p:cNvSpPr/>
            <p:nvPr/>
          </p:nvSpPr>
          <p:spPr bwMode="auto">
            <a:xfrm>
              <a:off x="4951546" y="3761690"/>
              <a:ext cx="1719369" cy="557216"/>
            </a:xfrm>
            <a:prstGeom prst="leftRightArrow">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r>
                <a:rPr lang="en-GB" sz="1600" dirty="0" smtClean="0">
                  <a:solidFill>
                    <a:schemeClr val="tx1">
                      <a:alpha val="99000"/>
                    </a:schemeClr>
                  </a:solidFill>
                </a:rPr>
                <a:t>SQL</a:t>
              </a:r>
              <a:endParaRPr lang="en-GB" sz="2200" dirty="0" smtClean="0">
                <a:solidFill>
                  <a:schemeClr val="tx1">
                    <a:alpha val="99000"/>
                  </a:schemeClr>
                </a:solidFill>
              </a:endParaRPr>
            </a:p>
          </p:txBody>
        </p:sp>
      </p:grpSp>
      <p:sp>
        <p:nvSpPr>
          <p:cNvPr id="78" name="Text Placeholder 2"/>
          <p:cNvSpPr>
            <a:spLocks noGrp="1"/>
          </p:cNvSpPr>
          <p:nvPr>
            <p:ph type="body" sz="quarter" idx="10"/>
          </p:nvPr>
        </p:nvSpPr>
        <p:spPr>
          <a:xfrm>
            <a:off x="563906" y="3266334"/>
            <a:ext cx="11149013" cy="3003899"/>
          </a:xfrm>
        </p:spPr>
        <p:txBody>
          <a:bodyPr/>
          <a:lstStyle/>
          <a:p>
            <a:r>
              <a:rPr lang="en-GB" dirty="0" smtClean="0"/>
              <a:t>To keep VM’s apart, we </a:t>
            </a:r>
            <a:r>
              <a:rPr lang="en-GB" dirty="0"/>
              <a:t>can utilise cluster group property </a:t>
            </a:r>
            <a:r>
              <a:rPr lang="en-GB" dirty="0" err="1" smtClean="0"/>
              <a:t>AntiAffinityClassName</a:t>
            </a:r>
            <a:endParaRPr lang="en-GB" dirty="0" smtClean="0"/>
          </a:p>
          <a:p>
            <a:pPr lvl="1"/>
            <a:r>
              <a:rPr lang="en-GB" sz="2000" dirty="0" smtClean="0"/>
              <a:t>cluster </a:t>
            </a:r>
            <a:r>
              <a:rPr lang="en-GB" sz="2000" dirty="0"/>
              <a:t>group </a:t>
            </a:r>
            <a:r>
              <a:rPr lang="en-GB" sz="2000" dirty="0" smtClean="0"/>
              <a:t>“SQL1</a:t>
            </a:r>
            <a:r>
              <a:rPr lang="en-GB" sz="2000" dirty="0"/>
              <a:t>” /prop </a:t>
            </a:r>
            <a:r>
              <a:rPr lang="en-GB" sz="2000" dirty="0" err="1"/>
              <a:t>AntiAffinityClassNames</a:t>
            </a:r>
            <a:r>
              <a:rPr lang="en-GB" sz="2000" dirty="0" smtClean="0"/>
              <a:t>=”</a:t>
            </a:r>
            <a:r>
              <a:rPr lang="en-GB" sz="2000" dirty="0" err="1" smtClean="0"/>
              <a:t>SQLCluster</a:t>
            </a:r>
            <a:r>
              <a:rPr lang="en-GB" sz="2000" dirty="0" smtClean="0"/>
              <a:t>”</a:t>
            </a:r>
          </a:p>
          <a:p>
            <a:pPr lvl="1"/>
            <a:r>
              <a:rPr lang="en-GB" sz="2000" dirty="0" smtClean="0"/>
              <a:t>cluster </a:t>
            </a:r>
            <a:r>
              <a:rPr lang="en-GB" sz="2000" dirty="0"/>
              <a:t>group </a:t>
            </a:r>
            <a:r>
              <a:rPr lang="en-GB" sz="2000" dirty="0" smtClean="0"/>
              <a:t>“SQL2</a:t>
            </a:r>
            <a:r>
              <a:rPr lang="en-GB" sz="2000" dirty="0"/>
              <a:t>” /prop </a:t>
            </a:r>
            <a:r>
              <a:rPr lang="en-GB" sz="2000" dirty="0" err="1"/>
              <a:t>AntiAffinityClassNames</a:t>
            </a:r>
            <a:r>
              <a:rPr lang="en-GB" sz="2000" dirty="0" smtClean="0"/>
              <a:t>=”</a:t>
            </a:r>
            <a:r>
              <a:rPr lang="en-GB" sz="2000" dirty="0" err="1" smtClean="0"/>
              <a:t>SQLCluster</a:t>
            </a:r>
            <a:r>
              <a:rPr lang="en-GB" sz="2000" dirty="0" smtClean="0"/>
              <a:t>”</a:t>
            </a:r>
          </a:p>
          <a:p>
            <a:pPr lvl="2"/>
            <a:r>
              <a:rPr lang="en-GB" sz="1600" dirty="0"/>
              <a:t>More info: </a:t>
            </a:r>
            <a:r>
              <a:rPr lang="en-GB" sz="1600" dirty="0">
                <a:hlinkClick r:id="rId5"/>
              </a:rPr>
              <a:t>http://</a:t>
            </a:r>
            <a:r>
              <a:rPr lang="en-GB" sz="1600" dirty="0" smtClean="0">
                <a:hlinkClick r:id="rId5"/>
              </a:rPr>
              <a:t>support.microsoft.com/kb/296799</a:t>
            </a:r>
            <a:r>
              <a:rPr lang="en-GB" sz="1600" dirty="0"/>
              <a:t> and </a:t>
            </a:r>
            <a:r>
              <a:rPr lang="en-GB" sz="1600" dirty="0">
                <a:hlinkClick r:id="rId6"/>
              </a:rPr>
              <a:t>http://</a:t>
            </a:r>
            <a:r>
              <a:rPr lang="en-GB" sz="1600" dirty="0" smtClean="0">
                <a:hlinkClick r:id="rId6"/>
              </a:rPr>
              <a:t>www.windowsitpro.com/blogs/VirtualizationProTips/tabid/2246/entryid/12803/Default.aspx</a:t>
            </a:r>
            <a:r>
              <a:rPr lang="en-GB" sz="1600" dirty="0" smtClean="0"/>
              <a:t> </a:t>
            </a:r>
            <a:endParaRPr lang="en-GB" sz="1600" dirty="0"/>
          </a:p>
          <a:p>
            <a:r>
              <a:rPr lang="en-GB" dirty="0" smtClean="0"/>
              <a:t>Heartbeat for Guest Cluster</a:t>
            </a:r>
          </a:p>
          <a:p>
            <a:pPr lvl="1"/>
            <a:r>
              <a:rPr lang="en-GB" sz="2400" dirty="0" smtClean="0"/>
              <a:t>May need to increase heartbeat threshold slightly for Live Migration</a:t>
            </a:r>
          </a:p>
        </p:txBody>
      </p:sp>
    </p:spTree>
    <p:extLst>
      <p:ext uri="{BB962C8B-B14F-4D97-AF65-F5344CB8AC3E}">
        <p14:creationId xmlns:p14="http://schemas.microsoft.com/office/powerpoint/2010/main" val="25605150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78">
                                            <p:txEl>
                                              <p:pRg st="0" end="0"/>
                                            </p:txEl>
                                          </p:spTgt>
                                        </p:tgtEl>
                                        <p:attrNameLst>
                                          <p:attrName>style.visibility</p:attrName>
                                        </p:attrNameLst>
                                      </p:cBhvr>
                                      <p:to>
                                        <p:strVal val="visible"/>
                                      </p:to>
                                    </p:set>
                                    <p:animEffect transition="in" filter="fade">
                                      <p:cBhvr>
                                        <p:cTn id="7" dur="250"/>
                                        <p:tgtEl>
                                          <p:spTgt spid="7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8">
                                            <p:txEl>
                                              <p:pRg st="1" end="1"/>
                                            </p:txEl>
                                          </p:spTgt>
                                        </p:tgtEl>
                                        <p:attrNameLst>
                                          <p:attrName>style.visibility</p:attrName>
                                        </p:attrNameLst>
                                      </p:cBhvr>
                                      <p:to>
                                        <p:strVal val="visible"/>
                                      </p:to>
                                    </p:set>
                                    <p:animEffect transition="in" filter="fade">
                                      <p:cBhvr>
                                        <p:cTn id="10" dur="250"/>
                                        <p:tgtEl>
                                          <p:spTgt spid="78">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8">
                                            <p:txEl>
                                              <p:pRg st="2" end="2"/>
                                            </p:txEl>
                                          </p:spTgt>
                                        </p:tgtEl>
                                        <p:attrNameLst>
                                          <p:attrName>style.visibility</p:attrName>
                                        </p:attrNameLst>
                                      </p:cBhvr>
                                      <p:to>
                                        <p:strVal val="visible"/>
                                      </p:to>
                                    </p:set>
                                    <p:animEffect transition="in" filter="fade">
                                      <p:cBhvr>
                                        <p:cTn id="13" dur="250"/>
                                        <p:tgtEl>
                                          <p:spTgt spid="78">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8">
                                            <p:txEl>
                                              <p:pRg st="3" end="3"/>
                                            </p:txEl>
                                          </p:spTgt>
                                        </p:tgtEl>
                                        <p:attrNameLst>
                                          <p:attrName>style.visibility</p:attrName>
                                        </p:attrNameLst>
                                      </p:cBhvr>
                                      <p:to>
                                        <p:strVal val="visible"/>
                                      </p:to>
                                    </p:set>
                                    <p:animEffect transition="in" filter="fade">
                                      <p:cBhvr>
                                        <p:cTn id="16" dur="250"/>
                                        <p:tgtEl>
                                          <p:spTgt spid="7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78">
                                            <p:txEl>
                                              <p:pRg st="4" end="4"/>
                                            </p:txEl>
                                          </p:spTgt>
                                        </p:tgtEl>
                                        <p:attrNameLst>
                                          <p:attrName>style.visibility</p:attrName>
                                        </p:attrNameLst>
                                      </p:cBhvr>
                                      <p:to>
                                        <p:strVal val="visible"/>
                                      </p:to>
                                    </p:set>
                                    <p:animEffect transition="in" filter="fade">
                                      <p:cBhvr>
                                        <p:cTn id="21" dur="250"/>
                                        <p:tgtEl>
                                          <p:spTgt spid="78">
                                            <p:txEl>
                                              <p:pRg st="4" end="4"/>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78">
                                            <p:txEl>
                                              <p:pRg st="5" end="5"/>
                                            </p:txEl>
                                          </p:spTgt>
                                        </p:tgtEl>
                                        <p:attrNameLst>
                                          <p:attrName>style.visibility</p:attrName>
                                        </p:attrNameLst>
                                      </p:cBhvr>
                                      <p:to>
                                        <p:strVal val="visible"/>
                                      </p:to>
                                    </p:set>
                                    <p:animEffect transition="in" filter="fade">
                                      <p:cBhvr>
                                        <p:cTn id="24" dur="250"/>
                                        <p:tgtEl>
                                          <p:spTgt spid="7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SQL Server Consolidation Scalability</a:t>
            </a:r>
            <a:endParaRPr lang="en-GB" dirty="0"/>
          </a:p>
        </p:txBody>
      </p:sp>
      <p:graphicFrame>
        <p:nvGraphicFramePr>
          <p:cNvPr id="4" name="Chart 3"/>
          <p:cNvGraphicFramePr/>
          <p:nvPr>
            <p:extLst>
              <p:ext uri="{D42A27DB-BD31-4B8C-83A1-F6EECF244321}">
                <p14:modId xmlns:p14="http://schemas.microsoft.com/office/powerpoint/2010/main" val="3099447414"/>
              </p:ext>
            </p:extLst>
          </p:nvPr>
        </p:nvGraphicFramePr>
        <p:xfrm>
          <a:off x="163218" y="2595732"/>
          <a:ext cx="10766795"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81410" y="2851628"/>
            <a:ext cx="812588" cy="253916"/>
          </a:xfrm>
          <a:prstGeom prst="rect">
            <a:avLst/>
          </a:prstGeom>
          <a:noFill/>
        </p:spPr>
        <p:txBody>
          <a:bodyPr wrap="square" rtlCol="0">
            <a:spAutoFit/>
          </a:bodyPr>
          <a:lstStyle/>
          <a:p>
            <a:r>
              <a:rPr lang="en-US" sz="1000" dirty="0" smtClean="0"/>
              <a:t>% CPU</a:t>
            </a:r>
            <a:endParaRPr lang="en-US" sz="1000" dirty="0"/>
          </a:p>
        </p:txBody>
      </p:sp>
      <p:sp>
        <p:nvSpPr>
          <p:cNvPr id="6" name="TextBox 5"/>
          <p:cNvSpPr txBox="1"/>
          <p:nvPr/>
        </p:nvSpPr>
        <p:spPr>
          <a:xfrm>
            <a:off x="10015851" y="2595732"/>
            <a:ext cx="1828324" cy="400110"/>
          </a:xfrm>
          <a:prstGeom prst="rect">
            <a:avLst/>
          </a:prstGeom>
          <a:noFill/>
        </p:spPr>
        <p:txBody>
          <a:bodyPr wrap="square" rtlCol="0">
            <a:spAutoFit/>
          </a:bodyPr>
          <a:lstStyle/>
          <a:p>
            <a:r>
              <a:rPr lang="en-US" sz="1000" dirty="0" smtClean="0"/>
              <a:t>Throughput</a:t>
            </a:r>
          </a:p>
          <a:p>
            <a:r>
              <a:rPr lang="en-US" sz="1000" dirty="0" smtClean="0"/>
              <a:t>(Batch requests/sec)</a:t>
            </a:r>
            <a:endParaRPr lang="en-US" sz="1000" dirty="0"/>
          </a:p>
        </p:txBody>
      </p:sp>
      <p:sp>
        <p:nvSpPr>
          <p:cNvPr id="7" name="TextBox 6"/>
          <p:cNvSpPr txBox="1"/>
          <p:nvPr/>
        </p:nvSpPr>
        <p:spPr>
          <a:xfrm>
            <a:off x="9203263" y="6351140"/>
            <a:ext cx="2234618" cy="369332"/>
          </a:xfrm>
          <a:prstGeom prst="rect">
            <a:avLst/>
          </a:prstGeom>
          <a:noFill/>
        </p:spPr>
        <p:txBody>
          <a:bodyPr wrap="square" rtlCol="0">
            <a:spAutoFit/>
          </a:bodyPr>
          <a:lstStyle/>
          <a:p>
            <a:r>
              <a:rPr lang="en-US" sz="900" dirty="0" smtClean="0"/>
              <a:t>Relative Throughput for Windows Server 2008</a:t>
            </a:r>
            <a:endParaRPr lang="en-US" sz="900" dirty="0"/>
          </a:p>
        </p:txBody>
      </p:sp>
      <p:sp>
        <p:nvSpPr>
          <p:cNvPr id="8" name="Right Brace 7"/>
          <p:cNvSpPr/>
          <p:nvPr/>
        </p:nvSpPr>
        <p:spPr>
          <a:xfrm>
            <a:off x="10810224" y="3465814"/>
            <a:ext cx="304721" cy="8382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Right Brace 8"/>
          <p:cNvSpPr/>
          <p:nvPr/>
        </p:nvSpPr>
        <p:spPr>
          <a:xfrm>
            <a:off x="10810224" y="4380214"/>
            <a:ext cx="304721" cy="7620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0" name="Right Brace 9"/>
          <p:cNvSpPr/>
          <p:nvPr/>
        </p:nvSpPr>
        <p:spPr>
          <a:xfrm>
            <a:off x="10810224" y="5218414"/>
            <a:ext cx="304721" cy="685800"/>
          </a:xfrm>
          <a:prstGeom prst="rightBrace">
            <a:avLst>
              <a:gd name="adj1" fmla="val 8333"/>
              <a:gd name="adj2" fmla="val 50000"/>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1" name="TextBox 10"/>
          <p:cNvSpPr txBox="1"/>
          <p:nvPr/>
        </p:nvSpPr>
        <p:spPr>
          <a:xfrm>
            <a:off x="11013372" y="3752993"/>
            <a:ext cx="1015735" cy="400110"/>
          </a:xfrm>
          <a:prstGeom prst="rect">
            <a:avLst/>
          </a:prstGeom>
          <a:noFill/>
        </p:spPr>
        <p:txBody>
          <a:bodyPr wrap="square" rtlCol="0">
            <a:spAutoFit/>
          </a:bodyPr>
          <a:lstStyle/>
          <a:p>
            <a:pPr algn="ctr"/>
            <a:r>
              <a:rPr lang="en-US" sz="1000" b="1" dirty="0" smtClean="0"/>
              <a:t>Heavy</a:t>
            </a:r>
          </a:p>
          <a:p>
            <a:pPr algn="ctr"/>
            <a:r>
              <a:rPr lang="en-US" sz="1000" b="1" dirty="0" smtClean="0"/>
              <a:t>Load</a:t>
            </a:r>
            <a:endParaRPr lang="en-US" sz="1000" b="1" dirty="0"/>
          </a:p>
        </p:txBody>
      </p:sp>
      <p:sp>
        <p:nvSpPr>
          <p:cNvPr id="12" name="TextBox 11"/>
          <p:cNvSpPr txBox="1"/>
          <p:nvPr/>
        </p:nvSpPr>
        <p:spPr>
          <a:xfrm>
            <a:off x="11013372" y="4532614"/>
            <a:ext cx="1015735" cy="400110"/>
          </a:xfrm>
          <a:prstGeom prst="rect">
            <a:avLst/>
          </a:prstGeom>
          <a:noFill/>
        </p:spPr>
        <p:txBody>
          <a:bodyPr wrap="square" rtlCol="0">
            <a:spAutoFit/>
          </a:bodyPr>
          <a:lstStyle/>
          <a:p>
            <a:pPr algn="ctr"/>
            <a:r>
              <a:rPr lang="en-US" sz="1000" b="1" dirty="0" smtClean="0"/>
              <a:t>Moderate</a:t>
            </a:r>
          </a:p>
          <a:p>
            <a:pPr algn="ctr"/>
            <a:r>
              <a:rPr lang="en-US" sz="1000" b="1" dirty="0" smtClean="0"/>
              <a:t>Load</a:t>
            </a:r>
            <a:endParaRPr lang="en-US" sz="1000" b="1" dirty="0"/>
          </a:p>
        </p:txBody>
      </p:sp>
      <p:sp>
        <p:nvSpPr>
          <p:cNvPr id="13" name="TextBox 12"/>
          <p:cNvSpPr txBox="1"/>
          <p:nvPr/>
        </p:nvSpPr>
        <p:spPr>
          <a:xfrm>
            <a:off x="11013372" y="5370814"/>
            <a:ext cx="1015735" cy="400110"/>
          </a:xfrm>
          <a:prstGeom prst="rect">
            <a:avLst/>
          </a:prstGeom>
          <a:noFill/>
        </p:spPr>
        <p:txBody>
          <a:bodyPr wrap="square" rtlCol="0">
            <a:spAutoFit/>
          </a:bodyPr>
          <a:lstStyle/>
          <a:p>
            <a:pPr algn="ctr"/>
            <a:r>
              <a:rPr lang="en-US" sz="1000" b="1" dirty="0" smtClean="0"/>
              <a:t>Low</a:t>
            </a:r>
          </a:p>
          <a:p>
            <a:pPr algn="ctr"/>
            <a:r>
              <a:rPr lang="en-US" sz="1000" b="1" dirty="0" smtClean="0"/>
              <a:t>Load</a:t>
            </a:r>
            <a:endParaRPr lang="en-US" sz="1000" b="1" dirty="0"/>
          </a:p>
        </p:txBody>
      </p:sp>
      <p:cxnSp>
        <p:nvCxnSpPr>
          <p:cNvPr id="14" name="Straight Connector 13"/>
          <p:cNvCxnSpPr/>
          <p:nvPr/>
        </p:nvCxnSpPr>
        <p:spPr>
          <a:xfrm rot="16200000" flipV="1">
            <a:off x="4157877" y="4539479"/>
            <a:ext cx="2797792" cy="20315"/>
          </a:xfrm>
          <a:prstGeom prst="line">
            <a:avLst/>
          </a:prstGeom>
          <a:ln>
            <a:prstDash val="sys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023012" y="3214514"/>
            <a:ext cx="1523603"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8851547" y="3192782"/>
            <a:ext cx="1171310" cy="459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a:off x="5593611" y="3211020"/>
            <a:ext cx="1929897"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8" name="Rounded Rectangle 17"/>
          <p:cNvSpPr/>
          <p:nvPr/>
        </p:nvSpPr>
        <p:spPr>
          <a:xfrm>
            <a:off x="6215598" y="2944762"/>
            <a:ext cx="3047206" cy="510778"/>
          </a:xfrm>
          <a:prstGeom prst="roundRect">
            <a:avLst/>
          </a:prstGeom>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nchor="ctr" anchorCtr="0">
            <a:spAutoFit/>
          </a:bodyPr>
          <a:lstStyle/>
          <a:p>
            <a:pPr algn="ctr"/>
            <a:endParaRPr lang="en-US" sz="1200" dirty="0" smtClean="0"/>
          </a:p>
          <a:p>
            <a:pPr algn="ctr"/>
            <a:endParaRPr lang="en-US" sz="1200" dirty="0"/>
          </a:p>
        </p:txBody>
      </p:sp>
      <p:sp>
        <p:nvSpPr>
          <p:cNvPr id="19" name="Rectangle 18"/>
          <p:cNvSpPr/>
          <p:nvPr/>
        </p:nvSpPr>
        <p:spPr>
          <a:xfrm>
            <a:off x="6719961" y="3041530"/>
            <a:ext cx="2130798" cy="261610"/>
          </a:xfrm>
          <a:prstGeom prst="rect">
            <a:avLst/>
          </a:prstGeom>
        </p:spPr>
        <p:txBody>
          <a:bodyPr wrap="square" anchor="ctr">
            <a:spAutoFit/>
          </a:bodyPr>
          <a:lstStyle/>
          <a:p>
            <a:pPr algn="ctr"/>
            <a:r>
              <a:rPr lang="en-US" sz="1100" b="1" dirty="0" smtClean="0"/>
              <a:t>CPU over-commit</a:t>
            </a:r>
            <a:endParaRPr lang="en-US" sz="1100" b="1" dirty="0"/>
          </a:p>
        </p:txBody>
      </p:sp>
      <p:cxnSp>
        <p:nvCxnSpPr>
          <p:cNvPr id="20" name="Straight Arrow Connector 19"/>
          <p:cNvCxnSpPr/>
          <p:nvPr/>
        </p:nvCxnSpPr>
        <p:spPr>
          <a:xfrm rot="10800000">
            <a:off x="692101" y="3211020"/>
            <a:ext cx="1929897" cy="1588"/>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1" name="Rounded Rectangle 20"/>
          <p:cNvSpPr/>
          <p:nvPr/>
        </p:nvSpPr>
        <p:spPr>
          <a:xfrm>
            <a:off x="1606263" y="2978814"/>
            <a:ext cx="3047206" cy="476726"/>
          </a:xfrm>
          <a:prstGeom prst="roundRect">
            <a:avLst/>
          </a:prstGeom>
          <a:solidFill>
            <a:schemeClr val="accent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anchor="ctr" anchorCtr="0">
            <a:spAutoFit/>
          </a:bodyPr>
          <a:lstStyle/>
          <a:p>
            <a:pPr algn="ctr"/>
            <a:r>
              <a:rPr lang="en-US" sz="1100" b="1" dirty="0" smtClean="0"/>
              <a:t>Almost Linear Scale</a:t>
            </a:r>
          </a:p>
          <a:p>
            <a:pPr algn="ctr"/>
            <a:r>
              <a:rPr lang="en-US" sz="1100" b="1" dirty="0" smtClean="0"/>
              <a:t>No CPU over-commit</a:t>
            </a:r>
            <a:endParaRPr lang="en-US" sz="1100" b="1" dirty="0"/>
          </a:p>
        </p:txBody>
      </p:sp>
      <p:grpSp>
        <p:nvGrpSpPr>
          <p:cNvPr id="22" name="Group 42"/>
          <p:cNvGrpSpPr/>
          <p:nvPr/>
        </p:nvGrpSpPr>
        <p:grpSpPr>
          <a:xfrm>
            <a:off x="8635853" y="6412100"/>
            <a:ext cx="609441" cy="91440"/>
            <a:chOff x="-3581400" y="3460532"/>
            <a:chExt cx="457200" cy="91440"/>
          </a:xfrm>
        </p:grpSpPr>
        <p:cxnSp>
          <p:nvCxnSpPr>
            <p:cNvPr id="23" name="Straight Connector 22"/>
            <p:cNvCxnSpPr/>
            <p:nvPr/>
          </p:nvCxnSpPr>
          <p:spPr>
            <a:xfrm>
              <a:off x="-3581400" y="3505200"/>
              <a:ext cx="457200" cy="0"/>
            </a:xfrm>
            <a:prstGeom prst="line">
              <a:avLst/>
            </a:prstGeom>
            <a:ln cap="rnd">
              <a:solidFill>
                <a:schemeClr val="accent5">
                  <a:lumMod val="50000"/>
                  <a:lumOff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Diamond 23"/>
            <p:cNvSpPr/>
            <p:nvPr/>
          </p:nvSpPr>
          <p:spPr>
            <a:xfrm>
              <a:off x="-3505200" y="3460532"/>
              <a:ext cx="182880" cy="91440"/>
            </a:xfrm>
            <a:prstGeom prst="diamond">
              <a:avLst/>
            </a:prstGeom>
            <a:solidFill>
              <a:schemeClr val="accent5">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p:cNvGrpSpPr/>
          <p:nvPr/>
        </p:nvGrpSpPr>
        <p:grpSpPr>
          <a:xfrm>
            <a:off x="173491" y="1006193"/>
            <a:ext cx="11949293" cy="1523993"/>
            <a:chOff x="76200" y="580698"/>
            <a:chExt cx="8964304" cy="1523993"/>
          </a:xfrm>
        </p:grpSpPr>
        <p:sp>
          <p:nvSpPr>
            <p:cNvPr id="27" name="Content Placeholder 2"/>
            <p:cNvSpPr txBox="1">
              <a:spLocks/>
            </p:cNvSpPr>
            <p:nvPr/>
          </p:nvSpPr>
          <p:spPr>
            <a:xfrm>
              <a:off x="4724400" y="580698"/>
              <a:ext cx="4316104" cy="1516110"/>
            </a:xfrm>
            <a:prstGeom prst="rect">
              <a:avLst/>
            </a:prstGeom>
            <a:ln>
              <a:noFill/>
            </a:ln>
          </p:spPr>
          <p:txBody>
            <a:bodyPr vert="horz">
              <a:normAutofit/>
            </a:bodyPr>
            <a:lstStyle/>
            <a:p>
              <a:pPr marL="411480" marR="0" lvl="0" indent="-342900" algn="l" defTabSz="914400" rtl="0" eaLnBrk="1" fontAlgn="auto" latinLnBrk="0" hangingPunct="1">
                <a:spcBef>
                  <a:spcPts val="0"/>
                </a:spcBef>
                <a:spcAft>
                  <a:spcPts val="0"/>
                </a:spcAft>
                <a:buClr>
                  <a:schemeClr val="accent1"/>
                </a:buClr>
                <a:buSzPct val="95000"/>
                <a:tabLst/>
                <a:defRPr/>
              </a:pPr>
              <a:r>
                <a:rPr kumimoji="0" lang="en-US" sz="1600" b="1" i="0" u="none" strike="noStrike" kern="1200" cap="none" spc="0" normalizeH="0" baseline="0" noProof="0" dirty="0" smtClean="0">
                  <a:ln>
                    <a:noFill/>
                  </a:ln>
                  <a:effectLst/>
                  <a:uLnTx/>
                  <a:uFillTx/>
                  <a:latin typeface="+mn-lt"/>
                  <a:ea typeface="+mn-ea"/>
                  <a:cs typeface="+mn-cs"/>
                </a:rPr>
                <a:t>Results:</a:t>
              </a:r>
            </a:p>
            <a:p>
              <a:pPr marL="354013" indent="-285750" defTabSz="914400">
                <a:spcBef>
                  <a:spcPts val="0"/>
                </a:spcBef>
                <a:spcAft>
                  <a:spcPts val="200"/>
                </a:spcAft>
                <a:buSzPct val="95000"/>
                <a:buFont typeface="Arial" pitchFamily="34" charset="0"/>
                <a:buChar char="•"/>
                <a:defRPr/>
              </a:pPr>
              <a:r>
                <a:rPr lang="en-US" sz="1400" dirty="0" smtClean="0">
                  <a:latin typeface="+mn-lt"/>
                </a:rPr>
                <a:t>Increased throughput with consolidation</a:t>
              </a:r>
            </a:p>
            <a:p>
              <a:pPr marL="354013" marR="0" lvl="0" indent="-285750" algn="l" defTabSz="914400" rtl="0" eaLnBrk="1" fontAlgn="auto" latinLnBrk="0" hangingPunct="1">
                <a:spcBef>
                  <a:spcPts val="0"/>
                </a:spcBef>
                <a:spcAft>
                  <a:spcPts val="200"/>
                </a:spcAft>
                <a:buSzPct val="95000"/>
                <a:buFont typeface="Arial" pitchFamily="34" charset="0"/>
                <a:buChar char="•"/>
                <a:tabLst/>
                <a:defRPr/>
              </a:pPr>
              <a:r>
                <a:rPr kumimoji="0" lang="en-US" sz="1400" b="0" i="0" u="none" strike="noStrike" kern="1200" cap="none" spc="0" normalizeH="0" baseline="0" noProof="0" dirty="0" smtClean="0">
                  <a:ln>
                    <a:noFill/>
                  </a:ln>
                  <a:effectLst/>
                  <a:uLnTx/>
                  <a:uFillTx/>
                  <a:latin typeface="+mn-lt"/>
                  <a:ea typeface="+mn-ea"/>
                  <a:cs typeface="+mn-cs"/>
                </a:rPr>
                <a:t>Near</a:t>
              </a:r>
              <a:r>
                <a:rPr kumimoji="0" lang="en-US" sz="1400" b="0" i="0" u="none" strike="noStrike" kern="1200" cap="none" spc="0" normalizeH="0" noProof="0" dirty="0" smtClean="0">
                  <a:ln>
                    <a:noFill/>
                  </a:ln>
                  <a:effectLst/>
                  <a:uLnTx/>
                  <a:uFillTx/>
                  <a:latin typeface="+mn-lt"/>
                  <a:ea typeface="+mn-ea"/>
                  <a:cs typeface="+mn-cs"/>
                </a:rPr>
                <a:t> </a:t>
              </a:r>
              <a:r>
                <a:rPr kumimoji="0" lang="en-US" sz="1400" b="0" i="0" u="none" strike="noStrike" kern="1200" cap="none" spc="0" normalizeH="0" baseline="0" noProof="0" dirty="0" smtClean="0">
                  <a:ln>
                    <a:noFill/>
                  </a:ln>
                  <a:effectLst/>
                  <a:uLnTx/>
                  <a:uFillTx/>
                  <a:latin typeface="+mn-lt"/>
                  <a:ea typeface="+mn-ea"/>
                  <a:cs typeface="+mn-cs"/>
                </a:rPr>
                <a:t>linear scale in throughput with no CPU over-commit</a:t>
              </a:r>
            </a:p>
            <a:p>
              <a:pPr marL="354013" marR="0" lvl="0" indent="-285750" algn="l" defTabSz="914400" rtl="0" eaLnBrk="1" fontAlgn="auto" latinLnBrk="0" hangingPunct="1">
                <a:spcBef>
                  <a:spcPts val="0"/>
                </a:spcBef>
                <a:spcAft>
                  <a:spcPts val="200"/>
                </a:spcAft>
                <a:buSzPct val="95000"/>
                <a:buFont typeface="Arial" pitchFamily="34" charset="0"/>
                <a:buChar char="•"/>
                <a:tabLst/>
                <a:defRPr/>
              </a:pPr>
              <a:r>
                <a:rPr lang="en-US" sz="1400" b="1" dirty="0" smtClean="0">
                  <a:solidFill>
                    <a:srgbClr val="F3AF35"/>
                  </a:solidFill>
                  <a:latin typeface="+mn-lt"/>
                </a:rPr>
                <a:t>Improved </a:t>
              </a:r>
              <a:r>
                <a:rPr kumimoji="0" lang="en-US" sz="1400" b="1" i="0" u="none" strike="noStrike" kern="1200" cap="none" spc="0" normalizeH="0" baseline="0" noProof="0" dirty="0" smtClean="0">
                  <a:ln>
                    <a:noFill/>
                  </a:ln>
                  <a:solidFill>
                    <a:srgbClr val="F3AF35"/>
                  </a:solidFill>
                  <a:effectLst/>
                  <a:uLnTx/>
                  <a:uFillTx/>
                  <a:latin typeface="+mn-lt"/>
                  <a:ea typeface="+mn-ea"/>
                  <a:cs typeface="+mn-cs"/>
                </a:rPr>
                <a:t>performance with Windows Server 2008 R2 and SLAT processor architecture</a:t>
              </a:r>
            </a:p>
          </p:txBody>
        </p:sp>
        <p:sp>
          <p:nvSpPr>
            <p:cNvPr id="28" name="Content Placeholder 2"/>
            <p:cNvSpPr txBox="1">
              <a:spLocks/>
            </p:cNvSpPr>
            <p:nvPr/>
          </p:nvSpPr>
          <p:spPr>
            <a:xfrm>
              <a:off x="76200" y="580698"/>
              <a:ext cx="4648200" cy="1523993"/>
            </a:xfrm>
            <a:prstGeom prst="rect">
              <a:avLst/>
            </a:prstGeom>
            <a:ln>
              <a:noFill/>
            </a:ln>
          </p:spPr>
          <p:txBody>
            <a:bodyPr vert="horz">
              <a:normAutofit/>
            </a:bodyPr>
            <a:lstStyle/>
            <a:p>
              <a:pPr marL="411480" marR="0" lvl="0" indent="-342900" algn="l" defTabSz="914400" rtl="0" eaLnBrk="1" fontAlgn="auto" latinLnBrk="0" hangingPunct="1">
                <a:spcBef>
                  <a:spcPts val="0"/>
                </a:spcBef>
                <a:spcAft>
                  <a:spcPts val="0"/>
                </a:spcAft>
                <a:buClr>
                  <a:schemeClr val="accent1"/>
                </a:buClr>
                <a:buSzPct val="95000"/>
                <a:tabLst/>
                <a:defRPr/>
              </a:pPr>
              <a:r>
                <a:rPr kumimoji="0" lang="en-US" sz="1600" b="1" i="0" u="none" strike="noStrike" kern="1200" cap="none" spc="0" normalizeH="0" baseline="0" noProof="0" dirty="0" smtClean="0">
                  <a:ln>
                    <a:noFill/>
                  </a:ln>
                  <a:effectLst/>
                  <a:uLnTx/>
                  <a:uFillTx/>
                  <a:latin typeface="+mn-lt"/>
                  <a:ea typeface="+mn-ea"/>
                  <a:cs typeface="+mn-cs"/>
                </a:rPr>
                <a:t>Configuration:</a:t>
              </a:r>
            </a:p>
            <a:p>
              <a:pPr marL="354012" marR="0" lvl="0" indent="-285750" algn="l" defTabSz="914400" rtl="0" eaLnBrk="1" fontAlgn="auto" latinLnBrk="0" hangingPunct="1">
                <a:spcBef>
                  <a:spcPts val="0"/>
                </a:spcBef>
                <a:spcAft>
                  <a:spcPts val="200"/>
                </a:spcAft>
                <a:buSzPct val="95000"/>
                <a:buFont typeface="Arial" pitchFamily="34" charset="0"/>
                <a:buChar char="•"/>
                <a:tabLst/>
                <a:defRPr/>
              </a:pPr>
              <a:r>
                <a:rPr kumimoji="0" lang="en-US" sz="1400" b="1" i="0" u="none" strike="noStrike" kern="1200" cap="none" spc="0" normalizeH="0" baseline="0" noProof="0" dirty="0" smtClean="0">
                  <a:ln>
                    <a:noFill/>
                  </a:ln>
                  <a:effectLst/>
                  <a:uLnTx/>
                  <a:uFillTx/>
                  <a:latin typeface="+mn-lt"/>
                  <a:ea typeface="+mn-ea"/>
                  <a:cs typeface="+mn-cs"/>
                </a:rPr>
                <a:t>OS:</a:t>
              </a:r>
              <a:r>
                <a:rPr kumimoji="0" lang="en-US" sz="1400" i="0" u="none" strike="noStrike" kern="1200" cap="none" spc="0" normalizeH="0" baseline="0" noProof="0" dirty="0" smtClean="0">
                  <a:ln>
                    <a:noFill/>
                  </a:ln>
                  <a:effectLst/>
                  <a:uLnTx/>
                  <a:uFillTx/>
                  <a:latin typeface="+mn-lt"/>
                  <a:ea typeface="+mn-ea"/>
                  <a:cs typeface="+mn-cs"/>
                </a:rPr>
                <a:t> Microsoft</a:t>
              </a:r>
              <a:r>
                <a:rPr kumimoji="0" lang="en-US" sz="1400" i="0" u="none" strike="noStrike" kern="1200" cap="none" spc="0" normalizeH="0" baseline="0" noProof="0" dirty="0" smtClean="0">
                  <a:ln>
                    <a:noFill/>
                  </a:ln>
                  <a:effectLst/>
                  <a:uLnTx/>
                  <a:uFillTx/>
                  <a:latin typeface="+mn-lt"/>
                </a:rPr>
                <a:t>®</a:t>
              </a:r>
              <a:r>
                <a:rPr kumimoji="0" lang="en-US" sz="1400" i="0" u="none" strike="noStrike" kern="1200" cap="none" spc="0" normalizeH="0" baseline="0" noProof="0" dirty="0" smtClean="0">
                  <a:ln>
                    <a:noFill/>
                  </a:ln>
                  <a:effectLst/>
                  <a:uLnTx/>
                  <a:uFillTx/>
                  <a:latin typeface="+mn-lt"/>
                  <a:ea typeface="+mn-ea"/>
                  <a:cs typeface="+mn-cs"/>
                </a:rPr>
                <a:t> Windows Server</a:t>
              </a:r>
              <a:r>
                <a:rPr kumimoji="0" lang="en-US" sz="1400" i="0" u="none" strike="noStrike" kern="1200" cap="none" spc="0" normalizeH="0" baseline="0" noProof="0" dirty="0" smtClean="0">
                  <a:ln>
                    <a:noFill/>
                  </a:ln>
                  <a:effectLst/>
                  <a:uLnTx/>
                  <a:uFillTx/>
                  <a:latin typeface="+mn-lt"/>
                </a:rPr>
                <a:t>®</a:t>
              </a:r>
              <a:r>
                <a:rPr kumimoji="0" lang="en-US" sz="1400" i="0" u="none" strike="noStrike" kern="1200" cap="none" spc="0" normalizeH="0" baseline="0" noProof="0" dirty="0" smtClean="0">
                  <a:ln>
                    <a:noFill/>
                  </a:ln>
                  <a:effectLst/>
                  <a:uLnTx/>
                  <a:uFillTx/>
                  <a:latin typeface="+mn-lt"/>
                  <a:ea typeface="+mn-ea"/>
                  <a:cs typeface="+mn-cs"/>
                </a:rPr>
                <a:t> 2008 R2 Hyper-V™</a:t>
              </a:r>
            </a:p>
            <a:p>
              <a:pPr marL="354012" lvl="0" indent="-285750" defTabSz="914400">
                <a:spcBef>
                  <a:spcPts val="0"/>
                </a:spcBef>
                <a:spcAft>
                  <a:spcPts val="200"/>
                </a:spcAft>
                <a:buSzPct val="95000"/>
                <a:buFont typeface="Arial" pitchFamily="34" charset="0"/>
                <a:buChar char="•"/>
                <a:defRPr/>
              </a:pPr>
              <a:r>
                <a:rPr kumimoji="0" lang="en-US" sz="1400" b="1" i="0" u="none" strike="noStrike" kern="1200" cap="none" spc="0" normalizeH="0" baseline="0" noProof="0" dirty="0" smtClean="0">
                  <a:ln>
                    <a:noFill/>
                  </a:ln>
                  <a:effectLst/>
                  <a:uLnTx/>
                  <a:uFillTx/>
                  <a:latin typeface="+mn-lt"/>
                  <a:ea typeface="+mn-ea"/>
                  <a:cs typeface="+mn-cs"/>
                </a:rPr>
                <a:t>Hardware: </a:t>
              </a:r>
            </a:p>
            <a:p>
              <a:pPr marL="809625" lvl="1" indent="-285750" defTabSz="914400">
                <a:spcBef>
                  <a:spcPts val="0"/>
                </a:spcBef>
                <a:spcAft>
                  <a:spcPts val="200"/>
                </a:spcAft>
                <a:buSzPct val="95000"/>
                <a:buFont typeface="Arial" pitchFamily="34" charset="0"/>
                <a:buChar char="•"/>
                <a:defRPr/>
              </a:pPr>
              <a:r>
                <a:rPr kumimoji="0" lang="en-US" sz="1400" i="0" u="none" strike="noStrike" kern="1200" cap="none" spc="0" normalizeH="0" baseline="0" noProof="0" dirty="0" smtClean="0">
                  <a:ln>
                    <a:noFill/>
                  </a:ln>
                  <a:effectLst/>
                  <a:uLnTx/>
                  <a:uFillTx/>
                  <a:latin typeface="+mn-lt"/>
                  <a:ea typeface="+mn-ea"/>
                  <a:cs typeface="+mn-cs"/>
                </a:rPr>
                <a:t>HP DL585</a:t>
              </a:r>
              <a:r>
                <a:rPr kumimoji="0" lang="en-US" sz="1400" i="0" u="none" strike="noStrike" kern="1200" cap="none" spc="0" normalizeH="0" noProof="0" dirty="0" smtClean="0">
                  <a:ln>
                    <a:noFill/>
                  </a:ln>
                  <a:effectLst/>
                  <a:uLnTx/>
                  <a:uFillTx/>
                  <a:latin typeface="+mn-lt"/>
                </a:rPr>
                <a:t> (16 core) with SLAT </a:t>
              </a:r>
              <a:endParaRPr lang="en-US" sz="1400" dirty="0" smtClean="0">
                <a:latin typeface="+mn-lt"/>
              </a:endParaRPr>
            </a:p>
            <a:p>
              <a:pPr marL="809625" lvl="1" indent="-285750" defTabSz="914400">
                <a:spcBef>
                  <a:spcPts val="0"/>
                </a:spcBef>
                <a:spcAft>
                  <a:spcPts val="200"/>
                </a:spcAft>
                <a:buSzPct val="95000"/>
                <a:buFont typeface="Arial" pitchFamily="34" charset="0"/>
                <a:buChar char="•"/>
                <a:defRPr/>
              </a:pPr>
              <a:r>
                <a:rPr lang="en-US" sz="1400" dirty="0" smtClean="0">
                  <a:latin typeface="+mn-lt"/>
                </a:rPr>
                <a:t>HP EVA 8000 storage</a:t>
              </a:r>
              <a:endParaRPr kumimoji="0" lang="en-US" sz="1400" i="0" u="none" strike="noStrike" kern="1200" cap="none" spc="0" normalizeH="0" baseline="0" noProof="0" dirty="0" smtClean="0">
                <a:ln>
                  <a:noFill/>
                </a:ln>
                <a:effectLst/>
                <a:uLnTx/>
                <a:uFillTx/>
                <a:latin typeface="+mn-lt"/>
              </a:endParaRPr>
            </a:p>
            <a:p>
              <a:pPr marL="354012" marR="0" lvl="0" indent="-285750" algn="l" defTabSz="914400" rtl="0" eaLnBrk="1" fontAlgn="auto" latinLnBrk="0" hangingPunct="1">
                <a:spcBef>
                  <a:spcPts val="0"/>
                </a:spcBef>
                <a:spcAft>
                  <a:spcPts val="200"/>
                </a:spcAft>
                <a:buSzPct val="95000"/>
                <a:buFont typeface="Arial" pitchFamily="34" charset="0"/>
                <a:buChar char="•"/>
                <a:tabLst/>
                <a:defRPr/>
              </a:pPr>
              <a:r>
                <a:rPr kumimoji="0" lang="en-US" sz="1400" b="1" i="0" u="none" strike="noStrike" kern="1200" cap="none" spc="0" normalizeH="0" baseline="0" noProof="0" dirty="0" smtClean="0">
                  <a:ln>
                    <a:noFill/>
                  </a:ln>
                  <a:effectLst/>
                  <a:uLnTx/>
                  <a:uFillTx/>
                  <a:latin typeface="+mn-lt"/>
                  <a:ea typeface="+mn-ea"/>
                  <a:cs typeface="+mn-cs"/>
                </a:rPr>
                <a:t>VMs</a:t>
              </a:r>
              <a:r>
                <a:rPr kumimoji="0" lang="en-US" sz="1400" b="1" i="0" u="none" strike="noStrike" kern="1200" cap="none" spc="0" normalizeH="0" noProof="0" dirty="0" smtClean="0">
                  <a:ln>
                    <a:noFill/>
                  </a:ln>
                  <a:effectLst/>
                  <a:uLnTx/>
                  <a:uFillTx/>
                  <a:latin typeface="+mn-lt"/>
                  <a:ea typeface="+mn-ea"/>
                  <a:cs typeface="+mn-cs"/>
                </a:rPr>
                <a:t>:</a:t>
              </a:r>
              <a:r>
                <a:rPr kumimoji="0" lang="en-US" sz="1400" i="0" u="none" strike="noStrike" kern="1200" cap="none" spc="0" normalizeH="0" noProof="0" dirty="0" smtClean="0">
                  <a:ln>
                    <a:noFill/>
                  </a:ln>
                  <a:effectLst/>
                  <a:uLnTx/>
                  <a:uFillTx/>
                  <a:latin typeface="+mn-lt"/>
                  <a:ea typeface="+mn-ea"/>
                  <a:cs typeface="+mn-cs"/>
                </a:rPr>
                <a:t> 4 </a:t>
              </a:r>
              <a:r>
                <a:rPr kumimoji="0" lang="en-US" sz="1400" i="0" u="none" strike="noStrike" kern="1200" cap="none" spc="0" normalizeH="0" noProof="0" dirty="0" err="1" smtClean="0">
                  <a:ln>
                    <a:noFill/>
                  </a:ln>
                  <a:effectLst/>
                  <a:uLnTx/>
                  <a:uFillTx/>
                  <a:latin typeface="+mn-lt"/>
                  <a:ea typeface="+mn-ea"/>
                  <a:cs typeface="+mn-cs"/>
                </a:rPr>
                <a:t>vCPU’s</a:t>
              </a:r>
              <a:r>
                <a:rPr kumimoji="0" lang="en-US" sz="1400" i="0" u="none" strike="noStrike" kern="1200" cap="none" spc="0" normalizeH="0" noProof="0" dirty="0" smtClean="0">
                  <a:ln>
                    <a:noFill/>
                  </a:ln>
                  <a:effectLst/>
                  <a:uLnTx/>
                  <a:uFillTx/>
                  <a:latin typeface="+mn-lt"/>
                  <a:ea typeface="+mn-ea"/>
                  <a:cs typeface="+mn-cs"/>
                </a:rPr>
                <a:t> and 7 GB RAM per virtual machine; Fixed size VHD</a:t>
              </a:r>
            </a:p>
          </p:txBody>
        </p:sp>
      </p:grpSp>
    </p:spTree>
    <p:extLst>
      <p:ext uri="{BB962C8B-B14F-4D97-AF65-F5344CB8AC3E}">
        <p14:creationId xmlns:p14="http://schemas.microsoft.com/office/powerpoint/2010/main" val="129336398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SQL Server and Dynamic Memory	</a:t>
            </a:r>
            <a:endParaRPr lang="en-US" dirty="0"/>
          </a:p>
        </p:txBody>
      </p:sp>
      <p:sp>
        <p:nvSpPr>
          <p:cNvPr id="3" name="Content Placeholder 2"/>
          <p:cNvSpPr>
            <a:spLocks noGrp="1"/>
          </p:cNvSpPr>
          <p:nvPr>
            <p:ph idx="1"/>
          </p:nvPr>
        </p:nvSpPr>
        <p:spPr>
          <a:xfrm>
            <a:off x="519112" y="1219200"/>
            <a:ext cx="11149013" cy="5410199"/>
          </a:xfrm>
        </p:spPr>
        <p:txBody>
          <a:bodyPr>
            <a:normAutofit fontScale="85000" lnSpcReduction="20000"/>
          </a:bodyPr>
          <a:lstStyle/>
          <a:p>
            <a:pPr>
              <a:lnSpc>
                <a:spcPct val="120000"/>
              </a:lnSpc>
            </a:pPr>
            <a:r>
              <a:rPr lang="en-US" sz="2800" dirty="0" smtClean="0"/>
              <a:t>Use of Dynamic Memory is supported for SQL Server (</a:t>
            </a:r>
            <a:r>
              <a:rPr lang="en-US" sz="2800" u="sng" dirty="0">
                <a:hlinkClick r:id="rId2"/>
              </a:rPr>
              <a:t>http://support.microsoft.com/?id=956893</a:t>
            </a:r>
            <a:r>
              <a:rPr lang="en-US" sz="2800" dirty="0"/>
              <a:t> </a:t>
            </a:r>
            <a:r>
              <a:rPr lang="en-US" sz="2800" dirty="0" smtClean="0"/>
              <a:t>)</a:t>
            </a:r>
          </a:p>
          <a:p>
            <a:pPr>
              <a:lnSpc>
                <a:spcPct val="120000"/>
              </a:lnSpc>
            </a:pPr>
            <a:r>
              <a:rPr lang="en-US" sz="2800" dirty="0" smtClean="0"/>
              <a:t>Best practice guidance is being developed and a whitepaper will soon be published to the SQL Server Customer Advisory Team website (www.sqlcat.com)</a:t>
            </a:r>
          </a:p>
          <a:p>
            <a:pPr>
              <a:lnSpc>
                <a:spcPct val="120000"/>
              </a:lnSpc>
            </a:pPr>
            <a:r>
              <a:rPr lang="en-US" sz="2800" dirty="0" smtClean="0"/>
              <a:t>The primary scenarios that need to be accounted for are:</a:t>
            </a:r>
          </a:p>
          <a:p>
            <a:pPr lvl="1">
              <a:lnSpc>
                <a:spcPct val="120000"/>
              </a:lnSpc>
            </a:pPr>
            <a:r>
              <a:rPr lang="en-US" sz="2400" dirty="0" smtClean="0"/>
              <a:t>Performance benefit to VM workload </a:t>
            </a:r>
          </a:p>
          <a:p>
            <a:pPr lvl="1">
              <a:lnSpc>
                <a:spcPct val="120000"/>
              </a:lnSpc>
            </a:pPr>
            <a:r>
              <a:rPr lang="en-US" sz="2400" dirty="0" smtClean="0"/>
              <a:t>Failover </a:t>
            </a:r>
          </a:p>
          <a:p>
            <a:pPr lvl="1">
              <a:lnSpc>
                <a:spcPct val="120000"/>
              </a:lnSpc>
            </a:pPr>
            <a:r>
              <a:rPr lang="en-US" sz="2400" dirty="0" smtClean="0"/>
              <a:t>Planned maintenance (Live Migrations) </a:t>
            </a:r>
          </a:p>
          <a:p>
            <a:pPr lvl="1">
              <a:lnSpc>
                <a:spcPct val="120000"/>
              </a:lnSpc>
            </a:pPr>
            <a:r>
              <a:rPr lang="en-US" sz="2400" dirty="0" smtClean="0"/>
              <a:t>Re-balancing based on workload needs or SLA </a:t>
            </a:r>
          </a:p>
          <a:p>
            <a:pPr>
              <a:lnSpc>
                <a:spcPct val="120000"/>
              </a:lnSpc>
            </a:pPr>
            <a:r>
              <a:rPr lang="en-US" sz="3200" dirty="0" smtClean="0"/>
              <a:t>There are real world situations where events such as unplanned failovers or live migrations that would overcommit a server within a cluster.</a:t>
            </a:r>
            <a:endParaRPr lang="en-US" sz="3200" dirty="0"/>
          </a:p>
        </p:txBody>
      </p:sp>
    </p:spTree>
    <p:extLst>
      <p:ext uri="{BB962C8B-B14F-4D97-AF65-F5344CB8AC3E}">
        <p14:creationId xmlns:p14="http://schemas.microsoft.com/office/powerpoint/2010/main" val="2431389079"/>
      </p:ext>
    </p:extLst>
  </p:cSld>
  <p:clrMapOvr>
    <a:masterClrMapping/>
  </p:clrMapOvr>
  <p:transition>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Findings and Best Practices</a:t>
            </a:r>
            <a:endParaRPr lang="en-US" dirty="0"/>
          </a:p>
        </p:txBody>
      </p:sp>
      <p:sp>
        <p:nvSpPr>
          <p:cNvPr id="3" name="Content Placeholder 2"/>
          <p:cNvSpPr>
            <a:spLocks noGrp="1"/>
          </p:cNvSpPr>
          <p:nvPr>
            <p:ph sz="half" idx="1"/>
          </p:nvPr>
        </p:nvSpPr>
        <p:spPr>
          <a:xfrm>
            <a:off x="519113" y="1447800"/>
            <a:ext cx="5486400" cy="4579715"/>
          </a:xfrm>
        </p:spPr>
        <p:txBody>
          <a:bodyPr/>
          <a:lstStyle/>
          <a:p>
            <a:pPr>
              <a:lnSpc>
                <a:spcPct val="100000"/>
              </a:lnSpc>
            </a:pPr>
            <a:r>
              <a:rPr lang="en-US" sz="2400" dirty="0" smtClean="0"/>
              <a:t>Dynamic Memory is effective in managing memory of VMs and in the rebalancing necessary to ensure reasonable VM performance during overcommit scenarios (planned or unplanned failover).</a:t>
            </a:r>
          </a:p>
          <a:p>
            <a:pPr>
              <a:lnSpc>
                <a:spcPct val="100000"/>
              </a:lnSpc>
            </a:pPr>
            <a:r>
              <a:rPr lang="en-US" sz="2400" dirty="0" smtClean="0"/>
              <a:t>Memory weight determines priority to memory resources across VMs.</a:t>
            </a:r>
          </a:p>
          <a:p>
            <a:pPr>
              <a:lnSpc>
                <a:spcPct val="100000"/>
              </a:lnSpc>
            </a:pPr>
            <a:r>
              <a:rPr lang="en-US" sz="2400" dirty="0" smtClean="0"/>
              <a:t>To protect SQL VMs from potentially having memory taken away in an overcommitted scenario, give those VMs heavier memory priority.</a:t>
            </a:r>
            <a:endParaRPr lang="en-US" sz="2400" dirty="0"/>
          </a:p>
        </p:txBody>
      </p:sp>
      <p:sp>
        <p:nvSpPr>
          <p:cNvPr id="4" name="Content Placeholder 3"/>
          <p:cNvSpPr>
            <a:spLocks noGrp="1"/>
          </p:cNvSpPr>
          <p:nvPr>
            <p:ph sz="half" idx="2"/>
          </p:nvPr>
        </p:nvSpPr>
        <p:spPr/>
        <p:txBody>
          <a:bodyPr/>
          <a:lstStyle/>
          <a:p>
            <a:endParaRPr lang="en-US"/>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160" y="1165258"/>
            <a:ext cx="5619351"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5"/>
          <p:cNvSpPr/>
          <p:nvPr/>
        </p:nvSpPr>
        <p:spPr bwMode="auto">
          <a:xfrm>
            <a:off x="8075612" y="1814244"/>
            <a:ext cx="3561951" cy="3505200"/>
          </a:xfrm>
          <a:prstGeom prst="roundRect">
            <a:avLst/>
          </a:prstGeom>
          <a:noFill/>
          <a:ln w="25400">
            <a:solidFill>
              <a:srgbClr val="FF0000"/>
            </a:solid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3362775139"/>
      </p:ext>
    </p:extLst>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Dynamic Memory Findings and Best Practices</a:t>
            </a:r>
            <a:endParaRPr lang="en-US" dirty="0"/>
          </a:p>
        </p:txBody>
      </p:sp>
      <p:sp>
        <p:nvSpPr>
          <p:cNvPr id="3" name="Content Placeholder 2"/>
          <p:cNvSpPr>
            <a:spLocks noGrp="1"/>
          </p:cNvSpPr>
          <p:nvPr>
            <p:ph idx="1"/>
          </p:nvPr>
        </p:nvSpPr>
        <p:spPr>
          <a:xfrm>
            <a:off x="455612" y="1066800"/>
            <a:ext cx="11149013" cy="5562600"/>
          </a:xfrm>
        </p:spPr>
        <p:txBody>
          <a:bodyPr>
            <a:normAutofit fontScale="77500" lnSpcReduction="20000"/>
          </a:bodyPr>
          <a:lstStyle/>
          <a:p>
            <a:pPr>
              <a:lnSpc>
                <a:spcPct val="120000"/>
              </a:lnSpc>
            </a:pPr>
            <a:r>
              <a:rPr lang="en-US" dirty="0" smtClean="0">
                <a:solidFill>
                  <a:srgbClr val="F8F57B"/>
                </a:solidFill>
              </a:rPr>
              <a:t>Consideration:</a:t>
            </a:r>
            <a:r>
              <a:rPr lang="en-US" dirty="0" smtClean="0"/>
              <a:t> Adjusting memory weight of VMs may be necessary for Live Migrations </a:t>
            </a:r>
            <a:r>
              <a:rPr lang="en-US" u="sng" dirty="0" smtClean="0"/>
              <a:t>to</a:t>
            </a:r>
            <a:r>
              <a:rPr lang="en-US" dirty="0" smtClean="0"/>
              <a:t> an overcommitted server.</a:t>
            </a:r>
          </a:p>
          <a:p>
            <a:pPr>
              <a:lnSpc>
                <a:spcPct val="120000"/>
              </a:lnSpc>
            </a:pPr>
            <a:r>
              <a:rPr lang="en-US" dirty="0" smtClean="0">
                <a:solidFill>
                  <a:srgbClr val="F8F57B"/>
                </a:solidFill>
              </a:rPr>
              <a:t>Recommendation</a:t>
            </a:r>
            <a:r>
              <a:rPr lang="en-US" dirty="0" smtClean="0"/>
              <a:t>: Reduce SQL Server memory using ‘max server memory’ sp_configure setting prior to Live Migrations.  May not always be possible. </a:t>
            </a:r>
          </a:p>
          <a:p>
            <a:pPr>
              <a:lnSpc>
                <a:spcPct val="120000"/>
              </a:lnSpc>
            </a:pPr>
            <a:r>
              <a:rPr lang="en-US" dirty="0" smtClean="0">
                <a:solidFill>
                  <a:srgbClr val="F8F57B"/>
                </a:solidFill>
              </a:rPr>
              <a:t>Best Practice</a:t>
            </a:r>
            <a:r>
              <a:rPr lang="en-US" dirty="0" smtClean="0"/>
              <a:t>: Grant SQL Server service accounts ‘Lock Pages in Memory’.  </a:t>
            </a:r>
          </a:p>
          <a:p>
            <a:pPr lvl="1">
              <a:lnSpc>
                <a:spcPct val="120000"/>
              </a:lnSpc>
            </a:pPr>
            <a:r>
              <a:rPr lang="en-US" dirty="0"/>
              <a:t>Prevents SQL </a:t>
            </a:r>
            <a:r>
              <a:rPr lang="en-US" dirty="0" smtClean="0"/>
              <a:t>Server memory from being paged out. </a:t>
            </a:r>
            <a:endParaRPr lang="en-US" dirty="0"/>
          </a:p>
          <a:p>
            <a:pPr lvl="1">
              <a:lnSpc>
                <a:spcPct val="120000"/>
              </a:lnSpc>
            </a:pPr>
            <a:r>
              <a:rPr lang="en-US" dirty="0" smtClean="0"/>
              <a:t>Reduces overall impact on VM when the Guest OS has memory removed by relying on SQL Server memory management to release memory vs. having the working set paged out by Windows.</a:t>
            </a:r>
          </a:p>
          <a:p>
            <a:pPr lvl="1">
              <a:lnSpc>
                <a:spcPct val="120000"/>
              </a:lnSpc>
            </a:pPr>
            <a:r>
              <a:rPr lang="en-US" dirty="0" smtClean="0"/>
              <a:t>Let SQL do the memory management when possible. </a:t>
            </a:r>
          </a:p>
          <a:p>
            <a:pPr>
              <a:lnSpc>
                <a:spcPct val="120000"/>
              </a:lnSpc>
            </a:pPr>
            <a:r>
              <a:rPr lang="en-US" dirty="0" smtClean="0"/>
              <a:t>These settings combined, avoid performance drop offs for SQL Server, specifically in DM configurations, where Live Migrations occur with movement to an overcommitted host.</a:t>
            </a:r>
          </a:p>
        </p:txBody>
      </p:sp>
    </p:spTree>
    <p:extLst>
      <p:ext uri="{BB962C8B-B14F-4D97-AF65-F5344CB8AC3E}">
        <p14:creationId xmlns:p14="http://schemas.microsoft.com/office/powerpoint/2010/main" val="586764069"/>
      </p:ext>
    </p:extLst>
  </p:cSld>
  <p:clrMapOvr>
    <a:masterClrMapping/>
  </p:clrMapOvr>
  <p:transition>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Dynamic Memory Guidelines</a:t>
            </a:r>
            <a:endParaRPr lang="en-GB" dirty="0"/>
          </a:p>
        </p:txBody>
      </p:sp>
      <p:sp>
        <p:nvSpPr>
          <p:cNvPr id="3" name="Content Placeholder 2"/>
          <p:cNvSpPr>
            <a:spLocks noGrp="1"/>
          </p:cNvSpPr>
          <p:nvPr>
            <p:ph idx="1"/>
          </p:nvPr>
        </p:nvSpPr>
        <p:spPr>
          <a:xfrm>
            <a:off x="519112" y="1065011"/>
            <a:ext cx="11149013" cy="2339102"/>
          </a:xfrm>
        </p:spPr>
        <p:txBody>
          <a:bodyPr/>
          <a:lstStyle/>
          <a:p>
            <a:r>
              <a:rPr lang="en-GB" dirty="0" smtClean="0"/>
              <a:t>Supported SQL Editions:</a:t>
            </a:r>
          </a:p>
          <a:p>
            <a:pPr lvl="1"/>
            <a:r>
              <a:rPr lang="en-GB" dirty="0" smtClean="0"/>
              <a:t>SQL </a:t>
            </a:r>
            <a:r>
              <a:rPr lang="en-GB" dirty="0"/>
              <a:t>Server 2005 </a:t>
            </a:r>
            <a:r>
              <a:rPr lang="en-GB" dirty="0" smtClean="0"/>
              <a:t>Enterprise </a:t>
            </a:r>
            <a:endParaRPr lang="en-GB" dirty="0"/>
          </a:p>
          <a:p>
            <a:pPr lvl="1"/>
            <a:r>
              <a:rPr lang="en-GB" dirty="0" smtClean="0"/>
              <a:t>SQL </a:t>
            </a:r>
            <a:r>
              <a:rPr lang="en-GB" dirty="0"/>
              <a:t>Server 2008 Enterprise / Datacenter Editions</a:t>
            </a:r>
          </a:p>
          <a:p>
            <a:pPr lvl="1"/>
            <a:r>
              <a:rPr lang="en-GB" dirty="0" smtClean="0"/>
              <a:t>SQL </a:t>
            </a:r>
            <a:r>
              <a:rPr lang="en-GB" dirty="0"/>
              <a:t>Server 2008 R2 Enterprise / Datacenter Editions</a:t>
            </a:r>
          </a:p>
          <a:p>
            <a:pPr lvl="1"/>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472350315"/>
              </p:ext>
            </p:extLst>
          </p:nvPr>
        </p:nvGraphicFramePr>
        <p:xfrm>
          <a:off x="1007696" y="3109786"/>
          <a:ext cx="8774257" cy="1707665"/>
        </p:xfrm>
        <a:graphic>
          <a:graphicData uri="http://schemas.openxmlformats.org/drawingml/2006/table">
            <a:tbl>
              <a:tblPr firstRow="1" firstCol="1" bandRow="1">
                <a:tableStyleId>{FABFCF23-3B69-468F-B69F-88F6DE6A72F2}</a:tableStyleId>
              </a:tblPr>
              <a:tblGrid>
                <a:gridCol w="4805422"/>
                <a:gridCol w="3968835"/>
              </a:tblGrid>
              <a:tr h="341533">
                <a:tc>
                  <a:txBody>
                    <a:bodyPr/>
                    <a:lstStyle/>
                    <a:p>
                      <a:pPr algn="ctr"/>
                      <a:r>
                        <a:rPr lang="en-GB" sz="1600" dirty="0">
                          <a:effectLst/>
                        </a:rPr>
                        <a:t>Hyper-V Dynamic Memory Parameter</a:t>
                      </a:r>
                    </a:p>
                  </a:txBody>
                  <a:tcPr marL="55562" marR="55562" marT="0" marB="0"/>
                </a:tc>
                <a:tc>
                  <a:txBody>
                    <a:bodyPr/>
                    <a:lstStyle/>
                    <a:p>
                      <a:pPr algn="ctr"/>
                      <a:r>
                        <a:rPr lang="en-GB" sz="1600">
                          <a:effectLst/>
                        </a:rPr>
                        <a:t>Recommendation</a:t>
                      </a:r>
                    </a:p>
                  </a:txBody>
                  <a:tcPr marL="55562" marR="55562" marT="0" marB="0"/>
                </a:tc>
              </a:tr>
              <a:tr h="341533">
                <a:tc>
                  <a:txBody>
                    <a:bodyPr/>
                    <a:lstStyle/>
                    <a:p>
                      <a:pPr algn="ctr"/>
                      <a:r>
                        <a:rPr lang="en-GB" sz="1600" dirty="0" err="1">
                          <a:effectLst/>
                        </a:rPr>
                        <a:t>Startup</a:t>
                      </a:r>
                      <a:r>
                        <a:rPr lang="en-GB" sz="1600" dirty="0">
                          <a:effectLst/>
                        </a:rPr>
                        <a:t> </a:t>
                      </a:r>
                      <a:r>
                        <a:rPr lang="en-GB" sz="1600" dirty="0" smtClean="0">
                          <a:effectLst/>
                        </a:rPr>
                        <a:t>RAM</a:t>
                      </a:r>
                      <a:endParaRPr lang="en-GB" sz="1600" dirty="0">
                        <a:effectLst/>
                      </a:endParaRPr>
                    </a:p>
                  </a:txBody>
                  <a:tcPr marL="55562" marR="55562" marT="0" marB="0"/>
                </a:tc>
                <a:tc>
                  <a:txBody>
                    <a:bodyPr/>
                    <a:lstStyle/>
                    <a:p>
                      <a:pPr algn="ctr"/>
                      <a:r>
                        <a:rPr lang="en-GB" sz="1600" dirty="0">
                          <a:effectLst/>
                        </a:rPr>
                        <a:t>1 </a:t>
                      </a:r>
                      <a:r>
                        <a:rPr lang="en-GB" sz="1600" dirty="0" smtClean="0">
                          <a:effectLst/>
                        </a:rPr>
                        <a:t>GB + </a:t>
                      </a:r>
                      <a:r>
                        <a:rPr lang="en-GB" sz="1600" dirty="0">
                          <a:effectLst/>
                        </a:rPr>
                        <a:t>SQL Min Server Memory</a:t>
                      </a:r>
                    </a:p>
                  </a:txBody>
                  <a:tcPr marL="55562" marR="55562" marT="0" marB="0"/>
                </a:tc>
              </a:tr>
              <a:tr h="341533">
                <a:tc>
                  <a:txBody>
                    <a:bodyPr/>
                    <a:lstStyle/>
                    <a:p>
                      <a:pPr algn="ctr"/>
                      <a:r>
                        <a:rPr lang="en-GB" sz="1600" dirty="0">
                          <a:effectLst/>
                        </a:rPr>
                        <a:t>Maximum RAM</a:t>
                      </a:r>
                    </a:p>
                  </a:txBody>
                  <a:tcPr marL="55562" marR="55562" marT="0" marB="0"/>
                </a:tc>
                <a:tc>
                  <a:txBody>
                    <a:bodyPr/>
                    <a:lstStyle/>
                    <a:p>
                      <a:pPr algn="ctr"/>
                      <a:r>
                        <a:rPr lang="en-GB" sz="1600" dirty="0">
                          <a:effectLst/>
                        </a:rPr>
                        <a:t>&gt; SQL Max Server Memory</a:t>
                      </a:r>
                    </a:p>
                  </a:txBody>
                  <a:tcPr marL="55562" marR="55562" marT="0" marB="0"/>
                </a:tc>
              </a:tr>
              <a:tr h="341533">
                <a:tc>
                  <a:txBody>
                    <a:bodyPr/>
                    <a:lstStyle/>
                    <a:p>
                      <a:pPr algn="ctr"/>
                      <a:r>
                        <a:rPr lang="en-GB" sz="1600">
                          <a:effectLst/>
                        </a:rPr>
                        <a:t>Memory Buffer %</a:t>
                      </a:r>
                    </a:p>
                  </a:txBody>
                  <a:tcPr marL="55562" marR="55562" marT="0" marB="0"/>
                </a:tc>
                <a:tc>
                  <a:txBody>
                    <a:bodyPr/>
                    <a:lstStyle/>
                    <a:p>
                      <a:pPr algn="ctr"/>
                      <a:r>
                        <a:rPr lang="en-GB" sz="1600" dirty="0">
                          <a:effectLst/>
                        </a:rPr>
                        <a:t>5</a:t>
                      </a:r>
                    </a:p>
                  </a:txBody>
                  <a:tcPr marL="55562" marR="55562" marT="0" marB="0"/>
                </a:tc>
              </a:tr>
              <a:tr h="341533">
                <a:tc>
                  <a:txBody>
                    <a:bodyPr/>
                    <a:lstStyle/>
                    <a:p>
                      <a:pPr algn="ctr"/>
                      <a:r>
                        <a:rPr lang="en-GB" sz="1600">
                          <a:effectLst/>
                        </a:rPr>
                        <a:t>Memory Weight</a:t>
                      </a:r>
                    </a:p>
                  </a:txBody>
                  <a:tcPr marL="55562" marR="55562" marT="0" marB="0"/>
                </a:tc>
                <a:tc>
                  <a:txBody>
                    <a:bodyPr/>
                    <a:lstStyle/>
                    <a:p>
                      <a:pPr algn="ctr"/>
                      <a:r>
                        <a:rPr lang="en-GB" sz="1600" dirty="0">
                          <a:effectLst/>
                        </a:rPr>
                        <a:t>Based on performance needs</a:t>
                      </a:r>
                    </a:p>
                  </a:txBody>
                  <a:tcPr marL="55562" marR="55562" marT="0" marB="0"/>
                </a:tc>
              </a:tr>
            </a:tbl>
          </a:graphicData>
        </a:graphic>
      </p:graphicFrame>
      <p:sp>
        <p:nvSpPr>
          <p:cNvPr id="5" name="Content Placeholder 2"/>
          <p:cNvSpPr txBox="1">
            <a:spLocks/>
          </p:cNvSpPr>
          <p:nvPr/>
        </p:nvSpPr>
        <p:spPr>
          <a:xfrm>
            <a:off x="597080" y="4917582"/>
            <a:ext cx="11149013" cy="1797415"/>
          </a:xfrm>
          <a:prstGeom prst="rect">
            <a:avLst/>
          </a:prstGeom>
        </p:spPr>
        <p:txBody>
          <a:bodyPr vert="horz" wrap="square" lIns="0" tIns="0" rIns="0" bIns="0" rtlCol="0">
            <a:spAutoFit/>
          </a:bodyPr>
          <a:lstStyle>
            <a:lvl1pPr marL="460375" indent="-460375" algn="l" defTabSz="914363" rtl="0" eaLnBrk="1" latinLnBrk="0" hangingPunct="1">
              <a:lnSpc>
                <a:spcPct val="90000"/>
              </a:lnSpc>
              <a:spcBef>
                <a:spcPct val="20000"/>
              </a:spcBef>
              <a:buSzPct val="90000"/>
              <a:buFontTx/>
              <a:buBlip>
                <a:blip r:embed="rId2"/>
              </a:buBlip>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Tx/>
              <a:buBlip>
                <a:blip r:embed="rId2"/>
              </a:buBlip>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Tx/>
              <a:buBlip>
                <a:blip r:embed="rId2"/>
              </a:buBlip>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Tx/>
              <a:buBlip>
                <a:blip r:embed="rId2"/>
              </a:buBlip>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Set </a:t>
            </a:r>
            <a:r>
              <a:rPr lang="en-GB" dirty="0" err="1" smtClean="0"/>
              <a:t>Startup</a:t>
            </a:r>
            <a:r>
              <a:rPr lang="en-GB" dirty="0" smtClean="0"/>
              <a:t> as 1GB + SQL minimum to avoid paging</a:t>
            </a:r>
          </a:p>
          <a:p>
            <a:r>
              <a:rPr lang="en-GB" dirty="0" smtClean="0"/>
              <a:t>Use 5% Buffer to ensure SQL manages it’s own buffer pool</a:t>
            </a:r>
          </a:p>
          <a:p>
            <a:pPr lvl="3"/>
            <a:r>
              <a:rPr lang="en-GB" dirty="0">
                <a:hlinkClick r:id="rId3"/>
              </a:rPr>
              <a:t>http://blogs.msdn.com/b/sqlosteam/archive/tags/hyper_2d00_v+dynamic+memory</a:t>
            </a:r>
            <a:r>
              <a:rPr lang="en-GB" dirty="0" smtClean="0">
                <a:hlinkClick r:id="rId3"/>
              </a:rPr>
              <a:t>/</a:t>
            </a:r>
            <a:r>
              <a:rPr lang="en-GB" dirty="0" smtClean="0"/>
              <a:t> </a:t>
            </a:r>
          </a:p>
          <a:p>
            <a:pPr lvl="1"/>
            <a:endParaRPr lang="en-GB" dirty="0"/>
          </a:p>
        </p:txBody>
      </p:sp>
    </p:spTree>
    <p:extLst>
      <p:ext uri="{BB962C8B-B14F-4D97-AF65-F5344CB8AC3E}">
        <p14:creationId xmlns:p14="http://schemas.microsoft.com/office/powerpoint/2010/main" val="3625638750"/>
      </p:ext>
    </p:extLst>
  </p:cSld>
  <p:clrMapOvr>
    <a:masterClrMapping/>
  </p:clrMapOvr>
  <p:transition>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SQL Elasticity</a:t>
            </a:r>
            <a:endParaRPr lang="en-US" dirty="0"/>
          </a:p>
        </p:txBody>
      </p:sp>
      <p:sp>
        <p:nvSpPr>
          <p:cNvPr id="5" name="Subtitle 4"/>
          <p:cNvSpPr>
            <a:spLocks noGrp="1"/>
          </p:cNvSpPr>
          <p:nvPr>
            <p:ph type="subTitle" idx="1"/>
          </p:nvPr>
        </p:nvSpPr>
        <p:spPr/>
        <p:txBody>
          <a:bodyPr/>
          <a:lstStyle/>
          <a:p>
            <a:endParaRPr lang="en-US"/>
          </a:p>
        </p:txBody>
      </p:sp>
      <p:sp>
        <p:nvSpPr>
          <p:cNvPr id="2" name="Text Placeholder 1"/>
          <p:cNvSpPr>
            <a:spLocks noGrp="1"/>
          </p:cNvSpPr>
          <p:nvPr>
            <p:ph type="body" sz="quarter" idx="10"/>
          </p:nvPr>
        </p:nvSpPr>
        <p:spPr/>
        <p:txBody>
          <a:bodyPr/>
          <a:lstStyle/>
          <a:p>
            <a:endParaRPr lang="en-GB"/>
          </a:p>
        </p:txBody>
      </p:sp>
    </p:spTree>
    <p:extLst>
      <p:ext uri="{BB962C8B-B14F-4D97-AF65-F5344CB8AC3E}">
        <p14:creationId xmlns:p14="http://schemas.microsoft.com/office/powerpoint/2010/main" val="6048011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6" name="Group 105"/>
          <p:cNvGrpSpPr/>
          <p:nvPr/>
        </p:nvGrpSpPr>
        <p:grpSpPr>
          <a:xfrm flipH="1">
            <a:off x="3847554" y="5477340"/>
            <a:ext cx="911116" cy="712492"/>
            <a:chOff x="1523868" y="5477340"/>
            <a:chExt cx="911116" cy="712492"/>
          </a:xfrm>
        </p:grpSpPr>
        <p:grpSp>
          <p:nvGrpSpPr>
            <p:cNvPr id="107" name="Group 106"/>
            <p:cNvGrpSpPr/>
            <p:nvPr/>
          </p:nvGrpSpPr>
          <p:grpSpPr>
            <a:xfrm>
              <a:off x="1658700" y="5624899"/>
              <a:ext cx="696865" cy="486574"/>
              <a:chOff x="1658700" y="5654395"/>
              <a:chExt cx="696865" cy="486574"/>
            </a:xfrm>
          </p:grpSpPr>
          <p:cxnSp>
            <p:nvCxnSpPr>
              <p:cNvPr id="112" name="Straight Connector 111"/>
              <p:cNvCxnSpPr/>
              <p:nvPr/>
            </p:nvCxnSpPr>
            <p:spPr>
              <a:xfrm flipH="1" flipV="1">
                <a:off x="1658702" y="6140968"/>
                <a:ext cx="696863"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flipH="1" flipV="1">
                <a:off x="1658701" y="5654395"/>
                <a:ext cx="211711"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1658700" y="5654395"/>
                <a:ext cx="0" cy="486574"/>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523868" y="5477340"/>
              <a:ext cx="911116" cy="712492"/>
              <a:chOff x="1658700" y="5428477"/>
              <a:chExt cx="911116" cy="712492"/>
            </a:xfrm>
          </p:grpSpPr>
          <p:cxnSp>
            <p:nvCxnSpPr>
              <p:cNvPr id="109" name="Straight Connector 108"/>
              <p:cNvCxnSpPr/>
              <p:nvPr/>
            </p:nvCxnSpPr>
            <p:spPr>
              <a:xfrm flipH="1">
                <a:off x="1658703" y="6140968"/>
                <a:ext cx="911113" cy="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658704" y="5428477"/>
                <a:ext cx="348859" cy="906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a:xfrm>
                <a:off x="1658700" y="5428477"/>
                <a:ext cx="0" cy="712492"/>
              </a:xfrm>
              <a:prstGeom prst="line">
                <a:avLst/>
              </a:prstGeom>
              <a:ln w="9525"/>
            </p:spPr>
            <p:style>
              <a:lnRef idx="1">
                <a:schemeClr val="accent1"/>
              </a:lnRef>
              <a:fillRef idx="0">
                <a:schemeClr val="accent1"/>
              </a:fillRef>
              <a:effectRef idx="0">
                <a:schemeClr val="accent1"/>
              </a:effectRef>
              <a:fontRef idx="minor">
                <a:schemeClr val="tx1"/>
              </a:fontRef>
            </p:style>
          </p:cxnSp>
        </p:grpSp>
      </p:grpSp>
      <p:grpSp>
        <p:nvGrpSpPr>
          <p:cNvPr id="1033" name="Group 1032"/>
          <p:cNvGrpSpPr/>
          <p:nvPr/>
        </p:nvGrpSpPr>
        <p:grpSpPr>
          <a:xfrm>
            <a:off x="1504208" y="5477340"/>
            <a:ext cx="920944" cy="712492"/>
            <a:chOff x="1514040" y="5477340"/>
            <a:chExt cx="920944" cy="712492"/>
          </a:xfrm>
        </p:grpSpPr>
        <p:grpSp>
          <p:nvGrpSpPr>
            <p:cNvPr id="81" name="Group 80"/>
            <p:cNvGrpSpPr/>
            <p:nvPr/>
          </p:nvGrpSpPr>
          <p:grpSpPr>
            <a:xfrm>
              <a:off x="1648870" y="5624899"/>
              <a:ext cx="696863" cy="486574"/>
              <a:chOff x="1648870" y="5654395"/>
              <a:chExt cx="696863" cy="486574"/>
            </a:xfrm>
          </p:grpSpPr>
          <p:cxnSp>
            <p:nvCxnSpPr>
              <p:cNvPr id="25" name="Straight Connector 24"/>
              <p:cNvCxnSpPr>
                <a:stCxn id="54" idx="1"/>
              </p:cNvCxnSpPr>
              <p:nvPr/>
            </p:nvCxnSpPr>
            <p:spPr>
              <a:xfrm flipH="1" flipV="1">
                <a:off x="1648870" y="6140968"/>
                <a:ext cx="696863"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flipH="1" flipV="1">
                <a:off x="1658701" y="5654395"/>
                <a:ext cx="211711" cy="1"/>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658700" y="5654395"/>
                <a:ext cx="0" cy="486574"/>
              </a:xfrm>
              <a:prstGeom prst="line">
                <a:avLst/>
              </a:prstGeom>
              <a:ln w="15875"/>
            </p:spPr>
            <p:style>
              <a:lnRef idx="1">
                <a:schemeClr val="accent1"/>
              </a:lnRef>
              <a:fillRef idx="0">
                <a:schemeClr val="accent1"/>
              </a:fillRef>
              <a:effectRef idx="0">
                <a:schemeClr val="accent1"/>
              </a:effectRef>
              <a:fontRef idx="minor">
                <a:schemeClr val="tx1"/>
              </a:fontRef>
            </p:style>
          </p:cxnSp>
        </p:grpSp>
        <p:grpSp>
          <p:nvGrpSpPr>
            <p:cNvPr id="92" name="Group 91"/>
            <p:cNvGrpSpPr/>
            <p:nvPr/>
          </p:nvGrpSpPr>
          <p:grpSpPr>
            <a:xfrm>
              <a:off x="1514040" y="5477340"/>
              <a:ext cx="920944" cy="712492"/>
              <a:chOff x="1648872" y="5428477"/>
              <a:chExt cx="920944" cy="712492"/>
            </a:xfrm>
          </p:grpSpPr>
          <p:cxnSp>
            <p:nvCxnSpPr>
              <p:cNvPr id="93" name="Straight Connector 92"/>
              <p:cNvCxnSpPr/>
              <p:nvPr/>
            </p:nvCxnSpPr>
            <p:spPr>
              <a:xfrm flipH="1">
                <a:off x="1658703" y="6140968"/>
                <a:ext cx="911113" cy="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4" name="Straight Connector 93"/>
              <p:cNvCxnSpPr>
                <a:stCxn id="64" idx="1"/>
              </p:cNvCxnSpPr>
              <p:nvPr/>
            </p:nvCxnSpPr>
            <p:spPr>
              <a:xfrm flipH="1">
                <a:off x="1648872" y="5428477"/>
                <a:ext cx="348859" cy="9061"/>
              </a:xfrm>
              <a:prstGeom prst="line">
                <a:avLst/>
              </a:prstGeom>
              <a:ln w="9525"/>
            </p:spPr>
            <p:style>
              <a:lnRef idx="1">
                <a:schemeClr val="accent1"/>
              </a:lnRef>
              <a:fillRef idx="0">
                <a:schemeClr val="accent1"/>
              </a:fillRef>
              <a:effectRef idx="0">
                <a:schemeClr val="accent1"/>
              </a:effectRef>
              <a:fontRef idx="minor">
                <a:schemeClr val="tx1"/>
              </a:fontRef>
            </p:style>
          </p:cxnSp>
          <p:cxnSp>
            <p:nvCxnSpPr>
              <p:cNvPr id="95" name="Straight Connector 94"/>
              <p:cNvCxnSpPr/>
              <p:nvPr/>
            </p:nvCxnSpPr>
            <p:spPr>
              <a:xfrm>
                <a:off x="1658700" y="5428477"/>
                <a:ext cx="0" cy="712492"/>
              </a:xfrm>
              <a:prstGeom prst="line">
                <a:avLst/>
              </a:prstGeom>
              <a:ln w="9525"/>
            </p:spPr>
            <p:style>
              <a:lnRef idx="1">
                <a:schemeClr val="accent1"/>
              </a:lnRef>
              <a:fillRef idx="0">
                <a:schemeClr val="accent1"/>
              </a:fillRef>
              <a:effectRef idx="0">
                <a:schemeClr val="accent1"/>
              </a:effectRef>
              <a:fontRef idx="minor">
                <a:schemeClr val="tx1"/>
              </a:fontRef>
            </p:style>
          </p:cxnSp>
        </p:grpSp>
      </p:grpSp>
      <p:sp>
        <p:nvSpPr>
          <p:cNvPr id="5" name="Title 4"/>
          <p:cNvSpPr>
            <a:spLocks noGrp="1"/>
          </p:cNvSpPr>
          <p:nvPr>
            <p:ph type="title"/>
          </p:nvPr>
        </p:nvSpPr>
        <p:spPr/>
        <p:txBody>
          <a:bodyPr/>
          <a:lstStyle/>
          <a:p>
            <a:r>
              <a:rPr lang="en-US" dirty="0"/>
              <a:t>Elasticity </a:t>
            </a:r>
            <a:r>
              <a:rPr lang="en-US" dirty="0" smtClean="0"/>
              <a:t>Key </a:t>
            </a:r>
            <a:r>
              <a:rPr lang="en-US" dirty="0"/>
              <a:t>Steps</a:t>
            </a:r>
          </a:p>
        </p:txBody>
      </p:sp>
      <p:sp>
        <p:nvSpPr>
          <p:cNvPr id="8" name="Title 1"/>
          <p:cNvSpPr txBox="1">
            <a:spLocks/>
          </p:cNvSpPr>
          <p:nvPr/>
        </p:nvSpPr>
        <p:spPr>
          <a:xfrm>
            <a:off x="507868" y="797611"/>
            <a:ext cx="11173090" cy="387798"/>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2800" dirty="0">
                <a:solidFill>
                  <a:schemeClr val="accent1">
                    <a:alpha val="99000"/>
                  </a:schemeClr>
                </a:solidFill>
              </a:rPr>
              <a:t>Scale resources efficiently</a:t>
            </a:r>
          </a:p>
        </p:txBody>
      </p:sp>
      <p:graphicFrame>
        <p:nvGraphicFramePr>
          <p:cNvPr id="13" name="Table 12"/>
          <p:cNvGraphicFramePr>
            <a:graphicFrameLocks noGrp="1"/>
          </p:cNvGraphicFramePr>
          <p:nvPr>
            <p:extLst>
              <p:ext uri="{D42A27DB-BD31-4B8C-83A1-F6EECF244321}">
                <p14:modId xmlns:p14="http://schemas.microsoft.com/office/powerpoint/2010/main" val="604628256"/>
              </p:ext>
            </p:extLst>
          </p:nvPr>
        </p:nvGraphicFramePr>
        <p:xfrm>
          <a:off x="6387769" y="1566153"/>
          <a:ext cx="4939203" cy="98044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Increase virtual machine density</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1800"/>
                        </a:spcBef>
                        <a:spcAft>
                          <a:spcPts val="600"/>
                        </a:spcAft>
                      </a:pPr>
                      <a:r>
                        <a:rPr lang="en-US" sz="1200" kern="1200" dirty="0" smtClean="0">
                          <a:solidFill>
                            <a:schemeClr val="tx1"/>
                          </a:solidFill>
                          <a:latin typeface="+mn-lt"/>
                          <a:ea typeface="+mn-ea"/>
                          <a:cs typeface="+mn-cs"/>
                        </a:rPr>
                        <a:t>Windows Server 2008 R2 SP1 Hyper-V with Dynamic Memory</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sp>
        <p:nvSpPr>
          <p:cNvPr id="37" name="Title 1"/>
          <p:cNvSpPr txBox="1">
            <a:spLocks/>
          </p:cNvSpPr>
          <p:nvPr/>
        </p:nvSpPr>
        <p:spPr>
          <a:xfrm rot="16200000">
            <a:off x="-2375940" y="3821397"/>
            <a:ext cx="5241260" cy="664797"/>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r"/>
            <a:r>
              <a:rPr lang="en-US" sz="4800" spc="0" dirty="0" smtClean="0">
                <a:solidFill>
                  <a:schemeClr val="bg2">
                    <a:alpha val="99000"/>
                  </a:schemeClr>
                </a:solidFill>
              </a:rPr>
              <a:t>SCALE</a:t>
            </a:r>
            <a:endParaRPr lang="en-US" sz="4800" spc="0" dirty="0">
              <a:solidFill>
                <a:schemeClr val="bg2">
                  <a:alpha val="99000"/>
                </a:schemeClr>
              </a:solidFill>
            </a:endParaRPr>
          </a:p>
        </p:txBody>
      </p:sp>
      <p:graphicFrame>
        <p:nvGraphicFramePr>
          <p:cNvPr id="35" name="Table 34"/>
          <p:cNvGraphicFramePr>
            <a:graphicFrameLocks noGrp="1"/>
          </p:cNvGraphicFramePr>
          <p:nvPr>
            <p:extLst>
              <p:ext uri="{D42A27DB-BD31-4B8C-83A1-F6EECF244321}">
                <p14:modId xmlns:p14="http://schemas.microsoft.com/office/powerpoint/2010/main" val="2410509045"/>
              </p:ext>
            </p:extLst>
          </p:nvPr>
        </p:nvGraphicFramePr>
        <p:xfrm>
          <a:off x="997084" y="1566153"/>
          <a:ext cx="4939203" cy="995680"/>
        </p:xfrm>
        <a:graphic>
          <a:graphicData uri="http://schemas.openxmlformats.org/drawingml/2006/table">
            <a:tbl>
              <a:tblPr firstRow="1" bandRow="1">
                <a:tableStyleId>{5C22544A-7EE6-4342-B048-85BDC9FD1C3A}</a:tableStyleId>
              </a:tblPr>
              <a:tblGrid>
                <a:gridCol w="2106706"/>
                <a:gridCol w="2832497"/>
              </a:tblGrid>
              <a:tr h="370840">
                <a:tc>
                  <a:txBody>
                    <a:bodyPr/>
                    <a:lstStyle/>
                    <a:p>
                      <a:r>
                        <a:rPr lang="en-US" sz="1200" dirty="0" smtClean="0"/>
                        <a:t>STEPS</a:t>
                      </a:r>
                      <a:endParaRPr lang="en-US" sz="1200" dirty="0"/>
                    </a:p>
                  </a:txBody>
                  <a:tcPr marT="91440" marB="91440"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c>
                  <a:txBody>
                    <a:bodyPr/>
                    <a:lstStyle/>
                    <a:p>
                      <a:r>
                        <a:rPr lang="en-US" sz="1200" dirty="0" smtClean="0"/>
                        <a:t>TOOLS OR FEATURES</a:t>
                      </a:r>
                      <a:endParaRPr lang="en-US" sz="1200" dirty="0"/>
                    </a:p>
                  </a:txBody>
                  <a:tcPr marT="91440" marB="91440"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bg2"/>
                    </a:solidFill>
                  </a:tcPr>
                </a:tc>
              </a:tr>
              <a:tr h="370840">
                <a:tc>
                  <a:txBody>
                    <a:bodyPr/>
                    <a:lstStyle/>
                    <a:p>
                      <a:pPr>
                        <a:spcBef>
                          <a:spcPts val="1800"/>
                        </a:spcBef>
                        <a:spcAft>
                          <a:spcPts val="600"/>
                        </a:spcAft>
                      </a:pPr>
                      <a:r>
                        <a:rPr lang="en-US" sz="1400" dirty="0" smtClean="0">
                          <a:solidFill>
                            <a:schemeClr val="tx1"/>
                          </a:solidFill>
                        </a:rPr>
                        <a:t>Minimize planned downtime</a:t>
                      </a:r>
                    </a:p>
                  </a:txBody>
                  <a:tcPr marT="91440" marB="91440">
                    <a:lnL w="12700" cap="flat" cmpd="sng" algn="ctr">
                      <a:noFill/>
                      <a:prstDash val="solid"/>
                      <a:round/>
                      <a:headEnd type="none" w="med" len="med"/>
                      <a:tailEnd type="none" w="med" len="med"/>
                    </a:lnL>
                    <a:lnT w="19050" cap="flat" cmpd="sng" algn="ctr">
                      <a:solidFill>
                        <a:schemeClr val="tx1"/>
                      </a:solidFill>
                      <a:prstDash val="solid"/>
                      <a:round/>
                      <a:headEnd type="none" w="med" len="med"/>
                      <a:tailEnd type="none" w="med" len="med"/>
                    </a:lnT>
                    <a:lnB w="12700" cmpd="sng">
                      <a:noFill/>
                    </a:lnB>
                    <a:noFill/>
                  </a:tcPr>
                </a:tc>
                <a:tc>
                  <a:txBody>
                    <a:bodyPr/>
                    <a:lstStyle/>
                    <a:p>
                      <a:pPr marL="0" algn="l" defTabSz="914363" rtl="0" eaLnBrk="1" latinLnBrk="0" hangingPunct="1">
                        <a:spcBef>
                          <a:spcPts val="0"/>
                        </a:spcBef>
                        <a:spcAft>
                          <a:spcPts val="600"/>
                        </a:spcAft>
                      </a:pPr>
                      <a:r>
                        <a:rPr lang="en-US" sz="1200" kern="1200" dirty="0" smtClean="0">
                          <a:solidFill>
                            <a:schemeClr val="tx1"/>
                          </a:solidFill>
                          <a:latin typeface="+mn-lt"/>
                          <a:ea typeface="+mn-ea"/>
                          <a:cs typeface="+mn-cs"/>
                        </a:rPr>
                        <a:t>Windows Server 2008 R2 Hyper-V</a:t>
                      </a:r>
                    </a:p>
                    <a:p>
                      <a:pPr marL="0" algn="l" defTabSz="914363" rtl="0" eaLnBrk="1" latinLnBrk="0" hangingPunct="1">
                        <a:spcBef>
                          <a:spcPts val="0"/>
                        </a:spcBef>
                        <a:spcAft>
                          <a:spcPts val="600"/>
                        </a:spcAft>
                      </a:pPr>
                      <a:r>
                        <a:rPr lang="en-US" sz="1200" kern="1200" dirty="0" smtClean="0">
                          <a:solidFill>
                            <a:schemeClr val="tx1"/>
                          </a:solidFill>
                          <a:latin typeface="+mn-lt"/>
                          <a:ea typeface="+mn-ea"/>
                          <a:cs typeface="+mn-cs"/>
                        </a:rPr>
                        <a:t>Live migration</a:t>
                      </a:r>
                      <a:endParaRPr lang="en-US" sz="120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mpd="sng">
                      <a:noFill/>
                    </a:lnB>
                    <a:noFill/>
                  </a:tcPr>
                </a:tc>
              </a:tr>
            </a:tbl>
          </a:graphicData>
        </a:graphic>
      </p:graphicFrame>
      <p:graphicFrame>
        <p:nvGraphicFramePr>
          <p:cNvPr id="2" name="Table 1"/>
          <p:cNvGraphicFramePr>
            <a:graphicFrameLocks noGrp="1"/>
          </p:cNvGraphicFramePr>
          <p:nvPr>
            <p:extLst>
              <p:ext uri="{D42A27DB-BD31-4B8C-83A1-F6EECF244321}">
                <p14:modId xmlns:p14="http://schemas.microsoft.com/office/powerpoint/2010/main" val="1762705621"/>
              </p:ext>
            </p:extLst>
          </p:nvPr>
        </p:nvGraphicFramePr>
        <p:xfrm>
          <a:off x="992568" y="4065302"/>
          <a:ext cx="4939203" cy="883920"/>
        </p:xfrm>
        <a:graphic>
          <a:graphicData uri="http://schemas.openxmlformats.org/drawingml/2006/table">
            <a:tbl>
              <a:tblPr firstRow="1" bandRow="1">
                <a:tableStyleId>{5C22544A-7EE6-4342-B048-85BDC9FD1C3A}</a:tableStyleId>
              </a:tblPr>
              <a:tblGrid>
                <a:gridCol w="2106706"/>
                <a:gridCol w="2832497"/>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Manage unplanned downtime</a:t>
                      </a:r>
                    </a:p>
                  </a:txBody>
                  <a:tcPr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0"/>
                        </a:spcBef>
                        <a:spcAft>
                          <a:spcPts val="600"/>
                        </a:spcAft>
                      </a:pPr>
                      <a:r>
                        <a:rPr lang="en-US" sz="1200" b="0" kern="1200" dirty="0" smtClean="0">
                          <a:solidFill>
                            <a:schemeClr val="tx1"/>
                          </a:solidFill>
                          <a:latin typeface="+mn-lt"/>
                          <a:ea typeface="+mn-ea"/>
                          <a:cs typeface="+mn-cs"/>
                        </a:rPr>
                        <a:t>Guest Failover Clustering with</a:t>
                      </a:r>
                    </a:p>
                    <a:p>
                      <a:pPr marL="0" algn="l" defTabSz="914363" rtl="0" eaLnBrk="1" latinLnBrk="0" hangingPunct="1">
                        <a:spcBef>
                          <a:spcPts val="0"/>
                        </a:spcBef>
                        <a:spcAft>
                          <a:spcPts val="600"/>
                        </a:spcAft>
                      </a:pPr>
                      <a:r>
                        <a:rPr lang="en-US" sz="1200" b="0" kern="1200" dirty="0" smtClean="0">
                          <a:solidFill>
                            <a:schemeClr val="tx1"/>
                          </a:solidFill>
                          <a:latin typeface="+mn-lt"/>
                          <a:ea typeface="+mn-ea"/>
                          <a:cs typeface="+mn-cs"/>
                        </a:rPr>
                        <a:t>- Windows Server 2008 R2</a:t>
                      </a:r>
                    </a:p>
                    <a:p>
                      <a:pPr marL="0" algn="l" defTabSz="914363" rtl="0" eaLnBrk="1" latinLnBrk="0" hangingPunct="1">
                        <a:spcBef>
                          <a:spcPts val="0"/>
                        </a:spcBef>
                        <a:spcAft>
                          <a:spcPts val="600"/>
                        </a:spcAft>
                      </a:pPr>
                      <a:r>
                        <a:rPr lang="en-US" sz="1200" b="0" kern="1200" dirty="0" smtClean="0">
                          <a:solidFill>
                            <a:schemeClr val="tx1"/>
                          </a:solidFill>
                          <a:latin typeface="+mn-lt"/>
                          <a:ea typeface="+mn-ea"/>
                          <a:cs typeface="+mn-cs"/>
                        </a:rPr>
                        <a:t>- SQL Server 2008 R2</a:t>
                      </a:r>
                      <a:endParaRPr lang="en-US" sz="1200" b="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graphicFrame>
        <p:nvGraphicFramePr>
          <p:cNvPr id="38" name="Table 37"/>
          <p:cNvGraphicFramePr>
            <a:graphicFrameLocks noGrp="1"/>
          </p:cNvGraphicFramePr>
          <p:nvPr>
            <p:extLst>
              <p:ext uri="{D42A27DB-BD31-4B8C-83A1-F6EECF244321}">
                <p14:modId xmlns:p14="http://schemas.microsoft.com/office/powerpoint/2010/main" val="1210984478"/>
              </p:ext>
            </p:extLst>
          </p:nvPr>
        </p:nvGraphicFramePr>
        <p:xfrm>
          <a:off x="6308472" y="4065302"/>
          <a:ext cx="4939203" cy="609600"/>
        </p:xfrm>
        <a:graphic>
          <a:graphicData uri="http://schemas.openxmlformats.org/drawingml/2006/table">
            <a:tbl>
              <a:tblPr firstRow="1" bandRow="1">
                <a:tableStyleId>{5C22544A-7EE6-4342-B048-85BDC9FD1C3A}</a:tableStyleId>
              </a:tblPr>
              <a:tblGrid>
                <a:gridCol w="2106706"/>
                <a:gridCol w="2832497"/>
              </a:tblGrid>
              <a:tr h="370840">
                <a:tc>
                  <a:txBody>
                    <a:bodyPr/>
                    <a:lstStyle/>
                    <a:p>
                      <a:pPr marL="0" marR="0" indent="0" algn="l" defTabSz="914363" rtl="0" eaLnBrk="1" fontAlgn="auto" latinLnBrk="0" hangingPunct="1">
                        <a:lnSpc>
                          <a:spcPct val="100000"/>
                        </a:lnSpc>
                        <a:spcBef>
                          <a:spcPts val="1800"/>
                        </a:spcBef>
                        <a:spcAft>
                          <a:spcPts val="600"/>
                        </a:spcAft>
                        <a:buClrTx/>
                        <a:buSzTx/>
                        <a:buFontTx/>
                        <a:buNone/>
                        <a:tabLst/>
                        <a:defRPr/>
                      </a:pPr>
                      <a:r>
                        <a:rPr lang="en-US" sz="1400" dirty="0" smtClean="0">
                          <a:solidFill>
                            <a:schemeClr val="tx1"/>
                          </a:solidFill>
                        </a:rPr>
                        <a:t>Virtual machine load balancing</a:t>
                      </a:r>
                    </a:p>
                  </a:txBody>
                  <a:tcPr marT="91440" marB="91440">
                    <a:lnL w="12700" cap="flat" cmpd="sng" algn="ctr">
                      <a:noFill/>
                      <a:prstDash val="solid"/>
                      <a:round/>
                      <a:headEnd type="none" w="med" len="med"/>
                      <a:tailEnd type="none" w="med" len="med"/>
                    </a:lnL>
                    <a:lnT w="12700" cmpd="sng">
                      <a:noFill/>
                    </a:lnT>
                    <a:lnB w="12700" cmpd="sng">
                      <a:noFill/>
                    </a:lnB>
                    <a:noFill/>
                  </a:tcPr>
                </a:tc>
                <a:tc>
                  <a:txBody>
                    <a:bodyPr/>
                    <a:lstStyle/>
                    <a:p>
                      <a:pPr marL="0" algn="l" defTabSz="914363" rtl="0" eaLnBrk="1" latinLnBrk="0" hangingPunct="1">
                        <a:spcBef>
                          <a:spcPts val="1800"/>
                        </a:spcBef>
                        <a:spcAft>
                          <a:spcPts val="600"/>
                        </a:spcAft>
                      </a:pPr>
                      <a:r>
                        <a:rPr lang="en-US" sz="1200" b="0" kern="1200" dirty="0" smtClean="0">
                          <a:solidFill>
                            <a:schemeClr val="tx1"/>
                          </a:solidFill>
                          <a:latin typeface="+mn-lt"/>
                          <a:ea typeface="+mn-ea"/>
                          <a:cs typeface="+mn-cs"/>
                        </a:rPr>
                        <a:t>System Center Virtual Machine Manager 2008 R2</a:t>
                      </a:r>
                      <a:endParaRPr lang="en-US" sz="1200" b="0" kern="1200" dirty="0">
                        <a:solidFill>
                          <a:schemeClr val="tx1"/>
                        </a:solidFill>
                        <a:latin typeface="+mn-lt"/>
                        <a:ea typeface="+mn-ea"/>
                        <a:cs typeface="+mn-cs"/>
                      </a:endParaRPr>
                    </a:p>
                  </a:txBody>
                  <a:tcPr marT="91440" marB="91440">
                    <a:lnR w="12700" cap="flat" cmpd="sng" algn="ctr">
                      <a:noFill/>
                      <a:prstDash val="solid"/>
                      <a:round/>
                      <a:headEnd type="none" w="med" len="med"/>
                      <a:tailEnd type="none" w="med" len="med"/>
                    </a:lnR>
                    <a:lnT w="12700" cmpd="sng">
                      <a:noFill/>
                    </a:lnT>
                    <a:lnB w="12700" cmpd="sng">
                      <a:noFill/>
                    </a:lnB>
                    <a:noFill/>
                  </a:tcPr>
                </a:tc>
              </a:tr>
            </a:tbl>
          </a:graphicData>
        </a:graphic>
      </p:graphicFrame>
      <p:pic>
        <p:nvPicPr>
          <p:cNvPr id="3" name="Picture 2" descr="C:\Users\victor.melniciuc\Desktop\==Work\TechEd SQL deck\assets\platfo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5565" y="3364875"/>
            <a:ext cx="1606604" cy="43941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C:\Users\victor.melniciuc\Desktop\==Work\TechEd SQL deck\assets\bucket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60649" y="3244687"/>
            <a:ext cx="796436" cy="45314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7294" y="3502155"/>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72167" y="3502155"/>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94817" y="3502155"/>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9626" y="3045757"/>
            <a:ext cx="686883" cy="425502"/>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1946" y="2880080"/>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61946" y="2730888"/>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70411" y="3045757"/>
            <a:ext cx="686883" cy="42550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2731" y="2880080"/>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72731" y="2730888"/>
            <a:ext cx="665228" cy="380130"/>
          </a:xfrm>
          <a:prstGeom prst="rect">
            <a:avLst/>
          </a:prstGeom>
          <a:noFill/>
          <a:extLst>
            <a:ext uri="{909E8E84-426E-40DD-AFC4-6F175D3DCCD1}">
              <a14:hiddenFill xmlns:a14="http://schemas.microsoft.com/office/drawing/2010/main">
                <a:solidFill>
                  <a:srgbClr val="FFFFFF"/>
                </a:solidFill>
              </a14:hiddenFill>
            </a:ext>
          </a:extLst>
        </p:spPr>
      </p:pic>
      <p:sp>
        <p:nvSpPr>
          <p:cNvPr id="12" name="Left-Right Arrow 11"/>
          <p:cNvSpPr/>
          <p:nvPr/>
        </p:nvSpPr>
        <p:spPr bwMode="auto">
          <a:xfrm>
            <a:off x="2557294" y="2743200"/>
            <a:ext cx="1174918" cy="427110"/>
          </a:xfrm>
          <a:prstGeom prst="leftRightArrow">
            <a:avLst>
              <a:gd name="adj1" fmla="val 70281"/>
              <a:gd name="adj2" fmla="val 50000"/>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lnSpc>
                <a:spcPts val="1100"/>
              </a:lnSpc>
              <a:spcBef>
                <a:spcPct val="0"/>
              </a:spcBef>
              <a:spcAft>
                <a:spcPct val="0"/>
              </a:spcAft>
            </a:pPr>
            <a:r>
              <a:rPr lang="en-US" sz="1100" b="1" dirty="0" smtClean="0">
                <a:gradFill>
                  <a:gsLst>
                    <a:gs pos="0">
                      <a:srgbClr val="FFFFFF"/>
                    </a:gs>
                    <a:gs pos="100000">
                      <a:srgbClr val="FFFFFF"/>
                    </a:gs>
                  </a:gsLst>
                  <a:lin ang="5400000" scaled="0"/>
                </a:gradFill>
              </a:rPr>
              <a:t>Live Migration</a:t>
            </a:r>
            <a:endParaRPr lang="en-US" sz="1100" b="1" dirty="0">
              <a:gradFill>
                <a:gsLst>
                  <a:gs pos="0">
                    <a:srgbClr val="FFFFFF"/>
                  </a:gs>
                  <a:gs pos="100000">
                    <a:srgbClr val="FFFFFF"/>
                  </a:gs>
                </a:gsLst>
                <a:lin ang="5400000" scaled="0"/>
              </a:gradFill>
            </a:endParaRPr>
          </a:p>
        </p:txBody>
      </p:sp>
      <p:sp>
        <p:nvSpPr>
          <p:cNvPr id="49" name="Title 1"/>
          <p:cNvSpPr txBox="1">
            <a:spLocks/>
          </p:cNvSpPr>
          <p:nvPr/>
        </p:nvSpPr>
        <p:spPr>
          <a:xfrm>
            <a:off x="3810868" y="2716160"/>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50" name="Title 1"/>
          <p:cNvSpPr txBox="1">
            <a:spLocks/>
          </p:cNvSpPr>
          <p:nvPr/>
        </p:nvSpPr>
        <p:spPr>
          <a:xfrm>
            <a:off x="1932908" y="2716160"/>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51" name="Title 1"/>
          <p:cNvSpPr txBox="1">
            <a:spLocks/>
          </p:cNvSpPr>
          <p:nvPr/>
        </p:nvSpPr>
        <p:spPr>
          <a:xfrm>
            <a:off x="1407663" y="3193566"/>
            <a:ext cx="502076"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tx1">
                    <a:alpha val="99000"/>
                  </a:schemeClr>
                </a:solidFill>
              </a:rPr>
              <a:t>Hyper-V</a:t>
            </a:r>
            <a:endParaRPr lang="en-US" sz="800" b="1" spc="0" dirty="0">
              <a:solidFill>
                <a:schemeClr val="tx1">
                  <a:alpha val="99000"/>
                </a:schemeClr>
              </a:solidFill>
            </a:endParaRPr>
          </a:p>
        </p:txBody>
      </p:sp>
      <p:sp>
        <p:nvSpPr>
          <p:cNvPr id="52" name="Title 1"/>
          <p:cNvSpPr txBox="1">
            <a:spLocks/>
          </p:cNvSpPr>
          <p:nvPr/>
        </p:nvSpPr>
        <p:spPr>
          <a:xfrm>
            <a:off x="4563983" y="3193566"/>
            <a:ext cx="502076"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tx1">
                    <a:alpha val="99000"/>
                  </a:schemeClr>
                </a:solidFill>
              </a:rPr>
              <a:t>Hyper-V</a:t>
            </a:r>
            <a:endParaRPr lang="en-US" sz="800" b="1" spc="0" dirty="0">
              <a:solidFill>
                <a:schemeClr val="tx1">
                  <a:alpha val="99000"/>
                </a:schemeClr>
              </a:solidFill>
            </a:endParaRPr>
          </a:p>
        </p:txBody>
      </p:sp>
      <p:sp>
        <p:nvSpPr>
          <p:cNvPr id="53" name="Title 1"/>
          <p:cNvSpPr txBox="1">
            <a:spLocks/>
          </p:cNvSpPr>
          <p:nvPr/>
        </p:nvSpPr>
        <p:spPr>
          <a:xfrm>
            <a:off x="2696100" y="3199506"/>
            <a:ext cx="918127" cy="18043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lnSpc>
                <a:spcPts val="700"/>
              </a:lnSpc>
            </a:pPr>
            <a:r>
              <a:rPr lang="en-US" sz="800" b="1" spc="0" dirty="0" smtClean="0">
                <a:solidFill>
                  <a:schemeClr val="bg1">
                    <a:alpha val="99000"/>
                  </a:schemeClr>
                </a:solidFill>
              </a:rPr>
              <a:t>Shared Storage</a:t>
            </a:r>
          </a:p>
          <a:p>
            <a:pPr algn="ctr">
              <a:lnSpc>
                <a:spcPts val="700"/>
              </a:lnSpc>
            </a:pPr>
            <a:r>
              <a:rPr lang="en-US" sz="800" b="1" spc="0" dirty="0" err="1" smtClean="0">
                <a:solidFill>
                  <a:schemeClr val="bg1">
                    <a:alpha val="99000"/>
                  </a:schemeClr>
                </a:solidFill>
              </a:rPr>
              <a:t>iSCSI</a:t>
            </a:r>
            <a:r>
              <a:rPr lang="en-US" sz="800" b="1" spc="0" dirty="0" smtClean="0">
                <a:solidFill>
                  <a:schemeClr val="bg1">
                    <a:alpha val="99000"/>
                  </a:schemeClr>
                </a:solidFill>
              </a:rPr>
              <a:t>, SAS, Fiber</a:t>
            </a:r>
            <a:endParaRPr lang="en-US" sz="800" b="1" spc="0" dirty="0">
              <a:solidFill>
                <a:schemeClr val="bg1">
                  <a:alpha val="99000"/>
                </a:schemeClr>
              </a:solidFill>
            </a:endParaRPr>
          </a:p>
        </p:txBody>
      </p:sp>
      <p:pic>
        <p:nvPicPr>
          <p:cNvPr id="54" name="Picture 53" descr="C:\Users\victor.melniciuc\Desktop\==Work\TechEd SQL deck\assets\platform.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5733" y="5921262"/>
            <a:ext cx="1606604" cy="439413"/>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54" descr="C:\Users\victor.melniciuc\Desktop\==Work\TechEd SQL deck\assets\bucket1.png"/>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2750817" y="5801074"/>
            <a:ext cx="796436" cy="453144"/>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7462" y="6058542"/>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57"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62335" y="6058542"/>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58" name="Picture 4" descr="C:\Users\victor.melniciuc\Desktop\==Work\TechEd SQL deck\assets\bucket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84985" y="6058542"/>
            <a:ext cx="364809" cy="35244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49794" y="5602144"/>
            <a:ext cx="686883" cy="425502"/>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114" y="5436467"/>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52114" y="5287275"/>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60579" y="5602144"/>
            <a:ext cx="686883" cy="425502"/>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2899" y="5436467"/>
            <a:ext cx="665228" cy="380130"/>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62899" y="5287275"/>
            <a:ext cx="665228" cy="380130"/>
          </a:xfrm>
          <a:prstGeom prst="rect">
            <a:avLst/>
          </a:prstGeom>
          <a:noFill/>
          <a:extLst>
            <a:ext uri="{909E8E84-426E-40DD-AFC4-6F175D3DCCD1}">
              <a14:hiddenFill xmlns:a14="http://schemas.microsoft.com/office/drawing/2010/main">
                <a:solidFill>
                  <a:srgbClr val="FFFFFF"/>
                </a:solidFill>
              </a14:hiddenFill>
            </a:ext>
          </a:extLst>
        </p:spPr>
      </p:pic>
      <p:sp>
        <p:nvSpPr>
          <p:cNvPr id="66" name="Title 1"/>
          <p:cNvSpPr txBox="1">
            <a:spLocks/>
          </p:cNvSpPr>
          <p:nvPr/>
        </p:nvSpPr>
        <p:spPr>
          <a:xfrm>
            <a:off x="3801036" y="5272547"/>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67" name="Title 1"/>
          <p:cNvSpPr txBox="1">
            <a:spLocks/>
          </p:cNvSpPr>
          <p:nvPr/>
        </p:nvSpPr>
        <p:spPr>
          <a:xfrm>
            <a:off x="1923076" y="5272547"/>
            <a:ext cx="1004153" cy="11080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smtClean="0">
                <a:solidFill>
                  <a:schemeClr val="accent1">
                    <a:alpha val="99000"/>
                  </a:schemeClr>
                </a:solidFill>
              </a:rPr>
              <a:t>SQL Server</a:t>
            </a:r>
            <a:endParaRPr lang="en-US" sz="800" b="1" spc="0" dirty="0">
              <a:solidFill>
                <a:schemeClr val="accent1">
                  <a:alpha val="99000"/>
                </a:schemeClr>
              </a:solidFill>
            </a:endParaRPr>
          </a:p>
        </p:txBody>
      </p:sp>
      <p:sp>
        <p:nvSpPr>
          <p:cNvPr id="70" name="Title 1"/>
          <p:cNvSpPr txBox="1">
            <a:spLocks/>
          </p:cNvSpPr>
          <p:nvPr/>
        </p:nvSpPr>
        <p:spPr>
          <a:xfrm>
            <a:off x="2686268" y="5755893"/>
            <a:ext cx="918127" cy="18043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lnSpc>
                <a:spcPts val="700"/>
              </a:lnSpc>
            </a:pPr>
            <a:r>
              <a:rPr lang="en-US" sz="800" b="1" spc="0" dirty="0" smtClean="0">
                <a:solidFill>
                  <a:schemeClr val="bg1">
                    <a:alpha val="99000"/>
                  </a:schemeClr>
                </a:solidFill>
              </a:rPr>
              <a:t>Shared Storage</a:t>
            </a:r>
          </a:p>
          <a:p>
            <a:pPr algn="ctr">
              <a:lnSpc>
                <a:spcPts val="700"/>
              </a:lnSpc>
            </a:pPr>
            <a:r>
              <a:rPr lang="en-US" sz="800" b="1" spc="0" dirty="0" err="1" smtClean="0">
                <a:solidFill>
                  <a:schemeClr val="bg1">
                    <a:alpha val="99000"/>
                  </a:schemeClr>
                </a:solidFill>
              </a:rPr>
              <a:t>iSCSI</a:t>
            </a:r>
            <a:r>
              <a:rPr lang="en-US" sz="800" b="1" spc="0" dirty="0" smtClean="0">
                <a:solidFill>
                  <a:schemeClr val="bg1">
                    <a:alpha val="99000"/>
                  </a:schemeClr>
                </a:solidFill>
              </a:rPr>
              <a:t>, SAS, Fiber</a:t>
            </a:r>
            <a:endParaRPr lang="en-US" sz="800" b="1" spc="0" dirty="0">
              <a:solidFill>
                <a:schemeClr val="bg1">
                  <a:alpha val="99000"/>
                </a:schemeClr>
              </a:solidFill>
            </a:endParaRPr>
          </a:p>
        </p:txBody>
      </p:sp>
      <p:sp>
        <p:nvSpPr>
          <p:cNvPr id="71" name="Title 1"/>
          <p:cNvSpPr txBox="1">
            <a:spLocks/>
          </p:cNvSpPr>
          <p:nvPr/>
        </p:nvSpPr>
        <p:spPr>
          <a:xfrm>
            <a:off x="1507343" y="6254218"/>
            <a:ext cx="1362543" cy="2215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800" b="1" spc="0" dirty="0">
                <a:solidFill>
                  <a:schemeClr val="tx1">
                    <a:alpha val="99000"/>
                  </a:schemeClr>
                </a:solidFill>
              </a:rPr>
              <a:t>Redundant Paths</a:t>
            </a:r>
          </a:p>
          <a:p>
            <a:r>
              <a:rPr lang="en-US" sz="800" b="1" spc="0" dirty="0">
                <a:solidFill>
                  <a:schemeClr val="tx1">
                    <a:alpha val="99000"/>
                  </a:schemeClr>
                </a:solidFill>
              </a:rPr>
              <a:t>to Storage</a:t>
            </a:r>
          </a:p>
        </p:txBody>
      </p:sp>
      <p:grpSp>
        <p:nvGrpSpPr>
          <p:cNvPr id="17" name="Group 16"/>
          <p:cNvGrpSpPr/>
          <p:nvPr/>
        </p:nvGrpSpPr>
        <p:grpSpPr>
          <a:xfrm>
            <a:off x="2528127" y="5272547"/>
            <a:ext cx="1223987" cy="377987"/>
            <a:chOff x="2537959" y="5272547"/>
            <a:chExt cx="1223987" cy="377987"/>
          </a:xfrm>
        </p:grpSpPr>
        <p:cxnSp>
          <p:nvCxnSpPr>
            <p:cNvPr id="16" name="Straight Connector 15"/>
            <p:cNvCxnSpPr/>
            <p:nvPr/>
          </p:nvCxnSpPr>
          <p:spPr>
            <a:xfrm>
              <a:off x="2537959" y="5436467"/>
              <a:ext cx="1223987" cy="0"/>
            </a:xfrm>
            <a:prstGeom prst="line">
              <a:avLst/>
            </a:prstGeom>
            <a:ln w="25400">
              <a:solidFill>
                <a:schemeClr val="accent2"/>
              </a:solidFill>
              <a:prstDash val="sysDash"/>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2537959" y="5650534"/>
              <a:ext cx="1223987"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sp>
          <p:nvSpPr>
            <p:cNvPr id="73" name="Title 1"/>
            <p:cNvSpPr txBox="1">
              <a:spLocks/>
            </p:cNvSpPr>
            <p:nvPr/>
          </p:nvSpPr>
          <p:spPr>
            <a:xfrm>
              <a:off x="2618349" y="5272547"/>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Guest Cluster</a:t>
              </a:r>
              <a:endParaRPr lang="en-US" sz="1000" b="1" spc="0" dirty="0">
                <a:solidFill>
                  <a:schemeClr val="accent1">
                    <a:alpha val="99000"/>
                  </a:schemeClr>
                </a:solidFill>
              </a:endParaRPr>
            </a:p>
          </p:txBody>
        </p:sp>
        <p:sp>
          <p:nvSpPr>
            <p:cNvPr id="74" name="Title 1"/>
            <p:cNvSpPr txBox="1">
              <a:spLocks/>
            </p:cNvSpPr>
            <p:nvPr/>
          </p:nvSpPr>
          <p:spPr>
            <a:xfrm>
              <a:off x="2618349" y="5486400"/>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00" b="1" spc="0" dirty="0" smtClean="0">
                  <a:solidFill>
                    <a:schemeClr val="accent1">
                      <a:alpha val="99000"/>
                    </a:schemeClr>
                  </a:solidFill>
                </a:rPr>
                <a:t>Guest Cluster</a:t>
              </a:r>
              <a:endParaRPr lang="en-US" sz="1000" b="1" spc="0" dirty="0">
                <a:solidFill>
                  <a:schemeClr val="accent1">
                    <a:alpha val="99000"/>
                  </a:schemeClr>
                </a:solidFill>
              </a:endParaRPr>
            </a:p>
          </p:txBody>
        </p:sp>
      </p:grpSp>
      <p:pic>
        <p:nvPicPr>
          <p:cNvPr id="1034"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4912" y="2956348"/>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16"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94667" y="2956348"/>
            <a:ext cx="1076325" cy="666750"/>
          </a:xfrm>
          <a:prstGeom prst="rect">
            <a:avLst/>
          </a:prstGeom>
          <a:noFill/>
          <a:extLst>
            <a:ext uri="{909E8E84-426E-40DD-AFC4-6F175D3DCCD1}">
              <a14:hiddenFill xmlns:a14="http://schemas.microsoft.com/office/drawing/2010/main">
                <a:solidFill>
                  <a:srgbClr val="FFFFFF"/>
                </a:solidFill>
              </a14:hiddenFill>
            </a:ext>
          </a:extLst>
        </p:spPr>
      </p:pic>
      <p:sp>
        <p:nvSpPr>
          <p:cNvPr id="117" name="Right Arrow 116"/>
          <p:cNvSpPr/>
          <p:nvPr/>
        </p:nvSpPr>
        <p:spPr bwMode="auto">
          <a:xfrm>
            <a:off x="8170606" y="2740445"/>
            <a:ext cx="975710" cy="41504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8" name="Right Arrow 117"/>
          <p:cNvSpPr/>
          <p:nvPr/>
        </p:nvSpPr>
        <p:spPr bwMode="auto">
          <a:xfrm rot="10800000">
            <a:off x="7974324" y="3282791"/>
            <a:ext cx="975710" cy="415040"/>
          </a:xfrm>
          <a:prstGeom prst="rightArrow">
            <a:avLst>
              <a:gd name="adj1" fmla="val 50000"/>
              <a:gd name="adj2" fmla="val 49788"/>
            </a:avLst>
          </a:prstGeom>
          <a:gradFill>
            <a:gsLst>
              <a:gs pos="40000">
                <a:schemeClr val="accent2">
                  <a:lumMod val="75000"/>
                </a:schemeClr>
              </a:gs>
              <a:gs pos="58000">
                <a:schemeClr val="accent6"/>
              </a:gs>
              <a:gs pos="79000">
                <a:schemeClr val="tx1">
                  <a:lumMod val="85000"/>
                </a:schemeClr>
              </a:gs>
            </a:gsLst>
          </a:gra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a:gradFill>
                <a:gsLst>
                  <a:gs pos="0">
                    <a:srgbClr val="FFFFFF"/>
                  </a:gs>
                  <a:gs pos="100000">
                    <a:srgbClr val="FFFFFF"/>
                  </a:gs>
                </a:gsLst>
                <a:lin ang="5400000" scaled="0"/>
              </a:gradFill>
            </a:endParaRPr>
          </a:p>
        </p:txBody>
      </p:sp>
      <p:sp>
        <p:nvSpPr>
          <p:cNvPr id="119" name="Title 1"/>
          <p:cNvSpPr txBox="1">
            <a:spLocks/>
          </p:cNvSpPr>
          <p:nvPr/>
        </p:nvSpPr>
        <p:spPr>
          <a:xfrm>
            <a:off x="6894667" y="2834313"/>
            <a:ext cx="1004153" cy="12465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900" b="1" spc="0" dirty="0" smtClean="0">
                <a:solidFill>
                  <a:schemeClr val="accent1">
                    <a:alpha val="99000"/>
                  </a:schemeClr>
                </a:solidFill>
              </a:rPr>
              <a:t>SQL Server</a:t>
            </a:r>
            <a:endParaRPr lang="en-US" sz="900" b="1" spc="0" dirty="0">
              <a:solidFill>
                <a:schemeClr val="accent1">
                  <a:alpha val="99000"/>
                </a:schemeClr>
              </a:solidFill>
            </a:endParaRPr>
          </a:p>
        </p:txBody>
      </p:sp>
      <p:sp>
        <p:nvSpPr>
          <p:cNvPr id="120" name="Title 1"/>
          <p:cNvSpPr txBox="1">
            <a:spLocks/>
          </p:cNvSpPr>
          <p:nvPr/>
        </p:nvSpPr>
        <p:spPr>
          <a:xfrm>
            <a:off x="9224912" y="2834313"/>
            <a:ext cx="1004153" cy="124650"/>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900" b="1" spc="0" dirty="0" smtClean="0">
                <a:solidFill>
                  <a:schemeClr val="accent1">
                    <a:alpha val="99000"/>
                  </a:schemeClr>
                </a:solidFill>
              </a:rPr>
              <a:t>SQL Server</a:t>
            </a:r>
            <a:endParaRPr lang="en-US" sz="900" b="1" spc="0" dirty="0">
              <a:solidFill>
                <a:schemeClr val="accent1">
                  <a:alpha val="99000"/>
                </a:schemeClr>
              </a:solidFill>
            </a:endParaRPr>
          </a:p>
        </p:txBody>
      </p:sp>
      <p:pic>
        <p:nvPicPr>
          <p:cNvPr id="1035" name="Picture 6" descr="C:\Users\victor.melniciuc\Desktop\==Work\TechEd SQL deck\assets\RAM.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46572" y="3059383"/>
            <a:ext cx="486129" cy="305491"/>
          </a:xfrm>
          <a:prstGeom prst="rect">
            <a:avLst/>
          </a:prstGeom>
          <a:noFill/>
          <a:extLst>
            <a:ext uri="{909E8E84-426E-40DD-AFC4-6F175D3DCCD1}">
              <a14:hiddenFill xmlns:a14="http://schemas.microsoft.com/office/drawing/2010/main">
                <a:solidFill>
                  <a:srgbClr val="FFFFFF"/>
                </a:solidFill>
              </a14:hiddenFill>
            </a:ext>
          </a:extLst>
        </p:spPr>
      </p:pic>
      <p:sp>
        <p:nvSpPr>
          <p:cNvPr id="122" name="Title 1"/>
          <p:cNvSpPr txBox="1">
            <a:spLocks/>
          </p:cNvSpPr>
          <p:nvPr/>
        </p:nvSpPr>
        <p:spPr>
          <a:xfrm>
            <a:off x="9224912" y="3080119"/>
            <a:ext cx="1004153"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bg1">
                    <a:alpha val="99000"/>
                  </a:schemeClr>
                </a:solidFill>
              </a:rPr>
              <a:t>8Gb</a:t>
            </a:r>
            <a:endParaRPr lang="en-US" sz="1050" b="1" spc="0" dirty="0">
              <a:solidFill>
                <a:schemeClr val="bg1">
                  <a:alpha val="99000"/>
                </a:schemeClr>
              </a:solidFill>
            </a:endParaRPr>
          </a:p>
        </p:txBody>
      </p:sp>
      <p:sp>
        <p:nvSpPr>
          <p:cNvPr id="123" name="Title 1"/>
          <p:cNvSpPr txBox="1">
            <a:spLocks/>
          </p:cNvSpPr>
          <p:nvPr/>
        </p:nvSpPr>
        <p:spPr>
          <a:xfrm>
            <a:off x="6930752" y="3080119"/>
            <a:ext cx="1004153"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bg1">
                    <a:alpha val="99000"/>
                  </a:schemeClr>
                </a:solidFill>
              </a:rPr>
              <a:t>12Gb</a:t>
            </a:r>
            <a:endParaRPr lang="en-US" sz="1050" b="1" spc="0" dirty="0">
              <a:solidFill>
                <a:schemeClr val="bg1">
                  <a:alpha val="99000"/>
                </a:schemeClr>
              </a:solidFill>
            </a:endParaRPr>
          </a:p>
        </p:txBody>
      </p:sp>
      <p:pic>
        <p:nvPicPr>
          <p:cNvPr id="124"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92589" y="5365231"/>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25"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3628" y="5803381"/>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3628" y="5584274"/>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03628" y="5355674"/>
            <a:ext cx="8001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0" name="Title 1"/>
          <p:cNvSpPr txBox="1">
            <a:spLocks/>
          </p:cNvSpPr>
          <p:nvPr/>
        </p:nvSpPr>
        <p:spPr>
          <a:xfrm>
            <a:off x="7252788" y="5328598"/>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pic>
        <p:nvPicPr>
          <p:cNvPr id="131" name="Picture 5" descr="C:\Users\victor.melniciuc\Desktop\==Work\TechEd SQL deck\assets\ServerHo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146316" y="5365231"/>
            <a:ext cx="1076325" cy="66675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7355" y="5803381"/>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7355" y="5584274"/>
            <a:ext cx="800100" cy="457200"/>
          </a:xfrm>
          <a:prstGeom prst="rect">
            <a:avLst/>
          </a:prstGeom>
          <a:noFill/>
          <a:extLst>
            <a:ext uri="{909E8E84-426E-40DD-AFC4-6F175D3DCCD1}">
              <a14:hiddenFill xmlns:a14="http://schemas.microsoft.com/office/drawing/2010/main">
                <a:solidFill>
                  <a:srgbClr val="FFFFFF"/>
                </a:solidFill>
              </a14:hiddenFill>
            </a:ext>
          </a:extLst>
        </p:spPr>
      </p:pic>
      <p:pic>
        <p:nvPicPr>
          <p:cNvPr id="134" name="Picture 6" descr="C:\Users\victor.melniciuc\Desktop\==Work\TechEd SQL deck\assets\ServerHor-transp.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57355" y="5355674"/>
            <a:ext cx="800100" cy="457200"/>
          </a:xfrm>
          <a:prstGeom prst="rect">
            <a:avLst/>
          </a:prstGeom>
          <a:noFill/>
          <a:extLst>
            <a:ext uri="{909E8E84-426E-40DD-AFC4-6F175D3DCCD1}">
              <a14:hiddenFill xmlns:a14="http://schemas.microsoft.com/office/drawing/2010/main">
                <a:solidFill>
                  <a:srgbClr val="FFFFFF"/>
                </a:solidFill>
              </a14:hiddenFill>
            </a:ext>
          </a:extLst>
        </p:spPr>
      </p:pic>
      <p:sp>
        <p:nvSpPr>
          <p:cNvPr id="135" name="Title 1"/>
          <p:cNvSpPr txBox="1">
            <a:spLocks/>
          </p:cNvSpPr>
          <p:nvPr/>
        </p:nvSpPr>
        <p:spPr>
          <a:xfrm>
            <a:off x="10006515" y="5328598"/>
            <a:ext cx="1004153" cy="138499"/>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r>
              <a:rPr lang="en-US" sz="1000" b="1" spc="0" dirty="0" smtClean="0">
                <a:solidFill>
                  <a:schemeClr val="accent1">
                    <a:alpha val="99000"/>
                  </a:schemeClr>
                </a:solidFill>
              </a:rPr>
              <a:t>SQL Server</a:t>
            </a:r>
            <a:endParaRPr lang="en-US" sz="1000" b="1" spc="0" dirty="0">
              <a:solidFill>
                <a:schemeClr val="accent1">
                  <a:alpha val="99000"/>
                </a:schemeClr>
              </a:solidFill>
            </a:endParaRPr>
          </a:p>
        </p:txBody>
      </p:sp>
      <p:pic>
        <p:nvPicPr>
          <p:cNvPr id="1038" name="Picture 9" descr="C:\Users\victor.melniciuc\Desktop\==Work\TechEd SQL deck\assets\ARROW-UPPER.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170638" y="5193055"/>
            <a:ext cx="779396" cy="369424"/>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0" descr="C:\Users\victor.melniciuc\Desktop\==Work\TechEd SQL deck\assets\ARROW-lower.pn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70639" y="5770029"/>
            <a:ext cx="779396" cy="364920"/>
          </a:xfrm>
          <a:prstGeom prst="rect">
            <a:avLst/>
          </a:prstGeom>
          <a:noFill/>
          <a:extLst>
            <a:ext uri="{909E8E84-426E-40DD-AFC4-6F175D3DCCD1}">
              <a14:hiddenFill xmlns:a14="http://schemas.microsoft.com/office/drawing/2010/main">
                <a:solidFill>
                  <a:srgbClr val="FFFFFF"/>
                </a:solidFill>
              </a14:hiddenFill>
            </a:ext>
          </a:extLst>
        </p:spPr>
      </p:pic>
      <p:sp>
        <p:nvSpPr>
          <p:cNvPr id="147" name="Title 1"/>
          <p:cNvSpPr txBox="1">
            <a:spLocks/>
          </p:cNvSpPr>
          <p:nvPr/>
        </p:nvSpPr>
        <p:spPr>
          <a:xfrm>
            <a:off x="8058260" y="5587913"/>
            <a:ext cx="1004153" cy="145424"/>
          </a:xfrm>
          <a:prstGeom prst="rect">
            <a:avLst/>
          </a:prstGeom>
        </p:spPr>
        <p:txBody>
          <a:bodyPr vert="horz" wrap="square" lIns="0" tIns="0" rIns="0" bIns="0" rtlCol="0" anchor="t">
            <a:spAutoFit/>
          </a:bodyPr>
          <a:lstStyle>
            <a:lvl1pPr algn="l" defTabSz="914363" rtl="0" eaLnBrk="1" latinLnBrk="0" hangingPunct="1">
              <a:lnSpc>
                <a:spcPct val="90000"/>
              </a:lnSpc>
              <a:spcBef>
                <a:spcPct val="0"/>
              </a:spcBef>
              <a:buNone/>
              <a:defRPr lang="en-US" sz="4400" b="0" kern="1200" cap="none" spc="-100" baseline="0">
                <a:ln w="3175">
                  <a:noFill/>
                </a:ln>
                <a:gradFill flip="none" rotWithShape="1">
                  <a:gsLst>
                    <a:gs pos="0">
                      <a:schemeClr val="tx1"/>
                    </a:gs>
                    <a:gs pos="86000">
                      <a:schemeClr val="tx1"/>
                    </a:gs>
                  </a:gsLst>
                  <a:lin ang="5400000" scaled="0"/>
                  <a:tileRect/>
                </a:gradFill>
                <a:effectLst/>
                <a:latin typeface="+mj-lt"/>
                <a:ea typeface="+mn-ea"/>
                <a:cs typeface="Arial" charset="0"/>
              </a:defRPr>
            </a:lvl1pPr>
          </a:lstStyle>
          <a:p>
            <a:pPr algn="ctr"/>
            <a:r>
              <a:rPr lang="en-US" sz="1050" b="1" spc="0" dirty="0" smtClean="0">
                <a:solidFill>
                  <a:schemeClr val="accent2">
                    <a:lumMod val="75000"/>
                    <a:alpha val="99000"/>
                  </a:schemeClr>
                </a:solidFill>
              </a:rPr>
              <a:t>Load Balancing</a:t>
            </a:r>
            <a:endParaRPr lang="en-US" sz="1050" b="1" spc="0" dirty="0">
              <a:solidFill>
                <a:schemeClr val="accent2">
                  <a:lumMod val="75000"/>
                  <a:alpha val="99000"/>
                </a:schemeClr>
              </a:solidFill>
            </a:endParaRPr>
          </a:p>
        </p:txBody>
      </p:sp>
    </p:spTree>
    <p:extLst>
      <p:ext uri="{BB962C8B-B14F-4D97-AF65-F5344CB8AC3E}">
        <p14:creationId xmlns:p14="http://schemas.microsoft.com/office/powerpoint/2010/main" val="127329951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250"/>
                                        <p:tgtEl>
                                          <p:spTgt spid="37"/>
                                        </p:tgtEl>
                                      </p:cBhvr>
                                    </p:animEffect>
                                    <p:anim calcmode="lin" valueType="num">
                                      <p:cBhvr>
                                        <p:cTn id="8" dur="250" fill="hold"/>
                                        <p:tgtEl>
                                          <p:spTgt spid="37"/>
                                        </p:tgtEl>
                                        <p:attrNameLst>
                                          <p:attrName>ppt_x</p:attrName>
                                        </p:attrNameLst>
                                      </p:cBhvr>
                                      <p:tavLst>
                                        <p:tav tm="0">
                                          <p:val>
                                            <p:strVal val="#ppt_x"/>
                                          </p:val>
                                        </p:tav>
                                        <p:tav tm="100000">
                                          <p:val>
                                            <p:strVal val="#ppt_x"/>
                                          </p:val>
                                        </p:tav>
                                      </p:tavLst>
                                    </p:anim>
                                    <p:anim calcmode="lin" valueType="num">
                                      <p:cBhvr>
                                        <p:cTn id="9" dur="25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250"/>
                            </p:stCondLst>
                            <p:childTnLst>
                              <p:par>
                                <p:cTn id="11" presetID="10" presetClass="entr" presetSubtype="0" fill="hold" nodeType="after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fade">
                                      <p:cBhvr>
                                        <p:cTn id="13" dur="250"/>
                                        <p:tgtEl>
                                          <p:spTgt spid="35"/>
                                        </p:tgtEl>
                                      </p:cBhvr>
                                    </p:animEffect>
                                  </p:childTnLst>
                                </p:cTn>
                              </p:par>
                              <p:par>
                                <p:cTn id="14" presetID="42"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anim calcmode="lin" valueType="num">
                                      <p:cBhvr>
                                        <p:cTn id="17" dur="500" fill="hold"/>
                                        <p:tgtEl>
                                          <p:spTgt spid="3"/>
                                        </p:tgtEl>
                                        <p:attrNameLst>
                                          <p:attrName>ppt_x</p:attrName>
                                        </p:attrNameLst>
                                      </p:cBhvr>
                                      <p:tavLst>
                                        <p:tav tm="0">
                                          <p:val>
                                            <p:strVal val="#ppt_x"/>
                                          </p:val>
                                        </p:tav>
                                        <p:tav tm="100000">
                                          <p:val>
                                            <p:strVal val="#ppt_x"/>
                                          </p:val>
                                        </p:tav>
                                      </p:tavLst>
                                    </p:anim>
                                    <p:anim calcmode="lin" valueType="num">
                                      <p:cBhvr>
                                        <p:cTn id="18" dur="500" fill="hold"/>
                                        <p:tgtEl>
                                          <p:spTgt spid="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25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anim calcmode="lin" valueType="num">
                                      <p:cBhvr>
                                        <p:cTn id="22" dur="500" fill="hold"/>
                                        <p:tgtEl>
                                          <p:spTgt spid="6"/>
                                        </p:tgtEl>
                                        <p:attrNameLst>
                                          <p:attrName>ppt_x</p:attrName>
                                        </p:attrNameLst>
                                      </p:cBhvr>
                                      <p:tavLst>
                                        <p:tav tm="0">
                                          <p:val>
                                            <p:strVal val="#ppt_x"/>
                                          </p:val>
                                        </p:tav>
                                        <p:tav tm="100000">
                                          <p:val>
                                            <p:strVal val="#ppt_x"/>
                                          </p:val>
                                        </p:tav>
                                      </p:tavLst>
                                    </p:anim>
                                    <p:anim calcmode="lin" valueType="num">
                                      <p:cBhvr>
                                        <p:cTn id="23" dur="500" fill="hold"/>
                                        <p:tgtEl>
                                          <p:spTgt spid="6"/>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500"/>
                                  </p:stCondLst>
                                  <p:childTnLst>
                                    <p:set>
                                      <p:cBhvr>
                                        <p:cTn id="25" dur="1" fill="hold">
                                          <p:stCondLst>
                                            <p:cond delay="0"/>
                                          </p:stCondLst>
                                        </p:cTn>
                                        <p:tgtEl>
                                          <p:spTgt spid="39"/>
                                        </p:tgtEl>
                                        <p:attrNameLst>
                                          <p:attrName>style.visibility</p:attrName>
                                        </p:attrNameLst>
                                      </p:cBhvr>
                                      <p:to>
                                        <p:strVal val="visible"/>
                                      </p:to>
                                    </p:set>
                                    <p:animEffect transition="in" filter="fade">
                                      <p:cBhvr>
                                        <p:cTn id="26" dur="500"/>
                                        <p:tgtEl>
                                          <p:spTgt spid="39"/>
                                        </p:tgtEl>
                                      </p:cBhvr>
                                    </p:animEffect>
                                    <p:anim calcmode="lin" valueType="num">
                                      <p:cBhvr>
                                        <p:cTn id="27" dur="500" fill="hold"/>
                                        <p:tgtEl>
                                          <p:spTgt spid="39"/>
                                        </p:tgtEl>
                                        <p:attrNameLst>
                                          <p:attrName>ppt_x</p:attrName>
                                        </p:attrNameLst>
                                      </p:cBhvr>
                                      <p:tavLst>
                                        <p:tav tm="0">
                                          <p:val>
                                            <p:strVal val="#ppt_x"/>
                                          </p:val>
                                        </p:tav>
                                        <p:tav tm="100000">
                                          <p:val>
                                            <p:strVal val="#ppt_x"/>
                                          </p:val>
                                        </p:tav>
                                      </p:tavLst>
                                    </p:anim>
                                    <p:anim calcmode="lin" valueType="num">
                                      <p:cBhvr>
                                        <p:cTn id="28" dur="500" fill="hold"/>
                                        <p:tgtEl>
                                          <p:spTgt spid="39"/>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75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par>
                                <p:cTn id="34" presetID="47" presetClass="entr" presetSubtype="0" fill="hold" nodeType="withEffect">
                                  <p:stCondLst>
                                    <p:cond delay="100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1500"/>
                                  </p:stCondLst>
                                  <p:childTnLst>
                                    <p:set>
                                      <p:cBhvr>
                                        <p:cTn id="40" dur="1" fill="hold">
                                          <p:stCondLst>
                                            <p:cond delay="0"/>
                                          </p:stCondLst>
                                        </p:cTn>
                                        <p:tgtEl>
                                          <p:spTgt spid="53"/>
                                        </p:tgtEl>
                                        <p:attrNameLst>
                                          <p:attrName>style.visibility</p:attrName>
                                        </p:attrNameLst>
                                      </p:cBhvr>
                                      <p:to>
                                        <p:strVal val="visible"/>
                                      </p:to>
                                    </p:set>
                                    <p:animEffect transition="in" filter="fade">
                                      <p:cBhvr>
                                        <p:cTn id="41" dur="750"/>
                                        <p:tgtEl>
                                          <p:spTgt spid="53"/>
                                        </p:tgtEl>
                                      </p:cBhvr>
                                    </p:animEffect>
                                    <p:anim calcmode="lin" valueType="num">
                                      <p:cBhvr>
                                        <p:cTn id="42" dur="750" fill="hold"/>
                                        <p:tgtEl>
                                          <p:spTgt spid="53"/>
                                        </p:tgtEl>
                                        <p:attrNameLst>
                                          <p:attrName>ppt_x</p:attrName>
                                        </p:attrNameLst>
                                      </p:cBhvr>
                                      <p:tavLst>
                                        <p:tav tm="0">
                                          <p:val>
                                            <p:strVal val="#ppt_x"/>
                                          </p:val>
                                        </p:tav>
                                        <p:tav tm="100000">
                                          <p:val>
                                            <p:strVal val="#ppt_x"/>
                                          </p:val>
                                        </p:tav>
                                      </p:tavLst>
                                    </p:anim>
                                    <p:anim calcmode="lin" valueType="num">
                                      <p:cBhvr>
                                        <p:cTn id="43" dur="750" fill="hold"/>
                                        <p:tgtEl>
                                          <p:spTgt spid="53"/>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47" presetClass="entr" presetSubtype="0" fill="hold"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41"/>
                                        </p:tgtEl>
                                        <p:attrNameLst>
                                          <p:attrName>style.visibility</p:attrName>
                                        </p:attrNameLst>
                                      </p:cBhvr>
                                      <p:to>
                                        <p:strVal val="visible"/>
                                      </p:to>
                                    </p:set>
                                    <p:animEffect transition="in" filter="fade">
                                      <p:cBhvr>
                                        <p:cTn id="52" dur="1000"/>
                                        <p:tgtEl>
                                          <p:spTgt spid="41"/>
                                        </p:tgtEl>
                                      </p:cBhvr>
                                    </p:animEffect>
                                    <p:anim calcmode="lin" valueType="num">
                                      <p:cBhvr>
                                        <p:cTn id="53" dur="1000" fill="hold"/>
                                        <p:tgtEl>
                                          <p:spTgt spid="41"/>
                                        </p:tgtEl>
                                        <p:attrNameLst>
                                          <p:attrName>ppt_x</p:attrName>
                                        </p:attrNameLst>
                                      </p:cBhvr>
                                      <p:tavLst>
                                        <p:tav tm="0">
                                          <p:val>
                                            <p:strVal val="#ppt_x"/>
                                          </p:val>
                                        </p:tav>
                                        <p:tav tm="100000">
                                          <p:val>
                                            <p:strVal val="#ppt_x"/>
                                          </p:val>
                                        </p:tav>
                                      </p:tavLst>
                                    </p:anim>
                                    <p:anim calcmode="lin" valueType="num">
                                      <p:cBhvr>
                                        <p:cTn id="54" dur="1000" fill="hold"/>
                                        <p:tgtEl>
                                          <p:spTgt spid="41"/>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250"/>
                                  </p:stCondLst>
                                  <p:childTnLst>
                                    <p:set>
                                      <p:cBhvr>
                                        <p:cTn id="56" dur="1" fill="hold">
                                          <p:stCondLst>
                                            <p:cond delay="0"/>
                                          </p:stCondLst>
                                        </p:cTn>
                                        <p:tgtEl>
                                          <p:spTgt spid="46"/>
                                        </p:tgtEl>
                                        <p:attrNameLst>
                                          <p:attrName>style.visibility</p:attrName>
                                        </p:attrNameLst>
                                      </p:cBhvr>
                                      <p:to>
                                        <p:strVal val="visible"/>
                                      </p:to>
                                    </p:set>
                                    <p:animEffect transition="in" filter="fade">
                                      <p:cBhvr>
                                        <p:cTn id="57" dur="1000"/>
                                        <p:tgtEl>
                                          <p:spTgt spid="46"/>
                                        </p:tgtEl>
                                      </p:cBhvr>
                                    </p:animEffect>
                                    <p:anim calcmode="lin" valueType="num">
                                      <p:cBhvr>
                                        <p:cTn id="58" dur="1000" fill="hold"/>
                                        <p:tgtEl>
                                          <p:spTgt spid="46"/>
                                        </p:tgtEl>
                                        <p:attrNameLst>
                                          <p:attrName>ppt_x</p:attrName>
                                        </p:attrNameLst>
                                      </p:cBhvr>
                                      <p:tavLst>
                                        <p:tav tm="0">
                                          <p:val>
                                            <p:strVal val="#ppt_x"/>
                                          </p:val>
                                        </p:tav>
                                        <p:tav tm="100000">
                                          <p:val>
                                            <p:strVal val="#ppt_x"/>
                                          </p:val>
                                        </p:tav>
                                      </p:tavLst>
                                    </p:anim>
                                    <p:anim calcmode="lin" valueType="num">
                                      <p:cBhvr>
                                        <p:cTn id="59" dur="1000" fill="hold"/>
                                        <p:tgtEl>
                                          <p:spTgt spid="46"/>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250"/>
                                  </p:stCondLst>
                                  <p:childTnLst>
                                    <p:set>
                                      <p:cBhvr>
                                        <p:cTn id="61" dur="1" fill="hold">
                                          <p:stCondLst>
                                            <p:cond delay="0"/>
                                          </p:stCondLst>
                                        </p:cTn>
                                        <p:tgtEl>
                                          <p:spTgt spid="42"/>
                                        </p:tgtEl>
                                        <p:attrNameLst>
                                          <p:attrName>style.visibility</p:attrName>
                                        </p:attrNameLst>
                                      </p:cBhvr>
                                      <p:to>
                                        <p:strVal val="visible"/>
                                      </p:to>
                                    </p:set>
                                    <p:animEffect transition="in" filter="fade">
                                      <p:cBhvr>
                                        <p:cTn id="62" dur="1000"/>
                                        <p:tgtEl>
                                          <p:spTgt spid="42"/>
                                        </p:tgtEl>
                                      </p:cBhvr>
                                    </p:animEffect>
                                    <p:anim calcmode="lin" valueType="num">
                                      <p:cBhvr>
                                        <p:cTn id="63" dur="1000" fill="hold"/>
                                        <p:tgtEl>
                                          <p:spTgt spid="42"/>
                                        </p:tgtEl>
                                        <p:attrNameLst>
                                          <p:attrName>ppt_x</p:attrName>
                                        </p:attrNameLst>
                                      </p:cBhvr>
                                      <p:tavLst>
                                        <p:tav tm="0">
                                          <p:val>
                                            <p:strVal val="#ppt_x"/>
                                          </p:val>
                                        </p:tav>
                                        <p:tav tm="100000">
                                          <p:val>
                                            <p:strVal val="#ppt_x"/>
                                          </p:val>
                                        </p:tav>
                                      </p:tavLst>
                                    </p:anim>
                                    <p:anim calcmode="lin" valueType="num">
                                      <p:cBhvr>
                                        <p:cTn id="64" dur="1000" fill="hold"/>
                                        <p:tgtEl>
                                          <p:spTgt spid="42"/>
                                        </p:tgtEl>
                                        <p:attrNameLst>
                                          <p:attrName>ppt_y</p:attrName>
                                        </p:attrNameLst>
                                      </p:cBhvr>
                                      <p:tavLst>
                                        <p:tav tm="0">
                                          <p:val>
                                            <p:strVal val="#ppt_y-.1"/>
                                          </p:val>
                                        </p:tav>
                                        <p:tav tm="100000">
                                          <p:val>
                                            <p:strVal val="#ppt_y"/>
                                          </p:val>
                                        </p:tav>
                                      </p:tavLst>
                                    </p:anim>
                                  </p:childTnLst>
                                </p:cTn>
                              </p:par>
                              <p:par>
                                <p:cTn id="65" presetID="47" presetClass="entr" presetSubtype="0" fill="hold" nodeType="withEffect">
                                  <p:stCondLst>
                                    <p:cond delay="50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par>
                                <p:cTn id="70" presetID="47" presetClass="entr" presetSubtype="0" fill="hold" nodeType="withEffect">
                                  <p:stCondLst>
                                    <p:cond delay="500"/>
                                  </p:stCondLst>
                                  <p:childTnLst>
                                    <p:set>
                                      <p:cBhvr>
                                        <p:cTn id="71" dur="1" fill="hold">
                                          <p:stCondLst>
                                            <p:cond delay="0"/>
                                          </p:stCondLst>
                                        </p:cTn>
                                        <p:tgtEl>
                                          <p:spTgt spid="47"/>
                                        </p:tgtEl>
                                        <p:attrNameLst>
                                          <p:attrName>style.visibility</p:attrName>
                                        </p:attrNameLst>
                                      </p:cBhvr>
                                      <p:to>
                                        <p:strVal val="visible"/>
                                      </p:to>
                                    </p:set>
                                    <p:animEffect transition="in" filter="fade">
                                      <p:cBhvr>
                                        <p:cTn id="72" dur="1000"/>
                                        <p:tgtEl>
                                          <p:spTgt spid="47"/>
                                        </p:tgtEl>
                                      </p:cBhvr>
                                    </p:animEffect>
                                    <p:anim calcmode="lin" valueType="num">
                                      <p:cBhvr>
                                        <p:cTn id="73" dur="1000" fill="hold"/>
                                        <p:tgtEl>
                                          <p:spTgt spid="47"/>
                                        </p:tgtEl>
                                        <p:attrNameLst>
                                          <p:attrName>ppt_x</p:attrName>
                                        </p:attrNameLst>
                                      </p:cBhvr>
                                      <p:tavLst>
                                        <p:tav tm="0">
                                          <p:val>
                                            <p:strVal val="#ppt_x"/>
                                          </p:val>
                                        </p:tav>
                                        <p:tav tm="100000">
                                          <p:val>
                                            <p:strVal val="#ppt_x"/>
                                          </p:val>
                                        </p:tav>
                                      </p:tavLst>
                                    </p:anim>
                                    <p:anim calcmode="lin" valueType="num">
                                      <p:cBhvr>
                                        <p:cTn id="74" dur="1000" fill="hold"/>
                                        <p:tgtEl>
                                          <p:spTgt spid="47"/>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75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1000"/>
                                        <p:tgtEl>
                                          <p:spTgt spid="49"/>
                                        </p:tgtEl>
                                      </p:cBhvr>
                                    </p:animEffect>
                                    <p:anim calcmode="lin" valueType="num">
                                      <p:cBhvr>
                                        <p:cTn id="78" dur="1000" fill="hold"/>
                                        <p:tgtEl>
                                          <p:spTgt spid="49"/>
                                        </p:tgtEl>
                                        <p:attrNameLst>
                                          <p:attrName>ppt_x</p:attrName>
                                        </p:attrNameLst>
                                      </p:cBhvr>
                                      <p:tavLst>
                                        <p:tav tm="0">
                                          <p:val>
                                            <p:strVal val="#ppt_x"/>
                                          </p:val>
                                        </p:tav>
                                        <p:tav tm="100000">
                                          <p:val>
                                            <p:strVal val="#ppt_x"/>
                                          </p:val>
                                        </p:tav>
                                      </p:tavLst>
                                    </p:anim>
                                    <p:anim calcmode="lin" valueType="num">
                                      <p:cBhvr>
                                        <p:cTn id="79" dur="1000" fill="hold"/>
                                        <p:tgtEl>
                                          <p:spTgt spid="49"/>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750"/>
                                  </p:stCondLst>
                                  <p:childTnLst>
                                    <p:set>
                                      <p:cBhvr>
                                        <p:cTn id="81" dur="1" fill="hold">
                                          <p:stCondLst>
                                            <p:cond delay="0"/>
                                          </p:stCondLst>
                                        </p:cTn>
                                        <p:tgtEl>
                                          <p:spTgt spid="50"/>
                                        </p:tgtEl>
                                        <p:attrNameLst>
                                          <p:attrName>style.visibility</p:attrName>
                                        </p:attrNameLst>
                                      </p:cBhvr>
                                      <p:to>
                                        <p:strVal val="visible"/>
                                      </p:to>
                                    </p:set>
                                    <p:animEffect transition="in" filter="fade">
                                      <p:cBhvr>
                                        <p:cTn id="82" dur="1000"/>
                                        <p:tgtEl>
                                          <p:spTgt spid="50"/>
                                        </p:tgtEl>
                                      </p:cBhvr>
                                    </p:animEffect>
                                    <p:anim calcmode="lin" valueType="num">
                                      <p:cBhvr>
                                        <p:cTn id="83" dur="1000" fill="hold"/>
                                        <p:tgtEl>
                                          <p:spTgt spid="50"/>
                                        </p:tgtEl>
                                        <p:attrNameLst>
                                          <p:attrName>ppt_x</p:attrName>
                                        </p:attrNameLst>
                                      </p:cBhvr>
                                      <p:tavLst>
                                        <p:tav tm="0">
                                          <p:val>
                                            <p:strVal val="#ppt_x"/>
                                          </p:val>
                                        </p:tav>
                                        <p:tav tm="100000">
                                          <p:val>
                                            <p:strVal val="#ppt_x"/>
                                          </p:val>
                                        </p:tav>
                                      </p:tavLst>
                                    </p:anim>
                                    <p:anim calcmode="lin" valueType="num">
                                      <p:cBhvr>
                                        <p:cTn id="84" dur="1000" fill="hold"/>
                                        <p:tgtEl>
                                          <p:spTgt spid="50"/>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1000"/>
                                  </p:stCondLst>
                                  <p:childTnLst>
                                    <p:set>
                                      <p:cBhvr>
                                        <p:cTn id="86" dur="1" fill="hold">
                                          <p:stCondLst>
                                            <p:cond delay="0"/>
                                          </p:stCondLst>
                                        </p:cTn>
                                        <p:tgtEl>
                                          <p:spTgt spid="51"/>
                                        </p:tgtEl>
                                        <p:attrNameLst>
                                          <p:attrName>style.visibility</p:attrName>
                                        </p:attrNameLst>
                                      </p:cBhvr>
                                      <p:to>
                                        <p:strVal val="visible"/>
                                      </p:to>
                                    </p:set>
                                    <p:animEffect transition="in" filter="fade">
                                      <p:cBhvr>
                                        <p:cTn id="87" dur="1000"/>
                                        <p:tgtEl>
                                          <p:spTgt spid="51"/>
                                        </p:tgtEl>
                                      </p:cBhvr>
                                    </p:animEffect>
                                    <p:anim calcmode="lin" valueType="num">
                                      <p:cBhvr>
                                        <p:cTn id="88" dur="1000" fill="hold"/>
                                        <p:tgtEl>
                                          <p:spTgt spid="51"/>
                                        </p:tgtEl>
                                        <p:attrNameLst>
                                          <p:attrName>ppt_x</p:attrName>
                                        </p:attrNameLst>
                                      </p:cBhvr>
                                      <p:tavLst>
                                        <p:tav tm="0">
                                          <p:val>
                                            <p:strVal val="#ppt_x"/>
                                          </p:val>
                                        </p:tav>
                                        <p:tav tm="100000">
                                          <p:val>
                                            <p:strVal val="#ppt_x"/>
                                          </p:val>
                                        </p:tav>
                                      </p:tavLst>
                                    </p:anim>
                                    <p:anim calcmode="lin" valueType="num">
                                      <p:cBhvr>
                                        <p:cTn id="89" dur="1000" fill="hold"/>
                                        <p:tgtEl>
                                          <p:spTgt spid="51"/>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100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1000"/>
                                        <p:tgtEl>
                                          <p:spTgt spid="52"/>
                                        </p:tgtEl>
                                      </p:cBhvr>
                                    </p:animEffect>
                                    <p:anim calcmode="lin" valueType="num">
                                      <p:cBhvr>
                                        <p:cTn id="93" dur="1000" fill="hold"/>
                                        <p:tgtEl>
                                          <p:spTgt spid="52"/>
                                        </p:tgtEl>
                                        <p:attrNameLst>
                                          <p:attrName>ppt_x</p:attrName>
                                        </p:attrNameLst>
                                      </p:cBhvr>
                                      <p:tavLst>
                                        <p:tav tm="0">
                                          <p:val>
                                            <p:strVal val="#ppt_x"/>
                                          </p:val>
                                        </p:tav>
                                        <p:tav tm="100000">
                                          <p:val>
                                            <p:strVal val="#ppt_x"/>
                                          </p:val>
                                        </p:tav>
                                      </p:tavLst>
                                    </p:anim>
                                    <p:anim calcmode="lin" valueType="num">
                                      <p:cBhvr>
                                        <p:cTn id="94" dur="10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4500"/>
                            </p:stCondLst>
                            <p:childTnLst>
                              <p:par>
                                <p:cTn id="96" presetID="53" presetClass="entr" presetSubtype="16" fill="hold" grpId="0" nodeType="afterEffect">
                                  <p:stCondLst>
                                    <p:cond delay="25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nodeType="clickEffect">
                                  <p:stCondLst>
                                    <p:cond delay="0"/>
                                  </p:stCondLst>
                                  <p:childTnLst>
                                    <p:set>
                                      <p:cBhvr>
                                        <p:cTn id="104" dur="1" fill="hold">
                                          <p:stCondLst>
                                            <p:cond delay="0"/>
                                          </p:stCondLst>
                                        </p:cTn>
                                        <p:tgtEl>
                                          <p:spTgt spid="2"/>
                                        </p:tgtEl>
                                        <p:attrNameLst>
                                          <p:attrName>style.visibility</p:attrName>
                                        </p:attrNameLst>
                                      </p:cBhvr>
                                      <p:to>
                                        <p:strVal val="visible"/>
                                      </p:to>
                                    </p:set>
                                    <p:animEffect transition="in" filter="fade">
                                      <p:cBhvr>
                                        <p:cTn id="105" dur="500"/>
                                        <p:tgtEl>
                                          <p:spTgt spid="2"/>
                                        </p:tgtEl>
                                      </p:cBhvr>
                                    </p:animEffect>
                                  </p:childTnLst>
                                </p:cTn>
                              </p:par>
                              <p:par>
                                <p:cTn id="106" presetID="42" presetClass="entr" presetSubtype="0" fill="hold" nodeType="withEffect">
                                  <p:stCondLst>
                                    <p:cond delay="0"/>
                                  </p:stCondLst>
                                  <p:childTnLst>
                                    <p:set>
                                      <p:cBhvr>
                                        <p:cTn id="107" dur="1" fill="hold">
                                          <p:stCondLst>
                                            <p:cond delay="0"/>
                                          </p:stCondLst>
                                        </p:cTn>
                                        <p:tgtEl>
                                          <p:spTgt spid="54"/>
                                        </p:tgtEl>
                                        <p:attrNameLst>
                                          <p:attrName>style.visibility</p:attrName>
                                        </p:attrNameLst>
                                      </p:cBhvr>
                                      <p:to>
                                        <p:strVal val="visible"/>
                                      </p:to>
                                    </p:set>
                                    <p:animEffect transition="in" filter="fade">
                                      <p:cBhvr>
                                        <p:cTn id="108" dur="500"/>
                                        <p:tgtEl>
                                          <p:spTgt spid="54"/>
                                        </p:tgtEl>
                                      </p:cBhvr>
                                    </p:animEffect>
                                    <p:anim calcmode="lin" valueType="num">
                                      <p:cBhvr>
                                        <p:cTn id="109" dur="500" fill="hold"/>
                                        <p:tgtEl>
                                          <p:spTgt spid="54"/>
                                        </p:tgtEl>
                                        <p:attrNameLst>
                                          <p:attrName>ppt_x</p:attrName>
                                        </p:attrNameLst>
                                      </p:cBhvr>
                                      <p:tavLst>
                                        <p:tav tm="0">
                                          <p:val>
                                            <p:strVal val="#ppt_x"/>
                                          </p:val>
                                        </p:tav>
                                        <p:tav tm="100000">
                                          <p:val>
                                            <p:strVal val="#ppt_x"/>
                                          </p:val>
                                        </p:tav>
                                      </p:tavLst>
                                    </p:anim>
                                    <p:anim calcmode="lin" valueType="num">
                                      <p:cBhvr>
                                        <p:cTn id="110" dur="500" fill="hold"/>
                                        <p:tgtEl>
                                          <p:spTgt spid="54"/>
                                        </p:tgtEl>
                                        <p:attrNameLst>
                                          <p:attrName>ppt_y</p:attrName>
                                        </p:attrNameLst>
                                      </p:cBhvr>
                                      <p:tavLst>
                                        <p:tav tm="0">
                                          <p:val>
                                            <p:strVal val="#ppt_y+.1"/>
                                          </p:val>
                                        </p:tav>
                                        <p:tav tm="100000">
                                          <p:val>
                                            <p:strVal val="#ppt_y"/>
                                          </p:val>
                                        </p:tav>
                                      </p:tavLst>
                                    </p:anim>
                                  </p:childTnLst>
                                </p:cTn>
                              </p:par>
                              <p:par>
                                <p:cTn id="111" presetID="42" presetClass="entr" presetSubtype="0" fill="hold" nodeType="withEffect">
                                  <p:stCondLst>
                                    <p:cond delay="250"/>
                                  </p:stCondLst>
                                  <p:childTnLst>
                                    <p:set>
                                      <p:cBhvr>
                                        <p:cTn id="112" dur="1" fill="hold">
                                          <p:stCondLst>
                                            <p:cond delay="0"/>
                                          </p:stCondLst>
                                        </p:cTn>
                                        <p:tgtEl>
                                          <p:spTgt spid="56"/>
                                        </p:tgtEl>
                                        <p:attrNameLst>
                                          <p:attrName>style.visibility</p:attrName>
                                        </p:attrNameLst>
                                      </p:cBhvr>
                                      <p:to>
                                        <p:strVal val="visible"/>
                                      </p:to>
                                    </p:set>
                                    <p:animEffect transition="in" filter="fade">
                                      <p:cBhvr>
                                        <p:cTn id="113" dur="500"/>
                                        <p:tgtEl>
                                          <p:spTgt spid="56"/>
                                        </p:tgtEl>
                                      </p:cBhvr>
                                    </p:animEffect>
                                    <p:anim calcmode="lin" valueType="num">
                                      <p:cBhvr>
                                        <p:cTn id="114" dur="500" fill="hold"/>
                                        <p:tgtEl>
                                          <p:spTgt spid="56"/>
                                        </p:tgtEl>
                                        <p:attrNameLst>
                                          <p:attrName>ppt_x</p:attrName>
                                        </p:attrNameLst>
                                      </p:cBhvr>
                                      <p:tavLst>
                                        <p:tav tm="0">
                                          <p:val>
                                            <p:strVal val="#ppt_x"/>
                                          </p:val>
                                        </p:tav>
                                        <p:tav tm="100000">
                                          <p:val>
                                            <p:strVal val="#ppt_x"/>
                                          </p:val>
                                        </p:tav>
                                      </p:tavLst>
                                    </p:anim>
                                    <p:anim calcmode="lin" valueType="num">
                                      <p:cBhvr>
                                        <p:cTn id="115" dur="500" fill="hold"/>
                                        <p:tgtEl>
                                          <p:spTgt spid="56"/>
                                        </p:tgtEl>
                                        <p:attrNameLst>
                                          <p:attrName>ppt_y</p:attrName>
                                        </p:attrNameLst>
                                      </p:cBhvr>
                                      <p:tavLst>
                                        <p:tav tm="0">
                                          <p:val>
                                            <p:strVal val="#ppt_y+.1"/>
                                          </p:val>
                                        </p:tav>
                                        <p:tav tm="100000">
                                          <p:val>
                                            <p:strVal val="#ppt_y"/>
                                          </p:val>
                                        </p:tav>
                                      </p:tavLst>
                                    </p:anim>
                                  </p:childTnLst>
                                </p:cTn>
                              </p:par>
                              <p:par>
                                <p:cTn id="116" presetID="42" presetClass="entr" presetSubtype="0" fill="hold" nodeType="withEffect">
                                  <p:stCondLst>
                                    <p:cond delay="500"/>
                                  </p:stCondLst>
                                  <p:childTnLst>
                                    <p:set>
                                      <p:cBhvr>
                                        <p:cTn id="117" dur="1" fill="hold">
                                          <p:stCondLst>
                                            <p:cond delay="0"/>
                                          </p:stCondLst>
                                        </p:cTn>
                                        <p:tgtEl>
                                          <p:spTgt spid="57"/>
                                        </p:tgtEl>
                                        <p:attrNameLst>
                                          <p:attrName>style.visibility</p:attrName>
                                        </p:attrNameLst>
                                      </p:cBhvr>
                                      <p:to>
                                        <p:strVal val="visible"/>
                                      </p:to>
                                    </p:set>
                                    <p:animEffect transition="in" filter="fade">
                                      <p:cBhvr>
                                        <p:cTn id="118" dur="500"/>
                                        <p:tgtEl>
                                          <p:spTgt spid="57"/>
                                        </p:tgtEl>
                                      </p:cBhvr>
                                    </p:animEffect>
                                    <p:anim calcmode="lin" valueType="num">
                                      <p:cBhvr>
                                        <p:cTn id="119" dur="500" fill="hold"/>
                                        <p:tgtEl>
                                          <p:spTgt spid="57"/>
                                        </p:tgtEl>
                                        <p:attrNameLst>
                                          <p:attrName>ppt_x</p:attrName>
                                        </p:attrNameLst>
                                      </p:cBhvr>
                                      <p:tavLst>
                                        <p:tav tm="0">
                                          <p:val>
                                            <p:strVal val="#ppt_x"/>
                                          </p:val>
                                        </p:tav>
                                        <p:tav tm="100000">
                                          <p:val>
                                            <p:strVal val="#ppt_x"/>
                                          </p:val>
                                        </p:tav>
                                      </p:tavLst>
                                    </p:anim>
                                    <p:anim calcmode="lin" valueType="num">
                                      <p:cBhvr>
                                        <p:cTn id="120" dur="500" fill="hold"/>
                                        <p:tgtEl>
                                          <p:spTgt spid="57"/>
                                        </p:tgtEl>
                                        <p:attrNameLst>
                                          <p:attrName>ppt_y</p:attrName>
                                        </p:attrNameLst>
                                      </p:cBhvr>
                                      <p:tavLst>
                                        <p:tav tm="0">
                                          <p:val>
                                            <p:strVal val="#ppt_y+.1"/>
                                          </p:val>
                                        </p:tav>
                                        <p:tav tm="100000">
                                          <p:val>
                                            <p:strVal val="#ppt_y"/>
                                          </p:val>
                                        </p:tav>
                                      </p:tavLst>
                                    </p:anim>
                                  </p:childTnLst>
                                </p:cTn>
                              </p:par>
                              <p:par>
                                <p:cTn id="121" presetID="42" presetClass="entr" presetSubtype="0" fill="hold" nodeType="withEffect">
                                  <p:stCondLst>
                                    <p:cond delay="750"/>
                                  </p:stCondLst>
                                  <p:childTnLst>
                                    <p:set>
                                      <p:cBhvr>
                                        <p:cTn id="122" dur="1" fill="hold">
                                          <p:stCondLst>
                                            <p:cond delay="0"/>
                                          </p:stCondLst>
                                        </p:cTn>
                                        <p:tgtEl>
                                          <p:spTgt spid="58"/>
                                        </p:tgtEl>
                                        <p:attrNameLst>
                                          <p:attrName>style.visibility</p:attrName>
                                        </p:attrNameLst>
                                      </p:cBhvr>
                                      <p:to>
                                        <p:strVal val="visible"/>
                                      </p:to>
                                    </p:set>
                                    <p:animEffect transition="in" filter="fade">
                                      <p:cBhvr>
                                        <p:cTn id="123" dur="500"/>
                                        <p:tgtEl>
                                          <p:spTgt spid="58"/>
                                        </p:tgtEl>
                                      </p:cBhvr>
                                    </p:animEffect>
                                    <p:anim calcmode="lin" valueType="num">
                                      <p:cBhvr>
                                        <p:cTn id="124" dur="500" fill="hold"/>
                                        <p:tgtEl>
                                          <p:spTgt spid="58"/>
                                        </p:tgtEl>
                                        <p:attrNameLst>
                                          <p:attrName>ppt_x</p:attrName>
                                        </p:attrNameLst>
                                      </p:cBhvr>
                                      <p:tavLst>
                                        <p:tav tm="0">
                                          <p:val>
                                            <p:strVal val="#ppt_x"/>
                                          </p:val>
                                        </p:tav>
                                        <p:tav tm="100000">
                                          <p:val>
                                            <p:strVal val="#ppt_x"/>
                                          </p:val>
                                        </p:tav>
                                      </p:tavLst>
                                    </p:anim>
                                    <p:anim calcmode="lin" valueType="num">
                                      <p:cBhvr>
                                        <p:cTn id="125" dur="500" fill="hold"/>
                                        <p:tgtEl>
                                          <p:spTgt spid="58"/>
                                        </p:tgtEl>
                                        <p:attrNameLst>
                                          <p:attrName>ppt_y</p:attrName>
                                        </p:attrNameLst>
                                      </p:cBhvr>
                                      <p:tavLst>
                                        <p:tav tm="0">
                                          <p:val>
                                            <p:strVal val="#ppt_y+.1"/>
                                          </p:val>
                                        </p:tav>
                                        <p:tav tm="100000">
                                          <p:val>
                                            <p:strVal val="#ppt_y"/>
                                          </p:val>
                                        </p:tav>
                                      </p:tavLst>
                                    </p:anim>
                                  </p:childTnLst>
                                </p:cTn>
                              </p:par>
                              <p:par>
                                <p:cTn id="126" presetID="47" presetClass="entr" presetSubtype="0" fill="hold" nodeType="withEffect">
                                  <p:stCondLst>
                                    <p:cond delay="1000"/>
                                  </p:stCondLst>
                                  <p:childTnLst>
                                    <p:set>
                                      <p:cBhvr>
                                        <p:cTn id="127" dur="1" fill="hold">
                                          <p:stCondLst>
                                            <p:cond delay="0"/>
                                          </p:stCondLst>
                                        </p:cTn>
                                        <p:tgtEl>
                                          <p:spTgt spid="55"/>
                                        </p:tgtEl>
                                        <p:attrNameLst>
                                          <p:attrName>style.visibility</p:attrName>
                                        </p:attrNameLst>
                                      </p:cBhvr>
                                      <p:to>
                                        <p:strVal val="visible"/>
                                      </p:to>
                                    </p:set>
                                    <p:animEffect transition="in" filter="fade">
                                      <p:cBhvr>
                                        <p:cTn id="128" dur="1000"/>
                                        <p:tgtEl>
                                          <p:spTgt spid="55"/>
                                        </p:tgtEl>
                                      </p:cBhvr>
                                    </p:animEffect>
                                    <p:anim calcmode="lin" valueType="num">
                                      <p:cBhvr>
                                        <p:cTn id="129" dur="1000" fill="hold"/>
                                        <p:tgtEl>
                                          <p:spTgt spid="55"/>
                                        </p:tgtEl>
                                        <p:attrNameLst>
                                          <p:attrName>ppt_x</p:attrName>
                                        </p:attrNameLst>
                                      </p:cBhvr>
                                      <p:tavLst>
                                        <p:tav tm="0">
                                          <p:val>
                                            <p:strVal val="#ppt_x"/>
                                          </p:val>
                                        </p:tav>
                                        <p:tav tm="100000">
                                          <p:val>
                                            <p:strVal val="#ppt_x"/>
                                          </p:val>
                                        </p:tav>
                                      </p:tavLst>
                                    </p:anim>
                                    <p:anim calcmode="lin" valueType="num">
                                      <p:cBhvr>
                                        <p:cTn id="130" dur="1000" fill="hold"/>
                                        <p:tgtEl>
                                          <p:spTgt spid="55"/>
                                        </p:tgtEl>
                                        <p:attrNameLst>
                                          <p:attrName>ppt_y</p:attrName>
                                        </p:attrNameLst>
                                      </p:cBhvr>
                                      <p:tavLst>
                                        <p:tav tm="0">
                                          <p:val>
                                            <p:strVal val="#ppt_y-.1"/>
                                          </p:val>
                                        </p:tav>
                                        <p:tav tm="100000">
                                          <p:val>
                                            <p:strVal val="#ppt_y"/>
                                          </p:val>
                                        </p:tav>
                                      </p:tavLst>
                                    </p:anim>
                                  </p:childTnLst>
                                </p:cTn>
                              </p:par>
                              <p:par>
                                <p:cTn id="131" presetID="47" presetClass="entr" presetSubtype="0" fill="hold" grpId="0" nodeType="withEffect">
                                  <p:stCondLst>
                                    <p:cond delay="1500"/>
                                  </p:stCondLst>
                                  <p:childTnLst>
                                    <p:set>
                                      <p:cBhvr>
                                        <p:cTn id="132" dur="1" fill="hold">
                                          <p:stCondLst>
                                            <p:cond delay="0"/>
                                          </p:stCondLst>
                                        </p:cTn>
                                        <p:tgtEl>
                                          <p:spTgt spid="70"/>
                                        </p:tgtEl>
                                        <p:attrNameLst>
                                          <p:attrName>style.visibility</p:attrName>
                                        </p:attrNameLst>
                                      </p:cBhvr>
                                      <p:to>
                                        <p:strVal val="visible"/>
                                      </p:to>
                                    </p:set>
                                    <p:animEffect transition="in" filter="fade">
                                      <p:cBhvr>
                                        <p:cTn id="133" dur="750"/>
                                        <p:tgtEl>
                                          <p:spTgt spid="70"/>
                                        </p:tgtEl>
                                      </p:cBhvr>
                                    </p:animEffect>
                                    <p:anim calcmode="lin" valueType="num">
                                      <p:cBhvr>
                                        <p:cTn id="134" dur="750" fill="hold"/>
                                        <p:tgtEl>
                                          <p:spTgt spid="70"/>
                                        </p:tgtEl>
                                        <p:attrNameLst>
                                          <p:attrName>ppt_x</p:attrName>
                                        </p:attrNameLst>
                                      </p:cBhvr>
                                      <p:tavLst>
                                        <p:tav tm="0">
                                          <p:val>
                                            <p:strVal val="#ppt_x"/>
                                          </p:val>
                                        </p:tav>
                                        <p:tav tm="100000">
                                          <p:val>
                                            <p:strVal val="#ppt_x"/>
                                          </p:val>
                                        </p:tav>
                                      </p:tavLst>
                                    </p:anim>
                                    <p:anim calcmode="lin" valueType="num">
                                      <p:cBhvr>
                                        <p:cTn id="135" dur="750" fill="hold"/>
                                        <p:tgtEl>
                                          <p:spTgt spid="70"/>
                                        </p:tgtEl>
                                        <p:attrNameLst>
                                          <p:attrName>ppt_y</p:attrName>
                                        </p:attrNameLst>
                                      </p:cBhvr>
                                      <p:tavLst>
                                        <p:tav tm="0">
                                          <p:val>
                                            <p:strVal val="#ppt_y-.1"/>
                                          </p:val>
                                        </p:tav>
                                        <p:tav tm="100000">
                                          <p:val>
                                            <p:strVal val="#ppt_y"/>
                                          </p:val>
                                        </p:tav>
                                      </p:tavLst>
                                    </p:anim>
                                  </p:childTnLst>
                                </p:cTn>
                              </p:par>
                            </p:childTnLst>
                          </p:cTn>
                        </p:par>
                        <p:par>
                          <p:cTn id="136" fill="hold">
                            <p:stCondLst>
                              <p:cond delay="2250"/>
                            </p:stCondLst>
                            <p:childTnLst>
                              <p:par>
                                <p:cTn id="137" presetID="47" presetClass="entr" presetSubtype="0" fill="hold" nodeType="afterEffect">
                                  <p:stCondLst>
                                    <p:cond delay="0"/>
                                  </p:stCondLst>
                                  <p:childTnLst>
                                    <p:set>
                                      <p:cBhvr>
                                        <p:cTn id="138" dur="1" fill="hold">
                                          <p:stCondLst>
                                            <p:cond delay="0"/>
                                          </p:stCondLst>
                                        </p:cTn>
                                        <p:tgtEl>
                                          <p:spTgt spid="62"/>
                                        </p:tgtEl>
                                        <p:attrNameLst>
                                          <p:attrName>style.visibility</p:attrName>
                                        </p:attrNameLst>
                                      </p:cBhvr>
                                      <p:to>
                                        <p:strVal val="visible"/>
                                      </p:to>
                                    </p:set>
                                    <p:animEffect transition="in" filter="fade">
                                      <p:cBhvr>
                                        <p:cTn id="139" dur="1000"/>
                                        <p:tgtEl>
                                          <p:spTgt spid="62"/>
                                        </p:tgtEl>
                                      </p:cBhvr>
                                    </p:animEffect>
                                    <p:anim calcmode="lin" valueType="num">
                                      <p:cBhvr>
                                        <p:cTn id="140" dur="1000" fill="hold"/>
                                        <p:tgtEl>
                                          <p:spTgt spid="62"/>
                                        </p:tgtEl>
                                        <p:attrNameLst>
                                          <p:attrName>ppt_x</p:attrName>
                                        </p:attrNameLst>
                                      </p:cBhvr>
                                      <p:tavLst>
                                        <p:tav tm="0">
                                          <p:val>
                                            <p:strVal val="#ppt_x"/>
                                          </p:val>
                                        </p:tav>
                                        <p:tav tm="100000">
                                          <p:val>
                                            <p:strVal val="#ppt_x"/>
                                          </p:val>
                                        </p:tav>
                                      </p:tavLst>
                                    </p:anim>
                                    <p:anim calcmode="lin" valueType="num">
                                      <p:cBhvr>
                                        <p:cTn id="141" dur="1000" fill="hold"/>
                                        <p:tgtEl>
                                          <p:spTgt spid="62"/>
                                        </p:tgtEl>
                                        <p:attrNameLst>
                                          <p:attrName>ppt_y</p:attrName>
                                        </p:attrNameLst>
                                      </p:cBhvr>
                                      <p:tavLst>
                                        <p:tav tm="0">
                                          <p:val>
                                            <p:strVal val="#ppt_y-.1"/>
                                          </p:val>
                                        </p:tav>
                                        <p:tav tm="100000">
                                          <p:val>
                                            <p:strVal val="#ppt_y"/>
                                          </p:val>
                                        </p:tav>
                                      </p:tavLst>
                                    </p:anim>
                                  </p:childTnLst>
                                </p:cTn>
                              </p:par>
                              <p:par>
                                <p:cTn id="142" presetID="47" presetClass="entr" presetSubtype="0" fill="hold" nodeType="withEffect">
                                  <p:stCondLst>
                                    <p:cond delay="0"/>
                                  </p:stCondLst>
                                  <p:childTnLst>
                                    <p:set>
                                      <p:cBhvr>
                                        <p:cTn id="143" dur="1" fill="hold">
                                          <p:stCondLst>
                                            <p:cond delay="0"/>
                                          </p:stCondLst>
                                        </p:cTn>
                                        <p:tgtEl>
                                          <p:spTgt spid="59"/>
                                        </p:tgtEl>
                                        <p:attrNameLst>
                                          <p:attrName>style.visibility</p:attrName>
                                        </p:attrNameLst>
                                      </p:cBhvr>
                                      <p:to>
                                        <p:strVal val="visible"/>
                                      </p:to>
                                    </p:set>
                                    <p:animEffect transition="in" filter="fade">
                                      <p:cBhvr>
                                        <p:cTn id="144" dur="1000"/>
                                        <p:tgtEl>
                                          <p:spTgt spid="59"/>
                                        </p:tgtEl>
                                      </p:cBhvr>
                                    </p:animEffect>
                                    <p:anim calcmode="lin" valueType="num">
                                      <p:cBhvr>
                                        <p:cTn id="145" dur="1000" fill="hold"/>
                                        <p:tgtEl>
                                          <p:spTgt spid="59"/>
                                        </p:tgtEl>
                                        <p:attrNameLst>
                                          <p:attrName>ppt_x</p:attrName>
                                        </p:attrNameLst>
                                      </p:cBhvr>
                                      <p:tavLst>
                                        <p:tav tm="0">
                                          <p:val>
                                            <p:strVal val="#ppt_x"/>
                                          </p:val>
                                        </p:tav>
                                        <p:tav tm="100000">
                                          <p:val>
                                            <p:strVal val="#ppt_x"/>
                                          </p:val>
                                        </p:tav>
                                      </p:tavLst>
                                    </p:anim>
                                    <p:anim calcmode="lin" valueType="num">
                                      <p:cBhvr>
                                        <p:cTn id="146" dur="1000" fill="hold"/>
                                        <p:tgtEl>
                                          <p:spTgt spid="59"/>
                                        </p:tgtEl>
                                        <p:attrNameLst>
                                          <p:attrName>ppt_y</p:attrName>
                                        </p:attrNameLst>
                                      </p:cBhvr>
                                      <p:tavLst>
                                        <p:tav tm="0">
                                          <p:val>
                                            <p:strVal val="#ppt_y-.1"/>
                                          </p:val>
                                        </p:tav>
                                        <p:tav tm="100000">
                                          <p:val>
                                            <p:strVal val="#ppt_y"/>
                                          </p:val>
                                        </p:tav>
                                      </p:tavLst>
                                    </p:anim>
                                  </p:childTnLst>
                                </p:cTn>
                              </p:par>
                              <p:par>
                                <p:cTn id="147" presetID="47" presetClass="entr" presetSubtype="0" fill="hold" nodeType="withEffect">
                                  <p:stCondLst>
                                    <p:cond delay="250"/>
                                  </p:stCondLst>
                                  <p:childTnLst>
                                    <p:set>
                                      <p:cBhvr>
                                        <p:cTn id="148" dur="1" fill="hold">
                                          <p:stCondLst>
                                            <p:cond delay="0"/>
                                          </p:stCondLst>
                                        </p:cTn>
                                        <p:tgtEl>
                                          <p:spTgt spid="63"/>
                                        </p:tgtEl>
                                        <p:attrNameLst>
                                          <p:attrName>style.visibility</p:attrName>
                                        </p:attrNameLst>
                                      </p:cBhvr>
                                      <p:to>
                                        <p:strVal val="visible"/>
                                      </p:to>
                                    </p:set>
                                    <p:animEffect transition="in" filter="fade">
                                      <p:cBhvr>
                                        <p:cTn id="149" dur="1000"/>
                                        <p:tgtEl>
                                          <p:spTgt spid="63"/>
                                        </p:tgtEl>
                                      </p:cBhvr>
                                    </p:animEffect>
                                    <p:anim calcmode="lin" valueType="num">
                                      <p:cBhvr>
                                        <p:cTn id="150" dur="1000" fill="hold"/>
                                        <p:tgtEl>
                                          <p:spTgt spid="63"/>
                                        </p:tgtEl>
                                        <p:attrNameLst>
                                          <p:attrName>ppt_x</p:attrName>
                                        </p:attrNameLst>
                                      </p:cBhvr>
                                      <p:tavLst>
                                        <p:tav tm="0">
                                          <p:val>
                                            <p:strVal val="#ppt_x"/>
                                          </p:val>
                                        </p:tav>
                                        <p:tav tm="100000">
                                          <p:val>
                                            <p:strVal val="#ppt_x"/>
                                          </p:val>
                                        </p:tav>
                                      </p:tavLst>
                                    </p:anim>
                                    <p:anim calcmode="lin" valueType="num">
                                      <p:cBhvr>
                                        <p:cTn id="151" dur="1000" fill="hold"/>
                                        <p:tgtEl>
                                          <p:spTgt spid="63"/>
                                        </p:tgtEl>
                                        <p:attrNameLst>
                                          <p:attrName>ppt_y</p:attrName>
                                        </p:attrNameLst>
                                      </p:cBhvr>
                                      <p:tavLst>
                                        <p:tav tm="0">
                                          <p:val>
                                            <p:strVal val="#ppt_y-.1"/>
                                          </p:val>
                                        </p:tav>
                                        <p:tav tm="100000">
                                          <p:val>
                                            <p:strVal val="#ppt_y"/>
                                          </p:val>
                                        </p:tav>
                                      </p:tavLst>
                                    </p:anim>
                                  </p:childTnLst>
                                </p:cTn>
                              </p:par>
                              <p:par>
                                <p:cTn id="152" presetID="47" presetClass="entr" presetSubtype="0" fill="hold" nodeType="withEffect">
                                  <p:stCondLst>
                                    <p:cond delay="250"/>
                                  </p:stCondLst>
                                  <p:childTnLst>
                                    <p:set>
                                      <p:cBhvr>
                                        <p:cTn id="153" dur="1" fill="hold">
                                          <p:stCondLst>
                                            <p:cond delay="0"/>
                                          </p:stCondLst>
                                        </p:cTn>
                                        <p:tgtEl>
                                          <p:spTgt spid="60"/>
                                        </p:tgtEl>
                                        <p:attrNameLst>
                                          <p:attrName>style.visibility</p:attrName>
                                        </p:attrNameLst>
                                      </p:cBhvr>
                                      <p:to>
                                        <p:strVal val="visible"/>
                                      </p:to>
                                    </p:set>
                                    <p:animEffect transition="in" filter="fade">
                                      <p:cBhvr>
                                        <p:cTn id="154" dur="1000"/>
                                        <p:tgtEl>
                                          <p:spTgt spid="60"/>
                                        </p:tgtEl>
                                      </p:cBhvr>
                                    </p:animEffect>
                                    <p:anim calcmode="lin" valueType="num">
                                      <p:cBhvr>
                                        <p:cTn id="155" dur="1000" fill="hold"/>
                                        <p:tgtEl>
                                          <p:spTgt spid="60"/>
                                        </p:tgtEl>
                                        <p:attrNameLst>
                                          <p:attrName>ppt_x</p:attrName>
                                        </p:attrNameLst>
                                      </p:cBhvr>
                                      <p:tavLst>
                                        <p:tav tm="0">
                                          <p:val>
                                            <p:strVal val="#ppt_x"/>
                                          </p:val>
                                        </p:tav>
                                        <p:tav tm="100000">
                                          <p:val>
                                            <p:strVal val="#ppt_x"/>
                                          </p:val>
                                        </p:tav>
                                      </p:tavLst>
                                    </p:anim>
                                    <p:anim calcmode="lin" valueType="num">
                                      <p:cBhvr>
                                        <p:cTn id="156" dur="1000" fill="hold"/>
                                        <p:tgtEl>
                                          <p:spTgt spid="60"/>
                                        </p:tgtEl>
                                        <p:attrNameLst>
                                          <p:attrName>ppt_y</p:attrName>
                                        </p:attrNameLst>
                                      </p:cBhvr>
                                      <p:tavLst>
                                        <p:tav tm="0">
                                          <p:val>
                                            <p:strVal val="#ppt_y-.1"/>
                                          </p:val>
                                        </p:tav>
                                        <p:tav tm="100000">
                                          <p:val>
                                            <p:strVal val="#ppt_y"/>
                                          </p:val>
                                        </p:tav>
                                      </p:tavLst>
                                    </p:anim>
                                  </p:childTnLst>
                                </p:cTn>
                              </p:par>
                              <p:par>
                                <p:cTn id="157" presetID="47" presetClass="entr" presetSubtype="0" fill="hold" nodeType="withEffect">
                                  <p:stCondLst>
                                    <p:cond delay="500"/>
                                  </p:stCondLst>
                                  <p:childTnLst>
                                    <p:set>
                                      <p:cBhvr>
                                        <p:cTn id="158" dur="1" fill="hold">
                                          <p:stCondLst>
                                            <p:cond delay="0"/>
                                          </p:stCondLst>
                                        </p:cTn>
                                        <p:tgtEl>
                                          <p:spTgt spid="61"/>
                                        </p:tgtEl>
                                        <p:attrNameLst>
                                          <p:attrName>style.visibility</p:attrName>
                                        </p:attrNameLst>
                                      </p:cBhvr>
                                      <p:to>
                                        <p:strVal val="visible"/>
                                      </p:to>
                                    </p:set>
                                    <p:animEffect transition="in" filter="fade">
                                      <p:cBhvr>
                                        <p:cTn id="159" dur="1000"/>
                                        <p:tgtEl>
                                          <p:spTgt spid="61"/>
                                        </p:tgtEl>
                                      </p:cBhvr>
                                    </p:animEffect>
                                    <p:anim calcmode="lin" valueType="num">
                                      <p:cBhvr>
                                        <p:cTn id="160" dur="1000" fill="hold"/>
                                        <p:tgtEl>
                                          <p:spTgt spid="61"/>
                                        </p:tgtEl>
                                        <p:attrNameLst>
                                          <p:attrName>ppt_x</p:attrName>
                                        </p:attrNameLst>
                                      </p:cBhvr>
                                      <p:tavLst>
                                        <p:tav tm="0">
                                          <p:val>
                                            <p:strVal val="#ppt_x"/>
                                          </p:val>
                                        </p:tav>
                                        <p:tav tm="100000">
                                          <p:val>
                                            <p:strVal val="#ppt_x"/>
                                          </p:val>
                                        </p:tav>
                                      </p:tavLst>
                                    </p:anim>
                                    <p:anim calcmode="lin" valueType="num">
                                      <p:cBhvr>
                                        <p:cTn id="161" dur="1000" fill="hold"/>
                                        <p:tgtEl>
                                          <p:spTgt spid="61"/>
                                        </p:tgtEl>
                                        <p:attrNameLst>
                                          <p:attrName>ppt_y</p:attrName>
                                        </p:attrNameLst>
                                      </p:cBhvr>
                                      <p:tavLst>
                                        <p:tav tm="0">
                                          <p:val>
                                            <p:strVal val="#ppt_y-.1"/>
                                          </p:val>
                                        </p:tav>
                                        <p:tav tm="100000">
                                          <p:val>
                                            <p:strVal val="#ppt_y"/>
                                          </p:val>
                                        </p:tav>
                                      </p:tavLst>
                                    </p:anim>
                                  </p:childTnLst>
                                </p:cTn>
                              </p:par>
                              <p:par>
                                <p:cTn id="162" presetID="47" presetClass="entr" presetSubtype="0" fill="hold" nodeType="withEffect">
                                  <p:stCondLst>
                                    <p:cond delay="500"/>
                                  </p:stCondLst>
                                  <p:childTnLst>
                                    <p:set>
                                      <p:cBhvr>
                                        <p:cTn id="163" dur="1" fill="hold">
                                          <p:stCondLst>
                                            <p:cond delay="0"/>
                                          </p:stCondLst>
                                        </p:cTn>
                                        <p:tgtEl>
                                          <p:spTgt spid="64"/>
                                        </p:tgtEl>
                                        <p:attrNameLst>
                                          <p:attrName>style.visibility</p:attrName>
                                        </p:attrNameLst>
                                      </p:cBhvr>
                                      <p:to>
                                        <p:strVal val="visible"/>
                                      </p:to>
                                    </p:set>
                                    <p:animEffect transition="in" filter="fade">
                                      <p:cBhvr>
                                        <p:cTn id="164" dur="1000"/>
                                        <p:tgtEl>
                                          <p:spTgt spid="64"/>
                                        </p:tgtEl>
                                      </p:cBhvr>
                                    </p:animEffect>
                                    <p:anim calcmode="lin" valueType="num">
                                      <p:cBhvr>
                                        <p:cTn id="165" dur="1000" fill="hold"/>
                                        <p:tgtEl>
                                          <p:spTgt spid="64"/>
                                        </p:tgtEl>
                                        <p:attrNameLst>
                                          <p:attrName>ppt_x</p:attrName>
                                        </p:attrNameLst>
                                      </p:cBhvr>
                                      <p:tavLst>
                                        <p:tav tm="0">
                                          <p:val>
                                            <p:strVal val="#ppt_x"/>
                                          </p:val>
                                        </p:tav>
                                        <p:tav tm="100000">
                                          <p:val>
                                            <p:strVal val="#ppt_x"/>
                                          </p:val>
                                        </p:tav>
                                      </p:tavLst>
                                    </p:anim>
                                    <p:anim calcmode="lin" valueType="num">
                                      <p:cBhvr>
                                        <p:cTn id="166" dur="1000" fill="hold"/>
                                        <p:tgtEl>
                                          <p:spTgt spid="64"/>
                                        </p:tgtEl>
                                        <p:attrNameLst>
                                          <p:attrName>ppt_y</p:attrName>
                                        </p:attrNameLst>
                                      </p:cBhvr>
                                      <p:tavLst>
                                        <p:tav tm="0">
                                          <p:val>
                                            <p:strVal val="#ppt_y-.1"/>
                                          </p:val>
                                        </p:tav>
                                        <p:tav tm="100000">
                                          <p:val>
                                            <p:strVal val="#ppt_y"/>
                                          </p:val>
                                        </p:tav>
                                      </p:tavLst>
                                    </p:anim>
                                  </p:childTnLst>
                                </p:cTn>
                              </p:par>
                              <p:par>
                                <p:cTn id="167" presetID="47" presetClass="entr" presetSubtype="0" fill="hold" grpId="0" nodeType="withEffect">
                                  <p:stCondLst>
                                    <p:cond delay="750"/>
                                  </p:stCondLst>
                                  <p:childTnLst>
                                    <p:set>
                                      <p:cBhvr>
                                        <p:cTn id="168" dur="1" fill="hold">
                                          <p:stCondLst>
                                            <p:cond delay="0"/>
                                          </p:stCondLst>
                                        </p:cTn>
                                        <p:tgtEl>
                                          <p:spTgt spid="66"/>
                                        </p:tgtEl>
                                        <p:attrNameLst>
                                          <p:attrName>style.visibility</p:attrName>
                                        </p:attrNameLst>
                                      </p:cBhvr>
                                      <p:to>
                                        <p:strVal val="visible"/>
                                      </p:to>
                                    </p:set>
                                    <p:animEffect transition="in" filter="fade">
                                      <p:cBhvr>
                                        <p:cTn id="169" dur="1000"/>
                                        <p:tgtEl>
                                          <p:spTgt spid="66"/>
                                        </p:tgtEl>
                                      </p:cBhvr>
                                    </p:animEffect>
                                    <p:anim calcmode="lin" valueType="num">
                                      <p:cBhvr>
                                        <p:cTn id="170" dur="1000" fill="hold"/>
                                        <p:tgtEl>
                                          <p:spTgt spid="66"/>
                                        </p:tgtEl>
                                        <p:attrNameLst>
                                          <p:attrName>ppt_x</p:attrName>
                                        </p:attrNameLst>
                                      </p:cBhvr>
                                      <p:tavLst>
                                        <p:tav tm="0">
                                          <p:val>
                                            <p:strVal val="#ppt_x"/>
                                          </p:val>
                                        </p:tav>
                                        <p:tav tm="100000">
                                          <p:val>
                                            <p:strVal val="#ppt_x"/>
                                          </p:val>
                                        </p:tav>
                                      </p:tavLst>
                                    </p:anim>
                                    <p:anim calcmode="lin" valueType="num">
                                      <p:cBhvr>
                                        <p:cTn id="171" dur="1000" fill="hold"/>
                                        <p:tgtEl>
                                          <p:spTgt spid="66"/>
                                        </p:tgtEl>
                                        <p:attrNameLst>
                                          <p:attrName>ppt_y</p:attrName>
                                        </p:attrNameLst>
                                      </p:cBhvr>
                                      <p:tavLst>
                                        <p:tav tm="0">
                                          <p:val>
                                            <p:strVal val="#ppt_y-.1"/>
                                          </p:val>
                                        </p:tav>
                                        <p:tav tm="100000">
                                          <p:val>
                                            <p:strVal val="#ppt_y"/>
                                          </p:val>
                                        </p:tav>
                                      </p:tavLst>
                                    </p:anim>
                                  </p:childTnLst>
                                </p:cTn>
                              </p:par>
                              <p:par>
                                <p:cTn id="172" presetID="47" presetClass="entr" presetSubtype="0" fill="hold" grpId="0" nodeType="withEffect">
                                  <p:stCondLst>
                                    <p:cond delay="750"/>
                                  </p:stCondLst>
                                  <p:childTnLst>
                                    <p:set>
                                      <p:cBhvr>
                                        <p:cTn id="173" dur="1" fill="hold">
                                          <p:stCondLst>
                                            <p:cond delay="0"/>
                                          </p:stCondLst>
                                        </p:cTn>
                                        <p:tgtEl>
                                          <p:spTgt spid="67"/>
                                        </p:tgtEl>
                                        <p:attrNameLst>
                                          <p:attrName>style.visibility</p:attrName>
                                        </p:attrNameLst>
                                      </p:cBhvr>
                                      <p:to>
                                        <p:strVal val="visible"/>
                                      </p:to>
                                    </p:set>
                                    <p:animEffect transition="in" filter="fade">
                                      <p:cBhvr>
                                        <p:cTn id="174" dur="1000"/>
                                        <p:tgtEl>
                                          <p:spTgt spid="67"/>
                                        </p:tgtEl>
                                      </p:cBhvr>
                                    </p:animEffect>
                                    <p:anim calcmode="lin" valueType="num">
                                      <p:cBhvr>
                                        <p:cTn id="175" dur="1000" fill="hold"/>
                                        <p:tgtEl>
                                          <p:spTgt spid="67"/>
                                        </p:tgtEl>
                                        <p:attrNameLst>
                                          <p:attrName>ppt_x</p:attrName>
                                        </p:attrNameLst>
                                      </p:cBhvr>
                                      <p:tavLst>
                                        <p:tav tm="0">
                                          <p:val>
                                            <p:strVal val="#ppt_x"/>
                                          </p:val>
                                        </p:tav>
                                        <p:tav tm="100000">
                                          <p:val>
                                            <p:strVal val="#ppt_x"/>
                                          </p:val>
                                        </p:tav>
                                      </p:tavLst>
                                    </p:anim>
                                    <p:anim calcmode="lin" valueType="num">
                                      <p:cBhvr>
                                        <p:cTn id="176" dur="1000" fill="hold"/>
                                        <p:tgtEl>
                                          <p:spTgt spid="67"/>
                                        </p:tgtEl>
                                        <p:attrNameLst>
                                          <p:attrName>ppt_y</p:attrName>
                                        </p:attrNameLst>
                                      </p:cBhvr>
                                      <p:tavLst>
                                        <p:tav tm="0">
                                          <p:val>
                                            <p:strVal val="#ppt_y-.1"/>
                                          </p:val>
                                        </p:tav>
                                        <p:tav tm="100000">
                                          <p:val>
                                            <p:strVal val="#ppt_y"/>
                                          </p:val>
                                        </p:tav>
                                      </p:tavLst>
                                    </p:anim>
                                  </p:childTnLst>
                                </p:cTn>
                              </p:par>
                              <p:par>
                                <p:cTn id="177" presetID="47" presetClass="entr" presetSubtype="0" fill="hold" grpId="0" nodeType="withEffect">
                                  <p:stCondLst>
                                    <p:cond delay="1000"/>
                                  </p:stCondLst>
                                  <p:childTnLst>
                                    <p:set>
                                      <p:cBhvr>
                                        <p:cTn id="178" dur="1" fill="hold">
                                          <p:stCondLst>
                                            <p:cond delay="0"/>
                                          </p:stCondLst>
                                        </p:cTn>
                                        <p:tgtEl>
                                          <p:spTgt spid="71"/>
                                        </p:tgtEl>
                                        <p:attrNameLst>
                                          <p:attrName>style.visibility</p:attrName>
                                        </p:attrNameLst>
                                      </p:cBhvr>
                                      <p:to>
                                        <p:strVal val="visible"/>
                                      </p:to>
                                    </p:set>
                                    <p:animEffect transition="in" filter="fade">
                                      <p:cBhvr>
                                        <p:cTn id="179" dur="1000"/>
                                        <p:tgtEl>
                                          <p:spTgt spid="71"/>
                                        </p:tgtEl>
                                      </p:cBhvr>
                                    </p:animEffect>
                                    <p:anim calcmode="lin" valueType="num">
                                      <p:cBhvr>
                                        <p:cTn id="180" dur="1000" fill="hold"/>
                                        <p:tgtEl>
                                          <p:spTgt spid="71"/>
                                        </p:tgtEl>
                                        <p:attrNameLst>
                                          <p:attrName>ppt_x</p:attrName>
                                        </p:attrNameLst>
                                      </p:cBhvr>
                                      <p:tavLst>
                                        <p:tav tm="0">
                                          <p:val>
                                            <p:strVal val="#ppt_x"/>
                                          </p:val>
                                        </p:tav>
                                        <p:tav tm="100000">
                                          <p:val>
                                            <p:strVal val="#ppt_x"/>
                                          </p:val>
                                        </p:tav>
                                      </p:tavLst>
                                    </p:anim>
                                    <p:anim calcmode="lin" valueType="num">
                                      <p:cBhvr>
                                        <p:cTn id="181" dur="1000" fill="hold"/>
                                        <p:tgtEl>
                                          <p:spTgt spid="71"/>
                                        </p:tgtEl>
                                        <p:attrNameLst>
                                          <p:attrName>ppt_y</p:attrName>
                                        </p:attrNameLst>
                                      </p:cBhvr>
                                      <p:tavLst>
                                        <p:tav tm="0">
                                          <p:val>
                                            <p:strVal val="#ppt_y-.1"/>
                                          </p:val>
                                        </p:tav>
                                        <p:tav tm="100000">
                                          <p:val>
                                            <p:strVal val="#ppt_y"/>
                                          </p:val>
                                        </p:tav>
                                      </p:tavLst>
                                    </p:anim>
                                  </p:childTnLst>
                                </p:cTn>
                              </p:par>
                              <p:par>
                                <p:cTn id="182" presetID="53" presetClass="entr" presetSubtype="16" fill="hold" nodeType="withEffect">
                                  <p:stCondLst>
                                    <p:cond delay="1000"/>
                                  </p:stCondLst>
                                  <p:childTnLst>
                                    <p:set>
                                      <p:cBhvr>
                                        <p:cTn id="183" dur="1" fill="hold">
                                          <p:stCondLst>
                                            <p:cond delay="0"/>
                                          </p:stCondLst>
                                        </p:cTn>
                                        <p:tgtEl>
                                          <p:spTgt spid="17"/>
                                        </p:tgtEl>
                                        <p:attrNameLst>
                                          <p:attrName>style.visibility</p:attrName>
                                        </p:attrNameLst>
                                      </p:cBhvr>
                                      <p:to>
                                        <p:strVal val="visible"/>
                                      </p:to>
                                    </p:set>
                                    <p:anim calcmode="lin" valueType="num">
                                      <p:cBhvr>
                                        <p:cTn id="184" dur="750" fill="hold"/>
                                        <p:tgtEl>
                                          <p:spTgt spid="17"/>
                                        </p:tgtEl>
                                        <p:attrNameLst>
                                          <p:attrName>ppt_w</p:attrName>
                                        </p:attrNameLst>
                                      </p:cBhvr>
                                      <p:tavLst>
                                        <p:tav tm="0">
                                          <p:val>
                                            <p:fltVal val="0"/>
                                          </p:val>
                                        </p:tav>
                                        <p:tav tm="100000">
                                          <p:val>
                                            <p:strVal val="#ppt_w"/>
                                          </p:val>
                                        </p:tav>
                                      </p:tavLst>
                                    </p:anim>
                                    <p:anim calcmode="lin" valueType="num">
                                      <p:cBhvr>
                                        <p:cTn id="185" dur="750" fill="hold"/>
                                        <p:tgtEl>
                                          <p:spTgt spid="17"/>
                                        </p:tgtEl>
                                        <p:attrNameLst>
                                          <p:attrName>ppt_h</p:attrName>
                                        </p:attrNameLst>
                                      </p:cBhvr>
                                      <p:tavLst>
                                        <p:tav tm="0">
                                          <p:val>
                                            <p:fltVal val="0"/>
                                          </p:val>
                                        </p:tav>
                                        <p:tav tm="100000">
                                          <p:val>
                                            <p:strVal val="#ppt_h"/>
                                          </p:val>
                                        </p:tav>
                                      </p:tavLst>
                                    </p:anim>
                                    <p:animEffect transition="in" filter="fade">
                                      <p:cBhvr>
                                        <p:cTn id="186" dur="750"/>
                                        <p:tgtEl>
                                          <p:spTgt spid="17"/>
                                        </p:tgtEl>
                                      </p:cBhvr>
                                    </p:animEffect>
                                  </p:childTnLst>
                                </p:cTn>
                              </p:par>
                              <p:par>
                                <p:cTn id="187" presetID="53" presetClass="entr" presetSubtype="16" fill="hold" nodeType="withEffect">
                                  <p:stCondLst>
                                    <p:cond delay="1000"/>
                                  </p:stCondLst>
                                  <p:childTnLst>
                                    <p:set>
                                      <p:cBhvr>
                                        <p:cTn id="188" dur="1" fill="hold">
                                          <p:stCondLst>
                                            <p:cond delay="0"/>
                                          </p:stCondLst>
                                        </p:cTn>
                                        <p:tgtEl>
                                          <p:spTgt spid="1033"/>
                                        </p:tgtEl>
                                        <p:attrNameLst>
                                          <p:attrName>style.visibility</p:attrName>
                                        </p:attrNameLst>
                                      </p:cBhvr>
                                      <p:to>
                                        <p:strVal val="visible"/>
                                      </p:to>
                                    </p:set>
                                    <p:anim calcmode="lin" valueType="num">
                                      <p:cBhvr>
                                        <p:cTn id="189" dur="750" fill="hold"/>
                                        <p:tgtEl>
                                          <p:spTgt spid="1033"/>
                                        </p:tgtEl>
                                        <p:attrNameLst>
                                          <p:attrName>ppt_w</p:attrName>
                                        </p:attrNameLst>
                                      </p:cBhvr>
                                      <p:tavLst>
                                        <p:tav tm="0">
                                          <p:val>
                                            <p:fltVal val="0"/>
                                          </p:val>
                                        </p:tav>
                                        <p:tav tm="100000">
                                          <p:val>
                                            <p:strVal val="#ppt_w"/>
                                          </p:val>
                                        </p:tav>
                                      </p:tavLst>
                                    </p:anim>
                                    <p:anim calcmode="lin" valueType="num">
                                      <p:cBhvr>
                                        <p:cTn id="190" dur="750" fill="hold"/>
                                        <p:tgtEl>
                                          <p:spTgt spid="1033"/>
                                        </p:tgtEl>
                                        <p:attrNameLst>
                                          <p:attrName>ppt_h</p:attrName>
                                        </p:attrNameLst>
                                      </p:cBhvr>
                                      <p:tavLst>
                                        <p:tav tm="0">
                                          <p:val>
                                            <p:fltVal val="0"/>
                                          </p:val>
                                        </p:tav>
                                        <p:tav tm="100000">
                                          <p:val>
                                            <p:strVal val="#ppt_h"/>
                                          </p:val>
                                        </p:tav>
                                      </p:tavLst>
                                    </p:anim>
                                    <p:animEffect transition="in" filter="fade">
                                      <p:cBhvr>
                                        <p:cTn id="191" dur="750"/>
                                        <p:tgtEl>
                                          <p:spTgt spid="1033"/>
                                        </p:tgtEl>
                                      </p:cBhvr>
                                    </p:animEffect>
                                  </p:childTnLst>
                                </p:cTn>
                              </p:par>
                              <p:par>
                                <p:cTn id="192" presetID="53" presetClass="entr" presetSubtype="16" fill="hold" nodeType="withEffect">
                                  <p:stCondLst>
                                    <p:cond delay="1000"/>
                                  </p:stCondLst>
                                  <p:childTnLst>
                                    <p:set>
                                      <p:cBhvr>
                                        <p:cTn id="193" dur="1" fill="hold">
                                          <p:stCondLst>
                                            <p:cond delay="0"/>
                                          </p:stCondLst>
                                        </p:cTn>
                                        <p:tgtEl>
                                          <p:spTgt spid="106"/>
                                        </p:tgtEl>
                                        <p:attrNameLst>
                                          <p:attrName>style.visibility</p:attrName>
                                        </p:attrNameLst>
                                      </p:cBhvr>
                                      <p:to>
                                        <p:strVal val="visible"/>
                                      </p:to>
                                    </p:set>
                                    <p:anim calcmode="lin" valueType="num">
                                      <p:cBhvr>
                                        <p:cTn id="194" dur="750" fill="hold"/>
                                        <p:tgtEl>
                                          <p:spTgt spid="106"/>
                                        </p:tgtEl>
                                        <p:attrNameLst>
                                          <p:attrName>ppt_w</p:attrName>
                                        </p:attrNameLst>
                                      </p:cBhvr>
                                      <p:tavLst>
                                        <p:tav tm="0">
                                          <p:val>
                                            <p:fltVal val="0"/>
                                          </p:val>
                                        </p:tav>
                                        <p:tav tm="100000">
                                          <p:val>
                                            <p:strVal val="#ppt_w"/>
                                          </p:val>
                                        </p:tav>
                                      </p:tavLst>
                                    </p:anim>
                                    <p:anim calcmode="lin" valueType="num">
                                      <p:cBhvr>
                                        <p:cTn id="195" dur="750" fill="hold"/>
                                        <p:tgtEl>
                                          <p:spTgt spid="106"/>
                                        </p:tgtEl>
                                        <p:attrNameLst>
                                          <p:attrName>ppt_h</p:attrName>
                                        </p:attrNameLst>
                                      </p:cBhvr>
                                      <p:tavLst>
                                        <p:tav tm="0">
                                          <p:val>
                                            <p:fltVal val="0"/>
                                          </p:val>
                                        </p:tav>
                                        <p:tav tm="100000">
                                          <p:val>
                                            <p:strVal val="#ppt_h"/>
                                          </p:val>
                                        </p:tav>
                                      </p:tavLst>
                                    </p:anim>
                                    <p:animEffect transition="in" filter="fade">
                                      <p:cBhvr>
                                        <p:cTn id="196" dur="750"/>
                                        <p:tgtEl>
                                          <p:spTgt spid="106"/>
                                        </p:tgtEl>
                                      </p:cBhvr>
                                    </p:animEffect>
                                  </p:childTnLst>
                                </p:cTn>
                              </p:par>
                            </p:childTnLst>
                          </p:cTn>
                        </p:par>
                      </p:childTnLst>
                    </p:cTn>
                  </p:par>
                  <p:par>
                    <p:cTn id="197" fill="hold">
                      <p:stCondLst>
                        <p:cond delay="indefinite"/>
                      </p:stCondLst>
                      <p:childTnLst>
                        <p:par>
                          <p:cTn id="198" fill="hold">
                            <p:stCondLst>
                              <p:cond delay="0"/>
                            </p:stCondLst>
                            <p:childTnLst>
                              <p:par>
                                <p:cTn id="199" presetID="10" presetClass="entr" presetSubtype="0" fill="hold" nodeType="clickEffect">
                                  <p:stCondLst>
                                    <p:cond delay="0"/>
                                  </p:stCondLst>
                                  <p:childTnLst>
                                    <p:set>
                                      <p:cBhvr>
                                        <p:cTn id="200" dur="1" fill="hold">
                                          <p:stCondLst>
                                            <p:cond delay="0"/>
                                          </p:stCondLst>
                                        </p:cTn>
                                        <p:tgtEl>
                                          <p:spTgt spid="13"/>
                                        </p:tgtEl>
                                        <p:attrNameLst>
                                          <p:attrName>style.visibility</p:attrName>
                                        </p:attrNameLst>
                                      </p:cBhvr>
                                      <p:to>
                                        <p:strVal val="visible"/>
                                      </p:to>
                                    </p:set>
                                    <p:animEffect transition="in" filter="fade">
                                      <p:cBhvr>
                                        <p:cTn id="201" dur="250"/>
                                        <p:tgtEl>
                                          <p:spTgt spid="13"/>
                                        </p:tgtEl>
                                      </p:cBhvr>
                                    </p:animEffect>
                                  </p:childTnLst>
                                </p:cTn>
                              </p:par>
                            </p:childTnLst>
                          </p:cTn>
                        </p:par>
                        <p:par>
                          <p:cTn id="202" fill="hold">
                            <p:stCondLst>
                              <p:cond delay="250"/>
                            </p:stCondLst>
                            <p:childTnLst>
                              <p:par>
                                <p:cTn id="203" presetID="42" presetClass="entr" presetSubtype="0" fill="hold" nodeType="afterEffect">
                                  <p:stCondLst>
                                    <p:cond delay="0"/>
                                  </p:stCondLst>
                                  <p:childTnLst>
                                    <p:set>
                                      <p:cBhvr>
                                        <p:cTn id="204" dur="1" fill="hold">
                                          <p:stCondLst>
                                            <p:cond delay="0"/>
                                          </p:stCondLst>
                                        </p:cTn>
                                        <p:tgtEl>
                                          <p:spTgt spid="116"/>
                                        </p:tgtEl>
                                        <p:attrNameLst>
                                          <p:attrName>style.visibility</p:attrName>
                                        </p:attrNameLst>
                                      </p:cBhvr>
                                      <p:to>
                                        <p:strVal val="visible"/>
                                      </p:to>
                                    </p:set>
                                    <p:animEffect transition="in" filter="fade">
                                      <p:cBhvr>
                                        <p:cTn id="205" dur="750"/>
                                        <p:tgtEl>
                                          <p:spTgt spid="116"/>
                                        </p:tgtEl>
                                      </p:cBhvr>
                                    </p:animEffect>
                                    <p:anim calcmode="lin" valueType="num">
                                      <p:cBhvr>
                                        <p:cTn id="206" dur="750" fill="hold"/>
                                        <p:tgtEl>
                                          <p:spTgt spid="116"/>
                                        </p:tgtEl>
                                        <p:attrNameLst>
                                          <p:attrName>ppt_x</p:attrName>
                                        </p:attrNameLst>
                                      </p:cBhvr>
                                      <p:tavLst>
                                        <p:tav tm="0">
                                          <p:val>
                                            <p:strVal val="#ppt_x"/>
                                          </p:val>
                                        </p:tav>
                                        <p:tav tm="100000">
                                          <p:val>
                                            <p:strVal val="#ppt_x"/>
                                          </p:val>
                                        </p:tav>
                                      </p:tavLst>
                                    </p:anim>
                                    <p:anim calcmode="lin" valueType="num">
                                      <p:cBhvr>
                                        <p:cTn id="207" dur="750" fill="hold"/>
                                        <p:tgtEl>
                                          <p:spTgt spid="116"/>
                                        </p:tgtEl>
                                        <p:attrNameLst>
                                          <p:attrName>ppt_y</p:attrName>
                                        </p:attrNameLst>
                                      </p:cBhvr>
                                      <p:tavLst>
                                        <p:tav tm="0">
                                          <p:val>
                                            <p:strVal val="#ppt_y+.1"/>
                                          </p:val>
                                        </p:tav>
                                        <p:tav tm="100000">
                                          <p:val>
                                            <p:strVal val="#ppt_y"/>
                                          </p:val>
                                        </p:tav>
                                      </p:tavLst>
                                    </p:anim>
                                  </p:childTnLst>
                                </p:cTn>
                              </p:par>
                              <p:par>
                                <p:cTn id="208" presetID="42" presetClass="entr" presetSubtype="0" fill="hold" nodeType="withEffect">
                                  <p:stCondLst>
                                    <p:cond delay="0"/>
                                  </p:stCondLst>
                                  <p:childTnLst>
                                    <p:set>
                                      <p:cBhvr>
                                        <p:cTn id="209" dur="1" fill="hold">
                                          <p:stCondLst>
                                            <p:cond delay="0"/>
                                          </p:stCondLst>
                                        </p:cTn>
                                        <p:tgtEl>
                                          <p:spTgt spid="1034"/>
                                        </p:tgtEl>
                                        <p:attrNameLst>
                                          <p:attrName>style.visibility</p:attrName>
                                        </p:attrNameLst>
                                      </p:cBhvr>
                                      <p:to>
                                        <p:strVal val="visible"/>
                                      </p:to>
                                    </p:set>
                                    <p:animEffect transition="in" filter="fade">
                                      <p:cBhvr>
                                        <p:cTn id="210" dur="750"/>
                                        <p:tgtEl>
                                          <p:spTgt spid="1034"/>
                                        </p:tgtEl>
                                      </p:cBhvr>
                                    </p:animEffect>
                                    <p:anim calcmode="lin" valueType="num">
                                      <p:cBhvr>
                                        <p:cTn id="211" dur="750" fill="hold"/>
                                        <p:tgtEl>
                                          <p:spTgt spid="1034"/>
                                        </p:tgtEl>
                                        <p:attrNameLst>
                                          <p:attrName>ppt_x</p:attrName>
                                        </p:attrNameLst>
                                      </p:cBhvr>
                                      <p:tavLst>
                                        <p:tav tm="0">
                                          <p:val>
                                            <p:strVal val="#ppt_x"/>
                                          </p:val>
                                        </p:tav>
                                        <p:tav tm="100000">
                                          <p:val>
                                            <p:strVal val="#ppt_x"/>
                                          </p:val>
                                        </p:tav>
                                      </p:tavLst>
                                    </p:anim>
                                    <p:anim calcmode="lin" valueType="num">
                                      <p:cBhvr>
                                        <p:cTn id="212" dur="750" fill="hold"/>
                                        <p:tgtEl>
                                          <p:spTgt spid="1034"/>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250"/>
                                  </p:stCondLst>
                                  <p:childTnLst>
                                    <p:set>
                                      <p:cBhvr>
                                        <p:cTn id="214" dur="1" fill="hold">
                                          <p:stCondLst>
                                            <p:cond delay="0"/>
                                          </p:stCondLst>
                                        </p:cTn>
                                        <p:tgtEl>
                                          <p:spTgt spid="122"/>
                                        </p:tgtEl>
                                        <p:attrNameLst>
                                          <p:attrName>style.visibility</p:attrName>
                                        </p:attrNameLst>
                                      </p:cBhvr>
                                      <p:to>
                                        <p:strVal val="visible"/>
                                      </p:to>
                                    </p:set>
                                    <p:animEffect transition="in" filter="fade">
                                      <p:cBhvr>
                                        <p:cTn id="215" dur="750"/>
                                        <p:tgtEl>
                                          <p:spTgt spid="122"/>
                                        </p:tgtEl>
                                      </p:cBhvr>
                                    </p:animEffect>
                                    <p:anim calcmode="lin" valueType="num">
                                      <p:cBhvr>
                                        <p:cTn id="216" dur="750" fill="hold"/>
                                        <p:tgtEl>
                                          <p:spTgt spid="122"/>
                                        </p:tgtEl>
                                        <p:attrNameLst>
                                          <p:attrName>ppt_x</p:attrName>
                                        </p:attrNameLst>
                                      </p:cBhvr>
                                      <p:tavLst>
                                        <p:tav tm="0">
                                          <p:val>
                                            <p:strVal val="#ppt_x"/>
                                          </p:val>
                                        </p:tav>
                                        <p:tav tm="100000">
                                          <p:val>
                                            <p:strVal val="#ppt_x"/>
                                          </p:val>
                                        </p:tav>
                                      </p:tavLst>
                                    </p:anim>
                                    <p:anim calcmode="lin" valueType="num">
                                      <p:cBhvr>
                                        <p:cTn id="217" dur="750" fill="hold"/>
                                        <p:tgtEl>
                                          <p:spTgt spid="122"/>
                                        </p:tgtEl>
                                        <p:attrNameLst>
                                          <p:attrName>ppt_y</p:attrName>
                                        </p:attrNameLst>
                                      </p:cBhvr>
                                      <p:tavLst>
                                        <p:tav tm="0">
                                          <p:val>
                                            <p:strVal val="#ppt_y+.1"/>
                                          </p:val>
                                        </p:tav>
                                        <p:tav tm="100000">
                                          <p:val>
                                            <p:strVal val="#ppt_y"/>
                                          </p:val>
                                        </p:tav>
                                      </p:tavLst>
                                    </p:anim>
                                  </p:childTnLst>
                                </p:cTn>
                              </p:par>
                              <p:par>
                                <p:cTn id="218" presetID="42" presetClass="entr" presetSubtype="0" fill="hold" grpId="0" nodeType="withEffect">
                                  <p:stCondLst>
                                    <p:cond delay="250"/>
                                  </p:stCondLst>
                                  <p:childTnLst>
                                    <p:set>
                                      <p:cBhvr>
                                        <p:cTn id="219" dur="1" fill="hold">
                                          <p:stCondLst>
                                            <p:cond delay="0"/>
                                          </p:stCondLst>
                                        </p:cTn>
                                        <p:tgtEl>
                                          <p:spTgt spid="123"/>
                                        </p:tgtEl>
                                        <p:attrNameLst>
                                          <p:attrName>style.visibility</p:attrName>
                                        </p:attrNameLst>
                                      </p:cBhvr>
                                      <p:to>
                                        <p:strVal val="visible"/>
                                      </p:to>
                                    </p:set>
                                    <p:animEffect transition="in" filter="fade">
                                      <p:cBhvr>
                                        <p:cTn id="220" dur="750"/>
                                        <p:tgtEl>
                                          <p:spTgt spid="123"/>
                                        </p:tgtEl>
                                      </p:cBhvr>
                                    </p:animEffect>
                                    <p:anim calcmode="lin" valueType="num">
                                      <p:cBhvr>
                                        <p:cTn id="221" dur="750" fill="hold"/>
                                        <p:tgtEl>
                                          <p:spTgt spid="123"/>
                                        </p:tgtEl>
                                        <p:attrNameLst>
                                          <p:attrName>ppt_x</p:attrName>
                                        </p:attrNameLst>
                                      </p:cBhvr>
                                      <p:tavLst>
                                        <p:tav tm="0">
                                          <p:val>
                                            <p:strVal val="#ppt_x"/>
                                          </p:val>
                                        </p:tav>
                                        <p:tav tm="100000">
                                          <p:val>
                                            <p:strVal val="#ppt_x"/>
                                          </p:val>
                                        </p:tav>
                                      </p:tavLst>
                                    </p:anim>
                                    <p:anim calcmode="lin" valueType="num">
                                      <p:cBhvr>
                                        <p:cTn id="222" dur="750" fill="hold"/>
                                        <p:tgtEl>
                                          <p:spTgt spid="123"/>
                                        </p:tgtEl>
                                        <p:attrNameLst>
                                          <p:attrName>ppt_y</p:attrName>
                                        </p:attrNameLst>
                                      </p:cBhvr>
                                      <p:tavLst>
                                        <p:tav tm="0">
                                          <p:val>
                                            <p:strVal val="#ppt_y+.1"/>
                                          </p:val>
                                        </p:tav>
                                        <p:tav tm="100000">
                                          <p:val>
                                            <p:strVal val="#ppt_y"/>
                                          </p:val>
                                        </p:tav>
                                      </p:tavLst>
                                    </p:anim>
                                  </p:childTnLst>
                                </p:cTn>
                              </p:par>
                              <p:par>
                                <p:cTn id="223" presetID="42" presetClass="entr" presetSubtype="0" fill="hold" grpId="0" nodeType="withEffect">
                                  <p:stCondLst>
                                    <p:cond delay="750"/>
                                  </p:stCondLst>
                                  <p:childTnLst>
                                    <p:set>
                                      <p:cBhvr>
                                        <p:cTn id="224" dur="1" fill="hold">
                                          <p:stCondLst>
                                            <p:cond delay="0"/>
                                          </p:stCondLst>
                                        </p:cTn>
                                        <p:tgtEl>
                                          <p:spTgt spid="120"/>
                                        </p:tgtEl>
                                        <p:attrNameLst>
                                          <p:attrName>style.visibility</p:attrName>
                                        </p:attrNameLst>
                                      </p:cBhvr>
                                      <p:to>
                                        <p:strVal val="visible"/>
                                      </p:to>
                                    </p:set>
                                    <p:animEffect transition="in" filter="fade">
                                      <p:cBhvr>
                                        <p:cTn id="225" dur="750"/>
                                        <p:tgtEl>
                                          <p:spTgt spid="120"/>
                                        </p:tgtEl>
                                      </p:cBhvr>
                                    </p:animEffect>
                                    <p:anim calcmode="lin" valueType="num">
                                      <p:cBhvr>
                                        <p:cTn id="226" dur="750" fill="hold"/>
                                        <p:tgtEl>
                                          <p:spTgt spid="120"/>
                                        </p:tgtEl>
                                        <p:attrNameLst>
                                          <p:attrName>ppt_x</p:attrName>
                                        </p:attrNameLst>
                                      </p:cBhvr>
                                      <p:tavLst>
                                        <p:tav tm="0">
                                          <p:val>
                                            <p:strVal val="#ppt_x"/>
                                          </p:val>
                                        </p:tav>
                                        <p:tav tm="100000">
                                          <p:val>
                                            <p:strVal val="#ppt_x"/>
                                          </p:val>
                                        </p:tav>
                                      </p:tavLst>
                                    </p:anim>
                                    <p:anim calcmode="lin" valueType="num">
                                      <p:cBhvr>
                                        <p:cTn id="227" dur="750" fill="hold"/>
                                        <p:tgtEl>
                                          <p:spTgt spid="120"/>
                                        </p:tgtEl>
                                        <p:attrNameLst>
                                          <p:attrName>ppt_y</p:attrName>
                                        </p:attrNameLst>
                                      </p:cBhvr>
                                      <p:tavLst>
                                        <p:tav tm="0">
                                          <p:val>
                                            <p:strVal val="#ppt_y+.1"/>
                                          </p:val>
                                        </p:tav>
                                        <p:tav tm="100000">
                                          <p:val>
                                            <p:strVal val="#ppt_y"/>
                                          </p:val>
                                        </p:tav>
                                      </p:tavLst>
                                    </p:anim>
                                  </p:childTnLst>
                                </p:cTn>
                              </p:par>
                              <p:par>
                                <p:cTn id="228" presetID="42" presetClass="entr" presetSubtype="0" fill="hold" grpId="0" nodeType="withEffect">
                                  <p:stCondLst>
                                    <p:cond delay="750"/>
                                  </p:stCondLst>
                                  <p:childTnLst>
                                    <p:set>
                                      <p:cBhvr>
                                        <p:cTn id="229" dur="1" fill="hold">
                                          <p:stCondLst>
                                            <p:cond delay="0"/>
                                          </p:stCondLst>
                                        </p:cTn>
                                        <p:tgtEl>
                                          <p:spTgt spid="119"/>
                                        </p:tgtEl>
                                        <p:attrNameLst>
                                          <p:attrName>style.visibility</p:attrName>
                                        </p:attrNameLst>
                                      </p:cBhvr>
                                      <p:to>
                                        <p:strVal val="visible"/>
                                      </p:to>
                                    </p:set>
                                    <p:animEffect transition="in" filter="fade">
                                      <p:cBhvr>
                                        <p:cTn id="230" dur="750"/>
                                        <p:tgtEl>
                                          <p:spTgt spid="119"/>
                                        </p:tgtEl>
                                      </p:cBhvr>
                                    </p:animEffect>
                                    <p:anim calcmode="lin" valueType="num">
                                      <p:cBhvr>
                                        <p:cTn id="231" dur="750" fill="hold"/>
                                        <p:tgtEl>
                                          <p:spTgt spid="119"/>
                                        </p:tgtEl>
                                        <p:attrNameLst>
                                          <p:attrName>ppt_x</p:attrName>
                                        </p:attrNameLst>
                                      </p:cBhvr>
                                      <p:tavLst>
                                        <p:tav tm="0">
                                          <p:val>
                                            <p:strVal val="#ppt_x"/>
                                          </p:val>
                                        </p:tav>
                                        <p:tav tm="100000">
                                          <p:val>
                                            <p:strVal val="#ppt_x"/>
                                          </p:val>
                                        </p:tav>
                                      </p:tavLst>
                                    </p:anim>
                                    <p:anim calcmode="lin" valueType="num">
                                      <p:cBhvr>
                                        <p:cTn id="232" dur="750" fill="hold"/>
                                        <p:tgtEl>
                                          <p:spTgt spid="119"/>
                                        </p:tgtEl>
                                        <p:attrNameLst>
                                          <p:attrName>ppt_y</p:attrName>
                                        </p:attrNameLst>
                                      </p:cBhvr>
                                      <p:tavLst>
                                        <p:tav tm="0">
                                          <p:val>
                                            <p:strVal val="#ppt_y+.1"/>
                                          </p:val>
                                        </p:tav>
                                        <p:tav tm="100000">
                                          <p:val>
                                            <p:strVal val="#ppt_y"/>
                                          </p:val>
                                        </p:tav>
                                      </p:tavLst>
                                    </p:anim>
                                  </p:childTnLst>
                                </p:cTn>
                              </p:par>
                            </p:childTnLst>
                          </p:cTn>
                        </p:par>
                        <p:par>
                          <p:cTn id="233" fill="hold">
                            <p:stCondLst>
                              <p:cond delay="1750"/>
                            </p:stCondLst>
                            <p:childTnLst>
                              <p:par>
                                <p:cTn id="234" presetID="22" presetClass="entr" presetSubtype="2" fill="hold" grpId="0" nodeType="afterEffect">
                                  <p:stCondLst>
                                    <p:cond delay="0"/>
                                  </p:stCondLst>
                                  <p:childTnLst>
                                    <p:set>
                                      <p:cBhvr>
                                        <p:cTn id="235" dur="1" fill="hold">
                                          <p:stCondLst>
                                            <p:cond delay="0"/>
                                          </p:stCondLst>
                                        </p:cTn>
                                        <p:tgtEl>
                                          <p:spTgt spid="118"/>
                                        </p:tgtEl>
                                        <p:attrNameLst>
                                          <p:attrName>style.visibility</p:attrName>
                                        </p:attrNameLst>
                                      </p:cBhvr>
                                      <p:to>
                                        <p:strVal val="visible"/>
                                      </p:to>
                                    </p:set>
                                    <p:animEffect transition="in" filter="wipe(right)">
                                      <p:cBhvr>
                                        <p:cTn id="236" dur="500"/>
                                        <p:tgtEl>
                                          <p:spTgt spid="118"/>
                                        </p:tgtEl>
                                      </p:cBhvr>
                                    </p:animEffect>
                                  </p:childTnLst>
                                </p:cTn>
                              </p:par>
                              <p:par>
                                <p:cTn id="237" presetID="22" presetClass="entr" presetSubtype="8" fill="hold" grpId="0" nodeType="withEffect">
                                  <p:stCondLst>
                                    <p:cond delay="250"/>
                                  </p:stCondLst>
                                  <p:childTnLst>
                                    <p:set>
                                      <p:cBhvr>
                                        <p:cTn id="238" dur="1" fill="hold">
                                          <p:stCondLst>
                                            <p:cond delay="0"/>
                                          </p:stCondLst>
                                        </p:cTn>
                                        <p:tgtEl>
                                          <p:spTgt spid="117"/>
                                        </p:tgtEl>
                                        <p:attrNameLst>
                                          <p:attrName>style.visibility</p:attrName>
                                        </p:attrNameLst>
                                      </p:cBhvr>
                                      <p:to>
                                        <p:strVal val="visible"/>
                                      </p:to>
                                    </p:set>
                                    <p:animEffect transition="in" filter="wipe(left)">
                                      <p:cBhvr>
                                        <p:cTn id="239" dur="500"/>
                                        <p:tgtEl>
                                          <p:spTgt spid="117"/>
                                        </p:tgtEl>
                                      </p:cBhvr>
                                    </p:animEffect>
                                  </p:childTnLst>
                                </p:cTn>
                              </p:par>
                              <p:par>
                                <p:cTn id="240" presetID="10" presetClass="entr" presetSubtype="0" fill="hold" nodeType="withEffect">
                                  <p:stCondLst>
                                    <p:cond delay="500"/>
                                  </p:stCondLst>
                                  <p:childTnLst>
                                    <p:set>
                                      <p:cBhvr>
                                        <p:cTn id="241" dur="1" fill="hold">
                                          <p:stCondLst>
                                            <p:cond delay="0"/>
                                          </p:stCondLst>
                                        </p:cTn>
                                        <p:tgtEl>
                                          <p:spTgt spid="1035"/>
                                        </p:tgtEl>
                                        <p:attrNameLst>
                                          <p:attrName>style.visibility</p:attrName>
                                        </p:attrNameLst>
                                      </p:cBhvr>
                                      <p:to>
                                        <p:strVal val="visible"/>
                                      </p:to>
                                    </p:set>
                                    <p:animEffect transition="in" filter="fade">
                                      <p:cBhvr>
                                        <p:cTn id="242" dur="500"/>
                                        <p:tgtEl>
                                          <p:spTgt spid="1035"/>
                                        </p:tgtEl>
                                      </p:cBhvr>
                                    </p:animEffect>
                                  </p:childTnLst>
                                </p:cTn>
                              </p:par>
                            </p:childTnLst>
                          </p:cTn>
                        </p:par>
                      </p:childTnLst>
                    </p:cTn>
                  </p:par>
                  <p:par>
                    <p:cTn id="243" fill="hold">
                      <p:stCondLst>
                        <p:cond delay="indefinite"/>
                      </p:stCondLst>
                      <p:childTnLst>
                        <p:par>
                          <p:cTn id="244" fill="hold">
                            <p:stCondLst>
                              <p:cond delay="0"/>
                            </p:stCondLst>
                            <p:childTnLst>
                              <p:par>
                                <p:cTn id="245" presetID="10" presetClass="entr" presetSubtype="0" fill="hold" nodeType="clickEffect">
                                  <p:stCondLst>
                                    <p:cond delay="0"/>
                                  </p:stCondLst>
                                  <p:childTnLst>
                                    <p:set>
                                      <p:cBhvr>
                                        <p:cTn id="246" dur="1" fill="hold">
                                          <p:stCondLst>
                                            <p:cond delay="0"/>
                                          </p:stCondLst>
                                        </p:cTn>
                                        <p:tgtEl>
                                          <p:spTgt spid="38"/>
                                        </p:tgtEl>
                                        <p:attrNameLst>
                                          <p:attrName>style.visibility</p:attrName>
                                        </p:attrNameLst>
                                      </p:cBhvr>
                                      <p:to>
                                        <p:strVal val="visible"/>
                                      </p:to>
                                    </p:set>
                                    <p:animEffect transition="in" filter="fade">
                                      <p:cBhvr>
                                        <p:cTn id="247" dur="250"/>
                                        <p:tgtEl>
                                          <p:spTgt spid="38"/>
                                        </p:tgtEl>
                                      </p:cBhvr>
                                    </p:animEffect>
                                  </p:childTnLst>
                                </p:cTn>
                              </p:par>
                            </p:childTnLst>
                          </p:cTn>
                        </p:par>
                        <p:par>
                          <p:cTn id="248" fill="hold">
                            <p:stCondLst>
                              <p:cond delay="250"/>
                            </p:stCondLst>
                            <p:childTnLst>
                              <p:par>
                                <p:cTn id="249" presetID="47" presetClass="entr" presetSubtype="0" fill="hold" nodeType="afterEffect">
                                  <p:stCondLst>
                                    <p:cond delay="0"/>
                                  </p:stCondLst>
                                  <p:childTnLst>
                                    <p:set>
                                      <p:cBhvr>
                                        <p:cTn id="250" dur="1" fill="hold">
                                          <p:stCondLst>
                                            <p:cond delay="0"/>
                                          </p:stCondLst>
                                        </p:cTn>
                                        <p:tgtEl>
                                          <p:spTgt spid="124"/>
                                        </p:tgtEl>
                                        <p:attrNameLst>
                                          <p:attrName>style.visibility</p:attrName>
                                        </p:attrNameLst>
                                      </p:cBhvr>
                                      <p:to>
                                        <p:strVal val="visible"/>
                                      </p:to>
                                    </p:set>
                                    <p:animEffect transition="in" filter="fade">
                                      <p:cBhvr>
                                        <p:cTn id="251" dur="750"/>
                                        <p:tgtEl>
                                          <p:spTgt spid="124"/>
                                        </p:tgtEl>
                                      </p:cBhvr>
                                    </p:animEffect>
                                    <p:anim calcmode="lin" valueType="num">
                                      <p:cBhvr>
                                        <p:cTn id="252" dur="750" fill="hold"/>
                                        <p:tgtEl>
                                          <p:spTgt spid="124"/>
                                        </p:tgtEl>
                                        <p:attrNameLst>
                                          <p:attrName>ppt_x</p:attrName>
                                        </p:attrNameLst>
                                      </p:cBhvr>
                                      <p:tavLst>
                                        <p:tav tm="0">
                                          <p:val>
                                            <p:strVal val="#ppt_x"/>
                                          </p:val>
                                        </p:tav>
                                        <p:tav tm="100000">
                                          <p:val>
                                            <p:strVal val="#ppt_x"/>
                                          </p:val>
                                        </p:tav>
                                      </p:tavLst>
                                    </p:anim>
                                    <p:anim calcmode="lin" valueType="num">
                                      <p:cBhvr>
                                        <p:cTn id="253" dur="750" fill="hold"/>
                                        <p:tgtEl>
                                          <p:spTgt spid="124"/>
                                        </p:tgtEl>
                                        <p:attrNameLst>
                                          <p:attrName>ppt_y</p:attrName>
                                        </p:attrNameLst>
                                      </p:cBhvr>
                                      <p:tavLst>
                                        <p:tav tm="0">
                                          <p:val>
                                            <p:strVal val="#ppt_y-.1"/>
                                          </p:val>
                                        </p:tav>
                                        <p:tav tm="100000">
                                          <p:val>
                                            <p:strVal val="#ppt_y"/>
                                          </p:val>
                                        </p:tav>
                                      </p:tavLst>
                                    </p:anim>
                                  </p:childTnLst>
                                </p:cTn>
                              </p:par>
                              <p:par>
                                <p:cTn id="254" presetID="47" presetClass="entr" presetSubtype="0" fill="hold" nodeType="withEffect">
                                  <p:stCondLst>
                                    <p:cond delay="0"/>
                                  </p:stCondLst>
                                  <p:childTnLst>
                                    <p:set>
                                      <p:cBhvr>
                                        <p:cTn id="255" dur="1" fill="hold">
                                          <p:stCondLst>
                                            <p:cond delay="0"/>
                                          </p:stCondLst>
                                        </p:cTn>
                                        <p:tgtEl>
                                          <p:spTgt spid="131"/>
                                        </p:tgtEl>
                                        <p:attrNameLst>
                                          <p:attrName>style.visibility</p:attrName>
                                        </p:attrNameLst>
                                      </p:cBhvr>
                                      <p:to>
                                        <p:strVal val="visible"/>
                                      </p:to>
                                    </p:set>
                                    <p:animEffect transition="in" filter="fade">
                                      <p:cBhvr>
                                        <p:cTn id="256" dur="750"/>
                                        <p:tgtEl>
                                          <p:spTgt spid="131"/>
                                        </p:tgtEl>
                                      </p:cBhvr>
                                    </p:animEffect>
                                    <p:anim calcmode="lin" valueType="num">
                                      <p:cBhvr>
                                        <p:cTn id="257" dur="750" fill="hold"/>
                                        <p:tgtEl>
                                          <p:spTgt spid="131"/>
                                        </p:tgtEl>
                                        <p:attrNameLst>
                                          <p:attrName>ppt_x</p:attrName>
                                        </p:attrNameLst>
                                      </p:cBhvr>
                                      <p:tavLst>
                                        <p:tav tm="0">
                                          <p:val>
                                            <p:strVal val="#ppt_x"/>
                                          </p:val>
                                        </p:tav>
                                        <p:tav tm="100000">
                                          <p:val>
                                            <p:strVal val="#ppt_x"/>
                                          </p:val>
                                        </p:tav>
                                      </p:tavLst>
                                    </p:anim>
                                    <p:anim calcmode="lin" valueType="num">
                                      <p:cBhvr>
                                        <p:cTn id="258" dur="750" fill="hold"/>
                                        <p:tgtEl>
                                          <p:spTgt spid="131"/>
                                        </p:tgtEl>
                                        <p:attrNameLst>
                                          <p:attrName>ppt_y</p:attrName>
                                        </p:attrNameLst>
                                      </p:cBhvr>
                                      <p:tavLst>
                                        <p:tav tm="0">
                                          <p:val>
                                            <p:strVal val="#ppt_y-.1"/>
                                          </p:val>
                                        </p:tav>
                                        <p:tav tm="100000">
                                          <p:val>
                                            <p:strVal val="#ppt_y"/>
                                          </p:val>
                                        </p:tav>
                                      </p:tavLst>
                                    </p:anim>
                                  </p:childTnLst>
                                </p:cTn>
                              </p:par>
                              <p:par>
                                <p:cTn id="259" presetID="47" presetClass="entr" presetSubtype="0" fill="hold" nodeType="withEffect">
                                  <p:stCondLst>
                                    <p:cond delay="500"/>
                                  </p:stCondLst>
                                  <p:childTnLst>
                                    <p:set>
                                      <p:cBhvr>
                                        <p:cTn id="260" dur="1" fill="hold">
                                          <p:stCondLst>
                                            <p:cond delay="0"/>
                                          </p:stCondLst>
                                        </p:cTn>
                                        <p:tgtEl>
                                          <p:spTgt spid="125"/>
                                        </p:tgtEl>
                                        <p:attrNameLst>
                                          <p:attrName>style.visibility</p:attrName>
                                        </p:attrNameLst>
                                      </p:cBhvr>
                                      <p:to>
                                        <p:strVal val="visible"/>
                                      </p:to>
                                    </p:set>
                                    <p:animEffect transition="in" filter="fade">
                                      <p:cBhvr>
                                        <p:cTn id="261" dur="500"/>
                                        <p:tgtEl>
                                          <p:spTgt spid="125"/>
                                        </p:tgtEl>
                                      </p:cBhvr>
                                    </p:animEffect>
                                    <p:anim calcmode="lin" valueType="num">
                                      <p:cBhvr>
                                        <p:cTn id="262" dur="500" fill="hold"/>
                                        <p:tgtEl>
                                          <p:spTgt spid="125"/>
                                        </p:tgtEl>
                                        <p:attrNameLst>
                                          <p:attrName>ppt_x</p:attrName>
                                        </p:attrNameLst>
                                      </p:cBhvr>
                                      <p:tavLst>
                                        <p:tav tm="0">
                                          <p:val>
                                            <p:strVal val="#ppt_x"/>
                                          </p:val>
                                        </p:tav>
                                        <p:tav tm="100000">
                                          <p:val>
                                            <p:strVal val="#ppt_x"/>
                                          </p:val>
                                        </p:tav>
                                      </p:tavLst>
                                    </p:anim>
                                    <p:anim calcmode="lin" valueType="num">
                                      <p:cBhvr>
                                        <p:cTn id="263" dur="500" fill="hold"/>
                                        <p:tgtEl>
                                          <p:spTgt spid="125"/>
                                        </p:tgtEl>
                                        <p:attrNameLst>
                                          <p:attrName>ppt_y</p:attrName>
                                        </p:attrNameLst>
                                      </p:cBhvr>
                                      <p:tavLst>
                                        <p:tav tm="0">
                                          <p:val>
                                            <p:strVal val="#ppt_y-.1"/>
                                          </p:val>
                                        </p:tav>
                                        <p:tav tm="100000">
                                          <p:val>
                                            <p:strVal val="#ppt_y"/>
                                          </p:val>
                                        </p:tav>
                                      </p:tavLst>
                                    </p:anim>
                                  </p:childTnLst>
                                </p:cTn>
                              </p:par>
                              <p:par>
                                <p:cTn id="264" presetID="47" presetClass="entr" presetSubtype="0" fill="hold" nodeType="withEffect">
                                  <p:stCondLst>
                                    <p:cond delay="500"/>
                                  </p:stCondLst>
                                  <p:childTnLst>
                                    <p:set>
                                      <p:cBhvr>
                                        <p:cTn id="265" dur="1" fill="hold">
                                          <p:stCondLst>
                                            <p:cond delay="0"/>
                                          </p:stCondLst>
                                        </p:cTn>
                                        <p:tgtEl>
                                          <p:spTgt spid="132"/>
                                        </p:tgtEl>
                                        <p:attrNameLst>
                                          <p:attrName>style.visibility</p:attrName>
                                        </p:attrNameLst>
                                      </p:cBhvr>
                                      <p:to>
                                        <p:strVal val="visible"/>
                                      </p:to>
                                    </p:set>
                                    <p:animEffect transition="in" filter="fade">
                                      <p:cBhvr>
                                        <p:cTn id="266" dur="500"/>
                                        <p:tgtEl>
                                          <p:spTgt spid="132"/>
                                        </p:tgtEl>
                                      </p:cBhvr>
                                    </p:animEffect>
                                    <p:anim calcmode="lin" valueType="num">
                                      <p:cBhvr>
                                        <p:cTn id="267" dur="500" fill="hold"/>
                                        <p:tgtEl>
                                          <p:spTgt spid="132"/>
                                        </p:tgtEl>
                                        <p:attrNameLst>
                                          <p:attrName>ppt_x</p:attrName>
                                        </p:attrNameLst>
                                      </p:cBhvr>
                                      <p:tavLst>
                                        <p:tav tm="0">
                                          <p:val>
                                            <p:strVal val="#ppt_x"/>
                                          </p:val>
                                        </p:tav>
                                        <p:tav tm="100000">
                                          <p:val>
                                            <p:strVal val="#ppt_x"/>
                                          </p:val>
                                        </p:tav>
                                      </p:tavLst>
                                    </p:anim>
                                    <p:anim calcmode="lin" valueType="num">
                                      <p:cBhvr>
                                        <p:cTn id="268" dur="500" fill="hold"/>
                                        <p:tgtEl>
                                          <p:spTgt spid="132"/>
                                        </p:tgtEl>
                                        <p:attrNameLst>
                                          <p:attrName>ppt_y</p:attrName>
                                        </p:attrNameLst>
                                      </p:cBhvr>
                                      <p:tavLst>
                                        <p:tav tm="0">
                                          <p:val>
                                            <p:strVal val="#ppt_y-.1"/>
                                          </p:val>
                                        </p:tav>
                                        <p:tav tm="100000">
                                          <p:val>
                                            <p:strVal val="#ppt_y"/>
                                          </p:val>
                                        </p:tav>
                                      </p:tavLst>
                                    </p:anim>
                                  </p:childTnLst>
                                </p:cTn>
                              </p:par>
                              <p:par>
                                <p:cTn id="269" presetID="47" presetClass="entr" presetSubtype="0" fill="hold" nodeType="withEffect">
                                  <p:stCondLst>
                                    <p:cond delay="750"/>
                                  </p:stCondLst>
                                  <p:childTnLst>
                                    <p:set>
                                      <p:cBhvr>
                                        <p:cTn id="270" dur="1" fill="hold">
                                          <p:stCondLst>
                                            <p:cond delay="0"/>
                                          </p:stCondLst>
                                        </p:cTn>
                                        <p:tgtEl>
                                          <p:spTgt spid="126"/>
                                        </p:tgtEl>
                                        <p:attrNameLst>
                                          <p:attrName>style.visibility</p:attrName>
                                        </p:attrNameLst>
                                      </p:cBhvr>
                                      <p:to>
                                        <p:strVal val="visible"/>
                                      </p:to>
                                    </p:set>
                                    <p:animEffect transition="in" filter="fade">
                                      <p:cBhvr>
                                        <p:cTn id="271" dur="500"/>
                                        <p:tgtEl>
                                          <p:spTgt spid="126"/>
                                        </p:tgtEl>
                                      </p:cBhvr>
                                    </p:animEffect>
                                    <p:anim calcmode="lin" valueType="num">
                                      <p:cBhvr>
                                        <p:cTn id="272" dur="500" fill="hold"/>
                                        <p:tgtEl>
                                          <p:spTgt spid="126"/>
                                        </p:tgtEl>
                                        <p:attrNameLst>
                                          <p:attrName>ppt_x</p:attrName>
                                        </p:attrNameLst>
                                      </p:cBhvr>
                                      <p:tavLst>
                                        <p:tav tm="0">
                                          <p:val>
                                            <p:strVal val="#ppt_x"/>
                                          </p:val>
                                        </p:tav>
                                        <p:tav tm="100000">
                                          <p:val>
                                            <p:strVal val="#ppt_x"/>
                                          </p:val>
                                        </p:tav>
                                      </p:tavLst>
                                    </p:anim>
                                    <p:anim calcmode="lin" valueType="num">
                                      <p:cBhvr>
                                        <p:cTn id="273" dur="500" fill="hold"/>
                                        <p:tgtEl>
                                          <p:spTgt spid="126"/>
                                        </p:tgtEl>
                                        <p:attrNameLst>
                                          <p:attrName>ppt_y</p:attrName>
                                        </p:attrNameLst>
                                      </p:cBhvr>
                                      <p:tavLst>
                                        <p:tav tm="0">
                                          <p:val>
                                            <p:strVal val="#ppt_y-.1"/>
                                          </p:val>
                                        </p:tav>
                                        <p:tav tm="100000">
                                          <p:val>
                                            <p:strVal val="#ppt_y"/>
                                          </p:val>
                                        </p:tav>
                                      </p:tavLst>
                                    </p:anim>
                                  </p:childTnLst>
                                </p:cTn>
                              </p:par>
                              <p:par>
                                <p:cTn id="274" presetID="47" presetClass="entr" presetSubtype="0" fill="hold" nodeType="withEffect">
                                  <p:stCondLst>
                                    <p:cond delay="750"/>
                                  </p:stCondLst>
                                  <p:childTnLst>
                                    <p:set>
                                      <p:cBhvr>
                                        <p:cTn id="275" dur="1" fill="hold">
                                          <p:stCondLst>
                                            <p:cond delay="0"/>
                                          </p:stCondLst>
                                        </p:cTn>
                                        <p:tgtEl>
                                          <p:spTgt spid="133"/>
                                        </p:tgtEl>
                                        <p:attrNameLst>
                                          <p:attrName>style.visibility</p:attrName>
                                        </p:attrNameLst>
                                      </p:cBhvr>
                                      <p:to>
                                        <p:strVal val="visible"/>
                                      </p:to>
                                    </p:set>
                                    <p:animEffect transition="in" filter="fade">
                                      <p:cBhvr>
                                        <p:cTn id="276" dur="500"/>
                                        <p:tgtEl>
                                          <p:spTgt spid="133"/>
                                        </p:tgtEl>
                                      </p:cBhvr>
                                    </p:animEffect>
                                    <p:anim calcmode="lin" valueType="num">
                                      <p:cBhvr>
                                        <p:cTn id="277" dur="500" fill="hold"/>
                                        <p:tgtEl>
                                          <p:spTgt spid="133"/>
                                        </p:tgtEl>
                                        <p:attrNameLst>
                                          <p:attrName>ppt_x</p:attrName>
                                        </p:attrNameLst>
                                      </p:cBhvr>
                                      <p:tavLst>
                                        <p:tav tm="0">
                                          <p:val>
                                            <p:strVal val="#ppt_x"/>
                                          </p:val>
                                        </p:tav>
                                        <p:tav tm="100000">
                                          <p:val>
                                            <p:strVal val="#ppt_x"/>
                                          </p:val>
                                        </p:tav>
                                      </p:tavLst>
                                    </p:anim>
                                    <p:anim calcmode="lin" valueType="num">
                                      <p:cBhvr>
                                        <p:cTn id="278" dur="500" fill="hold"/>
                                        <p:tgtEl>
                                          <p:spTgt spid="133"/>
                                        </p:tgtEl>
                                        <p:attrNameLst>
                                          <p:attrName>ppt_y</p:attrName>
                                        </p:attrNameLst>
                                      </p:cBhvr>
                                      <p:tavLst>
                                        <p:tav tm="0">
                                          <p:val>
                                            <p:strVal val="#ppt_y-.1"/>
                                          </p:val>
                                        </p:tav>
                                        <p:tav tm="100000">
                                          <p:val>
                                            <p:strVal val="#ppt_y"/>
                                          </p:val>
                                        </p:tav>
                                      </p:tavLst>
                                    </p:anim>
                                  </p:childTnLst>
                                </p:cTn>
                              </p:par>
                              <p:par>
                                <p:cTn id="279" presetID="47" presetClass="entr" presetSubtype="0" fill="hold" nodeType="withEffect">
                                  <p:stCondLst>
                                    <p:cond delay="1000"/>
                                  </p:stCondLst>
                                  <p:childTnLst>
                                    <p:set>
                                      <p:cBhvr>
                                        <p:cTn id="280" dur="1" fill="hold">
                                          <p:stCondLst>
                                            <p:cond delay="0"/>
                                          </p:stCondLst>
                                        </p:cTn>
                                        <p:tgtEl>
                                          <p:spTgt spid="127"/>
                                        </p:tgtEl>
                                        <p:attrNameLst>
                                          <p:attrName>style.visibility</p:attrName>
                                        </p:attrNameLst>
                                      </p:cBhvr>
                                      <p:to>
                                        <p:strVal val="visible"/>
                                      </p:to>
                                    </p:set>
                                    <p:animEffect transition="in" filter="fade">
                                      <p:cBhvr>
                                        <p:cTn id="281" dur="500"/>
                                        <p:tgtEl>
                                          <p:spTgt spid="127"/>
                                        </p:tgtEl>
                                      </p:cBhvr>
                                    </p:animEffect>
                                    <p:anim calcmode="lin" valueType="num">
                                      <p:cBhvr>
                                        <p:cTn id="282" dur="500" fill="hold"/>
                                        <p:tgtEl>
                                          <p:spTgt spid="127"/>
                                        </p:tgtEl>
                                        <p:attrNameLst>
                                          <p:attrName>ppt_x</p:attrName>
                                        </p:attrNameLst>
                                      </p:cBhvr>
                                      <p:tavLst>
                                        <p:tav tm="0">
                                          <p:val>
                                            <p:strVal val="#ppt_x"/>
                                          </p:val>
                                        </p:tav>
                                        <p:tav tm="100000">
                                          <p:val>
                                            <p:strVal val="#ppt_x"/>
                                          </p:val>
                                        </p:tav>
                                      </p:tavLst>
                                    </p:anim>
                                    <p:anim calcmode="lin" valueType="num">
                                      <p:cBhvr>
                                        <p:cTn id="283" dur="500" fill="hold"/>
                                        <p:tgtEl>
                                          <p:spTgt spid="127"/>
                                        </p:tgtEl>
                                        <p:attrNameLst>
                                          <p:attrName>ppt_y</p:attrName>
                                        </p:attrNameLst>
                                      </p:cBhvr>
                                      <p:tavLst>
                                        <p:tav tm="0">
                                          <p:val>
                                            <p:strVal val="#ppt_y-.1"/>
                                          </p:val>
                                        </p:tav>
                                        <p:tav tm="100000">
                                          <p:val>
                                            <p:strVal val="#ppt_y"/>
                                          </p:val>
                                        </p:tav>
                                      </p:tavLst>
                                    </p:anim>
                                  </p:childTnLst>
                                </p:cTn>
                              </p:par>
                              <p:par>
                                <p:cTn id="284" presetID="47" presetClass="entr" presetSubtype="0" fill="hold" nodeType="withEffect">
                                  <p:stCondLst>
                                    <p:cond delay="1000"/>
                                  </p:stCondLst>
                                  <p:childTnLst>
                                    <p:set>
                                      <p:cBhvr>
                                        <p:cTn id="285" dur="1" fill="hold">
                                          <p:stCondLst>
                                            <p:cond delay="0"/>
                                          </p:stCondLst>
                                        </p:cTn>
                                        <p:tgtEl>
                                          <p:spTgt spid="134"/>
                                        </p:tgtEl>
                                        <p:attrNameLst>
                                          <p:attrName>style.visibility</p:attrName>
                                        </p:attrNameLst>
                                      </p:cBhvr>
                                      <p:to>
                                        <p:strVal val="visible"/>
                                      </p:to>
                                    </p:set>
                                    <p:animEffect transition="in" filter="fade">
                                      <p:cBhvr>
                                        <p:cTn id="286" dur="500"/>
                                        <p:tgtEl>
                                          <p:spTgt spid="134"/>
                                        </p:tgtEl>
                                      </p:cBhvr>
                                    </p:animEffect>
                                    <p:anim calcmode="lin" valueType="num">
                                      <p:cBhvr>
                                        <p:cTn id="287" dur="500" fill="hold"/>
                                        <p:tgtEl>
                                          <p:spTgt spid="134"/>
                                        </p:tgtEl>
                                        <p:attrNameLst>
                                          <p:attrName>ppt_x</p:attrName>
                                        </p:attrNameLst>
                                      </p:cBhvr>
                                      <p:tavLst>
                                        <p:tav tm="0">
                                          <p:val>
                                            <p:strVal val="#ppt_x"/>
                                          </p:val>
                                        </p:tav>
                                        <p:tav tm="100000">
                                          <p:val>
                                            <p:strVal val="#ppt_x"/>
                                          </p:val>
                                        </p:tav>
                                      </p:tavLst>
                                    </p:anim>
                                    <p:anim calcmode="lin" valueType="num">
                                      <p:cBhvr>
                                        <p:cTn id="288" dur="500" fill="hold"/>
                                        <p:tgtEl>
                                          <p:spTgt spid="134"/>
                                        </p:tgtEl>
                                        <p:attrNameLst>
                                          <p:attrName>ppt_y</p:attrName>
                                        </p:attrNameLst>
                                      </p:cBhvr>
                                      <p:tavLst>
                                        <p:tav tm="0">
                                          <p:val>
                                            <p:strVal val="#ppt_y-.1"/>
                                          </p:val>
                                        </p:tav>
                                        <p:tav tm="100000">
                                          <p:val>
                                            <p:strVal val="#ppt_y"/>
                                          </p:val>
                                        </p:tav>
                                      </p:tavLst>
                                    </p:anim>
                                  </p:childTnLst>
                                </p:cTn>
                              </p:par>
                              <p:par>
                                <p:cTn id="289" presetID="47" presetClass="entr" presetSubtype="0" fill="hold" grpId="0" nodeType="withEffect">
                                  <p:stCondLst>
                                    <p:cond delay="1750"/>
                                  </p:stCondLst>
                                  <p:childTnLst>
                                    <p:set>
                                      <p:cBhvr>
                                        <p:cTn id="290" dur="1" fill="hold">
                                          <p:stCondLst>
                                            <p:cond delay="0"/>
                                          </p:stCondLst>
                                        </p:cTn>
                                        <p:tgtEl>
                                          <p:spTgt spid="130"/>
                                        </p:tgtEl>
                                        <p:attrNameLst>
                                          <p:attrName>style.visibility</p:attrName>
                                        </p:attrNameLst>
                                      </p:cBhvr>
                                      <p:to>
                                        <p:strVal val="visible"/>
                                      </p:to>
                                    </p:set>
                                    <p:animEffect transition="in" filter="fade">
                                      <p:cBhvr>
                                        <p:cTn id="291" dur="500"/>
                                        <p:tgtEl>
                                          <p:spTgt spid="130"/>
                                        </p:tgtEl>
                                      </p:cBhvr>
                                    </p:animEffect>
                                    <p:anim calcmode="lin" valueType="num">
                                      <p:cBhvr>
                                        <p:cTn id="292" dur="500" fill="hold"/>
                                        <p:tgtEl>
                                          <p:spTgt spid="130"/>
                                        </p:tgtEl>
                                        <p:attrNameLst>
                                          <p:attrName>ppt_x</p:attrName>
                                        </p:attrNameLst>
                                      </p:cBhvr>
                                      <p:tavLst>
                                        <p:tav tm="0">
                                          <p:val>
                                            <p:strVal val="#ppt_x"/>
                                          </p:val>
                                        </p:tav>
                                        <p:tav tm="100000">
                                          <p:val>
                                            <p:strVal val="#ppt_x"/>
                                          </p:val>
                                        </p:tav>
                                      </p:tavLst>
                                    </p:anim>
                                    <p:anim calcmode="lin" valueType="num">
                                      <p:cBhvr>
                                        <p:cTn id="293" dur="500" fill="hold"/>
                                        <p:tgtEl>
                                          <p:spTgt spid="130"/>
                                        </p:tgtEl>
                                        <p:attrNameLst>
                                          <p:attrName>ppt_y</p:attrName>
                                        </p:attrNameLst>
                                      </p:cBhvr>
                                      <p:tavLst>
                                        <p:tav tm="0">
                                          <p:val>
                                            <p:strVal val="#ppt_y-.1"/>
                                          </p:val>
                                        </p:tav>
                                        <p:tav tm="100000">
                                          <p:val>
                                            <p:strVal val="#ppt_y"/>
                                          </p:val>
                                        </p:tav>
                                      </p:tavLst>
                                    </p:anim>
                                  </p:childTnLst>
                                </p:cTn>
                              </p:par>
                              <p:par>
                                <p:cTn id="294" presetID="47" presetClass="entr" presetSubtype="0" fill="hold" grpId="0" nodeType="withEffect">
                                  <p:stCondLst>
                                    <p:cond delay="1750"/>
                                  </p:stCondLst>
                                  <p:childTnLst>
                                    <p:set>
                                      <p:cBhvr>
                                        <p:cTn id="295" dur="1" fill="hold">
                                          <p:stCondLst>
                                            <p:cond delay="0"/>
                                          </p:stCondLst>
                                        </p:cTn>
                                        <p:tgtEl>
                                          <p:spTgt spid="135"/>
                                        </p:tgtEl>
                                        <p:attrNameLst>
                                          <p:attrName>style.visibility</p:attrName>
                                        </p:attrNameLst>
                                      </p:cBhvr>
                                      <p:to>
                                        <p:strVal val="visible"/>
                                      </p:to>
                                    </p:set>
                                    <p:animEffect transition="in" filter="fade">
                                      <p:cBhvr>
                                        <p:cTn id="296" dur="500"/>
                                        <p:tgtEl>
                                          <p:spTgt spid="135"/>
                                        </p:tgtEl>
                                      </p:cBhvr>
                                    </p:animEffect>
                                    <p:anim calcmode="lin" valueType="num">
                                      <p:cBhvr>
                                        <p:cTn id="297" dur="500" fill="hold"/>
                                        <p:tgtEl>
                                          <p:spTgt spid="135"/>
                                        </p:tgtEl>
                                        <p:attrNameLst>
                                          <p:attrName>ppt_x</p:attrName>
                                        </p:attrNameLst>
                                      </p:cBhvr>
                                      <p:tavLst>
                                        <p:tav tm="0">
                                          <p:val>
                                            <p:strVal val="#ppt_x"/>
                                          </p:val>
                                        </p:tav>
                                        <p:tav tm="100000">
                                          <p:val>
                                            <p:strVal val="#ppt_x"/>
                                          </p:val>
                                        </p:tav>
                                      </p:tavLst>
                                    </p:anim>
                                    <p:anim calcmode="lin" valueType="num">
                                      <p:cBhvr>
                                        <p:cTn id="298" dur="500" fill="hold"/>
                                        <p:tgtEl>
                                          <p:spTgt spid="135"/>
                                        </p:tgtEl>
                                        <p:attrNameLst>
                                          <p:attrName>ppt_y</p:attrName>
                                        </p:attrNameLst>
                                      </p:cBhvr>
                                      <p:tavLst>
                                        <p:tav tm="0">
                                          <p:val>
                                            <p:strVal val="#ppt_y-.1"/>
                                          </p:val>
                                        </p:tav>
                                        <p:tav tm="100000">
                                          <p:val>
                                            <p:strVal val="#ppt_y"/>
                                          </p:val>
                                        </p:tav>
                                      </p:tavLst>
                                    </p:anim>
                                  </p:childTnLst>
                                </p:cTn>
                              </p:par>
                            </p:childTnLst>
                          </p:cTn>
                        </p:par>
                        <p:par>
                          <p:cTn id="299" fill="hold">
                            <p:stCondLst>
                              <p:cond delay="2500"/>
                            </p:stCondLst>
                            <p:childTnLst>
                              <p:par>
                                <p:cTn id="300" presetID="31" presetClass="entr" presetSubtype="0" fill="hold" grpId="0" nodeType="afterEffect">
                                  <p:stCondLst>
                                    <p:cond delay="0"/>
                                  </p:stCondLst>
                                  <p:childTnLst>
                                    <p:set>
                                      <p:cBhvr>
                                        <p:cTn id="301" dur="1" fill="hold">
                                          <p:stCondLst>
                                            <p:cond delay="0"/>
                                          </p:stCondLst>
                                        </p:cTn>
                                        <p:tgtEl>
                                          <p:spTgt spid="147"/>
                                        </p:tgtEl>
                                        <p:attrNameLst>
                                          <p:attrName>style.visibility</p:attrName>
                                        </p:attrNameLst>
                                      </p:cBhvr>
                                      <p:to>
                                        <p:strVal val="visible"/>
                                      </p:to>
                                    </p:set>
                                    <p:anim calcmode="lin" valueType="num">
                                      <p:cBhvr>
                                        <p:cTn id="302" dur="1000" fill="hold"/>
                                        <p:tgtEl>
                                          <p:spTgt spid="147"/>
                                        </p:tgtEl>
                                        <p:attrNameLst>
                                          <p:attrName>ppt_w</p:attrName>
                                        </p:attrNameLst>
                                      </p:cBhvr>
                                      <p:tavLst>
                                        <p:tav tm="0">
                                          <p:val>
                                            <p:fltVal val="0"/>
                                          </p:val>
                                        </p:tav>
                                        <p:tav tm="100000">
                                          <p:val>
                                            <p:strVal val="#ppt_w"/>
                                          </p:val>
                                        </p:tav>
                                      </p:tavLst>
                                    </p:anim>
                                    <p:anim calcmode="lin" valueType="num">
                                      <p:cBhvr>
                                        <p:cTn id="303" dur="1000" fill="hold"/>
                                        <p:tgtEl>
                                          <p:spTgt spid="147"/>
                                        </p:tgtEl>
                                        <p:attrNameLst>
                                          <p:attrName>ppt_h</p:attrName>
                                        </p:attrNameLst>
                                      </p:cBhvr>
                                      <p:tavLst>
                                        <p:tav tm="0">
                                          <p:val>
                                            <p:fltVal val="0"/>
                                          </p:val>
                                        </p:tav>
                                        <p:tav tm="100000">
                                          <p:val>
                                            <p:strVal val="#ppt_h"/>
                                          </p:val>
                                        </p:tav>
                                      </p:tavLst>
                                    </p:anim>
                                    <p:anim calcmode="lin" valueType="num">
                                      <p:cBhvr>
                                        <p:cTn id="304" dur="1000" fill="hold"/>
                                        <p:tgtEl>
                                          <p:spTgt spid="147"/>
                                        </p:tgtEl>
                                        <p:attrNameLst>
                                          <p:attrName>style.rotation</p:attrName>
                                        </p:attrNameLst>
                                      </p:cBhvr>
                                      <p:tavLst>
                                        <p:tav tm="0">
                                          <p:val>
                                            <p:fltVal val="90"/>
                                          </p:val>
                                        </p:tav>
                                        <p:tav tm="100000">
                                          <p:val>
                                            <p:fltVal val="0"/>
                                          </p:val>
                                        </p:tav>
                                      </p:tavLst>
                                    </p:anim>
                                    <p:animEffect transition="in" filter="fade">
                                      <p:cBhvr>
                                        <p:cTn id="305" dur="1000"/>
                                        <p:tgtEl>
                                          <p:spTgt spid="147"/>
                                        </p:tgtEl>
                                      </p:cBhvr>
                                    </p:animEffect>
                                  </p:childTnLst>
                                </p:cTn>
                              </p:par>
                              <p:par>
                                <p:cTn id="306" presetID="31" presetClass="entr" presetSubtype="0" fill="hold" nodeType="withEffect">
                                  <p:stCondLst>
                                    <p:cond delay="500"/>
                                  </p:stCondLst>
                                  <p:childTnLst>
                                    <p:set>
                                      <p:cBhvr>
                                        <p:cTn id="307" dur="1" fill="hold">
                                          <p:stCondLst>
                                            <p:cond delay="0"/>
                                          </p:stCondLst>
                                        </p:cTn>
                                        <p:tgtEl>
                                          <p:spTgt spid="1038"/>
                                        </p:tgtEl>
                                        <p:attrNameLst>
                                          <p:attrName>style.visibility</p:attrName>
                                        </p:attrNameLst>
                                      </p:cBhvr>
                                      <p:to>
                                        <p:strVal val="visible"/>
                                      </p:to>
                                    </p:set>
                                    <p:anim calcmode="lin" valueType="num">
                                      <p:cBhvr>
                                        <p:cTn id="308" dur="1250" fill="hold"/>
                                        <p:tgtEl>
                                          <p:spTgt spid="1038"/>
                                        </p:tgtEl>
                                        <p:attrNameLst>
                                          <p:attrName>ppt_w</p:attrName>
                                        </p:attrNameLst>
                                      </p:cBhvr>
                                      <p:tavLst>
                                        <p:tav tm="0">
                                          <p:val>
                                            <p:fltVal val="0"/>
                                          </p:val>
                                        </p:tav>
                                        <p:tav tm="100000">
                                          <p:val>
                                            <p:strVal val="#ppt_w"/>
                                          </p:val>
                                        </p:tav>
                                      </p:tavLst>
                                    </p:anim>
                                    <p:anim calcmode="lin" valueType="num">
                                      <p:cBhvr>
                                        <p:cTn id="309" dur="1250" fill="hold"/>
                                        <p:tgtEl>
                                          <p:spTgt spid="1038"/>
                                        </p:tgtEl>
                                        <p:attrNameLst>
                                          <p:attrName>ppt_h</p:attrName>
                                        </p:attrNameLst>
                                      </p:cBhvr>
                                      <p:tavLst>
                                        <p:tav tm="0">
                                          <p:val>
                                            <p:fltVal val="0"/>
                                          </p:val>
                                        </p:tav>
                                        <p:tav tm="100000">
                                          <p:val>
                                            <p:strVal val="#ppt_h"/>
                                          </p:val>
                                        </p:tav>
                                      </p:tavLst>
                                    </p:anim>
                                    <p:anim calcmode="lin" valueType="num">
                                      <p:cBhvr>
                                        <p:cTn id="310" dur="1250" fill="hold"/>
                                        <p:tgtEl>
                                          <p:spTgt spid="1038"/>
                                        </p:tgtEl>
                                        <p:attrNameLst>
                                          <p:attrName>style.rotation</p:attrName>
                                        </p:attrNameLst>
                                      </p:cBhvr>
                                      <p:tavLst>
                                        <p:tav tm="0">
                                          <p:val>
                                            <p:fltVal val="90"/>
                                          </p:val>
                                        </p:tav>
                                        <p:tav tm="100000">
                                          <p:val>
                                            <p:fltVal val="0"/>
                                          </p:val>
                                        </p:tav>
                                      </p:tavLst>
                                    </p:anim>
                                    <p:animEffect transition="in" filter="fade">
                                      <p:cBhvr>
                                        <p:cTn id="311" dur="1250"/>
                                        <p:tgtEl>
                                          <p:spTgt spid="1038"/>
                                        </p:tgtEl>
                                      </p:cBhvr>
                                    </p:animEffect>
                                  </p:childTnLst>
                                </p:cTn>
                              </p:par>
                              <p:par>
                                <p:cTn id="312" presetID="31" presetClass="entr" presetSubtype="0" fill="hold" nodeType="withEffect">
                                  <p:stCondLst>
                                    <p:cond delay="1000"/>
                                  </p:stCondLst>
                                  <p:childTnLst>
                                    <p:set>
                                      <p:cBhvr>
                                        <p:cTn id="313" dur="1" fill="hold">
                                          <p:stCondLst>
                                            <p:cond delay="0"/>
                                          </p:stCondLst>
                                        </p:cTn>
                                        <p:tgtEl>
                                          <p:spTgt spid="1039"/>
                                        </p:tgtEl>
                                        <p:attrNameLst>
                                          <p:attrName>style.visibility</p:attrName>
                                        </p:attrNameLst>
                                      </p:cBhvr>
                                      <p:to>
                                        <p:strVal val="visible"/>
                                      </p:to>
                                    </p:set>
                                    <p:anim calcmode="lin" valueType="num">
                                      <p:cBhvr>
                                        <p:cTn id="314" dur="1250" fill="hold"/>
                                        <p:tgtEl>
                                          <p:spTgt spid="1039"/>
                                        </p:tgtEl>
                                        <p:attrNameLst>
                                          <p:attrName>ppt_w</p:attrName>
                                        </p:attrNameLst>
                                      </p:cBhvr>
                                      <p:tavLst>
                                        <p:tav tm="0">
                                          <p:val>
                                            <p:fltVal val="0"/>
                                          </p:val>
                                        </p:tav>
                                        <p:tav tm="100000">
                                          <p:val>
                                            <p:strVal val="#ppt_w"/>
                                          </p:val>
                                        </p:tav>
                                      </p:tavLst>
                                    </p:anim>
                                    <p:anim calcmode="lin" valueType="num">
                                      <p:cBhvr>
                                        <p:cTn id="315" dur="1250" fill="hold"/>
                                        <p:tgtEl>
                                          <p:spTgt spid="1039"/>
                                        </p:tgtEl>
                                        <p:attrNameLst>
                                          <p:attrName>ppt_h</p:attrName>
                                        </p:attrNameLst>
                                      </p:cBhvr>
                                      <p:tavLst>
                                        <p:tav tm="0">
                                          <p:val>
                                            <p:fltVal val="0"/>
                                          </p:val>
                                        </p:tav>
                                        <p:tav tm="100000">
                                          <p:val>
                                            <p:strVal val="#ppt_h"/>
                                          </p:val>
                                        </p:tav>
                                      </p:tavLst>
                                    </p:anim>
                                    <p:anim calcmode="lin" valueType="num">
                                      <p:cBhvr>
                                        <p:cTn id="316" dur="1250" fill="hold"/>
                                        <p:tgtEl>
                                          <p:spTgt spid="1039"/>
                                        </p:tgtEl>
                                        <p:attrNameLst>
                                          <p:attrName>style.rotation</p:attrName>
                                        </p:attrNameLst>
                                      </p:cBhvr>
                                      <p:tavLst>
                                        <p:tav tm="0">
                                          <p:val>
                                            <p:fltVal val="90"/>
                                          </p:val>
                                        </p:tav>
                                        <p:tav tm="100000">
                                          <p:val>
                                            <p:fltVal val="0"/>
                                          </p:val>
                                        </p:tav>
                                      </p:tavLst>
                                    </p:anim>
                                    <p:animEffect transition="in" filter="fade">
                                      <p:cBhvr>
                                        <p:cTn id="317" dur="1250"/>
                                        <p:tgtEl>
                                          <p:spTgt spid="1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12" grpId="0" animBg="1"/>
      <p:bldP spid="49" grpId="0"/>
      <p:bldP spid="50" grpId="0"/>
      <p:bldP spid="51" grpId="0"/>
      <p:bldP spid="52" grpId="0"/>
      <p:bldP spid="53" grpId="0"/>
      <p:bldP spid="66" grpId="0"/>
      <p:bldP spid="67" grpId="0"/>
      <p:bldP spid="70" grpId="0"/>
      <p:bldP spid="71" grpId="0"/>
      <p:bldP spid="117" grpId="0" animBg="1"/>
      <p:bldP spid="118" grpId="0" animBg="1"/>
      <p:bldP spid="119" grpId="0"/>
      <p:bldP spid="120" grpId="0"/>
      <p:bldP spid="122" grpId="0"/>
      <p:bldP spid="123" grpId="0"/>
      <p:bldP spid="130" grpId="0"/>
      <p:bldP spid="135" grpId="0"/>
      <p:bldP spid="147"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SQL Elasticity</a:t>
            </a:r>
            <a:endParaRPr lang="en-US" dirty="0"/>
          </a:p>
        </p:txBody>
      </p:sp>
      <p:sp>
        <p:nvSpPr>
          <p:cNvPr id="5" name="Subtitle 4"/>
          <p:cNvSpPr>
            <a:spLocks noGrp="1"/>
          </p:cNvSpPr>
          <p:nvPr>
            <p:ph type="subTitle" idx="1"/>
          </p:nvPr>
        </p:nvSpPr>
        <p:spPr/>
        <p:txBody>
          <a:bodyPr/>
          <a:lstStyle/>
          <a:p>
            <a:endParaRPr lang="en-US"/>
          </a:p>
        </p:txBody>
      </p:sp>
      <p:sp>
        <p:nvSpPr>
          <p:cNvPr id="6" name="Text Placeholder 5"/>
          <p:cNvSpPr>
            <a:spLocks noGrp="1"/>
          </p:cNvSpPr>
          <p:nvPr>
            <p:ph type="body" sz="quarter" idx="10"/>
          </p:nvPr>
        </p:nvSpPr>
        <p:spPr/>
        <p:txBody>
          <a:bodyPr/>
          <a:lstStyle/>
          <a:p>
            <a:r>
              <a:rPr lang="en-US" dirty="0" smtClean="0"/>
              <a:t>Demo</a:t>
            </a:r>
            <a:endParaRPr lang="en-US" dirty="0"/>
          </a:p>
        </p:txBody>
      </p:sp>
    </p:spTree>
    <p:extLst>
      <p:ext uri="{BB962C8B-B14F-4D97-AF65-F5344CB8AC3E}">
        <p14:creationId xmlns:p14="http://schemas.microsoft.com/office/powerpoint/2010/main" val="159181772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1218795"/>
          </a:xfrm>
        </p:spPr>
        <p:txBody>
          <a:bodyPr/>
          <a:lstStyle/>
          <a:p>
            <a:r>
              <a:rPr lang="en-GB" dirty="0" smtClean="0"/>
              <a:t>Microsoft Virtualization: The Best Choice for Microsoft Server Applications</a:t>
            </a:r>
            <a:endParaRPr lang="en-GB" dirty="0"/>
          </a:p>
        </p:txBody>
      </p:sp>
      <p:grpSp>
        <p:nvGrpSpPr>
          <p:cNvPr id="22" name="Group 21"/>
          <p:cNvGrpSpPr/>
          <p:nvPr/>
        </p:nvGrpSpPr>
        <p:grpSpPr>
          <a:xfrm>
            <a:off x="551651" y="1774251"/>
            <a:ext cx="3592838" cy="3569641"/>
            <a:chOff x="551651" y="1703001"/>
            <a:chExt cx="3592838" cy="3569641"/>
          </a:xfrm>
        </p:grpSpPr>
        <p:sp>
          <p:nvSpPr>
            <p:cNvPr id="4" name="Rounded Rectangle 3"/>
            <p:cNvSpPr/>
            <p:nvPr/>
          </p:nvSpPr>
          <p:spPr bwMode="auto">
            <a:xfrm>
              <a:off x="551651" y="1703001"/>
              <a:ext cx="3592838" cy="3569641"/>
            </a:xfrm>
            <a:prstGeom prst="roundRect">
              <a:avLst>
                <a:gd name="adj" fmla="val 816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tx1">
                      <a:alpha val="99000"/>
                    </a:schemeClr>
                  </a:solidFill>
                </a:rPr>
                <a:t>Built</a:t>
              </a:r>
            </a:p>
            <a:p>
              <a:pPr defTabSz="914099"/>
              <a:r>
                <a:rPr lang="en-US" sz="2200" b="1" dirty="0">
                  <a:solidFill>
                    <a:schemeClr val="tx1">
                      <a:alpha val="99000"/>
                    </a:schemeClr>
                  </a:solidFill>
                </a:rPr>
                <a:t>f</a:t>
              </a:r>
              <a:r>
                <a:rPr lang="en-US" sz="2200" b="1" dirty="0" smtClean="0">
                  <a:solidFill>
                    <a:schemeClr val="tx1">
                      <a:alpha val="99000"/>
                    </a:schemeClr>
                  </a:solidFill>
                </a:rPr>
                <a:t>or</a:t>
              </a:r>
            </a:p>
            <a:p>
              <a:pPr defTabSz="914099"/>
              <a:r>
                <a:rPr lang="en-US" sz="2200" b="1" dirty="0" smtClean="0">
                  <a:solidFill>
                    <a:schemeClr val="tx1">
                      <a:alpha val="99000"/>
                    </a:schemeClr>
                  </a:solidFill>
                </a:rPr>
                <a:t>Windows</a:t>
              </a:r>
            </a:p>
          </p:txBody>
        </p:sp>
        <p:pic>
          <p:nvPicPr>
            <p:cNvPr id="7" name="Picture 2"/>
            <p:cNvPicPr>
              <a:picLocks noChangeAspect="1" noChangeArrowheads="1"/>
            </p:cNvPicPr>
            <p:nvPr/>
          </p:nvPicPr>
          <p:blipFill>
            <a:blip r:embed="rId2"/>
            <a:srcRect/>
            <a:stretch>
              <a:fillRect/>
            </a:stretch>
          </p:blipFill>
          <p:spPr bwMode="auto">
            <a:xfrm>
              <a:off x="2366026" y="1847118"/>
              <a:ext cx="1466467" cy="966745"/>
            </a:xfrm>
            <a:prstGeom prst="rect">
              <a:avLst/>
            </a:prstGeom>
            <a:noFill/>
            <a:ln w="9525">
              <a:noFill/>
              <a:miter lim="800000"/>
              <a:headEnd/>
              <a:tailEnd/>
            </a:ln>
          </p:spPr>
        </p:pic>
        <p:sp>
          <p:nvSpPr>
            <p:cNvPr id="13" name="TextBox 12"/>
            <p:cNvSpPr txBox="1"/>
            <p:nvPr/>
          </p:nvSpPr>
          <p:spPr>
            <a:xfrm>
              <a:off x="783771" y="3059368"/>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*Built-in Virtualization with one-stop support</a:t>
              </a:r>
            </a:p>
          </p:txBody>
        </p:sp>
        <p:sp>
          <p:nvSpPr>
            <p:cNvPr id="14" name="TextBox 13"/>
            <p:cNvSpPr txBox="1"/>
            <p:nvPr/>
          </p:nvSpPr>
          <p:spPr>
            <a:xfrm>
              <a:off x="805896" y="376998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*Large Partner</a:t>
              </a:r>
              <a:br>
                <a:rPr lang="en-GB" b="1" dirty="0" smtClean="0">
                  <a:gradFill>
                    <a:gsLst>
                      <a:gs pos="0">
                        <a:schemeClr val="tx1"/>
                      </a:gs>
                      <a:gs pos="86000">
                        <a:schemeClr val="tx1"/>
                      </a:gs>
                    </a:gsLst>
                    <a:lin ang="5400000" scaled="0"/>
                  </a:gradFill>
                </a:rPr>
              </a:br>
              <a:r>
                <a:rPr lang="en-GB" b="1" dirty="0" smtClean="0">
                  <a:gradFill>
                    <a:gsLst>
                      <a:gs pos="0">
                        <a:schemeClr val="tx1"/>
                      </a:gs>
                      <a:gs pos="86000">
                        <a:schemeClr val="tx1"/>
                      </a:gs>
                    </a:gsLst>
                    <a:lin ang="5400000" scaled="0"/>
                  </a:gradFill>
                </a:rPr>
                <a:t>Ecosystem</a:t>
              </a:r>
            </a:p>
          </p:txBody>
        </p:sp>
        <p:sp>
          <p:nvSpPr>
            <p:cNvPr id="15" name="TextBox 14"/>
            <p:cNvSpPr txBox="1"/>
            <p:nvPr/>
          </p:nvSpPr>
          <p:spPr>
            <a:xfrm>
              <a:off x="783770" y="445677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Increased Deployment Options</a:t>
              </a:r>
            </a:p>
          </p:txBody>
        </p:sp>
      </p:grpSp>
      <p:grpSp>
        <p:nvGrpSpPr>
          <p:cNvPr id="23" name="Group 22"/>
          <p:cNvGrpSpPr/>
          <p:nvPr/>
        </p:nvGrpSpPr>
        <p:grpSpPr>
          <a:xfrm>
            <a:off x="4285010" y="1774251"/>
            <a:ext cx="3635829" cy="3569641"/>
            <a:chOff x="4285010" y="1703001"/>
            <a:chExt cx="3635829" cy="3569641"/>
          </a:xfrm>
        </p:grpSpPr>
        <p:sp>
          <p:nvSpPr>
            <p:cNvPr id="5" name="Rounded Rectangle 4"/>
            <p:cNvSpPr/>
            <p:nvPr/>
          </p:nvSpPr>
          <p:spPr bwMode="auto">
            <a:xfrm>
              <a:off x="4285010" y="1703001"/>
              <a:ext cx="3635829" cy="3569641"/>
            </a:xfrm>
            <a:prstGeom prst="roundRect">
              <a:avLst>
                <a:gd name="adj" fmla="val 816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tx1">
                      <a:alpha val="99000"/>
                    </a:schemeClr>
                  </a:solidFill>
                </a:rPr>
                <a:t>Complete</a:t>
              </a:r>
              <a:br>
                <a:rPr lang="en-US" sz="2200" b="1" dirty="0" smtClean="0">
                  <a:solidFill>
                    <a:schemeClr val="tx1">
                      <a:alpha val="99000"/>
                    </a:schemeClr>
                  </a:solidFill>
                </a:rPr>
              </a:br>
              <a:r>
                <a:rPr lang="en-US" sz="2200" b="1" dirty="0" smtClean="0">
                  <a:solidFill>
                    <a:schemeClr val="tx1">
                      <a:alpha val="99000"/>
                    </a:schemeClr>
                  </a:solidFill>
                </a:rPr>
                <a:t>Management</a:t>
              </a:r>
              <a:br>
                <a:rPr lang="en-US" sz="2200" b="1" dirty="0" smtClean="0">
                  <a:solidFill>
                    <a:schemeClr val="tx1">
                      <a:alpha val="99000"/>
                    </a:schemeClr>
                  </a:solidFill>
                </a:rPr>
              </a:br>
              <a:r>
                <a:rPr lang="en-US" sz="2200" b="1" dirty="0" smtClean="0">
                  <a:solidFill>
                    <a:schemeClr val="tx1">
                      <a:alpha val="99000"/>
                    </a:schemeClr>
                  </a:solidFill>
                </a:rPr>
                <a:t>Solution</a:t>
              </a:r>
            </a:p>
          </p:txBody>
        </p:sp>
        <p:pic>
          <p:nvPicPr>
            <p:cNvPr id="8" name="Picture 4"/>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l="15076" r="15076"/>
            <a:stretch/>
          </p:blipFill>
          <p:spPr bwMode="auto">
            <a:xfrm>
              <a:off x="6348377" y="1769950"/>
              <a:ext cx="1395303" cy="1192329"/>
            </a:xfrm>
            <a:prstGeom prst="rect">
              <a:avLst/>
            </a:prstGeom>
            <a:noFill/>
            <a:ln>
              <a:noFill/>
            </a:ln>
          </p:spPr>
        </p:pic>
        <p:sp>
          <p:nvSpPr>
            <p:cNvPr id="16" name="TextBox 15"/>
            <p:cNvSpPr txBox="1"/>
            <p:nvPr/>
          </p:nvSpPr>
          <p:spPr>
            <a:xfrm>
              <a:off x="4560750" y="3059368"/>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*Deep Application Knowledge</a:t>
              </a:r>
            </a:p>
          </p:txBody>
        </p:sp>
        <p:sp>
          <p:nvSpPr>
            <p:cNvPr id="17" name="TextBox 16"/>
            <p:cNvSpPr txBox="1"/>
            <p:nvPr/>
          </p:nvSpPr>
          <p:spPr>
            <a:xfrm>
              <a:off x="4582875" y="376998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*Physical &amp; Virtual Management</a:t>
              </a:r>
            </a:p>
          </p:txBody>
        </p:sp>
        <p:sp>
          <p:nvSpPr>
            <p:cNvPr id="18" name="TextBox 17"/>
            <p:cNvSpPr txBox="1"/>
            <p:nvPr/>
          </p:nvSpPr>
          <p:spPr>
            <a:xfrm>
              <a:off x="4582874" y="445677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*Cross-Platform &amp; Hypervisor Support</a:t>
              </a:r>
            </a:p>
          </p:txBody>
        </p:sp>
      </p:grpSp>
      <p:grpSp>
        <p:nvGrpSpPr>
          <p:cNvPr id="24" name="Group 23"/>
          <p:cNvGrpSpPr/>
          <p:nvPr/>
        </p:nvGrpSpPr>
        <p:grpSpPr>
          <a:xfrm>
            <a:off x="8063346" y="1774251"/>
            <a:ext cx="3608117" cy="3569642"/>
            <a:chOff x="8063346" y="1703001"/>
            <a:chExt cx="3608117" cy="3569642"/>
          </a:xfrm>
        </p:grpSpPr>
        <p:sp>
          <p:nvSpPr>
            <p:cNvPr id="6" name="Rounded Rectangle 5"/>
            <p:cNvSpPr/>
            <p:nvPr/>
          </p:nvSpPr>
          <p:spPr bwMode="auto">
            <a:xfrm>
              <a:off x="8063346" y="1703001"/>
              <a:ext cx="3608117" cy="3569642"/>
            </a:xfrm>
            <a:prstGeom prst="roundRect">
              <a:avLst>
                <a:gd name="adj" fmla="val 8160"/>
              </a:avLst>
            </a:prstGeom>
            <a:gradFill>
              <a:gsLst>
                <a:gs pos="0">
                  <a:schemeClr val="tx2">
                    <a:lumMod val="50000"/>
                  </a:schemeClr>
                </a:gs>
                <a:gs pos="80000">
                  <a:schemeClr val="tx2"/>
                </a:gs>
                <a:gs pos="100000">
                  <a:schemeClr val="tx2"/>
                </a:gs>
              </a:gsLst>
            </a:gradFill>
            <a:ln>
              <a:solidFill>
                <a:schemeClr val="tx2"/>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t" anchorCtr="0" compatLnSpc="1">
              <a:prstTxWarp prst="textNoShape">
                <a:avLst/>
              </a:prstTxWarp>
            </a:bodyPr>
            <a:lstStyle/>
            <a:p>
              <a:pPr defTabSz="914099"/>
              <a:r>
                <a:rPr lang="en-US" sz="2200" b="1" dirty="0" smtClean="0">
                  <a:solidFill>
                    <a:schemeClr val="tx1">
                      <a:alpha val="99000"/>
                    </a:schemeClr>
                  </a:solidFill>
                </a:rPr>
                <a:t>Low Cost</a:t>
              </a:r>
              <a:br>
                <a:rPr lang="en-US" sz="2200" b="1" dirty="0" smtClean="0">
                  <a:solidFill>
                    <a:schemeClr val="tx1">
                      <a:alpha val="99000"/>
                    </a:schemeClr>
                  </a:solidFill>
                </a:rPr>
              </a:br>
              <a:r>
                <a:rPr lang="en-US" sz="2200" b="1" dirty="0" smtClean="0">
                  <a:solidFill>
                    <a:schemeClr val="tx1">
                      <a:alpha val="99000"/>
                    </a:schemeClr>
                  </a:solidFill>
                </a:rPr>
                <a:t>Complete</a:t>
              </a:r>
              <a:br>
                <a:rPr lang="en-US" sz="2200" b="1" dirty="0" smtClean="0">
                  <a:solidFill>
                    <a:schemeClr val="tx1">
                      <a:alpha val="99000"/>
                    </a:schemeClr>
                  </a:solidFill>
                </a:rPr>
              </a:br>
              <a:r>
                <a:rPr lang="en-US" sz="2200" b="1" dirty="0" smtClean="0">
                  <a:solidFill>
                    <a:schemeClr val="tx1">
                      <a:alpha val="99000"/>
                    </a:schemeClr>
                  </a:solidFill>
                </a:rPr>
                <a:t>Solution</a:t>
              </a:r>
            </a:p>
          </p:txBody>
        </p:sp>
        <p:pic>
          <p:nvPicPr>
            <p:cNvPr id="9" name="Picture 88" descr="iStock_000009046950XSmall.png"/>
            <p:cNvPicPr>
              <a:picLocks noChangeAspect="1"/>
            </p:cNvPicPr>
            <p:nvPr/>
          </p:nvPicPr>
          <p:blipFill>
            <a:blip r:embed="rId4" cstate="screen">
              <a:extLst>
                <a:ext uri="{28A0092B-C50C-407E-A947-70E740481C1C}">
                  <a14:useLocalDpi xmlns:a14="http://schemas.microsoft.com/office/drawing/2010/main"/>
                </a:ext>
              </a:extLst>
            </a:blip>
            <a:srcRect/>
            <a:stretch>
              <a:fillRect/>
            </a:stretch>
          </p:blipFill>
          <p:spPr bwMode="auto">
            <a:xfrm rot="21095169">
              <a:off x="9866623" y="1765083"/>
              <a:ext cx="1592853" cy="1291575"/>
            </a:xfrm>
            <a:prstGeom prst="rect">
              <a:avLst/>
            </a:prstGeom>
            <a:noFill/>
            <a:ln w="9525">
              <a:noFill/>
              <a:miter lim="800000"/>
              <a:headEnd/>
              <a:tailEnd/>
            </a:ln>
          </p:spPr>
        </p:pic>
        <p:sp>
          <p:nvSpPr>
            <p:cNvPr id="19" name="TextBox 18"/>
            <p:cNvSpPr txBox="1"/>
            <p:nvPr/>
          </p:nvSpPr>
          <p:spPr>
            <a:xfrm>
              <a:off x="8303105" y="3059368"/>
              <a:ext cx="3084347" cy="553998"/>
            </a:xfrm>
            <a:prstGeom prst="rect">
              <a:avLst/>
            </a:prstGeom>
            <a:noFill/>
          </p:spPr>
          <p:txBody>
            <a:bodyPr wrap="square" lIns="0" tIns="0" rIns="0" bIns="0" rtlCol="0">
              <a:spAutoFit/>
            </a:bodyPr>
            <a:lstStyle/>
            <a:p>
              <a:pPr algn="ctr"/>
              <a:r>
                <a:rPr lang="en-GB" b="1" dirty="0">
                  <a:gradFill>
                    <a:gsLst>
                      <a:gs pos="0">
                        <a:schemeClr val="tx1"/>
                      </a:gs>
                      <a:gs pos="86000">
                        <a:schemeClr val="tx1"/>
                      </a:gs>
                    </a:gsLst>
                    <a:lin ang="5400000" scaled="0"/>
                  </a:gradFill>
                </a:rPr>
                <a:t>*A comparable solution can cost almost 4 times more</a:t>
              </a:r>
              <a:r>
                <a:rPr lang="en-GB" b="1" dirty="0" smtClean="0">
                  <a:gradFill>
                    <a:gsLst>
                      <a:gs pos="0">
                        <a:schemeClr val="tx1"/>
                      </a:gs>
                      <a:gs pos="86000">
                        <a:schemeClr val="tx1"/>
                      </a:gs>
                    </a:gsLst>
                    <a:lin ang="5400000" scaled="0"/>
                  </a:gradFill>
                </a:rPr>
                <a:t>†</a:t>
              </a:r>
              <a:endParaRPr lang="en-GB" b="1" dirty="0">
                <a:gradFill>
                  <a:gsLst>
                    <a:gs pos="0">
                      <a:schemeClr val="tx1"/>
                    </a:gs>
                    <a:gs pos="86000">
                      <a:schemeClr val="tx1"/>
                    </a:gs>
                  </a:gsLst>
                  <a:lin ang="5400000" scaled="0"/>
                </a:gradFill>
              </a:endParaRPr>
            </a:p>
          </p:txBody>
        </p:sp>
        <p:sp>
          <p:nvSpPr>
            <p:cNvPr id="20" name="TextBox 19"/>
            <p:cNvSpPr txBox="1"/>
            <p:nvPr/>
          </p:nvSpPr>
          <p:spPr>
            <a:xfrm>
              <a:off x="8325230" y="376998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*Lower On-going</a:t>
              </a:r>
              <a:br>
                <a:rPr lang="en-GB" b="1" dirty="0" smtClean="0">
                  <a:gradFill>
                    <a:gsLst>
                      <a:gs pos="0">
                        <a:schemeClr val="tx1"/>
                      </a:gs>
                      <a:gs pos="86000">
                        <a:schemeClr val="tx1"/>
                      </a:gs>
                    </a:gsLst>
                    <a:lin ang="5400000" scaled="0"/>
                  </a:gradFill>
                </a:rPr>
              </a:br>
              <a:r>
                <a:rPr lang="en-GB" b="1" dirty="0" smtClean="0">
                  <a:gradFill>
                    <a:gsLst>
                      <a:gs pos="0">
                        <a:schemeClr val="tx1"/>
                      </a:gs>
                      <a:gs pos="86000">
                        <a:schemeClr val="tx1"/>
                      </a:gs>
                    </a:gsLst>
                    <a:lin ang="5400000" scaled="0"/>
                  </a:gradFill>
                </a:rPr>
                <a:t>Costs</a:t>
              </a:r>
            </a:p>
          </p:txBody>
        </p:sp>
        <p:sp>
          <p:nvSpPr>
            <p:cNvPr id="21" name="TextBox 20"/>
            <p:cNvSpPr txBox="1"/>
            <p:nvPr/>
          </p:nvSpPr>
          <p:spPr>
            <a:xfrm>
              <a:off x="8303104" y="4456771"/>
              <a:ext cx="3084347" cy="553998"/>
            </a:xfrm>
            <a:prstGeom prst="rect">
              <a:avLst/>
            </a:prstGeom>
            <a:noFill/>
          </p:spPr>
          <p:txBody>
            <a:bodyPr wrap="square" lIns="0" tIns="0" rIns="0" bIns="0" rtlCol="0">
              <a:spAutoFit/>
            </a:bodyPr>
            <a:lstStyle/>
            <a:p>
              <a:pPr algn="ctr"/>
              <a:r>
                <a:rPr lang="en-GB" b="1" dirty="0" smtClean="0">
                  <a:gradFill>
                    <a:gsLst>
                      <a:gs pos="0">
                        <a:schemeClr val="tx1"/>
                      </a:gs>
                      <a:gs pos="86000">
                        <a:schemeClr val="tx1"/>
                      </a:gs>
                    </a:gsLst>
                    <a:lin ang="5400000" scaled="0"/>
                  </a:gradFill>
                </a:rPr>
                <a:t>Virtualization-Friendly </a:t>
              </a:r>
              <a:r>
                <a:rPr lang="en-GB" b="1" dirty="0">
                  <a:gradFill>
                    <a:gsLst>
                      <a:gs pos="0">
                        <a:schemeClr val="tx1"/>
                      </a:gs>
                      <a:gs pos="86000">
                        <a:schemeClr val="tx1"/>
                      </a:gs>
                    </a:gsLst>
                    <a:lin ang="5400000" scaled="0"/>
                  </a:gradFill>
                </a:rPr>
                <a:t>L</a:t>
              </a:r>
              <a:r>
                <a:rPr lang="en-GB" b="1" dirty="0" smtClean="0">
                  <a:gradFill>
                    <a:gsLst>
                      <a:gs pos="0">
                        <a:schemeClr val="tx1"/>
                      </a:gs>
                      <a:gs pos="86000">
                        <a:schemeClr val="tx1"/>
                      </a:gs>
                    </a:gsLst>
                    <a:lin ang="5400000" scaled="0"/>
                  </a:gradFill>
                </a:rPr>
                <a:t>icensing</a:t>
              </a:r>
            </a:p>
          </p:txBody>
        </p:sp>
      </p:grpSp>
      <p:sp>
        <p:nvSpPr>
          <p:cNvPr id="25" name="TextBox 31"/>
          <p:cNvSpPr txBox="1">
            <a:spLocks noChangeArrowheads="1"/>
          </p:cNvSpPr>
          <p:nvPr/>
        </p:nvSpPr>
        <p:spPr bwMode="auto">
          <a:xfrm>
            <a:off x="472367" y="5415435"/>
            <a:ext cx="6907001" cy="368300"/>
          </a:xfrm>
          <a:prstGeom prst="rect">
            <a:avLst/>
          </a:prstGeom>
          <a:noFill/>
          <a:ln w="9525">
            <a:noFill/>
            <a:miter lim="800000"/>
            <a:headEnd/>
            <a:tailEnd/>
          </a:ln>
        </p:spPr>
        <p:txBody>
          <a:bodyPr>
            <a:spAutoFit/>
          </a:bodyPr>
          <a:lstStyle/>
          <a:p>
            <a:pPr defTabSz="914400"/>
            <a:r>
              <a:rPr lang="en-US" b="1" dirty="0">
                <a:solidFill>
                  <a:srgbClr val="FFFFFF"/>
                </a:solidFill>
              </a:rPr>
              <a:t>*Only </a:t>
            </a:r>
            <a:r>
              <a:rPr lang="en-US" b="1" dirty="0" smtClean="0">
                <a:solidFill>
                  <a:srgbClr val="FFFFFF"/>
                </a:solidFill>
              </a:rPr>
              <a:t>available with </a:t>
            </a:r>
            <a:r>
              <a:rPr lang="en-US" b="1" dirty="0">
                <a:solidFill>
                  <a:srgbClr val="FFFFFF"/>
                </a:solidFill>
              </a:rPr>
              <a:t>Microsoft Virtualization </a:t>
            </a:r>
          </a:p>
        </p:txBody>
      </p:sp>
      <p:sp>
        <p:nvSpPr>
          <p:cNvPr id="26" name="TextBox 33"/>
          <p:cNvSpPr txBox="1">
            <a:spLocks noChangeArrowheads="1"/>
          </p:cNvSpPr>
          <p:nvPr/>
        </p:nvSpPr>
        <p:spPr bwMode="auto">
          <a:xfrm>
            <a:off x="504150" y="6254750"/>
            <a:ext cx="11057359" cy="461665"/>
          </a:xfrm>
          <a:prstGeom prst="rect">
            <a:avLst/>
          </a:prstGeom>
          <a:noFill/>
          <a:ln w="9525">
            <a:noFill/>
            <a:miter lim="800000"/>
            <a:headEnd/>
            <a:tailEnd/>
          </a:ln>
        </p:spPr>
        <p:txBody>
          <a:bodyPr wrap="square">
            <a:spAutoFit/>
          </a:bodyPr>
          <a:lstStyle/>
          <a:p>
            <a:pPr algn="just"/>
            <a:r>
              <a:rPr lang="en-US" sz="800" dirty="0"/>
              <a:t>†Based on a comparison of Microsoft® System Center Server Management Suite Datacenter with VMware® vSphere Enterprise Plus with VMware vCenter Server.. Assumes a five host configuration, 2 processors on each host, 2 years support costs for both products, and no operating system costs included.. The Microsoft solution can use either the free Microsoft Hyper-V Server 2008 R2 hypervisor or an existing Windows Server 2008 R2 hypervisor.  Based on Microsoft estimated retail prices and published VMware prices available at </a:t>
            </a:r>
            <a:r>
              <a:rPr lang="en-US" sz="800" u="sng" dirty="0">
                <a:hlinkClick r:id="rId5"/>
              </a:rPr>
              <a:t>https://www.vmware.com/vmwarestore</a:t>
            </a:r>
            <a:r>
              <a:rPr lang="en-US" sz="800" dirty="0"/>
              <a:t> as of 08/04/2009 for purchases in the United States. Actual reseller prices may vary. </a:t>
            </a:r>
          </a:p>
        </p:txBody>
      </p:sp>
    </p:spTree>
    <p:extLst>
      <p:ext uri="{BB962C8B-B14F-4D97-AF65-F5344CB8AC3E}">
        <p14:creationId xmlns:p14="http://schemas.microsoft.com/office/powerpoint/2010/main" val="342491419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500"/>
                                        <p:tgtEl>
                                          <p:spTgt spid="25"/>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fade">
                                      <p:cBhvr>
                                        <p:cTn id="2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Enhancing SQL</a:t>
            </a:r>
            <a:br>
              <a:rPr lang="en-US" dirty="0" smtClean="0"/>
            </a:br>
            <a:r>
              <a:rPr lang="en-US" dirty="0" smtClean="0"/>
              <a:t>on Hyper-V</a:t>
            </a:r>
            <a:endParaRPr lang="en-US" dirty="0"/>
          </a:p>
        </p:txBody>
      </p:sp>
    </p:spTree>
    <p:extLst>
      <p:ext uri="{BB962C8B-B14F-4D97-AF65-F5344CB8AC3E}">
        <p14:creationId xmlns:p14="http://schemas.microsoft.com/office/powerpoint/2010/main" val="2519622979"/>
      </p:ext>
    </p:extLst>
  </p:cSld>
  <p:clrMapOvr>
    <a:masterClrMapping/>
  </p:clrMapOvr>
  <p:transition>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System Center Integration</a:t>
            </a:r>
            <a:endParaRPr lang="en-GB" dirty="0"/>
          </a:p>
        </p:txBody>
      </p:sp>
      <p:grpSp>
        <p:nvGrpSpPr>
          <p:cNvPr id="5" name="Group 4"/>
          <p:cNvGrpSpPr/>
          <p:nvPr/>
        </p:nvGrpSpPr>
        <p:grpSpPr>
          <a:xfrm>
            <a:off x="567188" y="1254262"/>
            <a:ext cx="11022300" cy="1046207"/>
            <a:chOff x="840313" y="1254262"/>
            <a:chExt cx="11022300" cy="1046207"/>
          </a:xfrm>
        </p:grpSpPr>
        <p:pic>
          <p:nvPicPr>
            <p:cNvPr id="2051" name="Picture 3" descr="D:\Documents\Images\SysCnt-DPM2010_h_rgb_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840313" y="1254262"/>
              <a:ext cx="4785426" cy="10462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71958" y="1448790"/>
              <a:ext cx="5990655" cy="830997"/>
            </a:xfrm>
            <a:prstGeom prst="rect">
              <a:avLst/>
            </a:prstGeom>
            <a:noFill/>
          </p:spPr>
          <p:txBody>
            <a:bodyPr wrap="square" lIns="0" tIns="0" rIns="0" bIns="0" rtlCol="0">
              <a:spAutoFit/>
            </a:bodyPr>
            <a:lstStyle/>
            <a:p>
              <a:pPr marL="285750" indent="-285750">
                <a:buFont typeface="Arial" pitchFamily="34" charset="0"/>
                <a:buChar char="•"/>
              </a:pPr>
              <a:r>
                <a:rPr lang="en-GB" dirty="0" smtClean="0">
                  <a:gradFill>
                    <a:gsLst>
                      <a:gs pos="0">
                        <a:schemeClr val="tx1"/>
                      </a:gs>
                      <a:gs pos="86000">
                        <a:schemeClr val="tx1"/>
                      </a:gs>
                    </a:gsLst>
                    <a:lin ang="5400000" scaled="0"/>
                  </a:gradFill>
                </a:rPr>
                <a:t>Seamless &amp; efficiently protect SQL Infrastructure</a:t>
              </a:r>
            </a:p>
            <a:p>
              <a:pPr marL="285750" indent="-285750">
                <a:buFont typeface="Arial" pitchFamily="34" charset="0"/>
                <a:buChar char="•"/>
              </a:pPr>
              <a:r>
                <a:rPr lang="en-GB" dirty="0">
                  <a:gradFill>
                    <a:gsLst>
                      <a:gs pos="0">
                        <a:schemeClr val="tx1"/>
                      </a:gs>
                      <a:gs pos="86000">
                        <a:schemeClr val="tx1"/>
                      </a:gs>
                    </a:gsLst>
                    <a:lin ang="5400000" scaled="0"/>
                  </a:gradFill>
                </a:rPr>
                <a:t>Protect </a:t>
              </a:r>
              <a:r>
                <a:rPr lang="en-GB" dirty="0" smtClean="0">
                  <a:gradFill>
                    <a:gsLst>
                      <a:gs pos="0">
                        <a:schemeClr val="tx1"/>
                      </a:gs>
                      <a:gs pos="86000">
                        <a:schemeClr val="tx1"/>
                      </a:gs>
                    </a:gsLst>
                    <a:lin ang="5400000" scaled="0"/>
                  </a:gradFill>
                </a:rPr>
                <a:t>SQL </a:t>
              </a:r>
              <a:r>
                <a:rPr lang="en-GB" dirty="0">
                  <a:gradFill>
                    <a:gsLst>
                      <a:gs pos="0">
                        <a:schemeClr val="tx1"/>
                      </a:gs>
                      <a:gs pos="86000">
                        <a:schemeClr val="tx1"/>
                      </a:gs>
                    </a:gsLst>
                    <a:lin ang="5400000" scaled="0"/>
                  </a:gradFill>
                </a:rPr>
                <a:t>up to every 15 </a:t>
              </a:r>
              <a:r>
                <a:rPr lang="en-GB" dirty="0" smtClean="0">
                  <a:gradFill>
                    <a:gsLst>
                      <a:gs pos="0">
                        <a:schemeClr val="tx1"/>
                      </a:gs>
                      <a:gs pos="86000">
                        <a:schemeClr val="tx1"/>
                      </a:gs>
                    </a:gsLst>
                    <a:lin ang="5400000" scaled="0"/>
                  </a:gradFill>
                </a:rPr>
                <a:t>minutes	</a:t>
              </a:r>
              <a:endParaRPr lang="en-GB" dirty="0">
                <a:gradFill>
                  <a:gsLst>
                    <a:gs pos="0">
                      <a:schemeClr val="tx1"/>
                    </a:gs>
                    <a:gs pos="86000">
                      <a:schemeClr val="tx1"/>
                    </a:gs>
                  </a:gsLst>
                  <a:lin ang="5400000" scaled="0"/>
                </a:gradFill>
              </a:endParaRPr>
            </a:p>
            <a:p>
              <a:pPr marL="285750" indent="-285750">
                <a:buFont typeface="Arial" pitchFamily="34" charset="0"/>
                <a:buChar char="•"/>
              </a:pPr>
              <a:r>
                <a:rPr lang="en-GB" dirty="0" smtClean="0">
                  <a:gradFill>
                    <a:gsLst>
                      <a:gs pos="0">
                        <a:schemeClr val="tx1"/>
                      </a:gs>
                      <a:gs pos="86000">
                        <a:schemeClr val="tx1"/>
                      </a:gs>
                    </a:gsLst>
                    <a:lin ang="5400000" scaled="0"/>
                  </a:gradFill>
                </a:rPr>
                <a:t>Automatic protection of new content databases</a:t>
              </a:r>
            </a:p>
          </p:txBody>
        </p:sp>
      </p:grpSp>
      <p:grpSp>
        <p:nvGrpSpPr>
          <p:cNvPr id="6" name="Group 5"/>
          <p:cNvGrpSpPr/>
          <p:nvPr/>
        </p:nvGrpSpPr>
        <p:grpSpPr>
          <a:xfrm>
            <a:off x="567188" y="2640421"/>
            <a:ext cx="10940009" cy="1154471"/>
            <a:chOff x="567188" y="2640421"/>
            <a:chExt cx="10940009" cy="1154471"/>
          </a:xfrm>
        </p:grpSpPr>
        <p:pic>
          <p:nvPicPr>
            <p:cNvPr id="2052" name="Picture 4" descr="D:\Documents\Images\SysCnt-OprtnsMgr07R2_h_rgb_r.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7188" y="2640421"/>
              <a:ext cx="4509235" cy="104760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610709" y="2686896"/>
              <a:ext cx="5896488" cy="1107996"/>
            </a:xfrm>
            <a:prstGeom prst="rect">
              <a:avLst/>
            </a:prstGeom>
            <a:noFill/>
          </p:spPr>
          <p:txBody>
            <a:bodyPr wrap="square" lIns="0" tIns="0" rIns="0" bIns="0" rtlCol="0">
              <a:spAutoFit/>
            </a:bodyPr>
            <a:lstStyle/>
            <a:p>
              <a:pPr marL="285750" indent="-285750">
                <a:buFont typeface="Arial" pitchFamily="34" charset="0"/>
                <a:buChar char="•"/>
              </a:pPr>
              <a:r>
                <a:rPr lang="en-GB" dirty="0" smtClean="0">
                  <a:gradFill>
                    <a:gsLst>
                      <a:gs pos="0">
                        <a:schemeClr val="tx1"/>
                      </a:gs>
                      <a:gs pos="86000">
                        <a:schemeClr val="tx1"/>
                      </a:gs>
                    </a:gsLst>
                    <a:lin ang="5400000" scaled="0"/>
                  </a:gradFill>
                </a:rPr>
                <a:t>Proactively monitor key SQL Server Components</a:t>
              </a:r>
            </a:p>
            <a:p>
              <a:pPr marL="285750" indent="-285750">
                <a:buFont typeface="Arial" pitchFamily="34" charset="0"/>
                <a:buChar char="•"/>
              </a:pPr>
              <a:r>
                <a:rPr lang="en-GB" dirty="0" smtClean="0">
                  <a:gradFill>
                    <a:gsLst>
                      <a:gs pos="0">
                        <a:schemeClr val="tx1"/>
                      </a:gs>
                      <a:gs pos="86000">
                        <a:schemeClr val="tx1"/>
                      </a:gs>
                    </a:gsLst>
                    <a:lin ang="5400000" scaled="0"/>
                  </a:gradFill>
                </a:rPr>
                <a:t>Drive </a:t>
              </a:r>
              <a:r>
                <a:rPr lang="en-GB" dirty="0">
                  <a:gradFill>
                    <a:gsLst>
                      <a:gs pos="0">
                        <a:schemeClr val="tx1"/>
                      </a:gs>
                      <a:gs pos="86000">
                        <a:schemeClr val="tx1"/>
                      </a:gs>
                    </a:gsLst>
                    <a:lin ang="5400000" scaled="0"/>
                  </a:gradFill>
                </a:rPr>
                <a:t>down the cost of ensuring service </a:t>
              </a:r>
              <a:r>
                <a:rPr lang="en-GB" dirty="0" smtClean="0">
                  <a:gradFill>
                    <a:gsLst>
                      <a:gs pos="0">
                        <a:schemeClr val="tx1"/>
                      </a:gs>
                      <a:gs pos="86000">
                        <a:schemeClr val="tx1"/>
                      </a:gs>
                    </a:gsLst>
                    <a:lin ang="5400000" scaled="0"/>
                  </a:gradFill>
                </a:rPr>
                <a:t>levels</a:t>
              </a:r>
            </a:p>
            <a:p>
              <a:pPr marL="285750" indent="-285750">
                <a:buFont typeface="Arial" pitchFamily="34" charset="0"/>
                <a:buChar char="•"/>
              </a:pPr>
              <a:r>
                <a:rPr lang="en-GB" dirty="0" smtClean="0">
                  <a:gradFill>
                    <a:gsLst>
                      <a:gs pos="0">
                        <a:schemeClr val="tx1"/>
                      </a:gs>
                      <a:gs pos="86000">
                        <a:schemeClr val="tx1"/>
                      </a:gs>
                    </a:gsLst>
                    <a:lin ang="5400000" scaled="0"/>
                  </a:gradFill>
                </a:rPr>
                <a:t>Rich dashboard views, near real-time diagnosis and resolution of detected issues</a:t>
              </a:r>
            </a:p>
          </p:txBody>
        </p:sp>
      </p:grpSp>
      <p:grpSp>
        <p:nvGrpSpPr>
          <p:cNvPr id="7" name="Group 6"/>
          <p:cNvGrpSpPr/>
          <p:nvPr/>
        </p:nvGrpSpPr>
        <p:grpSpPr>
          <a:xfrm>
            <a:off x="567188" y="4008163"/>
            <a:ext cx="11343761" cy="1145350"/>
            <a:chOff x="567188" y="4008163"/>
            <a:chExt cx="11343761" cy="1145350"/>
          </a:xfrm>
        </p:grpSpPr>
        <p:pic>
          <p:nvPicPr>
            <p:cNvPr id="2053" name="Picture 5" descr="D:\Documents\Images\SysCnt-VMM08R2_h_rgb_r.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67188" y="4008163"/>
              <a:ext cx="5197896" cy="10476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6036239" y="4045517"/>
              <a:ext cx="5874710" cy="1107996"/>
            </a:xfrm>
            <a:prstGeom prst="rect">
              <a:avLst/>
            </a:prstGeom>
            <a:noFill/>
          </p:spPr>
          <p:txBody>
            <a:bodyPr wrap="square" lIns="0" tIns="0" rIns="0" bIns="0" rtlCol="0">
              <a:spAutoFit/>
            </a:bodyPr>
            <a:lstStyle/>
            <a:p>
              <a:pPr marL="285750" indent="-285750">
                <a:buFont typeface="Arial" pitchFamily="34" charset="0"/>
                <a:buChar char="•"/>
              </a:pPr>
              <a:r>
                <a:rPr lang="en-GB" dirty="0" smtClean="0">
                  <a:gradFill>
                    <a:gsLst>
                      <a:gs pos="0">
                        <a:schemeClr val="tx1"/>
                      </a:gs>
                      <a:gs pos="86000">
                        <a:schemeClr val="tx1"/>
                      </a:gs>
                    </a:gsLst>
                    <a:lin ang="5400000" scaled="0"/>
                  </a:gradFill>
                </a:rPr>
                <a:t>Rapidly provision SQL infrastructure</a:t>
              </a:r>
            </a:p>
            <a:p>
              <a:pPr marL="285750" indent="-285750">
                <a:buFont typeface="Arial" pitchFamily="34" charset="0"/>
                <a:buChar char="•"/>
              </a:pPr>
              <a:r>
                <a:rPr lang="en-GB" dirty="0" smtClean="0">
                  <a:gradFill>
                    <a:gsLst>
                      <a:gs pos="0">
                        <a:schemeClr val="tx1"/>
                      </a:gs>
                      <a:gs pos="86000">
                        <a:schemeClr val="tx1"/>
                      </a:gs>
                    </a:gsLst>
                    <a:lin ang="5400000" scaled="0"/>
                  </a:gradFill>
                </a:rPr>
                <a:t>Automate migrations for load </a:t>
              </a:r>
              <a:r>
                <a:rPr lang="en-GB" dirty="0">
                  <a:gradFill>
                    <a:gsLst>
                      <a:gs pos="0">
                        <a:schemeClr val="tx1"/>
                      </a:gs>
                      <a:gs pos="86000">
                        <a:schemeClr val="tx1"/>
                      </a:gs>
                    </a:gsLst>
                    <a:lin ang="5400000" scaled="0"/>
                  </a:gradFill>
                </a:rPr>
                <a:t>b</a:t>
              </a:r>
              <a:r>
                <a:rPr lang="en-GB" dirty="0" smtClean="0">
                  <a:gradFill>
                    <a:gsLst>
                      <a:gs pos="0">
                        <a:schemeClr val="tx1"/>
                      </a:gs>
                      <a:gs pos="86000">
                        <a:schemeClr val="tx1"/>
                      </a:gs>
                    </a:gsLst>
                    <a:lin ang="5400000" scaled="0"/>
                  </a:gradFill>
                </a:rPr>
                <a:t>alancing of VMs</a:t>
              </a:r>
            </a:p>
            <a:p>
              <a:pPr marL="285750" indent="-285750">
                <a:buFont typeface="Arial" pitchFamily="34" charset="0"/>
                <a:buChar char="•"/>
              </a:pPr>
              <a:r>
                <a:rPr lang="en-GB" dirty="0" smtClean="0">
                  <a:gradFill>
                    <a:gsLst>
                      <a:gs pos="0">
                        <a:schemeClr val="tx1"/>
                      </a:gs>
                      <a:gs pos="86000">
                        <a:schemeClr val="tx1"/>
                      </a:gs>
                    </a:gsLst>
                    <a:lin ang="5400000" scaled="0"/>
                  </a:gradFill>
                </a:rPr>
                <a:t>Seamlessly migrate workloads</a:t>
              </a:r>
            </a:p>
            <a:p>
              <a:pPr marL="285750" indent="-285750">
                <a:buFont typeface="Arial" pitchFamily="34" charset="0"/>
                <a:buChar char="•"/>
              </a:pPr>
              <a:r>
                <a:rPr lang="en-GB" dirty="0" smtClean="0">
                  <a:gradFill>
                    <a:gsLst>
                      <a:gs pos="0">
                        <a:schemeClr val="tx1"/>
                      </a:gs>
                      <a:gs pos="86000">
                        <a:schemeClr val="tx1"/>
                      </a:gs>
                    </a:gsLst>
                    <a:lin ang="5400000" scaled="0"/>
                  </a:gradFill>
                </a:rPr>
                <a:t>Integrated with PRO MP’s for Dynamic Scaling</a:t>
              </a:r>
            </a:p>
          </p:txBody>
        </p:sp>
      </p:grpSp>
    </p:spTree>
    <p:extLst>
      <p:ext uri="{BB962C8B-B14F-4D97-AF65-F5344CB8AC3E}">
        <p14:creationId xmlns:p14="http://schemas.microsoft.com/office/powerpoint/2010/main" val="187241246"/>
      </p:ext>
    </p:extLst>
  </p:cSld>
  <p:clrMapOvr>
    <a:masterClrMapping/>
  </p:clrMapOvr>
  <p:transition>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Virtualizing SQL - Resources</a:t>
            </a:r>
            <a:endParaRPr lang="en-US" dirty="0"/>
          </a:p>
        </p:txBody>
      </p:sp>
      <p:sp>
        <p:nvSpPr>
          <p:cNvPr id="3" name="Content Placeholder 2"/>
          <p:cNvSpPr>
            <a:spLocks noGrp="1"/>
          </p:cNvSpPr>
          <p:nvPr>
            <p:ph idx="1"/>
          </p:nvPr>
        </p:nvSpPr>
        <p:spPr>
          <a:xfrm>
            <a:off x="507868" y="989014"/>
            <a:ext cx="11376237" cy="4905958"/>
          </a:xfrm>
        </p:spPr>
        <p:txBody>
          <a:bodyPr/>
          <a:lstStyle/>
          <a:p>
            <a:r>
              <a:rPr lang="en-US" dirty="0" smtClean="0"/>
              <a:t>Today</a:t>
            </a:r>
          </a:p>
          <a:p>
            <a:pPr lvl="1"/>
            <a:r>
              <a:rPr lang="en-US" dirty="0" smtClean="0"/>
              <a:t>Solution Guidance: </a:t>
            </a:r>
            <a:r>
              <a:rPr lang="en-US" dirty="0" smtClean="0">
                <a:hlinkClick r:id="rId2"/>
              </a:rPr>
              <a:t>http://microsoft.com/SQLServerPrivateCloud</a:t>
            </a:r>
            <a:r>
              <a:rPr lang="en-US" dirty="0" smtClean="0"/>
              <a:t> </a:t>
            </a:r>
          </a:p>
          <a:p>
            <a:r>
              <a:rPr lang="en-US" dirty="0" smtClean="0"/>
              <a:t>Coming Soon</a:t>
            </a:r>
          </a:p>
          <a:p>
            <a:pPr lvl="1"/>
            <a:r>
              <a:rPr lang="en-US" dirty="0" smtClean="0"/>
              <a:t>Optimized Database Consolidation </a:t>
            </a:r>
            <a:r>
              <a:rPr lang="en-US" b="1" u="sng" dirty="0" smtClean="0"/>
              <a:t>Reference Architecture</a:t>
            </a:r>
          </a:p>
          <a:p>
            <a:r>
              <a:rPr lang="en-US" dirty="0" smtClean="0"/>
              <a:t>Later this year</a:t>
            </a:r>
          </a:p>
          <a:p>
            <a:pPr lvl="1"/>
            <a:r>
              <a:rPr lang="en-US" b="1" u="sng" dirty="0" smtClean="0"/>
              <a:t>Optimized Database Consolidation Appliance</a:t>
            </a:r>
          </a:p>
          <a:p>
            <a:pPr lvl="2"/>
            <a:r>
              <a:rPr lang="en-US" dirty="0" smtClean="0"/>
              <a:t>Faster Time To Market – all software &amp; hardware configured and tuned at factory</a:t>
            </a:r>
          </a:p>
          <a:p>
            <a:pPr lvl="2"/>
            <a:r>
              <a:rPr lang="en-US" dirty="0" smtClean="0"/>
              <a:t>Optimized for DB OLTP performance </a:t>
            </a:r>
          </a:p>
          <a:p>
            <a:pPr lvl="2"/>
            <a:r>
              <a:rPr lang="en-US" dirty="0" smtClean="0"/>
              <a:t>Can run non DB workloads</a:t>
            </a:r>
          </a:p>
          <a:p>
            <a:pPr lvl="2"/>
            <a:r>
              <a:rPr lang="en-US" dirty="0" smtClean="0"/>
              <a:t>Single point of contact for support</a:t>
            </a:r>
          </a:p>
        </p:txBody>
      </p:sp>
    </p:spTree>
    <p:extLst>
      <p:ext uri="{BB962C8B-B14F-4D97-AF65-F5344CB8AC3E}">
        <p14:creationId xmlns:p14="http://schemas.microsoft.com/office/powerpoint/2010/main" val="13436609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Related Content</a:t>
            </a:r>
            <a:endParaRPr lang="en-US" dirty="0"/>
          </a:p>
        </p:txBody>
      </p:sp>
      <p:sp>
        <p:nvSpPr>
          <p:cNvPr id="8" name="Rectangle 7"/>
          <p:cNvSpPr/>
          <p:nvPr/>
        </p:nvSpPr>
        <p:spPr bwMode="auto">
          <a:xfrm>
            <a:off x="-3063244" y="1"/>
            <a:ext cx="2854754" cy="3600986"/>
          </a:xfrm>
          <a:prstGeom prst="rect">
            <a:avLst/>
          </a:prstGeom>
          <a:solidFill>
            <a:schemeClr val="accent3"/>
          </a:solidFill>
          <a:ln>
            <a:solidFill>
              <a:schemeClr val="tx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dirty="0" smtClean="0">
                <a:solidFill>
                  <a:schemeClr val="tx1">
                    <a:alpha val="99000"/>
                  </a:schemeClr>
                </a:solidFill>
              </a:rPr>
              <a:t>Required Slide</a:t>
            </a:r>
          </a:p>
          <a:p>
            <a:pPr defTabSz="914099" fontAlgn="base">
              <a:spcBef>
                <a:spcPct val="0"/>
              </a:spcBef>
              <a:spcAft>
                <a:spcPct val="0"/>
              </a:spcAft>
            </a:pPr>
            <a:endParaRPr lang="en-US" dirty="0" smtClean="0">
              <a:solidFill>
                <a:schemeClr val="tx1">
                  <a:alpha val="99000"/>
                </a:schemeClr>
              </a:solidFill>
            </a:endParaRPr>
          </a:p>
          <a:p>
            <a:pPr defTabSz="914099" fontAlgn="base">
              <a:spcBef>
                <a:spcPct val="0"/>
              </a:spcBef>
              <a:spcAft>
                <a:spcPct val="0"/>
              </a:spcAft>
            </a:pPr>
            <a:r>
              <a:rPr lang="en-US" b="1" dirty="0">
                <a:solidFill>
                  <a:schemeClr val="tx1">
                    <a:alpha val="99000"/>
                  </a:schemeClr>
                </a:solidFill>
              </a:rPr>
              <a:t>Speakers, </a:t>
            </a:r>
            <a:r>
              <a:rPr lang="en-US" dirty="0">
                <a:solidFill>
                  <a:schemeClr val="tx1">
                    <a:alpha val="99000"/>
                  </a:schemeClr>
                </a:solidFill>
              </a:rPr>
              <a:t>please list the Breakout Sessions, Interactive Discussions, Labs, Demo Stations and Certification Exam that relate to your session. Also indicate when they can find you staffing in the TLC</a:t>
            </a:r>
            <a:r>
              <a:rPr lang="en-US" dirty="0" smtClean="0">
                <a:solidFill>
                  <a:schemeClr val="tx1">
                    <a:alpha val="99000"/>
                  </a:schemeClr>
                </a:solidFill>
              </a:rPr>
              <a:t>.</a:t>
            </a:r>
          </a:p>
          <a:p>
            <a:pPr defTabSz="914099" fontAlgn="base">
              <a:spcBef>
                <a:spcPct val="0"/>
              </a:spcBef>
              <a:spcAft>
                <a:spcPct val="0"/>
              </a:spcAft>
            </a:pPr>
            <a:endParaRPr lang="en-US" dirty="0" smtClean="0">
              <a:gradFill>
                <a:gsLst>
                  <a:gs pos="0">
                    <a:srgbClr val="FFFFFF"/>
                  </a:gs>
                  <a:gs pos="100000">
                    <a:srgbClr val="FFFFFF"/>
                  </a:gs>
                </a:gsLst>
                <a:lin ang="5400000" scaled="0"/>
              </a:gradFill>
            </a:endParaRPr>
          </a:p>
        </p:txBody>
      </p:sp>
      <p:sp>
        <p:nvSpPr>
          <p:cNvPr id="9" name="Rectangle 8"/>
          <p:cNvSpPr/>
          <p:nvPr/>
        </p:nvSpPr>
        <p:spPr bwMode="auto">
          <a:xfrm>
            <a:off x="507868" y="1375674"/>
            <a:ext cx="11173090" cy="2234458"/>
          </a:xfrm>
          <a:prstGeom prst="rect">
            <a:avLst/>
          </a:prstGeom>
          <a:noFill/>
          <a:ln w="38100">
            <a:solidFill>
              <a:schemeClr val="accent1"/>
            </a:solid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Breakout Sessions:</a:t>
            </a:r>
          </a:p>
          <a:p>
            <a:pPr marL="917557" lvl="1"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VIR317: Understanding How Microsoft Virtualization Compares to </a:t>
            </a:r>
            <a:r>
              <a:rPr lang="en-US" sz="2400" dirty="0" smtClean="0">
                <a:gradFill>
                  <a:gsLst>
                    <a:gs pos="0">
                      <a:schemeClr val="tx1"/>
                    </a:gs>
                    <a:gs pos="100000">
                      <a:schemeClr val="tx1"/>
                    </a:gs>
                  </a:gsLst>
                  <a:lin ang="5400000" scaled="0"/>
                </a:gradFill>
              </a:rPr>
              <a:t>VMware</a:t>
            </a:r>
          </a:p>
          <a:p>
            <a:pPr marL="917557" lvl="1" indent="-460375">
              <a:lnSpc>
                <a:spcPct val="90000"/>
              </a:lnSpc>
              <a:spcBef>
                <a:spcPct val="20000"/>
              </a:spcBef>
              <a:buSzPct val="90000"/>
              <a:buBlip>
                <a:blip r:embed="rId3"/>
              </a:buBlip>
            </a:pPr>
            <a:r>
              <a:rPr lang="en-GB" sz="2400" dirty="0">
                <a:gradFill>
                  <a:gsLst>
                    <a:gs pos="0">
                      <a:schemeClr val="tx1"/>
                    </a:gs>
                    <a:gs pos="100000">
                      <a:schemeClr val="tx1"/>
                    </a:gs>
                  </a:gsLst>
                  <a:lin ang="5400000" scaled="0"/>
                </a:gradFill>
              </a:rPr>
              <a:t>VIR320: Virtualizing Microsoft Exchange Server with </a:t>
            </a:r>
            <a:r>
              <a:rPr lang="en-GB" sz="2400" dirty="0" smtClean="0">
                <a:gradFill>
                  <a:gsLst>
                    <a:gs pos="0">
                      <a:schemeClr val="tx1"/>
                    </a:gs>
                    <a:gs pos="100000">
                      <a:schemeClr val="tx1"/>
                    </a:gs>
                  </a:gsLst>
                  <a:lin ang="5400000" scaled="0"/>
                </a:gradFill>
              </a:rPr>
              <a:t>Hyper-V</a:t>
            </a:r>
            <a:endParaRPr lang="en-US" sz="2400" dirty="0" smtClean="0">
              <a:gradFill>
                <a:gsLst>
                  <a:gs pos="0">
                    <a:schemeClr val="tx1"/>
                  </a:gs>
                  <a:gs pos="100000">
                    <a:schemeClr val="tx1"/>
                  </a:gs>
                </a:gsLst>
                <a:lin ang="5400000" scaled="0"/>
              </a:gradFill>
            </a:endParaRPr>
          </a:p>
          <a:p>
            <a:pPr marL="917557" lvl="1" indent="-460375">
              <a:lnSpc>
                <a:spcPct val="90000"/>
              </a:lnSpc>
              <a:spcBef>
                <a:spcPct val="20000"/>
              </a:spcBef>
              <a:buSzPct val="90000"/>
              <a:buBlip>
                <a:blip r:embed="rId3"/>
              </a:buBlip>
            </a:pPr>
            <a:r>
              <a:rPr lang="en-US" sz="2400" dirty="0" smtClean="0">
                <a:gradFill>
                  <a:gsLst>
                    <a:gs pos="0">
                      <a:schemeClr val="tx1"/>
                    </a:gs>
                    <a:gs pos="100000">
                      <a:schemeClr val="tx1"/>
                    </a:gs>
                  </a:gsLst>
                  <a:lin ang="5400000" scaled="0"/>
                </a:gradFill>
              </a:rPr>
              <a:t>VIR321: </a:t>
            </a:r>
            <a:r>
              <a:rPr lang="en-GB" sz="2400" dirty="0">
                <a:gradFill>
                  <a:gsLst>
                    <a:gs pos="0">
                      <a:schemeClr val="tx1"/>
                    </a:gs>
                    <a:gs pos="100000">
                      <a:schemeClr val="tx1"/>
                    </a:gs>
                  </a:gsLst>
                  <a:lin ang="5400000" scaled="0"/>
                </a:gradFill>
              </a:rPr>
              <a:t>Virtualizing Microsoft </a:t>
            </a:r>
            <a:r>
              <a:rPr lang="en-GB" sz="2400" dirty="0" smtClean="0">
                <a:gradFill>
                  <a:gsLst>
                    <a:gs pos="0">
                      <a:schemeClr val="tx1"/>
                    </a:gs>
                    <a:gs pos="100000">
                      <a:schemeClr val="tx1"/>
                    </a:gs>
                  </a:gsLst>
                  <a:lin ang="5400000" scaled="0"/>
                </a:gradFill>
              </a:rPr>
              <a:t>SharePoint Server </a:t>
            </a:r>
            <a:r>
              <a:rPr lang="en-GB" sz="2400" dirty="0">
                <a:gradFill>
                  <a:gsLst>
                    <a:gs pos="0">
                      <a:schemeClr val="tx1"/>
                    </a:gs>
                    <a:gs pos="100000">
                      <a:schemeClr val="tx1"/>
                    </a:gs>
                  </a:gsLst>
                  <a:lin ang="5400000" scaled="0"/>
                </a:gradFill>
              </a:rPr>
              <a:t>with </a:t>
            </a:r>
            <a:r>
              <a:rPr lang="en-GB" sz="2400" dirty="0" smtClean="0">
                <a:gradFill>
                  <a:gsLst>
                    <a:gs pos="0">
                      <a:schemeClr val="tx1"/>
                    </a:gs>
                    <a:gs pos="100000">
                      <a:schemeClr val="tx1"/>
                    </a:gs>
                  </a:gsLst>
                  <a:lin ang="5400000" scaled="0"/>
                </a:gradFill>
              </a:rPr>
              <a:t>Hyper-V</a:t>
            </a:r>
          </a:p>
          <a:p>
            <a:pPr marL="917557" lvl="1" indent="-460375">
              <a:lnSpc>
                <a:spcPct val="90000"/>
              </a:lnSpc>
              <a:spcBef>
                <a:spcPct val="20000"/>
              </a:spcBef>
              <a:buSzPct val="90000"/>
              <a:buBlip>
                <a:blip r:embed="rId3"/>
              </a:buBlip>
            </a:pPr>
            <a:r>
              <a:rPr lang="en-GB" sz="2400" b="1" dirty="0" smtClean="0">
                <a:gradFill>
                  <a:gsLst>
                    <a:gs pos="0">
                      <a:schemeClr val="tx1"/>
                    </a:gs>
                    <a:gs pos="100000">
                      <a:schemeClr val="tx1"/>
                    </a:gs>
                  </a:gsLst>
                  <a:lin ang="5400000" scaled="0"/>
                </a:gradFill>
              </a:rPr>
              <a:t>DBI315: </a:t>
            </a:r>
            <a:r>
              <a:rPr lang="en-GB" sz="2400" b="1" dirty="0"/>
              <a:t>Microsoft SQL Server in Virtualization and Private Cloud</a:t>
            </a:r>
            <a:endParaRPr lang="en-GB" sz="2400" b="1" dirty="0" smtClean="0">
              <a:gradFill>
                <a:gsLst>
                  <a:gs pos="0">
                    <a:schemeClr val="tx1"/>
                  </a:gs>
                  <a:gs pos="100000">
                    <a:schemeClr val="tx1"/>
                  </a:gs>
                </a:gsLst>
                <a:lin ang="5400000" scaled="0"/>
              </a:gradFill>
            </a:endParaRPr>
          </a:p>
        </p:txBody>
      </p:sp>
      <p:sp>
        <p:nvSpPr>
          <p:cNvPr id="15" name="Rectangle 14"/>
          <p:cNvSpPr/>
          <p:nvPr/>
        </p:nvSpPr>
        <p:spPr bwMode="auto">
          <a:xfrm>
            <a:off x="507868" y="3728748"/>
            <a:ext cx="11173090" cy="609398"/>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marL="460375" lvl="0" indent="-460375">
              <a:lnSpc>
                <a:spcPct val="90000"/>
              </a:lnSpc>
              <a:spcBef>
                <a:spcPct val="20000"/>
              </a:spcBef>
              <a:buSzPct val="90000"/>
              <a:buBlip>
                <a:blip r:embed="rId3"/>
              </a:buBlip>
            </a:pPr>
            <a:r>
              <a:rPr lang="en-US" sz="2400" dirty="0">
                <a:gradFill>
                  <a:gsLst>
                    <a:gs pos="0">
                      <a:schemeClr val="tx1"/>
                    </a:gs>
                    <a:gs pos="100000">
                      <a:schemeClr val="tx1"/>
                    </a:gs>
                  </a:gsLst>
                  <a:lin ang="5400000" scaled="0"/>
                </a:gradFill>
              </a:rPr>
              <a:t>Find Me Later </a:t>
            </a:r>
            <a:r>
              <a:rPr lang="en-US" sz="2400" dirty="0" smtClean="0">
                <a:gradFill>
                  <a:gsLst>
                    <a:gs pos="0">
                      <a:schemeClr val="tx1"/>
                    </a:gs>
                    <a:gs pos="100000">
                      <a:schemeClr val="tx1"/>
                    </a:gs>
                  </a:gsLst>
                  <a:lin ang="5400000" scaled="0"/>
                </a:gradFill>
              </a:rPr>
              <a:t>At: Server &amp; Cloud TLC</a:t>
            </a:r>
            <a:endParaRPr lang="en-US" sz="24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989076266"/>
      </p:ext>
    </p:extLst>
  </p:cSld>
  <p:clrMapOvr>
    <a:masterClrMapping/>
  </p:clrMapOvr>
  <p:transition>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smtClean="0"/>
              <a:t>Track Resources</a:t>
            </a:r>
            <a:endParaRPr lang="en-US" dirty="0"/>
          </a:p>
        </p:txBody>
      </p:sp>
      <p:sp>
        <p:nvSpPr>
          <p:cNvPr id="13" name="Rectangle 12"/>
          <p:cNvSpPr/>
          <p:nvPr/>
        </p:nvSpPr>
        <p:spPr bwMode="auto">
          <a:xfrm>
            <a:off x="507868" y="1447800"/>
            <a:ext cx="11160257" cy="963341"/>
          </a:xfrm>
          <a:prstGeom prst="rect">
            <a:avLst/>
          </a:prstGeom>
          <a:noFill/>
          <a:ln w="38100">
            <a:noFill/>
            <a:miter lim="800000"/>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0" tIns="0" rIns="0" bIns="0" numCol="1" rtlCol="0" anchor="t" anchorCtr="0" compatLnSpc="1">
            <a:prstTxWarp prst="textNoShape">
              <a:avLst/>
            </a:prstTxWarp>
            <a:spAutoFit/>
          </a:bodyPr>
          <a:lstStyle/>
          <a:p>
            <a:pPr>
              <a:lnSpc>
                <a:spcPct val="90000"/>
              </a:lnSpc>
              <a:spcAft>
                <a:spcPts val="600"/>
              </a:spcAft>
              <a:buSzPct val="100000"/>
            </a:pPr>
            <a:r>
              <a:rPr lang="en-US" sz="2000" spc="-30" dirty="0">
                <a:gradFill>
                  <a:gsLst>
                    <a:gs pos="0">
                      <a:srgbClr val="FFFFFF"/>
                    </a:gs>
                    <a:gs pos="86000">
                      <a:srgbClr val="FFFFFF"/>
                    </a:gs>
                  </a:gsLst>
                  <a:lin ang="0" scaled="0"/>
                </a:gradFill>
              </a:rPr>
              <a:t>Don’t forget to visit the </a:t>
            </a:r>
            <a:r>
              <a:rPr lang="en-US" sz="2000" spc="-30" dirty="0" smtClean="0">
                <a:gradFill>
                  <a:gsLst>
                    <a:gs pos="0">
                      <a:srgbClr val="FFFFFF"/>
                    </a:gs>
                    <a:gs pos="86000">
                      <a:srgbClr val="FFFFFF"/>
                    </a:gs>
                  </a:gsLst>
                  <a:lin ang="0" scaled="0"/>
                </a:gradFill>
              </a:rPr>
              <a:t>Cloud Power area within the TLC (</a:t>
            </a:r>
            <a:r>
              <a:rPr lang="en-US" sz="2000" spc="-30" dirty="0" smtClean="0">
                <a:solidFill>
                  <a:srgbClr val="005A84">
                    <a:lumMod val="60000"/>
                    <a:lumOff val="40000"/>
                  </a:srgbClr>
                </a:solidFill>
              </a:rPr>
              <a:t>Blue </a:t>
            </a:r>
            <a:r>
              <a:rPr lang="en-US" sz="2000" spc="-30" dirty="0">
                <a:solidFill>
                  <a:srgbClr val="005A84">
                    <a:lumMod val="60000"/>
                    <a:lumOff val="40000"/>
                  </a:srgbClr>
                </a:solidFill>
              </a:rPr>
              <a:t>Section</a:t>
            </a:r>
            <a:r>
              <a:rPr lang="en-US" sz="2000" spc="-30" dirty="0">
                <a:gradFill>
                  <a:gsLst>
                    <a:gs pos="0">
                      <a:srgbClr val="FFFFFF"/>
                    </a:gs>
                    <a:gs pos="86000">
                      <a:srgbClr val="FFFFFF"/>
                    </a:gs>
                  </a:gsLst>
                  <a:lin ang="0" scaled="0"/>
                </a:gradFill>
              </a:rPr>
              <a:t>) </a:t>
            </a:r>
            <a:r>
              <a:rPr lang="en-US" sz="2000" spc="-30" dirty="0" smtClean="0">
                <a:gradFill>
                  <a:gsLst>
                    <a:gs pos="0">
                      <a:srgbClr val="FFFFFF"/>
                    </a:gs>
                    <a:gs pos="86000">
                      <a:srgbClr val="FFFFFF"/>
                    </a:gs>
                  </a:gsLst>
                  <a:lin ang="0" scaled="0"/>
                </a:gradFill>
              </a:rPr>
              <a:t>to see product </a:t>
            </a:r>
            <a:r>
              <a:rPr lang="en-US" sz="2000" spc="-30" dirty="0">
                <a:gradFill>
                  <a:gsLst>
                    <a:gs pos="0">
                      <a:srgbClr val="FFFFFF"/>
                    </a:gs>
                    <a:gs pos="86000">
                      <a:srgbClr val="FFFFFF"/>
                    </a:gs>
                  </a:gsLst>
                  <a:lin ang="0" scaled="0"/>
                </a:gradFill>
              </a:rPr>
              <a:t>demos and speak with experts about the </a:t>
            </a:r>
            <a:r>
              <a:rPr lang="en-US" sz="2000" spc="-30" dirty="0" smtClean="0">
                <a:gradFill>
                  <a:gsLst>
                    <a:gs pos="0">
                      <a:srgbClr val="FFFFFF"/>
                    </a:gs>
                    <a:gs pos="86000">
                      <a:srgbClr val="FFFFFF"/>
                    </a:gs>
                  </a:gsLst>
                  <a:lin ang="0" scaled="0"/>
                </a:gradFill>
              </a:rPr>
              <a:t>Server &amp; Cloud Platform solutions that help drive your business forward.</a:t>
            </a:r>
            <a:endParaRPr lang="en-US" sz="2000" spc="-30" dirty="0">
              <a:gradFill>
                <a:gsLst>
                  <a:gs pos="0">
                    <a:srgbClr val="FFFFFF"/>
                  </a:gs>
                  <a:gs pos="86000">
                    <a:srgbClr val="FFFFFF"/>
                  </a:gs>
                </a:gsLst>
                <a:lin ang="0" scaled="0"/>
              </a:gradFill>
            </a:endParaRPr>
          </a:p>
          <a:p>
            <a:pPr>
              <a:lnSpc>
                <a:spcPct val="90000"/>
              </a:lnSpc>
              <a:buSzPct val="100000"/>
            </a:pPr>
            <a:r>
              <a:rPr lang="en-US" sz="2000" spc="-30" dirty="0" smtClean="0">
                <a:gradFill>
                  <a:gsLst>
                    <a:gs pos="0">
                      <a:srgbClr val="FFFFFF"/>
                    </a:gs>
                    <a:gs pos="86000">
                      <a:srgbClr val="FFFFFF"/>
                    </a:gs>
                  </a:gsLst>
                  <a:lin ang="0" scaled="0"/>
                </a:gradFill>
              </a:rPr>
              <a:t>You </a:t>
            </a:r>
            <a:r>
              <a:rPr lang="en-US" sz="2000" spc="-30" dirty="0">
                <a:gradFill>
                  <a:gsLst>
                    <a:gs pos="0">
                      <a:srgbClr val="FFFFFF"/>
                    </a:gs>
                    <a:gs pos="86000">
                      <a:srgbClr val="FFFFFF"/>
                    </a:gs>
                  </a:gsLst>
                  <a:lin ang="0" scaled="0"/>
                </a:gradFill>
              </a:rPr>
              <a:t>can also find the latest information about </a:t>
            </a:r>
            <a:r>
              <a:rPr lang="en-US" sz="2000" spc="-30" dirty="0" smtClean="0">
                <a:gradFill>
                  <a:gsLst>
                    <a:gs pos="0">
                      <a:srgbClr val="FFFFFF"/>
                    </a:gs>
                    <a:gs pos="86000">
                      <a:srgbClr val="FFFFFF"/>
                    </a:gs>
                  </a:gsLst>
                  <a:lin ang="0" scaled="0"/>
                </a:gradFill>
              </a:rPr>
              <a:t>our products </a:t>
            </a:r>
            <a:r>
              <a:rPr lang="en-US" sz="2000" spc="-30" dirty="0">
                <a:gradFill>
                  <a:gsLst>
                    <a:gs pos="0">
                      <a:srgbClr val="FFFFFF"/>
                    </a:gs>
                    <a:gs pos="86000">
                      <a:srgbClr val="FFFFFF"/>
                    </a:gs>
                  </a:gsLst>
                  <a:lin ang="0" scaled="0"/>
                </a:gradFill>
              </a:rPr>
              <a:t>at the following links:</a:t>
            </a:r>
            <a:r>
              <a:rPr lang="en-US" sz="2400" spc="-30" dirty="0">
                <a:gradFill>
                  <a:gsLst>
                    <a:gs pos="0">
                      <a:srgbClr val="FFFFFF"/>
                    </a:gs>
                    <a:gs pos="86000">
                      <a:srgbClr val="FFFFFF"/>
                    </a:gs>
                  </a:gsLst>
                  <a:lin ang="0" scaled="0"/>
                </a:gradFill>
              </a:rPr>
              <a:t> </a:t>
            </a:r>
          </a:p>
        </p:txBody>
      </p:sp>
      <p:sp>
        <p:nvSpPr>
          <p:cNvPr id="14" name="Rectangle 13"/>
          <p:cNvSpPr/>
          <p:nvPr/>
        </p:nvSpPr>
        <p:spPr bwMode="auto">
          <a:xfrm>
            <a:off x="504676" y="4639503"/>
            <a:ext cx="11163449"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Azure - </a:t>
            </a:r>
            <a:r>
              <a:rPr lang="en-US" sz="2000" u="sng" dirty="0">
                <a:solidFill>
                  <a:srgbClr val="FFFFFF"/>
                </a:solidFill>
                <a:hlinkClick r:id="rId4"/>
              </a:rPr>
              <a:t>http://www.microsoft.com/windowsazure/</a:t>
            </a:r>
            <a:endParaRPr lang="en-US" sz="2000" dirty="0">
              <a:gradFill>
                <a:gsLst>
                  <a:gs pos="0">
                    <a:srgbClr val="FFFFFF"/>
                  </a:gs>
                  <a:gs pos="100000">
                    <a:srgbClr val="FFFFFF"/>
                  </a:gs>
                </a:gsLst>
                <a:lin ang="5400000" scaled="0"/>
              </a:gradFill>
            </a:endParaRPr>
          </a:p>
        </p:txBody>
      </p:sp>
      <p:sp>
        <p:nvSpPr>
          <p:cNvPr id="15" name="Rectangle 14"/>
          <p:cNvSpPr/>
          <p:nvPr/>
        </p:nvSpPr>
        <p:spPr bwMode="auto">
          <a:xfrm>
            <a:off x="501933" y="5316128"/>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System Center - </a:t>
            </a:r>
            <a:r>
              <a:rPr lang="en-US" sz="2000" u="sng" dirty="0">
                <a:solidFill>
                  <a:srgbClr val="FFFFFF"/>
                </a:solidFill>
                <a:hlinkClick r:id="rId5"/>
              </a:rPr>
              <a:t>http://www.microsoft.com/systemcenter/</a:t>
            </a:r>
            <a:endParaRPr lang="en-US" sz="2000" dirty="0">
              <a:gradFill>
                <a:gsLst>
                  <a:gs pos="0">
                    <a:srgbClr val="FFFFFF"/>
                  </a:gs>
                  <a:gs pos="100000">
                    <a:srgbClr val="FFFFFF"/>
                  </a:gs>
                </a:gsLst>
                <a:lin ang="5400000" scaled="0"/>
              </a:gradFill>
            </a:endParaRPr>
          </a:p>
        </p:txBody>
      </p:sp>
      <p:sp>
        <p:nvSpPr>
          <p:cNvPr id="17" name="Rectangle 16"/>
          <p:cNvSpPr/>
          <p:nvPr/>
        </p:nvSpPr>
        <p:spPr bwMode="auto">
          <a:xfrm>
            <a:off x="508964" y="5992755"/>
            <a:ext cx="11173090"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Microsoft Forefront - </a:t>
            </a:r>
            <a:r>
              <a:rPr lang="en-US" sz="2000" u="sng" dirty="0">
                <a:solidFill>
                  <a:srgbClr val="FFFFFF"/>
                </a:solidFill>
                <a:hlinkClick r:id="rId6"/>
              </a:rPr>
              <a:t>http://www.microsoft.com/forefront/</a:t>
            </a:r>
            <a:endParaRPr lang="en-US" sz="2000" dirty="0">
              <a:gradFill>
                <a:gsLst>
                  <a:gs pos="0">
                    <a:srgbClr val="FFFFFF"/>
                  </a:gs>
                  <a:gs pos="100000">
                    <a:srgbClr val="FFFFFF"/>
                  </a:gs>
                </a:gsLst>
                <a:lin ang="5400000" scaled="0"/>
              </a:gradFill>
            </a:endParaRPr>
          </a:p>
        </p:txBody>
      </p:sp>
      <p:sp>
        <p:nvSpPr>
          <p:cNvPr id="9" name="Rectangle 8"/>
          <p:cNvSpPr/>
          <p:nvPr/>
        </p:nvSpPr>
        <p:spPr bwMode="auto">
          <a:xfrm>
            <a:off x="507868" y="396287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Windows Server - </a:t>
            </a:r>
            <a:r>
              <a:rPr lang="en-US" sz="2000" u="sng" dirty="0">
                <a:solidFill>
                  <a:srgbClr val="FFFFFF"/>
                </a:solidFill>
                <a:hlinkClick r:id="rId7"/>
              </a:rPr>
              <a:t>http://www.microsoft.com/windowsserver/</a:t>
            </a:r>
            <a:r>
              <a:rPr lang="en-US" sz="2000" dirty="0">
                <a:solidFill>
                  <a:srgbClr val="FFFFFF"/>
                </a:solidFill>
              </a:rPr>
              <a:t> </a:t>
            </a:r>
            <a:endParaRPr lang="en-US" sz="2000" dirty="0">
              <a:gradFill>
                <a:gsLst>
                  <a:gs pos="0">
                    <a:srgbClr val="FFFFFF"/>
                  </a:gs>
                  <a:gs pos="100000">
                    <a:srgbClr val="FFFFFF"/>
                  </a:gs>
                </a:gsLst>
                <a:lin ang="5400000" scaled="0"/>
              </a:gradFill>
            </a:endParaRPr>
          </a:p>
        </p:txBody>
      </p:sp>
      <p:sp>
        <p:nvSpPr>
          <p:cNvPr id="10" name="Rectangle 9"/>
          <p:cNvSpPr/>
          <p:nvPr/>
        </p:nvSpPr>
        <p:spPr bwMode="auto">
          <a:xfrm>
            <a:off x="507868" y="2609628"/>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Cloud Power - </a:t>
            </a:r>
            <a:r>
              <a:rPr lang="en-US" sz="2000" u="sng" dirty="0">
                <a:solidFill>
                  <a:srgbClr val="FFFFFF"/>
                </a:solidFill>
                <a:hlinkClick r:id="rId8"/>
              </a:rPr>
              <a:t>http://</a:t>
            </a:r>
            <a:r>
              <a:rPr lang="en-US" sz="2000" u="sng" dirty="0" smtClean="0">
                <a:solidFill>
                  <a:srgbClr val="FFFFFF"/>
                </a:solidFill>
                <a:hlinkClick r:id="rId8"/>
              </a:rPr>
              <a:t>www.microsoft.com/cloud/</a:t>
            </a:r>
            <a:r>
              <a:rPr lang="en-US" sz="2000" u="sng" dirty="0" smtClean="0">
                <a:solidFill>
                  <a:srgbClr val="FFFFFF"/>
                </a:solidFill>
              </a:rPr>
              <a:t>   </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
        <p:nvSpPr>
          <p:cNvPr id="11" name="Rectangle 10"/>
          <p:cNvSpPr/>
          <p:nvPr/>
        </p:nvSpPr>
        <p:spPr bwMode="auto">
          <a:xfrm>
            <a:off x="507868" y="3286253"/>
            <a:ext cx="11160257" cy="548640"/>
          </a:xfrm>
          <a:prstGeom prst="rect">
            <a:avLst/>
          </a:prstGeom>
          <a:noFill/>
          <a:ln w="38100">
            <a:solidFill>
              <a:schemeClr val="accent1"/>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ctr" anchorCtr="0" compatLnSpc="1">
            <a:prstTxWarp prst="textNoShape">
              <a:avLst/>
            </a:prstTxWarp>
            <a:spAutoFit/>
          </a:bodyPr>
          <a:lstStyle/>
          <a:p>
            <a:pPr marL="347663" indent="-347663">
              <a:lnSpc>
                <a:spcPct val="90000"/>
              </a:lnSpc>
              <a:spcBef>
                <a:spcPct val="20000"/>
              </a:spcBef>
              <a:buSzPct val="90000"/>
              <a:buFontTx/>
              <a:buBlip>
                <a:blip r:embed="rId3"/>
              </a:buBlip>
            </a:pPr>
            <a:r>
              <a:rPr lang="en-US" sz="2000" dirty="0" smtClean="0">
                <a:gradFill>
                  <a:gsLst>
                    <a:gs pos="0">
                      <a:srgbClr val="FFFFFF"/>
                    </a:gs>
                    <a:gs pos="100000">
                      <a:srgbClr val="FFFFFF"/>
                    </a:gs>
                  </a:gsLst>
                  <a:lin ang="5400000" scaled="0"/>
                </a:gradFill>
              </a:rPr>
              <a:t>Private Cloud - </a:t>
            </a:r>
            <a:r>
              <a:rPr lang="en-US" sz="2000" u="sng" dirty="0">
                <a:solidFill>
                  <a:srgbClr val="FFFFFF"/>
                </a:solidFill>
                <a:hlinkClick r:id="rId7"/>
              </a:rPr>
              <a:t>http://</a:t>
            </a:r>
            <a:r>
              <a:rPr lang="en-US" sz="2000" u="sng" dirty="0" smtClean="0">
                <a:solidFill>
                  <a:srgbClr val="FFFFFF"/>
                </a:solidFill>
                <a:hlinkClick r:id="rId7"/>
              </a:rPr>
              <a:t>www.microsoft.com/privatecloud/</a:t>
            </a:r>
            <a:r>
              <a:rPr lang="en-US" sz="2000" dirty="0" smtClean="0">
                <a:solidFill>
                  <a:srgbClr val="FFFFFF"/>
                </a:solidFill>
              </a:rPr>
              <a:t> </a:t>
            </a:r>
            <a:endParaRPr lang="en-US" sz="2000" dirty="0">
              <a:gradFill>
                <a:gsLst>
                  <a:gs pos="0">
                    <a:srgbClr val="FFFFFF"/>
                  </a:gs>
                  <a:gs pos="100000">
                    <a:srgbClr val="FFFFFF"/>
                  </a:gs>
                </a:gsLst>
                <a:lin ang="5400000" scaled="0"/>
              </a:gradFill>
            </a:endParaRPr>
          </a:p>
        </p:txBody>
      </p:sp>
    </p:spTree>
    <p:extLst>
      <p:ext uri="{BB962C8B-B14F-4D97-AF65-F5344CB8AC3E}">
        <p14:creationId xmlns:p14="http://schemas.microsoft.com/office/powerpoint/2010/main" val="4279963276"/>
      </p:ext>
    </p:extLst>
  </p:cSld>
  <p:clrMapOvr>
    <a:masterClrMapping/>
  </p:clrMapOvr>
  <p:transition>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Resources</a:t>
            </a:r>
            <a:endParaRPr lang="en-US" dirty="0"/>
          </a:p>
        </p:txBody>
      </p:sp>
      <p:sp>
        <p:nvSpPr>
          <p:cNvPr id="4" name="Rounded Rectangle 3"/>
          <p:cNvSpPr/>
          <p:nvPr/>
        </p:nvSpPr>
        <p:spPr bwMode="ltGray">
          <a:xfrm>
            <a:off x="507868"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6" name="Rectangle 5"/>
          <p:cNvSpPr/>
          <p:nvPr/>
        </p:nvSpPr>
        <p:spPr bwMode="white">
          <a:xfrm>
            <a:off x="507868" y="4240386"/>
            <a:ext cx="5332611" cy="369332"/>
          </a:xfrm>
          <a:prstGeom prst="rect">
            <a:avLst/>
          </a:prstGeom>
        </p:spPr>
        <p:txBody>
          <a:bodyPr wrap="square">
            <a:spAutoFit/>
          </a:bodyPr>
          <a:lstStyle/>
          <a:p>
            <a:pPr algn="ctr"/>
            <a:r>
              <a:rPr lang="en-US" dirty="0" smtClean="0">
                <a:solidFill>
                  <a:srgbClr val="FFFFFF"/>
                </a:solidFill>
                <a:hlinkClick r:id="rId3"/>
              </a:rPr>
              <a:t>www.microsoft.com/teched</a:t>
            </a:r>
            <a:endParaRPr lang="en-US" sz="1600" dirty="0">
              <a:solidFill>
                <a:srgbClr val="FFFFFF"/>
              </a:solidFill>
            </a:endParaRPr>
          </a:p>
        </p:txBody>
      </p:sp>
      <p:sp>
        <p:nvSpPr>
          <p:cNvPr id="8" name="Rectangle 7"/>
          <p:cNvSpPr/>
          <p:nvPr/>
        </p:nvSpPr>
        <p:spPr bwMode="auto">
          <a:xfrm>
            <a:off x="507868"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7" name="Rectangle 6"/>
          <p:cNvSpPr/>
          <p:nvPr/>
        </p:nvSpPr>
        <p:spPr>
          <a:xfrm>
            <a:off x="495171"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Sessions On-Demand &amp; Community</a:t>
            </a:r>
          </a:p>
        </p:txBody>
      </p:sp>
      <p:pic>
        <p:nvPicPr>
          <p:cNvPr id="9" name="Picture 8" descr="TechEd_online.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bwMode="white">
          <a:xfrm>
            <a:off x="1975610" y="2830648"/>
            <a:ext cx="2409825" cy="1076325"/>
          </a:xfrm>
          <a:prstGeom prst="rect">
            <a:avLst/>
          </a:prstGeom>
          <a:noFill/>
          <a:ln>
            <a:noFill/>
          </a:ln>
        </p:spPr>
      </p:pic>
      <p:sp>
        <p:nvSpPr>
          <p:cNvPr id="10" name="Rounded Rectangle 9"/>
          <p:cNvSpPr/>
          <p:nvPr/>
        </p:nvSpPr>
        <p:spPr bwMode="ltGray">
          <a:xfrm>
            <a:off x="6335650" y="276711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2" name="Rectangle 11"/>
          <p:cNvSpPr/>
          <p:nvPr/>
        </p:nvSpPr>
        <p:spPr bwMode="auto">
          <a:xfrm>
            <a:off x="6335650" y="384979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3" name="Rectangle 12"/>
          <p:cNvSpPr/>
          <p:nvPr/>
        </p:nvSpPr>
        <p:spPr>
          <a:xfrm>
            <a:off x="6322953" y="387111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Microsoft Certification &amp; Training Resources</a:t>
            </a:r>
          </a:p>
        </p:txBody>
      </p:sp>
      <p:sp>
        <p:nvSpPr>
          <p:cNvPr id="15" name="Rounded Rectangle 14"/>
          <p:cNvSpPr/>
          <p:nvPr/>
        </p:nvSpPr>
        <p:spPr bwMode="ltGray">
          <a:xfrm>
            <a:off x="507868"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17" name="Rectangle 16"/>
          <p:cNvSpPr/>
          <p:nvPr/>
        </p:nvSpPr>
        <p:spPr bwMode="auto">
          <a:xfrm>
            <a:off x="507868"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18" name="Rectangle 17"/>
          <p:cNvSpPr/>
          <p:nvPr/>
        </p:nvSpPr>
        <p:spPr>
          <a:xfrm>
            <a:off x="495171"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IT Professionals</a:t>
            </a:r>
          </a:p>
        </p:txBody>
      </p:sp>
      <p:sp>
        <p:nvSpPr>
          <p:cNvPr id="20" name="Rounded Rectangle 19"/>
          <p:cNvSpPr/>
          <p:nvPr/>
        </p:nvSpPr>
        <p:spPr bwMode="ltGray">
          <a:xfrm>
            <a:off x="6335650" y="481290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2" name="Rectangle 21"/>
          <p:cNvSpPr/>
          <p:nvPr/>
        </p:nvSpPr>
        <p:spPr bwMode="auto">
          <a:xfrm>
            <a:off x="6335650" y="589558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23" name="Rectangle 22"/>
          <p:cNvSpPr/>
          <p:nvPr/>
        </p:nvSpPr>
        <p:spPr>
          <a:xfrm>
            <a:off x="6322953" y="5916903"/>
            <a:ext cx="5345308" cy="338554"/>
          </a:xfrm>
          <a:prstGeom prst="rect">
            <a:avLst/>
          </a:prstGeom>
        </p:spPr>
        <p:txBody>
          <a:bodyPr wrap="square">
            <a:spAutoFit/>
          </a:bodyPr>
          <a:lstStyle/>
          <a:p>
            <a:pPr marL="0" lvl="1" algn="ctr">
              <a:tabLst>
                <a:tab pos="1828800" algn="l"/>
              </a:tabLst>
            </a:pPr>
            <a:r>
              <a:rPr lang="en-US" sz="1600" dirty="0" smtClean="0">
                <a:solidFill>
                  <a:srgbClr val="000000">
                    <a:lumMod val="65000"/>
                    <a:lumOff val="35000"/>
                    <a:alpha val="99000"/>
                  </a:srgbClr>
                </a:solidFill>
              </a:rPr>
              <a:t>Resources for Developers</a:t>
            </a:r>
          </a:p>
        </p:txBody>
      </p:sp>
      <p:sp>
        <p:nvSpPr>
          <p:cNvPr id="25" name="Rectangle 24"/>
          <p:cNvSpPr/>
          <p:nvPr/>
        </p:nvSpPr>
        <p:spPr bwMode="white">
          <a:xfrm>
            <a:off x="6322953" y="4249911"/>
            <a:ext cx="5358004" cy="369332"/>
          </a:xfrm>
          <a:prstGeom prst="rect">
            <a:avLst/>
          </a:prstGeom>
        </p:spPr>
        <p:txBody>
          <a:bodyPr wrap="square">
            <a:spAutoFit/>
          </a:bodyPr>
          <a:lstStyle/>
          <a:p>
            <a:pPr algn="ctr"/>
            <a:r>
              <a:rPr lang="en-US" dirty="0" smtClean="0">
                <a:solidFill>
                  <a:srgbClr val="FFFFFF"/>
                </a:solidFill>
                <a:hlinkClick r:id="rId5"/>
              </a:rPr>
              <a:t>www.microsoft.com/learning</a:t>
            </a:r>
            <a:r>
              <a:rPr lang="en-US" dirty="0" smtClean="0">
                <a:solidFill>
                  <a:srgbClr val="FFFFFF"/>
                </a:solidFill>
              </a:rPr>
              <a:t> </a:t>
            </a:r>
            <a:endParaRPr lang="en-US" sz="1600" dirty="0">
              <a:solidFill>
                <a:srgbClr val="FFFFFF"/>
              </a:solidFill>
            </a:endParaRPr>
          </a:p>
        </p:txBody>
      </p:sp>
      <p:sp>
        <p:nvSpPr>
          <p:cNvPr id="26" name="Rectangle 25"/>
          <p:cNvSpPr/>
          <p:nvPr/>
        </p:nvSpPr>
        <p:spPr bwMode="white">
          <a:xfrm>
            <a:off x="507867" y="6291910"/>
            <a:ext cx="5307218" cy="369332"/>
          </a:xfrm>
          <a:prstGeom prst="rect">
            <a:avLst/>
          </a:prstGeom>
        </p:spPr>
        <p:txBody>
          <a:bodyPr wrap="square">
            <a:spAutoFit/>
          </a:bodyPr>
          <a:lstStyle/>
          <a:p>
            <a:pPr algn="ctr">
              <a:spcBef>
                <a:spcPts val="600"/>
              </a:spcBef>
              <a:buSzPct val="120000"/>
              <a:tabLst>
                <a:tab pos="1828800" algn="l"/>
              </a:tabLst>
              <a:defRPr/>
            </a:pPr>
            <a:r>
              <a:rPr lang="en-US" dirty="0" smtClean="0">
                <a:solidFill>
                  <a:srgbClr val="FFFFFF"/>
                </a:solidFill>
                <a:latin typeface="Calibri" pitchFamily="34" charset="0"/>
                <a:hlinkClick r:id="rId6"/>
              </a:rPr>
              <a:t>http://microsoft.com/technet</a:t>
            </a:r>
            <a:r>
              <a:rPr lang="en-US" b="1" dirty="0" smtClean="0">
                <a:solidFill>
                  <a:srgbClr val="FFFFFF"/>
                </a:solidFill>
                <a:latin typeface="Calibri" pitchFamily="34" charset="0"/>
              </a:rPr>
              <a:t>  </a:t>
            </a:r>
            <a:endParaRPr lang="en-US" dirty="0" smtClean="0">
              <a:solidFill>
                <a:srgbClr val="FFFFFF"/>
              </a:solidFill>
              <a:latin typeface="Calibri" pitchFamily="34" charset="0"/>
            </a:endParaRPr>
          </a:p>
        </p:txBody>
      </p:sp>
      <p:sp>
        <p:nvSpPr>
          <p:cNvPr id="27" name="Rectangle 26"/>
          <p:cNvSpPr/>
          <p:nvPr/>
        </p:nvSpPr>
        <p:spPr bwMode="white">
          <a:xfrm>
            <a:off x="6335649" y="6291910"/>
            <a:ext cx="5345308" cy="369332"/>
          </a:xfrm>
          <a:prstGeom prst="rect">
            <a:avLst/>
          </a:prstGeom>
        </p:spPr>
        <p:txBody>
          <a:bodyPr wrap="square" anchor="ctr">
            <a:spAutoFit/>
          </a:bodyPr>
          <a:lstStyle/>
          <a:p>
            <a:pPr algn="ctr">
              <a:spcBef>
                <a:spcPts val="600"/>
              </a:spcBef>
              <a:tabLst>
                <a:tab pos="1828800" algn="l"/>
              </a:tabLst>
            </a:pPr>
            <a:r>
              <a:rPr lang="en-US" dirty="0" smtClean="0">
                <a:solidFill>
                  <a:srgbClr val="FFFFFF"/>
                </a:solidFill>
                <a:hlinkClick r:id="rId7"/>
              </a:rPr>
              <a:t>http://microsoft.com/msdn</a:t>
            </a:r>
            <a:r>
              <a:rPr lang="en-US" b="1" dirty="0" smtClean="0">
                <a:solidFill>
                  <a:srgbClr val="FFFFFF"/>
                </a:solidFill>
              </a:rPr>
              <a:t> </a:t>
            </a:r>
            <a:endParaRPr lang="en-US" dirty="0" smtClean="0">
              <a:solidFill>
                <a:srgbClr val="FFFFFF"/>
              </a:solidFill>
            </a:endParaRPr>
          </a:p>
        </p:txBody>
      </p:sp>
      <p:pic>
        <p:nvPicPr>
          <p:cNvPr id="28" name="Picture 27" descr="TechNet.png"/>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bwMode="white">
          <a:xfrm>
            <a:off x="657030" y="4920291"/>
            <a:ext cx="5046985" cy="1027750"/>
          </a:xfrm>
          <a:prstGeom prst="rect">
            <a:avLst/>
          </a:prstGeom>
          <a:noFill/>
          <a:ln>
            <a:noFill/>
          </a:ln>
        </p:spPr>
      </p:pic>
      <p:pic>
        <p:nvPicPr>
          <p:cNvPr id="29" name="Picture 28" descr="msdn_1inch_rgb.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bwMode="white">
          <a:xfrm>
            <a:off x="8079617" y="4876504"/>
            <a:ext cx="1857375" cy="942975"/>
          </a:xfrm>
          <a:prstGeom prst="rect">
            <a:avLst/>
          </a:prstGeom>
          <a:noFill/>
          <a:ln>
            <a:noFill/>
          </a:ln>
        </p:spPr>
      </p:pic>
      <p:pic>
        <p:nvPicPr>
          <p:cNvPr id="32" name="Picture 31" descr="ms_Learning_w.eps"/>
          <p:cNvPicPr>
            <a:picLocks noChangeAspect="1"/>
          </p:cNvPicPr>
          <p:nvPr/>
        </p:nvPicPr>
        <p:blipFill>
          <a:blip r:embed="rId10" cstate="screen">
            <a:extLst>
              <a:ext uri="{28A0092B-C50C-407E-A947-70E740481C1C}">
                <a14:useLocalDpi xmlns:a14="http://schemas.microsoft.com/office/drawing/2010/main"/>
              </a:ext>
            </a:extLst>
          </a:blip>
          <a:srcRect l="51467" r="43859"/>
          <a:stretch>
            <a:fillRect/>
          </a:stretch>
        </p:blipFill>
        <p:spPr bwMode="white">
          <a:xfrm>
            <a:off x="9052582" y="2998644"/>
            <a:ext cx="228700" cy="771334"/>
          </a:xfrm>
          <a:prstGeom prst="rect">
            <a:avLst/>
          </a:prstGeom>
          <a:noFill/>
          <a:ln>
            <a:noFill/>
          </a:ln>
        </p:spPr>
      </p:pic>
      <p:pic>
        <p:nvPicPr>
          <p:cNvPr id="33" name="Picture 2" descr="C:\Documents and Settings\Pennie\My Documents\ACERDATA (D)\Pennie's documents\MS Image\Boxshot_Logo\MICROSOFT\Microsoft Logo wht shadow.png"/>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white">
          <a:xfrm>
            <a:off x="6740692" y="3169915"/>
            <a:ext cx="2337342" cy="428793"/>
          </a:xfrm>
          <a:prstGeom prst="rect">
            <a:avLst/>
          </a:prstGeom>
          <a:noFill/>
          <a:ln>
            <a:noFill/>
          </a:ln>
        </p:spPr>
      </p:pic>
      <p:sp>
        <p:nvSpPr>
          <p:cNvPr id="34" name="TextBox 33"/>
          <p:cNvSpPr txBox="1"/>
          <p:nvPr/>
        </p:nvSpPr>
        <p:spPr bwMode="white">
          <a:xfrm>
            <a:off x="9270703" y="3168868"/>
            <a:ext cx="1408799" cy="430887"/>
          </a:xfrm>
          <a:prstGeom prst="rect">
            <a:avLst/>
          </a:prstGeom>
          <a:noFill/>
        </p:spPr>
        <p:txBody>
          <a:bodyPr wrap="square" lIns="0" tIns="0" rIns="0" bIns="0" rtlCol="0">
            <a:spAutoFit/>
          </a:bodyPr>
          <a:lstStyle/>
          <a:p>
            <a:r>
              <a:rPr lang="en-US" sz="2800" dirty="0" smtClean="0">
                <a:gradFill>
                  <a:gsLst>
                    <a:gs pos="0">
                      <a:srgbClr val="FFFFFF"/>
                    </a:gs>
                    <a:gs pos="86000">
                      <a:srgbClr val="FFFFFF"/>
                    </a:gs>
                  </a:gsLst>
                  <a:lin ang="5400000" scaled="0"/>
                </a:gradFill>
                <a:latin typeface="Segoe" pitchFamily="34" charset="0"/>
              </a:rPr>
              <a:t>Learning</a:t>
            </a:r>
          </a:p>
        </p:txBody>
      </p:sp>
      <p:sp>
        <p:nvSpPr>
          <p:cNvPr id="30" name="Rounded Rectangle 29"/>
          <p:cNvSpPr/>
          <p:nvPr/>
        </p:nvSpPr>
        <p:spPr bwMode="ltGray">
          <a:xfrm>
            <a:off x="3404057" y="724957"/>
            <a:ext cx="5345308" cy="1863725"/>
          </a:xfrm>
          <a:prstGeom prst="roundRect">
            <a:avLst>
              <a:gd name="adj" fmla="val 6216"/>
            </a:avLst>
          </a:prstGeom>
          <a:solidFill>
            <a:schemeClr val="bg1">
              <a:lumMod val="65000"/>
              <a:lumOff val="35000"/>
            </a:schemeClr>
          </a:solidFill>
          <a:ln>
            <a:headEnd type="none" w="med" len="med"/>
            <a:tailEnd type="none" w="med" len="med"/>
          </a:ln>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a:gradFill>
                <a:gsLst>
                  <a:gs pos="0">
                    <a:srgbClr val="FFFFFF"/>
                  </a:gs>
                  <a:gs pos="100000">
                    <a:srgbClr val="FFFFFF"/>
                  </a:gs>
                </a:gsLst>
                <a:lin ang="5400000" scaled="0"/>
              </a:gradFill>
            </a:endParaRPr>
          </a:p>
        </p:txBody>
      </p:sp>
      <p:sp>
        <p:nvSpPr>
          <p:cNvPr id="31" name="Rectangle 30"/>
          <p:cNvSpPr/>
          <p:nvPr/>
        </p:nvSpPr>
        <p:spPr bwMode="white">
          <a:xfrm>
            <a:off x="3404057" y="2198226"/>
            <a:ext cx="5332611" cy="369332"/>
          </a:xfrm>
          <a:prstGeom prst="rect">
            <a:avLst/>
          </a:prstGeom>
        </p:spPr>
        <p:txBody>
          <a:bodyPr wrap="square">
            <a:spAutoFit/>
          </a:bodyPr>
          <a:lstStyle/>
          <a:p>
            <a:pPr algn="ctr"/>
            <a:r>
              <a:rPr lang="en-US" u="sng" dirty="0" smtClean="0">
                <a:solidFill>
                  <a:srgbClr val="FFFFFF"/>
                </a:solidFill>
                <a:hlinkClick r:id="rId12"/>
              </a:rPr>
              <a:t>http://northamerica.msteched.com</a:t>
            </a:r>
            <a:endParaRPr lang="en-US" sz="1600" dirty="0">
              <a:solidFill>
                <a:srgbClr val="FFFFFF"/>
              </a:solidFill>
            </a:endParaRPr>
          </a:p>
        </p:txBody>
      </p:sp>
      <p:sp>
        <p:nvSpPr>
          <p:cNvPr id="35" name="Rectangle 34"/>
          <p:cNvSpPr/>
          <p:nvPr/>
        </p:nvSpPr>
        <p:spPr bwMode="auto">
          <a:xfrm>
            <a:off x="3404057" y="1807632"/>
            <a:ext cx="5345308" cy="390525"/>
          </a:xfrm>
          <a:prstGeom prst="rect">
            <a:avLst/>
          </a:prstGeom>
          <a:solidFill>
            <a:schemeClr val="tx1"/>
          </a:solidFill>
          <a:ln>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400" dirty="0" smtClean="0">
              <a:gradFill>
                <a:gsLst>
                  <a:gs pos="0">
                    <a:srgbClr val="FFFFFF"/>
                  </a:gs>
                  <a:gs pos="100000">
                    <a:srgbClr val="FFFFFF"/>
                  </a:gs>
                </a:gsLst>
                <a:lin ang="5400000" scaled="0"/>
              </a:gradFill>
            </a:endParaRPr>
          </a:p>
        </p:txBody>
      </p:sp>
      <p:sp>
        <p:nvSpPr>
          <p:cNvPr id="36" name="Rectangle 35"/>
          <p:cNvSpPr/>
          <p:nvPr/>
        </p:nvSpPr>
        <p:spPr>
          <a:xfrm>
            <a:off x="3391360" y="1828953"/>
            <a:ext cx="5345308" cy="338554"/>
          </a:xfrm>
          <a:prstGeom prst="rect">
            <a:avLst/>
          </a:prstGeom>
        </p:spPr>
        <p:txBody>
          <a:bodyPr wrap="square">
            <a:spAutoFit/>
          </a:bodyPr>
          <a:lstStyle/>
          <a:p>
            <a:pPr marL="0" lvl="1" algn="ctr">
              <a:tabLst>
                <a:tab pos="1828800" algn="l"/>
              </a:tabLst>
            </a:pPr>
            <a:r>
              <a:rPr lang="en-US" sz="1600" dirty="0">
                <a:solidFill>
                  <a:srgbClr val="000000">
                    <a:lumMod val="65000"/>
                    <a:lumOff val="35000"/>
                    <a:alpha val="99000"/>
                  </a:srgbClr>
                </a:solidFill>
              </a:rPr>
              <a:t>Connect. Share. Discuss.</a:t>
            </a:r>
            <a:endParaRPr lang="en-US" sz="1600" dirty="0" smtClean="0">
              <a:solidFill>
                <a:srgbClr val="000000">
                  <a:lumMod val="65000"/>
                  <a:lumOff val="35000"/>
                  <a:alpha val="99000"/>
                </a:srgbClr>
              </a:solidFill>
            </a:endParaRPr>
          </a:p>
        </p:txBody>
      </p:sp>
      <p:pic>
        <p:nvPicPr>
          <p:cNvPr id="3" name="Picture 2"/>
          <p:cNvPicPr>
            <a:picLocks noChangeAspect="1"/>
          </p:cNvPicPr>
          <p:nvPr/>
        </p:nvPicPr>
        <p:blipFill>
          <a:blip r:embed="rId13">
            <a:extLst>
              <a:ext uri="{BEBA8EAE-BF5A-486C-A8C5-ECC9F3942E4B}">
                <a14:imgProps xmlns:a14="http://schemas.microsoft.com/office/drawing/2010/main">
                  <a14:imgLayer r:embed="rId14">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4947472" y="862359"/>
            <a:ext cx="2258478" cy="806917"/>
          </a:xfrm>
          <a:prstGeom prst="rect">
            <a:avLst/>
          </a:prstGeom>
        </p:spPr>
      </p:pic>
    </p:spTree>
    <p:extLst>
      <p:ext uri="{BB962C8B-B14F-4D97-AF65-F5344CB8AC3E}">
        <p14:creationId xmlns:p14="http://schemas.microsoft.com/office/powerpoint/2010/main" val="762412184"/>
      </p:ext>
    </p:extLst>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492562" y="437440"/>
            <a:ext cx="2798668" cy="2948596"/>
          </a:xfrm>
          <a:prstGeom prst="rect">
            <a:avLst/>
          </a:prstGeom>
          <a:noFill/>
          <a:ln>
            <a:noFill/>
          </a:ln>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833145" y="384577"/>
            <a:ext cx="1005628" cy="1933901"/>
          </a:xfrm>
          <a:prstGeom prst="rect">
            <a:avLst/>
          </a:prstGeom>
        </p:spPr>
      </p:pic>
      <p:sp>
        <p:nvSpPr>
          <p:cNvPr id="15" name="Rectangle 14"/>
          <p:cNvSpPr/>
          <p:nvPr/>
        </p:nvSpPr>
        <p:spPr bwMode="auto">
          <a:xfrm>
            <a:off x="0" y="4095750"/>
            <a:ext cx="5281824" cy="2105025"/>
          </a:xfrm>
          <a:prstGeom prst="rect">
            <a:avLst/>
          </a:prstGeom>
          <a:solidFill>
            <a:srgbClr val="FFFFFF">
              <a:alpha val="9000"/>
            </a:srgbClr>
          </a:solidFill>
          <a:ln w="38100">
            <a:solidFill>
              <a:schemeClr val="accent4"/>
            </a:solid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noAutofit/>
          </a:bodyPr>
          <a:lstStyle/>
          <a:p>
            <a:pPr marL="460375" indent="-460375">
              <a:lnSpc>
                <a:spcPct val="90000"/>
              </a:lnSpc>
              <a:spcBef>
                <a:spcPct val="20000"/>
              </a:spcBef>
              <a:buSzPct val="100000"/>
            </a:pPr>
            <a:endParaRPr lang="en-US" sz="2400" dirty="0" smtClean="0">
              <a:gradFill>
                <a:gsLst>
                  <a:gs pos="0">
                    <a:srgbClr val="FFFFFF"/>
                  </a:gs>
                  <a:gs pos="86000">
                    <a:srgbClr val="FFFFFF"/>
                  </a:gs>
                </a:gsLst>
                <a:lin ang="0" scaled="0"/>
              </a:gradFill>
            </a:endParaRPr>
          </a:p>
        </p:txBody>
      </p:sp>
      <p:sp>
        <p:nvSpPr>
          <p:cNvPr id="11" name="Rounded Rectangle 10"/>
          <p:cNvSpPr/>
          <p:nvPr/>
        </p:nvSpPr>
        <p:spPr bwMode="blackGray">
          <a:xfrm>
            <a:off x="1208032" y="4131399"/>
            <a:ext cx="4048399" cy="2009776"/>
          </a:xfrm>
          <a:prstGeom prst="roundRect">
            <a:avLst/>
          </a:prstGeom>
          <a:noFill/>
          <a:ln w="9525">
            <a:noFill/>
            <a:miter lim="800000"/>
            <a:headEnd/>
            <a:tailEnd/>
          </a:ln>
          <a:scene3d>
            <a:camera prst="orthographicFront"/>
            <a:lightRig rig="contrasting" dir="t">
              <a:rot lat="0" lon="0" rev="7800000"/>
            </a:lightRig>
          </a:scene3d>
          <a:sp3d prstMaterial="metal">
            <a:bevelB w="0" h="0"/>
          </a:sp3d>
        </p:spPr>
        <p:txBody>
          <a:bodyPr anchor="ctr" anchorCtr="0"/>
          <a:lstStyle/>
          <a:p>
            <a:pPr defTabSz="914099" fontAlgn="base">
              <a:spcBef>
                <a:spcPct val="0"/>
              </a:spcBef>
              <a:spcAft>
                <a:spcPct val="0"/>
              </a:spcAft>
              <a:defRPr/>
            </a:pPr>
            <a:r>
              <a:rPr lang="en-US" sz="3200" dirty="0" smtClean="0">
                <a:gradFill>
                  <a:gsLst>
                    <a:gs pos="0">
                      <a:srgbClr val="FFFFFF"/>
                    </a:gs>
                    <a:gs pos="86000">
                      <a:srgbClr val="FFFFFF"/>
                    </a:gs>
                  </a:gsLst>
                  <a:lin ang="5400000" scaled="0"/>
                </a:gradFill>
                <a:latin typeface="Segoe" pitchFamily="34" charset="0"/>
              </a:rPr>
              <a:t>Complete an evaluation on </a:t>
            </a:r>
            <a:r>
              <a:rPr lang="en-US" sz="3200" dirty="0" err="1" smtClean="0">
                <a:gradFill>
                  <a:gsLst>
                    <a:gs pos="0">
                      <a:srgbClr val="FFFFFF"/>
                    </a:gs>
                    <a:gs pos="86000">
                      <a:srgbClr val="FFFFFF"/>
                    </a:gs>
                  </a:gsLst>
                  <a:lin ang="5400000" scaled="0"/>
                </a:gradFill>
                <a:latin typeface="Segoe" pitchFamily="34" charset="0"/>
              </a:rPr>
              <a:t>CommNet</a:t>
            </a:r>
            <a:r>
              <a:rPr lang="en-US" sz="3200" dirty="0" smtClean="0">
                <a:gradFill>
                  <a:gsLst>
                    <a:gs pos="0">
                      <a:srgbClr val="FFFFFF"/>
                    </a:gs>
                    <a:gs pos="86000">
                      <a:srgbClr val="FFFFFF"/>
                    </a:gs>
                  </a:gsLst>
                  <a:lin ang="5400000" scaled="0"/>
                </a:gradFill>
                <a:latin typeface="Segoe" pitchFamily="34" charset="0"/>
              </a:rPr>
              <a:t> and </a:t>
            </a:r>
            <a:br>
              <a:rPr lang="en-US" sz="3200" dirty="0" smtClean="0">
                <a:gradFill>
                  <a:gsLst>
                    <a:gs pos="0">
                      <a:srgbClr val="FFFFFF"/>
                    </a:gs>
                    <a:gs pos="86000">
                      <a:srgbClr val="FFFFFF"/>
                    </a:gs>
                  </a:gsLst>
                  <a:lin ang="5400000" scaled="0"/>
                </a:gradFill>
                <a:latin typeface="Segoe" pitchFamily="34" charset="0"/>
              </a:rPr>
            </a:br>
            <a:r>
              <a:rPr lang="en-US" sz="3200" dirty="0" smtClean="0">
                <a:gradFill>
                  <a:gsLst>
                    <a:gs pos="0">
                      <a:srgbClr val="FFFFFF"/>
                    </a:gs>
                    <a:gs pos="86000">
                      <a:srgbClr val="FFFFFF"/>
                    </a:gs>
                  </a:gsLst>
                  <a:lin ang="5400000" scaled="0"/>
                </a:gradFill>
                <a:latin typeface="Segoe" pitchFamily="34" charset="0"/>
              </a:rPr>
              <a:t>enter to win!</a:t>
            </a:r>
          </a:p>
        </p:txBody>
      </p:sp>
      <p:pic>
        <p:nvPicPr>
          <p:cNvPr id="17" name="Picture 5"/>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rot="20307775">
            <a:off x="6024827" y="2949077"/>
            <a:ext cx="770439" cy="804993"/>
          </a:xfrm>
          <a:prstGeom prst="rect">
            <a:avLst/>
          </a:prstGeom>
          <a:noFill/>
          <a:ln>
            <a:noFill/>
          </a:ln>
        </p:spPr>
      </p:pic>
      <p:pic>
        <p:nvPicPr>
          <p:cNvPr id="2" name="Picture 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975751" y="5136287"/>
            <a:ext cx="599215" cy="1239183"/>
          </a:xfrm>
          <a:prstGeom prst="rect">
            <a:avLst/>
          </a:prstGeom>
        </p:spPr>
      </p:pic>
      <p:pic>
        <p:nvPicPr>
          <p:cNvPr id="19" name="Picture 18"/>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033903" y="5078616"/>
            <a:ext cx="491460" cy="1016345"/>
          </a:xfrm>
          <a:prstGeom prst="rect">
            <a:avLst/>
          </a:prstGeom>
        </p:spPr>
      </p:pic>
      <p:pic>
        <p:nvPicPr>
          <p:cNvPr id="20" name="Picture 1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246403" y="5136287"/>
            <a:ext cx="808703" cy="1672406"/>
          </a:xfrm>
          <a:prstGeom prst="rect">
            <a:avLst/>
          </a:prstGeom>
        </p:spPr>
      </p:pic>
      <p:pic>
        <p:nvPicPr>
          <p:cNvPr id="21" name="Picture 20"/>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027345" y="5079871"/>
            <a:ext cx="808703" cy="1672406"/>
          </a:xfrm>
          <a:prstGeom prst="rect">
            <a:avLst/>
          </a:prstGeom>
        </p:spPr>
      </p:pic>
      <p:pic>
        <p:nvPicPr>
          <p:cNvPr id="23" name="Picture 2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055106" y="5107120"/>
            <a:ext cx="313711" cy="648758"/>
          </a:xfrm>
          <a:prstGeom prst="rect">
            <a:avLst/>
          </a:prstGeom>
        </p:spPr>
      </p:pic>
      <p:pic>
        <p:nvPicPr>
          <p:cNvPr id="24" name="Picture 23"/>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74699" y="5078617"/>
            <a:ext cx="313711" cy="648758"/>
          </a:xfrm>
          <a:prstGeom prst="rect">
            <a:avLst/>
          </a:prstGeom>
        </p:spPr>
      </p:pic>
      <p:pic>
        <p:nvPicPr>
          <p:cNvPr id="25" name="Picture 5"/>
          <p:cNvPicPr>
            <a:picLocks noChangeAspect="1" noChangeArrowheads="1"/>
          </p:cNvPicPr>
          <p:nvPr/>
        </p:nvPicPr>
        <p:blipFill>
          <a:blip r:embed="rId10" cstate="email">
            <a:extLst>
              <a:ext uri="{28A0092B-C50C-407E-A947-70E740481C1C}">
                <a14:useLocalDpi xmlns:a14="http://schemas.microsoft.com/office/drawing/2010/main"/>
              </a:ext>
            </a:extLst>
          </a:blip>
          <a:stretch>
            <a:fillRect/>
          </a:stretch>
        </p:blipFill>
        <p:spPr bwMode="auto">
          <a:xfrm rot="1341843">
            <a:off x="9608744" y="3651522"/>
            <a:ext cx="850318" cy="888455"/>
          </a:xfrm>
          <a:prstGeom prst="rect">
            <a:avLst/>
          </a:prstGeom>
          <a:noFill/>
          <a:ln>
            <a:noFill/>
          </a:ln>
        </p:spPr>
      </p:pic>
      <p:pic>
        <p:nvPicPr>
          <p:cNvPr id="28" name="Picture 5"/>
          <p:cNvPicPr>
            <a:picLocks noChangeAspect="1" noChangeArrowheads="1"/>
          </p:cNvPicPr>
          <p:nvPr/>
        </p:nvPicPr>
        <p:blipFill>
          <a:blip r:embed="rId11" cstate="email">
            <a:extLst>
              <a:ext uri="{28A0092B-C50C-407E-A947-70E740481C1C}">
                <a14:useLocalDpi xmlns:a14="http://schemas.microsoft.com/office/drawing/2010/main"/>
              </a:ext>
            </a:extLst>
          </a:blip>
          <a:stretch>
            <a:fillRect/>
          </a:stretch>
        </p:blipFill>
        <p:spPr bwMode="auto">
          <a:xfrm rot="20307775">
            <a:off x="9919124" y="2776703"/>
            <a:ext cx="613260" cy="640764"/>
          </a:xfrm>
          <a:prstGeom prst="rect">
            <a:avLst/>
          </a:prstGeom>
          <a:noFill/>
          <a:ln>
            <a:noFill/>
          </a:ln>
        </p:spPr>
      </p:pic>
      <p:pic>
        <p:nvPicPr>
          <p:cNvPr id="27" name="Picture 5"/>
          <p:cNvPicPr>
            <a:picLocks noChangeAspect="1" noChangeArrowheads="1"/>
          </p:cNvPicPr>
          <p:nvPr/>
        </p:nvPicPr>
        <p:blipFill>
          <a:blip r:embed="rId12" cstate="email">
            <a:extLst>
              <a:ext uri="{28A0092B-C50C-407E-A947-70E740481C1C}">
                <a14:useLocalDpi xmlns:a14="http://schemas.microsoft.com/office/drawing/2010/main"/>
              </a:ext>
            </a:extLst>
          </a:blip>
          <a:stretch>
            <a:fillRect/>
          </a:stretch>
        </p:blipFill>
        <p:spPr bwMode="auto">
          <a:xfrm rot="20307775">
            <a:off x="6855552" y="3396819"/>
            <a:ext cx="1202249" cy="1256169"/>
          </a:xfrm>
          <a:prstGeom prst="rect">
            <a:avLst/>
          </a:prstGeom>
          <a:noFill/>
          <a:ln>
            <a:noFill/>
          </a:ln>
        </p:spPr>
      </p:pic>
      <p:pic>
        <p:nvPicPr>
          <p:cNvPr id="26" name="Picture 5"/>
          <p:cNvPicPr>
            <a:picLocks noChangeAspect="1" noChangeArrowheads="1"/>
          </p:cNvPicPr>
          <p:nvPr/>
        </p:nvPicPr>
        <p:blipFill>
          <a:blip r:embed="rId13" cstate="email">
            <a:extLst>
              <a:ext uri="{28A0092B-C50C-407E-A947-70E740481C1C}">
                <a14:useLocalDpi xmlns:a14="http://schemas.microsoft.com/office/drawing/2010/main"/>
              </a:ext>
            </a:extLst>
          </a:blip>
          <a:stretch>
            <a:fillRect/>
          </a:stretch>
        </p:blipFill>
        <p:spPr bwMode="auto">
          <a:xfrm>
            <a:off x="7797216" y="2835764"/>
            <a:ext cx="1707076" cy="1783638"/>
          </a:xfrm>
          <a:prstGeom prst="rect">
            <a:avLst/>
          </a:prstGeom>
          <a:noFill/>
          <a:ln>
            <a:noFill/>
          </a:ln>
        </p:spPr>
      </p:pic>
      <p:pic>
        <p:nvPicPr>
          <p:cNvPr id="29" name="Picture 28"/>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301551" y="384578"/>
            <a:ext cx="1005628" cy="1933901"/>
          </a:xfrm>
          <a:prstGeom prst="rect">
            <a:avLst/>
          </a:prstGeom>
        </p:spPr>
      </p:pic>
      <p:cxnSp>
        <p:nvCxnSpPr>
          <p:cNvPr id="6" name="Straight Connector 5"/>
          <p:cNvCxnSpPr/>
          <p:nvPr/>
        </p:nvCxnSpPr>
        <p:spPr>
          <a:xfrm>
            <a:off x="5906344" y="2508098"/>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906344" y="4892102"/>
            <a:ext cx="5036347"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22" name="Picture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69239" y="5187640"/>
            <a:ext cx="704478" cy="1456868"/>
          </a:xfrm>
          <a:prstGeom prst="rect">
            <a:avLst/>
          </a:prstGeom>
        </p:spPr>
      </p:pic>
      <p:pic>
        <p:nvPicPr>
          <p:cNvPr id="31" name="Picture 30"/>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225755" y="5402996"/>
            <a:ext cx="599215" cy="1239183"/>
          </a:xfrm>
          <a:prstGeom prst="rect">
            <a:avLst/>
          </a:prstGeom>
        </p:spPr>
      </p:pic>
      <p:cxnSp>
        <p:nvCxnSpPr>
          <p:cNvPr id="32" name="Straight Connector 31"/>
          <p:cNvCxnSpPr/>
          <p:nvPr/>
        </p:nvCxnSpPr>
        <p:spPr>
          <a:xfrm rot="16200000">
            <a:off x="3798701" y="1911738"/>
            <a:ext cx="219456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6529871"/>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xfrm>
            <a:off x="6051550" y="1941513"/>
            <a:ext cx="4114800" cy="4114800"/>
          </a:xfrm>
        </p:spPr>
      </p:pic>
    </p:spTree>
    <p:extLst>
      <p:ext uri="{BB962C8B-B14F-4D97-AF65-F5344CB8AC3E}">
        <p14:creationId xmlns:p14="http://schemas.microsoft.com/office/powerpoint/2010/main" val="3440940086"/>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black">
          <a:xfrm>
            <a:off x="3848585" y="3051283"/>
            <a:ext cx="4491655" cy="755434"/>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 </a:t>
            </a:r>
            <a:r>
              <a:rPr lang="en-US" sz="700" dirty="0" smtClean="0">
                <a:gradFill>
                  <a:gsLst>
                    <a:gs pos="0">
                      <a:srgbClr val="FFFFFF"/>
                    </a:gs>
                    <a:gs pos="100000">
                      <a:srgbClr val="FFFFFF"/>
                    </a:gs>
                  </a:gsLst>
                  <a:lin ang="5400000" scaled="0"/>
                </a:gradFill>
                <a:latin typeface="Segoe UI" pitchFamily="34" charset="0"/>
                <a:cs typeface="Arial" charset="0"/>
              </a:rPr>
              <a:t>2011 Microsoft </a:t>
            </a:r>
            <a:r>
              <a:rPr lang="en-US" sz="700" dirty="0">
                <a:gradFill>
                  <a:gsLst>
                    <a:gs pos="0">
                      <a:srgbClr val="FFFFFF"/>
                    </a:gs>
                    <a:gs pos="100000">
                      <a:srgbClr val="FFFFFF"/>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rgbClr val="FFFFFF"/>
                    </a:gs>
                    <a:gs pos="100000">
                      <a:srgbClr val="FFFFFF"/>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a:t>
            </a:r>
            <a:r>
              <a:rPr lang="en-US" sz="700" dirty="0" smtClean="0">
                <a:gradFill>
                  <a:gsLst>
                    <a:gs pos="0">
                      <a:srgbClr val="FFFFFF"/>
                    </a:gs>
                    <a:gs pos="100000">
                      <a:srgbClr val="FFFFFF"/>
                    </a:gs>
                  </a:gsLst>
                  <a:lin ang="5400000" scaled="0"/>
                </a:gradFill>
                <a:latin typeface="Segoe UI" pitchFamily="34" charset="0"/>
                <a:cs typeface="Arial" charset="0"/>
              </a:rPr>
              <a:t/>
            </a:r>
            <a:br>
              <a:rPr lang="en-US" sz="700" dirty="0" smtClean="0">
                <a:gradFill>
                  <a:gsLst>
                    <a:gs pos="0">
                      <a:srgbClr val="FFFFFF"/>
                    </a:gs>
                    <a:gs pos="100000">
                      <a:srgbClr val="FFFFFF"/>
                    </a:gs>
                  </a:gsLst>
                  <a:lin ang="5400000" scaled="0"/>
                </a:gradFill>
                <a:latin typeface="Segoe UI" pitchFamily="34" charset="0"/>
                <a:cs typeface="Arial" charset="0"/>
              </a:rPr>
            </a:br>
            <a:r>
              <a:rPr lang="en-US" sz="700" dirty="0" smtClean="0">
                <a:gradFill>
                  <a:gsLst>
                    <a:gs pos="0">
                      <a:srgbClr val="FFFFFF"/>
                    </a:gs>
                    <a:gs pos="100000">
                      <a:srgbClr val="FFFFFF"/>
                    </a:gs>
                  </a:gsLst>
                  <a:lin ang="5400000" scaled="0"/>
                </a:gradFill>
                <a:latin typeface="Segoe UI" pitchFamily="34" charset="0"/>
                <a:cs typeface="Arial" charset="0"/>
              </a:rPr>
              <a:t>on </a:t>
            </a:r>
            <a:r>
              <a:rPr lang="en-US" sz="700" dirty="0">
                <a:gradFill>
                  <a:gsLst>
                    <a:gs pos="0">
                      <a:srgbClr val="FFFFFF"/>
                    </a:gs>
                    <a:gs pos="100000">
                      <a:srgbClr val="FFFFFF"/>
                    </a:gs>
                  </a:gsLst>
                  <a:lin ang="5400000" scaled="0"/>
                </a:gradFill>
                <a:latin typeface="Segoe UI" pitchFamily="34" charset="0"/>
                <a:cs typeface="Arial" charset="0"/>
              </a:rPr>
              <a:t>the part of Microsoft, and Microsoft cannot guarantee the accuracy of any information provided after the date of this presentation</a:t>
            </a:r>
            <a:r>
              <a:rPr lang="en-US" sz="700" dirty="0" smtClean="0">
                <a:gradFill>
                  <a:gsLst>
                    <a:gs pos="0">
                      <a:srgbClr val="FFFFFF"/>
                    </a:gs>
                    <a:gs pos="100000">
                      <a:srgbClr val="FFFFFF"/>
                    </a:gs>
                  </a:gsLst>
                  <a:lin ang="5400000" scaled="0"/>
                </a:gradFill>
                <a:latin typeface="Segoe UI" pitchFamily="34" charset="0"/>
                <a:cs typeface="Arial" charset="0"/>
              </a:rPr>
              <a:t>. MICROSOFT </a:t>
            </a:r>
            <a:r>
              <a:rPr lang="en-US" sz="700" dirty="0">
                <a:gradFill>
                  <a:gsLst>
                    <a:gs pos="0">
                      <a:srgbClr val="FFFFFF"/>
                    </a:gs>
                    <a:gs pos="100000">
                      <a:srgbClr val="FFFFFF"/>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866990788"/>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157740"/>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Windows Server 2008 R2 SP1</a:t>
            </a:r>
            <a:endParaRPr lang="en-GB" dirty="0"/>
          </a:p>
        </p:txBody>
      </p:sp>
      <p:sp>
        <p:nvSpPr>
          <p:cNvPr id="3" name="Content Placeholder 2"/>
          <p:cNvSpPr>
            <a:spLocks noGrp="1"/>
          </p:cNvSpPr>
          <p:nvPr>
            <p:ph idx="1"/>
          </p:nvPr>
        </p:nvSpPr>
        <p:spPr>
          <a:xfrm>
            <a:off x="519112" y="1447799"/>
            <a:ext cx="11149013" cy="4862870"/>
          </a:xfrm>
        </p:spPr>
        <p:txBody>
          <a:bodyPr/>
          <a:lstStyle/>
          <a:p>
            <a:r>
              <a:rPr lang="en-GB" sz="2400" dirty="0"/>
              <a:t>Many of the scenarios discussed leverage features new to R2 and R2 SP1</a:t>
            </a:r>
          </a:p>
          <a:p>
            <a:r>
              <a:rPr lang="en-GB" sz="2400" dirty="0" smtClean="0"/>
              <a:t>Live Migration &amp; HA</a:t>
            </a:r>
          </a:p>
          <a:p>
            <a:r>
              <a:rPr lang="en-GB" sz="2400" dirty="0" smtClean="0"/>
              <a:t>New Processor Support</a:t>
            </a:r>
          </a:p>
          <a:p>
            <a:pPr lvl="1"/>
            <a:r>
              <a:rPr lang="en-GB" sz="2000" dirty="0" smtClean="0"/>
              <a:t>Improved Performance &amp; Lower Costs</a:t>
            </a:r>
          </a:p>
          <a:p>
            <a:r>
              <a:rPr lang="en-GB" sz="2400" dirty="0" smtClean="0"/>
              <a:t>Enhanced Scalability</a:t>
            </a:r>
          </a:p>
          <a:p>
            <a:pPr lvl="1"/>
            <a:r>
              <a:rPr lang="en-GB" sz="2000" dirty="0"/>
              <a:t>Greater VM </a:t>
            </a:r>
            <a:r>
              <a:rPr lang="en-GB" sz="2000" dirty="0" smtClean="0"/>
              <a:t>density &amp; Lower </a:t>
            </a:r>
            <a:r>
              <a:rPr lang="en-GB" sz="2000" dirty="0"/>
              <a:t>TCO</a:t>
            </a:r>
          </a:p>
          <a:p>
            <a:r>
              <a:rPr lang="en-GB" sz="2400" dirty="0"/>
              <a:t>Networking enhancements</a:t>
            </a:r>
          </a:p>
          <a:p>
            <a:pPr lvl="1"/>
            <a:r>
              <a:rPr lang="en-GB" sz="2000" dirty="0"/>
              <a:t>Improve </a:t>
            </a:r>
            <a:r>
              <a:rPr lang="en-GB" sz="2000" dirty="0" smtClean="0"/>
              <a:t>performance &amp; 10 </a:t>
            </a:r>
            <a:r>
              <a:rPr lang="en-GB" sz="2000" dirty="0"/>
              <a:t>Gb/E ready</a:t>
            </a:r>
          </a:p>
          <a:p>
            <a:r>
              <a:rPr lang="en-GB" sz="2400" dirty="0"/>
              <a:t>Dynamic VM capabilities</a:t>
            </a:r>
          </a:p>
          <a:p>
            <a:r>
              <a:rPr lang="en-GB" sz="2400" dirty="0"/>
              <a:t>Enhancements to </a:t>
            </a:r>
            <a:r>
              <a:rPr lang="en-GB" sz="2400" dirty="0" smtClean="0"/>
              <a:t>Server Core</a:t>
            </a:r>
            <a:endParaRPr lang="en-GB" sz="2400" dirty="0"/>
          </a:p>
          <a:p>
            <a:pPr lvl="1"/>
            <a:r>
              <a:rPr lang="en-GB" sz="2000" dirty="0"/>
              <a:t>Ease </a:t>
            </a:r>
            <a:r>
              <a:rPr lang="en-GB" sz="2000" dirty="0" smtClean="0"/>
              <a:t>management &amp; Lower </a:t>
            </a:r>
            <a:r>
              <a:rPr lang="en-GB" sz="2000" dirty="0"/>
              <a:t>TCO</a:t>
            </a:r>
          </a:p>
          <a:p>
            <a:r>
              <a:rPr lang="en-GB" sz="2400" dirty="0" smtClean="0"/>
              <a:t>Dynamic Memory &amp; Remote FX</a:t>
            </a:r>
            <a:br>
              <a:rPr lang="en-GB" sz="2400" dirty="0" smtClean="0"/>
            </a:br>
            <a:r>
              <a:rPr lang="en-GB" sz="2400" dirty="0" smtClean="0"/>
              <a:t>in SP1</a:t>
            </a:r>
            <a:endParaRPr lang="en-GB" sz="2400" dirty="0"/>
          </a:p>
        </p:txBody>
      </p:sp>
      <p:pic>
        <p:nvPicPr>
          <p:cNvPr id="2051" name="Picture 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91491" y="1983177"/>
            <a:ext cx="5870095" cy="4052888"/>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4677399"/>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dirty="0" smtClean="0"/>
              <a:t>Hyper-V Configuration Guidelines - Parent</a:t>
            </a:r>
          </a:p>
        </p:txBody>
      </p:sp>
      <p:sp>
        <p:nvSpPr>
          <p:cNvPr id="5" name="Content Placeholder 2"/>
          <p:cNvSpPr>
            <a:spLocks noGrp="1"/>
          </p:cNvSpPr>
          <p:nvPr>
            <p:ph idx="1"/>
          </p:nvPr>
        </p:nvSpPr>
        <p:spPr>
          <a:xfrm>
            <a:off x="542862" y="1103424"/>
            <a:ext cx="11149013" cy="2689967"/>
          </a:xfrm>
        </p:spPr>
        <p:txBody>
          <a:bodyPr/>
          <a:lstStyle/>
          <a:p>
            <a:r>
              <a:rPr lang="en-US" sz="2800" dirty="0" smtClean="0"/>
              <a:t>Memory Reservation</a:t>
            </a:r>
          </a:p>
          <a:p>
            <a:pPr lvl="1"/>
            <a:r>
              <a:rPr lang="en-US" sz="2400" dirty="0" smtClean="0"/>
              <a:t>512MB for Parent </a:t>
            </a:r>
            <a:r>
              <a:rPr lang="en-US" sz="2400" b="1" dirty="0" smtClean="0"/>
              <a:t>+</a:t>
            </a:r>
            <a:r>
              <a:rPr lang="en-US" sz="2400" dirty="0" smtClean="0"/>
              <a:t> the Per-VM values:</a:t>
            </a:r>
          </a:p>
          <a:p>
            <a:pPr lvl="2"/>
            <a:r>
              <a:rPr lang="en-US" sz="2000" dirty="0" smtClean="0"/>
              <a:t>For each VM = 32MB for 1</a:t>
            </a:r>
            <a:r>
              <a:rPr lang="en-US" sz="2000" baseline="30000" dirty="0" smtClean="0"/>
              <a:t>st</a:t>
            </a:r>
            <a:r>
              <a:rPr lang="en-US" sz="2000" dirty="0" smtClean="0"/>
              <a:t> GB VM RAM + 8MB per subsequent 1GB VM RAM</a:t>
            </a:r>
          </a:p>
          <a:p>
            <a:pPr lvl="2"/>
            <a:r>
              <a:rPr lang="en-US" sz="2000" dirty="0" smtClean="0"/>
              <a:t>So, for 16GB VM = 32MB + (15 * 8MB) = 152MB</a:t>
            </a:r>
          </a:p>
          <a:p>
            <a:pPr lvl="2"/>
            <a:r>
              <a:rPr lang="en-US" sz="2000" dirty="0" smtClean="0"/>
              <a:t>If we had 8 of these VMs, the total would be: 152MB * 8 = </a:t>
            </a:r>
            <a:r>
              <a:rPr lang="en-US" sz="2000" b="1" dirty="0" smtClean="0"/>
              <a:t>1216MB</a:t>
            </a:r>
          </a:p>
          <a:p>
            <a:r>
              <a:rPr lang="en-US" sz="2800" dirty="0" smtClean="0"/>
              <a:t>Networking</a:t>
            </a:r>
          </a:p>
          <a:p>
            <a:pPr lvl="1"/>
            <a:endParaRPr lang="en-US" sz="2400"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742" y="3594490"/>
            <a:ext cx="9701361" cy="2600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97476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dirty="0" smtClean="0"/>
              <a:t>Hyper-V Configuration Guidelines - Parent</a:t>
            </a:r>
          </a:p>
        </p:txBody>
      </p:sp>
      <p:sp>
        <p:nvSpPr>
          <p:cNvPr id="5" name="Content Placeholder 2"/>
          <p:cNvSpPr>
            <a:spLocks noGrp="1"/>
          </p:cNvSpPr>
          <p:nvPr>
            <p:ph idx="1"/>
          </p:nvPr>
        </p:nvSpPr>
        <p:spPr>
          <a:xfrm>
            <a:off x="519112" y="1447799"/>
            <a:ext cx="11149013" cy="4653582"/>
          </a:xfrm>
        </p:spPr>
        <p:txBody>
          <a:bodyPr/>
          <a:lstStyle/>
          <a:p>
            <a:r>
              <a:rPr lang="en-US" sz="2800" dirty="0" smtClean="0"/>
              <a:t>Networking Continued</a:t>
            </a:r>
          </a:p>
          <a:p>
            <a:pPr lvl="1"/>
            <a:r>
              <a:rPr lang="en-US" sz="2400" dirty="0" smtClean="0"/>
              <a:t>Acquire optimized drivers from OEM</a:t>
            </a:r>
          </a:p>
          <a:p>
            <a:pPr lvl="1"/>
            <a:r>
              <a:rPr lang="en-US" sz="2400" dirty="0" smtClean="0"/>
              <a:t>Teaming provided by NIC Vendor</a:t>
            </a:r>
          </a:p>
          <a:p>
            <a:r>
              <a:rPr lang="en-US" sz="2800" dirty="0" smtClean="0"/>
              <a:t>Storage</a:t>
            </a:r>
          </a:p>
          <a:p>
            <a:pPr lvl="1"/>
            <a:r>
              <a:rPr lang="en-US" sz="2400" dirty="0" smtClean="0"/>
              <a:t>iSCSI, Fiber Channel or FCoE </a:t>
            </a:r>
            <a:r>
              <a:rPr lang="en-US" sz="2400" b="1" dirty="0" smtClean="0"/>
              <a:t>Required</a:t>
            </a:r>
            <a:r>
              <a:rPr lang="en-US" sz="2400" dirty="0" smtClean="0"/>
              <a:t> for Failover Clustering</a:t>
            </a:r>
          </a:p>
          <a:p>
            <a:pPr lvl="1"/>
            <a:r>
              <a:rPr lang="en-US" sz="2400" dirty="0" smtClean="0"/>
              <a:t>1GB/E Minimum for iSCSI – 10G/E Advantageous</a:t>
            </a:r>
          </a:p>
          <a:p>
            <a:pPr lvl="2"/>
            <a:r>
              <a:rPr lang="en-US" sz="2000" dirty="0" smtClean="0"/>
              <a:t>Jumbo Frame support can boost performance</a:t>
            </a:r>
          </a:p>
          <a:p>
            <a:pPr lvl="1"/>
            <a:r>
              <a:rPr lang="en-US" dirty="0" smtClean="0"/>
              <a:t>DAS Storage is Supported</a:t>
            </a:r>
          </a:p>
          <a:p>
            <a:pPr lvl="1"/>
            <a:r>
              <a:rPr lang="en-US" dirty="0" smtClean="0"/>
              <a:t>Utilize iSCSI Initiator built into Windows Server</a:t>
            </a:r>
          </a:p>
          <a:p>
            <a:pPr lvl="1"/>
            <a:r>
              <a:rPr lang="en-US" dirty="0" smtClean="0"/>
              <a:t>Utilize MPIO for Resiliency &amp; Load Balancing</a:t>
            </a:r>
          </a:p>
          <a:p>
            <a:pPr lvl="2"/>
            <a:r>
              <a:rPr lang="en-US" dirty="0" smtClean="0"/>
              <a:t>Ensure usage of Storage Vendor DSM for Optimal Performance</a:t>
            </a:r>
          </a:p>
        </p:txBody>
      </p:sp>
    </p:spTree>
    <p:extLst>
      <p:ext uri="{BB962C8B-B14F-4D97-AF65-F5344CB8AC3E}">
        <p14:creationId xmlns:p14="http://schemas.microsoft.com/office/powerpoint/2010/main" val="133525866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87" name="Rectangle 19"/>
          <p:cNvSpPr>
            <a:spLocks noGrp="1" noChangeArrowheads="1"/>
          </p:cNvSpPr>
          <p:nvPr>
            <p:ph type="title"/>
          </p:nvPr>
        </p:nvSpPr>
        <p:spPr/>
        <p:txBody>
          <a:bodyPr/>
          <a:lstStyle/>
          <a:p>
            <a:r>
              <a:rPr lang="en-US" dirty="0" smtClean="0"/>
              <a:t>Hyper-V Configuration Guidelines - Guest</a:t>
            </a:r>
          </a:p>
        </p:txBody>
      </p:sp>
      <p:sp>
        <p:nvSpPr>
          <p:cNvPr id="5" name="Content Placeholder 2"/>
          <p:cNvSpPr>
            <a:spLocks noGrp="1"/>
          </p:cNvSpPr>
          <p:nvPr>
            <p:ph idx="1"/>
          </p:nvPr>
        </p:nvSpPr>
        <p:spPr>
          <a:xfrm>
            <a:off x="549934" y="1028223"/>
            <a:ext cx="11149013" cy="5262979"/>
          </a:xfrm>
        </p:spPr>
        <p:txBody>
          <a:bodyPr/>
          <a:lstStyle/>
          <a:p>
            <a:r>
              <a:rPr lang="en-US" sz="2800" dirty="0" smtClean="0"/>
              <a:t>General</a:t>
            </a:r>
          </a:p>
          <a:p>
            <a:pPr lvl="1"/>
            <a:r>
              <a:rPr lang="en-US" sz="2400" dirty="0" smtClean="0"/>
              <a:t>Ensure Integration Components Are Present</a:t>
            </a:r>
          </a:p>
          <a:p>
            <a:pPr lvl="2"/>
            <a:r>
              <a:rPr lang="en-US" sz="2000" dirty="0" smtClean="0"/>
              <a:t>Optimal Performance of Storage, Networking etc.</a:t>
            </a:r>
          </a:p>
          <a:p>
            <a:r>
              <a:rPr lang="en-US" sz="2800" dirty="0" smtClean="0"/>
              <a:t>Networking</a:t>
            </a:r>
          </a:p>
          <a:p>
            <a:pPr lvl="1"/>
            <a:r>
              <a:rPr lang="en-US" sz="2400" dirty="0" smtClean="0"/>
              <a:t>Use Synthetic Network Adaptors when possible (8)</a:t>
            </a:r>
          </a:p>
          <a:p>
            <a:pPr lvl="2"/>
            <a:r>
              <a:rPr lang="en-US" sz="2000" dirty="0" smtClean="0"/>
              <a:t>Legacy NIC must be used for PXE</a:t>
            </a:r>
          </a:p>
          <a:p>
            <a:pPr lvl="1"/>
            <a:r>
              <a:rPr lang="en-US" sz="2400" dirty="0" smtClean="0"/>
              <a:t>Take advantage of in-guest NIC options (Jumbo Frames etc.)</a:t>
            </a:r>
          </a:p>
          <a:p>
            <a:r>
              <a:rPr lang="en-US" sz="2800" dirty="0" smtClean="0"/>
              <a:t>Storage</a:t>
            </a:r>
          </a:p>
          <a:p>
            <a:pPr lvl="1"/>
            <a:r>
              <a:rPr lang="en-US" sz="2400" dirty="0" smtClean="0"/>
              <a:t>Use Virtual IDE for Boot VHD and Pagefile VHD (if applicable)</a:t>
            </a:r>
          </a:p>
          <a:p>
            <a:pPr lvl="1"/>
            <a:r>
              <a:rPr lang="en-US" sz="2400" dirty="0" smtClean="0"/>
              <a:t>Use Virtual SCSI (4) for other VHDs (Hot Add Supported)</a:t>
            </a:r>
          </a:p>
          <a:p>
            <a:pPr lvl="1"/>
            <a:r>
              <a:rPr lang="en-US" sz="2400" dirty="0" smtClean="0"/>
              <a:t>Size VHDs appropriately for contents</a:t>
            </a:r>
          </a:p>
          <a:p>
            <a:pPr lvl="1"/>
            <a:r>
              <a:rPr lang="en-US" sz="2400" dirty="0" smtClean="0"/>
              <a:t>Fixed VHDs offer highest performance</a:t>
            </a:r>
          </a:p>
          <a:p>
            <a:pPr lvl="1"/>
            <a:r>
              <a:rPr lang="en-US" sz="2400" dirty="0" smtClean="0"/>
              <a:t>Utilize In-Guest iSCSI &amp; MPIO if required</a:t>
            </a:r>
          </a:p>
        </p:txBody>
      </p:sp>
    </p:spTree>
    <p:extLst>
      <p:ext uri="{BB962C8B-B14F-4D97-AF65-F5344CB8AC3E}">
        <p14:creationId xmlns:p14="http://schemas.microsoft.com/office/powerpoint/2010/main" val="3938338300"/>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TENA11_BreakoutSession_Template_16x9_Final_05132011">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1_White with Consolas font for code slides">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Segoe UI - 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TENA11_BreakoutSession_Template_16x9_Final (2)">
  <a:themeElements>
    <a:clrScheme name="MS_TechEd_NorthAmerica_2011">
      <a:dk1>
        <a:srgbClr val="000000"/>
      </a:dk1>
      <a:lt1>
        <a:srgbClr val="FFFFFF"/>
      </a:lt1>
      <a:dk2>
        <a:srgbClr val="03C2F1"/>
      </a:dk2>
      <a:lt2>
        <a:srgbClr val="005A84"/>
      </a:lt2>
      <a:accent1>
        <a:srgbClr val="FFC425"/>
      </a:accent1>
      <a:accent2>
        <a:srgbClr val="F15C44"/>
      </a:accent2>
      <a:accent3>
        <a:srgbClr val="ED1977"/>
      </a:accent3>
      <a:accent4>
        <a:srgbClr val="FAA634"/>
      </a:accent4>
      <a:accent5>
        <a:srgbClr val="59585A"/>
      </a:accent5>
      <a:accent6>
        <a:srgbClr val="777777"/>
      </a:accent6>
      <a:hlink>
        <a:srgbClr val="F0ED7B"/>
      </a:hlink>
      <a:folHlink>
        <a:srgbClr val="F3EB4F"/>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gradFill>
          <a:gsLst>
            <a:gs pos="0">
              <a:schemeClr val="tx2">
                <a:lumMod val="50000"/>
              </a:schemeClr>
            </a:gs>
            <a:gs pos="80000">
              <a:schemeClr val="tx2"/>
            </a:gs>
            <a:gs pos="100000">
              <a:schemeClr val="tx2"/>
            </a:gs>
          </a:gsLst>
        </a:gradFill>
        <a:ln>
          <a:solidFill>
            <a:schemeClr val="tx2"/>
          </a:solid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200" dirty="0" smtClean="0">
            <a:solidFill>
              <a:schemeClr val="tx1">
                <a:alpha val="99000"/>
              </a:schemeClr>
            </a:solidFill>
          </a:defRPr>
        </a:defPPr>
      </a:lstStyle>
      <a:style>
        <a:lnRef idx="1">
          <a:schemeClr val="accent1"/>
        </a:lnRef>
        <a:fillRef idx="3">
          <a:schemeClr val="accent1"/>
        </a:fillRef>
        <a:effectRef idx="2">
          <a:schemeClr val="accent1"/>
        </a:effectRef>
        <a:fontRef idx="minor">
          <a:schemeClr val="lt1"/>
        </a:fontRef>
      </a:style>
    </a:spDef>
    <a:txDef>
      <a:spPr>
        <a:noFill/>
      </a:spPr>
      <a:bodyPr wrap="square" lIns="0" tIns="0" rIns="0" bIns="0" rtlCol="0">
        <a:spAutoFit/>
      </a:bodyPr>
      <a:lstStyle>
        <a:defPPr>
          <a:defRPr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rackTaxHTField0 xmlns="2295e2e7-0eeb-498e-8716-217bb2ee6ee3">
      <Terms xmlns="http://schemas.microsoft.com/office/infopath/2007/PartnerControls"/>
    </TrackTaxHTField0>
    <CampaignTaxHTField0 xmlns="2295e2e7-0eeb-498e-8716-217bb2ee6ee3">
      <Terms xmlns="http://schemas.microsoft.com/office/infopath/2007/PartnerControls"/>
    </CampaignTaxHTField0>
    <Event_x0020_End_x0020_Date xmlns="2295e2e7-0eeb-498e-8716-217bb2ee6ee3">2011-05-18T07:00:00+00:00</Event_x0020_End_x0020_Date>
    <Event_x0020_Start_x0020_Date xmlns="2295e2e7-0eeb-498e-8716-217bb2ee6ee3">2011-05-16T07:00:00+00:00</Event_x0020_Start_x0020_Date>
    <MS_x0020_Speaker xmlns="2295e2e7-0eeb-498e-8716-217bb2ee6ee3">
      <UserInfo>
        <DisplayName/>
        <AccountId xsi:nil="true"/>
        <AccountType/>
      </UserInfo>
    </MS_x0020_Speaker>
    <External_x0020_Speaker xmlns="2295e2e7-0eeb-498e-8716-217bb2ee6ee3" xsi:nil="true"/>
    <Session_x0020_Code xmlns="2295e2e7-0eeb-498e-8716-217bb2ee6ee3" xsi:nil="true"/>
    <ProductTaxHTField0 xmlns="2295e2e7-0eeb-498e-8716-217bb2ee6ee3">
      <Terms xmlns="http://schemas.microsoft.com/office/infopath/2007/PartnerControls"/>
    </ProductTaxHTField0>
    <Presentation_x0020_Date xmlns="2295e2e7-0eeb-498e-8716-217bb2ee6ee3" xsi:nil="true"/>
    <Event_x0020_LocationTaxHTField0 xmlns="2295e2e7-0eeb-498e-8716-217bb2ee6ee3">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2799ace8-866f-4a6d-b555-e5fff2d7eb83</TermId>
        </TermInfo>
      </Terms>
    </Event_x0020_LocationTaxHTField0>
    <Event1TaxHTField0 xmlns="2295e2e7-0eeb-498e-8716-217bb2ee6ee3">
      <Terms xmlns="http://schemas.microsoft.com/office/infopath/2007/PartnerControls">
        <TermInfo xmlns="http://schemas.microsoft.com/office/infopath/2007/PartnerControls">
          <TermName xmlns="http://schemas.microsoft.com/office/infopath/2007/PartnerControls">TechEd</TermName>
          <TermId xmlns="http://schemas.microsoft.com/office/infopath/2007/PartnerControls">ac8fad57-eb30-43a8-b5bd-05dcf2cf2246</TermId>
        </TermInfo>
      </Terms>
    </Event1TaxHTField0>
    <AudienceTaxHTField0 xmlns="8b529f77-48ab-4581-b468-93f09345b8aa">
      <Terms xmlns="http://schemas.microsoft.com/office/infopath/2007/PartnerControls">
        <TermInfo xmlns="http://schemas.microsoft.com/office/infopath/2007/PartnerControls">
          <TermName xmlns="http://schemas.microsoft.com/office/infopath/2007/PartnerControls">Developers</TermName>
          <TermId xmlns="http://schemas.microsoft.com/office/infopath/2007/PartnerControls">389e14a2-def5-4335-8627-c0368c2934a2</TermId>
        </TermInfo>
        <TermInfo xmlns="http://schemas.microsoft.com/office/infopath/2007/PartnerControls">
          <TermName xmlns="http://schemas.microsoft.com/office/infopath/2007/PartnerControls">IT Professionals</TermName>
          <TermId xmlns="http://schemas.microsoft.com/office/infopath/2007/PartnerControls">990979ff-1741-4b6e-880c-9fb513214ef8</TermId>
        </TermInfo>
      </Terms>
    </AudienceTaxHTField0>
    <MS_x0020_Content_x0020_Owner xmlns="2295e2e7-0eeb-498e-8716-217bb2ee6ee3">
      <UserInfo>
        <DisplayName/>
        <AccountId xsi:nil="true"/>
        <AccountType/>
      </UserInfo>
    </MS_x0020_Content_x0020_Owner>
    <TaxCatchAll xmlns="2295e2e7-0eeb-498e-8716-217bb2ee6ee3">
      <Value>29</Value>
      <Value>126</Value>
      <Value>48</Value>
      <Value>47</Value>
      <Value>34</Value>
    </TaxCatchAll>
    <Event_x0020_VenueTaxHTField0 xmlns="2295e2e7-0eeb-498e-8716-217bb2ee6ee3">
      <Terms xmlns="http://schemas.microsoft.com/office/infopath/2007/PartnerControls">
        <TermInfo xmlns="http://schemas.microsoft.com/office/infopath/2007/PartnerControls">
          <TermName xmlns="http://schemas.microsoft.com/office/infopath/2007/PartnerControls">Georgia World Congress Center Atlanta, GA</TermName>
          <TermId xmlns="http://schemas.microsoft.com/office/infopath/2007/PartnerControls">ea0ece34-59a6-4d43-8d9e-d0f9e2a2f1ce</TermId>
        </TermInfo>
      </Terms>
    </Event_x0020_VenueTaxHTField0>
  </documentManagement>
</p:properties>
</file>

<file path=customXml/item2.xml><?xml version="1.0" encoding="utf-8"?>
<ct:contentTypeSchema xmlns:ct="http://schemas.microsoft.com/office/2006/metadata/contentType" xmlns:ma="http://schemas.microsoft.com/office/2006/metadata/properties/metaAttributes" ct:_="" ma:_="" ma:contentTypeName="PresentationsDoc" ma:contentTypeID="0x010100B88FC3ECA26D1C46B3C4C83281D2EB9C003BBE479AF4108146A616B6B5E7069DBC" ma:contentTypeVersion="61" ma:contentTypeDescription="" ma:contentTypeScope="" ma:versionID="c48896dab5c4ca26eb0df5e4080f942f">
  <xsd:schema xmlns:xsd="http://www.w3.org/2001/XMLSchema" xmlns:xs="http://www.w3.org/2001/XMLSchema" xmlns:p="http://schemas.microsoft.com/office/2006/metadata/properties" xmlns:ns2="2295e2e7-0eeb-498e-8716-217bb2ee6ee3" xmlns:ns3="8b529f77-48ab-4581-b468-93f09345b8aa" targetNamespace="http://schemas.microsoft.com/office/2006/metadata/properties" ma:root="true" ma:fieldsID="09be9dcc7d54799376e9c0867430e3fc" ns2:_="" ns3:_="">
    <xsd:import namespace="2295e2e7-0eeb-498e-8716-217bb2ee6ee3"/>
    <xsd:import namespace="8b529f77-48ab-4581-b468-93f09345b8aa"/>
    <xsd:element name="properties">
      <xsd:complexType>
        <xsd:sequence>
          <xsd:element name="documentManagement">
            <xsd:complexType>
              <xsd:all>
                <xsd:element ref="ns2:Event_x0020_Start_x0020_Date" minOccurs="0"/>
                <xsd:element ref="ns2:Event_x0020_End_x0020_Date" minOccurs="0"/>
                <xsd:element ref="ns2:Presentation_x0020_Date" minOccurs="0"/>
                <xsd:element ref="ns2:MS_x0020_Speaker" minOccurs="0"/>
                <xsd:element ref="ns2:External_x0020_Speaker" minOccurs="0"/>
                <xsd:element ref="ns2:Session_x0020_Code" minOccurs="0"/>
                <xsd:element ref="ns2:MS_x0020_Content_x0020_Owner" minOccurs="0"/>
                <xsd:element ref="ns2:TaxCatchAll" minOccurs="0"/>
                <xsd:element ref="ns2:ProductTaxHTField0" minOccurs="0"/>
                <xsd:element ref="ns2:TaxCatchAllLabel" minOccurs="0"/>
                <xsd:element ref="ns2:CampaignTaxHTField0" minOccurs="0"/>
                <xsd:element ref="ns2:TrackTaxHTField0" minOccurs="0"/>
                <xsd:element ref="ns2:Event_x0020_VenueTaxHTField0" minOccurs="0"/>
                <xsd:element ref="ns3:AudienceTaxHTField0" minOccurs="0"/>
                <xsd:element ref="ns2:Event_x0020_LocationTaxHTField0" minOccurs="0"/>
                <xsd:element ref="ns2:Event1TaxHTField0"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295e2e7-0eeb-498e-8716-217bb2ee6ee3" elementFormDefault="qualified">
    <xsd:import namespace="http://schemas.microsoft.com/office/2006/documentManagement/types"/>
    <xsd:import namespace="http://schemas.microsoft.com/office/infopath/2007/PartnerControls"/>
    <xsd:element name="Event_x0020_Start_x0020_Date" ma:index="5" nillable="true" ma:displayName="Event Start Date" ma:format="DateOnly" ma:internalName="Event_x0020_Start_x0020_Date">
      <xsd:simpleType>
        <xsd:restriction base="dms:DateTime"/>
      </xsd:simpleType>
    </xsd:element>
    <xsd:element name="Event_x0020_End_x0020_Date" ma:index="6" nillable="true" ma:displayName="Event End Date" ma:format="DateOnly" ma:internalName="Event_x0020_End_x0020_Date">
      <xsd:simpleType>
        <xsd:restriction base="dms:DateTime"/>
      </xsd:simpleType>
    </xsd:element>
    <xsd:element name="Presentation_x0020_Date" ma:index="7" nillable="true" ma:displayName="Presentation Date" ma:format="DateOnly" ma:internalName="Presentation_x0020_Date" ma:readOnly="false">
      <xsd:simpleType>
        <xsd:restriction base="dms:DateTime"/>
      </xsd:simpleType>
    </xsd:element>
    <xsd:element name="MS_x0020_Speaker" ma:index="8" nillable="true" ma:displayName="MS Speaker" ma:list="UserInfo" ma:SharePointGroup="0" ma:internalName="MS_x0020_Speak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9" nillable="true" ma:displayName="External Speaker" ma:internalName="External_x0020_Speaker">
      <xsd:simpleType>
        <xsd:restriction base="dms:Text">
          <xsd:maxLength value="255"/>
        </xsd:restriction>
      </xsd:simpleType>
    </xsd:element>
    <xsd:element name="Session_x0020_Code" ma:index="13" nillable="true" ma:displayName="Session Code" ma:internalName="Session_x0020_Code" ma:readOnly="false">
      <xsd:simpleType>
        <xsd:restriction base="dms:Text">
          <xsd:maxLength value="255"/>
        </xsd:restriction>
      </xsd:simpleType>
    </xsd:element>
    <xsd:element name="MS_x0020_Content_x0020_Owner" ma:index="15"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TaxCatchAll" ma:index="18" nillable="true" ma:displayName="Taxonomy Catch All Column" ma:hidden="true" ma:list="{09db2fa7-4ee4-4bb3-80e9-fade681f539b}" ma:internalName="TaxCatchAll" ma:showField="CatchAllData"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ProductTaxHTField0" ma:index="19" nillable="true" ma:taxonomy="true" ma:internalName="ProductTaxHTField0" ma:taxonomyFieldName="Product" ma:displayName="Product" ma:default="" ma:fieldId="{59a4a0b0-ed64-4542-a55e-4a6c70bd0ce0}" ma:taxonomyMulti="true" ma:sspId="97b7c527-f488-4fed-8d5b-5946c5598d72" ma:termSetId="723ec65c-d8cf-498e-87b8-c7868c2070aa" ma:anchorId="00000000-0000-0000-0000-000000000000" ma:open="false" ma:isKeyword="false">
      <xsd:complexType>
        <xsd:sequence>
          <xsd:element ref="pc:Terms" minOccurs="0" maxOccurs="1"/>
        </xsd:sequence>
      </xsd:complexType>
    </xsd:element>
    <xsd:element name="TaxCatchAllLabel" ma:index="20" nillable="true" ma:displayName="Taxonomy Catch All Column1" ma:hidden="true" ma:list="{09db2fa7-4ee4-4bb3-80e9-fade681f539b}" ma:internalName="TaxCatchAllLabel" ma:readOnly="true" ma:showField="CatchAllDataLabel" ma:web="2295e2e7-0eeb-498e-8716-217bb2ee6ee3">
      <xsd:complexType>
        <xsd:complexContent>
          <xsd:extension base="dms:MultiChoiceLookup">
            <xsd:sequence>
              <xsd:element name="Value" type="dms:Lookup" maxOccurs="unbounded" minOccurs="0" nillable="true"/>
            </xsd:sequence>
          </xsd:extension>
        </xsd:complexContent>
      </xsd:complexType>
    </xsd:element>
    <xsd:element name="CampaignTaxHTField0" ma:index="22" nillable="true" ma:taxonomy="true" ma:internalName="CampaignTaxHTField0" ma:taxonomyFieldName="Campaign" ma:displayName="Campaign" ma:default="" ma:fieldId="{bcb0c99d-b00c-42c6-a16b-e1e19731231d}" ma:sspId="97b7c527-f488-4fed-8d5b-5946c5598d72" ma:termSetId="138795c4-ffb5-4450-8dda-30da75617ce8" ma:anchorId="00000000-0000-0000-0000-000000000000" ma:open="false" ma:isKeyword="false">
      <xsd:complexType>
        <xsd:sequence>
          <xsd:element ref="pc:Terms" minOccurs="0" maxOccurs="1"/>
        </xsd:sequence>
      </xsd:complexType>
    </xsd:element>
    <xsd:element name="TrackTaxHTField0" ma:index="23" nillable="true" ma:taxonomy="true" ma:internalName="TrackTaxHTField0" ma:taxonomyFieldName="Track" ma:displayName="Track" ma:readOnly="false" ma:default="" ma:fieldId="{95cacdfb-fc4c-4855-b7e7-906e6cf614c7}" ma:sspId="97b7c527-f488-4fed-8d5b-5946c5598d72" ma:termSetId="0179c88a-9c61-48f9-822c-c3f082e6266e" ma:anchorId="00000000-0000-0000-0000-000000000000" ma:open="false" ma:isKeyword="false">
      <xsd:complexType>
        <xsd:sequence>
          <xsd:element ref="pc:Terms" minOccurs="0" maxOccurs="1"/>
        </xsd:sequence>
      </xsd:complexType>
    </xsd:element>
    <xsd:element name="Event_x0020_VenueTaxHTField0" ma:index="25" nillable="true" ma:taxonomy="true" ma:internalName="Event_x0020_VenueTaxHTField0" ma:taxonomyFieldName="Event_x0020_Venue" ma:displayName="Event Venue" ma:readOnly="false" ma:default="" ma:fieldId="{72225233-bea3-47c9-bcc0-70aff672e91a}" ma:sspId="97b7c527-f488-4fed-8d5b-5946c5598d72" ma:termSetId="5a094974-7eaf-4365-a0ec-3f33af6288c5" ma:anchorId="00000000-0000-0000-0000-000000000000" ma:open="false" ma:isKeyword="false">
      <xsd:complexType>
        <xsd:sequence>
          <xsd:element ref="pc:Terms" minOccurs="0" maxOccurs="1"/>
        </xsd:sequence>
      </xsd:complexType>
    </xsd:element>
    <xsd:element name="Event_x0020_LocationTaxHTField0" ma:index="27" nillable="true" ma:taxonomy="true" ma:internalName="Event_x0020_LocationTaxHTField0" ma:taxonomyFieldName="Event_x0020_Location" ma:displayName="Event Location" ma:readOnly="false" ma:default="" ma:fieldId="{721246b6-18f0-4d78-9fb7-960f4884f52f}" ma:sspId="97b7c527-f488-4fed-8d5b-5946c5598d72" ma:termSetId="b1d717b9-d701-42ce-97ea-d2b3fb10f90e" ma:anchorId="00000000-0000-0000-0000-000000000000" ma:open="true" ma:isKeyword="false">
      <xsd:complexType>
        <xsd:sequence>
          <xsd:element ref="pc:Terms" minOccurs="0" maxOccurs="1"/>
        </xsd:sequence>
      </xsd:complexType>
    </xsd:element>
    <xsd:element name="Event1TaxHTField0" ma:index="30" ma:taxonomy="true" ma:internalName="Event1TaxHTField0" ma:taxonomyFieldName="Event1" ma:displayName="Event Name" ma:readOnly="false" ma:default="" ma:fieldId="{173efa96-a0c5-4b7e-a5c5-ebf0027a79b9}" ma:sspId="97b7c527-f488-4fed-8d5b-5946c5598d72" ma:termSetId="9f06399b-0da0-4c2b-9299-a3eed5ae7f49"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b529f77-48ab-4581-b468-93f09345b8aa" elementFormDefault="qualified">
    <xsd:import namespace="http://schemas.microsoft.com/office/2006/documentManagement/types"/>
    <xsd:import namespace="http://schemas.microsoft.com/office/infopath/2007/PartnerControls"/>
    <xsd:element name="AudienceTaxHTField0" ma:index="26" nillable="true" ma:taxonomy="true" ma:internalName="AudienceTaxHTField0" ma:taxonomyFieldName="Audience" ma:displayName="Audience" ma:readOnly="false" ma:default="" ma:fieldId="{6a4ad93e-f836-4089-85dd-0b5a8d4c5063}" ma:taxonomyMulti="true" ma:sspId="97b7c527-f488-4fed-8d5b-5946c5598d72" ma:termSetId="c7e95267-347d-4fd5-a34e-50bd1fa28ece"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93833E7-CDA5-4E4A-AF0B-36A91B78C9EF}">
  <ds:schemaRefs>
    <ds:schemaRef ds:uri="http://schemas.microsoft.com/office/2006/metadata/properties"/>
    <ds:schemaRef ds:uri="http://schemas.microsoft.com/office/2006/documentManagement/types"/>
    <ds:schemaRef ds:uri="2295e2e7-0eeb-498e-8716-217bb2ee6ee3"/>
    <ds:schemaRef ds:uri="http://purl.org/dc/dcmitype/"/>
    <ds:schemaRef ds:uri="http://purl.org/dc/terms/"/>
    <ds:schemaRef ds:uri="http://purl.org/dc/elements/1.1/"/>
    <ds:schemaRef ds:uri="http://schemas.microsoft.com/office/infopath/2007/PartnerControls"/>
    <ds:schemaRef ds:uri="http://schemas.openxmlformats.org/package/2006/metadata/core-properties"/>
    <ds:schemaRef ds:uri="8b529f77-48ab-4581-b468-93f09345b8aa"/>
    <ds:schemaRef ds:uri="http://www.w3.org/XML/1998/namespace"/>
  </ds:schemaRefs>
</ds:datastoreItem>
</file>

<file path=customXml/itemProps2.xml><?xml version="1.0" encoding="utf-8"?>
<ds:datastoreItem xmlns:ds="http://schemas.openxmlformats.org/officeDocument/2006/customXml" ds:itemID="{7A43FFF3-CECC-482F-B8F8-FBA0900F793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295e2e7-0eeb-498e-8716-217bb2ee6ee3"/>
    <ds:schemaRef ds:uri="8b529f77-48ab-4581-b468-93f09345b8a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91448CA-3B92-42F2-A15A-E485670603B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TENA11_BreakoutSession_Template_16x9_Final</Template>
  <TotalTime>73</TotalTime>
  <Words>4294</Words>
  <Application>Microsoft Office PowerPoint</Application>
  <PresentationFormat>Custom</PresentationFormat>
  <Paragraphs>578</Paragraphs>
  <Slides>59</Slides>
  <Notes>22</Notes>
  <HiddenSlides>0</HiddenSlides>
  <MMClips>0</MMClips>
  <ScaleCrop>false</ScaleCrop>
  <HeadingPairs>
    <vt:vector size="4" baseType="variant">
      <vt:variant>
        <vt:lpstr>Theme</vt:lpstr>
      </vt:variant>
      <vt:variant>
        <vt:i4>3</vt:i4>
      </vt:variant>
      <vt:variant>
        <vt:lpstr>Slide Titles</vt:lpstr>
      </vt:variant>
      <vt:variant>
        <vt:i4>59</vt:i4>
      </vt:variant>
    </vt:vector>
  </HeadingPairs>
  <TitlesOfParts>
    <vt:vector size="62" baseType="lpstr">
      <vt:lpstr>TENA11_BreakoutSession_Template_16x9_Final_05132011</vt:lpstr>
      <vt:lpstr>1_White with Consolas font for code slides</vt:lpstr>
      <vt:lpstr>TENA11_BreakoutSession_Template_16x9_Final (2)</vt:lpstr>
      <vt:lpstr>Virtualizing Microsoft SQL Server  with Hyper-V</vt:lpstr>
      <vt:lpstr>What We Will Cover</vt:lpstr>
      <vt:lpstr>Why Microsoft Virtualization for Microsoft Server Applications</vt:lpstr>
      <vt:lpstr>Microsoft Virtualization for Server Applications</vt:lpstr>
      <vt:lpstr>Microsoft Virtualization: The Best Choice for Microsoft Server Applications</vt:lpstr>
      <vt:lpstr>Windows Server 2008 R2 SP1</vt:lpstr>
      <vt:lpstr>Hyper-V Configuration Guidelines - Parent</vt:lpstr>
      <vt:lpstr>Hyper-V Configuration Guidelines - Parent</vt:lpstr>
      <vt:lpstr>Hyper-V Configuration Guidelines - Guest</vt:lpstr>
      <vt:lpstr>Dynamic Memory in SP1</vt:lpstr>
      <vt:lpstr>How does it work?</vt:lpstr>
      <vt:lpstr>Base Hypervisor Performance</vt:lpstr>
      <vt:lpstr>Performance &amp; Scalability</vt:lpstr>
      <vt:lpstr>Performance &amp; Scalability</vt:lpstr>
      <vt:lpstr>Performance &amp; Scalability</vt:lpstr>
      <vt:lpstr>Performance &amp; Scalability</vt:lpstr>
      <vt:lpstr>Performance &amp; Scalability </vt:lpstr>
      <vt:lpstr>Performance &amp; Scalability  </vt:lpstr>
      <vt:lpstr>ESG Performance Results</vt:lpstr>
      <vt:lpstr>ESG Lab Summary 2011</vt:lpstr>
      <vt:lpstr>2011 ESG Test Lab - Physical</vt:lpstr>
      <vt:lpstr>2011 ESG Test Lab - Virtual</vt:lpstr>
      <vt:lpstr>Online Transaction Processing  (OLTP)</vt:lpstr>
      <vt:lpstr>2011 SQL Workload Results</vt:lpstr>
      <vt:lpstr>2011 SQL Workload Results</vt:lpstr>
      <vt:lpstr>2011 SQL Workload Results</vt:lpstr>
      <vt:lpstr>2011 SQL Workload Results</vt:lpstr>
      <vt:lpstr>2011 SQL Workload Results Summary</vt:lpstr>
      <vt:lpstr>2011 SQL Workload Results Summary</vt:lpstr>
      <vt:lpstr>Issues to Consider</vt:lpstr>
      <vt:lpstr>Virtualization Adoption Characteristics </vt:lpstr>
      <vt:lpstr>SQL Server Virtualization Best Practices</vt:lpstr>
      <vt:lpstr>Consolidation &amp; Resource Pooling</vt:lpstr>
      <vt:lpstr>SQL Server Consolidation </vt:lpstr>
      <vt:lpstr>Resource Pooling Key Steps</vt:lpstr>
      <vt:lpstr>Discovery</vt:lpstr>
      <vt:lpstr>Resource Pooling Key Steps</vt:lpstr>
      <vt:lpstr>Performance &amp; Availability</vt:lpstr>
      <vt:lpstr>SQL Specific Hyper-V Guidance</vt:lpstr>
      <vt:lpstr>Planning for HA</vt:lpstr>
      <vt:lpstr>Planning for HA – Separation &amp; Heartbeat</vt:lpstr>
      <vt:lpstr>SQL Server Consolidation Scalability</vt:lpstr>
      <vt:lpstr>SQL Server and Dynamic Memory </vt:lpstr>
      <vt:lpstr>Dynamic Memory Findings and Best Practices</vt:lpstr>
      <vt:lpstr>Dynamic Memory Findings and Best Practices</vt:lpstr>
      <vt:lpstr>Dynamic Memory Guidelines</vt:lpstr>
      <vt:lpstr>SQL Elasticity</vt:lpstr>
      <vt:lpstr>Elasticity Key Steps</vt:lpstr>
      <vt:lpstr>SQL Elasticity</vt:lpstr>
      <vt:lpstr>Enhancing SQL on Hyper-V</vt:lpstr>
      <vt:lpstr>System Center Integration</vt:lpstr>
      <vt:lpstr>Virtualizing SQL - Resources</vt:lpstr>
      <vt:lpstr>Related Content</vt:lpstr>
      <vt:lpstr>Track Resources</vt:lpstr>
      <vt:lpstr>Resources</vt:lpstr>
      <vt:lpstr>PowerPoint Presentation</vt:lpstr>
      <vt:lpstr>PowerPoint Presentation</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VIR322: Virtualizing Microsoft SQL Server with Hyper-V</dc:title>
  <dc:subject>Microsoft TechEd North America 2011</dc:subject>
  <dc:creator>Matt McSpirit</dc:creator>
  <dc:description>Template Design: Jordan Cayabyab
Formatter: Dana Kim-Wincapaw, Silver Fox Productions, Inc.
Event Date: May 16-19, 2011
Event Location: Atlanta
Audience Type: Developers, IT Pros</dc:description>
  <cp:lastModifiedBy>Shows</cp:lastModifiedBy>
  <cp:revision>21</cp:revision>
  <cp:lastPrinted>2010-05-11T05:02:34Z</cp:lastPrinted>
  <dcterms:created xsi:type="dcterms:W3CDTF">2011-05-09T17:32:00Z</dcterms:created>
  <dcterms:modified xsi:type="dcterms:W3CDTF">2011-05-19T20:34:28Z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0x010100B88FC3ECA26D1C46B3C4C83281D2EB9C003BBE479AF4108146A616B6B5E7069DBC</vt:lpwstr>
  </property>
  <property fmtid="{D5CDD505-2E9C-101B-9397-08002B2CF9AE}" pid="3" name="Product">
    <vt:lpwstr/>
  </property>
  <property fmtid="{D5CDD505-2E9C-101B-9397-08002B2CF9AE}" pid="4" name="Event Venue">
    <vt:lpwstr>48;#Georgia World Congress Center Atlanta, GA|ea0ece34-59a6-4d43-8d9e-d0f9e2a2f1ce</vt:lpwstr>
  </property>
  <property fmtid="{D5CDD505-2E9C-101B-9397-08002B2CF9AE}" pid="5" name="Event Location">
    <vt:lpwstr>47;#Atlanta|2799ace8-866f-4a6d-b555-e5fff2d7eb83</vt:lpwstr>
  </property>
  <property fmtid="{D5CDD505-2E9C-101B-9397-08002B2CF9AE}" pid="6" name="Event1">
    <vt:lpwstr>126;#TechEd|ac8fad57-eb30-43a8-b5bd-05dcf2cf2246</vt:lpwstr>
  </property>
  <property fmtid="{D5CDD505-2E9C-101B-9397-08002B2CF9AE}" pid="7" name="Audience">
    <vt:lpwstr>34;#Developers|389e14a2-def5-4335-8627-c0368c2934a2;#29;#IT Professionals|990979ff-1741-4b6e-880c-9fb513214ef8</vt:lpwstr>
  </property>
</Properties>
</file>