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 id="2147483781" r:id="rId5"/>
  </p:sldMasterIdLst>
  <p:notesMasterIdLst>
    <p:notesMasterId r:id="rId55"/>
  </p:notesMasterIdLst>
  <p:handoutMasterIdLst>
    <p:handoutMasterId r:id="rId56"/>
  </p:handoutMasterIdLst>
  <p:sldIdLst>
    <p:sldId id="257"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341" r:id="rId49"/>
    <p:sldId id="342" r:id="rId50"/>
    <p:sldId id="343" r:id="rId51"/>
    <p:sldId id="344" r:id="rId52"/>
    <p:sldId id="284" r:id="rId53"/>
    <p:sldId id="256" r:id="rId5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5108"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https://moss.enterpriseitgroup.com/lab/LabReports/EMC/EMC%20VMAX%20with%20Microsoft%20Hyper-V%202010/EMC%20HyperV%20Scalabilty.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esg\msft\hyperv%20R2%20performan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moss/lab/LabReports/Microsoft/Hyper-V%20Performance%202011/Results/ESG%20Workload%20Sharepoint%20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moss/lab/LabReports/Microsoft/Hyper-V%20Performance%202011/Results/ESG%20Workload%20Sharepoint%20result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2000" dirty="0"/>
              <a:t>Virtual</a:t>
            </a:r>
            <a:r>
              <a:rPr lang="en-US" sz="2000" baseline="0" dirty="0"/>
              <a:t> Machine Scalability</a:t>
            </a:r>
          </a:p>
          <a:p>
            <a:pPr>
              <a:defRPr sz="1800"/>
            </a:pPr>
            <a:r>
              <a:rPr lang="en-US" sz="1800" b="0" baseline="0" dirty="0" smtClean="0"/>
              <a:t>1 </a:t>
            </a:r>
            <a:r>
              <a:rPr lang="en-US" sz="1800" b="0" baseline="0" dirty="0"/>
              <a:t>through 16 </a:t>
            </a:r>
            <a:r>
              <a:rPr lang="en-US" sz="1800" b="0" dirty="0"/>
              <a:t>Microsoft Hyper-V R2</a:t>
            </a:r>
            <a:r>
              <a:rPr lang="en-US" sz="1800" b="0" baseline="0" dirty="0"/>
              <a:t> </a:t>
            </a:r>
            <a:r>
              <a:rPr lang="en-US" sz="1800" b="0" baseline="0" dirty="0" smtClean="0"/>
              <a:t>Servers</a:t>
            </a:r>
            <a:endParaRPr lang="en-US" sz="1800" b="0" dirty="0"/>
          </a:p>
        </c:rich>
      </c:tx>
      <c:layout/>
      <c:overlay val="0"/>
    </c:title>
    <c:autoTitleDeleted val="0"/>
    <c:plotArea>
      <c:layout>
        <c:manualLayout>
          <c:layoutTarget val="inner"/>
          <c:xMode val="edge"/>
          <c:yMode val="edge"/>
          <c:x val="9.5221004024842806E-2"/>
          <c:y val="0.16691056994848399"/>
          <c:w val="0.87183031389369203"/>
          <c:h val="0.646955458445169"/>
        </c:manualLayout>
      </c:layout>
      <c:scatterChart>
        <c:scatterStyle val="lineMarker"/>
        <c:varyColors val="0"/>
        <c:ser>
          <c:idx val="0"/>
          <c:order val="0"/>
          <c:tx>
            <c:strRef>
              <c:f>'[EMC HyperV Scalabilty.xlsx]Scalability'!$D$6</c:f>
              <c:strCache>
                <c:ptCount val="1"/>
                <c:pt idx="0">
                  <c:v>Virtual Machines</c:v>
                </c:pt>
              </c:strCache>
            </c:strRef>
          </c:tx>
          <c:spPr>
            <a:ln>
              <a:solidFill>
                <a:srgbClr val="002060"/>
              </a:solidFill>
            </a:ln>
          </c:spPr>
          <c:marker>
            <c:spPr>
              <a:solidFill>
                <a:srgbClr val="002060"/>
              </a:solidFill>
              <a:ln>
                <a:noFill/>
              </a:ln>
            </c:spPr>
          </c:marker>
          <c:dPt>
            <c:idx val="0"/>
            <c:marker>
              <c:symbol val="none"/>
            </c:marker>
            <c:bubble3D val="0"/>
          </c:dPt>
          <c:xVal>
            <c:numRef>
              <c:f>'[EMC HyperV Scalabilty.xlsx]Scalability'!$C$7:$C$12</c:f>
              <c:numCache>
                <c:formatCode>General</c:formatCode>
                <c:ptCount val="6"/>
                <c:pt idx="0">
                  <c:v>0</c:v>
                </c:pt>
                <c:pt idx="1">
                  <c:v>1</c:v>
                </c:pt>
                <c:pt idx="2">
                  <c:v>2</c:v>
                </c:pt>
                <c:pt idx="3">
                  <c:v>4</c:v>
                </c:pt>
                <c:pt idx="4">
                  <c:v>8</c:v>
                </c:pt>
                <c:pt idx="5">
                  <c:v>16</c:v>
                </c:pt>
              </c:numCache>
            </c:numRef>
          </c:xVal>
          <c:yVal>
            <c:numRef>
              <c:f>'[EMC HyperV Scalabilty.xlsx]Scalability'!$D$7:$D$12</c:f>
              <c:numCache>
                <c:formatCode>General</c:formatCode>
                <c:ptCount val="6"/>
                <c:pt idx="0">
                  <c:v>0</c:v>
                </c:pt>
                <c:pt idx="1">
                  <c:v>64</c:v>
                </c:pt>
                <c:pt idx="2">
                  <c:v>128</c:v>
                </c:pt>
                <c:pt idx="3">
                  <c:v>256</c:v>
                </c:pt>
                <c:pt idx="4">
                  <c:v>512</c:v>
                </c:pt>
                <c:pt idx="5">
                  <c:v>1024</c:v>
                </c:pt>
              </c:numCache>
            </c:numRef>
          </c:yVal>
          <c:smooth val="0"/>
        </c:ser>
        <c:dLbls>
          <c:showLegendKey val="0"/>
          <c:showVal val="0"/>
          <c:showCatName val="0"/>
          <c:showSerName val="0"/>
          <c:showPercent val="0"/>
          <c:showBubbleSize val="0"/>
        </c:dLbls>
        <c:axId val="43160320"/>
        <c:axId val="61253504"/>
      </c:scatterChart>
      <c:valAx>
        <c:axId val="43160320"/>
        <c:scaling>
          <c:orientation val="minMax"/>
          <c:max val="16"/>
        </c:scaling>
        <c:delete val="0"/>
        <c:axPos val="b"/>
        <c:title>
          <c:tx>
            <c:rich>
              <a:bodyPr/>
              <a:lstStyle/>
              <a:p>
                <a:pPr>
                  <a:defRPr sz="1800"/>
                </a:pPr>
                <a:r>
                  <a:rPr lang="en-US" sz="1800" b="0"/>
                  <a:t>Clustered Hyper-V R2 Servers</a:t>
                </a:r>
              </a:p>
            </c:rich>
          </c:tx>
          <c:layout>
            <c:manualLayout>
              <c:xMode val="edge"/>
              <c:yMode val="edge"/>
              <c:x val="0.32000589949192132"/>
              <c:y val="0.90484882665060384"/>
            </c:manualLayout>
          </c:layout>
          <c:overlay val="0"/>
        </c:title>
        <c:numFmt formatCode="General" sourceLinked="1"/>
        <c:majorTickMark val="out"/>
        <c:minorTickMark val="none"/>
        <c:tickLblPos val="nextTo"/>
        <c:txPr>
          <a:bodyPr/>
          <a:lstStyle/>
          <a:p>
            <a:pPr>
              <a:defRPr sz="1200"/>
            </a:pPr>
            <a:endParaRPr lang="en-US"/>
          </a:p>
        </c:txPr>
        <c:crossAx val="61253504"/>
        <c:crosses val="autoZero"/>
        <c:crossBetween val="midCat"/>
      </c:valAx>
      <c:valAx>
        <c:axId val="61253504"/>
        <c:scaling>
          <c:orientation val="minMax"/>
          <c:max val="1024"/>
        </c:scaling>
        <c:delete val="0"/>
        <c:axPos val="l"/>
        <c:majorGridlines/>
        <c:title>
          <c:tx>
            <c:rich>
              <a:bodyPr rot="-5400000" vert="horz"/>
              <a:lstStyle/>
              <a:p>
                <a:pPr>
                  <a:defRPr sz="1600"/>
                </a:pPr>
                <a:r>
                  <a:rPr lang="en-US" sz="1600" b="0"/>
                  <a:t>Vrirtual  Machine</a:t>
                </a:r>
                <a:r>
                  <a:rPr lang="en-US" sz="1600"/>
                  <a:t>s </a:t>
                </a:r>
              </a:p>
            </c:rich>
          </c:tx>
          <c:layout/>
          <c:overlay val="0"/>
        </c:title>
        <c:numFmt formatCode="#,##0" sourceLinked="0"/>
        <c:majorTickMark val="out"/>
        <c:minorTickMark val="none"/>
        <c:tickLblPos val="nextTo"/>
        <c:txPr>
          <a:bodyPr/>
          <a:lstStyle/>
          <a:p>
            <a:pPr>
              <a:defRPr sz="1200"/>
            </a:pPr>
            <a:endParaRPr lang="en-US"/>
          </a:p>
        </c:txPr>
        <c:crossAx val="43160320"/>
        <c:crosses val="autoZero"/>
        <c:crossBetween val="midCat"/>
        <c:majorUnit val="128"/>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Native </a:t>
            </a:r>
            <a:r>
              <a:rPr lang="en-US" sz="1400" baseline="0" dirty="0"/>
              <a:t>vs. Fixed VHD IO </a:t>
            </a:r>
            <a:r>
              <a:rPr lang="en-US" sz="1400" baseline="0" dirty="0" smtClean="0"/>
              <a:t>Performance Analysis</a:t>
            </a:r>
            <a:endParaRPr lang="en-US" sz="1400" baseline="0" dirty="0"/>
          </a:p>
          <a:p>
            <a:pPr>
              <a:defRPr/>
            </a:pPr>
            <a:r>
              <a:rPr lang="en-US" sz="1200" b="0" baseline="0" dirty="0"/>
              <a:t>(Window 2008 R2 Physical Disk(Native) vs. Fixed VHD(VM), ESG Lab Iometer workloads)</a:t>
            </a:r>
            <a:endParaRPr lang="en-US" sz="1200" b="0" dirty="0"/>
          </a:p>
        </c:rich>
      </c:tx>
      <c:layout/>
      <c:overlay val="1"/>
    </c:title>
    <c:autoTitleDeleted val="0"/>
    <c:plotArea>
      <c:layout>
        <c:manualLayout>
          <c:layoutTarget val="inner"/>
          <c:xMode val="edge"/>
          <c:yMode val="edge"/>
          <c:x val="8.0459770114942528E-2"/>
          <c:y val="0.14935698447893594"/>
          <c:w val="0.8984674329501916"/>
          <c:h val="0.67841821324441176"/>
        </c:manualLayout>
      </c:layout>
      <c:barChart>
        <c:barDir val="col"/>
        <c:grouping val="clustered"/>
        <c:varyColors val="0"/>
        <c:ser>
          <c:idx val="0"/>
          <c:order val="0"/>
          <c:tx>
            <c:strRef>
              <c:f>Sheet2!$C$1</c:f>
              <c:strCache>
                <c:ptCount val="1"/>
                <c:pt idx="0">
                  <c:v>Physical Disk (Native)</c:v>
                </c:pt>
              </c:strCache>
            </c:strRef>
          </c:tx>
          <c:spPr>
            <a:solidFill>
              <a:srgbClr val="21375D"/>
            </a:solidFill>
          </c:spPr>
          <c:invertIfNegative val="0"/>
          <c:cat>
            <c:strRef>
              <c:f>Sheet2!$B$2:$B$5</c:f>
              <c:strCache>
                <c:ptCount val="4"/>
                <c:pt idx="0">
                  <c:v>SQL Log</c:v>
                </c:pt>
                <c:pt idx="1">
                  <c:v>OLTP Database</c:v>
                </c:pt>
                <c:pt idx="2">
                  <c:v>File Server</c:v>
                </c:pt>
                <c:pt idx="3">
                  <c:v>Exchange DB</c:v>
                </c:pt>
              </c:strCache>
            </c:strRef>
          </c:cat>
          <c:val>
            <c:numRef>
              <c:f>Sheet2!$C$2:$C$5</c:f>
              <c:numCache>
                <c:formatCode>General</c:formatCode>
                <c:ptCount val="4"/>
                <c:pt idx="0">
                  <c:v>59.5</c:v>
                </c:pt>
                <c:pt idx="1">
                  <c:v>128.9</c:v>
                </c:pt>
                <c:pt idx="2">
                  <c:v>202.7</c:v>
                </c:pt>
                <c:pt idx="3">
                  <c:v>233.8</c:v>
                </c:pt>
              </c:numCache>
            </c:numRef>
          </c:val>
        </c:ser>
        <c:ser>
          <c:idx val="1"/>
          <c:order val="1"/>
          <c:tx>
            <c:strRef>
              <c:f>Sheet2!$D$1</c:f>
              <c:strCache>
                <c:ptCount val="1"/>
                <c:pt idx="0">
                  <c:v>Fixed VHD (VM)</c:v>
                </c:pt>
              </c:strCache>
            </c:strRef>
          </c:tx>
          <c:spPr>
            <a:solidFill>
              <a:srgbClr val="FFCC00"/>
            </a:solidFill>
          </c:spPr>
          <c:invertIfNegative val="0"/>
          <c:cat>
            <c:strRef>
              <c:f>Sheet2!$B$2:$B$5</c:f>
              <c:strCache>
                <c:ptCount val="4"/>
                <c:pt idx="0">
                  <c:v>SQL Log</c:v>
                </c:pt>
                <c:pt idx="1">
                  <c:v>OLTP Database</c:v>
                </c:pt>
                <c:pt idx="2">
                  <c:v>File Server</c:v>
                </c:pt>
                <c:pt idx="3">
                  <c:v>Exchange DB</c:v>
                </c:pt>
              </c:strCache>
            </c:strRef>
          </c:cat>
          <c:val>
            <c:numRef>
              <c:f>Sheet2!$D$2:$D$5</c:f>
              <c:numCache>
                <c:formatCode>General</c:formatCode>
                <c:ptCount val="4"/>
                <c:pt idx="0">
                  <c:v>56.5</c:v>
                </c:pt>
                <c:pt idx="1">
                  <c:v>128</c:v>
                </c:pt>
                <c:pt idx="2">
                  <c:v>201</c:v>
                </c:pt>
                <c:pt idx="3">
                  <c:v>231</c:v>
                </c:pt>
              </c:numCache>
            </c:numRef>
          </c:val>
        </c:ser>
        <c:dLbls>
          <c:showLegendKey val="0"/>
          <c:showVal val="0"/>
          <c:showCatName val="0"/>
          <c:showSerName val="0"/>
          <c:showPercent val="0"/>
          <c:showBubbleSize val="0"/>
        </c:dLbls>
        <c:gapWidth val="150"/>
        <c:axId val="84125952"/>
        <c:axId val="84164992"/>
      </c:barChart>
      <c:catAx>
        <c:axId val="84125952"/>
        <c:scaling>
          <c:orientation val="minMax"/>
        </c:scaling>
        <c:delete val="0"/>
        <c:axPos val="b"/>
        <c:majorTickMark val="out"/>
        <c:minorTickMark val="none"/>
        <c:tickLblPos val="nextTo"/>
        <c:txPr>
          <a:bodyPr/>
          <a:lstStyle/>
          <a:p>
            <a:pPr>
              <a:defRPr sz="1050"/>
            </a:pPr>
            <a:endParaRPr lang="en-US"/>
          </a:p>
        </c:txPr>
        <c:crossAx val="84164992"/>
        <c:crosses val="autoZero"/>
        <c:auto val="1"/>
        <c:lblAlgn val="ctr"/>
        <c:lblOffset val="100"/>
        <c:noMultiLvlLbl val="0"/>
      </c:catAx>
      <c:valAx>
        <c:axId val="84164992"/>
        <c:scaling>
          <c:orientation val="minMax"/>
        </c:scaling>
        <c:delete val="1"/>
        <c:axPos val="l"/>
        <c:majorGridlines>
          <c:spPr>
            <a:ln>
              <a:solidFill>
                <a:srgbClr val="D9D9D9"/>
              </a:solidFill>
            </a:ln>
          </c:spPr>
        </c:majorGridlines>
        <c:numFmt formatCode="General" sourceLinked="1"/>
        <c:majorTickMark val="out"/>
        <c:minorTickMark val="none"/>
        <c:tickLblPos val="none"/>
        <c:crossAx val="84125952"/>
        <c:crosses val="autoZero"/>
        <c:crossBetween val="between"/>
      </c:valAx>
    </c:plotArea>
    <c:legend>
      <c:legendPos val="b"/>
      <c:layout/>
      <c:overlay val="0"/>
      <c:txPr>
        <a:bodyPr/>
        <a:lstStyle/>
        <a:p>
          <a:pPr>
            <a:defRPr sz="1200"/>
          </a:pPr>
          <a:endParaRPr lang="en-US"/>
        </a:p>
      </c:txPr>
    </c:legend>
    <c:plotVisOnly val="1"/>
    <c:dispBlanksAs val="gap"/>
    <c:showDLblsOverMax val="0"/>
  </c:chart>
  <c:spPr>
    <a:no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2000" b="1" i="0" baseline="0" dirty="0"/>
              <a:t>Guest CPU Utilization (3 VMs, 1 web server)</a:t>
            </a:r>
            <a:endParaRPr lang="en-US" sz="2000" dirty="0"/>
          </a:p>
          <a:p>
            <a:pPr>
              <a:defRPr sz="1800"/>
            </a:pPr>
            <a:r>
              <a:rPr lang="en-US" sz="1800" b="0" i="0" baseline="0" dirty="0"/>
              <a:t>( SharePoint 2010, Windows 2008 R2 SP1, SQL Server 2008 R2)</a:t>
            </a:r>
            <a:endParaRPr lang="en-US" sz="1800" dirty="0"/>
          </a:p>
        </c:rich>
      </c:tx>
      <c:layout/>
      <c:overlay val="1"/>
    </c:title>
    <c:autoTitleDeleted val="0"/>
    <c:plotArea>
      <c:layout>
        <c:manualLayout>
          <c:layoutTarget val="inner"/>
          <c:xMode val="edge"/>
          <c:yMode val="edge"/>
          <c:x val="0.15219981144852701"/>
          <c:y val="0.14477407751798799"/>
          <c:w val="0.79793514006364696"/>
          <c:h val="0.70695912871526601"/>
        </c:manualLayout>
      </c:layout>
      <c:barChart>
        <c:barDir val="bar"/>
        <c:grouping val="clustered"/>
        <c:varyColors val="0"/>
        <c:ser>
          <c:idx val="0"/>
          <c:order val="0"/>
          <c:invertIfNegative val="0"/>
          <c:cat>
            <c:strRef>
              <c:f>'[ESG Workload Sharepoint results.xlsx]graphs'!$B$29:$B$31</c:f>
              <c:strCache>
                <c:ptCount val="3"/>
                <c:pt idx="0">
                  <c:v>SQL </c:v>
                </c:pt>
                <c:pt idx="1">
                  <c:v>Web Server</c:v>
                </c:pt>
                <c:pt idx="2">
                  <c:v>SharePoint</c:v>
                </c:pt>
              </c:strCache>
            </c:strRef>
          </c:cat>
          <c:val>
            <c:numRef>
              <c:f>'[ESG Workload Sharepoint results.xlsx]graphs'!$C$29:$C$31</c:f>
              <c:numCache>
                <c:formatCode>General</c:formatCode>
                <c:ptCount val="3"/>
              </c:numCache>
            </c:numRef>
          </c:val>
        </c:ser>
        <c:ser>
          <c:idx val="1"/>
          <c:order val="1"/>
          <c:spPr>
            <a:solidFill>
              <a:srgbClr val="002060"/>
            </a:solidFill>
          </c:spPr>
          <c:invertIfNegative val="0"/>
          <c:cat>
            <c:strRef>
              <c:f>'[ESG Workload Sharepoint results.xlsx]graphs'!$B$29:$B$31</c:f>
              <c:strCache>
                <c:ptCount val="3"/>
                <c:pt idx="0">
                  <c:v>SQL </c:v>
                </c:pt>
                <c:pt idx="1">
                  <c:v>Web Server</c:v>
                </c:pt>
                <c:pt idx="2">
                  <c:v>SharePoint</c:v>
                </c:pt>
              </c:strCache>
            </c:strRef>
          </c:cat>
          <c:val>
            <c:numRef>
              <c:f>'[ESG Workload Sharepoint results.xlsx]graphs'!$D$29:$D$31</c:f>
              <c:numCache>
                <c:formatCode>0.00%</c:formatCode>
                <c:ptCount val="3"/>
                <c:pt idx="0">
                  <c:v>0.38700000000000001</c:v>
                </c:pt>
                <c:pt idx="1">
                  <c:v>0.95200000000000096</c:v>
                </c:pt>
                <c:pt idx="2">
                  <c:v>1.2E-2</c:v>
                </c:pt>
              </c:numCache>
            </c:numRef>
          </c:val>
        </c:ser>
        <c:dLbls>
          <c:showLegendKey val="0"/>
          <c:showVal val="0"/>
          <c:showCatName val="0"/>
          <c:showSerName val="0"/>
          <c:showPercent val="0"/>
          <c:showBubbleSize val="0"/>
        </c:dLbls>
        <c:gapWidth val="150"/>
        <c:axId val="94078464"/>
        <c:axId val="97214464"/>
      </c:barChart>
      <c:catAx>
        <c:axId val="94078464"/>
        <c:scaling>
          <c:orientation val="minMax"/>
        </c:scaling>
        <c:delete val="0"/>
        <c:axPos val="l"/>
        <c:majorTickMark val="out"/>
        <c:minorTickMark val="none"/>
        <c:tickLblPos val="nextTo"/>
        <c:txPr>
          <a:bodyPr/>
          <a:lstStyle/>
          <a:p>
            <a:pPr>
              <a:defRPr sz="1600"/>
            </a:pPr>
            <a:endParaRPr lang="en-US"/>
          </a:p>
        </c:txPr>
        <c:crossAx val="97214464"/>
        <c:crosses val="autoZero"/>
        <c:auto val="1"/>
        <c:lblAlgn val="ctr"/>
        <c:lblOffset val="100"/>
        <c:noMultiLvlLbl val="0"/>
      </c:catAx>
      <c:valAx>
        <c:axId val="97214464"/>
        <c:scaling>
          <c:orientation val="minMax"/>
        </c:scaling>
        <c:delete val="0"/>
        <c:axPos val="b"/>
        <c:majorGridlines>
          <c:spPr>
            <a:ln>
              <a:solidFill>
                <a:schemeClr val="bg1">
                  <a:lumMod val="65000"/>
                </a:schemeClr>
              </a:solidFill>
            </a:ln>
          </c:spPr>
        </c:majorGridlines>
        <c:title>
          <c:tx>
            <c:rich>
              <a:bodyPr/>
              <a:lstStyle/>
              <a:p>
                <a:pPr>
                  <a:defRPr sz="1800"/>
                </a:pPr>
                <a:r>
                  <a:rPr lang="en-US" sz="1800"/>
                  <a:t>vCPU Utilization </a:t>
                </a:r>
              </a:p>
            </c:rich>
          </c:tx>
          <c:layout>
            <c:manualLayout>
              <c:xMode val="edge"/>
              <c:yMode val="edge"/>
              <c:x val="0.43836602455943102"/>
              <c:y val="0.95024381875381803"/>
            </c:manualLayout>
          </c:layout>
          <c:overlay val="0"/>
        </c:title>
        <c:numFmt formatCode="0%" sourceLinked="0"/>
        <c:majorTickMark val="out"/>
        <c:minorTickMark val="none"/>
        <c:tickLblPos val="nextTo"/>
        <c:txPr>
          <a:bodyPr/>
          <a:lstStyle/>
          <a:p>
            <a:pPr>
              <a:defRPr sz="1400"/>
            </a:pPr>
            <a:endParaRPr lang="en-US"/>
          </a:p>
        </c:txPr>
        <c:crossAx val="94078464"/>
        <c:crosses val="autoZero"/>
        <c:crossBetween val="between"/>
        <c:majorUnit val="0.2"/>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1" i="0" baseline="0" dirty="0"/>
              <a:t> </a:t>
            </a:r>
            <a:r>
              <a:rPr lang="en-US" sz="2000" b="1" i="0" baseline="0" dirty="0"/>
              <a:t>CPU Utilization (5 VMs, 3 web servers)</a:t>
            </a:r>
            <a:endParaRPr lang="en-US" sz="2000" dirty="0"/>
          </a:p>
          <a:p>
            <a:pPr>
              <a:defRPr sz="1800"/>
            </a:pPr>
            <a:r>
              <a:rPr lang="en-US" sz="1800" b="0" i="0" baseline="0" dirty="0"/>
              <a:t>( SharePoint 2010, Windows 2008 R2 SP1, SQL Server 2008 R2)</a:t>
            </a:r>
            <a:endParaRPr lang="en-US" sz="1800" dirty="0"/>
          </a:p>
        </c:rich>
      </c:tx>
      <c:layout/>
      <c:overlay val="1"/>
    </c:title>
    <c:autoTitleDeleted val="0"/>
    <c:plotArea>
      <c:layout>
        <c:manualLayout>
          <c:layoutTarget val="inner"/>
          <c:xMode val="edge"/>
          <c:yMode val="edge"/>
          <c:x val="0.15012289351681499"/>
          <c:y val="0.17277913610432"/>
          <c:w val="0.79793514006364696"/>
          <c:h val="0.68873393270828998"/>
        </c:manualLayout>
      </c:layout>
      <c:barChart>
        <c:barDir val="bar"/>
        <c:grouping val="clustered"/>
        <c:varyColors val="0"/>
        <c:ser>
          <c:idx val="0"/>
          <c:order val="0"/>
          <c:invertIfNegative val="0"/>
          <c:cat>
            <c:strRef>
              <c:f>'[ESG Workload Sharepoint results.xlsx]graphs'!$B$41:$B$45</c:f>
              <c:strCache>
                <c:ptCount val="5"/>
                <c:pt idx="0">
                  <c:v>SQL </c:v>
                </c:pt>
                <c:pt idx="1">
                  <c:v>Web Server</c:v>
                </c:pt>
                <c:pt idx="2">
                  <c:v>Web Server</c:v>
                </c:pt>
                <c:pt idx="3">
                  <c:v>Web Server</c:v>
                </c:pt>
                <c:pt idx="4">
                  <c:v>SharePoint</c:v>
                </c:pt>
              </c:strCache>
            </c:strRef>
          </c:cat>
          <c:val>
            <c:numRef>
              <c:f>'[ESG Workload Sharepoint results.xlsx]graphs'!$C$41:$C$45</c:f>
              <c:numCache>
                <c:formatCode>General</c:formatCode>
                <c:ptCount val="5"/>
              </c:numCache>
            </c:numRef>
          </c:val>
        </c:ser>
        <c:ser>
          <c:idx val="1"/>
          <c:order val="1"/>
          <c:spPr>
            <a:solidFill>
              <a:srgbClr val="002060"/>
            </a:solidFill>
          </c:spPr>
          <c:invertIfNegative val="0"/>
          <c:cat>
            <c:strRef>
              <c:f>'[ESG Workload Sharepoint results.xlsx]graphs'!$B$41:$B$45</c:f>
              <c:strCache>
                <c:ptCount val="5"/>
                <c:pt idx="0">
                  <c:v>SQL </c:v>
                </c:pt>
                <c:pt idx="1">
                  <c:v>Web Server</c:v>
                </c:pt>
                <c:pt idx="2">
                  <c:v>Web Server</c:v>
                </c:pt>
                <c:pt idx="3">
                  <c:v>Web Server</c:v>
                </c:pt>
                <c:pt idx="4">
                  <c:v>SharePoint</c:v>
                </c:pt>
              </c:strCache>
            </c:strRef>
          </c:cat>
          <c:val>
            <c:numRef>
              <c:f>'[ESG Workload Sharepoint results.xlsx]graphs'!$D$41:$D$45</c:f>
              <c:numCache>
                <c:formatCode>0.00%</c:formatCode>
                <c:ptCount val="5"/>
                <c:pt idx="0">
                  <c:v>0.77900000000000102</c:v>
                </c:pt>
                <c:pt idx="1">
                  <c:v>0.65600000000000103</c:v>
                </c:pt>
                <c:pt idx="2">
                  <c:v>0.71700000000000097</c:v>
                </c:pt>
                <c:pt idx="3">
                  <c:v>0.72800000000000098</c:v>
                </c:pt>
                <c:pt idx="4">
                  <c:v>1.4800000000000001E-2</c:v>
                </c:pt>
              </c:numCache>
            </c:numRef>
          </c:val>
        </c:ser>
        <c:dLbls>
          <c:showLegendKey val="0"/>
          <c:showVal val="0"/>
          <c:showCatName val="0"/>
          <c:showSerName val="0"/>
          <c:showPercent val="0"/>
          <c:showBubbleSize val="0"/>
        </c:dLbls>
        <c:gapWidth val="150"/>
        <c:axId val="109254144"/>
        <c:axId val="109259008"/>
      </c:barChart>
      <c:catAx>
        <c:axId val="109254144"/>
        <c:scaling>
          <c:orientation val="minMax"/>
        </c:scaling>
        <c:delete val="0"/>
        <c:axPos val="l"/>
        <c:majorTickMark val="out"/>
        <c:minorTickMark val="none"/>
        <c:tickLblPos val="nextTo"/>
        <c:txPr>
          <a:bodyPr/>
          <a:lstStyle/>
          <a:p>
            <a:pPr>
              <a:defRPr sz="1600"/>
            </a:pPr>
            <a:endParaRPr lang="en-US"/>
          </a:p>
        </c:txPr>
        <c:crossAx val="109259008"/>
        <c:crosses val="autoZero"/>
        <c:auto val="1"/>
        <c:lblAlgn val="ctr"/>
        <c:lblOffset val="100"/>
        <c:noMultiLvlLbl val="0"/>
      </c:catAx>
      <c:valAx>
        <c:axId val="109259008"/>
        <c:scaling>
          <c:orientation val="minMax"/>
        </c:scaling>
        <c:delete val="0"/>
        <c:axPos val="b"/>
        <c:majorGridlines>
          <c:spPr>
            <a:ln>
              <a:solidFill>
                <a:schemeClr val="bg1">
                  <a:lumMod val="65000"/>
                </a:schemeClr>
              </a:solidFill>
            </a:ln>
          </c:spPr>
        </c:majorGridlines>
        <c:title>
          <c:tx>
            <c:rich>
              <a:bodyPr/>
              <a:lstStyle/>
              <a:p>
                <a:pPr>
                  <a:defRPr sz="1600"/>
                </a:pPr>
                <a:r>
                  <a:rPr lang="en-US" sz="1600"/>
                  <a:t>vCPU Utilization </a:t>
                </a:r>
              </a:p>
            </c:rich>
          </c:tx>
          <c:layout>
            <c:manualLayout>
              <c:xMode val="edge"/>
              <c:yMode val="edge"/>
              <c:x val="0.43165546967179602"/>
              <c:y val="0.93941348992849405"/>
            </c:manualLayout>
          </c:layout>
          <c:overlay val="0"/>
        </c:title>
        <c:numFmt formatCode="0%" sourceLinked="0"/>
        <c:majorTickMark val="out"/>
        <c:minorTickMark val="none"/>
        <c:tickLblPos val="nextTo"/>
        <c:txPr>
          <a:bodyPr/>
          <a:lstStyle/>
          <a:p>
            <a:pPr>
              <a:defRPr sz="1400"/>
            </a:pPr>
            <a:endParaRPr lang="en-US"/>
          </a:p>
        </c:txPr>
        <c:crossAx val="109254144"/>
        <c:crosses val="autoZero"/>
        <c:crossBetween val="between"/>
        <c:majorUnit val="0.2"/>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2000"/>
            </a:pPr>
            <a:r>
              <a:rPr lang="en-US" sz="2000" dirty="0"/>
              <a:t>Hyper-V R2 Application Workload Scalability</a:t>
            </a:r>
          </a:p>
          <a:p>
            <a:pPr>
              <a:defRPr sz="2000"/>
            </a:pPr>
            <a:r>
              <a:rPr lang="en-US" sz="1800" dirty="0"/>
              <a:t>( SharePoint 2010, Windows 2008 R2 SP1, SQL Server 2008 R2)</a:t>
            </a:r>
          </a:p>
        </c:rich>
      </c:tx>
      <c:layout/>
      <c:overlay val="1"/>
    </c:title>
    <c:autoTitleDeleted val="0"/>
    <c:plotArea>
      <c:layout>
        <c:manualLayout>
          <c:layoutTarget val="inner"/>
          <c:xMode val="edge"/>
          <c:yMode val="edge"/>
          <c:x val="0.141209673514058"/>
          <c:y val="0.14668498847616401"/>
          <c:w val="0.74377409720336995"/>
          <c:h val="0.66293570768405896"/>
        </c:manualLayout>
      </c:layout>
      <c:barChart>
        <c:barDir val="col"/>
        <c:grouping val="clustered"/>
        <c:varyColors val="0"/>
        <c:ser>
          <c:idx val="1"/>
          <c:order val="0"/>
          <c:tx>
            <c:strRef>
              <c:f>'[ESG Workload Sharepoint results.xlsx]graphs'!$C$3</c:f>
              <c:strCache>
                <c:ptCount val="1"/>
                <c:pt idx="0">
                  <c:v>users</c:v>
                </c:pt>
              </c:strCache>
            </c:strRef>
          </c:tx>
          <c:invertIfNegative val="0"/>
          <c:val>
            <c:numRef>
              <c:f>'[ESG Workload Sharepoint results.xlsx]graphs'!$C$4:$C$6</c:f>
              <c:numCache>
                <c:formatCode>General</c:formatCode>
                <c:ptCount val="3"/>
                <c:pt idx="0">
                  <c:v>252600</c:v>
                </c:pt>
                <c:pt idx="1">
                  <c:v>338400</c:v>
                </c:pt>
                <c:pt idx="2">
                  <c:v>460800</c:v>
                </c:pt>
              </c:numCache>
            </c:numRef>
          </c:val>
        </c:ser>
        <c:dLbls>
          <c:showLegendKey val="0"/>
          <c:showVal val="0"/>
          <c:showCatName val="0"/>
          <c:showSerName val="0"/>
          <c:showPercent val="0"/>
          <c:showBubbleSize val="0"/>
        </c:dLbls>
        <c:gapWidth val="150"/>
        <c:axId val="33136640"/>
        <c:axId val="33138176"/>
      </c:barChart>
      <c:catAx>
        <c:axId val="33136640"/>
        <c:scaling>
          <c:orientation val="minMax"/>
        </c:scaling>
        <c:delete val="1"/>
        <c:axPos val="b"/>
        <c:majorTickMark val="none"/>
        <c:minorTickMark val="none"/>
        <c:tickLblPos val="nextTo"/>
        <c:crossAx val="33138176"/>
        <c:crosses val="autoZero"/>
        <c:auto val="1"/>
        <c:lblAlgn val="ctr"/>
        <c:lblOffset val="100"/>
        <c:noMultiLvlLbl val="0"/>
      </c:catAx>
      <c:valAx>
        <c:axId val="33138176"/>
        <c:scaling>
          <c:orientation val="minMax"/>
          <c:max val="600000"/>
        </c:scaling>
        <c:delete val="0"/>
        <c:axPos val="l"/>
        <c:majorGridlines/>
        <c:title>
          <c:tx>
            <c:rich>
              <a:bodyPr rot="-5400000" vert="horz"/>
              <a:lstStyle/>
              <a:p>
                <a:pPr>
                  <a:defRPr sz="1600"/>
                </a:pPr>
                <a:r>
                  <a:rPr lang="en-US" sz="1600"/>
                  <a:t> Users (light-weight, 1% concurrent)</a:t>
                </a:r>
              </a:p>
            </c:rich>
          </c:tx>
          <c:layout>
            <c:manualLayout>
              <c:xMode val="edge"/>
              <c:yMode val="edge"/>
              <c:x val="2.0955607033056579E-2"/>
              <c:y val="0.12789546238525984"/>
            </c:manualLayout>
          </c:layout>
          <c:overlay val="0"/>
        </c:title>
        <c:numFmt formatCode="#,##0" sourceLinked="0"/>
        <c:majorTickMark val="out"/>
        <c:minorTickMark val="none"/>
        <c:tickLblPos val="nextTo"/>
        <c:txPr>
          <a:bodyPr/>
          <a:lstStyle/>
          <a:p>
            <a:pPr>
              <a:defRPr sz="1400"/>
            </a:pPr>
            <a:endParaRPr lang="en-US"/>
          </a:p>
        </c:txPr>
        <c:crossAx val="33136640"/>
        <c:crosses val="autoZero"/>
        <c:crossBetween val="between"/>
        <c:majorUnit val="100000"/>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0.08046</cdr:x>
      <cdr:y>0.13082</cdr:y>
    </cdr:from>
    <cdr:to>
      <cdr:x>0.08046</cdr:x>
      <cdr:y>0.82262</cdr:y>
    </cdr:to>
    <cdr:sp macro="" textlink="">
      <cdr:nvSpPr>
        <cdr:cNvPr id="3" name="Straight Connector 2"/>
        <cdr:cNvSpPr/>
      </cdr:nvSpPr>
      <cdr:spPr>
        <a:xfrm xmlns:a="http://schemas.openxmlformats.org/drawingml/2006/main" rot="5400000">
          <a:off x="-952500" y="2047875"/>
          <a:ext cx="2971800" cy="0"/>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0.01937</cdr:x>
      <cdr:y>0.2401</cdr:y>
    </cdr:from>
    <cdr:to>
      <cdr:x>0.07898</cdr:x>
      <cdr:y>0.71411</cdr:y>
    </cdr:to>
    <cdr:sp macro="" textlink="">
      <cdr:nvSpPr>
        <cdr:cNvPr id="4" name="TextBox 3"/>
        <cdr:cNvSpPr txBox="1"/>
      </cdr:nvSpPr>
      <cdr:spPr>
        <a:xfrm xmlns:a="http://schemas.openxmlformats.org/drawingml/2006/main" rot="16200000">
          <a:off x="-597714" y="1645456"/>
          <a:ext cx="1824038" cy="38098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050" b="1" dirty="0">
              <a:solidFill>
                <a:schemeClr val="tx1"/>
              </a:solidFill>
            </a:rPr>
            <a:t>Disk IOs per </a:t>
          </a:r>
          <a:r>
            <a:rPr lang="en-US" sz="1200" b="1" dirty="0">
              <a:solidFill>
                <a:schemeClr val="tx1"/>
              </a:solidFill>
            </a:rPr>
            <a:t>second</a:t>
          </a:r>
          <a:r>
            <a:rPr lang="en-US" sz="1050" b="1" dirty="0">
              <a:solidFill>
                <a:schemeClr val="tx1"/>
              </a:solidFill>
            </a:rPr>
            <a:t> (IOPS)</a:t>
          </a:r>
        </a:p>
      </cdr:txBody>
    </cdr:sp>
  </cdr:relSizeAnchor>
</c:userShapes>
</file>

<file path=ppt/drawings/drawing2.xml><?xml version="1.0" encoding="utf-8"?>
<c:userShapes xmlns:c="http://schemas.openxmlformats.org/drawingml/2006/chart">
  <cdr:relSizeAnchor xmlns:cdr="http://schemas.openxmlformats.org/drawingml/2006/chartDrawing">
    <cdr:from>
      <cdr:x>0.88731</cdr:x>
      <cdr:y>0.11765</cdr:y>
    </cdr:from>
    <cdr:to>
      <cdr:x>0.98711</cdr:x>
      <cdr:y>0.84219</cdr:y>
    </cdr:to>
    <cdr:grpSp>
      <cdr:nvGrpSpPr>
        <cdr:cNvPr id="3" name="Group 2"/>
        <cdr:cNvGrpSpPr/>
      </cdr:nvGrpSpPr>
      <cdr:grpSpPr>
        <a:xfrm xmlns:a="http://schemas.openxmlformats.org/drawingml/2006/main">
          <a:off x="9599777" y="609615"/>
          <a:ext cx="1079733" cy="3754276"/>
          <a:chOff x="91235" y="159140"/>
          <a:chExt cx="374956" cy="2943908"/>
        </a:xfrm>
      </cdr:grpSpPr>
      <cdr:sp macro="" textlink="">
        <cdr:nvSpPr>
          <cdr:cNvPr id="4" name="TextBox 3"/>
          <cdr:cNvSpPr txBox="1"/>
        </cdr:nvSpPr>
        <cdr:spPr>
          <a:xfrm xmlns:a="http://schemas.openxmlformats.org/drawingml/2006/main">
            <a:off x="91235" y="159140"/>
            <a:ext cx="367197" cy="2550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dirty="0" smtClean="0">
                <a:solidFill>
                  <a:schemeClr val="tx1"/>
                </a:solidFill>
              </a:rPr>
              <a:t>3.0</a:t>
            </a:r>
            <a:endParaRPr lang="en-US" sz="1400" dirty="0">
              <a:solidFill>
                <a:schemeClr val="tx1"/>
              </a:solidFill>
            </a:endParaRPr>
          </a:p>
          <a:p xmlns:a="http://schemas.openxmlformats.org/drawingml/2006/main">
            <a:endParaRPr lang="en-US" sz="1400" dirty="0">
              <a:solidFill>
                <a:schemeClr val="tx1"/>
              </a:solidFill>
            </a:endParaRPr>
          </a:p>
        </cdr:txBody>
      </cdr:sp>
      <cdr:sp macro="" textlink="">
        <cdr:nvSpPr>
          <cdr:cNvPr id="5" name="TextBox 1"/>
          <cdr:cNvSpPr txBox="1"/>
        </cdr:nvSpPr>
        <cdr:spPr>
          <a:xfrm xmlns:a="http://schemas.openxmlformats.org/drawingml/2006/main">
            <a:off x="91235" y="577402"/>
            <a:ext cx="367197" cy="2550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dirty="0">
                <a:solidFill>
                  <a:schemeClr val="tx1"/>
                </a:solidFill>
              </a:rPr>
              <a:t>2.5</a:t>
            </a:r>
          </a:p>
          <a:p xmlns:a="http://schemas.openxmlformats.org/drawingml/2006/main">
            <a:endParaRPr lang="en-US" sz="1400" dirty="0">
              <a:solidFill>
                <a:schemeClr val="tx1"/>
              </a:solidFill>
            </a:endParaRPr>
          </a:p>
          <a:p xmlns:a="http://schemas.openxmlformats.org/drawingml/2006/main">
            <a:endParaRPr lang="en-US" sz="1400" dirty="0">
              <a:solidFill>
                <a:schemeClr val="tx1"/>
              </a:solidFill>
            </a:endParaRPr>
          </a:p>
        </cdr:txBody>
      </cdr:sp>
      <cdr:sp macro="" textlink="">
        <cdr:nvSpPr>
          <cdr:cNvPr id="6" name="TextBox 1"/>
          <cdr:cNvSpPr txBox="1"/>
        </cdr:nvSpPr>
        <cdr:spPr>
          <a:xfrm xmlns:a="http://schemas.openxmlformats.org/drawingml/2006/main">
            <a:off x="91235" y="1055416"/>
            <a:ext cx="367197" cy="2550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dirty="0">
                <a:solidFill>
                  <a:schemeClr val="tx1"/>
                </a:solidFill>
              </a:rPr>
              <a:t>2.0</a:t>
            </a:r>
          </a:p>
          <a:p xmlns:a="http://schemas.openxmlformats.org/drawingml/2006/main">
            <a:endParaRPr lang="en-US" sz="1400" dirty="0">
              <a:solidFill>
                <a:schemeClr val="tx1"/>
              </a:solidFill>
            </a:endParaRPr>
          </a:p>
          <a:p xmlns:a="http://schemas.openxmlformats.org/drawingml/2006/main">
            <a:endParaRPr lang="en-US" sz="1400" dirty="0">
              <a:solidFill>
                <a:schemeClr val="tx1"/>
              </a:solidFill>
            </a:endParaRPr>
          </a:p>
        </cdr:txBody>
      </cdr:sp>
      <cdr:sp macro="" textlink="">
        <cdr:nvSpPr>
          <cdr:cNvPr id="7" name="TextBox 1"/>
          <cdr:cNvSpPr txBox="1"/>
        </cdr:nvSpPr>
        <cdr:spPr>
          <a:xfrm xmlns:a="http://schemas.openxmlformats.org/drawingml/2006/main">
            <a:off x="91235" y="1473678"/>
            <a:ext cx="367197" cy="2550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dirty="0">
                <a:solidFill>
                  <a:schemeClr val="tx1"/>
                </a:solidFill>
              </a:rPr>
              <a:t>1.5</a:t>
            </a:r>
          </a:p>
          <a:p xmlns:a="http://schemas.openxmlformats.org/drawingml/2006/main">
            <a:endParaRPr lang="en-US" sz="1400" dirty="0">
              <a:solidFill>
                <a:schemeClr val="tx1"/>
              </a:solidFill>
            </a:endParaRPr>
          </a:p>
          <a:p xmlns:a="http://schemas.openxmlformats.org/drawingml/2006/main">
            <a:endParaRPr lang="en-US" sz="1400" dirty="0">
              <a:solidFill>
                <a:schemeClr val="tx1"/>
              </a:solidFill>
            </a:endParaRPr>
          </a:p>
        </cdr:txBody>
      </cdr:sp>
      <cdr:sp macro="" textlink="">
        <cdr:nvSpPr>
          <cdr:cNvPr id="8" name="TextBox 1"/>
          <cdr:cNvSpPr txBox="1"/>
        </cdr:nvSpPr>
        <cdr:spPr>
          <a:xfrm xmlns:a="http://schemas.openxmlformats.org/drawingml/2006/main">
            <a:off x="98994" y="2369954"/>
            <a:ext cx="367197" cy="2550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aseline="0" dirty="0">
                <a:solidFill>
                  <a:schemeClr val="tx1"/>
                </a:solidFill>
              </a:rPr>
              <a:t>0.5</a:t>
            </a:r>
            <a:endParaRPr lang="en-US" sz="1400" dirty="0">
              <a:solidFill>
                <a:schemeClr val="tx1"/>
              </a:solidFill>
            </a:endParaRPr>
          </a:p>
          <a:p xmlns:a="http://schemas.openxmlformats.org/drawingml/2006/main">
            <a:endParaRPr lang="en-US" sz="1400" dirty="0">
              <a:solidFill>
                <a:schemeClr val="tx1"/>
              </a:solidFill>
            </a:endParaRPr>
          </a:p>
          <a:p xmlns:a="http://schemas.openxmlformats.org/drawingml/2006/main">
            <a:endParaRPr lang="en-US" sz="1400" dirty="0">
              <a:solidFill>
                <a:schemeClr val="tx1"/>
              </a:solidFill>
            </a:endParaRPr>
          </a:p>
        </cdr:txBody>
      </cdr:sp>
      <cdr:sp macro="" textlink="">
        <cdr:nvSpPr>
          <cdr:cNvPr id="9" name="TextBox 1"/>
          <cdr:cNvSpPr txBox="1"/>
        </cdr:nvSpPr>
        <cdr:spPr>
          <a:xfrm xmlns:a="http://schemas.openxmlformats.org/drawingml/2006/main">
            <a:off x="98994" y="2847967"/>
            <a:ext cx="367197" cy="2550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aseline="0" dirty="0">
                <a:solidFill>
                  <a:schemeClr val="tx1"/>
                </a:solidFill>
              </a:rPr>
              <a:t> 0</a:t>
            </a:r>
            <a:endParaRPr lang="en-US" sz="1400" dirty="0">
              <a:solidFill>
                <a:schemeClr val="tx1"/>
              </a:solidFill>
            </a:endParaRPr>
          </a:p>
          <a:p xmlns:a="http://schemas.openxmlformats.org/drawingml/2006/main">
            <a:endParaRPr lang="en-US" sz="1400" dirty="0">
              <a:solidFill>
                <a:schemeClr val="tx1"/>
              </a:solidFill>
            </a:endParaRPr>
          </a:p>
          <a:p xmlns:a="http://schemas.openxmlformats.org/drawingml/2006/main">
            <a:endParaRPr lang="en-US" sz="1400" dirty="0">
              <a:solidFill>
                <a:schemeClr val="tx1"/>
              </a:solidFill>
            </a:endParaRPr>
          </a:p>
        </cdr:txBody>
      </cdr:sp>
    </cdr:grpSp>
  </cdr:relSizeAnchor>
  <cdr:relSizeAnchor xmlns:cdr="http://schemas.openxmlformats.org/drawingml/2006/chartDrawing">
    <cdr:from>
      <cdr:x>0.88731</cdr:x>
      <cdr:y>0.55882</cdr:y>
    </cdr:from>
    <cdr:to>
      <cdr:x>0.98367</cdr:x>
      <cdr:y>0.6216</cdr:y>
    </cdr:to>
    <cdr:sp macro="" textlink="">
      <cdr:nvSpPr>
        <cdr:cNvPr id="10" name="TextBox 1"/>
        <cdr:cNvSpPr txBox="1"/>
      </cdr:nvSpPr>
      <cdr:spPr>
        <a:xfrm xmlns:a="http://schemas.openxmlformats.org/drawingml/2006/main">
          <a:off x="9599766" y="2895600"/>
          <a:ext cx="1042516" cy="3253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1.0</a:t>
          </a:r>
        </a:p>
        <a:p xmlns:a="http://schemas.openxmlformats.org/drawingml/2006/main">
          <a:endParaRPr lang="en-US" sz="1200" dirty="0"/>
        </a:p>
        <a:p xmlns:a="http://schemas.openxmlformats.org/drawingml/2006/main">
          <a:endParaRPr lang="en-US" sz="1200" dirty="0"/>
        </a:p>
      </cdr:txBody>
    </cdr:sp>
  </cdr:relSizeAnchor>
  <cdr:relSizeAnchor xmlns:cdr="http://schemas.openxmlformats.org/drawingml/2006/chartDrawing">
    <cdr:from>
      <cdr:x>0.88006</cdr:x>
      <cdr:y>0.14574</cdr:y>
    </cdr:from>
    <cdr:to>
      <cdr:x>0.88027</cdr:x>
      <cdr:y>0.80882</cdr:y>
    </cdr:to>
    <cdr:sp macro="" textlink="">
      <cdr:nvSpPr>
        <cdr:cNvPr id="12" name="Straight Connector 11"/>
        <cdr:cNvSpPr/>
      </cdr:nvSpPr>
      <cdr:spPr>
        <a:xfrm xmlns:a="http://schemas.openxmlformats.org/drawingml/2006/main" rot="5400000" flipV="1">
          <a:off x="7804535" y="2471969"/>
          <a:ext cx="3435834" cy="2227"/>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65000"/>
            </a:sys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0.93473</cdr:x>
      <cdr:y>0.17647</cdr:y>
    </cdr:from>
    <cdr:to>
      <cdr:x>1</cdr:x>
      <cdr:y>0.80882</cdr:y>
    </cdr:to>
    <cdr:sp macro="" textlink="">
      <cdr:nvSpPr>
        <cdr:cNvPr id="13" name="TextBox 3"/>
        <cdr:cNvSpPr txBox="1"/>
      </cdr:nvSpPr>
      <cdr:spPr>
        <a:xfrm xmlns:a="http://schemas.openxmlformats.org/drawingml/2006/main" rot="16200000">
          <a:off x="8827587" y="2199621"/>
          <a:ext cx="3276603" cy="70615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600" b="1" dirty="0">
              <a:solidFill>
                <a:schemeClr val="tx1"/>
              </a:solidFill>
            </a:rPr>
            <a:t>  Average  Page Response Time</a:t>
          </a:r>
          <a:r>
            <a:rPr lang="en-US" sz="1600" b="1" baseline="0" dirty="0">
              <a:solidFill>
                <a:schemeClr val="tx1"/>
              </a:solidFill>
            </a:rPr>
            <a:t> (sec) </a:t>
          </a:r>
          <a:endParaRPr lang="en-US" sz="1600" b="1" dirty="0">
            <a:solidFill>
              <a:schemeClr val="tx1"/>
            </a:solidFill>
          </a:endParaRPr>
        </a:p>
      </cdr:txBody>
    </cdr:sp>
  </cdr:relSizeAnchor>
  <cdr:relSizeAnchor xmlns:cdr="http://schemas.openxmlformats.org/drawingml/2006/chartDrawing">
    <cdr:from>
      <cdr:x>0.25664</cdr:x>
      <cdr:y>0.70588</cdr:y>
    </cdr:from>
    <cdr:to>
      <cdr:x>0.50252</cdr:x>
      <cdr:y>0.72157</cdr:y>
    </cdr:to>
    <cdr:sp macro="" textlink="">
      <cdr:nvSpPr>
        <cdr:cNvPr id="14" name="Straight Connector 13"/>
        <cdr:cNvSpPr/>
      </cdr:nvSpPr>
      <cdr:spPr>
        <a:xfrm xmlns:a="http://schemas.openxmlformats.org/drawingml/2006/main">
          <a:off x="2209800" y="3657600"/>
          <a:ext cx="2117174" cy="81300"/>
        </a:xfrm>
        <a:prstGeom xmlns:a="http://schemas.openxmlformats.org/drawingml/2006/main" prst="line">
          <a:avLst/>
        </a:prstGeom>
        <a:noFill xmlns:a="http://schemas.openxmlformats.org/drawingml/2006/main"/>
        <a:ln xmlns:a="http://schemas.openxmlformats.org/drawingml/2006/main" w="22225" cap="flat" cmpd="sng" algn="ctr">
          <a:solidFill>
            <a:sysClr val="windowText" lastClr="000000">
              <a:lumMod val="75000"/>
              <a:lumOff val="25000"/>
            </a:sysClr>
          </a:solidFill>
          <a:prstDash val="dash"/>
          <a:headEnd type="oval"/>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0.51327</cdr:x>
      <cdr:y>0.72059</cdr:y>
    </cdr:from>
    <cdr:to>
      <cdr:x>0.76815</cdr:x>
      <cdr:y>0.74077</cdr:y>
    </cdr:to>
    <cdr:sp macro="" textlink="">
      <cdr:nvSpPr>
        <cdr:cNvPr id="15" name="Straight Connector 14"/>
        <cdr:cNvSpPr/>
      </cdr:nvSpPr>
      <cdr:spPr>
        <a:xfrm xmlns:a="http://schemas.openxmlformats.org/drawingml/2006/main">
          <a:off x="4419600" y="3733800"/>
          <a:ext cx="2194670" cy="104565"/>
        </a:xfrm>
        <a:prstGeom xmlns:a="http://schemas.openxmlformats.org/drawingml/2006/main" prst="line">
          <a:avLst/>
        </a:prstGeom>
        <a:noFill xmlns:a="http://schemas.openxmlformats.org/drawingml/2006/main"/>
        <a:ln xmlns:a="http://schemas.openxmlformats.org/drawingml/2006/main" w="22225" cap="flat" cmpd="sng" algn="ctr">
          <a:solidFill>
            <a:sysClr val="windowText" lastClr="000000">
              <a:lumMod val="75000"/>
              <a:lumOff val="25000"/>
            </a:sysClr>
          </a:solidFill>
          <a:prstDash val="dash"/>
          <a:headEnd type="oval"/>
          <a:tailEnd type="oval"/>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0.02485</cdr:x>
      <cdr:y>0.8422</cdr:y>
    </cdr:from>
    <cdr:to>
      <cdr:x>0.9065</cdr:x>
      <cdr:y>0.93411</cdr:y>
    </cdr:to>
    <cdr:sp macro="" textlink="">
      <cdr:nvSpPr>
        <cdr:cNvPr id="16" name="TextBox 2"/>
        <cdr:cNvSpPr txBox="1"/>
      </cdr:nvSpPr>
      <cdr:spPr>
        <a:xfrm xmlns:a="http://schemas.openxmlformats.org/drawingml/2006/main">
          <a:off x="268847" y="4363920"/>
          <a:ext cx="9538542" cy="47624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400" b="1" dirty="0">
              <a:solidFill>
                <a:schemeClr val="tx1"/>
              </a:solidFill>
            </a:rPr>
            <a:t>         Web Server VMs:      </a:t>
          </a:r>
          <a:r>
            <a:rPr lang="en-US" sz="1400" b="1" dirty="0" smtClean="0">
              <a:solidFill>
                <a:schemeClr val="tx1"/>
              </a:solidFill>
            </a:rPr>
            <a:t>              1                                                                    2                                                                  </a:t>
          </a:r>
          <a:r>
            <a:rPr lang="en-US" sz="1400" b="1" dirty="0">
              <a:solidFill>
                <a:schemeClr val="tx1"/>
              </a:solidFill>
            </a:rPr>
            <a:t>3 </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a:rPr>
            <a:t>         Total VMs:                  </a:t>
          </a:r>
          <a:r>
            <a:rPr lang="en-US" sz="1400" b="1" dirty="0" smtClean="0">
              <a:solidFill>
                <a:schemeClr val="tx1"/>
              </a:solidFill>
              <a:latin typeface="Calibri"/>
            </a:rPr>
            <a:t>              3                                                                    </a:t>
          </a:r>
          <a:r>
            <a:rPr lang="en-US" sz="1400" b="1" dirty="0">
              <a:solidFill>
                <a:schemeClr val="tx1"/>
              </a:solidFill>
              <a:latin typeface="Calibri"/>
            </a:rPr>
            <a:t>4                                             </a:t>
          </a:r>
          <a:r>
            <a:rPr lang="en-US" sz="1400" b="1" dirty="0" smtClean="0">
              <a:solidFill>
                <a:schemeClr val="tx1"/>
              </a:solidFill>
              <a:latin typeface="Calibri"/>
            </a:rPr>
            <a:t>                     </a:t>
          </a:r>
          <a:r>
            <a:rPr lang="en-US" sz="1400" b="1" dirty="0">
              <a:solidFill>
                <a:schemeClr val="tx1"/>
              </a:solidFill>
              <a:latin typeface="Calibri"/>
            </a:rPr>
            <a:t>5 </a:t>
          </a:r>
          <a:endParaRPr lang="en-US" sz="1400" b="1" dirty="0">
            <a:solidFill>
              <a:schemeClr val="tx1"/>
            </a:solidFill>
          </a:endParaRPr>
        </a:p>
        <a:p xmlns:a="http://schemas.openxmlformats.org/drawingml/2006/main">
          <a:r>
            <a:rPr lang="en-US" sz="1400" b="1" dirty="0" smtClean="0">
              <a:solidFill>
                <a:schemeClr val="tx1"/>
              </a:solidFill>
            </a:rPr>
            <a:t> </a:t>
          </a:r>
          <a:endParaRPr lang="en-US" sz="14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10:04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10:04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10:04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10:04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10:04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10:04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48</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A057C19-E718-4565-9B0E-44BD5640E748}" type="slidenum">
              <a:rPr lang="en-US" smtClean="0">
                <a:solidFill>
                  <a:prstClr val="black"/>
                </a:solidFill>
              </a:rPr>
              <a:pPr/>
              <a:t>2</a:t>
            </a:fld>
            <a:endParaRPr lang="en-US" smtClean="0">
              <a:solidFill>
                <a:prstClr val="black"/>
              </a:solidFill>
            </a:endParaRPr>
          </a:p>
        </p:txBody>
      </p:sp>
      <p:sp>
        <p:nvSpPr>
          <p:cNvPr id="33795" name="Rectangle 4"/>
          <p:cNvSpPr>
            <a:spLocks noGrp="1" noRot="1" noChangeAspect="1" noChangeArrowheads="1" noTextEdit="1"/>
          </p:cNvSpPr>
          <p:nvPr>
            <p:ph type="sldImg"/>
          </p:nvPr>
        </p:nvSpPr>
        <p:spPr>
          <a:xfrm>
            <a:off x="3768725" y="455613"/>
            <a:ext cx="3387725" cy="1906587"/>
          </a:xfrm>
          <a:ln/>
        </p:spPr>
      </p:sp>
      <p:sp>
        <p:nvSpPr>
          <p:cNvPr id="3379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10:04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A057C19-E718-4565-9B0E-44BD5640E748}" type="slidenum">
              <a:rPr lang="en-US" smtClean="0"/>
              <a:pPr/>
              <a:t>7</a:t>
            </a:fld>
            <a:endParaRPr lang="en-US" dirty="0" smtClean="0"/>
          </a:p>
        </p:txBody>
      </p:sp>
      <p:sp>
        <p:nvSpPr>
          <p:cNvPr id="33795" name="Rectangle 4"/>
          <p:cNvSpPr>
            <a:spLocks noGrp="1" noRot="1" noChangeAspect="1" noChangeArrowheads="1" noTextEdit="1"/>
          </p:cNvSpPr>
          <p:nvPr>
            <p:ph type="sldImg"/>
          </p:nvPr>
        </p:nvSpPr>
        <p:spPr>
          <a:xfrm>
            <a:off x="3768725" y="455613"/>
            <a:ext cx="3387725" cy="1906587"/>
          </a:xfrm>
          <a:ln/>
        </p:spPr>
      </p:sp>
      <p:sp>
        <p:nvSpPr>
          <p:cNvPr id="33796" name="Rectangle 5"/>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A057C19-E718-4565-9B0E-44BD5640E748}" type="slidenum">
              <a:rPr lang="en-US" smtClean="0"/>
              <a:pPr/>
              <a:t>8</a:t>
            </a:fld>
            <a:endParaRPr lang="en-US" dirty="0" smtClean="0"/>
          </a:p>
        </p:txBody>
      </p:sp>
      <p:sp>
        <p:nvSpPr>
          <p:cNvPr id="33795" name="Rectangle 4"/>
          <p:cNvSpPr>
            <a:spLocks noGrp="1" noRot="1" noChangeAspect="1" noChangeArrowheads="1" noTextEdit="1"/>
          </p:cNvSpPr>
          <p:nvPr>
            <p:ph type="sldImg"/>
          </p:nvPr>
        </p:nvSpPr>
        <p:spPr>
          <a:xfrm>
            <a:off x="3768725" y="455613"/>
            <a:ext cx="3387725" cy="1906587"/>
          </a:xfrm>
          <a:ln/>
        </p:spPr>
      </p:sp>
      <p:sp>
        <p:nvSpPr>
          <p:cNvPr id="33796" name="Rectangle 5"/>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A057C19-E718-4565-9B0E-44BD5640E748}" type="slidenum">
              <a:rPr lang="en-US" smtClean="0"/>
              <a:pPr/>
              <a:t>9</a:t>
            </a:fld>
            <a:endParaRPr lang="en-US" dirty="0" smtClean="0"/>
          </a:p>
        </p:txBody>
      </p:sp>
      <p:sp>
        <p:nvSpPr>
          <p:cNvPr id="33795" name="Rectangle 4"/>
          <p:cNvSpPr>
            <a:spLocks noGrp="1" noRot="1" noChangeAspect="1" noChangeArrowheads="1" noTextEdit="1"/>
          </p:cNvSpPr>
          <p:nvPr>
            <p:ph type="sldImg"/>
          </p:nvPr>
        </p:nvSpPr>
        <p:spPr>
          <a:xfrm>
            <a:off x="3768725" y="455613"/>
            <a:ext cx="3387725" cy="1906587"/>
          </a:xfrm>
          <a:ln/>
        </p:spPr>
      </p:sp>
      <p:sp>
        <p:nvSpPr>
          <p:cNvPr id="33796" name="Rectangle 5"/>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27383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14558468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80392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192119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86217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91361079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7762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9826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2154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81607041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73640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3665988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0567053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0433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430680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8847694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7246723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754252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7848969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60098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35136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9476953"/>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9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9255943"/>
      </p:ext>
    </p:extLst>
  </p:cSld>
  <p:clrMap bg1="dk1" tx1="lt1" bg2="dk2" tx2="lt2" accent1="accent1" accent2="accent2" accent3="accent3" accent4="accent4" accent5="accent5" accent6="accent6" hlink="hlink" folHlink="folHlink"/>
  <p:sldLayoutIdLst>
    <p:sldLayoutId id="214748378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virtualrealitycheck.net/"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www.enterprisestrategygroup.com/2010/11/emc-symmetrix-vmax-and-microsoft-server-virtualization-scalable-enterprise-class-virtual-infrastructure/" TargetMode="Externa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microsoft.com/virtualization/en/us/solution-business-apps.aspx"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hyperlink" Target="http://download.microsoft.com/download/1/7/F/17FB551C-0905-4A04-AB46-2EBA616CFDF3/ESG%20Preso%20Microsoft%20Hyper-V%20Performance%20SharePoint%20Mar%2011_Wide.pdf" TargetMode="External"/><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hyperlink" Target="http://download.microsoft.com/download/1/7/F/17FB551C-0905-4A04-AB46-2EBA616CFDF3/ESG%20Preso%20Microsoft%20Hyper-V%20Performance%20SharePoint%20Mar%2011_Wide.pdf" TargetMode="External"/><Relationship Id="rId5" Type="http://schemas.openxmlformats.org/officeDocument/2006/relationships/image" Target="../media/image43.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hyperlink" Target="http://download.microsoft.com/download/1/7/F/17FB551C-0905-4A04-AB46-2EBA616CFDF3/ESG%20Preso%20Microsoft%20Hyper-V%20Performance%20SharePoint%20Mar%2011_Wide.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download.microsoft.com/download/1/7/F/17FB551C-0905-4A04-AB46-2EBA616CFDF3/ESG%20Preso%20Microsoft%20Hyper-V%20Performance%20SharePoint%20Mar%2011_Wide.pdf" TargetMode="Externa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download.microsoft.com/download/1/7/F/17FB551C-0905-4A04-AB46-2EBA616CFDF3/ESG%20Preso%20Microsoft%20Hyper-V%20Performance%20SharePoint%20Mar%2011_Wide.pdf" TargetMode="External"/><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download.microsoft.com/download/1/7/F/17FB551C-0905-4A04-AB46-2EBA616CFDF3/ESG%20Preso%20Microsoft%20Hyper-V%20Performance%20SharePoint%20Mar%2011_Wide.pdf" TargetMode="External"/><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download.microsoft.com/download/1/7/F/17FB551C-0905-4A04-AB46-2EBA616CFDF3/ESG%20Preso%20Microsoft%20Hyper-V%20Performance%20SharePoint%20Mar%2011_Wide.pdf"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http://download.microsoft.com/download/1/7/F/17FB551C-0905-4A04-AB46-2EBA616CFDF3/ESG%20Preso%20Microsoft%20Hyper-V%20Performance%20SharePoint%20Mar%2011_Wide.pdf"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download.microsoft.com/download/1/7/F/17FB551C-0905-4A04-AB46-2EBA616CFDF3/ESG%20Preso%20Microsoft%20Hyper-V%20Performance%20SharePoint%20Mar%2011_Wide.pdf"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www.microsoft.com/downloads/en/details.aspx?displaylang=en&amp;FamilyID=87f00c5d-1f62-4d3f-ac92-b91eb70d317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1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 Id="rId6" Type="http://schemas.openxmlformats.org/officeDocument/2006/relationships/image" Target="../media/image47.png"/><Relationship Id="rId5" Type="http://schemas.openxmlformats.org/officeDocument/2006/relationships/image" Target="../media/image2.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 Id="rId6" Type="http://schemas.openxmlformats.org/officeDocument/2006/relationships/image" Target="../media/image47.png"/><Relationship Id="rId5" Type="http://schemas.openxmlformats.org/officeDocument/2006/relationships/image" Target="../media/image2.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 Id="rId6" Type="http://schemas.openxmlformats.org/officeDocument/2006/relationships/image" Target="../media/image47.png"/><Relationship Id="rId5" Type="http://schemas.openxmlformats.org/officeDocument/2006/relationships/image" Target="../media/image2.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 Id="rId6" Type="http://schemas.openxmlformats.org/officeDocument/2006/relationships/image" Target="../media/image47.png"/><Relationship Id="rId5" Type="http://schemas.openxmlformats.org/officeDocument/2006/relationships/image" Target="../media/image2.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hyperlink" Target="http://technet.microsoft.com/en-us/library/ff758647.aspx" TargetMode="External"/><Relationship Id="rId2" Type="http://schemas.openxmlformats.org/officeDocument/2006/relationships/hyperlink" Target="http://technet.microsoft.com/en-us/library/cc262971.aspx" TargetMode="External"/><Relationship Id="rId1" Type="http://schemas.openxmlformats.org/officeDocument/2006/relationships/slideLayout" Target="../slideLayouts/slideLayout10.xml"/><Relationship Id="rId5" Type="http://schemas.openxmlformats.org/officeDocument/2006/relationships/hyperlink" Target="http://technet.microsoft.com/en-us/library/cc262485.aspx" TargetMode="External"/><Relationship Id="rId4" Type="http://schemas.openxmlformats.org/officeDocument/2006/relationships/hyperlink" Target="http://technet.microsoft.com/en-us/library/ff607968.asp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5.png"/><Relationship Id="rId5" Type="http://schemas.openxmlformats.org/officeDocument/2006/relationships/hyperlink" Target="http://www.microsoft.com/learning" TargetMode="External"/><Relationship Id="rId10" Type="http://schemas.openxmlformats.org/officeDocument/2006/relationships/image" Target="../media/image54.emf"/><Relationship Id="rId4" Type="http://schemas.openxmlformats.org/officeDocument/2006/relationships/image" Target="../media/image51.png"/><Relationship Id="rId9" Type="http://schemas.openxmlformats.org/officeDocument/2006/relationships/image" Target="../media/image53.png"/><Relationship Id="rId14" Type="http://schemas.microsoft.com/office/2007/relationships/hdphoto" Target="../media/hdphoto1.wdp"/></Relationships>
</file>

<file path=ppt/slides/_rels/slide4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7.png"/><Relationship Id="rId1" Type="http://schemas.openxmlformats.org/officeDocument/2006/relationships/slideLayout" Target="../slideLayouts/slideLayout10.xml"/><Relationship Id="rId5" Type="http://schemas.openxmlformats.org/officeDocument/2006/relationships/hyperlink" Target="https://www.vmware.com/vmwarestore" TargetMode="Externa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Virtualizing Microsoft SharePoint</a:t>
            </a:r>
            <a:br>
              <a:rPr lang="en-GB" dirty="0" smtClean="0"/>
            </a:br>
            <a:r>
              <a:rPr lang="en-GB" dirty="0" smtClean="0"/>
              <a:t>Server with Hyper-V</a:t>
            </a:r>
            <a:endParaRPr lang="en-US" dirty="0"/>
          </a:p>
        </p:txBody>
      </p:sp>
      <p:sp>
        <p:nvSpPr>
          <p:cNvPr id="3" name="Subtitle 2"/>
          <p:cNvSpPr>
            <a:spLocks noGrp="1"/>
          </p:cNvSpPr>
          <p:nvPr>
            <p:ph type="subTitle" idx="1"/>
          </p:nvPr>
        </p:nvSpPr>
        <p:spPr/>
        <p:txBody>
          <a:bodyPr/>
          <a:lstStyle/>
          <a:p>
            <a:r>
              <a:rPr lang="en-US" smtClean="0"/>
              <a:t>Matt McSpirit</a:t>
            </a:r>
          </a:p>
          <a:p>
            <a:r>
              <a:rPr lang="en-US" smtClean="0"/>
              <a:t>Senior Product Marketing Manager</a:t>
            </a:r>
          </a:p>
          <a:p>
            <a:r>
              <a:rPr lang="en-US" smtClean="0"/>
              <a:t>Microsoft Corporation</a:t>
            </a:r>
            <a:endParaRPr lang="en-US" dirty="0"/>
          </a:p>
        </p:txBody>
      </p:sp>
      <p:sp>
        <p:nvSpPr>
          <p:cNvPr id="7" name="Text Placeholder 6"/>
          <p:cNvSpPr>
            <a:spLocks noGrp="1"/>
          </p:cNvSpPr>
          <p:nvPr>
            <p:ph type="body" sz="quarter" idx="10"/>
          </p:nvPr>
        </p:nvSpPr>
        <p:spPr/>
        <p:txBody>
          <a:bodyPr/>
          <a:lstStyle/>
          <a:p>
            <a:r>
              <a:rPr lang="en-US" dirty="0" smtClean="0"/>
              <a:t>VIR321</a:t>
            </a:r>
            <a:endParaRPr lang="en-US" dirty="0"/>
          </a:p>
        </p:txBody>
      </p:sp>
    </p:spTree>
    <p:extLst>
      <p:ext uri="{BB962C8B-B14F-4D97-AF65-F5344CB8AC3E}">
        <p14:creationId xmlns:p14="http://schemas.microsoft.com/office/powerpoint/2010/main" val="55955228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Memory in SP1</a:t>
            </a:r>
            <a:endParaRPr lang="en-US" dirty="0"/>
          </a:p>
        </p:txBody>
      </p:sp>
      <p:sp>
        <p:nvSpPr>
          <p:cNvPr id="3" name="Text Placeholder 2"/>
          <p:cNvSpPr>
            <a:spLocks noGrp="1"/>
          </p:cNvSpPr>
          <p:nvPr>
            <p:ph type="body" sz="quarter" idx="10"/>
          </p:nvPr>
        </p:nvSpPr>
        <p:spPr>
          <a:xfrm>
            <a:off x="519112" y="1447799"/>
            <a:ext cx="11149013" cy="4567404"/>
          </a:xfrm>
        </p:spPr>
        <p:txBody>
          <a:bodyPr/>
          <a:lstStyle/>
          <a:p>
            <a:pPr lvl="0"/>
            <a:r>
              <a:rPr lang="en-US" sz="2800" dirty="0" smtClean="0"/>
              <a:t>Overview</a:t>
            </a:r>
          </a:p>
          <a:p>
            <a:pPr lvl="1"/>
            <a:r>
              <a:rPr lang="en-US" sz="2400" dirty="0" smtClean="0"/>
              <a:t>A memory management enhancement for Hyper-V</a:t>
            </a:r>
          </a:p>
          <a:p>
            <a:pPr lvl="1"/>
            <a:r>
              <a:rPr lang="en-US" sz="2400" dirty="0" smtClean="0"/>
              <a:t>Enables customers to dynamically grow and decrease the memory of a VM</a:t>
            </a:r>
          </a:p>
          <a:p>
            <a:pPr lvl="1"/>
            <a:r>
              <a:rPr lang="en-US" sz="2400" dirty="0" smtClean="0"/>
              <a:t>Available as a feature in Windows Server 2008 R2 SP1</a:t>
            </a:r>
            <a:endParaRPr lang="en-US" dirty="0" smtClean="0"/>
          </a:p>
          <a:p>
            <a:pPr lvl="0"/>
            <a:r>
              <a:rPr lang="en-US" sz="2800" dirty="0" smtClean="0"/>
              <a:t>Benefits</a:t>
            </a:r>
          </a:p>
          <a:p>
            <a:pPr lvl="1"/>
            <a:r>
              <a:rPr lang="en-US" sz="2400" dirty="0" smtClean="0"/>
              <a:t>Better consolidation ratios with predictable performance</a:t>
            </a:r>
          </a:p>
          <a:p>
            <a:pPr lvl="1"/>
            <a:r>
              <a:rPr lang="en-US" sz="2400" dirty="0" smtClean="0"/>
              <a:t>Enables linear scalability for deployment environments</a:t>
            </a:r>
          </a:p>
          <a:p>
            <a:pPr lvl="1"/>
            <a:r>
              <a:rPr lang="en-US" sz="2400" dirty="0" smtClean="0"/>
              <a:t>Designed for production use</a:t>
            </a:r>
          </a:p>
          <a:p>
            <a:pPr lvl="1"/>
            <a:r>
              <a:rPr lang="en-US" sz="2400" dirty="0" smtClean="0"/>
              <a:t>Recommendations for use for server applications still being evaluated.</a:t>
            </a:r>
            <a:endParaRPr lang="en-US" sz="2400" dirty="0"/>
          </a:p>
          <a:p>
            <a:r>
              <a:rPr lang="en-US" sz="2800" dirty="0" smtClean="0"/>
              <a:t>With the SP1 release, we will meet all the Gartner/Burton group requirements for an Enterprise ready Hypervisor</a:t>
            </a:r>
          </a:p>
        </p:txBody>
      </p:sp>
    </p:spTree>
    <p:extLst>
      <p:ext uri="{BB962C8B-B14F-4D97-AF65-F5344CB8AC3E}">
        <p14:creationId xmlns:p14="http://schemas.microsoft.com/office/powerpoint/2010/main" val="365384343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it work?</a:t>
            </a:r>
            <a:endParaRPr lang="en-GB" dirty="0"/>
          </a:p>
        </p:txBody>
      </p:sp>
      <p:sp>
        <p:nvSpPr>
          <p:cNvPr id="3" name="Text Placeholder 2"/>
          <p:cNvSpPr>
            <a:spLocks noGrp="1"/>
          </p:cNvSpPr>
          <p:nvPr>
            <p:ph type="body" sz="quarter" idx="10"/>
          </p:nvPr>
        </p:nvSpPr>
        <p:spPr>
          <a:xfrm>
            <a:off x="519112" y="1447799"/>
            <a:ext cx="11149013" cy="4579715"/>
          </a:xfrm>
        </p:spPr>
        <p:txBody>
          <a:bodyPr/>
          <a:lstStyle/>
          <a:p>
            <a:r>
              <a:rPr lang="en-GB" dirty="0"/>
              <a:t>VM memory configuration parameters:</a:t>
            </a:r>
          </a:p>
          <a:p>
            <a:pPr lvl="1"/>
            <a:r>
              <a:rPr lang="en-GB" dirty="0"/>
              <a:t>Initial (what VM will boot with)</a:t>
            </a:r>
          </a:p>
          <a:p>
            <a:pPr lvl="1"/>
            <a:r>
              <a:rPr lang="en-GB" dirty="0"/>
              <a:t>Maximum (what VM can grow to)</a:t>
            </a:r>
          </a:p>
          <a:p>
            <a:r>
              <a:rPr lang="en-GB" dirty="0"/>
              <a:t>Memory is pooled and dynamically distributed across VMs</a:t>
            </a:r>
          </a:p>
          <a:p>
            <a:r>
              <a:rPr lang="en-GB" dirty="0"/>
              <a:t>Memory is dynamically allocated/removed based VM usage with no service interruption</a:t>
            </a:r>
          </a:p>
          <a:p>
            <a:r>
              <a:rPr lang="en-GB" dirty="0"/>
              <a:t>Guest enlightened: guests &amp; Hyper-V work TOGETHER</a:t>
            </a:r>
          </a:p>
          <a:p>
            <a:r>
              <a:rPr lang="en-GB" dirty="0"/>
              <a:t>Memory is added and removed via synthetic memory driver (memory VSC) </a:t>
            </a:r>
            <a:r>
              <a:rPr lang="en-GB" dirty="0" smtClean="0"/>
              <a:t>support</a:t>
            </a:r>
            <a:endParaRPr lang="en-GB" dirty="0"/>
          </a:p>
        </p:txBody>
      </p:sp>
    </p:spTree>
    <p:extLst>
      <p:ext uri="{BB962C8B-B14F-4D97-AF65-F5344CB8AC3E}">
        <p14:creationId xmlns:p14="http://schemas.microsoft.com/office/powerpoint/2010/main" val="15374712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Base Hypervisor</a:t>
            </a:r>
            <a:br>
              <a:rPr dirty="0" smtClean="0"/>
            </a:br>
            <a:r>
              <a:rPr dirty="0" smtClean="0"/>
              <a:t>Performance</a:t>
            </a:r>
            <a:endParaRPr lang="en-US" dirty="0"/>
          </a:p>
        </p:txBody>
      </p:sp>
    </p:spTree>
    <p:extLst>
      <p:ext uri="{BB962C8B-B14F-4D97-AF65-F5344CB8AC3E}">
        <p14:creationId xmlns:p14="http://schemas.microsoft.com/office/powerpoint/2010/main" val="389290795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a:t>
            </a:r>
            <a:r>
              <a:rPr lang="en-GB" dirty="0"/>
              <a:t>&amp; Scalability</a:t>
            </a:r>
          </a:p>
        </p:txBody>
      </p:sp>
      <p:sp>
        <p:nvSpPr>
          <p:cNvPr id="3" name="Text Placeholder 2"/>
          <p:cNvSpPr>
            <a:spLocks noGrp="1"/>
          </p:cNvSpPr>
          <p:nvPr>
            <p:ph type="body" sz="quarter" idx="10"/>
          </p:nvPr>
        </p:nvSpPr>
        <p:spPr>
          <a:xfrm>
            <a:off x="519112" y="1447799"/>
            <a:ext cx="11149013" cy="5423023"/>
          </a:xfrm>
        </p:spPr>
        <p:txBody>
          <a:bodyPr/>
          <a:lstStyle/>
          <a:p>
            <a:r>
              <a:rPr lang="en-GB" dirty="0" smtClean="0"/>
              <a:t>Project Virtual Reality Check (</a:t>
            </a:r>
            <a:r>
              <a:rPr lang="en-GB" dirty="0" smtClean="0">
                <a:hlinkClick r:id="rId2"/>
              </a:rPr>
              <a:t>www.virtualrealitycheck.net</a:t>
            </a:r>
            <a:r>
              <a:rPr lang="en-GB" dirty="0" smtClean="0"/>
              <a:t>) </a:t>
            </a:r>
          </a:p>
          <a:p>
            <a:pPr lvl="1"/>
            <a:r>
              <a:rPr lang="en-GB" sz="2400" dirty="0"/>
              <a:t>Performed by Ruben Spruijt and Jeroen van de </a:t>
            </a:r>
            <a:r>
              <a:rPr lang="en-GB" sz="2400" dirty="0" smtClean="0"/>
              <a:t>Kamp</a:t>
            </a:r>
          </a:p>
          <a:p>
            <a:pPr lvl="1"/>
            <a:r>
              <a:rPr lang="en-US" sz="2400" dirty="0"/>
              <a:t>When scaling x86 TS VMs w/o Hyper-threading, vSphere is 5% better than both </a:t>
            </a:r>
            <a:r>
              <a:rPr lang="en-US" sz="2400" dirty="0" smtClean="0"/>
              <a:t>XenServer </a:t>
            </a:r>
            <a:r>
              <a:rPr lang="en-US" sz="2400" dirty="0"/>
              <a:t>and </a:t>
            </a:r>
            <a:r>
              <a:rPr lang="en-US" sz="2400" dirty="0" smtClean="0"/>
              <a:t>Hyper-V</a:t>
            </a:r>
          </a:p>
          <a:p>
            <a:pPr lvl="1"/>
            <a:r>
              <a:rPr lang="en-GB" sz="2400" dirty="0"/>
              <a:t>When scaling x86 TS VMs w/ Hyper-threading, </a:t>
            </a:r>
            <a:r>
              <a:rPr lang="en-GB" sz="2400" dirty="0" smtClean="0"/>
              <a:t>XenServer </a:t>
            </a:r>
            <a:r>
              <a:rPr lang="en-GB" sz="2400" dirty="0"/>
              <a:t>and Hyper-V are 15% better than </a:t>
            </a:r>
            <a:r>
              <a:rPr lang="en-GB" sz="2400" dirty="0" smtClean="0"/>
              <a:t>vSphere</a:t>
            </a:r>
          </a:p>
          <a:p>
            <a:pPr lvl="1"/>
            <a:r>
              <a:rPr lang="en-GB" sz="2400" dirty="0"/>
              <a:t>When scaling up to 100 TS sessions, response times for all three hypervisors are fairly </a:t>
            </a:r>
            <a:r>
              <a:rPr lang="en-GB" sz="2400" dirty="0" smtClean="0"/>
              <a:t>equal, but beyond </a:t>
            </a:r>
            <a:r>
              <a:rPr lang="en-GB" sz="2400" dirty="0"/>
              <a:t>100 sessions, vSphere response times increases with each new </a:t>
            </a:r>
            <a:r>
              <a:rPr lang="en-GB" sz="2400" dirty="0" smtClean="0"/>
              <a:t>session</a:t>
            </a:r>
          </a:p>
          <a:p>
            <a:pPr lvl="1"/>
            <a:r>
              <a:rPr lang="en-GB" sz="2400" dirty="0"/>
              <a:t>When scaling x64 TS VMs, </a:t>
            </a:r>
            <a:r>
              <a:rPr lang="en-GB" sz="2400" dirty="0" smtClean="0"/>
              <a:t>XenServer </a:t>
            </a:r>
            <a:r>
              <a:rPr lang="en-GB" sz="2400" dirty="0"/>
              <a:t>and Hyper-V are within 13.6% of bare metal, and are 27% better than </a:t>
            </a:r>
            <a:r>
              <a:rPr lang="en-GB" sz="2400" dirty="0" smtClean="0"/>
              <a:t>vSphere</a:t>
            </a:r>
          </a:p>
          <a:p>
            <a:pPr lvl="1"/>
            <a:endParaRPr lang="en-GB" sz="2400" dirty="0" smtClean="0"/>
          </a:p>
          <a:p>
            <a:pPr lvl="1"/>
            <a:endParaRPr lang="en-US" sz="2400" dirty="0" smtClean="0"/>
          </a:p>
          <a:p>
            <a:pPr lvl="1"/>
            <a:endParaRPr lang="en-GB" dirty="0"/>
          </a:p>
        </p:txBody>
      </p:sp>
    </p:spTree>
    <p:extLst>
      <p:ext uri="{BB962C8B-B14F-4D97-AF65-F5344CB8AC3E}">
        <p14:creationId xmlns:p14="http://schemas.microsoft.com/office/powerpoint/2010/main" val="358163264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a:t>
            </a:r>
            <a:r>
              <a:rPr lang="en-GB" dirty="0"/>
              <a:t>&amp; Scalability</a:t>
            </a:r>
            <a:endParaRPr lang="en-US" dirty="0"/>
          </a:p>
        </p:txBody>
      </p:sp>
      <p:sp>
        <p:nvSpPr>
          <p:cNvPr id="3" name="Content Placeholder 2"/>
          <p:cNvSpPr>
            <a:spLocks noGrp="1"/>
          </p:cNvSpPr>
          <p:nvPr>
            <p:ph idx="1"/>
          </p:nvPr>
        </p:nvSpPr>
        <p:spPr>
          <a:xfrm>
            <a:off x="519112" y="1447799"/>
            <a:ext cx="11149013" cy="5078313"/>
          </a:xfrm>
        </p:spPr>
        <p:txBody>
          <a:bodyPr/>
          <a:lstStyle/>
          <a:p>
            <a:r>
              <a:rPr lang="en-US" sz="2800" dirty="0" smtClean="0"/>
              <a:t>In 2010, Enterprise Strategy Group (ESG) released a 3</a:t>
            </a:r>
            <a:r>
              <a:rPr lang="en-US" sz="2800" baseline="30000" dirty="0" smtClean="0"/>
              <a:t>rd</a:t>
            </a:r>
            <a:r>
              <a:rPr lang="en-US" sz="2800" dirty="0" smtClean="0"/>
              <a:t> Party Performance Validation White Paper, sponsored by Microsoft.</a:t>
            </a:r>
          </a:p>
          <a:p>
            <a:r>
              <a:rPr lang="en-US" sz="2800" dirty="0" smtClean="0"/>
              <a:t>Key Points</a:t>
            </a:r>
          </a:p>
          <a:p>
            <a:pPr lvl="1"/>
            <a:r>
              <a:rPr lang="en-US" sz="2400" dirty="0" smtClean="0"/>
              <a:t>Hyper-V is easy to install to get running for those administrators familiar with Windows</a:t>
            </a:r>
          </a:p>
          <a:p>
            <a:pPr lvl="1"/>
            <a:r>
              <a:rPr lang="en-US" sz="2400" dirty="0" smtClean="0"/>
              <a:t>Hyper-V provides high availability with transparent and automatic failover of Virtual Machines (VMs)</a:t>
            </a:r>
          </a:p>
          <a:p>
            <a:pPr lvl="1"/>
            <a:r>
              <a:rPr lang="en-US" sz="2400" dirty="0" smtClean="0"/>
              <a:t>Hyper-V Live Migrations provides for zero-downtime migrations of VMs between Hyper-V servers</a:t>
            </a:r>
          </a:p>
          <a:p>
            <a:pPr lvl="1"/>
            <a:r>
              <a:rPr lang="en-US" sz="2400" dirty="0" smtClean="0"/>
              <a:t>Most importantly, the report shows Hyper-V performance versus physical is excellent, with 95% to 99% of the performance of physical disks and 89% to 98% of performance of the tested workloads versus physical.  </a:t>
            </a:r>
          </a:p>
          <a:p>
            <a:r>
              <a:rPr lang="en-GB" sz="2800" dirty="0"/>
              <a:t>Available for download from ESG or </a:t>
            </a:r>
            <a:r>
              <a:rPr lang="en-GB" sz="2800" dirty="0" smtClean="0"/>
              <a:t>Microsoft</a:t>
            </a:r>
            <a:endParaRPr lang="en-GB" sz="2800" dirty="0"/>
          </a:p>
        </p:txBody>
      </p:sp>
    </p:spTree>
    <p:extLst>
      <p:ext uri="{BB962C8B-B14F-4D97-AF65-F5344CB8AC3E}">
        <p14:creationId xmlns:p14="http://schemas.microsoft.com/office/powerpoint/2010/main" val="7654918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a:t>
            </a:r>
            <a:r>
              <a:rPr lang="en-GB" dirty="0"/>
              <a:t>&amp; Scalability</a:t>
            </a:r>
          </a:p>
        </p:txBody>
      </p:sp>
      <p:sp>
        <p:nvSpPr>
          <p:cNvPr id="3" name="Content Placeholder 2"/>
          <p:cNvSpPr>
            <a:spLocks noGrp="1"/>
          </p:cNvSpPr>
          <p:nvPr>
            <p:ph idx="1"/>
          </p:nvPr>
        </p:nvSpPr>
        <p:spPr>
          <a:xfrm>
            <a:off x="519112" y="954640"/>
            <a:ext cx="11149013" cy="1206484"/>
          </a:xfrm>
        </p:spPr>
        <p:txBody>
          <a:bodyPr/>
          <a:lstStyle/>
          <a:p>
            <a:r>
              <a:rPr lang="en-GB" sz="2400" dirty="0"/>
              <a:t>Hyper-V R2 on 16 servers with Microsoft Cluster Shared Volumes (CSV) stored on a single SAN attached disk array supported </a:t>
            </a:r>
            <a:r>
              <a:rPr lang="en-GB" sz="2400" b="1" dirty="0"/>
              <a:t>1,024 virtual machines </a:t>
            </a:r>
          </a:p>
          <a:p>
            <a:endParaRPr lang="en-GB" dirty="0"/>
          </a:p>
        </p:txBody>
      </p:sp>
      <p:graphicFrame>
        <p:nvGraphicFramePr>
          <p:cNvPr id="4" name="Chart 3"/>
          <p:cNvGraphicFramePr/>
          <p:nvPr>
            <p:extLst>
              <p:ext uri="{D42A27DB-BD31-4B8C-83A1-F6EECF244321}">
                <p14:modId xmlns:p14="http://schemas.microsoft.com/office/powerpoint/2010/main" val="4149406888"/>
              </p:ext>
            </p:extLst>
          </p:nvPr>
        </p:nvGraphicFramePr>
        <p:xfrm>
          <a:off x="1941512" y="1794504"/>
          <a:ext cx="8305800" cy="453390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97816" y="6467336"/>
            <a:ext cx="11393192" cy="261610"/>
          </a:xfrm>
          <a:prstGeom prst="rect">
            <a:avLst/>
          </a:prstGeom>
        </p:spPr>
        <p:txBody>
          <a:bodyPr wrap="square">
            <a:spAutoFit/>
          </a:bodyPr>
          <a:lstStyle/>
          <a:p>
            <a:pPr algn="ctr" defTabSz="457200"/>
            <a:r>
              <a:rPr lang="en-US" sz="1100" dirty="0">
                <a:solidFill>
                  <a:prstClr val="black"/>
                </a:solidFill>
                <a:hlinkClick r:id="rId3"/>
              </a:rPr>
              <a:t>http://www.enterprisestrategygroup.com/2010/11/emc-symmetrix-vmax-and-microsoft-server-virtualization-scalable-enterprise-class-virtual-infrastructure/</a:t>
            </a:r>
            <a:endParaRPr lang="en-US" sz="1100" dirty="0">
              <a:solidFill>
                <a:prstClr val="black"/>
              </a:solidFill>
            </a:endParaRPr>
          </a:p>
        </p:txBody>
      </p:sp>
    </p:spTree>
    <p:extLst>
      <p:ext uri="{BB962C8B-B14F-4D97-AF65-F5344CB8AC3E}">
        <p14:creationId xmlns:p14="http://schemas.microsoft.com/office/powerpoint/2010/main" val="364327047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&amp; Scalability</a:t>
            </a:r>
            <a:endParaRPr lang="en-GB" dirty="0"/>
          </a:p>
        </p:txBody>
      </p:sp>
      <p:graphicFrame>
        <p:nvGraphicFramePr>
          <p:cNvPr id="4" name="Chart 3"/>
          <p:cNvGraphicFramePr/>
          <p:nvPr>
            <p:extLst>
              <p:ext uri="{D42A27DB-BD31-4B8C-83A1-F6EECF244321}">
                <p14:modId xmlns:p14="http://schemas.microsoft.com/office/powerpoint/2010/main" val="59374015"/>
              </p:ext>
            </p:extLst>
          </p:nvPr>
        </p:nvGraphicFramePr>
        <p:xfrm>
          <a:off x="218780" y="974327"/>
          <a:ext cx="11154712" cy="51407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035102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&amp; Scalability	</a:t>
            </a:r>
            <a:endParaRPr lang="en-US" dirty="0"/>
          </a:p>
        </p:txBody>
      </p:sp>
      <p:sp>
        <p:nvSpPr>
          <p:cNvPr id="3" name="Content Placeholder 2"/>
          <p:cNvSpPr>
            <a:spLocks noGrp="1"/>
          </p:cNvSpPr>
          <p:nvPr>
            <p:ph sz="half" idx="1"/>
          </p:nvPr>
        </p:nvSpPr>
        <p:spPr>
          <a:xfrm>
            <a:off x="519113" y="1447800"/>
            <a:ext cx="5486400" cy="4561249"/>
          </a:xfrm>
        </p:spPr>
        <p:txBody>
          <a:bodyPr/>
          <a:lstStyle/>
          <a:p>
            <a:r>
              <a:rPr lang="en-US" sz="2600" b="1" dirty="0" smtClean="0"/>
              <a:t>Microsoft/Intel iSCSI Test</a:t>
            </a:r>
          </a:p>
          <a:p>
            <a:r>
              <a:rPr lang="en-US" sz="2600" dirty="0" smtClean="0"/>
              <a:t>Used Windows Server 2008 R2, Intel Xeon 5500 processors, and Intel 10Gbps Ethernet Adapters</a:t>
            </a:r>
          </a:p>
          <a:p>
            <a:r>
              <a:rPr lang="en-US" sz="2600" dirty="0" smtClean="0"/>
              <a:t>Reached over </a:t>
            </a:r>
            <a:r>
              <a:rPr lang="en-US" sz="2600" b="1" dirty="0" smtClean="0"/>
              <a:t>One Million IOPS </a:t>
            </a:r>
            <a:r>
              <a:rPr lang="en-US" sz="2600" dirty="0" smtClean="0"/>
              <a:t>over a single 10 </a:t>
            </a:r>
            <a:r>
              <a:rPr lang="en-US" sz="2600" dirty="0" err="1" smtClean="0"/>
              <a:t>Gbps</a:t>
            </a:r>
            <a:r>
              <a:rPr lang="en-US" sz="2600" dirty="0" smtClean="0"/>
              <a:t> Ethernet link using a software </a:t>
            </a:r>
            <a:r>
              <a:rPr lang="en-US" sz="2600" dirty="0" err="1" smtClean="0"/>
              <a:t>iSCSI</a:t>
            </a:r>
            <a:r>
              <a:rPr lang="en-US" sz="2600" dirty="0" smtClean="0"/>
              <a:t> initiator on Native HW</a:t>
            </a:r>
          </a:p>
          <a:p>
            <a:r>
              <a:rPr lang="en-US" sz="2600" dirty="0"/>
              <a:t>Reached over </a:t>
            </a:r>
            <a:r>
              <a:rPr lang="en-US" sz="2600" b="1" dirty="0" smtClean="0"/>
              <a:t>700,000 IOPS </a:t>
            </a:r>
            <a:r>
              <a:rPr lang="en-US" sz="2600" dirty="0"/>
              <a:t>over a single 10 </a:t>
            </a:r>
            <a:r>
              <a:rPr lang="en-US" sz="2600" dirty="0" err="1"/>
              <a:t>Gbps</a:t>
            </a:r>
            <a:r>
              <a:rPr lang="en-US" sz="2600" dirty="0"/>
              <a:t> Ethernet link using a software iSCSI initiator on </a:t>
            </a:r>
            <a:r>
              <a:rPr lang="en-US" sz="2600" dirty="0" smtClean="0"/>
              <a:t>Hyper-V to the Guest OS</a:t>
            </a:r>
            <a:endParaRPr lang="en-US" sz="26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196343" y="1363402"/>
            <a:ext cx="5738359" cy="4300138"/>
          </a:xfrm>
          <a:effectLst>
            <a:glow rad="228600">
              <a:schemeClr val="accent6">
                <a:satMod val="175000"/>
                <a:alpha val="40000"/>
              </a:schemeClr>
            </a:glow>
          </a:effectLst>
        </p:spPr>
      </p:pic>
    </p:spTree>
    <p:extLst>
      <p:ext uri="{BB962C8B-B14F-4D97-AF65-F5344CB8AC3E}">
        <p14:creationId xmlns:p14="http://schemas.microsoft.com/office/powerpoint/2010/main" val="3218042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r>
              <a:rPr lang="en-US" dirty="0"/>
              <a:t>&amp; Scalability 	</a:t>
            </a:r>
          </a:p>
        </p:txBody>
      </p:sp>
      <p:sp>
        <p:nvSpPr>
          <p:cNvPr id="7" name="Content Placeholder 6"/>
          <p:cNvSpPr>
            <a:spLocks noGrp="1"/>
          </p:cNvSpPr>
          <p:nvPr>
            <p:ph sz="half" idx="2"/>
          </p:nvPr>
        </p:nvSpPr>
        <p:spPr>
          <a:xfrm>
            <a:off x="6181725" y="1447800"/>
            <a:ext cx="5486400" cy="387798"/>
          </a:xfrm>
        </p:spPr>
        <p:txBody>
          <a:bodyPr/>
          <a:lstStyle/>
          <a:p>
            <a:r>
              <a:rPr lang="en-US" dirty="0" smtClean="0"/>
              <a:t>In-Guest VM Performance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75412" y="1905000"/>
            <a:ext cx="4960526" cy="4016932"/>
          </a:xfrm>
          <a:prstGeom prst="rect">
            <a:avLst/>
          </a:prstGeom>
        </p:spPr>
      </p:pic>
      <p:sp>
        <p:nvSpPr>
          <p:cNvPr id="8" name="Content Placeholder 7"/>
          <p:cNvSpPr>
            <a:spLocks noGrp="1"/>
          </p:cNvSpPr>
          <p:nvPr>
            <p:ph sz="half" idx="1"/>
          </p:nvPr>
        </p:nvSpPr>
        <p:spPr>
          <a:xfrm>
            <a:off x="519113" y="1447800"/>
            <a:ext cx="5486400" cy="387798"/>
          </a:xfrm>
        </p:spPr>
        <p:txBody>
          <a:bodyPr/>
          <a:lstStyle/>
          <a:p>
            <a:r>
              <a:rPr lang="en-US" dirty="0" smtClean="0"/>
              <a:t>Native Performance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6611" y="1905000"/>
            <a:ext cx="4804167" cy="4016932"/>
          </a:xfrm>
          <a:prstGeom prst="rect">
            <a:avLst/>
          </a:prstGeom>
        </p:spPr>
      </p:pic>
    </p:spTree>
    <p:extLst>
      <p:ext uri="{BB962C8B-B14F-4D97-AF65-F5344CB8AC3E}">
        <p14:creationId xmlns:p14="http://schemas.microsoft.com/office/powerpoint/2010/main" val="164517159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ESG Performance</a:t>
            </a:r>
            <a:br>
              <a:rPr lang="en-US" dirty="0" smtClean="0"/>
            </a:br>
            <a:r>
              <a:rPr lang="en-US" dirty="0" smtClean="0"/>
              <a:t>Results</a:t>
            </a:r>
            <a:endParaRPr lang="en-US" dirty="0"/>
          </a:p>
        </p:txBody>
      </p:sp>
    </p:spTree>
    <p:extLst>
      <p:ext uri="{BB962C8B-B14F-4D97-AF65-F5344CB8AC3E}">
        <p14:creationId xmlns:p14="http://schemas.microsoft.com/office/powerpoint/2010/main" val="355536257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smtClean="0"/>
              <a:t>What We Will Cover</a:t>
            </a:r>
            <a:endParaRPr lang="en-US" dirty="0" smtClean="0"/>
          </a:p>
        </p:txBody>
      </p:sp>
      <p:sp>
        <p:nvSpPr>
          <p:cNvPr id="58385" name="Rectangle 17"/>
          <p:cNvSpPr>
            <a:spLocks noGrp="1" noChangeArrowheads="1"/>
          </p:cNvSpPr>
          <p:nvPr>
            <p:ph idx="1"/>
          </p:nvPr>
        </p:nvSpPr>
        <p:spPr>
          <a:xfrm>
            <a:off x="519112" y="1447799"/>
            <a:ext cx="11149013" cy="3053144"/>
          </a:xfrm>
        </p:spPr>
        <p:txBody>
          <a:bodyPr/>
          <a:lstStyle/>
          <a:p>
            <a:r>
              <a:rPr lang="en-US" dirty="0" smtClean="0"/>
              <a:t>Why Microsoft Virtualization for Microsoft Server Applications?</a:t>
            </a:r>
          </a:p>
          <a:p>
            <a:r>
              <a:rPr lang="en-US" dirty="0" smtClean="0"/>
              <a:t>Base Hypervisor Performance</a:t>
            </a:r>
          </a:p>
          <a:p>
            <a:r>
              <a:rPr lang="en-US" dirty="0" smtClean="0"/>
              <a:t>ESG Performance Presentation</a:t>
            </a:r>
          </a:p>
          <a:p>
            <a:r>
              <a:rPr lang="en-US" dirty="0" smtClean="0"/>
              <a:t>SharePoint Server Virtualization Best Practices</a:t>
            </a:r>
          </a:p>
          <a:p>
            <a:r>
              <a:rPr lang="en-US" dirty="0" smtClean="0"/>
              <a:t>Links to Reference Material</a:t>
            </a:r>
          </a:p>
        </p:txBody>
      </p:sp>
    </p:spTree>
    <p:extLst>
      <p:ext uri="{BB962C8B-B14F-4D97-AF65-F5344CB8AC3E}">
        <p14:creationId xmlns:p14="http://schemas.microsoft.com/office/powerpoint/2010/main" val="9076326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ESG Lab Summary 2011</a:t>
            </a:r>
            <a:endParaRPr lang="en-GB" dirty="0"/>
          </a:p>
        </p:txBody>
      </p:sp>
      <p:sp>
        <p:nvSpPr>
          <p:cNvPr id="3" name="Text Placeholder 2"/>
          <p:cNvSpPr>
            <a:spLocks noGrp="1"/>
          </p:cNvSpPr>
          <p:nvPr>
            <p:ph type="body" sz="quarter" idx="10"/>
          </p:nvPr>
        </p:nvSpPr>
        <p:spPr>
          <a:xfrm>
            <a:off x="519112" y="1447799"/>
            <a:ext cx="4872285" cy="3644075"/>
          </a:xfrm>
        </p:spPr>
        <p:txBody>
          <a:bodyPr/>
          <a:lstStyle/>
          <a:p>
            <a:r>
              <a:rPr lang="en-GB" dirty="0"/>
              <a:t>Available online: </a:t>
            </a:r>
            <a:r>
              <a:rPr lang="en-GB" dirty="0">
                <a:hlinkClick r:id="rId2"/>
              </a:rPr>
              <a:t>http://</a:t>
            </a:r>
            <a:r>
              <a:rPr lang="en-GB" dirty="0" smtClean="0">
                <a:hlinkClick r:id="rId2"/>
              </a:rPr>
              <a:t>www.microsoft.com/virtualization/en/us/solution-business-apps.aspx</a:t>
            </a:r>
            <a:endParaRPr lang="en-GB" dirty="0" smtClean="0"/>
          </a:p>
          <a:p>
            <a:r>
              <a:rPr lang="en-GB" dirty="0" smtClean="0"/>
              <a:t>Useful links, resources, case studies, white papers and webcasts</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3976" y="1054456"/>
            <a:ext cx="6096968" cy="5276945"/>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93749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a:stCxn id="24" idx="2"/>
          </p:cNvCxnSpPr>
          <p:nvPr/>
        </p:nvCxnSpPr>
        <p:spPr>
          <a:xfrm flipV="1">
            <a:off x="8589067" y="2346592"/>
            <a:ext cx="1883541" cy="84347"/>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p:cNvCxnSpPr>
            <a:endCxn id="79" idx="0"/>
          </p:cNvCxnSpPr>
          <p:nvPr/>
        </p:nvCxnSpPr>
        <p:spPr>
          <a:xfrm flipH="1">
            <a:off x="10510318" y="2356798"/>
            <a:ext cx="1" cy="906531"/>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flipH="1">
            <a:off x="5155894" y="2974554"/>
            <a:ext cx="2095868" cy="1112704"/>
          </a:xfrm>
          <a:prstGeom prst="line">
            <a:avLst/>
          </a:prstGeom>
        </p:spPr>
        <p:style>
          <a:lnRef idx="1">
            <a:schemeClr val="dk1"/>
          </a:lnRef>
          <a:fillRef idx="0">
            <a:schemeClr val="dk1"/>
          </a:fillRef>
          <a:effectRef idx="0">
            <a:schemeClr val="dk1"/>
          </a:effectRef>
          <a:fontRef idx="minor">
            <a:schemeClr val="tx1"/>
          </a:fontRef>
        </p:style>
      </p:cxnSp>
      <p:sp>
        <p:nvSpPr>
          <p:cNvPr id="25" name="Rounded Rectangle 24"/>
          <p:cNvSpPr/>
          <p:nvPr/>
        </p:nvSpPr>
        <p:spPr bwMode="auto">
          <a:xfrm>
            <a:off x="7159693" y="1465245"/>
            <a:ext cx="2170325" cy="2012616"/>
          </a:xfrm>
          <a:prstGeom prst="roundRect">
            <a:avLst>
              <a:gd name="adj" fmla="val 7271"/>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GB" dirty="0" smtClean="0"/>
              <a:t>2011 ESG Test Lab - Physical</a:t>
            </a:r>
            <a:endParaRPr lang="en-GB" dirty="0"/>
          </a:p>
        </p:txBody>
      </p:sp>
      <p:pic>
        <p:nvPicPr>
          <p:cNvPr id="4" name="Picture 4" descr="http://t2.gstatic.com/images?q=tbn:ANd9GcQqVAIfBfhaHo0Vsy1s8DUHNx0U4ppDHIxwG41Ge0ow__2LtTCP"/>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348161" y="4003618"/>
            <a:ext cx="1114425" cy="2482907"/>
          </a:xfrm>
          <a:prstGeom prst="rect">
            <a:avLst/>
          </a:prstGeom>
          <a:noFill/>
          <a:effectLst>
            <a:softEdge rad="12700"/>
          </a:effectLst>
        </p:spPr>
      </p:pic>
      <p:pic>
        <p:nvPicPr>
          <p:cNvPr id="14" name="Picture 2" descr="http://t1.gstatic.com/images?q=tbn:ANd9GcR0sVkigU6AD_ykolMnmfHU5nGjw0QRRZsDk9ts-BlzhSbklWaA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65668" y="1630109"/>
            <a:ext cx="188396" cy="1603122"/>
          </a:xfrm>
          <a:prstGeom prst="rect">
            <a:avLst/>
          </a:prstGeom>
          <a:noFill/>
        </p:spPr>
      </p:pic>
      <p:pic>
        <p:nvPicPr>
          <p:cNvPr id="15" name="Picture 2" descr="http://t1.gstatic.com/images?q=tbn:ANd9GcR0sVkigU6AD_ykolMnmfHU5nGjw0QRRZsDk9ts-BlzhSbklWaAi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8261322" y="1630110"/>
            <a:ext cx="157359" cy="813669"/>
          </a:xfrm>
          <a:prstGeom prst="rect">
            <a:avLst/>
          </a:prstGeom>
          <a:noFill/>
        </p:spPr>
      </p:pic>
      <p:sp>
        <p:nvSpPr>
          <p:cNvPr id="16" name="Rectangle 15"/>
          <p:cNvSpPr/>
          <p:nvPr/>
        </p:nvSpPr>
        <p:spPr>
          <a:xfrm>
            <a:off x="8261321" y="2463157"/>
            <a:ext cx="187074" cy="774923"/>
          </a:xfrm>
          <a:prstGeom prst="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8506497" y="2458314"/>
            <a:ext cx="187074" cy="774923"/>
          </a:xfrm>
          <a:prstGeom prst="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19" name="Picture 2" descr="http://t1.gstatic.com/images?q=tbn:ANd9GcR0sVkigU6AD_ykolMnmfHU5nGjw0QRRZsDk9ts-BlzhSbklWaA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76238" y="1620732"/>
            <a:ext cx="188396" cy="1603122"/>
          </a:xfrm>
          <a:prstGeom prst="rect">
            <a:avLst/>
          </a:prstGeom>
          <a:noFill/>
        </p:spPr>
      </p:pic>
      <p:pic>
        <p:nvPicPr>
          <p:cNvPr id="20" name="Picture 2" descr="http://t1.gstatic.com/images?q=tbn:ANd9GcR0sVkigU6AD_ykolMnmfHU5nGjw0QRRZsDk9ts-BlzhSbklWaA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3933" y="1627940"/>
            <a:ext cx="188396" cy="1603122"/>
          </a:xfrm>
          <a:prstGeom prst="rect">
            <a:avLst/>
          </a:prstGeom>
          <a:noFill/>
        </p:spPr>
      </p:pic>
      <p:pic>
        <p:nvPicPr>
          <p:cNvPr id="21" name="Picture 2" descr="http://t1.gstatic.com/images?q=tbn:ANd9GcR0sVkigU6AD_ykolMnmfHU5nGjw0QRRZsDk9ts-BlzhSbklWaA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24499" y="1630438"/>
            <a:ext cx="188396" cy="1603122"/>
          </a:xfrm>
          <a:prstGeom prst="rect">
            <a:avLst/>
          </a:prstGeom>
          <a:noFill/>
        </p:spPr>
      </p:pic>
      <p:pic>
        <p:nvPicPr>
          <p:cNvPr id="22" name="Picture 2" descr="http://t1.gstatic.com/images?q=tbn:ANd9GcR0sVkigU6AD_ykolMnmfHU5nGjw0QRRZsDk9ts-BlzhSbklWaA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43429" y="1643980"/>
            <a:ext cx="188396" cy="1603122"/>
          </a:xfrm>
          <a:prstGeom prst="rect">
            <a:avLst/>
          </a:prstGeom>
          <a:noFill/>
        </p:spPr>
      </p:pic>
      <p:pic>
        <p:nvPicPr>
          <p:cNvPr id="23" name="Picture 2" descr="http://t1.gstatic.com/images?q=tbn:ANd9GcR0sVkigU6AD_ykolMnmfHU5nGjw0QRRZsDk9ts-BlzhSbklWaA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53994" y="1634603"/>
            <a:ext cx="188396" cy="1603122"/>
          </a:xfrm>
          <a:prstGeom prst="rect">
            <a:avLst/>
          </a:prstGeom>
          <a:noFill/>
        </p:spPr>
      </p:pic>
      <p:sp>
        <p:nvSpPr>
          <p:cNvPr id="24" name="Rectangle 23"/>
          <p:cNvSpPr/>
          <p:nvPr/>
        </p:nvSpPr>
        <p:spPr>
          <a:xfrm>
            <a:off x="8495530" y="1656016"/>
            <a:ext cx="187074" cy="774923"/>
          </a:xfrm>
          <a:prstGeom prst="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Flowchart: Magnetic Disk 25"/>
          <p:cNvSpPr/>
          <p:nvPr/>
        </p:nvSpPr>
        <p:spPr>
          <a:xfrm>
            <a:off x="6853546"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27" name="Flowchart: Magnetic Disk 26"/>
          <p:cNvSpPr/>
          <p:nvPr/>
        </p:nvSpPr>
        <p:spPr>
          <a:xfrm>
            <a:off x="7130566"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28" name="Flowchart: Magnetic Disk 27"/>
          <p:cNvSpPr/>
          <p:nvPr/>
        </p:nvSpPr>
        <p:spPr>
          <a:xfrm>
            <a:off x="7526743"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29" name="Flowchart: Magnetic Disk 28"/>
          <p:cNvSpPr/>
          <p:nvPr/>
        </p:nvSpPr>
        <p:spPr>
          <a:xfrm>
            <a:off x="7823108"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30" name="Flowchart: Magnetic Disk 29"/>
          <p:cNvSpPr/>
          <p:nvPr/>
        </p:nvSpPr>
        <p:spPr>
          <a:xfrm>
            <a:off x="8227096"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31" name="Flowchart: Magnetic Disk 30"/>
          <p:cNvSpPr/>
          <p:nvPr/>
        </p:nvSpPr>
        <p:spPr>
          <a:xfrm>
            <a:off x="8504114"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32" name="Flowchart: Magnetic Disk 31"/>
          <p:cNvSpPr/>
          <p:nvPr/>
        </p:nvSpPr>
        <p:spPr>
          <a:xfrm>
            <a:off x="8873473"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33" name="Flowchart: Magnetic Disk 32"/>
          <p:cNvSpPr/>
          <p:nvPr/>
        </p:nvSpPr>
        <p:spPr>
          <a:xfrm>
            <a:off x="9150490"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cxnSp>
        <p:nvCxnSpPr>
          <p:cNvPr id="34" name="Straight Arrow Connector 33"/>
          <p:cNvCxnSpPr/>
          <p:nvPr/>
        </p:nvCxnSpPr>
        <p:spPr>
          <a:xfrm>
            <a:off x="9596028" y="4894944"/>
            <a:ext cx="1625176" cy="1588"/>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95938" y="4438510"/>
            <a:ext cx="1923764" cy="307777"/>
          </a:xfrm>
          <a:prstGeom prst="rect">
            <a:avLst/>
          </a:prstGeom>
          <a:noFill/>
        </p:spPr>
        <p:txBody>
          <a:bodyPr wrap="square" rtlCol="0">
            <a:spAutoFit/>
          </a:bodyPr>
          <a:lstStyle/>
          <a:p>
            <a:pPr defTabSz="457200"/>
            <a:r>
              <a:rPr lang="en-US" sz="1400" dirty="0" smtClean="0"/>
              <a:t>RAID-10 Pools:</a:t>
            </a:r>
            <a:endParaRPr lang="en-US" sz="1400" dirty="0"/>
          </a:p>
        </p:txBody>
      </p:sp>
      <p:sp>
        <p:nvSpPr>
          <p:cNvPr id="36" name="TextBox 35"/>
          <p:cNvSpPr txBox="1"/>
          <p:nvPr/>
        </p:nvSpPr>
        <p:spPr>
          <a:xfrm>
            <a:off x="5383401" y="4746287"/>
            <a:ext cx="1422029" cy="307777"/>
          </a:xfrm>
          <a:prstGeom prst="rect">
            <a:avLst/>
          </a:prstGeom>
          <a:noFill/>
        </p:spPr>
        <p:txBody>
          <a:bodyPr wrap="square" rtlCol="0">
            <a:spAutoFit/>
          </a:bodyPr>
          <a:lstStyle/>
          <a:p>
            <a:pPr algn="r" defTabSz="457200"/>
            <a:r>
              <a:rPr lang="en-US" sz="1200" dirty="0" smtClean="0"/>
              <a:t> </a:t>
            </a:r>
            <a:r>
              <a:rPr lang="en-US" sz="1400" dirty="0" smtClean="0"/>
              <a:t>Data (88):</a:t>
            </a:r>
            <a:endParaRPr lang="en-US" sz="1600" dirty="0"/>
          </a:p>
        </p:txBody>
      </p:sp>
      <p:sp>
        <p:nvSpPr>
          <p:cNvPr id="37" name="Flowchart: Magnetic Disk 36"/>
          <p:cNvSpPr/>
          <p:nvPr/>
        </p:nvSpPr>
        <p:spPr>
          <a:xfrm>
            <a:off x="6853546"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38" name="Flowchart: Magnetic Disk 37"/>
          <p:cNvSpPr/>
          <p:nvPr/>
        </p:nvSpPr>
        <p:spPr>
          <a:xfrm>
            <a:off x="7130566"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39" name="Flowchart: Magnetic Disk 38"/>
          <p:cNvSpPr/>
          <p:nvPr/>
        </p:nvSpPr>
        <p:spPr>
          <a:xfrm>
            <a:off x="7526743"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40" name="Flowchart: Magnetic Disk 39"/>
          <p:cNvSpPr/>
          <p:nvPr/>
        </p:nvSpPr>
        <p:spPr>
          <a:xfrm>
            <a:off x="7823108"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41" name="Flowchart: Magnetic Disk 40"/>
          <p:cNvSpPr/>
          <p:nvPr/>
        </p:nvSpPr>
        <p:spPr>
          <a:xfrm>
            <a:off x="8227096"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42" name="Flowchart: Magnetic Disk 41"/>
          <p:cNvSpPr/>
          <p:nvPr/>
        </p:nvSpPr>
        <p:spPr>
          <a:xfrm>
            <a:off x="8504114"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43" name="Flowchart: Magnetic Disk 42"/>
          <p:cNvSpPr/>
          <p:nvPr/>
        </p:nvSpPr>
        <p:spPr>
          <a:xfrm>
            <a:off x="8873473"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44" name="Flowchart: Magnetic Disk 43"/>
          <p:cNvSpPr/>
          <p:nvPr/>
        </p:nvSpPr>
        <p:spPr>
          <a:xfrm>
            <a:off x="9150490"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cxnSp>
        <p:nvCxnSpPr>
          <p:cNvPr id="45" name="Straight Arrow Connector 44"/>
          <p:cNvCxnSpPr/>
          <p:nvPr/>
        </p:nvCxnSpPr>
        <p:spPr>
          <a:xfrm>
            <a:off x="9596031" y="5199744"/>
            <a:ext cx="1117309" cy="1588"/>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383401" y="5051087"/>
            <a:ext cx="1422029" cy="307777"/>
          </a:xfrm>
          <a:prstGeom prst="rect">
            <a:avLst/>
          </a:prstGeom>
          <a:noFill/>
        </p:spPr>
        <p:txBody>
          <a:bodyPr wrap="square" rtlCol="0">
            <a:spAutoFit/>
          </a:bodyPr>
          <a:lstStyle/>
          <a:p>
            <a:pPr algn="r" defTabSz="457200"/>
            <a:r>
              <a:rPr lang="en-US" sz="1400" dirty="0" smtClean="0"/>
              <a:t> Logs(16):</a:t>
            </a:r>
            <a:endParaRPr lang="en-US" sz="1400" dirty="0"/>
          </a:p>
        </p:txBody>
      </p:sp>
      <p:sp>
        <p:nvSpPr>
          <p:cNvPr id="47" name="Flowchart: Magnetic Disk 46"/>
          <p:cNvSpPr/>
          <p:nvPr/>
        </p:nvSpPr>
        <p:spPr>
          <a:xfrm>
            <a:off x="6853546"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48" name="Flowchart: Magnetic Disk 47"/>
          <p:cNvSpPr/>
          <p:nvPr/>
        </p:nvSpPr>
        <p:spPr>
          <a:xfrm>
            <a:off x="7130566"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49" name="Flowchart: Magnetic Disk 48"/>
          <p:cNvSpPr/>
          <p:nvPr/>
        </p:nvSpPr>
        <p:spPr>
          <a:xfrm>
            <a:off x="7526743"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50" name="Flowchart: Magnetic Disk 49"/>
          <p:cNvSpPr/>
          <p:nvPr/>
        </p:nvSpPr>
        <p:spPr>
          <a:xfrm>
            <a:off x="7823108"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51" name="Flowchart: Magnetic Disk 50"/>
          <p:cNvSpPr/>
          <p:nvPr/>
        </p:nvSpPr>
        <p:spPr>
          <a:xfrm>
            <a:off x="8227096"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52" name="Flowchart: Magnetic Disk 51"/>
          <p:cNvSpPr/>
          <p:nvPr/>
        </p:nvSpPr>
        <p:spPr>
          <a:xfrm>
            <a:off x="8504114"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53" name="Flowchart: Magnetic Disk 52"/>
          <p:cNvSpPr/>
          <p:nvPr/>
        </p:nvSpPr>
        <p:spPr>
          <a:xfrm>
            <a:off x="8873473"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54" name="Flowchart: Magnetic Disk 53"/>
          <p:cNvSpPr/>
          <p:nvPr/>
        </p:nvSpPr>
        <p:spPr>
          <a:xfrm>
            <a:off x="9150490"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cxnSp>
        <p:nvCxnSpPr>
          <p:cNvPr id="55" name="Straight Arrow Connector 54"/>
          <p:cNvCxnSpPr/>
          <p:nvPr/>
        </p:nvCxnSpPr>
        <p:spPr>
          <a:xfrm>
            <a:off x="9596031" y="5504544"/>
            <a:ext cx="711015" cy="1588"/>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383401" y="5355887"/>
            <a:ext cx="1422029" cy="307777"/>
          </a:xfrm>
          <a:prstGeom prst="rect">
            <a:avLst/>
          </a:prstGeom>
          <a:noFill/>
        </p:spPr>
        <p:txBody>
          <a:bodyPr wrap="square" rtlCol="0">
            <a:spAutoFit/>
          </a:bodyPr>
          <a:lstStyle/>
          <a:p>
            <a:pPr algn="r" defTabSz="457200"/>
            <a:r>
              <a:rPr lang="en-US" sz="1400" dirty="0" smtClean="0"/>
              <a:t> OS(24):</a:t>
            </a:r>
            <a:endParaRPr lang="en-US" sz="1400" dirty="0"/>
          </a:p>
        </p:txBody>
      </p:sp>
      <p:sp>
        <p:nvSpPr>
          <p:cNvPr id="57" name="Flowchart: Magnetic Disk 56"/>
          <p:cNvSpPr/>
          <p:nvPr/>
        </p:nvSpPr>
        <p:spPr>
          <a:xfrm>
            <a:off x="6853546"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58" name="Flowchart: Magnetic Disk 57"/>
          <p:cNvSpPr/>
          <p:nvPr/>
        </p:nvSpPr>
        <p:spPr>
          <a:xfrm>
            <a:off x="7130566"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59" name="Flowchart: Magnetic Disk 58"/>
          <p:cNvSpPr/>
          <p:nvPr/>
        </p:nvSpPr>
        <p:spPr>
          <a:xfrm>
            <a:off x="7526743"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60" name="Flowchart: Magnetic Disk 59"/>
          <p:cNvSpPr/>
          <p:nvPr/>
        </p:nvSpPr>
        <p:spPr>
          <a:xfrm>
            <a:off x="7823108"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61" name="Flowchart: Magnetic Disk 60"/>
          <p:cNvSpPr/>
          <p:nvPr/>
        </p:nvSpPr>
        <p:spPr>
          <a:xfrm>
            <a:off x="8227096"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62" name="Flowchart: Magnetic Disk 61"/>
          <p:cNvSpPr/>
          <p:nvPr/>
        </p:nvSpPr>
        <p:spPr>
          <a:xfrm>
            <a:off x="8504114"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63" name="Flowchart: Magnetic Disk 62"/>
          <p:cNvSpPr/>
          <p:nvPr/>
        </p:nvSpPr>
        <p:spPr>
          <a:xfrm>
            <a:off x="8873473"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64" name="Flowchart: Magnetic Disk 63"/>
          <p:cNvSpPr/>
          <p:nvPr/>
        </p:nvSpPr>
        <p:spPr>
          <a:xfrm>
            <a:off x="9150490"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cxnSp>
        <p:nvCxnSpPr>
          <p:cNvPr id="65" name="Straight Arrow Connector 64"/>
          <p:cNvCxnSpPr/>
          <p:nvPr/>
        </p:nvCxnSpPr>
        <p:spPr>
          <a:xfrm>
            <a:off x="9596031" y="5809344"/>
            <a:ext cx="406295" cy="1588"/>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383401" y="5660687"/>
            <a:ext cx="1422029" cy="307777"/>
          </a:xfrm>
          <a:prstGeom prst="rect">
            <a:avLst/>
          </a:prstGeom>
          <a:noFill/>
        </p:spPr>
        <p:txBody>
          <a:bodyPr wrap="square" rtlCol="0">
            <a:spAutoFit/>
          </a:bodyPr>
          <a:lstStyle/>
          <a:p>
            <a:pPr algn="r" defTabSz="457200"/>
            <a:r>
              <a:rPr lang="en-US" sz="1400" dirty="0" smtClean="0"/>
              <a:t> Apps(16):</a:t>
            </a:r>
            <a:endParaRPr lang="en-US" sz="1400" dirty="0"/>
          </a:p>
        </p:txBody>
      </p:sp>
      <p:sp>
        <p:nvSpPr>
          <p:cNvPr id="67" name="TextBox 66"/>
          <p:cNvSpPr txBox="1"/>
          <p:nvPr/>
        </p:nvSpPr>
        <p:spPr>
          <a:xfrm>
            <a:off x="687279" y="4876805"/>
            <a:ext cx="3375665" cy="646331"/>
          </a:xfrm>
          <a:prstGeom prst="rect">
            <a:avLst/>
          </a:prstGeom>
          <a:noFill/>
        </p:spPr>
        <p:txBody>
          <a:bodyPr wrap="square" rtlCol="0">
            <a:spAutoFit/>
          </a:bodyPr>
          <a:lstStyle/>
          <a:p>
            <a:pPr algn="r" defTabSz="457200"/>
            <a:r>
              <a:rPr lang="en-US" dirty="0" smtClean="0"/>
              <a:t>EMC CX4-960</a:t>
            </a:r>
          </a:p>
          <a:p>
            <a:pPr algn="r" defTabSz="457200"/>
            <a:r>
              <a:rPr lang="en-US" dirty="0" smtClean="0"/>
              <a:t>155 15K RPM FC disk drives</a:t>
            </a:r>
            <a:endParaRPr lang="en-US" sz="1400" dirty="0"/>
          </a:p>
        </p:txBody>
      </p:sp>
      <p:sp>
        <p:nvSpPr>
          <p:cNvPr id="68" name="TextBox 67"/>
          <p:cNvSpPr txBox="1"/>
          <p:nvPr/>
        </p:nvSpPr>
        <p:spPr>
          <a:xfrm rot="19220686">
            <a:off x="7542629" y="1074826"/>
            <a:ext cx="1302484" cy="276999"/>
          </a:xfrm>
          <a:prstGeom prst="rect">
            <a:avLst/>
          </a:prstGeom>
          <a:noFill/>
        </p:spPr>
        <p:txBody>
          <a:bodyPr wrap="square" rtlCol="0">
            <a:spAutoFit/>
          </a:bodyPr>
          <a:lstStyle/>
          <a:p>
            <a:pPr algn="ctr" defTabSz="457200"/>
            <a:r>
              <a:rPr lang="en-US" sz="1200" b="1" dirty="0" smtClean="0"/>
              <a:t>SharePoint</a:t>
            </a:r>
            <a:endParaRPr lang="en-US" sz="1200" b="1" dirty="0"/>
          </a:p>
        </p:txBody>
      </p:sp>
      <p:sp>
        <p:nvSpPr>
          <p:cNvPr id="69" name="TextBox 68"/>
          <p:cNvSpPr txBox="1"/>
          <p:nvPr/>
        </p:nvSpPr>
        <p:spPr>
          <a:xfrm rot="19259906">
            <a:off x="8012158" y="1144797"/>
            <a:ext cx="1302484" cy="276999"/>
          </a:xfrm>
          <a:prstGeom prst="rect">
            <a:avLst/>
          </a:prstGeom>
          <a:noFill/>
        </p:spPr>
        <p:txBody>
          <a:bodyPr wrap="square" rtlCol="0">
            <a:spAutoFit/>
          </a:bodyPr>
          <a:lstStyle/>
          <a:p>
            <a:pPr algn="ctr" defTabSz="457200"/>
            <a:r>
              <a:rPr lang="en-US" sz="1200" b="1" dirty="0" smtClean="0"/>
              <a:t>Utilities</a:t>
            </a:r>
            <a:endParaRPr lang="en-US" sz="1200" b="1" dirty="0"/>
          </a:p>
        </p:txBody>
      </p:sp>
      <p:sp>
        <p:nvSpPr>
          <p:cNvPr id="70" name="TextBox 69"/>
          <p:cNvSpPr txBox="1"/>
          <p:nvPr/>
        </p:nvSpPr>
        <p:spPr>
          <a:xfrm rot="19152516">
            <a:off x="8546989" y="1099956"/>
            <a:ext cx="1302484" cy="276999"/>
          </a:xfrm>
          <a:prstGeom prst="rect">
            <a:avLst/>
          </a:prstGeom>
          <a:noFill/>
        </p:spPr>
        <p:txBody>
          <a:bodyPr wrap="square" rtlCol="0">
            <a:spAutoFit/>
          </a:bodyPr>
          <a:lstStyle/>
          <a:p>
            <a:pPr algn="ctr" defTabSz="457200"/>
            <a:r>
              <a:rPr lang="en-US" sz="1200" b="1" dirty="0" smtClean="0"/>
              <a:t>Exchange</a:t>
            </a:r>
            <a:endParaRPr lang="en-US" sz="1200" b="1" dirty="0"/>
          </a:p>
        </p:txBody>
      </p:sp>
      <p:sp>
        <p:nvSpPr>
          <p:cNvPr id="71" name="TextBox 70"/>
          <p:cNvSpPr txBox="1"/>
          <p:nvPr/>
        </p:nvSpPr>
        <p:spPr>
          <a:xfrm rot="19270310">
            <a:off x="7129637" y="1090134"/>
            <a:ext cx="1302484" cy="276999"/>
          </a:xfrm>
          <a:prstGeom prst="rect">
            <a:avLst/>
          </a:prstGeom>
          <a:noFill/>
        </p:spPr>
        <p:txBody>
          <a:bodyPr wrap="square" rtlCol="0">
            <a:spAutoFit/>
          </a:bodyPr>
          <a:lstStyle/>
          <a:p>
            <a:pPr algn="ctr" defTabSz="457200"/>
            <a:r>
              <a:rPr lang="en-US" sz="1200" b="1" dirty="0" smtClean="0"/>
              <a:t>SQL Server</a:t>
            </a:r>
            <a:endParaRPr lang="en-US" sz="1200" b="1" dirty="0"/>
          </a:p>
        </p:txBody>
      </p:sp>
      <p:grpSp>
        <p:nvGrpSpPr>
          <p:cNvPr id="72" name="Group 443"/>
          <p:cNvGrpSpPr/>
          <p:nvPr/>
        </p:nvGrpSpPr>
        <p:grpSpPr>
          <a:xfrm>
            <a:off x="5706932" y="3275130"/>
            <a:ext cx="1054430" cy="580572"/>
            <a:chOff x="2692052" y="3048000"/>
            <a:chExt cx="762000" cy="609600"/>
          </a:xfrm>
        </p:grpSpPr>
        <p:grpSp>
          <p:nvGrpSpPr>
            <p:cNvPr id="73" name="Group 2286"/>
            <p:cNvGrpSpPr/>
            <p:nvPr/>
          </p:nvGrpSpPr>
          <p:grpSpPr>
            <a:xfrm>
              <a:off x="2743199" y="3048000"/>
              <a:ext cx="710851" cy="609600"/>
              <a:chOff x="2015938" y="2057400"/>
              <a:chExt cx="1379888" cy="1143000"/>
            </a:xfrm>
          </p:grpSpPr>
          <p:grpSp>
            <p:nvGrpSpPr>
              <p:cNvPr id="75" name="Group 205"/>
              <p:cNvGrpSpPr>
                <a:grpSpLocks/>
              </p:cNvGrpSpPr>
              <p:nvPr/>
            </p:nvGrpSpPr>
            <p:grpSpPr bwMode="auto">
              <a:xfrm>
                <a:off x="2057400" y="2057400"/>
                <a:ext cx="1180260" cy="1143000"/>
                <a:chOff x="3888" y="144"/>
                <a:chExt cx="1368" cy="1368"/>
              </a:xfrm>
            </p:grpSpPr>
            <p:sp>
              <p:nvSpPr>
                <p:cNvPr id="77" name="Oval 206"/>
                <p:cNvSpPr>
                  <a:spLocks noChangeArrowheads="1"/>
                </p:cNvSpPr>
                <p:nvPr/>
              </p:nvSpPr>
              <p:spPr bwMode="auto">
                <a:xfrm>
                  <a:off x="3888" y="144"/>
                  <a:ext cx="1368" cy="1368"/>
                </a:xfrm>
                <a:prstGeom prst="ellipse">
                  <a:avLst/>
                </a:prstGeom>
                <a:gradFill rotWithShape="1">
                  <a:gsLst>
                    <a:gs pos="0">
                      <a:srgbClr val="F5F8FF"/>
                    </a:gs>
                    <a:gs pos="100000">
                      <a:srgbClr val="C2C5C8"/>
                    </a:gs>
                  </a:gsLst>
                  <a:lin ang="5400000" scaled="1"/>
                </a:gradFill>
                <a:ln w="9525">
                  <a:solidFill>
                    <a:schemeClr val="bg2"/>
                  </a:solidFill>
                  <a:round/>
                  <a:headEnd/>
                  <a:tailEnd/>
                </a:ln>
                <a:effectLst/>
              </p:spPr>
              <p:txBody>
                <a:bodyPr wrap="none" anchor="ctr"/>
                <a:lstStyle/>
                <a:p>
                  <a:pPr defTabSz="457200"/>
                  <a:endParaRPr lang="en-US">
                    <a:solidFill>
                      <a:prstClr val="black"/>
                    </a:solidFill>
                  </a:endParaRPr>
                </a:p>
              </p:txBody>
            </p:sp>
            <p:sp>
              <p:nvSpPr>
                <p:cNvPr id="78" name="Oval 207"/>
                <p:cNvSpPr>
                  <a:spLocks noChangeArrowheads="1"/>
                </p:cNvSpPr>
                <p:nvPr/>
              </p:nvSpPr>
              <p:spPr bwMode="auto">
                <a:xfrm rot="10800000">
                  <a:off x="3960" y="216"/>
                  <a:ext cx="1224" cy="1224"/>
                </a:xfrm>
                <a:prstGeom prst="ellipse">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6200000" scaled="1"/>
                  <a:tileRect/>
                </a:gradFill>
                <a:ln w="6350">
                  <a:solidFill>
                    <a:srgbClr val="FF9933"/>
                  </a:solidFill>
                  <a:round/>
                  <a:headEnd/>
                  <a:tailEnd/>
                </a:ln>
                <a:effectLst/>
              </p:spPr>
              <p:txBody>
                <a:bodyPr wrap="none" anchor="ctr"/>
                <a:lstStyle/>
                <a:p>
                  <a:pPr defTabSz="457200"/>
                  <a:endParaRPr lang="en-US">
                    <a:solidFill>
                      <a:prstClr val="black"/>
                    </a:solidFill>
                  </a:endParaRPr>
                </a:p>
              </p:txBody>
            </p:sp>
          </p:grpSp>
          <p:pic>
            <p:nvPicPr>
              <p:cNvPr id="76" name="Picture 209" descr="clou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15938" y="2387597"/>
                <a:ext cx="1379888" cy="526232"/>
              </a:xfrm>
              <a:prstGeom prst="rect">
                <a:avLst/>
              </a:prstGeom>
              <a:noFill/>
            </p:spPr>
          </p:pic>
        </p:grpSp>
        <p:sp>
          <p:nvSpPr>
            <p:cNvPr id="74" name="TextBox 73"/>
            <p:cNvSpPr txBox="1"/>
            <p:nvPr/>
          </p:nvSpPr>
          <p:spPr>
            <a:xfrm>
              <a:off x="2692052" y="3185202"/>
              <a:ext cx="762000" cy="290849"/>
            </a:xfrm>
            <a:prstGeom prst="rect">
              <a:avLst/>
            </a:prstGeom>
            <a:noFill/>
          </p:spPr>
          <p:txBody>
            <a:bodyPr wrap="square" rtlCol="0">
              <a:spAutoFit/>
            </a:bodyPr>
            <a:lstStyle/>
            <a:p>
              <a:pPr algn="ctr" defTabSz="457200"/>
              <a:r>
                <a:rPr lang="en-US" sz="1200" b="1" dirty="0" smtClean="0">
                  <a:solidFill>
                    <a:schemeClr val="bg1"/>
                  </a:solidFill>
                </a:rPr>
                <a:t>SAN</a:t>
              </a:r>
              <a:endParaRPr lang="en-US" sz="1200" b="1" dirty="0">
                <a:solidFill>
                  <a:schemeClr val="bg1"/>
                </a:solidFill>
              </a:endParaRPr>
            </a:p>
          </p:txBody>
        </p:sp>
      </p:grpSp>
      <p:sp>
        <p:nvSpPr>
          <p:cNvPr id="82" name="TextBox 81"/>
          <p:cNvSpPr txBox="1"/>
          <p:nvPr/>
        </p:nvSpPr>
        <p:spPr>
          <a:xfrm>
            <a:off x="6524835" y="3737357"/>
            <a:ext cx="2846004" cy="307777"/>
          </a:xfrm>
          <a:prstGeom prst="rect">
            <a:avLst/>
          </a:prstGeom>
          <a:noFill/>
        </p:spPr>
        <p:txBody>
          <a:bodyPr wrap="square" rtlCol="0">
            <a:spAutoFit/>
          </a:bodyPr>
          <a:lstStyle/>
          <a:p>
            <a:pPr defTabSz="457200"/>
            <a:r>
              <a:rPr lang="en-US" sz="1400" dirty="0" smtClean="0"/>
              <a:t>2x4 Gbps FC per server</a:t>
            </a:r>
            <a:endParaRPr lang="en-US" sz="1400" dirty="0"/>
          </a:p>
        </p:txBody>
      </p:sp>
      <p:sp>
        <p:nvSpPr>
          <p:cNvPr id="83" name="TextBox 82"/>
          <p:cNvSpPr txBox="1"/>
          <p:nvPr/>
        </p:nvSpPr>
        <p:spPr>
          <a:xfrm>
            <a:off x="3836058" y="1860396"/>
            <a:ext cx="2969370" cy="923330"/>
          </a:xfrm>
          <a:prstGeom prst="rect">
            <a:avLst/>
          </a:prstGeom>
          <a:noFill/>
        </p:spPr>
        <p:txBody>
          <a:bodyPr wrap="square" rtlCol="0">
            <a:spAutoFit/>
          </a:bodyPr>
          <a:lstStyle/>
          <a:p>
            <a:pPr algn="r" defTabSz="457200"/>
            <a:r>
              <a:rPr lang="en-US" dirty="0" smtClean="0"/>
              <a:t>HP BL680C</a:t>
            </a:r>
          </a:p>
          <a:p>
            <a:pPr algn="r" defTabSz="457200"/>
            <a:r>
              <a:rPr lang="en-US" dirty="0" smtClean="0"/>
              <a:t> up to 24 cores and</a:t>
            </a:r>
            <a:br>
              <a:rPr lang="en-US" dirty="0" smtClean="0"/>
            </a:br>
            <a:r>
              <a:rPr lang="en-US" dirty="0" smtClean="0"/>
              <a:t>128 GB RAM per blade</a:t>
            </a:r>
            <a:endParaRPr lang="en-US" dirty="0"/>
          </a:p>
        </p:txBody>
      </p:sp>
      <p:grpSp>
        <p:nvGrpSpPr>
          <p:cNvPr id="5" name="Group 4"/>
          <p:cNvGrpSpPr/>
          <p:nvPr/>
        </p:nvGrpSpPr>
        <p:grpSpPr>
          <a:xfrm>
            <a:off x="9725458" y="3147296"/>
            <a:ext cx="1592496" cy="794003"/>
            <a:chOff x="9780997" y="3051424"/>
            <a:chExt cx="1592496" cy="794003"/>
          </a:xfrm>
        </p:grpSpPr>
        <p:sp>
          <p:nvSpPr>
            <p:cNvPr id="3" name="Rounded Rectangle 2"/>
            <p:cNvSpPr/>
            <p:nvPr/>
          </p:nvSpPr>
          <p:spPr bwMode="auto">
            <a:xfrm>
              <a:off x="9780997" y="3051424"/>
              <a:ext cx="1592496" cy="794003"/>
            </a:xfrm>
            <a:prstGeom prst="roundRect">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pic>
          <p:nvPicPr>
            <p:cNvPr id="79" name="Picture 2" descr="http://t2.gstatic.com/images?q=tbn:ANd9GcR-y6P8qhb4b_kbNTrtUv_0-9YJyZ6-qyirILAdUAR-0a37VfEJ"/>
            <p:cNvPicPr>
              <a:picLocks noChangeAspect="1" noChangeArrowheads="1"/>
            </p:cNvPicPr>
            <p:nvPr/>
          </p:nvPicPr>
          <p:blipFill>
            <a:blip r:embed="rId6"/>
            <a:srcRect/>
            <a:stretch>
              <a:fillRect/>
            </a:stretch>
          </p:blipFill>
          <p:spPr bwMode="auto">
            <a:xfrm>
              <a:off x="9905629" y="3167457"/>
              <a:ext cx="1320456" cy="342901"/>
            </a:xfrm>
            <a:prstGeom prst="rect">
              <a:avLst/>
            </a:prstGeom>
            <a:noFill/>
          </p:spPr>
        </p:pic>
      </p:grpSp>
      <p:grpSp>
        <p:nvGrpSpPr>
          <p:cNvPr id="80" name="Group 79"/>
          <p:cNvGrpSpPr/>
          <p:nvPr/>
        </p:nvGrpSpPr>
        <p:grpSpPr>
          <a:xfrm>
            <a:off x="9977454" y="2017503"/>
            <a:ext cx="990309" cy="658179"/>
            <a:chOff x="1103244" y="3306965"/>
            <a:chExt cx="1028700" cy="794583"/>
          </a:xfrm>
        </p:grpSpPr>
        <p:grpSp>
          <p:nvGrpSpPr>
            <p:cNvPr id="85" name="Group 205"/>
            <p:cNvGrpSpPr>
              <a:grpSpLocks/>
            </p:cNvGrpSpPr>
            <p:nvPr/>
          </p:nvGrpSpPr>
          <p:grpSpPr bwMode="auto">
            <a:xfrm>
              <a:off x="1173154" y="3306965"/>
              <a:ext cx="858371" cy="794583"/>
              <a:chOff x="3888" y="144"/>
              <a:chExt cx="1368" cy="1368"/>
            </a:xfrm>
          </p:grpSpPr>
          <p:sp>
            <p:nvSpPr>
              <p:cNvPr id="89" name="Oval 206"/>
              <p:cNvSpPr>
                <a:spLocks noChangeArrowheads="1"/>
              </p:cNvSpPr>
              <p:nvPr/>
            </p:nvSpPr>
            <p:spPr bwMode="auto">
              <a:xfrm>
                <a:off x="3888" y="144"/>
                <a:ext cx="1368" cy="1368"/>
              </a:xfrm>
              <a:prstGeom prst="ellipse">
                <a:avLst/>
              </a:prstGeom>
              <a:gradFill rotWithShape="1">
                <a:gsLst>
                  <a:gs pos="0">
                    <a:srgbClr val="F5F8FF"/>
                  </a:gs>
                  <a:gs pos="100000">
                    <a:srgbClr val="C2C5C8"/>
                  </a:gs>
                </a:gsLst>
                <a:lin ang="5400000" scaled="1"/>
              </a:gradFill>
              <a:ln w="9525">
                <a:solidFill>
                  <a:schemeClr val="bg2"/>
                </a:solidFill>
                <a:round/>
                <a:headEnd/>
                <a:tailEnd/>
              </a:ln>
              <a:effectLst/>
            </p:spPr>
            <p:txBody>
              <a:bodyPr wrap="none" anchor="ctr"/>
              <a:lstStyle/>
              <a:p>
                <a:pPr defTabSz="457200"/>
                <a:endParaRPr lang="en-US">
                  <a:solidFill>
                    <a:prstClr val="black"/>
                  </a:solidFill>
                </a:endParaRPr>
              </a:p>
            </p:txBody>
          </p:sp>
          <p:sp>
            <p:nvSpPr>
              <p:cNvPr id="90" name="Oval 207"/>
              <p:cNvSpPr>
                <a:spLocks noChangeArrowheads="1"/>
              </p:cNvSpPr>
              <p:nvPr/>
            </p:nvSpPr>
            <p:spPr bwMode="auto">
              <a:xfrm rot="10800000">
                <a:off x="3960" y="216"/>
                <a:ext cx="1224" cy="1224"/>
              </a:xfrm>
              <a:prstGeom prst="ellipse">
                <a:avLst/>
              </a:prstGeom>
              <a:gradFill rotWithShape="1">
                <a:gsLst>
                  <a:gs pos="0">
                    <a:srgbClr val="F5F8FF"/>
                  </a:gs>
                  <a:gs pos="100000">
                    <a:srgbClr val="C2C5C8"/>
                  </a:gs>
                </a:gsLst>
                <a:lin ang="5400000" scaled="1"/>
              </a:gradFill>
              <a:ln w="6350">
                <a:solidFill>
                  <a:srgbClr val="C2C5C8"/>
                </a:solidFill>
                <a:round/>
                <a:headEnd/>
                <a:tailEnd/>
              </a:ln>
              <a:effectLst/>
            </p:spPr>
            <p:txBody>
              <a:bodyPr wrap="none" anchor="ctr"/>
              <a:lstStyle/>
              <a:p>
                <a:pPr defTabSz="457200"/>
                <a:endParaRPr lang="en-US">
                  <a:solidFill>
                    <a:prstClr val="black"/>
                  </a:solidFill>
                </a:endParaRPr>
              </a:p>
            </p:txBody>
          </p:sp>
        </p:grpSp>
        <p:sp>
          <p:nvSpPr>
            <p:cNvPr id="86" name="Oval 208"/>
            <p:cNvSpPr>
              <a:spLocks noChangeArrowheads="1"/>
            </p:cNvSpPr>
            <p:nvPr/>
          </p:nvSpPr>
          <p:spPr bwMode="auto">
            <a:xfrm>
              <a:off x="1244600" y="3385329"/>
              <a:ext cx="714935" cy="662498"/>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w="9525">
              <a:solidFill>
                <a:srgbClr val="FF8989"/>
              </a:solidFill>
              <a:round/>
              <a:headEnd/>
              <a:tailEnd/>
            </a:ln>
            <a:effectLst/>
          </p:spPr>
          <p:txBody>
            <a:bodyPr wrap="none" anchor="ctr"/>
            <a:lstStyle/>
            <a:p>
              <a:pPr defTabSz="457200"/>
              <a:endParaRPr lang="en-US">
                <a:solidFill>
                  <a:prstClr val="black"/>
                </a:solidFill>
              </a:endParaRPr>
            </a:p>
          </p:txBody>
        </p:sp>
        <p:pic>
          <p:nvPicPr>
            <p:cNvPr id="87" name="Picture 209" descr="cloud"/>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03244" y="3544245"/>
              <a:ext cx="1028700" cy="333324"/>
            </a:xfrm>
            <a:prstGeom prst="rect">
              <a:avLst/>
            </a:prstGeom>
            <a:noFill/>
          </p:spPr>
        </p:pic>
        <p:sp>
          <p:nvSpPr>
            <p:cNvPr id="88" name="TextBox 87"/>
            <p:cNvSpPr txBox="1"/>
            <p:nvPr/>
          </p:nvSpPr>
          <p:spPr>
            <a:xfrm>
              <a:off x="1351053" y="3504293"/>
              <a:ext cx="684120" cy="371562"/>
            </a:xfrm>
            <a:prstGeom prst="rect">
              <a:avLst/>
            </a:prstGeom>
            <a:noFill/>
          </p:spPr>
          <p:txBody>
            <a:bodyPr wrap="square" rtlCol="0">
              <a:spAutoFit/>
            </a:bodyPr>
            <a:lstStyle/>
            <a:p>
              <a:pPr defTabSz="457200"/>
              <a:r>
                <a:rPr lang="en-US" sz="1400" b="1" dirty="0" smtClean="0">
                  <a:solidFill>
                    <a:schemeClr val="bg1"/>
                  </a:solidFill>
                </a:rPr>
                <a:t>LAN</a:t>
              </a:r>
              <a:endParaRPr lang="en-US" sz="1400" b="1" dirty="0">
                <a:solidFill>
                  <a:schemeClr val="bg1"/>
                </a:solidFill>
              </a:endParaRPr>
            </a:p>
          </p:txBody>
        </p:sp>
      </p:grpSp>
      <p:sp>
        <p:nvSpPr>
          <p:cNvPr id="91" name="TextBox 90"/>
          <p:cNvSpPr txBox="1"/>
          <p:nvPr/>
        </p:nvSpPr>
        <p:spPr>
          <a:xfrm>
            <a:off x="9920716" y="3594741"/>
            <a:ext cx="1250564" cy="307777"/>
          </a:xfrm>
          <a:prstGeom prst="rect">
            <a:avLst/>
          </a:prstGeom>
          <a:noFill/>
        </p:spPr>
        <p:txBody>
          <a:bodyPr wrap="square" rtlCol="0">
            <a:spAutoFit/>
          </a:bodyPr>
          <a:lstStyle/>
          <a:p>
            <a:pPr algn="ctr" defTabSz="457200"/>
            <a:r>
              <a:rPr lang="en-US" sz="1400" dirty="0" smtClean="0">
                <a:solidFill>
                  <a:prstClr val="black"/>
                </a:solidFill>
              </a:rPr>
              <a:t>F5 BIG-IP </a:t>
            </a:r>
          </a:p>
        </p:txBody>
      </p:sp>
      <p:sp>
        <p:nvSpPr>
          <p:cNvPr id="10" name="Rectangle 9"/>
          <p:cNvSpPr/>
          <p:nvPr/>
        </p:nvSpPr>
        <p:spPr>
          <a:xfrm>
            <a:off x="68319" y="6537895"/>
            <a:ext cx="12188825" cy="253916"/>
          </a:xfrm>
          <a:prstGeom prst="rect">
            <a:avLst/>
          </a:prstGeom>
        </p:spPr>
        <p:txBody>
          <a:bodyPr wrap="square">
            <a:spAutoFit/>
          </a:bodyPr>
          <a:lstStyle/>
          <a:p>
            <a:r>
              <a:rPr lang="en-GB" sz="1050" dirty="0">
                <a:hlinkClick r:id="rId8"/>
              </a:rPr>
              <a:t>http://</a:t>
            </a:r>
            <a:r>
              <a:rPr lang="en-GB" sz="1050" dirty="0" smtClean="0">
                <a:hlinkClick r:id="rId8"/>
              </a:rPr>
              <a:t>download.microsoft.com/download/1/7/F/17FB551C-0905-4A04-AB46-2EBA616CFDF3/ESG%20Preso%20Microsoft%20Hyper-V%20Performance%20SharePoint%20Mar%2011_Wide.pdf</a:t>
            </a:r>
            <a:r>
              <a:rPr lang="en-GB" sz="1050" dirty="0" smtClean="0"/>
              <a:t> </a:t>
            </a:r>
            <a:endParaRPr lang="en-GB" sz="1050" dirty="0"/>
          </a:p>
        </p:txBody>
      </p:sp>
    </p:spTree>
    <p:extLst>
      <p:ext uri="{BB962C8B-B14F-4D97-AF65-F5344CB8AC3E}">
        <p14:creationId xmlns:p14="http://schemas.microsoft.com/office/powerpoint/2010/main" val="268290845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2011 ESG Test Lab - Virtual</a:t>
            </a:r>
            <a:endParaRPr lang="en-GB" dirty="0"/>
          </a:p>
        </p:txBody>
      </p:sp>
      <p:cxnSp>
        <p:nvCxnSpPr>
          <p:cNvPr id="4" name="Straight Connector 3"/>
          <p:cNvCxnSpPr/>
          <p:nvPr/>
        </p:nvCxnSpPr>
        <p:spPr>
          <a:xfrm rot="5400000">
            <a:off x="6495115" y="4538975"/>
            <a:ext cx="1143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6417728" y="4535345"/>
            <a:ext cx="1143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154" descr="center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85348" y="2992747"/>
            <a:ext cx="848563" cy="1295400"/>
          </a:xfrm>
          <a:prstGeom prst="rect">
            <a:avLst/>
          </a:prstGeom>
          <a:ln>
            <a:noFill/>
          </a:ln>
          <a:effectLst>
            <a:outerShdw blurRad="292100" dist="139700" dir="2700000" algn="tl" rotWithShape="0">
              <a:srgbClr val="333333">
                <a:alpha val="65000"/>
              </a:srgbClr>
            </a:outerShdw>
          </a:effectLst>
        </p:spPr>
      </p:pic>
      <p:sp>
        <p:nvSpPr>
          <p:cNvPr id="8" name="Isosceles Triangle 7"/>
          <p:cNvSpPr/>
          <p:nvPr/>
        </p:nvSpPr>
        <p:spPr>
          <a:xfrm rot="10800000">
            <a:off x="5383398" y="2517403"/>
            <a:ext cx="3148780" cy="457200"/>
          </a:xfrm>
          <a:prstGeom prst="triangl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path path="circle">
              <a:fillToRect r="100000" b="100000"/>
            </a:path>
            <a:tileRect l="-100000" t="-100000"/>
          </a:gradFill>
          <a:ln w="25400" cap="flat" cmpd="sng" algn="ctr">
            <a:noFill/>
            <a:prstDash val="solid"/>
          </a:ln>
          <a:effectLst/>
        </p:spPr>
        <p:txBody>
          <a:bodyPr rtlCol="0" anchor="ctr"/>
          <a:lstStyle/>
          <a:p>
            <a:pPr algn="ctr" defTabSz="914400">
              <a:defRPr/>
            </a:pPr>
            <a:endParaRPr lang="en-US" kern="0">
              <a:solidFill>
                <a:schemeClr val="bg1"/>
              </a:solidFill>
            </a:endParaRPr>
          </a:p>
        </p:txBody>
      </p:sp>
      <p:sp>
        <p:nvSpPr>
          <p:cNvPr id="9" name="TextBox 37"/>
          <p:cNvSpPr txBox="1">
            <a:spLocks noChangeArrowheads="1"/>
          </p:cNvSpPr>
          <p:nvPr/>
        </p:nvSpPr>
        <p:spPr bwMode="auto">
          <a:xfrm>
            <a:off x="5610731" y="2462977"/>
            <a:ext cx="2640912" cy="338554"/>
          </a:xfrm>
          <a:prstGeom prst="rect">
            <a:avLst/>
          </a:prstGeom>
          <a:noFill/>
          <a:ln w="9525">
            <a:noFill/>
            <a:miter lim="800000"/>
            <a:headEnd/>
            <a:tailEnd/>
          </a:ln>
        </p:spPr>
        <p:txBody>
          <a:bodyPr>
            <a:spAutoFit/>
          </a:bodyPr>
          <a:lstStyle/>
          <a:p>
            <a:pPr algn="ctr" defTabSz="457200"/>
            <a:r>
              <a:rPr lang="en-US" sz="1600" b="1" dirty="0" smtClean="0">
                <a:solidFill>
                  <a:schemeClr val="bg1"/>
                </a:solidFill>
                <a:cs typeface="Arial" charset="0"/>
              </a:rPr>
              <a:t>Hyper-V R2</a:t>
            </a:r>
            <a:endParaRPr lang="en-US" sz="1600" b="1" dirty="0">
              <a:solidFill>
                <a:schemeClr val="bg1"/>
              </a:solidFill>
              <a:cs typeface="Arial" charset="0"/>
            </a:endParaRPr>
          </a:p>
        </p:txBody>
      </p:sp>
      <p:grpSp>
        <p:nvGrpSpPr>
          <p:cNvPr id="13" name="Group 221"/>
          <p:cNvGrpSpPr>
            <a:grpSpLocks/>
          </p:cNvGrpSpPr>
          <p:nvPr/>
        </p:nvGrpSpPr>
        <p:grpSpPr bwMode="auto">
          <a:xfrm>
            <a:off x="6297562" y="5151154"/>
            <a:ext cx="812588" cy="538197"/>
            <a:chOff x="2304" y="1718"/>
            <a:chExt cx="864" cy="1008"/>
          </a:xfrm>
        </p:grpSpPr>
        <p:sp>
          <p:nvSpPr>
            <p:cNvPr id="14"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p>
          </p:txBody>
        </p:sp>
        <p:sp>
          <p:nvSpPr>
            <p:cNvPr id="15"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p>
          </p:txBody>
        </p:sp>
        <p:pic>
          <p:nvPicPr>
            <p:cNvPr id="16"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17" name="Group 221"/>
          <p:cNvGrpSpPr>
            <a:grpSpLocks/>
          </p:cNvGrpSpPr>
          <p:nvPr/>
        </p:nvGrpSpPr>
        <p:grpSpPr bwMode="auto">
          <a:xfrm>
            <a:off x="6907001" y="5161636"/>
            <a:ext cx="812588" cy="538197"/>
            <a:chOff x="2304" y="1718"/>
            <a:chExt cx="864" cy="1008"/>
          </a:xfrm>
        </p:grpSpPr>
        <p:sp>
          <p:nvSpPr>
            <p:cNvPr id="18"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p>
          </p:txBody>
        </p:sp>
        <p:sp>
          <p:nvSpPr>
            <p:cNvPr id="19"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p>
          </p:txBody>
        </p:sp>
        <p:pic>
          <p:nvPicPr>
            <p:cNvPr id="20"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21" name="Group 221"/>
          <p:cNvGrpSpPr>
            <a:grpSpLocks/>
          </p:cNvGrpSpPr>
          <p:nvPr/>
        </p:nvGrpSpPr>
        <p:grpSpPr bwMode="auto">
          <a:xfrm>
            <a:off x="5738767" y="5733937"/>
            <a:ext cx="812588" cy="538197"/>
            <a:chOff x="2304" y="1718"/>
            <a:chExt cx="864" cy="1008"/>
          </a:xfrm>
        </p:grpSpPr>
        <p:sp>
          <p:nvSpPr>
            <p:cNvPr id="22"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p>
          </p:txBody>
        </p:sp>
        <p:sp>
          <p:nvSpPr>
            <p:cNvPr id="23"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p>
          </p:txBody>
        </p:sp>
        <p:pic>
          <p:nvPicPr>
            <p:cNvPr id="24"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25" name="Group 221"/>
          <p:cNvGrpSpPr>
            <a:grpSpLocks/>
          </p:cNvGrpSpPr>
          <p:nvPr/>
        </p:nvGrpSpPr>
        <p:grpSpPr bwMode="auto">
          <a:xfrm>
            <a:off x="6348208" y="5744419"/>
            <a:ext cx="812588" cy="538197"/>
            <a:chOff x="2304" y="1718"/>
            <a:chExt cx="864" cy="1008"/>
          </a:xfrm>
        </p:grpSpPr>
        <p:sp>
          <p:nvSpPr>
            <p:cNvPr id="26"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p>
          </p:txBody>
        </p:sp>
        <p:sp>
          <p:nvSpPr>
            <p:cNvPr id="27"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p>
          </p:txBody>
        </p:sp>
        <p:pic>
          <p:nvPicPr>
            <p:cNvPr id="28"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29" name="Group 221"/>
          <p:cNvGrpSpPr>
            <a:grpSpLocks/>
          </p:cNvGrpSpPr>
          <p:nvPr/>
        </p:nvGrpSpPr>
        <p:grpSpPr bwMode="auto">
          <a:xfrm>
            <a:off x="6957647" y="5733176"/>
            <a:ext cx="812588" cy="538197"/>
            <a:chOff x="2304" y="1718"/>
            <a:chExt cx="864" cy="1008"/>
          </a:xfrm>
        </p:grpSpPr>
        <p:sp>
          <p:nvSpPr>
            <p:cNvPr id="30"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p>
          </p:txBody>
        </p:sp>
        <p:sp>
          <p:nvSpPr>
            <p:cNvPr id="31"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p>
          </p:txBody>
        </p:sp>
        <p:pic>
          <p:nvPicPr>
            <p:cNvPr id="32"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33" name="Group 221"/>
          <p:cNvGrpSpPr>
            <a:grpSpLocks/>
          </p:cNvGrpSpPr>
          <p:nvPr/>
        </p:nvGrpSpPr>
        <p:grpSpPr bwMode="auto">
          <a:xfrm>
            <a:off x="7608339" y="5755196"/>
            <a:ext cx="812588" cy="538197"/>
            <a:chOff x="2304" y="1718"/>
            <a:chExt cx="864" cy="1008"/>
          </a:xfrm>
        </p:grpSpPr>
        <p:sp>
          <p:nvSpPr>
            <p:cNvPr id="34"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p>
          </p:txBody>
        </p:sp>
        <p:sp>
          <p:nvSpPr>
            <p:cNvPr id="35"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p>
          </p:txBody>
        </p:sp>
        <p:pic>
          <p:nvPicPr>
            <p:cNvPr id="36"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38" name="Group 443"/>
          <p:cNvGrpSpPr/>
          <p:nvPr/>
        </p:nvGrpSpPr>
        <p:grpSpPr>
          <a:xfrm>
            <a:off x="6502981" y="4388387"/>
            <a:ext cx="1054430" cy="580572"/>
            <a:chOff x="2692052" y="3048000"/>
            <a:chExt cx="762000" cy="609600"/>
          </a:xfrm>
        </p:grpSpPr>
        <p:grpSp>
          <p:nvGrpSpPr>
            <p:cNvPr id="39" name="Group 2286"/>
            <p:cNvGrpSpPr/>
            <p:nvPr/>
          </p:nvGrpSpPr>
          <p:grpSpPr>
            <a:xfrm>
              <a:off x="2743199" y="3048000"/>
              <a:ext cx="710851" cy="609600"/>
              <a:chOff x="2015938" y="2057400"/>
              <a:chExt cx="1379888" cy="1143000"/>
            </a:xfrm>
          </p:grpSpPr>
          <p:grpSp>
            <p:nvGrpSpPr>
              <p:cNvPr id="41" name="Group 205"/>
              <p:cNvGrpSpPr>
                <a:grpSpLocks/>
              </p:cNvGrpSpPr>
              <p:nvPr/>
            </p:nvGrpSpPr>
            <p:grpSpPr bwMode="auto">
              <a:xfrm>
                <a:off x="2057400" y="2057400"/>
                <a:ext cx="1180260" cy="1143000"/>
                <a:chOff x="3888" y="144"/>
                <a:chExt cx="1368" cy="1368"/>
              </a:xfrm>
            </p:grpSpPr>
            <p:sp>
              <p:nvSpPr>
                <p:cNvPr id="43" name="Oval 206"/>
                <p:cNvSpPr>
                  <a:spLocks noChangeArrowheads="1"/>
                </p:cNvSpPr>
                <p:nvPr/>
              </p:nvSpPr>
              <p:spPr bwMode="auto">
                <a:xfrm>
                  <a:off x="3888" y="144"/>
                  <a:ext cx="1368" cy="1368"/>
                </a:xfrm>
                <a:prstGeom prst="ellipse">
                  <a:avLst/>
                </a:prstGeom>
                <a:gradFill rotWithShape="1">
                  <a:gsLst>
                    <a:gs pos="0">
                      <a:srgbClr val="F5F8FF"/>
                    </a:gs>
                    <a:gs pos="100000">
                      <a:srgbClr val="C2C5C8"/>
                    </a:gs>
                  </a:gsLst>
                  <a:lin ang="5400000" scaled="1"/>
                </a:gradFill>
                <a:ln w="9525">
                  <a:solidFill>
                    <a:schemeClr val="bg2"/>
                  </a:solidFill>
                  <a:round/>
                  <a:headEnd/>
                  <a:tailEnd/>
                </a:ln>
                <a:effectLst/>
              </p:spPr>
              <p:txBody>
                <a:bodyPr wrap="none" anchor="ctr"/>
                <a:lstStyle/>
                <a:p>
                  <a:pPr defTabSz="457200"/>
                  <a:endParaRPr lang="en-US">
                    <a:solidFill>
                      <a:schemeClr val="bg1"/>
                    </a:solidFill>
                  </a:endParaRPr>
                </a:p>
              </p:txBody>
            </p:sp>
            <p:sp>
              <p:nvSpPr>
                <p:cNvPr id="44" name="Oval 207"/>
                <p:cNvSpPr>
                  <a:spLocks noChangeArrowheads="1"/>
                </p:cNvSpPr>
                <p:nvPr/>
              </p:nvSpPr>
              <p:spPr bwMode="auto">
                <a:xfrm rot="10800000">
                  <a:off x="3960" y="216"/>
                  <a:ext cx="1224" cy="1224"/>
                </a:xfrm>
                <a:prstGeom prst="ellipse">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6200000" scaled="1"/>
                  <a:tileRect/>
                </a:gradFill>
                <a:ln w="6350">
                  <a:solidFill>
                    <a:srgbClr val="FF9933"/>
                  </a:solidFill>
                  <a:round/>
                  <a:headEnd/>
                  <a:tailEnd/>
                </a:ln>
                <a:effectLst/>
              </p:spPr>
              <p:txBody>
                <a:bodyPr wrap="none" anchor="ctr"/>
                <a:lstStyle/>
                <a:p>
                  <a:pPr defTabSz="457200"/>
                  <a:endParaRPr lang="en-US">
                    <a:solidFill>
                      <a:schemeClr val="bg1"/>
                    </a:solidFill>
                  </a:endParaRPr>
                </a:p>
              </p:txBody>
            </p:sp>
          </p:grpSp>
          <p:pic>
            <p:nvPicPr>
              <p:cNvPr id="42" name="Picture 209" descr="clou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15938" y="2387597"/>
                <a:ext cx="1379888" cy="526232"/>
              </a:xfrm>
              <a:prstGeom prst="rect">
                <a:avLst/>
              </a:prstGeom>
              <a:noFill/>
            </p:spPr>
          </p:pic>
        </p:grpSp>
        <p:sp>
          <p:nvSpPr>
            <p:cNvPr id="40" name="TextBox 39"/>
            <p:cNvSpPr txBox="1"/>
            <p:nvPr/>
          </p:nvSpPr>
          <p:spPr>
            <a:xfrm>
              <a:off x="2692052" y="3185202"/>
              <a:ext cx="762000" cy="290849"/>
            </a:xfrm>
            <a:prstGeom prst="rect">
              <a:avLst/>
            </a:prstGeom>
            <a:noFill/>
          </p:spPr>
          <p:txBody>
            <a:bodyPr wrap="square" rtlCol="0">
              <a:spAutoFit/>
            </a:bodyPr>
            <a:lstStyle/>
            <a:p>
              <a:pPr algn="ctr" defTabSz="457200"/>
              <a:r>
                <a:rPr lang="en-US" sz="1200" dirty="0" smtClean="0">
                  <a:solidFill>
                    <a:schemeClr val="bg1"/>
                  </a:solidFill>
                </a:rPr>
                <a:t>SAN</a:t>
              </a:r>
              <a:endParaRPr lang="en-US" sz="1200" dirty="0">
                <a:solidFill>
                  <a:schemeClr val="bg1"/>
                </a:solidFill>
              </a:endParaRPr>
            </a:p>
          </p:txBody>
        </p:sp>
      </p:grpSp>
      <p:cxnSp>
        <p:nvCxnSpPr>
          <p:cNvPr id="45" name="Straight Arrow Connector 44"/>
          <p:cNvCxnSpPr/>
          <p:nvPr/>
        </p:nvCxnSpPr>
        <p:spPr>
          <a:xfrm>
            <a:off x="8420929" y="5962238"/>
            <a:ext cx="711015" cy="1588"/>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714753" y="5390698"/>
            <a:ext cx="711015" cy="1588"/>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56854" y="1569656"/>
            <a:ext cx="4996062" cy="923330"/>
          </a:xfrm>
          <a:prstGeom prst="rect">
            <a:avLst/>
          </a:prstGeom>
          <a:noFill/>
        </p:spPr>
        <p:txBody>
          <a:bodyPr wrap="square" rtlCol="0">
            <a:spAutoFit/>
          </a:bodyPr>
          <a:lstStyle/>
          <a:p>
            <a:pPr algn="r" defTabSz="914400">
              <a:defRPr/>
            </a:pPr>
            <a:r>
              <a:rPr lang="en-US" kern="0" dirty="0"/>
              <a:t>Application: SharePoint </a:t>
            </a:r>
            <a:r>
              <a:rPr lang="en-US" kern="0" dirty="0" smtClean="0"/>
              <a:t>2010 / </a:t>
            </a:r>
            <a:r>
              <a:rPr lang="en-US" kern="0" dirty="0"/>
              <a:t>SQL 2008 R2</a:t>
            </a:r>
          </a:p>
          <a:p>
            <a:pPr algn="r" defTabSz="914400">
              <a:defRPr/>
            </a:pPr>
            <a:r>
              <a:rPr lang="en-US" kern="0" dirty="0" smtClean="0"/>
              <a:t>VMs: </a:t>
            </a:r>
            <a:r>
              <a:rPr lang="en-US" kern="0" dirty="0"/>
              <a:t>2 vCPU, 4 </a:t>
            </a:r>
            <a:r>
              <a:rPr lang="en-US" kern="0" dirty="0" smtClean="0"/>
              <a:t>GB / </a:t>
            </a:r>
            <a:r>
              <a:rPr lang="en-US" kern="0" dirty="0"/>
              <a:t>4vCPU, 32 GB</a:t>
            </a:r>
          </a:p>
          <a:p>
            <a:pPr algn="r" defTabSz="914400">
              <a:defRPr/>
            </a:pPr>
            <a:r>
              <a:rPr lang="en-US" kern="0" dirty="0"/>
              <a:t>Microsoft Windows Server 2008 R2 SP1</a:t>
            </a:r>
          </a:p>
        </p:txBody>
      </p:sp>
      <p:sp>
        <p:nvSpPr>
          <p:cNvPr id="53" name="TextBox 52"/>
          <p:cNvSpPr txBox="1"/>
          <p:nvPr/>
        </p:nvSpPr>
        <p:spPr>
          <a:xfrm>
            <a:off x="433962" y="3129700"/>
            <a:ext cx="4818954" cy="646331"/>
          </a:xfrm>
          <a:prstGeom prst="rect">
            <a:avLst/>
          </a:prstGeom>
          <a:noFill/>
        </p:spPr>
        <p:txBody>
          <a:bodyPr wrap="square" rtlCol="0">
            <a:spAutoFit/>
          </a:bodyPr>
          <a:lstStyle/>
          <a:p>
            <a:pPr algn="r" defTabSz="914400">
              <a:defRPr/>
            </a:pPr>
            <a:r>
              <a:rPr lang="en-US" kern="0" dirty="0" smtClean="0"/>
              <a:t>Hypervisor: Microsoft Hyper-V R2</a:t>
            </a:r>
          </a:p>
          <a:p>
            <a:pPr algn="r" defTabSz="914400">
              <a:defRPr/>
            </a:pPr>
            <a:r>
              <a:rPr lang="en-US" kern="0" dirty="0" smtClean="0"/>
              <a:t>Physical OS: Windows Server 2008 R2 SP1</a:t>
            </a:r>
          </a:p>
        </p:txBody>
      </p:sp>
      <p:sp>
        <p:nvSpPr>
          <p:cNvPr id="54" name="TextBox 53"/>
          <p:cNvSpPr txBox="1"/>
          <p:nvPr/>
        </p:nvSpPr>
        <p:spPr>
          <a:xfrm>
            <a:off x="613218" y="5156022"/>
            <a:ext cx="5216789" cy="369332"/>
          </a:xfrm>
          <a:prstGeom prst="rect">
            <a:avLst/>
          </a:prstGeom>
          <a:noFill/>
        </p:spPr>
        <p:txBody>
          <a:bodyPr wrap="square" rtlCol="0">
            <a:spAutoFit/>
          </a:bodyPr>
          <a:lstStyle/>
          <a:p>
            <a:pPr algn="r" defTabSz="914400">
              <a:defRPr/>
            </a:pPr>
            <a:r>
              <a:rPr lang="en-US" kern="0" dirty="0" smtClean="0"/>
              <a:t>Virtual machine images: Fixed VHD</a:t>
            </a:r>
          </a:p>
        </p:txBody>
      </p:sp>
      <p:sp>
        <p:nvSpPr>
          <p:cNvPr id="55" name="TextBox 54"/>
          <p:cNvSpPr txBox="1"/>
          <p:nvPr/>
        </p:nvSpPr>
        <p:spPr>
          <a:xfrm>
            <a:off x="790174" y="5776307"/>
            <a:ext cx="5028547" cy="369332"/>
          </a:xfrm>
          <a:prstGeom prst="rect">
            <a:avLst/>
          </a:prstGeom>
          <a:noFill/>
        </p:spPr>
        <p:txBody>
          <a:bodyPr wrap="square" rtlCol="0">
            <a:spAutoFit/>
          </a:bodyPr>
          <a:lstStyle/>
          <a:p>
            <a:pPr algn="r" defTabSz="914400">
              <a:defRPr/>
            </a:pPr>
            <a:r>
              <a:rPr lang="en-US" kern="0" dirty="0" smtClean="0"/>
              <a:t>SQL data and logs: Fixed VHD</a:t>
            </a:r>
          </a:p>
        </p:txBody>
      </p:sp>
      <p:pic>
        <p:nvPicPr>
          <p:cNvPr id="56" name="Picture 154" descr="center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63869" y="1684669"/>
            <a:ext cx="518449" cy="790575"/>
          </a:xfrm>
          <a:prstGeom prst="rect">
            <a:avLst/>
          </a:prstGeom>
          <a:noFill/>
          <a:ln w="9525">
            <a:noFill/>
            <a:miter lim="800000"/>
            <a:headEnd/>
            <a:tailEnd/>
          </a:ln>
        </p:spPr>
      </p:pic>
      <p:pic>
        <p:nvPicPr>
          <p:cNvPr id="57" name="Picture 154" descr="center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73310" y="1684669"/>
            <a:ext cx="518449" cy="790575"/>
          </a:xfrm>
          <a:prstGeom prst="rect">
            <a:avLst/>
          </a:prstGeom>
          <a:noFill/>
          <a:ln w="9525">
            <a:noFill/>
            <a:miter lim="800000"/>
            <a:headEnd/>
            <a:tailEnd/>
          </a:ln>
        </p:spPr>
      </p:pic>
      <p:pic>
        <p:nvPicPr>
          <p:cNvPr id="58" name="Picture 154" descr="center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82752" y="1684669"/>
            <a:ext cx="518449" cy="790575"/>
          </a:xfrm>
          <a:prstGeom prst="rect">
            <a:avLst/>
          </a:prstGeom>
          <a:noFill/>
          <a:ln w="9525">
            <a:noFill/>
            <a:miter lim="800000"/>
            <a:headEnd/>
            <a:tailEnd/>
          </a:ln>
        </p:spPr>
      </p:pic>
      <p:pic>
        <p:nvPicPr>
          <p:cNvPr id="59" name="Picture 154" descr="center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13051" y="1675789"/>
            <a:ext cx="518449" cy="790575"/>
          </a:xfrm>
          <a:prstGeom prst="rect">
            <a:avLst/>
          </a:prstGeom>
          <a:noFill/>
          <a:ln w="9525">
            <a:noFill/>
            <a:miter lim="800000"/>
            <a:headEnd/>
            <a:tailEnd/>
          </a:ln>
        </p:spPr>
      </p:pic>
      <p:sp>
        <p:nvSpPr>
          <p:cNvPr id="60" name="TextBox 59"/>
          <p:cNvSpPr txBox="1"/>
          <p:nvPr/>
        </p:nvSpPr>
        <p:spPr>
          <a:xfrm rot="19481528">
            <a:off x="5392742" y="1237866"/>
            <a:ext cx="1302483" cy="276999"/>
          </a:xfrm>
          <a:prstGeom prst="rect">
            <a:avLst/>
          </a:prstGeom>
          <a:noFill/>
        </p:spPr>
        <p:txBody>
          <a:bodyPr wrap="square" rtlCol="0">
            <a:spAutoFit/>
          </a:bodyPr>
          <a:lstStyle/>
          <a:p>
            <a:pPr algn="ctr" defTabSz="457200"/>
            <a:r>
              <a:rPr lang="en-US" sz="1200" b="1" dirty="0" smtClean="0"/>
              <a:t>SQL Server </a:t>
            </a:r>
            <a:endParaRPr lang="en-US" sz="1200" b="1" dirty="0"/>
          </a:p>
        </p:txBody>
      </p:sp>
      <p:sp>
        <p:nvSpPr>
          <p:cNvPr id="61" name="TextBox 60"/>
          <p:cNvSpPr txBox="1"/>
          <p:nvPr/>
        </p:nvSpPr>
        <p:spPr>
          <a:xfrm rot="19481528">
            <a:off x="5998887" y="1240504"/>
            <a:ext cx="1302483" cy="276999"/>
          </a:xfrm>
          <a:prstGeom prst="rect">
            <a:avLst/>
          </a:prstGeom>
          <a:noFill/>
        </p:spPr>
        <p:txBody>
          <a:bodyPr wrap="square" rtlCol="0">
            <a:spAutoFit/>
          </a:bodyPr>
          <a:lstStyle/>
          <a:p>
            <a:pPr algn="ctr" defTabSz="457200"/>
            <a:r>
              <a:rPr lang="en-US" sz="1200" b="1" dirty="0" smtClean="0"/>
              <a:t>SharePoint </a:t>
            </a:r>
            <a:endParaRPr lang="en-US" sz="1200" b="1" dirty="0"/>
          </a:p>
        </p:txBody>
      </p:sp>
      <p:sp>
        <p:nvSpPr>
          <p:cNvPr id="62" name="TextBox 61"/>
          <p:cNvSpPr txBox="1"/>
          <p:nvPr/>
        </p:nvSpPr>
        <p:spPr>
          <a:xfrm rot="19481528">
            <a:off x="6594953" y="1176084"/>
            <a:ext cx="1519394" cy="276999"/>
          </a:xfrm>
          <a:prstGeom prst="rect">
            <a:avLst/>
          </a:prstGeom>
          <a:noFill/>
        </p:spPr>
        <p:txBody>
          <a:bodyPr wrap="square" rtlCol="0">
            <a:spAutoFit/>
          </a:bodyPr>
          <a:lstStyle/>
          <a:p>
            <a:pPr algn="ctr" defTabSz="457200"/>
            <a:r>
              <a:rPr lang="en-US" sz="1200" b="1" dirty="0" smtClean="0"/>
              <a:t>Web Server 1</a:t>
            </a:r>
            <a:endParaRPr lang="en-US" sz="1200" b="1" dirty="0"/>
          </a:p>
        </p:txBody>
      </p:sp>
      <p:sp>
        <p:nvSpPr>
          <p:cNvPr id="63" name="TextBox 62"/>
          <p:cNvSpPr txBox="1"/>
          <p:nvPr/>
        </p:nvSpPr>
        <p:spPr>
          <a:xfrm rot="19481528">
            <a:off x="7277712" y="1153404"/>
            <a:ext cx="1557052" cy="276999"/>
          </a:xfrm>
          <a:prstGeom prst="rect">
            <a:avLst/>
          </a:prstGeom>
          <a:noFill/>
        </p:spPr>
        <p:txBody>
          <a:bodyPr wrap="square" rtlCol="0">
            <a:spAutoFit/>
          </a:bodyPr>
          <a:lstStyle/>
          <a:p>
            <a:pPr algn="ctr" defTabSz="457200"/>
            <a:r>
              <a:rPr lang="en-US" sz="1200" b="1" dirty="0" smtClean="0"/>
              <a:t>Web Server 2</a:t>
            </a:r>
            <a:endParaRPr lang="en-US" sz="1200" b="1" dirty="0"/>
          </a:p>
        </p:txBody>
      </p:sp>
      <p:pic>
        <p:nvPicPr>
          <p:cNvPr id="64" name="Picture 154" descr="center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04305" y="1670156"/>
            <a:ext cx="518449" cy="790575"/>
          </a:xfrm>
          <a:prstGeom prst="rect">
            <a:avLst/>
          </a:prstGeom>
          <a:noFill/>
          <a:ln w="9525">
            <a:noFill/>
            <a:miter lim="800000"/>
            <a:headEnd/>
            <a:tailEnd/>
          </a:ln>
        </p:spPr>
      </p:pic>
      <p:sp>
        <p:nvSpPr>
          <p:cNvPr id="65" name="TextBox 64"/>
          <p:cNvSpPr txBox="1"/>
          <p:nvPr/>
        </p:nvSpPr>
        <p:spPr>
          <a:xfrm rot="19481528">
            <a:off x="7834795" y="1158555"/>
            <a:ext cx="1557052" cy="276999"/>
          </a:xfrm>
          <a:prstGeom prst="rect">
            <a:avLst/>
          </a:prstGeom>
          <a:noFill/>
        </p:spPr>
        <p:txBody>
          <a:bodyPr wrap="square" rtlCol="0">
            <a:spAutoFit/>
          </a:bodyPr>
          <a:lstStyle/>
          <a:p>
            <a:pPr algn="ctr" defTabSz="457200"/>
            <a:r>
              <a:rPr lang="en-US" sz="1200" b="1" dirty="0" smtClean="0"/>
              <a:t>Web Server 3</a:t>
            </a:r>
            <a:endParaRPr lang="en-US" sz="1200" b="1" dirty="0"/>
          </a:p>
        </p:txBody>
      </p:sp>
      <p:pic>
        <p:nvPicPr>
          <p:cNvPr id="66" name="Picture 154" descr="center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19017" y="2967724"/>
            <a:ext cx="848563" cy="1295400"/>
          </a:xfrm>
          <a:prstGeom prst="rect">
            <a:avLst/>
          </a:prstGeom>
          <a:ln>
            <a:noFill/>
          </a:ln>
          <a:effectLst>
            <a:outerShdw blurRad="292100" dist="139700" dir="2700000" algn="tl" rotWithShape="0">
              <a:srgbClr val="333333">
                <a:alpha val="65000"/>
              </a:srgbClr>
            </a:outerShdw>
          </a:effectLst>
        </p:spPr>
      </p:pic>
      <p:sp>
        <p:nvSpPr>
          <p:cNvPr id="67" name="TextBox 66"/>
          <p:cNvSpPr txBox="1"/>
          <p:nvPr/>
        </p:nvSpPr>
        <p:spPr>
          <a:xfrm>
            <a:off x="8644622" y="4353362"/>
            <a:ext cx="3564751" cy="584775"/>
          </a:xfrm>
          <a:prstGeom prst="rect">
            <a:avLst/>
          </a:prstGeom>
          <a:noFill/>
        </p:spPr>
        <p:txBody>
          <a:bodyPr wrap="square" rtlCol="0">
            <a:spAutoFit/>
          </a:bodyPr>
          <a:lstStyle/>
          <a:p>
            <a:pPr defTabSz="914400">
              <a:defRPr/>
            </a:pPr>
            <a:r>
              <a:rPr lang="en-US" sz="1600" kern="0" dirty="0" smtClean="0"/>
              <a:t>Load generator: </a:t>
            </a:r>
          </a:p>
          <a:p>
            <a:pPr defTabSz="914400">
              <a:defRPr/>
            </a:pPr>
            <a:r>
              <a:rPr lang="en-US" sz="1600" kern="0" dirty="0" smtClean="0"/>
              <a:t>Microsoft Visual Studio 2010</a:t>
            </a:r>
          </a:p>
        </p:txBody>
      </p:sp>
      <p:sp>
        <p:nvSpPr>
          <p:cNvPr id="68" name="Rectangle 67"/>
          <p:cNvSpPr/>
          <p:nvPr/>
        </p:nvSpPr>
        <p:spPr>
          <a:xfrm>
            <a:off x="68319" y="6537895"/>
            <a:ext cx="12188825" cy="253916"/>
          </a:xfrm>
          <a:prstGeom prst="rect">
            <a:avLst/>
          </a:prstGeom>
        </p:spPr>
        <p:txBody>
          <a:bodyPr wrap="square">
            <a:spAutoFit/>
          </a:bodyPr>
          <a:lstStyle/>
          <a:p>
            <a:r>
              <a:rPr lang="en-GB" sz="1050" dirty="0">
                <a:hlinkClick r:id="rId6"/>
              </a:rPr>
              <a:t>http://</a:t>
            </a:r>
            <a:r>
              <a:rPr lang="en-GB" sz="1050" dirty="0" smtClean="0">
                <a:hlinkClick r:id="rId6"/>
              </a:rPr>
              <a:t>download.microsoft.com/download/1/7/F/17FB551C-0905-4A04-AB46-2EBA616CFDF3/ESG%20Preso%20Microsoft%20Hyper-V%20Performance%20SharePoint%20Mar%2011_Wide.pdf</a:t>
            </a:r>
            <a:r>
              <a:rPr lang="en-GB" sz="1050" dirty="0" smtClean="0"/>
              <a:t> </a:t>
            </a:r>
            <a:endParaRPr lang="en-GB" sz="1050" dirty="0"/>
          </a:p>
        </p:txBody>
      </p:sp>
    </p:spTree>
    <p:extLst>
      <p:ext uri="{BB962C8B-B14F-4D97-AF65-F5344CB8AC3E}">
        <p14:creationId xmlns:p14="http://schemas.microsoft.com/office/powerpoint/2010/main" val="282696662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GB" dirty="0"/>
              <a:t>Visual Studio 2010 for </a:t>
            </a:r>
            <a:r>
              <a:rPr lang="en-GB" dirty="0" smtClean="0"/>
              <a:t>SharePoint</a:t>
            </a:r>
            <a:br>
              <a:rPr lang="en-GB" dirty="0" smtClean="0"/>
            </a:br>
            <a:r>
              <a:rPr lang="en-GB" dirty="0" smtClean="0"/>
              <a:t>Load </a:t>
            </a:r>
            <a:r>
              <a:rPr lang="en-GB" dirty="0"/>
              <a:t>Generation</a:t>
            </a:r>
          </a:p>
        </p:txBody>
      </p:sp>
      <p:sp>
        <p:nvSpPr>
          <p:cNvPr id="3" name="Text Placeholder 2"/>
          <p:cNvSpPr>
            <a:spLocks noGrp="1"/>
          </p:cNvSpPr>
          <p:nvPr>
            <p:ph type="body" sz="quarter" idx="10"/>
          </p:nvPr>
        </p:nvSpPr>
        <p:spPr>
          <a:xfrm>
            <a:off x="519112" y="1756275"/>
            <a:ext cx="11149013" cy="4173450"/>
          </a:xfrm>
        </p:spPr>
        <p:txBody>
          <a:bodyPr/>
          <a:lstStyle/>
          <a:p>
            <a:r>
              <a:rPr lang="en-GB" sz="2800" dirty="0"/>
              <a:t>Hyper-V stress test with a non-blocking lightweight workload</a:t>
            </a:r>
          </a:p>
          <a:p>
            <a:pPr lvl="1"/>
            <a:r>
              <a:rPr lang="en-GB" sz="2400" dirty="0"/>
              <a:t>89% browse</a:t>
            </a:r>
          </a:p>
          <a:p>
            <a:pPr lvl="1"/>
            <a:r>
              <a:rPr lang="en-GB" sz="2400" dirty="0"/>
              <a:t>10% upload</a:t>
            </a:r>
          </a:p>
          <a:p>
            <a:pPr lvl="1"/>
            <a:r>
              <a:rPr lang="en-GB" sz="2400" dirty="0"/>
              <a:t>1% check in/check out</a:t>
            </a:r>
          </a:p>
          <a:p>
            <a:pPr lvl="1"/>
            <a:r>
              <a:rPr lang="en-GB" sz="2400" dirty="0"/>
              <a:t>22 GB </a:t>
            </a:r>
            <a:r>
              <a:rPr lang="en-GB" sz="2400" dirty="0" smtClean="0"/>
              <a:t>SQL Content Database</a:t>
            </a:r>
            <a:endParaRPr lang="en-GB" sz="2400" dirty="0"/>
          </a:p>
          <a:p>
            <a:r>
              <a:rPr lang="en-GB" sz="2800" dirty="0"/>
              <a:t>Scale from 1 to 3 web server VMs (5 VMs total) </a:t>
            </a:r>
          </a:p>
          <a:p>
            <a:r>
              <a:rPr lang="en-GB" sz="2800" dirty="0"/>
              <a:t>Hardware </a:t>
            </a:r>
            <a:r>
              <a:rPr lang="en-GB" sz="2800" dirty="0" smtClean="0"/>
              <a:t>Load-Balanced Web Traffic</a:t>
            </a:r>
          </a:p>
          <a:p>
            <a:pPr lvl="1"/>
            <a:r>
              <a:rPr lang="en-GB" sz="2400" dirty="0"/>
              <a:t>An F5 BIGIP Local Traffic Manager was used to load balance web server traffic with a round-robin scheduling algorithm. </a:t>
            </a:r>
          </a:p>
          <a:p>
            <a:r>
              <a:rPr lang="en-GB" sz="2800" dirty="0"/>
              <a:t>Constant workload </a:t>
            </a:r>
            <a:r>
              <a:rPr lang="en-GB" sz="2800" dirty="0" smtClean="0"/>
              <a:t>tested against 1, 2 &amp; 3 Web VMs</a:t>
            </a:r>
            <a:endParaRPr lang="en-GB" sz="2800" dirty="0"/>
          </a:p>
        </p:txBody>
      </p:sp>
      <p:sp>
        <p:nvSpPr>
          <p:cNvPr id="5" name="Rectangle 4"/>
          <p:cNvSpPr/>
          <p:nvPr/>
        </p:nvSpPr>
        <p:spPr>
          <a:xfrm>
            <a:off x="88867" y="6537895"/>
            <a:ext cx="12188825" cy="253916"/>
          </a:xfrm>
          <a:prstGeom prst="rect">
            <a:avLst/>
          </a:prstGeom>
        </p:spPr>
        <p:txBody>
          <a:bodyPr wrap="square">
            <a:spAutoFit/>
          </a:bodyPr>
          <a:lstStyle/>
          <a:p>
            <a:r>
              <a:rPr lang="en-GB" sz="1050" dirty="0">
                <a:hlinkClick r:id="rId3"/>
              </a:rPr>
              <a:t>http://</a:t>
            </a:r>
            <a:r>
              <a:rPr lang="en-GB" sz="1050" dirty="0" smtClean="0">
                <a:hlinkClick r:id="rId3"/>
              </a:rPr>
              <a:t>download.microsoft.com/download/1/7/F/17FB551C-0905-4A04-AB46-2EBA616CFDF3/ESG%20Preso%20Microsoft%20Hyper-V%20Performance%20SharePoint%20Mar%2011_Wide.pdf</a:t>
            </a:r>
            <a:r>
              <a:rPr lang="en-GB" sz="1050" dirty="0" smtClean="0"/>
              <a:t> </a:t>
            </a:r>
            <a:endParaRPr lang="en-GB" sz="1050" dirty="0"/>
          </a:p>
        </p:txBody>
      </p:sp>
    </p:spTree>
    <p:extLst>
      <p:ext uri="{BB962C8B-B14F-4D97-AF65-F5344CB8AC3E}">
        <p14:creationId xmlns:p14="http://schemas.microsoft.com/office/powerpoint/2010/main" val="72124314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2011 SharePoint Workload Results</a:t>
            </a:r>
          </a:p>
        </p:txBody>
      </p:sp>
      <p:graphicFrame>
        <p:nvGraphicFramePr>
          <p:cNvPr id="4" name="Chart 3"/>
          <p:cNvGraphicFramePr/>
          <p:nvPr>
            <p:extLst>
              <p:ext uri="{D42A27DB-BD31-4B8C-83A1-F6EECF244321}">
                <p14:modId xmlns:p14="http://schemas.microsoft.com/office/powerpoint/2010/main" val="1298053232"/>
              </p:ext>
            </p:extLst>
          </p:nvPr>
        </p:nvGraphicFramePr>
        <p:xfrm>
          <a:off x="676507" y="1086269"/>
          <a:ext cx="10190646" cy="52577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1"/>
          <p:cNvSpPr txBox="1"/>
          <p:nvPr/>
        </p:nvSpPr>
        <p:spPr>
          <a:xfrm>
            <a:off x="9128200" y="4426459"/>
            <a:ext cx="1580046" cy="542763"/>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57200"/>
            <a:r>
              <a:rPr lang="en-US" sz="1600" b="1" dirty="0">
                <a:solidFill>
                  <a:schemeClr val="tx1"/>
                </a:solidFill>
              </a:rPr>
              <a:t>CPU bottleneck</a:t>
            </a:r>
          </a:p>
        </p:txBody>
      </p:sp>
      <p:sp>
        <p:nvSpPr>
          <p:cNvPr id="6" name="Up Arrow 5"/>
          <p:cNvSpPr/>
          <p:nvPr/>
        </p:nvSpPr>
        <p:spPr>
          <a:xfrm>
            <a:off x="9644589" y="3788351"/>
            <a:ext cx="526720" cy="627834"/>
          </a:xfrm>
          <a:prstGeom prst="upArrow">
            <a:avLst>
              <a:gd name="adj1" fmla="val 50000"/>
              <a:gd name="adj2" fmla="val 50000"/>
            </a:avLst>
          </a:prstGeom>
          <a:solidFill>
            <a:srgbClr val="C0000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457200"/>
            <a:endParaRPr lang="en-US">
              <a:solidFill>
                <a:schemeClr val="tx1"/>
              </a:solidFill>
            </a:endParaRPr>
          </a:p>
        </p:txBody>
      </p:sp>
      <p:sp>
        <p:nvSpPr>
          <p:cNvPr id="8" name="Rectangle 7"/>
          <p:cNvSpPr/>
          <p:nvPr/>
        </p:nvSpPr>
        <p:spPr>
          <a:xfrm>
            <a:off x="68319" y="6537895"/>
            <a:ext cx="12188825" cy="253916"/>
          </a:xfrm>
          <a:prstGeom prst="rect">
            <a:avLst/>
          </a:prstGeom>
        </p:spPr>
        <p:txBody>
          <a:bodyPr wrap="square">
            <a:spAutoFit/>
          </a:bodyPr>
          <a:lstStyle/>
          <a:p>
            <a:r>
              <a:rPr lang="en-GB" sz="1050" dirty="0">
                <a:hlinkClick r:id="rId3"/>
              </a:rPr>
              <a:t>http://</a:t>
            </a:r>
            <a:r>
              <a:rPr lang="en-GB" sz="1050" dirty="0" smtClean="0">
                <a:hlinkClick r:id="rId3"/>
              </a:rPr>
              <a:t>download.microsoft.com/download/1/7/F/17FB551C-0905-4A04-AB46-2EBA616CFDF3/ESG%20Preso%20Microsoft%20Hyper-V%20Performance%20SharePoint%20Mar%2011_Wide.pdf</a:t>
            </a:r>
            <a:r>
              <a:rPr lang="en-GB" sz="1050" dirty="0" smtClean="0"/>
              <a:t> </a:t>
            </a:r>
            <a:endParaRPr lang="en-GB" sz="1050" dirty="0"/>
          </a:p>
        </p:txBody>
      </p:sp>
    </p:spTree>
    <p:extLst>
      <p:ext uri="{BB962C8B-B14F-4D97-AF65-F5344CB8AC3E}">
        <p14:creationId xmlns:p14="http://schemas.microsoft.com/office/powerpoint/2010/main" val="61460300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2011 SharePoint Workload Results</a:t>
            </a:r>
            <a:endParaRPr lang="en-GB" dirty="0"/>
          </a:p>
        </p:txBody>
      </p:sp>
      <p:graphicFrame>
        <p:nvGraphicFramePr>
          <p:cNvPr id="4" name="Chart 3"/>
          <p:cNvGraphicFramePr/>
          <p:nvPr/>
        </p:nvGraphicFramePr>
        <p:xfrm>
          <a:off x="912812" y="990600"/>
          <a:ext cx="10210800" cy="518159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8319" y="6537895"/>
            <a:ext cx="12188825" cy="253916"/>
          </a:xfrm>
          <a:prstGeom prst="rect">
            <a:avLst/>
          </a:prstGeom>
        </p:spPr>
        <p:txBody>
          <a:bodyPr wrap="square">
            <a:spAutoFit/>
          </a:bodyPr>
          <a:lstStyle/>
          <a:p>
            <a:r>
              <a:rPr lang="en-GB" sz="1050" dirty="0">
                <a:hlinkClick r:id="rId3"/>
              </a:rPr>
              <a:t>http://</a:t>
            </a:r>
            <a:r>
              <a:rPr lang="en-GB" sz="1050" dirty="0" smtClean="0">
                <a:hlinkClick r:id="rId3"/>
              </a:rPr>
              <a:t>download.microsoft.com/download/1/7/F/17FB551C-0905-4A04-AB46-2EBA616CFDF3/ESG%20Preso%20Microsoft%20Hyper-V%20Performance%20SharePoint%20Mar%2011_Wide.pdf</a:t>
            </a:r>
            <a:r>
              <a:rPr lang="en-GB" sz="1050" dirty="0" smtClean="0"/>
              <a:t> </a:t>
            </a:r>
            <a:endParaRPr lang="en-GB" sz="1050" dirty="0"/>
          </a:p>
        </p:txBody>
      </p:sp>
    </p:spTree>
    <p:extLst>
      <p:ext uri="{BB962C8B-B14F-4D97-AF65-F5344CB8AC3E}">
        <p14:creationId xmlns:p14="http://schemas.microsoft.com/office/powerpoint/2010/main" val="225635941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2011 SharePoint Workload Results</a:t>
            </a:r>
            <a:endParaRPr lang="en-GB" dirty="0"/>
          </a:p>
        </p:txBody>
      </p:sp>
      <p:graphicFrame>
        <p:nvGraphicFramePr>
          <p:cNvPr id="5" name="Chart 4"/>
          <p:cNvGraphicFramePr/>
          <p:nvPr>
            <p:extLst>
              <p:ext uri="{D42A27DB-BD31-4B8C-83A1-F6EECF244321}">
                <p14:modId xmlns:p14="http://schemas.microsoft.com/office/powerpoint/2010/main" val="3361636017"/>
              </p:ext>
            </p:extLst>
          </p:nvPr>
        </p:nvGraphicFramePr>
        <p:xfrm>
          <a:off x="609446" y="1113890"/>
          <a:ext cx="10818966" cy="518159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8319" y="6537895"/>
            <a:ext cx="12188825" cy="253916"/>
          </a:xfrm>
          <a:prstGeom prst="rect">
            <a:avLst/>
          </a:prstGeom>
        </p:spPr>
        <p:txBody>
          <a:bodyPr wrap="square">
            <a:spAutoFit/>
          </a:bodyPr>
          <a:lstStyle/>
          <a:p>
            <a:r>
              <a:rPr lang="en-GB" sz="1050" dirty="0">
                <a:hlinkClick r:id="rId3"/>
              </a:rPr>
              <a:t>http://</a:t>
            </a:r>
            <a:r>
              <a:rPr lang="en-GB" sz="1050" dirty="0" smtClean="0">
                <a:hlinkClick r:id="rId3"/>
              </a:rPr>
              <a:t>download.microsoft.com/download/1/7/F/17FB551C-0905-4A04-AB46-2EBA616CFDF3/ESG%20Preso%20Microsoft%20Hyper-V%20Performance%20SharePoint%20Mar%2011_Wide.pdf</a:t>
            </a:r>
            <a:r>
              <a:rPr lang="en-GB" sz="1050" dirty="0" smtClean="0"/>
              <a:t> </a:t>
            </a:r>
            <a:endParaRPr lang="en-GB" sz="1050" dirty="0"/>
          </a:p>
        </p:txBody>
      </p:sp>
    </p:spTree>
    <p:extLst>
      <p:ext uri="{BB962C8B-B14F-4D97-AF65-F5344CB8AC3E}">
        <p14:creationId xmlns:p14="http://schemas.microsoft.com/office/powerpoint/2010/main" val="317386246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2011 SharePoint Results Summary</a:t>
            </a:r>
            <a:endParaRPr lang="en-GB" dirty="0"/>
          </a:p>
        </p:txBody>
      </p:sp>
      <p:sp>
        <p:nvSpPr>
          <p:cNvPr id="3" name="Text Placeholder 2"/>
          <p:cNvSpPr>
            <a:spLocks noGrp="1"/>
          </p:cNvSpPr>
          <p:nvPr>
            <p:ph type="body" sz="quarter" idx="10"/>
          </p:nvPr>
        </p:nvSpPr>
        <p:spPr>
          <a:xfrm>
            <a:off x="519112" y="1447799"/>
            <a:ext cx="10772665" cy="5010602"/>
          </a:xfrm>
        </p:spPr>
        <p:txBody>
          <a:bodyPr/>
          <a:lstStyle/>
          <a:p>
            <a:r>
              <a:rPr lang="en-GB" sz="2800" dirty="0"/>
              <a:t>Up to 460,800 simulated SharePoint users*</a:t>
            </a:r>
          </a:p>
          <a:p>
            <a:r>
              <a:rPr lang="en-GB" sz="2800" dirty="0"/>
              <a:t>As expected, the front end is the bottleneck during single web server VM </a:t>
            </a:r>
            <a:r>
              <a:rPr lang="en-GB" sz="2800" dirty="0" smtClean="0"/>
              <a:t>testing</a:t>
            </a:r>
            <a:endParaRPr lang="en-GB" sz="2800" dirty="0"/>
          </a:p>
          <a:p>
            <a:pPr lvl="1"/>
            <a:r>
              <a:rPr lang="en-GB" sz="2400" dirty="0" smtClean="0"/>
              <a:t>Adding </a:t>
            </a:r>
            <a:r>
              <a:rPr lang="en-GB" sz="2400" dirty="0"/>
              <a:t>web server VMs alleviates the </a:t>
            </a:r>
            <a:r>
              <a:rPr lang="en-GB" sz="2400" dirty="0" smtClean="0"/>
              <a:t>bottleneck</a:t>
            </a:r>
          </a:p>
          <a:p>
            <a:pPr lvl="1"/>
            <a:r>
              <a:rPr lang="en-GB" sz="2400" dirty="0"/>
              <a:t>Adding web server VMs increased the number of 1% concurrent SharePoint users from 252,600 to 460,800.</a:t>
            </a:r>
          </a:p>
          <a:p>
            <a:r>
              <a:rPr lang="en-GB" sz="2800" dirty="0"/>
              <a:t>Response times improve and more requests per second are delivered as VMs are </a:t>
            </a:r>
            <a:r>
              <a:rPr lang="en-GB" sz="2800" dirty="0" smtClean="0"/>
              <a:t>added</a:t>
            </a:r>
          </a:p>
          <a:p>
            <a:pPr lvl="1"/>
            <a:r>
              <a:rPr lang="en-GB" sz="2400" dirty="0"/>
              <a:t>Average page response times were faster than the Microsoft-recommended guideline of 1-2 seconds.</a:t>
            </a:r>
          </a:p>
          <a:p>
            <a:r>
              <a:rPr lang="en-GB" sz="2800" dirty="0" smtClean="0"/>
              <a:t>90</a:t>
            </a:r>
            <a:r>
              <a:rPr lang="en-GB" sz="2800" dirty="0"/>
              <a:t>% scaling efficiency from 1 to 2 web servers**</a:t>
            </a:r>
          </a:p>
          <a:p>
            <a:endParaRPr lang="en-GB" dirty="0"/>
          </a:p>
        </p:txBody>
      </p:sp>
      <p:sp>
        <p:nvSpPr>
          <p:cNvPr id="4" name="TextBox 3"/>
          <p:cNvSpPr txBox="1"/>
          <p:nvPr/>
        </p:nvSpPr>
        <p:spPr>
          <a:xfrm>
            <a:off x="934709" y="5955355"/>
            <a:ext cx="11274663" cy="461665"/>
          </a:xfrm>
          <a:prstGeom prst="rect">
            <a:avLst/>
          </a:prstGeom>
          <a:noFill/>
        </p:spPr>
        <p:txBody>
          <a:bodyPr wrap="square" rtlCol="0">
            <a:spAutoFit/>
          </a:bodyPr>
          <a:lstStyle/>
          <a:p>
            <a:pPr defTabSz="457200"/>
            <a:r>
              <a:rPr lang="en-US" sz="1200" dirty="0" smtClean="0"/>
              <a:t>* 1% concurrent users derived from the requests per second measured during the three web server test</a:t>
            </a:r>
          </a:p>
          <a:p>
            <a:pPr defTabSz="457200"/>
            <a:r>
              <a:rPr lang="en-US" sz="1200" dirty="0" smtClean="0"/>
              <a:t>**  Based on a comparison of requests per second divided by average page response time</a:t>
            </a:r>
            <a:endParaRPr lang="en-US" sz="1200" dirty="0"/>
          </a:p>
        </p:txBody>
      </p:sp>
      <p:sp>
        <p:nvSpPr>
          <p:cNvPr id="5" name="Rectangle 4"/>
          <p:cNvSpPr/>
          <p:nvPr/>
        </p:nvSpPr>
        <p:spPr>
          <a:xfrm>
            <a:off x="68319" y="6537895"/>
            <a:ext cx="12188825" cy="253916"/>
          </a:xfrm>
          <a:prstGeom prst="rect">
            <a:avLst/>
          </a:prstGeom>
        </p:spPr>
        <p:txBody>
          <a:bodyPr wrap="square">
            <a:spAutoFit/>
          </a:bodyPr>
          <a:lstStyle/>
          <a:p>
            <a:r>
              <a:rPr lang="en-GB" sz="1050" dirty="0">
                <a:hlinkClick r:id="rId2"/>
              </a:rPr>
              <a:t>http://</a:t>
            </a:r>
            <a:r>
              <a:rPr lang="en-GB" sz="1050" dirty="0" smtClean="0">
                <a:hlinkClick r:id="rId2"/>
              </a:rPr>
              <a:t>download.microsoft.com/download/1/7/F/17FB551C-0905-4A04-AB46-2EBA616CFDF3/ESG%20Preso%20Microsoft%20Hyper-V%20Performance%20SharePoint%20Mar%2011_Wide.pdf</a:t>
            </a:r>
            <a:r>
              <a:rPr lang="en-GB" sz="1050" dirty="0" smtClean="0"/>
              <a:t> </a:t>
            </a:r>
            <a:endParaRPr lang="en-GB" sz="1050" dirty="0"/>
          </a:p>
        </p:txBody>
      </p:sp>
    </p:spTree>
    <p:extLst>
      <p:ext uri="{BB962C8B-B14F-4D97-AF65-F5344CB8AC3E}">
        <p14:creationId xmlns:p14="http://schemas.microsoft.com/office/powerpoint/2010/main" val="26905319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2011 SharePoint Results Summary</a:t>
            </a:r>
            <a:endParaRPr lang="en-GB" dirty="0"/>
          </a:p>
        </p:txBody>
      </p:sp>
      <p:sp>
        <p:nvSpPr>
          <p:cNvPr id="3" name="Text Placeholder 2"/>
          <p:cNvSpPr>
            <a:spLocks noGrp="1"/>
          </p:cNvSpPr>
          <p:nvPr>
            <p:ph type="body" sz="quarter" idx="10"/>
          </p:nvPr>
        </p:nvSpPr>
        <p:spPr>
          <a:xfrm>
            <a:off x="519112" y="1447799"/>
            <a:ext cx="11149013" cy="4628960"/>
          </a:xfrm>
        </p:spPr>
        <p:txBody>
          <a:bodyPr/>
          <a:lstStyle/>
          <a:p>
            <a:pPr defTabSz="457200">
              <a:buClr>
                <a:srgbClr val="CC242E"/>
              </a:buClr>
            </a:pPr>
            <a:r>
              <a:rPr lang="en-US" dirty="0">
                <a:solidFill>
                  <a:schemeClr val="tx1"/>
                </a:solidFill>
              </a:rPr>
              <a:t>Performance scaled and response times dropped as Hyper-V R2 web server VMs were added to a consolidated SharePoint deployment on a single physical server. </a:t>
            </a:r>
          </a:p>
          <a:p>
            <a:pPr defTabSz="457200">
              <a:buClr>
                <a:srgbClr val="CC242E"/>
              </a:buClr>
            </a:pPr>
            <a:r>
              <a:rPr lang="en-US" dirty="0">
                <a:solidFill>
                  <a:schemeClr val="tx1"/>
                </a:solidFill>
              </a:rPr>
              <a:t>The manageably low performance impact of Hyper-V R2 won’t be detected by the vast majority of end-users and applications. </a:t>
            </a:r>
          </a:p>
          <a:p>
            <a:pPr defTabSz="457200">
              <a:buClr>
                <a:srgbClr val="CC242E"/>
              </a:buClr>
            </a:pPr>
            <a:r>
              <a:rPr lang="en-US" dirty="0">
                <a:solidFill>
                  <a:schemeClr val="tx1"/>
                </a:solidFill>
              </a:rPr>
              <a:t>The performance, scalability, and low overhead of Hyper-V R2 can be used to reduce costs and improve the manageability, flexibility, and availability of consolidated SharePoint applications.  </a:t>
            </a:r>
          </a:p>
        </p:txBody>
      </p:sp>
      <p:sp>
        <p:nvSpPr>
          <p:cNvPr id="4" name="Rectangle 3"/>
          <p:cNvSpPr/>
          <p:nvPr/>
        </p:nvSpPr>
        <p:spPr>
          <a:xfrm>
            <a:off x="68319" y="6537895"/>
            <a:ext cx="12188825" cy="253916"/>
          </a:xfrm>
          <a:prstGeom prst="rect">
            <a:avLst/>
          </a:prstGeom>
        </p:spPr>
        <p:txBody>
          <a:bodyPr wrap="square">
            <a:spAutoFit/>
          </a:bodyPr>
          <a:lstStyle/>
          <a:p>
            <a:r>
              <a:rPr lang="en-GB" sz="1050" dirty="0">
                <a:hlinkClick r:id="rId2"/>
              </a:rPr>
              <a:t>http://</a:t>
            </a:r>
            <a:r>
              <a:rPr lang="en-GB" sz="1050" dirty="0" smtClean="0">
                <a:hlinkClick r:id="rId2"/>
              </a:rPr>
              <a:t>download.microsoft.com/download/1/7/F/17FB551C-0905-4A04-AB46-2EBA616CFDF3/ESG%20Preso%20Microsoft%20Hyper-V%20Performance%20SharePoint%20Mar%2011_Wide.pdf</a:t>
            </a:r>
            <a:r>
              <a:rPr lang="en-GB" sz="1050" dirty="0" smtClean="0"/>
              <a:t> </a:t>
            </a:r>
            <a:endParaRPr lang="en-GB" sz="1050" dirty="0"/>
          </a:p>
        </p:txBody>
      </p:sp>
    </p:spTree>
    <p:extLst>
      <p:ext uri="{BB962C8B-B14F-4D97-AF65-F5344CB8AC3E}">
        <p14:creationId xmlns:p14="http://schemas.microsoft.com/office/powerpoint/2010/main" val="62493470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to Consider</a:t>
            </a:r>
            <a:endParaRPr lang="en-GB" dirty="0"/>
          </a:p>
        </p:txBody>
      </p:sp>
      <p:sp>
        <p:nvSpPr>
          <p:cNvPr id="3" name="Text Placeholder 2"/>
          <p:cNvSpPr>
            <a:spLocks noGrp="1"/>
          </p:cNvSpPr>
          <p:nvPr>
            <p:ph type="body" sz="quarter" idx="10"/>
          </p:nvPr>
        </p:nvSpPr>
        <p:spPr>
          <a:xfrm>
            <a:off x="519112" y="1447799"/>
            <a:ext cx="11149013" cy="5170646"/>
          </a:xfrm>
        </p:spPr>
        <p:txBody>
          <a:bodyPr/>
          <a:lstStyle/>
          <a:p>
            <a:r>
              <a:rPr lang="en-GB" sz="2800" dirty="0"/>
              <a:t>Mileage </a:t>
            </a:r>
            <a:r>
              <a:rPr lang="en-GB" sz="2800" dirty="0" smtClean="0"/>
              <a:t>varies: test </a:t>
            </a:r>
            <a:r>
              <a:rPr lang="en-GB" sz="2800" dirty="0"/>
              <a:t>with your workloads and your data</a:t>
            </a:r>
          </a:p>
          <a:p>
            <a:r>
              <a:rPr lang="en-GB" sz="2800" dirty="0"/>
              <a:t>Hyper-V</a:t>
            </a:r>
          </a:p>
          <a:p>
            <a:pPr lvl="1"/>
            <a:r>
              <a:rPr lang="en-GB" sz="2400" dirty="0"/>
              <a:t>Included for free with Windows Server </a:t>
            </a:r>
            <a:r>
              <a:rPr lang="en-GB" sz="2400" dirty="0" smtClean="0"/>
              <a:t>2008 R2</a:t>
            </a:r>
            <a:endParaRPr lang="en-GB" sz="2400" dirty="0"/>
          </a:p>
          <a:p>
            <a:pPr lvl="1"/>
            <a:r>
              <a:rPr lang="en-GB" sz="2400" dirty="0"/>
              <a:t>Proven to perform with demanding applications</a:t>
            </a:r>
          </a:p>
          <a:p>
            <a:r>
              <a:rPr lang="en-GB" sz="2800" dirty="0"/>
              <a:t>Size matters</a:t>
            </a:r>
          </a:p>
          <a:p>
            <a:pPr lvl="1"/>
            <a:r>
              <a:rPr lang="en-GB" sz="2400" dirty="0"/>
              <a:t>Application and web server roles are good candidates for virtualization</a:t>
            </a:r>
          </a:p>
          <a:p>
            <a:pPr lvl="1"/>
            <a:r>
              <a:rPr lang="en-GB" sz="2400" dirty="0"/>
              <a:t>For larger deployments, consider deploying resource-bound SQL Server and Index roles on physical servers</a:t>
            </a:r>
          </a:p>
          <a:p>
            <a:r>
              <a:rPr lang="en-GB" sz="2800" dirty="0"/>
              <a:t>High availability matters</a:t>
            </a:r>
          </a:p>
          <a:p>
            <a:r>
              <a:rPr lang="en-GB" sz="2800" dirty="0"/>
              <a:t>Leverage ESG Lab Validations, Microsoft and its partners’ best practices/proof points</a:t>
            </a:r>
          </a:p>
          <a:p>
            <a:endParaRPr lang="en-GB" dirty="0"/>
          </a:p>
        </p:txBody>
      </p:sp>
      <p:sp>
        <p:nvSpPr>
          <p:cNvPr id="4" name="Rectangle 3"/>
          <p:cNvSpPr/>
          <p:nvPr/>
        </p:nvSpPr>
        <p:spPr>
          <a:xfrm>
            <a:off x="68319" y="6537895"/>
            <a:ext cx="12188825" cy="253916"/>
          </a:xfrm>
          <a:prstGeom prst="rect">
            <a:avLst/>
          </a:prstGeom>
        </p:spPr>
        <p:txBody>
          <a:bodyPr wrap="square">
            <a:spAutoFit/>
          </a:bodyPr>
          <a:lstStyle/>
          <a:p>
            <a:r>
              <a:rPr lang="en-GB" sz="1050" dirty="0">
                <a:hlinkClick r:id="rId2"/>
              </a:rPr>
              <a:t>http://</a:t>
            </a:r>
            <a:r>
              <a:rPr lang="en-GB" sz="1050" dirty="0" smtClean="0">
                <a:hlinkClick r:id="rId2"/>
              </a:rPr>
              <a:t>download.microsoft.com/download/1/7/F/17FB551C-0905-4A04-AB46-2EBA616CFDF3/ESG%20Preso%20Microsoft%20Hyper-V%20Performance%20SharePoint%20Mar%2011_Wide.pdf</a:t>
            </a:r>
            <a:r>
              <a:rPr lang="en-GB" sz="1050" dirty="0" smtClean="0"/>
              <a:t> </a:t>
            </a:r>
            <a:endParaRPr lang="en-GB" sz="1050" dirty="0"/>
          </a:p>
        </p:txBody>
      </p:sp>
    </p:spTree>
    <p:extLst>
      <p:ext uri="{BB962C8B-B14F-4D97-AF65-F5344CB8AC3E}">
        <p14:creationId xmlns:p14="http://schemas.microsoft.com/office/powerpoint/2010/main" val="383179623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Why Microsoft Virtualization</a:t>
            </a:r>
            <a:br>
              <a:rPr dirty="0" smtClean="0"/>
            </a:br>
            <a:r>
              <a:rPr lang="en-US" dirty="0" smtClean="0"/>
              <a:t>for Microsoft Server</a:t>
            </a:r>
            <a:br>
              <a:rPr lang="en-US" dirty="0" smtClean="0"/>
            </a:br>
            <a:r>
              <a:rPr lang="en-US" dirty="0" smtClean="0"/>
              <a:t>Applications</a:t>
            </a:r>
            <a:endParaRPr lang="en-US" dirty="0"/>
          </a:p>
        </p:txBody>
      </p:sp>
    </p:spTree>
    <p:extLst>
      <p:ext uri="{BB962C8B-B14F-4D97-AF65-F5344CB8AC3E}">
        <p14:creationId xmlns:p14="http://schemas.microsoft.com/office/powerpoint/2010/main" val="202617797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SharePoint Server</a:t>
            </a:r>
            <a:br>
              <a:rPr lang="en-US" dirty="0" smtClean="0"/>
            </a:br>
            <a:r>
              <a:rPr lang="en-US" dirty="0" smtClean="0"/>
              <a:t>Virtualization</a:t>
            </a:r>
            <a:br>
              <a:rPr lang="en-US" dirty="0" smtClean="0"/>
            </a:br>
            <a:r>
              <a:rPr lang="en-US" dirty="0" smtClean="0"/>
              <a:t>Best Practices</a:t>
            </a:r>
            <a:endParaRPr lang="en-US" dirty="0"/>
          </a:p>
        </p:txBody>
      </p:sp>
    </p:spTree>
    <p:extLst>
      <p:ext uri="{BB962C8B-B14F-4D97-AF65-F5344CB8AC3E}">
        <p14:creationId xmlns:p14="http://schemas.microsoft.com/office/powerpoint/2010/main" val="328385242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364480" y="4333159"/>
            <a:ext cx="3843669" cy="2148986"/>
            <a:chOff x="4364480" y="4333159"/>
            <a:chExt cx="3843669" cy="2148986"/>
          </a:xfrm>
        </p:grpSpPr>
        <p:cxnSp>
          <p:nvCxnSpPr>
            <p:cNvPr id="19" name="Straight Connector 18"/>
            <p:cNvCxnSpPr/>
            <p:nvPr/>
          </p:nvCxnSpPr>
          <p:spPr>
            <a:xfrm flipH="1">
              <a:off x="6390167" y="4816549"/>
              <a:ext cx="674982" cy="1414130"/>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4364480" y="4912596"/>
              <a:ext cx="845473" cy="1243655"/>
            </a:xfrm>
            <a:prstGeom prst="line">
              <a:avLst/>
            </a:prstGeom>
          </p:spPr>
          <p:style>
            <a:lnRef idx="3">
              <a:schemeClr val="accent6"/>
            </a:lnRef>
            <a:fillRef idx="0">
              <a:schemeClr val="accent6"/>
            </a:fillRef>
            <a:effectRef idx="2">
              <a:schemeClr val="accent6"/>
            </a:effectRef>
            <a:fontRef idx="minor">
              <a:schemeClr val="tx1"/>
            </a:fontRef>
          </p:style>
        </p:cxnSp>
        <p:pic>
          <p:nvPicPr>
            <p:cNvPr id="13"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2149" y="4333159"/>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n 13"/>
            <p:cNvSpPr/>
            <p:nvPr/>
          </p:nvSpPr>
          <p:spPr bwMode="auto">
            <a:xfrm>
              <a:off x="5048527" y="5492035"/>
              <a:ext cx="1473813" cy="990110"/>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rgbClr val="FFFFFF"/>
                  </a:solidFill>
                </a:rPr>
                <a:t>SAN</a:t>
              </a:r>
            </a:p>
          </p:txBody>
        </p:sp>
      </p:grpSp>
      <p:sp>
        <p:nvSpPr>
          <p:cNvPr id="2" name="Title 1"/>
          <p:cNvSpPr>
            <a:spLocks noGrp="1"/>
          </p:cNvSpPr>
          <p:nvPr>
            <p:ph type="title"/>
          </p:nvPr>
        </p:nvSpPr>
        <p:spPr/>
        <p:txBody>
          <a:bodyPr/>
          <a:lstStyle/>
          <a:p>
            <a:r>
              <a:rPr lang="en-GB" dirty="0" smtClean="0"/>
              <a:t>Key SharePoint Farm Elements</a:t>
            </a:r>
            <a:endParaRPr lang="en-GB" dirty="0"/>
          </a:p>
        </p:txBody>
      </p:sp>
      <p:pic>
        <p:nvPicPr>
          <p:cNvPr id="4"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1480" y="4333160"/>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sz="quarter" idx="10"/>
          </p:nvPr>
        </p:nvSpPr>
        <p:spPr>
          <a:xfrm>
            <a:off x="423238" y="4654900"/>
            <a:ext cx="2893939" cy="387798"/>
          </a:xfrm>
        </p:spPr>
        <p:txBody>
          <a:bodyPr/>
          <a:lstStyle/>
          <a:p>
            <a:r>
              <a:rPr lang="en-GB" sz="2800" dirty="0" smtClean="0"/>
              <a:t>Hyper-V Host</a:t>
            </a:r>
            <a:endParaRPr lang="en-GB" sz="2800" dirty="0"/>
          </a:p>
        </p:txBody>
      </p:sp>
      <p:sp>
        <p:nvSpPr>
          <p:cNvPr id="23" name="Text Placeholder 2"/>
          <p:cNvSpPr txBox="1">
            <a:spLocks/>
          </p:cNvSpPr>
          <p:nvPr/>
        </p:nvSpPr>
        <p:spPr>
          <a:xfrm>
            <a:off x="423238" y="5061704"/>
            <a:ext cx="3553338" cy="3877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smtClean="0"/>
              <a:t>Hyper-V Cluster</a:t>
            </a:r>
            <a:endParaRPr lang="en-GB" sz="2800" dirty="0"/>
          </a:p>
        </p:txBody>
      </p:sp>
      <p:sp>
        <p:nvSpPr>
          <p:cNvPr id="24" name="Text Placeholder 2"/>
          <p:cNvSpPr txBox="1">
            <a:spLocks/>
          </p:cNvSpPr>
          <p:nvPr/>
        </p:nvSpPr>
        <p:spPr>
          <a:xfrm>
            <a:off x="2182952" y="3577826"/>
            <a:ext cx="2893939" cy="3877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smtClean="0"/>
              <a:t>SQL Server</a:t>
            </a:r>
            <a:endParaRPr lang="en-GB" sz="2800" dirty="0"/>
          </a:p>
        </p:txBody>
      </p:sp>
      <p:grpSp>
        <p:nvGrpSpPr>
          <p:cNvPr id="26" name="Group 25"/>
          <p:cNvGrpSpPr/>
          <p:nvPr/>
        </p:nvGrpSpPr>
        <p:grpSpPr>
          <a:xfrm>
            <a:off x="4561182" y="3296522"/>
            <a:ext cx="2491042" cy="1036638"/>
            <a:chOff x="4561182" y="3296522"/>
            <a:chExt cx="2491042" cy="1036638"/>
          </a:xfrm>
        </p:grpSpPr>
        <p:grpSp>
          <p:nvGrpSpPr>
            <p:cNvPr id="11" name="Group 10"/>
            <p:cNvGrpSpPr/>
            <p:nvPr/>
          </p:nvGrpSpPr>
          <p:grpSpPr>
            <a:xfrm>
              <a:off x="4561182" y="3296522"/>
              <a:ext cx="2286000" cy="1036638"/>
              <a:chOff x="6336819" y="1642743"/>
              <a:chExt cx="2286000" cy="1036638"/>
            </a:xfrm>
          </p:grpSpPr>
          <p:pic>
            <p:nvPicPr>
              <p:cNvPr id="8" name="Picture 67" descr="Application-cya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Server-Virtual-Sing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Can 24"/>
            <p:cNvSpPr/>
            <p:nvPr/>
          </p:nvSpPr>
          <p:spPr bwMode="auto">
            <a:xfrm>
              <a:off x="6480357" y="3413439"/>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sp>
        <p:nvSpPr>
          <p:cNvPr id="27" name="Text Placeholder 2"/>
          <p:cNvSpPr txBox="1">
            <a:spLocks/>
          </p:cNvSpPr>
          <p:nvPr/>
        </p:nvSpPr>
        <p:spPr>
          <a:xfrm>
            <a:off x="1137685" y="2660453"/>
            <a:ext cx="3977428" cy="3877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smtClean="0"/>
              <a:t>Application Server</a:t>
            </a:r>
          </a:p>
        </p:txBody>
      </p:sp>
      <p:grpSp>
        <p:nvGrpSpPr>
          <p:cNvPr id="29" name="Group 28"/>
          <p:cNvGrpSpPr/>
          <p:nvPr/>
        </p:nvGrpSpPr>
        <p:grpSpPr>
          <a:xfrm>
            <a:off x="4578137" y="2379149"/>
            <a:ext cx="2286000" cy="1036638"/>
            <a:chOff x="6336819" y="1642743"/>
            <a:chExt cx="2286000" cy="1036638"/>
          </a:xfrm>
        </p:grpSpPr>
        <p:pic>
          <p:nvPicPr>
            <p:cNvPr id="31" name="Picture 67" descr="Application-cya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3" descr="Server-Virtual-Sing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 Placeholder 2"/>
          <p:cNvSpPr txBox="1">
            <a:spLocks/>
          </p:cNvSpPr>
          <p:nvPr/>
        </p:nvSpPr>
        <p:spPr>
          <a:xfrm>
            <a:off x="1350307" y="1716218"/>
            <a:ext cx="3088603" cy="3877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sz="2800" dirty="0" smtClean="0"/>
              <a:t>Web Front End</a:t>
            </a:r>
            <a:endParaRPr lang="en-GB" sz="2800" dirty="0"/>
          </a:p>
        </p:txBody>
      </p:sp>
      <p:grpSp>
        <p:nvGrpSpPr>
          <p:cNvPr id="38" name="Group 37"/>
          <p:cNvGrpSpPr/>
          <p:nvPr/>
        </p:nvGrpSpPr>
        <p:grpSpPr>
          <a:xfrm>
            <a:off x="4561181" y="1434914"/>
            <a:ext cx="2482506" cy="1036638"/>
            <a:chOff x="4561181" y="1434914"/>
            <a:chExt cx="2482506" cy="1036638"/>
          </a:xfrm>
        </p:grpSpPr>
        <p:grpSp>
          <p:nvGrpSpPr>
            <p:cNvPr id="34" name="Group 33"/>
            <p:cNvGrpSpPr/>
            <p:nvPr/>
          </p:nvGrpSpPr>
          <p:grpSpPr>
            <a:xfrm>
              <a:off x="4561181" y="1434914"/>
              <a:ext cx="2286000" cy="1036638"/>
              <a:chOff x="6336819" y="1642743"/>
              <a:chExt cx="2286000" cy="1036638"/>
            </a:xfrm>
          </p:grpSpPr>
          <p:pic>
            <p:nvPicPr>
              <p:cNvPr id="35" name="Picture 67" descr="Application-cya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3" descr="Server-Virtual-Sing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 name="Picture 6" descr="C:\Users\Public\Pictures\Artwork_Imagery\Icons - Illustrations\_WINDOWS SERVER ICONS\Search\Globe earth internet world web 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80357" y="1529399"/>
              <a:ext cx="563330" cy="616749"/>
            </a:xfrm>
            <a:prstGeom prst="rect">
              <a:avLst/>
            </a:prstGeom>
            <a:noFill/>
          </p:spPr>
        </p:pic>
      </p:grpSp>
      <p:sp>
        <p:nvSpPr>
          <p:cNvPr id="39" name="Text Placeholder 2"/>
          <p:cNvSpPr txBox="1">
            <a:spLocks/>
          </p:cNvSpPr>
          <p:nvPr/>
        </p:nvSpPr>
        <p:spPr>
          <a:xfrm>
            <a:off x="7588935" y="3395414"/>
            <a:ext cx="4179512" cy="8309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CA Configuration, Content DBs, Farm Content DB, Search Admin DB, Crawl DB, Property DB</a:t>
            </a:r>
            <a:endParaRPr lang="en-GB" sz="2000" dirty="0"/>
          </a:p>
        </p:txBody>
      </p:sp>
      <p:sp>
        <p:nvSpPr>
          <p:cNvPr id="40" name="Text Placeholder 2"/>
          <p:cNvSpPr txBox="1">
            <a:spLocks/>
          </p:cNvSpPr>
          <p:nvPr/>
        </p:nvSpPr>
        <p:spPr>
          <a:xfrm>
            <a:off x="7588935" y="2459677"/>
            <a:ext cx="4179512" cy="8309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Central Admin, Search Admin Component, Crawl Component, Query Component</a:t>
            </a:r>
            <a:endParaRPr lang="en-GB" sz="2000" dirty="0"/>
          </a:p>
        </p:txBody>
      </p:sp>
      <p:sp>
        <p:nvSpPr>
          <p:cNvPr id="41" name="Text Placeholder 2"/>
          <p:cNvSpPr txBox="1">
            <a:spLocks/>
          </p:cNvSpPr>
          <p:nvPr/>
        </p:nvSpPr>
        <p:spPr>
          <a:xfrm>
            <a:off x="7589238" y="1739609"/>
            <a:ext cx="4179512" cy="2769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Query Component</a:t>
            </a:r>
            <a:endParaRPr lang="en-GB" sz="2000" dirty="0"/>
          </a:p>
        </p:txBody>
      </p:sp>
    </p:spTree>
    <p:extLst>
      <p:ext uri="{BB962C8B-B14F-4D97-AF65-F5344CB8AC3E}">
        <p14:creationId xmlns:p14="http://schemas.microsoft.com/office/powerpoint/2010/main" val="2691208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5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5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fade">
                                      <p:cBhvr>
                                        <p:cTn id="18" dur="250"/>
                                        <p:tgtEl>
                                          <p:spTgt spid="2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fade">
                                      <p:cBhvr>
                                        <p:cTn id="23" dur="250"/>
                                        <p:tgtEl>
                                          <p:spTgt spid="2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xEl>
                                              <p:pRg st="0" end="0"/>
                                            </p:txEl>
                                          </p:spTgt>
                                        </p:tgtEl>
                                        <p:attrNameLst>
                                          <p:attrName>style.visibility</p:attrName>
                                        </p:attrNameLst>
                                      </p:cBhvr>
                                      <p:to>
                                        <p:strVal val="visible"/>
                                      </p:to>
                                    </p:set>
                                    <p:animEffect transition="in" filter="fade">
                                      <p:cBhvr>
                                        <p:cTn id="26" dur="250"/>
                                        <p:tgtEl>
                                          <p:spTgt spid="39">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5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250"/>
                                        <p:tgtEl>
                                          <p:spTgt spid="27">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xEl>
                                              <p:pRg st="0" end="0"/>
                                            </p:txEl>
                                          </p:spTgt>
                                        </p:tgtEl>
                                        <p:attrNameLst>
                                          <p:attrName>style.visibility</p:attrName>
                                        </p:attrNameLst>
                                      </p:cBhvr>
                                      <p:to>
                                        <p:strVal val="visible"/>
                                      </p:to>
                                    </p:set>
                                    <p:animEffect transition="in" filter="fade">
                                      <p:cBhvr>
                                        <p:cTn id="37" dur="250"/>
                                        <p:tgtEl>
                                          <p:spTgt spid="40">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25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3">
                                            <p:txEl>
                                              <p:pRg st="0" end="0"/>
                                            </p:txEl>
                                          </p:spTgt>
                                        </p:tgtEl>
                                        <p:attrNameLst>
                                          <p:attrName>style.visibility</p:attrName>
                                        </p:attrNameLst>
                                      </p:cBhvr>
                                      <p:to>
                                        <p:strVal val="visible"/>
                                      </p:to>
                                    </p:set>
                                    <p:animEffect transition="in" filter="fade">
                                      <p:cBhvr>
                                        <p:cTn id="45" dur="250"/>
                                        <p:tgtEl>
                                          <p:spTgt spid="33">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25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1">
                                            <p:txEl>
                                              <p:pRg st="0" end="0"/>
                                            </p:txEl>
                                          </p:spTgt>
                                        </p:tgtEl>
                                        <p:attrNameLst>
                                          <p:attrName>style.visibility</p:attrName>
                                        </p:attrNameLst>
                                      </p:cBhvr>
                                      <p:to>
                                        <p:strVal val="visible"/>
                                      </p:to>
                                    </p:set>
                                    <p:animEffect transition="in" filter="fade">
                                      <p:cBhvr>
                                        <p:cTn id="51" dur="25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build="p"/>
      <p:bldP spid="24" grpId="0" build="p"/>
      <p:bldP spid="27" grpId="0" build="p"/>
      <p:bldP spid="33" grpId="0" build="p"/>
      <p:bldP spid="39" grpId="0" build="p"/>
      <p:bldP spid="40" grpId="0" build="p"/>
      <p:bldP spid="4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SharePoint Specific Hyper-V Guidance</a:t>
            </a:r>
            <a:endParaRPr lang="en-GB" dirty="0"/>
          </a:p>
        </p:txBody>
      </p:sp>
      <p:sp>
        <p:nvSpPr>
          <p:cNvPr id="3" name="Text Placeholder 2"/>
          <p:cNvSpPr>
            <a:spLocks noGrp="1"/>
          </p:cNvSpPr>
          <p:nvPr>
            <p:ph type="body" sz="quarter" idx="10"/>
          </p:nvPr>
        </p:nvSpPr>
        <p:spPr>
          <a:xfrm>
            <a:off x="519112" y="1447799"/>
            <a:ext cx="11149013" cy="3354765"/>
          </a:xfrm>
        </p:spPr>
        <p:txBody>
          <a:bodyPr/>
          <a:lstStyle/>
          <a:p>
            <a:r>
              <a:rPr lang="en-GB" dirty="0" smtClean="0"/>
              <a:t>CPU</a:t>
            </a:r>
          </a:p>
          <a:p>
            <a:pPr lvl="1"/>
            <a:r>
              <a:rPr lang="en-GB" dirty="0" smtClean="0"/>
              <a:t>Recommended Ratio of 1:1 (Physical Cores : Virtual CPU’s)</a:t>
            </a:r>
          </a:p>
          <a:p>
            <a:r>
              <a:rPr lang="en-GB" dirty="0" smtClean="0"/>
              <a:t>Auto Start &amp; Stop</a:t>
            </a:r>
          </a:p>
          <a:p>
            <a:pPr lvl="1"/>
            <a:r>
              <a:rPr lang="en-GB" dirty="0" smtClean="0"/>
              <a:t>Do not configure VM to ‘Save State’</a:t>
            </a:r>
          </a:p>
          <a:p>
            <a:pPr lvl="2"/>
            <a:r>
              <a:rPr lang="en-GB" dirty="0" smtClean="0"/>
              <a:t>On resumption, may be out of sync with rest of farm</a:t>
            </a:r>
          </a:p>
          <a:p>
            <a:pPr lvl="1"/>
            <a:r>
              <a:rPr lang="en-GB" dirty="0" smtClean="0"/>
              <a:t>Clean Shutdown Recommended</a:t>
            </a:r>
          </a:p>
          <a:p>
            <a:r>
              <a:rPr lang="en-GB" dirty="0" smtClean="0"/>
              <a:t>Do not use snapshots in production – sync issues</a:t>
            </a:r>
            <a:endParaRPr lang="en-GB" dirty="0"/>
          </a:p>
        </p:txBody>
      </p:sp>
    </p:spTree>
    <p:extLst>
      <p:ext uri="{BB962C8B-B14F-4D97-AF65-F5344CB8AC3E}">
        <p14:creationId xmlns:p14="http://schemas.microsoft.com/office/powerpoint/2010/main" val="144517082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GB" dirty="0" smtClean="0"/>
              <a:t>Roles </a:t>
            </a:r>
            <a:r>
              <a:rPr lang="en-GB" dirty="0"/>
              <a:t>&amp; Virtualization Considerations</a:t>
            </a:r>
          </a:p>
        </p:txBody>
      </p:sp>
      <p:graphicFrame>
        <p:nvGraphicFramePr>
          <p:cNvPr id="4" name="Content Placeholder 3"/>
          <p:cNvGraphicFramePr>
            <a:graphicFrameLocks/>
          </p:cNvGraphicFramePr>
          <p:nvPr>
            <p:extLst>
              <p:ext uri="{D42A27DB-BD31-4B8C-83A1-F6EECF244321}">
                <p14:modId xmlns:p14="http://schemas.microsoft.com/office/powerpoint/2010/main" val="2255538615"/>
              </p:ext>
            </p:extLst>
          </p:nvPr>
        </p:nvGraphicFramePr>
        <p:xfrm>
          <a:off x="570016" y="1053140"/>
          <a:ext cx="10964673" cy="5276407"/>
        </p:xfrm>
        <a:graphic>
          <a:graphicData uri="http://schemas.openxmlformats.org/drawingml/2006/table">
            <a:tbl>
              <a:tblPr firstRow="1" bandRow="1">
                <a:tableStyleId>{7DF18680-E054-41AD-8BC1-D1AEF772440D}</a:tableStyleId>
              </a:tblPr>
              <a:tblGrid>
                <a:gridCol w="2758116"/>
                <a:gridCol w="1945316"/>
                <a:gridCol w="6261241"/>
              </a:tblGrid>
              <a:tr h="809701">
                <a:tc>
                  <a:txBody>
                    <a:bodyPr/>
                    <a:lstStyle/>
                    <a:p>
                      <a:pPr algn="ctr"/>
                      <a:r>
                        <a:rPr lang="en-US" sz="1600" dirty="0" smtClean="0"/>
                        <a:t>Role</a:t>
                      </a:r>
                      <a:endParaRPr lang="en-US" sz="1600" dirty="0">
                        <a:solidFill>
                          <a:schemeClr val="bg1"/>
                        </a:solidFill>
                      </a:endParaRPr>
                    </a:p>
                  </a:txBody>
                  <a:tcPr marL="109058" marR="109058" anchor="ctr"/>
                </a:tc>
                <a:tc>
                  <a:txBody>
                    <a:bodyPr/>
                    <a:lstStyle/>
                    <a:p>
                      <a:pPr algn="ctr"/>
                      <a:r>
                        <a:rPr lang="en-US" sz="1600" dirty="0" smtClean="0"/>
                        <a:t>Virtualization</a:t>
                      </a:r>
                    </a:p>
                    <a:p>
                      <a:pPr algn="ctr"/>
                      <a:r>
                        <a:rPr lang="en-US" sz="1600" dirty="0" smtClean="0"/>
                        <a:t>Decision</a:t>
                      </a:r>
                      <a:endParaRPr lang="en-US" sz="1600" dirty="0">
                        <a:solidFill>
                          <a:schemeClr val="bg1"/>
                        </a:solidFill>
                      </a:endParaRPr>
                    </a:p>
                  </a:txBody>
                  <a:tcPr marL="109058" marR="109058" anchor="ctr"/>
                </a:tc>
                <a:tc>
                  <a:txBody>
                    <a:bodyPr/>
                    <a:lstStyle/>
                    <a:p>
                      <a:pPr algn="ctr"/>
                      <a:r>
                        <a:rPr lang="en-US" sz="1600" baseline="0" dirty="0" smtClean="0"/>
                        <a:t>Considerations and Requirements</a:t>
                      </a:r>
                      <a:endParaRPr lang="en-US" sz="1600" dirty="0">
                        <a:solidFill>
                          <a:schemeClr val="bg1"/>
                        </a:solidFill>
                      </a:endParaRPr>
                    </a:p>
                  </a:txBody>
                  <a:tcPr marL="109058" marR="109058" anchor="ctr"/>
                </a:tc>
              </a:tr>
              <a:tr h="83970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Web Role</a:t>
                      </a:r>
                    </a:p>
                    <a:p>
                      <a:pPr marL="0" marR="0" indent="0" algn="l" defTabSz="914363" rtl="0" eaLnBrk="1" fontAlgn="auto" latinLnBrk="0" hangingPunct="1">
                        <a:lnSpc>
                          <a:spcPct val="100000"/>
                        </a:lnSpc>
                        <a:spcBef>
                          <a:spcPts val="0"/>
                        </a:spcBef>
                        <a:spcAft>
                          <a:spcPts val="0"/>
                        </a:spcAft>
                        <a:buClrTx/>
                        <a:buSzTx/>
                        <a:buFontTx/>
                        <a:buNone/>
                        <a:tabLst/>
                        <a:defRPr/>
                      </a:pPr>
                      <a:r>
                        <a:rPr lang="en-GB" sz="1800" dirty="0" smtClean="0"/>
                        <a:t>Render Content</a:t>
                      </a:r>
                      <a:endParaRPr lang="en-GB" sz="1800" dirty="0" smtClean="0">
                        <a:solidFill>
                          <a:srgbClr val="000000"/>
                        </a:solidFill>
                      </a:endParaRPr>
                    </a:p>
                  </a:txBody>
                  <a:tcPr marL="109058" marR="109058" anchor="ctr"/>
                </a:tc>
                <a:tc>
                  <a:txBody>
                    <a:bodyPr/>
                    <a:lstStyle/>
                    <a:p>
                      <a:pPr algn="ctr"/>
                      <a:r>
                        <a:rPr lang="en-US" sz="1800" dirty="0" smtClean="0"/>
                        <a:t>Ideal Candidate</a:t>
                      </a:r>
                      <a:endParaRPr lang="en-US" sz="1800" dirty="0">
                        <a:solidFill>
                          <a:srgbClr val="000000"/>
                        </a:solidFill>
                      </a:endParaRPr>
                    </a:p>
                  </a:txBody>
                  <a:tcPr marL="109058" marR="109058" anchor="ctr"/>
                </a:tc>
                <a:tc>
                  <a:txBody>
                    <a:bodyPr/>
                    <a:lstStyle/>
                    <a:p>
                      <a:pPr marL="109538" indent="-109538">
                        <a:buFont typeface="Arial" pitchFamily="34" charset="0"/>
                        <a:buChar char="•"/>
                      </a:pPr>
                      <a:r>
                        <a:rPr lang="en-US" sz="1600" dirty="0" smtClean="0"/>
                        <a:t>Easily provision additional servers for load balancing and fault tolerance</a:t>
                      </a:r>
                      <a:endParaRPr lang="en-US" sz="1600" dirty="0">
                        <a:solidFill>
                          <a:srgbClr val="000000"/>
                        </a:solidFill>
                      </a:endParaRPr>
                    </a:p>
                  </a:txBody>
                  <a:tcPr marL="109058" marR="109058" anchor="ctr"/>
                </a:tc>
              </a:tr>
              <a:tr h="95070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Query Role</a:t>
                      </a:r>
                    </a:p>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Process Search Queries</a:t>
                      </a:r>
                      <a:endParaRPr lang="en-US" sz="1800" dirty="0" smtClean="0">
                        <a:solidFill>
                          <a:srgbClr val="000000"/>
                        </a:solidFill>
                      </a:endParaRPr>
                    </a:p>
                  </a:txBody>
                  <a:tcPr marL="109058" marR="109058" anchor="ctr"/>
                </a:tc>
                <a:tc>
                  <a:txBody>
                    <a:bodyPr/>
                    <a:lstStyle/>
                    <a:p>
                      <a:pPr algn="ctr"/>
                      <a:r>
                        <a:rPr lang="en-US" sz="1800" dirty="0" smtClean="0"/>
                        <a:t>Ideal Candidate</a:t>
                      </a:r>
                      <a:endParaRPr lang="en-US" sz="1800" dirty="0" smtClean="0">
                        <a:solidFill>
                          <a:srgbClr val="000000"/>
                        </a:solidFill>
                      </a:endParaRPr>
                    </a:p>
                  </a:txBody>
                  <a:tcPr marL="109058" marR="109058" anchor="ctr"/>
                </a:tc>
                <a:tc>
                  <a:txBody>
                    <a:bodyPr/>
                    <a:lstStyle/>
                    <a:p>
                      <a:pPr marL="109538" indent="-109538" algn="l" rtl="0" eaLnBrk="1" latinLnBrk="0" hangingPunct="1">
                        <a:buFont typeface="Arial" pitchFamily="34" charset="0"/>
                        <a:buChar char="•"/>
                      </a:pPr>
                      <a:r>
                        <a:rPr kumimoji="0" lang="en-US" sz="1600" kern="1200" dirty="0" smtClean="0"/>
                        <a:t>For large indexes,</a:t>
                      </a:r>
                      <a:r>
                        <a:rPr kumimoji="0" lang="en-US" sz="1600" kern="1200" baseline="0" dirty="0" smtClean="0"/>
                        <a:t> </a:t>
                      </a:r>
                      <a:r>
                        <a:rPr kumimoji="0" lang="en-US" sz="1600" kern="1200" dirty="0" smtClean="0"/>
                        <a:t>use physical volume over dynamic expanding VHD</a:t>
                      </a:r>
                    </a:p>
                    <a:p>
                      <a:pPr marL="109538" indent="-109538" algn="l" rtl="0" eaLnBrk="1" latinLnBrk="0" hangingPunct="1">
                        <a:buFont typeface="Arial" pitchFamily="34" charset="0"/>
                        <a:buChar char="•"/>
                      </a:pPr>
                      <a:r>
                        <a:rPr kumimoji="0" lang="en-US" sz="1600" kern="1200" dirty="0" smtClean="0"/>
                        <a:t>Requires propagated copy of local index</a:t>
                      </a:r>
                      <a:endParaRPr kumimoji="0" lang="en-US" sz="1600" kern="1200" dirty="0" smtClean="0">
                        <a:solidFill>
                          <a:srgbClr val="000000"/>
                        </a:solidFill>
                        <a:latin typeface="+mn-lt"/>
                        <a:ea typeface="+mn-ea"/>
                        <a:cs typeface="+mn-cs"/>
                      </a:endParaRPr>
                    </a:p>
                  </a:txBody>
                  <a:tcPr marL="109058" marR="109058" anchor="ctr"/>
                </a:tc>
              </a:tr>
              <a:tr h="88531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Application Role</a:t>
                      </a:r>
                    </a:p>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Excel</a:t>
                      </a:r>
                      <a:r>
                        <a:rPr lang="en-US" sz="1800" baseline="0" dirty="0" smtClean="0"/>
                        <a:t> Forms </a:t>
                      </a:r>
                      <a:r>
                        <a:rPr lang="en-US" sz="1800" dirty="0" smtClean="0"/>
                        <a:t>Services</a:t>
                      </a:r>
                      <a:endParaRPr lang="en-US" sz="1800" dirty="0">
                        <a:solidFill>
                          <a:srgbClr val="000000"/>
                        </a:solidFill>
                      </a:endParaRPr>
                    </a:p>
                  </a:txBody>
                  <a:tcPr marL="109058" marR="109058" anchor="ctr"/>
                </a:tc>
                <a:tc>
                  <a:txBody>
                    <a:bodyPr/>
                    <a:lstStyle/>
                    <a:p>
                      <a:pPr algn="ctr"/>
                      <a:r>
                        <a:rPr lang="en-US" sz="1800" dirty="0" smtClean="0"/>
                        <a:t>Ideal Candidate</a:t>
                      </a:r>
                      <a:endParaRPr lang="en-US" sz="1800" dirty="0">
                        <a:solidFill>
                          <a:srgbClr val="000000"/>
                        </a:solidFill>
                      </a:endParaRPr>
                    </a:p>
                  </a:txBody>
                  <a:tcPr marL="109058" marR="109058" anchor="ctr"/>
                </a:tc>
                <a:tc>
                  <a:txBody>
                    <a:bodyPr/>
                    <a:lstStyle/>
                    <a:p>
                      <a:pPr marL="109538" indent="-109538" algn="l" rtl="0" eaLnBrk="1" latinLnBrk="0" hangingPunct="1">
                        <a:buFont typeface="Arial" pitchFamily="34" charset="0"/>
                        <a:buChar char="•"/>
                      </a:pPr>
                      <a:r>
                        <a:rPr kumimoji="0" lang="en-US" sz="1600" kern="1200" dirty="0" smtClean="0"/>
                        <a:t>Provision more servers as resource requirements for individual applications increase</a:t>
                      </a:r>
                      <a:endParaRPr kumimoji="0" lang="en-US" sz="1600" kern="1200" dirty="0">
                        <a:solidFill>
                          <a:srgbClr val="000000"/>
                        </a:solidFill>
                        <a:latin typeface="+mn-lt"/>
                        <a:ea typeface="+mn-ea"/>
                        <a:cs typeface="+mn-cs"/>
                      </a:endParaRPr>
                    </a:p>
                  </a:txBody>
                  <a:tcPr marL="109058" marR="109058" anchor="ctr"/>
                </a:tc>
              </a:tr>
              <a:tr h="923980">
                <a:tc>
                  <a:txBody>
                    <a:bodyPr/>
                    <a:lstStyle/>
                    <a:p>
                      <a:r>
                        <a:rPr lang="en-US" sz="1800" dirty="0" smtClean="0"/>
                        <a:t>Index Role</a:t>
                      </a:r>
                    </a:p>
                    <a:p>
                      <a:r>
                        <a:rPr lang="en-US" sz="1800" dirty="0" smtClean="0"/>
                        <a:t>Crawl</a:t>
                      </a:r>
                      <a:r>
                        <a:rPr lang="en-US" sz="1800" baseline="0" dirty="0" smtClean="0"/>
                        <a:t> Index</a:t>
                      </a:r>
                      <a:endParaRPr lang="en-US" sz="1800" dirty="0">
                        <a:solidFill>
                          <a:srgbClr val="000000"/>
                        </a:solidFill>
                      </a:endParaRPr>
                    </a:p>
                  </a:txBody>
                  <a:tcPr marL="109058" marR="109058" anchor="ctr"/>
                </a:tc>
                <a:tc>
                  <a:txBody>
                    <a:bodyPr/>
                    <a:lstStyle/>
                    <a:p>
                      <a:pPr algn="ctr">
                        <a:buFont typeface="Arial" pitchFamily="34" charset="0"/>
                        <a:buNone/>
                      </a:pPr>
                      <a:r>
                        <a:rPr lang="en-US" sz="1800" dirty="0" smtClean="0"/>
                        <a:t>Good Candidate</a:t>
                      </a:r>
                      <a:endParaRPr lang="en-US" sz="1800" dirty="0" smtClean="0">
                        <a:solidFill>
                          <a:srgbClr val="000000"/>
                        </a:solidFill>
                      </a:endParaRPr>
                    </a:p>
                  </a:txBody>
                  <a:tcPr marL="109058" marR="109058" anchor="ctr"/>
                </a:tc>
                <a:tc>
                  <a:txBody>
                    <a:bodyPr/>
                    <a:lstStyle/>
                    <a:p>
                      <a:pPr marL="109538" marR="0" indent="-109538" algn="l" defTabSz="914363" rtl="0" eaLnBrk="1" fontAlgn="auto" latinLnBrk="0" hangingPunct="1">
                        <a:lnSpc>
                          <a:spcPct val="100000"/>
                        </a:lnSpc>
                        <a:spcBef>
                          <a:spcPts val="0"/>
                        </a:spcBef>
                        <a:spcAft>
                          <a:spcPts val="0"/>
                        </a:spcAft>
                        <a:buClrTx/>
                        <a:buSzTx/>
                        <a:buFont typeface="Arial" pitchFamily="34" charset="0"/>
                        <a:buChar char="•"/>
                        <a:tabLst/>
                        <a:defRPr/>
                      </a:pPr>
                      <a:r>
                        <a:rPr kumimoji="0" lang="en-US" sz="1600" kern="1200" dirty="0" smtClean="0"/>
                        <a:t>Accurate Sizing</a:t>
                      </a:r>
                      <a:r>
                        <a:rPr kumimoji="0" lang="en-US" sz="1600" kern="1200" baseline="0" dirty="0" smtClean="0"/>
                        <a:t> &amp; Capacity Planning Very Important</a:t>
                      </a:r>
                      <a:endParaRPr kumimoji="0" lang="en-US" sz="1600" kern="1200" dirty="0" smtClean="0"/>
                    </a:p>
                    <a:p>
                      <a:pPr marL="109538" indent="-109538" algn="l" rtl="0" eaLnBrk="1" latinLnBrk="0" hangingPunct="1">
                        <a:buFont typeface="Arial" pitchFamily="34" charset="0"/>
                        <a:buChar char="•"/>
                      </a:pPr>
                      <a:r>
                        <a:rPr kumimoji="0" lang="en-US" sz="1600" kern="1200" dirty="0" smtClean="0"/>
                        <a:t>Requires</a:t>
                      </a:r>
                      <a:r>
                        <a:rPr kumimoji="0" lang="en-US" sz="1600" kern="1200" baseline="0" dirty="0" smtClean="0"/>
                        <a:t> </a:t>
                      </a:r>
                      <a:r>
                        <a:rPr kumimoji="0" lang="en-US" sz="1600" kern="1200" dirty="0" smtClean="0"/>
                        <a:t>enough drive space to store the index corpus</a:t>
                      </a:r>
                      <a:endParaRPr kumimoji="0" lang="en-US" sz="1600" kern="1200" dirty="0" smtClean="0">
                        <a:solidFill>
                          <a:srgbClr val="000000"/>
                        </a:solidFill>
                        <a:latin typeface="+mn-lt"/>
                        <a:ea typeface="+mn-ea"/>
                        <a:cs typeface="+mn-cs"/>
                      </a:endParaRPr>
                    </a:p>
                  </a:txBody>
                  <a:tcPr marL="109058" marR="109058" anchor="ctr"/>
                </a:tc>
              </a:tr>
              <a:tr h="867014">
                <a:tc>
                  <a:txBody>
                    <a:bodyPr/>
                    <a:lstStyle/>
                    <a:p>
                      <a:r>
                        <a:rPr lang="en-US" sz="1800" dirty="0" smtClean="0"/>
                        <a:t>Database Role</a:t>
                      </a:r>
                      <a:endParaRPr lang="en-US" sz="1800" b="1" dirty="0">
                        <a:solidFill>
                          <a:srgbClr val="000000"/>
                        </a:solidFill>
                      </a:endParaRPr>
                    </a:p>
                  </a:txBody>
                  <a:tcPr marL="109058" marR="109058" anchor="ctr"/>
                </a:tc>
                <a:tc>
                  <a:txBody>
                    <a:bodyPr/>
                    <a:lstStyle/>
                    <a:p>
                      <a:pPr algn="ctr">
                        <a:buFont typeface="Arial" pitchFamily="34" charset="0"/>
                        <a:buNone/>
                      </a:pPr>
                      <a:r>
                        <a:rPr lang="en-US" sz="1800" baseline="0" dirty="0" smtClean="0"/>
                        <a:t>Good Candidate</a:t>
                      </a:r>
                      <a:endParaRPr lang="en-US" sz="1800" baseline="0" dirty="0" smtClean="0">
                        <a:solidFill>
                          <a:srgbClr val="000000"/>
                        </a:solidFill>
                      </a:endParaRPr>
                    </a:p>
                  </a:txBody>
                  <a:tcPr marL="109058" marR="109058" anchor="ctr"/>
                </a:tc>
                <a:tc>
                  <a:txBody>
                    <a:bodyPr/>
                    <a:lstStyle/>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kern="1200" dirty="0" smtClean="0"/>
                        <a:t>Accurate Sizing</a:t>
                      </a:r>
                      <a:r>
                        <a:rPr kumimoji="0" lang="en-US" sz="1600" kern="1200" baseline="0" dirty="0" smtClean="0"/>
                        <a:t> &amp; Capacity Planning Very Important</a:t>
                      </a:r>
                      <a:endParaRPr kumimoji="0" lang="en-US" sz="1600" kern="1200" dirty="0" smtClean="0"/>
                    </a:p>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kern="1200" dirty="0" smtClean="0"/>
                        <a:t>Implement SQL Server alias for the farm required</a:t>
                      </a:r>
                    </a:p>
                  </a:txBody>
                  <a:tcPr marL="109058" marR="109058" anchor="ctr"/>
                </a:tc>
              </a:tr>
            </a:tbl>
          </a:graphicData>
        </a:graphic>
      </p:graphicFrame>
    </p:spTree>
    <p:extLst>
      <p:ext uri="{BB962C8B-B14F-4D97-AF65-F5344CB8AC3E}">
        <p14:creationId xmlns:p14="http://schemas.microsoft.com/office/powerpoint/2010/main" val="331015207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5623565" cy="1523494"/>
          </a:xfrm>
        </p:spPr>
        <p:txBody>
          <a:bodyPr/>
          <a:lstStyle/>
          <a:p>
            <a:r>
              <a:rPr lang="en-US" dirty="0"/>
              <a:t>Example Topologies</a:t>
            </a:r>
            <a:br>
              <a:rPr lang="en-US" dirty="0"/>
            </a:br>
            <a:r>
              <a:rPr lang="en-US" sz="1600" dirty="0">
                <a:hlinkClick r:id="rId3"/>
              </a:rPr>
              <a:t>http://</a:t>
            </a:r>
            <a:r>
              <a:rPr lang="en-US" sz="1600" dirty="0" smtClean="0">
                <a:hlinkClick r:id="rId3"/>
              </a:rPr>
              <a:t>www.microsoft.com/downloads/en/details.aspx?displaylang=en&amp;FamilyID=87f00c5d-1f62-4d3f-ac92-b91eb70d317e</a:t>
            </a:r>
            <a:r>
              <a:rPr lang="en-US" sz="1600" dirty="0" smtClean="0"/>
              <a:t> </a:t>
            </a:r>
            <a:endParaRPr lang="en-US" dirty="0"/>
          </a:p>
        </p:txBody>
      </p:sp>
    </p:spTree>
    <p:extLst>
      <p:ext uri="{BB962C8B-B14F-4D97-AF65-F5344CB8AC3E}">
        <p14:creationId xmlns:p14="http://schemas.microsoft.com/office/powerpoint/2010/main" val="70048414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GB" dirty="0" smtClean="0"/>
              <a:t>SharePoint Virtualization – POC</a:t>
            </a:r>
            <a:endParaRPr lang="en-GB" dirty="0"/>
          </a:p>
        </p:txBody>
      </p:sp>
      <p:sp>
        <p:nvSpPr>
          <p:cNvPr id="3" name="Content Placeholder 2"/>
          <p:cNvSpPr>
            <a:spLocks noGrp="1"/>
          </p:cNvSpPr>
          <p:nvPr>
            <p:ph idx="1"/>
          </p:nvPr>
        </p:nvSpPr>
        <p:spPr>
          <a:xfrm>
            <a:off x="507236" y="1133695"/>
            <a:ext cx="6800591" cy="5219891"/>
          </a:xfrm>
        </p:spPr>
        <p:txBody>
          <a:bodyPr/>
          <a:lstStyle/>
          <a:p>
            <a:r>
              <a:rPr lang="en-GB" sz="2800" dirty="0" smtClean="0"/>
              <a:t>Can be used as a POC for a larger deployment</a:t>
            </a:r>
          </a:p>
          <a:p>
            <a:pPr lvl="1"/>
            <a:r>
              <a:rPr lang="en-GB" sz="2400" dirty="0" smtClean="0"/>
              <a:t>Used to refine the vision for the scaled deployment</a:t>
            </a:r>
          </a:p>
          <a:p>
            <a:r>
              <a:rPr lang="en-GB" sz="2800" dirty="0" smtClean="0"/>
              <a:t>3-tier Deployment Recommended</a:t>
            </a:r>
          </a:p>
          <a:p>
            <a:r>
              <a:rPr lang="en-GB" sz="2800" dirty="0" smtClean="0"/>
              <a:t>Useful to establish deployment benchmarks</a:t>
            </a:r>
          </a:p>
          <a:p>
            <a:pPr lvl="1"/>
            <a:r>
              <a:rPr lang="en-GB" sz="2400" dirty="0" smtClean="0"/>
              <a:t>Not designed as a performance test</a:t>
            </a:r>
          </a:p>
          <a:p>
            <a:r>
              <a:rPr lang="en-GB" sz="2800" dirty="0" smtClean="0"/>
              <a:t>Utilise 3 x 30GB Dynamic VHDs</a:t>
            </a:r>
          </a:p>
          <a:p>
            <a:r>
              <a:rPr lang="en-GB" sz="2800" dirty="0" smtClean="0"/>
              <a:t>No resiliency in the solution</a:t>
            </a:r>
          </a:p>
          <a:p>
            <a:r>
              <a:rPr lang="en-GB" sz="2800" dirty="0" smtClean="0"/>
              <a:t>Overcommitted CPU</a:t>
            </a:r>
          </a:p>
          <a:p>
            <a:endParaRPr lang="en-GB" dirty="0" smtClean="0"/>
          </a:p>
        </p:txBody>
      </p:sp>
      <p:pic>
        <p:nvPicPr>
          <p:cNvPr id="4"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87971" y="2643642"/>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6919897" y="3065040"/>
            <a:ext cx="192057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smtClean="0"/>
              <a:t>4 LP / 16 GB RAM</a:t>
            </a:r>
            <a:endParaRPr lang="en-GB" sz="1400" dirty="0"/>
          </a:p>
        </p:txBody>
      </p:sp>
      <p:grpSp>
        <p:nvGrpSpPr>
          <p:cNvPr id="6" name="Group 5"/>
          <p:cNvGrpSpPr/>
          <p:nvPr/>
        </p:nvGrpSpPr>
        <p:grpSpPr>
          <a:xfrm>
            <a:off x="8899846" y="2188889"/>
            <a:ext cx="2491042" cy="1036638"/>
            <a:chOff x="4561182" y="3296522"/>
            <a:chExt cx="2491042" cy="1036638"/>
          </a:xfrm>
        </p:grpSpPr>
        <p:grpSp>
          <p:nvGrpSpPr>
            <p:cNvPr id="7" name="Group 6"/>
            <p:cNvGrpSpPr/>
            <p:nvPr/>
          </p:nvGrpSpPr>
          <p:grpSpPr>
            <a:xfrm>
              <a:off x="4561182" y="3296522"/>
              <a:ext cx="2286000" cy="1036638"/>
              <a:chOff x="6336819" y="1642743"/>
              <a:chExt cx="2286000" cy="1036638"/>
            </a:xfrm>
          </p:grpSpPr>
          <p:pic>
            <p:nvPicPr>
              <p:cNvPr id="9" name="Picture 67" descr="Application-cya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Server-Virtual-Sing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Can 7"/>
            <p:cNvSpPr/>
            <p:nvPr/>
          </p:nvSpPr>
          <p:spPr bwMode="auto">
            <a:xfrm>
              <a:off x="6480357" y="3472814"/>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grpSp>
        <p:nvGrpSpPr>
          <p:cNvPr id="13" name="Group 12"/>
          <p:cNvGrpSpPr/>
          <p:nvPr/>
        </p:nvGrpSpPr>
        <p:grpSpPr>
          <a:xfrm>
            <a:off x="8909746" y="1711914"/>
            <a:ext cx="2286000" cy="1036638"/>
            <a:chOff x="6336819" y="1642743"/>
            <a:chExt cx="2286000" cy="1036638"/>
          </a:xfrm>
        </p:grpSpPr>
        <p:pic>
          <p:nvPicPr>
            <p:cNvPr id="15" name="Picture 67" descr="Application-cya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3" descr="Server-Virtual-Sing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p:cNvGrpSpPr/>
          <p:nvPr/>
        </p:nvGrpSpPr>
        <p:grpSpPr>
          <a:xfrm>
            <a:off x="8909746" y="1163723"/>
            <a:ext cx="2482506" cy="1036638"/>
            <a:chOff x="4561181" y="1434914"/>
            <a:chExt cx="2482506" cy="1036638"/>
          </a:xfrm>
        </p:grpSpPr>
        <p:grpSp>
          <p:nvGrpSpPr>
            <p:cNvPr id="19" name="Group 18"/>
            <p:cNvGrpSpPr/>
            <p:nvPr/>
          </p:nvGrpSpPr>
          <p:grpSpPr>
            <a:xfrm>
              <a:off x="4561181" y="1434914"/>
              <a:ext cx="2286000" cy="1036638"/>
              <a:chOff x="6336819" y="1642743"/>
              <a:chExt cx="2286000" cy="1036638"/>
            </a:xfrm>
          </p:grpSpPr>
          <p:pic>
            <p:nvPicPr>
              <p:cNvPr id="21" name="Picture 67" descr="Application-cya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descr="Server-Virtual-Sing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6" descr="C:\Users\Public\Pictures\Artwork_Imagery\Icons - Illustrations\_WINDOWS SERVER ICONS\Search\Globe earth internet world web 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80357" y="1529399"/>
              <a:ext cx="563330" cy="616749"/>
            </a:xfrm>
            <a:prstGeom prst="rect">
              <a:avLst/>
            </a:prstGeom>
            <a:noFill/>
          </p:spPr>
        </p:pic>
      </p:grpSp>
      <p:sp>
        <p:nvSpPr>
          <p:cNvPr id="23" name="Content Placeholder 2"/>
          <p:cNvSpPr txBox="1">
            <a:spLocks/>
          </p:cNvSpPr>
          <p:nvPr/>
        </p:nvSpPr>
        <p:spPr>
          <a:xfrm>
            <a:off x="6906047" y="1428768"/>
            <a:ext cx="1920574" cy="43088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smtClean="0"/>
              <a:t>2 x vCPU / 4 GB RAM</a:t>
            </a:r>
          </a:p>
          <a:p>
            <a:pPr marL="0" indent="0" algn="r">
              <a:buNone/>
            </a:pPr>
            <a:r>
              <a:rPr lang="en-GB" sz="1400" dirty="0" smtClean="0"/>
              <a:t>WFE &amp; Query</a:t>
            </a:r>
            <a:endParaRPr lang="en-GB" sz="1400" dirty="0"/>
          </a:p>
        </p:txBody>
      </p:sp>
      <p:sp>
        <p:nvSpPr>
          <p:cNvPr id="25" name="Content Placeholder 2"/>
          <p:cNvSpPr txBox="1">
            <a:spLocks/>
          </p:cNvSpPr>
          <p:nvPr/>
        </p:nvSpPr>
        <p:spPr>
          <a:xfrm>
            <a:off x="6906047" y="2007122"/>
            <a:ext cx="1920574" cy="43088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smtClean="0"/>
              <a:t>2 x vCPU / 4 GB RAM</a:t>
            </a:r>
          </a:p>
          <a:p>
            <a:pPr marL="0" indent="0" algn="r">
              <a:buNone/>
            </a:pPr>
            <a:r>
              <a:rPr lang="en-GB" sz="1400" dirty="0" smtClean="0"/>
              <a:t>CA &amp; CRAWL</a:t>
            </a:r>
            <a:endParaRPr lang="en-GB" sz="1400" dirty="0"/>
          </a:p>
        </p:txBody>
      </p:sp>
      <p:sp>
        <p:nvSpPr>
          <p:cNvPr id="26" name="Content Placeholder 2"/>
          <p:cNvSpPr txBox="1">
            <a:spLocks/>
          </p:cNvSpPr>
          <p:nvPr/>
        </p:nvSpPr>
        <p:spPr>
          <a:xfrm>
            <a:off x="7107922" y="2602847"/>
            <a:ext cx="192057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2 x vCPU / 6 GB RAM</a:t>
            </a:r>
            <a:endParaRPr lang="en-GB" sz="1400" dirty="0"/>
          </a:p>
        </p:txBody>
      </p:sp>
    </p:spTree>
    <p:extLst>
      <p:ext uri="{BB962C8B-B14F-4D97-AF65-F5344CB8AC3E}">
        <p14:creationId xmlns:p14="http://schemas.microsoft.com/office/powerpoint/2010/main" val="3642435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01442" y="3533944"/>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9119116" y="3006309"/>
            <a:ext cx="2491042" cy="1036638"/>
            <a:chOff x="4561182" y="3296522"/>
            <a:chExt cx="2491042" cy="1036638"/>
          </a:xfrm>
        </p:grpSpPr>
        <p:grpSp>
          <p:nvGrpSpPr>
            <p:cNvPr id="7" name="Group 6"/>
            <p:cNvGrpSpPr/>
            <p:nvPr/>
          </p:nvGrpSpPr>
          <p:grpSpPr>
            <a:xfrm>
              <a:off x="4561182" y="3296522"/>
              <a:ext cx="2286000" cy="1036638"/>
              <a:chOff x="6336819" y="1642743"/>
              <a:chExt cx="2286000" cy="1036638"/>
            </a:xfrm>
          </p:grpSpPr>
          <p:pic>
            <p:nvPicPr>
              <p:cNvPr id="9"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Can 7"/>
            <p:cNvSpPr/>
            <p:nvPr/>
          </p:nvSpPr>
          <p:spPr bwMode="auto">
            <a:xfrm>
              <a:off x="6480357" y="3472814"/>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grpSp>
        <p:nvGrpSpPr>
          <p:cNvPr id="13" name="Group 12"/>
          <p:cNvGrpSpPr/>
          <p:nvPr/>
        </p:nvGrpSpPr>
        <p:grpSpPr>
          <a:xfrm>
            <a:off x="9142866" y="2440490"/>
            <a:ext cx="2286000" cy="1036638"/>
            <a:chOff x="6336819" y="1642743"/>
            <a:chExt cx="2286000" cy="1036638"/>
          </a:xfrm>
        </p:grpSpPr>
        <p:pic>
          <p:nvPicPr>
            <p:cNvPr id="15"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519112" y="228600"/>
            <a:ext cx="11149013" cy="609398"/>
          </a:xfrm>
        </p:spPr>
        <p:txBody>
          <a:bodyPr/>
          <a:lstStyle/>
          <a:p>
            <a:r>
              <a:rPr lang="en-GB" dirty="0" smtClean="0"/>
              <a:t>SharePoint Virtualization – Pilot</a:t>
            </a:r>
            <a:endParaRPr lang="en-GB" dirty="0"/>
          </a:p>
        </p:txBody>
      </p:sp>
      <p:sp>
        <p:nvSpPr>
          <p:cNvPr id="5" name="Content Placeholder 2"/>
          <p:cNvSpPr txBox="1">
            <a:spLocks/>
          </p:cNvSpPr>
          <p:nvPr/>
        </p:nvSpPr>
        <p:spPr>
          <a:xfrm>
            <a:off x="7095334" y="3945997"/>
            <a:ext cx="192057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b="1" dirty="0"/>
              <a:t>8</a:t>
            </a:r>
            <a:r>
              <a:rPr lang="en-GB" sz="1400" b="1" dirty="0" smtClean="0"/>
              <a:t> LP </a:t>
            </a:r>
            <a:r>
              <a:rPr lang="en-GB" sz="1400" dirty="0" smtClean="0"/>
              <a:t>/ </a:t>
            </a:r>
            <a:r>
              <a:rPr lang="en-GB" sz="1400" b="1" dirty="0" smtClean="0"/>
              <a:t>24 GB RAM</a:t>
            </a:r>
            <a:endParaRPr lang="en-GB" sz="1400" b="1" dirty="0"/>
          </a:p>
        </p:txBody>
      </p:sp>
      <p:grpSp>
        <p:nvGrpSpPr>
          <p:cNvPr id="18" name="Group 17"/>
          <p:cNvGrpSpPr/>
          <p:nvPr/>
        </p:nvGrpSpPr>
        <p:grpSpPr>
          <a:xfrm>
            <a:off x="9167397" y="1914269"/>
            <a:ext cx="2482506" cy="1036638"/>
            <a:chOff x="4561181" y="1434914"/>
            <a:chExt cx="2482506" cy="1036638"/>
          </a:xfrm>
        </p:grpSpPr>
        <p:grpSp>
          <p:nvGrpSpPr>
            <p:cNvPr id="19" name="Group 18"/>
            <p:cNvGrpSpPr/>
            <p:nvPr/>
          </p:nvGrpSpPr>
          <p:grpSpPr>
            <a:xfrm>
              <a:off x="4561181" y="1434914"/>
              <a:ext cx="2286000" cy="1036638"/>
              <a:chOff x="6336819" y="1642743"/>
              <a:chExt cx="2286000" cy="1036638"/>
            </a:xfrm>
          </p:grpSpPr>
          <p:pic>
            <p:nvPicPr>
              <p:cNvPr id="21"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6" descr="C:\Users\Public\Pictures\Artwork_Imagery\Icons - Illustrations\_WINDOWS SERVER ICONS\Search\Globe earth internet world web 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80357" y="1529399"/>
              <a:ext cx="563330" cy="616749"/>
            </a:xfrm>
            <a:prstGeom prst="rect">
              <a:avLst/>
            </a:prstGeom>
            <a:noFill/>
          </p:spPr>
        </p:pic>
      </p:grpSp>
      <p:sp>
        <p:nvSpPr>
          <p:cNvPr id="23" name="Content Placeholder 2"/>
          <p:cNvSpPr txBox="1">
            <a:spLocks/>
          </p:cNvSpPr>
          <p:nvPr/>
        </p:nvSpPr>
        <p:spPr>
          <a:xfrm>
            <a:off x="7080573" y="2103227"/>
            <a:ext cx="1920574" cy="43088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smtClean="0"/>
              <a:t>2 x vCPU / 4 GB RAM</a:t>
            </a:r>
          </a:p>
          <a:p>
            <a:pPr marL="0" indent="0" algn="r">
              <a:buNone/>
            </a:pPr>
            <a:r>
              <a:rPr lang="en-GB" sz="1400" dirty="0" smtClean="0"/>
              <a:t>WFE &amp; Query</a:t>
            </a:r>
            <a:endParaRPr lang="en-GB" sz="1400" dirty="0"/>
          </a:p>
        </p:txBody>
      </p:sp>
      <p:sp>
        <p:nvSpPr>
          <p:cNvPr id="25" name="Content Placeholder 2"/>
          <p:cNvSpPr txBox="1">
            <a:spLocks/>
          </p:cNvSpPr>
          <p:nvPr/>
        </p:nvSpPr>
        <p:spPr>
          <a:xfrm>
            <a:off x="7056823" y="2761131"/>
            <a:ext cx="1920574" cy="43088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smtClean="0"/>
              <a:t>2 x vCPU / 4 GB RAM</a:t>
            </a:r>
          </a:p>
          <a:p>
            <a:pPr marL="0" indent="0" algn="r">
              <a:buNone/>
            </a:pPr>
            <a:r>
              <a:rPr lang="en-GB" sz="1400" dirty="0" smtClean="0"/>
              <a:t>CA &amp; CRAWL</a:t>
            </a:r>
            <a:endParaRPr lang="en-GB" sz="1400" dirty="0"/>
          </a:p>
        </p:txBody>
      </p:sp>
      <p:sp>
        <p:nvSpPr>
          <p:cNvPr id="26" name="Content Placeholder 2"/>
          <p:cNvSpPr txBox="1">
            <a:spLocks/>
          </p:cNvSpPr>
          <p:nvPr/>
        </p:nvSpPr>
        <p:spPr>
          <a:xfrm>
            <a:off x="7258698" y="3427678"/>
            <a:ext cx="192057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4</a:t>
            </a:r>
            <a:r>
              <a:rPr lang="en-GB" sz="1400" dirty="0" smtClean="0"/>
              <a:t> x vCPU / </a:t>
            </a:r>
            <a:r>
              <a:rPr lang="en-GB" sz="1400" b="1" dirty="0" smtClean="0"/>
              <a:t>8 GB RAM</a:t>
            </a:r>
            <a:endParaRPr lang="en-GB" sz="1400" b="1" dirty="0"/>
          </a:p>
        </p:txBody>
      </p:sp>
      <p:sp>
        <p:nvSpPr>
          <p:cNvPr id="31" name="Content Placeholder 2"/>
          <p:cNvSpPr txBox="1">
            <a:spLocks/>
          </p:cNvSpPr>
          <p:nvPr/>
        </p:nvSpPr>
        <p:spPr>
          <a:xfrm>
            <a:off x="7121493" y="1472104"/>
            <a:ext cx="1920574" cy="43088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smtClean="0"/>
              <a:t>2 x vCPU / 4 GB RAM</a:t>
            </a:r>
          </a:p>
          <a:p>
            <a:pPr marL="0" indent="0" algn="r">
              <a:buNone/>
            </a:pPr>
            <a:r>
              <a:rPr lang="en-GB" sz="1400" dirty="0" smtClean="0"/>
              <a:t>WFE &amp; Query</a:t>
            </a:r>
            <a:endParaRPr lang="en-GB" sz="1400" dirty="0"/>
          </a:p>
        </p:txBody>
      </p:sp>
      <p:grpSp>
        <p:nvGrpSpPr>
          <p:cNvPr id="24" name="Group 23"/>
          <p:cNvGrpSpPr/>
          <p:nvPr/>
        </p:nvGrpSpPr>
        <p:grpSpPr>
          <a:xfrm>
            <a:off x="9167397" y="1285118"/>
            <a:ext cx="2482506" cy="1036638"/>
            <a:chOff x="4561181" y="1434914"/>
            <a:chExt cx="2482506" cy="1036638"/>
          </a:xfrm>
        </p:grpSpPr>
        <p:grpSp>
          <p:nvGrpSpPr>
            <p:cNvPr id="27" name="Group 26"/>
            <p:cNvGrpSpPr/>
            <p:nvPr/>
          </p:nvGrpSpPr>
          <p:grpSpPr>
            <a:xfrm>
              <a:off x="4561181" y="1434914"/>
              <a:ext cx="2286000" cy="1036638"/>
              <a:chOff x="6336819" y="1642743"/>
              <a:chExt cx="2286000" cy="1036638"/>
            </a:xfrm>
          </p:grpSpPr>
          <p:pic>
            <p:nvPicPr>
              <p:cNvPr id="29"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Picture 6" descr="C:\Users\Public\Pictures\Artwork_Imagery\Icons - Illustrations\_WINDOWS SERVER ICONS\Search\Globe earth internet world web 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80357" y="1529399"/>
              <a:ext cx="563330" cy="616749"/>
            </a:xfrm>
            <a:prstGeom prst="rect">
              <a:avLst/>
            </a:prstGeom>
            <a:noFill/>
          </p:spPr>
        </p:pic>
      </p:grpSp>
      <p:sp>
        <p:nvSpPr>
          <p:cNvPr id="32" name="Content Placeholder 2"/>
          <p:cNvSpPr>
            <a:spLocks noGrp="1"/>
          </p:cNvSpPr>
          <p:nvPr>
            <p:ph idx="1"/>
          </p:nvPr>
        </p:nvSpPr>
        <p:spPr>
          <a:xfrm>
            <a:off x="507237" y="1359320"/>
            <a:ext cx="6561462" cy="3988784"/>
          </a:xfrm>
        </p:spPr>
        <p:txBody>
          <a:bodyPr/>
          <a:lstStyle/>
          <a:p>
            <a:r>
              <a:rPr lang="en-GB" sz="2800" dirty="0" smtClean="0"/>
              <a:t>Adding 2</a:t>
            </a:r>
            <a:r>
              <a:rPr lang="en-GB" sz="2800" baseline="30000" dirty="0" smtClean="0"/>
              <a:t>nd</a:t>
            </a:r>
            <a:r>
              <a:rPr lang="en-GB" sz="2800" dirty="0" smtClean="0"/>
              <a:t> Web Server will enhance capacity – increase user targets</a:t>
            </a:r>
          </a:p>
          <a:p>
            <a:r>
              <a:rPr lang="en-GB" sz="2800" dirty="0" smtClean="0"/>
              <a:t>Increased DB to 4vCPU &amp; 8GB RAM</a:t>
            </a:r>
            <a:endParaRPr lang="en-GB" sz="2400" dirty="0" smtClean="0"/>
          </a:p>
          <a:p>
            <a:r>
              <a:rPr lang="en-GB" sz="2800" dirty="0" smtClean="0"/>
              <a:t>Increase VHD size to 40GB and mix Dynamic &amp; Fixed to gather IOPS data</a:t>
            </a:r>
          </a:p>
          <a:p>
            <a:r>
              <a:rPr lang="en-GB" sz="2800" dirty="0" smtClean="0"/>
              <a:t>Total RAM Usage = 20GB – may wish to go to 32GB in Host</a:t>
            </a:r>
          </a:p>
          <a:p>
            <a:r>
              <a:rPr lang="en-GB" sz="2800" dirty="0" smtClean="0"/>
              <a:t>Slightly Overcommitted on CPU (8:10)</a:t>
            </a:r>
          </a:p>
          <a:p>
            <a:endParaRPr lang="en-GB" dirty="0" smtClean="0"/>
          </a:p>
        </p:txBody>
      </p:sp>
    </p:spTree>
    <p:extLst>
      <p:ext uri="{BB962C8B-B14F-4D97-AF65-F5344CB8AC3E}">
        <p14:creationId xmlns:p14="http://schemas.microsoft.com/office/powerpoint/2010/main" val="3151626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fad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fade">
                                      <p:cBhvr>
                                        <p:cTn id="22" dur="500"/>
                                        <p:tgtEl>
                                          <p:spTgt spid="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xEl>
                                              <p:pRg st="4" end="4"/>
                                            </p:txEl>
                                          </p:spTgt>
                                        </p:tgtEl>
                                        <p:attrNameLst>
                                          <p:attrName>style.visibility</p:attrName>
                                        </p:attrNameLst>
                                      </p:cBhvr>
                                      <p:to>
                                        <p:strVal val="visible"/>
                                      </p:to>
                                    </p:set>
                                    <p:animEffect transition="in" filter="fade">
                                      <p:cBhvr>
                                        <p:cTn id="27" dur="500"/>
                                        <p:tgtEl>
                                          <p:spTgt spid="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6810" y="2989455"/>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0608" y="2989455"/>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518282" y="2461820"/>
            <a:ext cx="2491042" cy="1036638"/>
            <a:chOff x="4561182" y="3296522"/>
            <a:chExt cx="2491042" cy="1036638"/>
          </a:xfrm>
        </p:grpSpPr>
        <p:grpSp>
          <p:nvGrpSpPr>
            <p:cNvPr id="7" name="Group 6"/>
            <p:cNvGrpSpPr/>
            <p:nvPr/>
          </p:nvGrpSpPr>
          <p:grpSpPr>
            <a:xfrm>
              <a:off x="4561182" y="3296522"/>
              <a:ext cx="2286000" cy="1036638"/>
              <a:chOff x="6336819" y="1642743"/>
              <a:chExt cx="2286000" cy="1036638"/>
            </a:xfrm>
          </p:grpSpPr>
          <p:pic>
            <p:nvPicPr>
              <p:cNvPr id="9"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Can 7"/>
            <p:cNvSpPr/>
            <p:nvPr/>
          </p:nvSpPr>
          <p:spPr bwMode="auto">
            <a:xfrm>
              <a:off x="6480357" y="3472814"/>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sp>
        <p:nvSpPr>
          <p:cNvPr id="2" name="Title 1"/>
          <p:cNvSpPr>
            <a:spLocks noGrp="1"/>
          </p:cNvSpPr>
          <p:nvPr>
            <p:ph type="title"/>
          </p:nvPr>
        </p:nvSpPr>
        <p:spPr>
          <a:xfrm>
            <a:off x="519112" y="228600"/>
            <a:ext cx="11149013" cy="609398"/>
          </a:xfrm>
        </p:spPr>
        <p:txBody>
          <a:bodyPr/>
          <a:lstStyle/>
          <a:p>
            <a:r>
              <a:rPr lang="en-GB" dirty="0" smtClean="0"/>
              <a:t>SharePoint Virtualization – Resilient Pilot #1</a:t>
            </a:r>
            <a:endParaRPr lang="en-GB" dirty="0"/>
          </a:p>
        </p:txBody>
      </p:sp>
      <p:sp>
        <p:nvSpPr>
          <p:cNvPr id="5" name="Content Placeholder 2"/>
          <p:cNvSpPr txBox="1">
            <a:spLocks/>
          </p:cNvSpPr>
          <p:nvPr/>
        </p:nvSpPr>
        <p:spPr>
          <a:xfrm>
            <a:off x="1482625" y="3365883"/>
            <a:ext cx="192057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a:t>8</a:t>
            </a:r>
            <a:r>
              <a:rPr lang="en-GB" sz="1400" dirty="0" smtClean="0"/>
              <a:t> LP / 24 GB RAM</a:t>
            </a:r>
            <a:endParaRPr lang="en-GB" sz="1400" dirty="0"/>
          </a:p>
        </p:txBody>
      </p:sp>
      <p:sp>
        <p:nvSpPr>
          <p:cNvPr id="25" name="Content Placeholder 2"/>
          <p:cNvSpPr txBox="1">
            <a:spLocks/>
          </p:cNvSpPr>
          <p:nvPr/>
        </p:nvSpPr>
        <p:spPr>
          <a:xfrm>
            <a:off x="8693705" y="2822511"/>
            <a:ext cx="299161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4 x vCPU / 8GB RAM (Mirror)</a:t>
            </a:r>
            <a:endParaRPr lang="en-GB" sz="1400" dirty="0"/>
          </a:p>
        </p:txBody>
      </p:sp>
      <p:sp>
        <p:nvSpPr>
          <p:cNvPr id="26" name="Content Placeholder 2"/>
          <p:cNvSpPr txBox="1">
            <a:spLocks/>
          </p:cNvSpPr>
          <p:nvPr/>
        </p:nvSpPr>
        <p:spPr>
          <a:xfrm>
            <a:off x="1693489" y="2823814"/>
            <a:ext cx="192057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4</a:t>
            </a:r>
            <a:r>
              <a:rPr lang="en-GB" sz="1400" dirty="0" smtClean="0"/>
              <a:t> x vCPU / 8 GB RAM</a:t>
            </a:r>
            <a:endParaRPr lang="en-GB" sz="1400" dirty="0"/>
          </a:p>
        </p:txBody>
      </p:sp>
      <p:sp>
        <p:nvSpPr>
          <p:cNvPr id="32" name="Content Placeholder 2"/>
          <p:cNvSpPr>
            <a:spLocks noGrp="1"/>
          </p:cNvSpPr>
          <p:nvPr>
            <p:ph idx="1"/>
          </p:nvPr>
        </p:nvSpPr>
        <p:spPr>
          <a:xfrm>
            <a:off x="495362" y="4126303"/>
            <a:ext cx="11071204" cy="1551194"/>
          </a:xfrm>
        </p:spPr>
        <p:txBody>
          <a:bodyPr/>
          <a:lstStyle/>
          <a:p>
            <a:r>
              <a:rPr lang="en-GB" sz="2400" dirty="0" smtClean="0"/>
              <a:t>Introduced 2</a:t>
            </a:r>
            <a:r>
              <a:rPr lang="en-GB" sz="2400" baseline="30000" dirty="0" smtClean="0"/>
              <a:t>nd</a:t>
            </a:r>
            <a:r>
              <a:rPr lang="en-GB" sz="2400" dirty="0" smtClean="0"/>
              <a:t> Application Server &amp; Clustered/Mirrored SQL DB</a:t>
            </a:r>
          </a:p>
          <a:p>
            <a:r>
              <a:rPr lang="en-GB" sz="2400" dirty="0" smtClean="0"/>
              <a:t>Resiliency against WFE, Application Server &amp; DB outage</a:t>
            </a:r>
          </a:p>
          <a:p>
            <a:r>
              <a:rPr lang="en-GB" sz="2400" dirty="0" smtClean="0"/>
              <a:t>Could handle complete host failure.</a:t>
            </a:r>
            <a:endParaRPr lang="en-GB" sz="2000" dirty="0" smtClean="0"/>
          </a:p>
          <a:p>
            <a:r>
              <a:rPr lang="en-GB" sz="2400" dirty="0" smtClean="0"/>
              <a:t>CPU’s</a:t>
            </a:r>
            <a:r>
              <a:rPr lang="en-GB" sz="2400" b="1" dirty="0" smtClean="0"/>
              <a:t> not </a:t>
            </a:r>
            <a:r>
              <a:rPr lang="en-GB" sz="2400" dirty="0" smtClean="0"/>
              <a:t>overcommitted</a:t>
            </a:r>
            <a:endParaRPr lang="en-GB" sz="2800" dirty="0" smtClean="0"/>
          </a:p>
        </p:txBody>
      </p:sp>
      <p:sp>
        <p:nvSpPr>
          <p:cNvPr id="38" name="Content Placeholder 2"/>
          <p:cNvSpPr txBox="1">
            <a:spLocks/>
          </p:cNvSpPr>
          <p:nvPr/>
        </p:nvSpPr>
        <p:spPr>
          <a:xfrm>
            <a:off x="8669955" y="3293335"/>
            <a:ext cx="192057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8</a:t>
            </a:r>
            <a:r>
              <a:rPr lang="en-GB" sz="1400" dirty="0" smtClean="0"/>
              <a:t> LP / 24 GB RAM</a:t>
            </a:r>
            <a:endParaRPr lang="en-GB" sz="1400" dirty="0"/>
          </a:p>
        </p:txBody>
      </p:sp>
      <p:grpSp>
        <p:nvGrpSpPr>
          <p:cNvPr id="39" name="Group 38"/>
          <p:cNvGrpSpPr/>
          <p:nvPr/>
        </p:nvGrpSpPr>
        <p:grpSpPr>
          <a:xfrm>
            <a:off x="6069432" y="2471720"/>
            <a:ext cx="2491042" cy="1036638"/>
            <a:chOff x="4561182" y="3296522"/>
            <a:chExt cx="2491042" cy="1036638"/>
          </a:xfrm>
        </p:grpSpPr>
        <p:grpSp>
          <p:nvGrpSpPr>
            <p:cNvPr id="40" name="Group 39"/>
            <p:cNvGrpSpPr/>
            <p:nvPr/>
          </p:nvGrpSpPr>
          <p:grpSpPr>
            <a:xfrm>
              <a:off x="4561182" y="3296522"/>
              <a:ext cx="2286000" cy="1036638"/>
              <a:chOff x="6336819" y="1642743"/>
              <a:chExt cx="2286000" cy="1036638"/>
            </a:xfrm>
          </p:grpSpPr>
          <p:pic>
            <p:nvPicPr>
              <p:cNvPr id="42"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Can 40"/>
            <p:cNvSpPr/>
            <p:nvPr/>
          </p:nvSpPr>
          <p:spPr bwMode="auto">
            <a:xfrm>
              <a:off x="6480357" y="3472814"/>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grpSp>
        <p:nvGrpSpPr>
          <p:cNvPr id="45" name="Group 44"/>
          <p:cNvGrpSpPr/>
          <p:nvPr/>
        </p:nvGrpSpPr>
        <p:grpSpPr>
          <a:xfrm>
            <a:off x="3536718" y="1893302"/>
            <a:ext cx="2286000" cy="1036638"/>
            <a:chOff x="6336819" y="1642743"/>
            <a:chExt cx="2286000" cy="1036638"/>
          </a:xfrm>
        </p:grpSpPr>
        <p:pic>
          <p:nvPicPr>
            <p:cNvPr id="47"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Content Placeholder 2"/>
          <p:cNvSpPr txBox="1">
            <a:spLocks/>
          </p:cNvSpPr>
          <p:nvPr/>
        </p:nvSpPr>
        <p:spPr>
          <a:xfrm>
            <a:off x="1504400" y="2126979"/>
            <a:ext cx="1920574" cy="43088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smtClean="0"/>
              <a:t>2 x vCPU / 4 GB RAM</a:t>
            </a:r>
          </a:p>
          <a:p>
            <a:pPr marL="0" indent="0" algn="r">
              <a:buNone/>
            </a:pPr>
            <a:r>
              <a:rPr lang="en-GB" sz="1400" dirty="0" smtClean="0"/>
              <a:t>CA &amp; CRAWL</a:t>
            </a:r>
            <a:endParaRPr lang="en-GB" sz="1400" dirty="0"/>
          </a:p>
        </p:txBody>
      </p:sp>
      <p:sp>
        <p:nvSpPr>
          <p:cNvPr id="50" name="Content Placeholder 2"/>
          <p:cNvSpPr txBox="1">
            <a:spLocks/>
          </p:cNvSpPr>
          <p:nvPr/>
        </p:nvSpPr>
        <p:spPr>
          <a:xfrm>
            <a:off x="8655740" y="2136802"/>
            <a:ext cx="1920574" cy="43088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2 x vCPU / 4 GB RAM</a:t>
            </a:r>
          </a:p>
          <a:p>
            <a:pPr marL="0" indent="0">
              <a:buNone/>
            </a:pPr>
            <a:r>
              <a:rPr lang="en-GB" sz="1400" dirty="0" smtClean="0"/>
              <a:t>CA &amp; CRAWL</a:t>
            </a:r>
            <a:endParaRPr lang="en-GB" sz="1400" dirty="0"/>
          </a:p>
        </p:txBody>
      </p:sp>
      <p:grpSp>
        <p:nvGrpSpPr>
          <p:cNvPr id="52" name="Group 51"/>
          <p:cNvGrpSpPr/>
          <p:nvPr/>
        </p:nvGrpSpPr>
        <p:grpSpPr>
          <a:xfrm>
            <a:off x="6066724" y="1903939"/>
            <a:ext cx="2286000" cy="1036638"/>
            <a:chOff x="6336819" y="1642743"/>
            <a:chExt cx="2286000" cy="1036638"/>
          </a:xfrm>
        </p:grpSpPr>
        <p:pic>
          <p:nvPicPr>
            <p:cNvPr id="54"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p:cNvGrpSpPr/>
          <p:nvPr/>
        </p:nvGrpSpPr>
        <p:grpSpPr>
          <a:xfrm>
            <a:off x="3526818" y="1218402"/>
            <a:ext cx="2482506" cy="1036638"/>
            <a:chOff x="4561181" y="1434914"/>
            <a:chExt cx="2482506" cy="1036638"/>
          </a:xfrm>
        </p:grpSpPr>
        <p:grpSp>
          <p:nvGrpSpPr>
            <p:cNvPr id="19" name="Group 18"/>
            <p:cNvGrpSpPr/>
            <p:nvPr/>
          </p:nvGrpSpPr>
          <p:grpSpPr>
            <a:xfrm>
              <a:off x="4561181" y="1434914"/>
              <a:ext cx="2286000" cy="1036638"/>
              <a:chOff x="6336819" y="1642743"/>
              <a:chExt cx="2286000" cy="1036638"/>
            </a:xfrm>
          </p:grpSpPr>
          <p:pic>
            <p:nvPicPr>
              <p:cNvPr id="21"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6" descr="C:\Users\Public\Pictures\Artwork_Imagery\Icons - Illustrations\_WINDOWS SERVER ICONS\Search\Globe earth internet world web 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80357" y="1529399"/>
              <a:ext cx="563330" cy="616749"/>
            </a:xfrm>
            <a:prstGeom prst="rect">
              <a:avLst/>
            </a:prstGeom>
            <a:noFill/>
          </p:spPr>
        </p:pic>
      </p:grpSp>
      <p:sp>
        <p:nvSpPr>
          <p:cNvPr id="23" name="Content Placeholder 2"/>
          <p:cNvSpPr txBox="1">
            <a:spLocks/>
          </p:cNvSpPr>
          <p:nvPr/>
        </p:nvSpPr>
        <p:spPr>
          <a:xfrm>
            <a:off x="1494500" y="1487704"/>
            <a:ext cx="1920574" cy="43088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smtClean="0"/>
              <a:t>2 x vCPU / 4 GB RAM</a:t>
            </a:r>
          </a:p>
          <a:p>
            <a:pPr marL="0" indent="0" algn="r">
              <a:buNone/>
            </a:pPr>
            <a:r>
              <a:rPr lang="en-GB" sz="1400" dirty="0" smtClean="0"/>
              <a:t>WFE &amp; Query</a:t>
            </a:r>
            <a:endParaRPr lang="en-GB" sz="1400" dirty="0"/>
          </a:p>
        </p:txBody>
      </p:sp>
      <p:sp>
        <p:nvSpPr>
          <p:cNvPr id="31" name="Content Placeholder 2"/>
          <p:cNvSpPr txBox="1">
            <a:spLocks/>
          </p:cNvSpPr>
          <p:nvPr/>
        </p:nvSpPr>
        <p:spPr>
          <a:xfrm>
            <a:off x="8645840" y="1497527"/>
            <a:ext cx="1920574" cy="43088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2 x vCPU / 4 GB RAM</a:t>
            </a:r>
          </a:p>
          <a:p>
            <a:pPr marL="0" indent="0">
              <a:buNone/>
            </a:pPr>
            <a:r>
              <a:rPr lang="en-GB" sz="1400" dirty="0" smtClean="0"/>
              <a:t>WFE &amp; Query</a:t>
            </a:r>
            <a:endParaRPr lang="en-GB" sz="1400" dirty="0"/>
          </a:p>
        </p:txBody>
      </p:sp>
      <p:grpSp>
        <p:nvGrpSpPr>
          <p:cNvPr id="24" name="Group 23"/>
          <p:cNvGrpSpPr/>
          <p:nvPr/>
        </p:nvGrpSpPr>
        <p:grpSpPr>
          <a:xfrm>
            <a:off x="6056824" y="1288414"/>
            <a:ext cx="2482506" cy="1036638"/>
            <a:chOff x="4561181" y="1434914"/>
            <a:chExt cx="2482506" cy="1036638"/>
          </a:xfrm>
        </p:grpSpPr>
        <p:grpSp>
          <p:nvGrpSpPr>
            <p:cNvPr id="27" name="Group 26"/>
            <p:cNvGrpSpPr/>
            <p:nvPr/>
          </p:nvGrpSpPr>
          <p:grpSpPr>
            <a:xfrm>
              <a:off x="4561181" y="1434914"/>
              <a:ext cx="2286000" cy="1036638"/>
              <a:chOff x="6336819" y="1642743"/>
              <a:chExt cx="2286000" cy="1036638"/>
            </a:xfrm>
          </p:grpSpPr>
          <p:pic>
            <p:nvPicPr>
              <p:cNvPr id="29"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Picture 6" descr="C:\Users\Public\Pictures\Artwork_Imagery\Icons - Illustrations\_WINDOWS SERVER ICONS\Search\Globe earth internet world web 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80357" y="1529399"/>
              <a:ext cx="563330" cy="616749"/>
            </a:xfrm>
            <a:prstGeom prst="rect">
              <a:avLst/>
            </a:prstGeom>
            <a:noFill/>
          </p:spPr>
        </p:pic>
      </p:grpSp>
    </p:spTree>
    <p:extLst>
      <p:ext uri="{BB962C8B-B14F-4D97-AF65-F5344CB8AC3E}">
        <p14:creationId xmlns:p14="http://schemas.microsoft.com/office/powerpoint/2010/main" val="1042535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fad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fade">
                                      <p:cBhvr>
                                        <p:cTn id="22"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802079" y="2098830"/>
            <a:ext cx="3530731" cy="1570855"/>
            <a:chOff x="4677418" y="4933246"/>
            <a:chExt cx="3530731" cy="1570855"/>
          </a:xfrm>
        </p:grpSpPr>
        <p:cxnSp>
          <p:nvCxnSpPr>
            <p:cNvPr id="35" name="Straight Connector 34"/>
            <p:cNvCxnSpPr/>
            <p:nvPr/>
          </p:nvCxnSpPr>
          <p:spPr>
            <a:xfrm>
              <a:off x="4677418" y="5460331"/>
              <a:ext cx="603946" cy="748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flipH="1">
              <a:off x="6316939" y="5363383"/>
              <a:ext cx="634062" cy="867296"/>
            </a:xfrm>
            <a:prstGeom prst="line">
              <a:avLst/>
            </a:prstGeom>
          </p:spPr>
          <p:style>
            <a:lnRef idx="3">
              <a:schemeClr val="accent6"/>
            </a:lnRef>
            <a:fillRef idx="0">
              <a:schemeClr val="accent6"/>
            </a:fillRef>
            <a:effectRef idx="2">
              <a:schemeClr val="accent6"/>
            </a:effectRef>
            <a:fontRef idx="minor">
              <a:schemeClr val="tx1"/>
            </a:fontRef>
          </p:style>
        </p:cxnSp>
        <p:pic>
          <p:nvPicPr>
            <p:cNvPr id="36"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2149" y="4933246"/>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an 36"/>
            <p:cNvSpPr/>
            <p:nvPr/>
          </p:nvSpPr>
          <p:spPr bwMode="auto">
            <a:xfrm>
              <a:off x="5281364" y="5808400"/>
              <a:ext cx="1035575" cy="695701"/>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rgbClr val="FFFFFF"/>
                  </a:solidFill>
                </a:rPr>
                <a:t>SAN</a:t>
              </a:r>
            </a:p>
          </p:txBody>
        </p:sp>
      </p:grpSp>
      <p:pic>
        <p:nvPicPr>
          <p:cNvPr id="4"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0608" y="2098830"/>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518282" y="1571195"/>
            <a:ext cx="2491042" cy="1036638"/>
            <a:chOff x="4561182" y="3296522"/>
            <a:chExt cx="2491042" cy="1036638"/>
          </a:xfrm>
        </p:grpSpPr>
        <p:grpSp>
          <p:nvGrpSpPr>
            <p:cNvPr id="7" name="Group 6"/>
            <p:cNvGrpSpPr/>
            <p:nvPr/>
          </p:nvGrpSpPr>
          <p:grpSpPr>
            <a:xfrm>
              <a:off x="4561182" y="3296522"/>
              <a:ext cx="2286000" cy="1036638"/>
              <a:chOff x="6336819" y="1642743"/>
              <a:chExt cx="2286000" cy="1036638"/>
            </a:xfrm>
          </p:grpSpPr>
          <p:pic>
            <p:nvPicPr>
              <p:cNvPr id="9"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Can 7"/>
            <p:cNvSpPr/>
            <p:nvPr/>
          </p:nvSpPr>
          <p:spPr bwMode="auto">
            <a:xfrm>
              <a:off x="6480357" y="3472814"/>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grpSp>
        <p:nvGrpSpPr>
          <p:cNvPr id="13" name="Group 12"/>
          <p:cNvGrpSpPr/>
          <p:nvPr/>
        </p:nvGrpSpPr>
        <p:grpSpPr>
          <a:xfrm>
            <a:off x="6056824" y="1601152"/>
            <a:ext cx="2286000" cy="1036638"/>
            <a:chOff x="6336819" y="1642743"/>
            <a:chExt cx="2286000" cy="1036638"/>
          </a:xfrm>
        </p:grpSpPr>
        <p:pic>
          <p:nvPicPr>
            <p:cNvPr id="15"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519112" y="228600"/>
            <a:ext cx="11149013" cy="609398"/>
          </a:xfrm>
        </p:spPr>
        <p:txBody>
          <a:bodyPr/>
          <a:lstStyle/>
          <a:p>
            <a:r>
              <a:rPr lang="en-GB" dirty="0" smtClean="0"/>
              <a:t>SharePoint Virtualization – Resilient Pilot #2</a:t>
            </a:r>
            <a:endParaRPr lang="en-GB" dirty="0"/>
          </a:p>
        </p:txBody>
      </p:sp>
      <p:sp>
        <p:nvSpPr>
          <p:cNvPr id="5" name="Content Placeholder 2"/>
          <p:cNvSpPr txBox="1">
            <a:spLocks/>
          </p:cNvSpPr>
          <p:nvPr/>
        </p:nvSpPr>
        <p:spPr>
          <a:xfrm>
            <a:off x="1482625" y="2475258"/>
            <a:ext cx="192057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a:t>8</a:t>
            </a:r>
            <a:r>
              <a:rPr lang="en-GB" sz="1400" dirty="0" smtClean="0"/>
              <a:t> LP / 24 GB RAM</a:t>
            </a:r>
            <a:endParaRPr lang="en-GB" sz="1400" dirty="0"/>
          </a:p>
        </p:txBody>
      </p:sp>
      <p:grpSp>
        <p:nvGrpSpPr>
          <p:cNvPr id="18" name="Group 17"/>
          <p:cNvGrpSpPr/>
          <p:nvPr/>
        </p:nvGrpSpPr>
        <p:grpSpPr>
          <a:xfrm>
            <a:off x="3526818" y="980902"/>
            <a:ext cx="2482506" cy="1036638"/>
            <a:chOff x="4561181" y="1434914"/>
            <a:chExt cx="2482506" cy="1036638"/>
          </a:xfrm>
        </p:grpSpPr>
        <p:grpSp>
          <p:nvGrpSpPr>
            <p:cNvPr id="19" name="Group 18"/>
            <p:cNvGrpSpPr/>
            <p:nvPr/>
          </p:nvGrpSpPr>
          <p:grpSpPr>
            <a:xfrm>
              <a:off x="4561181" y="1434914"/>
              <a:ext cx="2286000" cy="1036638"/>
              <a:chOff x="6336819" y="1642743"/>
              <a:chExt cx="2286000" cy="1036638"/>
            </a:xfrm>
          </p:grpSpPr>
          <p:pic>
            <p:nvPicPr>
              <p:cNvPr id="21"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6" descr="C:\Users\Public\Pictures\Artwork_Imagery\Icons - Illustrations\_WINDOWS SERVER ICONS\Search\Globe earth internet world web 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80357" y="1529399"/>
              <a:ext cx="563330" cy="616749"/>
            </a:xfrm>
            <a:prstGeom prst="rect">
              <a:avLst/>
            </a:prstGeom>
            <a:noFill/>
          </p:spPr>
        </p:pic>
      </p:grpSp>
      <p:sp>
        <p:nvSpPr>
          <p:cNvPr id="23" name="Content Placeholder 2"/>
          <p:cNvSpPr txBox="1">
            <a:spLocks/>
          </p:cNvSpPr>
          <p:nvPr/>
        </p:nvSpPr>
        <p:spPr>
          <a:xfrm>
            <a:off x="1494500" y="1250204"/>
            <a:ext cx="1920574" cy="43088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smtClean="0"/>
              <a:t>2 x vCPU / 4 GB RAM</a:t>
            </a:r>
          </a:p>
          <a:p>
            <a:pPr marL="0" indent="0" algn="r">
              <a:buNone/>
            </a:pPr>
            <a:r>
              <a:rPr lang="en-GB" sz="1400" dirty="0" smtClean="0"/>
              <a:t>WFE &amp; Query</a:t>
            </a:r>
            <a:endParaRPr lang="en-GB" sz="1400" dirty="0"/>
          </a:p>
        </p:txBody>
      </p:sp>
      <p:sp>
        <p:nvSpPr>
          <p:cNvPr id="25" name="Content Placeholder 2"/>
          <p:cNvSpPr txBox="1">
            <a:spLocks/>
          </p:cNvSpPr>
          <p:nvPr/>
        </p:nvSpPr>
        <p:spPr>
          <a:xfrm>
            <a:off x="8669955" y="1813136"/>
            <a:ext cx="1920574" cy="43088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2 x vCPU / 4 GB RAM</a:t>
            </a:r>
          </a:p>
          <a:p>
            <a:pPr marL="0" indent="0">
              <a:buNone/>
            </a:pPr>
            <a:r>
              <a:rPr lang="en-GB" sz="1400" dirty="0" smtClean="0"/>
              <a:t>CA &amp; CRAWL</a:t>
            </a:r>
            <a:endParaRPr lang="en-GB" sz="1400" dirty="0"/>
          </a:p>
        </p:txBody>
      </p:sp>
      <p:sp>
        <p:nvSpPr>
          <p:cNvPr id="26" name="Content Placeholder 2"/>
          <p:cNvSpPr txBox="1">
            <a:spLocks/>
          </p:cNvSpPr>
          <p:nvPr/>
        </p:nvSpPr>
        <p:spPr>
          <a:xfrm>
            <a:off x="1657864" y="1956939"/>
            <a:ext cx="192057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4</a:t>
            </a:r>
            <a:r>
              <a:rPr lang="en-GB" sz="1400" dirty="0" smtClean="0"/>
              <a:t> x vCPU / 8 GB RAM</a:t>
            </a:r>
            <a:endParaRPr lang="en-GB" sz="1400" dirty="0"/>
          </a:p>
        </p:txBody>
      </p:sp>
      <p:sp>
        <p:nvSpPr>
          <p:cNvPr id="31" name="Content Placeholder 2"/>
          <p:cNvSpPr txBox="1">
            <a:spLocks/>
          </p:cNvSpPr>
          <p:nvPr/>
        </p:nvSpPr>
        <p:spPr>
          <a:xfrm>
            <a:off x="8645840" y="1260027"/>
            <a:ext cx="1920574" cy="43088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2 x vCPU / 4 GB RAM</a:t>
            </a:r>
          </a:p>
          <a:p>
            <a:pPr marL="0" indent="0">
              <a:buNone/>
            </a:pPr>
            <a:r>
              <a:rPr lang="en-GB" sz="1400" dirty="0" smtClean="0"/>
              <a:t>WFE &amp; Query</a:t>
            </a:r>
            <a:endParaRPr lang="en-GB" sz="1400" dirty="0"/>
          </a:p>
        </p:txBody>
      </p:sp>
      <p:grpSp>
        <p:nvGrpSpPr>
          <p:cNvPr id="24" name="Group 23"/>
          <p:cNvGrpSpPr/>
          <p:nvPr/>
        </p:nvGrpSpPr>
        <p:grpSpPr>
          <a:xfrm>
            <a:off x="6056824" y="1050914"/>
            <a:ext cx="2482506" cy="1036638"/>
            <a:chOff x="4561181" y="1434914"/>
            <a:chExt cx="2482506" cy="1036638"/>
          </a:xfrm>
        </p:grpSpPr>
        <p:grpSp>
          <p:nvGrpSpPr>
            <p:cNvPr id="27" name="Group 26"/>
            <p:cNvGrpSpPr/>
            <p:nvPr/>
          </p:nvGrpSpPr>
          <p:grpSpPr>
            <a:xfrm>
              <a:off x="4561181" y="1434914"/>
              <a:ext cx="2286000" cy="1036638"/>
              <a:chOff x="6336819" y="1642743"/>
              <a:chExt cx="2286000" cy="1036638"/>
            </a:xfrm>
          </p:grpSpPr>
          <p:pic>
            <p:nvPicPr>
              <p:cNvPr id="29"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Picture 6" descr="C:\Users\Public\Pictures\Artwork_Imagery\Icons - Illustrations\_WINDOWS SERVER ICONS\Search\Globe earth internet world web 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80357" y="1529399"/>
              <a:ext cx="563330" cy="616749"/>
            </a:xfrm>
            <a:prstGeom prst="rect">
              <a:avLst/>
            </a:prstGeom>
            <a:noFill/>
          </p:spPr>
        </p:pic>
      </p:grpSp>
      <p:sp>
        <p:nvSpPr>
          <p:cNvPr id="32" name="Content Placeholder 2"/>
          <p:cNvSpPr>
            <a:spLocks noGrp="1"/>
          </p:cNvSpPr>
          <p:nvPr>
            <p:ph idx="1"/>
          </p:nvPr>
        </p:nvSpPr>
        <p:spPr>
          <a:xfrm>
            <a:off x="495361" y="3829428"/>
            <a:ext cx="11451215" cy="2613023"/>
          </a:xfrm>
        </p:spPr>
        <p:txBody>
          <a:bodyPr/>
          <a:lstStyle/>
          <a:p>
            <a:r>
              <a:rPr lang="en-GB" sz="2000" dirty="0" smtClean="0"/>
              <a:t>Resiliency against hardware &amp; WFE outage</a:t>
            </a:r>
          </a:p>
          <a:p>
            <a:r>
              <a:rPr lang="en-GB" sz="2000" dirty="0" smtClean="0"/>
              <a:t>If a host fails, VMs will reboot on other available host</a:t>
            </a:r>
          </a:p>
          <a:p>
            <a:pPr lvl="1"/>
            <a:r>
              <a:rPr lang="en-GB" sz="1800" dirty="0" smtClean="0"/>
              <a:t>Hence why there is no reduction in host size - Should 1 host fails, these 4 VMs can still run on 1 host</a:t>
            </a:r>
          </a:p>
          <a:p>
            <a:r>
              <a:rPr lang="en-GB" sz="2000" dirty="0" smtClean="0"/>
              <a:t>SAN may result in improved performance</a:t>
            </a:r>
          </a:p>
          <a:p>
            <a:r>
              <a:rPr lang="en-GB" sz="2000" dirty="0" smtClean="0"/>
              <a:t>Live Migration now an option</a:t>
            </a:r>
          </a:p>
          <a:p>
            <a:r>
              <a:rPr lang="en-GB" sz="2000" dirty="0" smtClean="0"/>
              <a:t>CPU’s </a:t>
            </a:r>
            <a:r>
              <a:rPr lang="en-GB" sz="2000" b="1" dirty="0" smtClean="0"/>
              <a:t>not </a:t>
            </a:r>
            <a:r>
              <a:rPr lang="en-GB" sz="2000" dirty="0" smtClean="0"/>
              <a:t>overcommitted – 8:6 &amp; 8:4 but would be upon failover (8:10</a:t>
            </a:r>
            <a:r>
              <a:rPr lang="en-GB" sz="2000" dirty="0"/>
              <a:t>)</a:t>
            </a:r>
            <a:endParaRPr lang="en-GB" sz="2000" dirty="0" smtClean="0"/>
          </a:p>
          <a:p>
            <a:r>
              <a:rPr lang="en-GB" sz="2000" dirty="0" smtClean="0"/>
              <a:t>Still capacity available to grow but be mindful of single host capacity.</a:t>
            </a:r>
          </a:p>
          <a:p>
            <a:pPr lvl="1"/>
            <a:r>
              <a:rPr lang="en-GB" sz="2000" dirty="0" smtClean="0"/>
              <a:t>Dynamic Memory could help!</a:t>
            </a:r>
          </a:p>
        </p:txBody>
      </p:sp>
      <p:sp>
        <p:nvSpPr>
          <p:cNvPr id="38" name="Content Placeholder 2"/>
          <p:cNvSpPr txBox="1">
            <a:spLocks/>
          </p:cNvSpPr>
          <p:nvPr/>
        </p:nvSpPr>
        <p:spPr>
          <a:xfrm>
            <a:off x="8669955" y="2402710"/>
            <a:ext cx="192057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8</a:t>
            </a:r>
            <a:r>
              <a:rPr lang="en-GB" sz="1400" dirty="0" smtClean="0"/>
              <a:t> LP / 24 GB RAM</a:t>
            </a:r>
            <a:endParaRPr lang="en-GB" sz="1400" dirty="0"/>
          </a:p>
        </p:txBody>
      </p:sp>
    </p:spTree>
    <p:extLst>
      <p:ext uri="{BB962C8B-B14F-4D97-AF65-F5344CB8AC3E}">
        <p14:creationId xmlns:p14="http://schemas.microsoft.com/office/powerpoint/2010/main" val="3304149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animEffect transition="in" filter="fade">
                                      <p:cBhvr>
                                        <p:cTn id="15" dur="500"/>
                                        <p:tgtEl>
                                          <p:spTgt spid="3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xEl>
                                              <p:pRg st="3" end="3"/>
                                            </p:txEl>
                                          </p:spTgt>
                                        </p:tgtEl>
                                        <p:attrNameLst>
                                          <p:attrName>style.visibility</p:attrName>
                                        </p:attrNameLst>
                                      </p:cBhvr>
                                      <p:to>
                                        <p:strVal val="visible"/>
                                      </p:to>
                                    </p:set>
                                    <p:animEffect transition="in" filter="fade">
                                      <p:cBhvr>
                                        <p:cTn id="20" dur="500"/>
                                        <p:tgtEl>
                                          <p:spTgt spid="3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xEl>
                                              <p:pRg st="4" end="4"/>
                                            </p:txEl>
                                          </p:spTgt>
                                        </p:tgtEl>
                                        <p:attrNameLst>
                                          <p:attrName>style.visibility</p:attrName>
                                        </p:attrNameLst>
                                      </p:cBhvr>
                                      <p:to>
                                        <p:strVal val="visible"/>
                                      </p:to>
                                    </p:set>
                                    <p:animEffect transition="in" filter="fade">
                                      <p:cBhvr>
                                        <p:cTn id="25" dur="500"/>
                                        <p:tgtEl>
                                          <p:spTgt spid="3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xEl>
                                              <p:pRg st="5" end="5"/>
                                            </p:txEl>
                                          </p:spTgt>
                                        </p:tgtEl>
                                        <p:attrNameLst>
                                          <p:attrName>style.visibility</p:attrName>
                                        </p:attrNameLst>
                                      </p:cBhvr>
                                      <p:to>
                                        <p:strVal val="visible"/>
                                      </p:to>
                                    </p:set>
                                    <p:animEffect transition="in" filter="fade">
                                      <p:cBhvr>
                                        <p:cTn id="30" dur="500"/>
                                        <p:tgtEl>
                                          <p:spTgt spid="3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xEl>
                                              <p:pRg st="6" end="6"/>
                                            </p:txEl>
                                          </p:spTgt>
                                        </p:tgtEl>
                                        <p:attrNameLst>
                                          <p:attrName>style.visibility</p:attrName>
                                        </p:attrNameLst>
                                      </p:cBhvr>
                                      <p:to>
                                        <p:strVal val="visible"/>
                                      </p:to>
                                    </p:set>
                                    <p:animEffect transition="in" filter="fade">
                                      <p:cBhvr>
                                        <p:cTn id="35" dur="500"/>
                                        <p:tgtEl>
                                          <p:spTgt spid="32">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xEl>
                                              <p:pRg st="7" end="7"/>
                                            </p:txEl>
                                          </p:spTgt>
                                        </p:tgtEl>
                                        <p:attrNameLst>
                                          <p:attrName>style.visibility</p:attrName>
                                        </p:attrNameLst>
                                      </p:cBhvr>
                                      <p:to>
                                        <p:strVal val="visible"/>
                                      </p:to>
                                    </p:set>
                                    <p:animEffect transition="in" filter="fade">
                                      <p:cBhvr>
                                        <p:cTn id="38" dur="500"/>
                                        <p:tgtEl>
                                          <p:spTgt spid="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802079" y="2870705"/>
            <a:ext cx="3530731" cy="1570855"/>
            <a:chOff x="4677418" y="4933246"/>
            <a:chExt cx="3530731" cy="1570855"/>
          </a:xfrm>
        </p:grpSpPr>
        <p:cxnSp>
          <p:nvCxnSpPr>
            <p:cNvPr id="35" name="Straight Connector 34"/>
            <p:cNvCxnSpPr/>
            <p:nvPr/>
          </p:nvCxnSpPr>
          <p:spPr>
            <a:xfrm>
              <a:off x="4677418" y="5460331"/>
              <a:ext cx="603946" cy="748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flipH="1">
              <a:off x="6316939" y="5363383"/>
              <a:ext cx="634062" cy="867296"/>
            </a:xfrm>
            <a:prstGeom prst="line">
              <a:avLst/>
            </a:prstGeom>
          </p:spPr>
          <p:style>
            <a:lnRef idx="3">
              <a:schemeClr val="accent6"/>
            </a:lnRef>
            <a:fillRef idx="0">
              <a:schemeClr val="accent6"/>
            </a:fillRef>
            <a:effectRef idx="2">
              <a:schemeClr val="accent6"/>
            </a:effectRef>
            <a:fontRef idx="minor">
              <a:schemeClr val="tx1"/>
            </a:fontRef>
          </p:style>
        </p:cxnSp>
        <p:pic>
          <p:nvPicPr>
            <p:cNvPr id="36"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2149" y="4933246"/>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an 36"/>
            <p:cNvSpPr/>
            <p:nvPr/>
          </p:nvSpPr>
          <p:spPr bwMode="auto">
            <a:xfrm>
              <a:off x="5281364" y="5808400"/>
              <a:ext cx="1035575" cy="695701"/>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rgbClr val="FFFFFF"/>
                  </a:solidFill>
                </a:rPr>
                <a:t>SAN</a:t>
              </a:r>
            </a:p>
          </p:txBody>
        </p:sp>
      </p:grpSp>
      <p:pic>
        <p:nvPicPr>
          <p:cNvPr id="4"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0608" y="2870705"/>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518282" y="2378695"/>
            <a:ext cx="2491042" cy="1036638"/>
            <a:chOff x="4561182" y="3296522"/>
            <a:chExt cx="2491042" cy="1036638"/>
          </a:xfrm>
        </p:grpSpPr>
        <p:grpSp>
          <p:nvGrpSpPr>
            <p:cNvPr id="7" name="Group 6"/>
            <p:cNvGrpSpPr/>
            <p:nvPr/>
          </p:nvGrpSpPr>
          <p:grpSpPr>
            <a:xfrm>
              <a:off x="4561182" y="3296522"/>
              <a:ext cx="2286000" cy="1036638"/>
              <a:chOff x="6336819" y="1642743"/>
              <a:chExt cx="2286000" cy="1036638"/>
            </a:xfrm>
          </p:grpSpPr>
          <p:pic>
            <p:nvPicPr>
              <p:cNvPr id="9"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Can 7"/>
            <p:cNvSpPr/>
            <p:nvPr/>
          </p:nvSpPr>
          <p:spPr bwMode="auto">
            <a:xfrm>
              <a:off x="6480357" y="3472814"/>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sp>
        <p:nvSpPr>
          <p:cNvPr id="2" name="Title 1"/>
          <p:cNvSpPr>
            <a:spLocks noGrp="1"/>
          </p:cNvSpPr>
          <p:nvPr>
            <p:ph type="title"/>
          </p:nvPr>
        </p:nvSpPr>
        <p:spPr>
          <a:xfrm>
            <a:off x="519112" y="228600"/>
            <a:ext cx="11149013" cy="609398"/>
          </a:xfrm>
        </p:spPr>
        <p:txBody>
          <a:bodyPr/>
          <a:lstStyle/>
          <a:p>
            <a:r>
              <a:rPr lang="en-GB" dirty="0" smtClean="0"/>
              <a:t>SharePoint Virtualization – Medium Farm</a:t>
            </a:r>
            <a:endParaRPr lang="en-GB" dirty="0"/>
          </a:p>
        </p:txBody>
      </p:sp>
      <p:sp>
        <p:nvSpPr>
          <p:cNvPr id="5" name="Content Placeholder 2"/>
          <p:cNvSpPr txBox="1">
            <a:spLocks/>
          </p:cNvSpPr>
          <p:nvPr/>
        </p:nvSpPr>
        <p:spPr>
          <a:xfrm>
            <a:off x="1482625" y="3282758"/>
            <a:ext cx="192057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smtClean="0"/>
              <a:t>16 LP / 64 GB RAM</a:t>
            </a:r>
            <a:endParaRPr lang="en-GB" sz="1400" dirty="0"/>
          </a:p>
        </p:txBody>
      </p:sp>
      <p:grpSp>
        <p:nvGrpSpPr>
          <p:cNvPr id="19" name="Group 18"/>
          <p:cNvGrpSpPr/>
          <p:nvPr/>
        </p:nvGrpSpPr>
        <p:grpSpPr>
          <a:xfrm>
            <a:off x="3526818" y="1930902"/>
            <a:ext cx="2286000" cy="1036638"/>
            <a:chOff x="6336819" y="1642743"/>
            <a:chExt cx="2286000" cy="1036638"/>
          </a:xfrm>
        </p:grpSpPr>
        <p:pic>
          <p:nvPicPr>
            <p:cNvPr id="21"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Content Placeholder 2"/>
          <p:cNvSpPr txBox="1">
            <a:spLocks/>
          </p:cNvSpPr>
          <p:nvPr/>
        </p:nvSpPr>
        <p:spPr>
          <a:xfrm>
            <a:off x="1080655" y="2307079"/>
            <a:ext cx="2334419"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a:t>4</a:t>
            </a:r>
            <a:r>
              <a:rPr lang="en-GB" sz="1400" dirty="0" smtClean="0"/>
              <a:t> x vCPU / 8 GB RAM - CA</a:t>
            </a:r>
            <a:endParaRPr lang="en-GB" sz="1400" dirty="0"/>
          </a:p>
        </p:txBody>
      </p:sp>
      <p:sp>
        <p:nvSpPr>
          <p:cNvPr id="25" name="Content Placeholder 2"/>
          <p:cNvSpPr txBox="1">
            <a:spLocks/>
          </p:cNvSpPr>
          <p:nvPr/>
        </p:nvSpPr>
        <p:spPr>
          <a:xfrm>
            <a:off x="8669954" y="2763136"/>
            <a:ext cx="2896611"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4 x vCPU / 16 GB RAM (Mirror)</a:t>
            </a:r>
            <a:endParaRPr lang="en-GB" sz="1400" dirty="0"/>
          </a:p>
        </p:txBody>
      </p:sp>
      <p:sp>
        <p:nvSpPr>
          <p:cNvPr id="26" name="Content Placeholder 2"/>
          <p:cNvSpPr txBox="1">
            <a:spLocks/>
          </p:cNvSpPr>
          <p:nvPr/>
        </p:nvSpPr>
        <p:spPr>
          <a:xfrm>
            <a:off x="1610364" y="2764439"/>
            <a:ext cx="192057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4</a:t>
            </a:r>
            <a:r>
              <a:rPr lang="en-GB" sz="1400" dirty="0" smtClean="0"/>
              <a:t> x vCPU / 16 GB RAM</a:t>
            </a:r>
            <a:endParaRPr lang="en-GB" sz="1400" dirty="0"/>
          </a:p>
        </p:txBody>
      </p:sp>
      <p:sp>
        <p:nvSpPr>
          <p:cNvPr id="32" name="Content Placeholder 2"/>
          <p:cNvSpPr>
            <a:spLocks noGrp="1"/>
          </p:cNvSpPr>
          <p:nvPr>
            <p:ph idx="1"/>
          </p:nvPr>
        </p:nvSpPr>
        <p:spPr>
          <a:xfrm>
            <a:off x="495361" y="4560131"/>
            <a:ext cx="11451215" cy="2483757"/>
          </a:xfrm>
        </p:spPr>
        <p:txBody>
          <a:bodyPr/>
          <a:lstStyle/>
          <a:p>
            <a:r>
              <a:rPr lang="en-GB" sz="2000" dirty="0" smtClean="0"/>
              <a:t>Utilising 2 * 8 Core Hosts allows large scalability improvements</a:t>
            </a:r>
          </a:p>
          <a:p>
            <a:r>
              <a:rPr lang="en-GB" sz="2000" dirty="0" smtClean="0"/>
              <a:t>Neither node is overcommitted from a CPU perspective.</a:t>
            </a:r>
          </a:p>
          <a:p>
            <a:r>
              <a:rPr lang="en-GB" sz="2000" dirty="0" smtClean="0"/>
              <a:t>Host 1 = 40GB RAM &amp; Host 2 = 32GB so 1 host couldn’t support all VMs</a:t>
            </a:r>
          </a:p>
          <a:p>
            <a:pPr lvl="1"/>
            <a:r>
              <a:rPr lang="en-GB" sz="1600" dirty="0" smtClean="0"/>
              <a:t>Dynamic Memory may enable this scenario – or N+1 Cluster</a:t>
            </a:r>
          </a:p>
          <a:p>
            <a:r>
              <a:rPr lang="en-GB" sz="2000" dirty="0" smtClean="0"/>
              <a:t>This size deployment would typically support tens of thousands of users and a load of 10 to 50 requests per second</a:t>
            </a:r>
          </a:p>
          <a:p>
            <a:r>
              <a:rPr lang="en-GB" sz="2000" dirty="0" smtClean="0"/>
              <a:t>Data Store of 1 or 2 TB</a:t>
            </a:r>
          </a:p>
          <a:p>
            <a:endParaRPr lang="en-GB" sz="1800" dirty="0"/>
          </a:p>
        </p:txBody>
      </p:sp>
      <p:sp>
        <p:nvSpPr>
          <p:cNvPr id="38" name="Content Placeholder 2"/>
          <p:cNvSpPr txBox="1">
            <a:spLocks/>
          </p:cNvSpPr>
          <p:nvPr/>
        </p:nvSpPr>
        <p:spPr>
          <a:xfrm>
            <a:off x="8669955" y="3174585"/>
            <a:ext cx="192057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16 LP /  64 GB RAM</a:t>
            </a:r>
            <a:endParaRPr lang="en-GB" sz="1400" dirty="0"/>
          </a:p>
        </p:txBody>
      </p:sp>
      <p:grpSp>
        <p:nvGrpSpPr>
          <p:cNvPr id="39" name="Group 38"/>
          <p:cNvGrpSpPr/>
          <p:nvPr/>
        </p:nvGrpSpPr>
        <p:grpSpPr>
          <a:xfrm>
            <a:off x="6066362" y="2413062"/>
            <a:ext cx="2491042" cy="1036638"/>
            <a:chOff x="4561182" y="3296522"/>
            <a:chExt cx="2491042" cy="1036638"/>
          </a:xfrm>
        </p:grpSpPr>
        <p:grpSp>
          <p:nvGrpSpPr>
            <p:cNvPr id="40" name="Group 39"/>
            <p:cNvGrpSpPr/>
            <p:nvPr/>
          </p:nvGrpSpPr>
          <p:grpSpPr>
            <a:xfrm>
              <a:off x="4561182" y="3296522"/>
              <a:ext cx="2286000" cy="1036638"/>
              <a:chOff x="6336819" y="1642743"/>
              <a:chExt cx="2286000" cy="1036638"/>
            </a:xfrm>
          </p:grpSpPr>
          <p:pic>
            <p:nvPicPr>
              <p:cNvPr id="42"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Can 40"/>
            <p:cNvSpPr/>
            <p:nvPr/>
          </p:nvSpPr>
          <p:spPr bwMode="auto">
            <a:xfrm>
              <a:off x="6480357" y="3472814"/>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grpSp>
        <p:nvGrpSpPr>
          <p:cNvPr id="27" name="Group 26"/>
          <p:cNvGrpSpPr/>
          <p:nvPr/>
        </p:nvGrpSpPr>
        <p:grpSpPr>
          <a:xfrm>
            <a:off x="6087628" y="1969639"/>
            <a:ext cx="2286000" cy="1036638"/>
            <a:chOff x="6336819" y="1642743"/>
            <a:chExt cx="2286000" cy="1036638"/>
          </a:xfrm>
        </p:grpSpPr>
        <p:pic>
          <p:nvPicPr>
            <p:cNvPr id="29"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Content Placeholder 2"/>
          <p:cNvSpPr txBox="1">
            <a:spLocks/>
          </p:cNvSpPr>
          <p:nvPr/>
        </p:nvSpPr>
        <p:spPr>
          <a:xfrm>
            <a:off x="8667980" y="2280449"/>
            <a:ext cx="2898586"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4 x vCPU / 8 GB RAM - CRAWL</a:t>
            </a:r>
            <a:endParaRPr lang="en-GB" sz="1400" dirty="0"/>
          </a:p>
        </p:txBody>
      </p:sp>
      <p:grpSp>
        <p:nvGrpSpPr>
          <p:cNvPr id="54" name="Group 53"/>
          <p:cNvGrpSpPr/>
          <p:nvPr/>
        </p:nvGrpSpPr>
        <p:grpSpPr>
          <a:xfrm>
            <a:off x="3560826" y="1467510"/>
            <a:ext cx="2482506" cy="1036638"/>
            <a:chOff x="4561181" y="1434914"/>
            <a:chExt cx="2482506" cy="1036638"/>
          </a:xfrm>
        </p:grpSpPr>
        <p:grpSp>
          <p:nvGrpSpPr>
            <p:cNvPr id="55" name="Group 54"/>
            <p:cNvGrpSpPr/>
            <p:nvPr/>
          </p:nvGrpSpPr>
          <p:grpSpPr>
            <a:xfrm>
              <a:off x="4561181" y="1434914"/>
              <a:ext cx="2286000" cy="1036638"/>
              <a:chOff x="6336819" y="1642743"/>
              <a:chExt cx="2286000" cy="1036638"/>
            </a:xfrm>
          </p:grpSpPr>
          <p:pic>
            <p:nvPicPr>
              <p:cNvPr id="57"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 name="Picture 6" descr="C:\Users\Public\Pictures\Artwork_Imagery\Icons - Illustrations\_WINDOWS SERVER ICONS\Search\Globe earth internet world web 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80357" y="1624399"/>
              <a:ext cx="563330" cy="616749"/>
            </a:xfrm>
            <a:prstGeom prst="rect">
              <a:avLst/>
            </a:prstGeom>
            <a:noFill/>
          </p:spPr>
        </p:pic>
      </p:grpSp>
      <p:grpSp>
        <p:nvGrpSpPr>
          <p:cNvPr id="59" name="Group 58"/>
          <p:cNvGrpSpPr/>
          <p:nvPr/>
        </p:nvGrpSpPr>
        <p:grpSpPr>
          <a:xfrm>
            <a:off x="3560826" y="1019926"/>
            <a:ext cx="2482506" cy="1036638"/>
            <a:chOff x="4561181" y="1434914"/>
            <a:chExt cx="2482506" cy="1036638"/>
          </a:xfrm>
        </p:grpSpPr>
        <p:grpSp>
          <p:nvGrpSpPr>
            <p:cNvPr id="60" name="Group 59"/>
            <p:cNvGrpSpPr/>
            <p:nvPr/>
          </p:nvGrpSpPr>
          <p:grpSpPr>
            <a:xfrm>
              <a:off x="4561181" y="1434914"/>
              <a:ext cx="2286000" cy="1036638"/>
              <a:chOff x="6336819" y="1642743"/>
              <a:chExt cx="2286000" cy="1036638"/>
            </a:xfrm>
          </p:grpSpPr>
          <p:pic>
            <p:nvPicPr>
              <p:cNvPr id="62"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 name="Picture 6" descr="C:\Users\Public\Pictures\Artwork_Imagery\Icons - Illustrations\_WINDOWS SERVER ICONS\Search\Globe earth internet world web 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80357" y="1458149"/>
              <a:ext cx="563330" cy="616749"/>
            </a:xfrm>
            <a:prstGeom prst="rect">
              <a:avLst/>
            </a:prstGeom>
            <a:noFill/>
          </p:spPr>
        </p:pic>
      </p:grpSp>
      <p:grpSp>
        <p:nvGrpSpPr>
          <p:cNvPr id="64" name="Group 63"/>
          <p:cNvGrpSpPr/>
          <p:nvPr/>
        </p:nvGrpSpPr>
        <p:grpSpPr>
          <a:xfrm>
            <a:off x="6108894" y="1489104"/>
            <a:ext cx="2482506" cy="1036638"/>
            <a:chOff x="4561181" y="1434914"/>
            <a:chExt cx="2482506" cy="1036638"/>
          </a:xfrm>
        </p:grpSpPr>
        <p:grpSp>
          <p:nvGrpSpPr>
            <p:cNvPr id="65" name="Group 64"/>
            <p:cNvGrpSpPr/>
            <p:nvPr/>
          </p:nvGrpSpPr>
          <p:grpSpPr>
            <a:xfrm>
              <a:off x="4561181" y="1434914"/>
              <a:ext cx="2286000" cy="1036638"/>
              <a:chOff x="6336819" y="1642743"/>
              <a:chExt cx="2286000" cy="1036638"/>
            </a:xfrm>
          </p:grpSpPr>
          <p:pic>
            <p:nvPicPr>
              <p:cNvPr id="67"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6" name="Picture 6" descr="C:\Users\Public\Pictures\Artwork_Imagery\Icons - Illustrations\_WINDOWS SERVER ICONS\Search\Globe earth internet world web 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80357" y="1624399"/>
              <a:ext cx="563330" cy="616749"/>
            </a:xfrm>
            <a:prstGeom prst="rect">
              <a:avLst/>
            </a:prstGeom>
            <a:noFill/>
          </p:spPr>
        </p:pic>
      </p:grpSp>
      <p:sp>
        <p:nvSpPr>
          <p:cNvPr id="74" name="Content Placeholder 2"/>
          <p:cNvSpPr txBox="1">
            <a:spLocks/>
          </p:cNvSpPr>
          <p:nvPr/>
        </p:nvSpPr>
        <p:spPr>
          <a:xfrm>
            <a:off x="788664" y="1850790"/>
            <a:ext cx="266444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a:t>4</a:t>
            </a:r>
            <a:r>
              <a:rPr lang="en-GB" sz="1400" dirty="0" smtClean="0"/>
              <a:t> x vCPU / 8 GB RAM - QUERY</a:t>
            </a:r>
            <a:endParaRPr lang="en-GB" sz="1400" dirty="0"/>
          </a:p>
        </p:txBody>
      </p:sp>
      <p:sp>
        <p:nvSpPr>
          <p:cNvPr id="75" name="Content Placeholder 2"/>
          <p:cNvSpPr txBox="1">
            <a:spLocks/>
          </p:cNvSpPr>
          <p:nvPr/>
        </p:nvSpPr>
        <p:spPr>
          <a:xfrm>
            <a:off x="808579" y="1408754"/>
            <a:ext cx="266444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a:t>4</a:t>
            </a:r>
            <a:r>
              <a:rPr lang="en-GB" sz="1400" dirty="0" smtClean="0"/>
              <a:t> x vCPU / 8 GB RAM - QUERY</a:t>
            </a:r>
            <a:endParaRPr lang="en-GB" sz="1400" dirty="0"/>
          </a:p>
        </p:txBody>
      </p:sp>
      <p:sp>
        <p:nvSpPr>
          <p:cNvPr id="77" name="Content Placeholder 2"/>
          <p:cNvSpPr txBox="1">
            <a:spLocks/>
          </p:cNvSpPr>
          <p:nvPr/>
        </p:nvSpPr>
        <p:spPr>
          <a:xfrm>
            <a:off x="8681830" y="1803290"/>
            <a:ext cx="2664444" cy="1938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4</a:t>
            </a:r>
            <a:r>
              <a:rPr lang="en-GB" sz="1400" dirty="0" smtClean="0"/>
              <a:t> x vCPU / 8 GB RAM - QUERY</a:t>
            </a:r>
            <a:endParaRPr lang="en-GB" sz="1400" dirty="0"/>
          </a:p>
        </p:txBody>
      </p:sp>
    </p:spTree>
    <p:extLst>
      <p:ext uri="{BB962C8B-B14F-4D97-AF65-F5344CB8AC3E}">
        <p14:creationId xmlns:p14="http://schemas.microsoft.com/office/powerpoint/2010/main" val="677451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fade">
                                      <p:cBhvr>
                                        <p:cTn id="17" dur="500"/>
                                        <p:tgtEl>
                                          <p:spTgt spid="3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xEl>
                                              <p:pRg st="3" end="3"/>
                                            </p:txEl>
                                          </p:spTgt>
                                        </p:tgtEl>
                                        <p:attrNameLst>
                                          <p:attrName>style.visibility</p:attrName>
                                        </p:attrNameLst>
                                      </p:cBhvr>
                                      <p:to>
                                        <p:strVal val="visible"/>
                                      </p:to>
                                    </p:set>
                                    <p:animEffect transition="in" filter="fade">
                                      <p:cBhvr>
                                        <p:cTn id="20" dur="500"/>
                                        <p:tgtEl>
                                          <p:spTgt spid="3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xEl>
                                              <p:pRg st="4" end="4"/>
                                            </p:txEl>
                                          </p:spTgt>
                                        </p:tgtEl>
                                        <p:attrNameLst>
                                          <p:attrName>style.visibility</p:attrName>
                                        </p:attrNameLst>
                                      </p:cBhvr>
                                      <p:to>
                                        <p:strVal val="visible"/>
                                      </p:to>
                                    </p:set>
                                    <p:animEffect transition="in" filter="fade">
                                      <p:cBhvr>
                                        <p:cTn id="25" dur="500"/>
                                        <p:tgtEl>
                                          <p:spTgt spid="3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xEl>
                                              <p:pRg st="5" end="5"/>
                                            </p:txEl>
                                          </p:spTgt>
                                        </p:tgtEl>
                                        <p:attrNameLst>
                                          <p:attrName>style.visibility</p:attrName>
                                        </p:attrNameLst>
                                      </p:cBhvr>
                                      <p:to>
                                        <p:strVal val="visible"/>
                                      </p:to>
                                    </p:set>
                                    <p:animEffect transition="in" filter="fade">
                                      <p:cBhvr>
                                        <p:cTn id="30"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97713" y="978195"/>
            <a:ext cx="11551834" cy="4752730"/>
            <a:chOff x="297713" y="978195"/>
            <a:chExt cx="11551834" cy="4752730"/>
          </a:xfrm>
        </p:grpSpPr>
        <p:grpSp>
          <p:nvGrpSpPr>
            <p:cNvPr id="6" name="Group 5"/>
            <p:cNvGrpSpPr/>
            <p:nvPr/>
          </p:nvGrpSpPr>
          <p:grpSpPr>
            <a:xfrm>
              <a:off x="297713" y="978195"/>
              <a:ext cx="11551834" cy="4752730"/>
              <a:chOff x="297713" y="978195"/>
              <a:chExt cx="11551834" cy="4752730"/>
            </a:xfrm>
          </p:grpSpPr>
          <p:sp>
            <p:nvSpPr>
              <p:cNvPr id="4" name="Rounded Rectangle 3"/>
              <p:cNvSpPr/>
              <p:nvPr/>
            </p:nvSpPr>
            <p:spPr bwMode="auto">
              <a:xfrm>
                <a:off x="297713" y="978195"/>
                <a:ext cx="11541202" cy="4752730"/>
              </a:xfrm>
              <a:prstGeom prst="roundRect">
                <a:avLst>
                  <a:gd name="adj" fmla="val 7271"/>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27" name="Picture 3" descr="D:\Documents\Images\SysCnt_v_rgb_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20875" y="4284201"/>
                <a:ext cx="1851652" cy="118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076" r="15076"/>
              <a:stretch/>
            </p:blipFill>
            <p:spPr bwMode="auto">
              <a:xfrm>
                <a:off x="9058940" y="1857011"/>
                <a:ext cx="2790607" cy="2384658"/>
              </a:xfrm>
              <a:prstGeom prst="rect">
                <a:avLst/>
              </a:prstGeom>
              <a:noFill/>
              <a:ln>
                <a:noFill/>
              </a:ln>
            </p:spPr>
          </p:pic>
        </p:grpSp>
        <p:sp>
          <p:nvSpPr>
            <p:cNvPr id="10" name="TextBox 9"/>
            <p:cNvSpPr txBox="1"/>
            <p:nvPr/>
          </p:nvSpPr>
          <p:spPr>
            <a:xfrm>
              <a:off x="9401620" y="1169578"/>
              <a:ext cx="2147777" cy="677108"/>
            </a:xfrm>
            <a:prstGeom prst="rect">
              <a:avLst/>
            </a:prstGeom>
            <a:noFill/>
          </p:spPr>
          <p:txBody>
            <a:bodyPr wrap="square" lIns="0" tIns="0" rIns="0" bIns="0" rtlCol="0">
              <a:spAutoFit/>
            </a:bodyPr>
            <a:lstStyle/>
            <a:p>
              <a:pPr algn="ctr"/>
              <a:r>
                <a:rPr lang="en-GB" sz="2200" dirty="0" smtClean="0">
                  <a:gradFill>
                    <a:gsLst>
                      <a:gs pos="0">
                        <a:schemeClr val="tx1"/>
                      </a:gs>
                      <a:gs pos="86000">
                        <a:schemeClr val="tx1"/>
                      </a:gs>
                    </a:gsLst>
                    <a:lin ang="5400000" scaled="0"/>
                  </a:gradFill>
                </a:rPr>
                <a:t>Management Platform</a:t>
              </a:r>
            </a:p>
          </p:txBody>
        </p:sp>
      </p:grpSp>
      <p:sp>
        <p:nvSpPr>
          <p:cNvPr id="2" name="Title 1"/>
          <p:cNvSpPr>
            <a:spLocks noGrp="1"/>
          </p:cNvSpPr>
          <p:nvPr>
            <p:ph type="title"/>
          </p:nvPr>
        </p:nvSpPr>
        <p:spPr/>
        <p:txBody>
          <a:bodyPr/>
          <a:lstStyle/>
          <a:p>
            <a:r>
              <a:rPr lang="en-GB" dirty="0" smtClean="0"/>
              <a:t>Microsoft Virtualization for Server Applications</a:t>
            </a:r>
            <a:endParaRPr lang="en-GB" dirty="0"/>
          </a:p>
        </p:txBody>
      </p:sp>
      <p:grpSp>
        <p:nvGrpSpPr>
          <p:cNvPr id="7" name="Group 6"/>
          <p:cNvGrpSpPr/>
          <p:nvPr/>
        </p:nvGrpSpPr>
        <p:grpSpPr>
          <a:xfrm>
            <a:off x="393405" y="4326328"/>
            <a:ext cx="8676167" cy="1272580"/>
            <a:chOff x="297712" y="4819867"/>
            <a:chExt cx="8676167" cy="1272580"/>
          </a:xfrm>
        </p:grpSpPr>
        <p:sp>
          <p:nvSpPr>
            <p:cNvPr id="5" name="Rounded Rectangle 4"/>
            <p:cNvSpPr/>
            <p:nvPr/>
          </p:nvSpPr>
          <p:spPr bwMode="auto">
            <a:xfrm>
              <a:off x="297712" y="4819867"/>
              <a:ext cx="8676167" cy="1272580"/>
            </a:xfrm>
            <a:prstGeom prst="roundRect">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tx1">
                      <a:alpha val="99000"/>
                    </a:schemeClr>
                  </a:solidFill>
                </a:rPr>
                <a:t>Virtualization Platform</a:t>
              </a:r>
            </a:p>
          </p:txBody>
        </p:sp>
        <p:pic>
          <p:nvPicPr>
            <p:cNvPr id="1026" name="Picture 2" descr="D:\Documents\Images\WS08R2-HyperV_h_rgb_r.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19715" y="5239943"/>
              <a:ext cx="3379068" cy="69157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ounded Rectangle 10"/>
          <p:cNvSpPr/>
          <p:nvPr/>
        </p:nvSpPr>
        <p:spPr bwMode="auto">
          <a:xfrm>
            <a:off x="297712" y="5816009"/>
            <a:ext cx="11541202" cy="82934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Microsoft Virtualization</a:t>
            </a:r>
            <a:br>
              <a:rPr lang="en-US" sz="2200" dirty="0" smtClean="0">
                <a:gradFill>
                  <a:gsLst>
                    <a:gs pos="0">
                      <a:srgbClr val="FFFFFF"/>
                    </a:gs>
                    <a:gs pos="100000">
                      <a:srgbClr val="FFFFFF"/>
                    </a:gs>
                  </a:gsLst>
                  <a:lin ang="5400000" scaled="0"/>
                </a:gradFill>
              </a:rPr>
            </a:br>
            <a:r>
              <a:rPr lang="en-US" sz="2200" b="1" dirty="0" smtClean="0">
                <a:gradFill>
                  <a:gsLst>
                    <a:gs pos="0">
                      <a:srgbClr val="FFFFFF"/>
                    </a:gs>
                    <a:gs pos="100000">
                      <a:srgbClr val="FFFFFF"/>
                    </a:gs>
                  </a:gsLst>
                  <a:lin ang="5400000" scaled="0"/>
                </a:gradFill>
              </a:rPr>
              <a:t>Windows Server 2008 R2 Hyper-V &amp; System Center</a:t>
            </a:r>
          </a:p>
        </p:txBody>
      </p:sp>
      <p:grpSp>
        <p:nvGrpSpPr>
          <p:cNvPr id="13" name="Group 12"/>
          <p:cNvGrpSpPr/>
          <p:nvPr/>
        </p:nvGrpSpPr>
        <p:grpSpPr>
          <a:xfrm>
            <a:off x="393404" y="2721934"/>
            <a:ext cx="8665535" cy="1447752"/>
            <a:chOff x="393404" y="2785732"/>
            <a:chExt cx="8665535" cy="1447752"/>
          </a:xfrm>
        </p:grpSpPr>
        <p:sp>
          <p:nvSpPr>
            <p:cNvPr id="15" name="Rounded Rectangle 14"/>
            <p:cNvSpPr/>
            <p:nvPr/>
          </p:nvSpPr>
          <p:spPr bwMode="auto">
            <a:xfrm>
              <a:off x="393404" y="2785732"/>
              <a:ext cx="8665535" cy="144775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tx1">
                      <a:alpha val="99000"/>
                    </a:schemeClr>
                  </a:solidFill>
                </a:rPr>
                <a:t>Microsoft Server Applications</a:t>
              </a:r>
            </a:p>
          </p:txBody>
        </p:sp>
        <p:pic>
          <p:nvPicPr>
            <p:cNvPr id="1028" name="Picture 4" descr="D:\Documents\Images\SQL_h_rgb_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5168" y="3479588"/>
              <a:ext cx="2349500" cy="59695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66763" y="3288221"/>
              <a:ext cx="2147777" cy="246221"/>
            </a:xfrm>
            <a:prstGeom prst="rect">
              <a:avLst/>
            </a:prstGeom>
            <a:noFill/>
          </p:spPr>
          <p:txBody>
            <a:bodyPr wrap="square" lIns="0" tIns="0" rIns="0" bIns="0" rtlCol="0">
              <a:spAutoFit/>
            </a:bodyPr>
            <a:lstStyle/>
            <a:p>
              <a:pPr algn="ctr"/>
              <a:r>
                <a:rPr lang="en-GB" sz="1600" dirty="0" smtClean="0">
                  <a:gradFill>
                    <a:gsLst>
                      <a:gs pos="0">
                        <a:schemeClr val="tx1"/>
                      </a:gs>
                      <a:gs pos="86000">
                        <a:schemeClr val="tx1"/>
                      </a:gs>
                    </a:gsLst>
                    <a:lin ang="5400000" scaled="0"/>
                  </a:gradFill>
                </a:rPr>
                <a:t>Databases:</a:t>
              </a:r>
            </a:p>
          </p:txBody>
        </p:sp>
        <p:pic>
          <p:nvPicPr>
            <p:cNvPr id="1029" name="Picture 5" descr="D:\Documents\Images\ExchangeSvr_h_rgb_r.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91607" y="3490221"/>
              <a:ext cx="3154897" cy="597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004516" y="3288220"/>
              <a:ext cx="2147777" cy="246221"/>
            </a:xfrm>
            <a:prstGeom prst="rect">
              <a:avLst/>
            </a:prstGeom>
            <a:noFill/>
          </p:spPr>
          <p:txBody>
            <a:bodyPr wrap="square" lIns="0" tIns="0" rIns="0" bIns="0" rtlCol="0">
              <a:spAutoFit/>
            </a:bodyPr>
            <a:lstStyle/>
            <a:p>
              <a:pPr algn="ctr"/>
              <a:r>
                <a:rPr lang="en-GB" sz="1600" dirty="0" smtClean="0">
                  <a:gradFill>
                    <a:gsLst>
                      <a:gs pos="0">
                        <a:schemeClr val="tx1"/>
                      </a:gs>
                      <a:gs pos="86000">
                        <a:schemeClr val="tx1"/>
                      </a:gs>
                    </a:gsLst>
                    <a:lin ang="5400000" scaled="0"/>
                  </a:gradFill>
                </a:rPr>
                <a:t>Communication:</a:t>
              </a:r>
            </a:p>
          </p:txBody>
        </p:sp>
        <p:pic>
          <p:nvPicPr>
            <p:cNvPr id="1030" name="Picture 6" descr="D:\Documents\Images\ShrPt10_h_rgb_r.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19281"/>
            <a:stretch/>
          </p:blipFill>
          <p:spPr bwMode="auto">
            <a:xfrm>
              <a:off x="3224238" y="3478947"/>
              <a:ext cx="2389751" cy="5976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349242" y="3298854"/>
              <a:ext cx="2147777" cy="246221"/>
            </a:xfrm>
            <a:prstGeom prst="rect">
              <a:avLst/>
            </a:prstGeom>
            <a:noFill/>
          </p:spPr>
          <p:txBody>
            <a:bodyPr wrap="square" lIns="0" tIns="0" rIns="0" bIns="0" rtlCol="0">
              <a:spAutoFit/>
            </a:bodyPr>
            <a:lstStyle/>
            <a:p>
              <a:pPr algn="ctr"/>
              <a:r>
                <a:rPr lang="en-GB" sz="1600" dirty="0" smtClean="0">
                  <a:gradFill>
                    <a:gsLst>
                      <a:gs pos="0">
                        <a:schemeClr val="tx1"/>
                      </a:gs>
                      <a:gs pos="86000">
                        <a:schemeClr val="tx1"/>
                      </a:gs>
                    </a:gsLst>
                    <a:lin ang="5400000" scaled="0"/>
                  </a:gradFill>
                </a:rPr>
                <a:t>Collaboration:</a:t>
              </a:r>
            </a:p>
          </p:txBody>
        </p:sp>
      </p:grpSp>
      <p:grpSp>
        <p:nvGrpSpPr>
          <p:cNvPr id="17" name="Group 16"/>
          <p:cNvGrpSpPr/>
          <p:nvPr/>
        </p:nvGrpSpPr>
        <p:grpSpPr>
          <a:xfrm>
            <a:off x="404037" y="1122810"/>
            <a:ext cx="8665535" cy="1447752"/>
            <a:chOff x="404037" y="1122810"/>
            <a:chExt cx="8665535" cy="1447752"/>
          </a:xfrm>
        </p:grpSpPr>
        <p:sp>
          <p:nvSpPr>
            <p:cNvPr id="26" name="Rounded Rectangle 25"/>
            <p:cNvSpPr/>
            <p:nvPr/>
          </p:nvSpPr>
          <p:spPr bwMode="auto">
            <a:xfrm>
              <a:off x="404037" y="1122810"/>
              <a:ext cx="8665535" cy="144775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tx1">
                      <a:alpha val="99000"/>
                    </a:schemeClr>
                  </a:solidFill>
                </a:rPr>
                <a:t>Business Critical Applications</a:t>
              </a:r>
            </a:p>
          </p:txBody>
        </p:sp>
        <p:sp>
          <p:nvSpPr>
            <p:cNvPr id="33" name="TextBox 32"/>
            <p:cNvSpPr txBox="1"/>
            <p:nvPr/>
          </p:nvSpPr>
          <p:spPr>
            <a:xfrm>
              <a:off x="1937216" y="1649899"/>
              <a:ext cx="2147777" cy="677108"/>
            </a:xfrm>
            <a:prstGeom prst="rect">
              <a:avLst/>
            </a:prstGeom>
            <a:noFill/>
          </p:spPr>
          <p:txBody>
            <a:bodyPr wrap="square" lIns="0" tIns="0" rIns="0" bIns="0" rtlCol="0">
              <a:spAutoFit/>
            </a:bodyPr>
            <a:lstStyle/>
            <a:p>
              <a:pPr algn="ctr"/>
              <a:r>
                <a:rPr lang="en-GB" sz="2200" b="1" dirty="0" smtClean="0">
                  <a:gradFill>
                    <a:gsLst>
                      <a:gs pos="0">
                        <a:schemeClr val="tx1"/>
                      </a:gs>
                      <a:gs pos="86000">
                        <a:schemeClr val="tx1"/>
                      </a:gs>
                    </a:gsLst>
                    <a:lin ang="5400000" scaled="0"/>
                  </a:gradFill>
                </a:rPr>
                <a:t>Enterprise Applications</a:t>
              </a:r>
            </a:p>
          </p:txBody>
        </p:sp>
        <p:sp>
          <p:nvSpPr>
            <p:cNvPr id="34" name="TextBox 33"/>
            <p:cNvSpPr txBox="1"/>
            <p:nvPr/>
          </p:nvSpPr>
          <p:spPr>
            <a:xfrm>
              <a:off x="4758070" y="1644663"/>
              <a:ext cx="3545953" cy="677108"/>
            </a:xfrm>
            <a:prstGeom prst="rect">
              <a:avLst/>
            </a:prstGeom>
            <a:noFill/>
          </p:spPr>
          <p:txBody>
            <a:bodyPr wrap="square" lIns="0" tIns="0" rIns="0" bIns="0" rtlCol="0">
              <a:spAutoFit/>
            </a:bodyPr>
            <a:lstStyle/>
            <a:p>
              <a:pPr algn="ctr"/>
              <a:r>
                <a:rPr lang="en-GB" sz="2200" b="1" dirty="0" smtClean="0">
                  <a:gradFill>
                    <a:gsLst>
                      <a:gs pos="0">
                        <a:schemeClr val="tx1"/>
                      </a:gs>
                      <a:gs pos="86000">
                        <a:schemeClr val="tx1"/>
                      </a:gs>
                    </a:gsLst>
                    <a:lin ang="5400000" scaled="0"/>
                  </a:gradFill>
                </a:rPr>
                <a:t>Line of Business (LOB) Custom Applications</a:t>
              </a:r>
            </a:p>
          </p:txBody>
        </p:sp>
      </p:grpSp>
    </p:spTree>
    <p:extLst>
      <p:ext uri="{BB962C8B-B14F-4D97-AF65-F5344CB8AC3E}">
        <p14:creationId xmlns:p14="http://schemas.microsoft.com/office/powerpoint/2010/main" val="1695025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a:t>
            </a:r>
            <a:endParaRPr lang="en-GB" dirty="0"/>
          </a:p>
        </p:txBody>
      </p:sp>
      <p:sp>
        <p:nvSpPr>
          <p:cNvPr id="3" name="Content Placeholder 2"/>
          <p:cNvSpPr>
            <a:spLocks noGrp="1"/>
          </p:cNvSpPr>
          <p:nvPr>
            <p:ph idx="1"/>
          </p:nvPr>
        </p:nvSpPr>
        <p:spPr>
          <a:xfrm>
            <a:off x="530987" y="1020299"/>
            <a:ext cx="11149013" cy="5435334"/>
          </a:xfrm>
        </p:spPr>
        <p:txBody>
          <a:bodyPr/>
          <a:lstStyle/>
          <a:p>
            <a:r>
              <a:rPr lang="en-GB" dirty="0" smtClean="0"/>
              <a:t>The examples given are just a few of the options</a:t>
            </a:r>
          </a:p>
          <a:p>
            <a:r>
              <a:rPr lang="en-GB" dirty="0" smtClean="0"/>
              <a:t>Your environment will determine sizing of workloads</a:t>
            </a:r>
          </a:p>
          <a:p>
            <a:pPr lvl="1"/>
            <a:r>
              <a:rPr lang="en-GB" dirty="0" smtClean="0"/>
              <a:t>Performance &amp; Capacity Management </a:t>
            </a:r>
            <a:r>
              <a:rPr lang="en-GB" dirty="0"/>
              <a:t>on TechNet:</a:t>
            </a:r>
            <a:br>
              <a:rPr lang="en-GB" dirty="0"/>
            </a:br>
            <a:r>
              <a:rPr lang="en-GB" dirty="0">
                <a:hlinkClick r:id="rId2"/>
              </a:rPr>
              <a:t>http://</a:t>
            </a:r>
            <a:r>
              <a:rPr lang="en-GB" dirty="0" smtClean="0">
                <a:hlinkClick r:id="rId2"/>
              </a:rPr>
              <a:t>technet.microsoft.com/en-us/library/cc262971.aspx</a:t>
            </a:r>
            <a:endParaRPr lang="en-GB" dirty="0" smtClean="0"/>
          </a:p>
          <a:p>
            <a:r>
              <a:rPr lang="en-GB" dirty="0" smtClean="0"/>
              <a:t>Remember to allow for 1:1 ratio (ideal) </a:t>
            </a:r>
            <a:r>
              <a:rPr lang="en-GB" dirty="0" err="1" smtClean="0"/>
              <a:t>LP:vCPU</a:t>
            </a:r>
            <a:endParaRPr lang="en-GB" dirty="0" smtClean="0"/>
          </a:p>
          <a:p>
            <a:r>
              <a:rPr lang="en-GB" dirty="0" smtClean="0"/>
              <a:t>Utilise Dynamic Memory to free up unused RAM</a:t>
            </a:r>
          </a:p>
          <a:p>
            <a:r>
              <a:rPr lang="en-GB" dirty="0" smtClean="0"/>
              <a:t>Plan for failover of VMs upon host failure </a:t>
            </a:r>
          </a:p>
          <a:p>
            <a:r>
              <a:rPr lang="en-GB" dirty="0" smtClean="0"/>
              <a:t>More here:</a:t>
            </a:r>
          </a:p>
          <a:p>
            <a:pPr lvl="1"/>
            <a:r>
              <a:rPr lang="en-GB" dirty="0">
                <a:hlinkClick r:id="rId3"/>
              </a:rPr>
              <a:t>http://</a:t>
            </a:r>
            <a:r>
              <a:rPr lang="en-GB" dirty="0" smtClean="0">
                <a:hlinkClick r:id="rId3"/>
              </a:rPr>
              <a:t>technet.microsoft.com/en-us/library/ff758647.aspx</a:t>
            </a:r>
            <a:r>
              <a:rPr lang="en-GB" dirty="0" smtClean="0"/>
              <a:t> </a:t>
            </a:r>
          </a:p>
          <a:p>
            <a:pPr lvl="1"/>
            <a:r>
              <a:rPr lang="en-GB" dirty="0">
                <a:hlinkClick r:id="rId4"/>
              </a:rPr>
              <a:t>http://</a:t>
            </a:r>
            <a:r>
              <a:rPr lang="en-GB" dirty="0" smtClean="0">
                <a:hlinkClick r:id="rId4"/>
              </a:rPr>
              <a:t>technet.microsoft.com/en-us/library/ff607968.aspx</a:t>
            </a:r>
            <a:endParaRPr lang="en-GB" dirty="0"/>
          </a:p>
          <a:p>
            <a:pPr lvl="1"/>
            <a:r>
              <a:rPr lang="en-GB" dirty="0">
                <a:hlinkClick r:id="rId5"/>
              </a:rPr>
              <a:t>http://</a:t>
            </a:r>
            <a:r>
              <a:rPr lang="en-GB" dirty="0" smtClean="0">
                <a:hlinkClick r:id="rId5"/>
              </a:rPr>
              <a:t>technet.microsoft.com/en-us/library/cc262485.aspx</a:t>
            </a:r>
            <a:r>
              <a:rPr lang="en-GB" dirty="0" smtClean="0"/>
              <a:t> </a:t>
            </a:r>
            <a:endParaRPr lang="en-GB" dirty="0"/>
          </a:p>
        </p:txBody>
      </p:sp>
    </p:spTree>
    <p:extLst>
      <p:ext uri="{BB962C8B-B14F-4D97-AF65-F5344CB8AC3E}">
        <p14:creationId xmlns:p14="http://schemas.microsoft.com/office/powerpoint/2010/main" val="56223468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Enhancing SharePoint</a:t>
            </a:r>
            <a:br>
              <a:rPr lang="en-US" dirty="0" smtClean="0"/>
            </a:br>
            <a:r>
              <a:rPr lang="en-US" dirty="0" smtClean="0"/>
              <a:t>on Hyper-V</a:t>
            </a:r>
            <a:endParaRPr lang="en-US" dirty="0"/>
          </a:p>
        </p:txBody>
      </p:sp>
    </p:spTree>
    <p:extLst>
      <p:ext uri="{BB962C8B-B14F-4D97-AF65-F5344CB8AC3E}">
        <p14:creationId xmlns:p14="http://schemas.microsoft.com/office/powerpoint/2010/main" val="329729102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 Center Integration</a:t>
            </a:r>
            <a:endParaRPr lang="en-GB" dirty="0"/>
          </a:p>
        </p:txBody>
      </p:sp>
      <p:grpSp>
        <p:nvGrpSpPr>
          <p:cNvPr id="5" name="Group 4"/>
          <p:cNvGrpSpPr/>
          <p:nvPr/>
        </p:nvGrpSpPr>
        <p:grpSpPr>
          <a:xfrm>
            <a:off x="567188" y="1254262"/>
            <a:ext cx="11022300" cy="1046207"/>
            <a:chOff x="840313" y="1254262"/>
            <a:chExt cx="11022300" cy="1046207"/>
          </a:xfrm>
        </p:grpSpPr>
        <p:pic>
          <p:nvPicPr>
            <p:cNvPr id="2051" name="Picture 3" descr="D:\Documents\Images\SysCnt-DPM2010_h_rgb_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0313" y="1254262"/>
              <a:ext cx="4785426" cy="10462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71958" y="1448790"/>
              <a:ext cx="5990655" cy="830997"/>
            </a:xfrm>
            <a:prstGeom prst="rect">
              <a:avLst/>
            </a:prstGeom>
            <a:noFill/>
          </p:spPr>
          <p:txBody>
            <a:bodyPr wrap="square" lIns="0" tIns="0" rIns="0" bIns="0" rtlCol="0">
              <a:spAutoFit/>
            </a:bodyPr>
            <a:lstStyle/>
            <a:p>
              <a:pPr marL="285750" indent="-285750">
                <a:buFont typeface="Arial" pitchFamily="34" charset="0"/>
                <a:buChar char="•"/>
              </a:pPr>
              <a:r>
                <a:rPr lang="en-GB" dirty="0" smtClean="0">
                  <a:gradFill>
                    <a:gsLst>
                      <a:gs pos="0">
                        <a:schemeClr val="tx1"/>
                      </a:gs>
                      <a:gs pos="86000">
                        <a:schemeClr val="tx1"/>
                      </a:gs>
                    </a:gsLst>
                    <a:lin ang="5400000" scaled="0"/>
                  </a:gradFill>
                </a:rPr>
                <a:t>Seamless &amp; efficiently protect SharePoint Infrastructure</a:t>
              </a:r>
            </a:p>
            <a:p>
              <a:pPr marL="285750" indent="-285750">
                <a:buFont typeface="Arial" pitchFamily="34" charset="0"/>
                <a:buChar char="•"/>
              </a:pPr>
              <a:r>
                <a:rPr lang="en-GB" dirty="0" smtClean="0">
                  <a:gradFill>
                    <a:gsLst>
                      <a:gs pos="0">
                        <a:schemeClr val="tx1"/>
                      </a:gs>
                      <a:gs pos="86000">
                        <a:schemeClr val="tx1"/>
                      </a:gs>
                    </a:gsLst>
                    <a:lin ang="5400000" scaled="0"/>
                  </a:gradFill>
                </a:rPr>
                <a:t>Restore entire SharePoint farm quickly &amp; easily</a:t>
              </a:r>
            </a:p>
            <a:p>
              <a:pPr marL="285750" indent="-285750">
                <a:buFont typeface="Arial" pitchFamily="34" charset="0"/>
                <a:buChar char="•"/>
              </a:pPr>
              <a:r>
                <a:rPr lang="en-GB" dirty="0" smtClean="0">
                  <a:gradFill>
                    <a:gsLst>
                      <a:gs pos="0">
                        <a:schemeClr val="tx1"/>
                      </a:gs>
                      <a:gs pos="86000">
                        <a:schemeClr val="tx1"/>
                      </a:gs>
                    </a:gsLst>
                    <a:lin ang="5400000" scaled="0"/>
                  </a:gradFill>
                </a:rPr>
                <a:t>Automatic protection of new content databases</a:t>
              </a:r>
            </a:p>
          </p:txBody>
        </p:sp>
      </p:grpSp>
      <p:grpSp>
        <p:nvGrpSpPr>
          <p:cNvPr id="6" name="Group 5"/>
          <p:cNvGrpSpPr/>
          <p:nvPr/>
        </p:nvGrpSpPr>
        <p:grpSpPr>
          <a:xfrm>
            <a:off x="567188" y="2640421"/>
            <a:ext cx="10940009" cy="1154471"/>
            <a:chOff x="567188" y="2640421"/>
            <a:chExt cx="10940009" cy="1154471"/>
          </a:xfrm>
        </p:grpSpPr>
        <p:pic>
          <p:nvPicPr>
            <p:cNvPr id="2052" name="Picture 4" descr="D:\Documents\Images\SysCnt-OprtnsMgr07R2_h_rgb_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7188" y="2640421"/>
              <a:ext cx="4509235" cy="104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10709" y="2686896"/>
              <a:ext cx="5896488" cy="1107996"/>
            </a:xfrm>
            <a:prstGeom prst="rect">
              <a:avLst/>
            </a:prstGeom>
            <a:noFill/>
          </p:spPr>
          <p:txBody>
            <a:bodyPr wrap="square" lIns="0" tIns="0" rIns="0" bIns="0" rtlCol="0">
              <a:spAutoFit/>
            </a:bodyPr>
            <a:lstStyle/>
            <a:p>
              <a:pPr marL="285750" indent="-285750">
                <a:buFont typeface="Arial" pitchFamily="34" charset="0"/>
                <a:buChar char="•"/>
              </a:pPr>
              <a:r>
                <a:rPr lang="en-GB" dirty="0" smtClean="0">
                  <a:gradFill>
                    <a:gsLst>
                      <a:gs pos="0">
                        <a:schemeClr val="tx1"/>
                      </a:gs>
                      <a:gs pos="86000">
                        <a:schemeClr val="tx1"/>
                      </a:gs>
                    </a:gsLst>
                    <a:lin ang="5400000" scaled="0"/>
                  </a:gradFill>
                </a:rPr>
                <a:t>Proactively monitor entire SharePoint infrastructure</a:t>
              </a:r>
            </a:p>
            <a:p>
              <a:pPr marL="285750" indent="-285750">
                <a:buFont typeface="Arial" pitchFamily="34" charset="0"/>
                <a:buChar char="•"/>
              </a:pPr>
              <a:r>
                <a:rPr lang="en-GB" dirty="0" smtClean="0">
                  <a:gradFill>
                    <a:gsLst>
                      <a:gs pos="0">
                        <a:schemeClr val="tx1"/>
                      </a:gs>
                      <a:gs pos="86000">
                        <a:schemeClr val="tx1"/>
                      </a:gs>
                    </a:gsLst>
                    <a:lin ang="5400000" scaled="0"/>
                  </a:gradFill>
                </a:rPr>
                <a:t>Drive </a:t>
              </a:r>
              <a:r>
                <a:rPr lang="en-GB" dirty="0">
                  <a:gradFill>
                    <a:gsLst>
                      <a:gs pos="0">
                        <a:schemeClr val="tx1"/>
                      </a:gs>
                      <a:gs pos="86000">
                        <a:schemeClr val="tx1"/>
                      </a:gs>
                    </a:gsLst>
                    <a:lin ang="5400000" scaled="0"/>
                  </a:gradFill>
                </a:rPr>
                <a:t>down the cost of ensuring service </a:t>
              </a:r>
              <a:r>
                <a:rPr lang="en-GB" dirty="0" smtClean="0">
                  <a:gradFill>
                    <a:gsLst>
                      <a:gs pos="0">
                        <a:schemeClr val="tx1"/>
                      </a:gs>
                      <a:gs pos="86000">
                        <a:schemeClr val="tx1"/>
                      </a:gs>
                    </a:gsLst>
                    <a:lin ang="5400000" scaled="0"/>
                  </a:gradFill>
                </a:rPr>
                <a:t>levels</a:t>
              </a:r>
            </a:p>
            <a:p>
              <a:pPr marL="285750" indent="-285750">
                <a:buFont typeface="Arial" pitchFamily="34" charset="0"/>
                <a:buChar char="•"/>
              </a:pPr>
              <a:r>
                <a:rPr lang="en-GB" dirty="0">
                  <a:gradFill>
                    <a:gsLst>
                      <a:gs pos="0">
                        <a:schemeClr val="tx1"/>
                      </a:gs>
                      <a:gs pos="86000">
                        <a:schemeClr val="tx1"/>
                      </a:gs>
                    </a:gsLst>
                    <a:lin ang="5400000" scaled="0"/>
                  </a:gradFill>
                </a:rPr>
                <a:t>indicate, correct, and prevent possible service outages or configuration problems</a:t>
              </a:r>
              <a:endParaRPr lang="en-GB" dirty="0" smtClean="0">
                <a:gradFill>
                  <a:gsLst>
                    <a:gs pos="0">
                      <a:schemeClr val="tx1"/>
                    </a:gs>
                    <a:gs pos="86000">
                      <a:schemeClr val="tx1"/>
                    </a:gs>
                  </a:gsLst>
                  <a:lin ang="5400000" scaled="0"/>
                </a:gradFill>
              </a:endParaRPr>
            </a:p>
          </p:txBody>
        </p:sp>
      </p:grpSp>
      <p:grpSp>
        <p:nvGrpSpPr>
          <p:cNvPr id="7" name="Group 6"/>
          <p:cNvGrpSpPr/>
          <p:nvPr/>
        </p:nvGrpSpPr>
        <p:grpSpPr>
          <a:xfrm>
            <a:off x="567188" y="4008163"/>
            <a:ext cx="11343761" cy="1145350"/>
            <a:chOff x="567188" y="4008163"/>
            <a:chExt cx="11343761" cy="1145350"/>
          </a:xfrm>
        </p:grpSpPr>
        <p:pic>
          <p:nvPicPr>
            <p:cNvPr id="2053" name="Picture 5" descr="D:\Documents\Images\SysCnt-VMM08R2_h_rgb_r.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7188" y="4008163"/>
              <a:ext cx="5197896" cy="1047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36239" y="4045517"/>
              <a:ext cx="5874710" cy="1107996"/>
            </a:xfrm>
            <a:prstGeom prst="rect">
              <a:avLst/>
            </a:prstGeom>
            <a:noFill/>
          </p:spPr>
          <p:txBody>
            <a:bodyPr wrap="square" lIns="0" tIns="0" rIns="0" bIns="0" rtlCol="0">
              <a:spAutoFit/>
            </a:bodyPr>
            <a:lstStyle/>
            <a:p>
              <a:pPr marL="285750" indent="-285750">
                <a:buFont typeface="Arial" pitchFamily="34" charset="0"/>
                <a:buChar char="•"/>
              </a:pPr>
              <a:r>
                <a:rPr lang="en-GB" dirty="0" smtClean="0">
                  <a:gradFill>
                    <a:gsLst>
                      <a:gs pos="0">
                        <a:schemeClr val="tx1"/>
                      </a:gs>
                      <a:gs pos="86000">
                        <a:schemeClr val="tx1"/>
                      </a:gs>
                    </a:gsLst>
                    <a:lin ang="5400000" scaled="0"/>
                  </a:gradFill>
                </a:rPr>
                <a:t>Rapidly provision SharePoint infrastructure</a:t>
              </a:r>
            </a:p>
            <a:p>
              <a:pPr marL="285750" indent="-285750">
                <a:buFont typeface="Arial" pitchFamily="34" charset="0"/>
                <a:buChar char="•"/>
              </a:pPr>
              <a:r>
                <a:rPr lang="en-GB" dirty="0" smtClean="0">
                  <a:gradFill>
                    <a:gsLst>
                      <a:gs pos="0">
                        <a:schemeClr val="tx1"/>
                      </a:gs>
                      <a:gs pos="86000">
                        <a:schemeClr val="tx1"/>
                      </a:gs>
                    </a:gsLst>
                    <a:lin ang="5400000" scaled="0"/>
                  </a:gradFill>
                </a:rPr>
                <a:t>Automate migrations for load </a:t>
              </a:r>
              <a:r>
                <a:rPr lang="en-GB" dirty="0">
                  <a:gradFill>
                    <a:gsLst>
                      <a:gs pos="0">
                        <a:schemeClr val="tx1"/>
                      </a:gs>
                      <a:gs pos="86000">
                        <a:schemeClr val="tx1"/>
                      </a:gs>
                    </a:gsLst>
                    <a:lin ang="5400000" scaled="0"/>
                  </a:gradFill>
                </a:rPr>
                <a:t>b</a:t>
              </a:r>
              <a:r>
                <a:rPr lang="en-GB" dirty="0" smtClean="0">
                  <a:gradFill>
                    <a:gsLst>
                      <a:gs pos="0">
                        <a:schemeClr val="tx1"/>
                      </a:gs>
                      <a:gs pos="86000">
                        <a:schemeClr val="tx1"/>
                      </a:gs>
                    </a:gsLst>
                    <a:lin ang="5400000" scaled="0"/>
                  </a:gradFill>
                </a:rPr>
                <a:t>alancing of VMs</a:t>
              </a:r>
            </a:p>
            <a:p>
              <a:pPr marL="285750" indent="-285750">
                <a:buFont typeface="Arial" pitchFamily="34" charset="0"/>
                <a:buChar char="•"/>
              </a:pPr>
              <a:r>
                <a:rPr lang="en-GB" dirty="0" smtClean="0">
                  <a:gradFill>
                    <a:gsLst>
                      <a:gs pos="0">
                        <a:schemeClr val="tx1"/>
                      </a:gs>
                      <a:gs pos="86000">
                        <a:schemeClr val="tx1"/>
                      </a:gs>
                    </a:gsLst>
                    <a:lin ang="5400000" scaled="0"/>
                  </a:gradFill>
                </a:rPr>
                <a:t>Seamlessly migrate workloads</a:t>
              </a:r>
            </a:p>
            <a:p>
              <a:pPr marL="285750" indent="-285750">
                <a:buFont typeface="Arial" pitchFamily="34" charset="0"/>
                <a:buChar char="•"/>
              </a:pPr>
              <a:r>
                <a:rPr lang="en-GB" dirty="0" smtClean="0">
                  <a:gradFill>
                    <a:gsLst>
                      <a:gs pos="0">
                        <a:schemeClr val="tx1"/>
                      </a:gs>
                      <a:gs pos="86000">
                        <a:schemeClr val="tx1"/>
                      </a:gs>
                    </a:gsLst>
                    <a:lin ang="5400000" scaled="0"/>
                  </a:gradFill>
                </a:rPr>
                <a:t>Integrated with PRO MP’s for Dynamic Scaling</a:t>
              </a:r>
            </a:p>
          </p:txBody>
        </p:sp>
      </p:grpSp>
    </p:spTree>
    <p:extLst>
      <p:ext uri="{BB962C8B-B14F-4D97-AF65-F5344CB8AC3E}">
        <p14:creationId xmlns:p14="http://schemas.microsoft.com/office/powerpoint/2010/main" val="127503522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Citrix NetScaler VPX</a:t>
            </a:r>
            <a:endParaRPr lang="en-GB" dirty="0"/>
          </a:p>
        </p:txBody>
      </p:sp>
      <p:sp>
        <p:nvSpPr>
          <p:cNvPr id="3" name="Text Placeholder 2"/>
          <p:cNvSpPr>
            <a:spLocks noGrp="1"/>
          </p:cNvSpPr>
          <p:nvPr>
            <p:ph type="body" sz="quarter" idx="10"/>
          </p:nvPr>
        </p:nvSpPr>
        <p:spPr>
          <a:xfrm>
            <a:off x="519112" y="1447799"/>
            <a:ext cx="11149013" cy="4376583"/>
          </a:xfrm>
        </p:spPr>
        <p:txBody>
          <a:bodyPr/>
          <a:lstStyle/>
          <a:p>
            <a:r>
              <a:rPr lang="en-GB" dirty="0" smtClean="0"/>
              <a:t>Hyper-V Virtual Appliance</a:t>
            </a:r>
          </a:p>
          <a:p>
            <a:pPr lvl="1"/>
            <a:r>
              <a:rPr lang="en-GB" dirty="0" smtClean="0"/>
              <a:t>Can be deployed through SCVMM</a:t>
            </a:r>
          </a:p>
          <a:p>
            <a:r>
              <a:rPr lang="en-GB" dirty="0" smtClean="0"/>
              <a:t>Speed up deployment with </a:t>
            </a:r>
            <a:r>
              <a:rPr lang="en-GB" dirty="0" err="1" smtClean="0"/>
              <a:t>AppExpert</a:t>
            </a:r>
            <a:r>
              <a:rPr lang="en-GB" dirty="0" smtClean="0"/>
              <a:t> templates &amp; configuration wizards</a:t>
            </a:r>
          </a:p>
          <a:p>
            <a:r>
              <a:rPr lang="en-GB" dirty="0" smtClean="0"/>
              <a:t>Once deployed</a:t>
            </a:r>
            <a:r>
              <a:rPr lang="en-GB" dirty="0"/>
              <a:t>, </a:t>
            </a:r>
            <a:r>
              <a:rPr lang="en-GB" dirty="0" smtClean="0"/>
              <a:t>NetScaler will accelerate, load balance and secure SharePoint 2010</a:t>
            </a:r>
          </a:p>
          <a:p>
            <a:r>
              <a:rPr lang="en-GB" dirty="0" smtClean="0"/>
              <a:t>Ships with PRO-enabled OpsMgr MP</a:t>
            </a:r>
          </a:p>
          <a:p>
            <a:pPr lvl="1"/>
            <a:r>
              <a:rPr lang="en-GB" dirty="0" smtClean="0"/>
              <a:t>Load balance, optimize, secure &amp; report</a:t>
            </a:r>
          </a:p>
          <a:p>
            <a:pPr lvl="1"/>
            <a:r>
              <a:rPr lang="en-GB" dirty="0" smtClean="0"/>
              <a:t>Dynamically scale infrastructure based on monitoring</a:t>
            </a:r>
            <a:endParaRPr lang="en-GB" dirty="0"/>
          </a:p>
        </p:txBody>
      </p:sp>
    </p:spTree>
    <p:extLst>
      <p:ext uri="{BB962C8B-B14F-4D97-AF65-F5344CB8AC3E}">
        <p14:creationId xmlns:p14="http://schemas.microsoft.com/office/powerpoint/2010/main" val="812640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5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5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5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0736128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6892251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5705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11259077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rgbClr val="FFFFFF"/>
                    </a:gs>
                    <a:gs pos="100000">
                      <a:srgbClr val="FFFFFF"/>
                    </a:gs>
                  </a:gsLst>
                  <a:lin ang="5400000" scaled="0"/>
                </a:gradFill>
                <a:latin typeface="Segoe UI" pitchFamily="34" charset="0"/>
                <a:cs typeface="Arial" charset="0"/>
              </a:rPr>
              <a:t/>
            </a:r>
            <a:br>
              <a:rPr lang="en-US" sz="700" dirty="0" smtClean="0">
                <a:gradFill>
                  <a:gsLst>
                    <a:gs pos="0">
                      <a:srgbClr val="FFFFFF"/>
                    </a:gs>
                    <a:gs pos="100000">
                      <a:srgbClr val="FFFFFF"/>
                    </a:gs>
                  </a:gsLst>
                  <a:lin ang="5400000" scaled="0"/>
                </a:gradFill>
                <a:latin typeface="Segoe UI" pitchFamily="34" charset="0"/>
                <a:cs typeface="Arial" charset="0"/>
              </a:rPr>
            </a:br>
            <a:r>
              <a:rPr lang="en-US" sz="700" dirty="0" smtClean="0">
                <a:gradFill>
                  <a:gsLst>
                    <a:gs pos="0">
                      <a:srgbClr val="FFFFFF"/>
                    </a:gs>
                    <a:gs pos="100000">
                      <a:srgbClr val="FFFFFF"/>
                    </a:gs>
                  </a:gsLst>
                  <a:lin ang="5400000" scaled="0"/>
                </a:gradFill>
                <a:latin typeface="Segoe UI" pitchFamily="34" charset="0"/>
                <a:cs typeface="Arial" charset="0"/>
              </a:rPr>
              <a:t>on </a:t>
            </a:r>
            <a:r>
              <a:rPr lang="en-US" sz="700" dirty="0">
                <a:gradFill>
                  <a:gsLst>
                    <a:gs pos="0">
                      <a:srgbClr val="FFFFFF"/>
                    </a:gs>
                    <a:gs pos="100000">
                      <a:srgbClr val="FFFFFF"/>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rgbClr val="FFFFFF"/>
                    </a:gs>
                    <a:gs pos="100000">
                      <a:srgbClr val="FFFFFF"/>
                    </a:gs>
                  </a:gsLst>
                  <a:lin ang="5400000" scaled="0"/>
                </a:gradFill>
                <a:latin typeface="Segoe UI" pitchFamily="34" charset="0"/>
                <a:cs typeface="Arial" charset="0"/>
              </a:rPr>
              <a:t>. 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86699078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15774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GB" dirty="0" smtClean="0"/>
              <a:t>Microsoft Virtualization: The Best Choice for Microsoft Server Applications</a:t>
            </a:r>
            <a:endParaRPr lang="en-GB" dirty="0"/>
          </a:p>
        </p:txBody>
      </p:sp>
      <p:grpSp>
        <p:nvGrpSpPr>
          <p:cNvPr id="22" name="Group 21"/>
          <p:cNvGrpSpPr/>
          <p:nvPr/>
        </p:nvGrpSpPr>
        <p:grpSpPr>
          <a:xfrm>
            <a:off x="551651" y="1774251"/>
            <a:ext cx="3592838" cy="3569641"/>
            <a:chOff x="551651" y="1703001"/>
            <a:chExt cx="3592838" cy="3569641"/>
          </a:xfrm>
        </p:grpSpPr>
        <p:sp>
          <p:nvSpPr>
            <p:cNvPr id="4" name="Rounded Rectangle 3"/>
            <p:cNvSpPr/>
            <p:nvPr/>
          </p:nvSpPr>
          <p:spPr bwMode="auto">
            <a:xfrm>
              <a:off x="551651" y="1703001"/>
              <a:ext cx="3592838" cy="3569641"/>
            </a:xfrm>
            <a:prstGeom prst="roundRect">
              <a:avLst>
                <a:gd name="adj" fmla="val 816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b="1" dirty="0" smtClean="0">
                  <a:solidFill>
                    <a:schemeClr val="tx1">
                      <a:alpha val="99000"/>
                    </a:schemeClr>
                  </a:solidFill>
                </a:rPr>
                <a:t>Built</a:t>
              </a:r>
            </a:p>
            <a:p>
              <a:pPr defTabSz="914099"/>
              <a:r>
                <a:rPr lang="en-US" sz="2200" b="1" dirty="0">
                  <a:solidFill>
                    <a:schemeClr val="tx1">
                      <a:alpha val="99000"/>
                    </a:schemeClr>
                  </a:solidFill>
                </a:rPr>
                <a:t>f</a:t>
              </a:r>
              <a:r>
                <a:rPr lang="en-US" sz="2200" b="1" dirty="0" smtClean="0">
                  <a:solidFill>
                    <a:schemeClr val="tx1">
                      <a:alpha val="99000"/>
                    </a:schemeClr>
                  </a:solidFill>
                </a:rPr>
                <a:t>or</a:t>
              </a:r>
            </a:p>
            <a:p>
              <a:pPr defTabSz="914099"/>
              <a:r>
                <a:rPr lang="en-US" sz="2200" b="1" dirty="0" smtClean="0">
                  <a:solidFill>
                    <a:schemeClr val="tx1">
                      <a:alpha val="99000"/>
                    </a:schemeClr>
                  </a:solidFill>
                </a:rPr>
                <a:t>Windows</a:t>
              </a:r>
            </a:p>
          </p:txBody>
        </p:sp>
        <p:pic>
          <p:nvPicPr>
            <p:cNvPr id="7" name="Picture 2"/>
            <p:cNvPicPr>
              <a:picLocks noChangeAspect="1" noChangeArrowheads="1"/>
            </p:cNvPicPr>
            <p:nvPr/>
          </p:nvPicPr>
          <p:blipFill>
            <a:blip r:embed="rId2"/>
            <a:srcRect/>
            <a:stretch>
              <a:fillRect/>
            </a:stretch>
          </p:blipFill>
          <p:spPr bwMode="auto">
            <a:xfrm>
              <a:off x="2366026" y="1847118"/>
              <a:ext cx="1466467" cy="966745"/>
            </a:xfrm>
            <a:prstGeom prst="rect">
              <a:avLst/>
            </a:prstGeom>
            <a:noFill/>
            <a:ln w="9525">
              <a:noFill/>
              <a:miter lim="800000"/>
              <a:headEnd/>
              <a:tailEnd/>
            </a:ln>
          </p:spPr>
        </p:pic>
        <p:sp>
          <p:nvSpPr>
            <p:cNvPr id="13" name="TextBox 12"/>
            <p:cNvSpPr txBox="1"/>
            <p:nvPr/>
          </p:nvSpPr>
          <p:spPr>
            <a:xfrm>
              <a:off x="783771" y="3059368"/>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*Built-in Virtualization with one-stop support</a:t>
              </a:r>
            </a:p>
          </p:txBody>
        </p:sp>
        <p:sp>
          <p:nvSpPr>
            <p:cNvPr id="14" name="TextBox 13"/>
            <p:cNvSpPr txBox="1"/>
            <p:nvPr/>
          </p:nvSpPr>
          <p:spPr>
            <a:xfrm>
              <a:off x="805896" y="3769981"/>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*Large Partner</a:t>
              </a:r>
              <a:br>
                <a:rPr lang="en-GB" b="1" dirty="0" smtClean="0">
                  <a:gradFill>
                    <a:gsLst>
                      <a:gs pos="0">
                        <a:schemeClr val="tx1"/>
                      </a:gs>
                      <a:gs pos="86000">
                        <a:schemeClr val="tx1"/>
                      </a:gs>
                    </a:gsLst>
                    <a:lin ang="5400000" scaled="0"/>
                  </a:gradFill>
                </a:rPr>
              </a:br>
              <a:r>
                <a:rPr lang="en-GB" b="1" dirty="0" smtClean="0">
                  <a:gradFill>
                    <a:gsLst>
                      <a:gs pos="0">
                        <a:schemeClr val="tx1"/>
                      </a:gs>
                      <a:gs pos="86000">
                        <a:schemeClr val="tx1"/>
                      </a:gs>
                    </a:gsLst>
                    <a:lin ang="5400000" scaled="0"/>
                  </a:gradFill>
                </a:rPr>
                <a:t>Ecosystem</a:t>
              </a:r>
            </a:p>
          </p:txBody>
        </p:sp>
        <p:sp>
          <p:nvSpPr>
            <p:cNvPr id="15" name="TextBox 14"/>
            <p:cNvSpPr txBox="1"/>
            <p:nvPr/>
          </p:nvSpPr>
          <p:spPr>
            <a:xfrm>
              <a:off x="783770" y="4456771"/>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Increased Deployment Options</a:t>
              </a:r>
            </a:p>
          </p:txBody>
        </p:sp>
      </p:grpSp>
      <p:grpSp>
        <p:nvGrpSpPr>
          <p:cNvPr id="23" name="Group 22"/>
          <p:cNvGrpSpPr/>
          <p:nvPr/>
        </p:nvGrpSpPr>
        <p:grpSpPr>
          <a:xfrm>
            <a:off x="4285010" y="1774251"/>
            <a:ext cx="3635829" cy="3569641"/>
            <a:chOff x="4285010" y="1703001"/>
            <a:chExt cx="3635829" cy="3569641"/>
          </a:xfrm>
        </p:grpSpPr>
        <p:sp>
          <p:nvSpPr>
            <p:cNvPr id="5" name="Rounded Rectangle 4"/>
            <p:cNvSpPr/>
            <p:nvPr/>
          </p:nvSpPr>
          <p:spPr bwMode="auto">
            <a:xfrm>
              <a:off x="4285010" y="1703001"/>
              <a:ext cx="3635829" cy="3569641"/>
            </a:xfrm>
            <a:prstGeom prst="roundRect">
              <a:avLst>
                <a:gd name="adj" fmla="val 816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b="1" dirty="0" smtClean="0">
                  <a:solidFill>
                    <a:schemeClr val="tx1">
                      <a:alpha val="99000"/>
                    </a:schemeClr>
                  </a:solidFill>
                </a:rPr>
                <a:t>Complete</a:t>
              </a:r>
              <a:br>
                <a:rPr lang="en-US" sz="2200" b="1" dirty="0" smtClean="0">
                  <a:solidFill>
                    <a:schemeClr val="tx1">
                      <a:alpha val="99000"/>
                    </a:schemeClr>
                  </a:solidFill>
                </a:rPr>
              </a:br>
              <a:r>
                <a:rPr lang="en-US" sz="2200" b="1" dirty="0" smtClean="0">
                  <a:solidFill>
                    <a:schemeClr val="tx1">
                      <a:alpha val="99000"/>
                    </a:schemeClr>
                  </a:solidFill>
                </a:rPr>
                <a:t>Management</a:t>
              </a:r>
              <a:br>
                <a:rPr lang="en-US" sz="2200" b="1" dirty="0" smtClean="0">
                  <a:solidFill>
                    <a:schemeClr val="tx1">
                      <a:alpha val="99000"/>
                    </a:schemeClr>
                  </a:solidFill>
                </a:rPr>
              </a:br>
              <a:r>
                <a:rPr lang="en-US" sz="2200" b="1" dirty="0" smtClean="0">
                  <a:solidFill>
                    <a:schemeClr val="tx1">
                      <a:alpha val="99000"/>
                    </a:schemeClr>
                  </a:solidFill>
                </a:rPr>
                <a:t>Solution</a:t>
              </a:r>
            </a:p>
          </p:txBody>
        </p:sp>
        <p:pic>
          <p:nvPicPr>
            <p:cNvPr id="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076" r="15076"/>
            <a:stretch/>
          </p:blipFill>
          <p:spPr bwMode="auto">
            <a:xfrm>
              <a:off x="6348377" y="1769950"/>
              <a:ext cx="1395303" cy="1192329"/>
            </a:xfrm>
            <a:prstGeom prst="rect">
              <a:avLst/>
            </a:prstGeom>
            <a:noFill/>
            <a:ln>
              <a:noFill/>
            </a:ln>
          </p:spPr>
        </p:pic>
        <p:sp>
          <p:nvSpPr>
            <p:cNvPr id="16" name="TextBox 15"/>
            <p:cNvSpPr txBox="1"/>
            <p:nvPr/>
          </p:nvSpPr>
          <p:spPr>
            <a:xfrm>
              <a:off x="4560750" y="3059368"/>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*Deep Application Knowledge</a:t>
              </a:r>
            </a:p>
          </p:txBody>
        </p:sp>
        <p:sp>
          <p:nvSpPr>
            <p:cNvPr id="17" name="TextBox 16"/>
            <p:cNvSpPr txBox="1"/>
            <p:nvPr/>
          </p:nvSpPr>
          <p:spPr>
            <a:xfrm>
              <a:off x="4582875" y="3769981"/>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*Physical &amp; Virtual Management</a:t>
              </a:r>
            </a:p>
          </p:txBody>
        </p:sp>
        <p:sp>
          <p:nvSpPr>
            <p:cNvPr id="18" name="TextBox 17"/>
            <p:cNvSpPr txBox="1"/>
            <p:nvPr/>
          </p:nvSpPr>
          <p:spPr>
            <a:xfrm>
              <a:off x="4582874" y="4456771"/>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*Cross-Platform &amp; Hypervisor Support</a:t>
              </a:r>
            </a:p>
          </p:txBody>
        </p:sp>
      </p:grpSp>
      <p:grpSp>
        <p:nvGrpSpPr>
          <p:cNvPr id="24" name="Group 23"/>
          <p:cNvGrpSpPr/>
          <p:nvPr/>
        </p:nvGrpSpPr>
        <p:grpSpPr>
          <a:xfrm>
            <a:off x="8063346" y="1774251"/>
            <a:ext cx="3608117" cy="3569642"/>
            <a:chOff x="8063346" y="1703001"/>
            <a:chExt cx="3608117" cy="3569642"/>
          </a:xfrm>
        </p:grpSpPr>
        <p:sp>
          <p:nvSpPr>
            <p:cNvPr id="6" name="Rounded Rectangle 5"/>
            <p:cNvSpPr/>
            <p:nvPr/>
          </p:nvSpPr>
          <p:spPr bwMode="auto">
            <a:xfrm>
              <a:off x="8063346" y="1703001"/>
              <a:ext cx="3608117" cy="3569642"/>
            </a:xfrm>
            <a:prstGeom prst="roundRect">
              <a:avLst>
                <a:gd name="adj" fmla="val 816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b="1" dirty="0" smtClean="0">
                  <a:solidFill>
                    <a:schemeClr val="tx1">
                      <a:alpha val="99000"/>
                    </a:schemeClr>
                  </a:solidFill>
                </a:rPr>
                <a:t>Low Cost</a:t>
              </a:r>
              <a:br>
                <a:rPr lang="en-US" sz="2200" b="1" dirty="0" smtClean="0">
                  <a:solidFill>
                    <a:schemeClr val="tx1">
                      <a:alpha val="99000"/>
                    </a:schemeClr>
                  </a:solidFill>
                </a:rPr>
              </a:br>
              <a:r>
                <a:rPr lang="en-US" sz="2200" b="1" dirty="0" smtClean="0">
                  <a:solidFill>
                    <a:schemeClr val="tx1">
                      <a:alpha val="99000"/>
                    </a:schemeClr>
                  </a:solidFill>
                </a:rPr>
                <a:t>Complete</a:t>
              </a:r>
              <a:br>
                <a:rPr lang="en-US" sz="2200" b="1" dirty="0" smtClean="0">
                  <a:solidFill>
                    <a:schemeClr val="tx1">
                      <a:alpha val="99000"/>
                    </a:schemeClr>
                  </a:solidFill>
                </a:rPr>
              </a:br>
              <a:r>
                <a:rPr lang="en-US" sz="2200" b="1" dirty="0" smtClean="0">
                  <a:solidFill>
                    <a:schemeClr val="tx1">
                      <a:alpha val="99000"/>
                    </a:schemeClr>
                  </a:solidFill>
                </a:rPr>
                <a:t>Solution</a:t>
              </a:r>
            </a:p>
          </p:txBody>
        </p:sp>
        <p:pic>
          <p:nvPicPr>
            <p:cNvPr id="9" name="Picture 88" descr="iStock_000009046950XSmall.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21095169">
              <a:off x="9866623" y="1765083"/>
              <a:ext cx="1592853" cy="1291575"/>
            </a:xfrm>
            <a:prstGeom prst="rect">
              <a:avLst/>
            </a:prstGeom>
            <a:noFill/>
            <a:ln w="9525">
              <a:noFill/>
              <a:miter lim="800000"/>
              <a:headEnd/>
              <a:tailEnd/>
            </a:ln>
          </p:spPr>
        </p:pic>
        <p:sp>
          <p:nvSpPr>
            <p:cNvPr id="19" name="TextBox 18"/>
            <p:cNvSpPr txBox="1"/>
            <p:nvPr/>
          </p:nvSpPr>
          <p:spPr>
            <a:xfrm>
              <a:off x="8303105" y="3059368"/>
              <a:ext cx="3084347" cy="553998"/>
            </a:xfrm>
            <a:prstGeom prst="rect">
              <a:avLst/>
            </a:prstGeom>
            <a:noFill/>
          </p:spPr>
          <p:txBody>
            <a:bodyPr wrap="square" lIns="0" tIns="0" rIns="0" bIns="0" rtlCol="0">
              <a:spAutoFit/>
            </a:bodyPr>
            <a:lstStyle/>
            <a:p>
              <a:pPr algn="ctr"/>
              <a:r>
                <a:rPr lang="en-GB" b="1" dirty="0">
                  <a:gradFill>
                    <a:gsLst>
                      <a:gs pos="0">
                        <a:schemeClr val="tx1"/>
                      </a:gs>
                      <a:gs pos="86000">
                        <a:schemeClr val="tx1"/>
                      </a:gs>
                    </a:gsLst>
                    <a:lin ang="5400000" scaled="0"/>
                  </a:gradFill>
                </a:rPr>
                <a:t>*A comparable solution can cost almost 4 times more</a:t>
              </a:r>
              <a:r>
                <a:rPr lang="en-GB" b="1" dirty="0" smtClean="0">
                  <a:gradFill>
                    <a:gsLst>
                      <a:gs pos="0">
                        <a:schemeClr val="tx1"/>
                      </a:gs>
                      <a:gs pos="86000">
                        <a:schemeClr val="tx1"/>
                      </a:gs>
                    </a:gsLst>
                    <a:lin ang="5400000" scaled="0"/>
                  </a:gradFill>
                </a:rPr>
                <a:t>†</a:t>
              </a:r>
              <a:endParaRPr lang="en-GB" b="1" dirty="0">
                <a:gradFill>
                  <a:gsLst>
                    <a:gs pos="0">
                      <a:schemeClr val="tx1"/>
                    </a:gs>
                    <a:gs pos="86000">
                      <a:schemeClr val="tx1"/>
                    </a:gs>
                  </a:gsLst>
                  <a:lin ang="5400000" scaled="0"/>
                </a:gradFill>
              </a:endParaRPr>
            </a:p>
          </p:txBody>
        </p:sp>
        <p:sp>
          <p:nvSpPr>
            <p:cNvPr id="20" name="TextBox 19"/>
            <p:cNvSpPr txBox="1"/>
            <p:nvPr/>
          </p:nvSpPr>
          <p:spPr>
            <a:xfrm>
              <a:off x="8325230" y="3769981"/>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*Lower On-going</a:t>
              </a:r>
              <a:br>
                <a:rPr lang="en-GB" b="1" dirty="0" smtClean="0">
                  <a:gradFill>
                    <a:gsLst>
                      <a:gs pos="0">
                        <a:schemeClr val="tx1"/>
                      </a:gs>
                      <a:gs pos="86000">
                        <a:schemeClr val="tx1"/>
                      </a:gs>
                    </a:gsLst>
                    <a:lin ang="5400000" scaled="0"/>
                  </a:gradFill>
                </a:rPr>
              </a:br>
              <a:r>
                <a:rPr lang="en-GB" b="1" dirty="0" smtClean="0">
                  <a:gradFill>
                    <a:gsLst>
                      <a:gs pos="0">
                        <a:schemeClr val="tx1"/>
                      </a:gs>
                      <a:gs pos="86000">
                        <a:schemeClr val="tx1"/>
                      </a:gs>
                    </a:gsLst>
                    <a:lin ang="5400000" scaled="0"/>
                  </a:gradFill>
                </a:rPr>
                <a:t>Costs</a:t>
              </a:r>
            </a:p>
          </p:txBody>
        </p:sp>
        <p:sp>
          <p:nvSpPr>
            <p:cNvPr id="21" name="TextBox 20"/>
            <p:cNvSpPr txBox="1"/>
            <p:nvPr/>
          </p:nvSpPr>
          <p:spPr>
            <a:xfrm>
              <a:off x="8303104" y="4456771"/>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Virtualization-Friendly </a:t>
              </a:r>
              <a:r>
                <a:rPr lang="en-GB" b="1" dirty="0">
                  <a:gradFill>
                    <a:gsLst>
                      <a:gs pos="0">
                        <a:schemeClr val="tx1"/>
                      </a:gs>
                      <a:gs pos="86000">
                        <a:schemeClr val="tx1"/>
                      </a:gs>
                    </a:gsLst>
                    <a:lin ang="5400000" scaled="0"/>
                  </a:gradFill>
                </a:rPr>
                <a:t>L</a:t>
              </a:r>
              <a:r>
                <a:rPr lang="en-GB" b="1" dirty="0" smtClean="0">
                  <a:gradFill>
                    <a:gsLst>
                      <a:gs pos="0">
                        <a:schemeClr val="tx1"/>
                      </a:gs>
                      <a:gs pos="86000">
                        <a:schemeClr val="tx1"/>
                      </a:gs>
                    </a:gsLst>
                    <a:lin ang="5400000" scaled="0"/>
                  </a:gradFill>
                </a:rPr>
                <a:t>icensing</a:t>
              </a:r>
            </a:p>
          </p:txBody>
        </p:sp>
      </p:grpSp>
      <p:sp>
        <p:nvSpPr>
          <p:cNvPr id="25" name="TextBox 31"/>
          <p:cNvSpPr txBox="1">
            <a:spLocks noChangeArrowheads="1"/>
          </p:cNvSpPr>
          <p:nvPr/>
        </p:nvSpPr>
        <p:spPr bwMode="auto">
          <a:xfrm>
            <a:off x="472367" y="5415435"/>
            <a:ext cx="6907001" cy="368300"/>
          </a:xfrm>
          <a:prstGeom prst="rect">
            <a:avLst/>
          </a:prstGeom>
          <a:noFill/>
          <a:ln w="9525">
            <a:noFill/>
            <a:miter lim="800000"/>
            <a:headEnd/>
            <a:tailEnd/>
          </a:ln>
        </p:spPr>
        <p:txBody>
          <a:bodyPr>
            <a:spAutoFit/>
          </a:bodyPr>
          <a:lstStyle/>
          <a:p>
            <a:pPr defTabSz="914400"/>
            <a:r>
              <a:rPr lang="en-US" b="1" dirty="0">
                <a:solidFill>
                  <a:srgbClr val="FFFFFF"/>
                </a:solidFill>
              </a:rPr>
              <a:t>*Only </a:t>
            </a:r>
            <a:r>
              <a:rPr lang="en-US" b="1" dirty="0" smtClean="0">
                <a:solidFill>
                  <a:srgbClr val="FFFFFF"/>
                </a:solidFill>
              </a:rPr>
              <a:t>available with </a:t>
            </a:r>
            <a:r>
              <a:rPr lang="en-US" b="1" dirty="0">
                <a:solidFill>
                  <a:srgbClr val="FFFFFF"/>
                </a:solidFill>
              </a:rPr>
              <a:t>Microsoft Virtualization </a:t>
            </a:r>
          </a:p>
        </p:txBody>
      </p:sp>
      <p:sp>
        <p:nvSpPr>
          <p:cNvPr id="26" name="TextBox 33"/>
          <p:cNvSpPr txBox="1">
            <a:spLocks noChangeArrowheads="1"/>
          </p:cNvSpPr>
          <p:nvPr/>
        </p:nvSpPr>
        <p:spPr bwMode="auto">
          <a:xfrm>
            <a:off x="504150" y="6254750"/>
            <a:ext cx="11057359" cy="461665"/>
          </a:xfrm>
          <a:prstGeom prst="rect">
            <a:avLst/>
          </a:prstGeom>
          <a:noFill/>
          <a:ln w="9525">
            <a:noFill/>
            <a:miter lim="800000"/>
            <a:headEnd/>
            <a:tailEnd/>
          </a:ln>
        </p:spPr>
        <p:txBody>
          <a:bodyPr wrap="square">
            <a:spAutoFit/>
          </a:bodyPr>
          <a:lstStyle/>
          <a:p>
            <a:pPr algn="just"/>
            <a:r>
              <a:rPr lang="en-US" sz="800" dirty="0"/>
              <a:t>†Based on a comparison of Microsoft® System Center Server Management Suite Datacenter with VMware® vSphere Enterprise Plus with VMware vCenter Server.. Assumes a five host configuration, 2 processors on each host, 2 years support costs for both products, and no operating system costs included.. The Microsoft solution can use either the free Microsoft Hyper-V Server 2008 R2 hypervisor or an existing Windows Server 2008 R2 hypervisor.  Based on Microsoft estimated retail prices and published VMware prices available at </a:t>
            </a:r>
            <a:r>
              <a:rPr lang="en-US" sz="800" u="sng" dirty="0">
                <a:hlinkClick r:id="rId5"/>
              </a:rPr>
              <a:t>https://www.vmware.com/vmwarestore</a:t>
            </a:r>
            <a:r>
              <a:rPr lang="en-US" sz="800" dirty="0"/>
              <a:t> as of 08/04/2009 for purchases in the United States. Actual reseller prices may vary. </a:t>
            </a:r>
          </a:p>
        </p:txBody>
      </p:sp>
    </p:spTree>
    <p:extLst>
      <p:ext uri="{BB962C8B-B14F-4D97-AF65-F5344CB8AC3E}">
        <p14:creationId xmlns:p14="http://schemas.microsoft.com/office/powerpoint/2010/main" val="96993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Server 2008 R2 SP1</a:t>
            </a:r>
            <a:endParaRPr lang="en-GB" dirty="0"/>
          </a:p>
        </p:txBody>
      </p:sp>
      <p:sp>
        <p:nvSpPr>
          <p:cNvPr id="3" name="Content Placeholder 2"/>
          <p:cNvSpPr>
            <a:spLocks noGrp="1"/>
          </p:cNvSpPr>
          <p:nvPr>
            <p:ph idx="1"/>
          </p:nvPr>
        </p:nvSpPr>
        <p:spPr>
          <a:xfrm>
            <a:off x="519112" y="1447799"/>
            <a:ext cx="11149013" cy="4862870"/>
          </a:xfrm>
        </p:spPr>
        <p:txBody>
          <a:bodyPr/>
          <a:lstStyle/>
          <a:p>
            <a:r>
              <a:rPr lang="en-GB" sz="2400" dirty="0"/>
              <a:t>Many of the scenarios discussed leverage features new to R2 and R2 SP1</a:t>
            </a:r>
          </a:p>
          <a:p>
            <a:r>
              <a:rPr lang="en-GB" sz="2400" dirty="0" smtClean="0"/>
              <a:t>Live Migration &amp; HA</a:t>
            </a:r>
          </a:p>
          <a:p>
            <a:r>
              <a:rPr lang="en-GB" sz="2400" dirty="0" smtClean="0"/>
              <a:t>New Processor Support</a:t>
            </a:r>
          </a:p>
          <a:p>
            <a:pPr lvl="1"/>
            <a:r>
              <a:rPr lang="en-GB" sz="2000" dirty="0" smtClean="0"/>
              <a:t>Improved Performance &amp; Lower Costs</a:t>
            </a:r>
          </a:p>
          <a:p>
            <a:r>
              <a:rPr lang="en-GB" sz="2400" dirty="0" smtClean="0"/>
              <a:t>Enhanced Scalability</a:t>
            </a:r>
          </a:p>
          <a:p>
            <a:pPr lvl="1"/>
            <a:r>
              <a:rPr lang="en-GB" sz="2000" dirty="0"/>
              <a:t>Greater VM </a:t>
            </a:r>
            <a:r>
              <a:rPr lang="en-GB" sz="2000" dirty="0" smtClean="0"/>
              <a:t>density &amp; Lower </a:t>
            </a:r>
            <a:r>
              <a:rPr lang="en-GB" sz="2000" dirty="0"/>
              <a:t>TCO</a:t>
            </a:r>
          </a:p>
          <a:p>
            <a:r>
              <a:rPr lang="en-GB" sz="2400" dirty="0"/>
              <a:t>Networking enhancements</a:t>
            </a:r>
          </a:p>
          <a:p>
            <a:pPr lvl="1"/>
            <a:r>
              <a:rPr lang="en-GB" sz="2000" dirty="0"/>
              <a:t>Improve </a:t>
            </a:r>
            <a:r>
              <a:rPr lang="en-GB" sz="2000" dirty="0" smtClean="0"/>
              <a:t>performance &amp; 10 </a:t>
            </a:r>
            <a:r>
              <a:rPr lang="en-GB" sz="2000" dirty="0"/>
              <a:t>Gb/E ready</a:t>
            </a:r>
          </a:p>
          <a:p>
            <a:r>
              <a:rPr lang="en-GB" sz="2400" dirty="0"/>
              <a:t>Dynamic VM capabilities</a:t>
            </a:r>
          </a:p>
          <a:p>
            <a:r>
              <a:rPr lang="en-GB" sz="2400" dirty="0"/>
              <a:t>Enhancements to </a:t>
            </a:r>
            <a:r>
              <a:rPr lang="en-GB" sz="2400" dirty="0" smtClean="0"/>
              <a:t>Server Core</a:t>
            </a:r>
            <a:endParaRPr lang="en-GB" sz="2400" dirty="0"/>
          </a:p>
          <a:p>
            <a:pPr lvl="1"/>
            <a:r>
              <a:rPr lang="en-GB" sz="2000" dirty="0"/>
              <a:t>Ease </a:t>
            </a:r>
            <a:r>
              <a:rPr lang="en-GB" sz="2000" dirty="0" smtClean="0"/>
              <a:t>management &amp; Lower </a:t>
            </a:r>
            <a:r>
              <a:rPr lang="en-GB" sz="2000" dirty="0"/>
              <a:t>TCO</a:t>
            </a:r>
          </a:p>
          <a:p>
            <a:r>
              <a:rPr lang="en-GB" sz="2400" dirty="0" smtClean="0"/>
              <a:t>Dynamic Memory &amp; Remote FX</a:t>
            </a:r>
            <a:br>
              <a:rPr lang="en-GB" sz="2400" dirty="0" smtClean="0"/>
            </a:br>
            <a:r>
              <a:rPr lang="en-GB" sz="2400" dirty="0" smtClean="0"/>
              <a:t>in SP1</a:t>
            </a:r>
            <a:endParaRPr lang="en-GB" sz="2400" dirty="0"/>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91491" y="1983177"/>
            <a:ext cx="5870095" cy="4052888"/>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71407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dirty="0" smtClean="0"/>
              <a:t>Hyper-V Configuration Guidelines - Parent</a:t>
            </a:r>
          </a:p>
        </p:txBody>
      </p:sp>
      <p:sp>
        <p:nvSpPr>
          <p:cNvPr id="5" name="Content Placeholder 2"/>
          <p:cNvSpPr>
            <a:spLocks noGrp="1"/>
          </p:cNvSpPr>
          <p:nvPr>
            <p:ph idx="1"/>
          </p:nvPr>
        </p:nvSpPr>
        <p:spPr>
          <a:xfrm>
            <a:off x="542862" y="1103424"/>
            <a:ext cx="11149013" cy="2689967"/>
          </a:xfrm>
        </p:spPr>
        <p:txBody>
          <a:bodyPr/>
          <a:lstStyle/>
          <a:p>
            <a:r>
              <a:rPr lang="en-US" sz="2800" dirty="0" smtClean="0"/>
              <a:t>Memory Reservation</a:t>
            </a:r>
          </a:p>
          <a:p>
            <a:pPr lvl="1"/>
            <a:r>
              <a:rPr lang="en-US" sz="2400" dirty="0" smtClean="0"/>
              <a:t>512MB for Parent </a:t>
            </a:r>
            <a:r>
              <a:rPr lang="en-US" sz="2400" b="1" dirty="0" smtClean="0"/>
              <a:t>+</a:t>
            </a:r>
            <a:r>
              <a:rPr lang="en-US" sz="2400" dirty="0" smtClean="0"/>
              <a:t> the Per-VM values:</a:t>
            </a:r>
          </a:p>
          <a:p>
            <a:pPr lvl="2"/>
            <a:r>
              <a:rPr lang="en-US" sz="2000" dirty="0" smtClean="0"/>
              <a:t>For each VM = 32MB for 1</a:t>
            </a:r>
            <a:r>
              <a:rPr lang="en-US" sz="2000" baseline="30000" dirty="0" smtClean="0"/>
              <a:t>st</a:t>
            </a:r>
            <a:r>
              <a:rPr lang="en-US" sz="2000" dirty="0" smtClean="0"/>
              <a:t> GB VM RAM + 8MB per subsequent 1GB VM RAM</a:t>
            </a:r>
          </a:p>
          <a:p>
            <a:pPr lvl="2"/>
            <a:r>
              <a:rPr lang="en-US" sz="2000" dirty="0" smtClean="0"/>
              <a:t>So, for 16GB VM = 32MB + (15 * 8MB) = 152MB</a:t>
            </a:r>
          </a:p>
          <a:p>
            <a:pPr lvl="2"/>
            <a:r>
              <a:rPr lang="en-US" sz="2000" dirty="0" smtClean="0"/>
              <a:t>If we had 8 of these VMs, the total would be: 152MB * 8 = </a:t>
            </a:r>
            <a:r>
              <a:rPr lang="en-US" sz="2000" b="1" dirty="0" smtClean="0"/>
              <a:t>1216MB</a:t>
            </a:r>
          </a:p>
          <a:p>
            <a:r>
              <a:rPr lang="en-US" sz="2800" dirty="0" smtClean="0"/>
              <a:t>Networking</a:t>
            </a:r>
          </a:p>
          <a:p>
            <a:pPr lvl="1"/>
            <a:endParaRPr lang="en-US"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742" y="3594490"/>
            <a:ext cx="9701361"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6316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dirty="0" smtClean="0"/>
              <a:t>Hyper-V Configuration Guidelines - Parent</a:t>
            </a:r>
          </a:p>
        </p:txBody>
      </p:sp>
      <p:sp>
        <p:nvSpPr>
          <p:cNvPr id="5" name="Content Placeholder 2"/>
          <p:cNvSpPr>
            <a:spLocks noGrp="1"/>
          </p:cNvSpPr>
          <p:nvPr>
            <p:ph idx="1"/>
          </p:nvPr>
        </p:nvSpPr>
        <p:spPr>
          <a:xfrm>
            <a:off x="519112" y="1447799"/>
            <a:ext cx="11149013" cy="4653582"/>
          </a:xfrm>
        </p:spPr>
        <p:txBody>
          <a:bodyPr/>
          <a:lstStyle/>
          <a:p>
            <a:r>
              <a:rPr lang="en-US" sz="2800" dirty="0" smtClean="0"/>
              <a:t>Networking Continued</a:t>
            </a:r>
          </a:p>
          <a:p>
            <a:pPr lvl="1"/>
            <a:r>
              <a:rPr lang="en-US" sz="2400" dirty="0" smtClean="0"/>
              <a:t>Acquire optimized drivers from OEM</a:t>
            </a:r>
          </a:p>
          <a:p>
            <a:pPr lvl="1"/>
            <a:r>
              <a:rPr lang="en-US" sz="2400" dirty="0" smtClean="0"/>
              <a:t>Teaming provided by NIC Vendor</a:t>
            </a:r>
          </a:p>
          <a:p>
            <a:r>
              <a:rPr lang="en-US" sz="2800" dirty="0" smtClean="0"/>
              <a:t>Storage</a:t>
            </a:r>
          </a:p>
          <a:p>
            <a:pPr lvl="1"/>
            <a:r>
              <a:rPr lang="en-US" sz="2400" dirty="0" smtClean="0"/>
              <a:t>iSCSI, Fiber Channel or FCoE </a:t>
            </a:r>
            <a:r>
              <a:rPr lang="en-US" sz="2400" b="1" dirty="0" smtClean="0"/>
              <a:t>Required</a:t>
            </a:r>
            <a:r>
              <a:rPr lang="en-US" sz="2400" dirty="0" smtClean="0"/>
              <a:t> for Failover Clustering</a:t>
            </a:r>
          </a:p>
          <a:p>
            <a:pPr lvl="1"/>
            <a:r>
              <a:rPr lang="en-US" sz="2400" dirty="0" smtClean="0"/>
              <a:t>1GB/E Minimum for iSCSI – 10G/E Advantageous</a:t>
            </a:r>
          </a:p>
          <a:p>
            <a:pPr lvl="2"/>
            <a:r>
              <a:rPr lang="en-US" sz="2000" dirty="0" smtClean="0"/>
              <a:t>Jumbo Frame support can boost performance</a:t>
            </a:r>
          </a:p>
          <a:p>
            <a:pPr lvl="1"/>
            <a:r>
              <a:rPr lang="en-US" dirty="0" smtClean="0"/>
              <a:t>DAS Storage is Supported</a:t>
            </a:r>
          </a:p>
          <a:p>
            <a:pPr lvl="1"/>
            <a:r>
              <a:rPr lang="en-US" dirty="0" smtClean="0"/>
              <a:t>Utilize iSCSI Initiator built into Windows Server</a:t>
            </a:r>
          </a:p>
          <a:p>
            <a:pPr lvl="1"/>
            <a:r>
              <a:rPr lang="en-US" dirty="0" smtClean="0"/>
              <a:t>Utilize MPIO for Resiliency &amp; Load Balancing</a:t>
            </a:r>
          </a:p>
          <a:p>
            <a:pPr lvl="2"/>
            <a:r>
              <a:rPr lang="en-US" dirty="0" smtClean="0"/>
              <a:t>Ensure usage of Storage Vendor DSM for Optimal Performance</a:t>
            </a:r>
          </a:p>
        </p:txBody>
      </p:sp>
    </p:spTree>
    <p:extLst>
      <p:ext uri="{BB962C8B-B14F-4D97-AF65-F5344CB8AC3E}">
        <p14:creationId xmlns:p14="http://schemas.microsoft.com/office/powerpoint/2010/main" val="28005315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dirty="0" smtClean="0"/>
              <a:t>Hyper-V Configuration Guidelines - Guest</a:t>
            </a:r>
          </a:p>
        </p:txBody>
      </p:sp>
      <p:sp>
        <p:nvSpPr>
          <p:cNvPr id="5" name="Content Placeholder 2"/>
          <p:cNvSpPr>
            <a:spLocks noGrp="1"/>
          </p:cNvSpPr>
          <p:nvPr>
            <p:ph idx="1"/>
          </p:nvPr>
        </p:nvSpPr>
        <p:spPr>
          <a:xfrm>
            <a:off x="519112" y="1192607"/>
            <a:ext cx="11149013" cy="4992136"/>
          </a:xfrm>
        </p:spPr>
        <p:txBody>
          <a:bodyPr/>
          <a:lstStyle/>
          <a:p>
            <a:r>
              <a:rPr lang="en-US" sz="2800" dirty="0" smtClean="0"/>
              <a:t>General</a:t>
            </a:r>
          </a:p>
          <a:p>
            <a:pPr lvl="1"/>
            <a:r>
              <a:rPr lang="en-US" sz="2400" dirty="0" smtClean="0"/>
              <a:t>Ensure Integration Components Are Present</a:t>
            </a:r>
          </a:p>
          <a:p>
            <a:pPr lvl="2"/>
            <a:r>
              <a:rPr lang="en-US" sz="2000" dirty="0" smtClean="0"/>
              <a:t>Optimal Performance of Storage, Networking etc.</a:t>
            </a:r>
          </a:p>
          <a:p>
            <a:r>
              <a:rPr lang="en-US" sz="2800" dirty="0" smtClean="0"/>
              <a:t>Networking</a:t>
            </a:r>
          </a:p>
          <a:p>
            <a:pPr lvl="1"/>
            <a:r>
              <a:rPr lang="en-US" sz="2400" dirty="0" smtClean="0"/>
              <a:t>Use Synthetic Network Adaptors when possible (8)</a:t>
            </a:r>
          </a:p>
          <a:p>
            <a:pPr lvl="2"/>
            <a:r>
              <a:rPr lang="en-US" sz="2000" dirty="0" smtClean="0"/>
              <a:t>Legacy NIC must be used for PXE</a:t>
            </a:r>
          </a:p>
          <a:p>
            <a:pPr lvl="1"/>
            <a:r>
              <a:rPr lang="en-US" sz="2400" dirty="0" smtClean="0"/>
              <a:t>Take advantage of in-guest NIC options (Jumbo Frames etc.)</a:t>
            </a:r>
          </a:p>
          <a:p>
            <a:r>
              <a:rPr lang="en-US" sz="2800" dirty="0" smtClean="0"/>
              <a:t>Storage</a:t>
            </a:r>
          </a:p>
          <a:p>
            <a:pPr lvl="1"/>
            <a:r>
              <a:rPr lang="en-US" sz="2400" dirty="0" smtClean="0"/>
              <a:t>Use Virtual IDE for Boot VHD and Pagefile VHD (if applicable)</a:t>
            </a:r>
          </a:p>
          <a:p>
            <a:pPr lvl="1"/>
            <a:r>
              <a:rPr lang="en-US" sz="2400" dirty="0" smtClean="0"/>
              <a:t>Use Virtual SCSI (4) for other VHDs (Hot Add Supported)</a:t>
            </a:r>
          </a:p>
          <a:p>
            <a:pPr lvl="1"/>
            <a:r>
              <a:rPr lang="en-US" sz="2400" dirty="0" smtClean="0"/>
              <a:t>Size VHDs appropriately for contents</a:t>
            </a:r>
          </a:p>
          <a:p>
            <a:pPr lvl="1"/>
            <a:r>
              <a:rPr lang="en-US" sz="2400" dirty="0" smtClean="0"/>
              <a:t>Fixed VHDs offer highest performance</a:t>
            </a:r>
          </a:p>
        </p:txBody>
      </p:sp>
    </p:spTree>
    <p:extLst>
      <p:ext uri="{BB962C8B-B14F-4D97-AF65-F5344CB8AC3E}">
        <p14:creationId xmlns:p14="http://schemas.microsoft.com/office/powerpoint/2010/main" val="255239403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purl.org/dc/terms/"/>
    <ds:schemaRef ds:uri="http://schemas.microsoft.com/office/2006/metadata/properties"/>
    <ds:schemaRef ds:uri="http://purl.org/dc/dcmitype/"/>
    <ds:schemaRef ds:uri="http://www.w3.org/XML/1998/namespace"/>
    <ds:schemaRef ds:uri="2295e2e7-0eeb-498e-8716-217bb2ee6ee3"/>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8b529f77-48ab-4581-b468-93f09345b8aa"/>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83</TotalTime>
  <Words>4030</Words>
  <Application>Microsoft Office PowerPoint</Application>
  <PresentationFormat>Custom</PresentationFormat>
  <Paragraphs>496</Paragraphs>
  <Slides>49</Slides>
  <Notes>18</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1_TENA11_BreakoutSession_Template_16x9_Final (2)</vt:lpstr>
      <vt:lpstr>1_White with Consolas font for code slides</vt:lpstr>
      <vt:lpstr>Virtualizing Microsoft SharePoint Server with Hyper-V</vt:lpstr>
      <vt:lpstr>What We Will Cover</vt:lpstr>
      <vt:lpstr>Why Microsoft Virtualization for Microsoft Server Applications</vt:lpstr>
      <vt:lpstr>Microsoft Virtualization for Server Applications</vt:lpstr>
      <vt:lpstr>Microsoft Virtualization: The Best Choice for Microsoft Server Applications</vt:lpstr>
      <vt:lpstr>Windows Server 2008 R2 SP1</vt:lpstr>
      <vt:lpstr>Hyper-V Configuration Guidelines - Parent</vt:lpstr>
      <vt:lpstr>Hyper-V Configuration Guidelines - Parent</vt:lpstr>
      <vt:lpstr>Hyper-V Configuration Guidelines - Guest</vt:lpstr>
      <vt:lpstr>Dynamic Memory in SP1</vt:lpstr>
      <vt:lpstr>How does it work?</vt:lpstr>
      <vt:lpstr>Base Hypervisor Performance</vt:lpstr>
      <vt:lpstr>Performance &amp; Scalability</vt:lpstr>
      <vt:lpstr>Performance &amp; Scalability</vt:lpstr>
      <vt:lpstr>Performance &amp; Scalability</vt:lpstr>
      <vt:lpstr>Performance &amp; Scalability</vt:lpstr>
      <vt:lpstr>Performance &amp; Scalability </vt:lpstr>
      <vt:lpstr>Performance &amp; Scalability  </vt:lpstr>
      <vt:lpstr>ESG Performance Results</vt:lpstr>
      <vt:lpstr>ESG Lab Summary 2011</vt:lpstr>
      <vt:lpstr>2011 ESG Test Lab - Physical</vt:lpstr>
      <vt:lpstr>2011 ESG Test Lab - Virtual</vt:lpstr>
      <vt:lpstr>Visual Studio 2010 for SharePoint Load Generation</vt:lpstr>
      <vt:lpstr>2011 SharePoint Workload Results</vt:lpstr>
      <vt:lpstr>2011 SharePoint Workload Results</vt:lpstr>
      <vt:lpstr>2011 SharePoint Workload Results</vt:lpstr>
      <vt:lpstr>2011 SharePoint Results Summary</vt:lpstr>
      <vt:lpstr>2011 SharePoint Results Summary</vt:lpstr>
      <vt:lpstr>Issues to Consider</vt:lpstr>
      <vt:lpstr>SharePoint Server Virtualization Best Practices</vt:lpstr>
      <vt:lpstr>Key SharePoint Farm Elements</vt:lpstr>
      <vt:lpstr>SharePoint Specific Hyper-V Guidance</vt:lpstr>
      <vt:lpstr>Roles &amp; Virtualization Considerations</vt:lpstr>
      <vt:lpstr>Example Topologies http://www.microsoft.com/downloads/en/details.aspx?displaylang=en&amp;FamilyID=87f00c5d-1f62-4d3f-ac92-b91eb70d317e </vt:lpstr>
      <vt:lpstr>SharePoint Virtualization – POC</vt:lpstr>
      <vt:lpstr>SharePoint Virtualization – Pilot</vt:lpstr>
      <vt:lpstr>SharePoint Virtualization – Resilient Pilot #1</vt:lpstr>
      <vt:lpstr>SharePoint Virtualization – Resilient Pilot #2</vt:lpstr>
      <vt:lpstr>SharePoint Virtualization – Medium Farm</vt:lpstr>
      <vt:lpstr>Note</vt:lpstr>
      <vt:lpstr>Enhancing SharePoint on Hyper-V</vt:lpstr>
      <vt:lpstr>System Center Integration</vt:lpstr>
      <vt:lpstr>Citrix NetScaler VPX</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VIR321: Virtualizing Microsoft SharePointServer with Hyper-V</dc:title>
  <dc:subject>Microsoft TechEd North America 2011</dc:subject>
  <dc:creator>Matt McSpirit</dc:creator>
  <dc:description>Template Design: Jordan Cayabyab
Formatter: Brianna Hartmann, Silver Fox Productions, Inc.
Event Date: May 16-19, 2011
Event Location: Atlanta
Audience Type: Developers, IT Pros</dc:description>
  <cp:lastModifiedBy>Shows</cp:lastModifiedBy>
  <cp:revision>20</cp:revision>
  <cp:lastPrinted>2010-05-11T05:02:34Z</cp:lastPrinted>
  <dcterms:created xsi:type="dcterms:W3CDTF">2011-05-09T17:32:00Z</dcterms:created>
  <dcterms:modified xsi:type="dcterms:W3CDTF">2011-05-19T14:05:16Z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