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1"/>
    <p:sldMasterId id="2147483763" r:id="rId2"/>
  </p:sldMasterIdLst>
  <p:notesMasterIdLst>
    <p:notesMasterId r:id="rId45"/>
  </p:notesMasterIdLst>
  <p:handoutMasterIdLst>
    <p:handoutMasterId r:id="rId46"/>
  </p:handoutMasterIdLst>
  <p:sldIdLst>
    <p:sldId id="319" r:id="rId3"/>
    <p:sldId id="322" r:id="rId4"/>
    <p:sldId id="382" r:id="rId5"/>
    <p:sldId id="383" r:id="rId6"/>
    <p:sldId id="384" r:id="rId7"/>
    <p:sldId id="385" r:id="rId8"/>
    <p:sldId id="386" r:id="rId9"/>
    <p:sldId id="387" r:id="rId10"/>
    <p:sldId id="388" r:id="rId11"/>
    <p:sldId id="389" r:id="rId12"/>
    <p:sldId id="390" r:id="rId13"/>
    <p:sldId id="420" r:id="rId14"/>
    <p:sldId id="392" r:id="rId15"/>
    <p:sldId id="393" r:id="rId16"/>
    <p:sldId id="394" r:id="rId17"/>
    <p:sldId id="395" r:id="rId18"/>
    <p:sldId id="396" r:id="rId19"/>
    <p:sldId id="397" r:id="rId20"/>
    <p:sldId id="398" r:id="rId21"/>
    <p:sldId id="421" r:id="rId22"/>
    <p:sldId id="423" r:id="rId23"/>
    <p:sldId id="422" r:id="rId24"/>
    <p:sldId id="424" r:id="rId25"/>
    <p:sldId id="425" r:id="rId26"/>
    <p:sldId id="426" r:id="rId27"/>
    <p:sldId id="427" r:id="rId28"/>
    <p:sldId id="406" r:id="rId29"/>
    <p:sldId id="407" r:id="rId30"/>
    <p:sldId id="408" r:id="rId31"/>
    <p:sldId id="409" r:id="rId32"/>
    <p:sldId id="410" r:id="rId33"/>
    <p:sldId id="412" r:id="rId34"/>
    <p:sldId id="411" r:id="rId35"/>
    <p:sldId id="413" r:id="rId36"/>
    <p:sldId id="414" r:id="rId37"/>
    <p:sldId id="376" r:id="rId38"/>
    <p:sldId id="416" r:id="rId39"/>
    <p:sldId id="377" r:id="rId40"/>
    <p:sldId id="378" r:id="rId41"/>
    <p:sldId id="380" r:id="rId42"/>
    <p:sldId id="418" r:id="rId43"/>
    <p:sldId id="419" r:id="rId4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6" autoAdjust="0"/>
    <p:restoredTop sz="94812" autoAdjust="0"/>
  </p:normalViewPr>
  <p:slideViewPr>
    <p:cSldViewPr snapToGrid="0">
      <p:cViewPr varScale="1">
        <p:scale>
          <a:sx n="97" d="100"/>
          <a:sy n="97" d="100"/>
        </p:scale>
        <p:origin x="-522"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AC9F12-9A0C-433F-BD32-EB3637C478E3}"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n-US"/>
        </a:p>
      </dgm:t>
    </dgm:pt>
    <dgm:pt modelId="{D4740D9B-3352-4DB6-9C29-2C832E760A32}">
      <dgm:prSet phldrT="[Text]" custT="1"/>
      <dgm:spPr/>
      <dgm:t>
        <a:bodyPr/>
        <a:lstStyle/>
        <a:p>
          <a:r>
            <a:rPr lang="en-US" sz="2400" b="1" dirty="0" smtClean="0">
              <a:effectLst>
                <a:outerShdw blurRad="38100" dist="38100" dir="2700000" algn="tl">
                  <a:srgbClr val="000000">
                    <a:alpha val="43137"/>
                  </a:srgbClr>
                </a:outerShdw>
              </a:effectLst>
            </a:rPr>
            <a:t>Overview of MED-V</a:t>
          </a:r>
          <a:endParaRPr lang="en-US" sz="2400" b="1" dirty="0">
            <a:effectLst>
              <a:outerShdw blurRad="38100" dist="38100" dir="2700000" algn="tl">
                <a:srgbClr val="000000">
                  <a:alpha val="43137"/>
                </a:srgbClr>
              </a:outerShdw>
            </a:effectLst>
          </a:endParaRPr>
        </a:p>
      </dgm:t>
    </dgm:pt>
    <dgm:pt modelId="{0C298F3B-FE23-46DD-88A5-6527249DEE8A}" type="parTrans" cxnId="{2D547690-A84C-4964-8F93-E5BAC22B5ECE}">
      <dgm:prSet/>
      <dgm:spPr/>
      <dgm:t>
        <a:bodyPr/>
        <a:lstStyle/>
        <a:p>
          <a:endParaRPr lang="en-US" sz="2800"/>
        </a:p>
      </dgm:t>
    </dgm:pt>
    <dgm:pt modelId="{ABCFE2E1-9A48-4290-A5D7-B4B52CECDA1A}" type="sibTrans" cxnId="{2D547690-A84C-4964-8F93-E5BAC22B5ECE}">
      <dgm:prSet/>
      <dgm:spPr/>
      <dgm:t>
        <a:bodyPr/>
        <a:lstStyle/>
        <a:p>
          <a:endParaRPr lang="en-US" sz="2800"/>
        </a:p>
      </dgm:t>
    </dgm:pt>
    <dgm:pt modelId="{92035841-2233-4832-AAAC-DB79C59751D0}">
      <dgm:prSet phldrT="[Text]" custT="1"/>
      <dgm:spPr/>
      <dgm:t>
        <a:bodyPr/>
        <a:lstStyle/>
        <a:p>
          <a:r>
            <a:rPr lang="en-US" sz="2400" b="1" dirty="0" smtClean="0">
              <a:effectLst>
                <a:outerShdw blurRad="38100" dist="38100" dir="2700000" algn="tl">
                  <a:srgbClr val="000000">
                    <a:alpha val="43137"/>
                  </a:srgbClr>
                </a:outerShdw>
              </a:effectLst>
            </a:rPr>
            <a:t>Lifecycle of MED-V</a:t>
          </a:r>
          <a:endParaRPr lang="en-US" sz="2400" b="1" dirty="0">
            <a:effectLst>
              <a:outerShdw blurRad="38100" dist="38100" dir="2700000" algn="tl">
                <a:srgbClr val="000000">
                  <a:alpha val="43137"/>
                </a:srgbClr>
              </a:outerShdw>
            </a:effectLst>
          </a:endParaRPr>
        </a:p>
      </dgm:t>
    </dgm:pt>
    <dgm:pt modelId="{36B44F48-ACF3-40F0-B424-C63917FD2F98}" type="parTrans" cxnId="{D661B70A-A89C-4520-85D4-6A8C0F27D319}">
      <dgm:prSet/>
      <dgm:spPr/>
      <dgm:t>
        <a:bodyPr/>
        <a:lstStyle/>
        <a:p>
          <a:endParaRPr lang="en-US" sz="2800"/>
        </a:p>
      </dgm:t>
    </dgm:pt>
    <dgm:pt modelId="{9FDE9D9C-DA1C-48AD-BE8E-944F2C1699F1}" type="sibTrans" cxnId="{D661B70A-A89C-4520-85D4-6A8C0F27D319}">
      <dgm:prSet/>
      <dgm:spPr/>
      <dgm:t>
        <a:bodyPr/>
        <a:lstStyle/>
        <a:p>
          <a:endParaRPr lang="en-US" sz="2800"/>
        </a:p>
      </dgm:t>
    </dgm:pt>
    <dgm:pt modelId="{862A15FC-E041-456D-9D70-9D0DC1FD9284}">
      <dgm:prSet phldrT="[Text]" custT="1"/>
      <dgm:spPr/>
      <dgm:t>
        <a:bodyPr/>
        <a:lstStyle/>
        <a:p>
          <a:r>
            <a:rPr lang="en-US" sz="2000" b="1" dirty="0" smtClean="0">
              <a:effectLst>
                <a:outerShdw blurRad="38100" dist="38100" dir="2700000" algn="tl">
                  <a:srgbClr val="000000">
                    <a:alpha val="43137"/>
                  </a:srgbClr>
                </a:outerShdw>
              </a:effectLst>
            </a:rPr>
            <a:t> Wrap-Up / Q&amp;A</a:t>
          </a:r>
          <a:endParaRPr lang="en-US" sz="2000" b="1" dirty="0">
            <a:effectLst>
              <a:outerShdw blurRad="38100" dist="38100" dir="2700000" algn="tl">
                <a:srgbClr val="000000">
                  <a:alpha val="43137"/>
                </a:srgbClr>
              </a:outerShdw>
            </a:effectLst>
          </a:endParaRPr>
        </a:p>
      </dgm:t>
    </dgm:pt>
    <dgm:pt modelId="{59E8C89D-1CF1-4D2B-9D5D-925286324657}" type="parTrans" cxnId="{D4BC9122-FA0E-4C70-AE9C-6C94042D7067}">
      <dgm:prSet/>
      <dgm:spPr/>
      <dgm:t>
        <a:bodyPr/>
        <a:lstStyle/>
        <a:p>
          <a:endParaRPr lang="en-US" sz="2800"/>
        </a:p>
      </dgm:t>
    </dgm:pt>
    <dgm:pt modelId="{967476DE-7A8E-48A1-A42E-0F82765F6070}" type="sibTrans" cxnId="{D4BC9122-FA0E-4C70-AE9C-6C94042D7067}">
      <dgm:prSet/>
      <dgm:spPr/>
      <dgm:t>
        <a:bodyPr/>
        <a:lstStyle/>
        <a:p>
          <a:endParaRPr lang="en-US" sz="2800"/>
        </a:p>
      </dgm:t>
    </dgm:pt>
    <dgm:pt modelId="{62AEF4F8-C13B-4BB4-95A8-2C436F9D246A}">
      <dgm:prSet phldrT="[Text]" custT="1"/>
      <dgm:spPr/>
      <dgm:t>
        <a:bodyPr/>
        <a:lstStyle/>
        <a:p>
          <a:r>
            <a:rPr lang="en-US" sz="1800" b="1" dirty="0" smtClean="0"/>
            <a:t>Create</a:t>
          </a:r>
          <a:r>
            <a:rPr lang="en-US" sz="1800" dirty="0" smtClean="0"/>
            <a:t> </a:t>
          </a:r>
          <a:r>
            <a:rPr lang="en-US" sz="1600" i="1" dirty="0" err="1" smtClean="0"/>
            <a:t>Create</a:t>
          </a:r>
          <a:r>
            <a:rPr lang="en-US" sz="1600" i="1" dirty="0" smtClean="0"/>
            <a:t> a MED-V Workspace</a:t>
          </a:r>
          <a:endParaRPr lang="en-US" sz="1800" i="1" dirty="0"/>
        </a:p>
      </dgm:t>
    </dgm:pt>
    <dgm:pt modelId="{B20F0823-BB7A-4D82-8553-143050D392AF}" type="parTrans" cxnId="{4E620CCC-54C1-4469-BB14-C18532E29749}">
      <dgm:prSet/>
      <dgm:spPr/>
      <dgm:t>
        <a:bodyPr/>
        <a:lstStyle/>
        <a:p>
          <a:endParaRPr lang="en-US" sz="2800"/>
        </a:p>
      </dgm:t>
    </dgm:pt>
    <dgm:pt modelId="{AE0EF07E-0E0C-4734-AD88-2355526BFC52}" type="sibTrans" cxnId="{4E620CCC-54C1-4469-BB14-C18532E29749}">
      <dgm:prSet/>
      <dgm:spPr/>
      <dgm:t>
        <a:bodyPr/>
        <a:lstStyle/>
        <a:p>
          <a:endParaRPr lang="en-US" sz="2800"/>
        </a:p>
      </dgm:t>
    </dgm:pt>
    <dgm:pt modelId="{EE932CA6-F8AA-425E-8E97-50F7F9406A9F}">
      <dgm:prSet phldrT="[Text]" custT="1"/>
      <dgm:spPr/>
      <dgm:t>
        <a:bodyPr/>
        <a:lstStyle/>
        <a:p>
          <a:r>
            <a:rPr lang="en-US" sz="1800" b="1" dirty="0" smtClean="0"/>
            <a:t>Deploy</a:t>
          </a:r>
          <a:r>
            <a:rPr lang="en-US" sz="1800" dirty="0" smtClean="0"/>
            <a:t> </a:t>
          </a:r>
          <a:r>
            <a:rPr lang="en-US" sz="1600" i="1" dirty="0" smtClean="0"/>
            <a:t>Methods of Deployment</a:t>
          </a:r>
          <a:endParaRPr lang="en-US" sz="1600" i="1" dirty="0"/>
        </a:p>
      </dgm:t>
    </dgm:pt>
    <dgm:pt modelId="{2A332B31-A28A-46B6-8AC2-9084B9BEF512}" type="parTrans" cxnId="{A049402D-60E0-48A7-9853-E7ABDF08391D}">
      <dgm:prSet/>
      <dgm:spPr/>
      <dgm:t>
        <a:bodyPr/>
        <a:lstStyle/>
        <a:p>
          <a:endParaRPr lang="en-US" sz="2800"/>
        </a:p>
      </dgm:t>
    </dgm:pt>
    <dgm:pt modelId="{82E44A53-37B8-4294-9D2B-B1ACBE83E590}" type="sibTrans" cxnId="{A049402D-60E0-48A7-9853-E7ABDF08391D}">
      <dgm:prSet/>
      <dgm:spPr/>
      <dgm:t>
        <a:bodyPr/>
        <a:lstStyle/>
        <a:p>
          <a:endParaRPr lang="en-US" sz="2800"/>
        </a:p>
      </dgm:t>
    </dgm:pt>
    <dgm:pt modelId="{4BCA9B99-0B4A-4E0E-8804-D303F9A6400A}">
      <dgm:prSet phldrT="[Text]" custT="1"/>
      <dgm:spPr/>
      <dgm:t>
        <a:bodyPr/>
        <a:lstStyle/>
        <a:p>
          <a:r>
            <a:rPr lang="en-US" sz="1800" b="1" dirty="0" smtClean="0"/>
            <a:t>Maintain</a:t>
          </a:r>
          <a:r>
            <a:rPr lang="en-US" sz="1800" dirty="0" smtClean="0"/>
            <a:t> </a:t>
          </a:r>
          <a:r>
            <a:rPr lang="en-US" sz="1600" i="1" dirty="0" smtClean="0"/>
            <a:t>Update and Troubleshoot</a:t>
          </a:r>
          <a:endParaRPr lang="en-US" sz="1800" i="1" dirty="0"/>
        </a:p>
      </dgm:t>
    </dgm:pt>
    <dgm:pt modelId="{FDEB581C-25FB-43E3-AE85-C8C45FA7B565}" type="parTrans" cxnId="{15BF4457-C60B-45D9-B554-4E5B94C6AA36}">
      <dgm:prSet/>
      <dgm:spPr/>
      <dgm:t>
        <a:bodyPr/>
        <a:lstStyle/>
        <a:p>
          <a:endParaRPr lang="en-US" sz="2800"/>
        </a:p>
      </dgm:t>
    </dgm:pt>
    <dgm:pt modelId="{5EE38A4A-6E37-4DD1-BBD3-7DB10BC48D3C}" type="sibTrans" cxnId="{15BF4457-C60B-45D9-B554-4E5B94C6AA36}">
      <dgm:prSet/>
      <dgm:spPr/>
      <dgm:t>
        <a:bodyPr/>
        <a:lstStyle/>
        <a:p>
          <a:endParaRPr lang="en-US" sz="2800"/>
        </a:p>
      </dgm:t>
    </dgm:pt>
    <dgm:pt modelId="{21AEFD87-6FD7-4789-B5A9-0DDB66B1BB1E}">
      <dgm:prSet phldrT="[Text]" custT="1"/>
      <dgm:spPr/>
      <dgm:t>
        <a:bodyPr/>
        <a:lstStyle/>
        <a:p>
          <a:r>
            <a:rPr lang="en-US" sz="1800" dirty="0" smtClean="0"/>
            <a:t>Enterprise Application Compatibility Challenges</a:t>
          </a:r>
          <a:endParaRPr lang="en-US" sz="1800" dirty="0"/>
        </a:p>
      </dgm:t>
    </dgm:pt>
    <dgm:pt modelId="{CD16C848-76B8-4307-B79B-0B9D636F0234}" type="parTrans" cxnId="{379161C2-2E6C-42AB-BF8E-B807B6127363}">
      <dgm:prSet/>
      <dgm:spPr/>
      <dgm:t>
        <a:bodyPr/>
        <a:lstStyle/>
        <a:p>
          <a:endParaRPr lang="en-US" sz="2800"/>
        </a:p>
      </dgm:t>
    </dgm:pt>
    <dgm:pt modelId="{D1CCAF13-6C5B-41A3-9A8C-4EE54DCA361F}" type="sibTrans" cxnId="{379161C2-2E6C-42AB-BF8E-B807B6127363}">
      <dgm:prSet/>
      <dgm:spPr/>
      <dgm:t>
        <a:bodyPr/>
        <a:lstStyle/>
        <a:p>
          <a:endParaRPr lang="en-US" sz="2800"/>
        </a:p>
      </dgm:t>
    </dgm:pt>
    <dgm:pt modelId="{FA4F599E-4B4D-4E47-8F0A-2D201F710D22}">
      <dgm:prSet phldrT="[Text]" custT="1"/>
      <dgm:spPr/>
      <dgm:t>
        <a:bodyPr/>
        <a:lstStyle/>
        <a:p>
          <a:endParaRPr lang="en-US" sz="1800" dirty="0"/>
        </a:p>
      </dgm:t>
    </dgm:pt>
    <dgm:pt modelId="{2D9E8AC6-BB0E-4297-A44C-D65378CD2632}" type="parTrans" cxnId="{3D48136F-1DF9-48FF-AA2C-CA90CD4A52A4}">
      <dgm:prSet/>
      <dgm:spPr/>
      <dgm:t>
        <a:bodyPr/>
        <a:lstStyle/>
        <a:p>
          <a:endParaRPr lang="en-US" sz="2800"/>
        </a:p>
      </dgm:t>
    </dgm:pt>
    <dgm:pt modelId="{339379FA-E454-4991-ACA8-F242D4A9CBE6}" type="sibTrans" cxnId="{3D48136F-1DF9-48FF-AA2C-CA90CD4A52A4}">
      <dgm:prSet/>
      <dgm:spPr/>
      <dgm:t>
        <a:bodyPr/>
        <a:lstStyle/>
        <a:p>
          <a:endParaRPr lang="en-US" sz="2800"/>
        </a:p>
      </dgm:t>
    </dgm:pt>
    <dgm:pt modelId="{DD0A89AC-C59E-47C5-81D5-43C1ACE06FA0}">
      <dgm:prSet phldrT="[Text]" custT="1"/>
      <dgm:spPr/>
      <dgm:t>
        <a:bodyPr/>
        <a:lstStyle/>
        <a:p>
          <a:r>
            <a:rPr lang="en-US" sz="1800" dirty="0" smtClean="0"/>
            <a:t>Solutions from Microsoft for Application Compatibility</a:t>
          </a:r>
          <a:endParaRPr lang="en-US" sz="1800" dirty="0"/>
        </a:p>
      </dgm:t>
    </dgm:pt>
    <dgm:pt modelId="{2528DEAB-F597-4266-91C8-917635CA9FCB}" type="parTrans" cxnId="{EE5A06B3-C369-4689-8024-4D0AB7F72159}">
      <dgm:prSet/>
      <dgm:spPr/>
      <dgm:t>
        <a:bodyPr/>
        <a:lstStyle/>
        <a:p>
          <a:endParaRPr lang="en-US" sz="2800"/>
        </a:p>
      </dgm:t>
    </dgm:pt>
    <dgm:pt modelId="{652ECD86-BD0F-417A-947B-E63E0EE5F09C}" type="sibTrans" cxnId="{EE5A06B3-C369-4689-8024-4D0AB7F72159}">
      <dgm:prSet/>
      <dgm:spPr/>
      <dgm:t>
        <a:bodyPr/>
        <a:lstStyle/>
        <a:p>
          <a:endParaRPr lang="en-US" sz="2800"/>
        </a:p>
      </dgm:t>
    </dgm:pt>
    <dgm:pt modelId="{D587F80F-8B6F-4EBE-946C-374F91293B18}" type="pres">
      <dgm:prSet presAssocID="{91AC9F12-9A0C-433F-BD32-EB3637C478E3}" presName="Name0" presStyleCnt="0">
        <dgm:presLayoutVars>
          <dgm:chMax val="7"/>
          <dgm:chPref val="7"/>
          <dgm:dir/>
        </dgm:presLayoutVars>
      </dgm:prSet>
      <dgm:spPr/>
      <dgm:t>
        <a:bodyPr/>
        <a:lstStyle/>
        <a:p>
          <a:endParaRPr lang="en-US"/>
        </a:p>
      </dgm:t>
    </dgm:pt>
    <dgm:pt modelId="{AF826C04-237F-4CE3-9892-EEBAD0583912}" type="pres">
      <dgm:prSet presAssocID="{91AC9F12-9A0C-433F-BD32-EB3637C478E3}" presName="Name1" presStyleCnt="0"/>
      <dgm:spPr/>
      <dgm:t>
        <a:bodyPr/>
        <a:lstStyle/>
        <a:p>
          <a:endParaRPr lang="en-US"/>
        </a:p>
      </dgm:t>
    </dgm:pt>
    <dgm:pt modelId="{4CD2BC2E-B23B-4ECB-89E5-DC0DFC778008}" type="pres">
      <dgm:prSet presAssocID="{91AC9F12-9A0C-433F-BD32-EB3637C478E3}" presName="cycle" presStyleCnt="0"/>
      <dgm:spPr/>
      <dgm:t>
        <a:bodyPr/>
        <a:lstStyle/>
        <a:p>
          <a:endParaRPr lang="en-US"/>
        </a:p>
      </dgm:t>
    </dgm:pt>
    <dgm:pt modelId="{F3891805-FAD3-4939-AA19-7408F92752D0}" type="pres">
      <dgm:prSet presAssocID="{91AC9F12-9A0C-433F-BD32-EB3637C478E3}" presName="srcNode" presStyleLbl="node1" presStyleIdx="0" presStyleCnt="3"/>
      <dgm:spPr/>
      <dgm:t>
        <a:bodyPr/>
        <a:lstStyle/>
        <a:p>
          <a:endParaRPr lang="en-US"/>
        </a:p>
      </dgm:t>
    </dgm:pt>
    <dgm:pt modelId="{4347B23E-73B6-4155-9DF6-A93D3C42D1E4}" type="pres">
      <dgm:prSet presAssocID="{91AC9F12-9A0C-433F-BD32-EB3637C478E3}" presName="conn" presStyleLbl="parChTrans1D2" presStyleIdx="0" presStyleCnt="1"/>
      <dgm:spPr/>
      <dgm:t>
        <a:bodyPr/>
        <a:lstStyle/>
        <a:p>
          <a:endParaRPr lang="en-US"/>
        </a:p>
      </dgm:t>
    </dgm:pt>
    <dgm:pt modelId="{BE377C5A-CEF9-4CE5-A525-99B6246D308A}" type="pres">
      <dgm:prSet presAssocID="{91AC9F12-9A0C-433F-BD32-EB3637C478E3}" presName="extraNode" presStyleLbl="node1" presStyleIdx="0" presStyleCnt="3"/>
      <dgm:spPr/>
      <dgm:t>
        <a:bodyPr/>
        <a:lstStyle/>
        <a:p>
          <a:endParaRPr lang="en-US"/>
        </a:p>
      </dgm:t>
    </dgm:pt>
    <dgm:pt modelId="{0359F5C7-FC88-4203-8BD0-0CC70216599C}" type="pres">
      <dgm:prSet presAssocID="{91AC9F12-9A0C-433F-BD32-EB3637C478E3}" presName="dstNode" presStyleLbl="node1" presStyleIdx="0" presStyleCnt="3"/>
      <dgm:spPr/>
      <dgm:t>
        <a:bodyPr/>
        <a:lstStyle/>
        <a:p>
          <a:endParaRPr lang="en-US"/>
        </a:p>
      </dgm:t>
    </dgm:pt>
    <dgm:pt modelId="{80C4A7F3-A474-4D98-AAAD-62B9D7CD6B47}" type="pres">
      <dgm:prSet presAssocID="{D4740D9B-3352-4DB6-9C29-2C832E760A32}" presName="text_1" presStyleLbl="node1" presStyleIdx="0" presStyleCnt="3" custScaleY="133386">
        <dgm:presLayoutVars>
          <dgm:bulletEnabled val="1"/>
        </dgm:presLayoutVars>
      </dgm:prSet>
      <dgm:spPr/>
      <dgm:t>
        <a:bodyPr/>
        <a:lstStyle/>
        <a:p>
          <a:endParaRPr lang="en-US"/>
        </a:p>
      </dgm:t>
    </dgm:pt>
    <dgm:pt modelId="{8B904508-61EF-42CA-BC09-2B82D090A3E4}" type="pres">
      <dgm:prSet presAssocID="{D4740D9B-3352-4DB6-9C29-2C832E760A32}" presName="accent_1" presStyleCnt="0"/>
      <dgm:spPr/>
      <dgm:t>
        <a:bodyPr/>
        <a:lstStyle/>
        <a:p>
          <a:endParaRPr lang="en-US"/>
        </a:p>
      </dgm:t>
    </dgm:pt>
    <dgm:pt modelId="{2EF0307E-FA04-4FA6-A75C-B549CF8D1996}" type="pres">
      <dgm:prSet presAssocID="{D4740D9B-3352-4DB6-9C29-2C832E760A32}" presName="accentRepeatNode" presStyleLbl="solidFgAcc1" presStyleIdx="0" presStyleCnt="3"/>
      <dgm:spPr/>
      <dgm:t>
        <a:bodyPr/>
        <a:lstStyle/>
        <a:p>
          <a:endParaRPr lang="en-US"/>
        </a:p>
      </dgm:t>
    </dgm:pt>
    <dgm:pt modelId="{6F0B6AED-951B-497D-AC08-9C5448AC91B3}" type="pres">
      <dgm:prSet presAssocID="{92035841-2233-4832-AAAC-DB79C59751D0}" presName="text_2" presStyleLbl="node1" presStyleIdx="1" presStyleCnt="3" custScaleY="186180" custLinFactNeighborY="17172">
        <dgm:presLayoutVars>
          <dgm:bulletEnabled val="1"/>
        </dgm:presLayoutVars>
      </dgm:prSet>
      <dgm:spPr/>
      <dgm:t>
        <a:bodyPr/>
        <a:lstStyle/>
        <a:p>
          <a:endParaRPr lang="en-US"/>
        </a:p>
      </dgm:t>
    </dgm:pt>
    <dgm:pt modelId="{D981ED73-D9C4-4F1B-B366-321B3D897E82}" type="pres">
      <dgm:prSet presAssocID="{92035841-2233-4832-AAAC-DB79C59751D0}" presName="accent_2" presStyleCnt="0"/>
      <dgm:spPr/>
      <dgm:t>
        <a:bodyPr/>
        <a:lstStyle/>
        <a:p>
          <a:endParaRPr lang="en-US"/>
        </a:p>
      </dgm:t>
    </dgm:pt>
    <dgm:pt modelId="{B50FEC20-E100-4682-BBCB-95079F5814BC}" type="pres">
      <dgm:prSet presAssocID="{92035841-2233-4832-AAAC-DB79C59751D0}" presName="accentRepeatNode" presStyleLbl="solidFgAcc1" presStyleIdx="1" presStyleCnt="3"/>
      <dgm:spPr/>
      <dgm:t>
        <a:bodyPr/>
        <a:lstStyle/>
        <a:p>
          <a:endParaRPr lang="en-US"/>
        </a:p>
      </dgm:t>
    </dgm:pt>
    <dgm:pt modelId="{FFCB82F4-C275-498F-A3AD-F0A8F6784968}" type="pres">
      <dgm:prSet presAssocID="{862A15FC-E041-456D-9D70-9D0DC1FD9284}" presName="text_3" presStyleLbl="node1" presStyleIdx="2" presStyleCnt="3" custScaleY="63349">
        <dgm:presLayoutVars>
          <dgm:bulletEnabled val="1"/>
        </dgm:presLayoutVars>
      </dgm:prSet>
      <dgm:spPr/>
      <dgm:t>
        <a:bodyPr/>
        <a:lstStyle/>
        <a:p>
          <a:endParaRPr lang="en-US"/>
        </a:p>
      </dgm:t>
    </dgm:pt>
    <dgm:pt modelId="{ACAFA34F-0677-44C6-BA80-58341B732E8A}" type="pres">
      <dgm:prSet presAssocID="{862A15FC-E041-456D-9D70-9D0DC1FD9284}" presName="accent_3" presStyleCnt="0"/>
      <dgm:spPr/>
      <dgm:t>
        <a:bodyPr/>
        <a:lstStyle/>
        <a:p>
          <a:endParaRPr lang="en-US"/>
        </a:p>
      </dgm:t>
    </dgm:pt>
    <dgm:pt modelId="{F0F651CB-A362-496A-A5F9-B1116A27DA02}" type="pres">
      <dgm:prSet presAssocID="{862A15FC-E041-456D-9D70-9D0DC1FD9284}" presName="accentRepeatNode" presStyleLbl="solidFgAcc1" presStyleIdx="2" presStyleCnt="3"/>
      <dgm:spPr/>
      <dgm:t>
        <a:bodyPr/>
        <a:lstStyle/>
        <a:p>
          <a:endParaRPr lang="en-US"/>
        </a:p>
      </dgm:t>
    </dgm:pt>
  </dgm:ptLst>
  <dgm:cxnLst>
    <dgm:cxn modelId="{3D48136F-1DF9-48FF-AA2C-CA90CD4A52A4}" srcId="{D4740D9B-3352-4DB6-9C29-2C832E760A32}" destId="{FA4F599E-4B4D-4E47-8F0A-2D201F710D22}" srcOrd="2" destOrd="0" parTransId="{2D9E8AC6-BB0E-4297-A44C-D65378CD2632}" sibTransId="{339379FA-E454-4991-ACA8-F242D4A9CBE6}"/>
    <dgm:cxn modelId="{ABC69B73-068A-4FCF-AD10-6F33995F5555}" type="presOf" srcId="{62AEF4F8-C13B-4BB4-95A8-2C436F9D246A}" destId="{6F0B6AED-951B-497D-AC08-9C5448AC91B3}" srcOrd="0" destOrd="1" presId="urn:microsoft.com/office/officeart/2008/layout/VerticalCurvedList"/>
    <dgm:cxn modelId="{D4BC9122-FA0E-4C70-AE9C-6C94042D7067}" srcId="{91AC9F12-9A0C-433F-BD32-EB3637C478E3}" destId="{862A15FC-E041-456D-9D70-9D0DC1FD9284}" srcOrd="2" destOrd="0" parTransId="{59E8C89D-1CF1-4D2B-9D5D-925286324657}" sibTransId="{967476DE-7A8E-48A1-A42E-0F82765F6070}"/>
    <dgm:cxn modelId="{A049402D-60E0-48A7-9853-E7ABDF08391D}" srcId="{92035841-2233-4832-AAAC-DB79C59751D0}" destId="{EE932CA6-F8AA-425E-8E97-50F7F9406A9F}" srcOrd="1" destOrd="0" parTransId="{2A332B31-A28A-46B6-8AC2-9084B9BEF512}" sibTransId="{82E44A53-37B8-4294-9D2B-B1ACBE83E590}"/>
    <dgm:cxn modelId="{38959B54-6814-42E9-B16E-6BD0804B5B75}" type="presOf" srcId="{4BCA9B99-0B4A-4E0E-8804-D303F9A6400A}" destId="{6F0B6AED-951B-497D-AC08-9C5448AC91B3}" srcOrd="0" destOrd="3" presId="urn:microsoft.com/office/officeart/2008/layout/VerticalCurvedList"/>
    <dgm:cxn modelId="{00F109DF-7DC0-4B94-8B09-DC9FFA21CC73}" type="presOf" srcId="{DD0A89AC-C59E-47C5-81D5-43C1ACE06FA0}" destId="{80C4A7F3-A474-4D98-AAAD-62B9D7CD6B47}" srcOrd="0" destOrd="2" presId="urn:microsoft.com/office/officeart/2008/layout/VerticalCurvedList"/>
    <dgm:cxn modelId="{379161C2-2E6C-42AB-BF8E-B807B6127363}" srcId="{D4740D9B-3352-4DB6-9C29-2C832E760A32}" destId="{21AEFD87-6FD7-4789-B5A9-0DDB66B1BB1E}" srcOrd="0" destOrd="0" parTransId="{CD16C848-76B8-4307-B79B-0B9D636F0234}" sibTransId="{D1CCAF13-6C5B-41A3-9A8C-4EE54DCA361F}"/>
    <dgm:cxn modelId="{F7597842-5960-4198-A1CE-35EAFA05336A}" type="presOf" srcId="{D1CCAF13-6C5B-41A3-9A8C-4EE54DCA361F}" destId="{4347B23E-73B6-4155-9DF6-A93D3C42D1E4}" srcOrd="0" destOrd="0" presId="urn:microsoft.com/office/officeart/2008/layout/VerticalCurvedList"/>
    <dgm:cxn modelId="{2D547690-A84C-4964-8F93-E5BAC22B5ECE}" srcId="{91AC9F12-9A0C-433F-BD32-EB3637C478E3}" destId="{D4740D9B-3352-4DB6-9C29-2C832E760A32}" srcOrd="0" destOrd="0" parTransId="{0C298F3B-FE23-46DD-88A5-6527249DEE8A}" sibTransId="{ABCFE2E1-9A48-4290-A5D7-B4B52CECDA1A}"/>
    <dgm:cxn modelId="{3575DE9F-426B-4853-B019-CFD35724D7D2}" type="presOf" srcId="{21AEFD87-6FD7-4789-B5A9-0DDB66B1BB1E}" destId="{80C4A7F3-A474-4D98-AAAD-62B9D7CD6B47}" srcOrd="0" destOrd="1" presId="urn:microsoft.com/office/officeart/2008/layout/VerticalCurvedList"/>
    <dgm:cxn modelId="{6F9DC318-A043-4107-BE6A-5ED213D76FA4}" type="presOf" srcId="{92035841-2233-4832-AAAC-DB79C59751D0}" destId="{6F0B6AED-951B-497D-AC08-9C5448AC91B3}" srcOrd="0" destOrd="0" presId="urn:microsoft.com/office/officeart/2008/layout/VerticalCurvedList"/>
    <dgm:cxn modelId="{B7FC90CE-C269-4534-9D62-FD2CF72E91B5}" type="presOf" srcId="{EE932CA6-F8AA-425E-8E97-50F7F9406A9F}" destId="{6F0B6AED-951B-497D-AC08-9C5448AC91B3}" srcOrd="0" destOrd="2" presId="urn:microsoft.com/office/officeart/2008/layout/VerticalCurvedList"/>
    <dgm:cxn modelId="{2255A955-6C78-4DA8-8B10-93BAB13EF2A1}" type="presOf" srcId="{FA4F599E-4B4D-4E47-8F0A-2D201F710D22}" destId="{80C4A7F3-A474-4D98-AAAD-62B9D7CD6B47}" srcOrd="0" destOrd="3" presId="urn:microsoft.com/office/officeart/2008/layout/VerticalCurvedList"/>
    <dgm:cxn modelId="{90EC73A7-070B-4685-96BF-C8B636090F25}" type="presOf" srcId="{D4740D9B-3352-4DB6-9C29-2C832E760A32}" destId="{80C4A7F3-A474-4D98-AAAD-62B9D7CD6B47}" srcOrd="0" destOrd="0" presId="urn:microsoft.com/office/officeart/2008/layout/VerticalCurvedList"/>
    <dgm:cxn modelId="{15BF4457-C60B-45D9-B554-4E5B94C6AA36}" srcId="{92035841-2233-4832-AAAC-DB79C59751D0}" destId="{4BCA9B99-0B4A-4E0E-8804-D303F9A6400A}" srcOrd="2" destOrd="0" parTransId="{FDEB581C-25FB-43E3-AE85-C8C45FA7B565}" sibTransId="{5EE38A4A-6E37-4DD1-BBD3-7DB10BC48D3C}"/>
    <dgm:cxn modelId="{4E620CCC-54C1-4469-BB14-C18532E29749}" srcId="{92035841-2233-4832-AAAC-DB79C59751D0}" destId="{62AEF4F8-C13B-4BB4-95A8-2C436F9D246A}" srcOrd="0" destOrd="0" parTransId="{B20F0823-BB7A-4D82-8553-143050D392AF}" sibTransId="{AE0EF07E-0E0C-4734-AD88-2355526BFC52}"/>
    <dgm:cxn modelId="{F379EFD2-0F35-45CA-BD5B-E79A29FC8F03}" type="presOf" srcId="{862A15FC-E041-456D-9D70-9D0DC1FD9284}" destId="{FFCB82F4-C275-498F-A3AD-F0A8F6784968}" srcOrd="0" destOrd="0" presId="urn:microsoft.com/office/officeart/2008/layout/VerticalCurvedList"/>
    <dgm:cxn modelId="{D661B70A-A89C-4520-85D4-6A8C0F27D319}" srcId="{91AC9F12-9A0C-433F-BD32-EB3637C478E3}" destId="{92035841-2233-4832-AAAC-DB79C59751D0}" srcOrd="1" destOrd="0" parTransId="{36B44F48-ACF3-40F0-B424-C63917FD2F98}" sibTransId="{9FDE9D9C-DA1C-48AD-BE8E-944F2C1699F1}"/>
    <dgm:cxn modelId="{EE16F79D-6768-4420-8508-7068873AC2CC}" type="presOf" srcId="{91AC9F12-9A0C-433F-BD32-EB3637C478E3}" destId="{D587F80F-8B6F-4EBE-946C-374F91293B18}" srcOrd="0" destOrd="0" presId="urn:microsoft.com/office/officeart/2008/layout/VerticalCurvedList"/>
    <dgm:cxn modelId="{EE5A06B3-C369-4689-8024-4D0AB7F72159}" srcId="{D4740D9B-3352-4DB6-9C29-2C832E760A32}" destId="{DD0A89AC-C59E-47C5-81D5-43C1ACE06FA0}" srcOrd="1" destOrd="0" parTransId="{2528DEAB-F597-4266-91C8-917635CA9FCB}" sibTransId="{652ECD86-BD0F-417A-947B-E63E0EE5F09C}"/>
    <dgm:cxn modelId="{39F60437-9215-4110-9F32-739EDE4A7660}" type="presParOf" srcId="{D587F80F-8B6F-4EBE-946C-374F91293B18}" destId="{AF826C04-237F-4CE3-9892-EEBAD0583912}" srcOrd="0" destOrd="0" presId="urn:microsoft.com/office/officeart/2008/layout/VerticalCurvedList"/>
    <dgm:cxn modelId="{C65C7B9B-A3D5-47E7-BD99-8BBFCF134C24}" type="presParOf" srcId="{AF826C04-237F-4CE3-9892-EEBAD0583912}" destId="{4CD2BC2E-B23B-4ECB-89E5-DC0DFC778008}" srcOrd="0" destOrd="0" presId="urn:microsoft.com/office/officeart/2008/layout/VerticalCurvedList"/>
    <dgm:cxn modelId="{D4A5B602-F82C-454F-BC28-89278B64290A}" type="presParOf" srcId="{4CD2BC2E-B23B-4ECB-89E5-DC0DFC778008}" destId="{F3891805-FAD3-4939-AA19-7408F92752D0}" srcOrd="0" destOrd="0" presId="urn:microsoft.com/office/officeart/2008/layout/VerticalCurvedList"/>
    <dgm:cxn modelId="{AD8384AE-3501-4AB3-AE3D-1B2AA21FB321}" type="presParOf" srcId="{4CD2BC2E-B23B-4ECB-89E5-DC0DFC778008}" destId="{4347B23E-73B6-4155-9DF6-A93D3C42D1E4}" srcOrd="1" destOrd="0" presId="urn:microsoft.com/office/officeart/2008/layout/VerticalCurvedList"/>
    <dgm:cxn modelId="{7AD4C8B8-170C-45EF-B477-678CE4168D52}" type="presParOf" srcId="{4CD2BC2E-B23B-4ECB-89E5-DC0DFC778008}" destId="{BE377C5A-CEF9-4CE5-A525-99B6246D308A}" srcOrd="2" destOrd="0" presId="urn:microsoft.com/office/officeart/2008/layout/VerticalCurvedList"/>
    <dgm:cxn modelId="{C0F7BA0F-040E-4109-8FA2-F07404C71DEE}" type="presParOf" srcId="{4CD2BC2E-B23B-4ECB-89E5-DC0DFC778008}" destId="{0359F5C7-FC88-4203-8BD0-0CC70216599C}" srcOrd="3" destOrd="0" presId="urn:microsoft.com/office/officeart/2008/layout/VerticalCurvedList"/>
    <dgm:cxn modelId="{7A8930E1-C9C3-4FB7-B335-4D65509FF4BF}" type="presParOf" srcId="{AF826C04-237F-4CE3-9892-EEBAD0583912}" destId="{80C4A7F3-A474-4D98-AAAD-62B9D7CD6B47}" srcOrd="1" destOrd="0" presId="urn:microsoft.com/office/officeart/2008/layout/VerticalCurvedList"/>
    <dgm:cxn modelId="{50A10AB4-4B39-4F6D-A495-A23B2215D9EC}" type="presParOf" srcId="{AF826C04-237F-4CE3-9892-EEBAD0583912}" destId="{8B904508-61EF-42CA-BC09-2B82D090A3E4}" srcOrd="2" destOrd="0" presId="urn:microsoft.com/office/officeart/2008/layout/VerticalCurvedList"/>
    <dgm:cxn modelId="{B09087F4-AA99-4D39-B003-2C44395A39FB}" type="presParOf" srcId="{8B904508-61EF-42CA-BC09-2B82D090A3E4}" destId="{2EF0307E-FA04-4FA6-A75C-B549CF8D1996}" srcOrd="0" destOrd="0" presId="urn:microsoft.com/office/officeart/2008/layout/VerticalCurvedList"/>
    <dgm:cxn modelId="{0ECE4546-DE07-4898-A07C-253A33480617}" type="presParOf" srcId="{AF826C04-237F-4CE3-9892-EEBAD0583912}" destId="{6F0B6AED-951B-497D-AC08-9C5448AC91B3}" srcOrd="3" destOrd="0" presId="urn:microsoft.com/office/officeart/2008/layout/VerticalCurvedList"/>
    <dgm:cxn modelId="{6FE442E9-9374-42DC-A079-D80376E249A0}" type="presParOf" srcId="{AF826C04-237F-4CE3-9892-EEBAD0583912}" destId="{D981ED73-D9C4-4F1B-B366-321B3D897E82}" srcOrd="4" destOrd="0" presId="urn:microsoft.com/office/officeart/2008/layout/VerticalCurvedList"/>
    <dgm:cxn modelId="{2A69D096-07CC-4678-A0C9-E4183DB02E4E}" type="presParOf" srcId="{D981ED73-D9C4-4F1B-B366-321B3D897E82}" destId="{B50FEC20-E100-4682-BBCB-95079F5814BC}" srcOrd="0" destOrd="0" presId="urn:microsoft.com/office/officeart/2008/layout/VerticalCurvedList"/>
    <dgm:cxn modelId="{084A47F7-EF70-4116-812A-242124A0B57F}" type="presParOf" srcId="{AF826C04-237F-4CE3-9892-EEBAD0583912}" destId="{FFCB82F4-C275-498F-A3AD-F0A8F6784968}" srcOrd="5" destOrd="0" presId="urn:microsoft.com/office/officeart/2008/layout/VerticalCurvedList"/>
    <dgm:cxn modelId="{6F953674-FCA5-49B1-949A-DE35390F7329}" type="presParOf" srcId="{AF826C04-237F-4CE3-9892-EEBAD0583912}" destId="{ACAFA34F-0677-44C6-BA80-58341B732E8A}" srcOrd="6" destOrd="0" presId="urn:microsoft.com/office/officeart/2008/layout/VerticalCurvedList"/>
    <dgm:cxn modelId="{80F3FCBA-A144-4C89-8BB1-F43131C155E1}" type="presParOf" srcId="{ACAFA34F-0677-44C6-BA80-58341B732E8A}" destId="{F0F651CB-A362-496A-A5F9-B1116A27DA0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7B23E-73B6-4155-9DF6-A93D3C42D1E4}">
      <dsp:nvSpPr>
        <dsp:cNvPr id="0" name=""/>
        <dsp:cNvSpPr/>
      </dsp:nvSpPr>
      <dsp:spPr>
        <a:xfrm>
          <a:off x="-5089342" y="-779662"/>
          <a:ext cx="6060848" cy="6060848"/>
        </a:xfrm>
        <a:prstGeom prst="blockArc">
          <a:avLst>
            <a:gd name="adj1" fmla="val 18900000"/>
            <a:gd name="adj2" fmla="val 2700000"/>
            <a:gd name="adj3" fmla="val 356"/>
          </a:avLst>
        </a:pr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0C4A7F3-A474-4D98-AAAD-62B9D7CD6B47}">
      <dsp:nvSpPr>
        <dsp:cNvPr id="0" name=""/>
        <dsp:cNvSpPr/>
      </dsp:nvSpPr>
      <dsp:spPr>
        <a:xfrm>
          <a:off x="624835" y="299864"/>
          <a:ext cx="8938233" cy="1200880"/>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4617" tIns="60960" rIns="60960" bIns="60960" numCol="1" spcCol="1270" anchor="t" anchorCtr="0">
          <a:noAutofit/>
        </a:bodyPr>
        <a:lstStyle/>
        <a:p>
          <a:pPr lvl="0" algn="l"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Overview of MED-V</a:t>
          </a:r>
          <a:endParaRPr lang="en-US" sz="2400" b="1" kern="1200" dirty="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n-US" sz="1800" kern="1200" dirty="0" smtClean="0"/>
            <a:t>Enterprise Application Compatibility Challenges</a:t>
          </a:r>
          <a:endParaRPr lang="en-US" sz="1800" kern="1200" dirty="0"/>
        </a:p>
        <a:p>
          <a:pPr marL="171450" lvl="1" indent="-171450" algn="l" defTabSz="800100">
            <a:lnSpc>
              <a:spcPct val="90000"/>
            </a:lnSpc>
            <a:spcBef>
              <a:spcPct val="0"/>
            </a:spcBef>
            <a:spcAft>
              <a:spcPct val="15000"/>
            </a:spcAft>
            <a:buChar char="••"/>
          </a:pPr>
          <a:r>
            <a:rPr lang="en-US" sz="1800" kern="1200" dirty="0" smtClean="0"/>
            <a:t>Solutions from Microsoft for Application Compatibility</a:t>
          </a: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624835" y="299864"/>
        <a:ext cx="8938233" cy="1200880"/>
      </dsp:txXfrm>
    </dsp:sp>
    <dsp:sp modelId="{2EF0307E-FA04-4FA6-A75C-B549CF8D1996}">
      <dsp:nvSpPr>
        <dsp:cNvPr id="0" name=""/>
        <dsp:cNvSpPr/>
      </dsp:nvSpPr>
      <dsp:spPr>
        <a:xfrm>
          <a:off x="62145" y="337614"/>
          <a:ext cx="1125381" cy="112538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F0B6AED-951B-497D-AC08-9C5448AC91B3}">
      <dsp:nvSpPr>
        <dsp:cNvPr id="0" name=""/>
        <dsp:cNvSpPr/>
      </dsp:nvSpPr>
      <dsp:spPr>
        <a:xfrm>
          <a:off x="952096" y="1567268"/>
          <a:ext cx="8610972" cy="1676187"/>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4617" tIns="60960" rIns="60960" bIns="60960" numCol="1" spcCol="1270" anchor="t" anchorCtr="0">
          <a:noAutofit/>
        </a:bodyPr>
        <a:lstStyle/>
        <a:p>
          <a:pPr lvl="0" algn="l"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Lifecycle of MED-V</a:t>
          </a:r>
          <a:endParaRPr lang="en-US" sz="2400" b="1" kern="1200" dirty="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n-US" sz="1800" b="1" kern="1200" dirty="0" smtClean="0"/>
            <a:t>Create</a:t>
          </a:r>
          <a:r>
            <a:rPr lang="en-US" sz="1800" kern="1200" dirty="0" smtClean="0"/>
            <a:t> </a:t>
          </a:r>
          <a:r>
            <a:rPr lang="en-US" sz="1600" i="1" kern="1200" dirty="0" err="1" smtClean="0"/>
            <a:t>Create</a:t>
          </a:r>
          <a:r>
            <a:rPr lang="en-US" sz="1600" i="1" kern="1200" dirty="0" smtClean="0"/>
            <a:t> a MED-V Workspace</a:t>
          </a:r>
          <a:endParaRPr lang="en-US" sz="1800" i="1" kern="1200" dirty="0"/>
        </a:p>
        <a:p>
          <a:pPr marL="171450" lvl="1" indent="-171450" algn="l" defTabSz="800100">
            <a:lnSpc>
              <a:spcPct val="90000"/>
            </a:lnSpc>
            <a:spcBef>
              <a:spcPct val="0"/>
            </a:spcBef>
            <a:spcAft>
              <a:spcPct val="15000"/>
            </a:spcAft>
            <a:buChar char="••"/>
          </a:pPr>
          <a:r>
            <a:rPr lang="en-US" sz="1800" b="1" kern="1200" dirty="0" smtClean="0"/>
            <a:t>Deploy</a:t>
          </a:r>
          <a:r>
            <a:rPr lang="en-US" sz="1800" kern="1200" dirty="0" smtClean="0"/>
            <a:t> </a:t>
          </a:r>
          <a:r>
            <a:rPr lang="en-US" sz="1600" i="1" kern="1200" dirty="0" smtClean="0"/>
            <a:t>Methods of Deployment</a:t>
          </a:r>
          <a:endParaRPr lang="en-US" sz="1600" i="1" kern="1200" dirty="0"/>
        </a:p>
        <a:p>
          <a:pPr marL="171450" lvl="1" indent="-171450" algn="l" defTabSz="800100">
            <a:lnSpc>
              <a:spcPct val="90000"/>
            </a:lnSpc>
            <a:spcBef>
              <a:spcPct val="0"/>
            </a:spcBef>
            <a:spcAft>
              <a:spcPct val="15000"/>
            </a:spcAft>
            <a:buChar char="••"/>
          </a:pPr>
          <a:r>
            <a:rPr lang="en-US" sz="1800" b="1" kern="1200" dirty="0" smtClean="0"/>
            <a:t>Maintain</a:t>
          </a:r>
          <a:r>
            <a:rPr lang="en-US" sz="1800" kern="1200" dirty="0" smtClean="0"/>
            <a:t> </a:t>
          </a:r>
          <a:r>
            <a:rPr lang="en-US" sz="1600" i="1" kern="1200" dirty="0" smtClean="0"/>
            <a:t>Update and Troubleshoot</a:t>
          </a:r>
          <a:endParaRPr lang="en-US" sz="1800" i="1" kern="1200" dirty="0"/>
        </a:p>
      </dsp:txBody>
      <dsp:txXfrm>
        <a:off x="952096" y="1567268"/>
        <a:ext cx="8610972" cy="1676187"/>
      </dsp:txXfrm>
    </dsp:sp>
    <dsp:sp modelId="{B50FEC20-E100-4682-BBCB-95079F5814BC}">
      <dsp:nvSpPr>
        <dsp:cNvPr id="0" name=""/>
        <dsp:cNvSpPr/>
      </dsp:nvSpPr>
      <dsp:spPr>
        <a:xfrm>
          <a:off x="389406" y="1688071"/>
          <a:ext cx="1125381" cy="112538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FCB82F4-C275-498F-A3AD-F0A8F6784968}">
      <dsp:nvSpPr>
        <dsp:cNvPr id="0" name=""/>
        <dsp:cNvSpPr/>
      </dsp:nvSpPr>
      <dsp:spPr>
        <a:xfrm>
          <a:off x="624835" y="3316052"/>
          <a:ext cx="8938233" cy="570334"/>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4617"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 Wrap-Up / Q&amp;A</a:t>
          </a:r>
          <a:endParaRPr lang="en-US" sz="2000" b="1" kern="1200" dirty="0">
            <a:effectLst>
              <a:outerShdw blurRad="38100" dist="38100" dir="2700000" algn="tl">
                <a:srgbClr val="000000">
                  <a:alpha val="43137"/>
                </a:srgbClr>
              </a:outerShdw>
            </a:effectLst>
          </a:endParaRPr>
        </a:p>
      </dsp:txBody>
      <dsp:txXfrm>
        <a:off x="624835" y="3316052"/>
        <a:ext cx="8938233" cy="570334"/>
      </dsp:txXfrm>
    </dsp:sp>
    <dsp:sp modelId="{F0F651CB-A362-496A-A5F9-B1116A27DA02}">
      <dsp:nvSpPr>
        <dsp:cNvPr id="0" name=""/>
        <dsp:cNvSpPr/>
      </dsp:nvSpPr>
      <dsp:spPr>
        <a:xfrm>
          <a:off x="62145" y="3038528"/>
          <a:ext cx="1125381" cy="112538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1"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1"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2:10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189937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4190844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1390415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988455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3993078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2:10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E7028A4-D50C-4CF1-9574-BDE64A45EB65}" type="slidenum">
              <a:rPr lang="en-US" smtClean="0"/>
              <a:t>21</a:t>
            </a:fld>
            <a:endParaRPr lang="en-US"/>
          </a:p>
        </p:txBody>
      </p:sp>
    </p:spTree>
    <p:extLst>
      <p:ext uri="{BB962C8B-B14F-4D97-AF65-F5344CB8AC3E}">
        <p14:creationId xmlns:p14="http://schemas.microsoft.com/office/powerpoint/2010/main" val="4236769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3781049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1514858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2:10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201"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1369514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BBEA6-C67A-41BD-B956-3CC3C72A99AE}" type="slidenum">
              <a:rPr lang="en-US" smtClean="0"/>
              <a:pPr/>
              <a:t>27</a:t>
            </a:fld>
            <a:endParaRPr lang="en-US"/>
          </a:p>
        </p:txBody>
      </p:sp>
    </p:spTree>
    <p:extLst>
      <p:ext uri="{BB962C8B-B14F-4D97-AF65-F5344CB8AC3E}">
        <p14:creationId xmlns:p14="http://schemas.microsoft.com/office/powerpoint/2010/main" val="3454632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2:10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480021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2D14B18D-6A03-4073-A38A-F068DBA35E3D}" type="slidenum">
              <a:rPr lang="en-US">
                <a:solidFill>
                  <a:prstClr val="black"/>
                </a:solidFill>
              </a:rPr>
              <a:pPr/>
              <a:t>34</a:t>
            </a:fld>
            <a:endParaRPr lang="en-US" dirty="0">
              <a:solidFill>
                <a:prstClr val="black"/>
              </a:solidFill>
            </a:endParaRPr>
          </a:p>
        </p:txBody>
      </p:sp>
      <p:sp>
        <p:nvSpPr>
          <p:cNvPr id="4099" name="Rectangle 2"/>
          <p:cNvSpPr>
            <a:spLocks noGrp="1" noRot="1" noChangeAspect="1" noChangeArrowheads="1" noTextEdit="1"/>
          </p:cNvSpPr>
          <p:nvPr>
            <p:ph type="sldImg"/>
          </p:nvPr>
        </p:nvSpPr>
        <p:spPr>
          <a:xfrm>
            <a:off x="381000" y="685800"/>
            <a:ext cx="6096000" cy="3429000"/>
          </a:xfrm>
          <a:ln/>
        </p:spPr>
      </p:sp>
      <p:sp>
        <p:nvSpPr>
          <p:cNvPr id="4100" name="Rectangle 3"/>
          <p:cNvSpPr>
            <a:spLocks noGrp="1" noChangeArrowheads="1"/>
          </p:cNvSpPr>
          <p:nvPr>
            <p:ph type="body" idx="1"/>
          </p:nvPr>
        </p:nvSpPr>
        <p:spPr>
          <a:noFill/>
          <a:ln/>
        </p:spPr>
        <p:txBody>
          <a:bodyPr>
            <a:normAutofit fontScale="47500" lnSpcReduction="20000"/>
          </a:bodyPr>
          <a:lstStyle/>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2:10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2:10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2:10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2:10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2:10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898923" fontAlgn="base">
              <a:spcBef>
                <a:spcPct val="0"/>
              </a:spcBef>
              <a:spcAft>
                <a:spcPct val="0"/>
              </a:spcAft>
              <a:defRPr/>
            </a:pPr>
            <a:fld id="{900DA239-50B2-4766-8975-F71EEC30C40B}" type="slidenum">
              <a:rPr lang="en-US"/>
              <a:pPr defTabSz="898923" fontAlgn="base">
                <a:spcBef>
                  <a:spcPct val="0"/>
                </a:spcBef>
                <a:spcAft>
                  <a:spcPct val="0"/>
                </a:spcAft>
                <a:defRPr/>
              </a:pPr>
              <a:t>3</a:t>
            </a:fld>
            <a:endParaRPr lang="en-US" dirty="0"/>
          </a:p>
        </p:txBody>
      </p:sp>
      <p:sp>
        <p:nvSpPr>
          <p:cNvPr id="3072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marL="171450" indent="-171450">
              <a:buFontTx/>
              <a:buChar char="-"/>
            </a:pPr>
            <a:endParaRPr lang="en-US" dirty="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898923" fontAlgn="base">
              <a:spcBef>
                <a:spcPct val="0"/>
              </a:spcBef>
              <a:spcAft>
                <a:spcPct val="0"/>
              </a:spcAft>
            </a:pPr>
            <a:r>
              <a:rPr lang="en-US" dirty="0" smtClean="0">
                <a:latin typeface="Segoe"/>
              </a:rPr>
              <a:t>© 2008 Microsoft Corporation. All rights reserved. Microsoft, Windows, Windows Vista and other product names are or may be registered trademarks and/or trademarks in the U.S. and/or other countries.</a:t>
            </a:r>
          </a:p>
          <a:p>
            <a:pPr defTabSz="898923" fontAlgn="base">
              <a:spcBef>
                <a:spcPct val="0"/>
              </a:spcBef>
              <a:spcAft>
                <a:spcPct val="0"/>
              </a:spcAft>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898923" fontAlgn="base">
              <a:spcBef>
                <a:spcPct val="0"/>
              </a:spcBef>
              <a:spcAft>
                <a:spcPct val="0"/>
              </a:spcAft>
              <a:defRPr/>
            </a:pPr>
            <a:fld id="{4D093EF9-4CBF-4804-9B06-C2E1D7466A5E}" type="datetime1">
              <a:rPr lang="en-US"/>
              <a:pPr defTabSz="898923" fontAlgn="base">
                <a:spcBef>
                  <a:spcPct val="0"/>
                </a:spcBef>
                <a:spcAft>
                  <a:spcPct val="0"/>
                </a:spcAft>
                <a:defRPr/>
              </a:pPr>
              <a:t>5/18/2011</a:t>
            </a:fld>
            <a:endParaRPr lang="en-US" dirty="0"/>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898923" fontAlgn="base">
              <a:spcBef>
                <a:spcPct val="0"/>
              </a:spcBef>
              <a:spcAft>
                <a:spcPct val="0"/>
              </a:spcAft>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2:10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solidFill>
                <a:prstClr val="black"/>
              </a:solidFill>
            </a:endParaRPr>
          </a:p>
        </p:txBody>
      </p:sp>
      <p:sp>
        <p:nvSpPr>
          <p:cNvPr id="5" name="Date Placeholder 4"/>
          <p:cNvSpPr>
            <a:spLocks noGrp="1"/>
          </p:cNvSpPr>
          <p:nvPr>
            <p:ph type="dt" idx="11"/>
          </p:nvPr>
        </p:nvSpPr>
        <p:spPr/>
        <p:txBody>
          <a:bodyPr/>
          <a:lstStyle/>
          <a:p>
            <a:pPr>
              <a:defRPr/>
            </a:pPr>
            <a:fld id="{F7453312-E598-4A13-8F41-B8F0C5F36E3A}" type="datetime8">
              <a:rPr lang="en-US" smtClean="0">
                <a:solidFill>
                  <a:prstClr val="black"/>
                </a:solidFill>
              </a:rPr>
              <a:pPr>
                <a:defRPr/>
              </a:pPr>
              <a:t>5/18/2011 2:10 PM</a:t>
            </a:fld>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r>
              <a:rPr lang="en-US" dirty="0" smtClean="0">
                <a:solidFill>
                  <a:prstClr val="black"/>
                </a:solidFill>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B16B0806-ED13-4AA7-885D-468340201185}" type="slidenum">
              <a:rPr lang="en-US" smtClean="0">
                <a:solidFill>
                  <a:prstClr val="black"/>
                </a:solidFill>
              </a:rPr>
              <a:pPr>
                <a:defRPr/>
              </a:pPr>
              <a:t>5</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79D40-B0E6-4665-AC6B-90C5A867AB8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38137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5148" indent="-225148"/>
            <a:endParaRPr lang="en-US" dirty="0"/>
          </a:p>
        </p:txBody>
      </p:sp>
      <p:sp>
        <p:nvSpPr>
          <p:cNvPr id="4" name="Slide Number Placeholder 3"/>
          <p:cNvSpPr>
            <a:spLocks noGrp="1"/>
          </p:cNvSpPr>
          <p:nvPr>
            <p:ph type="sldNum" sz="quarter" idx="10"/>
          </p:nvPr>
        </p:nvSpPr>
        <p:spPr/>
        <p:txBody>
          <a:bodyPr/>
          <a:lstStyle/>
          <a:p>
            <a:fld id="{F90CCD15-0FE0-488D-AAE0-E3A79C1CB1A1}" type="slidenum">
              <a:rPr lang="en-US" smtClean="0"/>
              <a:pPr/>
              <a:t>7</a:t>
            </a:fld>
            <a:endParaRPr lang="en-US"/>
          </a:p>
        </p:txBody>
      </p:sp>
    </p:spTree>
    <p:extLst>
      <p:ext uri="{BB962C8B-B14F-4D97-AF65-F5344CB8AC3E}">
        <p14:creationId xmlns:p14="http://schemas.microsoft.com/office/powerpoint/2010/main" val="2779424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2D14B18D-6A03-4073-A38A-F068DBA35E3D}" type="slidenum">
              <a:rPr lang="en-US">
                <a:solidFill>
                  <a:prstClr val="black"/>
                </a:solidFill>
              </a:rPr>
              <a:pPr/>
              <a:t>8</a:t>
            </a:fld>
            <a:endParaRPr lang="en-US" dirty="0">
              <a:solidFill>
                <a:prstClr val="black"/>
              </a:solidFill>
            </a:endParaRPr>
          </a:p>
        </p:txBody>
      </p:sp>
      <p:sp>
        <p:nvSpPr>
          <p:cNvPr id="4099" name="Rectangle 2"/>
          <p:cNvSpPr>
            <a:spLocks noGrp="1" noRot="1" noChangeAspect="1" noChangeArrowheads="1" noTextEdit="1"/>
          </p:cNvSpPr>
          <p:nvPr>
            <p:ph type="sldImg"/>
          </p:nvPr>
        </p:nvSpPr>
        <p:spPr>
          <a:xfrm>
            <a:off x="381000" y="685800"/>
            <a:ext cx="6096000" cy="3429000"/>
          </a:xfrm>
          <a:ln/>
        </p:spPr>
      </p:sp>
      <p:sp>
        <p:nvSpPr>
          <p:cNvPr id="4100" name="Rectangle 3"/>
          <p:cNvSpPr>
            <a:spLocks noGrp="1" noChangeArrowheads="1"/>
          </p:cNvSpPr>
          <p:nvPr>
            <p:ph type="body" idx="1"/>
          </p:nvPr>
        </p:nvSpPr>
        <p:spPr>
          <a:noFill/>
          <a:ln/>
        </p:spPr>
        <p:txBody>
          <a:bodyPr>
            <a:normAutofit fontScale="47500" lnSpcReduction="20000"/>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79D40-B0E6-4665-AC6B-90C5A867AB8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871046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79D40-B0E6-4665-AC6B-90C5A867AB8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98469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38223367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890161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267022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72734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21979075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40968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40087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22911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23886543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435094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643824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6339254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6"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210824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30736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2596030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87495157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8693841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6885307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9964106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433122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962555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3264341"/>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6" r:id="rId2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62367512"/>
      </p:ext>
    </p:extLst>
  </p:cSld>
  <p:clrMap bg1="dk1" tx1="lt1" bg2="dk2" tx2="lt2" accent1="accent1" accent2="accent2" accent3="accent3" accent4="accent4" accent5="accent5" accent6="accent6" hlink="hlink" folHlink="folHlink"/>
  <p:sldLayoutIdLst>
    <p:sldLayoutId id="2147483764"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microsoft.com/downloads/en/details.aspx?FamilyID=E5433D88-685F-4036-B435-570FF53598CD&amp;displaylang=en"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upport.microsoft.com/kb/972435"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blogs.technet.com/b/windows_vpc/archive/2010/03/19/windows-virtual-pc-and-windows-xp-mode-no-longer-require-hav-processors.aspx"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hyperlink" Target="http://support.microsoft.com/kb/977206"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0.xml"/><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http://www.microsoft.com/casestudies/Case_Study_Search_Results.aspx?Type=1&amp;ProTaxID=11574&amp;LangID=46"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mailto:briz@microsoft.com"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57.png"/><Relationship Id="rId5" Type="http://schemas.openxmlformats.org/officeDocument/2006/relationships/hyperlink" Target="http://www.microsoft.com/learning" TargetMode="External"/><Relationship Id="rId10" Type="http://schemas.openxmlformats.org/officeDocument/2006/relationships/image" Target="../media/image56.emf"/><Relationship Id="rId4" Type="http://schemas.openxmlformats.org/officeDocument/2006/relationships/image" Target="../media/image53.png"/><Relationship Id="rId9" Type="http://schemas.openxmlformats.org/officeDocument/2006/relationships/image" Target="../media/image55.pn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46932458"/>
              </p:ext>
            </p:extLst>
          </p:nvPr>
        </p:nvGraphicFramePr>
        <p:xfrm>
          <a:off x="673118" y="990359"/>
          <a:ext cx="10286635" cy="4896176"/>
        </p:xfrm>
        <a:graphic>
          <a:graphicData uri="http://schemas.openxmlformats.org/drawingml/2006/table">
            <a:tbl>
              <a:tblPr firstRow="1"/>
              <a:tblGrid>
                <a:gridCol w="5275759"/>
                <a:gridCol w="1670292"/>
                <a:gridCol w="1670292"/>
                <a:gridCol w="1670292"/>
              </a:tblGrid>
              <a:tr h="402336">
                <a:tc>
                  <a:txBody>
                    <a:bodyPr/>
                    <a:lstStyle/>
                    <a:p>
                      <a:pPr marL="0" lvl="1" indent="-342900" algn="l" defTabSz="914099" rtl="0" eaLnBrk="1" fontAlgn="base" latinLnBrk="0" hangingPunct="1">
                        <a:lnSpc>
                          <a:spcPts val="1800"/>
                        </a:lnSpc>
                        <a:spcBef>
                          <a:spcPct val="0"/>
                        </a:spcBef>
                        <a:spcAft>
                          <a:spcPct val="0"/>
                        </a:spcAft>
                        <a:buClr>
                          <a:srgbClr val="FFFF99"/>
                        </a:buClr>
                        <a:buSzPct val="80000"/>
                        <a:tabLst>
                          <a:tab pos="424590" algn="l"/>
                        </a:tabLst>
                        <a:defRPr/>
                      </a:pPr>
                      <a:r>
                        <a:rPr lang="en-US" sz="1700" b="1" kern="0" dirty="0" smtClean="0">
                          <a:solidFill>
                            <a:schemeClr val="bg1"/>
                          </a:solidFill>
                          <a:effectLst/>
                        </a:rPr>
                        <a:t>Feature</a:t>
                      </a:r>
                      <a:endParaRPr lang="en-US" sz="1700" b="1" kern="0" dirty="0">
                        <a:solidFill>
                          <a:schemeClr val="bg1"/>
                        </a:solidFill>
                        <a:effectLst/>
                        <a:latin typeface="+mn-lt"/>
                        <a:ea typeface="Segoe UI" pitchFamily="34" charset="0"/>
                        <a:cs typeface="Segoe UI Semibold"/>
                      </a:endParaRPr>
                    </a:p>
                  </a:txBody>
                  <a:tcPr marL="182832" marR="121888" marT="48768" marB="48768">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marL="0" lvl="1" indent="-342900" algn="ctr" defTabSz="914099" rtl="0" eaLnBrk="1" fontAlgn="base" latinLnBrk="0" hangingPunct="1">
                        <a:lnSpc>
                          <a:spcPts val="1800"/>
                        </a:lnSpc>
                        <a:spcBef>
                          <a:spcPct val="0"/>
                        </a:spcBef>
                        <a:spcAft>
                          <a:spcPct val="0"/>
                        </a:spcAft>
                        <a:buClr>
                          <a:srgbClr val="FFFF99"/>
                        </a:buClr>
                        <a:buSzPct val="80000"/>
                        <a:tabLst>
                          <a:tab pos="424590" algn="l"/>
                        </a:tabLst>
                        <a:defRPr/>
                      </a:pPr>
                      <a:endParaRPr lang="en-US" sz="1700" b="1" kern="0" dirty="0">
                        <a:solidFill>
                          <a:schemeClr val="bg1"/>
                        </a:solidFill>
                        <a:effectLst/>
                        <a:latin typeface="+mn-lt"/>
                        <a:ea typeface="Segoe UI" pitchFamily="34" charset="0"/>
                        <a:cs typeface="Segoe UI Semibold"/>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342900" algn="ctr" defTabSz="914099" rtl="0" eaLnBrk="1" fontAlgn="base" latinLnBrk="0" hangingPunct="1">
                        <a:lnSpc>
                          <a:spcPts val="1800"/>
                        </a:lnSpc>
                        <a:spcBef>
                          <a:spcPct val="0"/>
                        </a:spcBef>
                        <a:spcAft>
                          <a:spcPct val="0"/>
                        </a:spcAft>
                        <a:buClr>
                          <a:srgbClr val="FFFF99"/>
                        </a:buClr>
                        <a:buSzPct val="80000"/>
                        <a:buFontTx/>
                        <a:buNone/>
                        <a:tabLst>
                          <a:tab pos="424590" algn="l"/>
                        </a:tabLst>
                        <a:defRPr/>
                      </a:pPr>
                      <a:endParaRPr lang="en-US" sz="1700" b="1" kern="0" dirty="0" smtClean="0">
                        <a:solidFill>
                          <a:schemeClr val="bg1"/>
                        </a:solidFill>
                        <a:effectLst/>
                        <a:latin typeface="+mn-lt"/>
                        <a:ea typeface="Segoe UI" pitchFamily="34" charset="0"/>
                        <a:cs typeface="Segoe UI Semibold"/>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342900" algn="ctr" defTabSz="914099" rtl="0" eaLnBrk="1" fontAlgn="base" latinLnBrk="0" hangingPunct="1">
                        <a:lnSpc>
                          <a:spcPts val="1800"/>
                        </a:lnSpc>
                        <a:spcBef>
                          <a:spcPct val="0"/>
                        </a:spcBef>
                        <a:spcAft>
                          <a:spcPct val="0"/>
                        </a:spcAft>
                        <a:buClr>
                          <a:srgbClr val="FFFF99"/>
                        </a:buClr>
                        <a:buSzPct val="80000"/>
                        <a:buFontTx/>
                        <a:buNone/>
                        <a:tabLst>
                          <a:tab pos="424590" algn="l"/>
                        </a:tabLst>
                        <a:defRPr/>
                      </a:pPr>
                      <a:endParaRPr lang="en-US" sz="1700" b="1" kern="0" dirty="0">
                        <a:solidFill>
                          <a:schemeClr val="bg1"/>
                        </a:solidFill>
                        <a:effectLst/>
                        <a:latin typeface="+mn-lt"/>
                        <a:ea typeface="Segoe UI" pitchFamily="34" charset="0"/>
                        <a:cs typeface="Segoe UI Semibold"/>
                      </a:endParaRPr>
                    </a:p>
                  </a:txBody>
                  <a:tcPr marL="121888" marR="121888">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5680">
                <a:tc>
                  <a:txBody>
                    <a:bodyPr/>
                    <a:lstStyle/>
                    <a:p>
                      <a:r>
                        <a:rPr lang="en-US" sz="1600" smtClean="0">
                          <a:solidFill>
                            <a:schemeClr val="tx1"/>
                          </a:solidFill>
                        </a:rPr>
                        <a:t>Seamless</a:t>
                      </a:r>
                      <a:r>
                        <a:rPr lang="en-US" sz="1600" baseline="0" smtClean="0">
                          <a:solidFill>
                            <a:schemeClr val="tx1"/>
                          </a:solidFill>
                        </a:rPr>
                        <a:t> </a:t>
                      </a:r>
                      <a:r>
                        <a:rPr lang="en-US" sz="1600" smtClean="0">
                          <a:solidFill>
                            <a:schemeClr val="tx1"/>
                          </a:solidFill>
                        </a:rPr>
                        <a:t>Application</a:t>
                      </a:r>
                      <a:r>
                        <a:rPr lang="en-US" sz="1600" baseline="0" smtClean="0">
                          <a:solidFill>
                            <a:schemeClr val="tx1"/>
                          </a:solidFill>
                        </a:rPr>
                        <a:t> Compatibility Environment</a:t>
                      </a:r>
                      <a:endParaRPr lang="en-US" sz="1600" dirty="0">
                        <a:solidFill>
                          <a:schemeClr val="tx1"/>
                        </a:solidFill>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5680">
                <a:tc>
                  <a:txBody>
                    <a:bodyPr/>
                    <a:lstStyle/>
                    <a:p>
                      <a:r>
                        <a:rPr lang="en-US" sz="1600" dirty="0" smtClean="0">
                          <a:solidFill>
                            <a:schemeClr val="tx1"/>
                          </a:solidFill>
                        </a:rPr>
                        <a:t>Seamless</a:t>
                      </a:r>
                      <a:r>
                        <a:rPr lang="en-US" sz="1600" baseline="0" dirty="0" smtClean="0">
                          <a:solidFill>
                            <a:schemeClr val="tx1"/>
                          </a:solidFill>
                        </a:rPr>
                        <a:t> access to documents and data files</a:t>
                      </a:r>
                      <a:endParaRPr lang="en-US" sz="1600" dirty="0">
                        <a:solidFill>
                          <a:schemeClr val="tx1"/>
                        </a:solidFill>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5680">
                <a:tc>
                  <a:txBody>
                    <a:bodyPr/>
                    <a:lstStyle/>
                    <a:p>
                      <a:r>
                        <a:rPr lang="en-US" sz="1600" dirty="0" smtClean="0">
                          <a:solidFill>
                            <a:schemeClr val="tx1"/>
                          </a:solidFill>
                        </a:rPr>
                        <a:t>Support for USB</a:t>
                      </a:r>
                      <a:r>
                        <a:rPr lang="en-US" sz="1600" baseline="0" dirty="0" smtClean="0">
                          <a:solidFill>
                            <a:schemeClr val="tx1"/>
                          </a:solidFill>
                        </a:rPr>
                        <a:t> devices – including Smart Cards</a:t>
                      </a:r>
                      <a:endParaRPr lang="en-US" sz="1600" dirty="0">
                        <a:solidFill>
                          <a:schemeClr val="tx1"/>
                        </a:solidFill>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5680">
                <a:tc>
                  <a:txBody>
                    <a:bodyPr/>
                    <a:lstStyle/>
                    <a:p>
                      <a:r>
                        <a:rPr lang="en-US" sz="1600" dirty="0" smtClean="0">
                          <a:solidFill>
                            <a:schemeClr val="tx1"/>
                          </a:solidFill>
                        </a:rPr>
                        <a:t>Automatic application publishing</a:t>
                      </a:r>
                      <a:endParaRPr lang="en-US" sz="1600" dirty="0">
                        <a:solidFill>
                          <a:schemeClr val="tx1"/>
                        </a:solidFill>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5680">
                <a:tc>
                  <a:txBody>
                    <a:bodyPr/>
                    <a:lstStyle/>
                    <a:p>
                      <a:r>
                        <a:rPr lang="en-US" sz="1600" dirty="0" smtClean="0">
                          <a:solidFill>
                            <a:schemeClr val="tx1"/>
                          </a:solidFill>
                        </a:rPr>
                        <a:t>Deploy</a:t>
                      </a:r>
                      <a:r>
                        <a:rPr lang="en-US" sz="1600" baseline="0" dirty="0" smtClean="0">
                          <a:solidFill>
                            <a:schemeClr val="tx1"/>
                          </a:solidFill>
                        </a:rPr>
                        <a:t> your custom Windows XP image</a:t>
                      </a:r>
                      <a:endParaRPr lang="en-US" sz="1600" dirty="0">
                        <a:solidFill>
                          <a:schemeClr val="tx1"/>
                        </a:solidFill>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5680">
                <a:tc>
                  <a:txBody>
                    <a:bodyPr/>
                    <a:lstStyle/>
                    <a:p>
                      <a:r>
                        <a:rPr lang="en-US" sz="1600" dirty="0" smtClean="0">
                          <a:solidFill>
                            <a:schemeClr val="tx1"/>
                          </a:solidFill>
                        </a:rPr>
                        <a:t>Integrates with System Center or third</a:t>
                      </a:r>
                      <a:r>
                        <a:rPr lang="en-US" sz="1600" baseline="0" dirty="0" smtClean="0">
                          <a:solidFill>
                            <a:schemeClr val="tx1"/>
                          </a:solidFill>
                        </a:rPr>
                        <a:t> party systems</a:t>
                      </a:r>
                      <a:endParaRPr lang="en-US" sz="1600" dirty="0">
                        <a:solidFill>
                          <a:schemeClr val="tx1"/>
                        </a:solidFill>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5680">
                <a:tc>
                  <a:txBody>
                    <a:bodyPr/>
                    <a:lstStyle/>
                    <a:p>
                      <a:r>
                        <a:rPr lang="en-US" sz="1600" dirty="0" smtClean="0">
                          <a:solidFill>
                            <a:schemeClr val="tx1"/>
                          </a:solidFill>
                        </a:rPr>
                        <a:t>Seamless redirection of URLs</a:t>
                      </a:r>
                      <a:r>
                        <a:rPr lang="en-US" sz="1600" baseline="0" dirty="0" smtClean="0">
                          <a:solidFill>
                            <a:schemeClr val="tx1"/>
                          </a:solidFill>
                        </a:rPr>
                        <a:t> to Internet Explorer 6/7</a:t>
                      </a:r>
                      <a:endParaRPr lang="en-US" sz="1600" dirty="0">
                        <a:solidFill>
                          <a:schemeClr val="tx1"/>
                        </a:solidFill>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5680">
                <a:tc>
                  <a:txBody>
                    <a:bodyPr/>
                    <a:lstStyle/>
                    <a:p>
                      <a:r>
                        <a:rPr lang="en-US" sz="1600" dirty="0" smtClean="0">
                          <a:solidFill>
                            <a:schemeClr val="tx1"/>
                          </a:solidFill>
                        </a:rPr>
                        <a:t>Shared environment</a:t>
                      </a:r>
                      <a:r>
                        <a:rPr lang="en-US" sz="1600" baseline="0" dirty="0" smtClean="0">
                          <a:solidFill>
                            <a:schemeClr val="tx1"/>
                          </a:solidFill>
                        </a:rPr>
                        <a:t> s</a:t>
                      </a:r>
                      <a:r>
                        <a:rPr lang="en-US" sz="1600" dirty="0" smtClean="0">
                          <a:solidFill>
                            <a:schemeClr val="tx1"/>
                          </a:solidFill>
                        </a:rPr>
                        <a:t>upport</a:t>
                      </a:r>
                      <a:endParaRPr lang="en-US" sz="1600" dirty="0">
                        <a:solidFill>
                          <a:schemeClr val="tx1"/>
                        </a:solidFill>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5680">
                <a:tc>
                  <a:txBody>
                    <a:bodyPr/>
                    <a:lstStyle/>
                    <a:p>
                      <a:r>
                        <a:rPr lang="en-US" sz="1600" dirty="0" smtClean="0">
                          <a:solidFill>
                            <a:schemeClr val="tx1"/>
                          </a:solidFill>
                        </a:rPr>
                        <a:t>Wake-to-patch</a:t>
                      </a:r>
                      <a:r>
                        <a:rPr lang="en-US" sz="1600" baseline="0" dirty="0" smtClean="0">
                          <a:solidFill>
                            <a:schemeClr val="tx1"/>
                          </a:solidFill>
                        </a:rPr>
                        <a:t> the virtual environment</a:t>
                      </a:r>
                      <a:endParaRPr lang="en-US" sz="1600" dirty="0">
                        <a:solidFill>
                          <a:schemeClr val="tx1"/>
                        </a:solidFill>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5680">
                <a:tc>
                  <a:txBody>
                    <a:bodyPr/>
                    <a:lstStyle/>
                    <a:p>
                      <a:r>
                        <a:rPr lang="en-US" sz="1600" dirty="0" smtClean="0">
                          <a:solidFill>
                            <a:schemeClr val="tx1"/>
                          </a:solidFill>
                        </a:rPr>
                        <a:t>Automated first-time</a:t>
                      </a:r>
                      <a:r>
                        <a:rPr lang="en-US" sz="1600" baseline="0" dirty="0" smtClean="0">
                          <a:solidFill>
                            <a:schemeClr val="tx1"/>
                          </a:solidFill>
                        </a:rPr>
                        <a:t> setup</a:t>
                      </a:r>
                      <a:endParaRPr lang="en-US" sz="1600" dirty="0">
                        <a:solidFill>
                          <a:schemeClr val="tx1"/>
                        </a:solidFill>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5680">
                <a:tc>
                  <a:txBody>
                    <a:bodyPr/>
                    <a:lstStyle/>
                    <a:p>
                      <a:r>
                        <a:rPr lang="en-US" sz="1600" dirty="0" smtClean="0">
                          <a:solidFill>
                            <a:schemeClr val="tx1"/>
                          </a:solidFill>
                        </a:rPr>
                        <a:t>Easy-to-use packaging</a:t>
                      </a:r>
                      <a:r>
                        <a:rPr lang="en-US" sz="1600" baseline="0" dirty="0" smtClean="0">
                          <a:solidFill>
                            <a:schemeClr val="tx1"/>
                          </a:solidFill>
                        </a:rPr>
                        <a:t> and configuration wizard</a:t>
                      </a:r>
                      <a:endParaRPr lang="en-US" sz="1600" dirty="0">
                        <a:solidFill>
                          <a:schemeClr val="tx1"/>
                        </a:solidFill>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5680">
                <a:tc>
                  <a:txBody>
                    <a:bodyPr/>
                    <a:lstStyle/>
                    <a:p>
                      <a:r>
                        <a:rPr lang="en-US" sz="1600" dirty="0" smtClean="0">
                          <a:solidFill>
                            <a:schemeClr val="tx1"/>
                          </a:solidFill>
                        </a:rPr>
                        <a:t>WMI monitoring</a:t>
                      </a:r>
                      <a:r>
                        <a:rPr lang="en-US" sz="1600" baseline="0" dirty="0" smtClean="0">
                          <a:solidFill>
                            <a:schemeClr val="tx1"/>
                          </a:solidFill>
                        </a:rPr>
                        <a:t> interface</a:t>
                      </a:r>
                      <a:endParaRPr lang="en-US" sz="1600" dirty="0">
                        <a:solidFill>
                          <a:schemeClr val="tx1"/>
                        </a:solidFill>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5680">
                <a:tc>
                  <a:txBody>
                    <a:bodyPr/>
                    <a:lstStyle/>
                    <a:p>
                      <a:r>
                        <a:rPr lang="en-US" sz="1600" dirty="0" smtClean="0">
                          <a:solidFill>
                            <a:schemeClr val="tx1"/>
                          </a:solidFill>
                        </a:rPr>
                        <a:t>Automatically synchronize</a:t>
                      </a:r>
                      <a:r>
                        <a:rPr lang="en-US" sz="1600" baseline="0" dirty="0" smtClean="0">
                          <a:solidFill>
                            <a:schemeClr val="tx1"/>
                          </a:solidFill>
                        </a:rPr>
                        <a:t> host network printers</a:t>
                      </a:r>
                      <a:endParaRPr lang="en-US" sz="1600" dirty="0">
                        <a:solidFill>
                          <a:schemeClr val="tx1"/>
                        </a:solidFill>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633233878"/>
              </p:ext>
            </p:extLst>
          </p:nvPr>
        </p:nvGraphicFramePr>
        <p:xfrm>
          <a:off x="9282333" y="993183"/>
          <a:ext cx="1670292" cy="4890080"/>
        </p:xfrm>
        <a:graphic>
          <a:graphicData uri="http://schemas.openxmlformats.org/drawingml/2006/table">
            <a:tbl>
              <a:tblPr firstRow="1"/>
              <a:tblGrid>
                <a:gridCol w="1670292"/>
              </a:tblGrid>
              <a:tr h="396240">
                <a:tc>
                  <a:txBody>
                    <a:bodyPr/>
                    <a:lstStyle/>
                    <a:p>
                      <a:pPr marL="0" marR="0" lvl="1" indent="-342900" algn="ctr" defTabSz="914099" rtl="0" eaLnBrk="1" fontAlgn="base" latinLnBrk="0" hangingPunct="1">
                        <a:lnSpc>
                          <a:spcPts val="1800"/>
                        </a:lnSpc>
                        <a:spcBef>
                          <a:spcPct val="0"/>
                        </a:spcBef>
                        <a:spcAft>
                          <a:spcPct val="0"/>
                        </a:spcAft>
                        <a:buClr>
                          <a:srgbClr val="FFFF99"/>
                        </a:buClr>
                        <a:buSzPct val="80000"/>
                        <a:buFontTx/>
                        <a:buNone/>
                        <a:tabLst>
                          <a:tab pos="424590" algn="l"/>
                        </a:tabLst>
                        <a:defRPr/>
                      </a:pPr>
                      <a:r>
                        <a:rPr lang="en-US" sz="1700" b="1" kern="0" dirty="0" smtClean="0">
                          <a:solidFill>
                            <a:schemeClr val="bg1"/>
                          </a:solidFill>
                          <a:effectLst>
                            <a:outerShdw blurRad="50800" dist="38100" dir="2700000">
                              <a:srgbClr val="000000">
                                <a:alpha val="43000"/>
                              </a:srgbClr>
                            </a:outerShdw>
                          </a:effectLst>
                        </a:rPr>
                        <a:t>MED-V v2</a:t>
                      </a:r>
                      <a:endParaRPr lang="en-US" sz="1700" b="1" kern="0" dirty="0">
                        <a:solidFill>
                          <a:schemeClr val="bg1"/>
                        </a:solidFill>
                        <a:effectLst>
                          <a:outerShdw blurRad="50800" dist="38100" dir="2700000">
                            <a:srgbClr val="000000">
                              <a:alpha val="43000"/>
                            </a:srgbClr>
                          </a:outerShdw>
                        </a:effectLst>
                        <a:latin typeface="+mn-lt"/>
                        <a:ea typeface="Segoe UI" pitchFamily="34" charset="0"/>
                        <a:cs typeface="Segoe UI Semibold"/>
                      </a:endParaRPr>
                    </a:p>
                  </a:txBody>
                  <a:tcPr marL="121888" marR="121888">
                    <a:lnL w="12700" cap="flat" cmpd="sng" algn="ctr">
                      <a:no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r>
              <a:tr h="345680">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45680">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345680">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345680">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345680">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45680">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45680">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45680">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45680">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345680">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45680">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345680">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345680">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405648341"/>
              </p:ext>
            </p:extLst>
          </p:nvPr>
        </p:nvGraphicFramePr>
        <p:xfrm>
          <a:off x="673118" y="990359"/>
          <a:ext cx="10286635" cy="4896176"/>
        </p:xfrm>
        <a:graphic>
          <a:graphicData uri="http://schemas.openxmlformats.org/drawingml/2006/table">
            <a:tbl>
              <a:tblPr firstRow="1"/>
              <a:tblGrid>
                <a:gridCol w="5275759"/>
                <a:gridCol w="1670292"/>
                <a:gridCol w="1670292"/>
                <a:gridCol w="1670292"/>
              </a:tblGrid>
              <a:tr h="402336">
                <a:tc>
                  <a:txBody>
                    <a:bodyPr/>
                    <a:lstStyle/>
                    <a:p>
                      <a:pPr marL="0" lvl="1" indent="-342900" algn="l" defTabSz="914099" rtl="0" eaLnBrk="1" fontAlgn="base" latinLnBrk="0" hangingPunct="1">
                        <a:lnSpc>
                          <a:spcPts val="1800"/>
                        </a:lnSpc>
                        <a:spcBef>
                          <a:spcPct val="0"/>
                        </a:spcBef>
                        <a:spcAft>
                          <a:spcPct val="0"/>
                        </a:spcAft>
                        <a:buClr>
                          <a:srgbClr val="FFFF99"/>
                        </a:buClr>
                        <a:buSzPct val="80000"/>
                        <a:tabLst>
                          <a:tab pos="424590" algn="l"/>
                        </a:tabLst>
                        <a:defRPr/>
                      </a:pPr>
                      <a:r>
                        <a:rPr lang="en-US" sz="1700" b="1" kern="0" dirty="0" smtClean="0">
                          <a:solidFill>
                            <a:schemeClr val="bg1"/>
                          </a:solidFill>
                          <a:effectLst>
                            <a:outerShdw blurRad="50800" dist="38100" dir="2700000">
                              <a:srgbClr val="000000">
                                <a:alpha val="43000"/>
                              </a:srgbClr>
                            </a:outerShdw>
                          </a:effectLst>
                        </a:rPr>
                        <a:t>Feature</a:t>
                      </a:r>
                      <a:endParaRPr lang="en-US" sz="1700" b="1" kern="0" dirty="0">
                        <a:solidFill>
                          <a:schemeClr val="bg1"/>
                        </a:solidFill>
                        <a:effectLst>
                          <a:outerShdw blurRad="50800" dist="38100" dir="2700000">
                            <a:srgbClr val="000000">
                              <a:alpha val="43000"/>
                            </a:srgbClr>
                          </a:outerShdw>
                        </a:effectLst>
                        <a:latin typeface="+mn-lt"/>
                        <a:ea typeface="Segoe UI" pitchFamily="34" charset="0"/>
                        <a:cs typeface="Segoe UI Semibold"/>
                      </a:endParaRPr>
                    </a:p>
                  </a:txBody>
                  <a:tcPr marL="182832" marR="121888" marT="48768" marB="48768">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marL="0" marR="0" lvl="1" indent="-342900" algn="ctr" defTabSz="914099" rtl="0" eaLnBrk="1" fontAlgn="base" latinLnBrk="0" hangingPunct="1">
                        <a:lnSpc>
                          <a:spcPts val="1800"/>
                        </a:lnSpc>
                        <a:spcBef>
                          <a:spcPct val="0"/>
                        </a:spcBef>
                        <a:spcAft>
                          <a:spcPct val="0"/>
                        </a:spcAft>
                        <a:buClr>
                          <a:srgbClr val="FFFF99"/>
                        </a:buClr>
                        <a:buSzPct val="80000"/>
                        <a:buFontTx/>
                        <a:buNone/>
                        <a:tabLst>
                          <a:tab pos="424590" algn="l"/>
                        </a:tabLst>
                        <a:defRPr/>
                      </a:pPr>
                      <a:r>
                        <a:rPr lang="en-US" sz="1700" b="1" kern="0" dirty="0" smtClean="0">
                          <a:solidFill>
                            <a:schemeClr val="bg1"/>
                          </a:solidFill>
                          <a:effectLst>
                            <a:outerShdw blurRad="50800" dist="38100" dir="2700000">
                              <a:srgbClr val="000000">
                                <a:alpha val="43000"/>
                              </a:srgbClr>
                            </a:outerShdw>
                          </a:effectLst>
                        </a:rPr>
                        <a:t>MED-V v2</a:t>
                      </a:r>
                      <a:endParaRPr lang="en-US" sz="1700" b="1" kern="0" dirty="0">
                        <a:solidFill>
                          <a:schemeClr val="bg1"/>
                        </a:solidFill>
                        <a:effectLst>
                          <a:outerShdw blurRad="50800" dist="38100" dir="2700000">
                            <a:srgbClr val="000000">
                              <a:alpha val="43000"/>
                            </a:srgbClr>
                          </a:outerShdw>
                        </a:effectLst>
                        <a:latin typeface="+mn-lt"/>
                        <a:ea typeface="Segoe UI" pitchFamily="34" charset="0"/>
                        <a:cs typeface="Segoe UI Semibold"/>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marL="0" marR="0" lvl="1" indent="-342900" algn="ctr" defTabSz="914099" rtl="0" eaLnBrk="1" fontAlgn="base" latinLnBrk="0" hangingPunct="1">
                        <a:lnSpc>
                          <a:spcPts val="1800"/>
                        </a:lnSpc>
                        <a:spcBef>
                          <a:spcPct val="0"/>
                        </a:spcBef>
                        <a:spcAft>
                          <a:spcPct val="0"/>
                        </a:spcAft>
                        <a:buClr>
                          <a:srgbClr val="FFFF99"/>
                        </a:buClr>
                        <a:buSzPct val="80000"/>
                        <a:buFontTx/>
                        <a:buNone/>
                        <a:tabLst>
                          <a:tab pos="424590" algn="l"/>
                        </a:tabLst>
                        <a:defRPr/>
                      </a:pPr>
                      <a:endParaRPr lang="en-US" sz="1700" b="1" kern="0" dirty="0" smtClean="0">
                        <a:solidFill>
                          <a:schemeClr val="bg1"/>
                        </a:solidFill>
                        <a:effectLst/>
                        <a:latin typeface="+mn-lt"/>
                        <a:ea typeface="Segoe UI" pitchFamily="34" charset="0"/>
                        <a:cs typeface="Segoe UI Semibold"/>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342900" algn="ctr" defTabSz="914099" rtl="0" eaLnBrk="1" fontAlgn="base" latinLnBrk="0" hangingPunct="1">
                        <a:lnSpc>
                          <a:spcPts val="1800"/>
                        </a:lnSpc>
                        <a:spcBef>
                          <a:spcPct val="0"/>
                        </a:spcBef>
                        <a:spcAft>
                          <a:spcPct val="0"/>
                        </a:spcAft>
                        <a:buClr>
                          <a:srgbClr val="FFFF99"/>
                        </a:buClr>
                        <a:buSzPct val="80000"/>
                        <a:buFontTx/>
                        <a:buNone/>
                        <a:tabLst>
                          <a:tab pos="424590" algn="l"/>
                        </a:tabLst>
                        <a:defRPr/>
                      </a:pPr>
                      <a:endParaRPr lang="en-US" sz="1700" b="1" kern="0" dirty="0">
                        <a:solidFill>
                          <a:schemeClr val="bg1"/>
                        </a:solidFill>
                        <a:effectLst>
                          <a:outerShdw blurRad="50800" dist="38100" dir="2700000">
                            <a:srgbClr val="000000">
                              <a:alpha val="43000"/>
                            </a:srgbClr>
                          </a:outerShdw>
                        </a:effectLst>
                        <a:latin typeface="+mn-lt"/>
                        <a:ea typeface="Segoe UI" pitchFamily="34" charset="0"/>
                        <a:cs typeface="Segoe UI Semibold"/>
                      </a:endParaRPr>
                    </a:p>
                  </a:txBody>
                  <a:tcPr marL="121888" marR="121888">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5680">
                <a:tc>
                  <a:txBody>
                    <a:bodyPr/>
                    <a:lstStyle/>
                    <a:p>
                      <a:r>
                        <a:rPr lang="en-US" sz="1600" dirty="0" smtClean="0">
                          <a:solidFill>
                            <a:schemeClr val="bg1">
                              <a:lumMod val="65000"/>
                            </a:schemeClr>
                          </a:solidFill>
                        </a:rPr>
                        <a:t>Seamless</a:t>
                      </a:r>
                      <a:r>
                        <a:rPr lang="en-US" sz="1600" baseline="0" dirty="0" smtClean="0">
                          <a:solidFill>
                            <a:schemeClr val="bg1">
                              <a:lumMod val="65000"/>
                            </a:schemeClr>
                          </a:solidFill>
                        </a:rPr>
                        <a:t> </a:t>
                      </a:r>
                      <a:r>
                        <a:rPr lang="en-US" sz="1600" dirty="0" smtClean="0">
                          <a:solidFill>
                            <a:schemeClr val="bg1">
                              <a:lumMod val="65000"/>
                            </a:schemeClr>
                          </a:solidFill>
                        </a:rPr>
                        <a:t>Application</a:t>
                      </a:r>
                      <a:r>
                        <a:rPr lang="en-US" sz="1600" baseline="0" dirty="0" smtClean="0">
                          <a:solidFill>
                            <a:schemeClr val="bg1">
                              <a:lumMod val="65000"/>
                            </a:schemeClr>
                          </a:solidFill>
                        </a:rPr>
                        <a:t> Compatibility Environment</a:t>
                      </a:r>
                      <a:endParaRPr lang="en-US" sz="1600" dirty="0">
                        <a:solidFill>
                          <a:schemeClr val="bg1">
                            <a:lumMod val="65000"/>
                          </a:schemeClr>
                        </a:solidFill>
                        <a:latin typeface="+mn-lt"/>
                      </a:endParaRPr>
                    </a:p>
                  </a:txBody>
                  <a:tcPr marL="182832" marR="121888"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5680">
                <a:tc>
                  <a:txBody>
                    <a:bodyPr/>
                    <a:lstStyle/>
                    <a:p>
                      <a:r>
                        <a:rPr lang="en-US" sz="1600" dirty="0" smtClean="0"/>
                        <a:t>Seamless</a:t>
                      </a:r>
                      <a:r>
                        <a:rPr lang="en-US" sz="1600" baseline="0" dirty="0" smtClean="0"/>
                        <a:t> access to documents and data files</a:t>
                      </a:r>
                      <a:endParaRPr lang="en-US" sz="1600" dirty="0">
                        <a:latin typeface="+mn-lt"/>
                      </a:endParaRPr>
                    </a:p>
                  </a:txBody>
                  <a:tcPr marL="182832" marR="121888"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5680">
                <a:tc>
                  <a:txBody>
                    <a:bodyPr/>
                    <a:lstStyle/>
                    <a:p>
                      <a:r>
                        <a:rPr lang="en-US" sz="1600" dirty="0" smtClean="0"/>
                        <a:t>Support for USB</a:t>
                      </a:r>
                      <a:r>
                        <a:rPr lang="en-US" sz="1600" baseline="0" dirty="0" smtClean="0"/>
                        <a:t> devices – including Smart Cards</a:t>
                      </a:r>
                      <a:endParaRPr lang="en-US" sz="1600" dirty="0">
                        <a:latin typeface="+mn-lt"/>
                      </a:endParaRPr>
                    </a:p>
                  </a:txBody>
                  <a:tcPr marL="182832" marR="121888"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5680">
                <a:tc>
                  <a:txBody>
                    <a:bodyPr/>
                    <a:lstStyle/>
                    <a:p>
                      <a:r>
                        <a:rPr lang="en-US" sz="1600" dirty="0" smtClean="0"/>
                        <a:t>Automatic application publishing</a:t>
                      </a:r>
                      <a:endParaRPr lang="en-US" sz="1600" dirty="0">
                        <a:latin typeface="+mn-lt"/>
                      </a:endParaRPr>
                    </a:p>
                  </a:txBody>
                  <a:tcPr marL="182832" marR="121888"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5680">
                <a:tc>
                  <a:txBody>
                    <a:bodyPr/>
                    <a:lstStyle/>
                    <a:p>
                      <a:r>
                        <a:rPr lang="en-US" sz="1600" dirty="0" smtClean="0">
                          <a:solidFill>
                            <a:schemeClr val="bg1">
                              <a:lumMod val="65000"/>
                            </a:schemeClr>
                          </a:solidFill>
                        </a:rPr>
                        <a:t>Deploy</a:t>
                      </a:r>
                      <a:r>
                        <a:rPr lang="en-US" sz="1600" baseline="0" dirty="0" smtClean="0">
                          <a:solidFill>
                            <a:schemeClr val="bg1">
                              <a:lumMod val="65000"/>
                            </a:schemeClr>
                          </a:solidFill>
                        </a:rPr>
                        <a:t> your custom Windows XP image</a:t>
                      </a:r>
                      <a:endParaRPr lang="en-US" sz="1600" dirty="0">
                        <a:solidFill>
                          <a:schemeClr val="bg1">
                            <a:lumMod val="65000"/>
                          </a:schemeClr>
                        </a:solidFill>
                        <a:latin typeface="+mn-lt"/>
                      </a:endParaRPr>
                    </a:p>
                  </a:txBody>
                  <a:tcPr marL="182832" marR="121888"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5680">
                <a:tc>
                  <a:txBody>
                    <a:bodyPr/>
                    <a:lstStyle/>
                    <a:p>
                      <a:r>
                        <a:rPr lang="en-US" sz="1600" dirty="0" smtClean="0">
                          <a:solidFill>
                            <a:schemeClr val="bg1">
                              <a:lumMod val="65000"/>
                            </a:schemeClr>
                          </a:solidFill>
                        </a:rPr>
                        <a:t>Integrates with System Center or third</a:t>
                      </a:r>
                      <a:r>
                        <a:rPr lang="en-US" sz="1600" baseline="0" dirty="0" smtClean="0">
                          <a:solidFill>
                            <a:schemeClr val="bg1">
                              <a:lumMod val="65000"/>
                            </a:schemeClr>
                          </a:solidFill>
                        </a:rPr>
                        <a:t> party systems</a:t>
                      </a:r>
                      <a:endParaRPr lang="en-US" sz="1600" dirty="0">
                        <a:solidFill>
                          <a:schemeClr val="bg1">
                            <a:lumMod val="65000"/>
                          </a:schemeClr>
                        </a:solidFill>
                        <a:latin typeface="+mn-lt"/>
                      </a:endParaRPr>
                    </a:p>
                  </a:txBody>
                  <a:tcPr marL="182832" marR="121888"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5680">
                <a:tc>
                  <a:txBody>
                    <a:bodyPr/>
                    <a:lstStyle/>
                    <a:p>
                      <a:r>
                        <a:rPr lang="en-US" sz="1600" dirty="0" smtClean="0">
                          <a:solidFill>
                            <a:schemeClr val="bg1">
                              <a:lumMod val="65000"/>
                            </a:schemeClr>
                          </a:solidFill>
                        </a:rPr>
                        <a:t>Seamless redirection of URLs</a:t>
                      </a:r>
                      <a:r>
                        <a:rPr lang="en-US" sz="1600" baseline="0" dirty="0" smtClean="0">
                          <a:solidFill>
                            <a:schemeClr val="bg1">
                              <a:lumMod val="65000"/>
                            </a:schemeClr>
                          </a:solidFill>
                        </a:rPr>
                        <a:t> to Internet Explorer 6/7</a:t>
                      </a:r>
                      <a:endParaRPr lang="en-US" sz="1600" dirty="0">
                        <a:solidFill>
                          <a:schemeClr val="bg1">
                            <a:lumMod val="65000"/>
                          </a:schemeClr>
                        </a:solidFill>
                        <a:latin typeface="+mn-lt"/>
                      </a:endParaRPr>
                    </a:p>
                  </a:txBody>
                  <a:tcPr marL="182832" marR="121888"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5680">
                <a:tc>
                  <a:txBody>
                    <a:bodyPr/>
                    <a:lstStyle/>
                    <a:p>
                      <a:r>
                        <a:rPr lang="en-US" sz="1600" dirty="0" smtClean="0">
                          <a:solidFill>
                            <a:schemeClr val="bg1">
                              <a:lumMod val="65000"/>
                            </a:schemeClr>
                          </a:solidFill>
                        </a:rPr>
                        <a:t>Shared environment</a:t>
                      </a:r>
                      <a:r>
                        <a:rPr lang="en-US" sz="1600" baseline="0" dirty="0" smtClean="0">
                          <a:solidFill>
                            <a:schemeClr val="bg1">
                              <a:lumMod val="65000"/>
                            </a:schemeClr>
                          </a:solidFill>
                        </a:rPr>
                        <a:t> s</a:t>
                      </a:r>
                      <a:r>
                        <a:rPr lang="en-US" sz="1600" dirty="0" smtClean="0">
                          <a:solidFill>
                            <a:schemeClr val="bg1">
                              <a:lumMod val="65000"/>
                            </a:schemeClr>
                          </a:solidFill>
                        </a:rPr>
                        <a:t>upport</a:t>
                      </a:r>
                      <a:endParaRPr lang="en-US" sz="1600" dirty="0">
                        <a:solidFill>
                          <a:schemeClr val="bg1">
                            <a:lumMod val="65000"/>
                          </a:schemeClr>
                        </a:solidFill>
                        <a:latin typeface="+mn-lt"/>
                      </a:endParaRPr>
                    </a:p>
                  </a:txBody>
                  <a:tcPr marL="182832" marR="121888"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5680">
                <a:tc>
                  <a:txBody>
                    <a:bodyPr/>
                    <a:lstStyle/>
                    <a:p>
                      <a:r>
                        <a:rPr lang="en-US" sz="1600" dirty="0" smtClean="0"/>
                        <a:t>Wake-to-patch</a:t>
                      </a:r>
                      <a:r>
                        <a:rPr lang="en-US" sz="1600" baseline="0" dirty="0" smtClean="0"/>
                        <a:t> the virtual environment</a:t>
                      </a:r>
                      <a:endParaRPr lang="en-US" sz="1600" dirty="0">
                        <a:latin typeface="+mn-lt"/>
                      </a:endParaRPr>
                    </a:p>
                  </a:txBody>
                  <a:tcPr marL="182832" marR="121888"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5680">
                <a:tc>
                  <a:txBody>
                    <a:bodyPr/>
                    <a:lstStyle/>
                    <a:p>
                      <a:r>
                        <a:rPr lang="en-US" sz="1600" dirty="0" smtClean="0">
                          <a:solidFill>
                            <a:schemeClr val="bg1">
                              <a:lumMod val="65000"/>
                            </a:schemeClr>
                          </a:solidFill>
                        </a:rPr>
                        <a:t>Automated first-time</a:t>
                      </a:r>
                      <a:r>
                        <a:rPr lang="en-US" sz="1600" baseline="0" dirty="0" smtClean="0">
                          <a:solidFill>
                            <a:schemeClr val="bg1">
                              <a:lumMod val="65000"/>
                            </a:schemeClr>
                          </a:solidFill>
                        </a:rPr>
                        <a:t> setup</a:t>
                      </a:r>
                      <a:endParaRPr lang="en-US" sz="1600" dirty="0">
                        <a:solidFill>
                          <a:schemeClr val="bg1">
                            <a:lumMod val="65000"/>
                          </a:schemeClr>
                        </a:solidFill>
                        <a:latin typeface="+mn-lt"/>
                      </a:endParaRPr>
                    </a:p>
                  </a:txBody>
                  <a:tcPr marL="182832" marR="121888"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5680">
                <a:tc>
                  <a:txBody>
                    <a:bodyPr/>
                    <a:lstStyle/>
                    <a:p>
                      <a:r>
                        <a:rPr lang="en-US" sz="1600" dirty="0" smtClean="0"/>
                        <a:t>Easy-to-use packaging</a:t>
                      </a:r>
                      <a:r>
                        <a:rPr lang="en-US" sz="1600" baseline="0" dirty="0" smtClean="0"/>
                        <a:t> and configuration wizard</a:t>
                      </a:r>
                      <a:endParaRPr lang="en-US" sz="1600" dirty="0">
                        <a:latin typeface="+mn-lt"/>
                      </a:endParaRPr>
                    </a:p>
                  </a:txBody>
                  <a:tcPr marL="182832" marR="121888"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5680">
                <a:tc>
                  <a:txBody>
                    <a:bodyPr/>
                    <a:lstStyle/>
                    <a:p>
                      <a:r>
                        <a:rPr lang="en-US" sz="1600" dirty="0" smtClean="0"/>
                        <a:t>WMI monitoring</a:t>
                      </a:r>
                      <a:r>
                        <a:rPr lang="en-US" sz="1600" baseline="0" dirty="0" smtClean="0"/>
                        <a:t> interface</a:t>
                      </a:r>
                      <a:endParaRPr lang="en-US" sz="1600" dirty="0">
                        <a:latin typeface="+mn-lt"/>
                      </a:endParaRPr>
                    </a:p>
                  </a:txBody>
                  <a:tcPr marL="182832" marR="121888"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5680">
                <a:tc>
                  <a:txBody>
                    <a:bodyPr/>
                    <a:lstStyle/>
                    <a:p>
                      <a:r>
                        <a:rPr lang="en-US" sz="1600" dirty="0" smtClean="0"/>
                        <a:t>Automatically synchronize</a:t>
                      </a:r>
                      <a:r>
                        <a:rPr lang="en-US" sz="1600" baseline="0" dirty="0" smtClean="0"/>
                        <a:t> host network printers</a:t>
                      </a:r>
                      <a:endParaRPr lang="en-US" sz="1600" dirty="0">
                        <a:latin typeface="+mn-lt"/>
                      </a:endParaRPr>
                    </a:p>
                  </a:txBody>
                  <a:tcPr marL="182832" marR="121888"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mn-lt"/>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519113" y="228603"/>
            <a:ext cx="11149013" cy="498598"/>
          </a:xfrm>
        </p:spPr>
        <p:txBody>
          <a:bodyPr/>
          <a:lstStyle/>
          <a:p>
            <a:r>
              <a:rPr lang="en-US" sz="3600" dirty="0">
                <a:solidFill>
                  <a:schemeClr val="tx1"/>
                </a:solidFill>
              </a:rPr>
              <a:t>MED-V 2.0: </a:t>
            </a:r>
            <a:r>
              <a:rPr lang="en-US" sz="3600" dirty="0" smtClean="0">
                <a:solidFill>
                  <a:schemeClr val="tx1"/>
                </a:solidFill>
              </a:rPr>
              <a:t> The </a:t>
            </a:r>
            <a:r>
              <a:rPr lang="en-US" sz="3600" dirty="0">
                <a:solidFill>
                  <a:schemeClr val="tx1"/>
                </a:solidFill>
              </a:rPr>
              <a:t>Clear Choice for Enterprise Deployment</a:t>
            </a:r>
          </a:p>
        </p:txBody>
      </p:sp>
      <p:grpSp>
        <p:nvGrpSpPr>
          <p:cNvPr id="6" name="Group 5"/>
          <p:cNvGrpSpPr/>
          <p:nvPr/>
        </p:nvGrpSpPr>
        <p:grpSpPr>
          <a:xfrm>
            <a:off x="9979300" y="1363213"/>
            <a:ext cx="322655" cy="4641335"/>
            <a:chOff x="7486425" y="944654"/>
            <a:chExt cx="242054" cy="3481001"/>
          </a:xfrm>
        </p:grpSpPr>
        <p:sp>
          <p:nvSpPr>
            <p:cNvPr id="7" name="TextBox 6"/>
            <p:cNvSpPr txBox="1"/>
            <p:nvPr/>
          </p:nvSpPr>
          <p:spPr>
            <a:xfrm>
              <a:off x="7486425" y="1192154"/>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sp>
          <p:nvSpPr>
            <p:cNvPr id="8" name="TextBox 7"/>
            <p:cNvSpPr txBox="1"/>
            <p:nvPr/>
          </p:nvSpPr>
          <p:spPr>
            <a:xfrm>
              <a:off x="7486425" y="944654"/>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sp>
          <p:nvSpPr>
            <p:cNvPr id="9" name="TextBox 8"/>
            <p:cNvSpPr txBox="1"/>
            <p:nvPr/>
          </p:nvSpPr>
          <p:spPr>
            <a:xfrm>
              <a:off x="7486425" y="1452533"/>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sp>
          <p:nvSpPr>
            <p:cNvPr id="10" name="TextBox 9"/>
            <p:cNvSpPr txBox="1"/>
            <p:nvPr/>
          </p:nvSpPr>
          <p:spPr>
            <a:xfrm>
              <a:off x="7486425" y="1712912"/>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sp>
          <p:nvSpPr>
            <p:cNvPr id="11" name="TextBox 10"/>
            <p:cNvSpPr txBox="1"/>
            <p:nvPr/>
          </p:nvSpPr>
          <p:spPr>
            <a:xfrm>
              <a:off x="7486425" y="2233670"/>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sp>
          <p:nvSpPr>
            <p:cNvPr id="12" name="TextBox 11"/>
            <p:cNvSpPr txBox="1"/>
            <p:nvPr/>
          </p:nvSpPr>
          <p:spPr>
            <a:xfrm>
              <a:off x="7486425" y="1973291"/>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sp>
          <p:nvSpPr>
            <p:cNvPr id="13" name="TextBox 12"/>
            <p:cNvSpPr txBox="1"/>
            <p:nvPr/>
          </p:nvSpPr>
          <p:spPr>
            <a:xfrm>
              <a:off x="7486425" y="2494049"/>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sp>
          <p:nvSpPr>
            <p:cNvPr id="14" name="TextBox 13"/>
            <p:cNvSpPr txBox="1"/>
            <p:nvPr/>
          </p:nvSpPr>
          <p:spPr>
            <a:xfrm>
              <a:off x="7486425" y="2754428"/>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sp>
          <p:nvSpPr>
            <p:cNvPr id="15" name="TextBox 14"/>
            <p:cNvSpPr txBox="1"/>
            <p:nvPr/>
          </p:nvSpPr>
          <p:spPr>
            <a:xfrm>
              <a:off x="7486425" y="3275186"/>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sp>
          <p:nvSpPr>
            <p:cNvPr id="16" name="TextBox 15"/>
            <p:cNvSpPr txBox="1"/>
            <p:nvPr/>
          </p:nvSpPr>
          <p:spPr>
            <a:xfrm>
              <a:off x="7486425" y="3014807"/>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sp>
          <p:nvSpPr>
            <p:cNvPr id="17" name="TextBox 16"/>
            <p:cNvSpPr txBox="1"/>
            <p:nvPr/>
          </p:nvSpPr>
          <p:spPr>
            <a:xfrm>
              <a:off x="7486425" y="3535565"/>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sp>
          <p:nvSpPr>
            <p:cNvPr id="18" name="TextBox 17"/>
            <p:cNvSpPr txBox="1"/>
            <p:nvPr/>
          </p:nvSpPr>
          <p:spPr>
            <a:xfrm>
              <a:off x="7486425" y="3795944"/>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sp>
          <p:nvSpPr>
            <p:cNvPr id="19" name="TextBox 18"/>
            <p:cNvSpPr txBox="1"/>
            <p:nvPr/>
          </p:nvSpPr>
          <p:spPr>
            <a:xfrm>
              <a:off x="7486425" y="4056323"/>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grpSp>
      <p:grpSp>
        <p:nvGrpSpPr>
          <p:cNvPr id="25" name="Group 24"/>
          <p:cNvGrpSpPr/>
          <p:nvPr/>
        </p:nvGrpSpPr>
        <p:grpSpPr>
          <a:xfrm>
            <a:off x="8389417" y="1939433"/>
            <a:ext cx="3094034" cy="1584335"/>
            <a:chOff x="6134102" y="1503808"/>
            <a:chExt cx="2321130" cy="1405645"/>
          </a:xfrm>
          <a:solidFill>
            <a:srgbClr val="429A16"/>
          </a:solidFill>
          <a:effectLst>
            <a:outerShdw blurRad="50800" dist="38100" dir="5400000" algn="t" rotWithShape="0">
              <a:prstClr val="black">
                <a:alpha val="40000"/>
              </a:prstClr>
            </a:outerShdw>
          </a:effectLst>
        </p:grpSpPr>
        <p:sp>
          <p:nvSpPr>
            <p:cNvPr id="26" name="Rounded Rectangle 25"/>
            <p:cNvSpPr/>
            <p:nvPr/>
          </p:nvSpPr>
          <p:spPr bwMode="auto">
            <a:xfrm>
              <a:off x="6269202" y="1503808"/>
              <a:ext cx="2086661" cy="1405645"/>
            </a:xfrm>
            <a:prstGeom prst="roundRect">
              <a:avLst>
                <a:gd name="adj" fmla="val 10817"/>
              </a:avLst>
            </a:prstGeom>
            <a:solidFill>
              <a:srgbClr val="0198FF"/>
            </a:solidFill>
            <a:ln>
              <a:solidFill>
                <a:schemeClr val="bg1"/>
              </a:solid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228523" lvl="3" indent="-228523" defTabSz="1218383" fontAlgn="base">
                <a:lnSpc>
                  <a:spcPct val="90000"/>
                </a:lnSpc>
                <a:spcBef>
                  <a:spcPct val="0"/>
                </a:spcBef>
                <a:spcAft>
                  <a:spcPct val="0"/>
                </a:spcAft>
                <a:buSzPct val="95000"/>
                <a:tabLst>
                  <a:tab pos="565925" algn="l"/>
                </a:tabLst>
                <a:defRPr/>
              </a:pPr>
              <a:endParaRPr lang="en-US" sz="1500" b="1" kern="0" dirty="0">
                <a:ea typeface="Segoe UI" pitchFamily="34" charset="0"/>
                <a:cs typeface="Segoe UI" pitchFamily="34" charset="0"/>
              </a:endParaRPr>
            </a:p>
          </p:txBody>
        </p:sp>
        <p:sp>
          <p:nvSpPr>
            <p:cNvPr id="27" name="TextBox 26"/>
            <p:cNvSpPr txBox="1"/>
            <p:nvPr/>
          </p:nvSpPr>
          <p:spPr>
            <a:xfrm>
              <a:off x="6134102" y="1681907"/>
              <a:ext cx="2321130" cy="1074051"/>
            </a:xfrm>
            <a:prstGeom prst="rect">
              <a:avLst/>
            </a:prstGeom>
            <a:noFill/>
          </p:spPr>
          <p:txBody>
            <a:bodyPr wrap="square" rtlCol="0">
              <a:spAutoFit/>
            </a:bodyPr>
            <a:lstStyle/>
            <a:p>
              <a:pPr marL="0" lvl="3" algn="ctr" defTabSz="1218383" fontAlgn="base">
                <a:spcBef>
                  <a:spcPct val="0"/>
                </a:spcBef>
                <a:spcAft>
                  <a:spcPts val="800"/>
                </a:spcAft>
                <a:buClr>
                  <a:srgbClr val="4F81BD"/>
                </a:buClr>
                <a:buSzPct val="100000"/>
                <a:tabLst>
                  <a:tab pos="565925" algn="l"/>
                </a:tabLst>
                <a:defRPr/>
              </a:pPr>
              <a:r>
                <a:rPr lang="en-US" sz="3200" dirty="0" smtClean="0"/>
                <a:t>New </a:t>
              </a:r>
              <a:r>
                <a:rPr lang="en-US" sz="3200" dirty="0"/>
                <a:t>for </a:t>
              </a:r>
            </a:p>
            <a:p>
              <a:pPr marL="0" lvl="3" algn="ctr" defTabSz="1218383" fontAlgn="base">
                <a:spcBef>
                  <a:spcPct val="0"/>
                </a:spcBef>
                <a:spcAft>
                  <a:spcPts val="800"/>
                </a:spcAft>
                <a:buClr>
                  <a:srgbClr val="4F81BD"/>
                </a:buClr>
                <a:buSzPct val="100000"/>
                <a:tabLst>
                  <a:tab pos="565925" algn="l"/>
                </a:tabLst>
                <a:defRPr/>
              </a:pPr>
              <a:r>
                <a:rPr lang="en-US" sz="3200" b="1" dirty="0"/>
                <a:t>MED-V v2</a:t>
              </a:r>
              <a:endParaRPr lang="en-US" sz="2100" b="1" kern="0" dirty="0">
                <a:ea typeface="Segoe UI" pitchFamily="34" charset="0"/>
                <a:cs typeface="Segoe UI" pitchFamily="34" charset="0"/>
              </a:endParaRPr>
            </a:p>
          </p:txBody>
        </p:sp>
      </p:grpSp>
    </p:spTree>
    <p:extLst>
      <p:ext uri="{BB962C8B-B14F-4D97-AF65-F5344CB8AC3E}">
        <p14:creationId xmlns:p14="http://schemas.microsoft.com/office/powerpoint/2010/main" val="3547404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decel="31000" fill="hold" nodeType="withEffect">
                                  <p:stCondLst>
                                    <p:cond delay="0"/>
                                  </p:stCondLst>
                                  <p:childTnLst>
                                    <p:animMotion origin="layout" path="M -4.72222E-6 -2.46914E-6 L -0.27309 -2.46914E-6 " pathEditMode="relative" rAng="0" ptsTypes="AA">
                                      <p:cBhvr>
                                        <p:cTn id="6" dur="750" fill="hold"/>
                                        <p:tgtEl>
                                          <p:spTgt spid="33"/>
                                        </p:tgtEl>
                                        <p:attrNameLst>
                                          <p:attrName>ppt_x</p:attrName>
                                          <p:attrName>ppt_y</p:attrName>
                                        </p:attrNameLst>
                                      </p:cBhvr>
                                      <p:rCtr x="-13663" y="0"/>
                                    </p:animMotion>
                                  </p:childTnLst>
                                </p:cTn>
                              </p:par>
                              <p:par>
                                <p:cTn id="7" presetID="35" presetClass="path" presetSubtype="0" decel="31000" fill="hold" nodeType="withEffect">
                                  <p:stCondLst>
                                    <p:cond delay="0"/>
                                  </p:stCondLst>
                                  <p:childTnLst>
                                    <p:animMotion origin="layout" path="M -4.72222E-6 -2.46914E-6 L -0.27309 -2.46914E-6 " pathEditMode="relative" rAng="0" ptsTypes="AA">
                                      <p:cBhvr>
                                        <p:cTn id="8" dur="750" fill="hold"/>
                                        <p:tgtEl>
                                          <p:spTgt spid="6"/>
                                        </p:tgtEl>
                                        <p:attrNameLst>
                                          <p:attrName>ppt_x</p:attrName>
                                          <p:attrName>ppt_y</p:attrName>
                                        </p:attrNameLst>
                                      </p:cBhvr>
                                      <p:rCtr x="-13663" y="0"/>
                                    </p:animMotion>
                                  </p:childTnLst>
                                </p:cTn>
                              </p:par>
                            </p:childTnLst>
                          </p:cTn>
                        </p:par>
                        <p:par>
                          <p:cTn id="9" fill="hold">
                            <p:stCondLst>
                              <p:cond delay="750"/>
                            </p:stCondLst>
                            <p:childTnLst>
                              <p:par>
                                <p:cTn id="10" presetID="10" presetClass="exit" presetSubtype="0" fill="hold" nodeType="afterEffect">
                                  <p:stCondLst>
                                    <p:cond delay="0"/>
                                  </p:stCondLst>
                                  <p:childTnLst>
                                    <p:animEffect transition="out" filter="fade">
                                      <p:cBhvr>
                                        <p:cTn id="11" dur="500"/>
                                        <p:tgtEl>
                                          <p:spTgt spid="33"/>
                                        </p:tgtEl>
                                      </p:cBhvr>
                                    </p:animEffect>
                                    <p:set>
                                      <p:cBhvr>
                                        <p:cTn id="12" dur="1" fill="hold">
                                          <p:stCondLst>
                                            <p:cond delay="499"/>
                                          </p:stCondLst>
                                        </p:cTn>
                                        <p:tgtEl>
                                          <p:spTgt spid="33"/>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User Experience</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59729889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949262" y="3524721"/>
            <a:ext cx="9789937" cy="2795136"/>
            <a:chOff x="949262" y="3524721"/>
            <a:chExt cx="9789937" cy="2795136"/>
          </a:xfrm>
        </p:grpSpPr>
        <p:sp>
          <p:nvSpPr>
            <p:cNvPr id="102" name="Isosceles Triangle 4"/>
            <p:cNvSpPr/>
            <p:nvPr/>
          </p:nvSpPr>
          <p:spPr bwMode="auto">
            <a:xfrm>
              <a:off x="1826390" y="3539442"/>
              <a:ext cx="975290" cy="2780415"/>
            </a:xfrm>
            <a:custGeom>
              <a:avLst/>
              <a:gdLst>
                <a:gd name="connsiteX0" fmla="*/ 0 w 2298776"/>
                <a:gd name="connsiteY0" fmla="*/ 1054612 h 1054612"/>
                <a:gd name="connsiteX1" fmla="*/ 1149388 w 2298776"/>
                <a:gd name="connsiteY1" fmla="*/ 0 h 1054612"/>
                <a:gd name="connsiteX2" fmla="*/ 2298776 w 2298776"/>
                <a:gd name="connsiteY2" fmla="*/ 1054612 h 1054612"/>
                <a:gd name="connsiteX3" fmla="*/ 0 w 2298776"/>
                <a:gd name="connsiteY3" fmla="*/ 1054612 h 1054612"/>
                <a:gd name="connsiteX0" fmla="*/ 0 w 1165435"/>
                <a:gd name="connsiteY0" fmla="*/ 1054612 h 1337947"/>
                <a:gd name="connsiteX1" fmla="*/ 1149388 w 1165435"/>
                <a:gd name="connsiteY1" fmla="*/ 0 h 1337947"/>
                <a:gd name="connsiteX2" fmla="*/ 1165435 w 1165435"/>
                <a:gd name="connsiteY2" fmla="*/ 1337947 h 1337947"/>
                <a:gd name="connsiteX3" fmla="*/ 0 w 1165435"/>
                <a:gd name="connsiteY3" fmla="*/ 1054612 h 1337947"/>
                <a:gd name="connsiteX0" fmla="*/ 0 w 1200772"/>
                <a:gd name="connsiteY0" fmla="*/ 1054612 h 1222196"/>
                <a:gd name="connsiteX1" fmla="*/ 1149388 w 1200772"/>
                <a:gd name="connsiteY1" fmla="*/ 0 h 1222196"/>
                <a:gd name="connsiteX2" fmla="*/ 1200772 w 1200772"/>
                <a:gd name="connsiteY2" fmla="*/ 1222196 h 1222196"/>
                <a:gd name="connsiteX3" fmla="*/ 0 w 1200772"/>
                <a:gd name="connsiteY3" fmla="*/ 1054612 h 1222196"/>
                <a:gd name="connsiteX0" fmla="*/ 0 w 1149388"/>
                <a:gd name="connsiteY0" fmla="*/ 1054612 h 1222196"/>
                <a:gd name="connsiteX1" fmla="*/ 1149388 w 1149388"/>
                <a:gd name="connsiteY1" fmla="*/ 0 h 1222196"/>
                <a:gd name="connsiteX2" fmla="*/ 1147766 w 1149388"/>
                <a:gd name="connsiteY2" fmla="*/ 1222196 h 1222196"/>
                <a:gd name="connsiteX3" fmla="*/ 0 w 1149388"/>
                <a:gd name="connsiteY3" fmla="*/ 1054612 h 1222196"/>
                <a:gd name="connsiteX0" fmla="*/ 0 w 1237730"/>
                <a:gd name="connsiteY0" fmla="*/ 1001998 h 1222196"/>
                <a:gd name="connsiteX1" fmla="*/ 1237730 w 1237730"/>
                <a:gd name="connsiteY1" fmla="*/ 0 h 1222196"/>
                <a:gd name="connsiteX2" fmla="*/ 1236108 w 1237730"/>
                <a:gd name="connsiteY2" fmla="*/ 1222196 h 1222196"/>
                <a:gd name="connsiteX3" fmla="*/ 0 w 1237730"/>
                <a:gd name="connsiteY3" fmla="*/ 1001998 h 1222196"/>
              </a:gdLst>
              <a:ahLst/>
              <a:cxnLst>
                <a:cxn ang="0">
                  <a:pos x="connsiteX0" y="connsiteY0"/>
                </a:cxn>
                <a:cxn ang="0">
                  <a:pos x="connsiteX1" y="connsiteY1"/>
                </a:cxn>
                <a:cxn ang="0">
                  <a:pos x="connsiteX2" y="connsiteY2"/>
                </a:cxn>
                <a:cxn ang="0">
                  <a:pos x="connsiteX3" y="connsiteY3"/>
                </a:cxn>
              </a:cxnLst>
              <a:rect l="l" t="t" r="r" b="b"/>
              <a:pathLst>
                <a:path w="1237730" h="1222196">
                  <a:moveTo>
                    <a:pt x="0" y="1001998"/>
                  </a:moveTo>
                  <a:lnTo>
                    <a:pt x="1237730" y="0"/>
                  </a:lnTo>
                  <a:cubicBezTo>
                    <a:pt x="1237189" y="407399"/>
                    <a:pt x="1236649" y="814797"/>
                    <a:pt x="1236108" y="1222196"/>
                  </a:cubicBezTo>
                  <a:lnTo>
                    <a:pt x="0" y="1001998"/>
                  </a:lnTo>
                  <a:close/>
                </a:path>
              </a:pathLst>
            </a:custGeom>
            <a:solidFill>
              <a:srgbClr val="FFFFFF">
                <a:lumMod val="85000"/>
                <a:alpha val="59000"/>
              </a:srgbClr>
            </a:solidFill>
            <a:ln w="9525" cap="flat" cmpd="sng" algn="ctr">
              <a:no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3985" fontAlgn="base">
                <a:spcBef>
                  <a:spcPct val="0"/>
                </a:spcBef>
                <a:spcAft>
                  <a:spcPct val="0"/>
                </a:spcAft>
                <a:defRPr/>
              </a:pPr>
              <a:endParaRPr lang="en-US" sz="2400" kern="0" dirty="0">
                <a:gradFill>
                  <a:gsLst>
                    <a:gs pos="0">
                      <a:srgbClr val="FFFFFF"/>
                    </a:gs>
                    <a:gs pos="100000">
                      <a:srgbClr val="FFFFFF"/>
                    </a:gs>
                  </a:gsLst>
                  <a:lin ang="5400000" scaled="0"/>
                </a:gradFill>
                <a:latin typeface="Segoe UI"/>
              </a:endParaRPr>
            </a:p>
          </p:txBody>
        </p:sp>
        <p:sp>
          <p:nvSpPr>
            <p:cNvPr id="105" name="Rectangle 104"/>
            <p:cNvSpPr/>
            <p:nvPr/>
          </p:nvSpPr>
          <p:spPr bwMode="auto">
            <a:xfrm>
              <a:off x="2831424" y="3539442"/>
              <a:ext cx="7907775" cy="2780415"/>
            </a:xfrm>
            <a:prstGeom prst="rect">
              <a:avLst/>
            </a:prstGeom>
            <a:solidFill>
              <a:schemeClr val="accent5">
                <a:lumMod val="20000"/>
                <a:lumOff val="80000"/>
              </a:schemeClr>
            </a:solidFill>
            <a:ln w="28575" cap="flat" cmpd="sng" algn="ctr">
              <a:solidFill>
                <a:schemeClr val="tx1"/>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3985" fontAlgn="base">
                <a:spcBef>
                  <a:spcPct val="0"/>
                </a:spcBef>
                <a:spcAft>
                  <a:spcPct val="0"/>
                </a:spcAft>
                <a:defRPr/>
              </a:pPr>
              <a:endParaRPr lang="en-US" sz="2400" kern="0" dirty="0">
                <a:gradFill>
                  <a:gsLst>
                    <a:gs pos="0">
                      <a:srgbClr val="FFFFFF"/>
                    </a:gs>
                    <a:gs pos="100000">
                      <a:srgbClr val="FFFFFF"/>
                    </a:gs>
                  </a:gsLst>
                  <a:lin ang="5400000" scaled="0"/>
                </a:gradFill>
                <a:latin typeface="Segoe UI"/>
              </a:endParaRPr>
            </a:p>
          </p:txBody>
        </p:sp>
        <p:sp>
          <p:nvSpPr>
            <p:cNvPr id="107" name="Rectangle 106"/>
            <p:cNvSpPr/>
            <p:nvPr/>
          </p:nvSpPr>
          <p:spPr>
            <a:xfrm>
              <a:off x="4612946" y="4030594"/>
              <a:ext cx="1640081" cy="559173"/>
            </a:xfrm>
            <a:prstGeom prst="rect">
              <a:avLst/>
            </a:prstGeom>
            <a:solidFill>
              <a:srgbClr val="00B0F0"/>
            </a:solidFill>
            <a:ln w="952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defTabSz="914285">
                <a:defRPr/>
              </a:pPr>
              <a:r>
                <a:rPr lang="en-US" sz="1600" kern="0" dirty="0">
                  <a:solidFill>
                    <a:srgbClr val="000000"/>
                  </a:solidFill>
                </a:rPr>
                <a:t>IE 8+</a:t>
              </a:r>
            </a:p>
          </p:txBody>
        </p:sp>
        <p:sp>
          <p:nvSpPr>
            <p:cNvPr id="108" name="TextBox 107"/>
            <p:cNvSpPr txBox="1"/>
            <p:nvPr/>
          </p:nvSpPr>
          <p:spPr>
            <a:xfrm>
              <a:off x="3103929" y="3524721"/>
              <a:ext cx="2212465" cy="400110"/>
            </a:xfrm>
            <a:prstGeom prst="rect">
              <a:avLst/>
            </a:prstGeom>
            <a:noFill/>
          </p:spPr>
          <p:txBody>
            <a:bodyPr wrap="none" rtlCol="0">
              <a:spAutoFit/>
            </a:bodyPr>
            <a:lstStyle/>
            <a:p>
              <a:pPr defTabSz="914285">
                <a:defRPr/>
              </a:pPr>
              <a:r>
                <a:rPr lang="en-US" sz="2000" kern="0" dirty="0">
                  <a:solidFill>
                    <a:sysClr val="windowText" lastClr="000000"/>
                  </a:solidFill>
                </a:rPr>
                <a:t>Host – Windows 7</a:t>
              </a:r>
            </a:p>
          </p:txBody>
        </p:sp>
        <p:sp>
          <p:nvSpPr>
            <p:cNvPr id="109" name="Rectangle 108"/>
            <p:cNvSpPr/>
            <p:nvPr/>
          </p:nvSpPr>
          <p:spPr>
            <a:xfrm>
              <a:off x="3235695" y="4030594"/>
              <a:ext cx="1268069" cy="559173"/>
            </a:xfrm>
            <a:prstGeom prst="rect">
              <a:avLst/>
            </a:prstGeom>
            <a:solidFill>
              <a:srgbClr val="00B0F0"/>
            </a:solidFill>
            <a:ln w="9525" cap="flat" cmpd="sng" algn="ctr">
              <a:solidFill>
                <a:schemeClr val="tx1"/>
              </a:solidFill>
              <a:prstDash val="solid"/>
            </a:ln>
            <a:effectLst>
              <a:outerShdw blurRad="65500" dist="38100" dir="5400000" rotWithShape="0">
                <a:srgbClr val="000000">
                  <a:alpha val="40000"/>
                </a:srgbClr>
              </a:outerShdw>
            </a:effectLst>
          </p:spPr>
          <p:txBody>
            <a:bodyPr rtlCol="0" anchor="t" anchorCtr="0"/>
            <a:lstStyle/>
            <a:p>
              <a:pPr defTabSz="914285"/>
              <a:r>
                <a:rPr lang="en-US" sz="1600" kern="0" dirty="0">
                  <a:solidFill>
                    <a:srgbClr val="000000"/>
                  </a:solidFill>
                  <a:latin typeface="Segoe UI"/>
                </a:rPr>
                <a:t>ESD Agent</a:t>
              </a:r>
            </a:p>
          </p:txBody>
        </p:sp>
        <p:grpSp>
          <p:nvGrpSpPr>
            <p:cNvPr id="92" name="Group 91"/>
            <p:cNvGrpSpPr/>
            <p:nvPr/>
          </p:nvGrpSpPr>
          <p:grpSpPr>
            <a:xfrm>
              <a:off x="949262" y="5094513"/>
              <a:ext cx="1256210" cy="1088957"/>
              <a:chOff x="290203" y="933924"/>
              <a:chExt cx="1256210" cy="1088957"/>
            </a:xfrm>
          </p:grpSpPr>
          <p:pic>
            <p:nvPicPr>
              <p:cNvPr id="94" name="Laptop" descr="\\sfp\work\White_Whale\8-20305_ChanelChambers\SFP_Art\Gartner_Deck\Win7_Laptop.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548153" y="1194946"/>
                <a:ext cx="998260" cy="827935"/>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D:\Icons - Illustrations\Icons - Illustrations\_ WINDOWS VISTA ICONS\Female User woman people person.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0203" y="933924"/>
                <a:ext cx="697705" cy="72425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6" name="Rectangle 105"/>
          <p:cNvSpPr/>
          <p:nvPr/>
        </p:nvSpPr>
        <p:spPr>
          <a:xfrm>
            <a:off x="3235694" y="5347778"/>
            <a:ext cx="3017333" cy="787342"/>
          </a:xfrm>
          <a:prstGeom prst="rect">
            <a:avLst/>
          </a:prstGeom>
          <a:solidFill>
            <a:srgbClr val="00B0F0"/>
          </a:solidFill>
          <a:ln w="9525" cap="flat" cmpd="sng" algn="ctr">
            <a:solidFill>
              <a:schemeClr val="tx1"/>
            </a:solidFill>
            <a:prstDash val="solid"/>
          </a:ln>
          <a:effectLst>
            <a:outerShdw blurRad="65500" dist="38100" dir="5400000" rotWithShape="0">
              <a:srgbClr val="000000">
                <a:alpha val="40000"/>
              </a:srgbClr>
            </a:outerShdw>
          </a:effectLst>
        </p:spPr>
        <p:txBody>
          <a:bodyPr rtlCol="0" anchor="t" anchorCtr="0"/>
          <a:lstStyle/>
          <a:p>
            <a:pPr defTabSz="914285">
              <a:defRPr/>
            </a:pPr>
            <a:r>
              <a:rPr lang="en-US" sz="1600" kern="0" dirty="0">
                <a:solidFill>
                  <a:srgbClr val="000000"/>
                </a:solidFill>
                <a:latin typeface="Segoe UI"/>
              </a:rPr>
              <a:t>Windows Virtual PC</a:t>
            </a:r>
          </a:p>
        </p:txBody>
      </p:sp>
      <p:sp>
        <p:nvSpPr>
          <p:cNvPr id="2" name="Title 1"/>
          <p:cNvSpPr>
            <a:spLocks noGrp="1"/>
          </p:cNvSpPr>
          <p:nvPr>
            <p:ph type="title"/>
          </p:nvPr>
        </p:nvSpPr>
        <p:spPr/>
        <p:txBody>
          <a:bodyPr/>
          <a:lstStyle/>
          <a:p>
            <a:r>
              <a:rPr lang="en-US" dirty="0" smtClean="0"/>
              <a:t>MED-V Architecture</a:t>
            </a:r>
            <a:endParaRPr lang="en-US" dirty="0"/>
          </a:p>
        </p:txBody>
      </p:sp>
      <p:grpSp>
        <p:nvGrpSpPr>
          <p:cNvPr id="47" name="Group 46"/>
          <p:cNvGrpSpPr/>
          <p:nvPr/>
        </p:nvGrpSpPr>
        <p:grpSpPr>
          <a:xfrm>
            <a:off x="3101702" y="968937"/>
            <a:ext cx="2276264" cy="1588647"/>
            <a:chOff x="3599586" y="1003953"/>
            <a:chExt cx="2276264" cy="1588647"/>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0401" y="1156353"/>
              <a:ext cx="1436247" cy="1436247"/>
            </a:xfrm>
            <a:prstGeom prst="rect">
              <a:avLst/>
            </a:prstGeom>
          </p:spPr>
        </p:pic>
        <p:sp>
          <p:nvSpPr>
            <p:cNvPr id="6" name="TextBox 5"/>
            <p:cNvSpPr txBox="1"/>
            <p:nvPr/>
          </p:nvSpPr>
          <p:spPr>
            <a:xfrm>
              <a:off x="3599586" y="1003953"/>
              <a:ext cx="2276264" cy="353943"/>
            </a:xfrm>
            <a:prstGeom prst="rect">
              <a:avLst/>
            </a:prstGeom>
            <a:noFill/>
          </p:spPr>
          <p:txBody>
            <a:bodyPr wrap="none" lIns="0" tIns="0" rIns="0" bIns="0" rtlCol="0">
              <a:spAutoFit/>
            </a:bodyPr>
            <a:lstStyle/>
            <a:p>
              <a:r>
                <a:rPr lang="en-US" sz="2300" dirty="0">
                  <a:gradFill>
                    <a:gsLst>
                      <a:gs pos="0">
                        <a:schemeClr val="tx1"/>
                      </a:gs>
                      <a:gs pos="86000">
                        <a:schemeClr val="tx1"/>
                      </a:gs>
                    </a:gsLst>
                    <a:lin ang="5400000" scaled="0"/>
                  </a:gradFill>
                  <a:latin typeface="Segoe Light" pitchFamily="34" charset="0"/>
                </a:rPr>
                <a:t>MED-V Packager</a:t>
              </a:r>
            </a:p>
          </p:txBody>
        </p:sp>
      </p:grpSp>
      <p:cxnSp>
        <p:nvCxnSpPr>
          <p:cNvPr id="83" name="Straight Arrow Connector 82"/>
          <p:cNvCxnSpPr/>
          <p:nvPr/>
        </p:nvCxnSpPr>
        <p:spPr>
          <a:xfrm flipV="1">
            <a:off x="1810098" y="1856336"/>
            <a:ext cx="1629140" cy="1"/>
          </a:xfrm>
          <a:prstGeom prst="straightConnector1">
            <a:avLst/>
          </a:prstGeom>
          <a:ln w="28575">
            <a:solidFill>
              <a:schemeClr val="tx1"/>
            </a:solidFill>
            <a:prstDash val="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4840265" y="1856336"/>
            <a:ext cx="1629140" cy="1"/>
          </a:xfrm>
          <a:prstGeom prst="straightConnector1">
            <a:avLst/>
          </a:prstGeom>
          <a:ln w="28575">
            <a:solidFill>
              <a:schemeClr val="tx1"/>
            </a:solidFill>
            <a:prstDash val="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7336467" y="1856333"/>
            <a:ext cx="2100566" cy="3"/>
          </a:xfrm>
          <a:prstGeom prst="straightConnector1">
            <a:avLst/>
          </a:prstGeom>
          <a:ln w="28575">
            <a:solidFill>
              <a:schemeClr val="tx1"/>
            </a:solidFill>
            <a:prstDash val="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869728" y="1681015"/>
            <a:ext cx="6194864" cy="2349580"/>
            <a:chOff x="3869706" y="1722420"/>
            <a:chExt cx="9379758" cy="5510825"/>
          </a:xfrm>
        </p:grpSpPr>
        <p:sp>
          <p:nvSpPr>
            <p:cNvPr id="99" name="TextBox 98"/>
            <p:cNvSpPr txBox="1"/>
            <p:nvPr/>
          </p:nvSpPr>
          <p:spPr>
            <a:xfrm>
              <a:off x="6084720" y="4607379"/>
              <a:ext cx="2631236" cy="577500"/>
            </a:xfrm>
            <a:prstGeom prst="rect">
              <a:avLst/>
            </a:prstGeom>
            <a:noFill/>
          </p:spPr>
          <p:txBody>
            <a:bodyPr wrap="none" lIns="0" tIns="0" rIns="0" bIns="0" rtlCol="0">
              <a:spAutoFit/>
            </a:bodyPr>
            <a:lstStyle/>
            <a:p>
              <a:r>
                <a:rPr lang="en-US" sz="1600" dirty="0">
                  <a:gradFill>
                    <a:gsLst>
                      <a:gs pos="0">
                        <a:schemeClr val="tx1"/>
                      </a:gs>
                      <a:gs pos="86000">
                        <a:schemeClr val="tx1"/>
                      </a:gs>
                    </a:gsLst>
                    <a:lin ang="5400000" scaled="0"/>
                  </a:gradFill>
                  <a:latin typeface="Segoe Light" pitchFamily="34" charset="0"/>
                </a:rPr>
                <a:t>MED-V Workspace</a:t>
              </a:r>
            </a:p>
          </p:txBody>
        </p:sp>
        <p:cxnSp>
          <p:nvCxnSpPr>
            <p:cNvPr id="90" name="Elbow Connector 89"/>
            <p:cNvCxnSpPr>
              <a:stCxn id="63" idx="2"/>
              <a:endCxn id="109" idx="0"/>
            </p:cNvCxnSpPr>
            <p:nvPr/>
          </p:nvCxnSpPr>
          <p:spPr>
            <a:xfrm rot="5400000">
              <a:off x="5804172" y="-212046"/>
              <a:ext cx="5510825" cy="9379758"/>
            </a:xfrm>
            <a:prstGeom prst="bentConnector3">
              <a:avLst>
                <a:gd name="adj1" fmla="val 50000"/>
              </a:avLst>
            </a:prstGeom>
            <a:ln w="28575">
              <a:solidFill>
                <a:schemeClr val="tx1"/>
              </a:solidFill>
              <a:prstDash val="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6976113" y="3524721"/>
            <a:ext cx="3391813" cy="1867308"/>
            <a:chOff x="6976113" y="3524721"/>
            <a:chExt cx="3391813" cy="1867308"/>
          </a:xfrm>
        </p:grpSpPr>
        <p:grpSp>
          <p:nvGrpSpPr>
            <p:cNvPr id="4" name="Group 3"/>
            <p:cNvGrpSpPr/>
            <p:nvPr/>
          </p:nvGrpSpPr>
          <p:grpSpPr>
            <a:xfrm>
              <a:off x="7052786" y="3931456"/>
              <a:ext cx="3315140" cy="1460573"/>
              <a:chOff x="7052786" y="3931456"/>
              <a:chExt cx="3315140" cy="1460573"/>
            </a:xfrm>
          </p:grpSpPr>
          <p:sp>
            <p:nvSpPr>
              <p:cNvPr id="133" name="Rectangle 132"/>
              <p:cNvSpPr/>
              <p:nvPr/>
            </p:nvSpPr>
            <p:spPr bwMode="auto">
              <a:xfrm>
                <a:off x="7052786" y="3931456"/>
                <a:ext cx="3315140" cy="1460573"/>
              </a:xfrm>
              <a:prstGeom prst="rect">
                <a:avLst/>
              </a:prstGeom>
              <a:noFill/>
              <a:ln w="38100" cap="flat" cmpd="sng" algn="ctr">
                <a:solidFill>
                  <a:srgbClr val="FFC000"/>
                </a:solidFill>
                <a:prstDash val="dash"/>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3985" fontAlgn="base">
                  <a:spcBef>
                    <a:spcPct val="0"/>
                  </a:spcBef>
                  <a:spcAft>
                    <a:spcPct val="0"/>
                  </a:spcAft>
                  <a:defRPr/>
                </a:pPr>
                <a:endParaRPr lang="en-US" sz="1600" kern="0" dirty="0">
                  <a:gradFill>
                    <a:gsLst>
                      <a:gs pos="0">
                        <a:srgbClr val="FFFFFF"/>
                      </a:gs>
                      <a:gs pos="100000">
                        <a:srgbClr val="FFFFFF"/>
                      </a:gs>
                    </a:gsLst>
                    <a:lin ang="5400000" scaled="0"/>
                  </a:gradFill>
                  <a:latin typeface="Segoe UI"/>
                </a:endParaRPr>
              </a:p>
            </p:txBody>
          </p:sp>
          <p:sp>
            <p:nvSpPr>
              <p:cNvPr id="135" name="Rectangle 134"/>
              <p:cNvSpPr/>
              <p:nvPr/>
            </p:nvSpPr>
            <p:spPr>
              <a:xfrm>
                <a:off x="8773273" y="4668940"/>
                <a:ext cx="1460775" cy="587605"/>
              </a:xfrm>
              <a:prstGeom prst="rect">
                <a:avLst/>
              </a:prstGeom>
              <a:solidFill>
                <a:srgbClr val="FF9900"/>
              </a:solidFill>
              <a:ln w="9525" cap="flat" cmpd="sng" algn="ctr">
                <a:solidFill>
                  <a:schemeClr val="tx1"/>
                </a:solidFill>
                <a:prstDash val="solid"/>
              </a:ln>
              <a:effectLst>
                <a:outerShdw blurRad="65500" dist="38100" dir="5400000" rotWithShape="0">
                  <a:srgbClr val="000000">
                    <a:alpha val="40000"/>
                  </a:srgbClr>
                </a:outerShdw>
              </a:effectLst>
            </p:spPr>
            <p:txBody>
              <a:bodyPr rtlCol="0" anchor="ctr"/>
              <a:lstStyle/>
              <a:p>
                <a:pPr algn="ctr" defTabSz="914285">
                  <a:defRPr/>
                </a:pPr>
                <a:r>
                  <a:rPr lang="en-US" sz="1600" kern="0" dirty="0">
                    <a:solidFill>
                      <a:srgbClr val="000000"/>
                    </a:solidFill>
                    <a:latin typeface="Segoe UI"/>
                  </a:rPr>
                  <a:t>MEDV Guest Agent</a:t>
                </a:r>
              </a:p>
            </p:txBody>
          </p:sp>
          <p:sp>
            <p:nvSpPr>
              <p:cNvPr id="136" name="Rectangle 135"/>
              <p:cNvSpPr/>
              <p:nvPr/>
            </p:nvSpPr>
            <p:spPr>
              <a:xfrm>
                <a:off x="7167855" y="4030594"/>
                <a:ext cx="1477599" cy="559173"/>
              </a:xfrm>
              <a:prstGeom prst="rect">
                <a:avLst/>
              </a:prstGeom>
              <a:solidFill>
                <a:srgbClr val="00B0F0"/>
              </a:solidFill>
              <a:ln w="952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defTabSz="914285">
                  <a:defRPr/>
                </a:pPr>
                <a:r>
                  <a:rPr lang="en-US" sz="1600" kern="0" dirty="0">
                    <a:solidFill>
                      <a:srgbClr val="000000"/>
                    </a:solidFill>
                  </a:rPr>
                  <a:t>ESD Agent</a:t>
                </a:r>
              </a:p>
            </p:txBody>
          </p:sp>
          <p:sp>
            <p:nvSpPr>
              <p:cNvPr id="137" name="Rectangle 136"/>
              <p:cNvSpPr/>
              <p:nvPr/>
            </p:nvSpPr>
            <p:spPr>
              <a:xfrm>
                <a:off x="8773272" y="4030594"/>
                <a:ext cx="1460775" cy="559173"/>
              </a:xfrm>
              <a:prstGeom prst="rect">
                <a:avLst/>
              </a:prstGeom>
              <a:solidFill>
                <a:srgbClr val="00B0F0"/>
              </a:solidFill>
              <a:ln w="952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defTabSz="914285">
                  <a:defRPr/>
                </a:pPr>
                <a:r>
                  <a:rPr lang="en-US" sz="1600" kern="0" dirty="0">
                    <a:solidFill>
                      <a:srgbClr val="000000"/>
                    </a:solidFill>
                  </a:rPr>
                  <a:t>IE 6</a:t>
                </a:r>
              </a:p>
            </p:txBody>
          </p:sp>
        </p:grpSp>
        <p:sp>
          <p:nvSpPr>
            <p:cNvPr id="138" name="TextBox 137"/>
            <p:cNvSpPr txBox="1"/>
            <p:nvPr/>
          </p:nvSpPr>
          <p:spPr>
            <a:xfrm>
              <a:off x="6976113" y="3524721"/>
              <a:ext cx="2948243" cy="400110"/>
            </a:xfrm>
            <a:prstGeom prst="rect">
              <a:avLst/>
            </a:prstGeom>
            <a:noFill/>
          </p:spPr>
          <p:txBody>
            <a:bodyPr wrap="none" rtlCol="0">
              <a:spAutoFit/>
            </a:bodyPr>
            <a:lstStyle/>
            <a:p>
              <a:pPr defTabSz="914285">
                <a:defRPr/>
              </a:pPr>
              <a:r>
                <a:rPr lang="en-US" sz="2000" kern="0" dirty="0">
                  <a:solidFill>
                    <a:sysClr val="windowText" lastClr="000000"/>
                  </a:solidFill>
                </a:rPr>
                <a:t>Guest – Windows XP sp3</a:t>
              </a:r>
            </a:p>
          </p:txBody>
        </p:sp>
      </p:grpSp>
      <p:grpSp>
        <p:nvGrpSpPr>
          <p:cNvPr id="3" name="Group 2"/>
          <p:cNvGrpSpPr/>
          <p:nvPr/>
        </p:nvGrpSpPr>
        <p:grpSpPr>
          <a:xfrm>
            <a:off x="3235693" y="4339285"/>
            <a:ext cx="2916728" cy="1759143"/>
            <a:chOff x="3235693" y="4339285"/>
            <a:chExt cx="2916728" cy="1759143"/>
          </a:xfrm>
        </p:grpSpPr>
        <p:sp>
          <p:nvSpPr>
            <p:cNvPr id="132" name="Rectangle 131"/>
            <p:cNvSpPr/>
            <p:nvPr/>
          </p:nvSpPr>
          <p:spPr>
            <a:xfrm>
              <a:off x="3235693" y="4668941"/>
              <a:ext cx="1270782" cy="587604"/>
            </a:xfrm>
            <a:prstGeom prst="rect">
              <a:avLst/>
            </a:prstGeom>
            <a:solidFill>
              <a:srgbClr val="FF9900"/>
            </a:solidFill>
            <a:ln w="9525" cap="flat" cmpd="sng" algn="ctr">
              <a:solidFill>
                <a:schemeClr val="tx1"/>
              </a:solidFill>
              <a:prstDash val="solid"/>
            </a:ln>
            <a:effectLst>
              <a:outerShdw blurRad="65500" dist="38100" dir="5400000" rotWithShape="0">
                <a:srgbClr val="000000">
                  <a:alpha val="40000"/>
                </a:srgbClr>
              </a:outerShdw>
            </a:effectLst>
          </p:spPr>
          <p:txBody>
            <a:bodyPr rtlCol="0" anchor="t" anchorCtr="0"/>
            <a:lstStyle/>
            <a:p>
              <a:pPr defTabSz="914285">
                <a:defRPr/>
              </a:pPr>
              <a:r>
                <a:rPr lang="en-US" sz="1600" kern="0" dirty="0">
                  <a:solidFill>
                    <a:srgbClr val="000000"/>
                  </a:solidFill>
                  <a:latin typeface="Segoe UI"/>
                </a:rPr>
                <a:t>MEDV Host Agent</a:t>
              </a:r>
            </a:p>
          </p:txBody>
        </p:sp>
        <p:sp>
          <p:nvSpPr>
            <p:cNvPr id="140" name="Flowchart: Magnetic Disk 139"/>
            <p:cNvSpPr/>
            <p:nvPr/>
          </p:nvSpPr>
          <p:spPr>
            <a:xfrm>
              <a:off x="5157248" y="5640837"/>
              <a:ext cx="995173" cy="457591"/>
            </a:xfrm>
            <a:prstGeom prst="flowChartMagneticDisk">
              <a:avLst/>
            </a:prstGeom>
            <a:solidFill>
              <a:srgbClr val="FF9900"/>
            </a:solidFill>
            <a:ln>
              <a:solidFill>
                <a:schemeClr val="bg1"/>
              </a:solid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rtlCol="0" anchor="ctr"/>
            <a:lstStyle/>
            <a:p>
              <a:pPr algn="ctr" defTabSz="914285">
                <a:defRPr/>
              </a:pPr>
              <a:r>
                <a:rPr lang="en-US" sz="1200" kern="0" dirty="0">
                  <a:solidFill>
                    <a:srgbClr val="000000"/>
                  </a:solidFill>
                  <a:latin typeface="Segoe UI"/>
                </a:rPr>
                <a:t>Parent</a:t>
              </a:r>
            </a:p>
          </p:txBody>
        </p:sp>
        <p:sp>
          <p:nvSpPr>
            <p:cNvPr id="141" name="Flowchart: Magnetic Disk 140"/>
            <p:cNvSpPr/>
            <p:nvPr/>
          </p:nvSpPr>
          <p:spPr>
            <a:xfrm>
              <a:off x="5157248" y="5405360"/>
              <a:ext cx="995173" cy="339587"/>
            </a:xfrm>
            <a:prstGeom prst="flowChartMagneticDisk">
              <a:avLst/>
            </a:prstGeom>
            <a:solidFill>
              <a:srgbClr val="FF9900"/>
            </a:solidFill>
            <a:ln>
              <a:solidFill>
                <a:schemeClr val="bg1"/>
              </a:solid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rtlCol="0" anchor="ctr"/>
            <a:lstStyle/>
            <a:p>
              <a:pPr algn="ctr" defTabSz="914285">
                <a:defRPr/>
              </a:pPr>
              <a:r>
                <a:rPr lang="en-US" sz="1200" kern="0" dirty="0">
                  <a:solidFill>
                    <a:srgbClr val="000000"/>
                  </a:solidFill>
                  <a:latin typeface="Segoe UI"/>
                </a:rPr>
                <a:t>Diff Disk</a:t>
              </a:r>
            </a:p>
          </p:txBody>
        </p:sp>
        <p:sp>
          <p:nvSpPr>
            <p:cNvPr id="139" name="Rectangle 138"/>
            <p:cNvSpPr/>
            <p:nvPr/>
          </p:nvSpPr>
          <p:spPr bwMode="auto">
            <a:xfrm>
              <a:off x="4899470" y="4339285"/>
              <a:ext cx="988472" cy="184270"/>
            </a:xfrm>
            <a:prstGeom prst="rect">
              <a:avLst/>
            </a:prstGeom>
            <a:solidFill>
              <a:srgbClr val="FF9900"/>
            </a:solidFill>
            <a:ln w="9525" cap="flat" cmpd="sng" algn="ctr">
              <a:solidFill>
                <a:schemeClr val="bg1"/>
              </a:solidFill>
              <a:prstDash val="solid"/>
            </a:ln>
            <a:effectLst>
              <a:outerShdw blurRad="65500" dist="38100" dir="5400000" rotWithShape="0">
                <a:srgbClr val="000000">
                  <a:alpha val="40000"/>
                </a:srgbClr>
              </a:outerShdw>
            </a:effectLst>
          </p:spPr>
          <p:txBody>
            <a:bodyPr rtlCol="0" anchor="ctr"/>
            <a:lstStyle/>
            <a:p>
              <a:pPr algn="ctr" defTabSz="914285">
                <a:defRPr/>
              </a:pPr>
              <a:r>
                <a:rPr lang="en-US" sz="1200" kern="0" dirty="0">
                  <a:solidFill>
                    <a:srgbClr val="000000"/>
                  </a:solidFill>
                  <a:latin typeface="Segoe UI"/>
                </a:rPr>
                <a:t>Redirection</a:t>
              </a:r>
            </a:p>
          </p:txBody>
        </p:sp>
      </p:grpSp>
      <p:grpSp>
        <p:nvGrpSpPr>
          <p:cNvPr id="153" name="Group 152"/>
          <p:cNvGrpSpPr/>
          <p:nvPr/>
        </p:nvGrpSpPr>
        <p:grpSpPr>
          <a:xfrm>
            <a:off x="4629971" y="3952943"/>
            <a:ext cx="4015485" cy="1428772"/>
            <a:chOff x="4629969" y="3952940"/>
            <a:chExt cx="4015485" cy="1428772"/>
          </a:xfrm>
        </p:grpSpPr>
        <p:grpSp>
          <p:nvGrpSpPr>
            <p:cNvPr id="154" name="Group 153"/>
            <p:cNvGrpSpPr/>
            <p:nvPr/>
          </p:nvGrpSpPr>
          <p:grpSpPr>
            <a:xfrm>
              <a:off x="4629969" y="4668940"/>
              <a:ext cx="4015485" cy="592787"/>
              <a:chOff x="4629969" y="4668940"/>
              <a:chExt cx="4015485" cy="592787"/>
            </a:xfrm>
          </p:grpSpPr>
          <p:sp>
            <p:nvSpPr>
              <p:cNvPr id="157" name="Rectangle 156"/>
              <p:cNvSpPr/>
              <p:nvPr/>
            </p:nvSpPr>
            <p:spPr>
              <a:xfrm>
                <a:off x="7167855" y="4668940"/>
                <a:ext cx="1477599" cy="587605"/>
              </a:xfrm>
              <a:prstGeom prst="rect">
                <a:avLst/>
              </a:prstGeom>
              <a:solidFill>
                <a:schemeClr val="accent1">
                  <a:lumMod val="20000"/>
                  <a:lumOff val="80000"/>
                </a:schemeClr>
              </a:solidFill>
              <a:ln w="38100" cap="flat" cmpd="sng" algn="ctr">
                <a:solidFill>
                  <a:schemeClr val="accent1"/>
                </a:solidFill>
                <a:prstDash val="solid"/>
              </a:ln>
              <a:effectLst>
                <a:outerShdw blurRad="65500" dist="38100" dir="5400000" rotWithShape="0">
                  <a:srgbClr val="000000">
                    <a:alpha val="40000"/>
                  </a:srgbClr>
                </a:outerShdw>
              </a:effectLst>
            </p:spPr>
            <p:txBody>
              <a:bodyPr rtlCol="0" anchor="ctr"/>
              <a:lstStyle/>
              <a:p>
                <a:pPr algn="ctr" defTabSz="914285">
                  <a:defRPr/>
                </a:pPr>
                <a:r>
                  <a:rPr lang="en-US" sz="1600" kern="0" dirty="0">
                    <a:solidFill>
                      <a:srgbClr val="000000"/>
                    </a:solidFill>
                  </a:rPr>
                  <a:t>Incompatible Apps</a:t>
                </a:r>
              </a:p>
            </p:txBody>
          </p:sp>
          <p:sp>
            <p:nvSpPr>
              <p:cNvPr id="158" name="Rectangle 157"/>
              <p:cNvSpPr/>
              <p:nvPr/>
            </p:nvSpPr>
            <p:spPr>
              <a:xfrm>
                <a:off x="4629969" y="4668941"/>
                <a:ext cx="1640081" cy="592786"/>
              </a:xfrm>
              <a:prstGeom prst="rect">
                <a:avLst/>
              </a:prstGeom>
              <a:solidFill>
                <a:schemeClr val="accent1">
                  <a:lumMod val="20000"/>
                  <a:lumOff val="80000"/>
                </a:schemeClr>
              </a:solidFill>
              <a:ln w="38100" cap="flat" cmpd="sng" algn="ctr">
                <a:solidFill>
                  <a:schemeClr val="accent1"/>
                </a:solidFill>
                <a:prstDash val="dash"/>
              </a:ln>
              <a:effectLst>
                <a:outerShdw blurRad="65500" dist="38100" dir="5400000" rotWithShape="0">
                  <a:srgbClr val="000000">
                    <a:alpha val="40000"/>
                  </a:srgbClr>
                </a:outerShdw>
              </a:effectLst>
            </p:spPr>
            <p:txBody>
              <a:bodyPr rtlCol="0" anchor="ctr"/>
              <a:lstStyle/>
              <a:p>
                <a:pPr algn="ctr" defTabSz="914285"/>
                <a:r>
                  <a:rPr lang="en-US" sz="1600" kern="0" dirty="0">
                    <a:solidFill>
                      <a:srgbClr val="000000"/>
                    </a:solidFill>
                  </a:rPr>
                  <a:t>Incompatible Published Apps</a:t>
                </a:r>
              </a:p>
            </p:txBody>
          </p:sp>
        </p:grpSp>
        <p:sp>
          <p:nvSpPr>
            <p:cNvPr id="155" name="Isosceles Triangle 4"/>
            <p:cNvSpPr/>
            <p:nvPr/>
          </p:nvSpPr>
          <p:spPr bwMode="auto">
            <a:xfrm>
              <a:off x="6240264" y="3952940"/>
              <a:ext cx="766185" cy="1428772"/>
            </a:xfrm>
            <a:custGeom>
              <a:avLst/>
              <a:gdLst>
                <a:gd name="connsiteX0" fmla="*/ 0 w 2298776"/>
                <a:gd name="connsiteY0" fmla="*/ 1054612 h 1054612"/>
                <a:gd name="connsiteX1" fmla="*/ 1149388 w 2298776"/>
                <a:gd name="connsiteY1" fmla="*/ 0 h 1054612"/>
                <a:gd name="connsiteX2" fmla="*/ 2298776 w 2298776"/>
                <a:gd name="connsiteY2" fmla="*/ 1054612 h 1054612"/>
                <a:gd name="connsiteX3" fmla="*/ 0 w 2298776"/>
                <a:gd name="connsiteY3" fmla="*/ 1054612 h 1054612"/>
                <a:gd name="connsiteX0" fmla="*/ 0 w 1165435"/>
                <a:gd name="connsiteY0" fmla="*/ 1054612 h 1337947"/>
                <a:gd name="connsiteX1" fmla="*/ 1149388 w 1165435"/>
                <a:gd name="connsiteY1" fmla="*/ 0 h 1337947"/>
                <a:gd name="connsiteX2" fmla="*/ 1165435 w 1165435"/>
                <a:gd name="connsiteY2" fmla="*/ 1337947 h 1337947"/>
                <a:gd name="connsiteX3" fmla="*/ 0 w 1165435"/>
                <a:gd name="connsiteY3" fmla="*/ 1054612 h 1337947"/>
                <a:gd name="connsiteX0" fmla="*/ 0 w 1200772"/>
                <a:gd name="connsiteY0" fmla="*/ 1054612 h 1222196"/>
                <a:gd name="connsiteX1" fmla="*/ 1149388 w 1200772"/>
                <a:gd name="connsiteY1" fmla="*/ 0 h 1222196"/>
                <a:gd name="connsiteX2" fmla="*/ 1200772 w 1200772"/>
                <a:gd name="connsiteY2" fmla="*/ 1222196 h 1222196"/>
                <a:gd name="connsiteX3" fmla="*/ 0 w 1200772"/>
                <a:gd name="connsiteY3" fmla="*/ 1054612 h 1222196"/>
                <a:gd name="connsiteX0" fmla="*/ 0 w 1149388"/>
                <a:gd name="connsiteY0" fmla="*/ 1054612 h 1222196"/>
                <a:gd name="connsiteX1" fmla="*/ 1149388 w 1149388"/>
                <a:gd name="connsiteY1" fmla="*/ 0 h 1222196"/>
                <a:gd name="connsiteX2" fmla="*/ 1147766 w 1149388"/>
                <a:gd name="connsiteY2" fmla="*/ 1222196 h 1222196"/>
                <a:gd name="connsiteX3" fmla="*/ 0 w 1149388"/>
                <a:gd name="connsiteY3" fmla="*/ 1054612 h 1222196"/>
                <a:gd name="connsiteX0" fmla="*/ 0 w 1237730"/>
                <a:gd name="connsiteY0" fmla="*/ 1001998 h 1222196"/>
                <a:gd name="connsiteX1" fmla="*/ 1237730 w 1237730"/>
                <a:gd name="connsiteY1" fmla="*/ 0 h 1222196"/>
                <a:gd name="connsiteX2" fmla="*/ 1236108 w 1237730"/>
                <a:gd name="connsiteY2" fmla="*/ 1222196 h 1222196"/>
                <a:gd name="connsiteX3" fmla="*/ 0 w 1237730"/>
                <a:gd name="connsiteY3" fmla="*/ 1001998 h 1222196"/>
              </a:gdLst>
              <a:ahLst/>
              <a:cxnLst>
                <a:cxn ang="0">
                  <a:pos x="connsiteX0" y="connsiteY0"/>
                </a:cxn>
                <a:cxn ang="0">
                  <a:pos x="connsiteX1" y="connsiteY1"/>
                </a:cxn>
                <a:cxn ang="0">
                  <a:pos x="connsiteX2" y="connsiteY2"/>
                </a:cxn>
                <a:cxn ang="0">
                  <a:pos x="connsiteX3" y="connsiteY3"/>
                </a:cxn>
              </a:cxnLst>
              <a:rect l="l" t="t" r="r" b="b"/>
              <a:pathLst>
                <a:path w="1237730" h="1222196">
                  <a:moveTo>
                    <a:pt x="0" y="1001998"/>
                  </a:moveTo>
                  <a:lnTo>
                    <a:pt x="1237730" y="0"/>
                  </a:lnTo>
                  <a:cubicBezTo>
                    <a:pt x="1237189" y="407399"/>
                    <a:pt x="1236649" y="814797"/>
                    <a:pt x="1236108" y="1222196"/>
                  </a:cubicBezTo>
                  <a:lnTo>
                    <a:pt x="0" y="1001998"/>
                  </a:lnTo>
                  <a:close/>
                </a:path>
              </a:pathLst>
            </a:custGeom>
            <a:solidFill>
              <a:srgbClr val="FFFFFF">
                <a:lumMod val="85000"/>
                <a:alpha val="59000"/>
              </a:srgbClr>
            </a:solidFill>
            <a:ln w="9525" cap="flat" cmpd="sng" algn="ctr">
              <a:no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3985" fontAlgn="base">
                <a:spcBef>
                  <a:spcPct val="0"/>
                </a:spcBef>
                <a:spcAft>
                  <a:spcPct val="0"/>
                </a:spcAft>
                <a:defRPr/>
              </a:pPr>
              <a:endParaRPr lang="en-US" sz="1600" kern="0" dirty="0">
                <a:gradFill>
                  <a:gsLst>
                    <a:gs pos="0">
                      <a:srgbClr val="FFFFFF"/>
                    </a:gs>
                    <a:gs pos="100000">
                      <a:srgbClr val="FFFFFF"/>
                    </a:gs>
                  </a:gsLst>
                  <a:lin ang="5400000" scaled="0"/>
                </a:gradFill>
                <a:latin typeface="Segoe UI"/>
              </a:endParaRPr>
            </a:p>
          </p:txBody>
        </p:sp>
        <p:sp>
          <p:nvSpPr>
            <p:cNvPr id="156" name="Rectangle 155"/>
            <p:cNvSpPr/>
            <p:nvPr/>
          </p:nvSpPr>
          <p:spPr>
            <a:xfrm>
              <a:off x="6270050" y="4589766"/>
              <a:ext cx="817331" cy="587605"/>
            </a:xfrm>
            <a:prstGeom prst="rect">
              <a:avLst/>
            </a:prstGeom>
            <a:noFill/>
            <a:ln w="9525" cap="flat" cmpd="sng" algn="ctr">
              <a:noFill/>
              <a:prstDash val="solid"/>
            </a:ln>
            <a:effectLst>
              <a:outerShdw blurRad="65500" dist="38100" dir="5400000" rotWithShape="0">
                <a:srgbClr val="000000">
                  <a:alpha val="40000"/>
                </a:srgbClr>
              </a:outerShdw>
            </a:effectLst>
          </p:spPr>
          <p:txBody>
            <a:bodyPr rtlCol="0" anchor="ctr"/>
            <a:lstStyle/>
            <a:p>
              <a:pPr algn="ctr" defTabSz="914285">
                <a:defRPr/>
              </a:pPr>
              <a:r>
                <a:rPr lang="en-US" sz="1600" kern="0" dirty="0">
                  <a:solidFill>
                    <a:srgbClr val="000000"/>
                  </a:solidFill>
                  <a:latin typeface="Segoe UI"/>
                </a:rPr>
                <a:t>RDP</a:t>
              </a:r>
            </a:p>
          </p:txBody>
        </p:sp>
      </p:grpSp>
      <p:grpSp>
        <p:nvGrpSpPr>
          <p:cNvPr id="24" name="Group 23"/>
          <p:cNvGrpSpPr/>
          <p:nvPr/>
        </p:nvGrpSpPr>
        <p:grpSpPr>
          <a:xfrm>
            <a:off x="7865759" y="1681015"/>
            <a:ext cx="2198833" cy="2349583"/>
            <a:chOff x="7865760" y="1681012"/>
            <a:chExt cx="2198832" cy="2349582"/>
          </a:xfrm>
        </p:grpSpPr>
        <p:cxnSp>
          <p:nvCxnSpPr>
            <p:cNvPr id="93" name="Elbow Connector 92"/>
            <p:cNvCxnSpPr>
              <a:stCxn id="63" idx="2"/>
            </p:cNvCxnSpPr>
            <p:nvPr/>
          </p:nvCxnSpPr>
          <p:spPr>
            <a:xfrm rot="5400000">
              <a:off x="7790385" y="1756387"/>
              <a:ext cx="2349582" cy="2198832"/>
            </a:xfrm>
            <a:prstGeom prst="bentConnector3">
              <a:avLst>
                <a:gd name="adj1" fmla="val 50000"/>
              </a:avLst>
            </a:prstGeom>
            <a:ln w="28575">
              <a:solidFill>
                <a:schemeClr val="tx1"/>
              </a:solidFill>
              <a:prstDash val="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220558" y="2909892"/>
              <a:ext cx="1670365" cy="246221"/>
            </a:xfrm>
            <a:prstGeom prst="rect">
              <a:avLst/>
            </a:prstGeom>
            <a:noFill/>
          </p:spPr>
          <p:txBody>
            <a:bodyPr wrap="none" lIns="0" tIns="0" rIns="0" bIns="0" rtlCol="0">
              <a:spAutoFit/>
            </a:bodyPr>
            <a:lstStyle/>
            <a:p>
              <a:r>
                <a:rPr lang="en-US" sz="1600" dirty="0">
                  <a:gradFill>
                    <a:gsLst>
                      <a:gs pos="0">
                        <a:schemeClr val="tx1"/>
                      </a:gs>
                      <a:gs pos="86000">
                        <a:schemeClr val="tx1"/>
                      </a:gs>
                    </a:gsLst>
                    <a:lin ang="5400000" scaled="0"/>
                  </a:gradFill>
                  <a:latin typeface="Segoe Light" pitchFamily="34" charset="0"/>
                </a:rPr>
                <a:t>Incompatible Apps</a:t>
              </a:r>
            </a:p>
          </p:txBody>
        </p:sp>
      </p:grpSp>
      <p:grpSp>
        <p:nvGrpSpPr>
          <p:cNvPr id="7" name="Group 6"/>
          <p:cNvGrpSpPr/>
          <p:nvPr/>
        </p:nvGrpSpPr>
        <p:grpSpPr>
          <a:xfrm>
            <a:off x="5821131" y="968933"/>
            <a:ext cx="2500171" cy="1471299"/>
            <a:chOff x="5821128" y="968933"/>
            <a:chExt cx="2500172" cy="1471299"/>
          </a:xfrm>
        </p:grpSpPr>
        <p:sp>
          <p:nvSpPr>
            <p:cNvPr id="76" name="TextBox 75"/>
            <p:cNvSpPr txBox="1"/>
            <p:nvPr/>
          </p:nvSpPr>
          <p:spPr>
            <a:xfrm>
              <a:off x="5821128" y="968933"/>
              <a:ext cx="2500172" cy="353943"/>
            </a:xfrm>
            <a:prstGeom prst="rect">
              <a:avLst/>
            </a:prstGeom>
            <a:noFill/>
          </p:spPr>
          <p:txBody>
            <a:bodyPr wrap="none" lIns="0" tIns="0" rIns="0" bIns="0" rtlCol="0">
              <a:spAutoFit/>
            </a:bodyPr>
            <a:lstStyle/>
            <a:p>
              <a:r>
                <a:rPr lang="en-US" sz="2300" dirty="0">
                  <a:gradFill>
                    <a:gsLst>
                      <a:gs pos="0">
                        <a:schemeClr val="tx1"/>
                      </a:gs>
                      <a:gs pos="86000">
                        <a:schemeClr val="tx1"/>
                      </a:gs>
                    </a:gsLst>
                    <a:lin ang="5400000" scaled="0"/>
                  </a:gradFill>
                  <a:latin typeface="Segoe Light" pitchFamily="34" charset="0"/>
                </a:rPr>
                <a:t>MED-V Workspace</a:t>
              </a:r>
            </a:p>
          </p:txBody>
        </p:sp>
        <p:pic>
          <p:nvPicPr>
            <p:cNvPr id="72" name="Picture 2" descr="D:\Icons - Illustrations\Icons - Illustrations\_ WINDOWS VISTA ICONS\Software box retail DVD package.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00191" y="1253778"/>
              <a:ext cx="1140089" cy="11864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275519" y="968937"/>
            <a:ext cx="2371931" cy="1321017"/>
            <a:chOff x="275516" y="968933"/>
            <a:chExt cx="2371930" cy="1321017"/>
          </a:xfrm>
        </p:grpSpPr>
        <p:sp>
          <p:nvSpPr>
            <p:cNvPr id="35" name="TextBox 34"/>
            <p:cNvSpPr txBox="1"/>
            <p:nvPr/>
          </p:nvSpPr>
          <p:spPr>
            <a:xfrm>
              <a:off x="275516" y="968933"/>
              <a:ext cx="2371930" cy="353943"/>
            </a:xfrm>
            <a:prstGeom prst="rect">
              <a:avLst/>
            </a:prstGeom>
            <a:noFill/>
          </p:spPr>
          <p:txBody>
            <a:bodyPr wrap="none" lIns="0" tIns="0" rIns="0" bIns="0" rtlCol="0">
              <a:spAutoFit/>
            </a:bodyPr>
            <a:lstStyle/>
            <a:p>
              <a:r>
                <a:rPr lang="en-US" sz="2300" dirty="0">
                  <a:gradFill>
                    <a:gsLst>
                      <a:gs pos="0">
                        <a:schemeClr val="tx1"/>
                      </a:gs>
                      <a:gs pos="86000">
                        <a:schemeClr val="tx1"/>
                      </a:gs>
                    </a:gsLst>
                    <a:lin ang="5400000" scaled="0"/>
                  </a:gradFill>
                  <a:latin typeface="Segoe Light" pitchFamily="34" charset="0"/>
                </a:rPr>
                <a:t>Windows XP VHD</a:t>
              </a:r>
            </a:p>
          </p:txBody>
        </p:sp>
        <p:grpSp>
          <p:nvGrpSpPr>
            <p:cNvPr id="9" name="Group 8"/>
            <p:cNvGrpSpPr/>
            <p:nvPr/>
          </p:nvGrpSpPr>
          <p:grpSpPr>
            <a:xfrm>
              <a:off x="724078" y="1334622"/>
              <a:ext cx="1032893" cy="955328"/>
              <a:chOff x="2885161" y="1836867"/>
              <a:chExt cx="1249823" cy="1155968"/>
            </a:xfrm>
          </p:grpSpPr>
          <p:sp>
            <p:nvSpPr>
              <p:cNvPr id="77" name="Rectangle 76"/>
              <p:cNvSpPr/>
              <p:nvPr/>
            </p:nvSpPr>
            <p:spPr bwMode="auto">
              <a:xfrm>
                <a:off x="2885161" y="1836867"/>
                <a:ext cx="1249823" cy="1155968"/>
              </a:xfrm>
              <a:prstGeom prst="rect">
                <a:avLst/>
              </a:prstGeom>
              <a:solidFill>
                <a:schemeClr val="tx1"/>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85" fontAlgn="base">
                  <a:spcBef>
                    <a:spcPct val="0"/>
                  </a:spcBef>
                  <a:spcAft>
                    <a:spcPct val="0"/>
                  </a:spcAft>
                </a:pPr>
                <a:endParaRPr lang="en-US" sz="2300" dirty="0">
                  <a:gradFill>
                    <a:gsLst>
                      <a:gs pos="0">
                        <a:srgbClr val="FFFFFF"/>
                      </a:gs>
                      <a:gs pos="100000">
                        <a:srgbClr val="FFFFFF"/>
                      </a:gs>
                    </a:gsLst>
                    <a:lin ang="5400000" scaled="0"/>
                  </a:gradFill>
                </a:endParaRPr>
              </a:p>
            </p:txBody>
          </p:sp>
          <p:pic>
            <p:nvPicPr>
              <p:cNvPr id="78" name="Picture 6" descr="http://ts2.mm.bing.net/images/thumbnail.aspx?q=270260378949&amp;id=ba9c92dc27809495dcb02cc027153afa&amp;url=http%3a%2f%2fwww.pc-betreuung-wiefelstede.de%2fassets%2fimages%2f1_windows_xp_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5161" y="1851438"/>
                <a:ext cx="1249823" cy="906122"/>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7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8361" y="2589647"/>
                <a:ext cx="759693" cy="38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6" name="Group 25"/>
          <p:cNvGrpSpPr/>
          <p:nvPr/>
        </p:nvGrpSpPr>
        <p:grpSpPr>
          <a:xfrm>
            <a:off x="8771770" y="973130"/>
            <a:ext cx="2585644" cy="1370689"/>
            <a:chOff x="8771770" y="973126"/>
            <a:chExt cx="2585644" cy="1370689"/>
          </a:xfrm>
        </p:grpSpPr>
        <p:pic>
          <p:nvPicPr>
            <p:cNvPr id="73" name="Picture 4" descr="D:\Icons - Illustrations\Icons - Illustrations\_ VIRTUALIZATION ICONS\server.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476178" y="1350194"/>
              <a:ext cx="1250285" cy="993621"/>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8771770" y="973126"/>
              <a:ext cx="2585644" cy="707886"/>
            </a:xfrm>
            <a:prstGeom prst="rect">
              <a:avLst/>
            </a:prstGeom>
            <a:noFill/>
          </p:spPr>
          <p:txBody>
            <a:bodyPr wrap="none" lIns="0" tIns="0" rIns="0" bIns="0" rtlCol="0">
              <a:spAutoFit/>
            </a:bodyPr>
            <a:lstStyle/>
            <a:p>
              <a:r>
                <a:rPr lang="en-US" sz="2300" dirty="0">
                  <a:gradFill>
                    <a:gsLst>
                      <a:gs pos="0">
                        <a:schemeClr val="tx1"/>
                      </a:gs>
                      <a:gs pos="86000">
                        <a:schemeClr val="tx1"/>
                      </a:gs>
                    </a:gsLst>
                    <a:lin ang="5400000" scaled="0"/>
                  </a:gradFill>
                  <a:effectLst>
                    <a:outerShdw blurRad="38100" dist="38100" dir="2700000" algn="tl">
                      <a:srgbClr val="000000">
                        <a:alpha val="43137"/>
                      </a:srgbClr>
                    </a:outerShdw>
                  </a:effectLst>
                  <a:latin typeface="Segoe Light" pitchFamily="34" charset="0"/>
                </a:rPr>
                <a:t>Enterprise Software</a:t>
              </a:r>
            </a:p>
            <a:p>
              <a:r>
                <a:rPr lang="en-US" sz="2300" dirty="0">
                  <a:gradFill>
                    <a:gsLst>
                      <a:gs pos="0">
                        <a:schemeClr val="tx1"/>
                      </a:gs>
                      <a:gs pos="86000">
                        <a:schemeClr val="tx1"/>
                      </a:gs>
                    </a:gsLst>
                    <a:lin ang="5400000" scaled="0"/>
                  </a:gradFill>
                  <a:effectLst>
                    <a:outerShdw blurRad="38100" dist="38100" dir="2700000" algn="tl">
                      <a:srgbClr val="000000">
                        <a:alpha val="43137"/>
                      </a:srgbClr>
                    </a:outerShdw>
                  </a:effectLst>
                  <a:latin typeface="Segoe Light" pitchFamily="34" charset="0"/>
                </a:rPr>
                <a:t>Distribution Tool</a:t>
              </a:r>
            </a:p>
          </p:txBody>
        </p:sp>
      </p:grpSp>
      <p:grpSp>
        <p:nvGrpSpPr>
          <p:cNvPr id="29" name="Group 28"/>
          <p:cNvGrpSpPr/>
          <p:nvPr/>
        </p:nvGrpSpPr>
        <p:grpSpPr>
          <a:xfrm>
            <a:off x="209835" y="2963525"/>
            <a:ext cx="2417852" cy="492443"/>
            <a:chOff x="86008" y="2963524"/>
            <a:chExt cx="2417851" cy="492443"/>
          </a:xfrm>
        </p:grpSpPr>
        <p:sp>
          <p:nvSpPr>
            <p:cNvPr id="27" name="Rectangle 26"/>
            <p:cNvSpPr/>
            <p:nvPr/>
          </p:nvSpPr>
          <p:spPr bwMode="auto">
            <a:xfrm>
              <a:off x="86008" y="3047072"/>
              <a:ext cx="316837" cy="281354"/>
            </a:xfrm>
            <a:prstGeom prst="rect">
              <a:avLst/>
            </a:prstGeom>
            <a:solidFill>
              <a:srgbClr val="00B0F0"/>
            </a:soli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85"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28" name="TextBox 27"/>
            <p:cNvSpPr txBox="1"/>
            <p:nvPr/>
          </p:nvSpPr>
          <p:spPr>
            <a:xfrm>
              <a:off x="476060" y="2963524"/>
              <a:ext cx="2027799" cy="492443"/>
            </a:xfrm>
            <a:prstGeom prst="rect">
              <a:avLst/>
            </a:prstGeom>
            <a:noFill/>
          </p:spPr>
          <p:txBody>
            <a:bodyPr wrap="none" lIns="0" tIns="0" rIns="0" bIns="0" rtlCol="0">
              <a:spAutoFit/>
            </a:bodyPr>
            <a:lstStyle/>
            <a:p>
              <a:r>
                <a:rPr lang="en-US" sz="1600" dirty="0">
                  <a:gradFill>
                    <a:gsLst>
                      <a:gs pos="0">
                        <a:schemeClr val="tx1"/>
                      </a:gs>
                      <a:gs pos="86000">
                        <a:schemeClr val="tx1"/>
                      </a:gs>
                    </a:gsLst>
                    <a:lin ang="5400000" scaled="0"/>
                  </a:gradFill>
                </a:rPr>
                <a:t>Windows Components</a:t>
              </a:r>
            </a:p>
            <a:p>
              <a:r>
                <a:rPr lang="en-US" sz="1600" dirty="0">
                  <a:gradFill>
                    <a:gsLst>
                      <a:gs pos="0">
                        <a:schemeClr val="tx1"/>
                      </a:gs>
                      <a:gs pos="86000">
                        <a:schemeClr val="tx1"/>
                      </a:gs>
                    </a:gsLst>
                    <a:lin ang="5400000" scaled="0"/>
                  </a:gradFill>
                </a:rPr>
                <a:t> &amp; Applications</a:t>
              </a:r>
            </a:p>
          </p:txBody>
        </p:sp>
      </p:grpSp>
      <p:grpSp>
        <p:nvGrpSpPr>
          <p:cNvPr id="30" name="Group 29"/>
          <p:cNvGrpSpPr/>
          <p:nvPr/>
        </p:nvGrpSpPr>
        <p:grpSpPr>
          <a:xfrm>
            <a:off x="209833" y="3612152"/>
            <a:ext cx="2235108" cy="281355"/>
            <a:chOff x="86008" y="3612153"/>
            <a:chExt cx="2235109" cy="281354"/>
          </a:xfrm>
        </p:grpSpPr>
        <p:sp>
          <p:nvSpPr>
            <p:cNvPr id="84" name="Rectangle 83"/>
            <p:cNvSpPr/>
            <p:nvPr/>
          </p:nvSpPr>
          <p:spPr bwMode="auto">
            <a:xfrm>
              <a:off x="86008" y="3612153"/>
              <a:ext cx="316837" cy="281354"/>
            </a:xfrm>
            <a:prstGeom prst="rect">
              <a:avLst/>
            </a:prstGeom>
            <a:solidFill>
              <a:srgbClr val="FF9900"/>
            </a:soli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85"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85" name="TextBox 84"/>
            <p:cNvSpPr txBox="1"/>
            <p:nvPr/>
          </p:nvSpPr>
          <p:spPr>
            <a:xfrm>
              <a:off x="476060" y="3633302"/>
              <a:ext cx="1845057" cy="246221"/>
            </a:xfrm>
            <a:prstGeom prst="rect">
              <a:avLst/>
            </a:prstGeom>
            <a:noFill/>
          </p:spPr>
          <p:txBody>
            <a:bodyPr wrap="none" lIns="0" tIns="0" rIns="0" bIns="0" rtlCol="0">
              <a:spAutoFit/>
            </a:bodyPr>
            <a:lstStyle/>
            <a:p>
              <a:r>
                <a:rPr lang="en-US" sz="1600" dirty="0">
                  <a:gradFill>
                    <a:gsLst>
                      <a:gs pos="0">
                        <a:schemeClr val="tx1"/>
                      </a:gs>
                      <a:gs pos="86000">
                        <a:schemeClr val="tx1"/>
                      </a:gs>
                    </a:gsLst>
                    <a:lin ang="5400000" scaled="0"/>
                  </a:gradFill>
                </a:rPr>
                <a:t>MED-V Components</a:t>
              </a:r>
            </a:p>
          </p:txBody>
        </p:sp>
      </p:grpSp>
      <p:cxnSp>
        <p:nvCxnSpPr>
          <p:cNvPr id="34" name="Straight Connector 33"/>
          <p:cNvCxnSpPr/>
          <p:nvPr/>
        </p:nvCxnSpPr>
        <p:spPr>
          <a:xfrm flipV="1">
            <a:off x="6152421" y="5405361"/>
            <a:ext cx="918795" cy="336088"/>
          </a:xfrm>
          <a:prstGeom prst="line">
            <a:avLst/>
          </a:prstGeom>
          <a:ln>
            <a:prstDash val="dash"/>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1442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wipe(left)">
                                      <p:cBhvr>
                                        <p:cTn id="12" dur="500"/>
                                        <p:tgtEl>
                                          <p:spTgt spid="8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wipe(left)">
                                      <p:cBhvr>
                                        <p:cTn id="21" dur="500"/>
                                        <p:tgtEl>
                                          <p:spTgt spid="87"/>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wipe(left)">
                                      <p:cBhvr>
                                        <p:cTn id="30" dur="500"/>
                                        <p:tgtEl>
                                          <p:spTgt spid="88"/>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par>
                          <p:cTn id="39" fill="hold">
                            <p:stCondLst>
                              <p:cond delay="0"/>
                            </p:stCondLst>
                            <p:childTnLst>
                              <p:par>
                                <p:cTn id="40" presetID="10" presetClass="entr" presetSubtype="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up)">
                                      <p:cBhvr>
                                        <p:cTn id="51" dur="500"/>
                                        <p:tgtEl>
                                          <p:spTgt spid="23"/>
                                        </p:tgtEl>
                                      </p:cBhvr>
                                    </p:animEffect>
                                  </p:childTnLst>
                                </p:cTn>
                              </p:par>
                              <p:par>
                                <p:cTn id="52" presetID="1" presetClass="entr" presetSubtype="0" fill="hold" nodeType="withEffect">
                                  <p:stCondLst>
                                    <p:cond delay="500"/>
                                  </p:stCondLst>
                                  <p:childTnLst>
                                    <p:set>
                                      <p:cBhvr>
                                        <p:cTn id="53" dur="1" fill="hold">
                                          <p:stCondLst>
                                            <p:cond delay="0"/>
                                          </p:stCondLst>
                                        </p:cTn>
                                        <p:tgtEl>
                                          <p:spTgt spid="3"/>
                                        </p:tgtEl>
                                        <p:attrNameLst>
                                          <p:attrName>style.visibility</p:attrName>
                                        </p:attrNameLst>
                                      </p:cBhvr>
                                      <p:to>
                                        <p:strVal val="visible"/>
                                      </p:to>
                                    </p:se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par>
                          <p:cTn id="58" fill="hold">
                            <p:stCondLst>
                              <p:cond delay="1000"/>
                            </p:stCondLst>
                            <p:childTnLst>
                              <p:par>
                                <p:cTn id="59" presetID="10" presetClass="exit" presetSubtype="0" fill="hold" nodeType="afterEffect">
                                  <p:stCondLst>
                                    <p:cond delay="300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down)">
                                      <p:cBhvr>
                                        <p:cTn id="66" dur="500"/>
                                        <p:tgtEl>
                                          <p:spTgt spid="34"/>
                                        </p:tgtEl>
                                      </p:cBhvr>
                                    </p:animEffect>
                                  </p:childTnLst>
                                </p:cTn>
                              </p:par>
                            </p:childTnLst>
                          </p:cTn>
                        </p:par>
                        <p:par>
                          <p:cTn id="67" fill="hold">
                            <p:stCondLst>
                              <p:cond delay="500"/>
                            </p:stCondLst>
                            <p:childTnLst>
                              <p:par>
                                <p:cTn id="68" presetID="1" presetClass="entr" presetSubtype="0" fill="hold" nodeType="afterEffect">
                                  <p:stCondLst>
                                    <p:cond delay="0"/>
                                  </p:stCondLst>
                                  <p:childTnLst>
                                    <p:set>
                                      <p:cBhvr>
                                        <p:cTn id="69" dur="1" fill="hold">
                                          <p:stCondLst>
                                            <p:cond delay="0"/>
                                          </p:stCondLst>
                                        </p:cTn>
                                        <p:tgtEl>
                                          <p:spTgt spid="3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up)">
                                      <p:cBhvr>
                                        <p:cTn id="74" dur="500"/>
                                        <p:tgtEl>
                                          <p:spTgt spid="24"/>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153"/>
                                        </p:tgtEl>
                                        <p:attrNameLst>
                                          <p:attrName>style.visibility</p:attrName>
                                        </p:attrNameLst>
                                      </p:cBhvr>
                                      <p:to>
                                        <p:strVal val="visible"/>
                                      </p:to>
                                    </p:set>
                                    <p:animEffect transition="in" filter="fade">
                                      <p:cBhvr>
                                        <p:cTn id="78" dur="500"/>
                                        <p:tgtEl>
                                          <p:spTgt spid="153"/>
                                        </p:tgtEl>
                                      </p:cBhvr>
                                    </p:animEffect>
                                  </p:childTnLst>
                                </p:cTn>
                              </p:par>
                            </p:childTnLst>
                          </p:cTn>
                        </p:par>
                        <p:par>
                          <p:cTn id="79" fill="hold">
                            <p:stCondLst>
                              <p:cond delay="1000"/>
                            </p:stCondLst>
                            <p:childTnLst>
                              <p:par>
                                <p:cTn id="80" presetID="10" presetClass="exit" presetSubtype="0" fill="hold" nodeType="afterEffect">
                                  <p:stCondLst>
                                    <p:cond delay="3000"/>
                                  </p:stCondLst>
                                  <p:childTnLst>
                                    <p:animEffect transition="out" filter="fade">
                                      <p:cBhvr>
                                        <p:cTn id="81" dur="500"/>
                                        <p:tgtEl>
                                          <p:spTgt spid="24"/>
                                        </p:tgtEl>
                                      </p:cBhvr>
                                    </p:animEffect>
                                    <p:set>
                                      <p:cBhvr>
                                        <p:cTn id="8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dirty="0" smtClean="0"/>
              <a:t>MED-V Lifecycle Management</a:t>
            </a:r>
            <a:endParaRPr lang="en-US" dirty="0"/>
          </a:p>
        </p:txBody>
      </p:sp>
      <p:grpSp>
        <p:nvGrpSpPr>
          <p:cNvPr id="20" name="Group 19"/>
          <p:cNvGrpSpPr/>
          <p:nvPr/>
        </p:nvGrpSpPr>
        <p:grpSpPr>
          <a:xfrm>
            <a:off x="1377002" y="1931375"/>
            <a:ext cx="2879057" cy="3650012"/>
            <a:chOff x="1376998" y="1931375"/>
            <a:chExt cx="2879057" cy="3650012"/>
          </a:xfrm>
        </p:grpSpPr>
        <p:sp>
          <p:nvSpPr>
            <p:cNvPr id="7" name="Freeform 6"/>
            <p:cNvSpPr/>
            <p:nvPr/>
          </p:nvSpPr>
          <p:spPr>
            <a:xfrm rot="16200000">
              <a:off x="327621" y="3984507"/>
              <a:ext cx="2646259" cy="547501"/>
            </a:xfrm>
            <a:custGeom>
              <a:avLst/>
              <a:gdLst>
                <a:gd name="connsiteX0" fmla="*/ 0 w 2646259"/>
                <a:gd name="connsiteY0" fmla="*/ 0 h 547501"/>
                <a:gd name="connsiteX1" fmla="*/ 2646259 w 2646259"/>
                <a:gd name="connsiteY1" fmla="*/ 0 h 547501"/>
                <a:gd name="connsiteX2" fmla="*/ 2646259 w 2646259"/>
                <a:gd name="connsiteY2" fmla="*/ 547501 h 547501"/>
                <a:gd name="connsiteX3" fmla="*/ 0 w 2646259"/>
                <a:gd name="connsiteY3" fmla="*/ 547501 h 547501"/>
                <a:gd name="connsiteX4" fmla="*/ 0 w 2646259"/>
                <a:gd name="connsiteY4" fmla="*/ 0 h 547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6259" h="547501">
                  <a:moveTo>
                    <a:pt x="0" y="0"/>
                  </a:moveTo>
                  <a:lnTo>
                    <a:pt x="2646259" y="0"/>
                  </a:lnTo>
                  <a:lnTo>
                    <a:pt x="2646259" y="547501"/>
                  </a:lnTo>
                  <a:lnTo>
                    <a:pt x="0" y="547501"/>
                  </a:lnTo>
                  <a:lnTo>
                    <a:pt x="0" y="0"/>
                  </a:lnTo>
                  <a:close/>
                </a:path>
              </a:pathLst>
            </a:custGeom>
            <a:effectLst>
              <a:outerShdw blurRad="50800" dist="38100" dir="8100000" algn="tr"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rgbClr r="0" g="0" b="0"/>
            </a:effectRef>
            <a:fontRef idx="minor">
              <a:schemeClr val="tx1">
                <a:hueOff val="0"/>
                <a:satOff val="0"/>
                <a:lumOff val="0"/>
                <a:alphaOff val="0"/>
              </a:schemeClr>
            </a:fontRef>
          </p:style>
          <p:txBody>
            <a:bodyPr spcFirstLastPara="0" vert="horz" wrap="square" lIns="-1" tIns="0" rIns="1" bIns="0" numCol="1" spcCol="1270" anchor="b" anchorCtr="0">
              <a:noAutofit/>
            </a:bodyPr>
            <a:lstStyle/>
            <a:p>
              <a:pPr algn="r" defTabSz="1600000">
                <a:lnSpc>
                  <a:spcPct val="90000"/>
                </a:lnSpc>
                <a:spcBef>
                  <a:spcPct val="0"/>
                </a:spcBef>
                <a:spcAft>
                  <a:spcPct val="35000"/>
                </a:spcAft>
              </a:pPr>
              <a:r>
                <a:rPr lang="en-US" sz="3600" i="1" dirty="0"/>
                <a:t>Step 1</a:t>
              </a:r>
            </a:p>
          </p:txBody>
        </p:sp>
        <p:sp>
          <p:nvSpPr>
            <p:cNvPr id="5" name="Chord 4"/>
            <p:cNvSpPr/>
            <p:nvPr/>
          </p:nvSpPr>
          <p:spPr>
            <a:xfrm>
              <a:off x="1376998" y="1931375"/>
              <a:ext cx="912503" cy="912503"/>
            </a:xfrm>
            <a:prstGeom prst="chord">
              <a:avLst>
                <a:gd name="adj1" fmla="val 4800000"/>
                <a:gd name="adj2" fmla="val 16800000"/>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6" name="Pie 5"/>
            <p:cNvSpPr/>
            <p:nvPr/>
          </p:nvSpPr>
          <p:spPr>
            <a:xfrm>
              <a:off x="1468249" y="2022625"/>
              <a:ext cx="730002" cy="730002"/>
            </a:xfrm>
            <a:prstGeom prst="pie">
              <a:avLst>
                <a:gd name="adj1" fmla="val 12600000"/>
                <a:gd name="adj2" fmla="val 16200000"/>
              </a:avLst>
            </a:prstGeom>
          </p:spPr>
          <p:style>
            <a:lnRef idx="0">
              <a:schemeClr val="accent1"/>
            </a:lnRef>
            <a:fillRef idx="3">
              <a:schemeClr val="accent1"/>
            </a:fillRef>
            <a:effectRef idx="3">
              <a:schemeClr val="accent1"/>
            </a:effectRef>
            <a:fontRef idx="minor">
              <a:schemeClr val="lt1"/>
            </a:fontRef>
          </p:style>
        </p:sp>
        <p:sp>
          <p:nvSpPr>
            <p:cNvPr id="8" name="Freeform 7"/>
            <p:cNvSpPr/>
            <p:nvPr/>
          </p:nvSpPr>
          <p:spPr>
            <a:xfrm>
              <a:off x="2015751" y="1973569"/>
              <a:ext cx="2240304" cy="2689475"/>
            </a:xfrm>
            <a:custGeom>
              <a:avLst/>
              <a:gdLst>
                <a:gd name="connsiteX0" fmla="*/ 0 w 2240304"/>
                <a:gd name="connsiteY0" fmla="*/ 0 h 2689475"/>
                <a:gd name="connsiteX1" fmla="*/ 2240304 w 2240304"/>
                <a:gd name="connsiteY1" fmla="*/ 0 h 2689475"/>
                <a:gd name="connsiteX2" fmla="*/ 2240304 w 2240304"/>
                <a:gd name="connsiteY2" fmla="*/ 2689475 h 2689475"/>
                <a:gd name="connsiteX3" fmla="*/ 0 w 2240304"/>
                <a:gd name="connsiteY3" fmla="*/ 2689475 h 2689475"/>
                <a:gd name="connsiteX4" fmla="*/ 0 w 2240304"/>
                <a:gd name="connsiteY4" fmla="*/ 0 h 2689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304" h="2689475">
                  <a:moveTo>
                    <a:pt x="0" y="0"/>
                  </a:moveTo>
                  <a:lnTo>
                    <a:pt x="2240304" y="0"/>
                  </a:lnTo>
                  <a:lnTo>
                    <a:pt x="2240304" y="2689475"/>
                  </a:lnTo>
                  <a:lnTo>
                    <a:pt x="0" y="2689475"/>
                  </a:lnTo>
                  <a:lnTo>
                    <a:pt x="0" y="0"/>
                  </a:lnTo>
                  <a:close/>
                </a:path>
              </a:pathLst>
            </a:custGeom>
            <a:ln/>
          </p:spPr>
          <p:style>
            <a:lnRef idx="3">
              <a:schemeClr val="lt1"/>
            </a:lnRef>
            <a:fillRef idx="1">
              <a:schemeClr val="accent1"/>
            </a:fillRef>
            <a:effectRef idx="1">
              <a:schemeClr val="accent1"/>
            </a:effectRef>
            <a:fontRef idx="minor">
              <a:schemeClr val="lt1"/>
            </a:fontRef>
          </p:style>
          <p:txBody>
            <a:bodyPr spcFirstLastPara="0" vert="horz" wrap="square" lIns="0" tIns="0" rIns="0" bIns="0" numCol="1" spcCol="1270" anchor="ctr" anchorCtr="0">
              <a:noAutofit/>
            </a:bodyPr>
            <a:lstStyle/>
            <a:p>
              <a:pPr algn="ctr" defTabSz="1244444">
                <a:lnSpc>
                  <a:spcPct val="90000"/>
                </a:lnSpc>
                <a:spcBef>
                  <a:spcPct val="0"/>
                </a:spcBef>
                <a:spcAft>
                  <a:spcPct val="35000"/>
                </a:spcAft>
              </a:pPr>
              <a:r>
                <a:rPr lang="en-US" sz="4000" b="1" dirty="0">
                  <a:solidFill>
                    <a:schemeClr val="tx1"/>
                  </a:solidFill>
                  <a:effectLst>
                    <a:outerShdw blurRad="38100" dist="38100" dir="2700000" algn="tl">
                      <a:srgbClr val="000000">
                        <a:alpha val="43137"/>
                      </a:srgbClr>
                    </a:outerShdw>
                  </a:effectLst>
                </a:rPr>
                <a:t>Create</a:t>
              </a:r>
            </a:p>
          </p:txBody>
        </p:sp>
      </p:grpSp>
      <p:grpSp>
        <p:nvGrpSpPr>
          <p:cNvPr id="21" name="Group 20"/>
          <p:cNvGrpSpPr/>
          <p:nvPr/>
        </p:nvGrpSpPr>
        <p:grpSpPr>
          <a:xfrm>
            <a:off x="4749865" y="1931375"/>
            <a:ext cx="2879057" cy="3650012"/>
            <a:chOff x="4749861" y="1931375"/>
            <a:chExt cx="2879057" cy="3650012"/>
          </a:xfrm>
        </p:grpSpPr>
        <p:sp>
          <p:nvSpPr>
            <p:cNvPr id="9" name="Chord 8"/>
            <p:cNvSpPr/>
            <p:nvPr/>
          </p:nvSpPr>
          <p:spPr>
            <a:xfrm>
              <a:off x="4749861" y="1931375"/>
              <a:ext cx="912503" cy="912503"/>
            </a:xfrm>
            <a:prstGeom prst="chord">
              <a:avLst>
                <a:gd name="adj1" fmla="val 4800000"/>
                <a:gd name="adj2" fmla="val 16800000"/>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0" name="Pie 9"/>
            <p:cNvSpPr/>
            <p:nvPr/>
          </p:nvSpPr>
          <p:spPr>
            <a:xfrm>
              <a:off x="4841112" y="2022625"/>
              <a:ext cx="730002" cy="730002"/>
            </a:xfrm>
            <a:prstGeom prst="pie">
              <a:avLst>
                <a:gd name="adj1" fmla="val 9000000"/>
                <a:gd name="adj2" fmla="val 16200000"/>
              </a:avLst>
            </a:prstGeom>
          </p:spPr>
          <p:style>
            <a:lnRef idx="0">
              <a:schemeClr val="accent2"/>
            </a:lnRef>
            <a:fillRef idx="3">
              <a:schemeClr val="accent2"/>
            </a:fillRef>
            <a:effectRef idx="3">
              <a:schemeClr val="accent2"/>
            </a:effectRef>
            <a:fontRef idx="minor">
              <a:schemeClr val="lt1"/>
            </a:fontRef>
          </p:style>
        </p:sp>
        <p:sp>
          <p:nvSpPr>
            <p:cNvPr id="11" name="Freeform 10"/>
            <p:cNvSpPr/>
            <p:nvPr/>
          </p:nvSpPr>
          <p:spPr>
            <a:xfrm rot="16200000">
              <a:off x="3700483" y="3984507"/>
              <a:ext cx="2646259" cy="547501"/>
            </a:xfrm>
            <a:custGeom>
              <a:avLst/>
              <a:gdLst>
                <a:gd name="connsiteX0" fmla="*/ 0 w 2646259"/>
                <a:gd name="connsiteY0" fmla="*/ 0 h 547501"/>
                <a:gd name="connsiteX1" fmla="*/ 2646259 w 2646259"/>
                <a:gd name="connsiteY1" fmla="*/ 0 h 547501"/>
                <a:gd name="connsiteX2" fmla="*/ 2646259 w 2646259"/>
                <a:gd name="connsiteY2" fmla="*/ 547501 h 547501"/>
                <a:gd name="connsiteX3" fmla="*/ 0 w 2646259"/>
                <a:gd name="connsiteY3" fmla="*/ 547501 h 547501"/>
                <a:gd name="connsiteX4" fmla="*/ 0 w 2646259"/>
                <a:gd name="connsiteY4" fmla="*/ 0 h 547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6259" h="547501">
                  <a:moveTo>
                    <a:pt x="0" y="0"/>
                  </a:moveTo>
                  <a:lnTo>
                    <a:pt x="2646259" y="0"/>
                  </a:lnTo>
                  <a:lnTo>
                    <a:pt x="2646259" y="547501"/>
                  </a:lnTo>
                  <a:lnTo>
                    <a:pt x="0" y="547501"/>
                  </a:lnTo>
                  <a:lnTo>
                    <a:pt x="0" y="0"/>
                  </a:lnTo>
                  <a:close/>
                </a:path>
              </a:pathLst>
            </a:custGeom>
            <a:effectLst>
              <a:outerShdw blurRad="50800" dist="38100" dir="8100000" algn="tr"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rgbClr r="0" g="0" b="0"/>
            </a:effectRef>
            <a:fontRef idx="minor">
              <a:schemeClr val="tx1">
                <a:hueOff val="0"/>
                <a:satOff val="0"/>
                <a:lumOff val="0"/>
                <a:alphaOff val="0"/>
              </a:schemeClr>
            </a:fontRef>
          </p:style>
          <p:txBody>
            <a:bodyPr spcFirstLastPara="0" vert="horz" wrap="square" lIns="-1" tIns="-1" rIns="0" bIns="0" numCol="1" spcCol="1270" anchor="b" anchorCtr="0">
              <a:noAutofit/>
            </a:bodyPr>
            <a:lstStyle/>
            <a:p>
              <a:pPr algn="r" defTabSz="1600000">
                <a:lnSpc>
                  <a:spcPct val="90000"/>
                </a:lnSpc>
                <a:spcBef>
                  <a:spcPct val="0"/>
                </a:spcBef>
                <a:spcAft>
                  <a:spcPct val="35000"/>
                </a:spcAft>
              </a:pPr>
              <a:r>
                <a:rPr lang="en-US" sz="3600" i="1" dirty="0"/>
                <a:t>Step 2</a:t>
              </a:r>
            </a:p>
          </p:txBody>
        </p:sp>
        <p:sp>
          <p:nvSpPr>
            <p:cNvPr id="12" name="Freeform 11"/>
            <p:cNvSpPr/>
            <p:nvPr/>
          </p:nvSpPr>
          <p:spPr>
            <a:xfrm>
              <a:off x="5388614" y="1973569"/>
              <a:ext cx="2240304" cy="2689475"/>
            </a:xfrm>
            <a:custGeom>
              <a:avLst/>
              <a:gdLst>
                <a:gd name="connsiteX0" fmla="*/ 0 w 2240304"/>
                <a:gd name="connsiteY0" fmla="*/ 0 h 2689475"/>
                <a:gd name="connsiteX1" fmla="*/ 2240304 w 2240304"/>
                <a:gd name="connsiteY1" fmla="*/ 0 h 2689475"/>
                <a:gd name="connsiteX2" fmla="*/ 2240304 w 2240304"/>
                <a:gd name="connsiteY2" fmla="*/ 2689475 h 2689475"/>
                <a:gd name="connsiteX3" fmla="*/ 0 w 2240304"/>
                <a:gd name="connsiteY3" fmla="*/ 2689475 h 2689475"/>
                <a:gd name="connsiteX4" fmla="*/ 0 w 2240304"/>
                <a:gd name="connsiteY4" fmla="*/ 0 h 2689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304" h="2689475">
                  <a:moveTo>
                    <a:pt x="0" y="0"/>
                  </a:moveTo>
                  <a:lnTo>
                    <a:pt x="2240304" y="0"/>
                  </a:lnTo>
                  <a:lnTo>
                    <a:pt x="2240304" y="2689475"/>
                  </a:lnTo>
                  <a:lnTo>
                    <a:pt x="0" y="2689475"/>
                  </a:lnTo>
                  <a:lnTo>
                    <a:pt x="0" y="0"/>
                  </a:lnTo>
                  <a:close/>
                </a:path>
              </a:pathLst>
            </a:custGeom>
            <a:ln/>
          </p:spPr>
          <p:style>
            <a:lnRef idx="3">
              <a:schemeClr val="lt1"/>
            </a:lnRef>
            <a:fillRef idx="1">
              <a:schemeClr val="accent2"/>
            </a:fillRef>
            <a:effectRef idx="1">
              <a:schemeClr val="accent2"/>
            </a:effectRef>
            <a:fontRef idx="minor">
              <a:schemeClr val="lt1"/>
            </a:fontRef>
          </p:style>
          <p:txBody>
            <a:bodyPr spcFirstLastPara="0" vert="horz" wrap="square" lIns="0" tIns="0" rIns="0" bIns="0" numCol="1" spcCol="1270" anchor="ctr" anchorCtr="0">
              <a:noAutofit/>
            </a:bodyPr>
            <a:lstStyle/>
            <a:p>
              <a:pPr algn="ctr" defTabSz="1244444">
                <a:lnSpc>
                  <a:spcPct val="90000"/>
                </a:lnSpc>
                <a:spcBef>
                  <a:spcPct val="0"/>
                </a:spcBef>
                <a:spcAft>
                  <a:spcPct val="35000"/>
                </a:spcAft>
              </a:pPr>
              <a:r>
                <a:rPr lang="en-US" sz="4000" b="1" dirty="0">
                  <a:solidFill>
                    <a:schemeClr val="tx1"/>
                  </a:solidFill>
                  <a:effectLst>
                    <a:outerShdw blurRad="38100" dist="38100" dir="2700000" algn="tl">
                      <a:srgbClr val="000000">
                        <a:alpha val="43137"/>
                      </a:srgbClr>
                    </a:outerShdw>
                  </a:effectLst>
                </a:rPr>
                <a:t>Deploy</a:t>
              </a:r>
            </a:p>
          </p:txBody>
        </p:sp>
      </p:grpSp>
      <p:grpSp>
        <p:nvGrpSpPr>
          <p:cNvPr id="22" name="Group 21"/>
          <p:cNvGrpSpPr/>
          <p:nvPr/>
        </p:nvGrpSpPr>
        <p:grpSpPr>
          <a:xfrm>
            <a:off x="8122727" y="1931375"/>
            <a:ext cx="2879057" cy="3650012"/>
            <a:chOff x="8122724" y="1931375"/>
            <a:chExt cx="2879057" cy="3650012"/>
          </a:xfrm>
        </p:grpSpPr>
        <p:sp>
          <p:nvSpPr>
            <p:cNvPr id="13" name="Chord 12"/>
            <p:cNvSpPr/>
            <p:nvPr/>
          </p:nvSpPr>
          <p:spPr>
            <a:xfrm>
              <a:off x="8122724" y="1931375"/>
              <a:ext cx="912503" cy="912503"/>
            </a:xfrm>
            <a:prstGeom prst="chord">
              <a:avLst>
                <a:gd name="adj1" fmla="val 4800000"/>
                <a:gd name="adj2" fmla="val 16800000"/>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4" name="Pie 13"/>
            <p:cNvSpPr/>
            <p:nvPr/>
          </p:nvSpPr>
          <p:spPr>
            <a:xfrm>
              <a:off x="8213975" y="2022625"/>
              <a:ext cx="730002" cy="730002"/>
            </a:xfrm>
            <a:prstGeom prst="pie">
              <a:avLst>
                <a:gd name="adj1" fmla="val 5400000"/>
                <a:gd name="adj2" fmla="val 16200000"/>
              </a:avLst>
            </a:prstGeom>
          </p:spPr>
          <p:style>
            <a:lnRef idx="0">
              <a:schemeClr val="accent3"/>
            </a:lnRef>
            <a:fillRef idx="3">
              <a:schemeClr val="accent3"/>
            </a:fillRef>
            <a:effectRef idx="3">
              <a:schemeClr val="accent3"/>
            </a:effectRef>
            <a:fontRef idx="minor">
              <a:schemeClr val="lt1"/>
            </a:fontRef>
          </p:style>
        </p:sp>
        <p:sp>
          <p:nvSpPr>
            <p:cNvPr id="15" name="Freeform 14"/>
            <p:cNvSpPr/>
            <p:nvPr/>
          </p:nvSpPr>
          <p:spPr>
            <a:xfrm rot="16200000">
              <a:off x="7073346" y="3984507"/>
              <a:ext cx="2646259" cy="547501"/>
            </a:xfrm>
            <a:custGeom>
              <a:avLst/>
              <a:gdLst>
                <a:gd name="connsiteX0" fmla="*/ 0 w 2646259"/>
                <a:gd name="connsiteY0" fmla="*/ 0 h 547501"/>
                <a:gd name="connsiteX1" fmla="*/ 2646259 w 2646259"/>
                <a:gd name="connsiteY1" fmla="*/ 0 h 547501"/>
                <a:gd name="connsiteX2" fmla="*/ 2646259 w 2646259"/>
                <a:gd name="connsiteY2" fmla="*/ 547501 h 547501"/>
                <a:gd name="connsiteX3" fmla="*/ 0 w 2646259"/>
                <a:gd name="connsiteY3" fmla="*/ 547501 h 547501"/>
                <a:gd name="connsiteX4" fmla="*/ 0 w 2646259"/>
                <a:gd name="connsiteY4" fmla="*/ 0 h 547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6259" h="547501">
                  <a:moveTo>
                    <a:pt x="0" y="0"/>
                  </a:moveTo>
                  <a:lnTo>
                    <a:pt x="2646259" y="0"/>
                  </a:lnTo>
                  <a:lnTo>
                    <a:pt x="2646259" y="547501"/>
                  </a:lnTo>
                  <a:lnTo>
                    <a:pt x="0" y="547501"/>
                  </a:lnTo>
                  <a:lnTo>
                    <a:pt x="0" y="0"/>
                  </a:lnTo>
                  <a:close/>
                </a:path>
              </a:pathLst>
            </a:custGeom>
            <a:effectLst>
              <a:outerShdw blurRad="50800" dist="38100" dir="8100000" algn="tr"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rgbClr r="0" g="0" b="0"/>
            </a:effectRef>
            <a:fontRef idx="minor">
              <a:schemeClr val="tx1">
                <a:hueOff val="0"/>
                <a:satOff val="0"/>
                <a:lumOff val="0"/>
                <a:alphaOff val="0"/>
              </a:schemeClr>
            </a:fontRef>
          </p:style>
          <p:txBody>
            <a:bodyPr spcFirstLastPara="0" vert="horz" wrap="square" lIns="-1" tIns="0" rIns="1" bIns="0" numCol="1" spcCol="1270" anchor="b" anchorCtr="0">
              <a:noAutofit/>
            </a:bodyPr>
            <a:lstStyle/>
            <a:p>
              <a:pPr algn="r" defTabSz="1600000">
                <a:lnSpc>
                  <a:spcPct val="90000"/>
                </a:lnSpc>
                <a:spcBef>
                  <a:spcPct val="0"/>
                </a:spcBef>
                <a:spcAft>
                  <a:spcPct val="35000"/>
                </a:spcAft>
              </a:pPr>
              <a:r>
                <a:rPr lang="en-US" sz="3600" i="1" dirty="0"/>
                <a:t>Step 3</a:t>
              </a:r>
            </a:p>
          </p:txBody>
        </p:sp>
        <p:sp>
          <p:nvSpPr>
            <p:cNvPr id="16" name="Freeform 15"/>
            <p:cNvSpPr/>
            <p:nvPr/>
          </p:nvSpPr>
          <p:spPr>
            <a:xfrm>
              <a:off x="8761477" y="1973569"/>
              <a:ext cx="2240304" cy="2689475"/>
            </a:xfrm>
            <a:custGeom>
              <a:avLst/>
              <a:gdLst>
                <a:gd name="connsiteX0" fmla="*/ 0 w 2240304"/>
                <a:gd name="connsiteY0" fmla="*/ 0 h 2689475"/>
                <a:gd name="connsiteX1" fmla="*/ 2240304 w 2240304"/>
                <a:gd name="connsiteY1" fmla="*/ 0 h 2689475"/>
                <a:gd name="connsiteX2" fmla="*/ 2240304 w 2240304"/>
                <a:gd name="connsiteY2" fmla="*/ 2689475 h 2689475"/>
                <a:gd name="connsiteX3" fmla="*/ 0 w 2240304"/>
                <a:gd name="connsiteY3" fmla="*/ 2689475 h 2689475"/>
                <a:gd name="connsiteX4" fmla="*/ 0 w 2240304"/>
                <a:gd name="connsiteY4" fmla="*/ 0 h 2689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304" h="2689475">
                  <a:moveTo>
                    <a:pt x="0" y="0"/>
                  </a:moveTo>
                  <a:lnTo>
                    <a:pt x="2240304" y="0"/>
                  </a:lnTo>
                  <a:lnTo>
                    <a:pt x="2240304" y="2689475"/>
                  </a:lnTo>
                  <a:lnTo>
                    <a:pt x="0" y="2689475"/>
                  </a:lnTo>
                  <a:lnTo>
                    <a:pt x="0" y="0"/>
                  </a:lnTo>
                  <a:close/>
                </a:path>
              </a:pathLst>
            </a:custGeom>
            <a:ln/>
          </p:spPr>
          <p:style>
            <a:lnRef idx="3">
              <a:schemeClr val="lt1"/>
            </a:lnRef>
            <a:fillRef idx="1">
              <a:schemeClr val="accent3"/>
            </a:fillRef>
            <a:effectRef idx="1">
              <a:schemeClr val="accent3"/>
            </a:effectRef>
            <a:fontRef idx="minor">
              <a:schemeClr val="lt1"/>
            </a:fontRef>
          </p:style>
          <p:txBody>
            <a:bodyPr spcFirstLastPara="0" vert="horz" wrap="square" lIns="0" tIns="0" rIns="0" bIns="0" numCol="1" spcCol="1270" anchor="ctr" anchorCtr="0">
              <a:noAutofit/>
            </a:bodyPr>
            <a:lstStyle/>
            <a:p>
              <a:pPr algn="ctr" defTabSz="1244444">
                <a:lnSpc>
                  <a:spcPct val="90000"/>
                </a:lnSpc>
                <a:spcBef>
                  <a:spcPct val="0"/>
                </a:spcBef>
                <a:spcAft>
                  <a:spcPct val="35000"/>
                </a:spcAft>
              </a:pPr>
              <a:r>
                <a:rPr lang="en-US" sz="4000" b="1" dirty="0">
                  <a:solidFill>
                    <a:schemeClr val="tx1"/>
                  </a:solidFill>
                  <a:effectLst>
                    <a:outerShdw blurRad="38100" dist="38100" dir="2700000" algn="tl">
                      <a:srgbClr val="000000">
                        <a:alpha val="43137"/>
                      </a:srgbClr>
                    </a:outerShdw>
                  </a:effectLst>
                </a:rPr>
                <a:t>Manage</a:t>
              </a:r>
            </a:p>
          </p:txBody>
        </p:sp>
      </p:grpSp>
    </p:spTree>
    <p:extLst>
      <p:ext uri="{BB962C8B-B14F-4D97-AF65-F5344CB8AC3E}">
        <p14:creationId xmlns:p14="http://schemas.microsoft.com/office/powerpoint/2010/main" val="34251736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0-#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dirty="0" smtClean="0"/>
              <a:t>MED-V Lifecycle Management</a:t>
            </a:r>
            <a:endParaRPr lang="en-US" dirty="0"/>
          </a:p>
        </p:txBody>
      </p:sp>
      <p:grpSp>
        <p:nvGrpSpPr>
          <p:cNvPr id="3" name="Group 2"/>
          <p:cNvGrpSpPr/>
          <p:nvPr/>
        </p:nvGrpSpPr>
        <p:grpSpPr>
          <a:xfrm>
            <a:off x="1381699" y="1933157"/>
            <a:ext cx="2876246" cy="3646448"/>
            <a:chOff x="1381699" y="1933157"/>
            <a:chExt cx="2876246" cy="3646448"/>
          </a:xfrm>
        </p:grpSpPr>
        <p:sp>
          <p:nvSpPr>
            <p:cNvPr id="5" name="Chord 4"/>
            <p:cNvSpPr/>
            <p:nvPr/>
          </p:nvSpPr>
          <p:spPr>
            <a:xfrm>
              <a:off x="1381699" y="1933157"/>
              <a:ext cx="911612" cy="911612"/>
            </a:xfrm>
            <a:prstGeom prst="chord">
              <a:avLst>
                <a:gd name="adj1" fmla="val 4800000"/>
                <a:gd name="adj2" fmla="val 16800000"/>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6" name="Pie 5"/>
            <p:cNvSpPr/>
            <p:nvPr/>
          </p:nvSpPr>
          <p:spPr>
            <a:xfrm>
              <a:off x="1472860" y="2024318"/>
              <a:ext cx="729289" cy="729289"/>
            </a:xfrm>
            <a:prstGeom prst="pie">
              <a:avLst>
                <a:gd name="adj1" fmla="val 12600000"/>
                <a:gd name="adj2" fmla="val 16200000"/>
              </a:avLst>
            </a:prstGeom>
          </p:spPr>
          <p:style>
            <a:lnRef idx="0">
              <a:schemeClr val="accent1"/>
            </a:lnRef>
            <a:fillRef idx="3">
              <a:schemeClr val="accent1"/>
            </a:fillRef>
            <a:effectRef idx="3">
              <a:schemeClr val="accent1"/>
            </a:effectRef>
            <a:fontRef idx="minor">
              <a:schemeClr val="lt1"/>
            </a:fontRef>
          </p:style>
        </p:sp>
        <p:sp>
          <p:nvSpPr>
            <p:cNvPr id="7" name="Freeform 6"/>
            <p:cNvSpPr/>
            <p:nvPr/>
          </p:nvSpPr>
          <p:spPr>
            <a:xfrm rot="16200000">
              <a:off x="333346" y="3984284"/>
              <a:ext cx="2643675" cy="546967"/>
            </a:xfrm>
            <a:custGeom>
              <a:avLst/>
              <a:gdLst>
                <a:gd name="connsiteX0" fmla="*/ 0 w 2643675"/>
                <a:gd name="connsiteY0" fmla="*/ 0 h 546967"/>
                <a:gd name="connsiteX1" fmla="*/ 2643675 w 2643675"/>
                <a:gd name="connsiteY1" fmla="*/ 0 h 546967"/>
                <a:gd name="connsiteX2" fmla="*/ 2643675 w 2643675"/>
                <a:gd name="connsiteY2" fmla="*/ 546967 h 546967"/>
                <a:gd name="connsiteX3" fmla="*/ 0 w 2643675"/>
                <a:gd name="connsiteY3" fmla="*/ 546967 h 546967"/>
                <a:gd name="connsiteX4" fmla="*/ 0 w 2643675"/>
                <a:gd name="connsiteY4" fmla="*/ 0 h 546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675" h="546967">
                  <a:moveTo>
                    <a:pt x="0" y="0"/>
                  </a:moveTo>
                  <a:lnTo>
                    <a:pt x="2643675" y="0"/>
                  </a:lnTo>
                  <a:lnTo>
                    <a:pt x="2643675" y="546967"/>
                  </a:lnTo>
                  <a:lnTo>
                    <a:pt x="0" y="546967"/>
                  </a:lnTo>
                  <a:lnTo>
                    <a:pt x="0" y="0"/>
                  </a:lnTo>
                  <a:close/>
                </a:path>
              </a:pathLst>
            </a:custGeom>
            <a:effectLst>
              <a:outerShdw blurRad="50800" dist="38100" dir="8100000" algn="tr"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rgbClr r="0" g="0" b="0"/>
            </a:effectRef>
            <a:fontRef idx="minor">
              <a:schemeClr val="tx1">
                <a:hueOff val="0"/>
                <a:satOff val="0"/>
                <a:lumOff val="0"/>
                <a:alphaOff val="0"/>
              </a:schemeClr>
            </a:fontRef>
          </p:style>
          <p:txBody>
            <a:bodyPr spcFirstLastPara="0" vert="horz" wrap="square" lIns="-1" tIns="0" rIns="1" bIns="0" numCol="1" spcCol="1270" anchor="b" anchorCtr="0">
              <a:noAutofit/>
            </a:bodyPr>
            <a:lstStyle/>
            <a:p>
              <a:pPr algn="r" defTabSz="1555556">
                <a:lnSpc>
                  <a:spcPct val="90000"/>
                </a:lnSpc>
                <a:spcBef>
                  <a:spcPct val="0"/>
                </a:spcBef>
                <a:spcAft>
                  <a:spcPct val="35000"/>
                </a:spcAft>
              </a:pPr>
              <a:r>
                <a:rPr lang="en-US" sz="3500" i="1" dirty="0"/>
                <a:t>Step 1</a:t>
              </a:r>
            </a:p>
          </p:txBody>
        </p:sp>
        <p:sp>
          <p:nvSpPr>
            <p:cNvPr id="8" name="Freeform 7"/>
            <p:cNvSpPr/>
            <p:nvPr/>
          </p:nvSpPr>
          <p:spPr>
            <a:xfrm>
              <a:off x="2019828" y="1975310"/>
              <a:ext cx="2238117" cy="2686849"/>
            </a:xfrm>
            <a:custGeom>
              <a:avLst/>
              <a:gdLst>
                <a:gd name="connsiteX0" fmla="*/ 0 w 2238117"/>
                <a:gd name="connsiteY0" fmla="*/ 0 h 2686849"/>
                <a:gd name="connsiteX1" fmla="*/ 2238117 w 2238117"/>
                <a:gd name="connsiteY1" fmla="*/ 0 h 2686849"/>
                <a:gd name="connsiteX2" fmla="*/ 2238117 w 2238117"/>
                <a:gd name="connsiteY2" fmla="*/ 2686849 h 2686849"/>
                <a:gd name="connsiteX3" fmla="*/ 0 w 2238117"/>
                <a:gd name="connsiteY3" fmla="*/ 2686849 h 2686849"/>
                <a:gd name="connsiteX4" fmla="*/ 0 w 2238117"/>
                <a:gd name="connsiteY4" fmla="*/ 0 h 268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117" h="2686849">
                  <a:moveTo>
                    <a:pt x="0" y="0"/>
                  </a:moveTo>
                  <a:lnTo>
                    <a:pt x="2238117" y="0"/>
                  </a:lnTo>
                  <a:lnTo>
                    <a:pt x="2238117" y="2686849"/>
                  </a:lnTo>
                  <a:lnTo>
                    <a:pt x="0" y="2686849"/>
                  </a:lnTo>
                  <a:lnTo>
                    <a:pt x="0" y="0"/>
                  </a:lnTo>
                  <a:close/>
                </a:path>
              </a:pathLst>
            </a:custGeom>
            <a:ln/>
          </p:spPr>
          <p:style>
            <a:lnRef idx="3">
              <a:schemeClr val="lt1"/>
            </a:lnRef>
            <a:fillRef idx="1">
              <a:schemeClr val="accent1"/>
            </a:fillRef>
            <a:effectRef idx="1">
              <a:schemeClr val="accent1"/>
            </a:effectRef>
            <a:fontRef idx="minor">
              <a:schemeClr val="lt1"/>
            </a:fontRef>
          </p:style>
          <p:txBody>
            <a:bodyPr spcFirstLastPara="0" vert="horz" wrap="square" lIns="0" tIns="0" rIns="0" bIns="0" numCol="1" spcCol="1270" anchor="ctr" anchorCtr="0">
              <a:noAutofit/>
            </a:bodyPr>
            <a:lstStyle/>
            <a:p>
              <a:pPr algn="ctr" defTabSz="1244444">
                <a:lnSpc>
                  <a:spcPct val="90000"/>
                </a:lnSpc>
                <a:spcBef>
                  <a:spcPct val="0"/>
                </a:spcBef>
                <a:spcAft>
                  <a:spcPct val="35000"/>
                </a:spcAft>
              </a:pPr>
              <a:r>
                <a:rPr lang="en-US" sz="3200" b="1" dirty="0">
                  <a:solidFill>
                    <a:schemeClr val="tx1"/>
                  </a:solidFill>
                  <a:effectLst>
                    <a:outerShdw blurRad="38100" dist="38100" dir="2700000" algn="tl">
                      <a:srgbClr val="000000">
                        <a:alpha val="43137"/>
                      </a:srgbClr>
                    </a:outerShdw>
                  </a:effectLst>
                </a:rPr>
                <a:t>Create</a:t>
              </a:r>
            </a:p>
            <a:p>
              <a:pPr algn="ctr" defTabSz="1244444">
                <a:lnSpc>
                  <a:spcPct val="90000"/>
                </a:lnSpc>
                <a:spcBef>
                  <a:spcPct val="0"/>
                </a:spcBef>
                <a:spcAft>
                  <a:spcPct val="35000"/>
                </a:spcAft>
              </a:pPr>
              <a:r>
                <a:rPr lang="en-US" sz="2000" i="1" dirty="0">
                  <a:solidFill>
                    <a:schemeClr val="tx1"/>
                  </a:solidFill>
                  <a:effectLst>
                    <a:outerShdw blurRad="38100" dist="38100" dir="2700000" algn="tl">
                      <a:srgbClr val="000000">
                        <a:alpha val="43137"/>
                      </a:srgbClr>
                    </a:outerShdw>
                  </a:effectLst>
                </a:rPr>
                <a:t>VHD</a:t>
              </a:r>
            </a:p>
            <a:p>
              <a:pPr algn="ctr" defTabSz="1244444">
                <a:lnSpc>
                  <a:spcPct val="90000"/>
                </a:lnSpc>
                <a:spcBef>
                  <a:spcPct val="0"/>
                </a:spcBef>
                <a:spcAft>
                  <a:spcPct val="35000"/>
                </a:spcAft>
              </a:pPr>
              <a:r>
                <a:rPr lang="en-US" sz="2000" i="1" dirty="0" err="1">
                  <a:solidFill>
                    <a:schemeClr val="tx1"/>
                  </a:solidFill>
                  <a:effectLst>
                    <a:outerShdw blurRad="38100" dist="38100" dir="2700000" algn="tl">
                      <a:srgbClr val="000000">
                        <a:alpha val="43137"/>
                      </a:srgbClr>
                    </a:outerShdw>
                  </a:effectLst>
                </a:rPr>
                <a:t>Sysprep</a:t>
              </a:r>
              <a:endParaRPr lang="en-US" sz="2000" i="1" dirty="0">
                <a:solidFill>
                  <a:schemeClr val="tx1"/>
                </a:solidFill>
                <a:effectLst>
                  <a:outerShdw blurRad="38100" dist="38100" dir="2700000" algn="tl">
                    <a:srgbClr val="000000">
                      <a:alpha val="43137"/>
                    </a:srgbClr>
                  </a:outerShdw>
                </a:effectLst>
              </a:endParaRPr>
            </a:p>
            <a:p>
              <a:pPr algn="ctr" defTabSz="1244444">
                <a:lnSpc>
                  <a:spcPct val="90000"/>
                </a:lnSpc>
                <a:spcBef>
                  <a:spcPct val="0"/>
                </a:spcBef>
                <a:spcAft>
                  <a:spcPct val="35000"/>
                </a:spcAft>
              </a:pPr>
              <a:r>
                <a:rPr lang="en-US" sz="2000" i="1" dirty="0">
                  <a:solidFill>
                    <a:schemeClr val="tx1"/>
                  </a:solidFill>
                  <a:effectLst>
                    <a:outerShdw blurRad="38100" dist="38100" dir="2700000" algn="tl">
                      <a:srgbClr val="000000">
                        <a:alpha val="43137"/>
                      </a:srgbClr>
                    </a:outerShdw>
                  </a:effectLst>
                </a:rPr>
                <a:t>Package</a:t>
              </a:r>
            </a:p>
          </p:txBody>
        </p:sp>
      </p:grpSp>
      <p:sp>
        <p:nvSpPr>
          <p:cNvPr id="9" name="Chord 8"/>
          <p:cNvSpPr/>
          <p:nvPr/>
        </p:nvSpPr>
        <p:spPr>
          <a:xfrm>
            <a:off x="4751268" y="1933157"/>
            <a:ext cx="911612" cy="911612"/>
          </a:xfrm>
          <a:prstGeom prst="chord">
            <a:avLst>
              <a:gd name="adj1" fmla="val 4800000"/>
              <a:gd name="adj2" fmla="val 16800000"/>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0" name="Pie 9"/>
          <p:cNvSpPr/>
          <p:nvPr/>
        </p:nvSpPr>
        <p:spPr>
          <a:xfrm>
            <a:off x="4842429" y="2024318"/>
            <a:ext cx="729289" cy="729289"/>
          </a:xfrm>
          <a:prstGeom prst="pie">
            <a:avLst>
              <a:gd name="adj1" fmla="val 9000000"/>
              <a:gd name="adj2" fmla="val 16200000"/>
            </a:avLst>
          </a:prstGeom>
        </p:spPr>
        <p:style>
          <a:lnRef idx="0">
            <a:schemeClr val="accent2"/>
          </a:lnRef>
          <a:fillRef idx="3">
            <a:schemeClr val="accent2"/>
          </a:fillRef>
          <a:effectRef idx="3">
            <a:schemeClr val="accent2"/>
          </a:effectRef>
          <a:fontRef idx="minor">
            <a:schemeClr val="lt1"/>
          </a:fontRef>
        </p:style>
      </p:sp>
      <p:sp>
        <p:nvSpPr>
          <p:cNvPr id="12" name="Freeform 11"/>
          <p:cNvSpPr/>
          <p:nvPr/>
        </p:nvSpPr>
        <p:spPr>
          <a:xfrm>
            <a:off x="5389397" y="1975310"/>
            <a:ext cx="2238117" cy="2686849"/>
          </a:xfrm>
          <a:custGeom>
            <a:avLst/>
            <a:gdLst>
              <a:gd name="connsiteX0" fmla="*/ 0 w 2238117"/>
              <a:gd name="connsiteY0" fmla="*/ 0 h 2686849"/>
              <a:gd name="connsiteX1" fmla="*/ 2238117 w 2238117"/>
              <a:gd name="connsiteY1" fmla="*/ 0 h 2686849"/>
              <a:gd name="connsiteX2" fmla="*/ 2238117 w 2238117"/>
              <a:gd name="connsiteY2" fmla="*/ 2686849 h 2686849"/>
              <a:gd name="connsiteX3" fmla="*/ 0 w 2238117"/>
              <a:gd name="connsiteY3" fmla="*/ 2686849 h 2686849"/>
              <a:gd name="connsiteX4" fmla="*/ 0 w 2238117"/>
              <a:gd name="connsiteY4" fmla="*/ 0 h 268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117" h="2686849">
                <a:moveTo>
                  <a:pt x="0" y="0"/>
                </a:moveTo>
                <a:lnTo>
                  <a:pt x="2238117" y="0"/>
                </a:lnTo>
                <a:lnTo>
                  <a:pt x="2238117" y="2686849"/>
                </a:lnTo>
                <a:lnTo>
                  <a:pt x="0" y="2686849"/>
                </a:lnTo>
                <a:lnTo>
                  <a:pt x="0" y="0"/>
                </a:lnTo>
                <a:close/>
              </a:path>
            </a:pathLst>
          </a:custGeom>
          <a:noFill/>
          <a:ln w="57150">
            <a:solidFill>
              <a:schemeClr val="accent5">
                <a:lumMod val="40000"/>
                <a:lumOff val="60000"/>
              </a:schemeClr>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1244444">
              <a:lnSpc>
                <a:spcPct val="90000"/>
              </a:lnSpc>
              <a:spcBef>
                <a:spcPct val="0"/>
              </a:spcBef>
              <a:spcAft>
                <a:spcPct val="35000"/>
              </a:spcAft>
            </a:pPr>
            <a:endParaRPr lang="en-US" sz="2800" dirty="0">
              <a:solidFill>
                <a:schemeClr val="bg1"/>
              </a:solidFill>
            </a:endParaRPr>
          </a:p>
        </p:txBody>
      </p:sp>
      <p:sp>
        <p:nvSpPr>
          <p:cNvPr id="13" name="Chord 12"/>
          <p:cNvSpPr/>
          <p:nvPr/>
        </p:nvSpPr>
        <p:spPr>
          <a:xfrm>
            <a:off x="8120836" y="1933157"/>
            <a:ext cx="911612" cy="911612"/>
          </a:xfrm>
          <a:prstGeom prst="chord">
            <a:avLst>
              <a:gd name="adj1" fmla="val 4800000"/>
              <a:gd name="adj2" fmla="val 16800000"/>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4" name="Pie 13"/>
          <p:cNvSpPr/>
          <p:nvPr/>
        </p:nvSpPr>
        <p:spPr>
          <a:xfrm>
            <a:off x="8211997" y="2024318"/>
            <a:ext cx="729289" cy="729289"/>
          </a:xfrm>
          <a:prstGeom prst="pie">
            <a:avLst>
              <a:gd name="adj1" fmla="val 5400000"/>
              <a:gd name="adj2" fmla="val 16200000"/>
            </a:avLst>
          </a:prstGeom>
        </p:spPr>
        <p:style>
          <a:lnRef idx="0">
            <a:schemeClr val="accent3"/>
          </a:lnRef>
          <a:fillRef idx="3">
            <a:schemeClr val="accent3"/>
          </a:fillRef>
          <a:effectRef idx="3">
            <a:schemeClr val="accent3"/>
          </a:effectRef>
          <a:fontRef idx="minor">
            <a:schemeClr val="lt1"/>
          </a:fontRef>
        </p:style>
      </p:sp>
      <p:sp>
        <p:nvSpPr>
          <p:cNvPr id="16" name="Freeform 15"/>
          <p:cNvSpPr/>
          <p:nvPr/>
        </p:nvSpPr>
        <p:spPr>
          <a:xfrm>
            <a:off x="8758965" y="1975310"/>
            <a:ext cx="2238117" cy="2686849"/>
          </a:xfrm>
          <a:custGeom>
            <a:avLst/>
            <a:gdLst>
              <a:gd name="connsiteX0" fmla="*/ 0 w 2238117"/>
              <a:gd name="connsiteY0" fmla="*/ 0 h 2686849"/>
              <a:gd name="connsiteX1" fmla="*/ 2238117 w 2238117"/>
              <a:gd name="connsiteY1" fmla="*/ 0 h 2686849"/>
              <a:gd name="connsiteX2" fmla="*/ 2238117 w 2238117"/>
              <a:gd name="connsiteY2" fmla="*/ 2686849 h 2686849"/>
              <a:gd name="connsiteX3" fmla="*/ 0 w 2238117"/>
              <a:gd name="connsiteY3" fmla="*/ 2686849 h 2686849"/>
              <a:gd name="connsiteX4" fmla="*/ 0 w 2238117"/>
              <a:gd name="connsiteY4" fmla="*/ 0 h 268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117" h="2686849">
                <a:moveTo>
                  <a:pt x="0" y="0"/>
                </a:moveTo>
                <a:lnTo>
                  <a:pt x="2238117" y="0"/>
                </a:lnTo>
                <a:lnTo>
                  <a:pt x="2238117" y="2686849"/>
                </a:lnTo>
                <a:lnTo>
                  <a:pt x="0" y="2686849"/>
                </a:lnTo>
                <a:lnTo>
                  <a:pt x="0" y="0"/>
                </a:lnTo>
                <a:close/>
              </a:path>
            </a:pathLst>
          </a:custGeom>
          <a:noFill/>
          <a:ln w="57150">
            <a:solidFill>
              <a:schemeClr val="accent5">
                <a:lumMod val="40000"/>
                <a:lumOff val="60000"/>
              </a:schemeClr>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1244444">
              <a:lnSpc>
                <a:spcPct val="90000"/>
              </a:lnSpc>
              <a:spcBef>
                <a:spcPct val="0"/>
              </a:spcBef>
              <a:spcAft>
                <a:spcPct val="35000"/>
              </a:spcAft>
            </a:pPr>
            <a:endParaRPr lang="en-US" sz="2800" dirty="0">
              <a:solidFill>
                <a:schemeClr val="bg1"/>
              </a:solidFill>
            </a:endParaRPr>
          </a:p>
        </p:txBody>
      </p:sp>
    </p:spTree>
    <p:extLst>
      <p:ext uri="{BB962C8B-B14F-4D97-AF65-F5344CB8AC3E}">
        <p14:creationId xmlns:p14="http://schemas.microsoft.com/office/powerpoint/2010/main" val="2251714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VHD for the MED-V Workspace</a:t>
            </a:r>
          </a:p>
        </p:txBody>
      </p:sp>
      <p:sp>
        <p:nvSpPr>
          <p:cNvPr id="3" name="Content Placeholder 2"/>
          <p:cNvSpPr>
            <a:spLocks noGrp="1"/>
          </p:cNvSpPr>
          <p:nvPr>
            <p:ph idx="1"/>
          </p:nvPr>
        </p:nvSpPr>
        <p:spPr>
          <a:xfrm>
            <a:off x="519116" y="1447803"/>
            <a:ext cx="11445361" cy="4849020"/>
          </a:xfrm>
        </p:spPr>
        <p:txBody>
          <a:bodyPr/>
          <a:lstStyle/>
          <a:p>
            <a:r>
              <a:rPr lang="en-US" sz="2800" dirty="0"/>
              <a:t>Create the VHD</a:t>
            </a:r>
          </a:p>
          <a:p>
            <a:pPr lvl="1"/>
            <a:r>
              <a:rPr lang="en-US" sz="2400" dirty="0"/>
              <a:t>Create an XP SP3 image </a:t>
            </a:r>
          </a:p>
          <a:p>
            <a:pPr marL="914285" lvl="2" indent="0">
              <a:buNone/>
            </a:pPr>
            <a:r>
              <a:rPr lang="en-US" sz="1900" dirty="0"/>
              <a:t>new VPC image, existing VHD, convert WIM to VHD, etc.</a:t>
            </a:r>
          </a:p>
          <a:p>
            <a:pPr lvl="1"/>
            <a:r>
              <a:rPr lang="en-US" sz="2400" dirty="0"/>
              <a:t>Update the XP SP3 image</a:t>
            </a:r>
          </a:p>
          <a:p>
            <a:pPr marL="914285" lvl="2" indent="0">
              <a:buNone/>
            </a:pPr>
            <a:r>
              <a:rPr lang="en-US" sz="1900" dirty="0"/>
              <a:t>Install latest OS patches</a:t>
            </a:r>
            <a:endParaRPr lang="en-US" sz="1900" dirty="0">
              <a:solidFill>
                <a:srgbClr val="FF0000"/>
              </a:solidFill>
            </a:endParaRPr>
          </a:p>
          <a:p>
            <a:pPr lvl="1"/>
            <a:r>
              <a:rPr lang="en-US" sz="2400" dirty="0"/>
              <a:t>Install MED-V Requirements</a:t>
            </a:r>
          </a:p>
          <a:p>
            <a:pPr lvl="2"/>
            <a:r>
              <a:rPr lang="en-US" sz="2000" dirty="0"/>
              <a:t>Install VPC Integration Components (available with Windows Virtual PC)</a:t>
            </a:r>
          </a:p>
          <a:p>
            <a:pPr lvl="3"/>
            <a:r>
              <a:rPr lang="en-US" sz="1600" dirty="0"/>
              <a:t>Including the update for “</a:t>
            </a:r>
            <a:r>
              <a:rPr lang="en-US" sz="1600" dirty="0">
                <a:hlinkClick r:id="rId3"/>
              </a:rPr>
              <a:t>Remote App</a:t>
            </a:r>
            <a:r>
              <a:rPr lang="en-US" sz="1600" dirty="0"/>
              <a:t>”</a:t>
            </a:r>
          </a:p>
          <a:p>
            <a:pPr lvl="2"/>
            <a:r>
              <a:rPr lang="en-US" sz="2000" dirty="0"/>
              <a:t>.NET 3.5 SP1 and </a:t>
            </a:r>
            <a:r>
              <a:rPr lang="en-US" sz="2000" dirty="0" smtClean="0"/>
              <a:t>KB959209</a:t>
            </a:r>
          </a:p>
          <a:p>
            <a:pPr lvl="2"/>
            <a:r>
              <a:rPr lang="en-US" sz="2000" dirty="0" smtClean="0"/>
              <a:t>No MED-V agent needs to be installed – this is done as part of first time setup</a:t>
            </a:r>
            <a:endParaRPr lang="en-US" sz="2000" dirty="0"/>
          </a:p>
          <a:p>
            <a:pPr lvl="1"/>
            <a:r>
              <a:rPr lang="en-US" sz="2400" dirty="0"/>
              <a:t>Install any 3</a:t>
            </a:r>
            <a:r>
              <a:rPr lang="en-US" sz="2400" baseline="30000" dirty="0"/>
              <a:t>rd</a:t>
            </a:r>
            <a:r>
              <a:rPr lang="en-US" sz="2400" dirty="0"/>
              <a:t>-party applications your base image requires </a:t>
            </a:r>
          </a:p>
          <a:p>
            <a:pPr lvl="2"/>
            <a:r>
              <a:rPr lang="en-US" sz="1900" dirty="0"/>
              <a:t>ESD agents, AV software, etc.</a:t>
            </a:r>
          </a:p>
          <a:p>
            <a:pPr lvl="2"/>
            <a:r>
              <a:rPr lang="en-US" sz="1900" dirty="0"/>
              <a:t>The MDOP license grants license rights for the virtual XP instance – other apps may require additional licenses</a:t>
            </a:r>
          </a:p>
        </p:txBody>
      </p:sp>
    </p:spTree>
    <p:extLst>
      <p:ext uri="{BB962C8B-B14F-4D97-AF65-F5344CB8AC3E}">
        <p14:creationId xmlns:p14="http://schemas.microsoft.com/office/powerpoint/2010/main" val="2293680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MED-V VHD Creation Best Practices</a:t>
            </a:r>
            <a:endParaRPr lang="en-US" dirty="0"/>
          </a:p>
        </p:txBody>
      </p:sp>
      <p:sp>
        <p:nvSpPr>
          <p:cNvPr id="3" name="Text Placeholder 2"/>
          <p:cNvSpPr>
            <a:spLocks noGrp="1"/>
          </p:cNvSpPr>
          <p:nvPr>
            <p:ph type="body" sz="quarter" idx="10"/>
          </p:nvPr>
        </p:nvSpPr>
        <p:spPr>
          <a:xfrm>
            <a:off x="519111" y="1449542"/>
            <a:ext cx="11669714" cy="4645216"/>
          </a:xfrm>
        </p:spPr>
        <p:txBody>
          <a:bodyPr>
            <a:noAutofit/>
          </a:bodyPr>
          <a:lstStyle/>
          <a:p>
            <a:r>
              <a:rPr lang="en-US" sz="2800" dirty="0"/>
              <a:t>The following are recommendations when creating a </a:t>
            </a:r>
            <a:r>
              <a:rPr lang="en-US" sz="2800" dirty="0" smtClean="0"/>
              <a:t/>
            </a:r>
            <a:br>
              <a:rPr lang="en-US" sz="2800" dirty="0" smtClean="0"/>
            </a:br>
            <a:r>
              <a:rPr lang="en-US" sz="2800" dirty="0" smtClean="0"/>
              <a:t>MED-V </a:t>
            </a:r>
            <a:r>
              <a:rPr lang="en-US" sz="2800" dirty="0"/>
              <a:t>Workspace:</a:t>
            </a:r>
          </a:p>
          <a:p>
            <a:pPr lvl="1"/>
            <a:r>
              <a:rPr lang="en-US" sz="2400" dirty="0"/>
              <a:t>Delete unnecessary files (uninstallers, temp files, log files, page file, </a:t>
            </a:r>
            <a:r>
              <a:rPr lang="en-US" sz="2400" dirty="0" smtClean="0"/>
              <a:t/>
            </a:r>
            <a:br>
              <a:rPr lang="en-US" sz="2400" dirty="0" smtClean="0"/>
            </a:br>
            <a:r>
              <a:rPr lang="en-US" sz="2400" dirty="0" smtClean="0"/>
              <a:t>recycle </a:t>
            </a:r>
            <a:r>
              <a:rPr lang="en-US" sz="2400" dirty="0"/>
              <a:t>bin, etc.)</a:t>
            </a:r>
          </a:p>
          <a:p>
            <a:pPr lvl="1"/>
            <a:r>
              <a:rPr lang="en-US" sz="2400" dirty="0"/>
              <a:t>Install XP Terminal Services redirected drive performance hotfix (</a:t>
            </a:r>
            <a:r>
              <a:rPr lang="en-US" sz="2400" dirty="0">
                <a:hlinkClick r:id="rId3"/>
              </a:rPr>
              <a:t>KB972435</a:t>
            </a:r>
            <a:r>
              <a:rPr lang="en-US" sz="2400" dirty="0"/>
              <a:t>)</a:t>
            </a:r>
          </a:p>
          <a:p>
            <a:pPr lvl="1"/>
            <a:r>
              <a:rPr lang="en-US" sz="2400" dirty="0"/>
              <a:t>Block IE7 </a:t>
            </a:r>
            <a:r>
              <a:rPr lang="en-US" sz="2400" dirty="0" smtClean="0"/>
              <a:t>and </a:t>
            </a:r>
            <a:r>
              <a:rPr lang="en-US" sz="2400" dirty="0"/>
              <a:t>IE8 automatic updates </a:t>
            </a:r>
          </a:p>
          <a:p>
            <a:pPr lvl="2"/>
            <a:r>
              <a:rPr lang="en-US" sz="2000" dirty="0"/>
              <a:t>IE7BlockerToolkit.EXE</a:t>
            </a:r>
          </a:p>
          <a:p>
            <a:pPr lvl="3"/>
            <a:r>
              <a:rPr lang="en-US" sz="1500" dirty="0"/>
              <a:t>http://www.microsoft.com/downloads/details.aspx?FamilyId=4516A6F7-5D44-482B-9DBD-869B4A90159C&amp;displaylang=en</a:t>
            </a:r>
          </a:p>
          <a:p>
            <a:pPr lvl="2"/>
            <a:r>
              <a:rPr lang="en-US" sz="2000" dirty="0"/>
              <a:t>IE8BlockerToolkit.EXE</a:t>
            </a:r>
          </a:p>
          <a:p>
            <a:pPr lvl="3"/>
            <a:r>
              <a:rPr lang="en-US" sz="1500" dirty="0"/>
              <a:t>http://www.microsoft.com/downloads/details.aspx?FamilyID=21687628-5806-4ba6-9e4e-8e224ec6dd8c&amp;displaylang=en</a:t>
            </a:r>
          </a:p>
          <a:p>
            <a:pPr lvl="1"/>
            <a:r>
              <a:rPr lang="en-US" sz="2400" dirty="0" smtClean="0"/>
              <a:t>Disable system restore points (via Sysprep.inf)</a:t>
            </a:r>
            <a:endParaRPr lang="en-US" sz="1900" dirty="0" smtClean="0"/>
          </a:p>
          <a:p>
            <a:pPr lvl="1"/>
            <a:r>
              <a:rPr lang="en-US" sz="2400" dirty="0" smtClean="0"/>
              <a:t>After </a:t>
            </a:r>
            <a:r>
              <a:rPr lang="en-US" sz="2400" dirty="0"/>
              <a:t>running </a:t>
            </a:r>
            <a:r>
              <a:rPr lang="en-US" sz="2400" dirty="0" err="1"/>
              <a:t>sysprep</a:t>
            </a:r>
            <a:r>
              <a:rPr lang="en-US" sz="2400" dirty="0"/>
              <a:t> on the image defragment and compact the </a:t>
            </a:r>
            <a:r>
              <a:rPr lang="en-US" sz="2400" dirty="0" smtClean="0"/>
              <a:t>VHD</a:t>
            </a:r>
            <a:endParaRPr lang="en-US" sz="2400" dirty="0"/>
          </a:p>
        </p:txBody>
      </p:sp>
    </p:spTree>
    <p:extLst>
      <p:ext uri="{BB962C8B-B14F-4D97-AF65-F5344CB8AC3E}">
        <p14:creationId xmlns:p14="http://schemas.microsoft.com/office/powerpoint/2010/main" val="4046352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Sysprep</a:t>
            </a:r>
            <a:r>
              <a:rPr lang="en-US" dirty="0" smtClean="0"/>
              <a:t> Configuration for the VHD</a:t>
            </a:r>
            <a:endParaRPr lang="en-US" dirty="0"/>
          </a:p>
        </p:txBody>
      </p:sp>
      <p:sp>
        <p:nvSpPr>
          <p:cNvPr id="3" name="Text Placeholder 2"/>
          <p:cNvSpPr>
            <a:spLocks noGrp="1"/>
          </p:cNvSpPr>
          <p:nvPr>
            <p:ph idx="1"/>
          </p:nvPr>
        </p:nvSpPr>
        <p:spPr>
          <a:xfrm>
            <a:off x="519113" y="1447800"/>
            <a:ext cx="11149012" cy="4857750"/>
          </a:xfrm>
        </p:spPr>
        <p:txBody>
          <a:bodyPr>
            <a:noAutofit/>
          </a:bodyPr>
          <a:lstStyle/>
          <a:p>
            <a:r>
              <a:rPr lang="en-US" sz="2800" dirty="0"/>
              <a:t>MED-V leverages standard </a:t>
            </a:r>
            <a:r>
              <a:rPr lang="en-US" sz="2800" dirty="0" err="1"/>
              <a:t>sysprep</a:t>
            </a:r>
            <a:r>
              <a:rPr lang="en-US" sz="2800" dirty="0"/>
              <a:t> process for VHD setup</a:t>
            </a:r>
          </a:p>
          <a:p>
            <a:pPr lvl="1"/>
            <a:r>
              <a:rPr lang="en-US" sz="2400" dirty="0"/>
              <a:t>Select Mini-Setup (or use -mini switch) and automate with Sysprep.inf</a:t>
            </a:r>
          </a:p>
          <a:p>
            <a:pPr lvl="1"/>
            <a:r>
              <a:rPr lang="en-US" sz="2400" dirty="0" err="1"/>
              <a:t>Sysprep</a:t>
            </a:r>
            <a:r>
              <a:rPr lang="en-US" sz="2400" dirty="0"/>
              <a:t> provides the Volume License Key for Windows XP, Domain Join Account, Admin Password, and Workstation </a:t>
            </a:r>
            <a:r>
              <a:rPr lang="en-US" sz="2400" dirty="0" smtClean="0"/>
              <a:t>Naming</a:t>
            </a:r>
            <a:endParaRPr lang="en-US" sz="2400" dirty="0"/>
          </a:p>
          <a:p>
            <a:pPr lvl="1"/>
            <a:endParaRPr lang="en-US" sz="1600" dirty="0"/>
          </a:p>
          <a:p>
            <a:r>
              <a:rPr lang="en-US" sz="2800" dirty="0"/>
              <a:t>‘FtsCompletion.exe’ must be called as the final step in </a:t>
            </a:r>
            <a:r>
              <a:rPr lang="en-US" sz="2800" dirty="0" err="1" smtClean="0"/>
              <a:t>sysprep</a:t>
            </a:r>
            <a:endParaRPr lang="en-US" sz="2800" dirty="0" smtClean="0"/>
          </a:p>
          <a:p>
            <a:pPr lvl="1"/>
            <a:r>
              <a:rPr lang="en-US" sz="2400" dirty="0" smtClean="0"/>
              <a:t>It is installed during first time setup from the host agent </a:t>
            </a:r>
            <a:endParaRPr lang="en-US" sz="1600" dirty="0" smtClean="0"/>
          </a:p>
          <a:p>
            <a:pPr lvl="1"/>
            <a:r>
              <a:rPr lang="en-US" sz="2400" dirty="0" smtClean="0"/>
              <a:t>FtsCompletion.exe completes first time setup – and does </a:t>
            </a:r>
            <a:r>
              <a:rPr lang="en-US" sz="2400" dirty="0"/>
              <a:t>the following:</a:t>
            </a:r>
          </a:p>
          <a:p>
            <a:pPr lvl="2"/>
            <a:r>
              <a:rPr lang="en-US" sz="2000" dirty="0"/>
              <a:t>Adds the user to “Remote Desktop Users” group and/or “Administrator” group in the guest</a:t>
            </a:r>
          </a:p>
          <a:p>
            <a:pPr lvl="2"/>
            <a:r>
              <a:rPr lang="en-US" sz="2000" dirty="0"/>
              <a:t>Copies setup log files to the host to assist with troubleshooting</a:t>
            </a:r>
          </a:p>
          <a:p>
            <a:pPr lvl="2"/>
            <a:r>
              <a:rPr lang="en-US" sz="2000" dirty="0"/>
              <a:t>Signals to MED-V that the setup process is complete</a:t>
            </a:r>
            <a:endParaRPr lang="en-US" sz="1500" dirty="0"/>
          </a:p>
          <a:p>
            <a:pPr lvl="2"/>
            <a:r>
              <a:rPr lang="en-US" sz="2000" dirty="0"/>
              <a:t>Reboots the MED-V Workspace</a:t>
            </a:r>
          </a:p>
          <a:p>
            <a:endParaRPr lang="en-US" dirty="0"/>
          </a:p>
        </p:txBody>
      </p:sp>
    </p:spTree>
    <p:extLst>
      <p:ext uri="{BB962C8B-B14F-4D97-AF65-F5344CB8AC3E}">
        <p14:creationId xmlns:p14="http://schemas.microsoft.com/office/powerpoint/2010/main" val="1167422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313" y="978848"/>
            <a:ext cx="7743826"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Sysprep.inf Overview</a:t>
            </a:r>
            <a:endParaRPr lang="en-US" dirty="0"/>
          </a:p>
        </p:txBody>
      </p:sp>
      <p:sp>
        <p:nvSpPr>
          <p:cNvPr id="17" name="Rounded Rectangle 16"/>
          <p:cNvSpPr/>
          <p:nvPr/>
        </p:nvSpPr>
        <p:spPr>
          <a:xfrm>
            <a:off x="6077280" y="1854563"/>
            <a:ext cx="5596560" cy="2433663"/>
          </a:xfrm>
          <a:prstGeom prst="roundRect">
            <a:avLst>
              <a:gd name="adj" fmla="val 6463"/>
            </a:avLst>
          </a:prstGeom>
          <a:solidFill>
            <a:schemeClr val="tx1">
              <a:lumMod val="95000"/>
            </a:schemeClr>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lIns="91428" tIns="45715" rIns="91428" bIns="45715" rtlCol="0" anchor="ctr"/>
          <a:lstStyle/>
          <a:p>
            <a:pPr algn="ctr"/>
            <a:endParaRPr lang="en-US">
              <a:solidFill>
                <a:schemeClr val="bg1"/>
              </a:solidFill>
            </a:endParaRPr>
          </a:p>
        </p:txBody>
      </p:sp>
      <p:grpSp>
        <p:nvGrpSpPr>
          <p:cNvPr id="6" name="Group 5"/>
          <p:cNvGrpSpPr/>
          <p:nvPr/>
        </p:nvGrpSpPr>
        <p:grpSpPr>
          <a:xfrm>
            <a:off x="6334793" y="1970474"/>
            <a:ext cx="5264774" cy="615553"/>
            <a:chOff x="6334790" y="1957587"/>
            <a:chExt cx="5264774" cy="615550"/>
          </a:xfrm>
        </p:grpSpPr>
        <p:sp>
          <p:nvSpPr>
            <p:cNvPr id="20" name="TextBox 19"/>
            <p:cNvSpPr txBox="1"/>
            <p:nvPr/>
          </p:nvSpPr>
          <p:spPr>
            <a:xfrm>
              <a:off x="7101716" y="1957587"/>
              <a:ext cx="4497848" cy="615550"/>
            </a:xfrm>
            <a:prstGeom prst="rect">
              <a:avLst/>
            </a:prstGeom>
            <a:noFill/>
          </p:spPr>
          <p:txBody>
            <a:bodyPr wrap="square" rtlCol="0">
              <a:spAutoFit/>
            </a:bodyPr>
            <a:lstStyle/>
            <a:p>
              <a:r>
                <a:rPr lang="en-US" sz="1700" dirty="0">
                  <a:solidFill>
                    <a:schemeClr val="bg1"/>
                  </a:solidFill>
                </a:rPr>
                <a:t>These are required for MED-V.  The absence of these items will cause setup to fail.</a:t>
              </a:r>
            </a:p>
          </p:txBody>
        </p:sp>
        <p:sp>
          <p:nvSpPr>
            <p:cNvPr id="25" name="Rectangle 24"/>
            <p:cNvSpPr/>
            <p:nvPr/>
          </p:nvSpPr>
          <p:spPr>
            <a:xfrm>
              <a:off x="6334790" y="2052532"/>
              <a:ext cx="703862" cy="405204"/>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Rectangle 39"/>
          <p:cNvSpPr/>
          <p:nvPr/>
        </p:nvSpPr>
        <p:spPr>
          <a:xfrm>
            <a:off x="1268056" y="2095413"/>
            <a:ext cx="4006402" cy="36836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n-US"/>
          </a:p>
        </p:txBody>
      </p:sp>
      <p:sp>
        <p:nvSpPr>
          <p:cNvPr id="41" name="Rectangle 40"/>
          <p:cNvSpPr/>
          <p:nvPr/>
        </p:nvSpPr>
        <p:spPr>
          <a:xfrm>
            <a:off x="1268059" y="3707576"/>
            <a:ext cx="4006402" cy="2625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n-US"/>
          </a:p>
        </p:txBody>
      </p:sp>
      <p:sp>
        <p:nvSpPr>
          <p:cNvPr id="42" name="Rectangle 41"/>
          <p:cNvSpPr/>
          <p:nvPr/>
        </p:nvSpPr>
        <p:spPr>
          <a:xfrm>
            <a:off x="1268057" y="6305077"/>
            <a:ext cx="6885942" cy="13125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n-US"/>
          </a:p>
        </p:txBody>
      </p:sp>
      <p:sp>
        <p:nvSpPr>
          <p:cNvPr id="44" name="Rectangle 43"/>
          <p:cNvSpPr/>
          <p:nvPr/>
        </p:nvSpPr>
        <p:spPr>
          <a:xfrm>
            <a:off x="1268060" y="3085722"/>
            <a:ext cx="4006403" cy="222863"/>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n-US"/>
          </a:p>
        </p:txBody>
      </p:sp>
      <p:sp>
        <p:nvSpPr>
          <p:cNvPr id="45" name="Rectangle 44"/>
          <p:cNvSpPr/>
          <p:nvPr/>
        </p:nvSpPr>
        <p:spPr>
          <a:xfrm>
            <a:off x="1268061" y="3484718"/>
            <a:ext cx="4006403" cy="222863"/>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n-US"/>
          </a:p>
        </p:txBody>
      </p:sp>
      <p:sp>
        <p:nvSpPr>
          <p:cNvPr id="46" name="Rectangle 45"/>
          <p:cNvSpPr/>
          <p:nvPr/>
        </p:nvSpPr>
        <p:spPr>
          <a:xfrm>
            <a:off x="1268062" y="5572889"/>
            <a:ext cx="4006403" cy="222863"/>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n-US"/>
          </a:p>
        </p:txBody>
      </p:sp>
      <p:sp>
        <p:nvSpPr>
          <p:cNvPr id="47" name="Rectangle 46"/>
          <p:cNvSpPr/>
          <p:nvPr/>
        </p:nvSpPr>
        <p:spPr>
          <a:xfrm>
            <a:off x="1268058" y="5941397"/>
            <a:ext cx="6885942" cy="36655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n-US"/>
          </a:p>
        </p:txBody>
      </p:sp>
      <p:grpSp>
        <p:nvGrpSpPr>
          <p:cNvPr id="8" name="Group 7"/>
          <p:cNvGrpSpPr/>
          <p:nvPr/>
        </p:nvGrpSpPr>
        <p:grpSpPr>
          <a:xfrm>
            <a:off x="6334793" y="3508422"/>
            <a:ext cx="5264774" cy="615553"/>
            <a:chOff x="6334790" y="3495533"/>
            <a:chExt cx="5264774" cy="615550"/>
          </a:xfrm>
        </p:grpSpPr>
        <p:sp>
          <p:nvSpPr>
            <p:cNvPr id="27" name="Rectangle 26"/>
            <p:cNvSpPr/>
            <p:nvPr/>
          </p:nvSpPr>
          <p:spPr>
            <a:xfrm>
              <a:off x="6334790" y="3599051"/>
              <a:ext cx="703862" cy="405204"/>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6" name="TextBox 55"/>
            <p:cNvSpPr txBox="1"/>
            <p:nvPr/>
          </p:nvSpPr>
          <p:spPr>
            <a:xfrm>
              <a:off x="7101716" y="3495533"/>
              <a:ext cx="4497848" cy="615550"/>
            </a:xfrm>
            <a:prstGeom prst="rect">
              <a:avLst/>
            </a:prstGeom>
            <a:noFill/>
          </p:spPr>
          <p:txBody>
            <a:bodyPr wrap="square" rtlCol="0">
              <a:spAutoFit/>
            </a:bodyPr>
            <a:lstStyle/>
            <a:p>
              <a:r>
                <a:rPr lang="en-US" sz="1700" dirty="0">
                  <a:solidFill>
                    <a:schemeClr val="bg1"/>
                  </a:solidFill>
                  <a:ea typeface="Times New Roman"/>
                  <a:cs typeface="Times New Roman"/>
                </a:rPr>
                <a:t>These items are MED-V best practices and setup calls</a:t>
              </a:r>
            </a:p>
          </p:txBody>
        </p:sp>
      </p:grpSp>
      <p:grpSp>
        <p:nvGrpSpPr>
          <p:cNvPr id="7" name="Group 6"/>
          <p:cNvGrpSpPr/>
          <p:nvPr/>
        </p:nvGrpSpPr>
        <p:grpSpPr>
          <a:xfrm>
            <a:off x="6334793" y="2743534"/>
            <a:ext cx="5264774" cy="615553"/>
            <a:chOff x="6334790" y="2730644"/>
            <a:chExt cx="5264774" cy="615550"/>
          </a:xfrm>
        </p:grpSpPr>
        <p:sp>
          <p:nvSpPr>
            <p:cNvPr id="26" name="Rectangle 25"/>
            <p:cNvSpPr/>
            <p:nvPr/>
          </p:nvSpPr>
          <p:spPr>
            <a:xfrm>
              <a:off x="6334790" y="2826545"/>
              <a:ext cx="703862" cy="405204"/>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7" name="TextBox 56"/>
            <p:cNvSpPr txBox="1"/>
            <p:nvPr/>
          </p:nvSpPr>
          <p:spPr>
            <a:xfrm>
              <a:off x="7101716" y="2730644"/>
              <a:ext cx="4497848" cy="615550"/>
            </a:xfrm>
            <a:prstGeom prst="rect">
              <a:avLst/>
            </a:prstGeom>
            <a:noFill/>
          </p:spPr>
          <p:txBody>
            <a:bodyPr wrap="square" rtlCol="0">
              <a:spAutoFit/>
            </a:bodyPr>
            <a:lstStyle/>
            <a:p>
              <a:r>
                <a:rPr lang="en-US" sz="1700" dirty="0">
                  <a:solidFill>
                    <a:schemeClr val="bg1"/>
                  </a:solidFill>
                </a:rPr>
                <a:t>These items may be configured by MED-V – set in the MED-V Workspace Packager</a:t>
              </a:r>
            </a:p>
          </p:txBody>
        </p:sp>
      </p:grpSp>
    </p:spTree>
    <p:extLst>
      <p:ext uri="{BB962C8B-B14F-4D97-AF65-F5344CB8AC3E}">
        <p14:creationId xmlns:p14="http://schemas.microsoft.com/office/powerpoint/2010/main" val="2751937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animBg="1"/>
      <p:bldP spid="41" grpId="0" animBg="1"/>
      <p:bldP spid="42" grpId="0" animBg="1"/>
      <p:bldP spid="44" grpId="0" animBg="1"/>
      <p:bldP spid="45" grpId="0" animBg="1"/>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MED-V Workspace Packager</a:t>
            </a:r>
            <a:endParaRPr lang="en-US" dirty="0"/>
          </a:p>
        </p:txBody>
      </p:sp>
      <p:sp>
        <p:nvSpPr>
          <p:cNvPr id="3" name="Text Placeholder 2"/>
          <p:cNvSpPr>
            <a:spLocks noGrp="1"/>
          </p:cNvSpPr>
          <p:nvPr>
            <p:ph idx="1"/>
          </p:nvPr>
        </p:nvSpPr>
        <p:spPr>
          <a:xfrm>
            <a:off x="616047" y="1153384"/>
            <a:ext cx="10969943" cy="1181637"/>
          </a:xfrm>
        </p:spPr>
        <p:txBody>
          <a:bodyPr>
            <a:normAutofit/>
          </a:bodyPr>
          <a:lstStyle/>
          <a:p>
            <a:r>
              <a:rPr lang="en-US" sz="2400" dirty="0"/>
              <a:t>Guides administrator through common package authoring tasks and settings</a:t>
            </a:r>
          </a:p>
        </p:txBody>
      </p:sp>
      <p:sp>
        <p:nvSpPr>
          <p:cNvPr id="4" name="Rectangle 3"/>
          <p:cNvSpPr/>
          <p:nvPr/>
        </p:nvSpPr>
        <p:spPr>
          <a:xfrm>
            <a:off x="3580450" y="3120537"/>
            <a:ext cx="4863031" cy="868539"/>
          </a:xfrm>
          <a:prstGeom prst="rect">
            <a:avLst/>
          </a:prstGeom>
          <a:ln/>
        </p:spPr>
        <p:style>
          <a:lnRef idx="0">
            <a:schemeClr val="accent1"/>
          </a:lnRef>
          <a:fillRef idx="3">
            <a:schemeClr val="accent1"/>
          </a:fillRef>
          <a:effectRef idx="3">
            <a:schemeClr val="accent1"/>
          </a:effectRef>
          <a:fontRef idx="minor">
            <a:schemeClr val="lt1"/>
          </a:fontRef>
        </p:style>
        <p:txBody>
          <a:bodyPr lIns="91428" tIns="45715" rIns="91428" bIns="45715"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b="1" dirty="0">
                <a:ln w="50800"/>
                <a:solidFill>
                  <a:schemeClr val="bg1"/>
                </a:solidFill>
              </a:rPr>
              <a:t>Workspace Packager GUI       </a:t>
            </a:r>
          </a:p>
        </p:txBody>
      </p:sp>
      <p:sp>
        <p:nvSpPr>
          <p:cNvPr id="5" name="Rectangle 4"/>
          <p:cNvSpPr/>
          <p:nvPr/>
        </p:nvSpPr>
        <p:spPr>
          <a:xfrm>
            <a:off x="3580328" y="4065760"/>
            <a:ext cx="4861472" cy="696685"/>
          </a:xfrm>
          <a:prstGeom prst="rect">
            <a:avLst/>
          </a:prstGeom>
          <a:ln/>
        </p:spPr>
        <p:style>
          <a:lnRef idx="0">
            <a:schemeClr val="accent2"/>
          </a:lnRef>
          <a:fillRef idx="3">
            <a:schemeClr val="accent2"/>
          </a:fillRef>
          <a:effectRef idx="3">
            <a:schemeClr val="accent2"/>
          </a:effectRef>
          <a:fontRef idx="minor">
            <a:schemeClr val="lt1"/>
          </a:fontRef>
        </p:style>
        <p:txBody>
          <a:bodyPr lIns="91428" tIns="45715" rIns="91428" bIns="45715"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b="1" dirty="0">
                <a:ln w="50800"/>
                <a:solidFill>
                  <a:schemeClr val="bg1"/>
                </a:solidFill>
              </a:rPr>
              <a:t>PowerShell</a:t>
            </a:r>
            <a:endParaRPr lang="en-US" sz="2800" b="1" dirty="0">
              <a:ln w="50800"/>
              <a:solidFill>
                <a:schemeClr val="bg1"/>
              </a:solidFill>
            </a:endParaRPr>
          </a:p>
        </p:txBody>
      </p:sp>
      <p:cxnSp>
        <p:nvCxnSpPr>
          <p:cNvPr id="14" name="Curved Connector 13"/>
          <p:cNvCxnSpPr>
            <a:stCxn id="5" idx="2"/>
          </p:cNvCxnSpPr>
          <p:nvPr/>
        </p:nvCxnSpPr>
        <p:spPr>
          <a:xfrm rot="16200000" flipH="1">
            <a:off x="6472258" y="4301249"/>
            <a:ext cx="705787" cy="1628179"/>
          </a:xfrm>
          <a:prstGeom prst="curvedConnector2">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5" idx="2"/>
          </p:cNvCxnSpPr>
          <p:nvPr/>
        </p:nvCxnSpPr>
        <p:spPr>
          <a:xfrm rot="16200000" flipH="1">
            <a:off x="6021783" y="4751725"/>
            <a:ext cx="1606736" cy="1628179"/>
          </a:xfrm>
          <a:prstGeom prst="curvedConnector2">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31" idx="3"/>
            <a:endCxn id="4" idx="0"/>
          </p:cNvCxnSpPr>
          <p:nvPr/>
        </p:nvCxnSpPr>
        <p:spPr>
          <a:xfrm>
            <a:off x="3759916" y="2076358"/>
            <a:ext cx="2252050" cy="1044179"/>
          </a:xfrm>
          <a:prstGeom prst="curvedConnector2">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7687888" y="5033500"/>
            <a:ext cx="3534981" cy="877163"/>
            <a:chOff x="7687888" y="5033497"/>
            <a:chExt cx="3534980" cy="877162"/>
          </a:xfrm>
        </p:grpSpPr>
        <p:sp>
          <p:nvSpPr>
            <p:cNvPr id="12" name="TextBox 11"/>
            <p:cNvSpPr txBox="1"/>
            <p:nvPr/>
          </p:nvSpPr>
          <p:spPr>
            <a:xfrm>
              <a:off x="7687888" y="5033497"/>
              <a:ext cx="2636939" cy="877162"/>
            </a:xfrm>
            <a:prstGeom prst="rect">
              <a:avLst/>
            </a:prstGeom>
            <a:noFill/>
          </p:spPr>
          <p:txBody>
            <a:bodyPr wrap="none" lIns="0" tIns="0" rIns="0" bIns="0" rtlCol="0">
              <a:spAutoFit/>
            </a:bodyPr>
            <a:lstStyle/>
            <a:p>
              <a:pPr marL="285714" indent="-285714">
                <a:buSzPct val="100000"/>
                <a:buFont typeface="Arial" pitchFamily="34" charset="0"/>
                <a:buChar char="•"/>
              </a:pPr>
              <a:r>
                <a:rPr lang="en-US" dirty="0" smtClean="0">
                  <a:gradFill>
                    <a:gsLst>
                      <a:gs pos="0">
                        <a:schemeClr val="tx1"/>
                      </a:gs>
                      <a:gs pos="86000">
                        <a:schemeClr val="tx1"/>
                      </a:gs>
                    </a:gsLst>
                    <a:lin ang="5400000" scaled="0"/>
                  </a:gradFill>
                </a:rPr>
                <a:t>Setup.exe</a:t>
              </a:r>
            </a:p>
            <a:p>
              <a:pPr marL="285714" indent="-285714">
                <a:buSzPct val="100000"/>
                <a:buFont typeface="Arial" pitchFamily="34" charset="0"/>
                <a:buChar char="•"/>
              </a:pPr>
              <a:r>
                <a:rPr lang="en-US" dirty="0" smtClean="0">
                  <a:gradFill>
                    <a:gsLst>
                      <a:gs pos="0">
                        <a:schemeClr val="tx1"/>
                      </a:gs>
                      <a:gs pos="86000">
                        <a:schemeClr val="tx1"/>
                      </a:gs>
                    </a:gsLst>
                    <a:lin ang="5400000" scaled="0"/>
                  </a:gradFill>
                </a:rPr>
                <a:t>Workspace.msi</a:t>
              </a:r>
            </a:p>
            <a:p>
              <a:pPr marL="285714" indent="-285714">
                <a:buSzPct val="100000"/>
                <a:buFont typeface="Arial" pitchFamily="34" charset="0"/>
                <a:buChar char="•"/>
              </a:pPr>
              <a:r>
                <a:rPr lang="en-US" dirty="0" err="1" smtClean="0">
                  <a:gradFill>
                    <a:gsLst>
                      <a:gs pos="0">
                        <a:schemeClr val="tx1"/>
                      </a:gs>
                      <a:gs pos="86000">
                        <a:schemeClr val="tx1"/>
                      </a:gs>
                    </a:gsLst>
                    <a:lin ang="5400000" scaled="0"/>
                  </a:gradFill>
                </a:rPr>
                <a:t>VHD_File_Name.medv</a:t>
              </a:r>
              <a:endParaRPr lang="en-US" dirty="0" smtClean="0">
                <a:gradFill>
                  <a:gsLst>
                    <a:gs pos="0">
                      <a:schemeClr val="tx1"/>
                    </a:gs>
                    <a:gs pos="86000">
                      <a:schemeClr val="tx1"/>
                    </a:gs>
                  </a:gsLst>
                  <a:lin ang="5400000" scaled="0"/>
                </a:gradFill>
              </a:endParaRPr>
            </a:p>
          </p:txBody>
        </p:sp>
        <p:pic>
          <p:nvPicPr>
            <p:cNvPr id="16" name="Picture 2" descr="D:\Icons - Illustrations\Icons - Illustrations\_ WINDOWS VISTA ICONS\Software box retail DVD packag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492475" y="5033497"/>
              <a:ext cx="730393" cy="7600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7714334" y="6081053"/>
            <a:ext cx="3361624" cy="630851"/>
            <a:chOff x="7714333" y="6081051"/>
            <a:chExt cx="3361625" cy="630851"/>
          </a:xfrm>
        </p:grpSpPr>
        <p:sp>
          <p:nvSpPr>
            <p:cNvPr id="13" name="TextBox 12"/>
            <p:cNvSpPr txBox="1"/>
            <p:nvPr/>
          </p:nvSpPr>
          <p:spPr>
            <a:xfrm>
              <a:off x="7714333" y="6127127"/>
              <a:ext cx="2664192" cy="584775"/>
            </a:xfrm>
            <a:prstGeom prst="rect">
              <a:avLst/>
            </a:prstGeom>
            <a:noFill/>
          </p:spPr>
          <p:txBody>
            <a:bodyPr wrap="none" lIns="0" tIns="0" rIns="0" bIns="0" rtlCol="0">
              <a:spAutoFit/>
            </a:bodyPr>
            <a:lstStyle/>
            <a:p>
              <a:pPr marL="285714" indent="-285714">
                <a:buFont typeface="Arial" pitchFamily="34" charset="0"/>
                <a:buChar char="•"/>
              </a:pPr>
              <a:r>
                <a:rPr lang="en-US" dirty="0" smtClean="0">
                  <a:gradFill>
                    <a:gsLst>
                      <a:gs pos="0">
                        <a:schemeClr val="tx1"/>
                      </a:gs>
                      <a:gs pos="86000">
                        <a:schemeClr val="tx1"/>
                      </a:gs>
                    </a:gsLst>
                    <a:lin ang="5400000" scaled="0"/>
                  </a:gradFill>
                </a:rPr>
                <a:t>.</a:t>
              </a:r>
              <a:r>
                <a:rPr lang="en-US" dirty="0" err="1" smtClean="0">
                  <a:gradFill>
                    <a:gsLst>
                      <a:gs pos="0">
                        <a:schemeClr val="tx1"/>
                      </a:gs>
                      <a:gs pos="86000">
                        <a:schemeClr val="tx1"/>
                      </a:gs>
                    </a:gsLst>
                    <a:lin ang="5400000" scaled="0"/>
                  </a:gradFill>
                </a:rPr>
                <a:t>reg</a:t>
              </a:r>
              <a:r>
                <a:rPr lang="en-US" dirty="0" smtClean="0">
                  <a:gradFill>
                    <a:gsLst>
                      <a:gs pos="0">
                        <a:schemeClr val="tx1"/>
                      </a:gs>
                      <a:gs pos="86000">
                        <a:schemeClr val="tx1"/>
                      </a:gs>
                    </a:gsLst>
                    <a:lin ang="5400000" scaled="0"/>
                  </a:gradFill>
                </a:rPr>
                <a:t> Configuration File</a:t>
              </a:r>
            </a:p>
            <a:p>
              <a:pPr marL="285714" indent="-285714">
                <a:buFont typeface="Arial" pitchFamily="34" charset="0"/>
                <a:buChar char="•"/>
              </a:pPr>
              <a:r>
                <a:rPr lang="en-US" dirty="0" smtClean="0">
                  <a:gradFill>
                    <a:gsLst>
                      <a:gs pos="0">
                        <a:schemeClr val="tx1"/>
                      </a:gs>
                      <a:gs pos="86000">
                        <a:schemeClr val="tx1"/>
                      </a:gs>
                    </a:gsLst>
                    <a:lin ang="5400000" scaled="0"/>
                  </a:gradFill>
                </a:rPr>
                <a:t>.ps1 PowerShell Script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471" y="6081051"/>
              <a:ext cx="560487" cy="615168"/>
            </a:xfrm>
            <a:prstGeom prst="rect">
              <a:avLst/>
            </a:prstGeom>
          </p:spPr>
        </p:pic>
      </p:grpSp>
      <p:grpSp>
        <p:nvGrpSpPr>
          <p:cNvPr id="18" name="Group 17"/>
          <p:cNvGrpSpPr/>
          <p:nvPr/>
        </p:nvGrpSpPr>
        <p:grpSpPr>
          <a:xfrm>
            <a:off x="2727022" y="1689892"/>
            <a:ext cx="1032894" cy="955328"/>
            <a:chOff x="433412" y="3062565"/>
            <a:chExt cx="1032893" cy="955328"/>
          </a:xfrm>
        </p:grpSpPr>
        <p:sp>
          <p:nvSpPr>
            <p:cNvPr id="30" name="Rectangle 29"/>
            <p:cNvSpPr/>
            <p:nvPr/>
          </p:nvSpPr>
          <p:spPr bwMode="auto">
            <a:xfrm>
              <a:off x="433412" y="3062565"/>
              <a:ext cx="1032893" cy="955328"/>
            </a:xfrm>
            <a:prstGeom prst="rect">
              <a:avLst/>
            </a:prstGeom>
            <a:solidFill>
              <a:schemeClr val="tx1"/>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85" fontAlgn="base">
                <a:spcBef>
                  <a:spcPct val="0"/>
                </a:spcBef>
                <a:spcAft>
                  <a:spcPct val="0"/>
                </a:spcAft>
              </a:pPr>
              <a:endParaRPr lang="en-US" sz="2300" dirty="0">
                <a:gradFill>
                  <a:gsLst>
                    <a:gs pos="0">
                      <a:srgbClr val="FFFFFF"/>
                    </a:gs>
                    <a:gs pos="100000">
                      <a:srgbClr val="FFFFFF"/>
                    </a:gs>
                  </a:gsLst>
                  <a:lin ang="5400000" scaled="0"/>
                </a:gradFill>
              </a:endParaRPr>
            </a:p>
          </p:txBody>
        </p:sp>
        <p:pic>
          <p:nvPicPr>
            <p:cNvPr id="31" name="Picture 6" descr="http://ts2.mm.bing.net/images/thumbnail.aspx?q=270260378949&amp;id=ba9c92dc27809495dcb02cc027153afa&amp;url=http%3a%2f%2fwww.pc-betreuung-wiefelstede.de%2fassets%2fimages%2f1_windows_xp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412" y="3074607"/>
              <a:ext cx="1032893" cy="748847"/>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3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193" y="3684686"/>
              <a:ext cx="627834" cy="31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01229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smtClean="0"/>
              <a:t>Using Microsoft Enterprise Desktop </a:t>
            </a:r>
            <a:br>
              <a:rPr lang="en-US" sz="3600" smtClean="0"/>
            </a:br>
            <a:r>
              <a:rPr lang="en-US" sz="3600" smtClean="0"/>
              <a:t>Virtualization (MED-V) to Solve </a:t>
            </a:r>
            <a:br>
              <a:rPr lang="en-US" sz="3600" smtClean="0"/>
            </a:br>
            <a:r>
              <a:rPr lang="en-US" sz="3600" smtClean="0"/>
              <a:t>Windows 7 Application Compatibility</a:t>
            </a:r>
            <a:endParaRPr lang="en-US" sz="3600" dirty="0"/>
          </a:p>
        </p:txBody>
      </p:sp>
      <p:sp>
        <p:nvSpPr>
          <p:cNvPr id="3" name="Subtitle 2"/>
          <p:cNvSpPr>
            <a:spLocks noGrp="1"/>
          </p:cNvSpPr>
          <p:nvPr>
            <p:ph type="subTitle" idx="1"/>
          </p:nvPr>
        </p:nvSpPr>
        <p:spPr/>
        <p:txBody>
          <a:bodyPr/>
          <a:lstStyle/>
          <a:p>
            <a:r>
              <a:rPr lang="en-US" smtClean="0"/>
              <a:t>Briton Zurcher</a:t>
            </a:r>
          </a:p>
          <a:p>
            <a:r>
              <a:rPr lang="en-US" smtClean="0"/>
              <a:t>Program Manager</a:t>
            </a:r>
          </a:p>
          <a:p>
            <a:r>
              <a:rPr lang="en-US" smtClean="0"/>
              <a:t>Microsoft – MED-V</a:t>
            </a:r>
            <a:endParaRPr lang="en-US" dirty="0"/>
          </a:p>
        </p:txBody>
      </p:sp>
      <p:sp>
        <p:nvSpPr>
          <p:cNvPr id="7" name="Text Placeholder 6"/>
          <p:cNvSpPr>
            <a:spLocks noGrp="1"/>
          </p:cNvSpPr>
          <p:nvPr>
            <p:ph type="body" sz="quarter" idx="10"/>
          </p:nvPr>
        </p:nvSpPr>
        <p:spPr/>
        <p:txBody>
          <a:bodyPr/>
          <a:lstStyle/>
          <a:p>
            <a:r>
              <a:rPr lang="en-US" smtClean="0"/>
              <a:t>VIR319</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MED-V Workspace Packager</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6485495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MED-V on a Shared Computer</a:t>
            </a:r>
            <a:endParaRPr lang="en-US" sz="3600" dirty="0"/>
          </a:p>
        </p:txBody>
      </p:sp>
      <p:sp>
        <p:nvSpPr>
          <p:cNvPr id="3" name="Text Placeholder 2"/>
          <p:cNvSpPr>
            <a:spLocks noGrp="1"/>
          </p:cNvSpPr>
          <p:nvPr>
            <p:ph type="body" idx="1"/>
          </p:nvPr>
        </p:nvSpPr>
        <p:spPr>
          <a:xfrm>
            <a:off x="1653988" y="982208"/>
            <a:ext cx="4351525" cy="775597"/>
          </a:xfrm>
        </p:spPr>
        <p:txBody>
          <a:bodyPr/>
          <a:lstStyle/>
          <a:p>
            <a:r>
              <a:rPr lang="en-US" sz="2800" dirty="0"/>
              <a:t>A Unique Workspace </a:t>
            </a:r>
          </a:p>
          <a:p>
            <a:r>
              <a:rPr lang="en-US" sz="2800" dirty="0"/>
              <a:t>for  Each User</a:t>
            </a:r>
          </a:p>
        </p:txBody>
      </p:sp>
      <p:sp>
        <p:nvSpPr>
          <p:cNvPr id="28" name="Content Placeholder 5"/>
          <p:cNvSpPr>
            <a:spLocks noGrp="1"/>
          </p:cNvSpPr>
          <p:nvPr>
            <p:ph sz="half" idx="2"/>
          </p:nvPr>
        </p:nvSpPr>
        <p:spPr>
          <a:prstGeom prst="rect">
            <a:avLst/>
          </a:prstGeom>
        </p:spPr>
        <p:txBody>
          <a:bodyPr>
            <a:noAutofit/>
          </a:bodyPr>
          <a:lstStyle/>
          <a:p>
            <a:pPr>
              <a:spcBef>
                <a:spcPts val="0"/>
              </a:spcBef>
            </a:pPr>
            <a:r>
              <a:rPr lang="en-US" sz="2400" b="1" dirty="0"/>
              <a:t>Overview</a:t>
            </a:r>
          </a:p>
          <a:p>
            <a:pPr lvl="1">
              <a:spcBef>
                <a:spcPts val="0"/>
              </a:spcBef>
            </a:pPr>
            <a:r>
              <a:rPr lang="en-US" sz="2100" dirty="0"/>
              <a:t>Recommended for knowledge-worker and single-user machines</a:t>
            </a:r>
          </a:p>
          <a:p>
            <a:pPr lvl="1">
              <a:spcBef>
                <a:spcPts val="0"/>
              </a:spcBef>
            </a:pPr>
            <a:r>
              <a:rPr lang="en-US" sz="2100" dirty="0"/>
              <a:t>Single parent VHD, unique differencing disk per user</a:t>
            </a:r>
          </a:p>
          <a:p>
            <a:pPr lvl="1">
              <a:spcBef>
                <a:spcPts val="0"/>
              </a:spcBef>
            </a:pPr>
            <a:r>
              <a:rPr lang="en-US" sz="2100" dirty="0"/>
              <a:t>MED-V data and settings located in user space</a:t>
            </a:r>
          </a:p>
          <a:p>
            <a:pPr lvl="1">
              <a:spcBef>
                <a:spcPts val="0"/>
              </a:spcBef>
            </a:pPr>
            <a:r>
              <a:rPr lang="en-US" sz="2100" dirty="0"/>
              <a:t>MED-V end-user setup run for each unique user</a:t>
            </a:r>
          </a:p>
          <a:p>
            <a:pPr marL="0" indent="0">
              <a:spcBef>
                <a:spcPts val="0"/>
              </a:spcBef>
              <a:buNone/>
            </a:pPr>
            <a:endParaRPr lang="en-US" sz="2400" dirty="0"/>
          </a:p>
          <a:p>
            <a:pPr>
              <a:spcBef>
                <a:spcPts val="0"/>
              </a:spcBef>
            </a:pPr>
            <a:r>
              <a:rPr lang="en-US" sz="2400" b="1" dirty="0"/>
              <a:t>Details</a:t>
            </a:r>
          </a:p>
          <a:p>
            <a:pPr lvl="1">
              <a:spcBef>
                <a:spcPts val="0"/>
              </a:spcBef>
            </a:pPr>
            <a:r>
              <a:rPr lang="en-US" sz="2100" u="sng" dirty="0"/>
              <a:t>Each user</a:t>
            </a:r>
            <a:r>
              <a:rPr lang="en-US" sz="2100" dirty="0"/>
              <a:t> is added as a member of the remote desktop users group</a:t>
            </a:r>
          </a:p>
          <a:p>
            <a:pPr lvl="1">
              <a:spcBef>
                <a:spcPts val="0"/>
              </a:spcBef>
            </a:pPr>
            <a:r>
              <a:rPr lang="en-US" sz="2100" dirty="0"/>
              <a:t>Could create multiple workspaces on a single machine </a:t>
            </a:r>
          </a:p>
        </p:txBody>
      </p:sp>
      <p:sp>
        <p:nvSpPr>
          <p:cNvPr id="4" name="Text Placeholder 3"/>
          <p:cNvSpPr>
            <a:spLocks noGrp="1"/>
          </p:cNvSpPr>
          <p:nvPr>
            <p:ph type="body" sz="quarter" idx="3"/>
          </p:nvPr>
        </p:nvSpPr>
        <p:spPr>
          <a:xfrm>
            <a:off x="7678271" y="982208"/>
            <a:ext cx="3989854" cy="775597"/>
          </a:xfrm>
        </p:spPr>
        <p:txBody>
          <a:bodyPr/>
          <a:lstStyle/>
          <a:p>
            <a:r>
              <a:rPr lang="en-US" sz="2800" dirty="0"/>
              <a:t>A Workspace that all users will share</a:t>
            </a:r>
          </a:p>
        </p:txBody>
      </p:sp>
      <p:sp>
        <p:nvSpPr>
          <p:cNvPr id="29" name="Content Placeholder 7"/>
          <p:cNvSpPr>
            <a:spLocks noGrp="1"/>
          </p:cNvSpPr>
          <p:nvPr>
            <p:ph sz="quarter" idx="4"/>
          </p:nvPr>
        </p:nvSpPr>
        <p:spPr>
          <a:prstGeom prst="rect">
            <a:avLst/>
          </a:prstGeom>
        </p:spPr>
        <p:txBody>
          <a:bodyPr>
            <a:noAutofit/>
          </a:bodyPr>
          <a:lstStyle/>
          <a:p>
            <a:pPr>
              <a:spcBef>
                <a:spcPts val="0"/>
              </a:spcBef>
            </a:pPr>
            <a:r>
              <a:rPr lang="en-US" sz="2400" b="1" dirty="0"/>
              <a:t>Overview</a:t>
            </a:r>
          </a:p>
          <a:p>
            <a:pPr lvl="1">
              <a:spcBef>
                <a:spcPts val="0"/>
              </a:spcBef>
            </a:pPr>
            <a:r>
              <a:rPr lang="en-US" sz="2100" dirty="0"/>
              <a:t>Recommended for task-workers and multi-user machines</a:t>
            </a:r>
          </a:p>
          <a:p>
            <a:pPr lvl="1">
              <a:spcBef>
                <a:spcPts val="0"/>
              </a:spcBef>
            </a:pPr>
            <a:r>
              <a:rPr lang="en-US" sz="2100" dirty="0"/>
              <a:t>Single parent VHD, one differencing disk for all users</a:t>
            </a:r>
          </a:p>
          <a:p>
            <a:pPr lvl="1">
              <a:spcBef>
                <a:spcPts val="0"/>
              </a:spcBef>
            </a:pPr>
            <a:r>
              <a:rPr lang="en-US" sz="2100" dirty="0"/>
              <a:t>MED-V data and settings located in global location </a:t>
            </a:r>
          </a:p>
          <a:p>
            <a:pPr lvl="1">
              <a:spcBef>
                <a:spcPts val="0"/>
              </a:spcBef>
            </a:pPr>
            <a:r>
              <a:rPr lang="en-US" sz="2100" dirty="0"/>
              <a:t>MED-V end-user setup only run once per machine</a:t>
            </a:r>
          </a:p>
          <a:p>
            <a:pPr marL="0" indent="0">
              <a:spcBef>
                <a:spcPts val="0"/>
              </a:spcBef>
              <a:buNone/>
            </a:pPr>
            <a:endParaRPr lang="en-US" sz="2400" dirty="0"/>
          </a:p>
          <a:p>
            <a:pPr>
              <a:spcBef>
                <a:spcPts val="0"/>
              </a:spcBef>
            </a:pPr>
            <a:r>
              <a:rPr lang="en-US" sz="2400" b="1" dirty="0"/>
              <a:t>Details</a:t>
            </a:r>
          </a:p>
          <a:p>
            <a:pPr lvl="1">
              <a:spcBef>
                <a:spcPts val="0"/>
              </a:spcBef>
            </a:pPr>
            <a:r>
              <a:rPr lang="en-US" sz="2100" u="sng" dirty="0"/>
              <a:t>All authenticated users</a:t>
            </a:r>
            <a:r>
              <a:rPr lang="en-US" sz="2100" dirty="0"/>
              <a:t> are added to the remote desktop users group</a:t>
            </a:r>
          </a:p>
          <a:p>
            <a:pPr lvl="1">
              <a:spcBef>
                <a:spcPts val="0"/>
              </a:spcBef>
            </a:pPr>
            <a:r>
              <a:rPr lang="en-US" sz="2100" dirty="0"/>
              <a:t>Guarantees a single workspace per machine</a:t>
            </a:r>
          </a:p>
        </p:txBody>
      </p:sp>
      <p:sp>
        <p:nvSpPr>
          <p:cNvPr id="25" name="Text Placeholder 4"/>
          <p:cNvSpPr txBox="1">
            <a:spLocks/>
          </p:cNvSpPr>
          <p:nvPr/>
        </p:nvSpPr>
        <p:spPr>
          <a:xfrm>
            <a:off x="349580" y="2040294"/>
            <a:ext cx="3762045" cy="692497"/>
          </a:xfrm>
          <a:prstGeom prst="rect">
            <a:avLst/>
          </a:prstGeom>
        </p:spPr>
        <p:txBody>
          <a:bodyPr lIns="91428" tIns="45715" rIns="91428" bIns="45715">
            <a:noAutofit/>
          </a:bodyPr>
          <a:lstStyle>
            <a:defPPr>
              <a:defRPr lang="en-US"/>
            </a:defPPr>
            <a:lvl1pPr indent="0">
              <a:spcBef>
                <a:spcPct val="20000"/>
              </a:spcBef>
              <a:buFont typeface="Arial" pitchFamily="34" charset="0"/>
              <a:buNone/>
              <a:defRPr sz="32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spcBef>
                <a:spcPts val="0"/>
              </a:spcBef>
            </a:pPr>
            <a:endParaRPr lang="en-US" sz="2400" dirty="0"/>
          </a:p>
        </p:txBody>
      </p:sp>
      <p:pic>
        <p:nvPicPr>
          <p:cNvPr id="27" name="Laptop" descr="\\sfp\work\White_Whale\8-20305_ChanelChambers\SFP_Art\Gartner_Deck\Win7_Laptop.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548153" y="1194946"/>
            <a:ext cx="998260" cy="82793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D:\Icons - Illustrations\Icons - Illustrations\_ WINDOWS VISTA ICONS\Female User woman people person.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9578" y="806247"/>
            <a:ext cx="585911" cy="816303"/>
          </a:xfrm>
          <a:prstGeom prst="rect">
            <a:avLst/>
          </a:prstGeom>
          <a:noFill/>
          <a:extLst>
            <a:ext uri="{909E8E84-426E-40DD-AFC4-6F175D3DCCD1}">
              <a14:hiddenFill xmlns:a14="http://schemas.microsoft.com/office/drawing/2010/main">
                <a:solidFill>
                  <a:srgbClr val="FFFFFF"/>
                </a:solidFill>
              </a14:hiddenFill>
            </a:ext>
          </a:extLst>
        </p:spPr>
      </p:pic>
      <p:pic>
        <p:nvPicPr>
          <p:cNvPr id="31" name="Workstation" descr="\\sfp\work\White_Whale\8-20305_ChanelChambers\SFP_Art\Gartner_Deck\Computer_04.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02077" y="1138115"/>
            <a:ext cx="884535" cy="88476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4" descr="D:\Icons - Illustrations\Icons - Illustrations\_ REAL VISTA STYLE\people three icon users.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flipH="1">
            <a:off x="5796729" y="655599"/>
            <a:ext cx="1117308" cy="111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214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xEl>
                                              <p:pRg st="8" end="8"/>
                                            </p:txEl>
                                          </p:spTgt>
                                        </p:tgtEl>
                                        <p:attrNameLst>
                                          <p:attrName>style.visibility</p:attrName>
                                        </p:attrNameLst>
                                      </p:cBhvr>
                                      <p:to>
                                        <p:strVal val="visible"/>
                                      </p:to>
                                    </p:set>
                                  </p:childTnLst>
                                </p:cTn>
                              </p:par>
                              <p:par>
                                <p:cTn id="25" presetID="1" presetClass="entr" presetSubtype="0" fill="hold" grpId="0" nodeType="withEffect" nodePh="1">
                                  <p:stCondLst>
                                    <p:cond delay="0"/>
                                  </p:stCondLst>
                                  <p:endCondLst>
                                    <p:cond evt="begin" delay="0">
                                      <p:tn val="25"/>
                                    </p:cond>
                                  </p:end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xEl>
                                              <p:pRg st="4" end="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xEl>
                                              <p:pRg st="6" end="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xEl>
                                              <p:pRg st="7" end="7"/>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8" grpId="0" uiExpand="1" build="p"/>
      <p:bldP spid="4" grpId="0" build="p"/>
      <p:bldP spid="29" grpId="0" build="p"/>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0237" y="228603"/>
            <a:ext cx="10457891" cy="609399"/>
          </a:xfrm>
        </p:spPr>
        <p:txBody>
          <a:bodyPr>
            <a:normAutofit/>
          </a:bodyPr>
          <a:lstStyle/>
          <a:p>
            <a:r>
              <a:rPr lang="en-US" dirty="0" smtClean="0"/>
              <a:t>Internet Explorer Web Redirection</a:t>
            </a:r>
            <a:endParaRPr lang="en-US" dirty="0"/>
          </a:p>
        </p:txBody>
      </p:sp>
      <p:sp>
        <p:nvSpPr>
          <p:cNvPr id="9" name="Text Placeholder 8"/>
          <p:cNvSpPr>
            <a:spLocks noGrp="1"/>
          </p:cNvSpPr>
          <p:nvPr>
            <p:ph idx="1"/>
          </p:nvPr>
        </p:nvSpPr>
        <p:spPr>
          <a:xfrm>
            <a:off x="528201" y="1318818"/>
            <a:ext cx="6494903" cy="4896407"/>
          </a:xfrm>
        </p:spPr>
        <p:txBody>
          <a:bodyPr>
            <a:noAutofit/>
          </a:bodyPr>
          <a:lstStyle/>
          <a:p>
            <a:r>
              <a:rPr lang="en-US" sz="2400" dirty="0"/>
              <a:t>Automatic redirection from the host browser  to the workspace browser</a:t>
            </a:r>
          </a:p>
          <a:p>
            <a:pPr lvl="1"/>
            <a:r>
              <a:rPr lang="en-US" sz="2000" dirty="0"/>
              <a:t>Users type the URL in the IE host browser, click a link, or access a bookmark</a:t>
            </a:r>
          </a:p>
          <a:p>
            <a:pPr lvl="1"/>
            <a:r>
              <a:rPr lang="en-US" sz="2000" dirty="0"/>
              <a:t>MED-V evaluates the destination against the list of admin-controlled URL’s </a:t>
            </a:r>
          </a:p>
          <a:p>
            <a:pPr lvl="1"/>
            <a:r>
              <a:rPr lang="en-US" sz="2000" dirty="0"/>
              <a:t>Matched URL’s are automatically open in the redirected guest </a:t>
            </a:r>
            <a:r>
              <a:rPr lang="en-US" sz="2000" dirty="0" smtClean="0"/>
              <a:t>browser</a:t>
            </a:r>
            <a:endParaRPr lang="en-US" sz="1400" dirty="0"/>
          </a:p>
          <a:p>
            <a:r>
              <a:rPr lang="en-US" sz="2400" dirty="0"/>
              <a:t>Redirected Web Address Setup</a:t>
            </a:r>
          </a:p>
          <a:p>
            <a:pPr lvl="1"/>
            <a:r>
              <a:rPr lang="en-US" sz="2000" dirty="0"/>
              <a:t>Administrators can define a set of redirected URL’s during the package setup</a:t>
            </a:r>
          </a:p>
          <a:p>
            <a:pPr lvl="1"/>
            <a:r>
              <a:rPr lang="en-US" sz="2000" dirty="0"/>
              <a:t>Post-deployment, redirected URL’s can be easily removed and added by deploying a registry update</a:t>
            </a:r>
          </a:p>
        </p:txBody>
      </p:sp>
      <p:sp>
        <p:nvSpPr>
          <p:cNvPr id="3" name="Rounded Rectangle 2"/>
          <p:cNvSpPr/>
          <p:nvPr/>
        </p:nvSpPr>
        <p:spPr bwMode="auto">
          <a:xfrm>
            <a:off x="7218807" y="1524543"/>
            <a:ext cx="4666130" cy="4397188"/>
          </a:xfrm>
          <a:prstGeom prst="roundRect">
            <a:avLst>
              <a:gd name="adj" fmla="val 5498"/>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28" tIns="45715" rIns="91428" bIns="45715" numCol="1" spcCol="0" rtlCol="0" anchor="ctr" anchorCtr="0" compatLnSpc="1">
            <a:prstTxWarp prst="textNoShape">
              <a:avLst/>
            </a:prstTxWarp>
          </a:bodyPr>
          <a:lstStyle/>
          <a:p>
            <a:r>
              <a:rPr lang="en-US" sz="2400" b="1" dirty="0">
                <a:solidFill>
                  <a:schemeClr val="tx1"/>
                </a:solidFill>
              </a:rPr>
              <a:t>Examples</a:t>
            </a:r>
          </a:p>
          <a:p>
            <a:pPr algn="ctr">
              <a:lnSpc>
                <a:spcPct val="110000"/>
              </a:lnSpc>
            </a:pPr>
            <a:endParaRPr lang="en-US" sz="1700" dirty="0">
              <a:solidFill>
                <a:schemeClr val="tx1"/>
              </a:solidFill>
            </a:endParaRPr>
          </a:p>
          <a:p>
            <a:pPr>
              <a:lnSpc>
                <a:spcPct val="110000"/>
              </a:lnSpc>
            </a:pPr>
            <a:r>
              <a:rPr lang="en-US" sz="1700" b="1" dirty="0">
                <a:solidFill>
                  <a:schemeClr val="tx1"/>
                </a:solidFill>
              </a:rPr>
              <a:t>Wildcard Redirections: </a:t>
            </a:r>
          </a:p>
          <a:p>
            <a:pPr>
              <a:lnSpc>
                <a:spcPct val="110000"/>
              </a:lnSpc>
            </a:pPr>
            <a:r>
              <a:rPr lang="en-US" sz="1700" dirty="0">
                <a:solidFill>
                  <a:schemeClr val="tx1"/>
                </a:solidFill>
              </a:rPr>
              <a:t>   http://*.contoso.com</a:t>
            </a:r>
          </a:p>
          <a:p>
            <a:pPr>
              <a:lnSpc>
                <a:spcPct val="110000"/>
              </a:lnSpc>
            </a:pPr>
            <a:endParaRPr lang="en-US" sz="1700" dirty="0">
              <a:solidFill>
                <a:schemeClr val="tx1"/>
              </a:solidFill>
            </a:endParaRPr>
          </a:p>
          <a:p>
            <a:pPr>
              <a:lnSpc>
                <a:spcPct val="110000"/>
              </a:lnSpc>
            </a:pPr>
            <a:r>
              <a:rPr lang="en-US" sz="1700" b="1" dirty="0">
                <a:solidFill>
                  <a:schemeClr val="tx1"/>
                </a:solidFill>
              </a:rPr>
              <a:t>Site Redirections:</a:t>
            </a:r>
          </a:p>
          <a:p>
            <a:pPr>
              <a:lnSpc>
                <a:spcPct val="110000"/>
              </a:lnSpc>
            </a:pPr>
            <a:r>
              <a:rPr lang="en-US" sz="1700" dirty="0">
                <a:solidFill>
                  <a:schemeClr val="tx1"/>
                </a:solidFill>
              </a:rPr>
              <a:t>   http://intranet.contoso.com/HR</a:t>
            </a:r>
          </a:p>
          <a:p>
            <a:pPr>
              <a:lnSpc>
                <a:spcPct val="110000"/>
              </a:lnSpc>
            </a:pPr>
            <a:endParaRPr lang="en-US" sz="1700" dirty="0">
              <a:solidFill>
                <a:schemeClr val="tx1"/>
              </a:solidFill>
            </a:endParaRPr>
          </a:p>
          <a:p>
            <a:pPr>
              <a:lnSpc>
                <a:spcPct val="110000"/>
              </a:lnSpc>
            </a:pPr>
            <a:r>
              <a:rPr lang="en-US" sz="1700" b="1" dirty="0">
                <a:solidFill>
                  <a:schemeClr val="tx1"/>
                </a:solidFill>
              </a:rPr>
              <a:t>Page or Application Redirections:</a:t>
            </a:r>
            <a:r>
              <a:rPr lang="en-US" sz="1700" dirty="0">
                <a:solidFill>
                  <a:schemeClr val="tx1"/>
                </a:solidFill>
              </a:rPr>
              <a:t>   https://intranet.contoso.com/HR/benefits.asp</a:t>
            </a:r>
          </a:p>
          <a:p>
            <a:pPr>
              <a:lnSpc>
                <a:spcPct val="110000"/>
              </a:lnSpc>
            </a:pPr>
            <a:endParaRPr lang="en-US" sz="1700" dirty="0">
              <a:solidFill>
                <a:schemeClr val="tx1"/>
              </a:solidFill>
            </a:endParaRPr>
          </a:p>
          <a:p>
            <a:pPr>
              <a:lnSpc>
                <a:spcPct val="110000"/>
              </a:lnSpc>
            </a:pPr>
            <a:r>
              <a:rPr lang="en-US" sz="1700" b="1" dirty="0">
                <a:solidFill>
                  <a:schemeClr val="tx1"/>
                </a:solidFill>
              </a:rPr>
              <a:t>Port redirection</a:t>
            </a:r>
          </a:p>
          <a:p>
            <a:pPr>
              <a:lnSpc>
                <a:spcPct val="110000"/>
              </a:lnSpc>
            </a:pPr>
            <a:r>
              <a:rPr lang="en-US" sz="1700" dirty="0">
                <a:solidFill>
                  <a:schemeClr val="tx1"/>
                </a:solidFill>
              </a:rPr>
              <a:t>   http://vpn.contoso.com:1025</a:t>
            </a:r>
          </a:p>
          <a:p>
            <a:pPr>
              <a:lnSpc>
                <a:spcPct val="110000"/>
              </a:lnSpc>
            </a:pPr>
            <a:endParaRPr lang="en-US" sz="80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35" y="96141"/>
            <a:ext cx="980629" cy="980629"/>
          </a:xfrm>
          <a:prstGeom prst="rect">
            <a:avLst/>
          </a:prstGeom>
        </p:spPr>
      </p:pic>
    </p:spTree>
    <p:extLst>
      <p:ext uri="{BB962C8B-B14F-4D97-AF65-F5344CB8AC3E}">
        <p14:creationId xmlns:p14="http://schemas.microsoft.com/office/powerpoint/2010/main" val="85676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ord 4"/>
          <p:cNvSpPr/>
          <p:nvPr/>
        </p:nvSpPr>
        <p:spPr>
          <a:xfrm>
            <a:off x="1374605" y="1933159"/>
            <a:ext cx="911612" cy="911612"/>
          </a:xfrm>
          <a:prstGeom prst="chord">
            <a:avLst>
              <a:gd name="adj1" fmla="val 4800000"/>
              <a:gd name="adj2" fmla="val 16800000"/>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6" name="Pie 5"/>
          <p:cNvSpPr/>
          <p:nvPr/>
        </p:nvSpPr>
        <p:spPr>
          <a:xfrm>
            <a:off x="1465768" y="2024322"/>
            <a:ext cx="729289" cy="729289"/>
          </a:xfrm>
          <a:prstGeom prst="pie">
            <a:avLst>
              <a:gd name="adj1" fmla="val 12600000"/>
              <a:gd name="adj2" fmla="val 16200000"/>
            </a:avLst>
          </a:prstGeom>
        </p:spPr>
        <p:style>
          <a:lnRef idx="0">
            <a:schemeClr val="accent1"/>
          </a:lnRef>
          <a:fillRef idx="3">
            <a:schemeClr val="accent1"/>
          </a:fillRef>
          <a:effectRef idx="3">
            <a:schemeClr val="accent1"/>
          </a:effectRef>
          <a:fontRef idx="minor">
            <a:schemeClr val="lt1"/>
          </a:fontRef>
        </p:style>
      </p:sp>
      <p:sp>
        <p:nvSpPr>
          <p:cNvPr id="8" name="Freeform 7"/>
          <p:cNvSpPr/>
          <p:nvPr/>
        </p:nvSpPr>
        <p:spPr>
          <a:xfrm>
            <a:off x="2012736" y="1975314"/>
            <a:ext cx="2238117" cy="2686849"/>
          </a:xfrm>
          <a:custGeom>
            <a:avLst/>
            <a:gdLst>
              <a:gd name="connsiteX0" fmla="*/ 0 w 2238117"/>
              <a:gd name="connsiteY0" fmla="*/ 0 h 2686849"/>
              <a:gd name="connsiteX1" fmla="*/ 2238117 w 2238117"/>
              <a:gd name="connsiteY1" fmla="*/ 0 h 2686849"/>
              <a:gd name="connsiteX2" fmla="*/ 2238117 w 2238117"/>
              <a:gd name="connsiteY2" fmla="*/ 2686849 h 2686849"/>
              <a:gd name="connsiteX3" fmla="*/ 0 w 2238117"/>
              <a:gd name="connsiteY3" fmla="*/ 2686849 h 2686849"/>
              <a:gd name="connsiteX4" fmla="*/ 0 w 2238117"/>
              <a:gd name="connsiteY4" fmla="*/ 0 h 268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117" h="2686849">
                <a:moveTo>
                  <a:pt x="0" y="0"/>
                </a:moveTo>
                <a:lnTo>
                  <a:pt x="2238117" y="0"/>
                </a:lnTo>
                <a:lnTo>
                  <a:pt x="2238117" y="2686849"/>
                </a:lnTo>
                <a:lnTo>
                  <a:pt x="0" y="2686849"/>
                </a:lnTo>
                <a:lnTo>
                  <a:pt x="0" y="0"/>
                </a:lnTo>
                <a:close/>
              </a:path>
            </a:pathLst>
          </a:custGeom>
          <a:noFill/>
          <a:ln w="57150">
            <a:solidFill>
              <a:schemeClr val="accent5">
                <a:lumMod val="40000"/>
                <a:lumOff val="60000"/>
              </a:schemeClr>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1244444">
              <a:lnSpc>
                <a:spcPct val="90000"/>
              </a:lnSpc>
              <a:spcBef>
                <a:spcPct val="0"/>
              </a:spcBef>
              <a:spcAft>
                <a:spcPct val="35000"/>
              </a:spcAft>
            </a:pPr>
            <a:endParaRPr lang="en-US" sz="2800" dirty="0">
              <a:solidFill>
                <a:schemeClr val="bg1"/>
              </a:solidFill>
            </a:endParaRPr>
          </a:p>
        </p:txBody>
      </p:sp>
      <p:grpSp>
        <p:nvGrpSpPr>
          <p:cNvPr id="3" name="Group 2"/>
          <p:cNvGrpSpPr/>
          <p:nvPr/>
        </p:nvGrpSpPr>
        <p:grpSpPr>
          <a:xfrm>
            <a:off x="4744172" y="1933159"/>
            <a:ext cx="2876250" cy="3646449"/>
            <a:chOff x="4744172" y="1933159"/>
            <a:chExt cx="2876250" cy="3646449"/>
          </a:xfrm>
        </p:grpSpPr>
        <p:sp>
          <p:nvSpPr>
            <p:cNvPr id="9" name="Chord 8"/>
            <p:cNvSpPr/>
            <p:nvPr/>
          </p:nvSpPr>
          <p:spPr>
            <a:xfrm>
              <a:off x="4744174" y="1933159"/>
              <a:ext cx="911612" cy="911612"/>
            </a:xfrm>
            <a:prstGeom prst="chord">
              <a:avLst>
                <a:gd name="adj1" fmla="val 4800000"/>
                <a:gd name="adj2" fmla="val 16800000"/>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0" name="Pie 9"/>
            <p:cNvSpPr/>
            <p:nvPr/>
          </p:nvSpPr>
          <p:spPr>
            <a:xfrm>
              <a:off x="4835337" y="2024322"/>
              <a:ext cx="729289" cy="729289"/>
            </a:xfrm>
            <a:prstGeom prst="pie">
              <a:avLst>
                <a:gd name="adj1" fmla="val 9000000"/>
                <a:gd name="adj2" fmla="val 16200000"/>
              </a:avLst>
            </a:prstGeom>
          </p:spPr>
          <p:style>
            <a:lnRef idx="0">
              <a:schemeClr val="accent2"/>
            </a:lnRef>
            <a:fillRef idx="3">
              <a:schemeClr val="accent2"/>
            </a:fillRef>
            <a:effectRef idx="3">
              <a:schemeClr val="accent2"/>
            </a:effectRef>
            <a:fontRef idx="minor">
              <a:schemeClr val="lt1"/>
            </a:fontRef>
          </p:style>
        </p:sp>
        <p:sp>
          <p:nvSpPr>
            <p:cNvPr id="11" name="Freeform 10"/>
            <p:cNvSpPr/>
            <p:nvPr/>
          </p:nvSpPr>
          <p:spPr>
            <a:xfrm rot="16200000">
              <a:off x="3695818" y="3984287"/>
              <a:ext cx="2643675" cy="546967"/>
            </a:xfrm>
            <a:custGeom>
              <a:avLst/>
              <a:gdLst>
                <a:gd name="connsiteX0" fmla="*/ 0 w 2643675"/>
                <a:gd name="connsiteY0" fmla="*/ 0 h 546967"/>
                <a:gd name="connsiteX1" fmla="*/ 2643675 w 2643675"/>
                <a:gd name="connsiteY1" fmla="*/ 0 h 546967"/>
                <a:gd name="connsiteX2" fmla="*/ 2643675 w 2643675"/>
                <a:gd name="connsiteY2" fmla="*/ 546967 h 546967"/>
                <a:gd name="connsiteX3" fmla="*/ 0 w 2643675"/>
                <a:gd name="connsiteY3" fmla="*/ 546967 h 546967"/>
                <a:gd name="connsiteX4" fmla="*/ 0 w 2643675"/>
                <a:gd name="connsiteY4" fmla="*/ 0 h 546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675" h="546967">
                  <a:moveTo>
                    <a:pt x="0" y="0"/>
                  </a:moveTo>
                  <a:lnTo>
                    <a:pt x="2643675" y="0"/>
                  </a:lnTo>
                  <a:lnTo>
                    <a:pt x="2643675" y="546967"/>
                  </a:lnTo>
                  <a:lnTo>
                    <a:pt x="0" y="546967"/>
                  </a:lnTo>
                  <a:lnTo>
                    <a:pt x="0" y="0"/>
                  </a:lnTo>
                  <a:close/>
                </a:path>
              </a:pathLst>
            </a:custGeom>
            <a:effectLst>
              <a:outerShdw blurRad="50800" dist="38100" dir="8100000" algn="tr"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rgbClr r="0" g="0" b="0"/>
            </a:effectRef>
            <a:fontRef idx="minor">
              <a:schemeClr val="tx1">
                <a:hueOff val="0"/>
                <a:satOff val="0"/>
                <a:lumOff val="0"/>
                <a:alphaOff val="0"/>
              </a:schemeClr>
            </a:fontRef>
          </p:style>
          <p:txBody>
            <a:bodyPr spcFirstLastPara="0" vert="horz" wrap="square" lIns="-1" tIns="-1" rIns="0" bIns="0" numCol="1" spcCol="1270" anchor="b" anchorCtr="0">
              <a:noAutofit/>
            </a:bodyPr>
            <a:lstStyle/>
            <a:p>
              <a:pPr algn="r" defTabSz="1555556">
                <a:lnSpc>
                  <a:spcPct val="90000"/>
                </a:lnSpc>
                <a:spcBef>
                  <a:spcPct val="0"/>
                </a:spcBef>
                <a:spcAft>
                  <a:spcPct val="35000"/>
                </a:spcAft>
              </a:pPr>
              <a:r>
                <a:rPr lang="en-US" sz="3500" i="1" dirty="0"/>
                <a:t>Step 2</a:t>
              </a:r>
            </a:p>
          </p:txBody>
        </p:sp>
        <p:sp>
          <p:nvSpPr>
            <p:cNvPr id="12" name="Freeform 11"/>
            <p:cNvSpPr/>
            <p:nvPr/>
          </p:nvSpPr>
          <p:spPr>
            <a:xfrm>
              <a:off x="5382305" y="1975314"/>
              <a:ext cx="2238117" cy="2686849"/>
            </a:xfrm>
            <a:custGeom>
              <a:avLst/>
              <a:gdLst>
                <a:gd name="connsiteX0" fmla="*/ 0 w 2238117"/>
                <a:gd name="connsiteY0" fmla="*/ 0 h 2686849"/>
                <a:gd name="connsiteX1" fmla="*/ 2238117 w 2238117"/>
                <a:gd name="connsiteY1" fmla="*/ 0 h 2686849"/>
                <a:gd name="connsiteX2" fmla="*/ 2238117 w 2238117"/>
                <a:gd name="connsiteY2" fmla="*/ 2686849 h 2686849"/>
                <a:gd name="connsiteX3" fmla="*/ 0 w 2238117"/>
                <a:gd name="connsiteY3" fmla="*/ 2686849 h 2686849"/>
                <a:gd name="connsiteX4" fmla="*/ 0 w 2238117"/>
                <a:gd name="connsiteY4" fmla="*/ 0 h 268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117" h="2686849">
                  <a:moveTo>
                    <a:pt x="0" y="0"/>
                  </a:moveTo>
                  <a:lnTo>
                    <a:pt x="2238117" y="0"/>
                  </a:lnTo>
                  <a:lnTo>
                    <a:pt x="2238117" y="2686849"/>
                  </a:lnTo>
                  <a:lnTo>
                    <a:pt x="0" y="2686849"/>
                  </a:lnTo>
                  <a:lnTo>
                    <a:pt x="0" y="0"/>
                  </a:lnTo>
                  <a:close/>
                </a:path>
              </a:pathLst>
            </a:custGeom>
            <a:ln/>
          </p:spPr>
          <p:style>
            <a:lnRef idx="3">
              <a:schemeClr val="lt1"/>
            </a:lnRef>
            <a:fillRef idx="1">
              <a:schemeClr val="accent2"/>
            </a:fillRef>
            <a:effectRef idx="1">
              <a:schemeClr val="accent2"/>
            </a:effectRef>
            <a:fontRef idx="minor">
              <a:schemeClr val="lt1"/>
            </a:fontRef>
          </p:style>
          <p:txBody>
            <a:bodyPr spcFirstLastPara="0" vert="horz" wrap="square" lIns="0" tIns="0" rIns="0" bIns="0" numCol="1" spcCol="1270" anchor="ctr" anchorCtr="0">
              <a:noAutofit/>
            </a:bodyPr>
            <a:lstStyle/>
            <a:p>
              <a:pPr algn="ctr" defTabSz="1244444">
                <a:lnSpc>
                  <a:spcPct val="90000"/>
                </a:lnSpc>
                <a:spcBef>
                  <a:spcPct val="0"/>
                </a:spcBef>
                <a:spcAft>
                  <a:spcPct val="35000"/>
                </a:spcAft>
              </a:pPr>
              <a:r>
                <a:rPr lang="en-US" sz="3200" b="1" dirty="0">
                  <a:solidFill>
                    <a:schemeClr val="tx1"/>
                  </a:solidFill>
                  <a:effectLst>
                    <a:outerShdw blurRad="38100" dist="38100" dir="2700000" algn="tl">
                      <a:srgbClr val="000000">
                        <a:alpha val="43137"/>
                      </a:srgbClr>
                    </a:outerShdw>
                  </a:effectLst>
                </a:rPr>
                <a:t>Deploy</a:t>
              </a:r>
            </a:p>
            <a:p>
              <a:pPr algn="ctr" defTabSz="1244444">
                <a:lnSpc>
                  <a:spcPct val="90000"/>
                </a:lnSpc>
                <a:spcBef>
                  <a:spcPct val="0"/>
                </a:spcBef>
                <a:spcAft>
                  <a:spcPct val="35000"/>
                </a:spcAft>
              </a:pPr>
              <a:r>
                <a:rPr lang="en-US" sz="2800" dirty="0">
                  <a:solidFill>
                    <a:schemeClr val="tx1"/>
                  </a:solidFill>
                  <a:effectLst>
                    <a:outerShdw blurRad="38100" dist="38100" dir="2700000" algn="tl">
                      <a:srgbClr val="000000">
                        <a:alpha val="43137"/>
                      </a:srgbClr>
                    </a:outerShdw>
                  </a:effectLst>
                </a:rPr>
                <a:t>Components</a:t>
              </a:r>
            </a:p>
            <a:p>
              <a:pPr algn="ctr" defTabSz="1244444">
                <a:lnSpc>
                  <a:spcPct val="90000"/>
                </a:lnSpc>
                <a:spcBef>
                  <a:spcPct val="0"/>
                </a:spcBef>
                <a:spcAft>
                  <a:spcPct val="35000"/>
                </a:spcAft>
              </a:pPr>
              <a:r>
                <a:rPr lang="en-US" sz="2800" dirty="0">
                  <a:solidFill>
                    <a:schemeClr val="tx1"/>
                  </a:solidFill>
                  <a:effectLst>
                    <a:outerShdw blurRad="38100" dist="38100" dir="2700000" algn="tl">
                      <a:srgbClr val="000000">
                        <a:alpha val="43137"/>
                      </a:srgbClr>
                    </a:outerShdw>
                  </a:effectLst>
                </a:rPr>
                <a:t>Methods</a:t>
              </a:r>
            </a:p>
            <a:p>
              <a:pPr algn="ctr" defTabSz="1244444">
                <a:lnSpc>
                  <a:spcPct val="90000"/>
                </a:lnSpc>
                <a:spcBef>
                  <a:spcPct val="0"/>
                </a:spcBef>
                <a:spcAft>
                  <a:spcPct val="35000"/>
                </a:spcAft>
              </a:pPr>
              <a:r>
                <a:rPr lang="en-US" sz="2800" dirty="0">
                  <a:solidFill>
                    <a:schemeClr val="tx1"/>
                  </a:solidFill>
                  <a:effectLst>
                    <a:outerShdw blurRad="38100" dist="38100" dir="2700000" algn="tl">
                      <a:srgbClr val="000000">
                        <a:alpha val="43137"/>
                      </a:srgbClr>
                    </a:outerShdw>
                  </a:effectLst>
                </a:rPr>
                <a:t>Configuration</a:t>
              </a:r>
            </a:p>
          </p:txBody>
        </p:sp>
      </p:grpSp>
      <p:sp>
        <p:nvSpPr>
          <p:cNvPr id="13" name="Chord 12"/>
          <p:cNvSpPr/>
          <p:nvPr/>
        </p:nvSpPr>
        <p:spPr>
          <a:xfrm>
            <a:off x="8113743" y="1933159"/>
            <a:ext cx="911612" cy="911612"/>
          </a:xfrm>
          <a:prstGeom prst="chord">
            <a:avLst>
              <a:gd name="adj1" fmla="val 4800000"/>
              <a:gd name="adj2" fmla="val 16800000"/>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4" name="Pie 13"/>
          <p:cNvSpPr/>
          <p:nvPr/>
        </p:nvSpPr>
        <p:spPr>
          <a:xfrm>
            <a:off x="8204906" y="2024322"/>
            <a:ext cx="729289" cy="729289"/>
          </a:xfrm>
          <a:prstGeom prst="pie">
            <a:avLst>
              <a:gd name="adj1" fmla="val 5400000"/>
              <a:gd name="adj2" fmla="val 16200000"/>
            </a:avLst>
          </a:prstGeom>
        </p:spPr>
        <p:style>
          <a:lnRef idx="0">
            <a:schemeClr val="accent3"/>
          </a:lnRef>
          <a:fillRef idx="3">
            <a:schemeClr val="accent3"/>
          </a:fillRef>
          <a:effectRef idx="3">
            <a:schemeClr val="accent3"/>
          </a:effectRef>
          <a:fontRef idx="minor">
            <a:schemeClr val="lt1"/>
          </a:fontRef>
        </p:style>
      </p:sp>
      <p:sp>
        <p:nvSpPr>
          <p:cNvPr id="16" name="Freeform 15"/>
          <p:cNvSpPr/>
          <p:nvPr/>
        </p:nvSpPr>
        <p:spPr>
          <a:xfrm>
            <a:off x="8751874" y="1975314"/>
            <a:ext cx="2238117" cy="2686849"/>
          </a:xfrm>
          <a:custGeom>
            <a:avLst/>
            <a:gdLst>
              <a:gd name="connsiteX0" fmla="*/ 0 w 2238117"/>
              <a:gd name="connsiteY0" fmla="*/ 0 h 2686849"/>
              <a:gd name="connsiteX1" fmla="*/ 2238117 w 2238117"/>
              <a:gd name="connsiteY1" fmla="*/ 0 h 2686849"/>
              <a:gd name="connsiteX2" fmla="*/ 2238117 w 2238117"/>
              <a:gd name="connsiteY2" fmla="*/ 2686849 h 2686849"/>
              <a:gd name="connsiteX3" fmla="*/ 0 w 2238117"/>
              <a:gd name="connsiteY3" fmla="*/ 2686849 h 2686849"/>
              <a:gd name="connsiteX4" fmla="*/ 0 w 2238117"/>
              <a:gd name="connsiteY4" fmla="*/ 0 h 268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117" h="2686849">
                <a:moveTo>
                  <a:pt x="0" y="0"/>
                </a:moveTo>
                <a:lnTo>
                  <a:pt x="2238117" y="0"/>
                </a:lnTo>
                <a:lnTo>
                  <a:pt x="2238117" y="2686849"/>
                </a:lnTo>
                <a:lnTo>
                  <a:pt x="0" y="2686849"/>
                </a:lnTo>
                <a:lnTo>
                  <a:pt x="0" y="0"/>
                </a:lnTo>
                <a:close/>
              </a:path>
            </a:pathLst>
          </a:custGeom>
          <a:noFill/>
          <a:ln w="57150">
            <a:solidFill>
              <a:schemeClr val="accent5">
                <a:lumMod val="40000"/>
                <a:lumOff val="60000"/>
              </a:schemeClr>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1244444">
              <a:lnSpc>
                <a:spcPct val="90000"/>
              </a:lnSpc>
              <a:spcBef>
                <a:spcPct val="0"/>
              </a:spcBef>
              <a:spcAft>
                <a:spcPct val="35000"/>
              </a:spcAft>
            </a:pPr>
            <a:endParaRPr lang="en-US" sz="2800" dirty="0">
              <a:solidFill>
                <a:schemeClr val="bg1"/>
              </a:solidFill>
            </a:endParaRPr>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dirty="0" smtClean="0"/>
              <a:t>MED-V Lifecycle Management</a:t>
            </a:r>
            <a:endParaRPr lang="en-US" dirty="0"/>
          </a:p>
        </p:txBody>
      </p:sp>
    </p:spTree>
    <p:extLst>
      <p:ext uri="{BB962C8B-B14F-4D97-AF65-F5344CB8AC3E}">
        <p14:creationId xmlns:p14="http://schemas.microsoft.com/office/powerpoint/2010/main" val="2592683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Components to be deployed</a:t>
            </a:r>
            <a:endParaRPr lang="en-US" sz="2000" dirty="0"/>
          </a:p>
        </p:txBody>
      </p:sp>
      <p:sp>
        <p:nvSpPr>
          <p:cNvPr id="5" name="Text Placeholder 4"/>
          <p:cNvSpPr>
            <a:spLocks noGrp="1"/>
          </p:cNvSpPr>
          <p:nvPr>
            <p:ph idx="1"/>
          </p:nvPr>
        </p:nvSpPr>
        <p:spPr>
          <a:xfrm>
            <a:off x="519113" y="1447799"/>
            <a:ext cx="11149013" cy="5226465"/>
          </a:xfrm>
        </p:spPr>
        <p:txBody>
          <a:bodyPr>
            <a:noAutofit/>
          </a:bodyPr>
          <a:lstStyle/>
          <a:p>
            <a:r>
              <a:rPr lang="en-US" sz="2400" dirty="0"/>
              <a:t>Deploy Components Not Infrastructure</a:t>
            </a:r>
          </a:p>
          <a:p>
            <a:pPr lvl="1"/>
            <a:r>
              <a:rPr lang="en-US" sz="2000" dirty="0"/>
              <a:t>MED-V is client based – there are no servers</a:t>
            </a:r>
          </a:p>
          <a:p>
            <a:pPr lvl="1"/>
            <a:r>
              <a:rPr lang="en-US" sz="2000" dirty="0"/>
              <a:t>Existing enterprise infrastructure and processes will need to be used to deliver and manage MED-V.</a:t>
            </a:r>
          </a:p>
          <a:p>
            <a:pPr marL="460315" lvl="1" indent="0">
              <a:buNone/>
            </a:pPr>
            <a:endParaRPr lang="en-US" sz="2000" dirty="0"/>
          </a:p>
          <a:p>
            <a:r>
              <a:rPr lang="en-US" sz="2400" dirty="0"/>
              <a:t>Files to be deployed</a:t>
            </a:r>
          </a:p>
          <a:p>
            <a:pPr lvl="1"/>
            <a:r>
              <a:rPr lang="en-US" sz="2000" dirty="0"/>
              <a:t>Host Software:</a:t>
            </a:r>
          </a:p>
          <a:p>
            <a:pPr lvl="2"/>
            <a:r>
              <a:rPr lang="en-US" sz="1800" dirty="0"/>
              <a:t>Windows Virtual PC for Windows 7</a:t>
            </a:r>
          </a:p>
          <a:p>
            <a:pPr lvl="2"/>
            <a:r>
              <a:rPr lang="en-US" sz="1800" dirty="0"/>
              <a:t>Non Hardware-Assisted Virtualization </a:t>
            </a:r>
            <a:r>
              <a:rPr lang="en-US" sz="1800" dirty="0">
                <a:hlinkClick r:id="rId3"/>
              </a:rPr>
              <a:t>(HAV) Patch</a:t>
            </a:r>
            <a:r>
              <a:rPr lang="en-US" sz="1800" dirty="0"/>
              <a:t> (</a:t>
            </a:r>
            <a:r>
              <a:rPr lang="en-US" sz="1800" dirty="0">
                <a:hlinkClick r:id="rId4"/>
              </a:rPr>
              <a:t>KB977206</a:t>
            </a:r>
            <a:r>
              <a:rPr lang="en-US" sz="1800" dirty="0"/>
              <a:t>)</a:t>
            </a:r>
          </a:p>
          <a:p>
            <a:pPr lvl="1"/>
            <a:r>
              <a:rPr lang="en-US" sz="2000" dirty="0"/>
              <a:t>MED-V Host Agent</a:t>
            </a:r>
          </a:p>
          <a:p>
            <a:pPr lvl="2"/>
            <a:r>
              <a:rPr lang="en-US" sz="1800" dirty="0"/>
              <a:t>MED-V_HostAgent_Setup.exe</a:t>
            </a:r>
          </a:p>
          <a:p>
            <a:pPr lvl="1"/>
            <a:r>
              <a:rPr lang="en-US" sz="2000" dirty="0"/>
              <a:t>Workspace</a:t>
            </a:r>
          </a:p>
          <a:p>
            <a:pPr lvl="2"/>
            <a:r>
              <a:rPr lang="en-US" sz="1800" dirty="0"/>
              <a:t>Setup.exe</a:t>
            </a:r>
          </a:p>
          <a:p>
            <a:pPr lvl="2"/>
            <a:r>
              <a:rPr lang="en-US" sz="1800" dirty="0"/>
              <a:t>Workspace_Name.msi</a:t>
            </a:r>
          </a:p>
          <a:p>
            <a:pPr lvl="2"/>
            <a:r>
              <a:rPr lang="en-US" sz="1800" dirty="0" err="1"/>
              <a:t>VHD_File_Name.medv</a:t>
            </a:r>
            <a:endParaRPr lang="en-US" sz="1800" dirty="0"/>
          </a:p>
        </p:txBody>
      </p:sp>
    </p:spTree>
    <p:extLst>
      <p:ext uri="{BB962C8B-B14F-4D97-AF65-F5344CB8AC3E}">
        <p14:creationId xmlns:p14="http://schemas.microsoft.com/office/powerpoint/2010/main" val="1499302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Methods of Deploying MED-V</a:t>
            </a:r>
            <a:endParaRPr lang="en-US" dirty="0"/>
          </a:p>
        </p:txBody>
      </p:sp>
      <p:sp>
        <p:nvSpPr>
          <p:cNvPr id="4" name="Content Placeholder 3"/>
          <p:cNvSpPr>
            <a:spLocks noGrp="1"/>
          </p:cNvSpPr>
          <p:nvPr>
            <p:ph idx="1"/>
          </p:nvPr>
        </p:nvSpPr>
        <p:spPr>
          <a:xfrm>
            <a:off x="519113" y="1439102"/>
            <a:ext cx="11149012" cy="5257800"/>
          </a:xfrm>
        </p:spPr>
        <p:txBody>
          <a:bodyPr>
            <a:noAutofit/>
          </a:bodyPr>
          <a:lstStyle/>
          <a:p>
            <a:pPr>
              <a:spcBef>
                <a:spcPts val="0"/>
              </a:spcBef>
            </a:pPr>
            <a:r>
              <a:rPr lang="en-US" sz="2800" dirty="0"/>
              <a:t>User Initiated (lab and testing only)</a:t>
            </a:r>
          </a:p>
          <a:p>
            <a:pPr>
              <a:spcBef>
                <a:spcPts val="0"/>
              </a:spcBef>
            </a:pPr>
            <a:endParaRPr lang="en-US" sz="2000" dirty="0"/>
          </a:p>
          <a:p>
            <a:pPr>
              <a:spcBef>
                <a:spcPts val="0"/>
              </a:spcBef>
            </a:pPr>
            <a:r>
              <a:rPr lang="en-US" sz="2800" dirty="0"/>
              <a:t>Enterprise Software Distribution (ESD) Product</a:t>
            </a:r>
          </a:p>
          <a:p>
            <a:pPr lvl="1">
              <a:spcBef>
                <a:spcPts val="0"/>
              </a:spcBef>
            </a:pPr>
            <a:r>
              <a:rPr lang="en-US" sz="2000" dirty="0"/>
              <a:t>Deploy as you would any other application</a:t>
            </a:r>
          </a:p>
          <a:p>
            <a:pPr lvl="1">
              <a:spcBef>
                <a:spcPts val="0"/>
              </a:spcBef>
            </a:pPr>
            <a:r>
              <a:rPr lang="en-US" sz="2000" dirty="0"/>
              <a:t>VPC can be delivered with MED-V (requires reboot)</a:t>
            </a:r>
          </a:p>
          <a:p>
            <a:pPr>
              <a:spcBef>
                <a:spcPts val="0"/>
              </a:spcBef>
            </a:pPr>
            <a:endParaRPr lang="en-US" sz="2000" dirty="0"/>
          </a:p>
          <a:p>
            <a:pPr>
              <a:spcBef>
                <a:spcPts val="0"/>
              </a:spcBef>
            </a:pPr>
            <a:r>
              <a:rPr lang="en-US" sz="2800" dirty="0"/>
              <a:t>Configuration Manager – additional integration</a:t>
            </a:r>
          </a:p>
          <a:p>
            <a:pPr lvl="1">
              <a:spcBef>
                <a:spcPts val="0"/>
              </a:spcBef>
            </a:pPr>
            <a:r>
              <a:rPr lang="en-US" sz="2000" dirty="0"/>
              <a:t>Manage with collections of MED-V Workspaces</a:t>
            </a:r>
          </a:p>
          <a:p>
            <a:pPr lvl="1">
              <a:spcBef>
                <a:spcPts val="0"/>
              </a:spcBef>
            </a:pPr>
            <a:r>
              <a:rPr lang="en-US" sz="2000" dirty="0"/>
              <a:t>Manage Applications to the guest VM using CM and </a:t>
            </a:r>
            <a:r>
              <a:rPr lang="en-US" sz="2000" dirty="0" err="1"/>
              <a:t>AppV</a:t>
            </a:r>
            <a:endParaRPr lang="en-US" sz="2000" dirty="0"/>
          </a:p>
          <a:p>
            <a:pPr lvl="1">
              <a:spcBef>
                <a:spcPts val="0"/>
              </a:spcBef>
            </a:pPr>
            <a:r>
              <a:rPr lang="en-US" sz="2000" dirty="0"/>
              <a:t>NAT configured workspaces use same CM servers as the host</a:t>
            </a:r>
          </a:p>
          <a:p>
            <a:pPr lvl="1">
              <a:spcBef>
                <a:spcPts val="0"/>
              </a:spcBef>
            </a:pPr>
            <a:r>
              <a:rPr lang="en-US" sz="2000" dirty="0"/>
              <a:t>Uses host IP configuration to resolve MP/DP</a:t>
            </a:r>
          </a:p>
          <a:p>
            <a:pPr lvl="1">
              <a:spcBef>
                <a:spcPts val="0"/>
              </a:spcBef>
            </a:pPr>
            <a:r>
              <a:rPr lang="en-US" sz="2000" dirty="0"/>
              <a:t>Requires SCCM 2007 R2 or better</a:t>
            </a:r>
          </a:p>
          <a:p>
            <a:pPr>
              <a:spcBef>
                <a:spcPts val="0"/>
              </a:spcBef>
            </a:pPr>
            <a:endParaRPr lang="en-US" sz="2000" dirty="0"/>
          </a:p>
          <a:p>
            <a:pPr>
              <a:spcBef>
                <a:spcPts val="0"/>
              </a:spcBef>
            </a:pPr>
            <a:r>
              <a:rPr lang="en-US" sz="2800" dirty="0"/>
              <a:t>Configure as part of the base Windows 7 image</a:t>
            </a:r>
          </a:p>
          <a:p>
            <a:pPr lvl="1">
              <a:spcBef>
                <a:spcPts val="0"/>
              </a:spcBef>
            </a:pPr>
            <a:r>
              <a:rPr lang="en-US" sz="2000" dirty="0"/>
              <a:t>Deploy  the bits with the image</a:t>
            </a:r>
          </a:p>
          <a:p>
            <a:pPr lvl="1">
              <a:spcBef>
                <a:spcPts val="0"/>
              </a:spcBef>
            </a:pPr>
            <a:r>
              <a:rPr lang="en-US" sz="2000" dirty="0"/>
              <a:t>Workspace Setup is Launched by the user</a:t>
            </a:r>
          </a:p>
        </p:txBody>
      </p:sp>
    </p:spTree>
    <p:extLst>
      <p:ext uri="{BB962C8B-B14F-4D97-AF65-F5344CB8AC3E}">
        <p14:creationId xmlns:p14="http://schemas.microsoft.com/office/powerpoint/2010/main" val="1287430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Configuring MED-V for the User</a:t>
            </a:r>
            <a:endParaRPr lang="en-US" dirty="0"/>
          </a:p>
        </p:txBody>
      </p:sp>
      <p:sp>
        <p:nvSpPr>
          <p:cNvPr id="3" name="Text Placeholder 2"/>
          <p:cNvSpPr>
            <a:spLocks noGrp="1"/>
          </p:cNvSpPr>
          <p:nvPr>
            <p:ph idx="1"/>
          </p:nvPr>
        </p:nvSpPr>
        <p:spPr>
          <a:xfrm>
            <a:off x="519112" y="1447799"/>
            <a:ext cx="11149013" cy="4468916"/>
          </a:xfrm>
        </p:spPr>
        <p:txBody>
          <a:bodyPr/>
          <a:lstStyle/>
          <a:p>
            <a:r>
              <a:rPr lang="en-US" sz="2400" dirty="0" smtClean="0"/>
              <a:t>Configuration is done as part of MED-V First Time Setup (FTS)</a:t>
            </a:r>
          </a:p>
          <a:p>
            <a:pPr lvl="1"/>
            <a:r>
              <a:rPr lang="en-US" sz="2000" dirty="0" smtClean="0"/>
              <a:t>The Workspace Setup publishes to the registry HKLM RUN key – MedvHost.exe</a:t>
            </a:r>
          </a:p>
          <a:p>
            <a:pPr lvl="1"/>
            <a:r>
              <a:rPr lang="en-US" sz="2000" dirty="0" smtClean="0"/>
              <a:t>When the MED-V client is launched it validates whether FTS has run been for that user or workstation</a:t>
            </a:r>
          </a:p>
          <a:p>
            <a:endParaRPr lang="en-US" sz="2400" dirty="0" smtClean="0"/>
          </a:p>
          <a:p>
            <a:r>
              <a:rPr lang="en-US" sz="2400" dirty="0" smtClean="0"/>
              <a:t>What happens during FTS</a:t>
            </a:r>
          </a:p>
          <a:p>
            <a:pPr lvl="1"/>
            <a:r>
              <a:rPr lang="en-US" sz="2000" dirty="0" smtClean="0"/>
              <a:t>User prompted for domain credentials</a:t>
            </a:r>
          </a:p>
          <a:p>
            <a:pPr lvl="1"/>
            <a:r>
              <a:rPr lang="en-US" sz="2000" dirty="0" smtClean="0"/>
              <a:t>Differencing Disk is created for the Workspace and launched</a:t>
            </a:r>
          </a:p>
          <a:p>
            <a:pPr lvl="1"/>
            <a:r>
              <a:rPr lang="en-US" sz="2000" dirty="0" smtClean="0"/>
              <a:t>Mini-Setup is run w/ MED-V overrides (if applied)</a:t>
            </a:r>
          </a:p>
          <a:p>
            <a:pPr lvl="1"/>
            <a:r>
              <a:rPr lang="en-US" sz="2000" dirty="0" smtClean="0"/>
              <a:t>FTScompletion.exe is run </a:t>
            </a:r>
          </a:p>
          <a:p>
            <a:pPr lvl="1"/>
            <a:r>
              <a:rPr lang="en-US" sz="2000" dirty="0" smtClean="0"/>
              <a:t>Workspace is Started</a:t>
            </a:r>
          </a:p>
          <a:p>
            <a:pPr lvl="2"/>
            <a:r>
              <a:rPr lang="en-US" sz="1800" dirty="0" smtClean="0"/>
              <a:t>Applications are published</a:t>
            </a:r>
          </a:p>
          <a:p>
            <a:pPr lvl="2"/>
            <a:r>
              <a:rPr lang="en-US" sz="1800" dirty="0" smtClean="0"/>
              <a:t>Web Apps are ready to be redirected</a:t>
            </a:r>
            <a:endParaRPr lang="en-US" sz="1800" dirty="0"/>
          </a:p>
        </p:txBody>
      </p:sp>
    </p:spTree>
    <p:extLst>
      <p:ext uri="{BB962C8B-B14F-4D97-AF65-F5344CB8AC3E}">
        <p14:creationId xmlns:p14="http://schemas.microsoft.com/office/powerpoint/2010/main" val="3516984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Deploy Example: Configuration Manager</a:t>
            </a:r>
            <a:endParaRPr lang="en-US" dirty="0"/>
          </a:p>
        </p:txBody>
      </p:sp>
      <p:sp>
        <p:nvSpPr>
          <p:cNvPr id="3" name="Content Placeholder 2"/>
          <p:cNvSpPr>
            <a:spLocks noGrp="1"/>
          </p:cNvSpPr>
          <p:nvPr>
            <p:ph idx="1"/>
          </p:nvPr>
        </p:nvSpPr>
        <p:spPr>
          <a:xfrm>
            <a:off x="519112" y="1447799"/>
            <a:ext cx="11149013" cy="5189113"/>
          </a:xfrm>
        </p:spPr>
        <p:txBody>
          <a:bodyPr/>
          <a:lstStyle/>
          <a:p>
            <a:r>
              <a:rPr lang="en-US" sz="2800" smtClean="0"/>
              <a:t>Administrative Steps</a:t>
            </a:r>
          </a:p>
          <a:p>
            <a:pPr lvl="1"/>
            <a:r>
              <a:rPr lang="en-US" sz="2400" smtClean="0"/>
              <a:t>Create packages for Windows VPC, non-HAV patch, MED-V Host Agent, Packaged Workspace</a:t>
            </a:r>
          </a:p>
          <a:p>
            <a:pPr lvl="1"/>
            <a:r>
              <a:rPr lang="en-US" sz="2400" smtClean="0"/>
              <a:t>Create or integrate with task sequence</a:t>
            </a:r>
          </a:p>
          <a:p>
            <a:pPr lvl="1"/>
            <a:r>
              <a:rPr lang="en-US" sz="2400" smtClean="0"/>
              <a:t>Create advertisement for the target collection</a:t>
            </a:r>
          </a:p>
          <a:p>
            <a:pPr lvl="1"/>
            <a:r>
              <a:rPr lang="en-US" sz="2400" smtClean="0"/>
              <a:t>Clients get the advertisement and perform the assigned task</a:t>
            </a:r>
          </a:p>
          <a:p>
            <a:pPr lvl="1"/>
            <a:endParaRPr lang="en-US" sz="2400" smtClean="0"/>
          </a:p>
          <a:p>
            <a:r>
              <a:rPr lang="en-US" sz="2800" smtClean="0"/>
              <a:t>User Experience</a:t>
            </a:r>
          </a:p>
          <a:p>
            <a:pPr lvl="1"/>
            <a:r>
              <a:rPr lang="en-US" sz="2400" smtClean="0"/>
              <a:t>VPC is silently installed and the user is prompted to reboot</a:t>
            </a:r>
          </a:p>
          <a:p>
            <a:pPr lvl="1"/>
            <a:r>
              <a:rPr lang="en-US" sz="2400" smtClean="0"/>
              <a:t>MED-V Client and Workspace are installed silently</a:t>
            </a:r>
          </a:p>
          <a:p>
            <a:pPr lvl="1"/>
            <a:r>
              <a:rPr lang="en-US" sz="2400" smtClean="0"/>
              <a:t>User is prompted for domain credentials and FTS runs</a:t>
            </a:r>
          </a:p>
          <a:p>
            <a:pPr lvl="1"/>
            <a:r>
              <a:rPr lang="en-US" sz="2400" smtClean="0"/>
              <a:t>Applications are available once FTS completes</a:t>
            </a:r>
          </a:p>
          <a:p>
            <a:pPr lvl="2"/>
            <a:endParaRPr lang="en-US" sz="2000" dirty="0"/>
          </a:p>
        </p:txBody>
      </p:sp>
    </p:spTree>
    <p:extLst>
      <p:ext uri="{BB962C8B-B14F-4D97-AF65-F5344CB8AC3E}">
        <p14:creationId xmlns:p14="http://schemas.microsoft.com/office/powerpoint/2010/main" val="3818791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Deploy Example: Windows 7 Image</a:t>
            </a:r>
            <a:endParaRPr lang="en-US" dirty="0"/>
          </a:p>
        </p:txBody>
      </p:sp>
      <p:sp>
        <p:nvSpPr>
          <p:cNvPr id="3" name="Content Placeholder 2"/>
          <p:cNvSpPr>
            <a:spLocks noGrp="1"/>
          </p:cNvSpPr>
          <p:nvPr>
            <p:ph idx="1"/>
          </p:nvPr>
        </p:nvSpPr>
        <p:spPr>
          <a:xfrm>
            <a:off x="519112" y="1447799"/>
            <a:ext cx="11149013" cy="4462760"/>
          </a:xfrm>
        </p:spPr>
        <p:txBody>
          <a:bodyPr/>
          <a:lstStyle/>
          <a:p>
            <a:r>
              <a:rPr lang="en-US" sz="2400" smtClean="0"/>
              <a:t>Administrative Steps</a:t>
            </a:r>
          </a:p>
          <a:p>
            <a:pPr lvl="1"/>
            <a:r>
              <a:rPr lang="en-US" sz="2000" smtClean="0"/>
              <a:t>Install the Windows VPC and other MED-V prerequsites</a:t>
            </a:r>
          </a:p>
          <a:p>
            <a:pPr lvl="1"/>
            <a:r>
              <a:rPr lang="en-US" sz="2000" smtClean="0"/>
              <a:t>Install the MED-V Host Agent</a:t>
            </a:r>
          </a:p>
          <a:p>
            <a:pPr lvl="1"/>
            <a:r>
              <a:rPr lang="en-US" sz="2000" smtClean="0"/>
              <a:t>Copy the MED-V Workspace package files to the image base</a:t>
            </a:r>
          </a:p>
          <a:p>
            <a:pPr lvl="1"/>
            <a:r>
              <a:rPr lang="en-US" sz="2000" smtClean="0"/>
              <a:t>Create a shortcut to the Workspace installer – do not install the workspace</a:t>
            </a:r>
          </a:p>
          <a:p>
            <a:pPr lvl="1"/>
            <a:r>
              <a:rPr lang="en-US" sz="2000" smtClean="0"/>
              <a:t>Prepare for distribution</a:t>
            </a:r>
          </a:p>
          <a:p>
            <a:pPr lvl="1"/>
            <a:endParaRPr lang="en-US" sz="2000" smtClean="0"/>
          </a:p>
          <a:p>
            <a:r>
              <a:rPr lang="en-US" sz="2400" smtClean="0"/>
              <a:t>User Experience</a:t>
            </a:r>
          </a:p>
          <a:p>
            <a:pPr lvl="1"/>
            <a:r>
              <a:rPr lang="en-US" sz="2000" smtClean="0"/>
              <a:t>Image is setup on the new hardware</a:t>
            </a:r>
          </a:p>
          <a:p>
            <a:pPr lvl="1"/>
            <a:r>
              <a:rPr lang="en-US" sz="2000" smtClean="0"/>
              <a:t>The user logs-on to the Win7 host</a:t>
            </a:r>
          </a:p>
          <a:p>
            <a:pPr lvl="1"/>
            <a:r>
              <a:rPr lang="en-US" sz="2000" smtClean="0"/>
              <a:t>The user then launches the MED-V Workspace install when directed</a:t>
            </a:r>
          </a:p>
          <a:p>
            <a:pPr lvl="1"/>
            <a:r>
              <a:rPr lang="en-US" sz="2000" smtClean="0"/>
              <a:t>User is prompted to launch MED-V</a:t>
            </a:r>
          </a:p>
          <a:p>
            <a:pPr lvl="1"/>
            <a:r>
              <a:rPr lang="en-US" sz="2000" smtClean="0"/>
              <a:t>MED-V starts and runs FTS runs and applications become available</a:t>
            </a:r>
            <a:endParaRPr lang="en-US" sz="2000" dirty="0"/>
          </a:p>
        </p:txBody>
      </p:sp>
    </p:spTree>
    <p:extLst>
      <p:ext uri="{BB962C8B-B14F-4D97-AF65-F5344CB8AC3E}">
        <p14:creationId xmlns:p14="http://schemas.microsoft.com/office/powerpoint/2010/main" val="3855730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Deploying MED-V</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92551914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507868" y="228603"/>
            <a:ext cx="11173090" cy="609399"/>
          </a:xfrm>
        </p:spPr>
        <p:txBody>
          <a:bodyPr/>
          <a:lstStyle/>
          <a:p>
            <a:r>
              <a:rPr lang="en-US" dirty="0"/>
              <a:t>Session Objectives and Takeaways</a:t>
            </a:r>
          </a:p>
        </p:txBody>
      </p:sp>
      <p:sp>
        <p:nvSpPr>
          <p:cNvPr id="29698" name="Rectangle 9"/>
          <p:cNvSpPr>
            <a:spLocks noGrp="1" noChangeArrowheads="1"/>
          </p:cNvSpPr>
          <p:nvPr>
            <p:ph type="body" sz="quarter" idx="10"/>
          </p:nvPr>
        </p:nvSpPr>
        <p:spPr>
          <a:xfrm>
            <a:off x="507868" y="1447806"/>
            <a:ext cx="11071516" cy="4475071"/>
          </a:xfrm>
        </p:spPr>
        <p:txBody>
          <a:bodyPr/>
          <a:lstStyle/>
          <a:p>
            <a:r>
              <a:rPr lang="en-US" sz="3600" dirty="0"/>
              <a:t>Session Objective:  </a:t>
            </a:r>
          </a:p>
          <a:p>
            <a:pPr lvl="1"/>
            <a:r>
              <a:rPr lang="en-US" dirty="0" smtClean="0"/>
              <a:t>Describe </a:t>
            </a:r>
            <a:r>
              <a:rPr lang="en-US" dirty="0"/>
              <a:t>MED-V version 2, explain the deployment strategies, and how MED-V v2 can accelerate your Windows 7 </a:t>
            </a:r>
            <a:r>
              <a:rPr lang="en-US" dirty="0" smtClean="0"/>
              <a:t>deployment</a:t>
            </a:r>
          </a:p>
          <a:p>
            <a:pPr marL="0" indent="0">
              <a:buNone/>
            </a:pPr>
            <a:endParaRPr lang="en-US" sz="3600" dirty="0" smtClean="0"/>
          </a:p>
          <a:p>
            <a:r>
              <a:rPr lang="en-US" sz="3600" dirty="0" smtClean="0"/>
              <a:t>Takeaways</a:t>
            </a:r>
            <a:r>
              <a:rPr lang="en-US" sz="3600" dirty="0"/>
              <a:t>:</a:t>
            </a:r>
          </a:p>
          <a:p>
            <a:pPr lvl="1"/>
            <a:r>
              <a:rPr lang="en-US" dirty="0" smtClean="0"/>
              <a:t>MED-V delivers enterprise application compatibility</a:t>
            </a:r>
          </a:p>
          <a:p>
            <a:pPr lvl="1"/>
            <a:r>
              <a:rPr lang="en-US" dirty="0" smtClean="0"/>
              <a:t>MED-V accelerates migrations to Windows 7</a:t>
            </a:r>
          </a:p>
          <a:p>
            <a:pPr lvl="1"/>
            <a:r>
              <a:rPr lang="en-US" dirty="0" smtClean="0"/>
              <a:t>MED-V users can seamlessly access/use legacy XP LOB apps</a:t>
            </a:r>
          </a:p>
          <a:p>
            <a:pPr lvl="1"/>
            <a:r>
              <a:rPr lang="en-US" dirty="0"/>
              <a:t>MED-V leverages existing infrastructure and </a:t>
            </a:r>
            <a:r>
              <a:rPr lang="en-US" dirty="0" smtClean="0"/>
              <a:t>roles</a:t>
            </a:r>
            <a:endParaRPr lang="en-US" dirty="0"/>
          </a:p>
        </p:txBody>
      </p:sp>
    </p:spTree>
    <p:extLst>
      <p:ext uri="{BB962C8B-B14F-4D97-AF65-F5344CB8AC3E}">
        <p14:creationId xmlns:p14="http://schemas.microsoft.com/office/powerpoint/2010/main" val="15839346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69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69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69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69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dirty="0" smtClean="0"/>
              <a:t>MED-V Lifecycle Management</a:t>
            </a:r>
            <a:endParaRPr lang="en-US" dirty="0"/>
          </a:p>
        </p:txBody>
      </p:sp>
      <p:sp>
        <p:nvSpPr>
          <p:cNvPr id="5" name="Chord 4"/>
          <p:cNvSpPr/>
          <p:nvPr/>
        </p:nvSpPr>
        <p:spPr>
          <a:xfrm>
            <a:off x="1381698" y="1933159"/>
            <a:ext cx="911612" cy="911612"/>
          </a:xfrm>
          <a:prstGeom prst="chord">
            <a:avLst>
              <a:gd name="adj1" fmla="val 4800000"/>
              <a:gd name="adj2" fmla="val 16800000"/>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6" name="Pie 5"/>
          <p:cNvSpPr/>
          <p:nvPr/>
        </p:nvSpPr>
        <p:spPr>
          <a:xfrm>
            <a:off x="1472862" y="2024322"/>
            <a:ext cx="729289" cy="729289"/>
          </a:xfrm>
          <a:prstGeom prst="pie">
            <a:avLst>
              <a:gd name="adj1" fmla="val 12600000"/>
              <a:gd name="adj2" fmla="val 16200000"/>
            </a:avLst>
          </a:prstGeom>
        </p:spPr>
        <p:style>
          <a:lnRef idx="0">
            <a:schemeClr val="accent1"/>
          </a:lnRef>
          <a:fillRef idx="3">
            <a:schemeClr val="accent1"/>
          </a:fillRef>
          <a:effectRef idx="3">
            <a:schemeClr val="accent1"/>
          </a:effectRef>
          <a:fontRef idx="minor">
            <a:schemeClr val="lt1"/>
          </a:fontRef>
        </p:style>
      </p:sp>
      <p:sp>
        <p:nvSpPr>
          <p:cNvPr id="8" name="Freeform 7"/>
          <p:cNvSpPr/>
          <p:nvPr/>
        </p:nvSpPr>
        <p:spPr>
          <a:xfrm>
            <a:off x="2019831" y="1975314"/>
            <a:ext cx="2238117" cy="2686849"/>
          </a:xfrm>
          <a:custGeom>
            <a:avLst/>
            <a:gdLst>
              <a:gd name="connsiteX0" fmla="*/ 0 w 2238117"/>
              <a:gd name="connsiteY0" fmla="*/ 0 h 2686849"/>
              <a:gd name="connsiteX1" fmla="*/ 2238117 w 2238117"/>
              <a:gd name="connsiteY1" fmla="*/ 0 h 2686849"/>
              <a:gd name="connsiteX2" fmla="*/ 2238117 w 2238117"/>
              <a:gd name="connsiteY2" fmla="*/ 2686849 h 2686849"/>
              <a:gd name="connsiteX3" fmla="*/ 0 w 2238117"/>
              <a:gd name="connsiteY3" fmla="*/ 2686849 h 2686849"/>
              <a:gd name="connsiteX4" fmla="*/ 0 w 2238117"/>
              <a:gd name="connsiteY4" fmla="*/ 0 h 268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117" h="2686849">
                <a:moveTo>
                  <a:pt x="0" y="0"/>
                </a:moveTo>
                <a:lnTo>
                  <a:pt x="2238117" y="0"/>
                </a:lnTo>
                <a:lnTo>
                  <a:pt x="2238117" y="2686849"/>
                </a:lnTo>
                <a:lnTo>
                  <a:pt x="0" y="2686849"/>
                </a:lnTo>
                <a:lnTo>
                  <a:pt x="0" y="0"/>
                </a:lnTo>
                <a:close/>
              </a:path>
            </a:pathLst>
          </a:custGeom>
          <a:noFill/>
          <a:ln w="57150">
            <a:solidFill>
              <a:schemeClr val="accent5">
                <a:lumMod val="40000"/>
                <a:lumOff val="60000"/>
              </a:schemeClr>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1244444">
              <a:lnSpc>
                <a:spcPct val="90000"/>
              </a:lnSpc>
              <a:spcBef>
                <a:spcPct val="0"/>
              </a:spcBef>
              <a:spcAft>
                <a:spcPct val="35000"/>
              </a:spcAft>
            </a:pPr>
            <a:endParaRPr lang="en-US" sz="2800" dirty="0">
              <a:solidFill>
                <a:schemeClr val="bg1"/>
              </a:solidFill>
              <a:effectLst>
                <a:outerShdw blurRad="38100" dist="38100" dir="2700000" algn="tl">
                  <a:srgbClr val="000000">
                    <a:alpha val="43137"/>
                  </a:srgbClr>
                </a:outerShdw>
              </a:effectLst>
            </a:endParaRPr>
          </a:p>
        </p:txBody>
      </p:sp>
      <p:sp>
        <p:nvSpPr>
          <p:cNvPr id="9" name="Chord 8"/>
          <p:cNvSpPr/>
          <p:nvPr/>
        </p:nvSpPr>
        <p:spPr>
          <a:xfrm>
            <a:off x="4751268" y="1933159"/>
            <a:ext cx="911612" cy="911612"/>
          </a:xfrm>
          <a:prstGeom prst="chord">
            <a:avLst>
              <a:gd name="adj1" fmla="val 4800000"/>
              <a:gd name="adj2" fmla="val 16800000"/>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0" name="Pie 9"/>
          <p:cNvSpPr/>
          <p:nvPr/>
        </p:nvSpPr>
        <p:spPr>
          <a:xfrm>
            <a:off x="4842432" y="2024322"/>
            <a:ext cx="729289" cy="729289"/>
          </a:xfrm>
          <a:prstGeom prst="pie">
            <a:avLst>
              <a:gd name="adj1" fmla="val 9000000"/>
              <a:gd name="adj2" fmla="val 16200000"/>
            </a:avLst>
          </a:prstGeom>
        </p:spPr>
        <p:style>
          <a:lnRef idx="0">
            <a:schemeClr val="accent2"/>
          </a:lnRef>
          <a:fillRef idx="3">
            <a:schemeClr val="accent2"/>
          </a:fillRef>
          <a:effectRef idx="3">
            <a:schemeClr val="accent2"/>
          </a:effectRef>
          <a:fontRef idx="minor">
            <a:schemeClr val="lt1"/>
          </a:fontRef>
        </p:style>
      </p:sp>
      <p:sp>
        <p:nvSpPr>
          <p:cNvPr id="12" name="Freeform 11"/>
          <p:cNvSpPr/>
          <p:nvPr/>
        </p:nvSpPr>
        <p:spPr>
          <a:xfrm>
            <a:off x="5389399" y="1975314"/>
            <a:ext cx="2238117" cy="2686849"/>
          </a:xfrm>
          <a:custGeom>
            <a:avLst/>
            <a:gdLst>
              <a:gd name="connsiteX0" fmla="*/ 0 w 2238117"/>
              <a:gd name="connsiteY0" fmla="*/ 0 h 2686849"/>
              <a:gd name="connsiteX1" fmla="*/ 2238117 w 2238117"/>
              <a:gd name="connsiteY1" fmla="*/ 0 h 2686849"/>
              <a:gd name="connsiteX2" fmla="*/ 2238117 w 2238117"/>
              <a:gd name="connsiteY2" fmla="*/ 2686849 h 2686849"/>
              <a:gd name="connsiteX3" fmla="*/ 0 w 2238117"/>
              <a:gd name="connsiteY3" fmla="*/ 2686849 h 2686849"/>
              <a:gd name="connsiteX4" fmla="*/ 0 w 2238117"/>
              <a:gd name="connsiteY4" fmla="*/ 0 h 268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117" h="2686849">
                <a:moveTo>
                  <a:pt x="0" y="0"/>
                </a:moveTo>
                <a:lnTo>
                  <a:pt x="2238117" y="0"/>
                </a:lnTo>
                <a:lnTo>
                  <a:pt x="2238117" y="2686849"/>
                </a:lnTo>
                <a:lnTo>
                  <a:pt x="0" y="2686849"/>
                </a:lnTo>
                <a:lnTo>
                  <a:pt x="0" y="0"/>
                </a:lnTo>
                <a:close/>
              </a:path>
            </a:pathLst>
          </a:custGeom>
          <a:noFill/>
          <a:ln w="57150">
            <a:solidFill>
              <a:schemeClr val="accent5">
                <a:lumMod val="40000"/>
                <a:lumOff val="60000"/>
              </a:schemeClr>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1244444">
              <a:lnSpc>
                <a:spcPct val="90000"/>
              </a:lnSpc>
              <a:spcBef>
                <a:spcPct val="0"/>
              </a:spcBef>
              <a:spcAft>
                <a:spcPct val="35000"/>
              </a:spcAft>
            </a:pPr>
            <a:endParaRPr lang="en-US" sz="2800" dirty="0">
              <a:solidFill>
                <a:schemeClr val="bg1"/>
              </a:solidFill>
              <a:effectLst>
                <a:outerShdw blurRad="38100" dist="38100" dir="2700000" algn="tl">
                  <a:srgbClr val="000000">
                    <a:alpha val="43137"/>
                  </a:srgbClr>
                </a:outerShdw>
              </a:effectLst>
            </a:endParaRPr>
          </a:p>
        </p:txBody>
      </p:sp>
      <p:grpSp>
        <p:nvGrpSpPr>
          <p:cNvPr id="3" name="Group 2"/>
          <p:cNvGrpSpPr/>
          <p:nvPr/>
        </p:nvGrpSpPr>
        <p:grpSpPr>
          <a:xfrm>
            <a:off x="8120837" y="1933159"/>
            <a:ext cx="2876248" cy="3646449"/>
            <a:chOff x="8120837" y="1933159"/>
            <a:chExt cx="2876248" cy="3646449"/>
          </a:xfrm>
        </p:grpSpPr>
        <p:sp>
          <p:nvSpPr>
            <p:cNvPr id="13" name="Chord 12"/>
            <p:cNvSpPr/>
            <p:nvPr/>
          </p:nvSpPr>
          <p:spPr>
            <a:xfrm>
              <a:off x="8120837" y="1933159"/>
              <a:ext cx="911612" cy="911612"/>
            </a:xfrm>
            <a:prstGeom prst="chord">
              <a:avLst>
                <a:gd name="adj1" fmla="val 4800000"/>
                <a:gd name="adj2" fmla="val 16800000"/>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4" name="Pie 13"/>
            <p:cNvSpPr/>
            <p:nvPr/>
          </p:nvSpPr>
          <p:spPr>
            <a:xfrm>
              <a:off x="8212001" y="2024322"/>
              <a:ext cx="729289" cy="729289"/>
            </a:xfrm>
            <a:prstGeom prst="pie">
              <a:avLst>
                <a:gd name="adj1" fmla="val 5400000"/>
                <a:gd name="adj2" fmla="val 16200000"/>
              </a:avLst>
            </a:prstGeom>
          </p:spPr>
          <p:style>
            <a:lnRef idx="0">
              <a:schemeClr val="accent3"/>
            </a:lnRef>
            <a:fillRef idx="3">
              <a:schemeClr val="accent3"/>
            </a:fillRef>
            <a:effectRef idx="3">
              <a:schemeClr val="accent3"/>
            </a:effectRef>
            <a:fontRef idx="minor">
              <a:schemeClr val="lt1"/>
            </a:fontRef>
          </p:style>
        </p:sp>
        <p:sp>
          <p:nvSpPr>
            <p:cNvPr id="15" name="Freeform 14"/>
            <p:cNvSpPr/>
            <p:nvPr/>
          </p:nvSpPr>
          <p:spPr>
            <a:xfrm rot="16200000">
              <a:off x="7072484" y="3984287"/>
              <a:ext cx="2643675" cy="546967"/>
            </a:xfrm>
            <a:custGeom>
              <a:avLst/>
              <a:gdLst>
                <a:gd name="connsiteX0" fmla="*/ 0 w 2643675"/>
                <a:gd name="connsiteY0" fmla="*/ 0 h 546967"/>
                <a:gd name="connsiteX1" fmla="*/ 2643675 w 2643675"/>
                <a:gd name="connsiteY1" fmla="*/ 0 h 546967"/>
                <a:gd name="connsiteX2" fmla="*/ 2643675 w 2643675"/>
                <a:gd name="connsiteY2" fmla="*/ 546967 h 546967"/>
                <a:gd name="connsiteX3" fmla="*/ 0 w 2643675"/>
                <a:gd name="connsiteY3" fmla="*/ 546967 h 546967"/>
                <a:gd name="connsiteX4" fmla="*/ 0 w 2643675"/>
                <a:gd name="connsiteY4" fmla="*/ 0 h 546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675" h="546967">
                  <a:moveTo>
                    <a:pt x="0" y="0"/>
                  </a:moveTo>
                  <a:lnTo>
                    <a:pt x="2643675" y="0"/>
                  </a:lnTo>
                  <a:lnTo>
                    <a:pt x="2643675" y="546967"/>
                  </a:lnTo>
                  <a:lnTo>
                    <a:pt x="0" y="546967"/>
                  </a:lnTo>
                  <a:lnTo>
                    <a:pt x="0" y="0"/>
                  </a:lnTo>
                  <a:close/>
                </a:path>
              </a:pathLst>
            </a:custGeom>
            <a:effectLst>
              <a:outerShdw blurRad="50800" dist="38100" dir="8100000" algn="tr"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rgbClr r="0" g="0" b="0"/>
            </a:effectRef>
            <a:fontRef idx="minor">
              <a:schemeClr val="tx1">
                <a:hueOff val="0"/>
                <a:satOff val="0"/>
                <a:lumOff val="0"/>
                <a:alphaOff val="0"/>
              </a:schemeClr>
            </a:fontRef>
          </p:style>
          <p:txBody>
            <a:bodyPr spcFirstLastPara="0" vert="horz" wrap="square" lIns="-1" tIns="0" rIns="1" bIns="0" numCol="1" spcCol="1270" anchor="b" anchorCtr="0">
              <a:noAutofit/>
            </a:bodyPr>
            <a:lstStyle/>
            <a:p>
              <a:pPr algn="r" defTabSz="1555556">
                <a:lnSpc>
                  <a:spcPct val="90000"/>
                </a:lnSpc>
                <a:spcBef>
                  <a:spcPct val="0"/>
                </a:spcBef>
                <a:spcAft>
                  <a:spcPct val="35000"/>
                </a:spcAft>
              </a:pPr>
              <a:r>
                <a:rPr lang="en-US" sz="3500" i="1" dirty="0"/>
                <a:t>Step 3</a:t>
              </a:r>
            </a:p>
          </p:txBody>
        </p:sp>
        <p:sp>
          <p:nvSpPr>
            <p:cNvPr id="16" name="Freeform 15"/>
            <p:cNvSpPr/>
            <p:nvPr/>
          </p:nvSpPr>
          <p:spPr>
            <a:xfrm>
              <a:off x="8758968" y="1975314"/>
              <a:ext cx="2238117" cy="2686849"/>
            </a:xfrm>
            <a:custGeom>
              <a:avLst/>
              <a:gdLst>
                <a:gd name="connsiteX0" fmla="*/ 0 w 2238117"/>
                <a:gd name="connsiteY0" fmla="*/ 0 h 2686849"/>
                <a:gd name="connsiteX1" fmla="*/ 2238117 w 2238117"/>
                <a:gd name="connsiteY1" fmla="*/ 0 h 2686849"/>
                <a:gd name="connsiteX2" fmla="*/ 2238117 w 2238117"/>
                <a:gd name="connsiteY2" fmla="*/ 2686849 h 2686849"/>
                <a:gd name="connsiteX3" fmla="*/ 0 w 2238117"/>
                <a:gd name="connsiteY3" fmla="*/ 2686849 h 2686849"/>
                <a:gd name="connsiteX4" fmla="*/ 0 w 2238117"/>
                <a:gd name="connsiteY4" fmla="*/ 0 h 268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117" h="2686849">
                  <a:moveTo>
                    <a:pt x="0" y="0"/>
                  </a:moveTo>
                  <a:lnTo>
                    <a:pt x="2238117" y="0"/>
                  </a:lnTo>
                  <a:lnTo>
                    <a:pt x="2238117" y="2686849"/>
                  </a:lnTo>
                  <a:lnTo>
                    <a:pt x="0" y="2686849"/>
                  </a:lnTo>
                  <a:lnTo>
                    <a:pt x="0" y="0"/>
                  </a:lnTo>
                  <a:close/>
                </a:path>
              </a:pathLst>
            </a:custGeom>
            <a:ln/>
          </p:spPr>
          <p:style>
            <a:lnRef idx="3">
              <a:schemeClr val="lt1"/>
            </a:lnRef>
            <a:fillRef idx="1">
              <a:schemeClr val="accent3"/>
            </a:fillRef>
            <a:effectRef idx="1">
              <a:schemeClr val="accent3"/>
            </a:effectRef>
            <a:fontRef idx="minor">
              <a:schemeClr val="lt1"/>
            </a:fontRef>
          </p:style>
          <p:txBody>
            <a:bodyPr spcFirstLastPara="0" vert="horz" wrap="square" lIns="0" tIns="0" rIns="0" bIns="0" numCol="1" spcCol="1270" anchor="ctr" anchorCtr="0">
              <a:noAutofit/>
            </a:bodyPr>
            <a:lstStyle/>
            <a:p>
              <a:pPr algn="ctr" defTabSz="1244444">
                <a:lnSpc>
                  <a:spcPct val="90000"/>
                </a:lnSpc>
                <a:spcBef>
                  <a:spcPct val="0"/>
                </a:spcBef>
                <a:spcAft>
                  <a:spcPct val="35000"/>
                </a:spcAft>
              </a:pPr>
              <a:r>
                <a:rPr lang="en-US" sz="3200" b="1" dirty="0">
                  <a:solidFill>
                    <a:schemeClr val="tx1"/>
                  </a:solidFill>
                  <a:effectLst>
                    <a:outerShdw blurRad="38100" dist="38100" dir="2700000" algn="tl">
                      <a:srgbClr val="000000">
                        <a:alpha val="43137"/>
                      </a:srgbClr>
                    </a:outerShdw>
                  </a:effectLst>
                </a:rPr>
                <a:t>Manage</a:t>
              </a:r>
            </a:p>
            <a:p>
              <a:pPr algn="ctr" defTabSz="1244444">
                <a:lnSpc>
                  <a:spcPct val="90000"/>
                </a:lnSpc>
                <a:spcBef>
                  <a:spcPct val="0"/>
                </a:spcBef>
                <a:spcAft>
                  <a:spcPct val="35000"/>
                </a:spcAft>
              </a:pPr>
              <a:r>
                <a:rPr lang="en-US" sz="2000" i="1" dirty="0">
                  <a:solidFill>
                    <a:schemeClr val="tx1"/>
                  </a:solidFill>
                  <a:effectLst>
                    <a:outerShdw blurRad="38100" dist="38100" dir="2700000" algn="tl">
                      <a:srgbClr val="000000">
                        <a:alpha val="43137"/>
                      </a:srgbClr>
                    </a:outerShdw>
                  </a:effectLst>
                </a:rPr>
                <a:t>Workspace Management</a:t>
              </a:r>
            </a:p>
            <a:p>
              <a:pPr algn="ctr" defTabSz="1244444">
                <a:lnSpc>
                  <a:spcPct val="90000"/>
                </a:lnSpc>
                <a:spcBef>
                  <a:spcPct val="0"/>
                </a:spcBef>
                <a:spcAft>
                  <a:spcPct val="35000"/>
                </a:spcAft>
              </a:pPr>
              <a:r>
                <a:rPr lang="en-US" sz="2000" i="1" dirty="0">
                  <a:solidFill>
                    <a:schemeClr val="tx1"/>
                  </a:solidFill>
                  <a:effectLst>
                    <a:outerShdw blurRad="38100" dist="38100" dir="2700000" algn="tl">
                      <a:srgbClr val="000000">
                        <a:alpha val="43137"/>
                      </a:srgbClr>
                    </a:outerShdw>
                  </a:effectLst>
                </a:rPr>
                <a:t>Troubleshooting</a:t>
              </a:r>
            </a:p>
            <a:p>
              <a:pPr algn="ctr" defTabSz="1244444">
                <a:lnSpc>
                  <a:spcPct val="90000"/>
                </a:lnSpc>
                <a:spcBef>
                  <a:spcPct val="0"/>
                </a:spcBef>
                <a:spcAft>
                  <a:spcPct val="35000"/>
                </a:spcAft>
              </a:pPr>
              <a:r>
                <a:rPr lang="en-US" sz="2000" i="1" dirty="0">
                  <a:solidFill>
                    <a:schemeClr val="tx1"/>
                  </a:solidFill>
                  <a:effectLst>
                    <a:outerShdw blurRad="38100" dist="38100" dir="2700000" algn="tl">
                      <a:srgbClr val="000000">
                        <a:alpha val="43137"/>
                      </a:srgbClr>
                    </a:outerShdw>
                  </a:effectLst>
                </a:rPr>
                <a:t>Toolkit</a:t>
              </a:r>
            </a:p>
          </p:txBody>
        </p:sp>
      </p:grpSp>
    </p:spTree>
    <p:extLst>
      <p:ext uri="{BB962C8B-B14F-4D97-AF65-F5344CB8AC3E}">
        <p14:creationId xmlns:p14="http://schemas.microsoft.com/office/powerpoint/2010/main" val="3173845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MED-V Workspace Management </a:t>
            </a:r>
            <a:endParaRPr lang="en-US" dirty="0"/>
          </a:p>
        </p:txBody>
      </p:sp>
      <p:sp>
        <p:nvSpPr>
          <p:cNvPr id="3" name="Content Placeholder 2"/>
          <p:cNvSpPr>
            <a:spLocks noGrp="1"/>
          </p:cNvSpPr>
          <p:nvPr>
            <p:ph idx="1"/>
          </p:nvPr>
        </p:nvSpPr>
        <p:spPr/>
        <p:txBody>
          <a:bodyPr/>
          <a:lstStyle/>
          <a:p>
            <a:r>
              <a:rPr lang="en-US" smtClean="0"/>
              <a:t>Application Publishing</a:t>
            </a:r>
          </a:p>
          <a:p>
            <a:pPr lvl="1"/>
            <a:r>
              <a:rPr lang="en-US" smtClean="0"/>
              <a:t>Deploy applications as you do today to the MED-V guest – the workspace is simply a “virtual” desktop</a:t>
            </a:r>
          </a:p>
          <a:p>
            <a:pPr lvl="1"/>
            <a:r>
              <a:rPr lang="en-US" smtClean="0"/>
              <a:t>Applications are auto-published to the Host in-context</a:t>
            </a:r>
          </a:p>
          <a:p>
            <a:endParaRPr lang="en-US" smtClean="0"/>
          </a:p>
          <a:p>
            <a:r>
              <a:rPr lang="en-US" smtClean="0"/>
              <a:t>Wake-to-Patch</a:t>
            </a:r>
          </a:p>
          <a:p>
            <a:pPr lvl="1"/>
            <a:r>
              <a:rPr lang="en-US" smtClean="0"/>
              <a:t>Configuration to wake the Workspace on a schedule to ensure delivery of updates</a:t>
            </a:r>
          </a:p>
          <a:p>
            <a:pPr lvl="1"/>
            <a:r>
              <a:rPr lang="en-US" smtClean="0"/>
              <a:t>Enhances the experience for Workspace reboots</a:t>
            </a:r>
          </a:p>
          <a:p>
            <a:pPr lvl="1"/>
            <a:r>
              <a:rPr lang="en-US" smtClean="0"/>
              <a:t>Featured designed for Configuration Manager but can be utilized by other ESD’s</a:t>
            </a:r>
          </a:p>
          <a:p>
            <a:endParaRPr lang="en-US" smtClean="0"/>
          </a:p>
          <a:p>
            <a:r>
              <a:rPr lang="en-US" smtClean="0"/>
              <a:t>Settings</a:t>
            </a:r>
          </a:p>
          <a:p>
            <a:pPr lvl="1"/>
            <a:r>
              <a:rPr lang="en-US" smtClean="0"/>
              <a:t>All settings are maintained/updated in the Registry </a:t>
            </a:r>
          </a:p>
          <a:p>
            <a:pPr lvl="2"/>
            <a:endParaRPr lang="en-US" smtClean="0"/>
          </a:p>
          <a:p>
            <a:pPr lvl="3"/>
            <a:endParaRPr lang="en-US" dirty="0"/>
          </a:p>
        </p:txBody>
      </p:sp>
    </p:spTree>
    <p:extLst>
      <p:ext uri="{BB962C8B-B14F-4D97-AF65-F5344CB8AC3E}">
        <p14:creationId xmlns:p14="http://schemas.microsoft.com/office/powerpoint/2010/main" val="4228008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Settings</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259" y="1603172"/>
            <a:ext cx="6905770" cy="4506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645" y="1983172"/>
            <a:ext cx="4476634" cy="2705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9894" y="2315679"/>
            <a:ext cx="4362321" cy="270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8540362" y="4688325"/>
            <a:ext cx="2601792" cy="1357823"/>
            <a:chOff x="6812733" y="4688320"/>
            <a:chExt cx="2143686" cy="1357823"/>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2733" y="5354458"/>
              <a:ext cx="685597" cy="68559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498330" y="5471627"/>
              <a:ext cx="1458089" cy="574516"/>
            </a:xfrm>
            <a:prstGeom prst="rect">
              <a:avLst/>
            </a:prstGeom>
            <a:noFill/>
          </p:spPr>
          <p:txBody>
            <a:bodyPr wrap="none" rtlCol="0">
              <a:spAutoFit/>
            </a:bodyPr>
            <a:lstStyle/>
            <a:p>
              <a:r>
                <a:rPr lang="en-US" sz="1500" dirty="0"/>
                <a:t>Save as a *.</a:t>
              </a:r>
              <a:r>
                <a:rPr lang="en-US" sz="1500" dirty="0" err="1"/>
                <a:t>reg</a:t>
              </a:r>
              <a:endParaRPr lang="en-US" sz="1500" dirty="0"/>
            </a:p>
            <a:p>
              <a:r>
                <a:rPr lang="en-US" sz="1500" dirty="0"/>
                <a:t>Import as required</a:t>
              </a:r>
            </a:p>
          </p:txBody>
        </p:sp>
        <p:cxnSp>
          <p:nvCxnSpPr>
            <p:cNvPr id="7" name="Elbow Connector 6"/>
            <p:cNvCxnSpPr>
              <a:stCxn id="4" idx="2"/>
              <a:endCxn id="8" idx="1"/>
            </p:cNvCxnSpPr>
            <p:nvPr/>
          </p:nvCxnSpPr>
          <p:spPr>
            <a:xfrm rot="5400000">
              <a:off x="7151417" y="4682146"/>
              <a:ext cx="676427" cy="1353794"/>
            </a:xfrm>
            <a:prstGeom prst="bentConnector4">
              <a:avLst>
                <a:gd name="adj1" fmla="val 24661"/>
                <a:gd name="adj2" fmla="val 116886"/>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7873340" y="4688320"/>
              <a:ext cx="586373" cy="33251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55511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500"/>
                                        <p:tgtEl>
                                          <p:spTgt spid="30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052" y="1486213"/>
            <a:ext cx="7415638" cy="502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MED-V Admin Toolkit</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5052" y="1486213"/>
            <a:ext cx="7415638" cy="502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5623" y="858289"/>
            <a:ext cx="11403891" cy="461665"/>
          </a:xfrm>
          <a:prstGeom prst="rect">
            <a:avLst/>
          </a:prstGeom>
          <a:noFill/>
        </p:spPr>
        <p:txBody>
          <a:bodyPr wrap="none" lIns="91428" tIns="45715" rIns="91428" bIns="45715" rtlCol="0">
            <a:spAutoFit/>
          </a:bodyPr>
          <a:lstStyle/>
          <a:p>
            <a:r>
              <a:rPr lang="en-US" sz="2400" dirty="0"/>
              <a:t>C:\Program Files\Microsoft Enterprise Desktop Virtualization\medvhost.exe /toolkit</a:t>
            </a:r>
          </a:p>
        </p:txBody>
      </p:sp>
      <p:cxnSp>
        <p:nvCxnSpPr>
          <p:cNvPr id="6" name="Straight Connector 5"/>
          <p:cNvCxnSpPr/>
          <p:nvPr/>
        </p:nvCxnSpPr>
        <p:spPr>
          <a:xfrm>
            <a:off x="8920385" y="1288007"/>
            <a:ext cx="2881757"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88220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fade">
                                      <p:cBhvr>
                                        <p:cTn id="12" dur="500"/>
                                        <p:tgtEl>
                                          <p:spTgt spid="20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34"/>
          <p:cNvSpPr>
            <a:spLocks noChangeArrowheads="1"/>
          </p:cNvSpPr>
          <p:nvPr/>
        </p:nvSpPr>
        <p:spPr bwMode="auto">
          <a:xfrm>
            <a:off x="4" y="-184667"/>
            <a:ext cx="246157" cy="492443"/>
          </a:xfrm>
          <a:prstGeom prst="rect">
            <a:avLst/>
          </a:prstGeom>
          <a:noFill/>
          <a:ln w="9525">
            <a:noFill/>
            <a:miter lim="800000"/>
            <a:headEnd/>
            <a:tailEnd/>
          </a:ln>
        </p:spPr>
        <p:txBody>
          <a:bodyPr wrap="none" lIns="121893" tIns="60947" rIns="121893" bIns="60947" anchor="ctr">
            <a:spAutoFit/>
          </a:bodyPr>
          <a:lstStyle/>
          <a:p>
            <a:pPr defTabSz="1218936"/>
            <a:endParaRPr lang="en-US" sz="2400" dirty="0">
              <a:solidFill>
                <a:prstClr val="black"/>
              </a:solidFill>
            </a:endParaRPr>
          </a:p>
        </p:txBody>
      </p:sp>
      <p:sp>
        <p:nvSpPr>
          <p:cNvPr id="41" name="Title 1"/>
          <p:cNvSpPr txBox="1">
            <a:spLocks/>
          </p:cNvSpPr>
          <p:nvPr/>
        </p:nvSpPr>
        <p:spPr>
          <a:xfrm>
            <a:off x="507868" y="228602"/>
            <a:ext cx="11173090" cy="443199"/>
          </a:xfrm>
          <a:prstGeom prst="rect">
            <a:avLst/>
          </a:prstGeom>
        </p:spPr>
        <p:txBody>
          <a:bodyPr lIns="121893" tIns="60947" rIns="121893" bIns="60947"/>
          <a:lstStyle>
            <a:lvl1pPr algn="l" defTabSz="914363" rtl="0" eaLnBrk="1" latinLnBrk="0" hangingPunct="1">
              <a:lnSpc>
                <a:spcPct val="90000"/>
              </a:lnSpc>
              <a:spcBef>
                <a:spcPct val="0"/>
              </a:spcBef>
              <a:buNone/>
              <a:defRPr lang="en-US" sz="3200" b="0" kern="1200" cap="none" spc="-150" dirty="0" smtClean="0">
                <a:ln w="3175">
                  <a:noFill/>
                </a:ln>
                <a:gradFill flip="none" rotWithShape="1">
                  <a:gsLst>
                    <a:gs pos="0">
                      <a:schemeClr val="bg1"/>
                    </a:gs>
                    <a:gs pos="86000">
                      <a:schemeClr val="bg1">
                        <a:lumMod val="85000"/>
                      </a:schemeClr>
                    </a:gs>
                  </a:gsLst>
                  <a:lin ang="5400000" scaled="0"/>
                  <a:tileRect/>
                </a:gradFill>
                <a:effectLst/>
                <a:latin typeface="Segoe Semibold" pitchFamily="34" charset="0"/>
                <a:ea typeface="+mn-ea"/>
                <a:cs typeface="Arial" charset="0"/>
              </a:defRPr>
            </a:lvl1pPr>
          </a:lstStyle>
          <a:p>
            <a:endParaRPr>
              <a:gradFill flip="none" rotWithShape="1">
                <a:gsLst>
                  <a:gs pos="0">
                    <a:prstClr val="white"/>
                  </a:gs>
                  <a:gs pos="86000">
                    <a:prstClr val="white">
                      <a:lumMod val="85000"/>
                    </a:prstClr>
                  </a:gs>
                </a:gsLst>
                <a:lin ang="5400000" scaled="0"/>
                <a:tileRect/>
              </a:gradFill>
            </a:endParaRPr>
          </a:p>
        </p:txBody>
      </p:sp>
      <p:sp>
        <p:nvSpPr>
          <p:cNvPr id="3" name="Title 2"/>
          <p:cNvSpPr>
            <a:spLocks noGrp="1"/>
          </p:cNvSpPr>
          <p:nvPr>
            <p:ph type="title"/>
          </p:nvPr>
        </p:nvSpPr>
        <p:spPr>
          <a:xfrm>
            <a:off x="519112" y="228600"/>
            <a:ext cx="11149013" cy="609398"/>
          </a:xfrm>
        </p:spPr>
        <p:txBody>
          <a:bodyPr/>
          <a:lstStyle/>
          <a:p>
            <a:r>
              <a:rPr lang="en-US" dirty="0"/>
              <a:t>Customer Success with MED-V</a:t>
            </a:r>
          </a:p>
        </p:txBody>
      </p:sp>
      <p:grpSp>
        <p:nvGrpSpPr>
          <p:cNvPr id="2" name="Group 34"/>
          <p:cNvGrpSpPr/>
          <p:nvPr/>
        </p:nvGrpSpPr>
        <p:grpSpPr>
          <a:xfrm>
            <a:off x="507868" y="1803402"/>
            <a:ext cx="5891265" cy="1600199"/>
            <a:chOff x="381000" y="2414327"/>
            <a:chExt cx="4419600" cy="1600199"/>
          </a:xfrm>
        </p:grpSpPr>
        <p:sp>
          <p:nvSpPr>
            <p:cNvPr id="37" name="Rectangle 36"/>
            <p:cNvSpPr/>
            <p:nvPr/>
          </p:nvSpPr>
          <p:spPr bwMode="auto">
            <a:xfrm>
              <a:off x="397877" y="2471585"/>
              <a:ext cx="4402723" cy="1542941"/>
            </a:xfrm>
            <a:prstGeom prst="rect">
              <a:avLst/>
            </a:prstGeom>
            <a:solidFill>
              <a:srgbClr val="FFFFFF">
                <a:alpha val="60000"/>
              </a:srgbClr>
            </a:solidFill>
            <a:ln>
              <a:solidFill>
                <a:schemeClr val="bg1"/>
              </a:solid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228551" lvl="3" indent="-228551" defTabSz="1218535" fontAlgn="base">
                <a:lnSpc>
                  <a:spcPct val="90000"/>
                </a:lnSpc>
                <a:spcBef>
                  <a:spcPct val="0"/>
                </a:spcBef>
                <a:spcAft>
                  <a:spcPct val="0"/>
                </a:spcAft>
                <a:buSzPct val="95000"/>
                <a:tabLst>
                  <a:tab pos="565997" algn="l"/>
                </a:tabLst>
                <a:defRPr/>
              </a:pPr>
              <a:endParaRPr lang="en-US" sz="1500" b="1" kern="0" dirty="0">
                <a:gradFill>
                  <a:gsLst>
                    <a:gs pos="0">
                      <a:srgbClr val="373737"/>
                    </a:gs>
                    <a:gs pos="50000">
                      <a:srgbClr val="373737"/>
                    </a:gs>
                  </a:gsLst>
                  <a:lin ang="5400000" scaled="0"/>
                </a:gradFill>
                <a:ea typeface="Segoe UI" pitchFamily="34" charset="0"/>
                <a:cs typeface="Segoe UI" pitchFamily="34" charset="0"/>
              </a:endParaRPr>
            </a:p>
          </p:txBody>
        </p:sp>
        <p:sp>
          <p:nvSpPr>
            <p:cNvPr id="38" name="Round Same Side Corner Rectangle 37"/>
            <p:cNvSpPr/>
            <p:nvPr/>
          </p:nvSpPr>
          <p:spPr>
            <a:xfrm>
              <a:off x="381000" y="2414327"/>
              <a:ext cx="4419600" cy="405074"/>
            </a:xfrm>
            <a:prstGeom prst="round2SameRect">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182880" tIns="0" rIns="182880" bIns="0" rtlCol="0" anchor="ctr"/>
            <a:lstStyle/>
            <a:p>
              <a:pPr marL="0" lvl="1" indent="-457101" defTabSz="1218535" fontAlgn="base">
                <a:lnSpc>
                  <a:spcPct val="90000"/>
                </a:lnSpc>
                <a:spcBef>
                  <a:spcPct val="0"/>
                </a:spcBef>
                <a:spcAft>
                  <a:spcPct val="0"/>
                </a:spcAft>
                <a:buClr>
                  <a:srgbClr val="FFFF99"/>
                </a:buClr>
                <a:buSzPct val="80000"/>
                <a:tabLst>
                  <a:tab pos="565997" algn="l"/>
                </a:tabLst>
                <a:defRPr/>
              </a:pPr>
              <a:r>
                <a:rPr lang="en-US" altLang="zh-CN" sz="2100" b="1" kern="0" dirty="0">
                  <a:gradFill>
                    <a:gsLst>
                      <a:gs pos="0">
                        <a:srgbClr val="FFFFFF"/>
                      </a:gs>
                      <a:gs pos="100000">
                        <a:srgbClr val="FFFFFF"/>
                      </a:gs>
                    </a:gsLst>
                    <a:lin ang="13500000" scaled="1"/>
                  </a:gradFill>
                  <a:effectLst>
                    <a:outerShdw blurRad="38100" dist="38100" dir="2700000" algn="tl">
                      <a:srgbClr val="000000">
                        <a:alpha val="43137"/>
                      </a:srgbClr>
                    </a:outerShdw>
                  </a:effectLst>
                  <a:ea typeface="Segoe UI" pitchFamily="34" charset="0"/>
                  <a:cs typeface="Segoe UI" pitchFamily="34" charset="0"/>
                </a:rPr>
                <a:t>Applied Materials</a:t>
              </a:r>
            </a:p>
          </p:txBody>
        </p:sp>
      </p:grpSp>
      <p:grpSp>
        <p:nvGrpSpPr>
          <p:cNvPr id="4" name="Group 48"/>
          <p:cNvGrpSpPr/>
          <p:nvPr/>
        </p:nvGrpSpPr>
        <p:grpSpPr>
          <a:xfrm>
            <a:off x="6602280" y="1803398"/>
            <a:ext cx="5180251" cy="3944259"/>
            <a:chOff x="381000" y="2414327"/>
            <a:chExt cx="3886200" cy="4160712"/>
          </a:xfrm>
        </p:grpSpPr>
        <p:sp>
          <p:nvSpPr>
            <p:cNvPr id="50" name="Rectangle 49"/>
            <p:cNvSpPr/>
            <p:nvPr/>
          </p:nvSpPr>
          <p:spPr bwMode="auto">
            <a:xfrm>
              <a:off x="397877" y="2471586"/>
              <a:ext cx="3869323" cy="4103453"/>
            </a:xfrm>
            <a:prstGeom prst="rect">
              <a:avLst/>
            </a:prstGeom>
            <a:solidFill>
              <a:srgbClr val="FFFFFF">
                <a:alpha val="60000"/>
              </a:srgbClr>
            </a:solidFill>
            <a:ln>
              <a:solidFill>
                <a:schemeClr val="bg1"/>
              </a:solid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228551" lvl="3" indent="-228551" defTabSz="1218535" fontAlgn="base">
                <a:lnSpc>
                  <a:spcPct val="90000"/>
                </a:lnSpc>
                <a:spcBef>
                  <a:spcPct val="0"/>
                </a:spcBef>
                <a:spcAft>
                  <a:spcPct val="0"/>
                </a:spcAft>
                <a:buSzPct val="95000"/>
                <a:tabLst>
                  <a:tab pos="565997" algn="l"/>
                </a:tabLst>
                <a:defRPr/>
              </a:pPr>
              <a:endParaRPr lang="en-US" sz="1500" b="1" kern="0" dirty="0">
                <a:gradFill>
                  <a:gsLst>
                    <a:gs pos="0">
                      <a:srgbClr val="373737"/>
                    </a:gs>
                    <a:gs pos="50000">
                      <a:srgbClr val="373737"/>
                    </a:gs>
                  </a:gsLst>
                  <a:lin ang="5400000" scaled="0"/>
                </a:gradFill>
                <a:ea typeface="Segoe UI" pitchFamily="34" charset="0"/>
                <a:cs typeface="Segoe UI" pitchFamily="34" charset="0"/>
              </a:endParaRPr>
            </a:p>
          </p:txBody>
        </p:sp>
        <p:sp>
          <p:nvSpPr>
            <p:cNvPr id="51" name="Round Same Side Corner Rectangle 50"/>
            <p:cNvSpPr/>
            <p:nvPr/>
          </p:nvSpPr>
          <p:spPr>
            <a:xfrm>
              <a:off x="381000" y="2414327"/>
              <a:ext cx="3886200" cy="405074"/>
            </a:xfrm>
            <a:prstGeom prst="round2SameRect">
              <a:avLst/>
            </a:prstGeom>
            <a:solidFill>
              <a:srgbClr val="429A16"/>
            </a:solidFill>
            <a:ln>
              <a:solidFill>
                <a:srgbClr val="429A16"/>
              </a:solidFill>
            </a:ln>
          </p:spPr>
          <p:style>
            <a:lnRef idx="1">
              <a:schemeClr val="accent1"/>
            </a:lnRef>
            <a:fillRef idx="3">
              <a:schemeClr val="accent1"/>
            </a:fillRef>
            <a:effectRef idx="2">
              <a:schemeClr val="accent1"/>
            </a:effectRef>
            <a:fontRef idx="minor">
              <a:schemeClr val="lt1"/>
            </a:fontRef>
          </p:style>
          <p:txBody>
            <a:bodyPr lIns="182880" tIns="0" rIns="182880" bIns="0" rtlCol="0" anchor="ctr"/>
            <a:lstStyle/>
            <a:p>
              <a:pPr marL="0" lvl="1" indent="-457101" defTabSz="1218535" fontAlgn="base">
                <a:lnSpc>
                  <a:spcPct val="90000"/>
                </a:lnSpc>
                <a:spcBef>
                  <a:spcPct val="0"/>
                </a:spcBef>
                <a:spcAft>
                  <a:spcPct val="0"/>
                </a:spcAft>
                <a:buClr>
                  <a:srgbClr val="FFFF99"/>
                </a:buClr>
                <a:buSzPct val="80000"/>
                <a:tabLst>
                  <a:tab pos="565997" algn="l"/>
                </a:tabLst>
                <a:defRPr/>
              </a:pPr>
              <a:r>
                <a:rPr lang="en-US" altLang="zh-CN" sz="2100" b="1" kern="0" dirty="0">
                  <a:gradFill>
                    <a:gsLst>
                      <a:gs pos="0">
                        <a:srgbClr val="FFFFFF"/>
                      </a:gs>
                      <a:gs pos="100000">
                        <a:srgbClr val="FFFFFF"/>
                      </a:gs>
                    </a:gsLst>
                    <a:lin ang="13500000" scaled="1"/>
                  </a:gradFill>
                  <a:effectLst>
                    <a:outerShdw blurRad="38100" dist="38100" dir="2700000" algn="tl">
                      <a:srgbClr val="000000">
                        <a:alpha val="43137"/>
                      </a:srgbClr>
                    </a:outerShdw>
                  </a:effectLst>
                  <a:ea typeface="Segoe UI" pitchFamily="34" charset="0"/>
                  <a:cs typeface="Segoe UI" pitchFamily="34" charset="0"/>
                </a:rPr>
                <a:t>Customer Quotes</a:t>
              </a:r>
            </a:p>
          </p:txBody>
        </p:sp>
      </p:grpSp>
      <p:sp>
        <p:nvSpPr>
          <p:cNvPr id="59" name="TextBox 58"/>
          <p:cNvSpPr txBox="1"/>
          <p:nvPr/>
        </p:nvSpPr>
        <p:spPr>
          <a:xfrm>
            <a:off x="7110149" y="2463801"/>
            <a:ext cx="4266089" cy="430861"/>
          </a:xfrm>
          <a:prstGeom prst="rect">
            <a:avLst/>
          </a:prstGeom>
          <a:noFill/>
        </p:spPr>
        <p:txBody>
          <a:bodyPr wrap="square" lIns="121893" tIns="60947" rIns="121893" bIns="60947" rtlCol="0">
            <a:spAutoFit/>
          </a:bodyPr>
          <a:lstStyle/>
          <a:p>
            <a:pPr defTabSz="1218936"/>
            <a:endParaRPr lang="en-US" sz="2000" dirty="0">
              <a:solidFill>
                <a:prstClr val="black"/>
              </a:solidFill>
            </a:endParaRPr>
          </a:p>
        </p:txBody>
      </p:sp>
      <p:sp>
        <p:nvSpPr>
          <p:cNvPr id="60" name="TextBox 59"/>
          <p:cNvSpPr txBox="1"/>
          <p:nvPr/>
        </p:nvSpPr>
        <p:spPr>
          <a:xfrm>
            <a:off x="6788893" y="2320138"/>
            <a:ext cx="4688919" cy="3308572"/>
          </a:xfrm>
          <a:prstGeom prst="rect">
            <a:avLst/>
          </a:prstGeom>
          <a:noFill/>
        </p:spPr>
        <p:txBody>
          <a:bodyPr wrap="square" lIns="121893" tIns="60947" rIns="121893" bIns="60947" rtlCol="0">
            <a:spAutoFit/>
          </a:bodyPr>
          <a:lstStyle/>
          <a:p>
            <a:pPr marL="69834" indent="-69834" defTabSz="1218936">
              <a:spcBef>
                <a:spcPts val="800"/>
              </a:spcBef>
              <a:buClr>
                <a:srgbClr val="1F497D"/>
              </a:buClr>
              <a:buSzPct val="90000"/>
            </a:pPr>
            <a:r>
              <a:rPr lang="en-US" sz="1400" i="1" dirty="0">
                <a:solidFill>
                  <a:schemeClr val="bg1"/>
                </a:solidFill>
                <a:ea typeface="Segoe UI" pitchFamily="34" charset="0"/>
                <a:cs typeface="Segoe UI" pitchFamily="34" charset="0"/>
              </a:rPr>
              <a:t>“With MED-V, we can address compatibility issues that we don’t even know exist. If an application runs on Windows XP or Internet Explorer 6, it can run on Windows 7. It’s that simple and that monumental.”</a:t>
            </a:r>
          </a:p>
          <a:p>
            <a:pPr algn="r" defTabSz="1218936">
              <a:spcBef>
                <a:spcPts val="800"/>
              </a:spcBef>
              <a:buClr>
                <a:srgbClr val="1F497D"/>
              </a:buClr>
              <a:buSzPct val="90000"/>
              <a:tabLst>
                <a:tab pos="4266275" algn="r"/>
              </a:tabLst>
            </a:pPr>
            <a:r>
              <a:rPr lang="en-US" sz="1400" dirty="0">
                <a:gradFill flip="none" rotWithShape="1">
                  <a:gsLst>
                    <a:gs pos="0">
                      <a:srgbClr val="000000"/>
                    </a:gs>
                    <a:gs pos="100000">
                      <a:srgbClr val="000000"/>
                    </a:gs>
                  </a:gsLst>
                  <a:lin ang="2700000" scaled="1"/>
                  <a:tileRect/>
                </a:gradFill>
                <a:ea typeface="Segoe UI" pitchFamily="34" charset="0"/>
                <a:cs typeface="Segoe UI" pitchFamily="34" charset="0"/>
              </a:rPr>
              <a:t>	</a:t>
            </a:r>
            <a:r>
              <a:rPr lang="en-US" sz="1100" b="1" dirty="0">
                <a:solidFill>
                  <a:srgbClr val="1F497D"/>
                </a:solidFill>
                <a:ea typeface="Segoe UI" pitchFamily="34" charset="0"/>
                <a:cs typeface="Segoe UI" pitchFamily="34" charset="0"/>
              </a:rPr>
              <a:t>– James Van </a:t>
            </a:r>
            <a:r>
              <a:rPr lang="en-US" sz="1100" b="1" dirty="0" err="1">
                <a:solidFill>
                  <a:srgbClr val="1F497D"/>
                </a:solidFill>
                <a:ea typeface="Segoe UI" pitchFamily="34" charset="0"/>
                <a:cs typeface="Segoe UI" pitchFamily="34" charset="0"/>
              </a:rPr>
              <a:t>Ryn</a:t>
            </a:r>
            <a:r>
              <a:rPr lang="en-US" sz="1100" b="1" dirty="0">
                <a:solidFill>
                  <a:srgbClr val="1F497D"/>
                </a:solidFill>
                <a:ea typeface="Segoe UI" pitchFamily="34" charset="0"/>
                <a:cs typeface="Segoe UI" pitchFamily="34" charset="0"/>
              </a:rPr>
              <a:t/>
            </a:r>
            <a:br>
              <a:rPr lang="en-US" sz="1100" b="1" dirty="0">
                <a:solidFill>
                  <a:srgbClr val="1F497D"/>
                </a:solidFill>
                <a:ea typeface="Segoe UI" pitchFamily="34" charset="0"/>
                <a:cs typeface="Segoe UI" pitchFamily="34" charset="0"/>
              </a:rPr>
            </a:br>
            <a:r>
              <a:rPr lang="en-US" sz="1100" b="1" dirty="0">
                <a:solidFill>
                  <a:srgbClr val="1F497D"/>
                </a:solidFill>
                <a:ea typeface="Segoe UI" pitchFamily="34" charset="0"/>
                <a:cs typeface="Segoe UI" pitchFamily="34" charset="0"/>
              </a:rPr>
              <a:t>	</a:t>
            </a:r>
            <a:r>
              <a:rPr lang="en-US" sz="1100" dirty="0">
                <a:solidFill>
                  <a:srgbClr val="1F497D"/>
                </a:solidFill>
                <a:ea typeface="Segoe UI" pitchFamily="34" charset="0"/>
                <a:cs typeface="Segoe UI" pitchFamily="34" charset="0"/>
              </a:rPr>
              <a:t>Windows Systems Engineer</a:t>
            </a:r>
            <a:br>
              <a:rPr lang="en-US" sz="1100" dirty="0">
                <a:solidFill>
                  <a:srgbClr val="1F497D"/>
                </a:solidFill>
                <a:ea typeface="Segoe UI" pitchFamily="34" charset="0"/>
                <a:cs typeface="Segoe UI" pitchFamily="34" charset="0"/>
              </a:rPr>
            </a:br>
            <a:r>
              <a:rPr lang="en-US" sz="1100" dirty="0">
                <a:solidFill>
                  <a:srgbClr val="1F497D"/>
                </a:solidFill>
                <a:ea typeface="Segoe UI" pitchFamily="34" charset="0"/>
                <a:cs typeface="Segoe UI" pitchFamily="34" charset="0"/>
              </a:rPr>
              <a:t>	Applied Materials</a:t>
            </a:r>
          </a:p>
          <a:p>
            <a:pPr marL="69834" indent="-69834" defTabSz="1218936">
              <a:spcBef>
                <a:spcPts val="800"/>
              </a:spcBef>
              <a:buClr>
                <a:srgbClr val="1F497D"/>
              </a:buClr>
              <a:buSzPct val="90000"/>
            </a:pPr>
            <a:r>
              <a:rPr lang="en-US" sz="1400" i="1" dirty="0">
                <a:solidFill>
                  <a:schemeClr val="bg1"/>
                </a:solidFill>
                <a:ea typeface="Segoe UI" pitchFamily="34" charset="0"/>
                <a:cs typeface="Segoe UI" pitchFamily="34" charset="0"/>
              </a:rPr>
              <a:t>“The fact that we didn’t need to build a separate infrastructure for MED-V 2.0 was key. It enabled us to shorten our development time. All we had to do was build a functioning image and we were ready to go.”</a:t>
            </a:r>
          </a:p>
          <a:p>
            <a:pPr marL="69834" indent="-69834" algn="r" defTabSz="1218936">
              <a:spcBef>
                <a:spcPts val="800"/>
              </a:spcBef>
              <a:buClr>
                <a:srgbClr val="1F497D"/>
              </a:buClr>
              <a:buSzPct val="90000"/>
            </a:pPr>
            <a:r>
              <a:rPr lang="en-US" sz="1100" b="1" dirty="0">
                <a:solidFill>
                  <a:srgbClr val="1F497D"/>
                </a:solidFill>
                <a:ea typeface="Segoe UI" pitchFamily="34" charset="0"/>
                <a:cs typeface="Segoe UI" pitchFamily="34" charset="0"/>
              </a:rPr>
              <a:t>	– Patrick Healy</a:t>
            </a:r>
            <a:r>
              <a:rPr lang="en-US" sz="1400" i="1" dirty="0">
                <a:solidFill>
                  <a:srgbClr val="4F81BD"/>
                </a:solidFill>
                <a:ea typeface="Segoe UI" pitchFamily="34" charset="0"/>
                <a:cs typeface="Segoe UI" pitchFamily="34" charset="0"/>
              </a:rPr>
              <a:t/>
            </a:r>
            <a:br>
              <a:rPr lang="en-US" sz="1400" i="1" dirty="0">
                <a:solidFill>
                  <a:srgbClr val="4F81BD"/>
                </a:solidFill>
                <a:ea typeface="Segoe UI" pitchFamily="34" charset="0"/>
                <a:cs typeface="Segoe UI" pitchFamily="34" charset="0"/>
              </a:rPr>
            </a:br>
            <a:r>
              <a:rPr lang="en-US" sz="1400" i="1" dirty="0">
                <a:solidFill>
                  <a:srgbClr val="4F81BD"/>
                </a:solidFill>
                <a:ea typeface="Segoe UI" pitchFamily="34" charset="0"/>
                <a:cs typeface="Segoe UI" pitchFamily="34" charset="0"/>
              </a:rPr>
              <a:t>	</a:t>
            </a:r>
            <a:r>
              <a:rPr lang="en-US" sz="1100" dirty="0">
                <a:solidFill>
                  <a:srgbClr val="1F497D"/>
                </a:solidFill>
                <a:ea typeface="Segoe UI" pitchFamily="34" charset="0"/>
                <a:cs typeface="Segoe UI" pitchFamily="34" charset="0"/>
              </a:rPr>
              <a:t>Systems Management Engineer,</a:t>
            </a:r>
            <a:br>
              <a:rPr lang="en-US" sz="1100" dirty="0">
                <a:solidFill>
                  <a:srgbClr val="1F497D"/>
                </a:solidFill>
                <a:ea typeface="Segoe UI" pitchFamily="34" charset="0"/>
                <a:cs typeface="Segoe UI" pitchFamily="34" charset="0"/>
              </a:rPr>
            </a:br>
            <a:r>
              <a:rPr lang="en-US" sz="1100" dirty="0">
                <a:solidFill>
                  <a:srgbClr val="1F497D"/>
                </a:solidFill>
                <a:ea typeface="Segoe UI" pitchFamily="34" charset="0"/>
                <a:cs typeface="Segoe UI" pitchFamily="34" charset="0"/>
              </a:rPr>
              <a:t>	Applied Materials </a:t>
            </a:r>
          </a:p>
        </p:txBody>
      </p:sp>
      <p:grpSp>
        <p:nvGrpSpPr>
          <p:cNvPr id="5" name="Group 60"/>
          <p:cNvGrpSpPr/>
          <p:nvPr/>
        </p:nvGrpSpPr>
        <p:grpSpPr>
          <a:xfrm>
            <a:off x="507868" y="3479802"/>
            <a:ext cx="5891265" cy="2267857"/>
            <a:chOff x="381000" y="2414327"/>
            <a:chExt cx="4419600" cy="2476130"/>
          </a:xfrm>
        </p:grpSpPr>
        <p:sp>
          <p:nvSpPr>
            <p:cNvPr id="62" name="Rectangle 61"/>
            <p:cNvSpPr/>
            <p:nvPr/>
          </p:nvSpPr>
          <p:spPr bwMode="auto">
            <a:xfrm>
              <a:off x="397877" y="2471586"/>
              <a:ext cx="4402723" cy="2418871"/>
            </a:xfrm>
            <a:prstGeom prst="rect">
              <a:avLst/>
            </a:prstGeom>
            <a:solidFill>
              <a:srgbClr val="FFFFFF">
                <a:alpha val="60000"/>
              </a:srgbClr>
            </a:solidFill>
            <a:ln>
              <a:solidFill>
                <a:schemeClr val="bg1"/>
              </a:solid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228551" lvl="3" indent="-228551" defTabSz="1218535" fontAlgn="base">
                <a:lnSpc>
                  <a:spcPct val="90000"/>
                </a:lnSpc>
                <a:spcBef>
                  <a:spcPct val="0"/>
                </a:spcBef>
                <a:spcAft>
                  <a:spcPct val="0"/>
                </a:spcAft>
                <a:buSzPct val="95000"/>
                <a:tabLst>
                  <a:tab pos="565997" algn="l"/>
                </a:tabLst>
                <a:defRPr/>
              </a:pPr>
              <a:endParaRPr lang="en-US" sz="1500" b="1" kern="0" dirty="0">
                <a:gradFill>
                  <a:gsLst>
                    <a:gs pos="0">
                      <a:srgbClr val="373737"/>
                    </a:gs>
                    <a:gs pos="50000">
                      <a:srgbClr val="373737"/>
                    </a:gs>
                  </a:gsLst>
                  <a:lin ang="5400000" scaled="0"/>
                </a:gradFill>
                <a:ea typeface="Segoe UI" pitchFamily="34" charset="0"/>
                <a:cs typeface="Segoe UI" pitchFamily="34" charset="0"/>
              </a:endParaRPr>
            </a:p>
          </p:txBody>
        </p:sp>
        <p:sp>
          <p:nvSpPr>
            <p:cNvPr id="63" name="Round Same Side Corner Rectangle 62"/>
            <p:cNvSpPr/>
            <p:nvPr/>
          </p:nvSpPr>
          <p:spPr>
            <a:xfrm>
              <a:off x="381000" y="2414327"/>
              <a:ext cx="4419600" cy="405074"/>
            </a:xfrm>
            <a:prstGeom prst="round2SameRect">
              <a:avLst/>
            </a:prstGeom>
            <a:solidFill>
              <a:srgbClr val="CC9900"/>
            </a:solidFill>
            <a:ln>
              <a:solidFill>
                <a:srgbClr val="CC9900"/>
              </a:solidFill>
            </a:ln>
          </p:spPr>
          <p:style>
            <a:lnRef idx="1">
              <a:schemeClr val="accent1"/>
            </a:lnRef>
            <a:fillRef idx="3">
              <a:schemeClr val="accent1"/>
            </a:fillRef>
            <a:effectRef idx="2">
              <a:schemeClr val="accent1"/>
            </a:effectRef>
            <a:fontRef idx="minor">
              <a:schemeClr val="lt1"/>
            </a:fontRef>
          </p:style>
          <p:txBody>
            <a:bodyPr lIns="182880" tIns="0" rIns="182880" bIns="0" rtlCol="0" anchor="ctr"/>
            <a:lstStyle/>
            <a:p>
              <a:pPr marL="0" lvl="1" indent="-457101" defTabSz="1218535" fontAlgn="base">
                <a:lnSpc>
                  <a:spcPct val="90000"/>
                </a:lnSpc>
                <a:spcBef>
                  <a:spcPct val="0"/>
                </a:spcBef>
                <a:spcAft>
                  <a:spcPct val="0"/>
                </a:spcAft>
                <a:buClr>
                  <a:srgbClr val="FFFF99"/>
                </a:buClr>
                <a:buSzPct val="80000"/>
                <a:tabLst>
                  <a:tab pos="565997" algn="l"/>
                </a:tabLst>
                <a:defRPr/>
              </a:pPr>
              <a:r>
                <a:rPr lang="en-US" altLang="zh-CN" sz="2100" b="1" kern="0" dirty="0">
                  <a:gradFill>
                    <a:gsLst>
                      <a:gs pos="0">
                        <a:srgbClr val="FFFFFF"/>
                      </a:gs>
                      <a:gs pos="100000">
                        <a:srgbClr val="FFFFFF"/>
                      </a:gs>
                    </a:gsLst>
                    <a:lin ang="13500000" scaled="1"/>
                  </a:gradFill>
                  <a:effectLst>
                    <a:outerShdw blurRad="38100" dist="38100" dir="2700000" algn="tl">
                      <a:srgbClr val="000000">
                        <a:alpha val="43137"/>
                      </a:srgbClr>
                    </a:outerShdw>
                  </a:effectLst>
                  <a:ea typeface="Segoe UI" pitchFamily="34" charset="0"/>
                  <a:cs typeface="Segoe UI" pitchFamily="34" charset="0"/>
                </a:rPr>
                <a:t>Benefits</a:t>
              </a:r>
            </a:p>
          </p:txBody>
        </p:sp>
      </p:grpSp>
      <p:sp>
        <p:nvSpPr>
          <p:cNvPr id="65" name="TextBox 64"/>
          <p:cNvSpPr txBox="1"/>
          <p:nvPr/>
        </p:nvSpPr>
        <p:spPr>
          <a:xfrm>
            <a:off x="609441" y="3937002"/>
            <a:ext cx="5484971" cy="1627796"/>
          </a:xfrm>
          <a:prstGeom prst="rect">
            <a:avLst/>
          </a:prstGeom>
          <a:noFill/>
        </p:spPr>
        <p:txBody>
          <a:bodyPr wrap="square" lIns="121893" tIns="60947" rIns="121893" bIns="60947" rtlCol="0">
            <a:spAutoFit/>
          </a:bodyPr>
          <a:lstStyle/>
          <a:p>
            <a:pPr marL="308966" lvl="3" indent="-308966" defTabSz="1218535" fontAlgn="base">
              <a:spcBef>
                <a:spcPct val="0"/>
              </a:spcBef>
              <a:spcAft>
                <a:spcPts val="1066"/>
              </a:spcAft>
              <a:buClr>
                <a:srgbClr val="4F81BD"/>
              </a:buClr>
              <a:buSzPct val="100000"/>
              <a:buBlip>
                <a:blip r:embed="rId3"/>
              </a:buBlip>
              <a:defRPr/>
            </a:pPr>
            <a:r>
              <a:rPr lang="en-US" sz="2000" kern="0" dirty="0">
                <a:gradFill>
                  <a:gsLst>
                    <a:gs pos="0">
                      <a:srgbClr val="373737"/>
                    </a:gs>
                    <a:gs pos="50000">
                      <a:srgbClr val="373737"/>
                    </a:gs>
                  </a:gsLst>
                  <a:lin ang="5400000" scaled="0"/>
                </a:gradFill>
                <a:ea typeface="Segoe UI" pitchFamily="34" charset="0"/>
                <a:cs typeface="Segoe UI" pitchFamily="34" charset="0"/>
              </a:rPr>
              <a:t>Provides safety net for unforeseen compatibility issues</a:t>
            </a:r>
          </a:p>
          <a:p>
            <a:pPr marL="308966" lvl="3" indent="-308966" defTabSz="1218535" fontAlgn="base">
              <a:spcBef>
                <a:spcPct val="0"/>
              </a:spcBef>
              <a:spcAft>
                <a:spcPts val="1066"/>
              </a:spcAft>
              <a:buClr>
                <a:srgbClr val="4F81BD"/>
              </a:buClr>
              <a:buSzPct val="100000"/>
              <a:buBlip>
                <a:blip r:embed="rId3"/>
              </a:buBlip>
              <a:defRPr/>
            </a:pPr>
            <a:r>
              <a:rPr lang="en-US" sz="2000" kern="0" dirty="0">
                <a:gradFill>
                  <a:gsLst>
                    <a:gs pos="0">
                      <a:srgbClr val="373737"/>
                    </a:gs>
                    <a:gs pos="50000">
                      <a:srgbClr val="373737"/>
                    </a:gs>
                  </a:gsLst>
                  <a:lin ang="5400000" scaled="0"/>
                </a:gradFill>
                <a:ea typeface="Segoe UI" pitchFamily="34" charset="0"/>
                <a:cs typeface="Segoe UI" pitchFamily="34" charset="0"/>
              </a:rPr>
              <a:t>Avoids remediation downtime and urgency</a:t>
            </a:r>
          </a:p>
          <a:p>
            <a:pPr marL="308966" lvl="3" indent="-308966" defTabSz="1218535" fontAlgn="base">
              <a:spcBef>
                <a:spcPct val="0"/>
              </a:spcBef>
              <a:spcAft>
                <a:spcPts val="1066"/>
              </a:spcAft>
              <a:buClr>
                <a:srgbClr val="4F81BD"/>
              </a:buClr>
              <a:buSzPct val="100000"/>
              <a:buBlip>
                <a:blip r:embed="rId3"/>
              </a:buBlip>
              <a:defRPr/>
            </a:pPr>
            <a:r>
              <a:rPr lang="en-US" sz="2000" kern="0" dirty="0">
                <a:gradFill>
                  <a:gsLst>
                    <a:gs pos="0">
                      <a:srgbClr val="373737"/>
                    </a:gs>
                    <a:gs pos="50000">
                      <a:srgbClr val="373737"/>
                    </a:gs>
                  </a:gsLst>
                  <a:lin ang="5400000" scaled="0"/>
                </a:gradFill>
                <a:ea typeface="Segoe UI" pitchFamily="34" charset="0"/>
                <a:cs typeface="Segoe UI" pitchFamily="34" charset="0"/>
              </a:rPr>
              <a:t>Easy upgrade to Windows 7</a:t>
            </a:r>
          </a:p>
        </p:txBody>
      </p:sp>
      <p:pic>
        <p:nvPicPr>
          <p:cNvPr id="22" name="Picture 4"/>
          <p:cNvPicPr>
            <a:picLocks noChangeAspect="1" noChangeArrowheads="1"/>
          </p:cNvPicPr>
          <p:nvPr/>
        </p:nvPicPr>
        <p:blipFill>
          <a:blip r:embed="rId4"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3740972" y="2542924"/>
            <a:ext cx="2131826" cy="5195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cdn.benzinga.com/files/800px-Applied_Materials_Logo.svg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217" y="2466908"/>
            <a:ext cx="2356146" cy="6716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5992" y="6159260"/>
            <a:ext cx="10964966" cy="276999"/>
          </a:xfrm>
          <a:prstGeom prst="rect">
            <a:avLst/>
          </a:prstGeom>
          <a:noFill/>
        </p:spPr>
        <p:txBody>
          <a:bodyPr wrap="square" lIns="0" tIns="0" rIns="0" bIns="0" rtlCol="0">
            <a:spAutoFit/>
          </a:bodyPr>
          <a:lstStyle/>
          <a:p>
            <a:r>
              <a:rPr lang="en-US" i="1" dirty="0" smtClean="0">
                <a:gradFill>
                  <a:gsLst>
                    <a:gs pos="0">
                      <a:schemeClr val="tx1"/>
                    </a:gs>
                    <a:gs pos="86000">
                      <a:schemeClr val="tx1"/>
                    </a:gs>
                  </a:gsLst>
                  <a:lin ang="5400000" scaled="0"/>
                </a:gradFill>
              </a:rPr>
              <a:t>*Additional customer case studies can be found </a:t>
            </a:r>
            <a:r>
              <a:rPr lang="en-US" i="1" dirty="0" smtClean="0">
                <a:gradFill>
                  <a:gsLst>
                    <a:gs pos="0">
                      <a:schemeClr val="tx1"/>
                    </a:gs>
                    <a:gs pos="86000">
                      <a:schemeClr val="tx1"/>
                    </a:gs>
                  </a:gsLst>
                  <a:lin ang="5400000" scaled="0"/>
                </a:gradFill>
                <a:hlinkClick r:id="rId6"/>
              </a:rPr>
              <a:t>here</a:t>
            </a:r>
            <a:r>
              <a:rPr lang="en-US" i="1" dirty="0" smtClean="0">
                <a:gradFill>
                  <a:gsLst>
                    <a:gs pos="0">
                      <a:schemeClr val="tx1"/>
                    </a:gs>
                    <a:gs pos="86000">
                      <a:schemeClr val="tx1"/>
                    </a:gs>
                  </a:gsLst>
                  <a:lin ang="5400000" scaled="0"/>
                </a:gradFill>
              </a:rPr>
              <a:t>. </a:t>
            </a:r>
          </a:p>
        </p:txBody>
      </p:sp>
    </p:spTree>
    <p:extLst>
      <p:ext uri="{BB962C8B-B14F-4D97-AF65-F5344CB8AC3E}">
        <p14:creationId xmlns:p14="http://schemas.microsoft.com/office/powerpoint/2010/main" val="93798520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5"/>
          <p:cNvGrpSpPr>
            <a:grpSpLocks noChangeAspect="1"/>
          </p:cNvGrpSpPr>
          <p:nvPr/>
        </p:nvGrpSpPr>
        <p:grpSpPr bwMode="auto">
          <a:xfrm>
            <a:off x="7195991" y="2195660"/>
            <a:ext cx="2143124" cy="1346245"/>
            <a:chOff x="5238" y="218"/>
            <a:chExt cx="2130" cy="1338"/>
          </a:xfrm>
        </p:grpSpPr>
        <p:sp>
          <p:nvSpPr>
            <p:cNvPr id="26" name="AutoShape 4"/>
            <p:cNvSpPr>
              <a:spLocks noChangeAspect="1" noChangeArrowheads="1" noTextEdit="1"/>
            </p:cNvSpPr>
            <p:nvPr/>
          </p:nvSpPr>
          <p:spPr bwMode="auto">
            <a:xfrm>
              <a:off x="5238" y="218"/>
              <a:ext cx="2130"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8" name="Freeform 7"/>
            <p:cNvSpPr>
              <a:spLocks/>
            </p:cNvSpPr>
            <p:nvPr/>
          </p:nvSpPr>
          <p:spPr bwMode="auto">
            <a:xfrm>
              <a:off x="5238" y="218"/>
              <a:ext cx="1977" cy="1321"/>
            </a:xfrm>
            <a:custGeom>
              <a:avLst/>
              <a:gdLst>
                <a:gd name="T0" fmla="*/ 939 w 1977"/>
                <a:gd name="T1" fmla="*/ 1284 h 1321"/>
                <a:gd name="T2" fmla="*/ 946 w 1977"/>
                <a:gd name="T3" fmla="*/ 1290 h 1321"/>
                <a:gd name="T4" fmla="*/ 952 w 1977"/>
                <a:gd name="T5" fmla="*/ 1295 h 1321"/>
                <a:gd name="T6" fmla="*/ 958 w 1977"/>
                <a:gd name="T7" fmla="*/ 1300 h 1321"/>
                <a:gd name="T8" fmla="*/ 968 w 1977"/>
                <a:gd name="T9" fmla="*/ 1307 h 1321"/>
                <a:gd name="T10" fmla="*/ 980 w 1977"/>
                <a:gd name="T11" fmla="*/ 1313 h 1321"/>
                <a:gd name="T12" fmla="*/ 991 w 1977"/>
                <a:gd name="T13" fmla="*/ 1317 h 1321"/>
                <a:gd name="T14" fmla="*/ 1002 w 1977"/>
                <a:gd name="T15" fmla="*/ 1320 h 1321"/>
                <a:gd name="T16" fmla="*/ 1013 w 1977"/>
                <a:gd name="T17" fmla="*/ 1321 h 1321"/>
                <a:gd name="T18" fmla="*/ 1023 w 1977"/>
                <a:gd name="T19" fmla="*/ 1320 h 1321"/>
                <a:gd name="T20" fmla="*/ 1032 w 1977"/>
                <a:gd name="T21" fmla="*/ 1318 h 1321"/>
                <a:gd name="T22" fmla="*/ 1042 w 1977"/>
                <a:gd name="T23" fmla="*/ 1314 h 1321"/>
                <a:gd name="T24" fmla="*/ 1049 w 1977"/>
                <a:gd name="T25" fmla="*/ 1311 h 1321"/>
                <a:gd name="T26" fmla="*/ 1057 w 1977"/>
                <a:gd name="T27" fmla="*/ 1307 h 1321"/>
                <a:gd name="T28" fmla="*/ 1063 w 1977"/>
                <a:gd name="T29" fmla="*/ 1301 h 1321"/>
                <a:gd name="T30" fmla="*/ 1070 w 1977"/>
                <a:gd name="T31" fmla="*/ 1296 h 1321"/>
                <a:gd name="T32" fmla="*/ 1077 w 1977"/>
                <a:gd name="T33" fmla="*/ 1288 h 1321"/>
                <a:gd name="T34" fmla="*/ 1976 w 1977"/>
                <a:gd name="T35" fmla="*/ 77 h 1321"/>
                <a:gd name="T36" fmla="*/ 1976 w 1977"/>
                <a:gd name="T37" fmla="*/ 73 h 1321"/>
                <a:gd name="T38" fmla="*/ 1977 w 1977"/>
                <a:gd name="T39" fmla="*/ 66 h 1321"/>
                <a:gd name="T40" fmla="*/ 1977 w 1977"/>
                <a:gd name="T41" fmla="*/ 54 h 1321"/>
                <a:gd name="T42" fmla="*/ 1977 w 1977"/>
                <a:gd name="T43" fmla="*/ 48 h 1321"/>
                <a:gd name="T44" fmla="*/ 1976 w 1977"/>
                <a:gd name="T45" fmla="*/ 41 h 1321"/>
                <a:gd name="T46" fmla="*/ 1973 w 1977"/>
                <a:gd name="T47" fmla="*/ 34 h 1321"/>
                <a:gd name="T48" fmla="*/ 1970 w 1977"/>
                <a:gd name="T49" fmla="*/ 27 h 1321"/>
                <a:gd name="T50" fmla="*/ 1965 w 1977"/>
                <a:gd name="T51" fmla="*/ 20 h 1321"/>
                <a:gd name="T52" fmla="*/ 1959 w 1977"/>
                <a:gd name="T53" fmla="*/ 14 h 1321"/>
                <a:gd name="T54" fmla="*/ 1950 w 1977"/>
                <a:gd name="T55" fmla="*/ 8 h 1321"/>
                <a:gd name="T56" fmla="*/ 1939 w 1977"/>
                <a:gd name="T57" fmla="*/ 4 h 1321"/>
                <a:gd name="T58" fmla="*/ 1926 w 1977"/>
                <a:gd name="T59" fmla="*/ 0 h 1321"/>
                <a:gd name="T60" fmla="*/ 1911 w 1977"/>
                <a:gd name="T61" fmla="*/ 0 h 1321"/>
                <a:gd name="T62" fmla="*/ 54 w 1977"/>
                <a:gd name="T63" fmla="*/ 13 h 1321"/>
                <a:gd name="T64" fmla="*/ 47 w 1977"/>
                <a:gd name="T65" fmla="*/ 14 h 1321"/>
                <a:gd name="T66" fmla="*/ 36 w 1977"/>
                <a:gd name="T67" fmla="*/ 18 h 1321"/>
                <a:gd name="T68" fmla="*/ 24 w 1977"/>
                <a:gd name="T69" fmla="*/ 25 h 1321"/>
                <a:gd name="T70" fmla="*/ 15 w 1977"/>
                <a:gd name="T71" fmla="*/ 33 h 1321"/>
                <a:gd name="T72" fmla="*/ 10 w 1977"/>
                <a:gd name="T73" fmla="*/ 39 h 1321"/>
                <a:gd name="T74" fmla="*/ 4 w 1977"/>
                <a:gd name="T75" fmla="*/ 46 h 1321"/>
                <a:gd name="T76" fmla="*/ 1 w 1977"/>
                <a:gd name="T77" fmla="*/ 53 h 1321"/>
                <a:gd name="T78" fmla="*/ 0 w 1977"/>
                <a:gd name="T79" fmla="*/ 62 h 1321"/>
                <a:gd name="T80" fmla="*/ 0 w 1977"/>
                <a:gd name="T81" fmla="*/ 71 h 1321"/>
                <a:gd name="T82" fmla="*/ 2 w 1977"/>
                <a:gd name="T83" fmla="*/ 82 h 1321"/>
                <a:gd name="T84" fmla="*/ 5 w 1977"/>
                <a:gd name="T85" fmla="*/ 91 h 1321"/>
                <a:gd name="T86" fmla="*/ 9 w 1977"/>
                <a:gd name="T87" fmla="*/ 98 h 1321"/>
                <a:gd name="T88" fmla="*/ 937 w 1977"/>
                <a:gd name="T89" fmla="*/ 128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7" h="1321">
                  <a:moveTo>
                    <a:pt x="937" y="1281"/>
                  </a:moveTo>
                  <a:lnTo>
                    <a:pt x="939" y="1284"/>
                  </a:lnTo>
                  <a:lnTo>
                    <a:pt x="943" y="1287"/>
                  </a:lnTo>
                  <a:lnTo>
                    <a:pt x="946" y="1290"/>
                  </a:lnTo>
                  <a:lnTo>
                    <a:pt x="950" y="1293"/>
                  </a:lnTo>
                  <a:lnTo>
                    <a:pt x="952" y="1295"/>
                  </a:lnTo>
                  <a:lnTo>
                    <a:pt x="955" y="1298"/>
                  </a:lnTo>
                  <a:lnTo>
                    <a:pt x="958" y="1300"/>
                  </a:lnTo>
                  <a:lnTo>
                    <a:pt x="962" y="1303"/>
                  </a:lnTo>
                  <a:lnTo>
                    <a:pt x="968" y="1307"/>
                  </a:lnTo>
                  <a:lnTo>
                    <a:pt x="973" y="1311"/>
                  </a:lnTo>
                  <a:lnTo>
                    <a:pt x="980" y="1313"/>
                  </a:lnTo>
                  <a:lnTo>
                    <a:pt x="986" y="1316"/>
                  </a:lnTo>
                  <a:lnTo>
                    <a:pt x="991" y="1317"/>
                  </a:lnTo>
                  <a:lnTo>
                    <a:pt x="997" y="1319"/>
                  </a:lnTo>
                  <a:lnTo>
                    <a:pt x="1002" y="1320"/>
                  </a:lnTo>
                  <a:lnTo>
                    <a:pt x="1008" y="1321"/>
                  </a:lnTo>
                  <a:lnTo>
                    <a:pt x="1013" y="1321"/>
                  </a:lnTo>
                  <a:lnTo>
                    <a:pt x="1018" y="1321"/>
                  </a:lnTo>
                  <a:lnTo>
                    <a:pt x="1023" y="1320"/>
                  </a:lnTo>
                  <a:lnTo>
                    <a:pt x="1029" y="1320"/>
                  </a:lnTo>
                  <a:lnTo>
                    <a:pt x="1032" y="1318"/>
                  </a:lnTo>
                  <a:lnTo>
                    <a:pt x="1037" y="1316"/>
                  </a:lnTo>
                  <a:lnTo>
                    <a:pt x="1042" y="1314"/>
                  </a:lnTo>
                  <a:lnTo>
                    <a:pt x="1045" y="1313"/>
                  </a:lnTo>
                  <a:lnTo>
                    <a:pt x="1049" y="1311"/>
                  </a:lnTo>
                  <a:lnTo>
                    <a:pt x="1054" y="1309"/>
                  </a:lnTo>
                  <a:lnTo>
                    <a:pt x="1057" y="1307"/>
                  </a:lnTo>
                  <a:lnTo>
                    <a:pt x="1061" y="1304"/>
                  </a:lnTo>
                  <a:lnTo>
                    <a:pt x="1063" y="1301"/>
                  </a:lnTo>
                  <a:lnTo>
                    <a:pt x="1067" y="1298"/>
                  </a:lnTo>
                  <a:lnTo>
                    <a:pt x="1070" y="1296"/>
                  </a:lnTo>
                  <a:lnTo>
                    <a:pt x="1073" y="1294"/>
                  </a:lnTo>
                  <a:lnTo>
                    <a:pt x="1077" y="1288"/>
                  </a:lnTo>
                  <a:lnTo>
                    <a:pt x="1081" y="1283"/>
                  </a:lnTo>
                  <a:lnTo>
                    <a:pt x="1976" y="77"/>
                  </a:lnTo>
                  <a:lnTo>
                    <a:pt x="1976" y="76"/>
                  </a:lnTo>
                  <a:lnTo>
                    <a:pt x="1976" y="73"/>
                  </a:lnTo>
                  <a:lnTo>
                    <a:pt x="1976" y="70"/>
                  </a:lnTo>
                  <a:lnTo>
                    <a:pt x="1977" y="66"/>
                  </a:lnTo>
                  <a:lnTo>
                    <a:pt x="1977" y="60"/>
                  </a:lnTo>
                  <a:lnTo>
                    <a:pt x="1977" y="54"/>
                  </a:lnTo>
                  <a:lnTo>
                    <a:pt x="1977" y="52"/>
                  </a:lnTo>
                  <a:lnTo>
                    <a:pt x="1977" y="48"/>
                  </a:lnTo>
                  <a:lnTo>
                    <a:pt x="1976" y="44"/>
                  </a:lnTo>
                  <a:lnTo>
                    <a:pt x="1976" y="41"/>
                  </a:lnTo>
                  <a:lnTo>
                    <a:pt x="1975" y="38"/>
                  </a:lnTo>
                  <a:lnTo>
                    <a:pt x="1973" y="34"/>
                  </a:lnTo>
                  <a:lnTo>
                    <a:pt x="1972" y="30"/>
                  </a:lnTo>
                  <a:lnTo>
                    <a:pt x="1970" y="27"/>
                  </a:lnTo>
                  <a:lnTo>
                    <a:pt x="1967" y="24"/>
                  </a:lnTo>
                  <a:lnTo>
                    <a:pt x="1965" y="20"/>
                  </a:lnTo>
                  <a:lnTo>
                    <a:pt x="1961" y="17"/>
                  </a:lnTo>
                  <a:lnTo>
                    <a:pt x="1959" y="14"/>
                  </a:lnTo>
                  <a:lnTo>
                    <a:pt x="1955" y="11"/>
                  </a:lnTo>
                  <a:lnTo>
                    <a:pt x="1950" y="8"/>
                  </a:lnTo>
                  <a:lnTo>
                    <a:pt x="1944" y="5"/>
                  </a:lnTo>
                  <a:lnTo>
                    <a:pt x="1939" y="4"/>
                  </a:lnTo>
                  <a:lnTo>
                    <a:pt x="1933" y="1"/>
                  </a:lnTo>
                  <a:lnTo>
                    <a:pt x="1926" y="0"/>
                  </a:lnTo>
                  <a:lnTo>
                    <a:pt x="1919" y="0"/>
                  </a:lnTo>
                  <a:lnTo>
                    <a:pt x="1911" y="0"/>
                  </a:lnTo>
                  <a:lnTo>
                    <a:pt x="56" y="13"/>
                  </a:lnTo>
                  <a:lnTo>
                    <a:pt x="54" y="13"/>
                  </a:lnTo>
                  <a:lnTo>
                    <a:pt x="51" y="14"/>
                  </a:lnTo>
                  <a:lnTo>
                    <a:pt x="47" y="14"/>
                  </a:lnTo>
                  <a:lnTo>
                    <a:pt x="42" y="17"/>
                  </a:lnTo>
                  <a:lnTo>
                    <a:pt x="36" y="18"/>
                  </a:lnTo>
                  <a:lnTo>
                    <a:pt x="30" y="22"/>
                  </a:lnTo>
                  <a:lnTo>
                    <a:pt x="24" y="25"/>
                  </a:lnTo>
                  <a:lnTo>
                    <a:pt x="19" y="31"/>
                  </a:lnTo>
                  <a:lnTo>
                    <a:pt x="15" y="33"/>
                  </a:lnTo>
                  <a:lnTo>
                    <a:pt x="12" y="36"/>
                  </a:lnTo>
                  <a:lnTo>
                    <a:pt x="10" y="39"/>
                  </a:lnTo>
                  <a:lnTo>
                    <a:pt x="7" y="42"/>
                  </a:lnTo>
                  <a:lnTo>
                    <a:pt x="4" y="46"/>
                  </a:lnTo>
                  <a:lnTo>
                    <a:pt x="4" y="49"/>
                  </a:lnTo>
                  <a:lnTo>
                    <a:pt x="1" y="53"/>
                  </a:lnTo>
                  <a:lnTo>
                    <a:pt x="1" y="57"/>
                  </a:lnTo>
                  <a:lnTo>
                    <a:pt x="0" y="62"/>
                  </a:lnTo>
                  <a:lnTo>
                    <a:pt x="0" y="66"/>
                  </a:lnTo>
                  <a:lnTo>
                    <a:pt x="0" y="71"/>
                  </a:lnTo>
                  <a:lnTo>
                    <a:pt x="1" y="77"/>
                  </a:lnTo>
                  <a:lnTo>
                    <a:pt x="2" y="82"/>
                  </a:lnTo>
                  <a:lnTo>
                    <a:pt x="4" y="88"/>
                  </a:lnTo>
                  <a:lnTo>
                    <a:pt x="5" y="91"/>
                  </a:lnTo>
                  <a:lnTo>
                    <a:pt x="7" y="95"/>
                  </a:lnTo>
                  <a:lnTo>
                    <a:pt x="9" y="98"/>
                  </a:lnTo>
                  <a:lnTo>
                    <a:pt x="11" y="101"/>
                  </a:lnTo>
                  <a:lnTo>
                    <a:pt x="937" y="1281"/>
                  </a:lnTo>
                  <a:lnTo>
                    <a:pt x="937" y="1281"/>
                  </a:lnTo>
                  <a:close/>
                </a:path>
              </a:pathLst>
            </a:custGeom>
            <a:solidFill>
              <a:srgbClr val="FF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9" name="Freeform 8"/>
            <p:cNvSpPr>
              <a:spLocks/>
            </p:cNvSpPr>
            <p:nvPr/>
          </p:nvSpPr>
          <p:spPr bwMode="auto">
            <a:xfrm>
              <a:off x="5463" y="328"/>
              <a:ext cx="1543" cy="1029"/>
            </a:xfrm>
            <a:custGeom>
              <a:avLst/>
              <a:gdLst>
                <a:gd name="T0" fmla="*/ 720 w 1543"/>
                <a:gd name="T1" fmla="*/ 977 h 1029"/>
                <a:gd name="T2" fmla="*/ 701 w 1543"/>
                <a:gd name="T3" fmla="*/ 952 h 1029"/>
                <a:gd name="T4" fmla="*/ 669 w 1543"/>
                <a:gd name="T5" fmla="*/ 911 h 1029"/>
                <a:gd name="T6" fmla="*/ 626 w 1543"/>
                <a:gd name="T7" fmla="*/ 855 h 1029"/>
                <a:gd name="T8" fmla="*/ 574 w 1543"/>
                <a:gd name="T9" fmla="*/ 787 h 1029"/>
                <a:gd name="T10" fmla="*/ 515 w 1543"/>
                <a:gd name="T11" fmla="*/ 711 h 1029"/>
                <a:gd name="T12" fmla="*/ 453 w 1543"/>
                <a:gd name="T13" fmla="*/ 630 h 1029"/>
                <a:gd name="T14" fmla="*/ 386 w 1543"/>
                <a:gd name="T15" fmla="*/ 544 h 1029"/>
                <a:gd name="T16" fmla="*/ 319 w 1543"/>
                <a:gd name="T17" fmla="*/ 458 h 1029"/>
                <a:gd name="T18" fmla="*/ 254 w 1543"/>
                <a:gd name="T19" fmla="*/ 374 h 1029"/>
                <a:gd name="T20" fmla="*/ 192 w 1543"/>
                <a:gd name="T21" fmla="*/ 294 h 1029"/>
                <a:gd name="T22" fmla="*/ 137 w 1543"/>
                <a:gd name="T23" fmla="*/ 222 h 1029"/>
                <a:gd name="T24" fmla="*/ 89 w 1543"/>
                <a:gd name="T25" fmla="*/ 160 h 1029"/>
                <a:gd name="T26" fmla="*/ 51 w 1543"/>
                <a:gd name="T27" fmla="*/ 111 h 1029"/>
                <a:gd name="T28" fmla="*/ 24 w 1543"/>
                <a:gd name="T29" fmla="*/ 76 h 1029"/>
                <a:gd name="T30" fmla="*/ 13 w 1543"/>
                <a:gd name="T31" fmla="*/ 61 h 1029"/>
                <a:gd name="T32" fmla="*/ 6 w 1543"/>
                <a:gd name="T33" fmla="*/ 51 h 1029"/>
                <a:gd name="T34" fmla="*/ 0 w 1543"/>
                <a:gd name="T35" fmla="*/ 32 h 1029"/>
                <a:gd name="T36" fmla="*/ 11 w 1543"/>
                <a:gd name="T37" fmla="*/ 20 h 1029"/>
                <a:gd name="T38" fmla="*/ 31 w 1543"/>
                <a:gd name="T39" fmla="*/ 14 h 1029"/>
                <a:gd name="T40" fmla="*/ 49 w 1543"/>
                <a:gd name="T41" fmla="*/ 13 h 1029"/>
                <a:gd name="T42" fmla="*/ 73 w 1543"/>
                <a:gd name="T43" fmla="*/ 13 h 1029"/>
                <a:gd name="T44" fmla="*/ 124 w 1543"/>
                <a:gd name="T45" fmla="*/ 12 h 1029"/>
                <a:gd name="T46" fmla="*/ 198 w 1543"/>
                <a:gd name="T47" fmla="*/ 11 h 1029"/>
                <a:gd name="T48" fmla="*/ 291 w 1543"/>
                <a:gd name="T49" fmla="*/ 10 h 1029"/>
                <a:gd name="T50" fmla="*/ 400 w 1543"/>
                <a:gd name="T51" fmla="*/ 9 h 1029"/>
                <a:gd name="T52" fmla="*/ 520 w 1543"/>
                <a:gd name="T53" fmla="*/ 8 h 1029"/>
                <a:gd name="T54" fmla="*/ 647 w 1543"/>
                <a:gd name="T55" fmla="*/ 7 h 1029"/>
                <a:gd name="T56" fmla="*/ 777 w 1543"/>
                <a:gd name="T57" fmla="*/ 6 h 1029"/>
                <a:gd name="T58" fmla="*/ 906 w 1543"/>
                <a:gd name="T59" fmla="*/ 4 h 1029"/>
                <a:gd name="T60" fmla="*/ 1031 w 1543"/>
                <a:gd name="T61" fmla="*/ 3 h 1029"/>
                <a:gd name="T62" fmla="*/ 1149 w 1543"/>
                <a:gd name="T63" fmla="*/ 2 h 1029"/>
                <a:gd name="T64" fmla="*/ 1254 w 1543"/>
                <a:gd name="T65" fmla="*/ 0 h 1029"/>
                <a:gd name="T66" fmla="*/ 1342 w 1543"/>
                <a:gd name="T67" fmla="*/ 0 h 1029"/>
                <a:gd name="T68" fmla="*/ 1410 w 1543"/>
                <a:gd name="T69" fmla="*/ 0 h 1029"/>
                <a:gd name="T70" fmla="*/ 1455 w 1543"/>
                <a:gd name="T71" fmla="*/ 0 h 1029"/>
                <a:gd name="T72" fmla="*/ 1475 w 1543"/>
                <a:gd name="T73" fmla="*/ 0 h 1029"/>
                <a:gd name="T74" fmla="*/ 1493 w 1543"/>
                <a:gd name="T75" fmla="*/ 0 h 1029"/>
                <a:gd name="T76" fmla="*/ 1517 w 1543"/>
                <a:gd name="T77" fmla="*/ 2 h 1029"/>
                <a:gd name="T78" fmla="*/ 1533 w 1543"/>
                <a:gd name="T79" fmla="*/ 6 h 1029"/>
                <a:gd name="T80" fmla="*/ 1543 w 1543"/>
                <a:gd name="T81" fmla="*/ 19 h 1029"/>
                <a:gd name="T82" fmla="*/ 1539 w 1543"/>
                <a:gd name="T83" fmla="*/ 34 h 1029"/>
                <a:gd name="T84" fmla="*/ 1530 w 1543"/>
                <a:gd name="T85" fmla="*/ 49 h 1029"/>
                <a:gd name="T86" fmla="*/ 1516 w 1543"/>
                <a:gd name="T87" fmla="*/ 68 h 1029"/>
                <a:gd name="T88" fmla="*/ 824 w 1543"/>
                <a:gd name="T89" fmla="*/ 995 h 1029"/>
                <a:gd name="T90" fmla="*/ 810 w 1543"/>
                <a:gd name="T91" fmla="*/ 1011 h 1029"/>
                <a:gd name="T92" fmla="*/ 798 w 1543"/>
                <a:gd name="T93" fmla="*/ 1022 h 1029"/>
                <a:gd name="T94" fmla="*/ 780 w 1543"/>
                <a:gd name="T95" fmla="*/ 1029 h 1029"/>
                <a:gd name="T96" fmla="*/ 761 w 1543"/>
                <a:gd name="T97" fmla="*/ 1022 h 1029"/>
                <a:gd name="T98" fmla="*/ 748 w 1543"/>
                <a:gd name="T99" fmla="*/ 1010 h 1029"/>
                <a:gd name="T100" fmla="*/ 733 w 1543"/>
                <a:gd name="T101" fmla="*/ 994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3" h="1029">
                  <a:moveTo>
                    <a:pt x="725" y="984"/>
                  </a:moveTo>
                  <a:lnTo>
                    <a:pt x="724" y="983"/>
                  </a:lnTo>
                  <a:lnTo>
                    <a:pt x="723" y="981"/>
                  </a:lnTo>
                  <a:lnTo>
                    <a:pt x="720" y="977"/>
                  </a:lnTo>
                  <a:lnTo>
                    <a:pt x="717" y="972"/>
                  </a:lnTo>
                  <a:lnTo>
                    <a:pt x="711" y="967"/>
                  </a:lnTo>
                  <a:lnTo>
                    <a:pt x="707" y="960"/>
                  </a:lnTo>
                  <a:lnTo>
                    <a:pt x="701" y="952"/>
                  </a:lnTo>
                  <a:lnTo>
                    <a:pt x="695" y="943"/>
                  </a:lnTo>
                  <a:lnTo>
                    <a:pt x="686" y="933"/>
                  </a:lnTo>
                  <a:lnTo>
                    <a:pt x="678" y="923"/>
                  </a:lnTo>
                  <a:lnTo>
                    <a:pt x="669" y="911"/>
                  </a:lnTo>
                  <a:lnTo>
                    <a:pt x="659" y="898"/>
                  </a:lnTo>
                  <a:lnTo>
                    <a:pt x="649" y="884"/>
                  </a:lnTo>
                  <a:lnTo>
                    <a:pt x="637" y="870"/>
                  </a:lnTo>
                  <a:lnTo>
                    <a:pt x="626" y="855"/>
                  </a:lnTo>
                  <a:lnTo>
                    <a:pt x="614" y="840"/>
                  </a:lnTo>
                  <a:lnTo>
                    <a:pt x="601" y="823"/>
                  </a:lnTo>
                  <a:lnTo>
                    <a:pt x="588" y="805"/>
                  </a:lnTo>
                  <a:lnTo>
                    <a:pt x="574" y="787"/>
                  </a:lnTo>
                  <a:lnTo>
                    <a:pt x="560" y="769"/>
                  </a:lnTo>
                  <a:lnTo>
                    <a:pt x="544" y="750"/>
                  </a:lnTo>
                  <a:lnTo>
                    <a:pt x="530" y="731"/>
                  </a:lnTo>
                  <a:lnTo>
                    <a:pt x="515" y="711"/>
                  </a:lnTo>
                  <a:lnTo>
                    <a:pt x="500" y="692"/>
                  </a:lnTo>
                  <a:lnTo>
                    <a:pt x="484" y="671"/>
                  </a:lnTo>
                  <a:lnTo>
                    <a:pt x="468" y="651"/>
                  </a:lnTo>
                  <a:lnTo>
                    <a:pt x="453" y="630"/>
                  </a:lnTo>
                  <a:lnTo>
                    <a:pt x="436" y="608"/>
                  </a:lnTo>
                  <a:lnTo>
                    <a:pt x="419" y="587"/>
                  </a:lnTo>
                  <a:lnTo>
                    <a:pt x="403" y="566"/>
                  </a:lnTo>
                  <a:lnTo>
                    <a:pt x="386" y="544"/>
                  </a:lnTo>
                  <a:lnTo>
                    <a:pt x="370" y="523"/>
                  </a:lnTo>
                  <a:lnTo>
                    <a:pt x="353" y="501"/>
                  </a:lnTo>
                  <a:lnTo>
                    <a:pt x="336" y="479"/>
                  </a:lnTo>
                  <a:lnTo>
                    <a:pt x="319" y="458"/>
                  </a:lnTo>
                  <a:lnTo>
                    <a:pt x="304" y="437"/>
                  </a:lnTo>
                  <a:lnTo>
                    <a:pt x="286" y="415"/>
                  </a:lnTo>
                  <a:lnTo>
                    <a:pt x="270" y="394"/>
                  </a:lnTo>
                  <a:lnTo>
                    <a:pt x="254" y="374"/>
                  </a:lnTo>
                  <a:lnTo>
                    <a:pt x="239" y="354"/>
                  </a:lnTo>
                  <a:lnTo>
                    <a:pt x="223" y="333"/>
                  </a:lnTo>
                  <a:lnTo>
                    <a:pt x="208" y="314"/>
                  </a:lnTo>
                  <a:lnTo>
                    <a:pt x="192" y="294"/>
                  </a:lnTo>
                  <a:lnTo>
                    <a:pt x="179" y="276"/>
                  </a:lnTo>
                  <a:lnTo>
                    <a:pt x="164" y="257"/>
                  </a:lnTo>
                  <a:lnTo>
                    <a:pt x="150" y="240"/>
                  </a:lnTo>
                  <a:lnTo>
                    <a:pt x="137" y="222"/>
                  </a:lnTo>
                  <a:lnTo>
                    <a:pt x="125" y="206"/>
                  </a:lnTo>
                  <a:lnTo>
                    <a:pt x="112" y="190"/>
                  </a:lnTo>
                  <a:lnTo>
                    <a:pt x="100" y="174"/>
                  </a:lnTo>
                  <a:lnTo>
                    <a:pt x="89" y="160"/>
                  </a:lnTo>
                  <a:lnTo>
                    <a:pt x="78" y="147"/>
                  </a:lnTo>
                  <a:lnTo>
                    <a:pt x="68" y="134"/>
                  </a:lnTo>
                  <a:lnTo>
                    <a:pt x="60" y="122"/>
                  </a:lnTo>
                  <a:lnTo>
                    <a:pt x="51" y="111"/>
                  </a:lnTo>
                  <a:lnTo>
                    <a:pt x="43" y="101"/>
                  </a:lnTo>
                  <a:lnTo>
                    <a:pt x="37" y="92"/>
                  </a:lnTo>
                  <a:lnTo>
                    <a:pt x="31" y="84"/>
                  </a:lnTo>
                  <a:lnTo>
                    <a:pt x="24" y="76"/>
                  </a:lnTo>
                  <a:lnTo>
                    <a:pt x="21" y="71"/>
                  </a:lnTo>
                  <a:lnTo>
                    <a:pt x="17" y="66"/>
                  </a:lnTo>
                  <a:lnTo>
                    <a:pt x="15" y="63"/>
                  </a:lnTo>
                  <a:lnTo>
                    <a:pt x="13" y="61"/>
                  </a:lnTo>
                  <a:lnTo>
                    <a:pt x="13" y="61"/>
                  </a:lnTo>
                  <a:lnTo>
                    <a:pt x="9" y="57"/>
                  </a:lnTo>
                  <a:lnTo>
                    <a:pt x="7" y="54"/>
                  </a:lnTo>
                  <a:lnTo>
                    <a:pt x="6" y="51"/>
                  </a:lnTo>
                  <a:lnTo>
                    <a:pt x="4" y="48"/>
                  </a:lnTo>
                  <a:lnTo>
                    <a:pt x="2" y="42"/>
                  </a:lnTo>
                  <a:lnTo>
                    <a:pt x="1" y="38"/>
                  </a:lnTo>
                  <a:lnTo>
                    <a:pt x="0" y="32"/>
                  </a:lnTo>
                  <a:lnTo>
                    <a:pt x="3" y="29"/>
                  </a:lnTo>
                  <a:lnTo>
                    <a:pt x="4" y="25"/>
                  </a:lnTo>
                  <a:lnTo>
                    <a:pt x="8" y="23"/>
                  </a:lnTo>
                  <a:lnTo>
                    <a:pt x="11" y="20"/>
                  </a:lnTo>
                  <a:lnTo>
                    <a:pt x="15" y="18"/>
                  </a:lnTo>
                  <a:lnTo>
                    <a:pt x="20" y="16"/>
                  </a:lnTo>
                  <a:lnTo>
                    <a:pt x="25" y="15"/>
                  </a:lnTo>
                  <a:lnTo>
                    <a:pt x="31" y="14"/>
                  </a:lnTo>
                  <a:lnTo>
                    <a:pt x="37" y="14"/>
                  </a:lnTo>
                  <a:lnTo>
                    <a:pt x="42" y="14"/>
                  </a:lnTo>
                  <a:lnTo>
                    <a:pt x="49" y="14"/>
                  </a:lnTo>
                  <a:lnTo>
                    <a:pt x="49" y="13"/>
                  </a:lnTo>
                  <a:lnTo>
                    <a:pt x="52" y="13"/>
                  </a:lnTo>
                  <a:lnTo>
                    <a:pt x="58" y="13"/>
                  </a:lnTo>
                  <a:lnTo>
                    <a:pt x="65" y="13"/>
                  </a:lnTo>
                  <a:lnTo>
                    <a:pt x="73" y="13"/>
                  </a:lnTo>
                  <a:lnTo>
                    <a:pt x="83" y="13"/>
                  </a:lnTo>
                  <a:lnTo>
                    <a:pt x="95" y="13"/>
                  </a:lnTo>
                  <a:lnTo>
                    <a:pt x="110" y="13"/>
                  </a:lnTo>
                  <a:lnTo>
                    <a:pt x="124" y="12"/>
                  </a:lnTo>
                  <a:lnTo>
                    <a:pt x="140" y="12"/>
                  </a:lnTo>
                  <a:lnTo>
                    <a:pt x="158" y="12"/>
                  </a:lnTo>
                  <a:lnTo>
                    <a:pt x="178" y="12"/>
                  </a:lnTo>
                  <a:lnTo>
                    <a:pt x="198" y="11"/>
                  </a:lnTo>
                  <a:lnTo>
                    <a:pt x="220" y="11"/>
                  </a:lnTo>
                  <a:lnTo>
                    <a:pt x="242" y="11"/>
                  </a:lnTo>
                  <a:lnTo>
                    <a:pt x="267" y="11"/>
                  </a:lnTo>
                  <a:lnTo>
                    <a:pt x="291" y="10"/>
                  </a:lnTo>
                  <a:lnTo>
                    <a:pt x="317" y="10"/>
                  </a:lnTo>
                  <a:lnTo>
                    <a:pt x="344" y="10"/>
                  </a:lnTo>
                  <a:lnTo>
                    <a:pt x="372" y="10"/>
                  </a:lnTo>
                  <a:lnTo>
                    <a:pt x="400" y="9"/>
                  </a:lnTo>
                  <a:lnTo>
                    <a:pt x="429" y="9"/>
                  </a:lnTo>
                  <a:lnTo>
                    <a:pt x="459" y="9"/>
                  </a:lnTo>
                  <a:lnTo>
                    <a:pt x="490" y="9"/>
                  </a:lnTo>
                  <a:lnTo>
                    <a:pt x="520" y="8"/>
                  </a:lnTo>
                  <a:lnTo>
                    <a:pt x="551" y="7"/>
                  </a:lnTo>
                  <a:lnTo>
                    <a:pt x="582" y="7"/>
                  </a:lnTo>
                  <a:lnTo>
                    <a:pt x="615" y="7"/>
                  </a:lnTo>
                  <a:lnTo>
                    <a:pt x="647" y="7"/>
                  </a:lnTo>
                  <a:lnTo>
                    <a:pt x="680" y="6"/>
                  </a:lnTo>
                  <a:lnTo>
                    <a:pt x="712" y="6"/>
                  </a:lnTo>
                  <a:lnTo>
                    <a:pt x="745" y="6"/>
                  </a:lnTo>
                  <a:lnTo>
                    <a:pt x="777" y="6"/>
                  </a:lnTo>
                  <a:lnTo>
                    <a:pt x="810" y="5"/>
                  </a:lnTo>
                  <a:lnTo>
                    <a:pt x="842" y="4"/>
                  </a:lnTo>
                  <a:lnTo>
                    <a:pt x="875" y="4"/>
                  </a:lnTo>
                  <a:lnTo>
                    <a:pt x="906" y="4"/>
                  </a:lnTo>
                  <a:lnTo>
                    <a:pt x="938" y="4"/>
                  </a:lnTo>
                  <a:lnTo>
                    <a:pt x="970" y="3"/>
                  </a:lnTo>
                  <a:lnTo>
                    <a:pt x="1002" y="3"/>
                  </a:lnTo>
                  <a:lnTo>
                    <a:pt x="1031" y="3"/>
                  </a:lnTo>
                  <a:lnTo>
                    <a:pt x="1062" y="2"/>
                  </a:lnTo>
                  <a:lnTo>
                    <a:pt x="1092" y="2"/>
                  </a:lnTo>
                  <a:lnTo>
                    <a:pt x="1121" y="2"/>
                  </a:lnTo>
                  <a:lnTo>
                    <a:pt x="1149" y="2"/>
                  </a:lnTo>
                  <a:lnTo>
                    <a:pt x="1177" y="1"/>
                  </a:lnTo>
                  <a:lnTo>
                    <a:pt x="1203" y="1"/>
                  </a:lnTo>
                  <a:lnTo>
                    <a:pt x="1229" y="1"/>
                  </a:lnTo>
                  <a:lnTo>
                    <a:pt x="1254" y="0"/>
                  </a:lnTo>
                  <a:lnTo>
                    <a:pt x="1278" y="0"/>
                  </a:lnTo>
                  <a:lnTo>
                    <a:pt x="1300" y="0"/>
                  </a:lnTo>
                  <a:lnTo>
                    <a:pt x="1323" y="0"/>
                  </a:lnTo>
                  <a:lnTo>
                    <a:pt x="1342" y="0"/>
                  </a:lnTo>
                  <a:lnTo>
                    <a:pt x="1361" y="0"/>
                  </a:lnTo>
                  <a:lnTo>
                    <a:pt x="1378" y="0"/>
                  </a:lnTo>
                  <a:lnTo>
                    <a:pt x="1396" y="0"/>
                  </a:lnTo>
                  <a:lnTo>
                    <a:pt x="1410" y="0"/>
                  </a:lnTo>
                  <a:lnTo>
                    <a:pt x="1424" y="0"/>
                  </a:lnTo>
                  <a:lnTo>
                    <a:pt x="1436" y="0"/>
                  </a:lnTo>
                  <a:lnTo>
                    <a:pt x="1447" y="0"/>
                  </a:lnTo>
                  <a:lnTo>
                    <a:pt x="1455" y="0"/>
                  </a:lnTo>
                  <a:lnTo>
                    <a:pt x="1462" y="0"/>
                  </a:lnTo>
                  <a:lnTo>
                    <a:pt x="1467" y="0"/>
                  </a:lnTo>
                  <a:lnTo>
                    <a:pt x="1471" y="0"/>
                  </a:lnTo>
                  <a:lnTo>
                    <a:pt x="1475" y="0"/>
                  </a:lnTo>
                  <a:lnTo>
                    <a:pt x="1478" y="0"/>
                  </a:lnTo>
                  <a:lnTo>
                    <a:pt x="1482" y="0"/>
                  </a:lnTo>
                  <a:lnTo>
                    <a:pt x="1487" y="0"/>
                  </a:lnTo>
                  <a:lnTo>
                    <a:pt x="1493" y="0"/>
                  </a:lnTo>
                  <a:lnTo>
                    <a:pt x="1500" y="0"/>
                  </a:lnTo>
                  <a:lnTo>
                    <a:pt x="1506" y="0"/>
                  </a:lnTo>
                  <a:lnTo>
                    <a:pt x="1512" y="1"/>
                  </a:lnTo>
                  <a:lnTo>
                    <a:pt x="1517" y="2"/>
                  </a:lnTo>
                  <a:lnTo>
                    <a:pt x="1522" y="3"/>
                  </a:lnTo>
                  <a:lnTo>
                    <a:pt x="1526" y="4"/>
                  </a:lnTo>
                  <a:lnTo>
                    <a:pt x="1531" y="5"/>
                  </a:lnTo>
                  <a:lnTo>
                    <a:pt x="1533" y="6"/>
                  </a:lnTo>
                  <a:lnTo>
                    <a:pt x="1536" y="8"/>
                  </a:lnTo>
                  <a:lnTo>
                    <a:pt x="1540" y="11"/>
                  </a:lnTo>
                  <a:lnTo>
                    <a:pt x="1543" y="15"/>
                  </a:lnTo>
                  <a:lnTo>
                    <a:pt x="1543" y="19"/>
                  </a:lnTo>
                  <a:lnTo>
                    <a:pt x="1543" y="25"/>
                  </a:lnTo>
                  <a:lnTo>
                    <a:pt x="1542" y="28"/>
                  </a:lnTo>
                  <a:lnTo>
                    <a:pt x="1540" y="31"/>
                  </a:lnTo>
                  <a:lnTo>
                    <a:pt x="1539" y="34"/>
                  </a:lnTo>
                  <a:lnTo>
                    <a:pt x="1537" y="38"/>
                  </a:lnTo>
                  <a:lnTo>
                    <a:pt x="1534" y="41"/>
                  </a:lnTo>
                  <a:lnTo>
                    <a:pt x="1532" y="45"/>
                  </a:lnTo>
                  <a:lnTo>
                    <a:pt x="1530" y="49"/>
                  </a:lnTo>
                  <a:lnTo>
                    <a:pt x="1528" y="54"/>
                  </a:lnTo>
                  <a:lnTo>
                    <a:pt x="1524" y="58"/>
                  </a:lnTo>
                  <a:lnTo>
                    <a:pt x="1520" y="63"/>
                  </a:lnTo>
                  <a:lnTo>
                    <a:pt x="1516" y="68"/>
                  </a:lnTo>
                  <a:lnTo>
                    <a:pt x="1512" y="74"/>
                  </a:lnTo>
                  <a:lnTo>
                    <a:pt x="832" y="985"/>
                  </a:lnTo>
                  <a:lnTo>
                    <a:pt x="828" y="990"/>
                  </a:lnTo>
                  <a:lnTo>
                    <a:pt x="824" y="995"/>
                  </a:lnTo>
                  <a:lnTo>
                    <a:pt x="820" y="999"/>
                  </a:lnTo>
                  <a:lnTo>
                    <a:pt x="816" y="1004"/>
                  </a:lnTo>
                  <a:lnTo>
                    <a:pt x="813" y="1007"/>
                  </a:lnTo>
                  <a:lnTo>
                    <a:pt x="810" y="1011"/>
                  </a:lnTo>
                  <a:lnTo>
                    <a:pt x="807" y="1014"/>
                  </a:lnTo>
                  <a:lnTo>
                    <a:pt x="804" y="1017"/>
                  </a:lnTo>
                  <a:lnTo>
                    <a:pt x="801" y="1020"/>
                  </a:lnTo>
                  <a:lnTo>
                    <a:pt x="798" y="1022"/>
                  </a:lnTo>
                  <a:lnTo>
                    <a:pt x="795" y="1024"/>
                  </a:lnTo>
                  <a:lnTo>
                    <a:pt x="792" y="1026"/>
                  </a:lnTo>
                  <a:lnTo>
                    <a:pt x="785" y="1028"/>
                  </a:lnTo>
                  <a:lnTo>
                    <a:pt x="780" y="1029"/>
                  </a:lnTo>
                  <a:lnTo>
                    <a:pt x="774" y="1028"/>
                  </a:lnTo>
                  <a:lnTo>
                    <a:pt x="768" y="1026"/>
                  </a:lnTo>
                  <a:lnTo>
                    <a:pt x="764" y="1024"/>
                  </a:lnTo>
                  <a:lnTo>
                    <a:pt x="761" y="1022"/>
                  </a:lnTo>
                  <a:lnTo>
                    <a:pt x="758" y="1019"/>
                  </a:lnTo>
                  <a:lnTo>
                    <a:pt x="755" y="1017"/>
                  </a:lnTo>
                  <a:lnTo>
                    <a:pt x="751" y="1013"/>
                  </a:lnTo>
                  <a:lnTo>
                    <a:pt x="748" y="1010"/>
                  </a:lnTo>
                  <a:lnTo>
                    <a:pt x="744" y="1006"/>
                  </a:lnTo>
                  <a:lnTo>
                    <a:pt x="741" y="1003"/>
                  </a:lnTo>
                  <a:lnTo>
                    <a:pt x="737" y="998"/>
                  </a:lnTo>
                  <a:lnTo>
                    <a:pt x="733" y="994"/>
                  </a:lnTo>
                  <a:lnTo>
                    <a:pt x="729" y="988"/>
                  </a:lnTo>
                  <a:lnTo>
                    <a:pt x="725" y="984"/>
                  </a:lnTo>
                  <a:lnTo>
                    <a:pt x="725" y="9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2000" b="1" dirty="0">
                  <a:solidFill>
                    <a:schemeClr val="bg1"/>
                  </a:solidFill>
                </a:rPr>
                <a:t>Difficult</a:t>
              </a:r>
            </a:p>
            <a:p>
              <a:pPr algn="ctr"/>
              <a:r>
                <a:rPr lang="en-US" sz="2000" b="1" dirty="0">
                  <a:solidFill>
                    <a:schemeClr val="bg1"/>
                  </a:solidFill>
                </a:rPr>
                <a:t>Apps</a:t>
              </a:r>
            </a:p>
          </p:txBody>
        </p:sp>
      </p:grpSp>
      <p:sp>
        <p:nvSpPr>
          <p:cNvPr id="2" name="Title 1"/>
          <p:cNvSpPr>
            <a:spLocks noGrp="1"/>
          </p:cNvSpPr>
          <p:nvPr>
            <p:ph type="title"/>
          </p:nvPr>
        </p:nvSpPr>
        <p:spPr/>
        <p:txBody>
          <a:bodyPr/>
          <a:lstStyle/>
          <a:p>
            <a:r>
              <a:rPr lang="en-US" dirty="0" smtClean="0"/>
              <a:t>Wrap Up – Move to Windows 7 Now</a:t>
            </a:r>
            <a:endParaRPr lang="en-US" dirty="0"/>
          </a:p>
        </p:txBody>
      </p:sp>
      <p:sp>
        <p:nvSpPr>
          <p:cNvPr id="3" name="Content Placeholder 2"/>
          <p:cNvSpPr>
            <a:spLocks noGrp="1"/>
          </p:cNvSpPr>
          <p:nvPr>
            <p:ph type="body" sz="quarter" idx="10"/>
          </p:nvPr>
        </p:nvSpPr>
        <p:spPr>
          <a:xfrm>
            <a:off x="519113" y="1447804"/>
            <a:ext cx="11149013" cy="2012859"/>
          </a:xfrm>
        </p:spPr>
        <p:txBody>
          <a:bodyPr/>
          <a:lstStyle/>
          <a:p>
            <a:r>
              <a:rPr lang="en-US" sz="2800" dirty="0" smtClean="0"/>
              <a:t>Test your applications and identify your “difficult” applications</a:t>
            </a:r>
          </a:p>
          <a:p>
            <a:endParaRPr lang="en-US" dirty="0" smtClean="0"/>
          </a:p>
          <a:p>
            <a:endParaRPr lang="en-US" dirty="0" smtClean="0"/>
          </a:p>
          <a:p>
            <a:endParaRPr lang="en-US" dirty="0"/>
          </a:p>
        </p:txBody>
      </p:sp>
      <p:sp>
        <p:nvSpPr>
          <p:cNvPr id="14" name="Chevron 13"/>
          <p:cNvSpPr/>
          <p:nvPr/>
        </p:nvSpPr>
        <p:spPr>
          <a:xfrm>
            <a:off x="1875467" y="2388075"/>
            <a:ext cx="2560254" cy="611900"/>
          </a:xfrm>
          <a:prstGeom prst="chevron">
            <a:avLst/>
          </a:prstGeom>
          <a:solidFill>
            <a:schemeClr val="accent2"/>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vert="horz" wrap="square" lIns="91424" tIns="45713" rIns="91424" bIns="45713" numCol="1" rtlCol="0" anchor="ctr" anchorCtr="0" compatLnSpc="1">
            <a:prstTxWarp prst="textNoShape">
              <a:avLst/>
            </a:prstTxWarp>
          </a:bodyPr>
          <a:lstStyle/>
          <a:p>
            <a:pPr indent="-342857" algn="ctr" defTabSz="913985" fontAlgn="base">
              <a:lnSpc>
                <a:spcPct val="85000"/>
              </a:lnSpc>
              <a:spcBef>
                <a:spcPct val="0"/>
              </a:spcBef>
              <a:spcAft>
                <a:spcPct val="0"/>
              </a:spcAft>
              <a:buClr>
                <a:srgbClr val="311852"/>
              </a:buClr>
              <a:buSzPct val="55000"/>
              <a:defRPr/>
            </a:pPr>
            <a:r>
              <a:rPr lang="en-US" sz="2400" dirty="0">
                <a:solidFill>
                  <a:schemeClr val="tx1"/>
                </a:solidFill>
                <a:latin typeface="Segoe" pitchFamily="34" charset="0"/>
              </a:rPr>
              <a:t>Test</a:t>
            </a:r>
          </a:p>
        </p:txBody>
      </p:sp>
      <p:sp>
        <p:nvSpPr>
          <p:cNvPr id="15" name="Chevron 14"/>
          <p:cNvSpPr/>
          <p:nvPr/>
        </p:nvSpPr>
        <p:spPr>
          <a:xfrm>
            <a:off x="4349477" y="2388075"/>
            <a:ext cx="2560254" cy="611900"/>
          </a:xfrm>
          <a:prstGeom prst="chevron">
            <a:avLst/>
          </a:prstGeom>
          <a:solidFill>
            <a:schemeClr val="accent3"/>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vert="horz" wrap="square" lIns="91424" tIns="45713" rIns="91424" bIns="45713" numCol="1" rtlCol="0" anchor="ctr" anchorCtr="0" compatLnSpc="1">
            <a:prstTxWarp prst="textNoShape">
              <a:avLst/>
            </a:prstTxWarp>
          </a:bodyPr>
          <a:lstStyle/>
          <a:p>
            <a:pPr marL="0" lvl="1" indent="-342857" algn="ctr" defTabSz="913985" fontAlgn="base">
              <a:lnSpc>
                <a:spcPct val="85000"/>
              </a:lnSpc>
              <a:spcBef>
                <a:spcPct val="0"/>
              </a:spcBef>
              <a:spcAft>
                <a:spcPct val="0"/>
              </a:spcAft>
              <a:buClr>
                <a:srgbClr val="311852"/>
              </a:buClr>
              <a:buSzPct val="55000"/>
              <a:tabLst>
                <a:tab pos="424536" algn="l"/>
              </a:tabLst>
              <a:defRPr/>
            </a:pPr>
            <a:r>
              <a:rPr lang="en-US" altLang="zh-CN" sz="2400" dirty="0">
                <a:solidFill>
                  <a:schemeClr val="tx1"/>
                </a:solidFill>
                <a:latin typeface="Segoe" pitchFamily="34" charset="0"/>
              </a:rPr>
              <a:t>Migrate</a:t>
            </a:r>
          </a:p>
        </p:txBody>
      </p:sp>
      <p:sp>
        <p:nvSpPr>
          <p:cNvPr id="8" name="Content Placeholder 2"/>
          <p:cNvSpPr txBox="1">
            <a:spLocks/>
          </p:cNvSpPr>
          <p:nvPr/>
        </p:nvSpPr>
        <p:spPr>
          <a:xfrm>
            <a:off x="1668375" y="5061643"/>
            <a:ext cx="7922450" cy="997196"/>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85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15" lvl="1" indent="0" algn="ctr">
              <a:buNone/>
            </a:pPr>
            <a:r>
              <a:rPr lang="en-US" sz="3600" i="1" spc="-151" dirty="0">
                <a:ln w="3175">
                  <a:noFill/>
                </a:ln>
                <a:solidFill>
                  <a:schemeClr val="tx2"/>
                </a:solidFill>
                <a:latin typeface="+mj-lt"/>
                <a:cs typeface="Arial" charset="0"/>
              </a:rPr>
              <a:t>Use MED-V to Unblock and Accelerate Your Windows 7 Deployment</a:t>
            </a:r>
          </a:p>
        </p:txBody>
      </p:sp>
      <p:sp>
        <p:nvSpPr>
          <p:cNvPr id="4" name="Rectangle 3"/>
          <p:cNvSpPr/>
          <p:nvPr/>
        </p:nvSpPr>
        <p:spPr>
          <a:xfrm>
            <a:off x="478302" y="3640069"/>
            <a:ext cx="10723097" cy="954107"/>
          </a:xfrm>
          <a:prstGeom prst="rect">
            <a:avLst/>
          </a:prstGeom>
        </p:spPr>
        <p:txBody>
          <a:bodyPr wrap="square" lIns="91428" tIns="45715" rIns="91428" bIns="45715">
            <a:spAutoFit/>
          </a:bodyPr>
          <a:lstStyle/>
          <a:p>
            <a:r>
              <a:rPr lang="en-US" sz="2800" i="1" dirty="0"/>
              <a:t>“Difficult” applications don’t have to stop your move to Windows 7, with MED-V these can run seamlessly for users – NOW!</a:t>
            </a:r>
            <a:endParaRPr lang="en-US" sz="2000" dirty="0"/>
          </a:p>
        </p:txBody>
      </p:sp>
      <p:sp>
        <p:nvSpPr>
          <p:cNvPr id="22" name="Chevron 21"/>
          <p:cNvSpPr/>
          <p:nvPr/>
        </p:nvSpPr>
        <p:spPr>
          <a:xfrm>
            <a:off x="6821837" y="2390933"/>
            <a:ext cx="2645720" cy="609043"/>
          </a:xfrm>
          <a:prstGeom prst="chevron">
            <a:avLst/>
          </a:prstGeom>
          <a:solidFill>
            <a:schemeClr val="accent1"/>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vert="horz" wrap="square" lIns="91424" tIns="45713" rIns="91424" bIns="45713" numCol="1" rtlCol="0" anchor="ctr" anchorCtr="0" compatLnSpc="1">
            <a:prstTxWarp prst="textNoShape">
              <a:avLst/>
            </a:prstTxWarp>
          </a:bodyPr>
          <a:lstStyle/>
          <a:p>
            <a:pPr indent="-342857" algn="ctr" defTabSz="913985" fontAlgn="base">
              <a:lnSpc>
                <a:spcPct val="85000"/>
              </a:lnSpc>
              <a:spcBef>
                <a:spcPct val="0"/>
              </a:spcBef>
              <a:spcAft>
                <a:spcPct val="0"/>
              </a:spcAft>
              <a:buClr>
                <a:srgbClr val="311852"/>
              </a:buClr>
              <a:buSzPct val="55000"/>
              <a:defRPr/>
            </a:pPr>
            <a:r>
              <a:rPr lang="en-US" altLang="zh-CN" sz="2400" dirty="0">
                <a:solidFill>
                  <a:schemeClr val="tx1"/>
                </a:solidFill>
                <a:latin typeface="Segoe" pitchFamily="34" charset="0"/>
              </a:rPr>
              <a:t>Upgrade OS</a:t>
            </a:r>
          </a:p>
        </p:txBody>
      </p:sp>
    </p:spTree>
    <p:extLst>
      <p:ext uri="{BB962C8B-B14F-4D97-AF65-F5344CB8AC3E}">
        <p14:creationId xmlns:p14="http://schemas.microsoft.com/office/powerpoint/2010/main" val="38031858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500"/>
                            </p:stCondLst>
                            <p:childTnLst>
                              <p:par>
                                <p:cTn id="26" presetID="31" presetClass="exit" presetSubtype="0" fill="hold" nodeType="afterEffect">
                                  <p:stCondLst>
                                    <p:cond delay="0"/>
                                  </p:stCondLst>
                                  <p:childTnLst>
                                    <p:anim calcmode="lin" valueType="num">
                                      <p:cBhvr>
                                        <p:cTn id="27" dur="1500"/>
                                        <p:tgtEl>
                                          <p:spTgt spid="25"/>
                                        </p:tgtEl>
                                        <p:attrNameLst>
                                          <p:attrName>ppt_w</p:attrName>
                                        </p:attrNameLst>
                                      </p:cBhvr>
                                      <p:tavLst>
                                        <p:tav tm="0">
                                          <p:val>
                                            <p:strVal val="ppt_w"/>
                                          </p:val>
                                        </p:tav>
                                        <p:tav tm="100000">
                                          <p:val>
                                            <p:fltVal val="0"/>
                                          </p:val>
                                        </p:tav>
                                      </p:tavLst>
                                    </p:anim>
                                    <p:anim calcmode="lin" valueType="num">
                                      <p:cBhvr>
                                        <p:cTn id="28" dur="1500"/>
                                        <p:tgtEl>
                                          <p:spTgt spid="25"/>
                                        </p:tgtEl>
                                        <p:attrNameLst>
                                          <p:attrName>ppt_h</p:attrName>
                                        </p:attrNameLst>
                                      </p:cBhvr>
                                      <p:tavLst>
                                        <p:tav tm="0">
                                          <p:val>
                                            <p:strVal val="ppt_h"/>
                                          </p:val>
                                        </p:tav>
                                        <p:tav tm="100000">
                                          <p:val>
                                            <p:fltVal val="0"/>
                                          </p:val>
                                        </p:tav>
                                      </p:tavLst>
                                    </p:anim>
                                    <p:anim calcmode="lin" valueType="num">
                                      <p:cBhvr>
                                        <p:cTn id="29" dur="1500"/>
                                        <p:tgtEl>
                                          <p:spTgt spid="25"/>
                                        </p:tgtEl>
                                        <p:attrNameLst>
                                          <p:attrName>style.rotation</p:attrName>
                                        </p:attrNameLst>
                                      </p:cBhvr>
                                      <p:tavLst>
                                        <p:tav tm="0">
                                          <p:val>
                                            <p:fltVal val="0"/>
                                          </p:val>
                                        </p:tav>
                                        <p:tav tm="100000">
                                          <p:val>
                                            <p:fltVal val="90"/>
                                          </p:val>
                                        </p:tav>
                                      </p:tavLst>
                                    </p:anim>
                                    <p:animEffect transition="out" filter="fade">
                                      <p:cBhvr>
                                        <p:cTn id="30" dur="1500"/>
                                        <p:tgtEl>
                                          <p:spTgt spid="25"/>
                                        </p:tgtEl>
                                      </p:cBhvr>
                                    </p:animEffect>
                                    <p:set>
                                      <p:cBhvr>
                                        <p:cTn id="31" dur="1" fill="hold">
                                          <p:stCondLst>
                                            <p:cond delay="1499"/>
                                          </p:stCondLst>
                                        </p:cTn>
                                        <p:tgtEl>
                                          <p:spTgt spid="25"/>
                                        </p:tgtEl>
                                        <p:attrNameLst>
                                          <p:attrName>style.visibility</p:attrName>
                                        </p:attrNameLst>
                                      </p:cBhvr>
                                      <p:to>
                                        <p:strVal val="hidden"/>
                                      </p:to>
                                    </p:set>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500" fill="hold"/>
                                        <p:tgtEl>
                                          <p:spTgt spid="22"/>
                                        </p:tgtEl>
                                        <p:attrNameLst>
                                          <p:attrName>ppt_x</p:attrName>
                                        </p:attrNameLst>
                                      </p:cBhvr>
                                      <p:tavLst>
                                        <p:tav tm="0">
                                          <p:val>
                                            <p:strVal val="0-#ppt_w/2"/>
                                          </p:val>
                                        </p:tav>
                                        <p:tav tm="100000">
                                          <p:val>
                                            <p:strVal val="#ppt_x"/>
                                          </p:val>
                                        </p:tav>
                                      </p:tavLst>
                                    </p:anim>
                                    <p:anim calcmode="lin" valueType="num">
                                      <p:cBhvr additive="base">
                                        <p:cTn id="36" dur="1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P spid="15" grpId="0" animBg="1"/>
      <p:bldP spid="8" grpId="0"/>
      <p:bldP spid="4" grpId="0"/>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smtClean="0"/>
              <a:t>Conclusion</a:t>
            </a:r>
            <a:endParaRPr lang="en-US" dirty="0"/>
          </a:p>
        </p:txBody>
      </p:sp>
      <p:sp>
        <p:nvSpPr>
          <p:cNvPr id="4" name="Title 3"/>
          <p:cNvSpPr>
            <a:spLocks noGrp="1"/>
          </p:cNvSpPr>
          <p:nvPr>
            <p:ph type="ctrTitle"/>
          </p:nvPr>
        </p:nvSpPr>
        <p:spPr/>
        <p:txBody>
          <a:bodyPr/>
          <a:lstStyle/>
          <a:p>
            <a:r>
              <a:rPr lang="en-US" smtClean="0"/>
              <a:t>Questions and Answers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8436598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082390"/>
            <a:ext cx="11173090" cy="1348061"/>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Breakout Sessions:</a:t>
            </a:r>
          </a:p>
          <a:p>
            <a:pPr marL="917557" lvl="1" indent="-460375">
              <a:lnSpc>
                <a:spcPct val="90000"/>
              </a:lnSpc>
              <a:spcBef>
                <a:spcPct val="20000"/>
              </a:spcBef>
              <a:buSzPct val="90000"/>
              <a:buBlip>
                <a:blip r:embed="rId3"/>
              </a:buBlip>
            </a:pPr>
            <a:r>
              <a:rPr lang="en-US" sz="2400" b="1" dirty="0">
                <a:gradFill>
                  <a:gsLst>
                    <a:gs pos="0">
                      <a:schemeClr val="tx1"/>
                    </a:gs>
                    <a:gs pos="100000">
                      <a:schemeClr val="tx1"/>
                    </a:gs>
                  </a:gsLst>
                  <a:lin ang="5400000" scaled="0"/>
                </a:gradFill>
              </a:rPr>
              <a:t>WCL311</a:t>
            </a:r>
            <a:r>
              <a:rPr lang="en-US" sz="2400" dirty="0">
                <a:gradFill>
                  <a:gsLst>
                    <a:gs pos="0">
                      <a:schemeClr val="tx1"/>
                    </a:gs>
                    <a:gs pos="100000">
                      <a:schemeClr val="tx1"/>
                    </a:gs>
                  </a:gsLst>
                  <a:lin ang="5400000" scaled="0"/>
                </a:gradFill>
              </a:rPr>
              <a:t> | Solving Common IT Pro Pain Points with the Microsoft Desktop Optimization Pack (MDOP</a:t>
            </a:r>
            <a:r>
              <a:rPr lang="en-US" sz="2400" dirty="0" smtClean="0">
                <a:gradFill>
                  <a:gsLst>
                    <a:gs pos="0">
                      <a:schemeClr val="tx1"/>
                    </a:gs>
                    <a:gs pos="100000">
                      <a:schemeClr val="tx1"/>
                    </a:gs>
                  </a:gsLst>
                  <a:lin ang="5400000" scaled="0"/>
                </a:gradFill>
              </a:rPr>
              <a:t>)</a:t>
            </a:r>
            <a:endParaRPr lang="en-US" sz="2400" dirty="0">
              <a:gradFill>
                <a:gsLst>
                  <a:gs pos="0">
                    <a:schemeClr val="tx1"/>
                  </a:gs>
                  <a:gs pos="100000">
                    <a:schemeClr val="tx1"/>
                  </a:gs>
                </a:gsLst>
                <a:lin ang="5400000" scaled="0"/>
              </a:gradFill>
            </a:endParaRPr>
          </a:p>
        </p:txBody>
      </p:sp>
      <p:sp>
        <p:nvSpPr>
          <p:cNvPr id="10" name="Rectangle 9"/>
          <p:cNvSpPr/>
          <p:nvPr/>
        </p:nvSpPr>
        <p:spPr bwMode="auto">
          <a:xfrm>
            <a:off x="506778" y="3686709"/>
            <a:ext cx="11173090" cy="1348061"/>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Interactive </a:t>
            </a:r>
            <a:r>
              <a:rPr lang="en-US" sz="2400" dirty="0" smtClean="0">
                <a:gradFill>
                  <a:gsLst>
                    <a:gs pos="0">
                      <a:schemeClr val="tx1"/>
                    </a:gs>
                    <a:gs pos="100000">
                      <a:schemeClr val="tx1"/>
                    </a:gs>
                  </a:gsLst>
                  <a:lin ang="5400000" scaled="0"/>
                </a:gradFill>
              </a:rPr>
              <a:t>Sessions:</a:t>
            </a:r>
          </a:p>
          <a:p>
            <a:pPr marL="917557" lvl="1" indent="-460375">
              <a:lnSpc>
                <a:spcPct val="90000"/>
              </a:lnSpc>
              <a:spcBef>
                <a:spcPct val="20000"/>
              </a:spcBef>
              <a:buSzPct val="90000"/>
              <a:buBlip>
                <a:blip r:embed="rId3"/>
              </a:buBlip>
            </a:pPr>
            <a:r>
              <a:rPr lang="en-US" sz="2400" b="1" dirty="0">
                <a:gradFill>
                  <a:gsLst>
                    <a:gs pos="0">
                      <a:schemeClr val="tx1"/>
                    </a:gs>
                    <a:gs pos="100000">
                      <a:schemeClr val="tx1"/>
                    </a:gs>
                  </a:gsLst>
                  <a:lin ang="5400000" scaled="0"/>
                </a:gradFill>
              </a:rPr>
              <a:t>VIR375-INT</a:t>
            </a:r>
            <a:r>
              <a:rPr lang="en-US" sz="2400" dirty="0">
                <a:gradFill>
                  <a:gsLst>
                    <a:gs pos="0">
                      <a:schemeClr val="tx1"/>
                    </a:gs>
                    <a:gs pos="100000">
                      <a:schemeClr val="tx1"/>
                    </a:gs>
                  </a:gsLst>
                  <a:lin ang="5400000" scaled="0"/>
                </a:gradFill>
              </a:rPr>
              <a:t> | Deploying MED-V 2.0 with Microsoft System Center Configuration Manager </a:t>
            </a:r>
            <a:r>
              <a:rPr lang="en-US" sz="2400" dirty="0" smtClean="0">
                <a:gradFill>
                  <a:gsLst>
                    <a:gs pos="0">
                      <a:schemeClr val="tx1"/>
                    </a:gs>
                    <a:gs pos="100000">
                      <a:schemeClr val="tx1"/>
                    </a:gs>
                  </a:gsLst>
                  <a:lin ang="5400000" scaled="0"/>
                </a:gradFill>
              </a:rPr>
              <a:t>2007</a:t>
            </a:r>
            <a:endParaRPr lang="en-US" sz="2400" dirty="0">
              <a:gradFill>
                <a:gsLst>
                  <a:gs pos="0">
                    <a:schemeClr val="tx1"/>
                  </a:gs>
                  <a:gs pos="100000">
                    <a:schemeClr val="tx1"/>
                  </a:gs>
                </a:gsLst>
                <a:lin ang="5400000" scaled="0"/>
              </a:gradFill>
            </a:endParaRPr>
          </a:p>
        </p:txBody>
      </p:sp>
      <p:sp>
        <p:nvSpPr>
          <p:cNvPr id="11" name="Rectangle 10"/>
          <p:cNvSpPr/>
          <p:nvPr/>
        </p:nvSpPr>
        <p:spPr bwMode="auto">
          <a:xfrm>
            <a:off x="507865" y="2549427"/>
            <a:ext cx="11173090" cy="1015663"/>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Hands-on </a:t>
            </a:r>
            <a:r>
              <a:rPr lang="en-US" sz="2400" dirty="0" smtClean="0">
                <a:gradFill>
                  <a:gsLst>
                    <a:gs pos="0">
                      <a:schemeClr val="tx1"/>
                    </a:gs>
                    <a:gs pos="100000">
                      <a:schemeClr val="tx1"/>
                    </a:gs>
                  </a:gsLst>
                  <a:lin ang="5400000" scaled="0"/>
                </a:gradFill>
              </a:rPr>
              <a:t>Labs:</a:t>
            </a:r>
          </a:p>
          <a:p>
            <a:pPr marL="917557" lvl="1" indent="-460375">
              <a:lnSpc>
                <a:spcPct val="90000"/>
              </a:lnSpc>
              <a:spcBef>
                <a:spcPct val="20000"/>
              </a:spcBef>
              <a:buSzPct val="90000"/>
              <a:buBlip>
                <a:blip r:embed="rId3"/>
              </a:buBlip>
            </a:pPr>
            <a:r>
              <a:rPr lang="en-US" sz="2400" b="1" dirty="0">
                <a:gradFill>
                  <a:gsLst>
                    <a:gs pos="0">
                      <a:schemeClr val="tx1"/>
                    </a:gs>
                    <a:gs pos="100000">
                      <a:schemeClr val="tx1"/>
                    </a:gs>
                  </a:gsLst>
                  <a:lin ang="5400000" scaled="0"/>
                </a:gradFill>
              </a:rPr>
              <a:t>VIR383-HOL</a:t>
            </a:r>
            <a:r>
              <a:rPr lang="en-US" sz="2400" dirty="0">
                <a:gradFill>
                  <a:gsLst>
                    <a:gs pos="0">
                      <a:schemeClr val="tx1"/>
                    </a:gs>
                    <a:gs pos="100000">
                      <a:schemeClr val="tx1"/>
                    </a:gs>
                  </a:gsLst>
                  <a:lin ang="5400000" scaled="0"/>
                </a:gradFill>
              </a:rPr>
              <a:t> | Microsoft Enterprise Desktop Virtualization (MED-V) 2.0</a:t>
            </a:r>
          </a:p>
        </p:txBody>
      </p:sp>
      <p:sp>
        <p:nvSpPr>
          <p:cNvPr id="15" name="Rectangle 14"/>
          <p:cNvSpPr/>
          <p:nvPr/>
        </p:nvSpPr>
        <p:spPr bwMode="auto">
          <a:xfrm>
            <a:off x="499239" y="5170352"/>
            <a:ext cx="11173090" cy="142192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Later </a:t>
            </a:r>
            <a:r>
              <a:rPr lang="en-US" sz="2400" dirty="0" smtClean="0">
                <a:gradFill>
                  <a:gsLst>
                    <a:gs pos="0">
                      <a:schemeClr val="tx1"/>
                    </a:gs>
                    <a:gs pos="100000">
                      <a:schemeClr val="tx1"/>
                    </a:gs>
                  </a:gsLst>
                  <a:lin ang="5400000" scaled="0"/>
                </a:gradFill>
              </a:rPr>
              <a:t>At:</a:t>
            </a: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4"/>
              </a:rPr>
              <a:t>briz@microsoft.com</a:t>
            </a:r>
            <a:endParaRPr lang="en-US" sz="2400" dirty="0" smtClean="0">
              <a:gradFill>
                <a:gsLst>
                  <a:gs pos="0">
                    <a:schemeClr val="tx1"/>
                  </a:gs>
                  <a:gs pos="100000">
                    <a:schemeClr val="tx1"/>
                  </a:gs>
                </a:gsLst>
                <a:lin ang="5400000" scaled="0"/>
              </a:gradFill>
            </a:endParaRPr>
          </a:p>
          <a:p>
            <a:pPr marL="917557" lvl="1"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t</a:t>
            </a:r>
            <a:r>
              <a:rPr lang="en-US" sz="2400" dirty="0" smtClean="0">
                <a:gradFill>
                  <a:gsLst>
                    <a:gs pos="0">
                      <a:schemeClr val="tx1"/>
                    </a:gs>
                    <a:gs pos="100000">
                      <a:schemeClr val="tx1"/>
                    </a:gs>
                  </a:gsLst>
                  <a:lin ang="5400000" scaled="0"/>
                </a:gradFill>
              </a:rPr>
              <a:t>witter: @</a:t>
            </a:r>
            <a:r>
              <a:rPr lang="en-US" sz="2400" dirty="0" err="1" smtClean="0">
                <a:gradFill>
                  <a:gsLst>
                    <a:gs pos="0">
                      <a:schemeClr val="tx1"/>
                    </a:gs>
                    <a:gs pos="100000">
                      <a:schemeClr val="tx1"/>
                    </a:gs>
                  </a:gsLst>
                  <a:lin ang="5400000" scaled="0"/>
                </a:gradFill>
              </a:rPr>
              <a:t>bzurc</a:t>
            </a:r>
            <a:r>
              <a:rPr lang="en-US" sz="2400" dirty="0" smtClean="0">
                <a:gradFill>
                  <a:gsLst>
                    <a:gs pos="0">
                      <a:schemeClr val="tx1"/>
                    </a:gs>
                    <a:gs pos="100000">
                      <a:schemeClr val="tx1"/>
                    </a:gs>
                  </a:gsLst>
                  <a:lin ang="5400000" scaled="0"/>
                </a:gradFill>
              </a:rPr>
              <a:t>  - #</a:t>
            </a:r>
            <a:r>
              <a:rPr lang="en-US" sz="2400" dirty="0" err="1" smtClean="0">
                <a:gradFill>
                  <a:gsLst>
                    <a:gs pos="0">
                      <a:schemeClr val="tx1"/>
                    </a:gs>
                    <a:gs pos="100000">
                      <a:schemeClr val="tx1"/>
                    </a:gs>
                  </a:gsLst>
                  <a:lin ang="5400000" scaled="0"/>
                </a:gradFill>
              </a:rPr>
              <a:t>teched</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54394803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53322643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57112085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Agenda</a:t>
            </a:r>
            <a:endParaRPr lang="en-US" dirty="0"/>
          </a:p>
        </p:txBody>
      </p:sp>
      <p:graphicFrame>
        <p:nvGraphicFramePr>
          <p:cNvPr id="4" name="Diagram 3"/>
          <p:cNvGraphicFramePr/>
          <p:nvPr>
            <p:extLst>
              <p:ext uri="{D42A27DB-BD31-4B8C-83A1-F6EECF244321}">
                <p14:modId xmlns:p14="http://schemas.microsoft.com/office/powerpoint/2010/main" val="2482284145"/>
              </p:ext>
            </p:extLst>
          </p:nvPr>
        </p:nvGraphicFramePr>
        <p:xfrm>
          <a:off x="1173103" y="1409879"/>
          <a:ext cx="9625166" cy="4501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819739" y="1973518"/>
            <a:ext cx="277320" cy="615553"/>
          </a:xfrm>
          <a:prstGeom prst="rect">
            <a:avLst/>
          </a:prstGeom>
          <a:noFill/>
        </p:spPr>
        <p:txBody>
          <a:bodyPr wrap="none" lIns="0" tIns="0" rIns="0" bIns="0" rtlCol="0">
            <a:spAutoFit/>
          </a:bodyPr>
          <a:lstStyle/>
          <a:p>
            <a:r>
              <a:rPr lang="en-US" sz="4000" dirty="0">
                <a:solidFill>
                  <a:srgbClr val="00B0F0"/>
                </a:solidFill>
              </a:rPr>
              <a:t>1</a:t>
            </a:r>
          </a:p>
        </p:txBody>
      </p:sp>
      <p:sp>
        <p:nvSpPr>
          <p:cNvPr id="7" name="TextBox 6"/>
          <p:cNvSpPr txBox="1"/>
          <p:nvPr/>
        </p:nvSpPr>
        <p:spPr>
          <a:xfrm>
            <a:off x="2189111" y="3335632"/>
            <a:ext cx="277320" cy="615553"/>
          </a:xfrm>
          <a:prstGeom prst="rect">
            <a:avLst/>
          </a:prstGeom>
          <a:noFill/>
        </p:spPr>
        <p:txBody>
          <a:bodyPr wrap="none" lIns="0" tIns="0" rIns="0" bIns="0" rtlCol="0">
            <a:spAutoFit/>
          </a:bodyPr>
          <a:lstStyle/>
          <a:p>
            <a:r>
              <a:rPr lang="en-US" sz="4000" dirty="0">
                <a:solidFill>
                  <a:srgbClr val="00B0F0"/>
                </a:solidFill>
              </a:rPr>
              <a:t>2</a:t>
            </a:r>
          </a:p>
        </p:txBody>
      </p:sp>
      <p:sp>
        <p:nvSpPr>
          <p:cNvPr id="8" name="TextBox 7"/>
          <p:cNvSpPr txBox="1"/>
          <p:nvPr/>
        </p:nvSpPr>
        <p:spPr>
          <a:xfrm>
            <a:off x="1867202" y="4700793"/>
            <a:ext cx="277320" cy="615553"/>
          </a:xfrm>
          <a:prstGeom prst="rect">
            <a:avLst/>
          </a:prstGeom>
          <a:noFill/>
        </p:spPr>
        <p:txBody>
          <a:bodyPr wrap="none" lIns="0" tIns="0" rIns="0" bIns="0" rtlCol="0">
            <a:spAutoFit/>
          </a:bodyPr>
          <a:lstStyle/>
          <a:p>
            <a:r>
              <a:rPr lang="en-US" sz="4000" dirty="0">
                <a:solidFill>
                  <a:srgbClr val="00B0F0"/>
                </a:solidFill>
              </a:rPr>
              <a:t>3</a:t>
            </a:r>
          </a:p>
        </p:txBody>
      </p:sp>
      <p:sp>
        <p:nvSpPr>
          <p:cNvPr id="9" name="TextBox 8"/>
          <p:cNvSpPr txBox="1"/>
          <p:nvPr/>
        </p:nvSpPr>
        <p:spPr>
          <a:xfrm rot="5400000" flipH="1">
            <a:off x="9590972" y="3563369"/>
            <a:ext cx="1505220" cy="492443"/>
          </a:xfrm>
          <a:prstGeom prst="rect">
            <a:avLst/>
          </a:prstGeom>
          <a:noFill/>
        </p:spPr>
        <p:txBody>
          <a:bodyPr wrap="none" lIns="0" tIns="0" rIns="0" bIns="0" rtlCol="0">
            <a:spAutoFit/>
          </a:bodyPr>
          <a:lstStyle/>
          <a:p>
            <a:r>
              <a:rPr lang="en-US" sz="3200" dirty="0">
                <a:gradFill>
                  <a:gsLst>
                    <a:gs pos="0">
                      <a:schemeClr val="tx1"/>
                    </a:gs>
                    <a:gs pos="86000">
                      <a:schemeClr val="tx1"/>
                    </a:gs>
                  </a:gsLst>
                  <a:lin ang="5400000" scaled="0"/>
                </a:gradFill>
              </a:rPr>
              <a:t>DEMOS</a:t>
            </a:r>
          </a:p>
        </p:txBody>
      </p:sp>
    </p:spTree>
    <p:extLst>
      <p:ext uri="{BB962C8B-B14F-4D97-AF65-F5344CB8AC3E}">
        <p14:creationId xmlns:p14="http://schemas.microsoft.com/office/powerpoint/2010/main" val="1548663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347B23E-73B6-4155-9DF6-A93D3C42D1E4}"/>
                                            </p:graphicEl>
                                          </p:spTgt>
                                        </p:tgtEl>
                                        <p:attrNameLst>
                                          <p:attrName>style.visibility</p:attrName>
                                        </p:attrNameLst>
                                      </p:cBhvr>
                                      <p:to>
                                        <p:strVal val="visible"/>
                                      </p:to>
                                    </p:set>
                                    <p:animEffect transition="in" filter="fade">
                                      <p:cBhvr>
                                        <p:cTn id="7" dur="500"/>
                                        <p:tgtEl>
                                          <p:spTgt spid="4">
                                            <p:graphicEl>
                                              <a:dgm id="{4347B23E-73B6-4155-9DF6-A93D3C42D1E4}"/>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2EF0307E-FA04-4FA6-A75C-B549CF8D1996}"/>
                                            </p:graphicEl>
                                          </p:spTgt>
                                        </p:tgtEl>
                                        <p:attrNameLst>
                                          <p:attrName>style.visibility</p:attrName>
                                        </p:attrNameLst>
                                      </p:cBhvr>
                                      <p:to>
                                        <p:strVal val="visible"/>
                                      </p:to>
                                    </p:set>
                                    <p:animEffect transition="in" filter="fade">
                                      <p:cBhvr>
                                        <p:cTn id="10" dur="500"/>
                                        <p:tgtEl>
                                          <p:spTgt spid="4">
                                            <p:graphicEl>
                                              <a:dgm id="{2EF0307E-FA04-4FA6-A75C-B549CF8D1996}"/>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80C4A7F3-A474-4D98-AAAD-62B9D7CD6B47}"/>
                                            </p:graphicEl>
                                          </p:spTgt>
                                        </p:tgtEl>
                                        <p:attrNameLst>
                                          <p:attrName>style.visibility</p:attrName>
                                        </p:attrNameLst>
                                      </p:cBhvr>
                                      <p:to>
                                        <p:strVal val="visible"/>
                                      </p:to>
                                    </p:set>
                                    <p:animEffect transition="in" filter="fade">
                                      <p:cBhvr>
                                        <p:cTn id="13" dur="500"/>
                                        <p:tgtEl>
                                          <p:spTgt spid="4">
                                            <p:graphicEl>
                                              <a:dgm id="{80C4A7F3-A474-4D98-AAAD-62B9D7CD6B47}"/>
                                            </p:graphicEl>
                                          </p:spTgt>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B50FEC20-E100-4682-BBCB-95079F5814BC}"/>
                                            </p:graphicEl>
                                          </p:spTgt>
                                        </p:tgtEl>
                                        <p:attrNameLst>
                                          <p:attrName>style.visibility</p:attrName>
                                        </p:attrNameLst>
                                      </p:cBhvr>
                                      <p:to>
                                        <p:strVal val="visible"/>
                                      </p:to>
                                    </p:set>
                                    <p:animEffect transition="in" filter="fade">
                                      <p:cBhvr>
                                        <p:cTn id="20" dur="500"/>
                                        <p:tgtEl>
                                          <p:spTgt spid="4">
                                            <p:graphicEl>
                                              <a:dgm id="{B50FEC20-E100-4682-BBCB-95079F5814B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6F0B6AED-951B-497D-AC08-9C5448AC91B3}"/>
                                            </p:graphicEl>
                                          </p:spTgt>
                                        </p:tgtEl>
                                        <p:attrNameLst>
                                          <p:attrName>style.visibility</p:attrName>
                                        </p:attrNameLst>
                                      </p:cBhvr>
                                      <p:to>
                                        <p:strVal val="visible"/>
                                      </p:to>
                                    </p:set>
                                    <p:animEffect transition="in" filter="fade">
                                      <p:cBhvr>
                                        <p:cTn id="23" dur="500"/>
                                        <p:tgtEl>
                                          <p:spTgt spid="4">
                                            <p:graphicEl>
                                              <a:dgm id="{6F0B6AED-951B-497D-AC08-9C5448AC91B3}"/>
                                            </p:graphicEl>
                                          </p:spTgt>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F0F651CB-A362-496A-A5F9-B1116A27DA02}"/>
                                            </p:graphicEl>
                                          </p:spTgt>
                                        </p:tgtEl>
                                        <p:attrNameLst>
                                          <p:attrName>style.visibility</p:attrName>
                                        </p:attrNameLst>
                                      </p:cBhvr>
                                      <p:to>
                                        <p:strVal val="visible"/>
                                      </p:to>
                                    </p:set>
                                    <p:animEffect transition="in" filter="fade">
                                      <p:cBhvr>
                                        <p:cTn id="32" dur="500"/>
                                        <p:tgtEl>
                                          <p:spTgt spid="4">
                                            <p:graphicEl>
                                              <a:dgm id="{F0F651CB-A362-496A-A5F9-B1116A27DA02}"/>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graphicEl>
                                              <a:dgm id="{FFCB82F4-C275-498F-A3AD-F0A8F6784968}"/>
                                            </p:graphicEl>
                                          </p:spTgt>
                                        </p:tgtEl>
                                        <p:attrNameLst>
                                          <p:attrName>style.visibility</p:attrName>
                                        </p:attrNameLst>
                                      </p:cBhvr>
                                      <p:to>
                                        <p:strVal val="visible"/>
                                      </p:to>
                                    </p:set>
                                    <p:animEffect transition="in" filter="fade">
                                      <p:cBhvr>
                                        <p:cTn id="35" dur="500"/>
                                        <p:tgtEl>
                                          <p:spTgt spid="4">
                                            <p:graphicEl>
                                              <a:dgm id="{FFCB82F4-C275-498F-A3AD-F0A8F6784968}"/>
                                            </p:graphicEl>
                                          </p:spTgt>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407138138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3063244" y="138499"/>
            <a:ext cx="2854754" cy="553998"/>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97643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7436954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00" dirty="0"/>
              <a:t>Barriers to Operating System Migration</a:t>
            </a:r>
          </a:p>
        </p:txBody>
      </p:sp>
      <p:grpSp>
        <p:nvGrpSpPr>
          <p:cNvPr id="5" name="Group 4"/>
          <p:cNvGrpSpPr/>
          <p:nvPr/>
        </p:nvGrpSpPr>
        <p:grpSpPr>
          <a:xfrm>
            <a:off x="3534466" y="2527795"/>
            <a:ext cx="5091402" cy="1965664"/>
            <a:chOff x="3534466" y="2527795"/>
            <a:chExt cx="5091402" cy="1965664"/>
          </a:xfrm>
        </p:grpSpPr>
        <p:sp>
          <p:nvSpPr>
            <p:cNvPr id="47" name="Rounded Rectangle 46"/>
            <p:cNvSpPr/>
            <p:nvPr/>
          </p:nvSpPr>
          <p:spPr>
            <a:xfrm>
              <a:off x="3534466" y="3135746"/>
              <a:ext cx="1637292" cy="1059735"/>
            </a:xfrm>
            <a:prstGeom prst="roundRect">
              <a:avLst>
                <a:gd name="adj" fmla="val 11591"/>
              </a:avLst>
            </a:prstGeom>
            <a:ln>
              <a:headEnd type="none" w="med" len="med"/>
              <a:tailEnd type="none" w="med" len="med"/>
            </a:ln>
          </p:spPr>
          <p:style>
            <a:lnRef idx="1">
              <a:schemeClr val="dk1"/>
            </a:lnRef>
            <a:fillRef idx="2">
              <a:schemeClr val="dk1"/>
            </a:fillRef>
            <a:effectRef idx="1">
              <a:schemeClr val="dk1"/>
            </a:effectRef>
            <a:fontRef idx="minor">
              <a:schemeClr val="dk1"/>
            </a:fontRef>
          </p:style>
        </p:sp>
        <p:sp>
          <p:nvSpPr>
            <p:cNvPr id="45" name="Rounded Rectangle 44"/>
            <p:cNvSpPr/>
            <p:nvPr/>
          </p:nvSpPr>
          <p:spPr>
            <a:xfrm>
              <a:off x="6988576" y="3135746"/>
              <a:ext cx="1637292" cy="1059735"/>
            </a:xfrm>
            <a:prstGeom prst="roundRect">
              <a:avLst>
                <a:gd name="adj" fmla="val 11591"/>
              </a:avLst>
            </a:prstGeom>
            <a:ln>
              <a:headEnd type="none" w="med" len="med"/>
              <a:tailEnd type="none" w="med" len="med"/>
            </a:ln>
          </p:spPr>
          <p:style>
            <a:lnRef idx="1">
              <a:schemeClr val="dk1"/>
            </a:lnRef>
            <a:fillRef idx="2">
              <a:schemeClr val="dk1"/>
            </a:fillRef>
            <a:effectRef idx="1">
              <a:schemeClr val="dk1"/>
            </a:effectRef>
            <a:fontRef idx="minor">
              <a:schemeClr val="dk1"/>
            </a:fontRef>
          </p:style>
        </p:sp>
        <p:pic>
          <p:nvPicPr>
            <p:cNvPr id="63" name="Picture 62" descr="Brick Wall firewall fire secure security.png"/>
            <p:cNvPicPr>
              <a:picLocks noChangeAspect="1"/>
            </p:cNvPicPr>
            <p:nvPr/>
          </p:nvPicPr>
          <p:blipFill>
            <a:blip r:embed="rId3"/>
            <a:stretch>
              <a:fillRect/>
            </a:stretch>
          </p:blipFill>
          <p:spPr>
            <a:xfrm>
              <a:off x="5293734" y="2527795"/>
              <a:ext cx="1623830" cy="1965664"/>
            </a:xfrm>
            <a:prstGeom prst="rect">
              <a:avLst/>
            </a:prstGeom>
            <a:effectLst/>
          </p:spPr>
        </p:pic>
        <p:pic>
          <p:nvPicPr>
            <p:cNvPr id="65" name="Picture 64" descr="Win_XP.png"/>
            <p:cNvPicPr>
              <a:picLocks noChangeAspect="1"/>
            </p:cNvPicPr>
            <p:nvPr/>
          </p:nvPicPr>
          <p:blipFill>
            <a:blip r:embed="rId4"/>
            <a:stretch>
              <a:fillRect/>
            </a:stretch>
          </p:blipFill>
          <p:spPr>
            <a:xfrm>
              <a:off x="3548004" y="3186900"/>
              <a:ext cx="1607788" cy="944541"/>
            </a:xfrm>
            <a:prstGeom prst="rect">
              <a:avLst/>
            </a:prstGeom>
          </p:spPr>
        </p:pic>
        <p:pic>
          <p:nvPicPr>
            <p:cNvPr id="66" name="Picture 65" descr="Windows7_v_rgb.png"/>
            <p:cNvPicPr>
              <a:picLocks noChangeAspect="1"/>
            </p:cNvPicPr>
            <p:nvPr/>
          </p:nvPicPr>
          <p:blipFill>
            <a:blip r:embed="rId5"/>
            <a:stretch>
              <a:fillRect/>
            </a:stretch>
          </p:blipFill>
          <p:spPr>
            <a:xfrm>
              <a:off x="7030875" y="3180798"/>
              <a:ext cx="1543219" cy="950644"/>
            </a:xfrm>
            <a:prstGeom prst="rect">
              <a:avLst/>
            </a:prstGeom>
          </p:spPr>
        </p:pic>
      </p:grpSp>
      <p:grpSp>
        <p:nvGrpSpPr>
          <p:cNvPr id="71" name="Group 70"/>
          <p:cNvGrpSpPr/>
          <p:nvPr/>
        </p:nvGrpSpPr>
        <p:grpSpPr>
          <a:xfrm>
            <a:off x="715580" y="2087531"/>
            <a:ext cx="4029253" cy="1280268"/>
            <a:chOff x="260343" y="1202810"/>
            <a:chExt cx="3022727" cy="960201"/>
          </a:xfrm>
        </p:grpSpPr>
        <p:sp>
          <p:nvSpPr>
            <p:cNvPr id="69" name="Rounded Rectangle 68"/>
            <p:cNvSpPr/>
            <p:nvPr/>
          </p:nvSpPr>
          <p:spPr>
            <a:xfrm>
              <a:off x="260343" y="1202810"/>
              <a:ext cx="3022727" cy="671873"/>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sp>
        <p:pic>
          <p:nvPicPr>
            <p:cNvPr id="35" name="Picture 34" descr="MSN icon currency coins money.png"/>
            <p:cNvPicPr>
              <a:picLocks noChangeAspect="1"/>
            </p:cNvPicPr>
            <p:nvPr/>
          </p:nvPicPr>
          <p:blipFill>
            <a:blip r:embed="rId6"/>
            <a:stretch>
              <a:fillRect/>
            </a:stretch>
          </p:blipFill>
          <p:spPr>
            <a:xfrm>
              <a:off x="377540" y="1235390"/>
              <a:ext cx="567422" cy="927621"/>
            </a:xfrm>
            <a:prstGeom prst="rect">
              <a:avLst/>
            </a:prstGeom>
          </p:spPr>
        </p:pic>
        <p:sp>
          <p:nvSpPr>
            <p:cNvPr id="70" name="Freeform 69"/>
            <p:cNvSpPr/>
            <p:nvPr/>
          </p:nvSpPr>
          <p:spPr>
            <a:xfrm>
              <a:off x="1023001" y="1328185"/>
              <a:ext cx="2242790" cy="406908"/>
            </a:xfrm>
            <a:custGeom>
              <a:avLst/>
              <a:gdLst>
                <a:gd name="connsiteX0" fmla="*/ 0 w 2253269"/>
                <a:gd name="connsiteY0" fmla="*/ 0 h 406908"/>
                <a:gd name="connsiteX1" fmla="*/ 2253269 w 2253269"/>
                <a:gd name="connsiteY1" fmla="*/ 0 h 406908"/>
                <a:gd name="connsiteX2" fmla="*/ 2253269 w 2253269"/>
                <a:gd name="connsiteY2" fmla="*/ 406908 h 406908"/>
                <a:gd name="connsiteX3" fmla="*/ 0 w 2253269"/>
                <a:gd name="connsiteY3" fmla="*/ 406908 h 406908"/>
                <a:gd name="connsiteX4" fmla="*/ 0 w 2253269"/>
                <a:gd name="connsiteY4" fmla="*/ 0 h 406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269" h="406908">
                  <a:moveTo>
                    <a:pt x="0" y="0"/>
                  </a:moveTo>
                  <a:lnTo>
                    <a:pt x="2253269" y="0"/>
                  </a:lnTo>
                  <a:lnTo>
                    <a:pt x="2253269" y="406908"/>
                  </a:lnTo>
                  <a:lnTo>
                    <a:pt x="0" y="406908"/>
                  </a:lnTo>
                  <a:lnTo>
                    <a:pt x="0" y="0"/>
                  </a:lnTo>
                  <a:close/>
                </a:path>
              </a:pathLst>
            </a:custGeom>
          </p:spPr>
          <p:style>
            <a:lnRef idx="1">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53340" tIns="0" rIns="53340" bIns="0" numCol="1" spcCol="1270" anchor="ctr" anchorCtr="0">
              <a:noAutofit/>
            </a:bodyPr>
            <a:lstStyle/>
            <a:p>
              <a:pPr defTabSz="829449">
                <a:lnSpc>
                  <a:spcPct val="90000"/>
                </a:lnSpc>
                <a:spcBef>
                  <a:spcPct val="0"/>
                </a:spcBef>
                <a:spcAft>
                  <a:spcPct val="35000"/>
                </a:spcAft>
              </a:pPr>
              <a:r>
                <a:rPr lang="en-US" dirty="0">
                  <a:solidFill>
                    <a:prstClr val="black">
                      <a:lumMod val="75000"/>
                      <a:lumOff val="25000"/>
                    </a:prstClr>
                  </a:solidFill>
                </a:rPr>
                <a:t>Cost of application testing</a:t>
              </a:r>
            </a:p>
          </p:txBody>
        </p:sp>
      </p:grpSp>
      <p:grpSp>
        <p:nvGrpSpPr>
          <p:cNvPr id="81" name="Group 80"/>
          <p:cNvGrpSpPr/>
          <p:nvPr/>
        </p:nvGrpSpPr>
        <p:grpSpPr>
          <a:xfrm>
            <a:off x="260648" y="3139604"/>
            <a:ext cx="3165493" cy="895831"/>
            <a:chOff x="5729264" y="1202810"/>
            <a:chExt cx="2374738" cy="671873"/>
          </a:xfrm>
        </p:grpSpPr>
        <p:sp>
          <p:nvSpPr>
            <p:cNvPr id="73" name="Rounded Rectangle 72"/>
            <p:cNvSpPr/>
            <p:nvPr/>
          </p:nvSpPr>
          <p:spPr>
            <a:xfrm>
              <a:off x="5729264" y="1202810"/>
              <a:ext cx="2374738" cy="671873"/>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sp>
        <p:sp>
          <p:nvSpPr>
            <p:cNvPr id="75" name="Freeform 74"/>
            <p:cNvSpPr/>
            <p:nvPr/>
          </p:nvSpPr>
          <p:spPr>
            <a:xfrm>
              <a:off x="6224081" y="1345463"/>
              <a:ext cx="1758954" cy="406908"/>
            </a:xfrm>
            <a:custGeom>
              <a:avLst/>
              <a:gdLst>
                <a:gd name="connsiteX0" fmla="*/ 0 w 2253269"/>
                <a:gd name="connsiteY0" fmla="*/ 0 h 406908"/>
                <a:gd name="connsiteX1" fmla="*/ 2253269 w 2253269"/>
                <a:gd name="connsiteY1" fmla="*/ 0 h 406908"/>
                <a:gd name="connsiteX2" fmla="*/ 2253269 w 2253269"/>
                <a:gd name="connsiteY2" fmla="*/ 406908 h 406908"/>
                <a:gd name="connsiteX3" fmla="*/ 0 w 2253269"/>
                <a:gd name="connsiteY3" fmla="*/ 406908 h 406908"/>
                <a:gd name="connsiteX4" fmla="*/ 0 w 2253269"/>
                <a:gd name="connsiteY4" fmla="*/ 0 h 406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269" h="406908">
                  <a:moveTo>
                    <a:pt x="0" y="0"/>
                  </a:moveTo>
                  <a:lnTo>
                    <a:pt x="2253269" y="0"/>
                  </a:lnTo>
                  <a:lnTo>
                    <a:pt x="2253269" y="406908"/>
                  </a:lnTo>
                  <a:lnTo>
                    <a:pt x="0" y="406908"/>
                  </a:lnTo>
                  <a:lnTo>
                    <a:pt x="0" y="0"/>
                  </a:lnTo>
                  <a:close/>
                </a:path>
              </a:pathLst>
            </a:custGeom>
          </p:spPr>
          <p:style>
            <a:lnRef idx="1">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53340" tIns="0" rIns="53340" bIns="0" numCol="1" spcCol="1270" anchor="ctr" anchorCtr="0">
              <a:noAutofit/>
            </a:bodyPr>
            <a:lstStyle/>
            <a:p>
              <a:pPr defTabSz="829449">
                <a:lnSpc>
                  <a:spcPct val="90000"/>
                </a:lnSpc>
                <a:spcBef>
                  <a:spcPct val="0"/>
                </a:spcBef>
                <a:spcAft>
                  <a:spcPct val="35000"/>
                </a:spcAft>
              </a:pPr>
              <a:r>
                <a:rPr lang="en-US" dirty="0">
                  <a:solidFill>
                    <a:prstClr val="black">
                      <a:lumMod val="75000"/>
                      <a:lumOff val="25000"/>
                    </a:prstClr>
                  </a:solidFill>
                </a:rPr>
                <a:t>Time required to test applications</a:t>
              </a:r>
            </a:p>
          </p:txBody>
        </p:sp>
        <p:pic>
          <p:nvPicPr>
            <p:cNvPr id="80" name="Picture 79" descr="Hourglass waiting time.png"/>
            <p:cNvPicPr>
              <a:picLocks noChangeAspect="1"/>
            </p:cNvPicPr>
            <p:nvPr/>
          </p:nvPicPr>
          <p:blipFill>
            <a:blip r:embed="rId7"/>
            <a:stretch>
              <a:fillRect/>
            </a:stretch>
          </p:blipFill>
          <p:spPr>
            <a:xfrm>
              <a:off x="5890007" y="1273982"/>
              <a:ext cx="287347" cy="497032"/>
            </a:xfrm>
            <a:prstGeom prst="rect">
              <a:avLst/>
            </a:prstGeom>
          </p:spPr>
        </p:pic>
      </p:grpSp>
      <p:grpSp>
        <p:nvGrpSpPr>
          <p:cNvPr id="103" name="Group 102"/>
          <p:cNvGrpSpPr/>
          <p:nvPr/>
        </p:nvGrpSpPr>
        <p:grpSpPr>
          <a:xfrm>
            <a:off x="3767448" y="1062365"/>
            <a:ext cx="4397772" cy="895831"/>
            <a:chOff x="2826322" y="796769"/>
            <a:chExt cx="3299188" cy="671873"/>
          </a:xfrm>
        </p:grpSpPr>
        <p:grpSp>
          <p:nvGrpSpPr>
            <p:cNvPr id="90" name="Group 89"/>
            <p:cNvGrpSpPr/>
            <p:nvPr/>
          </p:nvGrpSpPr>
          <p:grpSpPr>
            <a:xfrm>
              <a:off x="2826322" y="796769"/>
              <a:ext cx="3299188" cy="671873"/>
              <a:chOff x="260343" y="1202810"/>
              <a:chExt cx="3299188" cy="671873"/>
            </a:xfrm>
          </p:grpSpPr>
          <p:sp>
            <p:nvSpPr>
              <p:cNvPr id="91" name="Rounded Rectangle 90"/>
              <p:cNvSpPr/>
              <p:nvPr/>
            </p:nvSpPr>
            <p:spPr>
              <a:xfrm>
                <a:off x="260343" y="1202810"/>
                <a:ext cx="3247359" cy="671873"/>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sp>
          <p:sp>
            <p:nvSpPr>
              <p:cNvPr id="93" name="Freeform 92"/>
              <p:cNvSpPr/>
              <p:nvPr/>
            </p:nvSpPr>
            <p:spPr>
              <a:xfrm>
                <a:off x="997081" y="1328185"/>
                <a:ext cx="2562450" cy="406908"/>
              </a:xfrm>
              <a:custGeom>
                <a:avLst/>
                <a:gdLst>
                  <a:gd name="connsiteX0" fmla="*/ 0 w 2253269"/>
                  <a:gd name="connsiteY0" fmla="*/ 0 h 406908"/>
                  <a:gd name="connsiteX1" fmla="*/ 2253269 w 2253269"/>
                  <a:gd name="connsiteY1" fmla="*/ 0 h 406908"/>
                  <a:gd name="connsiteX2" fmla="*/ 2253269 w 2253269"/>
                  <a:gd name="connsiteY2" fmla="*/ 406908 h 406908"/>
                  <a:gd name="connsiteX3" fmla="*/ 0 w 2253269"/>
                  <a:gd name="connsiteY3" fmla="*/ 406908 h 406908"/>
                  <a:gd name="connsiteX4" fmla="*/ 0 w 2253269"/>
                  <a:gd name="connsiteY4" fmla="*/ 0 h 406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269" h="406908">
                    <a:moveTo>
                      <a:pt x="0" y="0"/>
                    </a:moveTo>
                    <a:lnTo>
                      <a:pt x="2253269" y="0"/>
                    </a:lnTo>
                    <a:lnTo>
                      <a:pt x="2253269" y="406908"/>
                    </a:lnTo>
                    <a:lnTo>
                      <a:pt x="0" y="406908"/>
                    </a:lnTo>
                    <a:lnTo>
                      <a:pt x="0" y="0"/>
                    </a:lnTo>
                    <a:close/>
                  </a:path>
                </a:pathLst>
              </a:custGeom>
            </p:spPr>
            <p:style>
              <a:lnRef idx="1">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53340" tIns="0" rIns="53340" bIns="0" numCol="1" spcCol="1270" anchor="ctr" anchorCtr="0">
                <a:noAutofit/>
              </a:bodyPr>
              <a:lstStyle/>
              <a:p>
                <a:pPr defTabSz="829449">
                  <a:lnSpc>
                    <a:spcPct val="90000"/>
                  </a:lnSpc>
                  <a:spcBef>
                    <a:spcPct val="0"/>
                  </a:spcBef>
                  <a:spcAft>
                    <a:spcPct val="35000"/>
                  </a:spcAft>
                </a:pPr>
                <a:r>
                  <a:rPr lang="en-US" dirty="0">
                    <a:solidFill>
                      <a:prstClr val="black">
                        <a:lumMod val="75000"/>
                        <a:lumOff val="25000"/>
                      </a:prstClr>
                    </a:solidFill>
                  </a:rPr>
                  <a:t>Dependency on legacy versions of Internet Explorer</a:t>
                </a:r>
                <a:r>
                  <a:rPr lang="en-US" sz="1600" baseline="30000" dirty="0">
                    <a:solidFill>
                      <a:prstClr val="black">
                        <a:lumMod val="75000"/>
                        <a:lumOff val="25000"/>
                      </a:prstClr>
                    </a:solidFill>
                  </a:rPr>
                  <a:t>®</a:t>
                </a:r>
              </a:p>
            </p:txBody>
          </p:sp>
        </p:grpSp>
        <p:pic>
          <p:nvPicPr>
            <p:cNvPr id="98" name="Picture 97" descr="ie.png"/>
            <p:cNvPicPr>
              <a:picLocks noChangeAspect="1"/>
            </p:cNvPicPr>
            <p:nvPr/>
          </p:nvPicPr>
          <p:blipFill>
            <a:blip r:embed="rId8"/>
            <a:stretch>
              <a:fillRect/>
            </a:stretch>
          </p:blipFill>
          <p:spPr>
            <a:xfrm>
              <a:off x="2963402" y="860127"/>
              <a:ext cx="604565" cy="519714"/>
            </a:xfrm>
            <a:prstGeom prst="rect">
              <a:avLst/>
            </a:prstGeom>
          </p:spPr>
        </p:pic>
      </p:grpSp>
      <p:grpSp>
        <p:nvGrpSpPr>
          <p:cNvPr id="102" name="Group 101"/>
          <p:cNvGrpSpPr/>
          <p:nvPr/>
        </p:nvGrpSpPr>
        <p:grpSpPr>
          <a:xfrm>
            <a:off x="8731103" y="3135747"/>
            <a:ext cx="3165493" cy="895831"/>
            <a:chOff x="6550032" y="2351806"/>
            <a:chExt cx="2374738" cy="671873"/>
          </a:xfrm>
        </p:grpSpPr>
        <p:grpSp>
          <p:nvGrpSpPr>
            <p:cNvPr id="94" name="Group 93"/>
            <p:cNvGrpSpPr/>
            <p:nvPr/>
          </p:nvGrpSpPr>
          <p:grpSpPr>
            <a:xfrm>
              <a:off x="6550032" y="2351806"/>
              <a:ext cx="2374738" cy="671873"/>
              <a:chOff x="5729264" y="1202810"/>
              <a:chExt cx="2374738" cy="671873"/>
            </a:xfrm>
          </p:grpSpPr>
          <p:sp>
            <p:nvSpPr>
              <p:cNvPr id="95" name="Rounded Rectangle 94"/>
              <p:cNvSpPr/>
              <p:nvPr/>
            </p:nvSpPr>
            <p:spPr>
              <a:xfrm>
                <a:off x="5729264" y="1202810"/>
                <a:ext cx="2374738" cy="671873"/>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sp>
          <p:sp>
            <p:nvSpPr>
              <p:cNvPr id="96" name="Freeform 95"/>
              <p:cNvSpPr/>
              <p:nvPr/>
            </p:nvSpPr>
            <p:spPr>
              <a:xfrm>
                <a:off x="6336401" y="1336824"/>
                <a:ext cx="1758954" cy="406908"/>
              </a:xfrm>
              <a:custGeom>
                <a:avLst/>
                <a:gdLst>
                  <a:gd name="connsiteX0" fmla="*/ 0 w 2253269"/>
                  <a:gd name="connsiteY0" fmla="*/ 0 h 406908"/>
                  <a:gd name="connsiteX1" fmla="*/ 2253269 w 2253269"/>
                  <a:gd name="connsiteY1" fmla="*/ 0 h 406908"/>
                  <a:gd name="connsiteX2" fmla="*/ 2253269 w 2253269"/>
                  <a:gd name="connsiteY2" fmla="*/ 406908 h 406908"/>
                  <a:gd name="connsiteX3" fmla="*/ 0 w 2253269"/>
                  <a:gd name="connsiteY3" fmla="*/ 406908 h 406908"/>
                  <a:gd name="connsiteX4" fmla="*/ 0 w 2253269"/>
                  <a:gd name="connsiteY4" fmla="*/ 0 h 406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269" h="406908">
                    <a:moveTo>
                      <a:pt x="0" y="0"/>
                    </a:moveTo>
                    <a:lnTo>
                      <a:pt x="2253269" y="0"/>
                    </a:lnTo>
                    <a:lnTo>
                      <a:pt x="2253269" y="406908"/>
                    </a:lnTo>
                    <a:lnTo>
                      <a:pt x="0" y="406908"/>
                    </a:lnTo>
                    <a:lnTo>
                      <a:pt x="0" y="0"/>
                    </a:lnTo>
                    <a:close/>
                  </a:path>
                </a:pathLst>
              </a:custGeom>
            </p:spPr>
            <p:style>
              <a:lnRef idx="1">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53340" tIns="0" rIns="53340" bIns="0" numCol="1" spcCol="1270" anchor="ctr" anchorCtr="0">
                <a:noAutofit/>
              </a:bodyPr>
              <a:lstStyle/>
              <a:p>
                <a:pPr defTabSz="829449">
                  <a:lnSpc>
                    <a:spcPct val="90000"/>
                  </a:lnSpc>
                  <a:spcBef>
                    <a:spcPct val="0"/>
                  </a:spcBef>
                  <a:spcAft>
                    <a:spcPct val="35000"/>
                  </a:spcAft>
                </a:pPr>
                <a:r>
                  <a:rPr lang="en-US" dirty="0">
                    <a:solidFill>
                      <a:prstClr val="black">
                        <a:lumMod val="75000"/>
                        <a:lumOff val="25000"/>
                      </a:prstClr>
                    </a:solidFill>
                  </a:rPr>
                  <a:t>ISV or developer no longer available</a:t>
                </a:r>
              </a:p>
            </p:txBody>
          </p:sp>
        </p:grpSp>
        <p:pic>
          <p:nvPicPr>
            <p:cNvPr id="99" name="Picture 98" descr="X don't no not okay approved bad.png"/>
            <p:cNvPicPr>
              <a:picLocks noChangeAspect="1"/>
            </p:cNvPicPr>
            <p:nvPr/>
          </p:nvPicPr>
          <p:blipFill>
            <a:blip r:embed="rId9"/>
            <a:stretch>
              <a:fillRect/>
            </a:stretch>
          </p:blipFill>
          <p:spPr>
            <a:xfrm>
              <a:off x="6704377" y="2496611"/>
              <a:ext cx="431375" cy="388845"/>
            </a:xfrm>
            <a:prstGeom prst="rect">
              <a:avLst/>
            </a:prstGeom>
          </p:spPr>
        </p:pic>
      </p:grpSp>
      <p:grpSp>
        <p:nvGrpSpPr>
          <p:cNvPr id="101" name="Group 100"/>
          <p:cNvGrpSpPr/>
          <p:nvPr/>
        </p:nvGrpSpPr>
        <p:grpSpPr>
          <a:xfrm>
            <a:off x="7383660" y="2087537"/>
            <a:ext cx="4029253" cy="895831"/>
            <a:chOff x="5539183" y="1565648"/>
            <a:chExt cx="3022727" cy="671873"/>
          </a:xfrm>
        </p:grpSpPr>
        <p:grpSp>
          <p:nvGrpSpPr>
            <p:cNvPr id="86" name="Group 85"/>
            <p:cNvGrpSpPr/>
            <p:nvPr/>
          </p:nvGrpSpPr>
          <p:grpSpPr>
            <a:xfrm>
              <a:off x="5539183" y="1565648"/>
              <a:ext cx="3022727" cy="671873"/>
              <a:chOff x="260343" y="1202810"/>
              <a:chExt cx="3022727" cy="671873"/>
            </a:xfrm>
          </p:grpSpPr>
          <p:sp>
            <p:nvSpPr>
              <p:cNvPr id="87" name="Rounded Rectangle 86"/>
              <p:cNvSpPr/>
              <p:nvPr/>
            </p:nvSpPr>
            <p:spPr>
              <a:xfrm>
                <a:off x="260343" y="1202810"/>
                <a:ext cx="3022727" cy="671873"/>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defTabSz="1218784"/>
                <a:endParaRPr lang="en-US" dirty="0">
                  <a:solidFill>
                    <a:prstClr val="black"/>
                  </a:solidFill>
                </a:endParaRPr>
              </a:p>
            </p:txBody>
          </p:sp>
          <p:sp>
            <p:nvSpPr>
              <p:cNvPr id="89" name="Freeform 88"/>
              <p:cNvSpPr/>
              <p:nvPr/>
            </p:nvSpPr>
            <p:spPr>
              <a:xfrm>
                <a:off x="1023001" y="1328185"/>
                <a:ext cx="2242790" cy="406908"/>
              </a:xfrm>
              <a:custGeom>
                <a:avLst/>
                <a:gdLst>
                  <a:gd name="connsiteX0" fmla="*/ 0 w 2253269"/>
                  <a:gd name="connsiteY0" fmla="*/ 0 h 406908"/>
                  <a:gd name="connsiteX1" fmla="*/ 2253269 w 2253269"/>
                  <a:gd name="connsiteY1" fmla="*/ 0 h 406908"/>
                  <a:gd name="connsiteX2" fmla="*/ 2253269 w 2253269"/>
                  <a:gd name="connsiteY2" fmla="*/ 406908 h 406908"/>
                  <a:gd name="connsiteX3" fmla="*/ 0 w 2253269"/>
                  <a:gd name="connsiteY3" fmla="*/ 406908 h 406908"/>
                  <a:gd name="connsiteX4" fmla="*/ 0 w 2253269"/>
                  <a:gd name="connsiteY4" fmla="*/ 0 h 406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269" h="406908">
                    <a:moveTo>
                      <a:pt x="0" y="0"/>
                    </a:moveTo>
                    <a:lnTo>
                      <a:pt x="2253269" y="0"/>
                    </a:lnTo>
                    <a:lnTo>
                      <a:pt x="2253269" y="406908"/>
                    </a:lnTo>
                    <a:lnTo>
                      <a:pt x="0" y="406908"/>
                    </a:lnTo>
                    <a:lnTo>
                      <a:pt x="0" y="0"/>
                    </a:lnTo>
                    <a:close/>
                  </a:path>
                </a:pathLst>
              </a:custGeom>
            </p:spPr>
            <p:style>
              <a:lnRef idx="1">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53340" tIns="0" rIns="53340" bIns="0" numCol="1" spcCol="1270" anchor="ctr" anchorCtr="0">
                <a:noAutofit/>
              </a:bodyPr>
              <a:lstStyle/>
              <a:p>
                <a:pPr defTabSz="829449">
                  <a:lnSpc>
                    <a:spcPct val="90000"/>
                  </a:lnSpc>
                  <a:spcBef>
                    <a:spcPct val="0"/>
                  </a:spcBef>
                  <a:spcAft>
                    <a:spcPct val="35000"/>
                  </a:spcAft>
                </a:pPr>
                <a:r>
                  <a:rPr lang="en-US" dirty="0">
                    <a:solidFill>
                      <a:prstClr val="black">
                        <a:lumMod val="75000"/>
                        <a:lumOff val="25000"/>
                      </a:prstClr>
                    </a:solidFill>
                  </a:rPr>
                  <a:t>Incompatible applications</a:t>
                </a:r>
              </a:p>
            </p:txBody>
          </p:sp>
        </p:grpSp>
        <p:pic>
          <p:nvPicPr>
            <p:cNvPr id="100" name="Picture 99" descr="sign.png"/>
            <p:cNvPicPr>
              <a:picLocks noChangeAspect="1"/>
            </p:cNvPicPr>
            <p:nvPr/>
          </p:nvPicPr>
          <p:blipFill>
            <a:blip r:embed="rId10"/>
            <a:stretch>
              <a:fillRect/>
            </a:stretch>
          </p:blipFill>
          <p:spPr>
            <a:xfrm>
              <a:off x="5614660" y="1605712"/>
              <a:ext cx="605895" cy="605895"/>
            </a:xfrm>
            <a:prstGeom prst="rect">
              <a:avLst/>
            </a:prstGeom>
          </p:spPr>
        </p:pic>
      </p:grpSp>
      <p:grpSp>
        <p:nvGrpSpPr>
          <p:cNvPr id="123" name="Group 122"/>
          <p:cNvGrpSpPr/>
          <p:nvPr/>
        </p:nvGrpSpPr>
        <p:grpSpPr>
          <a:xfrm>
            <a:off x="884166" y="4513866"/>
            <a:ext cx="10229295" cy="1936665"/>
            <a:chOff x="810176" y="3445868"/>
            <a:chExt cx="7673970" cy="1452499"/>
          </a:xfrm>
        </p:grpSpPr>
        <p:sp>
          <p:nvSpPr>
            <p:cNvPr id="121" name="Rounded Rectangle 120"/>
            <p:cNvSpPr/>
            <p:nvPr/>
          </p:nvSpPr>
          <p:spPr>
            <a:xfrm>
              <a:off x="810176" y="3445868"/>
              <a:ext cx="7673970" cy="1452499"/>
            </a:xfrm>
            <a:prstGeom prst="roundRect">
              <a:avLst>
                <a:gd name="adj" fmla="val 13098"/>
              </a:avLst>
            </a:prstGeom>
            <a:ln>
              <a:headEnd type="none" w="med" len="med"/>
              <a:tailEnd type="none" w="med" len="med"/>
            </a:ln>
          </p:spPr>
          <p:style>
            <a:lnRef idx="1">
              <a:schemeClr val="dk1"/>
            </a:lnRef>
            <a:fillRef idx="2">
              <a:schemeClr val="dk1"/>
            </a:fillRef>
            <a:effectRef idx="1">
              <a:schemeClr val="dk1"/>
            </a:effectRef>
            <a:fontRef idx="minor">
              <a:schemeClr val="dk1"/>
            </a:fontRef>
          </p:style>
        </p:sp>
        <p:grpSp>
          <p:nvGrpSpPr>
            <p:cNvPr id="122" name="Group 121"/>
            <p:cNvGrpSpPr/>
            <p:nvPr/>
          </p:nvGrpSpPr>
          <p:grpSpPr>
            <a:xfrm>
              <a:off x="881249" y="3490195"/>
              <a:ext cx="7412807" cy="1325930"/>
              <a:chOff x="812129" y="3472917"/>
              <a:chExt cx="7412807" cy="1325930"/>
            </a:xfrm>
          </p:grpSpPr>
          <p:sp>
            <p:nvSpPr>
              <p:cNvPr id="19" name="Rectangle 18"/>
              <p:cNvSpPr/>
              <p:nvPr/>
            </p:nvSpPr>
            <p:spPr>
              <a:xfrm>
                <a:off x="812129" y="3702953"/>
                <a:ext cx="3481786" cy="928459"/>
              </a:xfrm>
              <a:prstGeom prst="rect">
                <a:avLst/>
              </a:prstGeom>
            </p:spPr>
            <p:txBody>
              <a:bodyPr wrap="square">
                <a:spAutoFit/>
              </a:bodyPr>
              <a:lstStyle/>
              <a:p>
                <a:pPr algn="ctr" defTabSz="1066436">
                  <a:lnSpc>
                    <a:spcPct val="90000"/>
                  </a:lnSpc>
                  <a:spcAft>
                    <a:spcPct val="35000"/>
                  </a:spcAft>
                </a:pPr>
                <a:r>
                  <a:rPr lang="en-US" sz="2700" dirty="0">
                    <a:solidFill>
                      <a:srgbClr val="8DB3E2">
                        <a:lumMod val="50000"/>
                      </a:srgbClr>
                    </a:solidFill>
                    <a:cs typeface="Segoe Semibold"/>
                  </a:rPr>
                  <a:t>Results: Customers are </a:t>
                </a:r>
                <a:br>
                  <a:rPr lang="en-US" sz="2700" dirty="0">
                    <a:solidFill>
                      <a:srgbClr val="8DB3E2">
                        <a:lumMod val="50000"/>
                      </a:srgbClr>
                    </a:solidFill>
                    <a:cs typeface="Segoe Semibold"/>
                  </a:rPr>
                </a:br>
                <a:r>
                  <a:rPr lang="en-US" sz="2700" dirty="0">
                    <a:solidFill>
                      <a:srgbClr val="8DB3E2">
                        <a:lumMod val="50000"/>
                      </a:srgbClr>
                    </a:solidFill>
                    <a:cs typeface="Segoe Semibold"/>
                  </a:rPr>
                  <a:t>not getting full value </a:t>
                </a:r>
                <a:br>
                  <a:rPr lang="en-US" sz="2700" dirty="0">
                    <a:solidFill>
                      <a:srgbClr val="8DB3E2">
                        <a:lumMod val="50000"/>
                      </a:srgbClr>
                    </a:solidFill>
                    <a:cs typeface="Segoe Semibold"/>
                  </a:rPr>
                </a:br>
                <a:r>
                  <a:rPr lang="en-US" sz="2700" dirty="0">
                    <a:solidFill>
                      <a:srgbClr val="8DB3E2">
                        <a:lumMod val="50000"/>
                      </a:srgbClr>
                    </a:solidFill>
                    <a:cs typeface="Segoe Semibold"/>
                  </a:rPr>
                  <a:t>from Windows 7.</a:t>
                </a:r>
              </a:p>
            </p:txBody>
          </p:sp>
          <p:grpSp>
            <p:nvGrpSpPr>
              <p:cNvPr id="120" name="Group 119"/>
              <p:cNvGrpSpPr/>
              <p:nvPr/>
            </p:nvGrpSpPr>
            <p:grpSpPr>
              <a:xfrm>
                <a:off x="4233420" y="3472917"/>
                <a:ext cx="3991516" cy="1325930"/>
                <a:chOff x="2142639" y="3481556"/>
                <a:chExt cx="3991516" cy="1325930"/>
              </a:xfrm>
            </p:grpSpPr>
            <p:sp>
              <p:nvSpPr>
                <p:cNvPr id="105" name="TextBox 104"/>
                <p:cNvSpPr txBox="1"/>
                <p:nvPr/>
              </p:nvSpPr>
              <p:spPr>
                <a:xfrm>
                  <a:off x="2151324" y="3680254"/>
                  <a:ext cx="2704197" cy="1127232"/>
                </a:xfrm>
                <a:prstGeom prst="rect">
                  <a:avLst/>
                </a:prstGeom>
                <a:noFill/>
              </p:spPr>
              <p:txBody>
                <a:bodyPr wrap="square" rtlCol="0">
                  <a:spAutoFit/>
                </a:bodyPr>
                <a:lstStyle/>
                <a:p>
                  <a:pPr defTabSz="1218784">
                    <a:lnSpc>
                      <a:spcPts val="2240"/>
                    </a:lnSpc>
                  </a:pPr>
                  <a:r>
                    <a:rPr lang="en-US" sz="1700" dirty="0">
                      <a:solidFill>
                        <a:srgbClr val="404040"/>
                      </a:solidFill>
                    </a:rPr>
                    <a:t>Service Desk</a:t>
                  </a:r>
                </a:p>
                <a:p>
                  <a:pPr defTabSz="1218784">
                    <a:lnSpc>
                      <a:spcPts val="2240"/>
                    </a:lnSpc>
                  </a:pPr>
                  <a:r>
                    <a:rPr lang="en-US" sz="1700" dirty="0">
                      <a:solidFill>
                        <a:srgbClr val="404040"/>
                      </a:solidFill>
                    </a:rPr>
                    <a:t>Desktop Management</a:t>
                  </a:r>
                </a:p>
                <a:p>
                  <a:pPr defTabSz="1218784">
                    <a:lnSpc>
                      <a:spcPts val="2240"/>
                    </a:lnSpc>
                  </a:pPr>
                  <a:r>
                    <a:rPr lang="en-US" sz="1700" dirty="0">
                      <a:solidFill>
                        <a:srgbClr val="404040"/>
                      </a:solidFill>
                    </a:rPr>
                    <a:t>Deployment &amp; Provisioning </a:t>
                  </a:r>
                </a:p>
                <a:p>
                  <a:pPr defTabSz="1218784">
                    <a:lnSpc>
                      <a:spcPts val="2240"/>
                    </a:lnSpc>
                  </a:pPr>
                  <a:r>
                    <a:rPr lang="en-US" sz="1700" dirty="0">
                      <a:solidFill>
                        <a:srgbClr val="404040"/>
                      </a:solidFill>
                    </a:rPr>
                    <a:t>Power Savings</a:t>
                  </a:r>
                </a:p>
                <a:p>
                  <a:pPr defTabSz="1218784">
                    <a:lnSpc>
                      <a:spcPts val="2240"/>
                    </a:lnSpc>
                  </a:pPr>
                  <a:r>
                    <a:rPr lang="en-US" sz="1700" b="1" dirty="0">
                      <a:solidFill>
                        <a:srgbClr val="4F81BD"/>
                      </a:solidFill>
                    </a:rPr>
                    <a:t>Total Direct IT Costs Savings </a:t>
                  </a:r>
                </a:p>
              </p:txBody>
            </p:sp>
            <p:sp>
              <p:nvSpPr>
                <p:cNvPr id="106" name="TextBox 105"/>
                <p:cNvSpPr txBox="1"/>
                <p:nvPr/>
              </p:nvSpPr>
              <p:spPr>
                <a:xfrm>
                  <a:off x="4872775" y="3680254"/>
                  <a:ext cx="941723" cy="1127232"/>
                </a:xfrm>
                <a:prstGeom prst="rect">
                  <a:avLst/>
                </a:prstGeom>
                <a:noFill/>
              </p:spPr>
              <p:txBody>
                <a:bodyPr wrap="square" rtlCol="0">
                  <a:spAutoFit/>
                </a:bodyPr>
                <a:lstStyle/>
                <a:p>
                  <a:pPr defTabSz="1218784">
                    <a:lnSpc>
                      <a:spcPts val="2240"/>
                    </a:lnSpc>
                  </a:pPr>
                  <a:r>
                    <a:rPr lang="en-US" sz="1700" dirty="0">
                      <a:solidFill>
                        <a:srgbClr val="404040"/>
                      </a:solidFill>
                    </a:rPr>
                    <a:t>$22-62</a:t>
                  </a:r>
                </a:p>
                <a:p>
                  <a:pPr defTabSz="1218784">
                    <a:lnSpc>
                      <a:spcPts val="2240"/>
                    </a:lnSpc>
                  </a:pPr>
                  <a:r>
                    <a:rPr lang="en-US" sz="1700" dirty="0">
                      <a:solidFill>
                        <a:srgbClr val="404040"/>
                      </a:solidFill>
                    </a:rPr>
                    <a:t>$25-98</a:t>
                  </a:r>
                </a:p>
                <a:p>
                  <a:pPr defTabSz="1218784">
                    <a:lnSpc>
                      <a:spcPts val="2240"/>
                    </a:lnSpc>
                  </a:pPr>
                  <a:r>
                    <a:rPr lang="en-US" sz="1700" dirty="0">
                      <a:solidFill>
                        <a:srgbClr val="404040"/>
                      </a:solidFill>
                    </a:rPr>
                    <a:t>$12-61</a:t>
                  </a:r>
                </a:p>
                <a:p>
                  <a:pPr defTabSz="1218784">
                    <a:lnSpc>
                      <a:spcPts val="2240"/>
                    </a:lnSpc>
                  </a:pPr>
                  <a:r>
                    <a:rPr lang="en-US" sz="1700" dirty="0">
                      <a:solidFill>
                        <a:srgbClr val="404040"/>
                      </a:solidFill>
                    </a:rPr>
                    <a:t>$3-45</a:t>
                  </a:r>
                </a:p>
                <a:p>
                  <a:pPr defTabSz="1218784">
                    <a:lnSpc>
                      <a:spcPts val="2240"/>
                    </a:lnSpc>
                  </a:pPr>
                  <a:r>
                    <a:rPr lang="en-US" sz="1700" b="1" dirty="0">
                      <a:solidFill>
                        <a:srgbClr val="1F497D"/>
                      </a:solidFill>
                    </a:rPr>
                    <a:t>$43-268</a:t>
                  </a:r>
                </a:p>
              </p:txBody>
            </p:sp>
            <p:sp>
              <p:nvSpPr>
                <p:cNvPr id="113" name="TextBox 112"/>
                <p:cNvSpPr txBox="1"/>
                <p:nvPr/>
              </p:nvSpPr>
              <p:spPr>
                <a:xfrm>
                  <a:off x="4458065" y="3481556"/>
                  <a:ext cx="1676090" cy="219291"/>
                </a:xfrm>
                <a:prstGeom prst="rect">
                  <a:avLst/>
                </a:prstGeom>
                <a:noFill/>
              </p:spPr>
              <p:txBody>
                <a:bodyPr wrap="square" rtlCol="0">
                  <a:spAutoFit/>
                </a:bodyPr>
                <a:lstStyle/>
                <a:p>
                  <a:pPr defTabSz="1218784"/>
                  <a:r>
                    <a:rPr lang="en-US" sz="1300" b="1" dirty="0">
                      <a:solidFill>
                        <a:prstClr val="black"/>
                      </a:solidFill>
                    </a:rPr>
                    <a:t>Annual </a:t>
                  </a:r>
                  <a:r>
                    <a:rPr lang="en-US" sz="1300" b="1">
                      <a:solidFill>
                        <a:prstClr val="black"/>
                      </a:solidFill>
                    </a:rPr>
                    <a:t>Cost Savings/PC</a:t>
                  </a:r>
                  <a:endParaRPr lang="en-US" sz="1300" b="1" dirty="0">
                    <a:solidFill>
                      <a:prstClr val="black"/>
                    </a:solidFill>
                  </a:endParaRPr>
                </a:p>
              </p:txBody>
            </p:sp>
            <p:sp>
              <p:nvSpPr>
                <p:cNvPr id="114" name="TextBox 113"/>
                <p:cNvSpPr txBox="1"/>
                <p:nvPr/>
              </p:nvSpPr>
              <p:spPr>
                <a:xfrm>
                  <a:off x="2142639" y="3481556"/>
                  <a:ext cx="1676090" cy="219291"/>
                </a:xfrm>
                <a:prstGeom prst="rect">
                  <a:avLst/>
                </a:prstGeom>
                <a:noFill/>
              </p:spPr>
              <p:txBody>
                <a:bodyPr wrap="square" rtlCol="0">
                  <a:spAutoFit/>
                </a:bodyPr>
                <a:lstStyle/>
                <a:p>
                  <a:pPr defTabSz="1218784"/>
                  <a:r>
                    <a:rPr lang="en-US" sz="1300" b="1" dirty="0">
                      <a:solidFill>
                        <a:prstClr val="black"/>
                      </a:solidFill>
                    </a:rPr>
                    <a:t>Windows 7</a:t>
                  </a:r>
                </a:p>
              </p:txBody>
            </p:sp>
            <p:cxnSp>
              <p:nvCxnSpPr>
                <p:cNvPr id="118" name="Straight Connector 117"/>
                <p:cNvCxnSpPr/>
                <p:nvPr/>
              </p:nvCxnSpPr>
              <p:spPr>
                <a:xfrm>
                  <a:off x="2211749" y="3723449"/>
                  <a:ext cx="3801450" cy="1588"/>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Tree>
    <p:extLst>
      <p:ext uri="{BB962C8B-B14F-4D97-AF65-F5344CB8AC3E}">
        <p14:creationId xmlns:p14="http://schemas.microsoft.com/office/powerpoint/2010/main" val="4282884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1"/>
                                        </p:tgtEl>
                                        <p:attrNameLst>
                                          <p:attrName>style.visibility</p:attrName>
                                        </p:attrNameLst>
                                      </p:cBhvr>
                                      <p:to>
                                        <p:strVal val="visible"/>
                                      </p:to>
                                    </p:set>
                                    <p:anim calcmode="lin" valueType="num">
                                      <p:cBhvr>
                                        <p:cTn id="14" dur="500" fill="hold"/>
                                        <p:tgtEl>
                                          <p:spTgt spid="71"/>
                                        </p:tgtEl>
                                        <p:attrNameLst>
                                          <p:attrName>ppt_w</p:attrName>
                                        </p:attrNameLst>
                                      </p:cBhvr>
                                      <p:tavLst>
                                        <p:tav tm="0">
                                          <p:val>
                                            <p:fltVal val="0"/>
                                          </p:val>
                                        </p:tav>
                                        <p:tav tm="100000">
                                          <p:val>
                                            <p:strVal val="#ppt_w"/>
                                          </p:val>
                                        </p:tav>
                                      </p:tavLst>
                                    </p:anim>
                                    <p:anim calcmode="lin" valueType="num">
                                      <p:cBhvr>
                                        <p:cTn id="15" dur="500" fill="hold"/>
                                        <p:tgtEl>
                                          <p:spTgt spid="71"/>
                                        </p:tgtEl>
                                        <p:attrNameLst>
                                          <p:attrName>ppt_h</p:attrName>
                                        </p:attrNameLst>
                                      </p:cBhvr>
                                      <p:tavLst>
                                        <p:tav tm="0">
                                          <p:val>
                                            <p:fltVal val="0"/>
                                          </p:val>
                                        </p:tav>
                                        <p:tav tm="100000">
                                          <p:val>
                                            <p:strVal val="#ppt_h"/>
                                          </p:val>
                                        </p:tav>
                                      </p:tavLst>
                                    </p:anim>
                                    <p:animEffect transition="in" filter="fade">
                                      <p:cBhvr>
                                        <p:cTn id="16" dur="500"/>
                                        <p:tgtEl>
                                          <p:spTgt spid="7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03"/>
                                        </p:tgtEl>
                                        <p:attrNameLst>
                                          <p:attrName>style.visibility</p:attrName>
                                        </p:attrNameLst>
                                      </p:cBhvr>
                                      <p:to>
                                        <p:strVal val="visible"/>
                                      </p:to>
                                    </p:set>
                                    <p:anim calcmode="lin" valueType="num">
                                      <p:cBhvr>
                                        <p:cTn id="21" dur="500" fill="hold"/>
                                        <p:tgtEl>
                                          <p:spTgt spid="103"/>
                                        </p:tgtEl>
                                        <p:attrNameLst>
                                          <p:attrName>ppt_w</p:attrName>
                                        </p:attrNameLst>
                                      </p:cBhvr>
                                      <p:tavLst>
                                        <p:tav tm="0">
                                          <p:val>
                                            <p:fltVal val="0"/>
                                          </p:val>
                                        </p:tav>
                                        <p:tav tm="100000">
                                          <p:val>
                                            <p:strVal val="#ppt_w"/>
                                          </p:val>
                                        </p:tav>
                                      </p:tavLst>
                                    </p:anim>
                                    <p:anim calcmode="lin" valueType="num">
                                      <p:cBhvr>
                                        <p:cTn id="22" dur="500" fill="hold"/>
                                        <p:tgtEl>
                                          <p:spTgt spid="103"/>
                                        </p:tgtEl>
                                        <p:attrNameLst>
                                          <p:attrName>ppt_h</p:attrName>
                                        </p:attrNameLst>
                                      </p:cBhvr>
                                      <p:tavLst>
                                        <p:tav tm="0">
                                          <p:val>
                                            <p:fltVal val="0"/>
                                          </p:val>
                                        </p:tav>
                                        <p:tav tm="100000">
                                          <p:val>
                                            <p:strVal val="#ppt_h"/>
                                          </p:val>
                                        </p:tav>
                                      </p:tavLst>
                                    </p:anim>
                                    <p:animEffect transition="in" filter="fade">
                                      <p:cBhvr>
                                        <p:cTn id="23" dur="500"/>
                                        <p:tgtEl>
                                          <p:spTgt spid="10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01"/>
                                        </p:tgtEl>
                                        <p:attrNameLst>
                                          <p:attrName>style.visibility</p:attrName>
                                        </p:attrNameLst>
                                      </p:cBhvr>
                                      <p:to>
                                        <p:strVal val="visible"/>
                                      </p:to>
                                    </p:set>
                                    <p:anim calcmode="lin" valueType="num">
                                      <p:cBhvr>
                                        <p:cTn id="28" dur="500" fill="hold"/>
                                        <p:tgtEl>
                                          <p:spTgt spid="101"/>
                                        </p:tgtEl>
                                        <p:attrNameLst>
                                          <p:attrName>ppt_w</p:attrName>
                                        </p:attrNameLst>
                                      </p:cBhvr>
                                      <p:tavLst>
                                        <p:tav tm="0">
                                          <p:val>
                                            <p:fltVal val="0"/>
                                          </p:val>
                                        </p:tav>
                                        <p:tav tm="100000">
                                          <p:val>
                                            <p:strVal val="#ppt_w"/>
                                          </p:val>
                                        </p:tav>
                                      </p:tavLst>
                                    </p:anim>
                                    <p:anim calcmode="lin" valueType="num">
                                      <p:cBhvr>
                                        <p:cTn id="29" dur="500" fill="hold"/>
                                        <p:tgtEl>
                                          <p:spTgt spid="101"/>
                                        </p:tgtEl>
                                        <p:attrNameLst>
                                          <p:attrName>ppt_h</p:attrName>
                                        </p:attrNameLst>
                                      </p:cBhvr>
                                      <p:tavLst>
                                        <p:tav tm="0">
                                          <p:val>
                                            <p:fltVal val="0"/>
                                          </p:val>
                                        </p:tav>
                                        <p:tav tm="100000">
                                          <p:val>
                                            <p:strVal val="#ppt_h"/>
                                          </p:val>
                                        </p:tav>
                                      </p:tavLst>
                                    </p:anim>
                                    <p:animEffect transition="in" filter="fade">
                                      <p:cBhvr>
                                        <p:cTn id="30" dur="500"/>
                                        <p:tgtEl>
                                          <p:spTgt spid="10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02"/>
                                        </p:tgtEl>
                                        <p:attrNameLst>
                                          <p:attrName>style.visibility</p:attrName>
                                        </p:attrNameLst>
                                      </p:cBhvr>
                                      <p:to>
                                        <p:strVal val="visible"/>
                                      </p:to>
                                    </p:set>
                                    <p:anim calcmode="lin" valueType="num">
                                      <p:cBhvr>
                                        <p:cTn id="35" dur="500" fill="hold"/>
                                        <p:tgtEl>
                                          <p:spTgt spid="102"/>
                                        </p:tgtEl>
                                        <p:attrNameLst>
                                          <p:attrName>ppt_w</p:attrName>
                                        </p:attrNameLst>
                                      </p:cBhvr>
                                      <p:tavLst>
                                        <p:tav tm="0">
                                          <p:val>
                                            <p:fltVal val="0"/>
                                          </p:val>
                                        </p:tav>
                                        <p:tav tm="100000">
                                          <p:val>
                                            <p:strVal val="#ppt_w"/>
                                          </p:val>
                                        </p:tav>
                                      </p:tavLst>
                                    </p:anim>
                                    <p:anim calcmode="lin" valueType="num">
                                      <p:cBhvr>
                                        <p:cTn id="36" dur="500" fill="hold"/>
                                        <p:tgtEl>
                                          <p:spTgt spid="102"/>
                                        </p:tgtEl>
                                        <p:attrNameLst>
                                          <p:attrName>ppt_h</p:attrName>
                                        </p:attrNameLst>
                                      </p:cBhvr>
                                      <p:tavLst>
                                        <p:tav tm="0">
                                          <p:val>
                                            <p:fltVal val="0"/>
                                          </p:val>
                                        </p:tav>
                                        <p:tav tm="100000">
                                          <p:val>
                                            <p:strVal val="#ppt_h"/>
                                          </p:val>
                                        </p:tav>
                                      </p:tavLst>
                                    </p:anim>
                                    <p:animEffect transition="in" filter="fade">
                                      <p:cBhvr>
                                        <p:cTn id="37" dur="500"/>
                                        <p:tgtEl>
                                          <p:spTgt spid="10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3"/>
                                        </p:tgtEl>
                                        <p:attrNameLst>
                                          <p:attrName>style.visibility</p:attrName>
                                        </p:attrNameLst>
                                      </p:cBhvr>
                                      <p:to>
                                        <p:strVal val="visible"/>
                                      </p:to>
                                    </p:set>
                                    <p:animEffect transition="in" filter="fade">
                                      <p:cBhvr>
                                        <p:cTn id="4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pezoid 4"/>
          <p:cNvSpPr/>
          <p:nvPr/>
        </p:nvSpPr>
        <p:spPr>
          <a:xfrm rot="5400000">
            <a:off x="2836119" y="-2132075"/>
            <a:ext cx="6027312" cy="11699555"/>
          </a:xfrm>
          <a:prstGeom prst="trapezoid">
            <a:avLst>
              <a:gd name="adj" fmla="val 35036"/>
            </a:avLst>
          </a:prstGeom>
          <a:gradFill flip="none" rotWithShape="1">
            <a:gsLst>
              <a:gs pos="30000">
                <a:schemeClr val="accent2">
                  <a:alpha val="40000"/>
                </a:schemeClr>
              </a:gs>
              <a:gs pos="7000">
                <a:srgbClr val="6CA62C">
                  <a:alpha val="0"/>
                </a:srgbClr>
              </a:gs>
              <a:gs pos="59000">
                <a:srgbClr val="3ABCCA">
                  <a:alpha val="5000"/>
                </a:srgbClr>
              </a:gs>
              <a:gs pos="78000">
                <a:schemeClr val="accent1">
                  <a:alpha val="0"/>
                </a:schemeClr>
              </a:gs>
            </a:gsLst>
            <a:lin ang="5400000" scaled="1"/>
            <a:tileRect/>
          </a:gradFill>
          <a:ln>
            <a:noFill/>
          </a:ln>
        </p:spPr>
        <p:style>
          <a:lnRef idx="1">
            <a:schemeClr val="accent2"/>
          </a:lnRef>
          <a:fillRef idx="3">
            <a:schemeClr val="accent2"/>
          </a:fillRef>
          <a:effectRef idx="2">
            <a:schemeClr val="accent2"/>
          </a:effectRef>
          <a:fontRef idx="minor">
            <a:schemeClr val="lt1"/>
          </a:fontRef>
        </p:style>
        <p:txBody>
          <a:bodyPr lIns="121877" tIns="60939" rIns="121877" bIns="60939" rtlCol="0" anchor="ctr"/>
          <a:lstStyle/>
          <a:p>
            <a:pPr algn="ctr" defTabSz="1218784"/>
            <a:endParaRPr lang="en-US">
              <a:solidFill>
                <a:prstClr val="white"/>
              </a:solidFill>
            </a:endParaRPr>
          </a:p>
        </p:txBody>
      </p:sp>
      <p:grpSp>
        <p:nvGrpSpPr>
          <p:cNvPr id="8" name="Group 7"/>
          <p:cNvGrpSpPr/>
          <p:nvPr/>
        </p:nvGrpSpPr>
        <p:grpSpPr>
          <a:xfrm>
            <a:off x="7797448" y="3648769"/>
            <a:ext cx="3902110" cy="1754083"/>
            <a:chOff x="5532604" y="1219199"/>
            <a:chExt cx="2313611" cy="1625600"/>
          </a:xfrm>
          <a:effectLst>
            <a:outerShdw blurRad="50800" dist="38100" dir="5400000" algn="t" rotWithShape="0">
              <a:prstClr val="black">
                <a:alpha val="40000"/>
              </a:prstClr>
            </a:outerShdw>
          </a:effectLst>
        </p:grpSpPr>
        <p:sp>
          <p:nvSpPr>
            <p:cNvPr id="9" name="Rounded Rectangle 8"/>
            <p:cNvSpPr/>
            <p:nvPr/>
          </p:nvSpPr>
          <p:spPr>
            <a:xfrm>
              <a:off x="5532604" y="1219199"/>
              <a:ext cx="2313611" cy="1625600"/>
            </a:xfrm>
            <a:prstGeom prst="roundRect">
              <a:avLst/>
            </a:prstGeom>
          </p:spPr>
          <p:style>
            <a:lnRef idx="1">
              <a:schemeClr val="accent3"/>
            </a:lnRef>
            <a:fillRef idx="3">
              <a:schemeClr val="accent3"/>
            </a:fillRef>
            <a:effectRef idx="2">
              <a:schemeClr val="accent3"/>
            </a:effectRef>
            <a:fontRef idx="minor">
              <a:schemeClr val="lt1"/>
            </a:fontRef>
          </p:style>
        </p:sp>
        <p:sp>
          <p:nvSpPr>
            <p:cNvPr id="10" name="Rounded Rectangle 8"/>
            <p:cNvSpPr/>
            <p:nvPr/>
          </p:nvSpPr>
          <p:spPr>
            <a:xfrm>
              <a:off x="5741268" y="1298554"/>
              <a:ext cx="1992978" cy="1466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91440" rIns="182880" bIns="91440" numCol="1" spcCol="1270" anchor="ctr" anchorCtr="0">
              <a:noAutofit/>
            </a:bodyPr>
            <a:lstStyle/>
            <a:p>
              <a:pPr algn="ctr" defTabSz="1007188">
                <a:lnSpc>
                  <a:spcPct val="90000"/>
                </a:lnSpc>
                <a:spcBef>
                  <a:spcPct val="0"/>
                </a:spcBef>
                <a:spcAft>
                  <a:spcPct val="35000"/>
                </a:spcAft>
              </a:pPr>
              <a:r>
                <a:rPr lang="en-US" sz="2400" dirty="0">
                  <a:solidFill>
                    <a:prstClr val="white"/>
                  </a:solidFill>
                  <a:effectLst>
                    <a:outerShdw blurRad="50800" dist="38100" dir="2700000">
                      <a:srgbClr val="000000">
                        <a:alpha val="43000"/>
                      </a:srgbClr>
                    </a:outerShdw>
                  </a:effectLst>
                  <a:cs typeface="Segoe Semibold"/>
                </a:rPr>
                <a:t>Migrate incompatible applications on your own schedule without losing productivity</a:t>
              </a:r>
            </a:p>
          </p:txBody>
        </p:sp>
      </p:grpSp>
      <p:sp>
        <p:nvSpPr>
          <p:cNvPr id="2" name="Title 1"/>
          <p:cNvSpPr>
            <a:spLocks noGrp="1"/>
          </p:cNvSpPr>
          <p:nvPr>
            <p:ph type="title"/>
          </p:nvPr>
        </p:nvSpPr>
        <p:spPr>
          <a:xfrm>
            <a:off x="519113" y="228603"/>
            <a:ext cx="11149013" cy="480132"/>
          </a:xfrm>
        </p:spPr>
        <p:txBody>
          <a:bodyPr/>
          <a:lstStyle/>
          <a:p>
            <a:r>
              <a:rPr lang="en-US" sz="3500" dirty="0"/>
              <a:t>MED-V Breaks Barriers to Windows 7 Migration</a:t>
            </a:r>
          </a:p>
        </p:txBody>
      </p:sp>
      <p:grpSp>
        <p:nvGrpSpPr>
          <p:cNvPr id="7" name="Group 6"/>
          <p:cNvGrpSpPr/>
          <p:nvPr/>
        </p:nvGrpSpPr>
        <p:grpSpPr>
          <a:xfrm>
            <a:off x="4135919" y="3149525"/>
            <a:ext cx="3916990" cy="1754083"/>
            <a:chOff x="2957925" y="1219199"/>
            <a:chExt cx="2322433" cy="1625600"/>
          </a:xfrm>
          <a:solidFill>
            <a:srgbClr val="CC9900"/>
          </a:solidFill>
          <a:effectLst>
            <a:outerShdw blurRad="50800" dist="38100" dir="5400000" algn="t" rotWithShape="0">
              <a:prstClr val="black">
                <a:alpha val="40000"/>
              </a:prstClr>
            </a:outerShdw>
          </a:effectLst>
        </p:grpSpPr>
        <p:sp>
          <p:nvSpPr>
            <p:cNvPr id="11" name="Rounded Rectangle 10"/>
            <p:cNvSpPr/>
            <p:nvPr/>
          </p:nvSpPr>
          <p:spPr>
            <a:xfrm>
              <a:off x="2957925" y="1219199"/>
              <a:ext cx="2322433" cy="1625600"/>
            </a:xfrm>
            <a:prstGeom prst="roundRect">
              <a:avLst/>
            </a:prstGeom>
          </p:spPr>
          <p:style>
            <a:lnRef idx="1">
              <a:schemeClr val="accent2"/>
            </a:lnRef>
            <a:fillRef idx="3">
              <a:schemeClr val="accent2"/>
            </a:fillRef>
            <a:effectRef idx="2">
              <a:schemeClr val="accent2"/>
            </a:effectRef>
            <a:fontRef idx="minor">
              <a:schemeClr val="lt1"/>
            </a:fontRef>
          </p:style>
        </p:sp>
        <p:sp>
          <p:nvSpPr>
            <p:cNvPr id="12" name="Rounded Rectangle 6"/>
            <p:cNvSpPr/>
            <p:nvPr/>
          </p:nvSpPr>
          <p:spPr>
            <a:xfrm>
              <a:off x="3076333" y="1298554"/>
              <a:ext cx="2153130" cy="146689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82880" tIns="91440" rIns="182880" bIns="91440" numCol="1" spcCol="1270" anchor="ctr" anchorCtr="0">
              <a:noAutofit/>
            </a:bodyPr>
            <a:lstStyle/>
            <a:p>
              <a:pPr algn="ctr" defTabSz="1007188">
                <a:lnSpc>
                  <a:spcPct val="90000"/>
                </a:lnSpc>
                <a:spcBef>
                  <a:spcPct val="0"/>
                </a:spcBef>
                <a:spcAft>
                  <a:spcPct val="35000"/>
                </a:spcAft>
              </a:pPr>
              <a:r>
                <a:rPr lang="en-US" sz="2400" dirty="0">
                  <a:solidFill>
                    <a:srgbClr val="FFC000">
                      <a:lumMod val="20000"/>
                      <a:lumOff val="80000"/>
                    </a:srgbClr>
                  </a:solidFill>
                  <a:effectLst>
                    <a:outerShdw blurRad="50800" dist="38100" dir="2700000">
                      <a:srgbClr val="000000">
                        <a:alpha val="43000"/>
                      </a:srgbClr>
                    </a:outerShdw>
                  </a:effectLst>
                  <a:cs typeface="Segoe Semibold"/>
                </a:rPr>
                <a:t>Break barriers to </a:t>
              </a:r>
              <a:br>
                <a:rPr lang="en-US" sz="2400" dirty="0">
                  <a:solidFill>
                    <a:srgbClr val="FFC000">
                      <a:lumMod val="20000"/>
                      <a:lumOff val="80000"/>
                    </a:srgbClr>
                  </a:solidFill>
                  <a:effectLst>
                    <a:outerShdw blurRad="50800" dist="38100" dir="2700000">
                      <a:srgbClr val="000000">
                        <a:alpha val="43000"/>
                      </a:srgbClr>
                    </a:outerShdw>
                  </a:effectLst>
                  <a:cs typeface="Segoe Semibold"/>
                </a:rPr>
              </a:br>
              <a:r>
                <a:rPr lang="en-US" sz="2400" dirty="0">
                  <a:solidFill>
                    <a:srgbClr val="FFC000">
                      <a:lumMod val="20000"/>
                      <a:lumOff val="80000"/>
                    </a:srgbClr>
                  </a:solidFill>
                  <a:effectLst>
                    <a:outerShdw blurRad="50800" dist="38100" dir="2700000">
                      <a:srgbClr val="000000">
                        <a:alpha val="43000"/>
                      </a:srgbClr>
                    </a:outerShdw>
                  </a:effectLst>
                  <a:cs typeface="Segoe Semibold"/>
                </a:rPr>
                <a:t>Windows 7 deployment caused by incompatible applications</a:t>
              </a:r>
            </a:p>
          </p:txBody>
        </p:sp>
      </p:grpSp>
      <p:grpSp>
        <p:nvGrpSpPr>
          <p:cNvPr id="6" name="Group 5"/>
          <p:cNvGrpSpPr/>
          <p:nvPr/>
        </p:nvGrpSpPr>
        <p:grpSpPr>
          <a:xfrm>
            <a:off x="347036" y="2381249"/>
            <a:ext cx="4044347" cy="1754083"/>
            <a:chOff x="375252" y="1219199"/>
            <a:chExt cx="2397944" cy="1625600"/>
          </a:xfrm>
          <a:effectLst>
            <a:outerShdw blurRad="50800" dist="38100" dir="5400000" algn="t" rotWithShape="0">
              <a:prstClr val="black">
                <a:alpha val="40000"/>
              </a:prstClr>
            </a:outerShdw>
          </a:effectLst>
        </p:grpSpPr>
        <p:sp>
          <p:nvSpPr>
            <p:cNvPr id="13" name="Rounded Rectangle 12"/>
            <p:cNvSpPr/>
            <p:nvPr/>
          </p:nvSpPr>
          <p:spPr>
            <a:xfrm>
              <a:off x="375252" y="1219199"/>
              <a:ext cx="2397944" cy="1625600"/>
            </a:xfrm>
            <a:prstGeom prst="roundRect">
              <a:avLst/>
            </a:prstGeom>
          </p:spPr>
          <p:style>
            <a:lnRef idx="1">
              <a:schemeClr val="accent1"/>
            </a:lnRef>
            <a:fillRef idx="3">
              <a:schemeClr val="accent1"/>
            </a:fillRef>
            <a:effectRef idx="2">
              <a:schemeClr val="accent1"/>
            </a:effectRef>
            <a:fontRef idx="minor">
              <a:schemeClr val="lt1"/>
            </a:fontRef>
          </p:style>
        </p:sp>
        <p:sp>
          <p:nvSpPr>
            <p:cNvPr id="14" name="Rounded Rectangle 4"/>
            <p:cNvSpPr/>
            <p:nvPr/>
          </p:nvSpPr>
          <p:spPr>
            <a:xfrm>
              <a:off x="415968" y="1311759"/>
              <a:ext cx="2304148" cy="1466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91440" rIns="182880" bIns="91440" numCol="1" spcCol="1270" anchor="ctr" anchorCtr="0">
              <a:noAutofit/>
            </a:bodyPr>
            <a:lstStyle/>
            <a:p>
              <a:pPr algn="ctr" defTabSz="1007188">
                <a:lnSpc>
                  <a:spcPct val="90000"/>
                </a:lnSpc>
                <a:spcBef>
                  <a:spcPct val="0"/>
                </a:spcBef>
                <a:spcAft>
                  <a:spcPct val="35000"/>
                </a:spcAft>
              </a:pPr>
              <a:r>
                <a:rPr lang="en-US" sz="2400" spc="-40" dirty="0">
                  <a:solidFill>
                    <a:srgbClr val="8DB3E2">
                      <a:lumMod val="20000"/>
                      <a:lumOff val="80000"/>
                    </a:srgbClr>
                  </a:solidFill>
                  <a:effectLst>
                    <a:outerShdw blurRad="50800" dist="38100" dir="2700000">
                      <a:srgbClr val="000000">
                        <a:alpha val="43000"/>
                      </a:srgbClr>
                    </a:outerShdw>
                  </a:effectLst>
                  <a:cs typeface="Segoe Semibold"/>
                </a:rPr>
                <a:t>Run legacy Windows XP </a:t>
              </a:r>
              <a:br>
                <a:rPr lang="en-US" sz="2400" spc="-40" dirty="0">
                  <a:solidFill>
                    <a:srgbClr val="8DB3E2">
                      <a:lumMod val="20000"/>
                      <a:lumOff val="80000"/>
                    </a:srgbClr>
                  </a:solidFill>
                  <a:effectLst>
                    <a:outerShdw blurRad="50800" dist="38100" dir="2700000">
                      <a:srgbClr val="000000">
                        <a:alpha val="43000"/>
                      </a:srgbClr>
                    </a:outerShdw>
                  </a:effectLst>
                  <a:cs typeface="Segoe Semibold"/>
                </a:rPr>
              </a:br>
              <a:r>
                <a:rPr lang="en-US" sz="2400" spc="-40" dirty="0">
                  <a:solidFill>
                    <a:srgbClr val="8DB3E2">
                      <a:lumMod val="20000"/>
                      <a:lumOff val="80000"/>
                    </a:srgbClr>
                  </a:solidFill>
                  <a:effectLst>
                    <a:outerShdw blurRad="50800" dist="38100" dir="2700000">
                      <a:srgbClr val="000000">
                        <a:alpha val="43000"/>
                      </a:srgbClr>
                    </a:outerShdw>
                  </a:effectLst>
                  <a:cs typeface="Segoe Semibold"/>
                </a:rPr>
                <a:t>and Internet Explorer (IE)</a:t>
              </a:r>
              <a:r>
                <a:rPr lang="en-US" sz="2400" spc="-40" dirty="0">
                  <a:solidFill>
                    <a:srgbClr val="8DB3E2">
                      <a:lumMod val="20000"/>
                      <a:lumOff val="80000"/>
                    </a:srgbClr>
                  </a:solidFill>
                  <a:effectLst>
                    <a:outerShdw blurRad="50800" dist="38100" dir="2700000">
                      <a:srgbClr val="000000">
                        <a:alpha val="43000"/>
                      </a:srgbClr>
                    </a:outerShdw>
                  </a:effectLst>
                  <a:ea typeface="Segoe UI"/>
                  <a:cs typeface="Segoe UI"/>
                </a:rPr>
                <a:t> </a:t>
              </a:r>
              <a:r>
                <a:rPr lang="en-US" sz="2400" spc="-40" dirty="0">
                  <a:solidFill>
                    <a:srgbClr val="8DB3E2">
                      <a:lumMod val="20000"/>
                      <a:lumOff val="80000"/>
                    </a:srgbClr>
                  </a:solidFill>
                  <a:effectLst>
                    <a:outerShdw blurRad="50800" dist="38100" dir="2700000">
                      <a:srgbClr val="000000">
                        <a:alpha val="43000"/>
                      </a:srgbClr>
                    </a:outerShdw>
                  </a:effectLst>
                  <a:cs typeface="Segoe Semibold"/>
                </a:rPr>
                <a:t> applications on Windows 7</a:t>
              </a:r>
              <a:endParaRPr lang="en-US" sz="2400" spc="-40" dirty="0">
                <a:solidFill>
                  <a:srgbClr val="8DB3E2">
                    <a:lumMod val="20000"/>
                    <a:lumOff val="80000"/>
                  </a:srgbClr>
                </a:solidFill>
                <a:effectLst>
                  <a:outerShdw blurRad="50800" dist="38100" dir="2700000">
                    <a:srgbClr val="000000">
                      <a:alpha val="43000"/>
                    </a:srgbClr>
                  </a:outerShdw>
                </a:effectLst>
              </a:endParaRPr>
            </a:p>
          </p:txBody>
        </p:sp>
      </p:grpSp>
      <p:grpSp>
        <p:nvGrpSpPr>
          <p:cNvPr id="22" name="Group 21"/>
          <p:cNvGrpSpPr/>
          <p:nvPr/>
        </p:nvGrpSpPr>
        <p:grpSpPr>
          <a:xfrm>
            <a:off x="4203233" y="1152027"/>
            <a:ext cx="3555900" cy="711239"/>
            <a:chOff x="8149377" y="1222402"/>
            <a:chExt cx="3555900" cy="711239"/>
          </a:xfrm>
        </p:grpSpPr>
        <p:sp>
          <p:nvSpPr>
            <p:cNvPr id="21" name="Rounded Rectangle 20"/>
            <p:cNvSpPr/>
            <p:nvPr/>
          </p:nvSpPr>
          <p:spPr bwMode="auto">
            <a:xfrm>
              <a:off x="8149377" y="1222402"/>
              <a:ext cx="3555900" cy="711239"/>
            </a:xfrm>
            <a:prstGeom prst="roundRect">
              <a:avLst/>
            </a:prstGeom>
            <a:solidFill>
              <a:srgbClr val="FFFFFF"/>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85" fontAlgn="base">
                <a:spcBef>
                  <a:spcPct val="0"/>
                </a:spcBef>
                <a:spcAft>
                  <a:spcPct val="0"/>
                </a:spcAft>
              </a:pPr>
              <a:endParaRPr lang="en-US" sz="2300" dirty="0">
                <a:gradFill>
                  <a:gsLst>
                    <a:gs pos="0">
                      <a:srgbClr val="FFFFFF"/>
                    </a:gs>
                    <a:gs pos="100000">
                      <a:srgbClr val="FFFFFF"/>
                    </a:gs>
                  </a:gsLst>
                  <a:lin ang="5400000" scaled="0"/>
                </a:gradFill>
              </a:endParaRPr>
            </a:p>
          </p:txBody>
        </p:sp>
        <p:pic>
          <p:nvPicPr>
            <p:cNvPr id="2051" name="Picture 3" descr="D:\DVD_Art_Sept-2-2010\DVD_Art_Sept-2-2010\Logos\Windows 7\_Windows 7 (brand)\Windows7_h_rgb.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62400" y="1334770"/>
              <a:ext cx="3361335" cy="537953"/>
            </a:xfrm>
            <a:prstGeom prst="rect">
              <a:avLst/>
            </a:prstGeom>
            <a:ln>
              <a:noFill/>
            </a:ln>
            <a:extLst/>
          </p:spPr>
          <p:style>
            <a:lnRef idx="2">
              <a:schemeClr val="dk1"/>
            </a:lnRef>
            <a:fillRef idx="1">
              <a:schemeClr val="lt1"/>
            </a:fillRef>
            <a:effectRef idx="0">
              <a:schemeClr val="dk1"/>
            </a:effectRef>
            <a:fontRef idx="minor">
              <a:schemeClr val="dk1"/>
            </a:fontRef>
          </p:style>
        </p:pic>
      </p:gr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3520" y="3717702"/>
            <a:ext cx="4755653" cy="475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39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bwMode="auto">
          <a:xfrm>
            <a:off x="7694052" y="1711757"/>
            <a:ext cx="507868" cy="3685079"/>
          </a:xfrm>
          <a:prstGeom prst="rect">
            <a:avLst/>
          </a:prstGeom>
          <a:solidFill>
            <a:schemeClr val="accent2"/>
          </a:solidFill>
          <a:ln w="3175">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4" tIns="45713" rIns="91424" bIns="45713" numCol="1" rtlCol="0" anchor="ctr" anchorCtr="0" compatLnSpc="1">
            <a:prstTxWarp prst="textNoShape">
              <a:avLst/>
            </a:prstTxWarp>
          </a:bodyPr>
          <a:lstStyle/>
          <a:p>
            <a:pPr algn="ctr" defTabSz="913985"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4" name="Rectangle 63"/>
          <p:cNvSpPr/>
          <p:nvPr/>
        </p:nvSpPr>
        <p:spPr bwMode="auto">
          <a:xfrm>
            <a:off x="5955756" y="2254387"/>
            <a:ext cx="507868" cy="3138872"/>
          </a:xfrm>
          <a:prstGeom prst="rect">
            <a:avLst/>
          </a:prstGeom>
          <a:solidFill>
            <a:schemeClr val="accent2"/>
          </a:solidFill>
          <a:ln w="3175">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4" tIns="45713" rIns="91424" bIns="45713" numCol="1" rtlCol="0" anchor="ctr" anchorCtr="0" compatLnSpc="1">
            <a:prstTxWarp prst="textNoShape">
              <a:avLst/>
            </a:prstTxWarp>
          </a:bodyPr>
          <a:lstStyle/>
          <a:p>
            <a:pPr algn="ctr" defTabSz="913985"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3" name="Rectangle 62"/>
          <p:cNvSpPr/>
          <p:nvPr/>
        </p:nvSpPr>
        <p:spPr bwMode="auto">
          <a:xfrm>
            <a:off x="4049122" y="2941937"/>
            <a:ext cx="507868" cy="2451323"/>
          </a:xfrm>
          <a:prstGeom prst="rect">
            <a:avLst/>
          </a:prstGeom>
          <a:solidFill>
            <a:schemeClr val="accent2"/>
          </a:solidFill>
          <a:ln w="3175">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4" tIns="45713" rIns="91424" bIns="45713" numCol="1" rtlCol="0" anchor="ctr" anchorCtr="0" compatLnSpc="1">
            <a:prstTxWarp prst="textNoShape">
              <a:avLst/>
            </a:prstTxWarp>
          </a:bodyPr>
          <a:lstStyle/>
          <a:p>
            <a:pPr algn="ctr" defTabSz="913985"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 name="Title 2"/>
          <p:cNvSpPr>
            <a:spLocks noGrp="1"/>
          </p:cNvSpPr>
          <p:nvPr>
            <p:ph type="title"/>
          </p:nvPr>
        </p:nvSpPr>
        <p:spPr>
          <a:xfrm>
            <a:off x="507868" y="228603"/>
            <a:ext cx="11173090" cy="553999"/>
          </a:xfrm>
        </p:spPr>
        <p:txBody>
          <a:bodyPr/>
          <a:lstStyle/>
          <a:p>
            <a:r>
              <a:rPr lang="en-US" sz="4000" dirty="0"/>
              <a:t>Addressing Application Compatibility </a:t>
            </a:r>
          </a:p>
        </p:txBody>
      </p:sp>
      <p:grpSp>
        <p:nvGrpSpPr>
          <p:cNvPr id="2" name="Group 1"/>
          <p:cNvGrpSpPr/>
          <p:nvPr/>
        </p:nvGrpSpPr>
        <p:grpSpPr>
          <a:xfrm>
            <a:off x="3194775" y="5737432"/>
            <a:ext cx="5766262" cy="351555"/>
            <a:chOff x="2270750" y="5509774"/>
            <a:chExt cx="6451344" cy="226487"/>
          </a:xfrm>
        </p:grpSpPr>
        <p:cxnSp>
          <p:nvCxnSpPr>
            <p:cNvPr id="4" name="Straight Arrow Connector 3"/>
            <p:cNvCxnSpPr/>
            <p:nvPr/>
          </p:nvCxnSpPr>
          <p:spPr>
            <a:xfrm>
              <a:off x="2270868" y="5509774"/>
              <a:ext cx="6451226"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70750" y="5542905"/>
              <a:ext cx="563791" cy="188370"/>
            </a:xfrm>
            <a:prstGeom prst="rect">
              <a:avLst/>
            </a:prstGeom>
            <a:noFill/>
          </p:spPr>
          <p:txBody>
            <a:bodyPr wrap="none" lIns="0" tIns="0" rIns="0" bIns="0" rtlCol="0">
              <a:spAutoFit/>
            </a:bodyPr>
            <a:lstStyle/>
            <a:p>
              <a:r>
                <a:rPr lang="en-US" dirty="0" smtClean="0">
                  <a:solidFill>
                    <a:schemeClr val="tx2"/>
                  </a:solidFill>
                </a:rPr>
                <a:t>Start</a:t>
              </a:r>
            </a:p>
          </p:txBody>
        </p:sp>
        <p:sp>
          <p:nvSpPr>
            <p:cNvPr id="25" name="TextBox 24"/>
            <p:cNvSpPr txBox="1"/>
            <p:nvPr/>
          </p:nvSpPr>
          <p:spPr>
            <a:xfrm>
              <a:off x="7960214" y="5547891"/>
              <a:ext cx="679720" cy="188370"/>
            </a:xfrm>
            <a:prstGeom prst="rect">
              <a:avLst/>
            </a:prstGeom>
            <a:noFill/>
          </p:spPr>
          <p:txBody>
            <a:bodyPr wrap="none" lIns="0" tIns="0" rIns="0" bIns="0" rtlCol="0">
              <a:spAutoFit/>
            </a:bodyPr>
            <a:lstStyle/>
            <a:p>
              <a:r>
                <a:rPr lang="en-US" dirty="0" smtClean="0">
                  <a:solidFill>
                    <a:schemeClr val="tx2"/>
                  </a:solidFill>
                </a:rPr>
                <a:t>Finish</a:t>
              </a:r>
            </a:p>
          </p:txBody>
        </p:sp>
      </p:grpSp>
      <p:sp>
        <p:nvSpPr>
          <p:cNvPr id="26" name="TextBox 25"/>
          <p:cNvSpPr txBox="1"/>
          <p:nvPr/>
        </p:nvSpPr>
        <p:spPr>
          <a:xfrm>
            <a:off x="832705" y="4013713"/>
            <a:ext cx="1165384" cy="307777"/>
          </a:xfrm>
          <a:prstGeom prst="rect">
            <a:avLst/>
          </a:prstGeom>
          <a:noFill/>
        </p:spPr>
        <p:txBody>
          <a:bodyPr wrap="none" lIns="0" tIns="0" rIns="0" bIns="0" rtlCol="0">
            <a:spAutoFit/>
          </a:bodyPr>
          <a:lstStyle/>
          <a:p>
            <a:r>
              <a:rPr lang="en-US" sz="2000" b="1" dirty="0">
                <a:effectLst>
                  <a:outerShdw blurRad="38100" dist="38100" dir="2700000" algn="tl">
                    <a:srgbClr val="000000">
                      <a:alpha val="43137"/>
                    </a:srgbClr>
                  </a:outerShdw>
                </a:effectLst>
              </a:rPr>
              <a:t>LOB Apps</a:t>
            </a:r>
          </a:p>
        </p:txBody>
      </p:sp>
      <p:grpSp>
        <p:nvGrpSpPr>
          <p:cNvPr id="5" name="Group 4"/>
          <p:cNvGrpSpPr/>
          <p:nvPr/>
        </p:nvGrpSpPr>
        <p:grpSpPr>
          <a:xfrm>
            <a:off x="2490461" y="1545181"/>
            <a:ext cx="717562" cy="4192977"/>
            <a:chOff x="1573639" y="1844658"/>
            <a:chExt cx="717562" cy="3665116"/>
          </a:xfrm>
        </p:grpSpPr>
        <p:cxnSp>
          <p:nvCxnSpPr>
            <p:cNvPr id="15" name="Straight Arrow Connector 14"/>
            <p:cNvCxnSpPr/>
            <p:nvPr/>
          </p:nvCxnSpPr>
          <p:spPr>
            <a:xfrm flipV="1">
              <a:off x="2291201" y="1844658"/>
              <a:ext cx="0" cy="3665116"/>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854999" y="5140442"/>
              <a:ext cx="330219" cy="255579"/>
            </a:xfrm>
            <a:prstGeom prst="rect">
              <a:avLst/>
            </a:prstGeom>
            <a:noFill/>
          </p:spPr>
          <p:txBody>
            <a:bodyPr wrap="none" lIns="0" tIns="0" rIns="0" bIns="0" rtlCol="0">
              <a:spAutoFit/>
            </a:bodyPr>
            <a:lstStyle/>
            <a:p>
              <a:r>
                <a:rPr lang="en-US" dirty="0" smtClean="0">
                  <a:solidFill>
                    <a:schemeClr val="tx2"/>
                  </a:solidFill>
                </a:rPr>
                <a:t>0%</a:t>
              </a:r>
            </a:p>
          </p:txBody>
        </p:sp>
        <p:sp>
          <p:nvSpPr>
            <p:cNvPr id="33" name="TextBox 32"/>
            <p:cNvSpPr txBox="1"/>
            <p:nvPr/>
          </p:nvSpPr>
          <p:spPr>
            <a:xfrm>
              <a:off x="1573639" y="1961140"/>
              <a:ext cx="593111" cy="255579"/>
            </a:xfrm>
            <a:prstGeom prst="rect">
              <a:avLst/>
            </a:prstGeom>
            <a:noFill/>
          </p:spPr>
          <p:txBody>
            <a:bodyPr wrap="none" lIns="0" tIns="0" rIns="0" bIns="0" rtlCol="0">
              <a:spAutoFit/>
            </a:bodyPr>
            <a:lstStyle/>
            <a:p>
              <a:r>
                <a:rPr lang="en-US" dirty="0" smtClean="0">
                  <a:solidFill>
                    <a:schemeClr val="tx2"/>
                  </a:solidFill>
                </a:rPr>
                <a:t>100%</a:t>
              </a:r>
            </a:p>
          </p:txBody>
        </p:sp>
      </p:grpSp>
      <p:sp>
        <p:nvSpPr>
          <p:cNvPr id="66" name="TextBox 65"/>
          <p:cNvSpPr txBox="1"/>
          <p:nvPr/>
        </p:nvSpPr>
        <p:spPr>
          <a:xfrm>
            <a:off x="4942443" y="5998093"/>
            <a:ext cx="2308324" cy="307777"/>
          </a:xfrm>
          <a:prstGeom prst="rect">
            <a:avLst/>
          </a:prstGeom>
          <a:noFill/>
        </p:spPr>
        <p:txBody>
          <a:bodyPr wrap="none" lIns="0" tIns="0" rIns="0" bIns="0" rtlCol="0">
            <a:spAutoFit/>
          </a:bodyPr>
          <a:lstStyle/>
          <a:p>
            <a:r>
              <a:rPr lang="en-US" sz="2000" b="1" dirty="0">
                <a:effectLst>
                  <a:outerShdw blurRad="38100" dist="38100" dir="2700000" algn="tl">
                    <a:srgbClr val="000000">
                      <a:alpha val="43137"/>
                    </a:srgbClr>
                  </a:outerShdw>
                </a:effectLst>
              </a:rPr>
              <a:t>Migration Timeline</a:t>
            </a:r>
          </a:p>
        </p:txBody>
      </p:sp>
      <p:sp>
        <p:nvSpPr>
          <p:cNvPr id="42" name="TextBox 41"/>
          <p:cNvSpPr txBox="1"/>
          <p:nvPr/>
        </p:nvSpPr>
        <p:spPr>
          <a:xfrm>
            <a:off x="7423537" y="5393263"/>
            <a:ext cx="1370632" cy="292388"/>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r>
              <a:rPr lang="en-US" b="1" dirty="0" smtClean="0">
                <a:gradFill>
                  <a:gsLst>
                    <a:gs pos="0">
                      <a:schemeClr val="tx1"/>
                    </a:gs>
                    <a:gs pos="86000">
                      <a:schemeClr val="tx1"/>
                    </a:gs>
                  </a:gsLst>
                  <a:lin ang="5400000" scaled="0"/>
                </a:gradFill>
              </a:rPr>
              <a:t>Modify App</a:t>
            </a:r>
          </a:p>
        </p:txBody>
      </p:sp>
      <p:sp>
        <p:nvSpPr>
          <p:cNvPr id="43" name="TextBox 42"/>
          <p:cNvSpPr txBox="1"/>
          <p:nvPr/>
        </p:nvSpPr>
        <p:spPr>
          <a:xfrm>
            <a:off x="3579630" y="5393263"/>
            <a:ext cx="1146019" cy="292388"/>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r>
              <a:rPr lang="en-US" b="1" dirty="0" smtClean="0">
                <a:gradFill>
                  <a:gsLst>
                    <a:gs pos="0">
                      <a:schemeClr val="tx1"/>
                    </a:gs>
                    <a:gs pos="86000">
                      <a:schemeClr val="tx1"/>
                    </a:gs>
                  </a:gsLst>
                  <a:lin ang="5400000" scaled="0"/>
                </a:gradFill>
              </a:rPr>
              <a:t>Just Work</a:t>
            </a:r>
          </a:p>
        </p:txBody>
      </p:sp>
      <p:sp>
        <p:nvSpPr>
          <p:cNvPr id="44" name="TextBox 43"/>
          <p:cNvSpPr txBox="1"/>
          <p:nvPr/>
        </p:nvSpPr>
        <p:spPr>
          <a:xfrm>
            <a:off x="5544082" y="5393263"/>
            <a:ext cx="1054776" cy="292388"/>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r>
              <a:rPr lang="en-US" b="1" dirty="0" smtClean="0">
                <a:gradFill>
                  <a:gsLst>
                    <a:gs pos="0">
                      <a:schemeClr val="tx1"/>
                    </a:gs>
                    <a:gs pos="86000">
                      <a:schemeClr val="tx1"/>
                    </a:gs>
                  </a:gsLst>
                  <a:lin ang="5400000" scaled="0"/>
                </a:gradFill>
              </a:rPr>
              <a:t>Upgrade </a:t>
            </a:r>
          </a:p>
        </p:txBody>
      </p:sp>
      <p:sp>
        <p:nvSpPr>
          <p:cNvPr id="45" name="Rectangle 44"/>
          <p:cNvSpPr/>
          <p:nvPr/>
        </p:nvSpPr>
        <p:spPr bwMode="auto">
          <a:xfrm>
            <a:off x="4047185" y="1566844"/>
            <a:ext cx="507869" cy="1375097"/>
          </a:xfrm>
          <a:prstGeom prst="rect">
            <a:avLst/>
          </a:prstGeom>
          <a:solidFill>
            <a:schemeClr val="accent1"/>
          </a:solidFill>
          <a:ln w="3175">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4" tIns="45713" rIns="91424" bIns="45713" numCol="1" rtlCol="0" anchor="ctr" anchorCtr="0" compatLnSpc="1">
            <a:prstTxWarp prst="textNoShape">
              <a:avLst/>
            </a:prstTxWarp>
          </a:bodyPr>
          <a:lstStyle/>
          <a:p>
            <a:pPr algn="ctr" defTabSz="913985"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9" name="Rectangle 38"/>
          <p:cNvSpPr/>
          <p:nvPr/>
        </p:nvSpPr>
        <p:spPr bwMode="auto">
          <a:xfrm>
            <a:off x="5955761" y="1566839"/>
            <a:ext cx="507869" cy="687548"/>
          </a:xfrm>
          <a:prstGeom prst="rect">
            <a:avLst/>
          </a:prstGeom>
          <a:solidFill>
            <a:schemeClr val="accent1"/>
          </a:solidFill>
          <a:ln w="3175">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4" tIns="45713" rIns="91424" bIns="45713" numCol="1" rtlCol="0" anchor="ctr" anchorCtr="0" compatLnSpc="1">
            <a:prstTxWarp prst="textNoShape">
              <a:avLst/>
            </a:prstTxWarp>
          </a:bodyPr>
          <a:lstStyle/>
          <a:p>
            <a:pPr algn="ctr" defTabSz="913985"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0" name="Rectangle 39"/>
          <p:cNvSpPr/>
          <p:nvPr/>
        </p:nvSpPr>
        <p:spPr bwMode="auto">
          <a:xfrm>
            <a:off x="7696201" y="1528423"/>
            <a:ext cx="507869" cy="183332"/>
          </a:xfrm>
          <a:prstGeom prst="rect">
            <a:avLst/>
          </a:prstGeom>
          <a:solidFill>
            <a:schemeClr val="accent1"/>
          </a:solidFill>
          <a:ln w="3175">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4" tIns="45713" rIns="91424" bIns="45713" numCol="1" rtlCol="0" anchor="ctr" anchorCtr="0" compatLnSpc="1">
            <a:prstTxWarp prst="textNoShape">
              <a:avLst/>
            </a:prstTxWarp>
          </a:bodyPr>
          <a:lstStyle/>
          <a:p>
            <a:pPr algn="ctr" defTabSz="913985"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TextBox 5"/>
          <p:cNvSpPr txBox="1"/>
          <p:nvPr/>
        </p:nvSpPr>
        <p:spPr>
          <a:xfrm>
            <a:off x="5154399" y="5182855"/>
            <a:ext cx="218009" cy="369332"/>
          </a:xfrm>
          <a:prstGeom prst="rect">
            <a:avLst/>
          </a:prstGeom>
          <a:noFill/>
        </p:spPr>
        <p:txBody>
          <a:bodyPr wrap="none" lIns="0" tIns="0" rIns="0" bIns="0" rtlCol="0">
            <a:spAutoFit/>
          </a:bodyPr>
          <a:lstStyle/>
          <a:p>
            <a:r>
              <a:rPr lang="en-US" sz="2400" b="1" dirty="0">
                <a:gradFill>
                  <a:gsLst>
                    <a:gs pos="0">
                      <a:schemeClr val="tx1"/>
                    </a:gs>
                    <a:gs pos="86000">
                      <a:schemeClr val="tx1"/>
                    </a:gs>
                  </a:gsLst>
                  <a:lin ang="5400000" scaled="0"/>
                </a:gradFill>
              </a:rPr>
              <a:t>+</a:t>
            </a:r>
          </a:p>
        </p:txBody>
      </p:sp>
      <p:sp>
        <p:nvSpPr>
          <p:cNvPr id="47" name="TextBox 46"/>
          <p:cNvSpPr txBox="1"/>
          <p:nvPr/>
        </p:nvSpPr>
        <p:spPr>
          <a:xfrm>
            <a:off x="6999065" y="5208615"/>
            <a:ext cx="218009" cy="369332"/>
          </a:xfrm>
          <a:prstGeom prst="rect">
            <a:avLst/>
          </a:prstGeom>
          <a:noFill/>
        </p:spPr>
        <p:txBody>
          <a:bodyPr wrap="none" lIns="0" tIns="0" rIns="0" bIns="0" rtlCol="0">
            <a:spAutoFit/>
          </a:bodyPr>
          <a:lstStyle/>
          <a:p>
            <a:r>
              <a:rPr lang="en-US" sz="2400" b="1" dirty="0">
                <a:gradFill>
                  <a:gsLst>
                    <a:gs pos="0">
                      <a:schemeClr val="tx1"/>
                    </a:gs>
                    <a:gs pos="86000">
                      <a:schemeClr val="tx1"/>
                    </a:gs>
                  </a:gsLst>
                  <a:lin ang="5400000" scaled="0"/>
                </a:gradFill>
              </a:rPr>
              <a:t>+</a:t>
            </a:r>
          </a:p>
        </p:txBody>
      </p:sp>
      <p:grpSp>
        <p:nvGrpSpPr>
          <p:cNvPr id="8" name="Group 7"/>
          <p:cNvGrpSpPr/>
          <p:nvPr/>
        </p:nvGrpSpPr>
        <p:grpSpPr>
          <a:xfrm>
            <a:off x="324689" y="4343965"/>
            <a:ext cx="2591537" cy="260911"/>
            <a:chOff x="8728812" y="5976298"/>
            <a:chExt cx="2591537" cy="260912"/>
          </a:xfrm>
        </p:grpSpPr>
        <p:sp>
          <p:nvSpPr>
            <p:cNvPr id="49" name="Rectangle 48"/>
            <p:cNvSpPr/>
            <p:nvPr/>
          </p:nvSpPr>
          <p:spPr bwMode="auto">
            <a:xfrm>
              <a:off x="8728812" y="5976298"/>
              <a:ext cx="365773" cy="230054"/>
            </a:xfrm>
            <a:prstGeom prst="rect">
              <a:avLst/>
            </a:prstGeom>
            <a:solidFill>
              <a:schemeClr val="accent2"/>
            </a:solidFill>
            <a:ln w="3175">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85" fontAlgn="base">
                <a:spcBef>
                  <a:spcPct val="0"/>
                </a:spcBef>
                <a:spcAft>
                  <a:spcPct val="0"/>
                </a:spcAft>
              </a:pPr>
              <a:endParaRPr lang="en-US" sz="2000" b="1" dirty="0">
                <a:gradFill>
                  <a:gsLst>
                    <a:gs pos="0">
                      <a:srgbClr val="FFFFFF"/>
                    </a:gs>
                    <a:gs pos="100000">
                      <a:srgbClr val="FFFFFF"/>
                    </a:gs>
                  </a:gsLst>
                  <a:lin ang="5400000" scaled="0"/>
                </a:gradFill>
                <a:effectLst>
                  <a:outerShdw blurRad="38100" dist="38100" dir="2700000" algn="tl">
                    <a:srgbClr val="000000">
                      <a:alpha val="43137"/>
                    </a:srgbClr>
                  </a:outerShdw>
                </a:effectLst>
              </a:endParaRPr>
            </a:p>
          </p:txBody>
        </p:sp>
        <p:sp>
          <p:nvSpPr>
            <p:cNvPr id="50" name="TextBox 49"/>
            <p:cNvSpPr txBox="1"/>
            <p:nvPr/>
          </p:nvSpPr>
          <p:spPr>
            <a:xfrm>
              <a:off x="9236830" y="6006377"/>
              <a:ext cx="2083519" cy="230833"/>
            </a:xfrm>
            <a:prstGeom prst="rect">
              <a:avLst/>
            </a:prstGeom>
            <a:noFill/>
          </p:spPr>
          <p:txBody>
            <a:bodyPr wrap="none" lIns="0" tIns="0" rIns="0" bIns="0" rtlCol="0">
              <a:spAutoFit/>
            </a:bodyPr>
            <a:lstStyle/>
            <a:p>
              <a:r>
                <a:rPr lang="en-US" sz="1500" b="1" dirty="0">
                  <a:gradFill>
                    <a:gsLst>
                      <a:gs pos="0">
                        <a:schemeClr val="tx1"/>
                      </a:gs>
                      <a:gs pos="86000">
                        <a:schemeClr val="tx1"/>
                      </a:gs>
                    </a:gsLst>
                    <a:lin ang="5400000" scaled="0"/>
                  </a:gradFill>
                  <a:effectLst>
                    <a:outerShdw blurRad="38100" dist="38100" dir="2700000" algn="tl">
                      <a:srgbClr val="000000">
                        <a:alpha val="43137"/>
                      </a:srgbClr>
                    </a:outerShdw>
                  </a:effectLst>
                </a:rPr>
                <a:t>Works with Windows 7</a:t>
              </a:r>
            </a:p>
          </p:txBody>
        </p:sp>
      </p:grpSp>
      <p:grpSp>
        <p:nvGrpSpPr>
          <p:cNvPr id="7" name="Group 6"/>
          <p:cNvGrpSpPr/>
          <p:nvPr/>
        </p:nvGrpSpPr>
        <p:grpSpPr>
          <a:xfrm>
            <a:off x="324686" y="4704539"/>
            <a:ext cx="2314219" cy="260911"/>
            <a:chOff x="8728812" y="5599901"/>
            <a:chExt cx="2314219" cy="260912"/>
          </a:xfrm>
        </p:grpSpPr>
        <p:sp>
          <p:nvSpPr>
            <p:cNvPr id="52" name="Rectangle 51"/>
            <p:cNvSpPr/>
            <p:nvPr/>
          </p:nvSpPr>
          <p:spPr bwMode="auto">
            <a:xfrm>
              <a:off x="8728812" y="5599901"/>
              <a:ext cx="365773" cy="230054"/>
            </a:xfrm>
            <a:prstGeom prst="rect">
              <a:avLst/>
            </a:prstGeom>
            <a:solidFill>
              <a:schemeClr val="accent1"/>
            </a:solidFill>
            <a:ln w="3175">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85" fontAlgn="base">
                <a:spcBef>
                  <a:spcPct val="0"/>
                </a:spcBef>
                <a:spcAft>
                  <a:spcPct val="0"/>
                </a:spcAft>
              </a:pPr>
              <a:endParaRPr lang="en-US" sz="2000" b="1" dirty="0">
                <a:gradFill>
                  <a:gsLst>
                    <a:gs pos="0">
                      <a:srgbClr val="FFFFFF"/>
                    </a:gs>
                    <a:gs pos="100000">
                      <a:srgbClr val="FFFFFF"/>
                    </a:gs>
                  </a:gsLst>
                  <a:lin ang="5400000" scaled="0"/>
                </a:gradFill>
                <a:effectLst>
                  <a:outerShdw blurRad="38100" dist="38100" dir="2700000" algn="tl">
                    <a:srgbClr val="000000">
                      <a:alpha val="43137"/>
                    </a:srgbClr>
                  </a:outerShdw>
                </a:effectLst>
              </a:endParaRPr>
            </a:p>
          </p:txBody>
        </p:sp>
        <p:sp>
          <p:nvSpPr>
            <p:cNvPr id="53" name="TextBox 52"/>
            <p:cNvSpPr txBox="1"/>
            <p:nvPr/>
          </p:nvSpPr>
          <p:spPr>
            <a:xfrm>
              <a:off x="9236830" y="5629980"/>
              <a:ext cx="1806201" cy="230833"/>
            </a:xfrm>
            <a:prstGeom prst="rect">
              <a:avLst/>
            </a:prstGeom>
            <a:noFill/>
          </p:spPr>
          <p:txBody>
            <a:bodyPr wrap="none" lIns="0" tIns="0" rIns="0" bIns="0" rtlCol="0">
              <a:spAutoFit/>
            </a:bodyPr>
            <a:lstStyle/>
            <a:p>
              <a:r>
                <a:rPr lang="en-US" sz="1500" b="1" dirty="0">
                  <a:gradFill>
                    <a:gsLst>
                      <a:gs pos="0">
                        <a:schemeClr val="tx1"/>
                      </a:gs>
                      <a:gs pos="86000">
                        <a:schemeClr val="tx1"/>
                      </a:gs>
                    </a:gsLst>
                    <a:lin ang="5400000" scaled="0"/>
                  </a:gradFill>
                  <a:effectLst>
                    <a:outerShdw blurRad="38100" dist="38100" dir="2700000" algn="tl">
                      <a:srgbClr val="000000">
                        <a:alpha val="43137"/>
                      </a:srgbClr>
                    </a:outerShdw>
                  </a:effectLst>
                </a:rPr>
                <a:t>Works using MED-V</a:t>
              </a:r>
            </a:p>
          </p:txBody>
        </p:sp>
      </p:grpSp>
      <p:sp>
        <p:nvSpPr>
          <p:cNvPr id="56" name="TextBox 55"/>
          <p:cNvSpPr txBox="1"/>
          <p:nvPr/>
        </p:nvSpPr>
        <p:spPr>
          <a:xfrm>
            <a:off x="9418496" y="1468148"/>
            <a:ext cx="2215350" cy="1477328"/>
          </a:xfrm>
          <a:prstGeom prst="rect">
            <a:avLst/>
          </a:prstGeom>
          <a:noFill/>
        </p:spPr>
        <p:txBody>
          <a:bodyPr wrap="none" lIns="0" tIns="0" rIns="0" bIns="0" rtlCol="0">
            <a:spAutoFit/>
          </a:bodyPr>
          <a:lstStyle/>
          <a:p>
            <a:pPr defTabSz="913985"/>
            <a:r>
              <a:rPr lang="en-US" sz="2000" b="1" dirty="0">
                <a:solidFill>
                  <a:schemeClr val="tx1">
                    <a:alpha val="99000"/>
                  </a:schemeClr>
                </a:solidFill>
              </a:rPr>
              <a:t>Compatibility Gap</a:t>
            </a:r>
          </a:p>
          <a:p>
            <a:pPr marL="285714" indent="-285714" defTabSz="913985">
              <a:buFont typeface="Arial" pitchFamily="34" charset="0"/>
              <a:buChar char="•"/>
            </a:pPr>
            <a:r>
              <a:rPr lang="en-US" dirty="0">
                <a:solidFill>
                  <a:schemeClr val="tx1">
                    <a:alpha val="99000"/>
                  </a:schemeClr>
                </a:solidFill>
              </a:rPr>
              <a:t>IE 6 dependencies</a:t>
            </a:r>
          </a:p>
          <a:p>
            <a:pPr marL="285714" indent="-285714" defTabSz="913985">
              <a:buFont typeface="Arial" pitchFamily="34" charset="0"/>
              <a:buChar char="•"/>
            </a:pPr>
            <a:r>
              <a:rPr lang="en-US" dirty="0" smtClean="0">
                <a:solidFill>
                  <a:schemeClr val="tx1">
                    <a:alpha val="99000"/>
                  </a:schemeClr>
                </a:solidFill>
              </a:rPr>
              <a:t>Cost of Migration</a:t>
            </a:r>
            <a:endParaRPr lang="en-US" dirty="0">
              <a:solidFill>
                <a:schemeClr val="tx1">
                  <a:alpha val="99000"/>
                </a:schemeClr>
              </a:solidFill>
            </a:endParaRPr>
          </a:p>
          <a:p>
            <a:pPr marL="285714" indent="-285714" defTabSz="913985">
              <a:buFont typeface="Arial" pitchFamily="34" charset="0"/>
              <a:buChar char="•"/>
            </a:pPr>
            <a:r>
              <a:rPr lang="en-US" dirty="0" smtClean="0">
                <a:solidFill>
                  <a:schemeClr val="tx1">
                    <a:alpha val="99000"/>
                  </a:schemeClr>
                </a:solidFill>
              </a:rPr>
              <a:t>Developer is </a:t>
            </a:r>
            <a:r>
              <a:rPr lang="en-US" dirty="0">
                <a:solidFill>
                  <a:schemeClr val="tx1">
                    <a:alpha val="99000"/>
                  </a:schemeClr>
                </a:solidFill>
              </a:rPr>
              <a:t>gone</a:t>
            </a:r>
          </a:p>
          <a:p>
            <a:endParaRPr lang="en-US" dirty="0" err="1" smtClean="0">
              <a:gradFill>
                <a:gsLst>
                  <a:gs pos="0">
                    <a:schemeClr val="tx1"/>
                  </a:gs>
                  <a:gs pos="86000">
                    <a:schemeClr val="tx1"/>
                  </a:gs>
                </a:gsLst>
                <a:lin ang="5400000" scaled="0"/>
              </a:gradFill>
            </a:endParaRPr>
          </a:p>
        </p:txBody>
      </p:sp>
      <p:sp>
        <p:nvSpPr>
          <p:cNvPr id="22" name="Left Brace 21"/>
          <p:cNvSpPr/>
          <p:nvPr/>
        </p:nvSpPr>
        <p:spPr>
          <a:xfrm flipH="1">
            <a:off x="8677767" y="1526591"/>
            <a:ext cx="513184" cy="141534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lIns="91428" tIns="45715" rIns="91428" bIns="45715" rtlCol="0" anchor="ctr"/>
          <a:lstStyle/>
          <a:p>
            <a:pPr algn="ctr"/>
            <a:endParaRPr lang="en-US"/>
          </a:p>
        </p:txBody>
      </p:sp>
      <p:grpSp>
        <p:nvGrpSpPr>
          <p:cNvPr id="11" name="Group 10"/>
          <p:cNvGrpSpPr/>
          <p:nvPr/>
        </p:nvGrpSpPr>
        <p:grpSpPr>
          <a:xfrm>
            <a:off x="8665873" y="1468724"/>
            <a:ext cx="752623" cy="1626168"/>
            <a:chOff x="8075016" y="1545177"/>
            <a:chExt cx="752623" cy="1626168"/>
          </a:xfrm>
          <a:noFill/>
        </p:grpSpPr>
        <p:sp>
          <p:nvSpPr>
            <p:cNvPr id="9" name="Rectangle 8"/>
            <p:cNvSpPr/>
            <p:nvPr/>
          </p:nvSpPr>
          <p:spPr bwMode="auto">
            <a:xfrm>
              <a:off x="8075016" y="1545177"/>
              <a:ext cx="752623" cy="1626168"/>
            </a:xfrm>
            <a:prstGeom prst="rect">
              <a:avLst/>
            </a:prstGeom>
            <a:grp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85"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34" name="Left Brace 33"/>
            <p:cNvSpPr/>
            <p:nvPr/>
          </p:nvSpPr>
          <p:spPr>
            <a:xfrm flipH="1">
              <a:off x="8129115" y="1615517"/>
              <a:ext cx="513184" cy="715263"/>
            </a:xfrm>
            <a:prstGeom prst="leftBrac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8533377" y="1525044"/>
            <a:ext cx="752623" cy="1271049"/>
            <a:chOff x="8117220" y="1566840"/>
            <a:chExt cx="752623" cy="1271049"/>
          </a:xfrm>
          <a:noFill/>
        </p:grpSpPr>
        <p:sp>
          <p:nvSpPr>
            <p:cNvPr id="36" name="Rectangle 35"/>
            <p:cNvSpPr/>
            <p:nvPr/>
          </p:nvSpPr>
          <p:spPr bwMode="auto">
            <a:xfrm>
              <a:off x="8117220" y="1566840"/>
              <a:ext cx="752623" cy="1271049"/>
            </a:xfrm>
            <a:prstGeom prst="rect">
              <a:avLst/>
            </a:prstGeom>
            <a:grp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85"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35" name="Left Brace 34"/>
            <p:cNvSpPr/>
            <p:nvPr/>
          </p:nvSpPr>
          <p:spPr>
            <a:xfrm flipH="1">
              <a:off x="8327807" y="1585166"/>
              <a:ext cx="513184" cy="183332"/>
            </a:xfrm>
            <a:prstGeom prst="leftBrac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8" name="Rounded Rectangle 57"/>
          <p:cNvSpPr/>
          <p:nvPr/>
        </p:nvSpPr>
        <p:spPr bwMode="auto">
          <a:xfrm>
            <a:off x="8544557" y="1502371"/>
            <a:ext cx="3449520" cy="1711912"/>
          </a:xfrm>
          <a:prstGeom prst="roundRect">
            <a:avLst>
              <a:gd name="adj" fmla="val 10924"/>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4" tIns="45713" rIns="91424" bIns="45713" numCol="1" rtlCol="0" anchor="ctr" anchorCtr="0" compatLnSpc="1">
            <a:prstTxWarp prst="textNoShape">
              <a:avLst/>
            </a:prstTxWarp>
          </a:bodyPr>
          <a:lstStyle/>
          <a:p>
            <a:pPr algn="ctr"/>
            <a:endParaRPr lang="en-US" sz="2000" b="1" i="1" dirty="0"/>
          </a:p>
          <a:p>
            <a:pPr algn="ctr"/>
            <a:r>
              <a:rPr lang="en-US" sz="2000" b="1" i="1" dirty="0">
                <a:effectLst>
                  <a:outerShdw blurRad="38100" dist="38100" dir="2700000" algn="tl">
                    <a:srgbClr val="000000">
                      <a:alpha val="43137"/>
                    </a:srgbClr>
                  </a:outerShdw>
                </a:effectLst>
              </a:rPr>
              <a:t>MED-V Closes the Compatibility Gap</a:t>
            </a:r>
          </a:p>
          <a:p>
            <a:pPr algn="ctr"/>
            <a:endParaRPr lang="en-US" sz="900" b="1" i="1" dirty="0">
              <a:effectLst>
                <a:outerShdw blurRad="38100" dist="38100" dir="2700000" algn="tl">
                  <a:srgbClr val="000000">
                    <a:alpha val="43137"/>
                  </a:srgbClr>
                </a:outerShdw>
              </a:effectLst>
            </a:endParaRPr>
          </a:p>
          <a:p>
            <a:pPr algn="ctr"/>
            <a:r>
              <a:rPr lang="en-US" sz="2000" b="1" i="1" dirty="0">
                <a:effectLst>
                  <a:outerShdw blurRad="38100" dist="38100" dir="2700000" algn="tl">
                    <a:srgbClr val="000000">
                      <a:alpha val="43137"/>
                    </a:srgbClr>
                  </a:outerShdw>
                </a:effectLst>
              </a:rPr>
              <a:t>Accelerating </a:t>
            </a:r>
          </a:p>
          <a:p>
            <a:pPr algn="ctr"/>
            <a:r>
              <a:rPr lang="en-US" sz="2000" b="1" i="1" dirty="0">
                <a:effectLst>
                  <a:outerShdw blurRad="38100" dist="38100" dir="2700000" algn="tl">
                    <a:srgbClr val="000000">
                      <a:alpha val="43137"/>
                    </a:srgbClr>
                  </a:outerShdw>
                </a:effectLst>
              </a:rPr>
              <a:t>Windows  7 Deployments</a:t>
            </a:r>
          </a:p>
          <a:p>
            <a:pPr algn="ctr" defTabSz="913985" fontAlgn="base">
              <a:spcBef>
                <a:spcPct val="0"/>
              </a:spcBef>
              <a:spcAft>
                <a:spcPct val="0"/>
              </a:spcAft>
            </a:pPr>
            <a:endParaRPr lang="en-US" sz="2000" b="1" dirty="0">
              <a:gradFill>
                <a:gsLst>
                  <a:gs pos="0">
                    <a:srgbClr val="FFFFFF"/>
                  </a:gs>
                  <a:gs pos="100000">
                    <a:srgbClr val="FFFFFF"/>
                  </a:gs>
                </a:gsLst>
                <a:lin ang="5400000" scaled="0"/>
              </a:gradFill>
            </a:endParaRPr>
          </a:p>
        </p:txBody>
      </p:sp>
    </p:spTree>
    <p:custDataLst>
      <p:tags r:id="rId1"/>
    </p:custDataLst>
    <p:extLst>
      <p:ext uri="{BB962C8B-B14F-4D97-AF65-F5344CB8AC3E}">
        <p14:creationId xmlns:p14="http://schemas.microsoft.com/office/powerpoint/2010/main" val="388040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par>
                          <p:cTn id="31" fill="hold">
                            <p:stCondLst>
                              <p:cond delay="500"/>
                            </p:stCondLst>
                            <p:childTnLst>
                              <p:par>
                                <p:cTn id="32" presetID="22" presetClass="entr" presetSubtype="4" fill="hold" grpId="0" nodeType="afterEffect">
                                  <p:stCondLst>
                                    <p:cond delay="1000"/>
                                  </p:stCondLst>
                                  <p:childTnLst>
                                    <p:set>
                                      <p:cBhvr>
                                        <p:cTn id="33" dur="1" fill="hold">
                                          <p:stCondLst>
                                            <p:cond delay="0"/>
                                          </p:stCondLst>
                                        </p:cTn>
                                        <p:tgtEl>
                                          <p:spTgt spid="63"/>
                                        </p:tgtEl>
                                        <p:attrNameLst>
                                          <p:attrName>style.visibility</p:attrName>
                                        </p:attrNameLst>
                                      </p:cBhvr>
                                      <p:to>
                                        <p:strVal val="visible"/>
                                      </p:to>
                                    </p:set>
                                    <p:animEffect transition="in" filter="wipe(down)">
                                      <p:cBhvr>
                                        <p:cTn id="34" dur="500"/>
                                        <p:tgtEl>
                                          <p:spTgt spid="6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6">
                                            <p:txEl>
                                              <p:pRg st="0" end="0"/>
                                            </p:txEl>
                                          </p:spTgt>
                                        </p:tgtEl>
                                        <p:attrNameLst>
                                          <p:attrName>style.visibility</p:attrName>
                                        </p:attrNameLst>
                                      </p:cBhvr>
                                      <p:to>
                                        <p:strVal val="visible"/>
                                      </p:to>
                                    </p:set>
                                    <p:animEffect transition="in" filter="fade">
                                      <p:cBhvr>
                                        <p:cTn id="42" dur="500"/>
                                        <p:tgtEl>
                                          <p:spTgt spid="56">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6">
                                            <p:txEl>
                                              <p:pRg st="1" end="1"/>
                                            </p:txEl>
                                          </p:spTgt>
                                        </p:tgtEl>
                                        <p:attrNameLst>
                                          <p:attrName>style.visibility</p:attrName>
                                        </p:attrNameLst>
                                      </p:cBhvr>
                                      <p:to>
                                        <p:strVal val="visible"/>
                                      </p:to>
                                    </p:set>
                                    <p:animEffect transition="in" filter="fade">
                                      <p:cBhvr>
                                        <p:cTn id="45" dur="500"/>
                                        <p:tgtEl>
                                          <p:spTgt spid="56">
                                            <p:txEl>
                                              <p:pRg st="1" end="1"/>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6">
                                            <p:txEl>
                                              <p:pRg st="2" end="2"/>
                                            </p:txEl>
                                          </p:spTgt>
                                        </p:tgtEl>
                                        <p:attrNameLst>
                                          <p:attrName>style.visibility</p:attrName>
                                        </p:attrNameLst>
                                      </p:cBhvr>
                                      <p:to>
                                        <p:strVal val="visible"/>
                                      </p:to>
                                    </p:set>
                                    <p:animEffect transition="in" filter="fade">
                                      <p:cBhvr>
                                        <p:cTn id="48" dur="500"/>
                                        <p:tgtEl>
                                          <p:spTgt spid="56">
                                            <p:txEl>
                                              <p:pRg st="2" end="2"/>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6">
                                            <p:txEl>
                                              <p:pRg st="3" end="3"/>
                                            </p:txEl>
                                          </p:spTgt>
                                        </p:tgtEl>
                                        <p:attrNameLst>
                                          <p:attrName>style.visibility</p:attrName>
                                        </p:attrNameLst>
                                      </p:cBhvr>
                                      <p:to>
                                        <p:strVal val="visible"/>
                                      </p:to>
                                    </p:set>
                                    <p:animEffect transition="in" filter="fade">
                                      <p:cBhvr>
                                        <p:cTn id="51" dur="500"/>
                                        <p:tgtEl>
                                          <p:spTgt spid="56">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wipe(down)">
                                      <p:cBhvr>
                                        <p:cTn id="56" dur="500"/>
                                        <p:tgtEl>
                                          <p:spTgt spid="45"/>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500"/>
                                        <p:tgtEl>
                                          <p:spTgt spid="44"/>
                                        </p:tgtEl>
                                      </p:cBhvr>
                                    </p:animEffect>
                                  </p:childTnLst>
                                </p:cTn>
                              </p:par>
                            </p:childTnLst>
                          </p:cTn>
                        </p:par>
                        <p:par>
                          <p:cTn id="70" fill="hold">
                            <p:stCondLst>
                              <p:cond delay="1000"/>
                            </p:stCondLst>
                            <p:childTnLst>
                              <p:par>
                                <p:cTn id="71" presetID="22" presetClass="entr" presetSubtype="4" fill="hold" grpId="0" nodeType="afterEffect">
                                  <p:stCondLst>
                                    <p:cond delay="1000"/>
                                  </p:stCondLst>
                                  <p:childTnLst>
                                    <p:set>
                                      <p:cBhvr>
                                        <p:cTn id="72" dur="1" fill="hold">
                                          <p:stCondLst>
                                            <p:cond delay="0"/>
                                          </p:stCondLst>
                                        </p:cTn>
                                        <p:tgtEl>
                                          <p:spTgt spid="64"/>
                                        </p:tgtEl>
                                        <p:attrNameLst>
                                          <p:attrName>style.visibility</p:attrName>
                                        </p:attrNameLst>
                                      </p:cBhvr>
                                      <p:to>
                                        <p:strVal val="visible"/>
                                      </p:to>
                                    </p:set>
                                    <p:animEffect transition="in" filter="wipe(down)">
                                      <p:cBhvr>
                                        <p:cTn id="73" dur="500"/>
                                        <p:tgtEl>
                                          <p:spTgt spid="64"/>
                                        </p:tgtEl>
                                      </p:cBhvr>
                                    </p:animEffect>
                                  </p:childTnLst>
                                </p:cTn>
                              </p:par>
                              <p:par>
                                <p:cTn id="74" presetID="1" presetClass="exit" presetSubtype="0" fill="hold" grpId="1" nodeType="withEffect">
                                  <p:stCondLst>
                                    <p:cond delay="1000"/>
                                  </p:stCondLst>
                                  <p:childTnLst>
                                    <p:set>
                                      <p:cBhvr>
                                        <p:cTn id="75" dur="1" fill="hold">
                                          <p:stCondLst>
                                            <p:cond delay="0"/>
                                          </p:stCondLst>
                                        </p:cTn>
                                        <p:tgtEl>
                                          <p:spTgt spid="22"/>
                                        </p:tgtEl>
                                        <p:attrNameLst>
                                          <p:attrName>style.visibility</p:attrName>
                                        </p:attrNameLst>
                                      </p:cBhvr>
                                      <p:to>
                                        <p:strVal val="hidden"/>
                                      </p:to>
                                    </p:set>
                                  </p:childTnLst>
                                </p:cTn>
                              </p:par>
                            </p:childTnLst>
                          </p:cTn>
                        </p:par>
                        <p:par>
                          <p:cTn id="76" fill="hold">
                            <p:stCondLst>
                              <p:cond delay="2500"/>
                            </p:stCondLst>
                            <p:childTnLst>
                              <p:par>
                                <p:cTn id="77" presetID="10" presetClass="entr" presetSubtype="0" fill="hold"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wipe(down)">
                                      <p:cBhvr>
                                        <p:cTn id="84" dur="500"/>
                                        <p:tgtEl>
                                          <p:spTgt spid="3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fade">
                                      <p:cBhvr>
                                        <p:cTn id="89" dur="500"/>
                                        <p:tgtEl>
                                          <p:spTgt spid="47"/>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childTnLst>
                                </p:cTn>
                              </p:par>
                            </p:childTnLst>
                          </p:cTn>
                        </p:par>
                        <p:par>
                          <p:cTn id="94" fill="hold">
                            <p:stCondLst>
                              <p:cond delay="1000"/>
                            </p:stCondLst>
                            <p:childTnLst>
                              <p:par>
                                <p:cTn id="95" presetID="22" presetClass="entr" presetSubtype="4" fill="hold" grpId="0" nodeType="afterEffect">
                                  <p:stCondLst>
                                    <p:cond delay="1000"/>
                                  </p:stCondLst>
                                  <p:childTnLst>
                                    <p:set>
                                      <p:cBhvr>
                                        <p:cTn id="96" dur="1" fill="hold">
                                          <p:stCondLst>
                                            <p:cond delay="0"/>
                                          </p:stCondLst>
                                        </p:cTn>
                                        <p:tgtEl>
                                          <p:spTgt spid="65"/>
                                        </p:tgtEl>
                                        <p:attrNameLst>
                                          <p:attrName>style.visibility</p:attrName>
                                        </p:attrNameLst>
                                      </p:cBhvr>
                                      <p:to>
                                        <p:strVal val="visible"/>
                                      </p:to>
                                    </p:set>
                                    <p:animEffect transition="in" filter="wipe(down)">
                                      <p:cBhvr>
                                        <p:cTn id="97" dur="500"/>
                                        <p:tgtEl>
                                          <p:spTgt spid="65"/>
                                        </p:tgtEl>
                                      </p:cBhvr>
                                    </p:animEffect>
                                  </p:childTnLst>
                                </p:cTn>
                              </p:par>
                              <p:par>
                                <p:cTn id="98" presetID="1" presetClass="exit" presetSubtype="0" fill="hold" nodeType="withEffect">
                                  <p:stCondLst>
                                    <p:cond delay="1000"/>
                                  </p:stCondLst>
                                  <p:childTnLst>
                                    <p:set>
                                      <p:cBhvr>
                                        <p:cTn id="99" dur="1" fill="hold">
                                          <p:stCondLst>
                                            <p:cond delay="0"/>
                                          </p:stCondLst>
                                        </p:cTn>
                                        <p:tgtEl>
                                          <p:spTgt spid="11"/>
                                        </p:tgtEl>
                                        <p:attrNameLst>
                                          <p:attrName>style.visibility</p:attrName>
                                        </p:attrNameLst>
                                      </p:cBhvr>
                                      <p:to>
                                        <p:strVal val="hidden"/>
                                      </p:to>
                                    </p:set>
                                  </p:childTnLst>
                                </p:cTn>
                              </p:par>
                            </p:childTnLst>
                          </p:cTn>
                        </p:par>
                        <p:par>
                          <p:cTn id="100" fill="hold">
                            <p:stCondLst>
                              <p:cond delay="2500"/>
                            </p:stCondLst>
                            <p:childTnLst>
                              <p:par>
                                <p:cTn id="101" presetID="10" presetClass="entr" presetSubtype="0" fill="hold" nodeType="after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500"/>
                                        <p:tgtEl>
                                          <p:spTgt spid="10"/>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wipe(down)">
                                      <p:cBhvr>
                                        <p:cTn id="108" dur="500"/>
                                        <p:tgtEl>
                                          <p:spTgt spid="40"/>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4" grpId="0" animBg="1"/>
      <p:bldP spid="63" grpId="0" animBg="1"/>
      <p:bldP spid="26" grpId="0"/>
      <p:bldP spid="66" grpId="0"/>
      <p:bldP spid="42" grpId="0"/>
      <p:bldP spid="43" grpId="0"/>
      <p:bldP spid="44" grpId="0"/>
      <p:bldP spid="45" grpId="0" animBg="1"/>
      <p:bldP spid="39" grpId="0" animBg="1"/>
      <p:bldP spid="40" grpId="0" animBg="1"/>
      <p:bldP spid="6" grpId="0"/>
      <p:bldP spid="47" grpId="0"/>
      <p:bldP spid="56" grpId="0" uiExpand="1" build="p"/>
      <p:bldP spid="22" grpId="0" animBg="1"/>
      <p:bldP spid="22" grpId="1" animBg="1"/>
      <p:bldP spid="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34"/>
          <p:cNvSpPr>
            <a:spLocks noChangeArrowheads="1"/>
          </p:cNvSpPr>
          <p:nvPr/>
        </p:nvSpPr>
        <p:spPr bwMode="auto">
          <a:xfrm>
            <a:off x="5" y="-146179"/>
            <a:ext cx="246221" cy="415467"/>
          </a:xfrm>
          <a:prstGeom prst="rect">
            <a:avLst/>
          </a:prstGeom>
          <a:noFill/>
          <a:ln w="9525">
            <a:noFill/>
            <a:miter lim="800000"/>
            <a:headEnd/>
            <a:tailEnd/>
          </a:ln>
        </p:spPr>
        <p:txBody>
          <a:bodyPr wrap="none" lIns="121877" tIns="60939" rIns="121877" bIns="60939" anchor="ctr">
            <a:spAutoFit/>
          </a:bodyPr>
          <a:lstStyle/>
          <a:p>
            <a:pPr defTabSz="1218784"/>
            <a:endParaRPr lang="en-US" dirty="0">
              <a:solidFill>
                <a:prstClr val="black"/>
              </a:solidFill>
            </a:endParaRPr>
          </a:p>
        </p:txBody>
      </p:sp>
      <p:sp>
        <p:nvSpPr>
          <p:cNvPr id="41" name="Title 1"/>
          <p:cNvSpPr txBox="1">
            <a:spLocks/>
          </p:cNvSpPr>
          <p:nvPr/>
        </p:nvSpPr>
        <p:spPr>
          <a:xfrm>
            <a:off x="507868" y="228606"/>
            <a:ext cx="11173090" cy="443199"/>
          </a:xfrm>
          <a:prstGeom prst="rect">
            <a:avLst/>
          </a:prstGeom>
        </p:spPr>
        <p:txBody>
          <a:bodyPr lIns="121877" tIns="60939" rIns="121877" bIns="60939"/>
          <a:lstStyle>
            <a:lvl1pPr algn="l" defTabSz="914363" rtl="0" eaLnBrk="1" latinLnBrk="0" hangingPunct="1">
              <a:lnSpc>
                <a:spcPct val="90000"/>
              </a:lnSpc>
              <a:spcBef>
                <a:spcPct val="0"/>
              </a:spcBef>
              <a:buNone/>
              <a:defRPr lang="en-US" sz="3200" b="0" kern="1200" cap="none" spc="-150" dirty="0" smtClean="0">
                <a:ln w="3175">
                  <a:noFill/>
                </a:ln>
                <a:gradFill flip="none" rotWithShape="1">
                  <a:gsLst>
                    <a:gs pos="0">
                      <a:schemeClr val="bg1"/>
                    </a:gs>
                    <a:gs pos="86000">
                      <a:schemeClr val="bg1">
                        <a:lumMod val="85000"/>
                      </a:schemeClr>
                    </a:gs>
                  </a:gsLst>
                  <a:lin ang="5400000" scaled="0"/>
                  <a:tileRect/>
                </a:gradFill>
                <a:effectLst/>
                <a:latin typeface="Segoe Semibold" pitchFamily="34" charset="0"/>
                <a:ea typeface="+mn-ea"/>
                <a:cs typeface="Arial" charset="0"/>
              </a:defRPr>
            </a:lvl1pPr>
          </a:lstStyle>
          <a:p>
            <a:endParaRPr>
              <a:gradFill flip="none" rotWithShape="1">
                <a:gsLst>
                  <a:gs pos="0">
                    <a:prstClr val="white"/>
                  </a:gs>
                  <a:gs pos="86000">
                    <a:prstClr val="white">
                      <a:lumMod val="85000"/>
                    </a:prstClr>
                  </a:gs>
                </a:gsLst>
                <a:lin ang="5400000" scaled="0"/>
                <a:tileRect/>
              </a:gradFill>
            </a:endParaRPr>
          </a:p>
        </p:txBody>
      </p:sp>
      <p:sp>
        <p:nvSpPr>
          <p:cNvPr id="3" name="Title 2"/>
          <p:cNvSpPr>
            <a:spLocks noGrp="1"/>
          </p:cNvSpPr>
          <p:nvPr>
            <p:ph type="title"/>
          </p:nvPr>
        </p:nvSpPr>
        <p:spPr/>
        <p:txBody>
          <a:bodyPr>
            <a:noAutofit/>
          </a:bodyPr>
          <a:lstStyle/>
          <a:p>
            <a:pPr>
              <a:lnSpc>
                <a:spcPts val="4639"/>
              </a:lnSpc>
            </a:pPr>
            <a:r>
              <a:rPr lang="en-US" sz="4300" spc="-133" dirty="0"/>
              <a:t>Microsoft Enterprise Desktop Virtualization</a:t>
            </a:r>
          </a:p>
        </p:txBody>
      </p:sp>
      <p:sp>
        <p:nvSpPr>
          <p:cNvPr id="23" name="Text Placeholder 41"/>
          <p:cNvSpPr>
            <a:spLocks noGrp="1"/>
          </p:cNvSpPr>
          <p:nvPr>
            <p:ph type="body" idx="4294967295"/>
          </p:nvPr>
        </p:nvSpPr>
        <p:spPr>
          <a:xfrm>
            <a:off x="519113" y="1443038"/>
            <a:ext cx="9231180" cy="387798"/>
          </a:xfrm>
        </p:spPr>
        <p:txBody>
          <a:bodyPr/>
          <a:lstStyle/>
          <a:p>
            <a:r>
              <a:rPr lang="en-US" sz="2800" dirty="0"/>
              <a:t>Solves the </a:t>
            </a:r>
            <a:r>
              <a:rPr lang="en-US" sz="2800" dirty="0" smtClean="0"/>
              <a:t>last mile of </a:t>
            </a:r>
            <a:r>
              <a:rPr lang="en-US" sz="2800" dirty="0"/>
              <a:t>application compatibility</a:t>
            </a:r>
          </a:p>
        </p:txBody>
      </p:sp>
      <p:grpSp>
        <p:nvGrpSpPr>
          <p:cNvPr id="2" name="Group 34"/>
          <p:cNvGrpSpPr/>
          <p:nvPr/>
        </p:nvGrpSpPr>
        <p:grpSpPr>
          <a:xfrm>
            <a:off x="507868" y="1974850"/>
            <a:ext cx="5891265" cy="2032000"/>
            <a:chOff x="381000" y="2414327"/>
            <a:chExt cx="4419600" cy="2032000"/>
          </a:xfrm>
        </p:grpSpPr>
        <p:sp>
          <p:nvSpPr>
            <p:cNvPr id="37" name="Rectangle 36"/>
            <p:cNvSpPr/>
            <p:nvPr/>
          </p:nvSpPr>
          <p:spPr bwMode="auto">
            <a:xfrm>
              <a:off x="397877" y="2471584"/>
              <a:ext cx="4402723" cy="1974743"/>
            </a:xfrm>
            <a:prstGeom prst="rect">
              <a:avLst/>
            </a:prstGeom>
            <a:solidFill>
              <a:schemeClr val="accent1">
                <a:lumMod val="40000"/>
                <a:lumOff val="60000"/>
                <a:alpha val="60000"/>
              </a:schemeClr>
            </a:solidFill>
            <a:ln>
              <a:solidFill>
                <a:schemeClr val="bg1"/>
              </a:solid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228523" lvl="3" indent="-228523" defTabSz="1218383" fontAlgn="base">
                <a:lnSpc>
                  <a:spcPct val="90000"/>
                </a:lnSpc>
                <a:spcBef>
                  <a:spcPct val="0"/>
                </a:spcBef>
                <a:spcAft>
                  <a:spcPct val="0"/>
                </a:spcAft>
                <a:buSzPct val="95000"/>
                <a:tabLst>
                  <a:tab pos="565925" algn="l"/>
                </a:tabLst>
                <a:defRPr/>
              </a:pPr>
              <a:endParaRPr lang="en-US" sz="1500" b="1" kern="0" dirty="0">
                <a:gradFill>
                  <a:gsLst>
                    <a:gs pos="0">
                      <a:srgbClr val="373737"/>
                    </a:gs>
                    <a:gs pos="50000">
                      <a:srgbClr val="373737"/>
                    </a:gs>
                  </a:gsLst>
                  <a:lin ang="5400000" scaled="0"/>
                </a:gradFill>
                <a:ea typeface="Segoe UI" pitchFamily="34" charset="0"/>
                <a:cs typeface="Segoe UI" pitchFamily="34" charset="0"/>
              </a:endParaRPr>
            </a:p>
          </p:txBody>
        </p:sp>
        <p:sp>
          <p:nvSpPr>
            <p:cNvPr id="38" name="Round Same Side Corner Rectangle 37"/>
            <p:cNvSpPr/>
            <p:nvPr/>
          </p:nvSpPr>
          <p:spPr>
            <a:xfrm>
              <a:off x="381000" y="2414327"/>
              <a:ext cx="4419600" cy="405074"/>
            </a:xfrm>
            <a:prstGeom prst="round2SameRect">
              <a:avLst/>
            </a:prstGeom>
            <a:solidFill>
              <a:schemeClr val="tx2">
                <a:lumMod val="25000"/>
              </a:schemeClr>
            </a:solidFill>
            <a:ln>
              <a:solidFill>
                <a:schemeClr val="tx2">
                  <a:lumMod val="25000"/>
                </a:schemeClr>
              </a:solidFill>
            </a:ln>
          </p:spPr>
          <p:style>
            <a:lnRef idx="1">
              <a:schemeClr val="accent1"/>
            </a:lnRef>
            <a:fillRef idx="3">
              <a:schemeClr val="accent1"/>
            </a:fillRef>
            <a:effectRef idx="2">
              <a:schemeClr val="accent1"/>
            </a:effectRef>
            <a:fontRef idx="minor">
              <a:schemeClr val="lt1"/>
            </a:fontRef>
          </p:style>
          <p:txBody>
            <a:bodyPr lIns="182880" tIns="0" rIns="182880" bIns="45720" rtlCol="0" anchor="ctr"/>
            <a:lstStyle/>
            <a:p>
              <a:pPr marL="0" lvl="1" indent="-457041" defTabSz="1218383" fontAlgn="base">
                <a:lnSpc>
                  <a:spcPct val="90000"/>
                </a:lnSpc>
                <a:spcBef>
                  <a:spcPct val="0"/>
                </a:spcBef>
                <a:spcAft>
                  <a:spcPct val="0"/>
                </a:spcAft>
                <a:buClr>
                  <a:srgbClr val="FFFF99"/>
                </a:buClr>
                <a:buSzPct val="80000"/>
                <a:tabLst>
                  <a:tab pos="565925" algn="l"/>
                </a:tabLst>
                <a:defRPr/>
              </a:pPr>
              <a:r>
                <a:rPr lang="en-US" altLang="zh-CN" sz="2100" kern="0" dirty="0">
                  <a:gradFill>
                    <a:gsLst>
                      <a:gs pos="0">
                        <a:srgbClr val="FFFFFF"/>
                      </a:gs>
                      <a:gs pos="100000">
                        <a:srgbClr val="FFFFFF"/>
                      </a:gs>
                    </a:gsLst>
                    <a:lin ang="13500000" scaled="1"/>
                  </a:gradFill>
                  <a:effectLst>
                    <a:outerShdw blurRad="38100" dist="38100" dir="2700000" algn="tl">
                      <a:srgbClr val="000000">
                        <a:alpha val="43137"/>
                      </a:srgbClr>
                    </a:outerShdw>
                  </a:effectLst>
                  <a:ea typeface="Segoe UI" pitchFamily="34" charset="0"/>
                  <a:cs typeface="Segoe UI" pitchFamily="34" charset="0"/>
                </a:rPr>
                <a:t>What it Does</a:t>
              </a:r>
            </a:p>
          </p:txBody>
        </p:sp>
      </p:grpSp>
      <p:grpSp>
        <p:nvGrpSpPr>
          <p:cNvPr id="4" name="Group 48"/>
          <p:cNvGrpSpPr/>
          <p:nvPr/>
        </p:nvGrpSpPr>
        <p:grpSpPr>
          <a:xfrm>
            <a:off x="6602280" y="1974851"/>
            <a:ext cx="5180251" cy="4639731"/>
            <a:chOff x="381000" y="2414326"/>
            <a:chExt cx="3886200" cy="3133381"/>
          </a:xfrm>
        </p:grpSpPr>
        <p:sp>
          <p:nvSpPr>
            <p:cNvPr id="50" name="Rectangle 49"/>
            <p:cNvSpPr/>
            <p:nvPr/>
          </p:nvSpPr>
          <p:spPr bwMode="auto">
            <a:xfrm>
              <a:off x="397877" y="2471586"/>
              <a:ext cx="3869323" cy="3076121"/>
            </a:xfrm>
            <a:prstGeom prst="rect">
              <a:avLst/>
            </a:prstGeom>
            <a:solidFill>
              <a:schemeClr val="accent1">
                <a:lumMod val="40000"/>
                <a:lumOff val="60000"/>
                <a:alpha val="60000"/>
              </a:schemeClr>
            </a:solidFill>
            <a:ln>
              <a:solidFill>
                <a:schemeClr val="bg1"/>
              </a:solid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228523" lvl="3" indent="-228523" defTabSz="1218383" fontAlgn="base">
                <a:lnSpc>
                  <a:spcPct val="90000"/>
                </a:lnSpc>
                <a:spcBef>
                  <a:spcPct val="0"/>
                </a:spcBef>
                <a:spcAft>
                  <a:spcPct val="0"/>
                </a:spcAft>
                <a:buSzPct val="95000"/>
                <a:tabLst>
                  <a:tab pos="565925" algn="l"/>
                </a:tabLst>
                <a:defRPr/>
              </a:pPr>
              <a:endParaRPr lang="en-US" sz="1500" b="1" kern="0" dirty="0">
                <a:gradFill>
                  <a:gsLst>
                    <a:gs pos="0">
                      <a:srgbClr val="373737"/>
                    </a:gs>
                    <a:gs pos="50000">
                      <a:srgbClr val="373737"/>
                    </a:gs>
                  </a:gsLst>
                  <a:lin ang="5400000" scaled="0"/>
                </a:gradFill>
                <a:ea typeface="Segoe UI" pitchFamily="34" charset="0"/>
                <a:cs typeface="Segoe UI" pitchFamily="34" charset="0"/>
              </a:endParaRPr>
            </a:p>
          </p:txBody>
        </p:sp>
        <p:sp>
          <p:nvSpPr>
            <p:cNvPr id="51" name="Round Same Side Corner Rectangle 50"/>
            <p:cNvSpPr/>
            <p:nvPr/>
          </p:nvSpPr>
          <p:spPr>
            <a:xfrm>
              <a:off x="381000" y="2414326"/>
              <a:ext cx="3886200" cy="273561"/>
            </a:xfrm>
            <a:prstGeom prst="round2SameRect">
              <a:avLst/>
            </a:prstGeom>
            <a:solidFill>
              <a:srgbClr val="429A16"/>
            </a:solidFill>
            <a:ln>
              <a:solidFill>
                <a:srgbClr val="429A16"/>
              </a:solidFill>
            </a:ln>
          </p:spPr>
          <p:style>
            <a:lnRef idx="1">
              <a:schemeClr val="accent1"/>
            </a:lnRef>
            <a:fillRef idx="3">
              <a:schemeClr val="accent1"/>
            </a:fillRef>
            <a:effectRef idx="2">
              <a:schemeClr val="accent1"/>
            </a:effectRef>
            <a:fontRef idx="minor">
              <a:schemeClr val="lt1"/>
            </a:fontRef>
          </p:style>
          <p:txBody>
            <a:bodyPr lIns="182880" tIns="0" rIns="182880" bIns="45720" rtlCol="0" anchor="ctr"/>
            <a:lstStyle/>
            <a:p>
              <a:pPr marL="0" lvl="1" indent="-457041" defTabSz="1218383" fontAlgn="base">
                <a:lnSpc>
                  <a:spcPct val="90000"/>
                </a:lnSpc>
                <a:spcBef>
                  <a:spcPct val="0"/>
                </a:spcBef>
                <a:spcAft>
                  <a:spcPct val="0"/>
                </a:spcAft>
                <a:buClr>
                  <a:srgbClr val="FFFF99"/>
                </a:buClr>
                <a:buSzPct val="80000"/>
                <a:tabLst>
                  <a:tab pos="565925" algn="l"/>
                </a:tabLst>
                <a:defRPr/>
              </a:pPr>
              <a:r>
                <a:rPr lang="en-US" altLang="zh-CN" sz="2100" kern="0" dirty="0">
                  <a:gradFill>
                    <a:gsLst>
                      <a:gs pos="0">
                        <a:srgbClr val="FFFFFF"/>
                      </a:gs>
                      <a:gs pos="100000">
                        <a:srgbClr val="FFFFFF"/>
                      </a:gs>
                    </a:gsLst>
                    <a:lin ang="13500000" scaled="1"/>
                  </a:gradFill>
                  <a:effectLst>
                    <a:outerShdw blurRad="38100" dist="38100" dir="2700000" algn="tl">
                      <a:srgbClr val="000000">
                        <a:alpha val="43137"/>
                      </a:srgbClr>
                    </a:outerShdw>
                  </a:effectLst>
                  <a:ea typeface="Segoe UI" pitchFamily="34" charset="0"/>
                  <a:cs typeface="Segoe UI" pitchFamily="34" charset="0"/>
                </a:rPr>
                <a:t>Customer Quotes</a:t>
              </a:r>
            </a:p>
          </p:txBody>
        </p:sp>
      </p:grpSp>
      <p:sp>
        <p:nvSpPr>
          <p:cNvPr id="59" name="TextBox 58"/>
          <p:cNvSpPr txBox="1"/>
          <p:nvPr/>
        </p:nvSpPr>
        <p:spPr>
          <a:xfrm>
            <a:off x="7110149" y="2463801"/>
            <a:ext cx="4266089" cy="415467"/>
          </a:xfrm>
          <a:prstGeom prst="rect">
            <a:avLst/>
          </a:prstGeom>
          <a:noFill/>
        </p:spPr>
        <p:txBody>
          <a:bodyPr wrap="square" lIns="121877" tIns="60939" rIns="121877" bIns="60939" rtlCol="0">
            <a:spAutoFit/>
          </a:bodyPr>
          <a:lstStyle/>
          <a:p>
            <a:pPr defTabSz="1218784"/>
            <a:endParaRPr lang="en-US" dirty="0">
              <a:solidFill>
                <a:prstClr val="black"/>
              </a:solidFill>
            </a:endParaRPr>
          </a:p>
        </p:txBody>
      </p:sp>
      <p:sp>
        <p:nvSpPr>
          <p:cNvPr id="60" name="TextBox 59"/>
          <p:cNvSpPr txBox="1"/>
          <p:nvPr/>
        </p:nvSpPr>
        <p:spPr>
          <a:xfrm>
            <a:off x="6907001" y="2491586"/>
            <a:ext cx="4570809" cy="2277504"/>
          </a:xfrm>
          <a:prstGeom prst="rect">
            <a:avLst/>
          </a:prstGeom>
          <a:noFill/>
        </p:spPr>
        <p:txBody>
          <a:bodyPr wrap="square" lIns="121877" tIns="60939" rIns="121877" bIns="60939" rtlCol="0">
            <a:spAutoFit/>
          </a:bodyPr>
          <a:lstStyle/>
          <a:p>
            <a:pPr marL="69822" indent="-69822" defTabSz="1218784">
              <a:spcBef>
                <a:spcPts val="933"/>
              </a:spcBef>
              <a:buClr>
                <a:srgbClr val="1F497D"/>
              </a:buClr>
              <a:buSzPct val="90000"/>
            </a:pPr>
            <a:r>
              <a:rPr lang="en-US" i="1" dirty="0">
                <a:ea typeface="Segoe UI" pitchFamily="34" charset="0"/>
                <a:cs typeface="Segoe UI" pitchFamily="34" charset="0"/>
              </a:rPr>
              <a:t>“MED-V helps ensure that we can move forward with an enterprise-wide rollout of Windows 7 without getting sidetracked by application compatibility issues</a:t>
            </a:r>
            <a:r>
              <a:rPr lang="en-US" i="1" dirty="0" smtClean="0">
                <a:ea typeface="Segoe UI" pitchFamily="34" charset="0"/>
                <a:cs typeface="Segoe UI" pitchFamily="34" charset="0"/>
              </a:rPr>
              <a:t>.”</a:t>
            </a:r>
          </a:p>
          <a:p>
            <a:pPr algn="r" defTabSz="1218784">
              <a:lnSpc>
                <a:spcPts val="1466"/>
              </a:lnSpc>
              <a:spcBef>
                <a:spcPts val="933"/>
              </a:spcBef>
              <a:buClr>
                <a:srgbClr val="1F497D"/>
              </a:buClr>
              <a:buSzPct val="90000"/>
              <a:tabLst>
                <a:tab pos="4265741" algn="r"/>
              </a:tabLst>
            </a:pPr>
            <a:r>
              <a:rPr lang="en-US" sz="1600" dirty="0">
                <a:solidFill>
                  <a:schemeClr val="bg1">
                    <a:lumMod val="75000"/>
                    <a:lumOff val="25000"/>
                  </a:schemeClr>
                </a:solidFill>
                <a:ea typeface="Segoe UI" pitchFamily="34" charset="0"/>
                <a:cs typeface="Segoe UI" pitchFamily="34" charset="0"/>
              </a:rPr>
              <a:t>	</a:t>
            </a:r>
            <a:r>
              <a:rPr lang="en-US" sz="1500" b="1" dirty="0">
                <a:solidFill>
                  <a:schemeClr val="bg1">
                    <a:lumMod val="75000"/>
                    <a:lumOff val="25000"/>
                  </a:schemeClr>
                </a:solidFill>
                <a:ea typeface="Segoe UI" pitchFamily="34" charset="0"/>
                <a:cs typeface="Segoe UI" pitchFamily="34" charset="0"/>
              </a:rPr>
              <a:t> – Alex Ramos</a:t>
            </a:r>
            <a:r>
              <a:rPr lang="en-US" sz="1500" dirty="0">
                <a:solidFill>
                  <a:schemeClr val="bg1">
                    <a:lumMod val="75000"/>
                    <a:lumOff val="25000"/>
                  </a:schemeClr>
                </a:solidFill>
                <a:ea typeface="Segoe UI" pitchFamily="34" charset="0"/>
                <a:cs typeface="Segoe UI" pitchFamily="34" charset="0"/>
              </a:rPr>
              <a:t>	Senior Manager, IT Operations</a:t>
            </a:r>
            <a:br>
              <a:rPr lang="en-US" sz="1500" dirty="0">
                <a:solidFill>
                  <a:schemeClr val="bg1">
                    <a:lumMod val="75000"/>
                    <a:lumOff val="25000"/>
                  </a:schemeClr>
                </a:solidFill>
                <a:ea typeface="Segoe UI" pitchFamily="34" charset="0"/>
                <a:cs typeface="Segoe UI" pitchFamily="34" charset="0"/>
              </a:rPr>
            </a:br>
            <a:r>
              <a:rPr lang="en-US" sz="1500" dirty="0">
                <a:solidFill>
                  <a:schemeClr val="bg1">
                    <a:lumMod val="75000"/>
                    <a:lumOff val="25000"/>
                  </a:schemeClr>
                </a:solidFill>
                <a:ea typeface="Segoe UI" pitchFamily="34" charset="0"/>
                <a:cs typeface="Segoe UI" pitchFamily="34" charset="0"/>
              </a:rPr>
              <a:t>Royal Caribbean Cruises Ltd.</a:t>
            </a:r>
          </a:p>
        </p:txBody>
      </p:sp>
      <p:grpSp>
        <p:nvGrpSpPr>
          <p:cNvPr id="5" name="Group 60"/>
          <p:cNvGrpSpPr/>
          <p:nvPr/>
        </p:nvGrpSpPr>
        <p:grpSpPr>
          <a:xfrm>
            <a:off x="507868" y="4125381"/>
            <a:ext cx="5891265" cy="2489200"/>
            <a:chOff x="381000" y="2414327"/>
            <a:chExt cx="4419600" cy="2717800"/>
          </a:xfrm>
        </p:grpSpPr>
        <p:sp>
          <p:nvSpPr>
            <p:cNvPr id="62" name="Rectangle 61"/>
            <p:cNvSpPr/>
            <p:nvPr/>
          </p:nvSpPr>
          <p:spPr bwMode="auto">
            <a:xfrm>
              <a:off x="397877" y="2471586"/>
              <a:ext cx="4402723" cy="2660541"/>
            </a:xfrm>
            <a:prstGeom prst="rect">
              <a:avLst/>
            </a:prstGeom>
            <a:solidFill>
              <a:schemeClr val="accent1">
                <a:lumMod val="40000"/>
                <a:lumOff val="60000"/>
                <a:alpha val="60000"/>
              </a:schemeClr>
            </a:solidFill>
            <a:ln>
              <a:solidFill>
                <a:schemeClr val="bg1"/>
              </a:solid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228523" lvl="3" indent="-228523" defTabSz="1218383" fontAlgn="base">
                <a:lnSpc>
                  <a:spcPct val="90000"/>
                </a:lnSpc>
                <a:spcBef>
                  <a:spcPct val="0"/>
                </a:spcBef>
                <a:spcAft>
                  <a:spcPct val="0"/>
                </a:spcAft>
                <a:buSzPct val="95000"/>
                <a:tabLst>
                  <a:tab pos="565925" algn="l"/>
                </a:tabLst>
                <a:defRPr/>
              </a:pPr>
              <a:endParaRPr lang="en-US" sz="1500" b="1" kern="0" dirty="0">
                <a:gradFill>
                  <a:gsLst>
                    <a:gs pos="0">
                      <a:srgbClr val="373737"/>
                    </a:gs>
                    <a:gs pos="50000">
                      <a:srgbClr val="373737"/>
                    </a:gs>
                  </a:gsLst>
                  <a:lin ang="5400000" scaled="0"/>
                </a:gradFill>
                <a:ea typeface="Segoe UI" pitchFamily="34" charset="0"/>
                <a:cs typeface="Segoe UI" pitchFamily="34" charset="0"/>
              </a:endParaRPr>
            </a:p>
          </p:txBody>
        </p:sp>
        <p:sp>
          <p:nvSpPr>
            <p:cNvPr id="63" name="Round Same Side Corner Rectangle 62"/>
            <p:cNvSpPr/>
            <p:nvPr/>
          </p:nvSpPr>
          <p:spPr>
            <a:xfrm>
              <a:off x="381000" y="2414327"/>
              <a:ext cx="4419600" cy="405074"/>
            </a:xfrm>
            <a:prstGeom prst="round2SameRect">
              <a:avLst/>
            </a:prstGeom>
            <a:solidFill>
              <a:srgbClr val="CC9900"/>
            </a:solidFill>
            <a:ln>
              <a:solidFill>
                <a:srgbClr val="CC9900"/>
              </a:solidFill>
            </a:ln>
          </p:spPr>
          <p:style>
            <a:lnRef idx="1">
              <a:schemeClr val="accent1"/>
            </a:lnRef>
            <a:fillRef idx="3">
              <a:schemeClr val="accent1"/>
            </a:fillRef>
            <a:effectRef idx="2">
              <a:schemeClr val="accent1"/>
            </a:effectRef>
            <a:fontRef idx="minor">
              <a:schemeClr val="lt1"/>
            </a:fontRef>
          </p:style>
          <p:txBody>
            <a:bodyPr lIns="182880" tIns="0" rIns="182880" bIns="45720" rtlCol="0" anchor="ctr"/>
            <a:lstStyle/>
            <a:p>
              <a:pPr marL="0" lvl="1" indent="-457041" defTabSz="1218383" fontAlgn="base">
                <a:lnSpc>
                  <a:spcPct val="90000"/>
                </a:lnSpc>
                <a:spcBef>
                  <a:spcPct val="0"/>
                </a:spcBef>
                <a:spcAft>
                  <a:spcPct val="0"/>
                </a:spcAft>
                <a:buClr>
                  <a:srgbClr val="FFFF99"/>
                </a:buClr>
                <a:buSzPct val="80000"/>
                <a:tabLst>
                  <a:tab pos="565925" algn="l"/>
                </a:tabLst>
                <a:defRPr/>
              </a:pPr>
              <a:r>
                <a:rPr lang="en-US" altLang="zh-CN" sz="2100" kern="0" dirty="0">
                  <a:gradFill>
                    <a:gsLst>
                      <a:gs pos="0">
                        <a:srgbClr val="FFFFFF"/>
                      </a:gs>
                      <a:gs pos="100000">
                        <a:srgbClr val="FFFFFF"/>
                      </a:gs>
                    </a:gsLst>
                    <a:lin ang="13500000" scaled="1"/>
                  </a:gradFill>
                  <a:effectLst>
                    <a:outerShdw blurRad="38100" dist="38100" dir="2700000" algn="tl">
                      <a:srgbClr val="000000">
                        <a:alpha val="43137"/>
                      </a:srgbClr>
                    </a:outerShdw>
                  </a:effectLst>
                  <a:ea typeface="Segoe UI" pitchFamily="34" charset="0"/>
                  <a:cs typeface="Segoe UI" pitchFamily="34" charset="0"/>
                </a:rPr>
                <a:t>Benefits</a:t>
              </a:r>
            </a:p>
          </p:txBody>
        </p:sp>
      </p:grpSp>
      <p:sp>
        <p:nvSpPr>
          <p:cNvPr id="65" name="TextBox 64"/>
          <p:cNvSpPr txBox="1"/>
          <p:nvPr/>
        </p:nvSpPr>
        <p:spPr>
          <a:xfrm>
            <a:off x="609441" y="2451729"/>
            <a:ext cx="5789692" cy="1292619"/>
          </a:xfrm>
          <a:prstGeom prst="rect">
            <a:avLst/>
          </a:prstGeom>
          <a:noFill/>
        </p:spPr>
        <p:txBody>
          <a:bodyPr wrap="square" lIns="121877" tIns="60939" rIns="121877" bIns="60939" rtlCol="0">
            <a:spAutoFit/>
          </a:bodyPr>
          <a:lstStyle/>
          <a:p>
            <a:pPr marL="228523" lvl="3" indent="-228523" defTabSz="1218383" fontAlgn="base">
              <a:spcBef>
                <a:spcPct val="0"/>
              </a:spcBef>
              <a:spcAft>
                <a:spcPts val="800"/>
              </a:spcAft>
              <a:buClr>
                <a:srgbClr val="4F81BD"/>
              </a:buClr>
              <a:buSzPct val="100000"/>
              <a:buBlip>
                <a:blip r:embed="rId3"/>
              </a:buBlip>
              <a:tabLst>
                <a:tab pos="565925" algn="l"/>
              </a:tabLst>
              <a:defRPr/>
            </a:pPr>
            <a:r>
              <a:rPr lang="en-US" sz="1400" kern="0" dirty="0">
                <a:gradFill>
                  <a:gsLst>
                    <a:gs pos="0">
                      <a:srgbClr val="373737"/>
                    </a:gs>
                    <a:gs pos="50000">
                      <a:srgbClr val="373737"/>
                    </a:gs>
                  </a:gsLst>
                  <a:lin ang="5400000" scaled="0"/>
                </a:gradFill>
                <a:ea typeface="Segoe UI" pitchFamily="34" charset="0"/>
                <a:cs typeface="Segoe UI" pitchFamily="34" charset="0"/>
              </a:rPr>
              <a:t>Run legacy applications on Windows 7</a:t>
            </a:r>
          </a:p>
          <a:p>
            <a:pPr marL="228523" lvl="3" indent="-228523" defTabSz="1218383" fontAlgn="base">
              <a:spcBef>
                <a:spcPct val="0"/>
              </a:spcBef>
              <a:spcAft>
                <a:spcPts val="800"/>
              </a:spcAft>
              <a:buClr>
                <a:srgbClr val="4F81BD"/>
              </a:buClr>
              <a:buSzPct val="100000"/>
              <a:buBlip>
                <a:blip r:embed="rId3"/>
              </a:buBlip>
              <a:tabLst>
                <a:tab pos="565925" algn="l"/>
              </a:tabLst>
              <a:defRPr/>
            </a:pPr>
            <a:r>
              <a:rPr lang="en-US" sz="1400" kern="0" dirty="0">
                <a:gradFill>
                  <a:gsLst>
                    <a:gs pos="0">
                      <a:srgbClr val="373737"/>
                    </a:gs>
                    <a:gs pos="50000">
                      <a:srgbClr val="373737"/>
                    </a:gs>
                  </a:gsLst>
                  <a:lin ang="5400000" scaled="0"/>
                </a:gradFill>
                <a:ea typeface="Segoe UI" pitchFamily="34" charset="0"/>
                <a:cs typeface="Segoe UI" pitchFamily="34" charset="0"/>
              </a:rPr>
              <a:t>Shares host USB, network printers, and documents</a:t>
            </a:r>
          </a:p>
          <a:p>
            <a:pPr marL="228523" lvl="3" indent="-228523" defTabSz="1218383" fontAlgn="base">
              <a:spcBef>
                <a:spcPct val="0"/>
              </a:spcBef>
              <a:spcAft>
                <a:spcPts val="800"/>
              </a:spcAft>
              <a:buClr>
                <a:srgbClr val="4F81BD"/>
              </a:buClr>
              <a:buSzPct val="100000"/>
              <a:buBlip>
                <a:blip r:embed="rId3"/>
              </a:buBlip>
              <a:tabLst>
                <a:tab pos="565925" algn="l"/>
              </a:tabLst>
              <a:defRPr/>
            </a:pPr>
            <a:r>
              <a:rPr lang="en-US" sz="1400" kern="0" dirty="0">
                <a:gradFill>
                  <a:gsLst>
                    <a:gs pos="0">
                      <a:srgbClr val="373737"/>
                    </a:gs>
                    <a:gs pos="50000">
                      <a:srgbClr val="373737"/>
                    </a:gs>
                  </a:gsLst>
                  <a:lin ang="5400000" scaled="0"/>
                </a:gradFill>
                <a:ea typeface="Segoe UI" pitchFamily="34" charset="0"/>
                <a:cs typeface="Segoe UI" pitchFamily="34" charset="0"/>
              </a:rPr>
              <a:t>Redirect legacy web applications to Internet Explorer 6 or 7</a:t>
            </a:r>
          </a:p>
          <a:p>
            <a:pPr marL="228523" lvl="3" indent="-228523" defTabSz="1218383" fontAlgn="base">
              <a:spcBef>
                <a:spcPct val="0"/>
              </a:spcBef>
              <a:spcAft>
                <a:spcPts val="800"/>
              </a:spcAft>
              <a:buClr>
                <a:srgbClr val="4F81BD"/>
              </a:buClr>
              <a:buSzPct val="100000"/>
              <a:buBlip>
                <a:blip r:embed="rId3"/>
              </a:buBlip>
              <a:tabLst>
                <a:tab pos="565925" algn="l"/>
              </a:tabLst>
              <a:defRPr/>
            </a:pPr>
            <a:r>
              <a:rPr lang="en-US" sz="1400" kern="0" dirty="0">
                <a:gradFill>
                  <a:gsLst>
                    <a:gs pos="0">
                      <a:srgbClr val="373737"/>
                    </a:gs>
                    <a:gs pos="50000">
                      <a:srgbClr val="373737"/>
                    </a:gs>
                  </a:gsLst>
                  <a:lin ang="5400000" scaled="0"/>
                </a:gradFill>
                <a:ea typeface="Segoe UI" pitchFamily="34" charset="0"/>
                <a:cs typeface="Segoe UI" pitchFamily="34" charset="0"/>
              </a:rPr>
              <a:t>Automates first-time virtual workspace setup</a:t>
            </a:r>
          </a:p>
        </p:txBody>
      </p:sp>
      <p:sp>
        <p:nvSpPr>
          <p:cNvPr id="28" name="TextBox 27"/>
          <p:cNvSpPr txBox="1"/>
          <p:nvPr/>
        </p:nvSpPr>
        <p:spPr>
          <a:xfrm>
            <a:off x="609441" y="4605012"/>
            <a:ext cx="5789692" cy="1723506"/>
          </a:xfrm>
          <a:prstGeom prst="rect">
            <a:avLst/>
          </a:prstGeom>
          <a:noFill/>
        </p:spPr>
        <p:txBody>
          <a:bodyPr wrap="square" lIns="121877" tIns="60939" rIns="121877" bIns="60939" rtlCol="0">
            <a:spAutoFit/>
          </a:bodyPr>
          <a:lstStyle/>
          <a:p>
            <a:pPr marL="228523" lvl="3" indent="-228523" defTabSz="1218383" fontAlgn="base">
              <a:spcBef>
                <a:spcPct val="0"/>
              </a:spcBef>
              <a:spcAft>
                <a:spcPts val="800"/>
              </a:spcAft>
              <a:buClr>
                <a:srgbClr val="4F81BD"/>
              </a:buClr>
              <a:buSzPct val="100000"/>
              <a:buBlip>
                <a:blip r:embed="rId3"/>
              </a:buBlip>
              <a:tabLst>
                <a:tab pos="565925" algn="l"/>
              </a:tabLst>
              <a:defRPr/>
            </a:pPr>
            <a:r>
              <a:rPr lang="en-US" sz="1400" kern="0" dirty="0">
                <a:gradFill>
                  <a:gsLst>
                    <a:gs pos="0">
                      <a:srgbClr val="373737"/>
                    </a:gs>
                    <a:gs pos="50000">
                      <a:srgbClr val="373737"/>
                    </a:gs>
                  </a:gsLst>
                  <a:lin ang="5400000" scaled="0"/>
                </a:gradFill>
                <a:ea typeface="Segoe UI" pitchFamily="34" charset="0"/>
                <a:cs typeface="Segoe UI" pitchFamily="34" charset="0"/>
              </a:rPr>
              <a:t>Unblocks Windows 7 migration projects</a:t>
            </a:r>
          </a:p>
          <a:p>
            <a:pPr marL="228523" lvl="3" indent="-228523" defTabSz="1218383" fontAlgn="base">
              <a:spcBef>
                <a:spcPct val="0"/>
              </a:spcBef>
              <a:spcAft>
                <a:spcPts val="800"/>
              </a:spcAft>
              <a:buClr>
                <a:srgbClr val="4F81BD"/>
              </a:buClr>
              <a:buSzPct val="100000"/>
              <a:buBlip>
                <a:blip r:embed="rId3"/>
              </a:buBlip>
              <a:tabLst>
                <a:tab pos="565925" algn="l"/>
              </a:tabLst>
              <a:defRPr/>
            </a:pPr>
            <a:r>
              <a:rPr lang="en-US" sz="1400" kern="0" dirty="0">
                <a:gradFill>
                  <a:gsLst>
                    <a:gs pos="0">
                      <a:srgbClr val="373737"/>
                    </a:gs>
                    <a:gs pos="50000">
                      <a:srgbClr val="373737"/>
                    </a:gs>
                  </a:gsLst>
                  <a:lin ang="5400000" scaled="0"/>
                </a:gradFill>
                <a:ea typeface="Segoe UI" pitchFamily="34" charset="0"/>
                <a:cs typeface="Segoe UI" pitchFamily="34" charset="0"/>
              </a:rPr>
              <a:t>Provides a seamless end user experience</a:t>
            </a:r>
          </a:p>
          <a:p>
            <a:pPr marL="228523" lvl="3" indent="-228523" defTabSz="1218383" fontAlgn="base">
              <a:spcBef>
                <a:spcPct val="0"/>
              </a:spcBef>
              <a:spcAft>
                <a:spcPts val="800"/>
              </a:spcAft>
              <a:buClr>
                <a:srgbClr val="4F81BD"/>
              </a:buClr>
              <a:buSzPct val="100000"/>
              <a:buBlip>
                <a:blip r:embed="rId3"/>
              </a:buBlip>
              <a:tabLst>
                <a:tab pos="565925" algn="l"/>
              </a:tabLst>
              <a:defRPr/>
            </a:pPr>
            <a:r>
              <a:rPr lang="en-US" sz="1400" kern="0" dirty="0">
                <a:gradFill>
                  <a:gsLst>
                    <a:gs pos="0">
                      <a:srgbClr val="373737"/>
                    </a:gs>
                    <a:gs pos="50000">
                      <a:srgbClr val="373737"/>
                    </a:gs>
                  </a:gsLst>
                  <a:lin ang="5400000" scaled="0"/>
                </a:gradFill>
                <a:ea typeface="Segoe UI" pitchFamily="34" charset="0"/>
                <a:cs typeface="Segoe UI" pitchFamily="34" charset="0"/>
              </a:rPr>
              <a:t>Allows multiple versions of Internet Explorer to coexist during migration</a:t>
            </a:r>
          </a:p>
          <a:p>
            <a:pPr marL="228523" lvl="3" indent="-228523" defTabSz="1218383" fontAlgn="base">
              <a:spcBef>
                <a:spcPct val="0"/>
              </a:spcBef>
              <a:spcAft>
                <a:spcPts val="800"/>
              </a:spcAft>
              <a:buClr>
                <a:srgbClr val="4F81BD"/>
              </a:buClr>
              <a:buSzPct val="100000"/>
              <a:buBlip>
                <a:blip r:embed="rId3"/>
              </a:buBlip>
              <a:tabLst>
                <a:tab pos="565925" algn="l"/>
              </a:tabLst>
              <a:defRPr/>
            </a:pPr>
            <a:r>
              <a:rPr lang="en-US" sz="1400" kern="0" dirty="0">
                <a:gradFill>
                  <a:gsLst>
                    <a:gs pos="0">
                      <a:srgbClr val="373737"/>
                    </a:gs>
                    <a:gs pos="50000">
                      <a:srgbClr val="373737"/>
                    </a:gs>
                  </a:gsLst>
                  <a:lin ang="5400000" scaled="0"/>
                </a:gradFill>
                <a:ea typeface="Segoe UI" pitchFamily="34" charset="0"/>
                <a:cs typeface="Segoe UI" pitchFamily="34" charset="0"/>
              </a:rPr>
              <a:t>Enables deployment and management with existing systems, such as System Center Configuration Manager</a:t>
            </a:r>
          </a:p>
        </p:txBody>
      </p:sp>
      <p:sp>
        <p:nvSpPr>
          <p:cNvPr id="34" name="TextBox 33"/>
          <p:cNvSpPr txBox="1"/>
          <p:nvPr/>
        </p:nvSpPr>
        <p:spPr>
          <a:xfrm>
            <a:off x="8447842" y="4628557"/>
            <a:ext cx="3531641" cy="1600412"/>
          </a:xfrm>
          <a:prstGeom prst="rect">
            <a:avLst/>
          </a:prstGeom>
          <a:noFill/>
        </p:spPr>
        <p:txBody>
          <a:bodyPr wrap="square" lIns="121877" tIns="60939" rIns="121877" bIns="60939" rtlCol="0">
            <a:spAutoFit/>
          </a:bodyPr>
          <a:lstStyle>
            <a:defPPr>
              <a:defRPr lang="en-US"/>
            </a:defPPr>
            <a:lvl4pPr marL="171450" lvl="3" indent="-171450" defTabSz="914099" fontAlgn="base">
              <a:spcBef>
                <a:spcPct val="0"/>
              </a:spcBef>
              <a:spcAft>
                <a:spcPts val="1200"/>
              </a:spcAft>
              <a:buClr>
                <a:schemeClr val="accent1"/>
              </a:buClr>
              <a:buSzPct val="100000"/>
              <a:buBlip>
                <a:blip r:embed="rId3"/>
              </a:buBlip>
              <a:tabLst>
                <a:tab pos="424590" algn="l"/>
              </a:tabLst>
              <a:defRPr sz="1400" kern="0">
                <a:gradFill>
                  <a:gsLst>
                    <a:gs pos="0">
                      <a:srgbClr val="373737"/>
                    </a:gs>
                    <a:gs pos="50000">
                      <a:srgbClr val="373737"/>
                    </a:gs>
                  </a:gsLst>
                  <a:lin ang="5400000" scaled="0"/>
                </a:gradFill>
                <a:latin typeface="Segoe UI" pitchFamily="34" charset="0"/>
                <a:ea typeface="Segoe UI" pitchFamily="34" charset="0"/>
                <a:cs typeface="Segoe UI" pitchFamily="34" charset="0"/>
              </a:defRPr>
            </a:lvl4pPr>
          </a:lstStyle>
          <a:p>
            <a:pPr marL="0" lvl="3" indent="0">
              <a:buClr>
                <a:srgbClr val="4F81BD"/>
              </a:buClr>
              <a:buNone/>
            </a:pPr>
            <a:r>
              <a:rPr lang="en-US" sz="1600" dirty="0">
                <a:solidFill>
                  <a:schemeClr val="bg1">
                    <a:lumMod val="50000"/>
                    <a:lumOff val="50000"/>
                  </a:schemeClr>
                </a:solidFill>
                <a:latin typeface="+mn-lt"/>
              </a:rPr>
              <a:t>Florida-based Royal Caribbean Cruises Ltd. operates cruise ships that call on approximately 400 destinations. The company has approximately 60,000 employees worldwide.</a:t>
            </a:r>
          </a:p>
        </p:txBody>
      </p:sp>
      <p:pic>
        <p:nvPicPr>
          <p:cNvPr id="35" name="Picture 3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3867" y="4886622"/>
            <a:ext cx="1493971" cy="672497"/>
          </a:xfrm>
          <a:prstGeom prst="rect">
            <a:avLst/>
          </a:prstGeom>
        </p:spPr>
      </p:pic>
    </p:spTree>
    <p:extLst>
      <p:ext uri="{BB962C8B-B14F-4D97-AF65-F5344CB8AC3E}">
        <p14:creationId xmlns:p14="http://schemas.microsoft.com/office/powerpoint/2010/main" val="62873170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3"/>
            <a:ext cx="11149013" cy="498598"/>
          </a:xfrm>
        </p:spPr>
        <p:txBody>
          <a:bodyPr/>
          <a:lstStyle/>
          <a:p>
            <a:r>
              <a:rPr lang="en-US" sz="3600" dirty="0"/>
              <a:t>MED-V 2.0: </a:t>
            </a:r>
            <a:r>
              <a:rPr lang="en-US" sz="3600" dirty="0" smtClean="0"/>
              <a:t> The </a:t>
            </a:r>
            <a:r>
              <a:rPr lang="en-US" sz="3600" dirty="0"/>
              <a:t>Clear Choice for Enterprise Deployment</a:t>
            </a:r>
          </a:p>
        </p:txBody>
      </p:sp>
      <p:graphicFrame>
        <p:nvGraphicFramePr>
          <p:cNvPr id="4" name="Table 3"/>
          <p:cNvGraphicFramePr>
            <a:graphicFrameLocks noGrp="1"/>
          </p:cNvGraphicFramePr>
          <p:nvPr>
            <p:extLst>
              <p:ext uri="{D42A27DB-BD31-4B8C-83A1-F6EECF244321}">
                <p14:modId xmlns:p14="http://schemas.microsoft.com/office/powerpoint/2010/main" val="3835266972"/>
              </p:ext>
            </p:extLst>
          </p:nvPr>
        </p:nvGraphicFramePr>
        <p:xfrm>
          <a:off x="673118" y="886691"/>
          <a:ext cx="10286635" cy="4991680"/>
        </p:xfrm>
        <a:graphic>
          <a:graphicData uri="http://schemas.openxmlformats.org/drawingml/2006/table">
            <a:tbl>
              <a:tblPr firstRow="1"/>
              <a:tblGrid>
                <a:gridCol w="5275759"/>
                <a:gridCol w="1670292"/>
                <a:gridCol w="1670292"/>
                <a:gridCol w="1670292"/>
              </a:tblGrid>
              <a:tr h="497840">
                <a:tc>
                  <a:txBody>
                    <a:bodyPr/>
                    <a:lstStyle/>
                    <a:p>
                      <a:pPr marL="0" lvl="1" indent="-342900" algn="l" defTabSz="914099" rtl="0" eaLnBrk="1" fontAlgn="base" latinLnBrk="0" hangingPunct="1">
                        <a:lnSpc>
                          <a:spcPts val="1800"/>
                        </a:lnSpc>
                        <a:spcBef>
                          <a:spcPct val="0"/>
                        </a:spcBef>
                        <a:spcAft>
                          <a:spcPct val="0"/>
                        </a:spcAft>
                        <a:buClr>
                          <a:srgbClr val="FFFF99"/>
                        </a:buClr>
                        <a:buSzPct val="80000"/>
                        <a:tabLst>
                          <a:tab pos="424590" algn="l"/>
                        </a:tabLst>
                        <a:defRPr/>
                      </a:pPr>
                      <a:r>
                        <a:rPr lang="en-US" sz="1700" b="1" kern="0" dirty="0" smtClean="0">
                          <a:solidFill>
                            <a:schemeClr val="bg1"/>
                          </a:solidFill>
                          <a:effectLst>
                            <a:outerShdw blurRad="50800" dist="38100" dir="2700000">
                              <a:srgbClr val="000000">
                                <a:alpha val="43000"/>
                              </a:srgbClr>
                            </a:outerShdw>
                          </a:effectLst>
                        </a:rPr>
                        <a:t>Feature</a:t>
                      </a:r>
                      <a:endParaRPr lang="en-US" sz="1700" b="1" kern="0" dirty="0">
                        <a:solidFill>
                          <a:schemeClr val="bg1"/>
                        </a:solidFill>
                        <a:effectLst>
                          <a:outerShdw blurRad="50800" dist="38100" dir="2700000">
                            <a:srgbClr val="000000">
                              <a:alpha val="43000"/>
                            </a:srgbClr>
                          </a:outerShdw>
                        </a:effectLst>
                        <a:latin typeface="+mn-lt"/>
                        <a:ea typeface="Segoe UI" pitchFamily="34" charset="0"/>
                        <a:cs typeface="Segoe UI Semibold"/>
                      </a:endParaRPr>
                    </a:p>
                  </a:txBody>
                  <a:tcPr marL="182832" marR="121888" marT="48768" marB="48768">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marL="0" lvl="1" indent="-342900" algn="ctr" defTabSz="914099" rtl="0" eaLnBrk="1" fontAlgn="base" latinLnBrk="0" hangingPunct="1">
                        <a:lnSpc>
                          <a:spcPts val="1200"/>
                        </a:lnSpc>
                        <a:spcBef>
                          <a:spcPct val="0"/>
                        </a:spcBef>
                        <a:spcAft>
                          <a:spcPct val="0"/>
                        </a:spcAft>
                        <a:buClr>
                          <a:srgbClr val="FFFF99"/>
                        </a:buClr>
                        <a:buSzPct val="80000"/>
                        <a:tabLst>
                          <a:tab pos="424590" algn="l"/>
                        </a:tabLst>
                        <a:defRPr/>
                      </a:pPr>
                      <a:r>
                        <a:rPr lang="en-US" sz="1700" b="1" kern="0" spc="-40" dirty="0" smtClean="0">
                          <a:solidFill>
                            <a:schemeClr val="bg1"/>
                          </a:solidFill>
                          <a:effectLst>
                            <a:outerShdw blurRad="50800" dist="38100" dir="2700000">
                              <a:srgbClr val="000000">
                                <a:alpha val="43000"/>
                              </a:srgbClr>
                            </a:outerShdw>
                          </a:effectLst>
                        </a:rPr>
                        <a:t>Windows XP Mode</a:t>
                      </a:r>
                      <a:endParaRPr lang="en-US" sz="1700" b="1" kern="0" spc="-40" dirty="0">
                        <a:solidFill>
                          <a:schemeClr val="bg1"/>
                        </a:solidFill>
                        <a:effectLst>
                          <a:outerShdw blurRad="50800" dist="38100" dir="2700000">
                            <a:srgbClr val="000000">
                              <a:alpha val="43000"/>
                            </a:srgbClr>
                          </a:outerShdw>
                        </a:effectLst>
                        <a:latin typeface="+mn-lt"/>
                        <a:ea typeface="Segoe UI" pitchFamily="34" charset="0"/>
                        <a:cs typeface="Segoe UI Semibold"/>
                      </a:endParaRPr>
                    </a:p>
                  </a:txBody>
                  <a:tcPr marL="121888" marR="1218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marL="0" marR="0" lvl="1" indent="-342900" algn="ctr" defTabSz="914099" rtl="0" eaLnBrk="1" fontAlgn="base" latinLnBrk="0" hangingPunct="1">
                        <a:lnSpc>
                          <a:spcPts val="1800"/>
                        </a:lnSpc>
                        <a:spcBef>
                          <a:spcPct val="0"/>
                        </a:spcBef>
                        <a:spcAft>
                          <a:spcPct val="0"/>
                        </a:spcAft>
                        <a:buClr>
                          <a:srgbClr val="FFFF99"/>
                        </a:buClr>
                        <a:buSzPct val="80000"/>
                        <a:buFontTx/>
                        <a:buNone/>
                        <a:tabLst>
                          <a:tab pos="424590" algn="l"/>
                        </a:tabLst>
                        <a:defRPr/>
                      </a:pPr>
                      <a:r>
                        <a:rPr lang="en-US" sz="1700" b="1" kern="0" dirty="0" smtClean="0">
                          <a:solidFill>
                            <a:schemeClr val="bg1"/>
                          </a:solidFill>
                          <a:effectLst>
                            <a:outerShdw blurRad="50800" dist="38100" dir="2700000">
                              <a:srgbClr val="000000">
                                <a:alpha val="43000"/>
                              </a:srgbClr>
                            </a:outerShdw>
                          </a:effectLst>
                        </a:rPr>
                        <a:t>MED-V v1</a:t>
                      </a:r>
                      <a:endParaRPr lang="en-US" sz="1700" b="1" kern="0" dirty="0" smtClean="0">
                        <a:solidFill>
                          <a:schemeClr val="bg1"/>
                        </a:solidFill>
                        <a:effectLst>
                          <a:outerShdw blurRad="50800" dist="38100" dir="2700000">
                            <a:srgbClr val="000000">
                              <a:alpha val="43000"/>
                            </a:srgbClr>
                          </a:outerShdw>
                        </a:effectLst>
                        <a:latin typeface="+mn-lt"/>
                        <a:ea typeface="Segoe UI" pitchFamily="34" charset="0"/>
                        <a:cs typeface="Segoe UI Semibold"/>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marL="0" marR="0" lvl="1" indent="-342900" algn="ctr" defTabSz="914099" rtl="0" eaLnBrk="1" fontAlgn="base" latinLnBrk="0" hangingPunct="1">
                        <a:lnSpc>
                          <a:spcPts val="1800"/>
                        </a:lnSpc>
                        <a:spcBef>
                          <a:spcPct val="0"/>
                        </a:spcBef>
                        <a:spcAft>
                          <a:spcPct val="0"/>
                        </a:spcAft>
                        <a:buClr>
                          <a:srgbClr val="FFFF99"/>
                        </a:buClr>
                        <a:buSzPct val="80000"/>
                        <a:buFontTx/>
                        <a:buNone/>
                        <a:tabLst>
                          <a:tab pos="424590" algn="l"/>
                        </a:tabLst>
                        <a:defRPr/>
                      </a:pPr>
                      <a:r>
                        <a:rPr lang="en-US" sz="1700" b="1" kern="0" dirty="0" smtClean="0">
                          <a:solidFill>
                            <a:schemeClr val="bg1"/>
                          </a:solidFill>
                          <a:effectLst>
                            <a:outerShdw blurRad="50800" dist="38100" dir="2700000">
                              <a:srgbClr val="000000">
                                <a:alpha val="43000"/>
                              </a:srgbClr>
                            </a:outerShdw>
                          </a:effectLst>
                          <a:latin typeface="Segoe UI (Body)"/>
                          <a:cs typeface="Segoe UI (Body)"/>
                        </a:rPr>
                        <a:t>MED-V v2</a:t>
                      </a:r>
                      <a:endParaRPr lang="en-US" sz="1700" b="1" kern="0" dirty="0">
                        <a:solidFill>
                          <a:schemeClr val="bg1"/>
                        </a:solidFill>
                        <a:effectLst>
                          <a:outerShdw blurRad="50800" dist="38100" dir="2700000">
                            <a:srgbClr val="000000">
                              <a:alpha val="43000"/>
                            </a:srgbClr>
                          </a:outerShdw>
                        </a:effectLst>
                        <a:latin typeface="Segoe UI (Body)"/>
                        <a:ea typeface="Segoe UI" pitchFamily="34" charset="0"/>
                        <a:cs typeface="Segoe UI (Body)"/>
                      </a:endParaRPr>
                    </a:p>
                  </a:txBody>
                  <a:tcPr marL="121888" marR="121888">
                    <a:lnL w="12700" cap="flat" cmpd="sng" algn="ctr">
                      <a:no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r>
              <a:tr h="345680">
                <a:tc>
                  <a:txBody>
                    <a:bodyPr/>
                    <a:lstStyle/>
                    <a:p>
                      <a:r>
                        <a:rPr lang="en-US" sz="1600" dirty="0" smtClean="0"/>
                        <a:t>Seamless</a:t>
                      </a:r>
                      <a:r>
                        <a:rPr lang="en-US" sz="1600" baseline="0" dirty="0" smtClean="0"/>
                        <a:t> </a:t>
                      </a:r>
                      <a:r>
                        <a:rPr lang="en-US" sz="1600" dirty="0" smtClean="0"/>
                        <a:t>Application</a:t>
                      </a:r>
                      <a:r>
                        <a:rPr lang="en-US" sz="1600" baseline="0" dirty="0" smtClean="0"/>
                        <a:t> Compatibility Environment</a:t>
                      </a:r>
                      <a:endParaRPr lang="en-US" sz="1600" dirty="0">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680">
                <a:tc>
                  <a:txBody>
                    <a:bodyPr/>
                    <a:lstStyle/>
                    <a:p>
                      <a:r>
                        <a:rPr lang="en-US" sz="1600" dirty="0" smtClean="0"/>
                        <a:t>Seamless</a:t>
                      </a:r>
                      <a:r>
                        <a:rPr lang="en-US" sz="1600" baseline="0" dirty="0" smtClean="0"/>
                        <a:t> access to documents and data files</a:t>
                      </a:r>
                      <a:endParaRPr lang="en-US" sz="1600" dirty="0">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680">
                <a:tc>
                  <a:txBody>
                    <a:bodyPr/>
                    <a:lstStyle/>
                    <a:p>
                      <a:r>
                        <a:rPr lang="en-US" sz="1600" dirty="0" smtClean="0"/>
                        <a:t>Support for USB</a:t>
                      </a:r>
                      <a:r>
                        <a:rPr lang="en-US" sz="1600" baseline="0" dirty="0" smtClean="0"/>
                        <a:t> devices – including Smart Cards</a:t>
                      </a:r>
                      <a:endParaRPr lang="en-US" sz="1600" dirty="0">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680">
                <a:tc>
                  <a:txBody>
                    <a:bodyPr/>
                    <a:lstStyle/>
                    <a:p>
                      <a:r>
                        <a:rPr lang="en-US" sz="1600" dirty="0" smtClean="0"/>
                        <a:t>Automatic application publishing</a:t>
                      </a:r>
                      <a:endParaRPr lang="en-US" sz="1600" dirty="0">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680">
                <a:tc>
                  <a:txBody>
                    <a:bodyPr/>
                    <a:lstStyle/>
                    <a:p>
                      <a:r>
                        <a:rPr lang="en-US" sz="1600" dirty="0" smtClean="0"/>
                        <a:t>Deploy</a:t>
                      </a:r>
                      <a:r>
                        <a:rPr lang="en-US" sz="1600" baseline="0" dirty="0" smtClean="0"/>
                        <a:t> your custom Windows XP image</a:t>
                      </a:r>
                      <a:endParaRPr lang="en-US" sz="1600" dirty="0">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680">
                <a:tc>
                  <a:txBody>
                    <a:bodyPr/>
                    <a:lstStyle/>
                    <a:p>
                      <a:r>
                        <a:rPr lang="en-US" sz="1600" dirty="0" smtClean="0"/>
                        <a:t>Integrates with System Center or third</a:t>
                      </a:r>
                      <a:r>
                        <a:rPr lang="en-US" sz="1600" baseline="0" dirty="0" smtClean="0"/>
                        <a:t> party systems</a:t>
                      </a:r>
                      <a:endParaRPr lang="en-US" sz="1600" dirty="0">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680">
                <a:tc>
                  <a:txBody>
                    <a:bodyPr/>
                    <a:lstStyle/>
                    <a:p>
                      <a:r>
                        <a:rPr lang="en-US" sz="1600" dirty="0" smtClean="0"/>
                        <a:t>Seamless redirection of URLs</a:t>
                      </a:r>
                      <a:r>
                        <a:rPr lang="en-US" sz="1600" baseline="0" dirty="0" smtClean="0"/>
                        <a:t> to Internet Explorer 6/7</a:t>
                      </a:r>
                      <a:endParaRPr lang="en-US" sz="1600" dirty="0">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680">
                <a:tc>
                  <a:txBody>
                    <a:bodyPr/>
                    <a:lstStyle/>
                    <a:p>
                      <a:r>
                        <a:rPr lang="en-US" sz="1600" dirty="0" smtClean="0"/>
                        <a:t>Shared environment</a:t>
                      </a:r>
                      <a:r>
                        <a:rPr lang="en-US" sz="1600" baseline="0" dirty="0" smtClean="0"/>
                        <a:t> s</a:t>
                      </a:r>
                      <a:r>
                        <a:rPr lang="en-US" sz="1600" dirty="0" smtClean="0"/>
                        <a:t>upport</a:t>
                      </a:r>
                      <a:endParaRPr lang="en-US" sz="1600" dirty="0">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680">
                <a:tc>
                  <a:txBody>
                    <a:bodyPr/>
                    <a:lstStyle/>
                    <a:p>
                      <a:r>
                        <a:rPr lang="en-US" sz="1600" dirty="0" smtClean="0"/>
                        <a:t>Wake-to-patch</a:t>
                      </a:r>
                      <a:r>
                        <a:rPr lang="en-US" sz="1600" baseline="0" dirty="0" smtClean="0"/>
                        <a:t> the virtual environment</a:t>
                      </a:r>
                      <a:endParaRPr lang="en-US" sz="1600" dirty="0">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680">
                <a:tc>
                  <a:txBody>
                    <a:bodyPr/>
                    <a:lstStyle/>
                    <a:p>
                      <a:r>
                        <a:rPr lang="en-US" sz="1600" dirty="0" smtClean="0"/>
                        <a:t>Automated first-time</a:t>
                      </a:r>
                      <a:r>
                        <a:rPr lang="en-US" sz="1600" baseline="0" dirty="0" smtClean="0"/>
                        <a:t> setup</a:t>
                      </a:r>
                      <a:endParaRPr lang="en-US" sz="1600" dirty="0">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680">
                <a:tc>
                  <a:txBody>
                    <a:bodyPr/>
                    <a:lstStyle/>
                    <a:p>
                      <a:r>
                        <a:rPr lang="en-US" sz="1600" dirty="0" smtClean="0"/>
                        <a:t>Easy-to-use packaging</a:t>
                      </a:r>
                      <a:r>
                        <a:rPr lang="en-US" sz="1600" baseline="0" dirty="0" smtClean="0"/>
                        <a:t> and configuration wizard</a:t>
                      </a:r>
                      <a:endParaRPr lang="en-US" sz="1600" dirty="0">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680">
                <a:tc>
                  <a:txBody>
                    <a:bodyPr/>
                    <a:lstStyle/>
                    <a:p>
                      <a:r>
                        <a:rPr lang="en-US" sz="1600" dirty="0" smtClean="0"/>
                        <a:t>WMI monitoring</a:t>
                      </a:r>
                      <a:r>
                        <a:rPr lang="en-US" sz="1600" baseline="0" dirty="0" smtClean="0"/>
                        <a:t> interface</a:t>
                      </a:r>
                      <a:endParaRPr lang="en-US" sz="1600" dirty="0">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680">
                <a:tc>
                  <a:txBody>
                    <a:bodyPr/>
                    <a:lstStyle/>
                    <a:p>
                      <a:r>
                        <a:rPr lang="en-US" sz="1600" dirty="0" smtClean="0"/>
                        <a:t>Automatically synchronize</a:t>
                      </a:r>
                      <a:r>
                        <a:rPr lang="en-US" sz="1600" baseline="0" dirty="0" smtClean="0"/>
                        <a:t> host network printers</a:t>
                      </a:r>
                      <a:endParaRPr lang="en-US" sz="1600" dirty="0">
                        <a:latin typeface="+mn-lt"/>
                      </a:endParaRPr>
                    </a:p>
                  </a:txBody>
                  <a:tcPr marL="182832" marR="121888"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200" dirty="0">
                        <a:latin typeface="+mn-lt"/>
                      </a:endParaRPr>
                    </a:p>
                  </a:txBody>
                  <a:tcPr marL="121888" marR="1218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grpSp>
        <p:nvGrpSpPr>
          <p:cNvPr id="10" name="Group 9"/>
          <p:cNvGrpSpPr/>
          <p:nvPr/>
        </p:nvGrpSpPr>
        <p:grpSpPr>
          <a:xfrm>
            <a:off x="8174227" y="1338759"/>
            <a:ext cx="322656" cy="3586292"/>
            <a:chOff x="6132267" y="934956"/>
            <a:chExt cx="242055" cy="2689719"/>
          </a:xfrm>
        </p:grpSpPr>
        <p:sp>
          <p:nvSpPr>
            <p:cNvPr id="62" name="TextBox 61"/>
            <p:cNvSpPr txBox="1"/>
            <p:nvPr/>
          </p:nvSpPr>
          <p:spPr>
            <a:xfrm>
              <a:off x="6132267" y="934956"/>
              <a:ext cx="242055" cy="369332"/>
            </a:xfrm>
            <a:prstGeom prst="rect">
              <a:avLst/>
            </a:prstGeom>
            <a:noFill/>
          </p:spPr>
          <p:txBody>
            <a:bodyPr wrap="none" lIns="0" tIns="0" rIns="0" bIns="0" rtlCol="0">
              <a:spAutoFit/>
            </a:bodyPr>
            <a:lstStyle/>
            <a:p>
              <a:pPr defTabSz="1218784"/>
              <a:r>
                <a:rPr lang="en-US" sz="3200" b="1" dirty="0">
                  <a:solidFill>
                    <a:schemeClr val="bg2"/>
                  </a:solidFill>
                  <a:sym typeface="Wingdings"/>
                </a:rPr>
                <a:t></a:t>
              </a:r>
              <a:endParaRPr lang="en-US" sz="3200" b="1" dirty="0">
                <a:solidFill>
                  <a:schemeClr val="bg2"/>
                </a:solidFill>
              </a:endParaRPr>
            </a:p>
          </p:txBody>
        </p:sp>
        <p:sp>
          <p:nvSpPr>
            <p:cNvPr id="65" name="TextBox 64"/>
            <p:cNvSpPr txBox="1"/>
            <p:nvPr/>
          </p:nvSpPr>
          <p:spPr>
            <a:xfrm>
              <a:off x="6132267" y="2233578"/>
              <a:ext cx="242055" cy="369332"/>
            </a:xfrm>
            <a:prstGeom prst="rect">
              <a:avLst/>
            </a:prstGeom>
            <a:noFill/>
          </p:spPr>
          <p:txBody>
            <a:bodyPr wrap="none" lIns="0" tIns="0" rIns="0" bIns="0" rtlCol="0">
              <a:spAutoFit/>
            </a:bodyPr>
            <a:lstStyle/>
            <a:p>
              <a:pPr defTabSz="1218784"/>
              <a:r>
                <a:rPr lang="en-US" sz="3200" b="1" dirty="0">
                  <a:solidFill>
                    <a:schemeClr val="bg2"/>
                  </a:solidFill>
                  <a:sym typeface="Wingdings"/>
                </a:rPr>
                <a:t></a:t>
              </a:r>
              <a:endParaRPr lang="en-US" sz="3200" b="1" dirty="0">
                <a:solidFill>
                  <a:schemeClr val="bg2"/>
                </a:solidFill>
              </a:endParaRPr>
            </a:p>
          </p:txBody>
        </p:sp>
        <p:sp>
          <p:nvSpPr>
            <p:cNvPr id="66" name="TextBox 65"/>
            <p:cNvSpPr txBox="1"/>
            <p:nvPr/>
          </p:nvSpPr>
          <p:spPr>
            <a:xfrm>
              <a:off x="6132267" y="1964167"/>
              <a:ext cx="242055" cy="369332"/>
            </a:xfrm>
            <a:prstGeom prst="rect">
              <a:avLst/>
            </a:prstGeom>
            <a:noFill/>
          </p:spPr>
          <p:txBody>
            <a:bodyPr wrap="none" lIns="0" tIns="0" rIns="0" bIns="0" rtlCol="0">
              <a:spAutoFit/>
            </a:bodyPr>
            <a:lstStyle/>
            <a:p>
              <a:pPr defTabSz="1218784"/>
              <a:r>
                <a:rPr lang="en-US" sz="3200" b="1" dirty="0">
                  <a:solidFill>
                    <a:schemeClr val="bg2"/>
                  </a:solidFill>
                  <a:sym typeface="Wingdings"/>
                </a:rPr>
                <a:t></a:t>
              </a:r>
              <a:endParaRPr lang="en-US" sz="3200" b="1" dirty="0">
                <a:solidFill>
                  <a:schemeClr val="bg2"/>
                </a:solidFill>
              </a:endParaRPr>
            </a:p>
          </p:txBody>
        </p:sp>
        <p:sp>
          <p:nvSpPr>
            <p:cNvPr id="68" name="TextBox 67"/>
            <p:cNvSpPr txBox="1"/>
            <p:nvPr/>
          </p:nvSpPr>
          <p:spPr>
            <a:xfrm>
              <a:off x="6132267" y="2746484"/>
              <a:ext cx="242055" cy="369332"/>
            </a:xfrm>
            <a:prstGeom prst="rect">
              <a:avLst/>
            </a:prstGeom>
            <a:noFill/>
          </p:spPr>
          <p:txBody>
            <a:bodyPr wrap="none" lIns="0" tIns="0" rIns="0" bIns="0" rtlCol="0">
              <a:spAutoFit/>
            </a:bodyPr>
            <a:lstStyle/>
            <a:p>
              <a:pPr defTabSz="1218784"/>
              <a:r>
                <a:rPr lang="en-US" sz="3200" b="1" dirty="0">
                  <a:solidFill>
                    <a:schemeClr val="bg2"/>
                  </a:solidFill>
                  <a:sym typeface="Wingdings"/>
                </a:rPr>
                <a:t></a:t>
              </a:r>
              <a:endParaRPr lang="en-US" sz="3200" b="1" dirty="0">
                <a:solidFill>
                  <a:schemeClr val="bg2"/>
                </a:solidFill>
              </a:endParaRPr>
            </a:p>
          </p:txBody>
        </p:sp>
        <p:sp>
          <p:nvSpPr>
            <p:cNvPr id="71" name="TextBox 70"/>
            <p:cNvSpPr txBox="1"/>
            <p:nvPr/>
          </p:nvSpPr>
          <p:spPr>
            <a:xfrm>
              <a:off x="6132267" y="3255343"/>
              <a:ext cx="242055" cy="369332"/>
            </a:xfrm>
            <a:prstGeom prst="rect">
              <a:avLst/>
            </a:prstGeom>
            <a:noFill/>
          </p:spPr>
          <p:txBody>
            <a:bodyPr wrap="none" lIns="0" tIns="0" rIns="0" bIns="0" rtlCol="0">
              <a:spAutoFit/>
            </a:bodyPr>
            <a:lstStyle/>
            <a:p>
              <a:pPr defTabSz="1218784"/>
              <a:r>
                <a:rPr lang="en-US" sz="3200" b="1" dirty="0">
                  <a:solidFill>
                    <a:schemeClr val="bg2"/>
                  </a:solidFill>
                  <a:sym typeface="Wingdings"/>
                </a:rPr>
                <a:t></a:t>
              </a:r>
              <a:endParaRPr lang="en-US" sz="3200" b="1" dirty="0">
                <a:solidFill>
                  <a:schemeClr val="bg2"/>
                </a:solidFill>
              </a:endParaRPr>
            </a:p>
          </p:txBody>
        </p:sp>
        <p:sp>
          <p:nvSpPr>
            <p:cNvPr id="32" name="TextBox 31"/>
            <p:cNvSpPr txBox="1"/>
            <p:nvPr/>
          </p:nvSpPr>
          <p:spPr>
            <a:xfrm>
              <a:off x="6132267" y="2485711"/>
              <a:ext cx="242055" cy="369332"/>
            </a:xfrm>
            <a:prstGeom prst="rect">
              <a:avLst/>
            </a:prstGeom>
            <a:noFill/>
          </p:spPr>
          <p:txBody>
            <a:bodyPr wrap="none" lIns="0" tIns="0" rIns="0" bIns="0" rtlCol="0">
              <a:spAutoFit/>
            </a:bodyPr>
            <a:lstStyle/>
            <a:p>
              <a:pPr defTabSz="1218784"/>
              <a:r>
                <a:rPr lang="en-US" sz="3200" b="1" dirty="0">
                  <a:solidFill>
                    <a:schemeClr val="bg2"/>
                  </a:solidFill>
                  <a:sym typeface="Wingdings"/>
                </a:rPr>
                <a:t></a:t>
              </a:r>
              <a:endParaRPr lang="en-US" sz="3200" b="1" dirty="0">
                <a:solidFill>
                  <a:schemeClr val="bg2"/>
                </a:solidFill>
              </a:endParaRPr>
            </a:p>
          </p:txBody>
        </p:sp>
      </p:grpSp>
      <p:grpSp>
        <p:nvGrpSpPr>
          <p:cNvPr id="11" name="Group 10"/>
          <p:cNvGrpSpPr/>
          <p:nvPr/>
        </p:nvGrpSpPr>
        <p:grpSpPr>
          <a:xfrm>
            <a:off x="9979300" y="1340169"/>
            <a:ext cx="322655" cy="4629816"/>
            <a:chOff x="7486425" y="944654"/>
            <a:chExt cx="242054" cy="3472362"/>
          </a:xfrm>
        </p:grpSpPr>
        <p:sp>
          <p:nvSpPr>
            <p:cNvPr id="75" name="TextBox 74"/>
            <p:cNvSpPr txBox="1"/>
            <p:nvPr/>
          </p:nvSpPr>
          <p:spPr>
            <a:xfrm>
              <a:off x="7486425" y="1192154"/>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sp>
          <p:nvSpPr>
            <p:cNvPr id="76" name="TextBox 75"/>
            <p:cNvSpPr txBox="1"/>
            <p:nvPr/>
          </p:nvSpPr>
          <p:spPr>
            <a:xfrm>
              <a:off x="7486425" y="944654"/>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sp>
          <p:nvSpPr>
            <p:cNvPr id="77" name="TextBox 76"/>
            <p:cNvSpPr txBox="1"/>
            <p:nvPr/>
          </p:nvSpPr>
          <p:spPr>
            <a:xfrm>
              <a:off x="7486425" y="1452533"/>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sp>
          <p:nvSpPr>
            <p:cNvPr id="78" name="TextBox 77"/>
            <p:cNvSpPr txBox="1"/>
            <p:nvPr/>
          </p:nvSpPr>
          <p:spPr>
            <a:xfrm>
              <a:off x="7486425" y="1712912"/>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sp>
          <p:nvSpPr>
            <p:cNvPr id="79" name="TextBox 78"/>
            <p:cNvSpPr txBox="1"/>
            <p:nvPr/>
          </p:nvSpPr>
          <p:spPr>
            <a:xfrm>
              <a:off x="7486425" y="2233670"/>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sp>
          <p:nvSpPr>
            <p:cNvPr id="80" name="TextBox 79"/>
            <p:cNvSpPr txBox="1"/>
            <p:nvPr/>
          </p:nvSpPr>
          <p:spPr>
            <a:xfrm>
              <a:off x="7486425" y="1973291"/>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sp>
          <p:nvSpPr>
            <p:cNvPr id="81" name="TextBox 80"/>
            <p:cNvSpPr txBox="1"/>
            <p:nvPr/>
          </p:nvSpPr>
          <p:spPr>
            <a:xfrm>
              <a:off x="7486425" y="2494049"/>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sp>
          <p:nvSpPr>
            <p:cNvPr id="82" name="TextBox 81"/>
            <p:cNvSpPr txBox="1"/>
            <p:nvPr/>
          </p:nvSpPr>
          <p:spPr>
            <a:xfrm>
              <a:off x="7486425" y="2754428"/>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sp>
          <p:nvSpPr>
            <p:cNvPr id="83" name="TextBox 82"/>
            <p:cNvSpPr txBox="1"/>
            <p:nvPr/>
          </p:nvSpPr>
          <p:spPr>
            <a:xfrm>
              <a:off x="7486425" y="3275186"/>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sp>
          <p:nvSpPr>
            <p:cNvPr id="84" name="TextBox 83"/>
            <p:cNvSpPr txBox="1"/>
            <p:nvPr/>
          </p:nvSpPr>
          <p:spPr>
            <a:xfrm>
              <a:off x="7486425" y="3014807"/>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sp>
          <p:nvSpPr>
            <p:cNvPr id="85" name="TextBox 84"/>
            <p:cNvSpPr txBox="1"/>
            <p:nvPr/>
          </p:nvSpPr>
          <p:spPr>
            <a:xfrm>
              <a:off x="7486425" y="3535565"/>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sp>
          <p:nvSpPr>
            <p:cNvPr id="86" name="TextBox 85"/>
            <p:cNvSpPr txBox="1"/>
            <p:nvPr/>
          </p:nvSpPr>
          <p:spPr>
            <a:xfrm>
              <a:off x="7486425" y="3795944"/>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sp>
          <p:nvSpPr>
            <p:cNvPr id="87" name="TextBox 86"/>
            <p:cNvSpPr txBox="1"/>
            <p:nvPr/>
          </p:nvSpPr>
          <p:spPr>
            <a:xfrm>
              <a:off x="7486425" y="4047684"/>
              <a:ext cx="242054" cy="369332"/>
            </a:xfrm>
            <a:prstGeom prst="rect">
              <a:avLst/>
            </a:prstGeom>
            <a:noFill/>
          </p:spPr>
          <p:txBody>
            <a:bodyPr wrap="none" lIns="0" tIns="0" rIns="0" bIns="0" rtlCol="0">
              <a:spAutoFit/>
            </a:bodyPr>
            <a:lstStyle/>
            <a:p>
              <a:pPr defTabSz="1218784"/>
              <a:r>
                <a:rPr lang="en-US" sz="3200" b="1" dirty="0">
                  <a:solidFill>
                    <a:schemeClr val="accent3"/>
                  </a:solidFill>
                  <a:sym typeface="Wingdings"/>
                </a:rPr>
                <a:t></a:t>
              </a:r>
              <a:endParaRPr lang="en-US" sz="3200" b="1" dirty="0">
                <a:solidFill>
                  <a:schemeClr val="accent3"/>
                </a:solidFill>
              </a:endParaRPr>
            </a:p>
          </p:txBody>
        </p:sp>
      </p:grpSp>
      <p:grpSp>
        <p:nvGrpSpPr>
          <p:cNvPr id="8" name="Group 7"/>
          <p:cNvGrpSpPr/>
          <p:nvPr/>
        </p:nvGrpSpPr>
        <p:grpSpPr>
          <a:xfrm>
            <a:off x="6594499" y="1320996"/>
            <a:ext cx="322655" cy="1155675"/>
            <a:chOff x="4947163" y="964830"/>
            <a:chExt cx="242054" cy="866756"/>
          </a:xfrm>
        </p:grpSpPr>
        <p:sp>
          <p:nvSpPr>
            <p:cNvPr id="57" name="TextBox 56"/>
            <p:cNvSpPr txBox="1"/>
            <p:nvPr/>
          </p:nvSpPr>
          <p:spPr>
            <a:xfrm>
              <a:off x="4947163" y="1220488"/>
              <a:ext cx="242054" cy="369332"/>
            </a:xfrm>
            <a:prstGeom prst="rect">
              <a:avLst/>
            </a:prstGeom>
            <a:noFill/>
          </p:spPr>
          <p:txBody>
            <a:bodyPr wrap="none" lIns="0" tIns="0" rIns="0" bIns="0" rtlCol="0">
              <a:spAutoFit/>
            </a:bodyPr>
            <a:lstStyle/>
            <a:p>
              <a:pPr defTabSz="1218784"/>
              <a:r>
                <a:rPr lang="en-US" sz="3200" b="1" dirty="0">
                  <a:solidFill>
                    <a:schemeClr val="bg2"/>
                  </a:solidFill>
                  <a:sym typeface="Wingdings"/>
                </a:rPr>
                <a:t></a:t>
              </a:r>
              <a:endParaRPr lang="en-US" sz="3200" b="1" dirty="0">
                <a:solidFill>
                  <a:schemeClr val="bg2"/>
                </a:solidFill>
              </a:endParaRPr>
            </a:p>
          </p:txBody>
        </p:sp>
        <p:sp>
          <p:nvSpPr>
            <p:cNvPr id="58" name="TextBox 57"/>
            <p:cNvSpPr txBox="1"/>
            <p:nvPr/>
          </p:nvSpPr>
          <p:spPr>
            <a:xfrm>
              <a:off x="4947163" y="964830"/>
              <a:ext cx="242054" cy="369332"/>
            </a:xfrm>
            <a:prstGeom prst="rect">
              <a:avLst/>
            </a:prstGeom>
            <a:noFill/>
          </p:spPr>
          <p:txBody>
            <a:bodyPr wrap="none" lIns="0" tIns="0" rIns="0" bIns="0" rtlCol="0">
              <a:spAutoFit/>
            </a:bodyPr>
            <a:lstStyle/>
            <a:p>
              <a:pPr defTabSz="1218784"/>
              <a:r>
                <a:rPr lang="en-US" sz="3200" b="1" dirty="0">
                  <a:solidFill>
                    <a:schemeClr val="bg2"/>
                  </a:solidFill>
                  <a:sym typeface="Wingdings"/>
                </a:rPr>
                <a:t></a:t>
              </a:r>
              <a:endParaRPr lang="en-US" sz="3200" b="1" dirty="0">
                <a:solidFill>
                  <a:schemeClr val="bg2"/>
                </a:solidFill>
              </a:endParaRPr>
            </a:p>
          </p:txBody>
        </p:sp>
        <p:sp>
          <p:nvSpPr>
            <p:cNvPr id="59" name="TextBox 58"/>
            <p:cNvSpPr txBox="1"/>
            <p:nvPr/>
          </p:nvSpPr>
          <p:spPr>
            <a:xfrm>
              <a:off x="4947163" y="1462254"/>
              <a:ext cx="242054" cy="369332"/>
            </a:xfrm>
            <a:prstGeom prst="rect">
              <a:avLst/>
            </a:prstGeom>
            <a:noFill/>
          </p:spPr>
          <p:txBody>
            <a:bodyPr wrap="none" lIns="0" tIns="0" rIns="0" bIns="0" rtlCol="0">
              <a:spAutoFit/>
            </a:bodyPr>
            <a:lstStyle/>
            <a:p>
              <a:pPr defTabSz="1218784"/>
              <a:r>
                <a:rPr lang="en-US" sz="3200" b="1" dirty="0">
                  <a:solidFill>
                    <a:schemeClr val="bg2"/>
                  </a:solidFill>
                  <a:sym typeface="Wingdings"/>
                </a:rPr>
                <a:t></a:t>
              </a:r>
              <a:endParaRPr lang="en-US" sz="3200" b="1" dirty="0">
                <a:solidFill>
                  <a:schemeClr val="bg2"/>
                </a:solidFill>
              </a:endParaRPr>
            </a:p>
          </p:txBody>
        </p:sp>
      </p:grpSp>
    </p:spTree>
    <p:extLst>
      <p:ext uri="{BB962C8B-B14F-4D97-AF65-F5344CB8AC3E}">
        <p14:creationId xmlns:p14="http://schemas.microsoft.com/office/powerpoint/2010/main" val="40455954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2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1|1|1|24.7|1|1|1|64.8"/>
</p:tagLst>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1443</TotalTime>
  <Words>3573</Words>
  <Application>Microsoft Office PowerPoint</Application>
  <PresentationFormat>Custom</PresentationFormat>
  <Paragraphs>544</Paragraphs>
  <Slides>42</Slides>
  <Notes>30</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TENA11_BreakoutSession_Template_16x9_Final_05132011</vt:lpstr>
      <vt:lpstr>1_White with Consolas font for code slides</vt:lpstr>
      <vt:lpstr>PowerPoint Presentation</vt:lpstr>
      <vt:lpstr>Using Microsoft Enterprise Desktop  Virtualization (MED-V) to Solve  Windows 7 Application Compatibility</vt:lpstr>
      <vt:lpstr>Session Objectives and Takeaways</vt:lpstr>
      <vt:lpstr>Session Agenda</vt:lpstr>
      <vt:lpstr>Barriers to Operating System Migration</vt:lpstr>
      <vt:lpstr>MED-V Breaks Barriers to Windows 7 Migration</vt:lpstr>
      <vt:lpstr>Addressing Application Compatibility </vt:lpstr>
      <vt:lpstr>Microsoft Enterprise Desktop Virtualization</vt:lpstr>
      <vt:lpstr>MED-V 2.0:  The Clear Choice for Enterprise Deployment</vt:lpstr>
      <vt:lpstr>MED-V 2.0:  The Clear Choice for Enterprise Deployment</vt:lpstr>
      <vt:lpstr>User Experience</vt:lpstr>
      <vt:lpstr>MED-V Architecture</vt:lpstr>
      <vt:lpstr>MED-V Lifecycle Management</vt:lpstr>
      <vt:lpstr>MED-V Lifecycle Management</vt:lpstr>
      <vt:lpstr>Create a VHD for the MED-V Workspace</vt:lpstr>
      <vt:lpstr>MED-V VHD Creation Best Practices</vt:lpstr>
      <vt:lpstr>Sysprep Configuration for the VHD</vt:lpstr>
      <vt:lpstr>Sysprep.inf Overview</vt:lpstr>
      <vt:lpstr>MED-V Workspace Packager</vt:lpstr>
      <vt:lpstr>MED-V Workspace Packager</vt:lpstr>
      <vt:lpstr>MED-V on a Shared Computer</vt:lpstr>
      <vt:lpstr>Internet Explorer Web Redirection</vt:lpstr>
      <vt:lpstr>MED-V Lifecycle Management</vt:lpstr>
      <vt:lpstr>Components to be deployed</vt:lpstr>
      <vt:lpstr>Methods of Deploying MED-V</vt:lpstr>
      <vt:lpstr>Configuring MED-V for the User</vt:lpstr>
      <vt:lpstr>Deploy Example: Configuration Manager</vt:lpstr>
      <vt:lpstr>Deploy Example: Windows 7 Image</vt:lpstr>
      <vt:lpstr>Deploying MED-V</vt:lpstr>
      <vt:lpstr>MED-V Lifecycle Management</vt:lpstr>
      <vt:lpstr>MED-V Workspace Management </vt:lpstr>
      <vt:lpstr>Update Settings</vt:lpstr>
      <vt:lpstr>MED-V Admin Toolkit</vt:lpstr>
      <vt:lpstr>Customer Success with MED-V</vt:lpstr>
      <vt:lpstr>Wrap Up – Move to Windows 7 Now</vt:lpstr>
      <vt:lpstr>Questions and Answers</vt:lpstr>
      <vt:lpstr>Related Content</vt:lpstr>
      <vt:lpstr>Track Resources</vt:lpstr>
      <vt:lpstr>Resources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VIR319: Using Microsoft Enterprise Desktop Virtualization (MED-V) to Solve Windows 7 Application Compatibility</dc:title>
  <dc:subject>Microsoft TechEd North America 2011</dc:subject>
  <dc:creator>Briton Zurcher</dc:creator>
  <dc:description>Template: Jordan Cayabyab
Formatting: Sylvia Tedjo, Silver Fox Productions
Event Date: May 16-19, 2011
Event Location: Atlanta
Audience Type:</dc:description>
  <cp:lastModifiedBy>Shows</cp:lastModifiedBy>
  <cp:revision>39</cp:revision>
  <cp:lastPrinted>2011-05-16T19:32:32Z</cp:lastPrinted>
  <dcterms:created xsi:type="dcterms:W3CDTF">2011-05-10T22:53:34Z</dcterms:created>
  <dcterms:modified xsi:type="dcterms:W3CDTF">2011-05-18T18:16:37Z</dcterms:modified>
</cp:coreProperties>
</file>