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82" r:id="rId4"/>
    <p:sldMasterId id="2147483803" r:id="rId5"/>
  </p:sldMasterIdLst>
  <p:notesMasterIdLst>
    <p:notesMasterId r:id="rId49"/>
  </p:notesMasterIdLst>
  <p:handoutMasterIdLst>
    <p:handoutMasterId r:id="rId50"/>
  </p:handoutMasterIdLst>
  <p:sldIdLst>
    <p:sldId id="353" r:id="rId6"/>
    <p:sldId id="307" r:id="rId7"/>
    <p:sldId id="355" r:id="rId8"/>
    <p:sldId id="356"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8" r:id="rId26"/>
    <p:sldId id="329" r:id="rId27"/>
    <p:sldId id="330" r:id="rId28"/>
    <p:sldId id="331" r:id="rId29"/>
    <p:sldId id="332" r:id="rId30"/>
    <p:sldId id="354" r:id="rId31"/>
    <p:sldId id="334" r:id="rId32"/>
    <p:sldId id="335" r:id="rId33"/>
    <p:sldId id="336" r:id="rId34"/>
    <p:sldId id="362" r:id="rId35"/>
    <p:sldId id="363" r:id="rId36"/>
    <p:sldId id="357" r:id="rId37"/>
    <p:sldId id="337" r:id="rId38"/>
    <p:sldId id="358" r:id="rId39"/>
    <p:sldId id="359" r:id="rId40"/>
    <p:sldId id="360" r:id="rId41"/>
    <p:sldId id="351" r:id="rId42"/>
    <p:sldId id="340" r:id="rId43"/>
    <p:sldId id="341" r:id="rId44"/>
    <p:sldId id="342" r:id="rId45"/>
    <p:sldId id="343" r:id="rId46"/>
    <p:sldId id="344" r:id="rId47"/>
    <p:sldId id="352" r:id="rId48"/>
  </p:sldIdLst>
  <p:sldSz cx="12188825" cy="6858000"/>
  <p:notesSz cx="6858000" cy="9144000"/>
  <p:embeddedFontLst>
    <p:embeddedFont>
      <p:font typeface="Segoe" pitchFamily="34" charset="0"/>
      <p:regular r:id="rId51"/>
      <p:bold r:id="rId52"/>
      <p:italic r:id="rId53"/>
      <p:boldItalic r:id="rId54"/>
    </p:embeddedFont>
    <p:embeddedFont>
      <p:font typeface="Segoe Condensed" pitchFamily="34" charset="0"/>
      <p:regular r:id="rId55"/>
      <p:bold r:id="rId56"/>
      <p:italic r:id="rId57"/>
      <p:boldItalic r:id="rId58"/>
    </p:embeddedFont>
    <p:embeddedFont>
      <p:font typeface="Segoe UI" pitchFamily="34" charset="0"/>
      <p:regular r:id="rId59"/>
      <p:bold r:id="rId60"/>
      <p:italic r:id="rId61"/>
      <p:boldItalic r:id="rId62"/>
    </p:embeddedFont>
    <p:embeddedFont>
      <p:font typeface="Calibri" pitchFamily="34" charset="0"/>
      <p:regular r:id="rId63"/>
      <p:bold r:id="rId64"/>
      <p:italic r:id="rId65"/>
      <p:boldItalic r:id="rId66"/>
    </p:embeddedFont>
    <p:embeddedFont>
      <p:font typeface="Consolas" pitchFamily="49" charset="0"/>
      <p:regular r:id="rId67"/>
      <p:bold r:id="rId68"/>
      <p:italic r:id="rId69"/>
      <p:boldItalic r:id="rId70"/>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66" autoAdjust="0"/>
    <p:restoredTop sz="96105" autoAdjust="0"/>
  </p:normalViewPr>
  <p:slideViewPr>
    <p:cSldViewPr>
      <p:cViewPr>
        <p:scale>
          <a:sx n="60" d="100"/>
          <a:sy n="60" d="100"/>
        </p:scale>
        <p:origin x="-1476" y="-10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20" d="100"/>
        <a:sy n="20" d="100"/>
      </p:scale>
      <p:origin x="0" y="0"/>
    </p:cViewPr>
  </p:sorterViewPr>
  <p:notesViewPr>
    <p:cSldViewPr showGuides="1">
      <p:cViewPr varScale="1">
        <p:scale>
          <a:sx n="81" d="100"/>
          <a:sy n="81" d="100"/>
        </p:scale>
        <p:origin x="-387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3.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b="0" dirty="0" smtClean="0"/>
            <a:t>Service Management</a:t>
          </a:r>
          <a:endParaRPr lang="en-US" sz="2100" b="0" dirty="0"/>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8548F47D-537F-4CEB-AE97-605AEA504ACF}">
      <dgm:prSet phldrT="[Text]" custT="1"/>
      <dgm:spPr/>
      <dgm:t>
        <a:bodyPr/>
        <a:lstStyle/>
        <a:p>
          <a:r>
            <a:rPr lang="en-US" sz="1400" dirty="0" smtClean="0"/>
            <a:t>Application Deployment</a:t>
          </a:r>
          <a:endParaRPr lang="en-US" sz="1400" dirty="0"/>
        </a:p>
      </dgm:t>
    </dgm:pt>
    <dgm:pt modelId="{7D91F6C4-F229-4989-A88B-7A79ED1D9E3D}" type="parTrans" cxnId="{619CDF24-14D3-4306-938E-4F5A8BC1F6E7}">
      <dgm:prSet/>
      <dgm:spPr/>
      <dgm:t>
        <a:bodyPr/>
        <a:lstStyle/>
        <a:p>
          <a:endParaRPr lang="en-US"/>
        </a:p>
      </dgm:t>
    </dgm:pt>
    <dgm:pt modelId="{83677E05-95C2-4D08-8672-A1DBB6652F4C}" type="sibTrans" cxnId="{619CDF24-14D3-4306-938E-4F5A8BC1F6E7}">
      <dgm:prSet/>
      <dgm:spPr/>
      <dgm:t>
        <a:bodyPr/>
        <a:lstStyle/>
        <a:p>
          <a:endParaRPr lang="en-US"/>
        </a:p>
      </dgm:t>
    </dgm:pt>
    <dgm:pt modelId="{647B5AB2-F91C-41EF-9719-CD9E53B23713}">
      <dgm:prSet phldrT="[Text]" custT="1"/>
      <dgm:spPr/>
      <dgm:t>
        <a:bodyPr/>
        <a:lstStyle/>
        <a:p>
          <a:r>
            <a:rPr lang="en-US" sz="1400" dirty="0" smtClean="0"/>
            <a:t>Image Based Servicing</a:t>
          </a:r>
          <a:endParaRPr lang="en-US" sz="1400" dirty="0"/>
        </a:p>
      </dgm:t>
    </dgm:pt>
    <dgm:pt modelId="{1B856CB6-8DF0-48B6-A26F-18A9CA6C5F5E}" type="parTrans" cxnId="{394C8581-A61C-4F77-8393-BF248A3382C8}">
      <dgm:prSet/>
      <dgm:spPr/>
      <dgm:t>
        <a:bodyPr/>
        <a:lstStyle/>
        <a:p>
          <a:endParaRPr lang="en-US"/>
        </a:p>
      </dgm:t>
    </dgm:pt>
    <dgm:pt modelId="{20616CDA-EEA9-4F9D-A876-EF5AF43CD494}" type="sibTrans" cxnId="{394C8581-A61C-4F77-8393-BF248A3382C8}">
      <dgm:prSet/>
      <dgm:spPr/>
      <dgm:t>
        <a:bodyPr/>
        <a:lstStyle/>
        <a:p>
          <a:endParaRPr lang="en-US"/>
        </a:p>
      </dgm:t>
    </dgm:pt>
    <dgm:pt modelId="{EE9E00EF-BCC0-4F3B-ABE6-41AD60103E6D}">
      <dgm:prSet phldrT="[Text]" custT="1"/>
      <dgm:spPr/>
      <dgm:t>
        <a:bodyPr/>
        <a:lstStyle/>
        <a:p>
          <a:r>
            <a:rPr lang="en-US" sz="1400" dirty="0" smtClean="0"/>
            <a:t>Custom Command Execution</a:t>
          </a:r>
          <a:endParaRPr lang="en-US" sz="1400" dirty="0"/>
        </a:p>
      </dgm:t>
    </dgm:pt>
    <dgm:pt modelId="{0DB4BD5E-9BC7-4F8E-BE4E-05B4DFC19837}" type="parTrans" cxnId="{4E90A9C8-BE0D-4C30-9F3B-940E31D192AB}">
      <dgm:prSet/>
      <dgm:spPr/>
      <dgm:t>
        <a:bodyPr/>
        <a:lstStyle/>
        <a:p>
          <a:endParaRPr lang="en-US"/>
        </a:p>
      </dgm:t>
    </dgm:pt>
    <dgm:pt modelId="{1F5AAF45-FB4E-4F9C-89A8-8B68FC33C02A}" type="sibTrans" cxnId="{4E90A9C8-BE0D-4C30-9F3B-940E31D192AB}">
      <dgm:prSet/>
      <dgm:spPr/>
      <dgm:t>
        <a:bodyPr/>
        <a:lstStyle/>
        <a:p>
          <a:endParaRPr lang="en-US"/>
        </a:p>
      </dgm:t>
    </dgm:pt>
    <dgm:pt modelId="{DF63E217-DC3E-4238-BA10-E1CE91F6D0A6}">
      <dgm:prSet phldrT="[Text]" custT="1"/>
      <dgm:spPr/>
      <dgm:t>
        <a:bodyPr/>
        <a:lstStyle/>
        <a:p>
          <a:r>
            <a:rPr lang="en-US" sz="1400" dirty="0" smtClean="0"/>
            <a:t>Service Templates</a:t>
          </a:r>
          <a:endParaRPr lang="en-US" sz="1400" dirty="0"/>
        </a:p>
      </dgm:t>
    </dgm:pt>
    <dgm:pt modelId="{3E8000C4-59EA-4203-93D5-99715DD75927}" type="parTrans" cxnId="{12A840CE-2BD1-458F-8E45-1B2BCBFBE5CA}">
      <dgm:prSet/>
      <dgm:spPr/>
      <dgm:t>
        <a:bodyPr/>
        <a:lstStyle/>
        <a:p>
          <a:endParaRPr lang="en-US"/>
        </a:p>
      </dgm:t>
    </dgm:pt>
    <dgm:pt modelId="{6B231792-6A08-4558-92F3-4B12C201AB33}" type="sibTrans" cxnId="{12A840CE-2BD1-458F-8E45-1B2BCBFBE5CA}">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71481B03-FBC6-418D-B38A-4D1582B8D554}" type="pres">
      <dgm:prSet presAssocID="{DF63E217-DC3E-4238-BA10-E1CE91F6D0A6}" presName="childNode" presStyleLbl="node1" presStyleIdx="0" presStyleCnt="4">
        <dgm:presLayoutVars>
          <dgm:bulletEnabled val="1"/>
        </dgm:presLayoutVars>
      </dgm:prSet>
      <dgm:spPr/>
      <dgm:t>
        <a:bodyPr/>
        <a:lstStyle/>
        <a:p>
          <a:endParaRPr lang="en-US"/>
        </a:p>
      </dgm:t>
    </dgm:pt>
    <dgm:pt modelId="{53CC9F6D-E714-40FC-99D8-77095A79DA42}" type="pres">
      <dgm:prSet presAssocID="{DF63E217-DC3E-4238-BA10-E1CE91F6D0A6}" presName="aSpace2" presStyleCnt="0"/>
      <dgm:spPr/>
    </dgm:pt>
    <dgm:pt modelId="{D7F15D9C-3A63-4144-8A5F-7133D9517619}" type="pres">
      <dgm:prSet presAssocID="{8548F47D-537F-4CEB-AE97-605AEA504ACF}" presName="childNode" presStyleLbl="node1" presStyleIdx="1" presStyleCnt="4">
        <dgm:presLayoutVars>
          <dgm:bulletEnabled val="1"/>
        </dgm:presLayoutVars>
      </dgm:prSet>
      <dgm:spPr/>
      <dgm:t>
        <a:bodyPr/>
        <a:lstStyle/>
        <a:p>
          <a:endParaRPr lang="en-US"/>
        </a:p>
      </dgm:t>
    </dgm:pt>
    <dgm:pt modelId="{CEA77AB1-F1AE-47F6-A9A9-15A1A25E0232}" type="pres">
      <dgm:prSet presAssocID="{8548F47D-537F-4CEB-AE97-605AEA504ACF}" presName="aSpace2" presStyleCnt="0"/>
      <dgm:spPr/>
      <dgm:t>
        <a:bodyPr/>
        <a:lstStyle/>
        <a:p>
          <a:endParaRPr lang="en-US"/>
        </a:p>
      </dgm:t>
    </dgm:pt>
    <dgm:pt modelId="{CEF40CCB-D92D-49DB-BF8D-E860F6DF3487}" type="pres">
      <dgm:prSet presAssocID="{EE9E00EF-BCC0-4F3B-ABE6-41AD60103E6D}" presName="childNode" presStyleLbl="node1" presStyleIdx="2" presStyleCnt="4">
        <dgm:presLayoutVars>
          <dgm:bulletEnabled val="1"/>
        </dgm:presLayoutVars>
      </dgm:prSet>
      <dgm:spPr/>
      <dgm:t>
        <a:bodyPr/>
        <a:lstStyle/>
        <a:p>
          <a:endParaRPr lang="en-US"/>
        </a:p>
      </dgm:t>
    </dgm:pt>
    <dgm:pt modelId="{D4C58FB3-D890-4A74-AE07-3C69DCF364DC}" type="pres">
      <dgm:prSet presAssocID="{EE9E00EF-BCC0-4F3B-ABE6-41AD60103E6D}" presName="aSpace2" presStyleCnt="0"/>
      <dgm:spPr/>
    </dgm:pt>
    <dgm:pt modelId="{21E35218-11B3-4F41-8DE6-EE7B47CABB25}" type="pres">
      <dgm:prSet presAssocID="{647B5AB2-F91C-41EF-9719-CD9E53B23713}" presName="childNode" presStyleLbl="node1" presStyleIdx="3" presStyleCnt="4">
        <dgm:presLayoutVars>
          <dgm:bulletEnabled val="1"/>
        </dgm:presLayoutVars>
      </dgm:prSet>
      <dgm:spPr/>
      <dgm:t>
        <a:bodyPr/>
        <a:lstStyle/>
        <a:p>
          <a:endParaRPr lang="en-US"/>
        </a:p>
      </dgm:t>
    </dgm:pt>
  </dgm:ptLst>
  <dgm:cxnLst>
    <dgm:cxn modelId="{3431BAA2-9A4D-4539-B8EF-935F19435BC8}" type="presOf" srcId="{FCD21879-E5C5-4299-B8F2-9A996F0C809D}" destId="{9CB2E2BD-4367-4A0B-8E7A-BAC3C129F915}" srcOrd="0" destOrd="0" presId="urn:microsoft.com/office/officeart/2005/8/layout/lProcess2"/>
    <dgm:cxn modelId="{12A840CE-2BD1-458F-8E45-1B2BCBFBE5CA}" srcId="{FCD21879-E5C5-4299-B8F2-9A996F0C809D}" destId="{DF63E217-DC3E-4238-BA10-E1CE91F6D0A6}" srcOrd="0" destOrd="0" parTransId="{3E8000C4-59EA-4203-93D5-99715DD75927}" sibTransId="{6B231792-6A08-4558-92F3-4B12C201AB33}"/>
    <dgm:cxn modelId="{22244360-3596-4017-8911-43578822CC4C}" srcId="{A97CDFB5-EE32-4987-90F8-A168CA41C969}" destId="{FCD21879-E5C5-4299-B8F2-9A996F0C809D}" srcOrd="0" destOrd="0" parTransId="{0DB2D1A4-E7DC-440E-B176-7288BB8613D7}" sibTransId="{752640C7-3852-42BA-A365-D9100FCC548D}"/>
    <dgm:cxn modelId="{755BC218-CED4-46C7-8910-2399398D6E6B}" type="presOf" srcId="{EE9E00EF-BCC0-4F3B-ABE6-41AD60103E6D}" destId="{CEF40CCB-D92D-49DB-BF8D-E860F6DF3487}" srcOrd="0" destOrd="0" presId="urn:microsoft.com/office/officeart/2005/8/layout/lProcess2"/>
    <dgm:cxn modelId="{394C8581-A61C-4F77-8393-BF248A3382C8}" srcId="{FCD21879-E5C5-4299-B8F2-9A996F0C809D}" destId="{647B5AB2-F91C-41EF-9719-CD9E53B23713}" srcOrd="3" destOrd="0" parTransId="{1B856CB6-8DF0-48B6-A26F-18A9CA6C5F5E}" sibTransId="{20616CDA-EEA9-4F9D-A876-EF5AF43CD494}"/>
    <dgm:cxn modelId="{34348464-37CF-4A6A-9826-2432646FB9AE}" type="presOf" srcId="{FCD21879-E5C5-4299-B8F2-9A996F0C809D}" destId="{228E47AC-9589-4D31-A51D-8C9526FECC84}" srcOrd="1" destOrd="0" presId="urn:microsoft.com/office/officeart/2005/8/layout/lProcess2"/>
    <dgm:cxn modelId="{81991F4E-F16E-421E-A5C9-909A03E42B38}" type="presOf" srcId="{647B5AB2-F91C-41EF-9719-CD9E53B23713}" destId="{21E35218-11B3-4F41-8DE6-EE7B47CABB25}" srcOrd="0" destOrd="0" presId="urn:microsoft.com/office/officeart/2005/8/layout/lProcess2"/>
    <dgm:cxn modelId="{27A85C44-B34E-4790-A54C-4FEDCBA69E04}" type="presOf" srcId="{DF63E217-DC3E-4238-BA10-E1CE91F6D0A6}" destId="{71481B03-FBC6-418D-B38A-4D1582B8D554}" srcOrd="0" destOrd="0" presId="urn:microsoft.com/office/officeart/2005/8/layout/lProcess2"/>
    <dgm:cxn modelId="{4E90A9C8-BE0D-4C30-9F3B-940E31D192AB}" srcId="{FCD21879-E5C5-4299-B8F2-9A996F0C809D}" destId="{EE9E00EF-BCC0-4F3B-ABE6-41AD60103E6D}" srcOrd="2" destOrd="0" parTransId="{0DB4BD5E-9BC7-4F8E-BE4E-05B4DFC19837}" sibTransId="{1F5AAF45-FB4E-4F9C-89A8-8B68FC33C02A}"/>
    <dgm:cxn modelId="{0E159EF7-D6AA-497A-80F9-AE16EBEDC3C0}" type="presOf" srcId="{A97CDFB5-EE32-4987-90F8-A168CA41C969}" destId="{8220EE1D-0298-4754-8EDD-E0EEC7FC5DF1}" srcOrd="0" destOrd="0" presId="urn:microsoft.com/office/officeart/2005/8/layout/lProcess2"/>
    <dgm:cxn modelId="{CE09E5D2-5A73-44BC-9276-9D0518B43C1C}" type="presOf" srcId="{8548F47D-537F-4CEB-AE97-605AEA504ACF}" destId="{D7F15D9C-3A63-4144-8A5F-7133D9517619}" srcOrd="0" destOrd="0" presId="urn:microsoft.com/office/officeart/2005/8/layout/lProcess2"/>
    <dgm:cxn modelId="{619CDF24-14D3-4306-938E-4F5A8BC1F6E7}" srcId="{FCD21879-E5C5-4299-B8F2-9A996F0C809D}" destId="{8548F47D-537F-4CEB-AE97-605AEA504ACF}" srcOrd="1" destOrd="0" parTransId="{7D91F6C4-F229-4989-A88B-7A79ED1D9E3D}" sibTransId="{83677E05-95C2-4D08-8672-A1DBB6652F4C}"/>
    <dgm:cxn modelId="{B371B1DC-2AE3-4789-8879-E3047105CC21}" type="presParOf" srcId="{8220EE1D-0298-4754-8EDD-E0EEC7FC5DF1}" destId="{44769BA0-9257-4616-8A8D-EE50C49E9782}" srcOrd="0" destOrd="0" presId="urn:microsoft.com/office/officeart/2005/8/layout/lProcess2"/>
    <dgm:cxn modelId="{66DD8089-9C59-46C1-B444-F40BE2D4FF90}" type="presParOf" srcId="{44769BA0-9257-4616-8A8D-EE50C49E9782}" destId="{9CB2E2BD-4367-4A0B-8E7A-BAC3C129F915}" srcOrd="0" destOrd="0" presId="urn:microsoft.com/office/officeart/2005/8/layout/lProcess2"/>
    <dgm:cxn modelId="{0422E6DF-D789-45FB-A911-30BB24E5C1D0}" type="presParOf" srcId="{44769BA0-9257-4616-8A8D-EE50C49E9782}" destId="{228E47AC-9589-4D31-A51D-8C9526FECC84}" srcOrd="1" destOrd="0" presId="urn:microsoft.com/office/officeart/2005/8/layout/lProcess2"/>
    <dgm:cxn modelId="{33B704C7-D6BA-4C61-842E-FF223B807BE9}" type="presParOf" srcId="{44769BA0-9257-4616-8A8D-EE50C49E9782}" destId="{45DCA4A9-7F1E-4905-B083-CB652EC94EEA}" srcOrd="2" destOrd="0" presId="urn:microsoft.com/office/officeart/2005/8/layout/lProcess2"/>
    <dgm:cxn modelId="{3B3E140A-DB35-40A2-ACCD-49DEF929A635}" type="presParOf" srcId="{45DCA4A9-7F1E-4905-B083-CB652EC94EEA}" destId="{99788B49-20FE-40C9-89EC-2139B910CB24}" srcOrd="0" destOrd="0" presId="urn:microsoft.com/office/officeart/2005/8/layout/lProcess2"/>
    <dgm:cxn modelId="{24622E88-DCED-49A0-9845-FA456B0A1B5C}" type="presParOf" srcId="{99788B49-20FE-40C9-89EC-2139B910CB24}" destId="{71481B03-FBC6-418D-B38A-4D1582B8D554}" srcOrd="0" destOrd="0" presId="urn:microsoft.com/office/officeart/2005/8/layout/lProcess2"/>
    <dgm:cxn modelId="{C55298B6-6E57-4886-BAC3-707766E7F695}" type="presParOf" srcId="{99788B49-20FE-40C9-89EC-2139B910CB24}" destId="{53CC9F6D-E714-40FC-99D8-77095A79DA42}" srcOrd="1" destOrd="0" presId="urn:microsoft.com/office/officeart/2005/8/layout/lProcess2"/>
    <dgm:cxn modelId="{7EA756CB-FC04-4C1F-9B01-C79245151D85}" type="presParOf" srcId="{99788B49-20FE-40C9-89EC-2139B910CB24}" destId="{D7F15D9C-3A63-4144-8A5F-7133D9517619}" srcOrd="2" destOrd="0" presId="urn:microsoft.com/office/officeart/2005/8/layout/lProcess2"/>
    <dgm:cxn modelId="{66055FD8-D818-4A2C-A73D-EE4BE2CC38DE}" type="presParOf" srcId="{99788B49-20FE-40C9-89EC-2139B910CB24}" destId="{CEA77AB1-F1AE-47F6-A9A9-15A1A25E0232}" srcOrd="3" destOrd="0" presId="urn:microsoft.com/office/officeart/2005/8/layout/lProcess2"/>
    <dgm:cxn modelId="{CC8FA696-6192-42DD-810C-AB812CE6F0F6}" type="presParOf" srcId="{99788B49-20FE-40C9-89EC-2139B910CB24}" destId="{CEF40CCB-D92D-49DB-BF8D-E860F6DF3487}" srcOrd="4" destOrd="0" presId="urn:microsoft.com/office/officeart/2005/8/layout/lProcess2"/>
    <dgm:cxn modelId="{4BF3303C-B202-410E-920E-DC8DB120221F}" type="presParOf" srcId="{99788B49-20FE-40C9-89EC-2139B910CB24}" destId="{D4C58FB3-D890-4A74-AE07-3C69DCF364DC}" srcOrd="5" destOrd="0" presId="urn:microsoft.com/office/officeart/2005/8/layout/lProcess2"/>
    <dgm:cxn modelId="{0E7DE699-D5F8-4FDE-B7F9-08D07B08E60B}" type="presParOf" srcId="{99788B49-20FE-40C9-89EC-2139B910CB24}" destId="{21E35218-11B3-4F41-8DE6-EE7B47CABB2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11FE548A-9E05-40D8-A8B1-999F8EFDC5E6}">
      <dgm:prSet phldrT="[Text]" custT="1"/>
      <dgm:spPr>
        <a:scene3d>
          <a:camera prst="orthographicFront"/>
          <a:lightRig rig="flat" dir="t"/>
        </a:scene3d>
        <a:sp3d z="-190500" extrusionH="12700" prstMaterial="plastic"/>
      </dgm:spPr>
      <dgm:t>
        <a:bodyPr/>
        <a:lstStyle/>
        <a:p>
          <a:r>
            <a:rPr lang="en-US" sz="2100" dirty="0" smtClean="0"/>
            <a:t>Cloud Management</a:t>
          </a:r>
          <a:endParaRPr lang="en-US" sz="2100" dirty="0"/>
        </a:p>
      </dgm:t>
    </dgm:pt>
    <dgm:pt modelId="{269797E9-6AAB-4D9F-B859-6F17488F3F4B}" type="parTrans" cxnId="{02FE2465-C210-40F6-88BD-302045D3D88E}">
      <dgm:prSet/>
      <dgm:spPr/>
      <dgm:t>
        <a:bodyPr/>
        <a:lstStyle/>
        <a:p>
          <a:endParaRPr lang="en-US"/>
        </a:p>
      </dgm:t>
    </dgm:pt>
    <dgm:pt modelId="{4F347E6D-AB1C-4A35-8517-CDC8777A60CF}" type="sibTrans" cxnId="{02FE2465-C210-40F6-88BD-302045D3D88E}">
      <dgm:prSet/>
      <dgm:spPr/>
      <dgm:t>
        <a:bodyPr/>
        <a:lstStyle/>
        <a:p>
          <a:endParaRPr lang="en-US"/>
        </a:p>
      </dgm:t>
    </dgm:pt>
    <dgm:pt modelId="{032B5CAF-F8A8-41C6-9DC9-0AA1135775CD}">
      <dgm:prSet phldrT="[Text]" custT="1"/>
      <dgm:spPr/>
      <dgm:t>
        <a:bodyPr/>
        <a:lstStyle/>
        <a:p>
          <a:r>
            <a:rPr lang="en-US" sz="1400" dirty="0" smtClean="0"/>
            <a:t>Application Owner Usage</a:t>
          </a:r>
          <a:endParaRPr lang="en-US" sz="1400" dirty="0"/>
        </a:p>
      </dgm:t>
    </dgm:pt>
    <dgm:pt modelId="{C7025173-2EF5-40B1-BAC4-1B1E183F1B8E}" type="parTrans" cxnId="{3F0CA8D3-C79A-433D-8925-C44EBD35DCAF}">
      <dgm:prSet/>
      <dgm:spPr/>
      <dgm:t>
        <a:bodyPr/>
        <a:lstStyle/>
        <a:p>
          <a:endParaRPr lang="en-US"/>
        </a:p>
      </dgm:t>
    </dgm:pt>
    <dgm:pt modelId="{1000DE8B-FB21-4F55-AA47-0B979994D6D6}" type="sibTrans" cxnId="{3F0CA8D3-C79A-433D-8925-C44EBD35DCAF}">
      <dgm:prSet/>
      <dgm:spPr/>
      <dgm:t>
        <a:bodyPr/>
        <a:lstStyle/>
        <a:p>
          <a:endParaRPr lang="en-US"/>
        </a:p>
      </dgm:t>
    </dgm:pt>
    <dgm:pt modelId="{3B45A803-51FC-4879-800D-689BCCFEE7E7}">
      <dgm:prSet phldrT="[Text]" custT="1"/>
      <dgm:spPr/>
      <dgm:t>
        <a:bodyPr/>
        <a:lstStyle/>
        <a:p>
          <a:r>
            <a:rPr lang="en-US" sz="1400" dirty="0" smtClean="0"/>
            <a:t>Delegation and Quota</a:t>
          </a:r>
          <a:endParaRPr lang="en-US" sz="1400" dirty="0"/>
        </a:p>
      </dgm:t>
    </dgm:pt>
    <dgm:pt modelId="{80F82214-60D0-47CC-8C81-1FFD6B2B7677}" type="parTrans" cxnId="{8CC03530-CFC0-438F-A559-7D230C9ED890}">
      <dgm:prSet/>
      <dgm:spPr/>
      <dgm:t>
        <a:bodyPr/>
        <a:lstStyle/>
        <a:p>
          <a:endParaRPr lang="en-US"/>
        </a:p>
      </dgm:t>
    </dgm:pt>
    <dgm:pt modelId="{CC405BA5-2953-455C-B011-7DB08B108565}" type="sibTrans" cxnId="{8CC03530-CFC0-438F-A559-7D230C9ED890}">
      <dgm:prSet/>
      <dgm:spPr/>
      <dgm:t>
        <a:bodyPr/>
        <a:lstStyle/>
        <a:p>
          <a:endParaRPr lang="en-US"/>
        </a:p>
      </dgm:t>
    </dgm:pt>
    <dgm:pt modelId="{9A4E5095-913E-478B-9A27-75813EE4E127}">
      <dgm:prSet phldrT="[Text]" custT="1"/>
      <dgm:spPr/>
      <dgm:t>
        <a:bodyPr/>
        <a:lstStyle/>
        <a:p>
          <a:r>
            <a:rPr lang="en-US" sz="1400" dirty="0" smtClean="0"/>
            <a:t>Capacity and Capability</a:t>
          </a:r>
          <a:endParaRPr lang="en-US" sz="1400" dirty="0"/>
        </a:p>
      </dgm:t>
    </dgm:pt>
    <dgm:pt modelId="{6E10C7D5-7115-478D-8508-D2FC2FF308DD}" type="parTrans" cxnId="{D7D545E5-8293-4F09-821D-5FDE457037C4}">
      <dgm:prSet/>
      <dgm:spPr/>
      <dgm:t>
        <a:bodyPr/>
        <a:lstStyle/>
        <a:p>
          <a:endParaRPr lang="en-US"/>
        </a:p>
      </dgm:t>
    </dgm:pt>
    <dgm:pt modelId="{BAE733FD-F307-46C6-A382-D84ED857E44F}" type="sibTrans" cxnId="{D7D545E5-8293-4F09-821D-5FDE457037C4}">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6683697-2243-466B-B32E-79BFF7028D62}" type="pres">
      <dgm:prSet presAssocID="{11FE548A-9E05-40D8-A8B1-999F8EFDC5E6}" presName="compNode" presStyleCnt="0"/>
      <dgm:spPr/>
      <dgm:t>
        <a:bodyPr/>
        <a:lstStyle/>
        <a:p>
          <a:endParaRPr lang="en-US"/>
        </a:p>
      </dgm:t>
    </dgm:pt>
    <dgm:pt modelId="{A9578C0C-ABDE-4C3A-83DD-A1CC6591788B}" type="pres">
      <dgm:prSet presAssocID="{11FE548A-9E05-40D8-A8B1-999F8EFDC5E6}" presName="aNode" presStyleLbl="bgShp" presStyleIdx="0" presStyleCnt="1"/>
      <dgm:spPr/>
      <dgm:t>
        <a:bodyPr/>
        <a:lstStyle/>
        <a:p>
          <a:endParaRPr lang="en-US"/>
        </a:p>
      </dgm:t>
    </dgm:pt>
    <dgm:pt modelId="{1A76FB4F-5096-49F3-93EF-32ED8090566B}" type="pres">
      <dgm:prSet presAssocID="{11FE548A-9E05-40D8-A8B1-999F8EFDC5E6}" presName="textNode" presStyleLbl="bgShp" presStyleIdx="0" presStyleCnt="1"/>
      <dgm:spPr/>
      <dgm:t>
        <a:bodyPr/>
        <a:lstStyle/>
        <a:p>
          <a:endParaRPr lang="en-US"/>
        </a:p>
      </dgm:t>
    </dgm:pt>
    <dgm:pt modelId="{0DD2253B-3782-489C-B105-5416FA7B5500}" type="pres">
      <dgm:prSet presAssocID="{11FE548A-9E05-40D8-A8B1-999F8EFDC5E6}" presName="compChildNode" presStyleCnt="0"/>
      <dgm:spPr/>
      <dgm:t>
        <a:bodyPr/>
        <a:lstStyle/>
        <a:p>
          <a:endParaRPr lang="en-US"/>
        </a:p>
      </dgm:t>
    </dgm:pt>
    <dgm:pt modelId="{01E439A1-5170-4695-B09E-41E12D96A188}" type="pres">
      <dgm:prSet presAssocID="{11FE548A-9E05-40D8-A8B1-999F8EFDC5E6}" presName="theInnerList" presStyleCnt="0"/>
      <dgm:spPr/>
      <dgm:t>
        <a:bodyPr/>
        <a:lstStyle/>
        <a:p>
          <a:endParaRPr lang="en-US"/>
        </a:p>
      </dgm:t>
    </dgm:pt>
    <dgm:pt modelId="{242900EB-425D-42F2-AFBF-1360C1A07D64}" type="pres">
      <dgm:prSet presAssocID="{032B5CAF-F8A8-41C6-9DC9-0AA1135775CD}" presName="childNode" presStyleLbl="node1" presStyleIdx="0" presStyleCnt="3">
        <dgm:presLayoutVars>
          <dgm:bulletEnabled val="1"/>
        </dgm:presLayoutVars>
      </dgm:prSet>
      <dgm:spPr/>
      <dgm:t>
        <a:bodyPr/>
        <a:lstStyle/>
        <a:p>
          <a:endParaRPr lang="en-US"/>
        </a:p>
      </dgm:t>
    </dgm:pt>
    <dgm:pt modelId="{5F2666BC-E8C5-4F7D-A6A9-1DD482EA544A}" type="pres">
      <dgm:prSet presAssocID="{032B5CAF-F8A8-41C6-9DC9-0AA1135775CD}" presName="aSpace2" presStyleCnt="0"/>
      <dgm:spPr/>
      <dgm:t>
        <a:bodyPr/>
        <a:lstStyle/>
        <a:p>
          <a:endParaRPr lang="en-US"/>
        </a:p>
      </dgm:t>
    </dgm:pt>
    <dgm:pt modelId="{B23BCF8C-7CED-4FF8-9C0D-BF6A3FA5BD96}" type="pres">
      <dgm:prSet presAssocID="{9A4E5095-913E-478B-9A27-75813EE4E127}" presName="childNode" presStyleLbl="node1" presStyleIdx="1" presStyleCnt="3">
        <dgm:presLayoutVars>
          <dgm:bulletEnabled val="1"/>
        </dgm:presLayoutVars>
      </dgm:prSet>
      <dgm:spPr/>
      <dgm:t>
        <a:bodyPr/>
        <a:lstStyle/>
        <a:p>
          <a:endParaRPr lang="en-US"/>
        </a:p>
      </dgm:t>
    </dgm:pt>
    <dgm:pt modelId="{5136D6AD-174A-40EA-BB19-D0EA52BFC42E}" type="pres">
      <dgm:prSet presAssocID="{9A4E5095-913E-478B-9A27-75813EE4E127}" presName="aSpace2" presStyleCnt="0"/>
      <dgm:spPr/>
    </dgm:pt>
    <dgm:pt modelId="{51C5C38D-66A4-4BDA-96A2-94BB35F7FF99}" type="pres">
      <dgm:prSet presAssocID="{3B45A803-51FC-4879-800D-689BCCFEE7E7}" presName="childNode" presStyleLbl="node1" presStyleIdx="2" presStyleCnt="3">
        <dgm:presLayoutVars>
          <dgm:bulletEnabled val="1"/>
        </dgm:presLayoutVars>
      </dgm:prSet>
      <dgm:spPr/>
      <dgm:t>
        <a:bodyPr/>
        <a:lstStyle/>
        <a:p>
          <a:endParaRPr lang="en-US"/>
        </a:p>
      </dgm:t>
    </dgm:pt>
  </dgm:ptLst>
  <dgm:cxnLst>
    <dgm:cxn modelId="{61ADD0CB-3B89-4657-962C-DE0F66AAE2A1}" type="presOf" srcId="{11FE548A-9E05-40D8-A8B1-999F8EFDC5E6}" destId="{1A76FB4F-5096-49F3-93EF-32ED8090566B}" srcOrd="1" destOrd="0" presId="urn:microsoft.com/office/officeart/2005/8/layout/lProcess2"/>
    <dgm:cxn modelId="{7CB24229-DBB1-43DE-99D1-E9A902D28F9B}" type="presOf" srcId="{9A4E5095-913E-478B-9A27-75813EE4E127}" destId="{B23BCF8C-7CED-4FF8-9C0D-BF6A3FA5BD96}" srcOrd="0" destOrd="0" presId="urn:microsoft.com/office/officeart/2005/8/layout/lProcess2"/>
    <dgm:cxn modelId="{8CC03530-CFC0-438F-A559-7D230C9ED890}" srcId="{11FE548A-9E05-40D8-A8B1-999F8EFDC5E6}" destId="{3B45A803-51FC-4879-800D-689BCCFEE7E7}" srcOrd="2" destOrd="0" parTransId="{80F82214-60D0-47CC-8C81-1FFD6B2B7677}" sibTransId="{CC405BA5-2953-455C-B011-7DB08B108565}"/>
    <dgm:cxn modelId="{3F0CA8D3-C79A-433D-8925-C44EBD35DCAF}" srcId="{11FE548A-9E05-40D8-A8B1-999F8EFDC5E6}" destId="{032B5CAF-F8A8-41C6-9DC9-0AA1135775CD}" srcOrd="0" destOrd="0" parTransId="{C7025173-2EF5-40B1-BAC4-1B1E183F1B8E}" sibTransId="{1000DE8B-FB21-4F55-AA47-0B979994D6D6}"/>
    <dgm:cxn modelId="{36EF451D-B668-4403-8668-2E29844065E2}" type="presOf" srcId="{A97CDFB5-EE32-4987-90F8-A168CA41C969}" destId="{8220EE1D-0298-4754-8EDD-E0EEC7FC5DF1}" srcOrd="0" destOrd="0" presId="urn:microsoft.com/office/officeart/2005/8/layout/lProcess2"/>
    <dgm:cxn modelId="{E1E4E1A2-F305-4D2F-8BA2-9E566C4F08FD}" type="presOf" srcId="{11FE548A-9E05-40D8-A8B1-999F8EFDC5E6}" destId="{A9578C0C-ABDE-4C3A-83DD-A1CC6591788B}" srcOrd="0" destOrd="0" presId="urn:microsoft.com/office/officeart/2005/8/layout/lProcess2"/>
    <dgm:cxn modelId="{02FE2465-C210-40F6-88BD-302045D3D88E}" srcId="{A97CDFB5-EE32-4987-90F8-A168CA41C969}" destId="{11FE548A-9E05-40D8-A8B1-999F8EFDC5E6}" srcOrd="0" destOrd="0" parTransId="{269797E9-6AAB-4D9F-B859-6F17488F3F4B}" sibTransId="{4F347E6D-AB1C-4A35-8517-CDC8777A60CF}"/>
    <dgm:cxn modelId="{D7D545E5-8293-4F09-821D-5FDE457037C4}" srcId="{11FE548A-9E05-40D8-A8B1-999F8EFDC5E6}" destId="{9A4E5095-913E-478B-9A27-75813EE4E127}" srcOrd="1" destOrd="0" parTransId="{6E10C7D5-7115-478D-8508-D2FC2FF308DD}" sibTransId="{BAE733FD-F307-46C6-A382-D84ED857E44F}"/>
    <dgm:cxn modelId="{D2B13124-1CEB-407A-A9BA-EE05A891583E}" type="presOf" srcId="{032B5CAF-F8A8-41C6-9DC9-0AA1135775CD}" destId="{242900EB-425D-42F2-AFBF-1360C1A07D64}" srcOrd="0" destOrd="0" presId="urn:microsoft.com/office/officeart/2005/8/layout/lProcess2"/>
    <dgm:cxn modelId="{A6F309C9-5920-49C2-B5A4-EF7B75EFFF2D}" type="presOf" srcId="{3B45A803-51FC-4879-800D-689BCCFEE7E7}" destId="{51C5C38D-66A4-4BDA-96A2-94BB35F7FF99}" srcOrd="0" destOrd="0" presId="urn:microsoft.com/office/officeart/2005/8/layout/lProcess2"/>
    <dgm:cxn modelId="{F97275E1-552F-438E-8278-1D5AD515F00F}" type="presParOf" srcId="{8220EE1D-0298-4754-8EDD-E0EEC7FC5DF1}" destId="{46683697-2243-466B-B32E-79BFF7028D62}" srcOrd="0" destOrd="0" presId="urn:microsoft.com/office/officeart/2005/8/layout/lProcess2"/>
    <dgm:cxn modelId="{F60BB113-4672-4A76-95F7-EF2D851AB616}" type="presParOf" srcId="{46683697-2243-466B-B32E-79BFF7028D62}" destId="{A9578C0C-ABDE-4C3A-83DD-A1CC6591788B}" srcOrd="0" destOrd="0" presId="urn:microsoft.com/office/officeart/2005/8/layout/lProcess2"/>
    <dgm:cxn modelId="{EE4E3DC7-0EB7-4D1F-A122-75D6A2B13D71}" type="presParOf" srcId="{46683697-2243-466B-B32E-79BFF7028D62}" destId="{1A76FB4F-5096-49F3-93EF-32ED8090566B}" srcOrd="1" destOrd="0" presId="urn:microsoft.com/office/officeart/2005/8/layout/lProcess2"/>
    <dgm:cxn modelId="{18FCE842-ABC6-4B6F-967C-43A667067549}" type="presParOf" srcId="{46683697-2243-466B-B32E-79BFF7028D62}" destId="{0DD2253B-3782-489C-B105-5416FA7B5500}" srcOrd="2" destOrd="0" presId="urn:microsoft.com/office/officeart/2005/8/layout/lProcess2"/>
    <dgm:cxn modelId="{3374D886-DAD8-4203-AA79-DFFFF5B785D1}" type="presParOf" srcId="{0DD2253B-3782-489C-B105-5416FA7B5500}" destId="{01E439A1-5170-4695-B09E-41E12D96A188}" srcOrd="0" destOrd="0" presId="urn:microsoft.com/office/officeart/2005/8/layout/lProcess2"/>
    <dgm:cxn modelId="{82C94452-503B-4803-BF84-2B84CF6F69EE}" type="presParOf" srcId="{01E439A1-5170-4695-B09E-41E12D96A188}" destId="{242900EB-425D-42F2-AFBF-1360C1A07D64}" srcOrd="0" destOrd="0" presId="urn:microsoft.com/office/officeart/2005/8/layout/lProcess2"/>
    <dgm:cxn modelId="{4BC171D3-267F-4990-8E4A-D9DCDC39B2EE}" type="presParOf" srcId="{01E439A1-5170-4695-B09E-41E12D96A188}" destId="{5F2666BC-E8C5-4F7D-A6A9-1DD482EA544A}" srcOrd="1" destOrd="0" presId="urn:microsoft.com/office/officeart/2005/8/layout/lProcess2"/>
    <dgm:cxn modelId="{C24055CA-AA41-4C9A-A12D-99DFE783B9BC}" type="presParOf" srcId="{01E439A1-5170-4695-B09E-41E12D96A188}" destId="{B23BCF8C-7CED-4FF8-9C0D-BF6A3FA5BD96}" srcOrd="2" destOrd="0" presId="urn:microsoft.com/office/officeart/2005/8/layout/lProcess2"/>
    <dgm:cxn modelId="{6E3E069E-77AB-4A2D-B27A-06BE63EF9A2B}" type="presParOf" srcId="{01E439A1-5170-4695-B09E-41E12D96A188}" destId="{5136D6AD-174A-40EA-BB19-D0EA52BFC42E}" srcOrd="3" destOrd="0" presId="urn:microsoft.com/office/officeart/2005/8/layout/lProcess2"/>
    <dgm:cxn modelId="{B39A530F-F7F9-4EAD-8DB4-A21B6BB617E8}" type="presParOf" srcId="{01E439A1-5170-4695-B09E-41E12D96A188}" destId="{51C5C38D-66A4-4BDA-96A2-94BB35F7FF99}"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5833A4-CBF4-46D3-B4A1-B85DBF6A7A3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8D6A79B3-8AC5-4290-8659-D9E0E94A1DB0}" type="pres">
      <dgm:prSet presAssocID="{995833A4-CBF4-46D3-B4A1-B85DBF6A7A35}" presName="Name0" presStyleCnt="0">
        <dgm:presLayoutVars>
          <dgm:chMax val="1"/>
          <dgm:chPref val="1"/>
          <dgm:dir/>
          <dgm:animOne val="branch"/>
          <dgm:animLvl val="lvl"/>
        </dgm:presLayoutVars>
      </dgm:prSet>
      <dgm:spPr/>
      <dgm:t>
        <a:bodyPr/>
        <a:lstStyle/>
        <a:p>
          <a:endParaRPr lang="en-US"/>
        </a:p>
      </dgm:t>
    </dgm:pt>
  </dgm:ptLst>
  <dgm:cxnLst>
    <dgm:cxn modelId="{6878FB31-3B9D-40F1-91F9-1C3097A73A08}" type="presOf" srcId="{995833A4-CBF4-46D3-B4A1-B85DBF6A7A35}" destId="{8D6A79B3-8AC5-4290-8659-D9E0E94A1DB0}"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5833A4-CBF4-46D3-B4A1-B85DBF6A7A3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8D6A79B3-8AC5-4290-8659-D9E0E94A1DB0}" type="pres">
      <dgm:prSet presAssocID="{995833A4-CBF4-46D3-B4A1-B85DBF6A7A35}" presName="Name0" presStyleCnt="0">
        <dgm:presLayoutVars>
          <dgm:chMax val="1"/>
          <dgm:chPref val="1"/>
          <dgm:dir/>
          <dgm:animOne val="branch"/>
          <dgm:animLvl val="lvl"/>
        </dgm:presLayoutVars>
      </dgm:prSet>
      <dgm:spPr/>
      <dgm:t>
        <a:bodyPr/>
        <a:lstStyle/>
        <a:p>
          <a:endParaRPr lang="en-US"/>
        </a:p>
      </dgm:t>
    </dgm:pt>
  </dgm:ptLst>
  <dgm:cxnLst>
    <dgm:cxn modelId="{30E42AB6-74BC-4F9C-B5BD-28C063F31B43}" type="presOf" srcId="{995833A4-CBF4-46D3-B4A1-B85DBF6A7A35}" destId="{8D6A79B3-8AC5-4290-8659-D9E0E94A1DB0}"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5833A4-CBF4-46D3-B4A1-B85DBF6A7A3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8D6A79B3-8AC5-4290-8659-D9E0E94A1DB0}" type="pres">
      <dgm:prSet presAssocID="{995833A4-CBF4-46D3-B4A1-B85DBF6A7A35}" presName="Name0" presStyleCnt="0">
        <dgm:presLayoutVars>
          <dgm:chMax val="1"/>
          <dgm:chPref val="1"/>
          <dgm:dir/>
          <dgm:animOne val="branch"/>
          <dgm:animLvl val="lvl"/>
        </dgm:presLayoutVars>
      </dgm:prSet>
      <dgm:spPr/>
      <dgm:t>
        <a:bodyPr/>
        <a:lstStyle/>
        <a:p>
          <a:endParaRPr lang="en-US"/>
        </a:p>
      </dgm:t>
    </dgm:pt>
  </dgm:ptLst>
  <dgm:cxnLst>
    <dgm:cxn modelId="{E9D432AE-2CA9-409F-9510-E0D59BE6C09D}" type="presOf" srcId="{995833A4-CBF4-46D3-B4A1-B85DBF6A7A35}" destId="{8D6A79B3-8AC5-4290-8659-D9E0E94A1DB0}"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1938527" cy="4819649"/>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t>Service Management</a:t>
          </a:r>
          <a:endParaRPr lang="en-US" sz="2100" b="0" kern="1200" dirty="0"/>
        </a:p>
      </dsp:txBody>
      <dsp:txXfrm>
        <a:off x="0" y="0"/>
        <a:ext cx="1938527" cy="1445895"/>
      </dsp:txXfrm>
    </dsp:sp>
    <dsp:sp modelId="{71481B03-FBC6-418D-B38A-4D1582B8D554}">
      <dsp:nvSpPr>
        <dsp:cNvPr id="0" name=""/>
        <dsp:cNvSpPr/>
      </dsp:nvSpPr>
      <dsp:spPr>
        <a:xfrm>
          <a:off x="193852" y="1446012"/>
          <a:ext cx="1550822" cy="70212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Service Templates</a:t>
          </a:r>
          <a:endParaRPr lang="en-US" sz="1400" kern="1200" dirty="0"/>
        </a:p>
      </dsp:txBody>
      <dsp:txXfrm>
        <a:off x="214416" y="1466576"/>
        <a:ext cx="1509694" cy="660992"/>
      </dsp:txXfrm>
    </dsp:sp>
    <dsp:sp modelId="{D7F15D9C-3A63-4144-8A5F-7133D9517619}">
      <dsp:nvSpPr>
        <dsp:cNvPr id="0" name=""/>
        <dsp:cNvSpPr/>
      </dsp:nvSpPr>
      <dsp:spPr>
        <a:xfrm>
          <a:off x="193852" y="2256151"/>
          <a:ext cx="1550822" cy="70212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Deployment</a:t>
          </a:r>
          <a:endParaRPr lang="en-US" sz="1400" kern="1200" dirty="0"/>
        </a:p>
      </dsp:txBody>
      <dsp:txXfrm>
        <a:off x="214416" y="2276715"/>
        <a:ext cx="1509694" cy="660992"/>
      </dsp:txXfrm>
    </dsp:sp>
    <dsp:sp modelId="{CEF40CCB-D92D-49DB-BF8D-E860F6DF3487}">
      <dsp:nvSpPr>
        <dsp:cNvPr id="0" name=""/>
        <dsp:cNvSpPr/>
      </dsp:nvSpPr>
      <dsp:spPr>
        <a:xfrm>
          <a:off x="193852" y="3066290"/>
          <a:ext cx="1550822" cy="70212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Custom Command Execution</a:t>
          </a:r>
          <a:endParaRPr lang="en-US" sz="1400" kern="1200" dirty="0"/>
        </a:p>
      </dsp:txBody>
      <dsp:txXfrm>
        <a:off x="214416" y="3086854"/>
        <a:ext cx="1509694" cy="660992"/>
      </dsp:txXfrm>
    </dsp:sp>
    <dsp:sp modelId="{21E35218-11B3-4F41-8DE6-EE7B47CABB25}">
      <dsp:nvSpPr>
        <dsp:cNvPr id="0" name=""/>
        <dsp:cNvSpPr/>
      </dsp:nvSpPr>
      <dsp:spPr>
        <a:xfrm>
          <a:off x="193852" y="3876429"/>
          <a:ext cx="1550822" cy="70212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Image Based Servicing</a:t>
          </a:r>
          <a:endParaRPr lang="en-US" sz="1400" kern="1200" dirty="0"/>
        </a:p>
      </dsp:txBody>
      <dsp:txXfrm>
        <a:off x="214416" y="3896993"/>
        <a:ext cx="1509694" cy="660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8C0C-ABDE-4C3A-83DD-A1CC6591788B}">
      <dsp:nvSpPr>
        <dsp:cNvPr id="0" name=""/>
        <dsp:cNvSpPr/>
      </dsp:nvSpPr>
      <dsp:spPr>
        <a:xfrm>
          <a:off x="0" y="0"/>
          <a:ext cx="1938527" cy="4819649"/>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Cloud Management</a:t>
          </a:r>
          <a:endParaRPr lang="en-US" sz="2100" kern="1200" dirty="0"/>
        </a:p>
      </dsp:txBody>
      <dsp:txXfrm>
        <a:off x="0" y="0"/>
        <a:ext cx="1938527" cy="1445895"/>
      </dsp:txXfrm>
    </dsp:sp>
    <dsp:sp modelId="{242900EB-425D-42F2-AFBF-1360C1A07D64}">
      <dsp:nvSpPr>
        <dsp:cNvPr id="0" name=""/>
        <dsp:cNvSpPr/>
      </dsp:nvSpPr>
      <dsp:spPr>
        <a:xfrm>
          <a:off x="193852" y="1446306"/>
          <a:ext cx="1550822" cy="9468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Owner Usage</a:t>
          </a:r>
          <a:endParaRPr lang="en-US" sz="1400" kern="1200" dirty="0"/>
        </a:p>
      </dsp:txBody>
      <dsp:txXfrm>
        <a:off x="221585" y="1474039"/>
        <a:ext cx="1495356" cy="891402"/>
      </dsp:txXfrm>
    </dsp:sp>
    <dsp:sp modelId="{B23BCF8C-7CED-4FF8-9C0D-BF6A3FA5BD96}">
      <dsp:nvSpPr>
        <dsp:cNvPr id="0" name=""/>
        <dsp:cNvSpPr/>
      </dsp:nvSpPr>
      <dsp:spPr>
        <a:xfrm>
          <a:off x="193852" y="2538847"/>
          <a:ext cx="1550822" cy="9468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Capacity and Capability</a:t>
          </a:r>
          <a:endParaRPr lang="en-US" sz="1400" kern="1200" dirty="0"/>
        </a:p>
      </dsp:txBody>
      <dsp:txXfrm>
        <a:off x="221585" y="2566580"/>
        <a:ext cx="1495356" cy="891402"/>
      </dsp:txXfrm>
    </dsp:sp>
    <dsp:sp modelId="{51C5C38D-66A4-4BDA-96A2-94BB35F7FF99}">
      <dsp:nvSpPr>
        <dsp:cNvPr id="0" name=""/>
        <dsp:cNvSpPr/>
      </dsp:nvSpPr>
      <dsp:spPr>
        <a:xfrm>
          <a:off x="193852" y="3631387"/>
          <a:ext cx="1550822" cy="94686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Delegation and Quota</a:t>
          </a:r>
          <a:endParaRPr lang="en-US" sz="1400" kern="1200" dirty="0"/>
        </a:p>
      </dsp:txBody>
      <dsp:txXfrm>
        <a:off x="221585" y="3659120"/>
        <a:ext cx="1495356" cy="891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Microsoft Management Summit 2011</a:t>
            </a:r>
            <a:endParaRPr lang="en-US" dirty="0">
              <a:latin typeface="Segoe"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5/18/2011</a:t>
            </a:fld>
            <a:endParaRPr lang="en-US" dirty="0">
              <a:latin typeface="Segoe"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dirty="0">
              <a:latin typeface="Segoe"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r>
              <a:rPr lang="en-US" dirty="0" smtClean="0"/>
              <a:t>Microsoft Management Summit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5/18/2011 6:51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6:51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6:51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381000" y="685800"/>
            <a:ext cx="6096000" cy="3429000"/>
          </a:xfrm>
          <a:ln/>
        </p:spPr>
      </p:sp>
      <p:sp>
        <p:nvSpPr>
          <p:cNvPr id="94211" name="Notes Placeholder 2"/>
          <p:cNvSpPr>
            <a:spLocks noGrp="1"/>
          </p:cNvSpPr>
          <p:nvPr>
            <p:ph type="body" idx="1"/>
          </p:nvPr>
        </p:nvSpPr>
        <p:spPr>
          <a:noFill/>
          <a:ln/>
        </p:spPr>
        <p:txBody>
          <a:bodyPr/>
          <a:lstStyle/>
          <a:p>
            <a:endParaRPr lang="en-US" dirty="0"/>
          </a:p>
        </p:txBody>
      </p:sp>
      <p:sp>
        <p:nvSpPr>
          <p:cNvPr id="94212" name="Date Placeholder 3"/>
          <p:cNvSpPr>
            <a:spLocks noGrp="1"/>
          </p:cNvSpPr>
          <p:nvPr>
            <p:ph type="dt" sz="quarter" idx="1"/>
          </p:nvPr>
        </p:nvSpPr>
        <p:spPr>
          <a:noFill/>
        </p:spPr>
        <p:txBody>
          <a:bodyPr/>
          <a:lstStyle/>
          <a:p>
            <a:fld id="{4845D259-067E-4152-A698-92A6B0D9195A}" type="datetime8">
              <a:rPr lang="en-US" smtClean="0"/>
              <a:pPr/>
              <a:t>5/18/2011 6:51 PM</a:t>
            </a:fld>
            <a:endParaRPr lang="en-US" dirty="0" smtClean="0"/>
          </a:p>
        </p:txBody>
      </p:sp>
      <p:sp>
        <p:nvSpPr>
          <p:cNvPr id="94213" name="Footer Placeholder 4"/>
          <p:cNvSpPr>
            <a:spLocks noGrp="1"/>
          </p:cNvSpPr>
          <p:nvPr>
            <p:ph type="ftr" sz="quarter" idx="4"/>
          </p:nvPr>
        </p:nvSpPr>
        <p:spPr>
          <a:noFill/>
        </p:spPr>
        <p:txBody>
          <a:bodyPr/>
          <a:lstStyle/>
          <a:p>
            <a:r>
              <a:rPr lang="en-US" dirty="0" smtClean="0">
                <a:latin typeface="Arial" pitchFamily="34" charset="0"/>
              </a:rPr>
              <a:t>Microsoft Management Summit 2007, March 26-30, 2007, San Diego, California© 2007 Microsoft Corporation. All rights reserved.</a:t>
            </a:r>
          </a:p>
          <a:p>
            <a:r>
              <a:rPr lang="en-US" dirty="0" smtClean="0">
                <a:latin typeface="Arial" pitchFamily="34" charset="0"/>
              </a:rPr>
              <a:t>Microsoft, Windows, Windows Vista and other product names are or may be registered trademarks and/or trademarks in the U.S. and/or other countries.</a:t>
            </a:r>
          </a:p>
          <a:p>
            <a:r>
              <a:rPr lang="en-US" dirty="0" smtClean="0">
                <a:latin typeface="Arial" pitchFamily="34" charset="0"/>
              </a:rPr>
              <a:t>The information herein is for informational purposes only and represents the current view of Microsoft Corporation as of the date of this presentation.</a:t>
            </a:r>
          </a:p>
          <a:p>
            <a:r>
              <a:rPr lang="en-US" dirty="0" smtClean="0">
                <a:latin typeface="Arial" pitchFamily="34" charset="0"/>
              </a:rPr>
              <a:t>Because Microsoft must respond to changing market conditions, it should not be interpreted to be a commitment on the part of Microsoft,</a:t>
            </a:r>
          </a:p>
          <a:p>
            <a:r>
              <a:rPr lang="en-US" dirty="0" smtClean="0">
                <a:latin typeface="Arial" pitchFamily="34" charset="0"/>
              </a:rPr>
              <a:t>and Microsoft cannot guarantee the accuracy of any information provided after the date of this presentation.</a:t>
            </a:r>
          </a:p>
          <a:p>
            <a:r>
              <a:rPr lang="en-US" dirty="0" smtClean="0">
                <a:latin typeface="Arial" pitchFamily="34" charset="0"/>
              </a:rPr>
              <a:t>MICROSOFT MAKES NO WARRANTIES, EXPRESS, IMPLIED OR STATUTORY, AS TO THE INFORMATION IN THIS PRESENTATION.</a:t>
            </a:r>
          </a:p>
        </p:txBody>
      </p:sp>
      <p:sp>
        <p:nvSpPr>
          <p:cNvPr id="94214" name="Slide Number Placeholder 5"/>
          <p:cNvSpPr>
            <a:spLocks noGrp="1"/>
          </p:cNvSpPr>
          <p:nvPr>
            <p:ph type="sldNum" sz="quarter" idx="5"/>
          </p:nvPr>
        </p:nvSpPr>
        <p:spPr>
          <a:noFill/>
        </p:spPr>
        <p:txBody>
          <a:bodyPr/>
          <a:lstStyle/>
          <a:p>
            <a:fld id="{C3062625-9BCC-4C2F-B28F-3B7FC51D9339}" type="slidenum">
              <a:rPr lang="en-US" smtClean="0"/>
              <a:pPr/>
              <a:t>38</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E3428193-140B-457B-BE76-6D8B81F89E3F}"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90185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23</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29</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6:51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5/18/2011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33</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6:51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15797727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049893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70122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96532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2031131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030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2140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37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1219789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64310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14388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099533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8590733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76279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137506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356246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593831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860561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987511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4685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10639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4856939"/>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4386937"/>
      </p:ext>
    </p:extLst>
  </p:cSld>
  <p:clrMap bg1="dk1" tx1="lt1" bg2="dk2" tx2="lt2" accent1="accent1" accent2="accent2" accent3="accent3" accent4="accent4" accent5="accent5" accent6="accent6" hlink="hlink" folHlink="folHlink"/>
  <p:sldLayoutIdLst>
    <p:sldLayoutId id="2147483804"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diagramLayout" Target="../diagrams/layout3.xml"/><Relationship Id="rId7" Type="http://schemas.openxmlformats.org/officeDocument/2006/relationships/image" Target="../media/image23.png"/><Relationship Id="rId12" Type="http://schemas.microsoft.com/office/2007/relationships/hdphoto" Target="../media/hdphoto2.wdp"/><Relationship Id="rId17" Type="http://schemas.openxmlformats.org/officeDocument/2006/relationships/image" Target="../media/image32.png"/><Relationship Id="rId2" Type="http://schemas.openxmlformats.org/officeDocument/2006/relationships/diagramData" Target="../diagrams/data3.xml"/><Relationship Id="rId16" Type="http://schemas.openxmlformats.org/officeDocument/2006/relationships/image" Target="../media/image31.png"/><Relationship Id="rId1" Type="http://schemas.openxmlformats.org/officeDocument/2006/relationships/slideLayout" Target="../slideLayouts/slideLayout10.xml"/><Relationship Id="rId6" Type="http://schemas.microsoft.com/office/2007/relationships/diagramDrawing" Target="../diagrams/drawing3.xml"/><Relationship Id="rId11" Type="http://schemas.openxmlformats.org/officeDocument/2006/relationships/image" Target="../media/image27.png"/><Relationship Id="rId5" Type="http://schemas.openxmlformats.org/officeDocument/2006/relationships/diagramColors" Target="../diagrams/colors3.xml"/><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diagramQuickStyle" Target="../diagrams/quickStyle3.xml"/><Relationship Id="rId9" Type="http://schemas.openxmlformats.org/officeDocument/2006/relationships/image" Target="../media/image25.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2.wdp"/><Relationship Id="rId18" Type="http://schemas.openxmlformats.org/officeDocument/2006/relationships/image" Target="../media/image33.png"/><Relationship Id="rId3" Type="http://schemas.openxmlformats.org/officeDocument/2006/relationships/diagramLayout" Target="../diagrams/layout4.xml"/><Relationship Id="rId7" Type="http://schemas.openxmlformats.org/officeDocument/2006/relationships/image" Target="../media/image23.pn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diagramData" Target="../diagrams/data4.xml"/><Relationship Id="rId16" Type="http://schemas.openxmlformats.org/officeDocument/2006/relationships/image" Target="../media/image31.png"/><Relationship Id="rId1" Type="http://schemas.openxmlformats.org/officeDocument/2006/relationships/slideLayout" Target="../slideLayouts/slideLayout10.xml"/><Relationship Id="rId6" Type="http://schemas.microsoft.com/office/2007/relationships/diagramDrawing" Target="../diagrams/drawing4.xml"/><Relationship Id="rId11" Type="http://schemas.openxmlformats.org/officeDocument/2006/relationships/image" Target="../media/image28.png"/><Relationship Id="rId5" Type="http://schemas.openxmlformats.org/officeDocument/2006/relationships/diagramColors" Target="../diagrams/colors4.xml"/><Relationship Id="rId1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diagramQuickStyle" Target="../diagrams/quickStyle4.xml"/><Relationship Id="rId9" Type="http://schemas.openxmlformats.org/officeDocument/2006/relationships/image" Target="../media/image25.pn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hyperlink" Target="mailto:mscep@microsoft.com" TargetMode="External"/><Relationship Id="rId2" Type="http://schemas.openxmlformats.org/officeDocument/2006/relationships/hyperlink" Target="https://connect.microsoft.com/site1211"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4.png"/><Relationship Id="rId5" Type="http://schemas.openxmlformats.org/officeDocument/2006/relationships/hyperlink" Target="http://www.microsoft.com/learning" TargetMode="External"/><Relationship Id="rId10" Type="http://schemas.openxmlformats.org/officeDocument/2006/relationships/image" Target="../media/image43.emf"/><Relationship Id="rId4" Type="http://schemas.openxmlformats.org/officeDocument/2006/relationships/image" Target="../media/image40.png"/><Relationship Id="rId9" Type="http://schemas.openxmlformats.org/officeDocument/2006/relationships/image" Target="../media/image42.png"/><Relationship Id="rId1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14600"/>
            <a:ext cx="10242549" cy="1523497"/>
          </a:xfrm>
        </p:spPr>
        <p:txBody>
          <a:bodyPr/>
          <a:lstStyle/>
          <a:p>
            <a:r>
              <a:rPr lang="en-US" dirty="0"/>
              <a:t>Microsoft System Center Virtual Machine Manager 2012: Deployment, Planning, Upgrade</a:t>
            </a:r>
          </a:p>
        </p:txBody>
      </p:sp>
      <p:sp>
        <p:nvSpPr>
          <p:cNvPr id="3" name="Subtitle 2"/>
          <p:cNvSpPr>
            <a:spLocks noGrp="1"/>
          </p:cNvSpPr>
          <p:nvPr>
            <p:ph type="subTitle" idx="1"/>
          </p:nvPr>
        </p:nvSpPr>
        <p:spPr/>
        <p:txBody>
          <a:bodyPr/>
          <a:lstStyle/>
          <a:p>
            <a:r>
              <a:rPr lang="it-IT" dirty="0" smtClean="0"/>
              <a:t>Chaitanya Garikiparthi</a:t>
            </a:r>
          </a:p>
          <a:p>
            <a:r>
              <a:rPr lang="it-IT" dirty="0" smtClean="0"/>
              <a:t>Program Manager </a:t>
            </a:r>
          </a:p>
          <a:p>
            <a:r>
              <a:rPr lang="it-IT" dirty="0" smtClean="0"/>
              <a:t>Microsoft Corporation</a:t>
            </a:r>
            <a:endParaRPr lang="it-IT" dirty="0"/>
          </a:p>
        </p:txBody>
      </p:sp>
      <p:sp>
        <p:nvSpPr>
          <p:cNvPr id="6" name="Text Placeholder 5"/>
          <p:cNvSpPr>
            <a:spLocks noGrp="1"/>
          </p:cNvSpPr>
          <p:nvPr>
            <p:ph type="body" sz="quarter" idx="10"/>
          </p:nvPr>
        </p:nvSpPr>
        <p:spPr/>
        <p:txBody>
          <a:bodyPr/>
          <a:lstStyle/>
          <a:p>
            <a:r>
              <a:rPr lang="en-US" dirty="0" smtClean="0"/>
              <a:t>VIR316</a:t>
            </a:r>
            <a:endParaRPr lang="en-US" dirty="0"/>
          </a:p>
        </p:txBody>
      </p:sp>
    </p:spTree>
    <p:extLst>
      <p:ext uri="{BB962C8B-B14F-4D97-AF65-F5344CB8AC3E}">
        <p14:creationId xmlns:p14="http://schemas.microsoft.com/office/powerpoint/2010/main" val="39885314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 Planning</a:t>
            </a:r>
            <a:endParaRPr lang="en-US" sz="1800" dirty="0"/>
          </a:p>
        </p:txBody>
      </p:sp>
      <p:sp>
        <p:nvSpPr>
          <p:cNvPr id="3" name="Content Placeholder 2"/>
          <p:cNvSpPr>
            <a:spLocks noGrp="1"/>
          </p:cNvSpPr>
          <p:nvPr>
            <p:ph idx="1"/>
          </p:nvPr>
        </p:nvSpPr>
        <p:spPr>
          <a:xfrm>
            <a:off x="519112" y="1447799"/>
            <a:ext cx="10941368" cy="4370427"/>
          </a:xfrm>
        </p:spPr>
        <p:txBody>
          <a:bodyPr/>
          <a:lstStyle/>
          <a:p>
            <a:r>
              <a:rPr lang="en-US" smtClean="0"/>
              <a:t>Redistributables </a:t>
            </a:r>
          </a:p>
          <a:p>
            <a:pPr marL="974725" lvl="1" indent="-514350">
              <a:buFont typeface="+mj-lt"/>
              <a:buAutoNum type="arabicPeriod"/>
            </a:pPr>
            <a:r>
              <a:rPr lang="en-US" smtClean="0"/>
              <a:t>SQL DAC Framework</a:t>
            </a:r>
          </a:p>
          <a:p>
            <a:pPr marL="1371600" lvl="2" indent="-392113"/>
            <a:r>
              <a:rPr lang="en-US" smtClean="0"/>
              <a:t>Data-Tier Application Framework</a:t>
            </a:r>
          </a:p>
          <a:p>
            <a:pPr marL="1371600" lvl="2" indent="-392113"/>
            <a:r>
              <a:rPr lang="en-US" smtClean="0"/>
              <a:t>SQL Server 2008 R2 </a:t>
            </a:r>
          </a:p>
          <a:p>
            <a:pPr marL="1371600" lvl="2" indent="-392113">
              <a:buNone/>
            </a:pPr>
            <a:r>
              <a:rPr lang="en-US" smtClean="0"/>
              <a:t>	     Management Objects</a:t>
            </a:r>
          </a:p>
          <a:p>
            <a:pPr marL="1371600" lvl="2" indent="-392113"/>
            <a:r>
              <a:rPr lang="en-US" smtClean="0"/>
              <a:t>SQL System CLR Types</a:t>
            </a:r>
          </a:p>
          <a:p>
            <a:pPr marL="1371600" lvl="2" indent="-392113"/>
            <a:r>
              <a:rPr lang="en-US" smtClean="0"/>
              <a:t>Transact-SQL Language Service</a:t>
            </a:r>
          </a:p>
          <a:p>
            <a:pPr marL="974725" lvl="1" indent="-514350">
              <a:buFont typeface="+mj-lt"/>
              <a:buAutoNum type="arabicPeriod"/>
            </a:pPr>
            <a:r>
              <a:rPr lang="en-US" smtClean="0"/>
              <a:t>Windows/IIS</a:t>
            </a:r>
          </a:p>
          <a:p>
            <a:pPr marL="1371600" lvl="2" indent="-392113"/>
            <a:r>
              <a:rPr lang="en-US" smtClean="0"/>
              <a:t>Web Deployment Tool (WebDeploy)</a:t>
            </a:r>
          </a:p>
          <a:p>
            <a:pPr marL="0" indent="0">
              <a:buNone/>
            </a:pPr>
            <a:endParaRPr lang="en-US" dirty="0"/>
          </a:p>
        </p:txBody>
      </p:sp>
      <p:sp>
        <p:nvSpPr>
          <p:cNvPr id="4" name="Content Placeholder 2"/>
          <p:cNvSpPr txBox="1">
            <a:spLocks/>
          </p:cNvSpPr>
          <p:nvPr/>
        </p:nvSpPr>
        <p:spPr>
          <a:xfrm>
            <a:off x="6214312" y="1965959"/>
            <a:ext cx="5729287" cy="288232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2"/>
              </a:buBlip>
              <a:defRPr lang="en-US"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
              </a:buBlip>
              <a:defRPr lang="en-US"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
              </a:buBlip>
              <a:defRPr lang="en-US"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
              </a:buBlip>
              <a:defRPr lang="en-US"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
              </a:buBlip>
              <a:defRPr lang="en-US"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4725" lvl="1" indent="-514350">
              <a:buFont typeface="+mj-lt"/>
              <a:buAutoNum type="arabicPeriod" startAt="3"/>
            </a:pPr>
            <a:r>
              <a:rPr lang="en-US" dirty="0" smtClean="0"/>
              <a:t>Server App-V </a:t>
            </a:r>
          </a:p>
          <a:p>
            <a:pPr marL="1371600" lvl="2" indent="-392113">
              <a:buSzPct val="90000"/>
              <a:buBlip>
                <a:blip r:embed="rId3"/>
              </a:buBlip>
            </a:pPr>
            <a:r>
              <a:rPr lang="en-US" dirty="0"/>
              <a:t>Application Virtualization Sequencer </a:t>
            </a:r>
          </a:p>
          <a:p>
            <a:pPr marL="1371600" lvl="2" indent="-392113">
              <a:buSzPct val="90000"/>
              <a:buBlip>
                <a:blip r:embed="rId3"/>
              </a:buBlip>
            </a:pPr>
            <a:r>
              <a:rPr lang="en-US" dirty="0"/>
              <a:t>Server Application Virtualization Agent </a:t>
            </a:r>
          </a:p>
          <a:p>
            <a:pPr marL="1371600" lvl="2" indent="-392113">
              <a:buSzPct val="90000"/>
              <a:buBlip>
                <a:blip r:embed="rId3"/>
              </a:buBlip>
            </a:pPr>
            <a:r>
              <a:rPr lang="en-US" dirty="0"/>
              <a:t>App-V </a:t>
            </a:r>
            <a:r>
              <a:rPr lang="en-US" dirty="0" err="1"/>
              <a:t>Cmdlets</a:t>
            </a:r>
            <a:r>
              <a:rPr lang="en-US" dirty="0"/>
              <a:t> for PowerShell</a:t>
            </a:r>
            <a:r>
              <a:rPr lang="en-US" dirty="0" smtClean="0"/>
              <a:t/>
            </a:r>
            <a:br>
              <a:rPr lang="en-US" dirty="0" smtClean="0"/>
            </a:br>
            <a:endParaRPr lang="en-US" sz="500" dirty="0" smtClean="0"/>
          </a:p>
          <a:p>
            <a:endParaRPr lang="en-US" dirty="0"/>
          </a:p>
        </p:txBody>
      </p:sp>
    </p:spTree>
    <p:extLst>
      <p:ext uri="{BB962C8B-B14F-4D97-AF65-F5344CB8AC3E}">
        <p14:creationId xmlns:p14="http://schemas.microsoft.com/office/powerpoint/2010/main" val="3070168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smtClean="0"/>
              <a:t>Setup Improvements</a:t>
            </a:r>
            <a:br>
              <a:rPr lang="en-US" smtClean="0"/>
            </a:br>
            <a:r>
              <a:rPr lang="en-US" sz="3200" smtClean="0">
                <a:solidFill>
                  <a:schemeClr val="accent1"/>
                </a:solidFill>
              </a:rPr>
              <a:t>Highly Available VMM Management Server (HA VMM)</a:t>
            </a:r>
            <a:endParaRPr lang="en-US" sz="4000" dirty="0">
              <a:solidFill>
                <a:schemeClr val="accent1"/>
              </a:solidFill>
            </a:endParaRPr>
          </a:p>
        </p:txBody>
      </p:sp>
      <p:sp>
        <p:nvSpPr>
          <p:cNvPr id="3" name="Content Placeholder 2"/>
          <p:cNvSpPr>
            <a:spLocks noGrp="1"/>
          </p:cNvSpPr>
          <p:nvPr>
            <p:ph idx="1"/>
          </p:nvPr>
        </p:nvSpPr>
        <p:spPr>
          <a:xfrm>
            <a:off x="519906" y="1899557"/>
            <a:ext cx="11149013" cy="1973561"/>
          </a:xfrm>
        </p:spPr>
        <p:txBody>
          <a:bodyPr>
            <a:noAutofit/>
          </a:bodyPr>
          <a:lstStyle/>
          <a:p>
            <a:r>
              <a:rPr lang="en-US" sz="2800" dirty="0" smtClean="0">
                <a:solidFill>
                  <a:schemeClr val="tx1"/>
                </a:solidFill>
              </a:rPr>
              <a:t>Cluster aware, fault tolerant VMM</a:t>
            </a:r>
          </a:p>
          <a:p>
            <a:pPr lvl="1"/>
            <a:r>
              <a:rPr lang="en-US" sz="2400" dirty="0" smtClean="0"/>
              <a:t>Guards against OS and VMM failures </a:t>
            </a:r>
          </a:p>
          <a:p>
            <a:pPr lvl="1"/>
            <a:r>
              <a:rPr lang="en-US" sz="2400" dirty="0" smtClean="0"/>
              <a:t>There can be one active management server at anytime </a:t>
            </a:r>
          </a:p>
          <a:p>
            <a:pPr lvl="1"/>
            <a:r>
              <a:rPr lang="en-US" sz="2400" dirty="0" smtClean="0"/>
              <a:t>Can failover automatically or manually</a:t>
            </a:r>
          </a:p>
          <a:p>
            <a:pPr lvl="2"/>
            <a:r>
              <a:rPr lang="en-US" sz="2000" dirty="0" smtClean="0"/>
              <a:t>Manual failover may be helpful in planned maintenance scenarios</a:t>
            </a:r>
          </a:p>
          <a:p>
            <a:r>
              <a:rPr lang="en-US" sz="2800" dirty="0" smtClean="0"/>
              <a:t>Requires a (pre-created) container in AD to store Distributed Key Management (DKM) group</a:t>
            </a:r>
          </a:p>
          <a:p>
            <a:pPr lvl="1"/>
            <a:r>
              <a:rPr lang="en-US" sz="2400" dirty="0" smtClean="0"/>
              <a:t>DKM manages crypto keys in Active Directory, VMM keeps its encryption keys in this container </a:t>
            </a:r>
          </a:p>
          <a:p>
            <a:pPr lvl="1"/>
            <a:r>
              <a:rPr lang="en-US" sz="2400" dirty="0" err="1" smtClean="0"/>
              <a:t>E.g</a:t>
            </a:r>
            <a:r>
              <a:rPr lang="en-US" sz="2400" dirty="0" smtClean="0"/>
              <a:t>: CN=</a:t>
            </a:r>
            <a:r>
              <a:rPr lang="en-US" sz="2400" dirty="0" err="1" smtClean="0"/>
              <a:t>DKMGroup,DC</a:t>
            </a:r>
            <a:r>
              <a:rPr lang="en-US" sz="2400" dirty="0" smtClean="0"/>
              <a:t>=</a:t>
            </a:r>
            <a:r>
              <a:rPr lang="en-US" sz="2400" dirty="0" err="1" smtClean="0"/>
              <a:t>contoso,DC</a:t>
            </a:r>
            <a:r>
              <a:rPr lang="en-US" sz="2400" dirty="0" smtClean="0"/>
              <a:t>=com</a:t>
            </a:r>
          </a:p>
        </p:txBody>
      </p:sp>
    </p:spTree>
    <p:extLst>
      <p:ext uri="{BB962C8B-B14F-4D97-AF65-F5344CB8AC3E}">
        <p14:creationId xmlns:p14="http://schemas.microsoft.com/office/powerpoint/2010/main" val="1915058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Setup Improvements</a:t>
            </a:r>
            <a:br>
              <a:rPr lang="en-US" dirty="0" smtClean="0"/>
            </a:br>
            <a:r>
              <a:rPr lang="en-US" sz="3200" dirty="0">
                <a:solidFill>
                  <a:schemeClr val="accent1"/>
                </a:solidFill>
              </a:rPr>
              <a:t>Highly Available VMM Management Server (HA VMM)</a:t>
            </a:r>
          </a:p>
        </p:txBody>
      </p:sp>
      <p:sp>
        <p:nvSpPr>
          <p:cNvPr id="3" name="Content Placeholder 2"/>
          <p:cNvSpPr>
            <a:spLocks noGrp="1"/>
          </p:cNvSpPr>
          <p:nvPr>
            <p:ph idx="1"/>
          </p:nvPr>
        </p:nvSpPr>
        <p:spPr>
          <a:xfrm>
            <a:off x="519112" y="1905000"/>
            <a:ext cx="11149013" cy="1973561"/>
          </a:xfrm>
        </p:spPr>
        <p:txBody>
          <a:bodyPr>
            <a:noAutofit/>
          </a:bodyPr>
          <a:lstStyle/>
          <a:p>
            <a:r>
              <a:rPr lang="en-US" dirty="0" smtClean="0">
                <a:solidFill>
                  <a:schemeClr val="tx1"/>
                </a:solidFill>
              </a:rPr>
              <a:t>Highly Available VMM Console Connectivity</a:t>
            </a:r>
          </a:p>
          <a:p>
            <a:pPr lvl="1"/>
            <a:r>
              <a:rPr lang="en-US" dirty="0" smtClean="0"/>
              <a:t>VMM console will connect to VMM service cluster name so that no connectivity is lost during migrations or failures </a:t>
            </a:r>
          </a:p>
          <a:p>
            <a:r>
              <a:rPr lang="en-US" dirty="0" smtClean="0"/>
              <a:t>Make sure to </a:t>
            </a:r>
            <a:r>
              <a:rPr lang="en-US" dirty="0"/>
              <a:t>f</a:t>
            </a:r>
            <a:r>
              <a:rPr lang="en-US" dirty="0" smtClean="0"/>
              <a:t>ollow </a:t>
            </a:r>
            <a:r>
              <a:rPr lang="en-US" dirty="0"/>
              <a:t>HA </a:t>
            </a:r>
            <a:r>
              <a:rPr lang="en-US" dirty="0" smtClean="0"/>
              <a:t>best practices </a:t>
            </a:r>
            <a:endParaRPr lang="en-US" dirty="0"/>
          </a:p>
          <a:p>
            <a:pPr lvl="1"/>
            <a:r>
              <a:rPr lang="en-US" dirty="0"/>
              <a:t>Make sure all Library servers are on HA File Servers</a:t>
            </a:r>
          </a:p>
          <a:p>
            <a:pPr lvl="1"/>
            <a:r>
              <a:rPr lang="en-US" dirty="0"/>
              <a:t>Make sure VMM DB is on HA SQL Server </a:t>
            </a:r>
          </a:p>
        </p:txBody>
      </p:sp>
    </p:spTree>
    <p:extLst>
      <p:ext uri="{BB962C8B-B14F-4D97-AF65-F5344CB8AC3E}">
        <p14:creationId xmlns:p14="http://schemas.microsoft.com/office/powerpoint/2010/main" val="1845989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 VMM Server Setup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0941946"/>
              </p:ext>
            </p:extLst>
          </p:nvPr>
        </p:nvGraphicFramePr>
        <p:xfrm>
          <a:off x="609441" y="1050927"/>
          <a:ext cx="10969943" cy="5167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2362924" y="3078542"/>
            <a:ext cx="2708501" cy="923330"/>
          </a:xfrm>
          <a:prstGeom prst="rect">
            <a:avLst/>
          </a:prstGeom>
          <a:solidFill>
            <a:schemeClr val="accent3">
              <a:lumMod val="75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solidFill>
                  <a:schemeClr val="tx1"/>
                </a:solidFill>
              </a:rPr>
              <a:t>Node1</a:t>
            </a:r>
          </a:p>
          <a:p>
            <a:r>
              <a:rPr lang="en-US" dirty="0" smtClean="0">
                <a:solidFill>
                  <a:schemeClr val="tx1"/>
                </a:solidFill>
              </a:rPr>
              <a:t>Windows Server 2008 R2 Failover Clustering</a:t>
            </a:r>
            <a:endParaRPr lang="en-US" dirty="0">
              <a:solidFill>
                <a:schemeClr val="tx1"/>
              </a:solidFill>
            </a:endParaRPr>
          </a:p>
        </p:txBody>
      </p:sp>
      <p:sp>
        <p:nvSpPr>
          <p:cNvPr id="21" name="TextBox 20"/>
          <p:cNvSpPr txBox="1"/>
          <p:nvPr/>
        </p:nvSpPr>
        <p:spPr>
          <a:xfrm>
            <a:off x="7018374" y="3064775"/>
            <a:ext cx="2800767" cy="923330"/>
          </a:xfrm>
          <a:prstGeom prst="rect">
            <a:avLst/>
          </a:prstGeom>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a:solidFill>
                  <a:schemeClr val="tx1"/>
                </a:solidFill>
              </a:rPr>
              <a:t>Node 2</a:t>
            </a:r>
          </a:p>
          <a:p>
            <a:r>
              <a:rPr lang="en-US" dirty="0" smtClean="0">
                <a:solidFill>
                  <a:schemeClr val="tx1"/>
                </a:solidFill>
              </a:rPr>
              <a:t>Windows </a:t>
            </a:r>
            <a:r>
              <a:rPr lang="en-US" dirty="0">
                <a:solidFill>
                  <a:schemeClr val="tx1"/>
                </a:solidFill>
              </a:rPr>
              <a:t>Server 2008 R2</a:t>
            </a:r>
          </a:p>
          <a:p>
            <a:r>
              <a:rPr lang="en-US" dirty="0" smtClean="0">
                <a:solidFill>
                  <a:schemeClr val="tx1"/>
                </a:solidFill>
              </a:rPr>
              <a:t>Failover Clustering</a:t>
            </a:r>
            <a:endParaRPr lang="en-US" dirty="0">
              <a:solidFill>
                <a:schemeClr val="tx1"/>
              </a:solidFill>
            </a:endParaRPr>
          </a:p>
        </p:txBody>
      </p:sp>
      <p:sp>
        <p:nvSpPr>
          <p:cNvPr id="22" name="TextBox 21"/>
          <p:cNvSpPr txBox="1"/>
          <p:nvPr/>
        </p:nvSpPr>
        <p:spPr>
          <a:xfrm>
            <a:off x="2353247" y="4039659"/>
            <a:ext cx="2718175" cy="923330"/>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a:defRPr>
                <a:solidFill>
                  <a:schemeClr val="tx1"/>
                </a:solidFill>
                <a:effectLst>
                  <a:outerShdw blurRad="38100" dist="38100" dir="2700000" algn="tl">
                    <a:srgbClr val="000000">
                      <a:alpha val="43137"/>
                    </a:srgbClr>
                  </a:outerShdw>
                </a:effectLst>
              </a:defRPr>
            </a:lvl1pPr>
          </a:lstStyle>
          <a:p>
            <a:r>
              <a:rPr lang="en-US" dirty="0">
                <a:effectLst/>
              </a:rPr>
              <a:t>VMM 2012 </a:t>
            </a:r>
            <a:r>
              <a:rPr lang="en-US" dirty="0" err="1">
                <a:effectLst/>
              </a:rPr>
              <a:t>Mgmt</a:t>
            </a:r>
            <a:r>
              <a:rPr lang="en-US" dirty="0">
                <a:effectLst/>
              </a:rPr>
              <a:t> Server</a:t>
            </a:r>
          </a:p>
          <a:p>
            <a:r>
              <a:rPr lang="en-US" dirty="0">
                <a:effectLst/>
              </a:rPr>
              <a:t>VMM 2012 Console (Active)</a:t>
            </a:r>
          </a:p>
        </p:txBody>
      </p:sp>
      <p:sp>
        <p:nvSpPr>
          <p:cNvPr id="23" name="TextBox 22"/>
          <p:cNvSpPr txBox="1"/>
          <p:nvPr/>
        </p:nvSpPr>
        <p:spPr>
          <a:xfrm>
            <a:off x="7012931" y="4023565"/>
            <a:ext cx="2723139" cy="923330"/>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a:defRPr>
                <a:solidFill>
                  <a:schemeClr val="tx1"/>
                </a:solidFill>
                <a:effectLst>
                  <a:outerShdw blurRad="38100" dist="38100" dir="2700000" algn="tl">
                    <a:srgbClr val="000000">
                      <a:alpha val="43137"/>
                    </a:srgbClr>
                  </a:outerShdw>
                </a:effectLst>
              </a:defRPr>
            </a:lvl1pPr>
          </a:lstStyle>
          <a:p>
            <a:r>
              <a:rPr lang="en-US" dirty="0">
                <a:effectLst/>
              </a:rPr>
              <a:t>VMM 2012 </a:t>
            </a:r>
            <a:r>
              <a:rPr lang="en-US" dirty="0" err="1">
                <a:effectLst/>
              </a:rPr>
              <a:t>Mgmt</a:t>
            </a:r>
            <a:r>
              <a:rPr lang="en-US" dirty="0">
                <a:effectLst/>
              </a:rPr>
              <a:t> Server</a:t>
            </a:r>
          </a:p>
          <a:p>
            <a:r>
              <a:rPr lang="en-US" dirty="0">
                <a:effectLst/>
              </a:rPr>
              <a:t>VMM 2012 Console (Passive) </a:t>
            </a:r>
          </a:p>
        </p:txBody>
      </p:sp>
      <p:sp>
        <p:nvSpPr>
          <p:cNvPr id="26" name="TextBox 25"/>
          <p:cNvSpPr txBox="1"/>
          <p:nvPr/>
        </p:nvSpPr>
        <p:spPr>
          <a:xfrm>
            <a:off x="4875533" y="1573544"/>
            <a:ext cx="2622256" cy="369332"/>
          </a:xfrm>
          <a:prstGeom prst="rect">
            <a:avLst/>
          </a:prstGeom>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smtClean="0">
                <a:solidFill>
                  <a:schemeClr val="tx1"/>
                </a:solidFill>
              </a:rPr>
              <a:t>Cluster Resources</a:t>
            </a:r>
            <a:endParaRPr lang="en-US" dirty="0">
              <a:solidFill>
                <a:schemeClr val="tx1"/>
              </a:solidFill>
            </a:endParaRPr>
          </a:p>
        </p:txBody>
      </p:sp>
      <p:sp>
        <p:nvSpPr>
          <p:cNvPr id="32" name="TextBox 31"/>
          <p:cNvSpPr txBox="1"/>
          <p:nvPr/>
        </p:nvSpPr>
        <p:spPr>
          <a:xfrm>
            <a:off x="205260" y="5325937"/>
            <a:ext cx="2512610" cy="68752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gradFill>
                  <a:gsLst>
                    <a:gs pos="0">
                      <a:srgbClr val="FFFFFF"/>
                    </a:gs>
                    <a:gs pos="100000">
                      <a:srgbClr val="FFFFFF"/>
                    </a:gs>
                  </a:gsLst>
                  <a:lin ang="5400000" scaled="0"/>
                </a:gradFill>
              </a:defRPr>
            </a:lvl1pPr>
          </a:lstStyle>
          <a:p>
            <a:pPr algn="l"/>
            <a:r>
              <a:rPr lang="en-US" sz="1900" dirty="0">
                <a:solidFill>
                  <a:schemeClr val="bg1"/>
                </a:solidFill>
              </a:rPr>
              <a:t>Active Directory</a:t>
            </a:r>
            <a:br>
              <a:rPr lang="en-US" sz="1900" dirty="0">
                <a:solidFill>
                  <a:schemeClr val="bg1"/>
                </a:solidFill>
              </a:rPr>
            </a:br>
            <a:r>
              <a:rPr lang="en-US" sz="1900" dirty="0">
                <a:solidFill>
                  <a:schemeClr val="bg1"/>
                </a:solidFill>
              </a:rPr>
              <a:t>DKM Group </a:t>
            </a:r>
          </a:p>
        </p:txBody>
      </p:sp>
      <p:sp>
        <p:nvSpPr>
          <p:cNvPr id="37" name="TextBox 36"/>
          <p:cNvSpPr txBox="1"/>
          <p:nvPr/>
        </p:nvSpPr>
        <p:spPr>
          <a:xfrm>
            <a:off x="205260" y="6013459"/>
            <a:ext cx="2512610" cy="369332"/>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solidFill>
                  <a:schemeClr val="tx1"/>
                </a:solidFill>
              </a:rPr>
              <a:t>VMM Encryption Keys</a:t>
            </a:r>
          </a:p>
        </p:txBody>
      </p:sp>
      <p:grpSp>
        <p:nvGrpSpPr>
          <p:cNvPr id="40" name="Group 39"/>
          <p:cNvGrpSpPr/>
          <p:nvPr/>
        </p:nvGrpSpPr>
        <p:grpSpPr>
          <a:xfrm>
            <a:off x="1951896" y="4935680"/>
            <a:ext cx="1562100" cy="1241425"/>
            <a:chOff x="1425261" y="5136075"/>
            <a:chExt cx="1562100" cy="1241425"/>
          </a:xfrm>
        </p:grpSpPr>
        <p:pic>
          <p:nvPicPr>
            <p:cNvPr id="2052" name="Picture 4" descr="\\eventsql\dvd\Online_ART\DVD_Art_Sept-2-2010\Artwork_Imagery\Icons - Illustrations\_ VIRTUALIZATION IC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5261" y="5136075"/>
              <a:ext cx="1562100" cy="12414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eventsql\dvd\Online_ART\DVD_Art_Sept-2-2010\Artwork_Imagery\Shapes\Pyramid Triangle\MSN On Line triangles\triangle gol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0522" y="5442470"/>
              <a:ext cx="536839" cy="463403"/>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eventsql\dvd\Online_ART\DVD_Art_Sept-2-2010\Artwork_Imagery\Icons - Illustrations\_ VIRTUALIZATION IC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3433" y="2289888"/>
            <a:ext cx="1562100" cy="12414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eventsql\dvd\Online_ART\DVD_Art_Sept-2-2010\Artwork_Imagery\Icons - Illustrations\_ VIRTUALIZATION IC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7424" y="2256626"/>
            <a:ext cx="1562100" cy="1241425"/>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4918149" y="4501324"/>
            <a:ext cx="2351926" cy="1861508"/>
            <a:chOff x="4918149" y="4501324"/>
            <a:chExt cx="2351926" cy="1861508"/>
          </a:xfrm>
        </p:grpSpPr>
        <p:pic>
          <p:nvPicPr>
            <p:cNvPr id="2054" name="Picture 6" descr="\\eventsql\dvd\Online_ART\DVD_Art_Sept-2-2010\Artwork_Imagery\Icons - Illustrations\_ XML ICONS\Database 4 blu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4436" y="4501324"/>
              <a:ext cx="1766153" cy="143752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918149" y="5993500"/>
              <a:ext cx="2351926" cy="369332"/>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a:defRPr>
                  <a:solidFill>
                    <a:schemeClr val="tx1"/>
                  </a:solidFill>
                  <a:effectLst>
                    <a:outerShdw blurRad="38100" dist="38100" dir="2700000" algn="tl">
                      <a:srgbClr val="000000">
                        <a:alpha val="43137"/>
                      </a:srgbClr>
                    </a:outerShdw>
                  </a:effectLst>
                </a:defRPr>
              </a:lvl1pPr>
            </a:lstStyle>
            <a:p>
              <a:r>
                <a:rPr lang="en-US" dirty="0">
                  <a:effectLst/>
                </a:rPr>
                <a:t>VMM 2012 Database</a:t>
              </a:r>
            </a:p>
          </p:txBody>
        </p:sp>
      </p:grpSp>
      <p:pic>
        <p:nvPicPr>
          <p:cNvPr id="2060" name="Picture 12" descr="\\eventsql\dvd\Online_ART\DVD_Art_Sept-2-2010\Artwork_Imagery\Icons - Illustrations\_ XML ICONS\Database blu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6098" y="2518987"/>
            <a:ext cx="721126" cy="92040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eventsql\dvd\Online_ART\DVD_Art_Sept-2-2010\Artwork_Imagery\Shapes\Arrows\Straight\red up arrow.png"/>
          <p:cNvPicPr>
            <a:picLocks noChangeAspect="1" noChangeArrowheads="1"/>
          </p:cNvPicPr>
          <p:nvPr/>
        </p:nvPicPr>
        <p:blipFill>
          <a:blip r:embed="rId11">
            <a:duotone>
              <a:prstClr val="black"/>
              <a:schemeClr val="accent3">
                <a:tint val="45000"/>
                <a:satMod val="400000"/>
              </a:schemeClr>
            </a:duotone>
            <a:extLst>
              <a:ext uri="{BEBA8EAE-BF5A-486C-A8C5-ECC9F3942E4B}">
                <a14:imgProps xmlns:a14="http://schemas.microsoft.com/office/drawing/2010/main">
                  <a14:imgLayer r:embed="rId12">
                    <a14:imgEffect>
                      <a14:colorTemperature colorTemp="1500"/>
                    </a14:imgEffect>
                    <a14:imgEffect>
                      <a14:saturation sat="165000"/>
                    </a14:imgEffect>
                  </a14:imgLayer>
                </a14:imgProps>
              </a:ext>
              <a:ext uri="{28A0092B-C50C-407E-A947-70E740481C1C}">
                <a14:useLocalDpi xmlns:a14="http://schemas.microsoft.com/office/drawing/2010/main" val="0"/>
              </a:ext>
            </a:extLst>
          </a:blip>
          <a:srcRect/>
          <a:stretch>
            <a:fillRect/>
          </a:stretch>
        </p:blipFill>
        <p:spPr bwMode="auto">
          <a:xfrm rot="16200000">
            <a:off x="6781409" y="2169533"/>
            <a:ext cx="800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eventsql\dvd\Online_ART\DVD_Art_Sept-2-2010\Artwork_Imagery\Shapes\Arrows\Straight\red up arrow.png"/>
          <p:cNvPicPr>
            <a:picLocks noChangeAspect="1" noChangeArrowheads="1"/>
          </p:cNvPicPr>
          <p:nvPr/>
        </p:nvPicPr>
        <p:blipFill>
          <a:blip r:embed="rId1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4809836" y="2163783"/>
            <a:ext cx="800100" cy="1352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875533" y="1971493"/>
            <a:ext cx="2622257" cy="338554"/>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600" dirty="0" smtClean="0">
                <a:solidFill>
                  <a:schemeClr val="tx1"/>
                </a:solidFill>
              </a:rPr>
              <a:t>VMM Cluster Resources</a:t>
            </a:r>
            <a:endParaRPr lang="en-US" sz="1600" dirty="0">
              <a:solidFill>
                <a:schemeClr val="tx1"/>
              </a:solidFill>
            </a:endParaRPr>
          </a:p>
        </p:txBody>
      </p:sp>
      <p:grpSp>
        <p:nvGrpSpPr>
          <p:cNvPr id="41" name="Group 40"/>
          <p:cNvGrpSpPr/>
          <p:nvPr/>
        </p:nvGrpSpPr>
        <p:grpSpPr>
          <a:xfrm>
            <a:off x="371771" y="2877338"/>
            <a:ext cx="1991153" cy="1163364"/>
            <a:chOff x="371771" y="2877338"/>
            <a:chExt cx="1991153" cy="1163364"/>
          </a:xfrm>
        </p:grpSpPr>
        <p:pic>
          <p:nvPicPr>
            <p:cNvPr id="60" name="Picture 14" descr="\\eventsql\dvd\Online_ART\DVD_Art_Sept-2-2010\Artwork_Imagery\Shapes\Arrows\Straight\red up arrow.png"/>
            <p:cNvPicPr>
              <a:picLocks noChangeAspect="1" noChangeArrowheads="1"/>
            </p:cNvPicPr>
            <p:nvPr/>
          </p:nvPicPr>
          <p:blipFill>
            <a:blip r:embed="rId14">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1286599" y="2863932"/>
              <a:ext cx="800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eventsql\dvd\Online_ART\DVD_Art_Sept-2-2010\Artwork_Imagery\Icons - Illustrations\_ VISTA STYLE\compact dvd disk.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1771" y="2877338"/>
              <a:ext cx="1163364" cy="1163364"/>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9736070" y="2877338"/>
            <a:ext cx="2314665" cy="1163364"/>
            <a:chOff x="9736070" y="2877338"/>
            <a:chExt cx="2314665" cy="1163364"/>
          </a:xfrm>
        </p:grpSpPr>
        <p:pic>
          <p:nvPicPr>
            <p:cNvPr id="70" name="Picture 14" descr="\\eventsql\dvd\Online_ART\DVD_Art_Sept-2-2010\Artwork_Imagery\Shapes\Arrows\Straight\red up arrow.png"/>
            <p:cNvPicPr>
              <a:picLocks noChangeAspect="1" noChangeArrowheads="1"/>
            </p:cNvPicPr>
            <p:nvPr/>
          </p:nvPicPr>
          <p:blipFill>
            <a:blip r:embed="rId14">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0012295" y="2863932"/>
              <a:ext cx="800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eventsql\dvd\Online_ART\DVD_Art_Sept-2-2010\Artwork_Imagery\Icons - Illustrations\_ VISTA STYLE\compact dvd disk.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87371" y="2877338"/>
              <a:ext cx="1163364" cy="1163364"/>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73" name="Picture 7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59473" y="2281680"/>
            <a:ext cx="687252" cy="665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4" name="Picture 7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77061" y="2280914"/>
            <a:ext cx="687252" cy="665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3037" y="2081592"/>
            <a:ext cx="35179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61119" y="2079798"/>
            <a:ext cx="35179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68782" y="3240108"/>
            <a:ext cx="35179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79889" y="3240108"/>
            <a:ext cx="35179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363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5"/>
                                        </p:tgtEl>
                                        <p:attrNameLst>
                                          <p:attrName>style.visibility</p:attrName>
                                        </p:attrNameLst>
                                      </p:cBhvr>
                                      <p:to>
                                        <p:strVal val="hidden"/>
                                      </p:to>
                                    </p:set>
                                  </p:childTnLst>
                                </p:cTn>
                              </p:par>
                            </p:childTnLst>
                          </p:cTn>
                        </p:par>
                        <p:par>
                          <p:cTn id="24" fill="hold">
                            <p:stCondLst>
                              <p:cond delay="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up)">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right)">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4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0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34"/>
                                        </p:tgtEl>
                                        <p:attrNameLst>
                                          <p:attrName>style.visibility</p:attrName>
                                        </p:attrNameLst>
                                      </p:cBhvr>
                                      <p:to>
                                        <p:strVal val="hidden"/>
                                      </p:to>
                                    </p:set>
                                  </p:childTnLst>
                                </p:cTn>
                              </p:par>
                            </p:childTnLst>
                          </p:cTn>
                        </p:par>
                        <p:par>
                          <p:cTn id="74" fill="hold">
                            <p:stCondLst>
                              <p:cond delay="0"/>
                            </p:stCondLst>
                            <p:childTnLst>
                              <p:par>
                                <p:cTn id="75" presetID="22" presetClass="entr" presetSubtype="1"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up)">
                                      <p:cBhvr>
                                        <p:cTn id="77" dur="500"/>
                                        <p:tgtEl>
                                          <p:spTgt spid="23"/>
                                        </p:tgtEl>
                                      </p:cBhvr>
                                    </p:animEffect>
                                  </p:childTnLst>
                                </p:cTn>
                              </p:par>
                            </p:childTnLst>
                          </p:cTn>
                        </p:par>
                        <p:par>
                          <p:cTn id="78" fill="hold">
                            <p:stCondLst>
                              <p:cond delay="500"/>
                            </p:stCondLst>
                            <p:childTnLst>
                              <p:par>
                                <p:cTn id="79" presetID="1" presetClass="entr" presetSubtype="0"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7"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HA VMM Server Setup</a:t>
            </a:r>
            <a:br>
              <a:rPr lang="en-US" smtClean="0"/>
            </a:br>
            <a:r>
              <a:rPr lang="en-US" smtClean="0"/>
              <a:t>First Node</a:t>
            </a:r>
            <a:endParaRPr lang="en-US" dirty="0"/>
          </a:p>
        </p:txBody>
      </p:sp>
    </p:spTree>
    <p:extLst>
      <p:ext uri="{BB962C8B-B14F-4D97-AF65-F5344CB8AC3E}">
        <p14:creationId xmlns:p14="http://schemas.microsoft.com/office/powerpoint/2010/main" val="310931848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Setup Improvements </a:t>
            </a:r>
            <a:endParaRPr lang="en-US" sz="2000" dirty="0"/>
          </a:p>
        </p:txBody>
      </p:sp>
      <p:sp>
        <p:nvSpPr>
          <p:cNvPr id="3" name="Content Placeholder 2"/>
          <p:cNvSpPr>
            <a:spLocks noGrp="1"/>
          </p:cNvSpPr>
          <p:nvPr>
            <p:ph idx="1"/>
          </p:nvPr>
        </p:nvSpPr>
        <p:spPr/>
        <p:txBody>
          <a:bodyPr>
            <a:normAutofit fontScale="25000" lnSpcReduction="20000"/>
          </a:bodyPr>
          <a:lstStyle/>
          <a:p>
            <a:pPr marL="0" indent="0">
              <a:buSzPct val="100000"/>
              <a:buNone/>
            </a:pPr>
            <a:r>
              <a:rPr lang="en-US" sz="11200" smtClean="0">
                <a:solidFill>
                  <a:schemeClr val="accent1"/>
                </a:solidFill>
              </a:rPr>
              <a:t> Update Setup*</a:t>
            </a:r>
          </a:p>
          <a:p>
            <a:pPr lvl="1"/>
            <a:r>
              <a:rPr lang="en-US" sz="11200" smtClean="0"/>
              <a:t>Setup can update itself before it starts</a:t>
            </a:r>
          </a:p>
          <a:p>
            <a:pPr lvl="1"/>
            <a:endParaRPr lang="en-US" sz="11200" smtClean="0"/>
          </a:p>
          <a:p>
            <a:endParaRPr lang="en-US" sz="12800" smtClean="0"/>
          </a:p>
          <a:p>
            <a:pPr marL="0" indent="0">
              <a:buNone/>
            </a:pPr>
            <a:r>
              <a:rPr lang="en-US" sz="12800" smtClean="0"/>
              <a:t/>
            </a:r>
            <a:br>
              <a:rPr lang="en-US" sz="12800" smtClean="0"/>
            </a:br>
            <a:r>
              <a:rPr lang="en-US" sz="12800" smtClean="0"/>
              <a:t/>
            </a:r>
            <a:br>
              <a:rPr lang="en-US" sz="12800" smtClean="0"/>
            </a:br>
            <a:r>
              <a:rPr lang="en-US" sz="4000" smtClean="0">
                <a:solidFill>
                  <a:srgbClr val="FF0000"/>
                </a:solidFill>
              </a:rPr>
              <a:t>	</a:t>
            </a:r>
            <a:endParaRPr lang="en-US" sz="9600" smtClean="0">
              <a:solidFill>
                <a:srgbClr val="FFFF00"/>
              </a:solidFill>
            </a:endParaRPr>
          </a:p>
          <a:p>
            <a:pPr marL="0" indent="0">
              <a:buSzPct val="100000"/>
              <a:buNone/>
            </a:pPr>
            <a:r>
              <a:rPr lang="en-US" sz="11200" smtClean="0">
                <a:solidFill>
                  <a:schemeClr val="accent1"/>
                </a:solidFill>
              </a:rPr>
              <a:t>Chained Installation and Uninstallation of Components</a:t>
            </a:r>
          </a:p>
          <a:p>
            <a:pPr lvl="1"/>
            <a:r>
              <a:rPr lang="en-US" sz="11200" smtClean="0"/>
              <a:t>VMM Management Server, VMM Console, Self-Service Portal</a:t>
            </a:r>
            <a:endParaRPr lang="en-US" sz="11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032" y="2266950"/>
            <a:ext cx="484164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033" y="4799352"/>
            <a:ext cx="5833206"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78897" y="3087974"/>
            <a:ext cx="4113675"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22638" y="2752368"/>
            <a:ext cx="5158015" cy="461665"/>
          </a:xfrm>
          <a:prstGeom prst="rect">
            <a:avLst/>
          </a:prstGeom>
        </p:spPr>
        <p:txBody>
          <a:bodyPr wrap="none">
            <a:spAutoFit/>
          </a:bodyPr>
          <a:lstStyle/>
          <a:p>
            <a:r>
              <a:rPr lang="en-US" sz="2400" dirty="0">
                <a:solidFill>
                  <a:schemeClr val="accent1"/>
                </a:solidFill>
              </a:rPr>
              <a:t>* Will be </a:t>
            </a:r>
            <a:r>
              <a:rPr lang="en-US" sz="2400" dirty="0" smtClean="0">
                <a:solidFill>
                  <a:schemeClr val="accent1"/>
                </a:solidFill>
              </a:rPr>
              <a:t>available at RTM timeframe</a:t>
            </a:r>
            <a:endParaRPr lang="en-US" sz="2400" dirty="0">
              <a:solidFill>
                <a:schemeClr val="accent1"/>
              </a:solidFill>
            </a:endParaRPr>
          </a:p>
        </p:txBody>
      </p:sp>
    </p:spTree>
    <p:extLst>
      <p:ext uri="{BB962C8B-B14F-4D97-AF65-F5344CB8AC3E}">
        <p14:creationId xmlns:p14="http://schemas.microsoft.com/office/powerpoint/2010/main" val="2335466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9113" y="228600"/>
            <a:ext cx="11060271" cy="710835"/>
          </a:xfrm>
        </p:spPr>
        <p:txBody>
          <a:bodyPr/>
          <a:lstStyle/>
          <a:p>
            <a:r>
              <a:rPr lang="en-US" dirty="0" smtClean="0"/>
              <a:t>Setup Improvements </a:t>
            </a:r>
            <a:endParaRPr lang="en-US" sz="2000" dirty="0"/>
          </a:p>
        </p:txBody>
      </p:sp>
      <p:sp>
        <p:nvSpPr>
          <p:cNvPr id="3" name="Content Placeholder 2"/>
          <p:cNvSpPr>
            <a:spLocks noGrp="1"/>
          </p:cNvSpPr>
          <p:nvPr>
            <p:ph idx="1"/>
          </p:nvPr>
        </p:nvSpPr>
        <p:spPr/>
        <p:txBody>
          <a:bodyPr>
            <a:noAutofit/>
          </a:bodyPr>
          <a:lstStyle/>
          <a:p>
            <a:pPr marL="0" indent="0">
              <a:buSzPct val="100000"/>
              <a:buNone/>
            </a:pPr>
            <a:r>
              <a:rPr lang="en-US" sz="3000" dirty="0" smtClean="0">
                <a:solidFill>
                  <a:schemeClr val="tx1"/>
                </a:solidFill>
              </a:rPr>
              <a:t>No need to type CDKEY, will complete </a:t>
            </a:r>
            <a:r>
              <a:rPr lang="en-US" sz="3000" dirty="0">
                <a:solidFill>
                  <a:schemeClr val="tx1"/>
                </a:solidFill>
              </a:rPr>
              <a:t>as </a:t>
            </a:r>
            <a:r>
              <a:rPr lang="en-US" sz="3000" dirty="0" smtClean="0">
                <a:solidFill>
                  <a:schemeClr val="tx1"/>
                </a:solidFill>
              </a:rPr>
              <a:t>“Evaluation Edition” if </a:t>
            </a:r>
            <a:r>
              <a:rPr lang="en-US" sz="3000" dirty="0">
                <a:solidFill>
                  <a:schemeClr val="tx1"/>
                </a:solidFill>
              </a:rPr>
              <a:t>n</a:t>
            </a:r>
            <a:r>
              <a:rPr lang="en-US" sz="3000" dirty="0" smtClean="0">
                <a:solidFill>
                  <a:schemeClr val="tx1"/>
                </a:solidFill>
              </a:rPr>
              <a:t>o key is </a:t>
            </a:r>
            <a:r>
              <a:rPr lang="en-US" sz="3000" dirty="0">
                <a:solidFill>
                  <a:schemeClr val="tx1"/>
                </a:solidFill>
              </a:rPr>
              <a:t>e</a:t>
            </a:r>
            <a:r>
              <a:rPr lang="en-US" sz="3000" dirty="0" smtClean="0">
                <a:solidFill>
                  <a:schemeClr val="tx1"/>
                </a:solidFill>
              </a:rPr>
              <a:t>ntered</a:t>
            </a:r>
            <a:endParaRPr lang="en-US" sz="3000"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a:p>
            <a:pPr marL="0" indent="0">
              <a:spcBef>
                <a:spcPts val="0"/>
              </a:spcBef>
              <a:buSzPct val="100000"/>
              <a:buNone/>
            </a:pPr>
            <a:r>
              <a:rPr lang="en-US" sz="3000" dirty="0" smtClean="0">
                <a:solidFill>
                  <a:schemeClr val="tx1"/>
                </a:solidFill>
              </a:rPr>
              <a:t>Upgrade “Evaluation Edition” </a:t>
            </a:r>
            <a:r>
              <a:rPr lang="en-US" sz="3000" dirty="0">
                <a:solidFill>
                  <a:schemeClr val="tx1"/>
                </a:solidFill>
              </a:rPr>
              <a:t>to </a:t>
            </a:r>
            <a:r>
              <a:rPr lang="en-US" sz="3000" dirty="0" smtClean="0">
                <a:solidFill>
                  <a:schemeClr val="tx1"/>
                </a:solidFill>
              </a:rPr>
              <a:t>“Licensed Build” using Console </a:t>
            </a:r>
          </a:p>
          <a:p>
            <a:r>
              <a:rPr lang="en-US" sz="2800" dirty="0">
                <a:solidFill>
                  <a:schemeClr val="tx1"/>
                </a:solidFill>
              </a:rPr>
              <a:t>Use </a:t>
            </a:r>
            <a:r>
              <a:rPr lang="en-US" sz="2800" dirty="0" smtClean="0">
                <a:solidFill>
                  <a:schemeClr val="tx1"/>
                </a:solidFill>
              </a:rPr>
              <a:t>VMM console </a:t>
            </a:r>
            <a:r>
              <a:rPr lang="en-US" sz="2800" dirty="0">
                <a:solidFill>
                  <a:schemeClr val="tx1"/>
                </a:solidFill>
              </a:rPr>
              <a:t>to upgrade your evaluation version to a </a:t>
            </a:r>
            <a:r>
              <a:rPr lang="en-US" sz="2800" dirty="0" smtClean="0">
                <a:solidFill>
                  <a:schemeClr val="tx1"/>
                </a:solidFill>
              </a:rPr>
              <a:t/>
            </a:r>
            <a:br>
              <a:rPr lang="en-US" sz="2800" dirty="0" smtClean="0">
                <a:solidFill>
                  <a:schemeClr val="tx1"/>
                </a:solidFill>
              </a:rPr>
            </a:br>
            <a:r>
              <a:rPr lang="en-US" sz="2800" dirty="0" smtClean="0">
                <a:solidFill>
                  <a:schemeClr val="tx1"/>
                </a:solidFill>
              </a:rPr>
              <a:t>licensed version</a:t>
            </a:r>
          </a:p>
          <a:p>
            <a:r>
              <a:rPr lang="en-US" sz="2800" dirty="0" smtClean="0">
                <a:solidFill>
                  <a:schemeClr val="tx1"/>
                </a:solidFill>
              </a:rPr>
              <a:t>In case of HA VMM you only do this in one node</a:t>
            </a:r>
            <a:endParaRPr lang="en-US" sz="2800" dirty="0">
              <a:solidFill>
                <a:schemeClr val="tx1"/>
              </a:solidFill>
            </a:endParaRPr>
          </a:p>
          <a:p>
            <a:pPr marL="0" indent="0">
              <a:buNone/>
            </a:pPr>
            <a:endParaRPr lang="en-US"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12" y="2423164"/>
            <a:ext cx="5146488" cy="186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08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9112" y="228600"/>
            <a:ext cx="11149013" cy="1052596"/>
          </a:xfrm>
        </p:spPr>
        <p:txBody>
          <a:bodyPr/>
          <a:lstStyle/>
          <a:p>
            <a:r>
              <a:rPr lang="en-US" dirty="0" smtClean="0"/>
              <a:t>Upgrading to VMM 2012</a:t>
            </a:r>
            <a:r>
              <a:rPr lang="en-US" dirty="0"/>
              <a:t/>
            </a:r>
            <a:br>
              <a:rPr lang="en-US" dirty="0"/>
            </a:br>
            <a:r>
              <a:rPr lang="en-US" sz="3200" dirty="0" smtClean="0">
                <a:solidFill>
                  <a:schemeClr val="accent1"/>
                </a:solidFill>
              </a:rPr>
              <a:t>Preparation</a:t>
            </a:r>
            <a:endParaRPr lang="en-US" sz="4000" dirty="0">
              <a:solidFill>
                <a:schemeClr val="accent1"/>
              </a:solidFill>
            </a:endParaRPr>
          </a:p>
        </p:txBody>
      </p:sp>
      <p:sp>
        <p:nvSpPr>
          <p:cNvPr id="3" name="Content Placeholder 2"/>
          <p:cNvSpPr>
            <a:spLocks noGrp="1"/>
          </p:cNvSpPr>
          <p:nvPr>
            <p:ph idx="1"/>
          </p:nvPr>
        </p:nvSpPr>
        <p:spPr>
          <a:xfrm>
            <a:off x="521154" y="1905000"/>
            <a:ext cx="11173090" cy="3048000"/>
          </a:xfrm>
        </p:spPr>
        <p:txBody>
          <a:bodyPr>
            <a:normAutofit/>
          </a:bodyPr>
          <a:lstStyle/>
          <a:p>
            <a:r>
              <a:rPr lang="en-US" dirty="0" smtClean="0"/>
              <a:t>Support for only (n-1) </a:t>
            </a:r>
            <a:r>
              <a:rPr lang="en-US" dirty="0"/>
              <a:t>VMM Server version </a:t>
            </a:r>
            <a:endParaRPr lang="en-US" dirty="0" smtClean="0"/>
          </a:p>
          <a:p>
            <a:pPr lvl="1"/>
            <a:r>
              <a:rPr lang="en-US" dirty="0" smtClean="0"/>
              <a:t>VMM </a:t>
            </a:r>
            <a:r>
              <a:rPr lang="en-US" dirty="0"/>
              <a:t>2008 R2 </a:t>
            </a:r>
            <a:r>
              <a:rPr lang="en-US" dirty="0" smtClean="0"/>
              <a:t>SP1</a:t>
            </a:r>
          </a:p>
          <a:p>
            <a:r>
              <a:rPr lang="en-US" dirty="0" smtClean="0">
                <a:solidFill>
                  <a:schemeClr val="tx1"/>
                </a:solidFill>
              </a:rPr>
              <a:t>Make sure to upgrade your VMM 2008 R2 Server to VMM 2008 R2 SP1</a:t>
            </a:r>
          </a:p>
          <a:p>
            <a:r>
              <a:rPr lang="en-US" dirty="0" smtClean="0">
                <a:solidFill>
                  <a:schemeClr val="accent1"/>
                </a:solidFill>
              </a:rPr>
              <a:t>No </a:t>
            </a:r>
            <a:r>
              <a:rPr lang="en-US" dirty="0">
                <a:solidFill>
                  <a:schemeClr val="accent1"/>
                </a:solidFill>
              </a:rPr>
              <a:t>support for </a:t>
            </a:r>
            <a:r>
              <a:rPr lang="en-US" dirty="0" smtClean="0">
                <a:solidFill>
                  <a:schemeClr val="accent1"/>
                </a:solidFill>
              </a:rPr>
              <a:t>“direct” </a:t>
            </a:r>
            <a:r>
              <a:rPr lang="en-US" dirty="0">
                <a:solidFill>
                  <a:schemeClr val="accent1"/>
                </a:solidFill>
              </a:rPr>
              <a:t>upgrade from VMM 2007, VMM 2008  or </a:t>
            </a:r>
            <a:r>
              <a:rPr lang="en-US" dirty="0" smtClean="0">
                <a:solidFill>
                  <a:schemeClr val="accent1"/>
                </a:solidFill>
              </a:rPr>
              <a:t>VMM </a:t>
            </a:r>
            <a:r>
              <a:rPr lang="en-US" dirty="0">
                <a:solidFill>
                  <a:schemeClr val="accent1"/>
                </a:solidFill>
              </a:rPr>
              <a:t>2008 </a:t>
            </a:r>
            <a:r>
              <a:rPr lang="en-US" dirty="0" smtClean="0">
                <a:solidFill>
                  <a:schemeClr val="accent1"/>
                </a:solidFill>
              </a:rPr>
              <a:t>R2</a:t>
            </a:r>
            <a:endParaRPr lang="en-US" dirty="0">
              <a:solidFill>
                <a:schemeClr val="accent1"/>
              </a:solidFill>
            </a:endParaRPr>
          </a:p>
        </p:txBody>
      </p:sp>
    </p:spTree>
    <p:extLst>
      <p:ext uri="{BB962C8B-B14F-4D97-AF65-F5344CB8AC3E}">
        <p14:creationId xmlns:p14="http://schemas.microsoft.com/office/powerpoint/2010/main" val="1542260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9112" y="228600"/>
            <a:ext cx="11149013" cy="1052596"/>
          </a:xfrm>
        </p:spPr>
        <p:txBody>
          <a:bodyPr/>
          <a:lstStyle/>
          <a:p>
            <a:r>
              <a:rPr lang="en-US" dirty="0" smtClean="0"/>
              <a:t>Upgrading to VMM 2012</a:t>
            </a:r>
            <a:r>
              <a:rPr lang="en-US" dirty="0"/>
              <a:t/>
            </a:r>
            <a:br>
              <a:rPr lang="en-US" dirty="0"/>
            </a:br>
            <a:r>
              <a:rPr lang="en-US" sz="3200" dirty="0" smtClean="0">
                <a:solidFill>
                  <a:schemeClr val="accent1"/>
                </a:solidFill>
              </a:rPr>
              <a:t>Preparation</a:t>
            </a:r>
            <a:endParaRPr lang="en-US" dirty="0">
              <a:solidFill>
                <a:schemeClr val="accent1"/>
              </a:solidFill>
            </a:endParaRPr>
          </a:p>
        </p:txBody>
      </p:sp>
      <p:sp>
        <p:nvSpPr>
          <p:cNvPr id="3" name="Content Placeholder 2"/>
          <p:cNvSpPr>
            <a:spLocks noGrp="1"/>
          </p:cNvSpPr>
          <p:nvPr>
            <p:ph idx="1"/>
          </p:nvPr>
        </p:nvSpPr>
        <p:spPr>
          <a:xfrm>
            <a:off x="519113" y="1897743"/>
            <a:ext cx="11214099" cy="4045857"/>
          </a:xfrm>
        </p:spPr>
        <p:txBody>
          <a:bodyPr>
            <a:normAutofit/>
          </a:bodyPr>
          <a:lstStyle/>
          <a:p>
            <a:r>
              <a:rPr lang="en-US" dirty="0" smtClean="0"/>
              <a:t>Uninstall Windows AIK 1.0 from VMM server</a:t>
            </a:r>
          </a:p>
          <a:p>
            <a:pPr lvl="1"/>
            <a:r>
              <a:rPr lang="en-US" dirty="0"/>
              <a:t>VMM 2012 does not come with Windows AIK anymore </a:t>
            </a:r>
          </a:p>
          <a:p>
            <a:pPr lvl="1"/>
            <a:r>
              <a:rPr lang="en-US" dirty="0" smtClean="0"/>
              <a:t>Windows </a:t>
            </a:r>
            <a:r>
              <a:rPr lang="en-US" dirty="0"/>
              <a:t>AIK 2.0 does not support direct upgrade </a:t>
            </a:r>
          </a:p>
          <a:p>
            <a:pPr lvl="1"/>
            <a:r>
              <a:rPr lang="en-US" dirty="0" smtClean="0">
                <a:solidFill>
                  <a:schemeClr val="accent1"/>
                </a:solidFill>
              </a:rPr>
              <a:t>WAIK 1.0 needs to be uninstalled and </a:t>
            </a:r>
            <a:r>
              <a:rPr lang="en-US" dirty="0">
                <a:solidFill>
                  <a:schemeClr val="accent1"/>
                </a:solidFill>
              </a:rPr>
              <a:t>WAIK </a:t>
            </a:r>
            <a:r>
              <a:rPr lang="en-US" dirty="0" smtClean="0">
                <a:solidFill>
                  <a:schemeClr val="accent1"/>
                </a:solidFill>
              </a:rPr>
              <a:t>2.0 must be downloaded and installed manually (on all nodes if HA VMM)</a:t>
            </a:r>
          </a:p>
          <a:p>
            <a:r>
              <a:rPr lang="en-US" dirty="0" smtClean="0">
                <a:solidFill>
                  <a:schemeClr val="tx1"/>
                </a:solidFill>
              </a:rPr>
              <a:t>If upgrading directly to HA VMM make sure DKM group is pre-created </a:t>
            </a:r>
          </a:p>
          <a:p>
            <a:pPr lvl="1"/>
            <a:r>
              <a:rPr lang="en-US" dirty="0" smtClean="0">
                <a:solidFill>
                  <a:schemeClr val="tx1"/>
                </a:solidFill>
              </a:rPr>
              <a:t>HA VMM requires DKM group name at setup time</a:t>
            </a:r>
          </a:p>
        </p:txBody>
      </p:sp>
    </p:spTree>
    <p:extLst>
      <p:ext uri="{BB962C8B-B14F-4D97-AF65-F5344CB8AC3E}">
        <p14:creationId xmlns:p14="http://schemas.microsoft.com/office/powerpoint/2010/main" val="367929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Upgrading to VMM 2012</a:t>
            </a:r>
            <a:r>
              <a:rPr lang="en-US" dirty="0"/>
              <a:t/>
            </a:r>
            <a:br>
              <a:rPr lang="en-US" dirty="0"/>
            </a:br>
            <a:r>
              <a:rPr lang="en-US" sz="3200" dirty="0" smtClean="0">
                <a:solidFill>
                  <a:schemeClr val="accent1"/>
                </a:solidFill>
              </a:rPr>
              <a:t>Preparation</a:t>
            </a:r>
            <a:endParaRPr lang="en-US" dirty="0">
              <a:solidFill>
                <a:schemeClr val="accent1"/>
              </a:solidFill>
            </a:endParaRPr>
          </a:p>
        </p:txBody>
      </p:sp>
      <p:sp>
        <p:nvSpPr>
          <p:cNvPr id="3" name="Content Placeholder 2"/>
          <p:cNvSpPr>
            <a:spLocks noGrp="1"/>
          </p:cNvSpPr>
          <p:nvPr>
            <p:ph idx="1"/>
          </p:nvPr>
        </p:nvSpPr>
        <p:spPr>
          <a:xfrm>
            <a:off x="529733" y="1894228"/>
            <a:ext cx="11173090" cy="5166360"/>
          </a:xfrm>
        </p:spPr>
        <p:txBody>
          <a:bodyPr>
            <a:normAutofit/>
          </a:bodyPr>
          <a:lstStyle/>
          <a:p>
            <a:r>
              <a:rPr lang="en-US" dirty="0" smtClean="0"/>
              <a:t>Make sure the database server you will use for VMM is SQL Server 2008 and higher version</a:t>
            </a:r>
          </a:p>
          <a:p>
            <a:pPr lvl="1"/>
            <a:r>
              <a:rPr lang="en-US" dirty="0" smtClean="0">
                <a:solidFill>
                  <a:schemeClr val="accent1"/>
                </a:solidFill>
              </a:rPr>
              <a:t>Make sure to upgrade your SQL Server for VMM 2012 prior</a:t>
            </a:r>
            <a:br>
              <a:rPr lang="en-US" dirty="0" smtClean="0">
                <a:solidFill>
                  <a:schemeClr val="accent1"/>
                </a:solidFill>
              </a:rPr>
            </a:br>
            <a:r>
              <a:rPr lang="en-US" dirty="0" smtClean="0">
                <a:solidFill>
                  <a:schemeClr val="accent1"/>
                </a:solidFill>
              </a:rPr>
              <a:t>to </a:t>
            </a:r>
            <a:r>
              <a:rPr lang="en-US" dirty="0">
                <a:solidFill>
                  <a:schemeClr val="accent1"/>
                </a:solidFill>
              </a:rPr>
              <a:t>upgrade</a:t>
            </a:r>
            <a:endParaRPr lang="en-US" dirty="0" smtClean="0">
              <a:solidFill>
                <a:schemeClr val="accent1"/>
              </a:solidFill>
            </a:endParaRPr>
          </a:p>
          <a:p>
            <a:pPr lvl="1"/>
            <a:r>
              <a:rPr lang="en-US" dirty="0" smtClean="0"/>
              <a:t>Alternate approach to upgrading SQL Server: </a:t>
            </a:r>
          </a:p>
          <a:p>
            <a:pPr lvl="2"/>
            <a:r>
              <a:rPr lang="en-US" sz="2800" dirty="0" smtClean="0"/>
              <a:t>Example: VMM 2008 R2 SP1 database on SQL Server 2005</a:t>
            </a:r>
          </a:p>
        </p:txBody>
      </p:sp>
      <p:pic>
        <p:nvPicPr>
          <p:cNvPr id="6" name="Picture 14" descr="\\eventsql\dvd\Online_ART\DVD_Art_Sept-2-2010\Artwork_Imagery\Shapes\Arrows\Straight\red up arrow.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3849018" y="4714150"/>
            <a:ext cx="800100" cy="1352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97873" y="4882594"/>
            <a:ext cx="2081048" cy="1015663"/>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91440" rIns="91440" bIns="91440" rtlCol="0">
            <a:spAutoFit/>
          </a:bodyPr>
          <a:lstStyle>
            <a:defPPr>
              <a:defRPr lang="en-US"/>
            </a:defPPr>
            <a:lvl1pPr lvl="0">
              <a:defRPr>
                <a:solidFill>
                  <a:schemeClr val="bg1"/>
                </a:solidFill>
              </a:defRPr>
            </a:lvl1pPr>
          </a:lstStyle>
          <a:p>
            <a:r>
              <a:rPr lang="en-US" dirty="0"/>
              <a:t>Backup </a:t>
            </a:r>
          </a:p>
          <a:p>
            <a:r>
              <a:rPr lang="en-US" dirty="0"/>
              <a:t>SQL Server 2005 </a:t>
            </a:r>
          </a:p>
          <a:p>
            <a:r>
              <a:rPr lang="en-US" dirty="0"/>
              <a:t>Database</a:t>
            </a:r>
          </a:p>
        </p:txBody>
      </p:sp>
      <p:sp>
        <p:nvSpPr>
          <p:cNvPr id="10" name="TextBox 9"/>
          <p:cNvSpPr txBox="1"/>
          <p:nvPr/>
        </p:nvSpPr>
        <p:spPr>
          <a:xfrm>
            <a:off x="4925343" y="4892895"/>
            <a:ext cx="2081048" cy="1015663"/>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91440" rIns="91440" bIns="91440" rtlCol="0">
            <a:spAutoFit/>
          </a:bodyPr>
          <a:lstStyle>
            <a:defPPr>
              <a:defRPr lang="en-US"/>
            </a:defPPr>
            <a:lvl1pPr lvl="0">
              <a:defRPr>
                <a:solidFill>
                  <a:schemeClr val="bg1"/>
                </a:solidFill>
              </a:defRPr>
            </a:lvl1pPr>
          </a:lstStyle>
          <a:p>
            <a:r>
              <a:rPr lang="en-US" dirty="0"/>
              <a:t>Restore to </a:t>
            </a:r>
          </a:p>
          <a:p>
            <a:r>
              <a:rPr lang="en-US" dirty="0"/>
              <a:t>SQL Server 2008+ </a:t>
            </a:r>
          </a:p>
          <a:p>
            <a:r>
              <a:rPr lang="en-US" dirty="0"/>
              <a:t>Server</a:t>
            </a:r>
          </a:p>
        </p:txBody>
      </p:sp>
      <p:pic>
        <p:nvPicPr>
          <p:cNvPr id="12" name="Picture 14" descr="\\eventsql\dvd\Online_ART\DVD_Art_Sept-2-2010\Artwork_Imagery\Shapes\Arrows\Straight\red up arrow.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7323938" y="4724451"/>
            <a:ext cx="800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eventsql\dvd\Online_ART\DVD_Art_Sept-2-2010\Artwork_Imagery\Icons - Illustrations\_ XML ICONS\Database 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1667" y="5518802"/>
            <a:ext cx="721126" cy="92040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8480339" y="4607411"/>
            <a:ext cx="2378873" cy="1869589"/>
            <a:chOff x="8480339" y="4477408"/>
            <a:chExt cx="2378873" cy="1869589"/>
          </a:xfrm>
        </p:grpSpPr>
        <p:sp>
          <p:nvSpPr>
            <p:cNvPr id="13" name="TextBox 12"/>
            <p:cNvSpPr txBox="1"/>
            <p:nvPr/>
          </p:nvSpPr>
          <p:spPr>
            <a:xfrm>
              <a:off x="8480339" y="4777337"/>
              <a:ext cx="2081048"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91440" rIns="91440" bIns="91440" rtlCol="0">
              <a:spAutoFit/>
            </a:bodyPr>
            <a:lstStyle/>
            <a:p>
              <a:pPr lvl="0"/>
              <a:r>
                <a:rPr lang="en-US" dirty="0">
                  <a:solidFill>
                    <a:schemeClr val="bg1"/>
                  </a:solidFill>
                </a:rPr>
                <a:t>Install </a:t>
              </a:r>
              <a:br>
                <a:rPr lang="en-US" dirty="0">
                  <a:solidFill>
                    <a:schemeClr val="bg1"/>
                  </a:solidFill>
                </a:rPr>
              </a:br>
              <a:r>
                <a:rPr lang="en-US" dirty="0">
                  <a:solidFill>
                    <a:schemeClr val="bg1"/>
                  </a:solidFill>
                </a:rPr>
                <a:t>VMM 2012 using this </a:t>
              </a:r>
              <a:r>
                <a:rPr lang="en-US" dirty="0" smtClean="0">
                  <a:solidFill>
                    <a:schemeClr val="bg1"/>
                  </a:solidFill>
                </a:rPr>
                <a:t>database, it will be upgraded during installation</a:t>
              </a:r>
              <a:endParaRPr lang="en-US" dirty="0">
                <a:solidFill>
                  <a:schemeClr val="bg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960" y="4477408"/>
              <a:ext cx="687252" cy="665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1079622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4.16667E-7 -8.99838E-7 L 0.2819 -8.99838E-7 " pathEditMode="relative" rAng="0" ptsTypes="AA">
                                      <p:cBhvr>
                                        <p:cTn id="26" dur="2000" fill="hold"/>
                                        <p:tgtEl>
                                          <p:spTgt spid="5"/>
                                        </p:tgtEl>
                                        <p:attrNameLst>
                                          <p:attrName>ppt_x</p:attrName>
                                          <p:attrName>ppt_y</p:attrName>
                                        </p:attrNameLst>
                                      </p:cBhvr>
                                      <p:rCtr x="14089"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1000" tmFilter="0, 0; .2, .5; .8, .5; 1, 0"/>
                                        <p:tgtEl>
                                          <p:spTgt spid="5"/>
                                        </p:tgtEl>
                                      </p:cBhvr>
                                    </p:animEffect>
                                    <p:animScale>
                                      <p:cBhvr>
                                        <p:cTn id="3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a:xfrm>
            <a:off x="519112" y="1447799"/>
            <a:ext cx="11149013" cy="3459409"/>
          </a:xfrm>
        </p:spPr>
        <p:txBody>
          <a:bodyPr/>
          <a:lstStyle/>
          <a:p>
            <a:r>
              <a:rPr lang="en-US" dirty="0" smtClean="0"/>
              <a:t>Empower you to deploy VMM 2012 with minimum effort </a:t>
            </a:r>
          </a:p>
          <a:p>
            <a:r>
              <a:rPr lang="en-US" dirty="0" smtClean="0"/>
              <a:t>Empower you so you can take advantage of new setup improvements</a:t>
            </a:r>
          </a:p>
          <a:p>
            <a:endParaRPr lang="en-US" dirty="0" smtClean="0"/>
          </a:p>
          <a:p>
            <a:r>
              <a:rPr lang="en-US" dirty="0" smtClean="0"/>
              <a:t>What do I need to do to…</a:t>
            </a:r>
          </a:p>
          <a:p>
            <a:pPr lvl="1"/>
            <a:r>
              <a:rPr lang="en-US" dirty="0" smtClean="0"/>
              <a:t>Deploy and run a brand new VMM 2012 environment</a:t>
            </a:r>
          </a:p>
          <a:p>
            <a:pPr lvl="1"/>
            <a:r>
              <a:rPr lang="en-US" dirty="0" smtClean="0"/>
              <a:t>Upgrade my existing VMM environment to VMM 2012</a:t>
            </a:r>
            <a:endParaRPr lang="en-US" dirty="0"/>
          </a:p>
        </p:txBody>
      </p:sp>
    </p:spTree>
    <p:extLst>
      <p:ext uri="{BB962C8B-B14F-4D97-AF65-F5344CB8AC3E}">
        <p14:creationId xmlns:p14="http://schemas.microsoft.com/office/powerpoint/2010/main" val="29592858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9112" y="228600"/>
            <a:ext cx="11149013" cy="1052596"/>
          </a:xfrm>
        </p:spPr>
        <p:txBody>
          <a:bodyPr/>
          <a:lstStyle/>
          <a:p>
            <a:r>
              <a:rPr lang="en-US" dirty="0" smtClean="0"/>
              <a:t>Upgrading to VMM 2012</a:t>
            </a:r>
            <a:r>
              <a:rPr lang="en-US" dirty="0"/>
              <a:t/>
            </a:r>
            <a:br>
              <a:rPr lang="en-US" dirty="0"/>
            </a:br>
            <a:r>
              <a:rPr lang="en-US" sz="3200" dirty="0" smtClean="0">
                <a:solidFill>
                  <a:schemeClr val="accent1"/>
                </a:solidFill>
              </a:rPr>
              <a:t>Upgrade Paths</a:t>
            </a:r>
            <a:endParaRPr lang="en-US" sz="4000" dirty="0">
              <a:solidFill>
                <a:schemeClr val="accent1"/>
              </a:solidFill>
            </a:endParaRPr>
          </a:p>
        </p:txBody>
      </p:sp>
      <p:sp>
        <p:nvSpPr>
          <p:cNvPr id="3" name="Content Placeholder 2"/>
          <p:cNvSpPr>
            <a:spLocks noGrp="1"/>
          </p:cNvSpPr>
          <p:nvPr>
            <p:ph idx="1"/>
          </p:nvPr>
        </p:nvSpPr>
        <p:spPr>
          <a:xfrm>
            <a:off x="527050" y="1905000"/>
            <a:ext cx="11173090" cy="5166360"/>
          </a:xfrm>
        </p:spPr>
        <p:txBody>
          <a:bodyPr>
            <a:normAutofit/>
          </a:bodyPr>
          <a:lstStyle/>
          <a:p>
            <a:r>
              <a:rPr lang="en-US" sz="2800" dirty="0" smtClean="0"/>
              <a:t>RTM Versions</a:t>
            </a:r>
          </a:p>
          <a:p>
            <a:pPr lvl="1"/>
            <a:r>
              <a:rPr lang="en-US" sz="2400" dirty="0" smtClean="0"/>
              <a:t>VMM 2008 R2 SP1 RTM -&gt; VMM 2012 RTM</a:t>
            </a:r>
          </a:p>
          <a:p>
            <a:endParaRPr lang="en-US" sz="2800" dirty="0" smtClean="0"/>
          </a:p>
          <a:p>
            <a:r>
              <a:rPr lang="en-US" sz="2800" dirty="0" smtClean="0"/>
              <a:t>In-Place </a:t>
            </a:r>
            <a:r>
              <a:rPr lang="en-US" sz="2800" dirty="0"/>
              <a:t>Upgrade </a:t>
            </a:r>
          </a:p>
          <a:p>
            <a:pPr lvl="1"/>
            <a:r>
              <a:rPr lang="en-US" sz="2400" dirty="0"/>
              <a:t>Standalone VMM server</a:t>
            </a:r>
          </a:p>
          <a:p>
            <a:pPr lvl="1"/>
            <a:r>
              <a:rPr lang="en-US" sz="2400" dirty="0"/>
              <a:t>Upgrade Directly to HA VMM </a:t>
            </a:r>
            <a:r>
              <a:rPr lang="en-US" sz="2400" dirty="0" smtClean="0"/>
              <a:t>Server</a:t>
            </a:r>
          </a:p>
          <a:p>
            <a:pPr lvl="1"/>
            <a:endParaRPr lang="en-US" sz="2400" dirty="0"/>
          </a:p>
          <a:p>
            <a:r>
              <a:rPr lang="en-US" sz="2800" dirty="0"/>
              <a:t>Database Upgrade</a:t>
            </a:r>
          </a:p>
          <a:p>
            <a:pPr lvl="1"/>
            <a:r>
              <a:rPr lang="en-US" sz="2400" dirty="0"/>
              <a:t>Standalone VMM server</a:t>
            </a:r>
          </a:p>
          <a:p>
            <a:pPr lvl="1"/>
            <a:r>
              <a:rPr lang="en-US" sz="2400" dirty="0"/>
              <a:t>Upgrade Directly to HA VMM Server</a:t>
            </a:r>
          </a:p>
          <a:p>
            <a:pPr lvl="2"/>
            <a:endParaRPr lang="en-US" sz="1800" dirty="0"/>
          </a:p>
          <a:p>
            <a:endParaRPr lang="en-US" sz="2800" dirty="0"/>
          </a:p>
          <a:p>
            <a:endParaRPr lang="en-US" dirty="0" smtClean="0"/>
          </a:p>
        </p:txBody>
      </p:sp>
    </p:spTree>
    <p:extLst>
      <p:ext uri="{BB962C8B-B14F-4D97-AF65-F5344CB8AC3E}">
        <p14:creationId xmlns:p14="http://schemas.microsoft.com/office/powerpoint/2010/main" val="2927471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In-Place Upgrade (to HA VMM)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0232846"/>
              </p:ext>
            </p:extLst>
          </p:nvPr>
        </p:nvGraphicFramePr>
        <p:xfrm>
          <a:off x="609441" y="1050927"/>
          <a:ext cx="10969943" cy="5167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2362924" y="3078542"/>
            <a:ext cx="2708501" cy="907941"/>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dirty="0" smtClean="0">
              <a:solidFill>
                <a:schemeClr val="bg1"/>
              </a:solidFill>
            </a:endParaRPr>
          </a:p>
          <a:p>
            <a:r>
              <a:rPr lang="en-US" sz="1700" dirty="0" smtClean="0">
                <a:solidFill>
                  <a:schemeClr val="tx1"/>
                </a:solidFill>
              </a:rPr>
              <a:t>Windows Server 2008 R2</a:t>
            </a:r>
          </a:p>
          <a:p>
            <a:endParaRPr lang="en-US" dirty="0">
              <a:solidFill>
                <a:schemeClr val="bg1"/>
              </a:solidFill>
            </a:endParaRPr>
          </a:p>
        </p:txBody>
      </p:sp>
      <p:sp>
        <p:nvSpPr>
          <p:cNvPr id="22" name="TextBox 21"/>
          <p:cNvSpPr txBox="1"/>
          <p:nvPr/>
        </p:nvSpPr>
        <p:spPr>
          <a:xfrm>
            <a:off x="2362924" y="4039659"/>
            <a:ext cx="2708501" cy="83099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smtClean="0">
                <a:solidFill>
                  <a:schemeClr val="bg1"/>
                </a:solidFill>
              </a:rPr>
              <a:t>VMM 2008 R2 SP1 Server</a:t>
            </a:r>
          </a:p>
          <a:p>
            <a:r>
              <a:rPr lang="en-US" sz="1600" dirty="0" smtClean="0">
                <a:solidFill>
                  <a:schemeClr val="bg1"/>
                </a:solidFill>
              </a:rPr>
              <a:t>VMM 2008 R2 </a:t>
            </a:r>
            <a:r>
              <a:rPr lang="en-US" sz="1600" dirty="0">
                <a:solidFill>
                  <a:schemeClr val="bg1"/>
                </a:solidFill>
              </a:rPr>
              <a:t>SP1 </a:t>
            </a:r>
            <a:r>
              <a:rPr lang="en-US" sz="1600" dirty="0" smtClean="0">
                <a:solidFill>
                  <a:schemeClr val="bg1"/>
                </a:solidFill>
              </a:rPr>
              <a:t>Administrator Console</a:t>
            </a:r>
            <a:endParaRPr lang="en-US" sz="1600" dirty="0">
              <a:solidFill>
                <a:schemeClr val="bg1"/>
              </a:solidFill>
            </a:endParaRPr>
          </a:p>
        </p:txBody>
      </p:sp>
      <p:sp>
        <p:nvSpPr>
          <p:cNvPr id="23" name="TextBox 22"/>
          <p:cNvSpPr txBox="1"/>
          <p:nvPr/>
        </p:nvSpPr>
        <p:spPr>
          <a:xfrm>
            <a:off x="7012931" y="4023565"/>
            <a:ext cx="2723139" cy="923330"/>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solidFill>
                  <a:schemeClr val="tx1"/>
                </a:solidFill>
              </a:rPr>
              <a:t>VMM 2012 </a:t>
            </a:r>
            <a:r>
              <a:rPr lang="en-US" dirty="0" err="1" smtClean="0">
                <a:solidFill>
                  <a:schemeClr val="tx1"/>
                </a:solidFill>
              </a:rPr>
              <a:t>Mgmt</a:t>
            </a:r>
            <a:r>
              <a:rPr lang="en-US" dirty="0" smtClean="0">
                <a:solidFill>
                  <a:schemeClr val="tx1"/>
                </a:solidFill>
              </a:rPr>
              <a:t> Server</a:t>
            </a:r>
          </a:p>
          <a:p>
            <a:r>
              <a:rPr lang="en-US" dirty="0" smtClean="0">
                <a:solidFill>
                  <a:schemeClr val="tx1"/>
                </a:solidFill>
              </a:rPr>
              <a:t>VMM 2012 Console (Passive) </a:t>
            </a:r>
            <a:endParaRPr lang="en-US" dirty="0">
              <a:solidFill>
                <a:schemeClr val="tx1"/>
              </a:solidFill>
            </a:endParaRPr>
          </a:p>
        </p:txBody>
      </p:sp>
      <p:sp>
        <p:nvSpPr>
          <p:cNvPr id="26" name="TextBox 25"/>
          <p:cNvSpPr txBox="1"/>
          <p:nvPr/>
        </p:nvSpPr>
        <p:spPr>
          <a:xfrm>
            <a:off x="4875533" y="1573544"/>
            <a:ext cx="2622256" cy="369332"/>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smtClean="0">
                <a:solidFill>
                  <a:schemeClr val="tx1"/>
                </a:solidFill>
              </a:rPr>
              <a:t>Cluster Resources</a:t>
            </a:r>
            <a:endParaRPr lang="en-US" dirty="0">
              <a:solidFill>
                <a:schemeClr val="tx1"/>
              </a:solidFill>
            </a:endParaRPr>
          </a:p>
        </p:txBody>
      </p:sp>
      <p:sp>
        <p:nvSpPr>
          <p:cNvPr id="32" name="TextBox 31"/>
          <p:cNvSpPr txBox="1"/>
          <p:nvPr/>
        </p:nvSpPr>
        <p:spPr>
          <a:xfrm>
            <a:off x="205260" y="5325937"/>
            <a:ext cx="2512610" cy="66756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a:defRPr sz="2200">
                <a:gradFill>
                  <a:gsLst>
                    <a:gs pos="0">
                      <a:srgbClr val="FFFFFF"/>
                    </a:gs>
                    <a:gs pos="100000">
                      <a:srgbClr val="FFFFFF"/>
                    </a:gs>
                  </a:gsLst>
                  <a:lin ang="5400000" scaled="0"/>
                </a:gradFill>
              </a:defRPr>
            </a:lvl1pPr>
          </a:lstStyle>
          <a:p>
            <a:pPr algn="l"/>
            <a:r>
              <a:rPr lang="en-US" sz="1900" dirty="0">
                <a:solidFill>
                  <a:schemeClr val="bg1"/>
                </a:solidFill>
              </a:rPr>
              <a:t>Active Directory</a:t>
            </a:r>
            <a:br>
              <a:rPr lang="en-US" sz="1900" dirty="0">
                <a:solidFill>
                  <a:schemeClr val="bg1"/>
                </a:solidFill>
              </a:rPr>
            </a:br>
            <a:r>
              <a:rPr lang="en-US" sz="1900" dirty="0">
                <a:solidFill>
                  <a:schemeClr val="bg1"/>
                </a:solidFill>
              </a:rPr>
              <a:t>DKM Group </a:t>
            </a:r>
          </a:p>
        </p:txBody>
      </p:sp>
      <p:sp>
        <p:nvSpPr>
          <p:cNvPr id="37" name="TextBox 36"/>
          <p:cNvSpPr txBox="1"/>
          <p:nvPr/>
        </p:nvSpPr>
        <p:spPr>
          <a:xfrm>
            <a:off x="205260" y="6013459"/>
            <a:ext cx="2512610" cy="369332"/>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solidFill>
                  <a:schemeClr val="tx1"/>
                </a:solidFill>
              </a:rPr>
              <a:t>VMM Encryption Keys</a:t>
            </a:r>
          </a:p>
        </p:txBody>
      </p:sp>
      <p:grpSp>
        <p:nvGrpSpPr>
          <p:cNvPr id="40" name="Group 39"/>
          <p:cNvGrpSpPr/>
          <p:nvPr/>
        </p:nvGrpSpPr>
        <p:grpSpPr>
          <a:xfrm>
            <a:off x="1951896" y="4935680"/>
            <a:ext cx="1562100" cy="1241425"/>
            <a:chOff x="1425261" y="5136075"/>
            <a:chExt cx="1562100" cy="1241425"/>
          </a:xfrm>
        </p:grpSpPr>
        <p:pic>
          <p:nvPicPr>
            <p:cNvPr id="2052" name="Picture 4" descr="\\eventsql\dvd\Online_ART\DVD_Art_Sept-2-2010\Artwork_Imagery\Icons - Illustrations\_ VIRTUALIZATION IC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5261" y="5136075"/>
              <a:ext cx="1562100" cy="12414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eventsql\dvd\Online_ART\DVD_Art_Sept-2-2010\Artwork_Imagery\Shapes\Pyramid Triangle\MSN On Line triangles\triangle gol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0522" y="5442470"/>
              <a:ext cx="536839" cy="463403"/>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eventsql\dvd\Online_ART\DVD_Art_Sept-2-2010\Artwork_Imagery\Icons - Illustrations\_ VIRTUALIZATION IC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3433" y="2289888"/>
            <a:ext cx="1562100" cy="12414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018374" y="2256626"/>
            <a:ext cx="2800767" cy="1731479"/>
            <a:chOff x="7018374" y="2256626"/>
            <a:chExt cx="2800767" cy="1731479"/>
          </a:xfrm>
        </p:grpSpPr>
        <p:sp>
          <p:nvSpPr>
            <p:cNvPr id="21" name="TextBox 20"/>
            <p:cNvSpPr txBox="1"/>
            <p:nvPr/>
          </p:nvSpPr>
          <p:spPr>
            <a:xfrm>
              <a:off x="7018374" y="3064775"/>
              <a:ext cx="2800767" cy="923330"/>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endParaRPr lang="en-US" dirty="0">
                <a:solidFill>
                  <a:schemeClr val="bg1"/>
                </a:solidFill>
              </a:endParaRPr>
            </a:p>
            <a:p>
              <a:r>
                <a:rPr lang="en-US" dirty="0" smtClean="0">
                  <a:solidFill>
                    <a:schemeClr val="tx1"/>
                  </a:solidFill>
                </a:rPr>
                <a:t>Windows </a:t>
              </a:r>
              <a:r>
                <a:rPr lang="en-US" dirty="0">
                  <a:solidFill>
                    <a:schemeClr val="tx1"/>
                  </a:solidFill>
                </a:rPr>
                <a:t>Server 2008 </a:t>
              </a:r>
              <a:r>
                <a:rPr lang="en-US" dirty="0" smtClean="0">
                  <a:solidFill>
                    <a:schemeClr val="tx1"/>
                  </a:solidFill>
                </a:rPr>
                <a:t>R2</a:t>
              </a:r>
            </a:p>
            <a:p>
              <a:endParaRPr lang="en-US" dirty="0">
                <a:solidFill>
                  <a:schemeClr val="bg1"/>
                </a:solidFill>
              </a:endParaRPr>
            </a:p>
          </p:txBody>
        </p:sp>
        <p:pic>
          <p:nvPicPr>
            <p:cNvPr id="53" name="Picture 4" descr="\\eventsql\dvd\Online_ART\DVD_Art_Sept-2-2010\Artwork_Imagery\Icons - Illustrations\_ VIRTUALIZATION IC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7424" y="2256626"/>
              <a:ext cx="1562100" cy="1241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4581829" y="4501324"/>
            <a:ext cx="3211135" cy="1861508"/>
            <a:chOff x="4581829" y="4501324"/>
            <a:chExt cx="3211135" cy="1861508"/>
          </a:xfrm>
        </p:grpSpPr>
        <p:pic>
          <p:nvPicPr>
            <p:cNvPr id="2054" name="Picture 6" descr="\\eventsql\dvd\Online_ART\DVD_Art_Sept-2-2010\Artwork_Imagery\Icons - Illustrations\_ XML ICONS\Database 4 blu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4436" y="4501324"/>
              <a:ext cx="1766153" cy="143752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581829" y="5993500"/>
              <a:ext cx="3211135" cy="369332"/>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dirty="0" smtClean="0">
                  <a:solidFill>
                    <a:schemeClr val="bg1"/>
                  </a:solidFill>
                </a:rPr>
                <a:t>VMM 2008 R2 SP1 Database</a:t>
              </a:r>
              <a:endParaRPr lang="en-US" dirty="0">
                <a:solidFill>
                  <a:schemeClr val="bg1"/>
                </a:solidFill>
              </a:endParaRPr>
            </a:p>
          </p:txBody>
        </p:sp>
      </p:grpSp>
      <p:pic>
        <p:nvPicPr>
          <p:cNvPr id="2060" name="Picture 12" descr="\\eventsql\dvd\Online_ART\DVD_Art_Sept-2-2010\Artwork_Imagery\Icons - Illustrations\_ XML ICONS\Database blu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6098" y="2518987"/>
            <a:ext cx="721126" cy="92040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eventsql\dvd\Online_ART\DVD_Art_Sept-2-2010\Artwork_Imagery\Shapes\Arrows\Straight\red up arrow.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200000">
            <a:off x="6781409" y="2169533"/>
            <a:ext cx="800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eventsql\dvd\Online_ART\DVD_Art_Sept-2-2010\Artwork_Imagery\Shapes\Arrows\Straight\red up arrow.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4809836" y="2163783"/>
            <a:ext cx="800100" cy="1352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875533" y="1971493"/>
            <a:ext cx="2622257" cy="338554"/>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1600" dirty="0" smtClean="0">
                <a:solidFill>
                  <a:schemeClr val="tx1"/>
                </a:solidFill>
              </a:rPr>
              <a:t>VMM Cluster Resources</a:t>
            </a:r>
            <a:endParaRPr lang="en-US" sz="1600" dirty="0">
              <a:solidFill>
                <a:schemeClr val="tx1"/>
              </a:solidFill>
            </a:endParaRPr>
          </a:p>
        </p:txBody>
      </p:sp>
      <p:grpSp>
        <p:nvGrpSpPr>
          <p:cNvPr id="41" name="Group 40"/>
          <p:cNvGrpSpPr/>
          <p:nvPr/>
        </p:nvGrpSpPr>
        <p:grpSpPr>
          <a:xfrm>
            <a:off x="371771" y="2877338"/>
            <a:ext cx="1991153" cy="1163364"/>
            <a:chOff x="371771" y="2877338"/>
            <a:chExt cx="1991153" cy="1163364"/>
          </a:xfrm>
        </p:grpSpPr>
        <p:pic>
          <p:nvPicPr>
            <p:cNvPr id="60" name="Picture 14" descr="\\eventsql\dvd\Online_ART\DVD_Art_Sept-2-2010\Artwork_Imagery\Shapes\Arrows\Straight\red up arrow.png"/>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1286599" y="2863932"/>
              <a:ext cx="800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eventsql\dvd\Online_ART\DVD_Art_Sept-2-2010\Artwork_Imagery\Icons - Illustrations\_ VISTA STYLE\compact dvd disk.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771" y="2877338"/>
              <a:ext cx="1163364" cy="1163364"/>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9736070" y="2877338"/>
            <a:ext cx="2314665" cy="1163364"/>
            <a:chOff x="9736070" y="2877338"/>
            <a:chExt cx="2314665" cy="1163364"/>
          </a:xfrm>
        </p:grpSpPr>
        <p:pic>
          <p:nvPicPr>
            <p:cNvPr id="70" name="Picture 14" descr="\\eventsql\dvd\Online_ART\DVD_Art_Sept-2-2010\Artwork_Imagery\Shapes\Arrows\Straight\red up arrow.png"/>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0012295" y="2863932"/>
              <a:ext cx="800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eventsql\dvd\Online_ART\DVD_Art_Sept-2-2010\Artwork_Imagery\Icons - Illustrations\_ VISTA STYLE\compact dvd disk.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87371" y="2877338"/>
              <a:ext cx="1163364" cy="116336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2371240" y="3066313"/>
            <a:ext cx="2189693" cy="923330"/>
          </a:xfrm>
          <a:prstGeom prst="rect">
            <a:avLst/>
          </a:prstGeom>
        </p:spPr>
        <p:txBody>
          <a:bodyPr wrap="square">
            <a:spAutoFit/>
          </a:bodyPr>
          <a:lstStyle/>
          <a:p>
            <a:r>
              <a:rPr lang="en-US" dirty="0">
                <a:solidFill>
                  <a:srgbClr val="FFFF00"/>
                </a:solidFill>
              </a:rPr>
              <a:t>Node1</a:t>
            </a:r>
          </a:p>
          <a:p>
            <a:endParaRPr lang="en-US" dirty="0" smtClean="0">
              <a:solidFill>
                <a:srgbClr val="FFFF00"/>
              </a:solidFill>
            </a:endParaRPr>
          </a:p>
          <a:p>
            <a:r>
              <a:rPr lang="en-US" dirty="0" smtClean="0">
                <a:solidFill>
                  <a:srgbClr val="FFFF00"/>
                </a:solidFill>
              </a:rPr>
              <a:t>Failover </a:t>
            </a:r>
            <a:r>
              <a:rPr lang="en-US" dirty="0">
                <a:solidFill>
                  <a:srgbClr val="FFFF00"/>
                </a:solidFill>
              </a:rPr>
              <a:t>Clustering</a:t>
            </a:r>
          </a:p>
        </p:txBody>
      </p:sp>
      <p:sp>
        <p:nvSpPr>
          <p:cNvPr id="36" name="Rectangle 35"/>
          <p:cNvSpPr/>
          <p:nvPr/>
        </p:nvSpPr>
        <p:spPr>
          <a:xfrm>
            <a:off x="7009873" y="3066313"/>
            <a:ext cx="2189693" cy="923330"/>
          </a:xfrm>
          <a:prstGeom prst="rect">
            <a:avLst/>
          </a:prstGeom>
        </p:spPr>
        <p:txBody>
          <a:bodyPr wrap="square">
            <a:spAutoFit/>
          </a:bodyPr>
          <a:lstStyle/>
          <a:p>
            <a:r>
              <a:rPr lang="en-US" dirty="0" smtClean="0">
                <a:solidFill>
                  <a:srgbClr val="FFFF00"/>
                </a:solidFill>
              </a:rPr>
              <a:t>Node2</a:t>
            </a:r>
            <a:endParaRPr lang="en-US" dirty="0">
              <a:solidFill>
                <a:srgbClr val="FFFF00"/>
              </a:solidFill>
            </a:endParaRPr>
          </a:p>
          <a:p>
            <a:endParaRPr lang="en-US" dirty="0" smtClean="0">
              <a:solidFill>
                <a:srgbClr val="FFFF00"/>
              </a:solidFill>
            </a:endParaRPr>
          </a:p>
          <a:p>
            <a:r>
              <a:rPr lang="en-US" dirty="0" smtClean="0">
                <a:solidFill>
                  <a:srgbClr val="FFFF00"/>
                </a:solidFill>
              </a:rPr>
              <a:t>Failover </a:t>
            </a:r>
            <a:r>
              <a:rPr lang="en-US" dirty="0">
                <a:solidFill>
                  <a:srgbClr val="FFFF00"/>
                </a:solidFill>
              </a:rPr>
              <a:t>Clustering</a:t>
            </a:r>
          </a:p>
        </p:txBody>
      </p:sp>
      <p:sp>
        <p:nvSpPr>
          <p:cNvPr id="38" name="TextBox 37"/>
          <p:cNvSpPr txBox="1"/>
          <p:nvPr/>
        </p:nvSpPr>
        <p:spPr>
          <a:xfrm>
            <a:off x="2362492" y="4038600"/>
            <a:ext cx="2718175" cy="923330"/>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solidFill>
                  <a:schemeClr val="tx1"/>
                </a:solidFill>
              </a:rPr>
              <a:t>VMM 2012 </a:t>
            </a:r>
            <a:r>
              <a:rPr lang="en-US" dirty="0" err="1" smtClean="0">
                <a:solidFill>
                  <a:schemeClr val="tx1"/>
                </a:solidFill>
              </a:rPr>
              <a:t>Mgmt</a:t>
            </a:r>
            <a:r>
              <a:rPr lang="en-US" dirty="0" smtClean="0">
                <a:solidFill>
                  <a:schemeClr val="tx1"/>
                </a:solidFill>
              </a:rPr>
              <a:t> Server</a:t>
            </a:r>
          </a:p>
          <a:p>
            <a:r>
              <a:rPr lang="en-US" dirty="0" smtClean="0">
                <a:solidFill>
                  <a:schemeClr val="tx1"/>
                </a:solidFill>
              </a:rPr>
              <a:t>VMM 2012 Console (Active)</a:t>
            </a:r>
            <a:endParaRPr lang="en-US" dirty="0">
              <a:solidFill>
                <a:schemeClr val="tx1"/>
              </a:solidFill>
            </a:endParaRPr>
          </a:p>
        </p:txBody>
      </p:sp>
      <p:sp>
        <p:nvSpPr>
          <p:cNvPr id="43" name="TextBox 42"/>
          <p:cNvSpPr txBox="1"/>
          <p:nvPr/>
        </p:nvSpPr>
        <p:spPr>
          <a:xfrm>
            <a:off x="4560933" y="5993500"/>
            <a:ext cx="3232031" cy="369332"/>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smtClean="0">
                <a:solidFill>
                  <a:schemeClr val="tx1"/>
                </a:solidFill>
              </a:rPr>
              <a:t>VMM 2012 Database</a:t>
            </a:r>
            <a:endParaRPr lang="en-US" dirty="0">
              <a:solidFill>
                <a:schemeClr val="tx1"/>
              </a:solidFill>
            </a:endParaRPr>
          </a:p>
        </p:txBody>
      </p:sp>
      <p:pic>
        <p:nvPicPr>
          <p:cNvPr id="44" name="Picture 14" descr="\\eventsql\dvd\Online_ART\DVD_Art_Sept-2-2010\Artwork_Imagery\Shapes\Arrows\Straight\red up arrow.png"/>
          <p:cNvPicPr>
            <a:picLocks noChangeAspect="1" noChangeArrowheads="1"/>
          </p:cNvPicPr>
          <p:nvPr/>
        </p:nvPicPr>
        <p:blipFill>
          <a:blip r:embed="rId15">
            <a:extLst>
              <a:ext uri="{BEBA8EAE-BF5A-486C-A8C5-ECC9F3942E4B}">
                <a14:imgProps xmlns:a14="http://schemas.microsoft.com/office/drawing/2010/main">
                  <a14:imgLayer r:embed="rId13">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424574" y="5473776"/>
            <a:ext cx="1285875" cy="11903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eventsql\dvd\Online_ART\DVD_Art_Sept-2-2010\Artwork_Imagery\Shapes\Arrows\Straight\red up arrow.png"/>
          <p:cNvPicPr>
            <a:picLocks noChangeAspect="1" noChangeArrowheads="1"/>
          </p:cNvPicPr>
          <p:nvPr/>
        </p:nvPicPr>
        <p:blipFill>
          <a:blip r:embed="rId15">
            <a:extLst>
              <a:ext uri="{BEBA8EAE-BF5A-486C-A8C5-ECC9F3942E4B}">
                <a14:imgProps xmlns:a14="http://schemas.microsoft.com/office/drawing/2010/main">
                  <a14:imgLayer r:embed="rId13">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13787" y="3945303"/>
            <a:ext cx="1285875" cy="119035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46445" y="3089905"/>
            <a:ext cx="1991153" cy="1717362"/>
            <a:chOff x="346445" y="3110925"/>
            <a:chExt cx="1991153" cy="1717362"/>
          </a:xfrm>
        </p:grpSpPr>
        <p:grpSp>
          <p:nvGrpSpPr>
            <p:cNvPr id="46" name="Group 45"/>
            <p:cNvGrpSpPr/>
            <p:nvPr/>
          </p:nvGrpSpPr>
          <p:grpSpPr>
            <a:xfrm>
              <a:off x="346445" y="3110925"/>
              <a:ext cx="1991153" cy="1163364"/>
              <a:chOff x="371771" y="2877338"/>
              <a:chExt cx="1991153" cy="1163364"/>
            </a:xfrm>
          </p:grpSpPr>
          <p:pic>
            <p:nvPicPr>
              <p:cNvPr id="47" name="Picture 14" descr="\\eventsql\dvd\Online_ART\DVD_Art_Sept-2-2010\Artwork_Imagery\Shapes\Arrows\Straight\red up arrow.png"/>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1286599" y="2863932"/>
                <a:ext cx="800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eventsql\dvd\Online_ART\DVD_Art_Sept-2-2010\Artwork_Imagery\Icons - Illustrations\_ VISTA STYLE\compact dvd disk.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771" y="2877338"/>
                <a:ext cx="1163364" cy="116336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371771" y="4274289"/>
              <a:ext cx="1777731" cy="553998"/>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Install VMM 2012</a:t>
              </a:r>
            </a:p>
            <a:p>
              <a:r>
                <a:rPr lang="en-US" dirty="0" err="1" smtClean="0">
                  <a:gradFill>
                    <a:gsLst>
                      <a:gs pos="0">
                        <a:schemeClr val="tx1"/>
                      </a:gs>
                      <a:gs pos="86000">
                        <a:schemeClr val="tx1"/>
                      </a:gs>
                    </a:gsLst>
                    <a:lin ang="5400000" scaled="0"/>
                  </a:gradFill>
                </a:rPr>
                <a:t>Prereqs</a:t>
              </a:r>
              <a:endParaRPr lang="en-US" dirty="0" smtClean="0">
                <a:gradFill>
                  <a:gsLst>
                    <a:gs pos="0">
                      <a:schemeClr val="tx1"/>
                    </a:gs>
                    <a:gs pos="86000">
                      <a:schemeClr val="tx1"/>
                    </a:gs>
                  </a:gsLst>
                  <a:lin ang="5400000" scaled="0"/>
                </a:gradFill>
              </a:endParaRPr>
            </a:p>
          </p:txBody>
        </p:sp>
      </p:grpSp>
      <p:grpSp>
        <p:nvGrpSpPr>
          <p:cNvPr id="8" name="Group 7"/>
          <p:cNvGrpSpPr/>
          <p:nvPr/>
        </p:nvGrpSpPr>
        <p:grpSpPr>
          <a:xfrm>
            <a:off x="9730820" y="3071778"/>
            <a:ext cx="2314665" cy="1635044"/>
            <a:chOff x="9730820" y="3071778"/>
            <a:chExt cx="2314665" cy="1635044"/>
          </a:xfrm>
        </p:grpSpPr>
        <p:grpSp>
          <p:nvGrpSpPr>
            <p:cNvPr id="57" name="Group 56"/>
            <p:cNvGrpSpPr/>
            <p:nvPr/>
          </p:nvGrpSpPr>
          <p:grpSpPr>
            <a:xfrm>
              <a:off x="9730820" y="3071778"/>
              <a:ext cx="2314665" cy="1163364"/>
              <a:chOff x="9736070" y="2877338"/>
              <a:chExt cx="2314665" cy="1163364"/>
            </a:xfrm>
          </p:grpSpPr>
          <p:pic>
            <p:nvPicPr>
              <p:cNvPr id="58" name="Picture 14" descr="\\eventsql\dvd\Online_ART\DVD_Art_Sept-2-2010\Artwork_Imagery\Shapes\Arrows\Straight\red up arrow.png"/>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00000">
                <a:off x="10012295" y="2863932"/>
                <a:ext cx="8001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eventsql\dvd\Online_ART\DVD_Art_Sept-2-2010\Artwork_Imagery\Icons - Illustrations\_ VISTA STYLE\compact dvd disk.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87371" y="2877338"/>
                <a:ext cx="1163364" cy="116336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9855399" y="4152824"/>
              <a:ext cx="1777731" cy="553998"/>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Install VMM 2012</a:t>
              </a:r>
            </a:p>
            <a:p>
              <a:r>
                <a:rPr lang="en-US" dirty="0" err="1" smtClean="0">
                  <a:gradFill>
                    <a:gsLst>
                      <a:gs pos="0">
                        <a:schemeClr val="tx1"/>
                      </a:gs>
                      <a:gs pos="86000">
                        <a:schemeClr val="tx1"/>
                      </a:gs>
                    </a:gsLst>
                    <a:lin ang="5400000" scaled="0"/>
                  </a:gradFill>
                </a:rPr>
                <a:t>Prereqs</a:t>
              </a:r>
              <a:endParaRPr lang="en-US" dirty="0" smtClean="0">
                <a:gradFill>
                  <a:gsLst>
                    <a:gs pos="0">
                      <a:schemeClr val="tx1"/>
                    </a:gs>
                    <a:gs pos="86000">
                      <a:schemeClr val="tx1"/>
                    </a:gs>
                  </a:gsLst>
                  <a:lin ang="5400000" scaled="0"/>
                </a:gradFill>
              </a:endParaRPr>
            </a:p>
          </p:txBody>
        </p:sp>
      </p:grpSp>
      <p:pic>
        <p:nvPicPr>
          <p:cNvPr id="63" name="Picture 6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559473" y="2281680"/>
            <a:ext cx="687252" cy="665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 name="Picture 6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77061" y="2280914"/>
            <a:ext cx="687252" cy="665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39519" y="2446338"/>
            <a:ext cx="35179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0994" y="2438365"/>
            <a:ext cx="35179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963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27"/>
                                        </p:tgtEl>
                                        <p:attrNameLst>
                                          <p:attrName>style.visibility</p:attrName>
                                        </p:attrNameLst>
                                      </p:cBhvr>
                                      <p:to>
                                        <p:strVal val="visible"/>
                                      </p:to>
                                    </p:set>
                                  </p:childTnLst>
                                </p:cTn>
                              </p:par>
                            </p:childTnLst>
                          </p:cTn>
                        </p:par>
                        <p:par>
                          <p:cTn id="52" fill="hold">
                            <p:stCondLst>
                              <p:cond delay="0"/>
                            </p:stCondLst>
                            <p:childTnLst>
                              <p:par>
                                <p:cTn id="53" presetID="1" presetClass="exit" presetSubtype="0" fill="hold" nodeType="afterEffect">
                                  <p:stCondLst>
                                    <p:cond delay="0"/>
                                  </p:stCondLst>
                                  <p:childTnLst>
                                    <p:set>
                                      <p:cBhvr>
                                        <p:cTn id="54" dur="1" fill="hold">
                                          <p:stCondLst>
                                            <p:cond delay="0"/>
                                          </p:stCondLst>
                                        </p:cTn>
                                        <p:tgtEl>
                                          <p:spTgt spid="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027"/>
                                        </p:tgtEl>
                                        <p:attrNameLst>
                                          <p:attrName>style.visibility</p:attrName>
                                        </p:attrNameLst>
                                      </p:cBhvr>
                                      <p:to>
                                        <p:strVal val="hidden"/>
                                      </p:to>
                                    </p:set>
                                  </p:childTnLst>
                                </p:cTn>
                              </p:par>
                            </p:childTnLst>
                          </p:cTn>
                        </p:par>
                        <p:par>
                          <p:cTn id="59" fill="hold">
                            <p:stCondLst>
                              <p:cond delay="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childTnLst>
                          </p:cTn>
                        </p:par>
                        <p:par>
                          <p:cTn id="63" fill="hold">
                            <p:stCondLst>
                              <p:cond delay="500"/>
                            </p:stCondLst>
                            <p:childTnLst>
                              <p:par>
                                <p:cTn id="64" presetID="10" presetClass="exit" presetSubtype="0" fill="hold" nodeType="afterEffect">
                                  <p:stCondLst>
                                    <p:cond delay="0"/>
                                  </p:stCondLst>
                                  <p:childTnLst>
                                    <p:animEffect transition="out" filter="fade">
                                      <p:cBhvr>
                                        <p:cTn id="65" dur="500"/>
                                        <p:tgtEl>
                                          <p:spTgt spid="45"/>
                                        </p:tgtEl>
                                      </p:cBhvr>
                                    </p:animEffect>
                                    <p:set>
                                      <p:cBhvr>
                                        <p:cTn id="66" dur="1" fill="hold">
                                          <p:stCondLst>
                                            <p:cond delay="499"/>
                                          </p:stCondLst>
                                        </p:cTn>
                                        <p:tgtEl>
                                          <p:spTgt spid="45"/>
                                        </p:tgtEl>
                                        <p:attrNameLst>
                                          <p:attrName>style.visibility</p:attrName>
                                        </p:attrNameLst>
                                      </p:cBhvr>
                                      <p:to>
                                        <p:strVal val="hidden"/>
                                      </p:to>
                                    </p:set>
                                  </p:childTnLst>
                                </p:cTn>
                              </p:par>
                            </p:childTnLst>
                          </p:cTn>
                        </p:par>
                        <p:par>
                          <p:cTn id="67" fill="hold">
                            <p:stCondLst>
                              <p:cond delay="1000"/>
                            </p:stCondLst>
                            <p:childTnLst>
                              <p:par>
                                <p:cTn id="68" presetID="22" presetClass="entr" presetSubtype="1"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up)">
                                      <p:cBhvr>
                                        <p:cTn id="70" dur="500"/>
                                        <p:tgtEl>
                                          <p:spTgt spid="38"/>
                                        </p:tgtEl>
                                      </p:cBhvr>
                                    </p:animEffect>
                                  </p:childTnLst>
                                </p:cTn>
                              </p:par>
                            </p:childTnLst>
                          </p:cTn>
                        </p:par>
                        <p:par>
                          <p:cTn id="71" fill="hold">
                            <p:stCondLst>
                              <p:cond delay="1500"/>
                            </p:stCondLst>
                            <p:childTnLst>
                              <p:par>
                                <p:cTn id="72" presetID="1" presetClass="entr" presetSubtype="0" fill="hold" nodeType="after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wipe(down)">
                                      <p:cBhvr>
                                        <p:cTn id="78" dur="500"/>
                                        <p:tgtEl>
                                          <p:spTgt spid="44"/>
                                        </p:tgtEl>
                                      </p:cBhvr>
                                    </p:animEffect>
                                  </p:childTnLst>
                                </p:cTn>
                              </p:par>
                            </p:childTnLst>
                          </p:cTn>
                        </p:par>
                        <p:par>
                          <p:cTn id="79" fill="hold">
                            <p:stCondLst>
                              <p:cond delay="500"/>
                            </p:stCondLst>
                            <p:childTnLst>
                              <p:par>
                                <p:cTn id="80" presetID="1" presetClass="exit" presetSubtype="0" fill="hold" nodeType="afterEffect">
                                  <p:stCondLst>
                                    <p:cond delay="0"/>
                                  </p:stCondLst>
                                  <p:childTnLst>
                                    <p:set>
                                      <p:cBhvr>
                                        <p:cTn id="81" dur="1" fill="hold">
                                          <p:stCondLst>
                                            <p:cond delay="0"/>
                                          </p:stCondLst>
                                        </p:cTn>
                                        <p:tgtEl>
                                          <p:spTgt spid="44"/>
                                        </p:tgtEl>
                                        <p:attrNameLst>
                                          <p:attrName>style.visibility</p:attrName>
                                        </p:attrNameLst>
                                      </p:cBhvr>
                                      <p:to>
                                        <p:strVal val="hidden"/>
                                      </p:to>
                                    </p:se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up)">
                                      <p:cBhvr>
                                        <p:cTn id="85" dur="500"/>
                                        <p:tgtEl>
                                          <p:spTgt spid="43"/>
                                        </p:tgtEl>
                                      </p:cBhvr>
                                    </p:animEffect>
                                  </p:childTnLst>
                                </p:cTn>
                              </p:par>
                            </p:childTnLst>
                          </p:cTn>
                        </p:par>
                        <p:par>
                          <p:cTn id="86" fill="hold">
                            <p:stCondLst>
                              <p:cond delay="1000"/>
                            </p:stCondLst>
                            <p:childTnLst>
                              <p:par>
                                <p:cTn id="87" presetID="22" presetClass="entr" presetSubtype="1"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up)">
                                      <p:cBhvr>
                                        <p:cTn id="89" dur="500"/>
                                        <p:tgtEl>
                                          <p:spTgt spid="24"/>
                                        </p:tgtEl>
                                      </p:cBhvr>
                                    </p:animEffec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right)">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26"/>
                                        </p:tgtEl>
                                        <p:attrNameLst>
                                          <p:attrName>style.visibility</p:attrName>
                                        </p:attrNameLst>
                                      </p:cBhvr>
                                      <p:to>
                                        <p:strVal val="visible"/>
                                      </p:to>
                                    </p:set>
                                  </p:childTnLst>
                                </p:cTn>
                              </p:par>
                            </p:childTnLst>
                          </p:cTn>
                        </p:par>
                        <p:par>
                          <p:cTn id="103" fill="hold">
                            <p:stCondLst>
                              <p:cond delay="0"/>
                            </p:stCondLst>
                            <p:childTnLst>
                              <p:par>
                                <p:cTn id="104" presetID="1" presetClass="exit" presetSubtype="0" fill="hold" nodeType="afterEffect">
                                  <p:stCondLst>
                                    <p:cond delay="0"/>
                                  </p:stCondLst>
                                  <p:childTnLst>
                                    <p:set>
                                      <p:cBhvr>
                                        <p:cTn id="105" dur="1" fill="hold">
                                          <p:stCondLst>
                                            <p:cond delay="0"/>
                                          </p:stCondLst>
                                        </p:cTn>
                                        <p:tgtEl>
                                          <p:spTgt spid="4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1026"/>
                                        </p:tgtEl>
                                        <p:attrNameLst>
                                          <p:attrName>style.visibility</p:attrName>
                                        </p:attrNameLst>
                                      </p:cBhvr>
                                      <p:to>
                                        <p:strVal val="hidden"/>
                                      </p:to>
                                    </p:set>
                                  </p:childTnLst>
                                </p:cTn>
                              </p:par>
                            </p:childTnLst>
                          </p:cTn>
                        </p:par>
                        <p:par>
                          <p:cTn id="110" fill="hold">
                            <p:stCondLst>
                              <p:cond delay="0"/>
                            </p:stCondLst>
                            <p:childTnLst>
                              <p:par>
                                <p:cTn id="111" presetID="22" presetClass="entr" presetSubtype="1"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wipe(up)">
                                      <p:cBhvr>
                                        <p:cTn id="113" dur="500"/>
                                        <p:tgtEl>
                                          <p:spTgt spid="23"/>
                                        </p:tgtEl>
                                      </p:cBhvr>
                                    </p:animEffect>
                                  </p:childTnLst>
                                </p:cTn>
                              </p:par>
                            </p:childTnLst>
                          </p:cTn>
                        </p:par>
                        <p:par>
                          <p:cTn id="114" fill="hold">
                            <p:stCondLst>
                              <p:cond delay="500"/>
                            </p:stCondLst>
                            <p:childTnLst>
                              <p:par>
                                <p:cTn id="115" presetID="1" presetClass="entr" presetSubtype="0" fill="hold" nodeType="after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2" grpId="0" animBg="1"/>
      <p:bldP spid="37" grpId="0" animBg="1"/>
      <p:bldP spid="24" grpId="0" animBg="1"/>
      <p:bldP spid="3" grpId="0"/>
      <p:bldP spid="36" grpId="0"/>
      <p:bldP spid="38"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Upgrade (HA VMM or Standalone)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5208613"/>
              </p:ext>
            </p:extLst>
          </p:nvPr>
        </p:nvGraphicFramePr>
        <p:xfrm>
          <a:off x="609441" y="1050927"/>
          <a:ext cx="10969943" cy="5167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 name="Content Placeholder 2"/>
          <p:cNvSpPr txBox="1">
            <a:spLocks/>
          </p:cNvSpPr>
          <p:nvPr/>
        </p:nvSpPr>
        <p:spPr>
          <a:xfrm>
            <a:off x="527050" y="1447800"/>
            <a:ext cx="11149013" cy="1973561"/>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do you need to do this? </a:t>
            </a:r>
            <a:endParaRPr lang="en-US" dirty="0"/>
          </a:p>
          <a:p>
            <a:pPr lvl="1"/>
            <a:r>
              <a:rPr lang="en-US" dirty="0" smtClean="0"/>
              <a:t>SQL Express or SQL 2005</a:t>
            </a:r>
          </a:p>
          <a:p>
            <a:pPr marL="460375" lvl="1" indent="0">
              <a:buNone/>
            </a:pPr>
            <a:endParaRPr lang="en-US" dirty="0" smtClean="0"/>
          </a:p>
          <a:p>
            <a:r>
              <a:rPr lang="en-US" dirty="0" smtClean="0"/>
              <a:t>What </a:t>
            </a:r>
            <a:r>
              <a:rPr lang="en-US" dirty="0"/>
              <a:t>do you need to </a:t>
            </a:r>
            <a:r>
              <a:rPr lang="en-US" dirty="0" smtClean="0"/>
              <a:t>do? </a:t>
            </a:r>
            <a:endParaRPr lang="en-US" dirty="0"/>
          </a:p>
          <a:p>
            <a:pPr lvl="1"/>
            <a:r>
              <a:rPr lang="en-US" dirty="0" smtClean="0"/>
              <a:t>Uninstall VMM and retain database</a:t>
            </a:r>
          </a:p>
          <a:p>
            <a:pPr lvl="1"/>
            <a:r>
              <a:rPr lang="en-US" dirty="0" smtClean="0"/>
              <a:t>Migrate database over to a supported SQL</a:t>
            </a:r>
          </a:p>
          <a:p>
            <a:pPr lvl="1"/>
            <a:r>
              <a:rPr lang="en-US" dirty="0" smtClean="0"/>
              <a:t>Start VMM installation and point to existing DB</a:t>
            </a:r>
            <a:endParaRPr lang="en-US" dirty="0"/>
          </a:p>
          <a:p>
            <a:pPr marL="460375" lvl="1" indent="0">
              <a:buNone/>
            </a:pPr>
            <a:endParaRPr lang="en-US" dirty="0"/>
          </a:p>
          <a:p>
            <a:pPr marL="0" indent="0">
              <a:buNone/>
            </a:pPr>
            <a:endParaRPr lang="en-US" dirty="0"/>
          </a:p>
        </p:txBody>
      </p:sp>
    </p:spTree>
    <p:extLst>
      <p:ext uri="{BB962C8B-B14F-4D97-AF65-F5344CB8AC3E}">
        <p14:creationId xmlns:p14="http://schemas.microsoft.com/office/powerpoint/2010/main" val="1322901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HA VMM Server Setup</a:t>
            </a:r>
            <a:br>
              <a:rPr lang="en-US" dirty="0" smtClean="0"/>
            </a:br>
            <a:r>
              <a:rPr lang="en-US" dirty="0" smtClean="0"/>
              <a:t>Additional Node</a:t>
            </a:r>
            <a:endParaRPr lang="en-US" dirty="0"/>
          </a:p>
        </p:txBody>
      </p:sp>
    </p:spTree>
    <p:extLst>
      <p:ext uri="{BB962C8B-B14F-4D97-AF65-F5344CB8AC3E}">
        <p14:creationId xmlns:p14="http://schemas.microsoft.com/office/powerpoint/2010/main" val="410781924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19112" y="228600"/>
            <a:ext cx="11149013" cy="1052596"/>
          </a:xfrm>
        </p:spPr>
        <p:txBody>
          <a:bodyPr/>
          <a:lstStyle/>
          <a:p>
            <a:r>
              <a:rPr lang="en-US" dirty="0" smtClean="0"/>
              <a:t>Upgrading to VMM 2012</a:t>
            </a:r>
            <a:r>
              <a:rPr lang="en-US" dirty="0"/>
              <a:t/>
            </a:r>
            <a:br>
              <a:rPr lang="en-US" dirty="0"/>
            </a:br>
            <a:r>
              <a:rPr lang="en-US" sz="3200" dirty="0" smtClean="0">
                <a:solidFill>
                  <a:schemeClr val="accent1"/>
                </a:solidFill>
              </a:rPr>
              <a:t>VMM Component Upgrades</a:t>
            </a:r>
            <a:endParaRPr lang="en-US" sz="4000" dirty="0">
              <a:solidFill>
                <a:schemeClr val="accent1"/>
              </a:solidFill>
            </a:endParaRPr>
          </a:p>
        </p:txBody>
      </p:sp>
      <p:sp>
        <p:nvSpPr>
          <p:cNvPr id="3" name="Content Placeholder 2"/>
          <p:cNvSpPr>
            <a:spLocks noGrp="1"/>
          </p:cNvSpPr>
          <p:nvPr>
            <p:ph idx="1"/>
          </p:nvPr>
        </p:nvSpPr>
        <p:spPr>
          <a:xfrm>
            <a:off x="519112" y="1905000"/>
            <a:ext cx="11149013" cy="1973561"/>
          </a:xfrm>
        </p:spPr>
        <p:txBody>
          <a:bodyPr>
            <a:noAutofit/>
          </a:bodyPr>
          <a:lstStyle/>
          <a:p>
            <a:r>
              <a:rPr lang="en-US" dirty="0" smtClean="0"/>
              <a:t>VMM Console </a:t>
            </a:r>
            <a:endParaRPr lang="en-US" dirty="0"/>
          </a:p>
          <a:p>
            <a:pPr lvl="1"/>
            <a:r>
              <a:rPr lang="en-US" dirty="0" smtClean="0"/>
              <a:t>Run VMM 2012 Setup on </a:t>
            </a:r>
            <a:r>
              <a:rPr lang="en-US" dirty="0"/>
              <a:t>computers </a:t>
            </a:r>
            <a:r>
              <a:rPr lang="en-US" dirty="0" smtClean="0"/>
              <a:t>that have VMM 2008 R2 SP1 Administrator Console installed</a:t>
            </a:r>
          </a:p>
          <a:p>
            <a:pPr lvl="1"/>
            <a:r>
              <a:rPr lang="en-US" dirty="0" smtClean="0"/>
              <a:t>Setup will detect </a:t>
            </a:r>
            <a:r>
              <a:rPr lang="en-US" dirty="0"/>
              <a:t>and ask you if you want to </a:t>
            </a:r>
            <a:r>
              <a:rPr lang="en-US" dirty="0" smtClean="0"/>
              <a:t>upgrade the component</a:t>
            </a:r>
          </a:p>
          <a:p>
            <a:r>
              <a:rPr lang="en-US" dirty="0" smtClean="0"/>
              <a:t>Self-Service </a:t>
            </a:r>
            <a:r>
              <a:rPr lang="en-US" dirty="0"/>
              <a:t>Portal</a:t>
            </a:r>
          </a:p>
          <a:p>
            <a:pPr lvl="1"/>
            <a:r>
              <a:rPr lang="en-US" dirty="0" smtClean="0"/>
              <a:t>Uninstall VMM 2008 R2 SP1 Self-Service Porta</a:t>
            </a:r>
            <a:r>
              <a:rPr lang="en-US" dirty="0"/>
              <a:t>l</a:t>
            </a:r>
            <a:r>
              <a:rPr lang="en-US" dirty="0" smtClean="0"/>
              <a:t> </a:t>
            </a:r>
          </a:p>
          <a:p>
            <a:pPr lvl="1"/>
            <a:r>
              <a:rPr lang="en-US" dirty="0" smtClean="0"/>
              <a:t>Install VMM 2012 </a:t>
            </a:r>
            <a:r>
              <a:rPr lang="en-US" dirty="0"/>
              <a:t>Self-Service Portal</a:t>
            </a:r>
            <a:endParaRPr lang="en-US" dirty="0" smtClean="0"/>
          </a:p>
          <a:p>
            <a:endParaRPr lang="en-US" dirty="0"/>
          </a:p>
        </p:txBody>
      </p:sp>
    </p:spTree>
    <p:extLst>
      <p:ext uri="{BB962C8B-B14F-4D97-AF65-F5344CB8AC3E}">
        <p14:creationId xmlns:p14="http://schemas.microsoft.com/office/powerpoint/2010/main" val="443445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9112" y="228600"/>
            <a:ext cx="11149013" cy="1052596"/>
          </a:xfrm>
        </p:spPr>
        <p:txBody>
          <a:bodyPr/>
          <a:lstStyle/>
          <a:p>
            <a:r>
              <a:rPr lang="en-US" dirty="0" smtClean="0"/>
              <a:t>Upgrading to VMM 2012</a:t>
            </a:r>
            <a:r>
              <a:rPr lang="en-US" dirty="0"/>
              <a:t/>
            </a:r>
            <a:br>
              <a:rPr lang="en-US" dirty="0"/>
            </a:br>
            <a:r>
              <a:rPr lang="en-US" sz="3200" dirty="0" smtClean="0">
                <a:solidFill>
                  <a:schemeClr val="accent1"/>
                </a:solidFill>
              </a:rPr>
              <a:t>VMM Component Upgrades</a:t>
            </a:r>
            <a:endParaRPr lang="en-US" sz="4000" dirty="0">
              <a:solidFill>
                <a:schemeClr val="accent1"/>
              </a:solidFill>
            </a:endParaRPr>
          </a:p>
        </p:txBody>
      </p:sp>
      <p:sp>
        <p:nvSpPr>
          <p:cNvPr id="3" name="Content Placeholder 2"/>
          <p:cNvSpPr>
            <a:spLocks noGrp="1"/>
          </p:cNvSpPr>
          <p:nvPr>
            <p:ph idx="1"/>
          </p:nvPr>
        </p:nvSpPr>
        <p:spPr>
          <a:xfrm>
            <a:off x="519112" y="1905000"/>
            <a:ext cx="11149013" cy="1973561"/>
          </a:xfrm>
        </p:spPr>
        <p:txBody>
          <a:bodyPr>
            <a:noAutofit/>
          </a:bodyPr>
          <a:lstStyle/>
          <a:p>
            <a:r>
              <a:rPr lang="en-US" dirty="0" smtClean="0"/>
              <a:t>Host Agents</a:t>
            </a:r>
            <a:endParaRPr lang="en-US" dirty="0"/>
          </a:p>
          <a:p>
            <a:pPr lvl="1"/>
            <a:r>
              <a:rPr lang="en-US" dirty="0" smtClean="0"/>
              <a:t>N-2 agents will be supported </a:t>
            </a:r>
          </a:p>
          <a:p>
            <a:pPr lvl="2"/>
            <a:r>
              <a:rPr lang="en-US" dirty="0" smtClean="0"/>
              <a:t>VMM </a:t>
            </a:r>
            <a:r>
              <a:rPr lang="en-US" dirty="0"/>
              <a:t>2008 R2 </a:t>
            </a:r>
            <a:endParaRPr lang="en-US" dirty="0" smtClean="0"/>
          </a:p>
          <a:p>
            <a:pPr lvl="2"/>
            <a:r>
              <a:rPr lang="en-US" dirty="0" smtClean="0"/>
              <a:t>VMM </a:t>
            </a:r>
            <a:r>
              <a:rPr lang="en-US" dirty="0"/>
              <a:t>2008 R2 </a:t>
            </a:r>
            <a:r>
              <a:rPr lang="en-US" dirty="0" smtClean="0"/>
              <a:t>SP1 </a:t>
            </a:r>
          </a:p>
          <a:p>
            <a:pPr lvl="1"/>
            <a:r>
              <a:rPr lang="en-US" dirty="0" smtClean="0"/>
              <a:t>These hosts are </a:t>
            </a:r>
            <a:r>
              <a:rPr lang="en-US" dirty="0"/>
              <a:t>not supported and will be removed by setup during </a:t>
            </a:r>
            <a:r>
              <a:rPr lang="en-US" dirty="0" smtClean="0"/>
              <a:t>upgrade</a:t>
            </a:r>
          </a:p>
          <a:p>
            <a:pPr lvl="2"/>
            <a:r>
              <a:rPr lang="en-US" dirty="0" smtClean="0"/>
              <a:t>Virtual Server hosts </a:t>
            </a:r>
          </a:p>
          <a:p>
            <a:pPr lvl="2"/>
            <a:r>
              <a:rPr lang="en-US" dirty="0" smtClean="0"/>
              <a:t>VMware </a:t>
            </a:r>
            <a:r>
              <a:rPr lang="en-US" dirty="0" err="1" smtClean="0"/>
              <a:t>vCenter</a:t>
            </a:r>
            <a:r>
              <a:rPr lang="en-US" dirty="0" smtClean="0"/>
              <a:t> versions lower than 4.1 </a:t>
            </a:r>
          </a:p>
          <a:p>
            <a:pPr lvl="2"/>
            <a:r>
              <a:rPr lang="en-US" dirty="0" smtClean="0"/>
              <a:t>ESX host versions 3.5 or below</a:t>
            </a:r>
          </a:p>
          <a:p>
            <a:pPr lvl="1"/>
            <a:r>
              <a:rPr lang="en-US" dirty="0" smtClean="0"/>
              <a:t>Upgrade Compatibility report will warn you about this fact</a:t>
            </a:r>
          </a:p>
          <a:p>
            <a:pPr marL="0" indent="0">
              <a:buNone/>
            </a:pP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511" y="1411340"/>
            <a:ext cx="9201701" cy="522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1615440" y="3886200"/>
            <a:ext cx="8700684" cy="1371600"/>
          </a:xfrm>
          <a:prstGeom prst="rect">
            <a:avLst/>
          </a:prstGeom>
          <a:noFill/>
          <a:ln w="6032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1615440" y="2240278"/>
            <a:ext cx="8700684" cy="1645922"/>
          </a:xfrm>
          <a:prstGeom prst="rect">
            <a:avLst/>
          </a:prstGeom>
          <a:noFill/>
          <a:ln w="6032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1615440" y="5257800"/>
            <a:ext cx="8700681" cy="443225"/>
          </a:xfrm>
          <a:prstGeom prst="rect">
            <a:avLst/>
          </a:prstGeom>
          <a:noFill/>
          <a:ln w="6032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1615440" y="5715000"/>
            <a:ext cx="8700681" cy="443225"/>
          </a:xfrm>
          <a:prstGeom prst="rect">
            <a:avLst/>
          </a:prstGeom>
          <a:noFill/>
          <a:ln w="6032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1615440" y="6172200"/>
            <a:ext cx="8700681" cy="443225"/>
          </a:xfrm>
          <a:prstGeom prst="rect">
            <a:avLst/>
          </a:prstGeom>
          <a:noFill/>
          <a:ln w="60325">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178608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8" grpId="0" animBg="1"/>
      <p:bldP spid="8" grpId="1" animBg="1"/>
      <p:bldP spid="9" grpId="0" animBg="1"/>
      <p:bldP spid="9" grpId="1" animBg="1"/>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19112" y="228600"/>
            <a:ext cx="11149013" cy="1052596"/>
          </a:xfrm>
        </p:spPr>
        <p:txBody>
          <a:bodyPr/>
          <a:lstStyle/>
          <a:p>
            <a:r>
              <a:rPr lang="en-US" dirty="0" smtClean="0"/>
              <a:t>Upgrading to VMM 2012</a:t>
            </a:r>
            <a:r>
              <a:rPr lang="en-US" dirty="0"/>
              <a:t/>
            </a:r>
            <a:br>
              <a:rPr lang="en-US" dirty="0"/>
            </a:br>
            <a:r>
              <a:rPr lang="en-US" sz="3200" dirty="0" smtClean="0">
                <a:solidFill>
                  <a:schemeClr val="accent1"/>
                </a:solidFill>
              </a:rPr>
              <a:t>VMM Component Upgrades</a:t>
            </a:r>
            <a:endParaRPr lang="en-US" sz="4000" dirty="0">
              <a:solidFill>
                <a:schemeClr val="accent1"/>
              </a:solidFill>
            </a:endParaRPr>
          </a:p>
        </p:txBody>
      </p:sp>
      <p:sp>
        <p:nvSpPr>
          <p:cNvPr id="3" name="Content Placeholder 2"/>
          <p:cNvSpPr>
            <a:spLocks noGrp="1"/>
          </p:cNvSpPr>
          <p:nvPr>
            <p:ph idx="1"/>
          </p:nvPr>
        </p:nvSpPr>
        <p:spPr>
          <a:xfrm>
            <a:off x="519112" y="1930400"/>
            <a:ext cx="11149013" cy="1973561"/>
          </a:xfrm>
        </p:spPr>
        <p:txBody>
          <a:bodyPr>
            <a:noAutofit/>
          </a:bodyPr>
          <a:lstStyle/>
          <a:p>
            <a:pPr>
              <a:lnSpc>
                <a:spcPct val="85000"/>
              </a:lnSpc>
            </a:pPr>
            <a:r>
              <a:rPr lang="en-US" dirty="0" smtClean="0"/>
              <a:t>Host Agents</a:t>
            </a:r>
            <a:endParaRPr lang="en-US" sz="1200" dirty="0"/>
          </a:p>
          <a:p>
            <a:pPr lvl="1">
              <a:lnSpc>
                <a:spcPct val="85000"/>
              </a:lnSpc>
            </a:pPr>
            <a:r>
              <a:rPr lang="en-US" dirty="0" smtClean="0"/>
              <a:t>After upgrade all agents will need to be re-associated </a:t>
            </a:r>
          </a:p>
          <a:p>
            <a:pPr lvl="2">
              <a:lnSpc>
                <a:spcPct val="85000"/>
              </a:lnSpc>
            </a:pPr>
            <a:r>
              <a:rPr lang="en-US" dirty="0" smtClean="0"/>
              <a:t>There will be a optional way for setup to start re-association at the end of upgrade wizard</a:t>
            </a:r>
          </a:p>
          <a:p>
            <a:pPr lvl="2">
              <a:lnSpc>
                <a:spcPct val="85000"/>
              </a:lnSpc>
            </a:pPr>
            <a:endParaRPr lang="en-US" dirty="0"/>
          </a:p>
          <a:p>
            <a:pPr lvl="2">
              <a:lnSpc>
                <a:spcPct val="85000"/>
              </a:lnSpc>
            </a:pPr>
            <a:r>
              <a:rPr lang="en-US" dirty="0" smtClean="0"/>
              <a:t>After re-association all agents will have status “Update </a:t>
            </a:r>
            <a:r>
              <a:rPr lang="en-US" dirty="0"/>
              <a:t>Needed”</a:t>
            </a:r>
          </a:p>
          <a:p>
            <a:pPr lvl="2">
              <a:lnSpc>
                <a:spcPct val="85000"/>
              </a:lnSpc>
            </a:pPr>
            <a:r>
              <a:rPr lang="en-US" dirty="0"/>
              <a:t>Multi-select </a:t>
            </a:r>
            <a:r>
              <a:rPr lang="en-US" dirty="0" smtClean="0"/>
              <a:t>agents and select “update”</a:t>
            </a:r>
          </a:p>
          <a:p>
            <a:pPr lvl="2">
              <a:lnSpc>
                <a:spcPct val="85000"/>
              </a:lnSpc>
            </a:pPr>
            <a:r>
              <a:rPr lang="en-US" dirty="0" smtClean="0">
                <a:solidFill>
                  <a:schemeClr val="accent1"/>
                </a:solidFill>
              </a:rPr>
              <a:t>DMZ/Untrusted Domain hosts will be in “Access Denied” state, they can’t be re-associated, they will need to be removed and re-added to VMM 2012 management</a:t>
            </a:r>
            <a:endParaRPr lang="en-US" dirty="0">
              <a:solidFill>
                <a:schemeClr val="accent1"/>
              </a:solidFill>
            </a:endParaRPr>
          </a:p>
          <a:p>
            <a:pPr>
              <a:lnSpc>
                <a:spcPct val="85000"/>
              </a:lnSpc>
            </a:pPr>
            <a:r>
              <a:rPr lang="en-US" dirty="0" smtClean="0"/>
              <a:t>Library Agents are treated same as host agents therefore same procedure needs to be applied</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794" y="3530600"/>
            <a:ext cx="514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270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9112" y="228600"/>
            <a:ext cx="11149013" cy="1052596"/>
          </a:xfrm>
        </p:spPr>
        <p:txBody>
          <a:bodyPr/>
          <a:lstStyle/>
          <a:p>
            <a:r>
              <a:rPr lang="en-US" dirty="0" smtClean="0"/>
              <a:t>Upgrading to VMM 2012</a:t>
            </a:r>
            <a:r>
              <a:rPr lang="en-US" dirty="0"/>
              <a:t/>
            </a:r>
            <a:br>
              <a:rPr lang="en-US" dirty="0"/>
            </a:br>
            <a:r>
              <a:rPr lang="en-US" sz="3200" dirty="0" smtClean="0">
                <a:solidFill>
                  <a:schemeClr val="accent1"/>
                </a:solidFill>
              </a:rPr>
              <a:t>VMM Component Upgrades</a:t>
            </a:r>
            <a:endParaRPr lang="en-US" sz="4000" dirty="0">
              <a:solidFill>
                <a:schemeClr val="accent1"/>
              </a:solidFill>
            </a:endParaRPr>
          </a:p>
        </p:txBody>
      </p:sp>
      <p:sp>
        <p:nvSpPr>
          <p:cNvPr id="3" name="Content Placeholder 2"/>
          <p:cNvSpPr>
            <a:spLocks noGrp="1"/>
          </p:cNvSpPr>
          <p:nvPr>
            <p:ph idx="1"/>
          </p:nvPr>
        </p:nvSpPr>
        <p:spPr>
          <a:xfrm>
            <a:off x="519112" y="1905000"/>
            <a:ext cx="11149013" cy="1973561"/>
          </a:xfrm>
        </p:spPr>
        <p:txBody>
          <a:bodyPr>
            <a:noAutofit/>
          </a:bodyPr>
          <a:lstStyle/>
          <a:p>
            <a:r>
              <a:rPr lang="en-US" dirty="0" smtClean="0"/>
              <a:t>HA VMM Library Considerations </a:t>
            </a:r>
          </a:p>
          <a:p>
            <a:pPr lvl="1"/>
            <a:r>
              <a:rPr lang="en-US" dirty="0" smtClean="0"/>
              <a:t>VMM 2012 HA VMM install does not create a local library share</a:t>
            </a:r>
          </a:p>
          <a:p>
            <a:pPr lvl="1"/>
            <a:r>
              <a:rPr lang="en-US" dirty="0" smtClean="0"/>
              <a:t>But if upgraded directly to HA VMM server it doesn’t remove the existing one</a:t>
            </a:r>
          </a:p>
          <a:p>
            <a:pPr lvl="2"/>
            <a:r>
              <a:rPr lang="en-US" dirty="0" smtClean="0"/>
              <a:t>You will end up with a library server on HA VMM Server Recommendation is not to use this and create new library server and share on an HA file server</a:t>
            </a:r>
          </a:p>
          <a:p>
            <a:pPr lvl="3"/>
            <a:endParaRPr lang="en-US" sz="1600" dirty="0" smtClean="0"/>
          </a:p>
          <a:p>
            <a:pPr marL="0" indent="0">
              <a:buNone/>
            </a:pPr>
            <a:endParaRPr lang="en-US" dirty="0"/>
          </a:p>
        </p:txBody>
      </p:sp>
    </p:spTree>
    <p:extLst>
      <p:ext uri="{BB962C8B-B14F-4D97-AF65-F5344CB8AC3E}">
        <p14:creationId xmlns:p14="http://schemas.microsoft.com/office/powerpoint/2010/main" val="40400963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9112" y="228600"/>
            <a:ext cx="11149013" cy="1052596"/>
          </a:xfrm>
        </p:spPr>
        <p:txBody>
          <a:bodyPr/>
          <a:lstStyle/>
          <a:p>
            <a:r>
              <a:rPr lang="en-US" dirty="0" smtClean="0"/>
              <a:t>Upgrading to VMM 2012</a:t>
            </a:r>
            <a:r>
              <a:rPr lang="en-US" dirty="0"/>
              <a:t/>
            </a:r>
            <a:br>
              <a:rPr lang="en-US" dirty="0"/>
            </a:br>
            <a:r>
              <a:rPr lang="en-US" sz="3200" dirty="0" smtClean="0">
                <a:solidFill>
                  <a:schemeClr val="accent1"/>
                </a:solidFill>
              </a:rPr>
              <a:t>VMM Component Upgrades</a:t>
            </a:r>
            <a:endParaRPr lang="en-US" sz="4000" dirty="0">
              <a:solidFill>
                <a:schemeClr val="accent1"/>
              </a:solidFill>
            </a:endParaRPr>
          </a:p>
        </p:txBody>
      </p:sp>
      <p:sp>
        <p:nvSpPr>
          <p:cNvPr id="3" name="Content Placeholder 2"/>
          <p:cNvSpPr>
            <a:spLocks noGrp="1"/>
          </p:cNvSpPr>
          <p:nvPr>
            <p:ph idx="1"/>
          </p:nvPr>
        </p:nvSpPr>
        <p:spPr>
          <a:xfrm>
            <a:off x="519112" y="1905000"/>
            <a:ext cx="11149013" cy="1973561"/>
          </a:xfrm>
        </p:spPr>
        <p:txBody>
          <a:bodyPr>
            <a:noAutofit/>
          </a:bodyPr>
          <a:lstStyle/>
          <a:p>
            <a:r>
              <a:rPr lang="en-US" dirty="0" smtClean="0"/>
              <a:t>HA VMM Library Considerations</a:t>
            </a:r>
          </a:p>
          <a:p>
            <a:pPr lvl="1"/>
            <a:r>
              <a:rPr lang="en-US" dirty="0" smtClean="0"/>
              <a:t>Suggested library content transfer methods</a:t>
            </a:r>
          </a:p>
          <a:p>
            <a:pPr lvl="2"/>
            <a:r>
              <a:rPr lang="en-US" dirty="0" smtClean="0"/>
              <a:t>All objects with “disk representation” VHDs, Scripts, ISOs etc..</a:t>
            </a:r>
          </a:p>
          <a:p>
            <a:pPr lvl="3"/>
            <a:r>
              <a:rPr lang="en-US" dirty="0" smtClean="0"/>
              <a:t>File copy</a:t>
            </a:r>
          </a:p>
          <a:p>
            <a:pPr lvl="2"/>
            <a:r>
              <a:rPr lang="en-US" dirty="0" smtClean="0"/>
              <a:t>VM Templates </a:t>
            </a:r>
          </a:p>
          <a:p>
            <a:pPr lvl="3"/>
            <a:r>
              <a:rPr lang="en-US" dirty="0" smtClean="0"/>
              <a:t>Use new VMM 2012 template export/import wizard </a:t>
            </a:r>
          </a:p>
          <a:p>
            <a:pPr lvl="2"/>
            <a:r>
              <a:rPr lang="en-US" dirty="0" smtClean="0"/>
              <a:t>Saved VMs</a:t>
            </a:r>
          </a:p>
          <a:p>
            <a:pPr lvl="3"/>
            <a:r>
              <a:rPr lang="en-US" dirty="0" smtClean="0"/>
              <a:t>Deploy and save to the new HA library file share</a:t>
            </a:r>
          </a:p>
          <a:p>
            <a:pPr lvl="3"/>
            <a:r>
              <a:rPr lang="en-US" dirty="0" smtClean="0"/>
              <a:t>This way Custom fields will be preserved </a:t>
            </a:r>
          </a:p>
          <a:p>
            <a:pPr lvl="2"/>
            <a:r>
              <a:rPr lang="en-US" dirty="0" smtClean="0"/>
              <a:t>OS </a:t>
            </a:r>
            <a:r>
              <a:rPr lang="en-US" dirty="0"/>
              <a:t>and HW profiles</a:t>
            </a:r>
          </a:p>
          <a:p>
            <a:pPr lvl="3"/>
            <a:r>
              <a:rPr lang="en-US" dirty="0" smtClean="0"/>
              <a:t>Need to be recreated on the new library share</a:t>
            </a:r>
            <a:endParaRPr lang="en-US" dirty="0"/>
          </a:p>
          <a:p>
            <a:pPr lvl="4"/>
            <a:endParaRPr lang="en-US" sz="2400" dirty="0" smtClean="0"/>
          </a:p>
          <a:p>
            <a:pPr lvl="3"/>
            <a:endParaRPr lang="en-US" sz="1600" dirty="0" smtClean="0"/>
          </a:p>
          <a:p>
            <a:pPr marL="0" indent="0">
              <a:buNone/>
            </a:pPr>
            <a:endParaRPr lang="en-US" dirty="0"/>
          </a:p>
        </p:txBody>
      </p:sp>
    </p:spTree>
    <p:extLst>
      <p:ext uri="{BB962C8B-B14F-4D97-AF65-F5344CB8AC3E}">
        <p14:creationId xmlns:p14="http://schemas.microsoft.com/office/powerpoint/2010/main" val="26282087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HA VMM Server</a:t>
            </a:r>
            <a:br>
              <a:rPr lang="en-US" smtClean="0"/>
            </a:br>
            <a:r>
              <a:rPr lang="en-US" smtClean="0"/>
              <a:t>Failover Simulation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99194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474821" y="1235981"/>
            <a:ext cx="1938528" cy="5369831"/>
            <a:chOff x="7229315" y="1257481"/>
            <a:chExt cx="4164516" cy="5369831"/>
          </a:xfrm>
        </p:grpSpPr>
        <p:graphicFrame>
          <p:nvGraphicFramePr>
            <p:cNvPr id="4" name="Diagram 3"/>
            <p:cNvGraphicFramePr/>
            <p:nvPr>
              <p:extLst>
                <p:ext uri="{D42A27DB-BD31-4B8C-83A1-F6EECF244321}">
                  <p14:modId xmlns:p14="http://schemas.microsoft.com/office/powerpoint/2010/main" val="3195764804"/>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Services</a:t>
              </a:r>
              <a:endParaRPr lang="en-US" sz="2000" b="1" dirty="0">
                <a:solidFill>
                  <a:schemeClr val="tx1"/>
                </a:solidFill>
              </a:endParaRPr>
            </a:p>
          </p:txBody>
        </p:sp>
      </p:grpSp>
      <p:grpSp>
        <p:nvGrpSpPr>
          <p:cNvPr id="6" name="Group 5"/>
          <p:cNvGrpSpPr/>
          <p:nvPr/>
        </p:nvGrpSpPr>
        <p:grpSpPr>
          <a:xfrm>
            <a:off x="7236107" y="1235981"/>
            <a:ext cx="1938528" cy="5369831"/>
            <a:chOff x="7229315" y="1257481"/>
            <a:chExt cx="4164516" cy="5369831"/>
          </a:xfrm>
        </p:grpSpPr>
        <p:graphicFrame>
          <p:nvGraphicFramePr>
            <p:cNvPr id="7" name="Diagram 6"/>
            <p:cNvGraphicFramePr/>
            <p:nvPr>
              <p:extLst>
                <p:ext uri="{D42A27DB-BD31-4B8C-83A1-F6EECF244321}">
                  <p14:modId xmlns:p14="http://schemas.microsoft.com/office/powerpoint/2010/main" val="2904007692"/>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Cloud</a:t>
              </a:r>
            </a:p>
          </p:txBody>
        </p:sp>
      </p:grpSp>
      <p:grpSp>
        <p:nvGrpSpPr>
          <p:cNvPr id="2" name="Group 1"/>
          <p:cNvGrpSpPr/>
          <p:nvPr/>
        </p:nvGrpSpPr>
        <p:grpSpPr>
          <a:xfrm>
            <a:off x="514752" y="1786162"/>
            <a:ext cx="1938528" cy="4819650"/>
            <a:chOff x="514752" y="1611122"/>
            <a:chExt cx="1938528" cy="4819650"/>
          </a:xfrm>
        </p:grpSpPr>
        <p:sp>
          <p:nvSpPr>
            <p:cNvPr id="27" name="Freeform 26"/>
            <p:cNvSpPr/>
            <p:nvPr/>
          </p:nvSpPr>
          <p:spPr>
            <a:xfrm>
              <a:off x="514752" y="1611122"/>
              <a:ext cx="1938528" cy="4819650"/>
            </a:xfrm>
            <a:custGeom>
              <a:avLst/>
              <a:gdLst>
                <a:gd name="connsiteX0" fmla="*/ 0 w 1938528"/>
                <a:gd name="connsiteY0" fmla="*/ 193853 h 4819650"/>
                <a:gd name="connsiteX1" fmla="*/ 193853 w 1938528"/>
                <a:gd name="connsiteY1" fmla="*/ 0 h 4819650"/>
                <a:gd name="connsiteX2" fmla="*/ 1744675 w 1938528"/>
                <a:gd name="connsiteY2" fmla="*/ 0 h 4819650"/>
                <a:gd name="connsiteX3" fmla="*/ 1938528 w 1938528"/>
                <a:gd name="connsiteY3" fmla="*/ 193853 h 4819650"/>
                <a:gd name="connsiteX4" fmla="*/ 1938528 w 1938528"/>
                <a:gd name="connsiteY4" fmla="*/ 4625797 h 4819650"/>
                <a:gd name="connsiteX5" fmla="*/ 1744675 w 1938528"/>
                <a:gd name="connsiteY5" fmla="*/ 4819650 h 4819650"/>
                <a:gd name="connsiteX6" fmla="*/ 193853 w 1938528"/>
                <a:gd name="connsiteY6" fmla="*/ 4819650 h 4819650"/>
                <a:gd name="connsiteX7" fmla="*/ 0 w 1938528"/>
                <a:gd name="connsiteY7" fmla="*/ 4625797 h 4819650"/>
                <a:gd name="connsiteX8" fmla="*/ 0 w 1938528"/>
                <a:gd name="connsiteY8" fmla="*/ 19385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528" h="4819650">
                  <a:moveTo>
                    <a:pt x="0" y="193853"/>
                  </a:moveTo>
                  <a:cubicBezTo>
                    <a:pt x="0" y="86791"/>
                    <a:pt x="86791" y="0"/>
                    <a:pt x="193853" y="0"/>
                  </a:cubicBezTo>
                  <a:lnTo>
                    <a:pt x="1744675" y="0"/>
                  </a:lnTo>
                  <a:cubicBezTo>
                    <a:pt x="1851737" y="0"/>
                    <a:pt x="1938528" y="86791"/>
                    <a:pt x="1938528" y="193853"/>
                  </a:cubicBezTo>
                  <a:lnTo>
                    <a:pt x="1938528" y="4625797"/>
                  </a:lnTo>
                  <a:cubicBezTo>
                    <a:pt x="1938528" y="4732859"/>
                    <a:pt x="1851737" y="4819650"/>
                    <a:pt x="1744675" y="4819650"/>
                  </a:cubicBezTo>
                  <a:lnTo>
                    <a:pt x="193853" y="4819650"/>
                  </a:lnTo>
                  <a:cubicBezTo>
                    <a:pt x="86791" y="4819650"/>
                    <a:pt x="0" y="4732859"/>
                    <a:pt x="0" y="4625797"/>
                  </a:cubicBezTo>
                  <a:lnTo>
                    <a:pt x="0" y="19385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80010" bIns="3453765" numCol="1" spcCol="1270" anchor="ctr" anchorCtr="0">
              <a:noAutofit/>
            </a:bodyPr>
            <a:lstStyle/>
            <a:p>
              <a:pPr lvl="0" algn="ctr" defTabSz="933450">
                <a:lnSpc>
                  <a:spcPct val="90000"/>
                </a:lnSpc>
                <a:spcBef>
                  <a:spcPct val="0"/>
                </a:spcBef>
                <a:spcAft>
                  <a:spcPct val="35000"/>
                </a:spcAft>
              </a:pPr>
              <a:r>
                <a:rPr lang="en-US" sz="2100" kern="1200" dirty="0" smtClean="0"/>
                <a:t>Infrastructure Enhancements</a:t>
              </a:r>
              <a:endParaRPr lang="en-US" sz="2100" b="0" kern="1200" dirty="0"/>
            </a:p>
          </p:txBody>
        </p:sp>
        <p:sp>
          <p:nvSpPr>
            <p:cNvPr id="28" name="Freeform 27"/>
            <p:cNvSpPr/>
            <p:nvPr/>
          </p:nvSpPr>
          <p:spPr>
            <a:xfrm>
              <a:off x="708604" y="3057134"/>
              <a:ext cx="1550822" cy="702120"/>
            </a:xfrm>
            <a:custGeom>
              <a:avLst/>
              <a:gdLst>
                <a:gd name="connsiteX0" fmla="*/ 0 w 1550822"/>
                <a:gd name="connsiteY0" fmla="*/ 70212 h 702120"/>
                <a:gd name="connsiteX1" fmla="*/ 70212 w 1550822"/>
                <a:gd name="connsiteY1" fmla="*/ 0 h 702120"/>
                <a:gd name="connsiteX2" fmla="*/ 1480610 w 1550822"/>
                <a:gd name="connsiteY2" fmla="*/ 0 h 702120"/>
                <a:gd name="connsiteX3" fmla="*/ 1550822 w 1550822"/>
                <a:gd name="connsiteY3" fmla="*/ 70212 h 702120"/>
                <a:gd name="connsiteX4" fmla="*/ 1550822 w 1550822"/>
                <a:gd name="connsiteY4" fmla="*/ 631908 h 702120"/>
                <a:gd name="connsiteX5" fmla="*/ 1480610 w 1550822"/>
                <a:gd name="connsiteY5" fmla="*/ 702120 h 702120"/>
                <a:gd name="connsiteX6" fmla="*/ 70212 w 1550822"/>
                <a:gd name="connsiteY6" fmla="*/ 702120 h 702120"/>
                <a:gd name="connsiteX7" fmla="*/ 0 w 1550822"/>
                <a:gd name="connsiteY7" fmla="*/ 631908 h 702120"/>
                <a:gd name="connsiteX8" fmla="*/ 0 w 15508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22" h="702120">
                  <a:moveTo>
                    <a:pt x="0" y="70212"/>
                  </a:moveTo>
                  <a:cubicBezTo>
                    <a:pt x="0" y="31435"/>
                    <a:pt x="31435" y="0"/>
                    <a:pt x="70212" y="0"/>
                  </a:cubicBezTo>
                  <a:lnTo>
                    <a:pt x="1480610" y="0"/>
                  </a:lnTo>
                  <a:cubicBezTo>
                    <a:pt x="1519387" y="0"/>
                    <a:pt x="1550822" y="31435"/>
                    <a:pt x="1550822" y="70212"/>
                  </a:cubicBezTo>
                  <a:lnTo>
                    <a:pt x="1550822" y="631908"/>
                  </a:lnTo>
                  <a:cubicBezTo>
                    <a:pt x="1550822" y="670685"/>
                    <a:pt x="1519387" y="702120"/>
                    <a:pt x="14806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HA VMM Server</a:t>
              </a:r>
              <a:endParaRPr lang="en-US" sz="1400" kern="1200" dirty="0"/>
            </a:p>
          </p:txBody>
        </p:sp>
        <p:sp>
          <p:nvSpPr>
            <p:cNvPr id="29" name="Freeform 28"/>
            <p:cNvSpPr/>
            <p:nvPr/>
          </p:nvSpPr>
          <p:spPr>
            <a:xfrm>
              <a:off x="708604" y="3867273"/>
              <a:ext cx="1550822" cy="702120"/>
            </a:xfrm>
            <a:custGeom>
              <a:avLst/>
              <a:gdLst>
                <a:gd name="connsiteX0" fmla="*/ 0 w 1550822"/>
                <a:gd name="connsiteY0" fmla="*/ 70212 h 702120"/>
                <a:gd name="connsiteX1" fmla="*/ 70212 w 1550822"/>
                <a:gd name="connsiteY1" fmla="*/ 0 h 702120"/>
                <a:gd name="connsiteX2" fmla="*/ 1480610 w 1550822"/>
                <a:gd name="connsiteY2" fmla="*/ 0 h 702120"/>
                <a:gd name="connsiteX3" fmla="*/ 1550822 w 1550822"/>
                <a:gd name="connsiteY3" fmla="*/ 70212 h 702120"/>
                <a:gd name="connsiteX4" fmla="*/ 1550822 w 1550822"/>
                <a:gd name="connsiteY4" fmla="*/ 631908 h 702120"/>
                <a:gd name="connsiteX5" fmla="*/ 1480610 w 1550822"/>
                <a:gd name="connsiteY5" fmla="*/ 702120 h 702120"/>
                <a:gd name="connsiteX6" fmla="*/ 70212 w 1550822"/>
                <a:gd name="connsiteY6" fmla="*/ 702120 h 702120"/>
                <a:gd name="connsiteX7" fmla="*/ 0 w 1550822"/>
                <a:gd name="connsiteY7" fmla="*/ 631908 h 702120"/>
                <a:gd name="connsiteX8" fmla="*/ 0 w 15508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22" h="702120">
                  <a:moveTo>
                    <a:pt x="0" y="70212"/>
                  </a:moveTo>
                  <a:cubicBezTo>
                    <a:pt x="0" y="31435"/>
                    <a:pt x="31435" y="0"/>
                    <a:pt x="70212" y="0"/>
                  </a:cubicBezTo>
                  <a:lnTo>
                    <a:pt x="1480610" y="0"/>
                  </a:lnTo>
                  <a:cubicBezTo>
                    <a:pt x="1519387" y="0"/>
                    <a:pt x="1550822" y="31435"/>
                    <a:pt x="1550822" y="70212"/>
                  </a:cubicBezTo>
                  <a:lnTo>
                    <a:pt x="1550822" y="631908"/>
                  </a:lnTo>
                  <a:cubicBezTo>
                    <a:pt x="1550822" y="670685"/>
                    <a:pt x="1519387" y="702120"/>
                    <a:pt x="14806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Upgrade</a:t>
              </a:r>
              <a:endParaRPr lang="en-US" sz="1400" kern="1200" dirty="0"/>
            </a:p>
          </p:txBody>
        </p:sp>
        <p:sp>
          <p:nvSpPr>
            <p:cNvPr id="30" name="Freeform 29"/>
            <p:cNvSpPr/>
            <p:nvPr/>
          </p:nvSpPr>
          <p:spPr>
            <a:xfrm>
              <a:off x="708604" y="4677412"/>
              <a:ext cx="1550822" cy="702120"/>
            </a:xfrm>
            <a:custGeom>
              <a:avLst/>
              <a:gdLst>
                <a:gd name="connsiteX0" fmla="*/ 0 w 1550822"/>
                <a:gd name="connsiteY0" fmla="*/ 70212 h 702120"/>
                <a:gd name="connsiteX1" fmla="*/ 70212 w 1550822"/>
                <a:gd name="connsiteY1" fmla="*/ 0 h 702120"/>
                <a:gd name="connsiteX2" fmla="*/ 1480610 w 1550822"/>
                <a:gd name="connsiteY2" fmla="*/ 0 h 702120"/>
                <a:gd name="connsiteX3" fmla="*/ 1550822 w 1550822"/>
                <a:gd name="connsiteY3" fmla="*/ 70212 h 702120"/>
                <a:gd name="connsiteX4" fmla="*/ 1550822 w 1550822"/>
                <a:gd name="connsiteY4" fmla="*/ 631908 h 702120"/>
                <a:gd name="connsiteX5" fmla="*/ 1480610 w 1550822"/>
                <a:gd name="connsiteY5" fmla="*/ 702120 h 702120"/>
                <a:gd name="connsiteX6" fmla="*/ 70212 w 1550822"/>
                <a:gd name="connsiteY6" fmla="*/ 702120 h 702120"/>
                <a:gd name="connsiteX7" fmla="*/ 0 w 1550822"/>
                <a:gd name="connsiteY7" fmla="*/ 631908 h 702120"/>
                <a:gd name="connsiteX8" fmla="*/ 0 w 15508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22" h="702120">
                  <a:moveTo>
                    <a:pt x="0" y="70212"/>
                  </a:moveTo>
                  <a:cubicBezTo>
                    <a:pt x="0" y="31435"/>
                    <a:pt x="31435" y="0"/>
                    <a:pt x="70212" y="0"/>
                  </a:cubicBezTo>
                  <a:lnTo>
                    <a:pt x="1480610" y="0"/>
                  </a:lnTo>
                  <a:cubicBezTo>
                    <a:pt x="1519387" y="0"/>
                    <a:pt x="1550822" y="31435"/>
                    <a:pt x="1550822" y="70212"/>
                  </a:cubicBezTo>
                  <a:lnTo>
                    <a:pt x="1550822" y="631908"/>
                  </a:lnTo>
                  <a:cubicBezTo>
                    <a:pt x="1550822" y="670685"/>
                    <a:pt x="1519387" y="702120"/>
                    <a:pt x="14806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Custom properties</a:t>
              </a:r>
              <a:endParaRPr lang="en-US" sz="1400" kern="1200" dirty="0"/>
            </a:p>
          </p:txBody>
        </p:sp>
        <p:sp>
          <p:nvSpPr>
            <p:cNvPr id="31" name="Freeform 30"/>
            <p:cNvSpPr/>
            <p:nvPr/>
          </p:nvSpPr>
          <p:spPr>
            <a:xfrm>
              <a:off x="708604" y="5487551"/>
              <a:ext cx="1550822" cy="702120"/>
            </a:xfrm>
            <a:custGeom>
              <a:avLst/>
              <a:gdLst>
                <a:gd name="connsiteX0" fmla="*/ 0 w 1550822"/>
                <a:gd name="connsiteY0" fmla="*/ 70212 h 702120"/>
                <a:gd name="connsiteX1" fmla="*/ 70212 w 1550822"/>
                <a:gd name="connsiteY1" fmla="*/ 0 h 702120"/>
                <a:gd name="connsiteX2" fmla="*/ 1480610 w 1550822"/>
                <a:gd name="connsiteY2" fmla="*/ 0 h 702120"/>
                <a:gd name="connsiteX3" fmla="*/ 1550822 w 1550822"/>
                <a:gd name="connsiteY3" fmla="*/ 70212 h 702120"/>
                <a:gd name="connsiteX4" fmla="*/ 1550822 w 1550822"/>
                <a:gd name="connsiteY4" fmla="*/ 631908 h 702120"/>
                <a:gd name="connsiteX5" fmla="*/ 1480610 w 1550822"/>
                <a:gd name="connsiteY5" fmla="*/ 702120 h 702120"/>
                <a:gd name="connsiteX6" fmla="*/ 70212 w 1550822"/>
                <a:gd name="connsiteY6" fmla="*/ 702120 h 702120"/>
                <a:gd name="connsiteX7" fmla="*/ 0 w 1550822"/>
                <a:gd name="connsiteY7" fmla="*/ 631908 h 702120"/>
                <a:gd name="connsiteX8" fmla="*/ 0 w 15508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822" h="702120">
                  <a:moveTo>
                    <a:pt x="0" y="70212"/>
                  </a:moveTo>
                  <a:cubicBezTo>
                    <a:pt x="0" y="31435"/>
                    <a:pt x="31435" y="0"/>
                    <a:pt x="70212" y="0"/>
                  </a:cubicBezTo>
                  <a:lnTo>
                    <a:pt x="1480610" y="0"/>
                  </a:lnTo>
                  <a:cubicBezTo>
                    <a:pt x="1519387" y="0"/>
                    <a:pt x="1550822" y="31435"/>
                    <a:pt x="1550822" y="70212"/>
                  </a:cubicBezTo>
                  <a:lnTo>
                    <a:pt x="1550822" y="631908"/>
                  </a:lnTo>
                  <a:cubicBezTo>
                    <a:pt x="1550822" y="670685"/>
                    <a:pt x="1519387" y="702120"/>
                    <a:pt x="14806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smtClean="0"/>
                <a:t>Powershell</a:t>
              </a:r>
              <a:endParaRPr lang="en-US" sz="1400" kern="1200" dirty="0"/>
            </a:p>
          </p:txBody>
        </p:sp>
      </p:grpSp>
      <p:sp>
        <p:nvSpPr>
          <p:cNvPr id="11" name="Rectangle 10"/>
          <p:cNvSpPr/>
          <p:nvPr/>
        </p:nvSpPr>
        <p:spPr>
          <a:xfrm>
            <a:off x="514752" y="1235981"/>
            <a:ext cx="1938528"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Deployment</a:t>
            </a:r>
            <a:endParaRPr lang="en-US" sz="2000" b="1" dirty="0">
              <a:solidFill>
                <a:schemeClr val="tx1"/>
              </a:solidFill>
            </a:endParaRPr>
          </a:p>
        </p:txBody>
      </p:sp>
      <p:grpSp>
        <p:nvGrpSpPr>
          <p:cNvPr id="12" name="Group 11"/>
          <p:cNvGrpSpPr/>
          <p:nvPr/>
        </p:nvGrpSpPr>
        <p:grpSpPr>
          <a:xfrm>
            <a:off x="2900838" y="1219200"/>
            <a:ext cx="4023360" cy="5369831"/>
            <a:chOff x="2900838" y="1044160"/>
            <a:chExt cx="4023360" cy="5369831"/>
          </a:xfrm>
        </p:grpSpPr>
        <p:sp>
          <p:nvSpPr>
            <p:cNvPr id="13" name="Rectangle 12"/>
            <p:cNvSpPr/>
            <p:nvPr/>
          </p:nvSpPr>
          <p:spPr>
            <a:xfrm>
              <a:off x="2900838" y="1044160"/>
              <a:ext cx="4023360" cy="533400"/>
            </a:xfrm>
            <a:prstGeom prst="rect">
              <a:avLst/>
            </a:prstGeom>
            <a:noFill/>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lumMod val="95000"/>
                    </a:schemeClr>
                  </a:solidFill>
                </a:rPr>
                <a:t>Fabric</a:t>
              </a:r>
              <a:endParaRPr lang="en-US" sz="2000" b="1" dirty="0">
                <a:solidFill>
                  <a:schemeClr val="tx1">
                    <a:lumMod val="95000"/>
                  </a:schemeClr>
                </a:solidFill>
              </a:endParaRPr>
            </a:p>
          </p:txBody>
        </p:sp>
        <p:grpSp>
          <p:nvGrpSpPr>
            <p:cNvPr id="14" name="Group 13"/>
            <p:cNvGrpSpPr/>
            <p:nvPr/>
          </p:nvGrpSpPr>
          <p:grpSpPr>
            <a:xfrm>
              <a:off x="2902851" y="1594341"/>
              <a:ext cx="4019332" cy="4819650"/>
              <a:chOff x="2902851" y="1594341"/>
              <a:chExt cx="4019332" cy="4819650"/>
            </a:xfrm>
          </p:grpSpPr>
          <p:sp>
            <p:nvSpPr>
              <p:cNvPr id="16" name="Freeform 15"/>
              <p:cNvSpPr/>
              <p:nvPr/>
            </p:nvSpPr>
            <p:spPr>
              <a:xfrm>
                <a:off x="2902851" y="1594341"/>
                <a:ext cx="2158676"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17" name="Freeform 16"/>
              <p:cNvSpPr/>
              <p:nvPr/>
            </p:nvSpPr>
            <p:spPr>
              <a:xfrm>
                <a:off x="3096554"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Hyper-V Bare Metal Provisioning</a:t>
                </a:r>
                <a:endParaRPr lang="en-US" sz="1400" kern="1200" dirty="0"/>
              </a:p>
            </p:txBody>
          </p:sp>
          <p:sp>
            <p:nvSpPr>
              <p:cNvPr id="18" name="Freeform 17"/>
              <p:cNvSpPr/>
              <p:nvPr/>
            </p:nvSpPr>
            <p:spPr>
              <a:xfrm>
                <a:off x="3096554"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Hyper-V, </a:t>
                </a:r>
              </a:p>
              <a:p>
                <a:pPr lvl="0" algn="ctr" defTabSz="622300">
                  <a:lnSpc>
                    <a:spcPct val="90000"/>
                  </a:lnSpc>
                  <a:spcBef>
                    <a:spcPct val="0"/>
                  </a:spcBef>
                  <a:spcAft>
                    <a:spcPct val="35000"/>
                  </a:spcAft>
                </a:pPr>
                <a:r>
                  <a:rPr lang="en-US" sz="1400" kern="1200" dirty="0" smtClean="0"/>
                  <a:t>VMware, Citrix </a:t>
                </a:r>
                <a:r>
                  <a:rPr lang="en-US" sz="1400" kern="1200" dirty="0" err="1" smtClean="0"/>
                  <a:t>XenServer</a:t>
                </a:r>
                <a:endParaRPr lang="en-US" sz="1400" kern="1200" dirty="0"/>
              </a:p>
            </p:txBody>
          </p:sp>
          <p:sp>
            <p:nvSpPr>
              <p:cNvPr id="19" name="Freeform 18"/>
              <p:cNvSpPr/>
              <p:nvPr/>
            </p:nvSpPr>
            <p:spPr>
              <a:xfrm>
                <a:off x="3096554"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smtClean="0"/>
                  <a:t>Network </a:t>
                </a:r>
                <a:r>
                  <a:rPr lang="en-US" sz="1400" kern="1200" dirty="0" smtClean="0"/>
                  <a:t>Management</a:t>
                </a:r>
                <a:endParaRPr lang="en-US" sz="1400" kern="1200" dirty="0"/>
              </a:p>
            </p:txBody>
          </p:sp>
          <p:sp>
            <p:nvSpPr>
              <p:cNvPr id="20" name="Freeform 19"/>
              <p:cNvSpPr/>
              <p:nvPr/>
            </p:nvSpPr>
            <p:spPr>
              <a:xfrm>
                <a:off x="3096554"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Storage Management</a:t>
                </a:r>
                <a:endParaRPr lang="en-US" sz="1400" kern="1200" dirty="0"/>
              </a:p>
            </p:txBody>
          </p:sp>
          <p:sp>
            <p:nvSpPr>
              <p:cNvPr id="21" name="Freeform 20"/>
              <p:cNvSpPr/>
              <p:nvPr/>
            </p:nvSpPr>
            <p:spPr>
              <a:xfrm>
                <a:off x="4722812" y="1594341"/>
                <a:ext cx="2199371"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22" name="Freeform 21"/>
              <p:cNvSpPr/>
              <p:nvPr/>
            </p:nvSpPr>
            <p:spPr>
              <a:xfrm>
                <a:off x="5178859"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Update Management</a:t>
                </a:r>
                <a:endParaRPr lang="en-US" sz="1400" kern="1200" dirty="0"/>
              </a:p>
            </p:txBody>
          </p:sp>
          <p:sp>
            <p:nvSpPr>
              <p:cNvPr id="23" name="Freeform 22"/>
              <p:cNvSpPr/>
              <p:nvPr/>
            </p:nvSpPr>
            <p:spPr>
              <a:xfrm>
                <a:off x="5178859"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Dynamic Optimization</a:t>
                </a:r>
                <a:endParaRPr lang="en-US" sz="1400" kern="1200" dirty="0"/>
              </a:p>
            </p:txBody>
          </p:sp>
          <p:sp>
            <p:nvSpPr>
              <p:cNvPr id="24" name="Freeform 23"/>
              <p:cNvSpPr/>
              <p:nvPr/>
            </p:nvSpPr>
            <p:spPr>
              <a:xfrm>
                <a:off x="5178859"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Power Management</a:t>
                </a:r>
                <a:endParaRPr lang="en-US" sz="1400" kern="1200" dirty="0"/>
              </a:p>
            </p:txBody>
          </p:sp>
          <p:sp>
            <p:nvSpPr>
              <p:cNvPr id="25" name="Freeform 24"/>
              <p:cNvSpPr/>
              <p:nvPr/>
            </p:nvSpPr>
            <p:spPr>
              <a:xfrm>
                <a:off x="5178859"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Monitoring Integration</a:t>
                </a:r>
                <a:endParaRPr lang="en-US" sz="1400" kern="1200" dirty="0"/>
              </a:p>
            </p:txBody>
          </p:sp>
        </p:grpSp>
        <p:sp>
          <p:nvSpPr>
            <p:cNvPr id="15" name="TextBox 14"/>
            <p:cNvSpPr txBox="1"/>
            <p:nvPr/>
          </p:nvSpPr>
          <p:spPr>
            <a:xfrm>
              <a:off x="3278154" y="2057400"/>
              <a:ext cx="3273458" cy="581698"/>
            </a:xfrm>
            <a:prstGeom prst="rect">
              <a:avLst/>
            </a:prstGeom>
            <a:noFill/>
          </p:spPr>
          <p:txBody>
            <a:bodyPr wrap="square" lIns="0" tIns="0" rIns="0" bIns="0" rtlCol="0">
              <a:spAutoFit/>
            </a:bodyPr>
            <a:lstStyle/>
            <a:p>
              <a:pPr lvl="0" algn="ctr" defTabSz="1022350">
                <a:lnSpc>
                  <a:spcPct val="90000"/>
                </a:lnSpc>
                <a:spcBef>
                  <a:spcPct val="0"/>
                </a:spcBef>
              </a:pPr>
              <a:r>
                <a:rPr lang="en-US" sz="2100" dirty="0">
                  <a:solidFill>
                    <a:schemeClr val="bg1"/>
                  </a:solidFill>
                </a:rPr>
                <a:t>Fabric </a:t>
              </a:r>
              <a:endParaRPr lang="en-US" sz="2100" dirty="0" smtClean="0">
                <a:solidFill>
                  <a:schemeClr val="bg1"/>
                </a:solidFill>
              </a:endParaRPr>
            </a:p>
            <a:p>
              <a:pPr lvl="0" algn="ctr" defTabSz="1022350">
                <a:lnSpc>
                  <a:spcPct val="90000"/>
                </a:lnSpc>
                <a:spcBef>
                  <a:spcPct val="0"/>
                </a:spcBef>
              </a:pPr>
              <a:r>
                <a:rPr lang="en-US" sz="2100" dirty="0" smtClean="0">
                  <a:solidFill>
                    <a:schemeClr val="bg1"/>
                  </a:solidFill>
                </a:rPr>
                <a:t>Management</a:t>
              </a:r>
              <a:endParaRPr lang="en-US" sz="2100" dirty="0">
                <a:solidFill>
                  <a:schemeClr val="bg1"/>
                </a:solidFill>
              </a:endParaRPr>
            </a:p>
          </p:txBody>
        </p:sp>
      </p:grpSp>
      <p:sp>
        <p:nvSpPr>
          <p:cNvPr id="10" name="Title 9"/>
          <p:cNvSpPr>
            <a:spLocks noGrp="1"/>
          </p:cNvSpPr>
          <p:nvPr>
            <p:ph type="title"/>
          </p:nvPr>
        </p:nvSpPr>
        <p:spPr/>
        <p:txBody>
          <a:bodyPr/>
          <a:lstStyle/>
          <a:p>
            <a:r>
              <a:rPr lang="en-US" smtClean="0"/>
              <a:t>System Center Virtual Machine Manager 2012</a:t>
            </a:r>
            <a:endParaRPr lang="en-US" dirty="0"/>
          </a:p>
        </p:txBody>
      </p:sp>
    </p:spTree>
    <p:extLst>
      <p:ext uri="{BB962C8B-B14F-4D97-AF65-F5344CB8AC3E}">
        <p14:creationId xmlns:p14="http://schemas.microsoft.com/office/powerpoint/2010/main" val="324989768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8"/>
          </a:xfrm>
        </p:spPr>
        <p:txBody>
          <a:bodyPr/>
          <a:lstStyle/>
          <a:p>
            <a:r>
              <a:rPr lang="en-US" dirty="0" smtClean="0"/>
              <a:t>VMM 2012 Community Evaluation Program</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37680446"/>
              </p:ext>
            </p:extLst>
          </p:nvPr>
        </p:nvGraphicFramePr>
        <p:xfrm>
          <a:off x="5561013" y="1447800"/>
          <a:ext cx="6107113" cy="4403620"/>
        </p:xfrm>
        <a:graphic>
          <a:graphicData uri="http://schemas.openxmlformats.org/drawingml/2006/table">
            <a:tbl>
              <a:tblPr firstRow="1" bandRow="1">
                <a:tableStyleId>{37CE84F3-28C3-443E-9E96-99CF82512B78}</a:tableStyleId>
              </a:tblPr>
              <a:tblGrid>
                <a:gridCol w="4328343"/>
                <a:gridCol w="1778770"/>
              </a:tblGrid>
              <a:tr h="314046">
                <a:tc>
                  <a:txBody>
                    <a:bodyPr/>
                    <a:lstStyle/>
                    <a:p>
                      <a:pPr algn="ctr" fontAlgn="ctr"/>
                      <a:r>
                        <a:rPr lang="en-US" sz="1200" u="none" strike="noStrike" dirty="0" smtClean="0">
                          <a:effectLst/>
                        </a:rPr>
                        <a:t>Session *</a:t>
                      </a:r>
                      <a:endParaRPr lang="en-US" sz="1200" b="1" i="0" u="none" strike="noStrike" dirty="0">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Session Date</a:t>
                      </a:r>
                      <a:endParaRPr lang="en-US" sz="1200" b="1"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SCVMM 2012 Overview (Demo Installing Demo Evaluation VHD)</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26-May</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dirty="0">
                          <a:effectLst/>
                        </a:rPr>
                        <a:t>Adding </a:t>
                      </a:r>
                      <a:r>
                        <a:rPr lang="en-US" sz="1200" u="none" strike="noStrike" dirty="0" err="1">
                          <a:effectLst/>
                        </a:rPr>
                        <a:t>Hyper-V</a:t>
                      </a:r>
                      <a:r>
                        <a:rPr lang="en-US" sz="1200" u="none" strike="noStrike" dirty="0">
                          <a:effectLst/>
                        </a:rPr>
                        <a:t> Host, Deploying Bare Metal </a:t>
                      </a:r>
                      <a:r>
                        <a:rPr lang="en-US" sz="1200" u="none" strike="noStrike" dirty="0" err="1">
                          <a:effectLst/>
                        </a:rPr>
                        <a:t>Hyper-V</a:t>
                      </a:r>
                      <a:r>
                        <a:rPr lang="en-US" sz="1200" u="none" strike="noStrike" dirty="0">
                          <a:effectLst/>
                        </a:rPr>
                        <a:t> hosts</a:t>
                      </a:r>
                      <a:endParaRPr lang="en-US" sz="1200" b="0" i="0" u="none" strike="noStrike" dirty="0">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9-Jun</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dirty="0">
                          <a:effectLst/>
                        </a:rPr>
                        <a:t>DPM - Disaster Recovery in a </a:t>
                      </a:r>
                      <a:r>
                        <a:rPr lang="en-US" sz="1200" u="none" strike="noStrike" dirty="0" err="1">
                          <a:effectLst/>
                        </a:rPr>
                        <a:t>Hyper-V</a:t>
                      </a:r>
                      <a:r>
                        <a:rPr lang="en-US" sz="1200" u="none" strike="noStrike" dirty="0">
                          <a:effectLst/>
                        </a:rPr>
                        <a:t> Environment</a:t>
                      </a:r>
                      <a:endParaRPr lang="en-US" sz="1200" b="0" i="0" u="none" strike="noStrike" dirty="0">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23-Jun</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Networking</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7-Jul</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Storage</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21-Jul</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Cluster Creation, Update Management, Dynamic Optimatization</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4-Aug</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Clouds (creation, SSU delegation)</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18-Aug</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Server App-V in VMM</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1-Sep</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Service Creation</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15-Sep</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Modeling virtualized services in VMM (creation and deployment)</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29-Sep</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Maintaining virtualized services</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13-Oct</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Importing/Exporting Service Templates</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27-Oct</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Concero</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10-Nov</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Multi-Hypervisor Support (XenServer/Vmware)</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24-Nov</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dirty="0">
                          <a:effectLst/>
                        </a:rPr>
                        <a:t>Wrap - up Customer success stories</a:t>
                      </a:r>
                      <a:endParaRPr lang="en-US" sz="1200" b="0" i="0" u="none" strike="noStrike" dirty="0">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8-Dec</a:t>
                      </a:r>
                      <a:endParaRPr lang="en-US" sz="1200" b="0" i="0" u="none" strike="noStrike" dirty="0">
                        <a:solidFill>
                          <a:srgbClr val="000000"/>
                        </a:solidFill>
                        <a:effectLst/>
                        <a:latin typeface="Calibri"/>
                      </a:endParaRPr>
                    </a:p>
                  </a:txBody>
                  <a:tcPr marL="3090" marR="3090" marT="3090" marB="0" anchor="ctr"/>
                </a:tc>
              </a:tr>
            </a:tbl>
          </a:graphicData>
        </a:graphic>
      </p:graphicFrame>
      <p:sp>
        <p:nvSpPr>
          <p:cNvPr id="4" name="Rectangle 3"/>
          <p:cNvSpPr/>
          <p:nvPr/>
        </p:nvSpPr>
        <p:spPr>
          <a:xfrm>
            <a:off x="505541" y="1767536"/>
            <a:ext cx="5257798" cy="4247317"/>
          </a:xfrm>
          <a:prstGeom prst="rect">
            <a:avLst/>
          </a:prstGeom>
        </p:spPr>
        <p:txBody>
          <a:bodyPr wrap="square">
            <a:spAutoFit/>
          </a:bodyPr>
          <a:lstStyle/>
          <a:p>
            <a:r>
              <a:rPr lang="en-US" dirty="0">
                <a:gradFill>
                  <a:gsLst>
                    <a:gs pos="0">
                      <a:schemeClr val="tx1"/>
                    </a:gs>
                    <a:gs pos="100000">
                      <a:schemeClr val="tx1"/>
                    </a:gs>
                  </a:gsLst>
                  <a:lin ang="5400000" scaled="0"/>
                </a:gradFill>
              </a:rPr>
              <a:t>Guided evaluation of Management &amp; Security Products</a:t>
            </a:r>
          </a:p>
          <a:p>
            <a:pPr lvl="1"/>
            <a:r>
              <a:rPr lang="en-US" dirty="0"/>
              <a:t>Access to evaluation bits and VHDs</a:t>
            </a:r>
          </a:p>
          <a:p>
            <a:pPr lvl="1"/>
            <a:r>
              <a:rPr lang="en-US" dirty="0"/>
              <a:t>Access to product group at Virtual Chalk Talks</a:t>
            </a:r>
          </a:p>
          <a:p>
            <a:pPr marL="460375" lvl="1" indent="0">
              <a:buNone/>
            </a:pPr>
            <a:endParaRPr lang="en-US" dirty="0"/>
          </a:p>
          <a:p>
            <a:r>
              <a:rPr lang="en-US" dirty="0">
                <a:gradFill>
                  <a:gsLst>
                    <a:gs pos="0">
                      <a:schemeClr val="tx1"/>
                    </a:gs>
                    <a:gs pos="100000">
                      <a:schemeClr val="tx1"/>
                    </a:gs>
                  </a:gsLst>
                  <a:lin ang="5400000" scaled="0"/>
                </a:gradFill>
              </a:rPr>
              <a:t>Community of Participants </a:t>
            </a:r>
          </a:p>
          <a:p>
            <a:pPr lvl="1"/>
            <a:r>
              <a:rPr lang="en-US" dirty="0"/>
              <a:t>Share feedback on product and documentation</a:t>
            </a:r>
          </a:p>
          <a:p>
            <a:pPr lvl="1"/>
            <a:r>
              <a:rPr lang="en-US" dirty="0"/>
              <a:t>Share best practices and experiences</a:t>
            </a:r>
            <a:endParaRPr lang="en-US" dirty="0">
              <a:gradFill>
                <a:gsLst>
                  <a:gs pos="0">
                    <a:schemeClr val="tx1"/>
                  </a:gs>
                  <a:gs pos="100000">
                    <a:schemeClr val="tx1"/>
                  </a:gs>
                </a:gsLst>
                <a:lin ang="5400000" scaled="0"/>
              </a:gradFill>
            </a:endParaRPr>
          </a:p>
          <a:p>
            <a:endParaRPr lang="en-US" dirty="0">
              <a:gradFill>
                <a:gsLst>
                  <a:gs pos="0">
                    <a:schemeClr val="tx1"/>
                  </a:gs>
                  <a:gs pos="100000">
                    <a:schemeClr val="tx1"/>
                  </a:gs>
                </a:gsLst>
                <a:lin ang="5400000" scaled="0"/>
              </a:gradFill>
            </a:endParaRPr>
          </a:p>
          <a:p>
            <a:r>
              <a:rPr lang="en-US" dirty="0">
                <a:gradFill>
                  <a:gsLst>
                    <a:gs pos="0">
                      <a:schemeClr val="tx1"/>
                    </a:gs>
                    <a:gs pos="100000">
                      <a:schemeClr val="tx1"/>
                    </a:gs>
                  </a:gsLst>
                  <a:lin ang="5400000" scaled="0"/>
                </a:gradFill>
              </a:rPr>
              <a:t>Learn more about programs at</a:t>
            </a:r>
          </a:p>
          <a:p>
            <a:pPr lvl="1"/>
            <a:r>
              <a:rPr lang="en-US" u="sng" dirty="0">
                <a:hlinkClick r:id="rId2"/>
              </a:rPr>
              <a:t>https://connect.microsoft.com/site1211</a:t>
            </a:r>
            <a:endParaRPr lang="en-US" u="sng" dirty="0"/>
          </a:p>
          <a:p>
            <a:pPr lvl="1"/>
            <a:r>
              <a:rPr lang="en-US" dirty="0">
                <a:gradFill>
                  <a:gsLst>
                    <a:gs pos="0">
                      <a:srgbClr val="FFFFFF"/>
                    </a:gs>
                    <a:gs pos="100000">
                      <a:srgbClr val="FFFFFF"/>
                    </a:gs>
                  </a:gsLst>
                  <a:lin ang="5400000" scaled="0"/>
                </a:gradFill>
              </a:rPr>
              <a:t>Or email </a:t>
            </a:r>
            <a:r>
              <a:rPr lang="en-US" dirty="0">
                <a:gradFill>
                  <a:gsLst>
                    <a:gs pos="0">
                      <a:srgbClr val="FFFFFF"/>
                    </a:gs>
                    <a:gs pos="100000">
                      <a:srgbClr val="FFFFFF"/>
                    </a:gs>
                  </a:gsLst>
                  <a:lin ang="5400000" scaled="0"/>
                </a:gradFill>
                <a:hlinkClick r:id="rId3"/>
              </a:rPr>
              <a:t>mscep@microsoft.com</a:t>
            </a:r>
            <a:r>
              <a:rPr lang="en-US" dirty="0">
                <a:gradFill>
                  <a:gsLst>
                    <a:gs pos="0">
                      <a:srgbClr val="FFFFFF"/>
                    </a:gs>
                    <a:gs pos="100000">
                      <a:srgbClr val="FFFFFF"/>
                    </a:gs>
                  </a:gsLst>
                  <a:lin ang="5400000" scaled="0"/>
                </a:gradFill>
              </a:rPr>
              <a:t> with your interest</a:t>
            </a:r>
            <a:r>
              <a:rPr lang="en-US" dirty="0">
                <a:gradFill>
                  <a:gsLst>
                    <a:gs pos="0">
                      <a:srgbClr val="FFFFFF"/>
                    </a:gs>
                    <a:gs pos="86000">
                      <a:srgbClr val="FFFFFF"/>
                    </a:gs>
                  </a:gsLst>
                  <a:lin ang="5400000" scaled="0"/>
                </a:gradFill>
              </a:rPr>
              <a:t> </a:t>
            </a:r>
          </a:p>
        </p:txBody>
      </p:sp>
      <p:sp>
        <p:nvSpPr>
          <p:cNvPr id="5" name="TextBox 4"/>
          <p:cNvSpPr txBox="1"/>
          <p:nvPr/>
        </p:nvSpPr>
        <p:spPr>
          <a:xfrm>
            <a:off x="6094415" y="6383179"/>
            <a:ext cx="5256247" cy="215444"/>
          </a:xfrm>
          <a:prstGeom prst="rect">
            <a:avLst/>
          </a:prstGeom>
          <a:noFill/>
        </p:spPr>
        <p:txBody>
          <a:bodyPr wrap="none" lIns="0" tIns="0" rIns="0" bIns="0" rtlCol="0">
            <a:spAutoFit/>
          </a:bodyPr>
          <a:lstStyle/>
          <a:p>
            <a:r>
              <a:rPr lang="en-US" sz="1400" dirty="0"/>
              <a:t>* Proposed Sessions, dates and Session details subject to change</a:t>
            </a:r>
          </a:p>
        </p:txBody>
      </p:sp>
    </p:spTree>
    <p:extLst>
      <p:ext uri="{BB962C8B-B14F-4D97-AF65-F5344CB8AC3E}">
        <p14:creationId xmlns:p14="http://schemas.microsoft.com/office/powerpoint/2010/main" val="304227894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45668759"/>
              </p:ext>
            </p:extLst>
          </p:nvPr>
        </p:nvGraphicFramePr>
        <p:xfrm>
          <a:off x="303213" y="1447800"/>
          <a:ext cx="11582401" cy="3983458"/>
        </p:xfrm>
        <a:graphic>
          <a:graphicData uri="http://schemas.openxmlformats.org/drawingml/2006/table">
            <a:tbl>
              <a:tblPr firstRow="1" firstCol="1" bandRow="1">
                <a:tableStyleId>{2D5ABB26-0587-4C30-8999-92F81FD0307C}</a:tableStyleId>
              </a:tblPr>
              <a:tblGrid>
                <a:gridCol w="1676401"/>
                <a:gridCol w="9906000"/>
              </a:tblGrid>
              <a:tr h="41715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latin typeface="Arial" pitchFamily="34" charset="0"/>
                          <a:ea typeface="Calibri"/>
                          <a:cs typeface="Arial" pitchFamily="34" charset="0"/>
                        </a:rPr>
                        <a:t>VIR211</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b="0" dirty="0" smtClean="0">
                          <a:effectLst/>
                          <a:latin typeface="Arial" pitchFamily="34" charset="0"/>
                          <a:ea typeface="Calibri"/>
                          <a:cs typeface="Arial" pitchFamily="34" charset="0"/>
                        </a:rPr>
                        <a:t>VMM 2012: What’s in it and How it enables the Private</a:t>
                      </a:r>
                      <a:r>
                        <a:rPr lang="en-US" sz="2000" b="0" baseline="0" dirty="0" smtClean="0">
                          <a:effectLst/>
                          <a:latin typeface="Arial" pitchFamily="34" charset="0"/>
                          <a:ea typeface="Calibri"/>
                          <a:cs typeface="Arial" pitchFamily="34" charset="0"/>
                        </a:rPr>
                        <a:t> Cloud</a:t>
                      </a:r>
                      <a:endParaRPr lang="en-US" sz="2000" b="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1715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VIR315</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VMM </a:t>
                      </a:r>
                      <a:r>
                        <a:rPr lang="en-US" sz="2000" dirty="0" smtClean="0">
                          <a:effectLst/>
                        </a:rPr>
                        <a:t>2012: </a:t>
                      </a:r>
                      <a:r>
                        <a:rPr lang="en-US" sz="2000" dirty="0">
                          <a:effectLst/>
                        </a:rPr>
                        <a:t>Modeling and maintaining virtualized services in VMM 2012</a:t>
                      </a:r>
                      <a:endParaRPr lang="en-US" sz="2000" b="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1715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VIR316</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smtClean="0">
                          <a:effectLst/>
                        </a:rPr>
                        <a:t>VMM 2012: Deployment, Planning, Upgrade</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1715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SIM336</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VMM 2012: 1 of 3 Server Fabric Lifecycle – Configuring Network and Storage</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1715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SIM361</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VMM 2012: 2 of 3 Server Fabric Lifecycle OSD, OOB, and Agent Management</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41172">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SIM357</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smtClean="0">
                          <a:effectLst/>
                        </a:rPr>
                        <a:t>VMM 2012: 3 of 3 Server Fabric Lifecycle Cluster</a:t>
                      </a:r>
                      <a:r>
                        <a:rPr lang="en-US" sz="2000" baseline="0" dirty="0" smtClean="0">
                          <a:effectLst/>
                        </a:rPr>
                        <a:t> </a:t>
                      </a:r>
                      <a:r>
                        <a:rPr lang="en-US" sz="2000" dirty="0" err="1" smtClean="0">
                          <a:effectLst/>
                        </a:rPr>
                        <a:t>Creation,Update</a:t>
                      </a:r>
                      <a:r>
                        <a:rPr lang="en-US" sz="2000" dirty="0" smtClean="0">
                          <a:effectLst/>
                        </a:rPr>
                        <a:t> Management</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57200">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VIR373-INT</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SCVMM 2008 R2 SP1 deep dive- Advanced </a:t>
                      </a:r>
                      <a:r>
                        <a:rPr lang="en-US" sz="2000" dirty="0" smtClean="0">
                          <a:effectLst/>
                        </a:rPr>
                        <a:t>Troubleshooting</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82144">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SIM212</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Cloud Management with System </a:t>
                      </a:r>
                      <a:r>
                        <a:rPr lang="en-US" sz="2000" dirty="0" smtClean="0">
                          <a:effectLst/>
                        </a:rPr>
                        <a:t>Center “</a:t>
                      </a:r>
                      <a:r>
                        <a:rPr lang="en-US" sz="2000" dirty="0" err="1" smtClean="0">
                          <a:effectLst/>
                        </a:rPr>
                        <a:t>Concero</a:t>
                      </a:r>
                      <a:r>
                        <a:rPr lang="en-US" sz="2000" dirty="0" smtClean="0">
                          <a:effectLst/>
                        </a:rPr>
                        <a:t>”</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1715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VIR314</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Understanding Server App-V and </a:t>
                      </a:r>
                      <a:r>
                        <a:rPr lang="en-US" sz="2000" dirty="0" smtClean="0">
                          <a:effectLst/>
                        </a:rPr>
                        <a:t>Sequencing</a:t>
                      </a:r>
                      <a:r>
                        <a:rPr lang="en-US" sz="2000" baseline="0" dirty="0" smtClean="0">
                          <a:effectLst/>
                        </a:rPr>
                        <a:t> </a:t>
                      </a:r>
                      <a:r>
                        <a:rPr lang="en-US" sz="2000" dirty="0" smtClean="0">
                          <a:effectLst/>
                        </a:rPr>
                        <a:t>and Deploying Datacenter </a:t>
                      </a:r>
                      <a:r>
                        <a:rPr lang="en-US" sz="2000" dirty="0">
                          <a:effectLst/>
                        </a:rPr>
                        <a:t>Applications</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046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6672178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mtClean="0"/>
              <a:t>Q &amp; A</a:t>
            </a:r>
            <a:endParaRPr lang="en-US" dirty="0"/>
          </a:p>
        </p:txBody>
      </p:sp>
    </p:spTree>
    <p:extLst>
      <p:ext uri="{BB962C8B-B14F-4D97-AF65-F5344CB8AC3E}">
        <p14:creationId xmlns:p14="http://schemas.microsoft.com/office/powerpoint/2010/main" val="76338235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97065840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60774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54238424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422582509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552429" y="2057401"/>
            <a:ext cx="2065591" cy="1150632"/>
            <a:chOff x="2438400" y="4648200"/>
            <a:chExt cx="1549597" cy="845831"/>
          </a:xfrm>
          <a:scene3d>
            <a:camera prst="orthographicFront"/>
            <a:lightRig rig="threePt" dir="t">
              <a:rot lat="0" lon="0" rev="1200000"/>
            </a:lightRig>
          </a:scene3d>
        </p:grpSpPr>
        <p:pic>
          <p:nvPicPr>
            <p:cNvPr id="30" name="Picture 34" descr="Blue Embossed Cylinder"/>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2438400" y="4648200"/>
              <a:ext cx="1549597" cy="845831"/>
            </a:xfrm>
            <a:prstGeom prst="rect">
              <a:avLst/>
            </a:prstGeom>
            <a:noFill/>
            <a:ln w="9525">
              <a:noFill/>
              <a:miter lim="800000"/>
              <a:headEnd/>
              <a:tailEnd/>
            </a:ln>
            <a:sp3d/>
          </p:spPr>
        </p:pic>
        <p:pic>
          <p:nvPicPr>
            <p:cNvPr id="31" name="Picture 106"/>
            <p:cNvPicPr>
              <a:picLocks noChangeAspect="1" noChangeArrowheads="1"/>
            </p:cNvPicPr>
            <p:nvPr/>
          </p:nvPicPr>
          <p:blipFill>
            <a:blip r:embed="rId4"/>
            <a:stretch>
              <a:fillRect/>
            </a:stretch>
          </p:blipFill>
          <p:spPr bwMode="auto">
            <a:xfrm>
              <a:off x="2743200" y="5105400"/>
              <a:ext cx="914400" cy="255577"/>
            </a:xfrm>
            <a:prstGeom prst="rect">
              <a:avLst/>
            </a:prstGeom>
            <a:noFill/>
            <a:ln w="9525">
              <a:noFill/>
              <a:miter lim="800000"/>
              <a:headEnd/>
              <a:tailEnd/>
            </a:ln>
            <a:sp3d/>
          </p:spPr>
        </p:pic>
      </p:grpSp>
      <p:sp>
        <p:nvSpPr>
          <p:cNvPr id="32" name="Right Arrow 31"/>
          <p:cNvSpPr/>
          <p:nvPr/>
        </p:nvSpPr>
        <p:spPr bwMode="auto">
          <a:xfrm>
            <a:off x="4672383" y="2667000"/>
            <a:ext cx="1117309" cy="381000"/>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21883" tIns="60943" rIns="121883" bIns="60943" anchor="ctr"/>
          <a:lstStyle/>
          <a:p>
            <a:pPr algn="ctr" defTabSz="1624964" fontAlgn="base">
              <a:spcBef>
                <a:spcPct val="0"/>
              </a:spcBef>
              <a:spcAft>
                <a:spcPct val="0"/>
              </a:spcAft>
              <a:defRPr/>
            </a:pPr>
            <a:endParaRPr lang="en-US" sz="2100" dirty="0">
              <a:solidFill>
                <a:prstClr val="black"/>
              </a:solidFill>
            </a:endParaRPr>
          </a:p>
        </p:txBody>
      </p:sp>
      <p:sp>
        <p:nvSpPr>
          <p:cNvPr id="33" name="Rounded Rectangle 32"/>
          <p:cNvSpPr/>
          <p:nvPr/>
        </p:nvSpPr>
        <p:spPr bwMode="auto">
          <a:xfrm>
            <a:off x="203147" y="2057406"/>
            <a:ext cx="4469236" cy="11115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21883" tIns="60943" rIns="121883" bIns="60943" anchor="ctr"/>
          <a:lstStyle/>
          <a:p>
            <a:pPr algn="ctr" defTabSz="1624964">
              <a:defRPr/>
            </a:pPr>
            <a:r>
              <a:rPr lang="en-US" sz="2100" dirty="0">
                <a:solidFill>
                  <a:prstClr val="white"/>
                </a:solidFill>
              </a:rPr>
              <a:t>Virtual Machine Manager </a:t>
            </a:r>
          </a:p>
          <a:p>
            <a:pPr algn="ctr" defTabSz="1624964">
              <a:defRPr/>
            </a:pPr>
            <a:r>
              <a:rPr lang="en-US" sz="2100" dirty="0">
                <a:solidFill>
                  <a:prstClr val="white"/>
                </a:solidFill>
              </a:rPr>
              <a:t>Management Server</a:t>
            </a:r>
          </a:p>
        </p:txBody>
      </p:sp>
      <p:sp>
        <p:nvSpPr>
          <p:cNvPr id="35" name="Left-Right Arrow 34"/>
          <p:cNvSpPr/>
          <p:nvPr/>
        </p:nvSpPr>
        <p:spPr bwMode="auto">
          <a:xfrm>
            <a:off x="4704042" y="1803400"/>
            <a:ext cx="3726563" cy="609600"/>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21883" tIns="60943" rIns="121883" bIns="60943" anchor="ctr"/>
          <a:lstStyle/>
          <a:p>
            <a:pPr algn="ctr" defTabSz="1624964" fontAlgn="base">
              <a:spcBef>
                <a:spcPct val="0"/>
              </a:spcBef>
              <a:spcAft>
                <a:spcPct val="0"/>
              </a:spcAft>
              <a:defRPr/>
            </a:pPr>
            <a:r>
              <a:rPr lang="en-US" dirty="0" smtClean="0">
                <a:solidFill>
                  <a:schemeClr val="tx1"/>
                </a:solidFill>
              </a:rPr>
              <a:t>VMM </a:t>
            </a:r>
            <a:r>
              <a:rPr lang="en-US" dirty="0">
                <a:solidFill>
                  <a:schemeClr val="tx1"/>
                </a:solidFill>
              </a:rPr>
              <a:t>Connector</a:t>
            </a:r>
          </a:p>
        </p:txBody>
      </p:sp>
      <p:sp>
        <p:nvSpPr>
          <p:cNvPr id="34" name="Rounded Rectangle 33"/>
          <p:cNvSpPr/>
          <p:nvPr/>
        </p:nvSpPr>
        <p:spPr bwMode="auto">
          <a:xfrm>
            <a:off x="203147" y="1676400"/>
            <a:ext cx="4469236" cy="30480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21883" tIns="60943" rIns="121883" bIns="60943" anchor="ctr"/>
          <a:lstStyle/>
          <a:p>
            <a:pPr algn="ctr" defTabSz="1624964">
              <a:tabLst>
                <a:tab pos="3502471" algn="l"/>
              </a:tabLst>
              <a:defRPr/>
            </a:pPr>
            <a:r>
              <a:rPr lang="en-US" sz="1900" dirty="0">
                <a:solidFill>
                  <a:schemeClr val="tx1"/>
                </a:solidFill>
              </a:rPr>
              <a:t>Windows PowerShell</a:t>
            </a:r>
          </a:p>
        </p:txBody>
      </p:sp>
      <p:sp>
        <p:nvSpPr>
          <p:cNvPr id="37" name="Rounded Rectangle 36"/>
          <p:cNvSpPr/>
          <p:nvPr/>
        </p:nvSpPr>
        <p:spPr bwMode="auto">
          <a:xfrm>
            <a:off x="2640912" y="914406"/>
            <a:ext cx="2035534" cy="6543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21883" tIns="60943" rIns="121883" bIns="60943" anchor="ctr"/>
          <a:lstStyle/>
          <a:p>
            <a:pPr algn="ctr" defTabSz="1624964">
              <a:defRPr/>
            </a:pPr>
            <a:r>
              <a:rPr lang="en-US" sz="1900" dirty="0">
                <a:solidFill>
                  <a:schemeClr val="tx1"/>
                </a:solidFill>
              </a:rPr>
              <a:t>Self Service Web Portal</a:t>
            </a:r>
          </a:p>
        </p:txBody>
      </p:sp>
      <p:sp>
        <p:nvSpPr>
          <p:cNvPr id="38" name="Rounded Rectangle 37"/>
          <p:cNvSpPr/>
          <p:nvPr/>
        </p:nvSpPr>
        <p:spPr bwMode="auto">
          <a:xfrm>
            <a:off x="203147" y="914406"/>
            <a:ext cx="2031471" cy="6543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21883" tIns="60943" rIns="121883" bIns="60943" anchor="ctr"/>
          <a:lstStyle/>
          <a:p>
            <a:pPr algn="ctr" defTabSz="1624964">
              <a:defRPr/>
            </a:pPr>
            <a:r>
              <a:rPr lang="en-US" sz="1900" dirty="0">
                <a:solidFill>
                  <a:schemeClr val="tx1"/>
                </a:solidFill>
              </a:rPr>
              <a:t>Console</a:t>
            </a:r>
          </a:p>
        </p:txBody>
      </p:sp>
      <p:sp>
        <p:nvSpPr>
          <p:cNvPr id="39" name="Rounded Rectangle 38"/>
          <p:cNvSpPr/>
          <p:nvPr/>
        </p:nvSpPr>
        <p:spPr bwMode="auto">
          <a:xfrm>
            <a:off x="8427986" y="4501661"/>
            <a:ext cx="1731989" cy="220394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t"/>
          <a:lstStyle/>
          <a:p>
            <a:pPr algn="ctr" defTabSz="1624964"/>
            <a:r>
              <a:rPr lang="en-US" dirty="0">
                <a:solidFill>
                  <a:prstClr val="black"/>
                </a:solidFill>
              </a:rPr>
              <a:t>VMware ESX </a:t>
            </a:r>
          </a:p>
          <a:p>
            <a:pPr algn="ctr" defTabSz="1624964"/>
            <a:r>
              <a:rPr lang="en-US" dirty="0">
                <a:solidFill>
                  <a:prstClr val="black"/>
                </a:solidFill>
              </a:rPr>
              <a:t>Hosts and Clusters</a:t>
            </a:r>
          </a:p>
        </p:txBody>
      </p:sp>
      <p:sp>
        <p:nvSpPr>
          <p:cNvPr id="40" name="Rounded Rectangle 39"/>
          <p:cNvSpPr/>
          <p:nvPr/>
        </p:nvSpPr>
        <p:spPr bwMode="auto">
          <a:xfrm>
            <a:off x="203147" y="3253513"/>
            <a:ext cx="11680955" cy="501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21883" tIns="60943" rIns="121883" bIns="60943" anchor="ctr"/>
          <a:lstStyle/>
          <a:p>
            <a:pPr algn="ctr" defTabSz="1624964">
              <a:defRPr/>
            </a:pPr>
            <a:r>
              <a:rPr lang="en-US" sz="2100" dirty="0">
                <a:solidFill>
                  <a:schemeClr val="tx1"/>
                </a:solidFill>
              </a:rPr>
              <a:t>Management Interfaces (Virtualization Abstraction, Storage, Networking)</a:t>
            </a:r>
          </a:p>
        </p:txBody>
      </p:sp>
      <p:sp>
        <p:nvSpPr>
          <p:cNvPr id="42" name="Rounded Rectangle 41"/>
          <p:cNvSpPr/>
          <p:nvPr/>
        </p:nvSpPr>
        <p:spPr bwMode="auto">
          <a:xfrm>
            <a:off x="3180033" y="3836118"/>
            <a:ext cx="1246849" cy="2869485"/>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t"/>
          <a:lstStyle/>
          <a:p>
            <a:pPr algn="ctr" defTabSz="1624964"/>
            <a:r>
              <a:rPr lang="en-US" dirty="0">
                <a:solidFill>
                  <a:prstClr val="black"/>
                </a:solidFill>
              </a:rPr>
              <a:t>VMM Library </a:t>
            </a:r>
          </a:p>
          <a:p>
            <a:pPr algn="ctr" defTabSz="1624964"/>
            <a:r>
              <a:rPr lang="en-US" dirty="0">
                <a:solidFill>
                  <a:prstClr val="black"/>
                </a:solidFill>
              </a:rPr>
              <a:t>Server</a:t>
            </a:r>
          </a:p>
        </p:txBody>
      </p:sp>
      <p:grpSp>
        <p:nvGrpSpPr>
          <p:cNvPr id="43" name="Group 42"/>
          <p:cNvGrpSpPr/>
          <p:nvPr/>
        </p:nvGrpSpPr>
        <p:grpSpPr>
          <a:xfrm>
            <a:off x="6417111" y="3836669"/>
            <a:ext cx="1911921" cy="2869484"/>
            <a:chOff x="3886202" y="4372470"/>
            <a:chExt cx="1434314" cy="1693055"/>
          </a:xfrm>
          <a:scene3d>
            <a:camera prst="orthographicFront"/>
            <a:lightRig rig="threePt" dir="t">
              <a:rot lat="0" lon="0" rev="1200000"/>
            </a:lightRig>
          </a:scene3d>
        </p:grpSpPr>
        <p:sp>
          <p:nvSpPr>
            <p:cNvPr id="44" name="Rounded Rectangle 43"/>
            <p:cNvSpPr/>
            <p:nvPr/>
          </p:nvSpPr>
          <p:spPr bwMode="auto">
            <a:xfrm>
              <a:off x="3886202" y="4372470"/>
              <a:ext cx="1434314" cy="1693055"/>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t"/>
            <a:lstStyle/>
            <a:p>
              <a:pPr algn="ctr" defTabSz="1624964">
                <a:defRPr/>
              </a:pPr>
              <a:endParaRPr lang="en-US" sz="2700" dirty="0">
                <a:solidFill>
                  <a:prstClr val="black"/>
                </a:solidFill>
              </a:endParaRPr>
            </a:p>
          </p:txBody>
        </p:sp>
        <p:sp>
          <p:nvSpPr>
            <p:cNvPr id="45" name="TextBox 44"/>
            <p:cNvSpPr txBox="1"/>
            <p:nvPr/>
          </p:nvSpPr>
          <p:spPr>
            <a:xfrm>
              <a:off x="3886202" y="4677270"/>
              <a:ext cx="1434313" cy="572023"/>
            </a:xfrm>
            <a:prstGeom prst="rect">
              <a:avLst/>
            </a:prstGeom>
            <a:sp3d>
              <a:bevelT w="63500" h="25400"/>
            </a:sp3d>
          </p:spPr>
          <p:txBody>
            <a:bodyPr wrap="square" rtlCol="0" anchor="t">
              <a:spAutoFit/>
            </a:bodyPr>
            <a:lstStyle/>
            <a:p>
              <a:pPr algn="ctr" defTabSz="1624964"/>
              <a:r>
                <a:rPr lang="en-US" sz="1900" dirty="0">
                  <a:solidFill>
                    <a:prstClr val="black"/>
                  </a:solidFill>
                </a:rPr>
                <a:t>Citrix </a:t>
              </a:r>
              <a:r>
                <a:rPr lang="en-US" sz="1900" dirty="0" err="1">
                  <a:solidFill>
                    <a:prstClr val="black"/>
                  </a:solidFill>
                </a:rPr>
                <a:t>XenServer</a:t>
              </a:r>
              <a:r>
                <a:rPr lang="en-US" sz="1900" dirty="0">
                  <a:solidFill>
                    <a:prstClr val="black"/>
                  </a:solidFill>
                </a:rPr>
                <a:t> Hosts and Clusters</a:t>
              </a:r>
            </a:p>
          </p:txBody>
        </p:sp>
      </p:grpSp>
      <p:grpSp>
        <p:nvGrpSpPr>
          <p:cNvPr id="46" name="Group 45"/>
          <p:cNvGrpSpPr/>
          <p:nvPr/>
        </p:nvGrpSpPr>
        <p:grpSpPr>
          <a:xfrm>
            <a:off x="4474320" y="3836670"/>
            <a:ext cx="1911921" cy="2868936"/>
            <a:chOff x="3886202" y="4341086"/>
            <a:chExt cx="1434314" cy="1693056"/>
          </a:xfrm>
          <a:scene3d>
            <a:camera prst="orthographicFront"/>
            <a:lightRig rig="threePt" dir="t">
              <a:rot lat="0" lon="0" rev="1200000"/>
            </a:lightRig>
          </a:scene3d>
        </p:grpSpPr>
        <p:sp>
          <p:nvSpPr>
            <p:cNvPr id="47" name="Rounded Rectangle 46"/>
            <p:cNvSpPr/>
            <p:nvPr/>
          </p:nvSpPr>
          <p:spPr bwMode="auto">
            <a:xfrm>
              <a:off x="3886202" y="4341086"/>
              <a:ext cx="1434314" cy="169305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t"/>
            <a:lstStyle/>
            <a:p>
              <a:pPr algn="ctr" defTabSz="1624964"/>
              <a:endParaRPr lang="en-US" sz="2700" dirty="0">
                <a:solidFill>
                  <a:prstClr val="black"/>
                </a:solidFill>
              </a:endParaRPr>
            </a:p>
          </p:txBody>
        </p:sp>
        <p:sp>
          <p:nvSpPr>
            <p:cNvPr id="48" name="TextBox 47"/>
            <p:cNvSpPr txBox="1"/>
            <p:nvPr/>
          </p:nvSpPr>
          <p:spPr>
            <a:xfrm>
              <a:off x="3886202" y="4645884"/>
              <a:ext cx="1434313" cy="572133"/>
            </a:xfrm>
            <a:prstGeom prst="rect">
              <a:avLst/>
            </a:prstGeom>
            <a:sp3d>
              <a:bevelT w="63500" h="25400"/>
            </a:sp3d>
          </p:spPr>
          <p:txBody>
            <a:bodyPr wrap="square" rtlCol="0" anchor="t">
              <a:spAutoFit/>
            </a:bodyPr>
            <a:lstStyle/>
            <a:p>
              <a:pPr algn="ctr" defTabSz="1624964"/>
              <a:r>
                <a:rPr lang="en-US" sz="1900" dirty="0">
                  <a:solidFill>
                    <a:prstClr val="black"/>
                  </a:solidFill>
                </a:rPr>
                <a:t>Hyper-V </a:t>
              </a:r>
            </a:p>
            <a:p>
              <a:pPr algn="ctr" defTabSz="1624964"/>
              <a:r>
                <a:rPr lang="en-US" sz="1900" dirty="0">
                  <a:solidFill>
                    <a:prstClr val="black"/>
                  </a:solidFill>
                </a:rPr>
                <a:t>Hosts and Clusters</a:t>
              </a:r>
            </a:p>
          </p:txBody>
        </p:sp>
      </p:grpSp>
      <p:sp>
        <p:nvSpPr>
          <p:cNvPr id="49" name="Rounded Rectangle 48"/>
          <p:cNvSpPr/>
          <p:nvPr/>
        </p:nvSpPr>
        <p:spPr bwMode="auto">
          <a:xfrm>
            <a:off x="10188608" y="4501661"/>
            <a:ext cx="1729370" cy="2203939"/>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t"/>
          <a:lstStyle/>
          <a:p>
            <a:pPr algn="ctr" defTabSz="1624964"/>
            <a:r>
              <a:rPr lang="en-US" dirty="0">
                <a:solidFill>
                  <a:prstClr val="black"/>
                </a:solidFill>
              </a:rPr>
              <a:t>VMware ESX </a:t>
            </a:r>
          </a:p>
          <a:p>
            <a:pPr algn="ctr" defTabSz="1624964"/>
            <a:r>
              <a:rPr lang="en-US" dirty="0">
                <a:solidFill>
                  <a:prstClr val="black"/>
                </a:solidFill>
              </a:rPr>
              <a:t>Hosts and Clusters</a:t>
            </a:r>
          </a:p>
        </p:txBody>
      </p:sp>
      <p:sp>
        <p:nvSpPr>
          <p:cNvPr id="50" name="Rounded Rectangle 49"/>
          <p:cNvSpPr/>
          <p:nvPr/>
        </p:nvSpPr>
        <p:spPr bwMode="auto">
          <a:xfrm>
            <a:off x="1800813" y="3836668"/>
            <a:ext cx="1340154" cy="2869485"/>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62489" tIns="81244" rIns="162489" bIns="81244" anchor="t"/>
          <a:lstStyle/>
          <a:p>
            <a:pPr algn="ctr" defTabSz="1624964">
              <a:defRPr/>
            </a:pPr>
            <a:r>
              <a:rPr lang="en-US" sz="1600" dirty="0">
                <a:solidFill>
                  <a:prstClr val="black"/>
                </a:solidFill>
              </a:rPr>
              <a:t>Windows Software Update Services Server</a:t>
            </a:r>
          </a:p>
          <a:p>
            <a:pPr algn="ctr" defTabSz="1624964">
              <a:defRPr/>
            </a:pPr>
            <a:r>
              <a:rPr lang="en-US" sz="1600" dirty="0">
                <a:solidFill>
                  <a:prstClr val="black"/>
                </a:solidFill>
              </a:rPr>
              <a:t>(WSUS)</a:t>
            </a:r>
          </a:p>
        </p:txBody>
      </p:sp>
      <p:sp>
        <p:nvSpPr>
          <p:cNvPr id="51" name="Rounded Rectangle 50"/>
          <p:cNvSpPr/>
          <p:nvPr/>
        </p:nvSpPr>
        <p:spPr bwMode="auto">
          <a:xfrm>
            <a:off x="202059" y="3836118"/>
            <a:ext cx="1551874" cy="2869485"/>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62489" tIns="81244" rIns="162489" bIns="81244" anchor="t"/>
          <a:lstStyle/>
          <a:p>
            <a:pPr algn="ctr" defTabSz="1624964">
              <a:defRPr/>
            </a:pPr>
            <a:r>
              <a:rPr lang="en-US" sz="1600" dirty="0">
                <a:solidFill>
                  <a:prstClr val="black"/>
                </a:solidFill>
              </a:rPr>
              <a:t>Windows Deployment Services Server (WDS)</a:t>
            </a:r>
          </a:p>
        </p:txBody>
      </p:sp>
      <p:sp>
        <p:nvSpPr>
          <p:cNvPr id="53" name="Rounded Rectangle 52"/>
          <p:cNvSpPr/>
          <p:nvPr/>
        </p:nvSpPr>
        <p:spPr bwMode="auto">
          <a:xfrm>
            <a:off x="10183416" y="3867724"/>
            <a:ext cx="172937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21883" tIns="60943" rIns="121883" bIns="60943" anchor="ctr"/>
          <a:lstStyle/>
          <a:p>
            <a:pPr algn="ctr" defTabSz="1624964">
              <a:defRPr/>
            </a:pPr>
            <a:r>
              <a:rPr lang="en-US" sz="1600" dirty="0">
                <a:solidFill>
                  <a:schemeClr val="tx1"/>
                </a:solidFill>
              </a:rPr>
              <a:t>VMware </a:t>
            </a:r>
            <a:r>
              <a:rPr lang="en-US" sz="1600" dirty="0" err="1">
                <a:solidFill>
                  <a:schemeClr val="tx1"/>
                </a:solidFill>
              </a:rPr>
              <a:t>vCenter</a:t>
            </a:r>
            <a:endParaRPr lang="en-US" sz="1600" dirty="0">
              <a:solidFill>
                <a:schemeClr val="tx1"/>
              </a:solidFill>
            </a:endParaRPr>
          </a:p>
        </p:txBody>
      </p:sp>
      <p:sp>
        <p:nvSpPr>
          <p:cNvPr id="54" name="Rounded Rectangle 53"/>
          <p:cNvSpPr/>
          <p:nvPr/>
        </p:nvSpPr>
        <p:spPr bwMode="auto">
          <a:xfrm>
            <a:off x="8430604" y="914407"/>
            <a:ext cx="3453498" cy="1498595"/>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121883" tIns="60943" rIns="121883" bIns="60943" anchor="ctr"/>
          <a:lstStyle/>
          <a:p>
            <a:pPr algn="ctr" defTabSz="1624964">
              <a:defRPr/>
            </a:pPr>
            <a:r>
              <a:rPr lang="en-US" sz="2100" dirty="0">
                <a:solidFill>
                  <a:prstClr val="white"/>
                </a:solidFill>
              </a:rPr>
              <a:t>Operations Manager </a:t>
            </a:r>
          </a:p>
          <a:p>
            <a:pPr algn="ctr" defTabSz="1624964">
              <a:defRPr/>
            </a:pPr>
            <a:r>
              <a:rPr lang="en-US" sz="2100" dirty="0">
                <a:solidFill>
                  <a:prstClr val="white"/>
                </a:solidFill>
              </a:rPr>
              <a:t>Management Group</a:t>
            </a:r>
          </a:p>
        </p:txBody>
      </p:sp>
      <p:sp>
        <p:nvSpPr>
          <p:cNvPr id="55" name="Rounded Rectangle 54"/>
          <p:cNvSpPr/>
          <p:nvPr/>
        </p:nvSpPr>
        <p:spPr bwMode="auto">
          <a:xfrm>
            <a:off x="8430606" y="3867724"/>
            <a:ext cx="172937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121883" tIns="60943" rIns="121883" bIns="60943" anchor="ctr"/>
          <a:lstStyle/>
          <a:p>
            <a:pPr algn="ctr" defTabSz="1624964">
              <a:defRPr/>
            </a:pPr>
            <a:r>
              <a:rPr lang="en-US" sz="1600" dirty="0">
                <a:solidFill>
                  <a:schemeClr val="tx1"/>
                </a:solidFill>
              </a:rPr>
              <a:t>VMware </a:t>
            </a:r>
            <a:r>
              <a:rPr lang="en-US" sz="1600" dirty="0" err="1">
                <a:solidFill>
                  <a:schemeClr val="tx1"/>
                </a:solidFill>
              </a:rPr>
              <a:t>vCenter</a:t>
            </a:r>
            <a:endParaRPr lang="en-US" sz="1600" dirty="0">
              <a:solidFill>
                <a:schemeClr val="tx1"/>
              </a:solidFill>
            </a:endParaRPr>
          </a:p>
        </p:txBody>
      </p:sp>
      <p:sp>
        <p:nvSpPr>
          <p:cNvPr id="2" name="Title 1"/>
          <p:cNvSpPr>
            <a:spLocks noGrp="1"/>
          </p:cNvSpPr>
          <p:nvPr>
            <p:ph type="title"/>
          </p:nvPr>
        </p:nvSpPr>
        <p:spPr>
          <a:xfrm>
            <a:off x="519112" y="228600"/>
            <a:ext cx="11149013" cy="553998"/>
          </a:xfrm>
        </p:spPr>
        <p:txBody>
          <a:bodyPr/>
          <a:lstStyle/>
          <a:p>
            <a:r>
              <a:rPr lang="en-US" sz="4000" spc="-201" dirty="0" smtClean="0"/>
              <a:t>Architecture</a:t>
            </a:r>
            <a:endParaRPr lang="en-US" sz="4000" dirty="0"/>
          </a:p>
        </p:txBody>
      </p:sp>
    </p:spTree>
    <p:extLst>
      <p:ext uri="{BB962C8B-B14F-4D97-AF65-F5344CB8AC3E}">
        <p14:creationId xmlns:p14="http://schemas.microsoft.com/office/powerpoint/2010/main" val="3729123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4" grpId="0" animBg="1"/>
      <p:bldP spid="37" grpId="0" animBg="1"/>
      <p:bldP spid="38" grpId="0" animBg="1"/>
      <p:bldP spid="39" grpId="0" animBg="1"/>
      <p:bldP spid="40" grpId="0" animBg="1"/>
      <p:bldP spid="42" grpId="0" animBg="1"/>
      <p:bldP spid="49" grpId="0" animBg="1"/>
      <p:bldP spid="50" grpId="0" animBg="1"/>
      <p:bldP spid="51" grpId="0" animBg="1"/>
      <p:bldP spid="53" grpId="0" animBg="1"/>
      <p:bldP spid="54" grpId="0" animBg="1"/>
      <p:bldP spid="5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172" y="1143000"/>
            <a:ext cx="790448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rot="20359169">
            <a:off x="8193826" y="6234267"/>
            <a:ext cx="188706" cy="232213"/>
          </a:xfrm>
          <a:custGeom>
            <a:avLst/>
            <a:gdLst>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806746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806746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64057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66438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 name="connsiteX0" fmla="*/ 0 w 592890"/>
              <a:gd name="connsiteY0" fmla="*/ 806746 h 997971"/>
              <a:gd name="connsiteX1" fmla="*/ 296445 w 592890"/>
              <a:gd name="connsiteY1" fmla="*/ 0 h 997971"/>
              <a:gd name="connsiteX2" fmla="*/ 592890 w 592890"/>
              <a:gd name="connsiteY2" fmla="*/ 806746 h 997971"/>
              <a:gd name="connsiteX3" fmla="*/ 386188 w 592890"/>
              <a:gd name="connsiteY3" fmla="*/ 730570 h 997971"/>
              <a:gd name="connsiteX4" fmla="*/ 386188 w 592890"/>
              <a:gd name="connsiteY4" fmla="*/ 997971 h 997971"/>
              <a:gd name="connsiteX5" fmla="*/ 206702 w 592890"/>
              <a:gd name="connsiteY5" fmla="*/ 997971 h 997971"/>
              <a:gd name="connsiteX6" fmla="*/ 206702 w 592890"/>
              <a:gd name="connsiteY6" fmla="*/ 735333 h 997971"/>
              <a:gd name="connsiteX7" fmla="*/ 0 w 592890"/>
              <a:gd name="connsiteY7" fmla="*/ 806746 h 9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890" h="997971">
                <a:moveTo>
                  <a:pt x="0" y="806746"/>
                </a:moveTo>
                <a:lnTo>
                  <a:pt x="296445" y="0"/>
                </a:lnTo>
                <a:lnTo>
                  <a:pt x="592890" y="806746"/>
                </a:lnTo>
                <a:lnTo>
                  <a:pt x="386188" y="730570"/>
                </a:lnTo>
                <a:lnTo>
                  <a:pt x="386188" y="997971"/>
                </a:lnTo>
                <a:lnTo>
                  <a:pt x="206702" y="997971"/>
                </a:lnTo>
                <a:lnTo>
                  <a:pt x="206702" y="735333"/>
                </a:lnTo>
                <a:lnTo>
                  <a:pt x="0" y="806746"/>
                </a:lnTo>
                <a:close/>
              </a:path>
            </a:pathLst>
          </a:custGeom>
          <a:solidFill>
            <a:schemeClr val="bg1"/>
          </a:solidFill>
          <a:ln w="3175">
            <a:solidFill>
              <a:schemeClr val="tx1">
                <a:lumMod val="85000"/>
                <a:lumOff val="15000"/>
              </a:schemeClr>
            </a:solidFill>
          </a:ln>
          <a:effectLst>
            <a:glow rad="139700">
              <a:schemeClr val="accent6">
                <a:satMod val="175000"/>
                <a:alpha val="40000"/>
              </a:schemeClr>
            </a:glow>
            <a:outerShdw blurRad="25400" dist="25400" dir="204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p:txBody>
          <a:bodyPr>
            <a:normAutofit/>
          </a:bodyPr>
          <a:lstStyle/>
          <a:p>
            <a:r>
              <a:rPr lang="en-US" dirty="0" smtClean="0"/>
              <a:t>Incorporated in to Regular Installation </a:t>
            </a:r>
            <a:endParaRPr lang="en-US" dirty="0"/>
          </a:p>
        </p:txBody>
      </p:sp>
    </p:spTree>
    <p:extLst>
      <p:ext uri="{BB962C8B-B14F-4D97-AF65-F5344CB8AC3E}">
        <p14:creationId xmlns:p14="http://schemas.microsoft.com/office/powerpoint/2010/main" val="16273400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784415195"/>
              </p:ext>
            </p:extLst>
          </p:nvPr>
        </p:nvGraphicFramePr>
        <p:xfrm>
          <a:off x="1025948" y="76200"/>
          <a:ext cx="11257492" cy="8150956"/>
        </p:xfrm>
        <a:graphic>
          <a:graphicData uri="http://schemas.openxmlformats.org/presentationml/2006/ole">
            <mc:AlternateContent xmlns:mc="http://schemas.openxmlformats.org/markup-compatibility/2006">
              <mc:Choice xmlns:v="urn:schemas-microsoft-com:vml" Requires="v">
                <p:oleObj spid="_x0000_s2057" name="Visio" r:id="rId3" imgW="10426085" imgH="7162261" progId="Visio.Drawing.11">
                  <p:embed/>
                </p:oleObj>
              </mc:Choice>
              <mc:Fallback>
                <p:oleObj name="Visio" r:id="rId3" imgW="10426085" imgH="7162261" progId="Visio.Drawing.11">
                  <p:embed/>
                  <p:pic>
                    <p:nvPicPr>
                      <p:cNvPr id="0" name=""/>
                      <p:cNvPicPr>
                        <a:picLocks noChangeAspect="1" noChangeArrowheads="1"/>
                      </p:cNvPicPr>
                      <p:nvPr/>
                    </p:nvPicPr>
                    <p:blipFill>
                      <a:blip r:embed="rId4"/>
                      <a:srcRect/>
                      <a:stretch>
                        <a:fillRect/>
                      </a:stretch>
                    </p:blipFill>
                    <p:spPr bwMode="auto">
                      <a:xfrm>
                        <a:off x="1025948" y="76200"/>
                        <a:ext cx="11257492" cy="8150956"/>
                      </a:xfrm>
                      <a:prstGeom prst="rect">
                        <a:avLst/>
                      </a:prstGeom>
                      <a:noFill/>
                      <a:ln>
                        <a:noFill/>
                      </a:ln>
                      <a:effectLst/>
                    </p:spPr>
                  </p:pic>
                </p:oleObj>
              </mc:Fallback>
            </mc:AlternateContent>
          </a:graphicData>
        </a:graphic>
      </p:graphicFrame>
      <p:sp>
        <p:nvSpPr>
          <p:cNvPr id="6" name="Oval 5"/>
          <p:cNvSpPr/>
          <p:nvPr/>
        </p:nvSpPr>
        <p:spPr bwMode="auto">
          <a:xfrm>
            <a:off x="3935507" y="3530130"/>
            <a:ext cx="6185646" cy="3205950"/>
          </a:xfrm>
          <a:prstGeom prst="ellipse">
            <a:avLst/>
          </a:prstGeom>
          <a:noFill/>
          <a:ln w="44450">
            <a:headEnd type="none" w="med" len="med"/>
            <a:tailEnd type="none" w="med" len="med"/>
          </a:ln>
          <a:effectLst>
            <a:outerShdw blurRad="65500" dist="38100" dir="5400000" rotWithShape="0">
              <a:srgbClr val="000000">
                <a:alpha val="40000"/>
              </a:srgbClr>
            </a:outerShdw>
            <a:reflection endPos="0" dir="5400000" sy="-100000" algn="bl" rotWithShape="0"/>
            <a:softEdge rad="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Oval 10"/>
          <p:cNvSpPr/>
          <p:nvPr/>
        </p:nvSpPr>
        <p:spPr bwMode="auto">
          <a:xfrm>
            <a:off x="5460124" y="4570450"/>
            <a:ext cx="1313793" cy="1556030"/>
          </a:xfrm>
          <a:prstGeom prst="ellipse">
            <a:avLst/>
          </a:prstGeom>
          <a:noFill/>
          <a:ln w="44450">
            <a:headEnd type="none" w="med" len="med"/>
            <a:tailEnd type="none" w="med" len="med"/>
          </a:ln>
          <a:effectLst>
            <a:glow>
              <a:schemeClr val="accent1"/>
            </a:glow>
            <a:outerShdw blurRad="65500" dist="38100" dir="5400000" rotWithShape="0">
              <a:srgbClr val="000000">
                <a:alpha val="40000"/>
              </a:srgbClr>
            </a:outerShdw>
            <a:reflection endPos="0" dir="5400000" sy="-100000" algn="bl" rotWithShape="0"/>
            <a:softEdge rad="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Oval 11"/>
          <p:cNvSpPr/>
          <p:nvPr/>
        </p:nvSpPr>
        <p:spPr bwMode="auto">
          <a:xfrm>
            <a:off x="2395833" y="2510857"/>
            <a:ext cx="2233448" cy="2038546"/>
          </a:xfrm>
          <a:prstGeom prst="ellipse">
            <a:avLst/>
          </a:prstGeom>
          <a:noFill/>
          <a:ln w="44450">
            <a:headEnd type="none" w="med" len="med"/>
            <a:tailEnd type="none" w="med" len="med"/>
          </a:ln>
          <a:effectLst>
            <a:glow>
              <a:schemeClr val="accent1"/>
            </a:glow>
            <a:outerShdw blurRad="65500" dist="38100" dir="5400000" rotWithShape="0">
              <a:srgbClr val="000000">
                <a:alpha val="40000"/>
              </a:srgbClr>
            </a:outerShdw>
            <a:reflection endPos="0" dir="5400000" sy="-100000" algn="bl" rotWithShape="0"/>
            <a:softEdge rad="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Oval 12"/>
          <p:cNvSpPr/>
          <p:nvPr/>
        </p:nvSpPr>
        <p:spPr bwMode="auto">
          <a:xfrm>
            <a:off x="6110190" y="1858966"/>
            <a:ext cx="1313793" cy="1361403"/>
          </a:xfrm>
          <a:prstGeom prst="ellipse">
            <a:avLst/>
          </a:prstGeom>
          <a:noFill/>
          <a:ln w="44450">
            <a:headEnd type="none" w="med" len="med"/>
            <a:tailEnd type="none" w="med" len="med"/>
          </a:ln>
          <a:effectLst>
            <a:glow>
              <a:schemeClr val="accent1"/>
            </a:glow>
            <a:outerShdw blurRad="65500" dist="38100" dir="5400000" rotWithShape="0">
              <a:srgbClr val="000000">
                <a:alpha val="40000"/>
              </a:srgbClr>
            </a:outerShdw>
            <a:reflection endPos="0" dir="5400000" sy="-100000" algn="bl" rotWithShape="0"/>
            <a:softEdge rad="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Oval 8"/>
          <p:cNvSpPr/>
          <p:nvPr/>
        </p:nvSpPr>
        <p:spPr bwMode="auto">
          <a:xfrm>
            <a:off x="4087906" y="76200"/>
            <a:ext cx="6503894" cy="3815316"/>
          </a:xfrm>
          <a:prstGeom prst="ellipse">
            <a:avLst/>
          </a:prstGeom>
          <a:noFill/>
          <a:ln w="44450">
            <a:headEnd type="none" w="med" len="med"/>
            <a:tailEnd type="none" w="med" len="med"/>
          </a:ln>
          <a:effectLst>
            <a:outerShdw blurRad="65500" dist="38100" dir="5400000" rotWithShape="0">
              <a:srgbClr val="000000">
                <a:alpha val="40000"/>
              </a:srgbClr>
            </a:outerShdw>
            <a:reflection endPos="0" dir="5400000" sy="-100000" algn="bl" rotWithShape="0"/>
            <a:softEdge rad="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Topology</a:t>
            </a:r>
            <a:endParaRPr lang="en-US" dirty="0"/>
          </a:p>
        </p:txBody>
      </p:sp>
    </p:spTree>
    <p:extLst>
      <p:ext uri="{BB962C8B-B14F-4D97-AF65-F5344CB8AC3E}">
        <p14:creationId xmlns:p14="http://schemas.microsoft.com/office/powerpoint/2010/main" val="2004145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2" grpId="0" animBg="1"/>
      <p:bldP spid="12" grpId="1" animBg="1"/>
      <p:bldP spid="13" grpId="0" animBg="1"/>
      <p:bldP spid="13" grpId="1" animBg="1"/>
      <p:bldP spid="9" grpId="0" animBg="1"/>
      <p:bldP spid="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251" y="1524002"/>
            <a:ext cx="3638629"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US" smtClean="0"/>
              <a:t>HAVMM Setup Node Validations</a:t>
            </a:r>
            <a:endParaRPr lang="en-US" dirty="0"/>
          </a:p>
        </p:txBody>
      </p:sp>
      <p:sp>
        <p:nvSpPr>
          <p:cNvPr id="4" name="TextBox 3"/>
          <p:cNvSpPr txBox="1"/>
          <p:nvPr/>
        </p:nvSpPr>
        <p:spPr>
          <a:xfrm>
            <a:off x="914165" y="1524000"/>
            <a:ext cx="2018501" cy="369332"/>
          </a:xfrm>
          <a:prstGeom prst="rect">
            <a:avLst/>
          </a:prstGeom>
          <a:noFill/>
        </p:spPr>
        <p:txBody>
          <a:bodyPr wrap="none" rtlCol="0">
            <a:spAutoFit/>
          </a:bodyPr>
          <a:lstStyle/>
          <a:p>
            <a:r>
              <a:rPr lang="en-US" dirty="0" smtClean="0"/>
              <a:t>1. First installation</a:t>
            </a:r>
            <a:endParaRPr lang="en-US" dirty="0"/>
          </a:p>
        </p:txBody>
      </p:sp>
      <p:sp>
        <p:nvSpPr>
          <p:cNvPr id="8" name="TextBox 7"/>
          <p:cNvSpPr txBox="1"/>
          <p:nvPr/>
        </p:nvSpPr>
        <p:spPr>
          <a:xfrm>
            <a:off x="901465" y="3979307"/>
            <a:ext cx="3323346" cy="369332"/>
          </a:xfrm>
          <a:prstGeom prst="rect">
            <a:avLst/>
          </a:prstGeom>
          <a:noFill/>
        </p:spPr>
        <p:txBody>
          <a:bodyPr wrap="none" rtlCol="0">
            <a:spAutoFit/>
          </a:bodyPr>
          <a:lstStyle/>
          <a:p>
            <a:r>
              <a:rPr lang="en-US" dirty="0" smtClean="0"/>
              <a:t>2. Additional node installations</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254" y="3979307"/>
            <a:ext cx="3841826"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55863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HAVMM Setup Account Configuration Page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340" y="1422400"/>
            <a:ext cx="748814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03797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HAVMM Setup Library Page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776" y="1447800"/>
            <a:ext cx="6996663"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Process 2"/>
          <p:cNvSpPr/>
          <p:nvPr/>
        </p:nvSpPr>
        <p:spPr>
          <a:xfrm>
            <a:off x="2008255" y="4939028"/>
            <a:ext cx="6949704" cy="685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213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9973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886692" y="1968007"/>
            <a:ext cx="10418618" cy="1338750"/>
          </a:xfrm>
          <a:custGeom>
            <a:avLst/>
            <a:gdLst>
              <a:gd name="connsiteX0" fmla="*/ 0 w 10418618"/>
              <a:gd name="connsiteY0" fmla="*/ 0 h 1338750"/>
              <a:gd name="connsiteX1" fmla="*/ 10418618 w 10418618"/>
              <a:gd name="connsiteY1" fmla="*/ 0 h 1338750"/>
              <a:gd name="connsiteX2" fmla="*/ 10418618 w 10418618"/>
              <a:gd name="connsiteY2" fmla="*/ 1338750 h 1338750"/>
              <a:gd name="connsiteX3" fmla="*/ 0 w 10418618"/>
              <a:gd name="connsiteY3" fmla="*/ 1338750 h 1338750"/>
              <a:gd name="connsiteX4" fmla="*/ 0 w 10418618"/>
              <a:gd name="connsiteY4" fmla="*/ 0 h 13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8618" h="1338750">
                <a:moveTo>
                  <a:pt x="0" y="0"/>
                </a:moveTo>
                <a:lnTo>
                  <a:pt x="10418618" y="0"/>
                </a:lnTo>
                <a:lnTo>
                  <a:pt x="10418618" y="1338750"/>
                </a:lnTo>
                <a:lnTo>
                  <a:pt x="0" y="1338750"/>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808601" tIns="520700" rIns="808601" bIns="113792" numCol="1" spcCol="1270" anchor="t" anchorCtr="0">
            <a:noAutofit/>
          </a:bodyPr>
          <a:lstStyle/>
          <a:p>
            <a:pPr marL="166688" lvl="1" indent="-166688">
              <a:lnSpc>
                <a:spcPct val="90000"/>
              </a:lnSpc>
              <a:spcBef>
                <a:spcPct val="20000"/>
              </a:spcBef>
              <a:spcAft>
                <a:spcPct val="15000"/>
              </a:spcAft>
              <a:buSzPct val="90000"/>
              <a:buBlip>
                <a:blip r:embed="rId2"/>
              </a:buBlip>
            </a:pPr>
            <a:r>
              <a:rPr lang="en-US" sz="1400" b="1" dirty="0" smtClean="0">
                <a:gradFill>
                  <a:gsLst>
                    <a:gs pos="0">
                      <a:schemeClr val="tx1"/>
                    </a:gs>
                    <a:gs pos="86000">
                      <a:schemeClr val="tx1"/>
                    </a:gs>
                  </a:gsLst>
                  <a:lin ang="5400000" scaled="0"/>
                </a:gradFill>
              </a:rPr>
              <a:t>Windows </a:t>
            </a:r>
            <a:r>
              <a:rPr lang="en-US" sz="1400" b="1" dirty="0">
                <a:gradFill>
                  <a:gsLst>
                    <a:gs pos="0">
                      <a:schemeClr val="tx1"/>
                    </a:gs>
                    <a:gs pos="86000">
                      <a:schemeClr val="tx1"/>
                    </a:gs>
                  </a:gsLst>
                  <a:lin ang="5400000" scaled="0"/>
                </a:gradFill>
              </a:rPr>
              <a:t>Server 2008 R2 </a:t>
            </a:r>
            <a:r>
              <a:rPr lang="en-US" sz="1400" dirty="0">
                <a:gradFill>
                  <a:gsLst>
                    <a:gs pos="0">
                      <a:schemeClr val="tx1"/>
                    </a:gs>
                    <a:gs pos="86000">
                      <a:schemeClr val="tx1"/>
                    </a:gs>
                  </a:gsLst>
                  <a:lin ang="5400000" scaled="0"/>
                </a:gradFill>
              </a:rPr>
              <a:t>- 64bit (Standard, Enterprise, Datacenter)</a:t>
            </a:r>
          </a:p>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Windows Server 2008 R2 SP1 </a:t>
            </a:r>
            <a:r>
              <a:rPr lang="en-US" sz="1400" dirty="0">
                <a:gradFill>
                  <a:gsLst>
                    <a:gs pos="0">
                      <a:schemeClr val="tx1"/>
                    </a:gs>
                    <a:gs pos="86000">
                      <a:schemeClr val="tx1"/>
                    </a:gs>
                  </a:gsLst>
                  <a:lin ang="5400000" scaled="0"/>
                </a:gradFill>
              </a:rPr>
              <a:t>- 64bit (Standard, Enterprise, Datacenter)</a:t>
            </a:r>
          </a:p>
        </p:txBody>
      </p:sp>
      <p:sp>
        <p:nvSpPr>
          <p:cNvPr id="15" name="Freeform 14"/>
          <p:cNvSpPr/>
          <p:nvPr/>
        </p:nvSpPr>
        <p:spPr>
          <a:xfrm>
            <a:off x="1407622" y="1599007"/>
            <a:ext cx="7293032" cy="738000"/>
          </a:xfrm>
          <a:custGeom>
            <a:avLst/>
            <a:gdLst>
              <a:gd name="connsiteX0" fmla="*/ 0 w 7293032"/>
              <a:gd name="connsiteY0" fmla="*/ 123002 h 738000"/>
              <a:gd name="connsiteX1" fmla="*/ 123002 w 7293032"/>
              <a:gd name="connsiteY1" fmla="*/ 0 h 738000"/>
              <a:gd name="connsiteX2" fmla="*/ 7170030 w 7293032"/>
              <a:gd name="connsiteY2" fmla="*/ 0 h 738000"/>
              <a:gd name="connsiteX3" fmla="*/ 7293032 w 7293032"/>
              <a:gd name="connsiteY3" fmla="*/ 123002 h 738000"/>
              <a:gd name="connsiteX4" fmla="*/ 7293032 w 7293032"/>
              <a:gd name="connsiteY4" fmla="*/ 614998 h 738000"/>
              <a:gd name="connsiteX5" fmla="*/ 7170030 w 7293032"/>
              <a:gd name="connsiteY5" fmla="*/ 738000 h 738000"/>
              <a:gd name="connsiteX6" fmla="*/ 123002 w 7293032"/>
              <a:gd name="connsiteY6" fmla="*/ 738000 h 738000"/>
              <a:gd name="connsiteX7" fmla="*/ 0 w 7293032"/>
              <a:gd name="connsiteY7" fmla="*/ 614998 h 738000"/>
              <a:gd name="connsiteX8" fmla="*/ 0 w 7293032"/>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032" h="738000">
                <a:moveTo>
                  <a:pt x="0" y="123002"/>
                </a:moveTo>
                <a:cubicBezTo>
                  <a:pt x="0" y="55070"/>
                  <a:pt x="55070" y="0"/>
                  <a:pt x="123002" y="0"/>
                </a:cubicBezTo>
                <a:lnTo>
                  <a:pt x="7170030" y="0"/>
                </a:lnTo>
                <a:cubicBezTo>
                  <a:pt x="7237962" y="0"/>
                  <a:pt x="7293032" y="55070"/>
                  <a:pt x="7293032" y="123002"/>
                </a:cubicBezTo>
                <a:lnTo>
                  <a:pt x="7293032" y="614998"/>
                </a:lnTo>
                <a:cubicBezTo>
                  <a:pt x="7293032" y="682930"/>
                  <a:pt x="7237962" y="738000"/>
                  <a:pt x="7170030" y="738000"/>
                </a:cubicBezTo>
                <a:lnTo>
                  <a:pt x="123002" y="738000"/>
                </a:lnTo>
                <a:cubicBezTo>
                  <a:pt x="55070" y="738000"/>
                  <a:pt x="0" y="682930"/>
                  <a:pt x="0" y="614998"/>
                </a:cubicBezTo>
                <a:lnTo>
                  <a:pt x="0" y="123002"/>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311685" tIns="36026" rIns="311685" bIns="36026" numCol="1" spcCol="1270" anchor="ctr" anchorCtr="0">
            <a:noAutofit/>
          </a:bodyPr>
          <a:lstStyle/>
          <a:p>
            <a:pPr lvl="0" defTabSz="1244600">
              <a:lnSpc>
                <a:spcPct val="90000"/>
              </a:lnSpc>
              <a:spcBef>
                <a:spcPct val="0"/>
              </a:spcBef>
              <a:spcAft>
                <a:spcPct val="35000"/>
              </a:spcAft>
            </a:pPr>
            <a:r>
              <a:rPr lang="en-US" sz="2800" dirty="0">
                <a:solidFill>
                  <a:schemeClr val="bg1"/>
                </a:solidFill>
              </a:rPr>
              <a:t>VMM Server</a:t>
            </a:r>
          </a:p>
        </p:txBody>
      </p:sp>
      <p:sp>
        <p:nvSpPr>
          <p:cNvPr id="16" name="Freeform 15"/>
          <p:cNvSpPr/>
          <p:nvPr/>
        </p:nvSpPr>
        <p:spPr>
          <a:xfrm>
            <a:off x="886692" y="3810757"/>
            <a:ext cx="10418618" cy="1102500"/>
          </a:xfrm>
          <a:custGeom>
            <a:avLst/>
            <a:gdLst>
              <a:gd name="connsiteX0" fmla="*/ 0 w 10418618"/>
              <a:gd name="connsiteY0" fmla="*/ 0 h 1102500"/>
              <a:gd name="connsiteX1" fmla="*/ 10418618 w 10418618"/>
              <a:gd name="connsiteY1" fmla="*/ 0 h 1102500"/>
              <a:gd name="connsiteX2" fmla="*/ 10418618 w 10418618"/>
              <a:gd name="connsiteY2" fmla="*/ 1102500 h 1102500"/>
              <a:gd name="connsiteX3" fmla="*/ 0 w 10418618"/>
              <a:gd name="connsiteY3" fmla="*/ 1102500 h 1102500"/>
              <a:gd name="connsiteX4" fmla="*/ 0 w 10418618"/>
              <a:gd name="connsiteY4" fmla="*/ 0 h 110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8618" h="1102500">
                <a:moveTo>
                  <a:pt x="0" y="0"/>
                </a:moveTo>
                <a:lnTo>
                  <a:pt x="10418618" y="0"/>
                </a:lnTo>
                <a:lnTo>
                  <a:pt x="10418618" y="1102500"/>
                </a:lnTo>
                <a:lnTo>
                  <a:pt x="0" y="1102500"/>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808601" tIns="520700" rIns="808601" bIns="113792" numCol="1" spcCol="1270" anchor="t" anchorCtr="0">
            <a:noAutofit/>
          </a:bodyPr>
          <a:lstStyle/>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Windows Server 2008 R2 </a:t>
            </a:r>
            <a:r>
              <a:rPr lang="en-US" sz="1400" dirty="0">
                <a:gradFill>
                  <a:gsLst>
                    <a:gs pos="0">
                      <a:schemeClr val="tx1"/>
                    </a:gs>
                    <a:gs pos="86000">
                      <a:schemeClr val="tx1"/>
                    </a:gs>
                  </a:gsLst>
                  <a:lin ang="5400000" scaled="0"/>
                </a:gradFill>
              </a:rPr>
              <a:t>- 64bit (Standard, Enterprise, Datacenter)</a:t>
            </a:r>
          </a:p>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Windows Server 2008 R2 SP1 </a:t>
            </a:r>
            <a:r>
              <a:rPr lang="en-US" sz="1400" dirty="0">
                <a:gradFill>
                  <a:gsLst>
                    <a:gs pos="0">
                      <a:schemeClr val="tx1"/>
                    </a:gs>
                    <a:gs pos="86000">
                      <a:schemeClr val="tx1"/>
                    </a:gs>
                  </a:gsLst>
                  <a:lin ang="5400000" scaled="0"/>
                </a:gradFill>
              </a:rPr>
              <a:t>- 64bit (Standard, Enterprise, Datacenter)</a:t>
            </a:r>
          </a:p>
        </p:txBody>
      </p:sp>
      <p:sp>
        <p:nvSpPr>
          <p:cNvPr id="17" name="Freeform 16"/>
          <p:cNvSpPr/>
          <p:nvPr/>
        </p:nvSpPr>
        <p:spPr>
          <a:xfrm>
            <a:off x="1407622" y="3441757"/>
            <a:ext cx="7293032" cy="738000"/>
          </a:xfrm>
          <a:custGeom>
            <a:avLst/>
            <a:gdLst>
              <a:gd name="connsiteX0" fmla="*/ 0 w 7293032"/>
              <a:gd name="connsiteY0" fmla="*/ 123002 h 738000"/>
              <a:gd name="connsiteX1" fmla="*/ 123002 w 7293032"/>
              <a:gd name="connsiteY1" fmla="*/ 0 h 738000"/>
              <a:gd name="connsiteX2" fmla="*/ 7170030 w 7293032"/>
              <a:gd name="connsiteY2" fmla="*/ 0 h 738000"/>
              <a:gd name="connsiteX3" fmla="*/ 7293032 w 7293032"/>
              <a:gd name="connsiteY3" fmla="*/ 123002 h 738000"/>
              <a:gd name="connsiteX4" fmla="*/ 7293032 w 7293032"/>
              <a:gd name="connsiteY4" fmla="*/ 614998 h 738000"/>
              <a:gd name="connsiteX5" fmla="*/ 7170030 w 7293032"/>
              <a:gd name="connsiteY5" fmla="*/ 738000 h 738000"/>
              <a:gd name="connsiteX6" fmla="*/ 123002 w 7293032"/>
              <a:gd name="connsiteY6" fmla="*/ 738000 h 738000"/>
              <a:gd name="connsiteX7" fmla="*/ 0 w 7293032"/>
              <a:gd name="connsiteY7" fmla="*/ 614998 h 738000"/>
              <a:gd name="connsiteX8" fmla="*/ 0 w 7293032"/>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032" h="738000">
                <a:moveTo>
                  <a:pt x="0" y="123002"/>
                </a:moveTo>
                <a:cubicBezTo>
                  <a:pt x="0" y="55070"/>
                  <a:pt x="55070" y="0"/>
                  <a:pt x="123002" y="0"/>
                </a:cubicBezTo>
                <a:lnTo>
                  <a:pt x="7170030" y="0"/>
                </a:lnTo>
                <a:cubicBezTo>
                  <a:pt x="7237962" y="0"/>
                  <a:pt x="7293032" y="55070"/>
                  <a:pt x="7293032" y="123002"/>
                </a:cubicBezTo>
                <a:lnTo>
                  <a:pt x="7293032" y="614998"/>
                </a:lnTo>
                <a:cubicBezTo>
                  <a:pt x="7293032" y="682930"/>
                  <a:pt x="7237962" y="738000"/>
                  <a:pt x="7170030" y="738000"/>
                </a:cubicBezTo>
                <a:lnTo>
                  <a:pt x="123002" y="738000"/>
                </a:lnTo>
                <a:cubicBezTo>
                  <a:pt x="55070" y="738000"/>
                  <a:pt x="0" y="682930"/>
                  <a:pt x="0" y="614998"/>
                </a:cubicBezTo>
                <a:lnTo>
                  <a:pt x="0" y="123002"/>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311685" tIns="36026" rIns="311685" bIns="36026" numCol="1" spcCol="1270" anchor="ctr" anchorCtr="0">
            <a:noAutofit/>
          </a:bodyPr>
          <a:lstStyle/>
          <a:p>
            <a:pPr lvl="0" defTabSz="1244600">
              <a:lnSpc>
                <a:spcPct val="90000"/>
              </a:lnSpc>
              <a:spcBef>
                <a:spcPct val="0"/>
              </a:spcBef>
              <a:spcAft>
                <a:spcPct val="35000"/>
              </a:spcAft>
            </a:pPr>
            <a:r>
              <a:rPr lang="en-US" sz="2800" dirty="0">
                <a:solidFill>
                  <a:schemeClr val="bg1"/>
                </a:solidFill>
              </a:rPr>
              <a:t>HA VMM Server</a:t>
            </a:r>
          </a:p>
        </p:txBody>
      </p:sp>
      <p:sp>
        <p:nvSpPr>
          <p:cNvPr id="18" name="Freeform 17"/>
          <p:cNvSpPr/>
          <p:nvPr/>
        </p:nvSpPr>
        <p:spPr>
          <a:xfrm>
            <a:off x="886692" y="5417257"/>
            <a:ext cx="10418618" cy="1102500"/>
          </a:xfrm>
          <a:custGeom>
            <a:avLst/>
            <a:gdLst>
              <a:gd name="connsiteX0" fmla="*/ 0 w 10418618"/>
              <a:gd name="connsiteY0" fmla="*/ 0 h 1102500"/>
              <a:gd name="connsiteX1" fmla="*/ 10418618 w 10418618"/>
              <a:gd name="connsiteY1" fmla="*/ 0 h 1102500"/>
              <a:gd name="connsiteX2" fmla="*/ 10418618 w 10418618"/>
              <a:gd name="connsiteY2" fmla="*/ 1102500 h 1102500"/>
              <a:gd name="connsiteX3" fmla="*/ 0 w 10418618"/>
              <a:gd name="connsiteY3" fmla="*/ 1102500 h 1102500"/>
              <a:gd name="connsiteX4" fmla="*/ 0 w 10418618"/>
              <a:gd name="connsiteY4" fmla="*/ 0 h 110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8618" h="1102500">
                <a:moveTo>
                  <a:pt x="0" y="0"/>
                </a:moveTo>
                <a:lnTo>
                  <a:pt x="10418618" y="0"/>
                </a:lnTo>
                <a:lnTo>
                  <a:pt x="10418618" y="1102500"/>
                </a:lnTo>
                <a:lnTo>
                  <a:pt x="0" y="1102500"/>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808601" tIns="520700" rIns="808601" bIns="113792" numCol="1" spcCol="1270" anchor="t" anchorCtr="0">
            <a:noAutofit/>
          </a:bodyPr>
          <a:lstStyle/>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SQL Server 2008 SP2 </a:t>
            </a:r>
            <a:r>
              <a:rPr lang="en-US" sz="1400" dirty="0">
                <a:gradFill>
                  <a:gsLst>
                    <a:gs pos="0">
                      <a:schemeClr val="tx1"/>
                    </a:gs>
                    <a:gs pos="86000">
                      <a:schemeClr val="tx1"/>
                    </a:gs>
                  </a:gsLst>
                  <a:lin ang="5400000" scaled="0"/>
                </a:gradFill>
              </a:rPr>
              <a:t>- (Standard, Enterprise, Datacenter) </a:t>
            </a:r>
          </a:p>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SQL Server 2008 R2 </a:t>
            </a:r>
            <a:r>
              <a:rPr lang="en-US" sz="1400" dirty="0">
                <a:gradFill>
                  <a:gsLst>
                    <a:gs pos="0">
                      <a:schemeClr val="tx1"/>
                    </a:gs>
                    <a:gs pos="86000">
                      <a:schemeClr val="tx1"/>
                    </a:gs>
                  </a:gsLst>
                  <a:lin ang="5400000" scaled="0"/>
                </a:gradFill>
              </a:rPr>
              <a:t>- (Standard, Enterprise, Datacenter)</a:t>
            </a:r>
          </a:p>
        </p:txBody>
      </p:sp>
      <p:sp>
        <p:nvSpPr>
          <p:cNvPr id="19" name="Freeform 18"/>
          <p:cNvSpPr/>
          <p:nvPr/>
        </p:nvSpPr>
        <p:spPr>
          <a:xfrm>
            <a:off x="1407622" y="5048257"/>
            <a:ext cx="7293032" cy="738000"/>
          </a:xfrm>
          <a:custGeom>
            <a:avLst/>
            <a:gdLst>
              <a:gd name="connsiteX0" fmla="*/ 0 w 7293032"/>
              <a:gd name="connsiteY0" fmla="*/ 123002 h 738000"/>
              <a:gd name="connsiteX1" fmla="*/ 123002 w 7293032"/>
              <a:gd name="connsiteY1" fmla="*/ 0 h 738000"/>
              <a:gd name="connsiteX2" fmla="*/ 7170030 w 7293032"/>
              <a:gd name="connsiteY2" fmla="*/ 0 h 738000"/>
              <a:gd name="connsiteX3" fmla="*/ 7293032 w 7293032"/>
              <a:gd name="connsiteY3" fmla="*/ 123002 h 738000"/>
              <a:gd name="connsiteX4" fmla="*/ 7293032 w 7293032"/>
              <a:gd name="connsiteY4" fmla="*/ 614998 h 738000"/>
              <a:gd name="connsiteX5" fmla="*/ 7170030 w 7293032"/>
              <a:gd name="connsiteY5" fmla="*/ 738000 h 738000"/>
              <a:gd name="connsiteX6" fmla="*/ 123002 w 7293032"/>
              <a:gd name="connsiteY6" fmla="*/ 738000 h 738000"/>
              <a:gd name="connsiteX7" fmla="*/ 0 w 7293032"/>
              <a:gd name="connsiteY7" fmla="*/ 614998 h 738000"/>
              <a:gd name="connsiteX8" fmla="*/ 0 w 7293032"/>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032" h="738000">
                <a:moveTo>
                  <a:pt x="0" y="123002"/>
                </a:moveTo>
                <a:cubicBezTo>
                  <a:pt x="0" y="55070"/>
                  <a:pt x="55070" y="0"/>
                  <a:pt x="123002" y="0"/>
                </a:cubicBezTo>
                <a:lnTo>
                  <a:pt x="7170030" y="0"/>
                </a:lnTo>
                <a:cubicBezTo>
                  <a:pt x="7237962" y="0"/>
                  <a:pt x="7293032" y="55070"/>
                  <a:pt x="7293032" y="123002"/>
                </a:cubicBezTo>
                <a:lnTo>
                  <a:pt x="7293032" y="614998"/>
                </a:lnTo>
                <a:cubicBezTo>
                  <a:pt x="7293032" y="682930"/>
                  <a:pt x="7237962" y="738000"/>
                  <a:pt x="7170030" y="738000"/>
                </a:cubicBezTo>
                <a:lnTo>
                  <a:pt x="123002" y="738000"/>
                </a:lnTo>
                <a:cubicBezTo>
                  <a:pt x="55070" y="738000"/>
                  <a:pt x="0" y="682930"/>
                  <a:pt x="0" y="614998"/>
                </a:cubicBezTo>
                <a:lnTo>
                  <a:pt x="0" y="123002"/>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311685" tIns="36026" rIns="311685" bIns="36026" numCol="1" spcCol="1270" anchor="ctr" anchorCtr="0">
            <a:noAutofit/>
          </a:bodyPr>
          <a:lstStyle/>
          <a:p>
            <a:pPr lvl="0" defTabSz="1244600">
              <a:lnSpc>
                <a:spcPct val="90000"/>
              </a:lnSpc>
              <a:spcBef>
                <a:spcPct val="0"/>
              </a:spcBef>
              <a:spcAft>
                <a:spcPct val="35000"/>
              </a:spcAft>
            </a:pPr>
            <a:r>
              <a:rPr lang="en-US" sz="2800" dirty="0">
                <a:solidFill>
                  <a:schemeClr val="bg1"/>
                </a:solidFill>
              </a:rPr>
              <a:t>Database Server</a:t>
            </a:r>
          </a:p>
        </p:txBody>
      </p:sp>
      <p:sp>
        <p:nvSpPr>
          <p:cNvPr id="5" name="TextBox 4"/>
          <p:cNvSpPr txBox="1"/>
          <p:nvPr/>
        </p:nvSpPr>
        <p:spPr>
          <a:xfrm>
            <a:off x="7032971" y="5939953"/>
            <a:ext cx="3421065" cy="463204"/>
          </a:xfrm>
          <a:prstGeom prst="rect">
            <a:avLst/>
          </a:prstGeom>
          <a:noFill/>
        </p:spPr>
        <p:txBody>
          <a:bodyPr wrap="none" lIns="0" tIns="0" rIns="0" bIns="0" rtlCol="0">
            <a:spAutoFit/>
          </a:bodyPr>
          <a:lstStyle/>
          <a:p>
            <a:pPr marL="166688" lvl="1" indent="-166688">
              <a:lnSpc>
                <a:spcPct val="90000"/>
              </a:lnSpc>
              <a:spcBef>
                <a:spcPct val="20000"/>
              </a:spcBef>
              <a:spcAft>
                <a:spcPct val="15000"/>
              </a:spcAft>
              <a:buSzPct val="90000"/>
              <a:buBlip>
                <a:blip r:embed="rId2"/>
              </a:buBlip>
            </a:pPr>
            <a:r>
              <a:rPr lang="en-US" sz="1400" b="1" dirty="0">
                <a:solidFill>
                  <a:schemeClr val="accent1"/>
                </a:solidFill>
              </a:rPr>
              <a:t>No SQL Server 2005</a:t>
            </a:r>
          </a:p>
          <a:p>
            <a:pPr marL="166688" lvl="1" indent="-166688">
              <a:lnSpc>
                <a:spcPct val="90000"/>
              </a:lnSpc>
              <a:spcBef>
                <a:spcPct val="20000"/>
              </a:spcBef>
              <a:spcAft>
                <a:spcPct val="15000"/>
              </a:spcAft>
              <a:buSzPct val="90000"/>
              <a:buBlip>
                <a:blip r:embed="rId2"/>
              </a:buBlip>
            </a:pPr>
            <a:r>
              <a:rPr lang="en-US" sz="1400" b="1" dirty="0">
                <a:solidFill>
                  <a:schemeClr val="accent1"/>
                </a:solidFill>
              </a:rPr>
              <a:t>No SQL Server Express (2005 or 2008)</a:t>
            </a:r>
          </a:p>
        </p:txBody>
      </p:sp>
      <p:sp>
        <p:nvSpPr>
          <p:cNvPr id="2" name="Title 1"/>
          <p:cNvSpPr>
            <a:spLocks noGrp="1"/>
          </p:cNvSpPr>
          <p:nvPr>
            <p:ph type="title"/>
          </p:nvPr>
        </p:nvSpPr>
        <p:spPr>
          <a:xfrm>
            <a:off x="519112" y="228600"/>
            <a:ext cx="11149013" cy="1107996"/>
          </a:xfrm>
        </p:spPr>
        <p:txBody>
          <a:bodyPr/>
          <a:lstStyle/>
          <a:p>
            <a:r>
              <a:rPr lang="en-US" dirty="0" smtClean="0"/>
              <a:t>Deployment Planning</a:t>
            </a:r>
            <a:br>
              <a:rPr lang="en-US" dirty="0" smtClean="0"/>
            </a:br>
            <a:r>
              <a:rPr lang="en-US" sz="3600" dirty="0" smtClean="0">
                <a:solidFill>
                  <a:schemeClr val="accent1"/>
                </a:solidFill>
              </a:rPr>
              <a:t>Supported Operating Systems and Servers</a:t>
            </a:r>
            <a:endParaRPr lang="en-US" dirty="0">
              <a:solidFill>
                <a:schemeClr val="accent1"/>
              </a:solidFill>
            </a:endParaRPr>
          </a:p>
        </p:txBody>
      </p:sp>
    </p:spTree>
    <p:extLst>
      <p:ext uri="{BB962C8B-B14F-4D97-AF65-F5344CB8AC3E}">
        <p14:creationId xmlns:p14="http://schemas.microsoft.com/office/powerpoint/2010/main" val="224132367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886692" y="1992059"/>
            <a:ext cx="10418618" cy="1148175"/>
          </a:xfrm>
          <a:custGeom>
            <a:avLst/>
            <a:gdLst>
              <a:gd name="connsiteX0" fmla="*/ 0 w 10418618"/>
              <a:gd name="connsiteY0" fmla="*/ 0 h 1148175"/>
              <a:gd name="connsiteX1" fmla="*/ 10418618 w 10418618"/>
              <a:gd name="connsiteY1" fmla="*/ 0 h 1148175"/>
              <a:gd name="connsiteX2" fmla="*/ 10418618 w 10418618"/>
              <a:gd name="connsiteY2" fmla="*/ 1148175 h 1148175"/>
              <a:gd name="connsiteX3" fmla="*/ 0 w 10418618"/>
              <a:gd name="connsiteY3" fmla="*/ 1148175 h 1148175"/>
              <a:gd name="connsiteX4" fmla="*/ 0 w 10418618"/>
              <a:gd name="connsiteY4" fmla="*/ 0 h 114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8618" h="1148175">
                <a:moveTo>
                  <a:pt x="0" y="0"/>
                </a:moveTo>
                <a:lnTo>
                  <a:pt x="10418618" y="0"/>
                </a:lnTo>
                <a:lnTo>
                  <a:pt x="10418618" y="1148175"/>
                </a:lnTo>
                <a:lnTo>
                  <a:pt x="0" y="1148175"/>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808601" tIns="520700" rIns="808601" bIns="113792" numCol="1" spcCol="1270" anchor="t" anchorCtr="0">
            <a:noAutofit/>
          </a:bodyPr>
          <a:lstStyle/>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Windows Server OS support same as VMM server</a:t>
            </a:r>
          </a:p>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Windows7 </a:t>
            </a:r>
            <a:r>
              <a:rPr lang="en-US" sz="1400" dirty="0">
                <a:gradFill>
                  <a:gsLst>
                    <a:gs pos="0">
                      <a:schemeClr val="tx1"/>
                    </a:gs>
                    <a:gs pos="86000">
                      <a:schemeClr val="tx1"/>
                    </a:gs>
                  </a:gsLst>
                  <a:lin ang="5400000" scaled="0"/>
                </a:gradFill>
              </a:rPr>
              <a:t>32 and 64bit (Professional, Enterprise, Ultimate)</a:t>
            </a:r>
          </a:p>
        </p:txBody>
      </p:sp>
      <p:sp>
        <p:nvSpPr>
          <p:cNvPr id="8" name="Freeform 7"/>
          <p:cNvSpPr/>
          <p:nvPr/>
        </p:nvSpPr>
        <p:spPr>
          <a:xfrm>
            <a:off x="1407622" y="1593539"/>
            <a:ext cx="7293032" cy="797040"/>
          </a:xfrm>
          <a:custGeom>
            <a:avLst/>
            <a:gdLst>
              <a:gd name="connsiteX0" fmla="*/ 0 w 7293032"/>
              <a:gd name="connsiteY0" fmla="*/ 132843 h 797040"/>
              <a:gd name="connsiteX1" fmla="*/ 132843 w 7293032"/>
              <a:gd name="connsiteY1" fmla="*/ 0 h 797040"/>
              <a:gd name="connsiteX2" fmla="*/ 7160189 w 7293032"/>
              <a:gd name="connsiteY2" fmla="*/ 0 h 797040"/>
              <a:gd name="connsiteX3" fmla="*/ 7293032 w 7293032"/>
              <a:gd name="connsiteY3" fmla="*/ 132843 h 797040"/>
              <a:gd name="connsiteX4" fmla="*/ 7293032 w 7293032"/>
              <a:gd name="connsiteY4" fmla="*/ 664197 h 797040"/>
              <a:gd name="connsiteX5" fmla="*/ 7160189 w 7293032"/>
              <a:gd name="connsiteY5" fmla="*/ 797040 h 797040"/>
              <a:gd name="connsiteX6" fmla="*/ 132843 w 7293032"/>
              <a:gd name="connsiteY6" fmla="*/ 797040 h 797040"/>
              <a:gd name="connsiteX7" fmla="*/ 0 w 7293032"/>
              <a:gd name="connsiteY7" fmla="*/ 664197 h 797040"/>
              <a:gd name="connsiteX8" fmla="*/ 0 w 729303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032" h="797040">
                <a:moveTo>
                  <a:pt x="0" y="132843"/>
                </a:moveTo>
                <a:cubicBezTo>
                  <a:pt x="0" y="59476"/>
                  <a:pt x="59476" y="0"/>
                  <a:pt x="132843" y="0"/>
                </a:cubicBezTo>
                <a:lnTo>
                  <a:pt x="7160189" y="0"/>
                </a:lnTo>
                <a:cubicBezTo>
                  <a:pt x="7233556" y="0"/>
                  <a:pt x="7293032" y="59476"/>
                  <a:pt x="7293032" y="132843"/>
                </a:cubicBezTo>
                <a:lnTo>
                  <a:pt x="7293032" y="664197"/>
                </a:lnTo>
                <a:cubicBezTo>
                  <a:pt x="7293032" y="737564"/>
                  <a:pt x="7233556" y="797040"/>
                  <a:pt x="7160189" y="797040"/>
                </a:cubicBezTo>
                <a:lnTo>
                  <a:pt x="132843" y="797040"/>
                </a:lnTo>
                <a:cubicBezTo>
                  <a:pt x="59476" y="797040"/>
                  <a:pt x="0" y="737564"/>
                  <a:pt x="0" y="664197"/>
                </a:cubicBezTo>
                <a:lnTo>
                  <a:pt x="0" y="132843"/>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311685" tIns="36026" rIns="311685" bIns="36026" numCol="1" spcCol="1270" anchor="ctr" anchorCtr="0">
            <a:noAutofit/>
          </a:bodyPr>
          <a:lstStyle/>
          <a:p>
            <a:pPr defTabSz="1244600">
              <a:lnSpc>
                <a:spcPct val="90000"/>
              </a:lnSpc>
              <a:spcBef>
                <a:spcPct val="0"/>
              </a:spcBef>
              <a:spcAft>
                <a:spcPct val="35000"/>
              </a:spcAft>
            </a:pPr>
            <a:r>
              <a:rPr lang="en-US" sz="2800" dirty="0">
                <a:solidFill>
                  <a:schemeClr val="bg1"/>
                </a:solidFill>
              </a:rPr>
              <a:t>VMM Console </a:t>
            </a:r>
          </a:p>
        </p:txBody>
      </p:sp>
      <p:sp>
        <p:nvSpPr>
          <p:cNvPr id="9" name="Freeform 8"/>
          <p:cNvSpPr/>
          <p:nvPr/>
        </p:nvSpPr>
        <p:spPr>
          <a:xfrm>
            <a:off x="886692" y="3684554"/>
            <a:ext cx="10418618" cy="1148175"/>
          </a:xfrm>
          <a:custGeom>
            <a:avLst/>
            <a:gdLst>
              <a:gd name="connsiteX0" fmla="*/ 0 w 10418618"/>
              <a:gd name="connsiteY0" fmla="*/ 0 h 1148175"/>
              <a:gd name="connsiteX1" fmla="*/ 10418618 w 10418618"/>
              <a:gd name="connsiteY1" fmla="*/ 0 h 1148175"/>
              <a:gd name="connsiteX2" fmla="*/ 10418618 w 10418618"/>
              <a:gd name="connsiteY2" fmla="*/ 1148175 h 1148175"/>
              <a:gd name="connsiteX3" fmla="*/ 0 w 10418618"/>
              <a:gd name="connsiteY3" fmla="*/ 1148175 h 1148175"/>
              <a:gd name="connsiteX4" fmla="*/ 0 w 10418618"/>
              <a:gd name="connsiteY4" fmla="*/ 0 h 114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8618" h="1148175">
                <a:moveTo>
                  <a:pt x="0" y="0"/>
                </a:moveTo>
                <a:lnTo>
                  <a:pt x="10418618" y="0"/>
                </a:lnTo>
                <a:lnTo>
                  <a:pt x="10418618" y="1148175"/>
                </a:lnTo>
                <a:lnTo>
                  <a:pt x="0" y="1148175"/>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808601" tIns="520700" rIns="808601" bIns="113792" numCol="1" spcCol="1270" anchor="t" anchorCtr="0">
            <a:noAutofit/>
          </a:bodyPr>
          <a:lstStyle/>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IIS Server: Windows Server OS support same as VMM server </a:t>
            </a:r>
          </a:p>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Browser: </a:t>
            </a:r>
            <a:r>
              <a:rPr lang="en-US" sz="1400" dirty="0">
                <a:gradFill>
                  <a:gsLst>
                    <a:gs pos="0">
                      <a:schemeClr val="tx1"/>
                    </a:gs>
                    <a:gs pos="86000">
                      <a:schemeClr val="tx1"/>
                    </a:gs>
                  </a:gsLst>
                  <a:lin ang="5400000" scaled="0"/>
                </a:gradFill>
              </a:rPr>
              <a:t>Internet Explorer 8 and Internet Explorer 9 </a:t>
            </a:r>
          </a:p>
        </p:txBody>
      </p:sp>
      <p:sp>
        <p:nvSpPr>
          <p:cNvPr id="10" name="Freeform 9"/>
          <p:cNvSpPr/>
          <p:nvPr/>
        </p:nvSpPr>
        <p:spPr>
          <a:xfrm>
            <a:off x="1407622" y="3286034"/>
            <a:ext cx="7293032" cy="797040"/>
          </a:xfrm>
          <a:custGeom>
            <a:avLst/>
            <a:gdLst>
              <a:gd name="connsiteX0" fmla="*/ 0 w 7293032"/>
              <a:gd name="connsiteY0" fmla="*/ 132843 h 797040"/>
              <a:gd name="connsiteX1" fmla="*/ 132843 w 7293032"/>
              <a:gd name="connsiteY1" fmla="*/ 0 h 797040"/>
              <a:gd name="connsiteX2" fmla="*/ 7160189 w 7293032"/>
              <a:gd name="connsiteY2" fmla="*/ 0 h 797040"/>
              <a:gd name="connsiteX3" fmla="*/ 7293032 w 7293032"/>
              <a:gd name="connsiteY3" fmla="*/ 132843 h 797040"/>
              <a:gd name="connsiteX4" fmla="*/ 7293032 w 7293032"/>
              <a:gd name="connsiteY4" fmla="*/ 664197 h 797040"/>
              <a:gd name="connsiteX5" fmla="*/ 7160189 w 7293032"/>
              <a:gd name="connsiteY5" fmla="*/ 797040 h 797040"/>
              <a:gd name="connsiteX6" fmla="*/ 132843 w 7293032"/>
              <a:gd name="connsiteY6" fmla="*/ 797040 h 797040"/>
              <a:gd name="connsiteX7" fmla="*/ 0 w 7293032"/>
              <a:gd name="connsiteY7" fmla="*/ 664197 h 797040"/>
              <a:gd name="connsiteX8" fmla="*/ 0 w 729303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032" h="797040">
                <a:moveTo>
                  <a:pt x="0" y="132843"/>
                </a:moveTo>
                <a:cubicBezTo>
                  <a:pt x="0" y="59476"/>
                  <a:pt x="59476" y="0"/>
                  <a:pt x="132843" y="0"/>
                </a:cubicBezTo>
                <a:lnTo>
                  <a:pt x="7160189" y="0"/>
                </a:lnTo>
                <a:cubicBezTo>
                  <a:pt x="7233556" y="0"/>
                  <a:pt x="7293032" y="59476"/>
                  <a:pt x="7293032" y="132843"/>
                </a:cubicBezTo>
                <a:lnTo>
                  <a:pt x="7293032" y="664197"/>
                </a:lnTo>
                <a:cubicBezTo>
                  <a:pt x="7293032" y="737564"/>
                  <a:pt x="7233556" y="797040"/>
                  <a:pt x="7160189" y="797040"/>
                </a:cubicBezTo>
                <a:lnTo>
                  <a:pt x="132843" y="797040"/>
                </a:lnTo>
                <a:cubicBezTo>
                  <a:pt x="59476" y="797040"/>
                  <a:pt x="0" y="737564"/>
                  <a:pt x="0" y="664197"/>
                </a:cubicBezTo>
                <a:lnTo>
                  <a:pt x="0" y="132843"/>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311685" tIns="36026" rIns="311685" bIns="36026" numCol="1" spcCol="1270" anchor="ctr" anchorCtr="0">
            <a:noAutofit/>
          </a:bodyPr>
          <a:lstStyle/>
          <a:p>
            <a:pPr defTabSz="1244600">
              <a:lnSpc>
                <a:spcPct val="90000"/>
              </a:lnSpc>
              <a:spcBef>
                <a:spcPct val="0"/>
              </a:spcBef>
              <a:spcAft>
                <a:spcPct val="35000"/>
              </a:spcAft>
            </a:pPr>
            <a:r>
              <a:rPr lang="en-US" sz="2800" dirty="0">
                <a:solidFill>
                  <a:schemeClr val="bg1"/>
                </a:solidFill>
              </a:rPr>
              <a:t>Self-Service Portal</a:t>
            </a:r>
          </a:p>
        </p:txBody>
      </p:sp>
      <p:sp>
        <p:nvSpPr>
          <p:cNvPr id="11" name="Freeform 10"/>
          <p:cNvSpPr/>
          <p:nvPr/>
        </p:nvSpPr>
        <p:spPr>
          <a:xfrm>
            <a:off x="886692" y="5377049"/>
            <a:ext cx="10418618" cy="1148175"/>
          </a:xfrm>
          <a:custGeom>
            <a:avLst/>
            <a:gdLst>
              <a:gd name="connsiteX0" fmla="*/ 0 w 10418618"/>
              <a:gd name="connsiteY0" fmla="*/ 0 h 1148175"/>
              <a:gd name="connsiteX1" fmla="*/ 10418618 w 10418618"/>
              <a:gd name="connsiteY1" fmla="*/ 0 h 1148175"/>
              <a:gd name="connsiteX2" fmla="*/ 10418618 w 10418618"/>
              <a:gd name="connsiteY2" fmla="*/ 1148175 h 1148175"/>
              <a:gd name="connsiteX3" fmla="*/ 0 w 10418618"/>
              <a:gd name="connsiteY3" fmla="*/ 1148175 h 1148175"/>
              <a:gd name="connsiteX4" fmla="*/ 0 w 10418618"/>
              <a:gd name="connsiteY4" fmla="*/ 0 h 1148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8618" h="1148175">
                <a:moveTo>
                  <a:pt x="0" y="0"/>
                </a:moveTo>
                <a:lnTo>
                  <a:pt x="10418618" y="0"/>
                </a:lnTo>
                <a:lnTo>
                  <a:pt x="10418618" y="1148175"/>
                </a:lnTo>
                <a:lnTo>
                  <a:pt x="0" y="1148175"/>
                </a:lnTo>
                <a:lnTo>
                  <a:pt x="0" y="0"/>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808601" tIns="520700" rIns="808601" bIns="113792" numCol="1" spcCol="1270" anchor="t" anchorCtr="0">
            <a:noAutofit/>
          </a:bodyPr>
          <a:lstStyle/>
          <a:p>
            <a:pPr marL="166688" lvl="1" indent="-166688">
              <a:lnSpc>
                <a:spcPct val="90000"/>
              </a:lnSpc>
              <a:spcBef>
                <a:spcPct val="20000"/>
              </a:spcBef>
              <a:spcAft>
                <a:spcPct val="15000"/>
              </a:spcAft>
              <a:buSzPct val="90000"/>
              <a:buBlip>
                <a:blip r:embed="rId2"/>
              </a:buBlip>
            </a:pPr>
            <a:r>
              <a:rPr lang="en-US" sz="1400" b="1" dirty="0">
                <a:gradFill>
                  <a:gsLst>
                    <a:gs pos="0">
                      <a:schemeClr val="tx1"/>
                    </a:gs>
                    <a:gs pos="86000">
                      <a:schemeClr val="tx1"/>
                    </a:gs>
                  </a:gsLst>
                  <a:lin ang="5400000" scaled="0"/>
                </a:gradFill>
              </a:rPr>
              <a:t>Windows Server OS support same as VMM server + Win2k8 SP2 (32 and </a:t>
            </a:r>
            <a:r>
              <a:rPr lang="en-US" sz="1400" b="1" dirty="0" smtClean="0">
                <a:gradFill>
                  <a:gsLst>
                    <a:gs pos="0">
                      <a:schemeClr val="tx1"/>
                    </a:gs>
                    <a:gs pos="86000">
                      <a:schemeClr val="tx1"/>
                    </a:gs>
                  </a:gsLst>
                  <a:lin ang="5400000" scaled="0"/>
                </a:gradFill>
              </a:rPr>
              <a:t>64bit) </a:t>
            </a:r>
            <a:endParaRPr lang="en-US" sz="1400" b="1" dirty="0">
              <a:gradFill>
                <a:gsLst>
                  <a:gs pos="0">
                    <a:schemeClr val="tx1"/>
                  </a:gs>
                  <a:gs pos="86000">
                    <a:schemeClr val="tx1"/>
                  </a:gs>
                </a:gsLst>
                <a:lin ang="5400000" scaled="0"/>
              </a:gradFill>
            </a:endParaRPr>
          </a:p>
          <a:p>
            <a:pPr marL="166688" lvl="1" indent="-166688">
              <a:lnSpc>
                <a:spcPct val="90000"/>
              </a:lnSpc>
              <a:spcBef>
                <a:spcPct val="20000"/>
              </a:spcBef>
              <a:spcAft>
                <a:spcPct val="15000"/>
              </a:spcAft>
              <a:buSzPct val="90000"/>
              <a:buBlip>
                <a:blip r:embed="rId2"/>
              </a:buBlip>
            </a:pPr>
            <a:r>
              <a:rPr lang="en-US" sz="1400" dirty="0">
                <a:gradFill>
                  <a:gsLst>
                    <a:gs pos="0">
                      <a:schemeClr val="tx1"/>
                    </a:gs>
                    <a:gs pos="86000">
                      <a:schemeClr val="tx1"/>
                    </a:gs>
                  </a:gsLst>
                  <a:lin ang="5400000" scaled="0"/>
                </a:gradFill>
              </a:rPr>
              <a:t>No Windows Server 2003 support</a:t>
            </a:r>
          </a:p>
        </p:txBody>
      </p:sp>
      <p:sp>
        <p:nvSpPr>
          <p:cNvPr id="12" name="Freeform 11"/>
          <p:cNvSpPr/>
          <p:nvPr/>
        </p:nvSpPr>
        <p:spPr>
          <a:xfrm>
            <a:off x="1407622" y="4978529"/>
            <a:ext cx="7293032" cy="797040"/>
          </a:xfrm>
          <a:custGeom>
            <a:avLst/>
            <a:gdLst>
              <a:gd name="connsiteX0" fmla="*/ 0 w 7293032"/>
              <a:gd name="connsiteY0" fmla="*/ 132843 h 797040"/>
              <a:gd name="connsiteX1" fmla="*/ 132843 w 7293032"/>
              <a:gd name="connsiteY1" fmla="*/ 0 h 797040"/>
              <a:gd name="connsiteX2" fmla="*/ 7160189 w 7293032"/>
              <a:gd name="connsiteY2" fmla="*/ 0 h 797040"/>
              <a:gd name="connsiteX3" fmla="*/ 7293032 w 7293032"/>
              <a:gd name="connsiteY3" fmla="*/ 132843 h 797040"/>
              <a:gd name="connsiteX4" fmla="*/ 7293032 w 7293032"/>
              <a:gd name="connsiteY4" fmla="*/ 664197 h 797040"/>
              <a:gd name="connsiteX5" fmla="*/ 7160189 w 7293032"/>
              <a:gd name="connsiteY5" fmla="*/ 797040 h 797040"/>
              <a:gd name="connsiteX6" fmla="*/ 132843 w 7293032"/>
              <a:gd name="connsiteY6" fmla="*/ 797040 h 797040"/>
              <a:gd name="connsiteX7" fmla="*/ 0 w 7293032"/>
              <a:gd name="connsiteY7" fmla="*/ 664197 h 797040"/>
              <a:gd name="connsiteX8" fmla="*/ 0 w 7293032"/>
              <a:gd name="connsiteY8" fmla="*/ 132843 h 79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3032" h="797040">
                <a:moveTo>
                  <a:pt x="0" y="132843"/>
                </a:moveTo>
                <a:cubicBezTo>
                  <a:pt x="0" y="59476"/>
                  <a:pt x="59476" y="0"/>
                  <a:pt x="132843" y="0"/>
                </a:cubicBezTo>
                <a:lnTo>
                  <a:pt x="7160189" y="0"/>
                </a:lnTo>
                <a:cubicBezTo>
                  <a:pt x="7233556" y="0"/>
                  <a:pt x="7293032" y="59476"/>
                  <a:pt x="7293032" y="132843"/>
                </a:cubicBezTo>
                <a:lnTo>
                  <a:pt x="7293032" y="664197"/>
                </a:lnTo>
                <a:cubicBezTo>
                  <a:pt x="7293032" y="737564"/>
                  <a:pt x="7233556" y="797040"/>
                  <a:pt x="7160189" y="797040"/>
                </a:cubicBezTo>
                <a:lnTo>
                  <a:pt x="132843" y="797040"/>
                </a:lnTo>
                <a:cubicBezTo>
                  <a:pt x="59476" y="797040"/>
                  <a:pt x="0" y="737564"/>
                  <a:pt x="0" y="664197"/>
                </a:cubicBezTo>
                <a:lnTo>
                  <a:pt x="0" y="132843"/>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311685" tIns="36026" rIns="311685" bIns="36026" numCol="1" spcCol="1270" anchor="ctr" anchorCtr="0">
            <a:noAutofit/>
          </a:bodyPr>
          <a:lstStyle/>
          <a:p>
            <a:pPr defTabSz="1244600">
              <a:lnSpc>
                <a:spcPct val="90000"/>
              </a:lnSpc>
              <a:spcBef>
                <a:spcPct val="0"/>
              </a:spcBef>
              <a:spcAft>
                <a:spcPct val="35000"/>
              </a:spcAft>
            </a:pPr>
            <a:r>
              <a:rPr lang="en-US" sz="2800" dirty="0">
                <a:solidFill>
                  <a:schemeClr val="bg1"/>
                </a:solidFill>
              </a:rPr>
              <a:t>VMM Library Servers</a:t>
            </a:r>
          </a:p>
        </p:txBody>
      </p:sp>
      <p:sp>
        <p:nvSpPr>
          <p:cNvPr id="2" name="Title 1"/>
          <p:cNvSpPr>
            <a:spLocks noGrp="1"/>
          </p:cNvSpPr>
          <p:nvPr>
            <p:ph type="title"/>
          </p:nvPr>
        </p:nvSpPr>
        <p:spPr>
          <a:xfrm>
            <a:off x="519112" y="228600"/>
            <a:ext cx="11149013" cy="1107996"/>
          </a:xfrm>
        </p:spPr>
        <p:txBody>
          <a:bodyPr/>
          <a:lstStyle/>
          <a:p>
            <a:r>
              <a:rPr lang="en-US" dirty="0" smtClean="0"/>
              <a:t>Deployment Planning</a:t>
            </a:r>
            <a:br>
              <a:rPr lang="en-US" dirty="0" smtClean="0"/>
            </a:br>
            <a:r>
              <a:rPr lang="en-US" sz="3600" dirty="0" smtClean="0">
                <a:solidFill>
                  <a:schemeClr val="accent1"/>
                </a:solidFill>
              </a:rPr>
              <a:t>Supported Operating Systems and Servers</a:t>
            </a:r>
            <a:endParaRPr lang="en-US" dirty="0">
              <a:solidFill>
                <a:schemeClr val="accent1"/>
              </a:solidFill>
            </a:endParaRPr>
          </a:p>
        </p:txBody>
      </p:sp>
    </p:spTree>
    <p:extLst>
      <p:ext uri="{BB962C8B-B14F-4D97-AF65-F5344CB8AC3E}">
        <p14:creationId xmlns:p14="http://schemas.microsoft.com/office/powerpoint/2010/main" val="37527463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 Planning</a:t>
            </a:r>
            <a:endParaRPr lang="en-US" dirty="0"/>
          </a:p>
        </p:txBody>
      </p:sp>
      <p:sp>
        <p:nvSpPr>
          <p:cNvPr id="3" name="Content Placeholder 2"/>
          <p:cNvSpPr>
            <a:spLocks noGrp="1"/>
          </p:cNvSpPr>
          <p:nvPr>
            <p:ph idx="1"/>
          </p:nvPr>
        </p:nvSpPr>
        <p:spPr>
          <a:xfrm>
            <a:off x="519112" y="1447799"/>
            <a:ext cx="11149013" cy="5164491"/>
          </a:xfrm>
        </p:spPr>
        <p:txBody>
          <a:bodyPr/>
          <a:lstStyle/>
          <a:p>
            <a:r>
              <a:rPr lang="en-US" dirty="0" smtClean="0"/>
              <a:t>Software needed to be </a:t>
            </a:r>
            <a:r>
              <a:rPr lang="en-US" b="1" i="1" dirty="0" smtClean="0"/>
              <a:t>pre-installed</a:t>
            </a:r>
            <a:r>
              <a:rPr lang="en-US" dirty="0" smtClean="0"/>
              <a:t> on VMM Server box</a:t>
            </a:r>
          </a:p>
          <a:p>
            <a:pPr lvl="1"/>
            <a:r>
              <a:rPr lang="en-US" dirty="0" smtClean="0"/>
              <a:t>Windows Automated Installation Kit 2.0 (AIK) only</a:t>
            </a:r>
          </a:p>
          <a:p>
            <a:pPr lvl="2"/>
            <a:r>
              <a:rPr lang="en-US" dirty="0" smtClean="0">
                <a:solidFill>
                  <a:schemeClr val="accent1"/>
                </a:solidFill>
              </a:rPr>
              <a:t>AIK 1.0 is no longer included and supported</a:t>
            </a:r>
          </a:p>
          <a:p>
            <a:pPr lvl="1"/>
            <a:r>
              <a:rPr lang="en-US" dirty="0" err="1" smtClean="0"/>
              <a:t>.Net</a:t>
            </a:r>
            <a:r>
              <a:rPr lang="en-US" dirty="0" smtClean="0"/>
              <a:t> 3.5.1(enabled in W2K8 R2)</a:t>
            </a:r>
          </a:p>
          <a:p>
            <a:pPr lvl="1"/>
            <a:r>
              <a:rPr lang="en-US" dirty="0" smtClean="0"/>
              <a:t>PowerShell 2.0, </a:t>
            </a:r>
            <a:r>
              <a:rPr lang="en-US" dirty="0" err="1" smtClean="0"/>
              <a:t>WinRM</a:t>
            </a:r>
            <a:r>
              <a:rPr lang="en-US" dirty="0" smtClean="0"/>
              <a:t> 2.0</a:t>
            </a:r>
          </a:p>
          <a:p>
            <a:pPr marL="460375" lvl="1" indent="0">
              <a:buNone/>
            </a:pPr>
            <a:endParaRPr lang="en-US" dirty="0"/>
          </a:p>
          <a:p>
            <a:pPr marL="460375" lvl="1" indent="-460375"/>
            <a:r>
              <a:rPr lang="en-US" sz="3200" dirty="0"/>
              <a:t>Other pre-installed software </a:t>
            </a:r>
          </a:p>
          <a:p>
            <a:pPr lvl="1"/>
            <a:r>
              <a:rPr lang="en-US" dirty="0"/>
              <a:t>SQL Server 2008 or SQL Server 2008 R2 (SQL Server Express is not included anymore) - local on VMM Server or remote</a:t>
            </a:r>
          </a:p>
          <a:p>
            <a:pPr marL="460375" lvl="1" indent="0">
              <a:buNone/>
            </a:pPr>
            <a:endParaRPr lang="en-US" dirty="0" smtClean="0"/>
          </a:p>
          <a:p>
            <a:endParaRPr lang="en-US" dirty="0"/>
          </a:p>
        </p:txBody>
      </p:sp>
    </p:spTree>
    <p:extLst>
      <p:ext uri="{BB962C8B-B14F-4D97-AF65-F5344CB8AC3E}">
        <p14:creationId xmlns:p14="http://schemas.microsoft.com/office/powerpoint/2010/main" val="326396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 Planning</a:t>
            </a:r>
            <a:endParaRPr lang="en-US" dirty="0"/>
          </a:p>
        </p:txBody>
      </p:sp>
      <p:sp>
        <p:nvSpPr>
          <p:cNvPr id="3" name="Content Placeholder 2"/>
          <p:cNvSpPr>
            <a:spLocks noGrp="1"/>
          </p:cNvSpPr>
          <p:nvPr>
            <p:ph idx="1"/>
          </p:nvPr>
        </p:nvSpPr>
        <p:spPr/>
        <p:txBody>
          <a:bodyPr/>
          <a:lstStyle/>
          <a:p>
            <a:r>
              <a:rPr lang="en-US" smtClean="0"/>
              <a:t>VMM 2012 Feature Requirements</a:t>
            </a:r>
          </a:p>
          <a:p>
            <a:pPr lvl="1"/>
            <a:r>
              <a:rPr lang="en-US" smtClean="0"/>
              <a:t>Bare Metal Provisioning</a:t>
            </a:r>
          </a:p>
          <a:p>
            <a:pPr lvl="2"/>
            <a:r>
              <a:rPr lang="en-US" smtClean="0"/>
              <a:t>Windows Deployment Services (Windows Server 2008 R2 only)</a:t>
            </a:r>
          </a:p>
          <a:p>
            <a:pPr lvl="1"/>
            <a:r>
              <a:rPr lang="en-US" smtClean="0"/>
              <a:t>Patching </a:t>
            </a:r>
          </a:p>
          <a:p>
            <a:pPr lvl="2"/>
            <a:r>
              <a:rPr lang="en-US" smtClean="0"/>
              <a:t>WSUS 3.0 SP2 64bit</a:t>
            </a:r>
          </a:p>
          <a:p>
            <a:pPr lvl="1"/>
            <a:r>
              <a:rPr lang="en-US" smtClean="0"/>
              <a:t>PRO</a:t>
            </a:r>
          </a:p>
          <a:p>
            <a:pPr lvl="2"/>
            <a:r>
              <a:rPr lang="en-US" smtClean="0"/>
              <a:t>Operations Manager 2007 R2+</a:t>
            </a:r>
          </a:p>
          <a:p>
            <a:pPr lvl="1"/>
            <a:endParaRPr lang="en-US" smtClean="0"/>
          </a:p>
          <a:p>
            <a:pPr lvl="2"/>
            <a:endParaRPr lang="en-US" smtClean="0"/>
          </a:p>
          <a:p>
            <a:pPr lvl="1"/>
            <a:endParaRPr lang="en-US" smtClean="0"/>
          </a:p>
          <a:p>
            <a:endParaRPr lang="en-US" dirty="0"/>
          </a:p>
        </p:txBody>
      </p:sp>
    </p:spTree>
    <p:extLst>
      <p:ext uri="{BB962C8B-B14F-4D97-AF65-F5344CB8AC3E}">
        <p14:creationId xmlns:p14="http://schemas.microsoft.com/office/powerpoint/2010/main" val="614807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 Planning</a:t>
            </a:r>
            <a:endParaRPr lang="en-US" dirty="0"/>
          </a:p>
        </p:txBody>
      </p:sp>
      <p:sp>
        <p:nvSpPr>
          <p:cNvPr id="3" name="Content Placeholder 2"/>
          <p:cNvSpPr>
            <a:spLocks noGrp="1"/>
          </p:cNvSpPr>
          <p:nvPr>
            <p:ph idx="1"/>
          </p:nvPr>
        </p:nvSpPr>
        <p:spPr>
          <a:xfrm>
            <a:off x="519112" y="1461447"/>
            <a:ext cx="11149013" cy="5256824"/>
          </a:xfrm>
        </p:spPr>
        <p:txBody>
          <a:bodyPr/>
          <a:lstStyle/>
          <a:p>
            <a:pPr>
              <a:lnSpc>
                <a:spcPct val="85000"/>
              </a:lnSpc>
            </a:pPr>
            <a:r>
              <a:rPr lang="en-US" smtClean="0"/>
              <a:t>VMM 2012 Feature Requirements</a:t>
            </a:r>
            <a:endParaRPr lang="en-US" sz="1800" smtClean="0"/>
          </a:p>
          <a:p>
            <a:pPr lvl="1">
              <a:lnSpc>
                <a:spcPct val="85000"/>
              </a:lnSpc>
            </a:pPr>
            <a:r>
              <a:rPr lang="en-US" smtClean="0"/>
              <a:t>Citrix XenServer</a:t>
            </a:r>
          </a:p>
          <a:p>
            <a:pPr lvl="2">
              <a:lnSpc>
                <a:spcPct val="85000"/>
              </a:lnSpc>
            </a:pPr>
            <a:r>
              <a:rPr lang="en-US" smtClean="0"/>
              <a:t>XenServer Integration Suite for SCVMM</a:t>
            </a:r>
          </a:p>
          <a:p>
            <a:pPr lvl="2">
              <a:lnSpc>
                <a:spcPct val="85000"/>
              </a:lnSpc>
            </a:pPr>
            <a:r>
              <a:rPr lang="en-US" smtClean="0">
                <a:solidFill>
                  <a:schemeClr val="accent1"/>
                </a:solidFill>
              </a:rPr>
              <a:t>Needs to be installed on XenServers</a:t>
            </a:r>
          </a:p>
          <a:p>
            <a:pPr lvl="1">
              <a:lnSpc>
                <a:spcPct val="85000"/>
              </a:lnSpc>
            </a:pPr>
            <a:r>
              <a:rPr lang="en-US" smtClean="0"/>
              <a:t>Storage Automation (SMI-S)</a:t>
            </a:r>
          </a:p>
          <a:p>
            <a:pPr lvl="2">
              <a:lnSpc>
                <a:spcPct val="85000"/>
              </a:lnSpc>
            </a:pPr>
            <a:r>
              <a:rPr lang="en-US" smtClean="0"/>
              <a:t>EMC, NetAPP (talks ongoing with other vendors) </a:t>
            </a:r>
          </a:p>
          <a:p>
            <a:pPr lvl="1">
              <a:lnSpc>
                <a:spcPct val="85000"/>
              </a:lnSpc>
            </a:pPr>
            <a:r>
              <a:rPr lang="en-US" smtClean="0"/>
              <a:t>Load Balancer Integration </a:t>
            </a:r>
          </a:p>
          <a:p>
            <a:pPr lvl="2">
              <a:lnSpc>
                <a:spcPct val="85000"/>
              </a:lnSpc>
            </a:pPr>
            <a:r>
              <a:rPr lang="en-US" smtClean="0"/>
              <a:t>Custom provider (F5, Citrix, Brocade (RTM))</a:t>
            </a:r>
          </a:p>
          <a:p>
            <a:pPr lvl="2">
              <a:lnSpc>
                <a:spcPct val="85000"/>
              </a:lnSpc>
            </a:pPr>
            <a:r>
              <a:rPr lang="en-US" smtClean="0">
                <a:solidFill>
                  <a:schemeClr val="accent1"/>
                </a:solidFill>
              </a:rPr>
              <a:t>Needs to be installed on VMM server(s)</a:t>
            </a:r>
          </a:p>
          <a:p>
            <a:pPr lvl="1">
              <a:lnSpc>
                <a:spcPct val="85000"/>
              </a:lnSpc>
            </a:pPr>
            <a:r>
              <a:rPr lang="en-US" smtClean="0"/>
              <a:t>Power Management/OSD (IPMI, SMASH, Custom Providers)</a:t>
            </a:r>
          </a:p>
          <a:p>
            <a:pPr lvl="2">
              <a:lnSpc>
                <a:spcPct val="85000"/>
              </a:lnSpc>
            </a:pPr>
            <a:r>
              <a:rPr lang="en-US" smtClean="0">
                <a:solidFill>
                  <a:schemeClr val="accent1"/>
                </a:solidFill>
              </a:rPr>
              <a:t>No action is needed for SMASH and IPMI supported hardware since these are built in</a:t>
            </a:r>
          </a:p>
          <a:p>
            <a:pPr lvl="2">
              <a:lnSpc>
                <a:spcPct val="85000"/>
              </a:lnSpc>
            </a:pPr>
            <a:r>
              <a:rPr lang="en-US" smtClean="0">
                <a:solidFill>
                  <a:schemeClr val="accent1"/>
                </a:solidFill>
              </a:rPr>
              <a:t>To use the custom iLO provider install it on the VMM server(s)</a:t>
            </a:r>
            <a:endParaRPr lang="en-US" dirty="0">
              <a:solidFill>
                <a:schemeClr val="accent1"/>
              </a:solidFill>
            </a:endParaRPr>
          </a:p>
        </p:txBody>
      </p:sp>
    </p:spTree>
    <p:extLst>
      <p:ext uri="{BB962C8B-B14F-4D97-AF65-F5344CB8AC3E}">
        <p14:creationId xmlns:p14="http://schemas.microsoft.com/office/powerpoint/2010/main" val="25103191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5B27225F4FD04C84E18EA916064AE9" ma:contentTypeVersion="0" ma:contentTypeDescription="Create a new document." ma:contentTypeScope="" ma:versionID="dc71460db87e86bf113c203e4371d8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4862CA-80E8-403A-85F9-8A07D15B60B1}">
  <ds:schemaRefs>
    <ds:schemaRef ds:uri="http://schemas.microsoft.com/sharepoint/v3/contenttype/forms"/>
  </ds:schemaRefs>
</ds:datastoreItem>
</file>

<file path=customXml/itemProps2.xml><?xml version="1.0" encoding="utf-8"?>
<ds:datastoreItem xmlns:ds="http://schemas.openxmlformats.org/officeDocument/2006/customXml" ds:itemID="{FC67EB8F-7277-4F56-80EA-F0FD69A19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2C48BE1-BB55-4381-9F2C-7B0F4E851525}">
  <ds:schemaRef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2006/metadata/properti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BD04_grcusanz</Template>
  <TotalTime>2174</TotalTime>
  <Words>3405</Words>
  <Application>Microsoft Office PowerPoint</Application>
  <PresentationFormat>Custom</PresentationFormat>
  <Paragraphs>466</Paragraphs>
  <Slides>43</Slides>
  <Notes>14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3" baseType="lpstr">
      <vt:lpstr>Arial</vt:lpstr>
      <vt:lpstr>Segoe</vt:lpstr>
      <vt:lpstr>Wingdings</vt:lpstr>
      <vt:lpstr>Segoe Condensed</vt:lpstr>
      <vt:lpstr>Segoe UI</vt:lpstr>
      <vt:lpstr>Calibri</vt:lpstr>
      <vt:lpstr>Consolas</vt:lpstr>
      <vt:lpstr>TENA11_BreakoutSession_Template_16x9_Final_05132011</vt:lpstr>
      <vt:lpstr>White with Consolas font for code slides</vt:lpstr>
      <vt:lpstr>Visio</vt:lpstr>
      <vt:lpstr>Microsoft System Center Virtual Machine Manager 2012: Deployment, Planning, Upgrade</vt:lpstr>
      <vt:lpstr>Session Objectives and Takeaways</vt:lpstr>
      <vt:lpstr>System Center Virtual Machine Manager 2012</vt:lpstr>
      <vt:lpstr>Topology</vt:lpstr>
      <vt:lpstr>Deployment Planning Supported Operating Systems and Servers</vt:lpstr>
      <vt:lpstr>Deployment Planning Supported Operating Systems and Servers</vt:lpstr>
      <vt:lpstr>Deployment Planning</vt:lpstr>
      <vt:lpstr>Deployment Planning</vt:lpstr>
      <vt:lpstr>Deployment Planning</vt:lpstr>
      <vt:lpstr>Deployment Planning</vt:lpstr>
      <vt:lpstr>Setup Improvements Highly Available VMM Management Server (HA VMM)</vt:lpstr>
      <vt:lpstr>Setup Improvements Highly Available VMM Management Server (HA VMM)</vt:lpstr>
      <vt:lpstr>HA VMM Server Setup</vt:lpstr>
      <vt:lpstr>HA VMM Server Setup First Node</vt:lpstr>
      <vt:lpstr>Setup Improvements </vt:lpstr>
      <vt:lpstr>Setup Improvements </vt:lpstr>
      <vt:lpstr>Upgrading to VMM 2012 Preparation</vt:lpstr>
      <vt:lpstr>Upgrading to VMM 2012 Preparation</vt:lpstr>
      <vt:lpstr>Upgrading to VMM 2012 Preparation</vt:lpstr>
      <vt:lpstr>Upgrading to VMM 2012 Upgrade Paths</vt:lpstr>
      <vt:lpstr>In-Place Upgrade (to HA VMM)</vt:lpstr>
      <vt:lpstr>Database Upgrade (HA VMM or Standalone)</vt:lpstr>
      <vt:lpstr>HA VMM Server Setup Additional Node</vt:lpstr>
      <vt:lpstr>Upgrading to VMM 2012 VMM Component Upgrades</vt:lpstr>
      <vt:lpstr>Upgrading to VMM 2012 VMM Component Upgrades</vt:lpstr>
      <vt:lpstr>Upgrading to VMM 2012 VMM Component Upgrades</vt:lpstr>
      <vt:lpstr>Upgrading to VMM 2012 VMM Component Upgrades</vt:lpstr>
      <vt:lpstr>Upgrading to VMM 2012 VMM Component Upgrades</vt:lpstr>
      <vt:lpstr>HA VMM Server Failover Simulation</vt:lpstr>
      <vt:lpstr>VMM 2012 Community Evaluation Program</vt:lpstr>
      <vt:lpstr>Related Sessions</vt:lpstr>
      <vt:lpstr>Track Resources</vt:lpstr>
      <vt:lpstr>PowerPoint Presentation</vt:lpstr>
      <vt:lpstr>Resources</vt:lpstr>
      <vt:lpstr>PowerPoint Presentation</vt:lpstr>
      <vt:lpstr>PowerPoint Presentation</vt:lpstr>
      <vt:lpstr>PowerPoint Presentation</vt:lpstr>
      <vt:lpstr>Architecture</vt:lpstr>
      <vt:lpstr>Incorporated in to Regular Installation </vt:lpstr>
      <vt:lpstr>HAVMM Setup Node Validations</vt:lpstr>
      <vt:lpstr>HAVMM Setup Account Configuration Page</vt:lpstr>
      <vt:lpstr>HAVMM Setup Library Page</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VIR316: Microsoft System Center Virtual Machine Manager 2012: Deployment, Planning, Upgrade</dc:title>
  <dc:subject>Microsoft TechEd North America 2011</dc:subject>
  <dc:creator>Chaitanya Garikiparthi</dc:creator>
  <dc:description>Template Design: Jordan Cayabyab
Formatter: John Lee, Silver Fox Productions, Inc.
Event Date: May 16-19, 2011
Event Location: Atlanta
Audience Type: Developers, IT Pros</dc:description>
  <cp:lastModifiedBy>Shows</cp:lastModifiedBy>
  <cp:revision>58</cp:revision>
  <cp:lastPrinted>2010-05-11T05:02:34Z</cp:lastPrinted>
  <dcterms:created xsi:type="dcterms:W3CDTF">2011-03-12T16:30:24Z</dcterms:created>
  <dcterms:modified xsi:type="dcterms:W3CDTF">2011-05-18T22:53:00Z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0x010100195B27225F4FD04C84E18EA916064AE9</vt:lpwstr>
  </property>
  <property fmtid="{D5CDD505-2E9C-101B-9397-08002B2CF9AE}" pid="3" name="TaxKeyword">
    <vt:lpwstr>236;#Microsoft Management Summit 2011|ff916f0e-4984-424b-9d26-8f47c60444d9</vt:lpwstr>
  </property>
</Properties>
</file>