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8"/>
  </p:notesMasterIdLst>
  <p:handoutMasterIdLst>
    <p:handoutMasterId r:id="rId39"/>
  </p:handoutMasterIdLst>
  <p:sldIdLst>
    <p:sldId id="371" r:id="rId6"/>
    <p:sldId id="337" r:id="rId7"/>
    <p:sldId id="338" r:id="rId8"/>
    <p:sldId id="340" r:id="rId9"/>
    <p:sldId id="341" r:id="rId10"/>
    <p:sldId id="342" r:id="rId11"/>
    <p:sldId id="343" r:id="rId12"/>
    <p:sldId id="344" r:id="rId13"/>
    <p:sldId id="345" r:id="rId14"/>
    <p:sldId id="346" r:id="rId15"/>
    <p:sldId id="347" r:id="rId16"/>
    <p:sldId id="348" r:id="rId17"/>
    <p:sldId id="349" r:id="rId18"/>
    <p:sldId id="354" r:id="rId19"/>
    <p:sldId id="350" r:id="rId20"/>
    <p:sldId id="351" r:id="rId21"/>
    <p:sldId id="352" r:id="rId22"/>
    <p:sldId id="353" r:id="rId23"/>
    <p:sldId id="355" r:id="rId24"/>
    <p:sldId id="360" r:id="rId25"/>
    <p:sldId id="361" r:id="rId26"/>
    <p:sldId id="363" r:id="rId27"/>
    <p:sldId id="372" r:id="rId28"/>
    <p:sldId id="373" r:id="rId29"/>
    <p:sldId id="374" r:id="rId30"/>
    <p:sldId id="375" r:id="rId31"/>
    <p:sldId id="369" r:id="rId32"/>
    <p:sldId id="339" r:id="rId33"/>
    <p:sldId id="370" r:id="rId34"/>
    <p:sldId id="364" r:id="rId35"/>
    <p:sldId id="365" r:id="rId36"/>
    <p:sldId id="319" r:id="rId3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81871"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6:50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RDPWSX – DLL that</a:t>
            </a:r>
            <a:r>
              <a:rPr lang="en-US" baseline="0" dirty="0" smtClean="0"/>
              <a:t> contains user mode extensions for server</a:t>
            </a:r>
            <a:endParaRPr lang="en-US" dirty="0" smtClean="0"/>
          </a:p>
          <a:p>
            <a:r>
              <a:rPr lang="en-US" dirty="0" smtClean="0"/>
              <a:t>RDPWD – RDP </a:t>
            </a:r>
            <a:r>
              <a:rPr lang="en-US" dirty="0" err="1" smtClean="0"/>
              <a:t>Winstation</a:t>
            </a:r>
            <a:r>
              <a:rPr lang="en-US" dirty="0" smtClean="0"/>
              <a:t> Driver - </a:t>
            </a:r>
            <a:r>
              <a:rPr lang="en-US" sz="900" kern="1200" dirty="0" smtClean="0">
                <a:solidFill>
                  <a:schemeClr val="tx1"/>
                </a:solidFill>
                <a:effectLst/>
                <a:latin typeface="Segoe UI" pitchFamily="34" charset="0"/>
                <a:ea typeface="+mn-ea"/>
                <a:cs typeface="+mn-cs"/>
              </a:rPr>
              <a:t>(the driver that does all the RDP VC Multiplexing, connection sequence and protocol framing).</a:t>
            </a:r>
            <a:endParaRPr lang="en-US" dirty="0" smtClean="0"/>
          </a:p>
          <a:p>
            <a:r>
              <a:rPr lang="en-US" dirty="0" smtClean="0"/>
              <a:t>TDTCP – TCP</a:t>
            </a:r>
            <a:r>
              <a:rPr lang="en-US" baseline="0" dirty="0" smtClean="0"/>
              <a:t> Pipe – Transport Driver</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SSE2 = Streaming SIMD Extensions 2</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844383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1" dirty="0"/>
          </a:p>
        </p:txBody>
      </p:sp>
      <p:sp>
        <p:nvSpPr>
          <p:cNvPr id="4" name="Slide Number Placeholder 3"/>
          <p:cNvSpPr>
            <a:spLocks noGrp="1"/>
          </p:cNvSpPr>
          <p:nvPr>
            <p:ph type="sldNum" sz="quarter" idx="10"/>
          </p:nvPr>
        </p:nvSpPr>
        <p:spPr/>
        <p:txBody>
          <a:bodyPr/>
          <a:lstStyle/>
          <a:p>
            <a:fld id="{CBA51E74-1CFC-4645-84E8-EF551D6E6787}"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775127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A9906230-693A-45E6-A5CD-A680F13FCF6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04687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BDDFE7E-5C8F-414B-8781-CCD6B62048C9}" type="slidenum">
              <a:rPr lang="en-US">
                <a:solidFill>
                  <a:prstClr val="black"/>
                </a:solidFill>
              </a:rPr>
              <a:pPr/>
              <a:t>16</a:t>
            </a:fld>
            <a:endParaRPr lang="en-US">
              <a:solidFill>
                <a:prstClr val="black"/>
              </a:solidFill>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dirty="0" smtClean="0"/>
              <a:t>Make this slide before Device Claim</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BDDFE7E-5C8F-414B-8781-CCD6B62048C9}" type="slidenum">
              <a:rPr lang="en-US">
                <a:solidFill>
                  <a:prstClr val="black"/>
                </a:solidFill>
              </a:rPr>
              <a:pPr/>
              <a:t>17</a:t>
            </a:fld>
            <a:endParaRPr lang="en-US">
              <a:solidFill>
                <a:prstClr val="black"/>
              </a:solidFill>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BDDFE7E-5C8F-414B-8781-CCD6B62048C9}" type="slidenum">
              <a:rPr lang="en-US">
                <a:solidFill>
                  <a:prstClr val="black"/>
                </a:solidFill>
              </a:rPr>
              <a:pPr/>
              <a:t>18</a:t>
            </a:fld>
            <a:endParaRPr lang="en-US">
              <a:solidFill>
                <a:prstClr val="black"/>
              </a:solidFill>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dirty="0" smtClean="0"/>
              <a:t>Auto</a:t>
            </a:r>
            <a:r>
              <a:rPr lang="en-US" baseline="0" dirty="0" smtClean="0"/>
              <a:t> </a:t>
            </a:r>
            <a:r>
              <a:rPr lang="en-US" dirty="0" smtClean="0"/>
              <a:t>connect: we will not return a</a:t>
            </a:r>
            <a:r>
              <a:rPr lang="en-US" baseline="0" dirty="0" smtClean="0"/>
              <a:t> device to the client until all attempts will be completed</a:t>
            </a:r>
          </a:p>
          <a:p>
            <a:pPr defTabSz="897301">
              <a:lnSpc>
                <a:spcPct val="100000"/>
              </a:lnSpc>
              <a:spcAft>
                <a:spcPts val="0"/>
              </a:spcAft>
              <a:defRPr/>
            </a:pPr>
            <a:r>
              <a:rPr lang="en-US" dirty="0" smtClean="0"/>
              <a:t>On the disconnect all redirected</a:t>
            </a:r>
            <a:r>
              <a:rPr lang="en-US" baseline="0" dirty="0" smtClean="0"/>
              <a:t> devices will be removed</a:t>
            </a:r>
            <a:endParaRPr lang="en-US" dirty="0" smtClean="0"/>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Today’s talk will cover the value proposition and will have a demo. Then we will do a deep dive on the architecture and how each component works to deliver this great end user experience.</a:t>
            </a:r>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6:50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6:50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6:50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6:50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6:50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3522531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937927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talk about the desktop, you have to begin with the traditional PC. The PC has many advantages – it</a:t>
            </a:r>
            <a:r>
              <a:rPr lang="en-US" baseline="0" dirty="0" smtClean="0"/>
              <a:t> is a powerful device that runs a wide variety of applications, and is flexible - for offline and mobile scenarios, the PC is tough to beat. But it also has some drawbacks. For example, it requires a fair amount of power, it needs a local IT Pro to troubleshoot and maintain it. And if you have strict regulatory or compliance requirements, could be lot harder to implement. So traditionally, we have moved the desktops to the datacenter and ran it on a server. This has many advantages – until recently, most of these advantages were largely for the IT Pro. The user experience is average. As Windows 7 adoption grows and new web technologies like HTML5 evolve, providing a rich user experience will become a requirement. Modern browsers like IE9, FF4 and Chrome provide GPU acceleration – so GPUs are being used for web applications as well. </a:t>
            </a:r>
          </a:p>
          <a:p>
            <a:endParaRPr lang="en-US" baseline="0" dirty="0" smtClean="0"/>
          </a:p>
          <a:p>
            <a:r>
              <a:rPr lang="en-US" baseline="0" dirty="0" smtClean="0"/>
              <a:t>We want to enable a wider spectrum of thin client and zero client devices, so that managing these end point devices does not become a problem for the IT Pro. With </a:t>
            </a:r>
            <a:r>
              <a:rPr lang="en-US" baseline="0" dirty="0" err="1" smtClean="0"/>
              <a:t>RemoteFX</a:t>
            </a:r>
            <a:r>
              <a:rPr lang="en-US" baseline="0" dirty="0" smtClean="0"/>
              <a:t>, we can enable the full spectrum of client devices including a deployment that is just a keyboard, mouse, monitor and network. </a:t>
            </a:r>
          </a:p>
          <a:p>
            <a:endParaRPr lang="en-US" baseline="0" dirty="0" smtClean="0"/>
          </a:p>
          <a:p>
            <a:r>
              <a:rPr lang="en-US" baseline="0" dirty="0" smtClean="0"/>
              <a:t>With </a:t>
            </a:r>
            <a:r>
              <a:rPr lang="en-US" baseline="0" dirty="0" err="1" smtClean="0"/>
              <a:t>RemoteFX</a:t>
            </a:r>
            <a:r>
              <a:rPr lang="en-US" baseline="0" dirty="0" smtClean="0"/>
              <a:t>, VDI can be a win-win for the IT Pro AND the end user. Let’s look at a demo.</a:t>
            </a:r>
            <a:endParaRPr lang="en-US" dirty="0"/>
          </a:p>
        </p:txBody>
      </p:sp>
      <p:sp>
        <p:nvSpPr>
          <p:cNvPr id="4" name="Slide Number Placeholder 3"/>
          <p:cNvSpPr>
            <a:spLocks noGrp="1"/>
          </p:cNvSpPr>
          <p:nvPr>
            <p:ph type="sldNum" sz="quarter" idx="10"/>
          </p:nvPr>
        </p:nvSpPr>
        <p:spPr/>
        <p:txBody>
          <a:bodyPr/>
          <a:lstStyle/>
          <a:p>
            <a:fld id="{94D6EE45-954B-4E51-AAE2-5C655DED2749}" type="slidenum">
              <a:rPr lang="en-US" smtClean="0"/>
              <a:pPr/>
              <a:t>3</a:t>
            </a:fld>
            <a:endParaRPr lang="en-US"/>
          </a:p>
        </p:txBody>
      </p:sp>
    </p:spTree>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baseline="0" dirty="0" smtClean="0"/>
              <a:t>Key talking points: full desktop experience, all delivered to a wide range of client devices including hardware based clients. You can deploy </a:t>
            </a:r>
            <a:r>
              <a:rPr lang="en-US" baseline="0" dirty="0" err="1" smtClean="0"/>
              <a:t>RemoteFX</a:t>
            </a:r>
            <a:r>
              <a:rPr lang="en-US" baseline="0" dirty="0" smtClean="0"/>
              <a:t> with entirely commodity hardware. Pass the 2 client devices around.</a:t>
            </a:r>
            <a:endParaRPr lang="en-US" dirty="0" smtClean="0"/>
          </a:p>
          <a:p>
            <a:endParaRPr lang="en-US" dirty="0" smtClean="0"/>
          </a:p>
          <a:p>
            <a:r>
              <a:rPr lang="en-US" baseline="0" dirty="0" smtClean="0"/>
              <a:t>Media Center – Chess, Interactivity</a:t>
            </a:r>
          </a:p>
          <a:p>
            <a:r>
              <a:rPr lang="en-US" baseline="0" dirty="0" smtClean="0"/>
              <a:t>Silverlight puzzle</a:t>
            </a:r>
          </a:p>
          <a:p>
            <a:r>
              <a:rPr lang="en-US" baseline="0" dirty="0" smtClean="0"/>
              <a:t>Flip 3D</a:t>
            </a:r>
          </a:p>
          <a:p>
            <a:r>
              <a:rPr lang="en-US" baseline="0" dirty="0" smtClean="0"/>
              <a:t>IE9 – Canvas demo</a:t>
            </a:r>
          </a:p>
          <a:p>
            <a:r>
              <a:rPr lang="en-US" dirty="0" smtClean="0"/>
              <a:t>Demo – Device</a:t>
            </a:r>
            <a:r>
              <a:rPr lang="en-US" baseline="0" dirty="0" smtClean="0"/>
              <a:t> manager – do at the end</a:t>
            </a:r>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74647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RDP 7.1 is the version that supports </a:t>
            </a:r>
            <a:r>
              <a:rPr lang="en-US" dirty="0" err="1" smtClean="0"/>
              <a:t>RemoteFX</a:t>
            </a:r>
            <a:r>
              <a:rPr lang="en-US" dirty="0" smtClean="0"/>
              <a:t>. We have changed the</a:t>
            </a:r>
            <a:r>
              <a:rPr lang="en-US" baseline="0" dirty="0" smtClean="0"/>
              <a:t> paradigm for </a:t>
            </a:r>
            <a:r>
              <a:rPr lang="en-US" baseline="0" dirty="0" err="1" smtClean="0"/>
              <a:t>RemoteFX</a:t>
            </a:r>
            <a:r>
              <a:rPr lang="en-US" baseline="0" dirty="0" smtClean="0"/>
              <a:t>, moving away from a client rendering model to a host rendering model. Specifically, client rendering is when the native content is intercepted and transmitted to the RDP client for rendering. In the host rendering model, all the content is rendered on the server and transmitted as bitmaps. So let us see how these compare: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kumimoji="1" lang="en-US" sz="1200" b="1" dirty="0" smtClean="0">
                <a:latin typeface="Times New Roman" pitchFamily="18" charset="0"/>
              </a:rPr>
              <a:t>USB redirection</a:t>
            </a:r>
            <a:endParaRPr lang="en-US" dirty="0" smtClean="0"/>
          </a:p>
          <a:p>
            <a:pPr marL="0" lvl="1" indent="0">
              <a:buNone/>
            </a:pPr>
            <a:r>
              <a:rPr lang="en-US" dirty="0" smtClean="0"/>
              <a:t>Allows you to redirect virtually any USB device transparently over RDP</a:t>
            </a:r>
          </a:p>
          <a:p>
            <a:r>
              <a:rPr lang="en-US" sz="2800" dirty="0" smtClean="0"/>
              <a:t>Redirects devices at the USB Request Block (URB) Level</a:t>
            </a:r>
          </a:p>
          <a:p>
            <a:r>
              <a:rPr lang="en-US" sz="2800" dirty="0" smtClean="0"/>
              <a:t>No client drivers necessary</a:t>
            </a:r>
          </a:p>
          <a:p>
            <a:r>
              <a:rPr lang="en-US" sz="2800" dirty="0" smtClean="0"/>
              <a:t>One method that works with many devices </a:t>
            </a:r>
          </a:p>
          <a:p>
            <a:r>
              <a:rPr lang="en-US" sz="2800" dirty="0" smtClean="0"/>
              <a:t>Only one session can use a USB device at a time</a:t>
            </a:r>
          </a:p>
          <a:p>
            <a:r>
              <a:rPr lang="en-US" sz="2800" dirty="0" smtClean="0"/>
              <a:t>Optimized for the LAN</a:t>
            </a:r>
          </a:p>
          <a:p>
            <a:endParaRPr lang="en-US" sz="2800" dirty="0" smtClean="0"/>
          </a:p>
          <a:p>
            <a:r>
              <a:rPr lang="en-US" sz="2800" dirty="0" smtClean="0"/>
              <a:t>The Virtualized Graphics device technology enables the knowledge worker to run all graphical (2D and 3D) applications in a virtual machine, and it allows the IT admin to share a physical graphics device(s) across multiple knowledge workers in a graphics device agnostic fashion. The same VGPU driver will work irrespective of whether the underlying hardware is from NVIDIA, ATI, or any other vendor.</a:t>
            </a:r>
          </a:p>
          <a:p>
            <a:endParaRPr lang="en-US" sz="2800" baseline="0" dirty="0" smtClean="0"/>
          </a:p>
          <a:p>
            <a:endParaRPr lang="en-US" sz="2800" baseline="0" dirty="0" smtClean="0"/>
          </a:p>
          <a:p>
            <a:r>
              <a:rPr lang="en-US" sz="2800" b="1" baseline="0" dirty="0" smtClean="0"/>
              <a:t>Remote any content – Host side rendering</a:t>
            </a:r>
          </a:p>
          <a:p>
            <a:pPr defTabSz="895801">
              <a:spcAft>
                <a:spcPts val="326"/>
              </a:spcAft>
              <a:defRPr/>
            </a:pPr>
            <a:endParaRPr lang="en-US" sz="2800" dirty="0" smtClean="0"/>
          </a:p>
          <a:p>
            <a:pPr defTabSz="895801">
              <a:spcAft>
                <a:spcPts val="326"/>
              </a:spcAft>
              <a:defRPr/>
            </a:pPr>
            <a:r>
              <a:rPr lang="en-US" sz="2800" dirty="0" smtClean="0"/>
              <a:t>Existing RDP technologies are based on primitive </a:t>
            </a:r>
            <a:r>
              <a:rPr lang="en-US" sz="2800" dirty="0" err="1" smtClean="0"/>
              <a:t>remoting</a:t>
            </a:r>
            <a:r>
              <a:rPr lang="en-US" sz="2800" dirty="0" smtClean="0"/>
              <a:t> and client side rendering. With the Calista release, the RDP Server will now support server side rendering, where the entire desktop screen is composed on the server. Applications will use the VGPU like any other graphics device, just like they do on a local PC. With this approach, the system no longer has to be updated for the next popular graphics format in the industry.</a:t>
            </a:r>
          </a:p>
          <a:p>
            <a:pPr defTabSz="895801">
              <a:spcAft>
                <a:spcPts val="326"/>
              </a:spcAft>
              <a:defRPr/>
            </a:pPr>
            <a:endParaRPr lang="en-US" sz="2800" dirty="0" smtClean="0"/>
          </a:p>
          <a:p>
            <a:endParaRPr lang="en-US" sz="2800" b="1" baseline="0" dirty="0" smtClean="0"/>
          </a:p>
          <a:p>
            <a:r>
              <a:rPr lang="en-US" sz="2800" b="1" baseline="0" dirty="0" smtClean="0"/>
              <a:t>High fidelity UX – Intelligent screen capture and hardware based encode.</a:t>
            </a:r>
          </a:p>
          <a:p>
            <a:endParaRPr lang="en-US" sz="2800" dirty="0" smtClean="0"/>
          </a:p>
          <a:p>
            <a:r>
              <a:rPr lang="en-US" sz="2800" dirty="0" smtClean="0"/>
              <a:t>The primary</a:t>
            </a:r>
            <a:r>
              <a:rPr lang="en-US" sz="2800" baseline="0" dirty="0" smtClean="0"/>
              <a:t> goal for Calista is to deliver the local desktop like experience from the server to any client. Once the desktop screen is rendered on the host, the Calista system has effectively flattened the desktop content to a 2D bitmap. The system has an intelligent capture mechanism which can detect what changes between successive rendered bitmaps and pick and choose content based on the network condition. These changes are then compressed using the processing power of the GPU and the CPU. </a:t>
            </a:r>
          </a:p>
          <a:p>
            <a:r>
              <a:rPr lang="en-US" sz="2800" dirty="0" smtClean="0"/>
              <a:t>The system also has an hardware implementation of the codec. This allows the VDI server to deliver a constant screen frame rate independent of the user workload, increases the user density per server, when compared to the software approach.. </a:t>
            </a:r>
          </a:p>
          <a:p>
            <a:endParaRPr lang="en-US" sz="2800" baseline="0" dirty="0" smtClean="0"/>
          </a:p>
          <a:p>
            <a:endParaRPr lang="en-US" sz="2800" b="1" baseline="0" dirty="0" smtClean="0"/>
          </a:p>
          <a:p>
            <a:r>
              <a:rPr lang="en-US" sz="2800" b="1" baseline="0" dirty="0" smtClean="0"/>
              <a:t>Any range of client devices – Bitmap </a:t>
            </a:r>
            <a:r>
              <a:rPr lang="en-US" sz="2800" b="1" baseline="0" dirty="0" err="1" smtClean="0"/>
              <a:t>remoting</a:t>
            </a:r>
            <a:r>
              <a:rPr lang="en-US" sz="2800" b="1" baseline="0" dirty="0" smtClean="0"/>
              <a:t> and hardware based decode</a:t>
            </a:r>
          </a:p>
          <a:p>
            <a:endParaRPr lang="en-US" sz="2800" baseline="0" dirty="0" smtClean="0"/>
          </a:p>
          <a:p>
            <a:r>
              <a:rPr lang="en-US" sz="2800" baseline="0" dirty="0" smtClean="0"/>
              <a:t>This standardization of the content to a bitmap enables any basic display client to consume this content. As long as a client display device has a basic 2D display engine, it will be able to render this 2D bitmap. There is no need of  sophisticated graphics stack on the client. This piece of technology is </a:t>
            </a:r>
            <a:r>
              <a:rPr lang="en-US" sz="2800" b="1" i="1" baseline="0" dirty="0" smtClean="0"/>
              <a:t>absolutely game changing</a:t>
            </a:r>
            <a:r>
              <a:rPr lang="en-US" sz="2800" baseline="0" dirty="0" smtClean="0"/>
              <a:t>, as it enables the customer to get his full rich Windows experience </a:t>
            </a:r>
            <a:r>
              <a:rPr lang="en-US" sz="2800" b="1" i="1" baseline="0" dirty="0" smtClean="0"/>
              <a:t>not just on PCs </a:t>
            </a:r>
            <a:r>
              <a:rPr lang="en-US" sz="2800" baseline="0" dirty="0" smtClean="0"/>
              <a:t>but on any device with a display. </a:t>
            </a:r>
            <a:r>
              <a:rPr lang="en-US" sz="2800" dirty="0" smtClean="0"/>
              <a:t>We are working with hardware partners to integrate the codec chip into their devices, like LCD TVs, monitors, phones, handhelds, etc.</a:t>
            </a:r>
          </a:p>
          <a:p>
            <a:pPr lvl="0"/>
            <a:endParaRPr kumimoji="1" lang="en-US" sz="1200" dirty="0">
              <a:latin typeface="Times New Roman" pitchFamily="18"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how these</a:t>
            </a:r>
            <a:r>
              <a:rPr lang="en-US" baseline="0" dirty="0" smtClean="0"/>
              <a:t> components are integrated with Hyper-V and the server</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66221652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71872187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1" r:id="rId19"/>
    <p:sldLayoutId id="2147483742"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blogs.msdn.com/b/rds/" TargetMode="External"/><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49.png"/><Relationship Id="rId5" Type="http://schemas.openxmlformats.org/officeDocument/2006/relationships/hyperlink" Target="http://forums.technet.microsoft.com/en/winserverTS/threads/" TargetMode="External"/><Relationship Id="rId4" Type="http://schemas.openxmlformats.org/officeDocument/2006/relationships/hyperlink" Target="http://www.microsoft.com/remotef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17.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6.png"/><Relationship Id="rId5" Type="http://schemas.openxmlformats.org/officeDocument/2006/relationships/hyperlink" Target="http://www.microsoft.com/learning" TargetMode="External"/><Relationship Id="rId10" Type="http://schemas.openxmlformats.org/officeDocument/2006/relationships/image" Target="../media/image55.emf"/><Relationship Id="rId4" Type="http://schemas.openxmlformats.org/officeDocument/2006/relationships/image" Target="../media/image52.png"/><Relationship Id="rId9" Type="http://schemas.openxmlformats.org/officeDocument/2006/relationships/image" Target="../media/image54.png"/><Relationship Id="rId14"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notesSlide" Target="../notesSlides/notesSlide7.xml"/><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33.emf"/><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png"/><Relationship Id="rId1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Microsoft </a:t>
            </a:r>
            <a:r>
              <a:rPr lang="en-US" sz="3600" dirty="0" err="1"/>
              <a:t>RemoteFX</a:t>
            </a:r>
            <a:r>
              <a:rPr lang="en-US" sz="3600" dirty="0"/>
              <a:t> GPU </a:t>
            </a:r>
            <a:r>
              <a:rPr lang="en-US" sz="3600" dirty="0" smtClean="0"/>
              <a:t>Virtualization </a:t>
            </a:r>
            <a:br>
              <a:rPr lang="en-US" sz="3600" dirty="0" smtClean="0"/>
            </a:br>
            <a:r>
              <a:rPr lang="en-US" sz="3600" dirty="0" smtClean="0"/>
              <a:t>Technology </a:t>
            </a:r>
            <a:r>
              <a:rPr lang="en-US" sz="3600" dirty="0"/>
              <a:t>Deep Dive</a:t>
            </a:r>
          </a:p>
        </p:txBody>
      </p:sp>
      <p:sp>
        <p:nvSpPr>
          <p:cNvPr id="3" name="Subtitle 2"/>
          <p:cNvSpPr>
            <a:spLocks noGrp="1"/>
          </p:cNvSpPr>
          <p:nvPr>
            <p:ph type="subTitle" idx="1"/>
          </p:nvPr>
        </p:nvSpPr>
        <p:spPr/>
        <p:txBody>
          <a:bodyPr/>
          <a:lstStyle/>
          <a:p>
            <a:r>
              <a:rPr lang="en-US" dirty="0" err="1" smtClean="0"/>
              <a:t>Karthik</a:t>
            </a:r>
            <a:r>
              <a:rPr lang="en-US" dirty="0" smtClean="0"/>
              <a:t> </a:t>
            </a:r>
            <a:r>
              <a:rPr lang="en-US" dirty="0" err="1" smtClean="0"/>
              <a:t>Lakshminarayanan</a:t>
            </a:r>
            <a:endParaRPr lang="en-US" dirty="0" smtClean="0"/>
          </a:p>
          <a:p>
            <a:r>
              <a:rPr lang="en-US" dirty="0" smtClean="0"/>
              <a:t>Group Program Manager</a:t>
            </a:r>
          </a:p>
          <a:p>
            <a:r>
              <a:rPr lang="en-US" dirty="0" smtClean="0"/>
              <a:t>Microsoft</a:t>
            </a:r>
            <a:endParaRPr lang="en-US" dirty="0"/>
          </a:p>
        </p:txBody>
      </p:sp>
      <p:sp>
        <p:nvSpPr>
          <p:cNvPr id="7" name="Text Placeholder 6"/>
          <p:cNvSpPr>
            <a:spLocks noGrp="1"/>
          </p:cNvSpPr>
          <p:nvPr>
            <p:ph type="body" sz="quarter" idx="10"/>
          </p:nvPr>
        </p:nvSpPr>
        <p:spPr/>
        <p:txBody>
          <a:bodyPr/>
          <a:lstStyle/>
          <a:p>
            <a:r>
              <a:rPr lang="en-US" dirty="0" smtClean="0"/>
              <a:t>VIR313</a:t>
            </a:r>
            <a:endParaRPr lang="en-US" dirty="0"/>
          </a:p>
        </p:txBody>
      </p:sp>
    </p:spTree>
    <p:extLst>
      <p:ext uri="{BB962C8B-B14F-4D97-AF65-F5344CB8AC3E}">
        <p14:creationId xmlns:p14="http://schemas.microsoft.com/office/powerpoint/2010/main" val="9313233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bwMode="auto">
          <a:xfrm>
            <a:off x="8125884" y="1023259"/>
            <a:ext cx="4062940" cy="5203371"/>
          </a:xfrm>
          <a:prstGeom prst="rect">
            <a:avLst/>
          </a:prstGeom>
          <a:solidFill>
            <a:schemeClr val="tx1">
              <a:lumMod val="95000"/>
              <a:alpha val="16000"/>
            </a:schemeClr>
          </a:soli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84" name="Rectangle 83"/>
          <p:cNvSpPr/>
          <p:nvPr/>
        </p:nvSpPr>
        <p:spPr bwMode="auto">
          <a:xfrm>
            <a:off x="-2" y="957944"/>
            <a:ext cx="5378562" cy="5500914"/>
          </a:xfrm>
          <a:prstGeom prst="rect">
            <a:avLst/>
          </a:prstGeom>
          <a:solidFill>
            <a:schemeClr val="tx1">
              <a:lumMod val="95000"/>
              <a:alpha val="16000"/>
            </a:schemeClr>
          </a:soli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a:xfrm>
            <a:off x="507868" y="228600"/>
            <a:ext cx="11173090" cy="470898"/>
          </a:xfrm>
        </p:spPr>
        <p:txBody>
          <a:bodyPr/>
          <a:lstStyle/>
          <a:p>
            <a:r>
              <a:rPr lang="en-US" sz="3400" dirty="0" err="1" smtClean="0"/>
              <a:t>RemoteFX</a:t>
            </a:r>
            <a:r>
              <a:rPr lang="en-US" sz="3400" dirty="0" smtClean="0"/>
              <a:t>-for-RDVH (VDI) Capture </a:t>
            </a:r>
            <a:r>
              <a:rPr lang="en-US" sz="3400" dirty="0"/>
              <a:t>and Encoding Pipeline</a:t>
            </a:r>
          </a:p>
        </p:txBody>
      </p:sp>
      <p:sp>
        <p:nvSpPr>
          <p:cNvPr id="19" name="Rectangle 18"/>
          <p:cNvSpPr/>
          <p:nvPr/>
        </p:nvSpPr>
        <p:spPr bwMode="auto">
          <a:xfrm>
            <a:off x="541727" y="1161145"/>
            <a:ext cx="2205593" cy="1182912"/>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chemeClr val="bg1"/>
                </a:solidFill>
              </a:rPr>
              <a:t>RemoteFX</a:t>
            </a:r>
            <a:r>
              <a:rPr lang="en-US" dirty="0" smtClean="0">
                <a:solidFill>
                  <a:schemeClr val="bg1"/>
                </a:solidFill>
              </a:rPr>
              <a:t> Hyper-V VM Bus Parent Integration</a:t>
            </a:r>
          </a:p>
        </p:txBody>
      </p:sp>
      <p:grpSp>
        <p:nvGrpSpPr>
          <p:cNvPr id="72" name="Group 71"/>
          <p:cNvGrpSpPr/>
          <p:nvPr/>
        </p:nvGrpSpPr>
        <p:grpSpPr>
          <a:xfrm>
            <a:off x="362763" y="2344058"/>
            <a:ext cx="4822325" cy="1124857"/>
            <a:chOff x="272143" y="2344057"/>
            <a:chExt cx="3617686" cy="1124857"/>
          </a:xfrm>
        </p:grpSpPr>
        <p:sp>
          <p:nvSpPr>
            <p:cNvPr id="16" name="Rectangle 15"/>
            <p:cNvSpPr/>
            <p:nvPr/>
          </p:nvSpPr>
          <p:spPr bwMode="auto">
            <a:xfrm>
              <a:off x="272143" y="2612571"/>
              <a:ext cx="3617686" cy="856343"/>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bg1"/>
                  </a:solidFill>
                </a:rPr>
                <a:t>RCC</a:t>
              </a:r>
            </a:p>
          </p:txBody>
        </p:sp>
        <p:cxnSp>
          <p:nvCxnSpPr>
            <p:cNvPr id="26" name="Straight Arrow Connector 25"/>
            <p:cNvCxnSpPr>
              <a:stCxn id="19" idx="2"/>
              <a:endCxn id="16" idx="0"/>
            </p:cNvCxnSpPr>
            <p:nvPr/>
          </p:nvCxnSpPr>
          <p:spPr>
            <a:xfrm rot="16200000" flipH="1">
              <a:off x="1523092" y="2054678"/>
              <a:ext cx="268514" cy="8472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bwMode="auto">
          <a:xfrm>
            <a:off x="9059396" y="4913088"/>
            <a:ext cx="2205593" cy="1182912"/>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chemeClr val="bg1"/>
                </a:solidFill>
              </a:rPr>
              <a:t>RemoteFX</a:t>
            </a:r>
            <a:r>
              <a:rPr lang="en-US" dirty="0" smtClean="0">
                <a:solidFill>
                  <a:schemeClr val="bg1"/>
                </a:solidFill>
              </a:rPr>
              <a:t> Hyper-V VM Bus Child Integration</a:t>
            </a:r>
          </a:p>
        </p:txBody>
      </p:sp>
      <p:grpSp>
        <p:nvGrpSpPr>
          <p:cNvPr id="80" name="Group 79"/>
          <p:cNvGrpSpPr/>
          <p:nvPr/>
        </p:nvGrpSpPr>
        <p:grpSpPr>
          <a:xfrm>
            <a:off x="367599" y="3468914"/>
            <a:ext cx="2553849" cy="2786742"/>
            <a:chOff x="275771" y="3468914"/>
            <a:chExt cx="1915886" cy="2786742"/>
          </a:xfrm>
        </p:grpSpPr>
        <p:grpSp>
          <p:nvGrpSpPr>
            <p:cNvPr id="60" name="Group 59"/>
            <p:cNvGrpSpPr/>
            <p:nvPr/>
          </p:nvGrpSpPr>
          <p:grpSpPr>
            <a:xfrm>
              <a:off x="275771" y="3468914"/>
              <a:ext cx="1915886" cy="783771"/>
              <a:chOff x="304799" y="3367314"/>
              <a:chExt cx="1915886" cy="783771"/>
            </a:xfrm>
          </p:grpSpPr>
          <p:sp>
            <p:nvSpPr>
              <p:cNvPr id="20" name="Rectangle 19"/>
              <p:cNvSpPr/>
              <p:nvPr/>
            </p:nvSpPr>
            <p:spPr bwMode="auto">
              <a:xfrm>
                <a:off x="304799" y="3599542"/>
                <a:ext cx="1915886" cy="55154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rPr>
                  <a:t>DX10 APIs</a:t>
                </a:r>
              </a:p>
            </p:txBody>
          </p:sp>
          <p:cxnSp>
            <p:nvCxnSpPr>
              <p:cNvPr id="34" name="Straight Arrow Connector 33"/>
              <p:cNvCxnSpPr>
                <a:stCxn id="16" idx="2"/>
                <a:endCxn id="20" idx="0"/>
              </p:cNvCxnSpPr>
              <p:nvPr/>
            </p:nvCxnSpPr>
            <p:spPr>
              <a:xfrm rot="5400000">
                <a:off x="1570264" y="3059792"/>
                <a:ext cx="232228" cy="8472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275771" y="4253478"/>
              <a:ext cx="1915886" cy="1218408"/>
              <a:chOff x="290285" y="4151878"/>
              <a:chExt cx="1915886" cy="1218408"/>
            </a:xfrm>
          </p:grpSpPr>
          <p:sp>
            <p:nvSpPr>
              <p:cNvPr id="21" name="Rectangle 20"/>
              <p:cNvSpPr/>
              <p:nvPr/>
            </p:nvSpPr>
            <p:spPr bwMode="auto">
              <a:xfrm>
                <a:off x="290285" y="4397828"/>
                <a:ext cx="1915886" cy="972458"/>
              </a:xfrm>
              <a:prstGeom prst="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rPr>
                  <a:t>GPU Vendor Driver</a:t>
                </a:r>
              </a:p>
            </p:txBody>
          </p:sp>
          <p:cxnSp>
            <p:nvCxnSpPr>
              <p:cNvPr id="61" name="Straight Arrow Connector 60"/>
              <p:cNvCxnSpPr>
                <a:stCxn id="20" idx="2"/>
                <a:endCxn id="21" idx="0"/>
              </p:cNvCxnSpPr>
              <p:nvPr/>
            </p:nvCxnSpPr>
            <p:spPr>
              <a:xfrm rot="5400000">
                <a:off x="1124857" y="4274456"/>
                <a:ext cx="246743"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275771" y="5472679"/>
              <a:ext cx="1915886" cy="782977"/>
              <a:chOff x="283029" y="5371079"/>
              <a:chExt cx="1915886" cy="782977"/>
            </a:xfrm>
          </p:grpSpPr>
          <p:sp>
            <p:nvSpPr>
              <p:cNvPr id="24" name="Rectangle 23"/>
              <p:cNvSpPr/>
              <p:nvPr/>
            </p:nvSpPr>
            <p:spPr bwMode="auto">
              <a:xfrm>
                <a:off x="283029" y="5696855"/>
                <a:ext cx="1915886" cy="457201"/>
              </a:xfrm>
              <a:prstGeom prst="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rPr>
                  <a:t>GPU</a:t>
                </a:r>
              </a:p>
            </p:txBody>
          </p:sp>
          <p:cxnSp>
            <p:nvCxnSpPr>
              <p:cNvPr id="67" name="Straight Arrow Connector 66"/>
              <p:cNvCxnSpPr>
                <a:stCxn id="21" idx="2"/>
                <a:endCxn id="24" idx="0"/>
              </p:cNvCxnSpPr>
              <p:nvPr/>
            </p:nvCxnSpPr>
            <p:spPr>
              <a:xfrm rot="5400000">
                <a:off x="1077688" y="5533570"/>
                <a:ext cx="326569"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96" name="TextBox 95"/>
          <p:cNvSpPr txBox="1"/>
          <p:nvPr/>
        </p:nvSpPr>
        <p:spPr>
          <a:xfrm rot="3675706">
            <a:off x="538767" y="3038782"/>
            <a:ext cx="4235864" cy="1107996"/>
          </a:xfrm>
          <a:prstGeom prst="rect">
            <a:avLst/>
          </a:prstGeom>
          <a:noFill/>
        </p:spPr>
        <p:txBody>
          <a:bodyPr wrap="square" lIns="0" tIns="0" rIns="0" bIns="0" rtlCol="0">
            <a:spAutoFit/>
          </a:bodyPr>
          <a:lstStyle/>
          <a:p>
            <a:pPr algn="ctr"/>
            <a:r>
              <a:rPr lang="en-US" sz="3600" dirty="0" smtClean="0">
                <a:gradFill>
                  <a:gsLst>
                    <a:gs pos="0">
                      <a:schemeClr val="tx1"/>
                    </a:gs>
                    <a:gs pos="86000">
                      <a:schemeClr val="tx1"/>
                    </a:gs>
                  </a:gsLst>
                  <a:lin ang="5400000" scaled="0"/>
                </a:gradFill>
              </a:rPr>
              <a:t>Hyper-V Parent Partition</a:t>
            </a:r>
          </a:p>
        </p:txBody>
      </p:sp>
      <p:sp>
        <p:nvSpPr>
          <p:cNvPr id="97" name="TextBox 96"/>
          <p:cNvSpPr txBox="1"/>
          <p:nvPr/>
        </p:nvSpPr>
        <p:spPr>
          <a:xfrm rot="3675706">
            <a:off x="8093901" y="3344810"/>
            <a:ext cx="4235864" cy="553998"/>
          </a:xfrm>
          <a:prstGeom prst="rect">
            <a:avLst/>
          </a:prstGeom>
          <a:noFill/>
        </p:spPr>
        <p:txBody>
          <a:bodyPr wrap="square" lIns="0" tIns="0" rIns="0" bIns="0" rtlCol="0">
            <a:spAutoFit/>
          </a:bodyPr>
          <a:lstStyle/>
          <a:p>
            <a:pPr algn="ctr"/>
            <a:r>
              <a:rPr lang="en-US" sz="3600" dirty="0" smtClean="0">
                <a:gradFill>
                  <a:gsLst>
                    <a:gs pos="0">
                      <a:schemeClr val="tx1"/>
                    </a:gs>
                    <a:gs pos="86000">
                      <a:schemeClr val="tx1"/>
                    </a:gs>
                  </a:gsLst>
                  <a:lin ang="5400000" scaled="0"/>
                </a:gradFill>
              </a:rPr>
              <a:t>W7 Child Partition</a:t>
            </a:r>
          </a:p>
        </p:txBody>
      </p:sp>
      <p:grpSp>
        <p:nvGrpSpPr>
          <p:cNvPr id="81" name="Group 80"/>
          <p:cNvGrpSpPr/>
          <p:nvPr/>
        </p:nvGrpSpPr>
        <p:grpSpPr>
          <a:xfrm>
            <a:off x="2773927" y="3468913"/>
            <a:ext cx="2430508" cy="2779486"/>
            <a:chOff x="2080987" y="3468913"/>
            <a:chExt cx="1823356" cy="2779486"/>
          </a:xfrm>
        </p:grpSpPr>
        <p:sp>
          <p:nvSpPr>
            <p:cNvPr id="47" name="Rectangle 46"/>
            <p:cNvSpPr/>
            <p:nvPr/>
          </p:nvSpPr>
          <p:spPr bwMode="auto">
            <a:xfrm>
              <a:off x="2329542" y="4492171"/>
              <a:ext cx="1560287" cy="972458"/>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err="1" smtClean="0">
                  <a:solidFill>
                    <a:schemeClr val="bg1"/>
                  </a:solidFill>
                </a:rPr>
                <a:t>RemoteFX</a:t>
              </a:r>
              <a:r>
                <a:rPr lang="en-US" sz="2400" dirty="0" smtClean="0">
                  <a:solidFill>
                    <a:schemeClr val="bg1"/>
                  </a:solidFill>
                </a:rPr>
                <a:t> ASIC DRIVER</a:t>
              </a:r>
            </a:p>
          </p:txBody>
        </p:sp>
        <p:sp>
          <p:nvSpPr>
            <p:cNvPr id="54" name="Rectangle 53"/>
            <p:cNvSpPr/>
            <p:nvPr/>
          </p:nvSpPr>
          <p:spPr bwMode="auto">
            <a:xfrm>
              <a:off x="2329542" y="5791198"/>
              <a:ext cx="1574801" cy="457201"/>
            </a:xfrm>
            <a:prstGeom prst="rect">
              <a:avLst/>
            </a:prstGeom>
            <a:solidFill>
              <a:srgbClr val="F6AE1E"/>
            </a:solid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err="1" smtClean="0">
                  <a:solidFill>
                    <a:schemeClr val="bg1"/>
                  </a:solidFill>
                </a:rPr>
                <a:t>RemoteFX</a:t>
              </a:r>
              <a:r>
                <a:rPr lang="en-US" sz="2000" dirty="0" smtClean="0">
                  <a:solidFill>
                    <a:schemeClr val="bg1"/>
                  </a:solidFill>
                </a:rPr>
                <a:t> ASIC</a:t>
              </a:r>
            </a:p>
          </p:txBody>
        </p:sp>
        <p:cxnSp>
          <p:nvCxnSpPr>
            <p:cNvPr id="56" name="Straight Arrow Connector 55"/>
            <p:cNvCxnSpPr>
              <a:stCxn id="16" idx="2"/>
              <a:endCxn id="47" idx="0"/>
            </p:cNvCxnSpPr>
            <p:nvPr/>
          </p:nvCxnSpPr>
          <p:spPr>
            <a:xfrm rot="16200000" flipH="1">
              <a:off x="2083708" y="3466192"/>
              <a:ext cx="1023257" cy="102870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7" idx="2"/>
              <a:endCxn id="54" idx="0"/>
            </p:cNvCxnSpPr>
            <p:nvPr/>
          </p:nvCxnSpPr>
          <p:spPr>
            <a:xfrm rot="16200000" flipH="1">
              <a:off x="2950030" y="5624284"/>
              <a:ext cx="326569" cy="7257"/>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5185089" y="2699658"/>
            <a:ext cx="2727973" cy="2191657"/>
            <a:chOff x="3889829" y="2699657"/>
            <a:chExt cx="2046513" cy="2191657"/>
          </a:xfrm>
        </p:grpSpPr>
        <p:sp>
          <p:nvSpPr>
            <p:cNvPr id="23" name="Rectangle 22"/>
            <p:cNvSpPr/>
            <p:nvPr/>
          </p:nvSpPr>
          <p:spPr bwMode="auto">
            <a:xfrm>
              <a:off x="4245428" y="2699657"/>
              <a:ext cx="1690914" cy="2191657"/>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bg1"/>
                  </a:solidFill>
                </a:rPr>
                <a:t>Hyper-V VMBUS</a:t>
              </a:r>
            </a:p>
            <a:p>
              <a:pPr algn="ctr" defTabSz="914099"/>
              <a:r>
                <a:rPr lang="en-US" sz="2400" dirty="0" smtClean="0">
                  <a:solidFill>
                    <a:schemeClr val="bg1"/>
                  </a:solidFill>
                </a:rPr>
                <a:t>Shared Memory</a:t>
              </a:r>
            </a:p>
            <a:p>
              <a:pPr algn="ctr" defTabSz="914099"/>
              <a:r>
                <a:rPr lang="en-US" sz="2400" dirty="0" err="1" smtClean="0">
                  <a:solidFill>
                    <a:schemeClr val="bg1"/>
                  </a:solidFill>
                </a:rPr>
                <a:t>Comms</a:t>
              </a:r>
              <a:endParaRPr lang="en-US" sz="2400" dirty="0" smtClean="0">
                <a:solidFill>
                  <a:schemeClr val="bg1"/>
                </a:solidFill>
              </a:endParaRPr>
            </a:p>
          </p:txBody>
        </p:sp>
        <p:cxnSp>
          <p:nvCxnSpPr>
            <p:cNvPr id="59" name="Straight Arrow Connector 58"/>
            <p:cNvCxnSpPr>
              <a:stCxn id="16" idx="3"/>
              <a:endCxn id="23" idx="1"/>
            </p:cNvCxnSpPr>
            <p:nvPr/>
          </p:nvCxnSpPr>
          <p:spPr>
            <a:xfrm>
              <a:off x="3889829" y="3040743"/>
              <a:ext cx="355599" cy="75474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7913062" y="1357086"/>
            <a:ext cx="3376114" cy="2438400"/>
            <a:chOff x="5936342" y="1357086"/>
            <a:chExt cx="2532745" cy="2438400"/>
          </a:xfrm>
        </p:grpSpPr>
        <p:sp>
          <p:nvSpPr>
            <p:cNvPr id="45" name="Rectangle 44"/>
            <p:cNvSpPr/>
            <p:nvPr/>
          </p:nvSpPr>
          <p:spPr bwMode="auto">
            <a:xfrm>
              <a:off x="6778173" y="1357086"/>
              <a:ext cx="1690914" cy="2191657"/>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bg1"/>
                  </a:solidFill>
                </a:rPr>
                <a:t>User Mode RDP</a:t>
              </a:r>
            </a:p>
          </p:txBody>
        </p:sp>
        <p:cxnSp>
          <p:nvCxnSpPr>
            <p:cNvPr id="62" name="Straight Arrow Connector 61"/>
            <p:cNvCxnSpPr>
              <a:stCxn id="23" idx="3"/>
              <a:endCxn id="45" idx="1"/>
            </p:cNvCxnSpPr>
            <p:nvPr/>
          </p:nvCxnSpPr>
          <p:spPr>
            <a:xfrm flipV="1">
              <a:off x="5936342" y="2452915"/>
              <a:ext cx="841831" cy="13425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396746" y="3788230"/>
            <a:ext cx="3530894" cy="1125652"/>
            <a:chOff x="6299200" y="3788230"/>
            <a:chExt cx="2648860" cy="1125652"/>
          </a:xfrm>
        </p:grpSpPr>
        <p:sp>
          <p:nvSpPr>
            <p:cNvPr id="15" name="Rectangle 14"/>
            <p:cNvSpPr/>
            <p:nvPr/>
          </p:nvSpPr>
          <p:spPr bwMode="auto">
            <a:xfrm>
              <a:off x="6299200" y="3788230"/>
              <a:ext cx="2648860" cy="899884"/>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bg1"/>
                  </a:solidFill>
                </a:rPr>
                <a:t>RemoteFX VGPU Driver</a:t>
              </a:r>
            </a:p>
          </p:txBody>
        </p:sp>
        <p:cxnSp>
          <p:nvCxnSpPr>
            <p:cNvPr id="68" name="Straight Arrow Connector 67"/>
            <p:cNvCxnSpPr>
              <a:stCxn id="18" idx="0"/>
              <a:endCxn id="15" idx="2"/>
            </p:cNvCxnSpPr>
            <p:nvPr/>
          </p:nvCxnSpPr>
          <p:spPr>
            <a:xfrm rot="5400000" flipH="1" flipV="1">
              <a:off x="7511143" y="4800601"/>
              <a:ext cx="22497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1" name="Right Arrow 70"/>
          <p:cNvSpPr/>
          <p:nvPr/>
        </p:nvSpPr>
        <p:spPr bwMode="auto">
          <a:xfrm>
            <a:off x="11298848" y="2235200"/>
            <a:ext cx="889978" cy="699069"/>
          </a:xfrm>
          <a:prstGeom prst="rightArrow">
            <a:avLst/>
          </a:prstGeom>
          <a:solidFill>
            <a:schemeClr val="bg1"/>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b="1" dirty="0" smtClean="0">
                <a:solidFill>
                  <a:schemeClr val="tx1"/>
                </a:solidFill>
              </a:rPr>
              <a:t>RDP</a:t>
            </a:r>
          </a:p>
        </p:txBody>
      </p:sp>
      <p:sp>
        <p:nvSpPr>
          <p:cNvPr id="37" name="Slide Number Placeholder 1"/>
          <p:cNvSpPr txBox="1">
            <a:spLocks/>
          </p:cNvSpPr>
          <p:nvPr/>
        </p:nvSpPr>
        <p:spPr>
          <a:xfrm>
            <a:off x="8735325" y="6356351"/>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CBFD4B29-B783-4040-9EC3-185A4F59C67A}" type="slidenum">
              <a:rPr lang="en-US" smtClean="0"/>
              <a:pPr/>
              <a:t>10</a:t>
            </a:fld>
            <a:endParaRPr lang="en-US" dirty="0"/>
          </a:p>
        </p:txBody>
      </p:sp>
    </p:spTree>
    <p:extLst>
      <p:ext uri="{BB962C8B-B14F-4D97-AF65-F5344CB8AC3E}">
        <p14:creationId xmlns:p14="http://schemas.microsoft.com/office/powerpoint/2010/main" val="3712581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96"/>
                                        </p:tgtEl>
                                      </p:cBhvr>
                                    </p:animEffect>
                                    <p:set>
                                      <p:cBhvr>
                                        <p:cTn id="7" dur="1" fill="hold">
                                          <p:stCondLst>
                                            <p:cond delay="999"/>
                                          </p:stCondLst>
                                        </p:cTn>
                                        <p:tgtEl>
                                          <p:spTgt spid="9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97"/>
                                        </p:tgtEl>
                                      </p:cBhvr>
                                    </p:animEffect>
                                    <p:set>
                                      <p:cBhvr>
                                        <p:cTn id="10" dur="1" fill="hold">
                                          <p:stCondLst>
                                            <p:cond delay="999"/>
                                          </p:stCondLst>
                                        </p:cTn>
                                        <p:tgtEl>
                                          <p:spTgt spid="9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2000"/>
                                        <p:tgtEl>
                                          <p:spTgt spid="72"/>
                                        </p:tgtEl>
                                      </p:cBhvr>
                                    </p:animEffect>
                                  </p:childTnLst>
                                </p:cTn>
                              </p:par>
                              <p:par>
                                <p:cTn id="24" presetID="10" presetClass="entr" presetSubtype="0" fill="hold"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20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2000"/>
                                        <p:tgtEl>
                                          <p:spTgt spid="8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2000"/>
                                        <p:tgtEl>
                                          <p:spTgt spid="8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fade">
                                      <p:cBhvr>
                                        <p:cTn id="41" dur="2000"/>
                                        <p:tgtEl>
                                          <p:spTgt spid="82"/>
                                        </p:tgtEl>
                                      </p:cBhvr>
                                    </p:animEffect>
                                  </p:childTnLst>
                                </p:cTn>
                              </p:par>
                              <p:par>
                                <p:cTn id="42" presetID="10" presetClass="entr" presetSubtype="0" fill="hold"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2000"/>
                                        <p:tgtEl>
                                          <p:spTgt spid="8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96" grpId="0"/>
      <p:bldP spid="97" grpId="0"/>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1" y="914401"/>
            <a:ext cx="12188826" cy="5591755"/>
          </a:xfrm>
          <a:prstGeom prst="rect">
            <a:avLst/>
          </a:prstGeom>
          <a:solidFill>
            <a:schemeClr val="tx1">
              <a:lumMod val="95000"/>
              <a:alpha val="16000"/>
            </a:schemeClr>
          </a:soli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cxnSp>
        <p:nvCxnSpPr>
          <p:cNvPr id="14" name="Straight Connector 13"/>
          <p:cNvCxnSpPr/>
          <p:nvPr/>
        </p:nvCxnSpPr>
        <p:spPr>
          <a:xfrm flipV="1">
            <a:off x="0" y="2822030"/>
            <a:ext cx="12188825" cy="31530"/>
          </a:xfrm>
          <a:prstGeom prst="line">
            <a:avLst/>
          </a:prstGeom>
          <a:ln>
            <a:solidFill>
              <a:schemeClr val="accent2">
                <a:alpha val="48000"/>
              </a:schemeClr>
            </a:solidFill>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10665222" y="2414538"/>
            <a:ext cx="1218883" cy="338554"/>
          </a:xfrm>
          <a:prstGeom prst="rect">
            <a:avLst/>
          </a:prstGeom>
          <a:noFill/>
        </p:spPr>
        <p:txBody>
          <a:bodyPr wrap="square" rtlCol="0">
            <a:spAutoFit/>
          </a:bodyPr>
          <a:lstStyle/>
          <a:p>
            <a:r>
              <a:rPr lang="en-US" sz="1600" b="1" dirty="0" smtClean="0"/>
              <a:t>User</a:t>
            </a:r>
            <a:endParaRPr lang="en-US" sz="1600" b="1" dirty="0"/>
          </a:p>
        </p:txBody>
      </p:sp>
      <p:sp>
        <p:nvSpPr>
          <p:cNvPr id="16" name="TextBox 15"/>
          <p:cNvSpPr txBox="1"/>
          <p:nvPr/>
        </p:nvSpPr>
        <p:spPr>
          <a:xfrm>
            <a:off x="10665222" y="2933327"/>
            <a:ext cx="1523603" cy="338554"/>
          </a:xfrm>
          <a:prstGeom prst="rect">
            <a:avLst/>
          </a:prstGeom>
          <a:noFill/>
        </p:spPr>
        <p:txBody>
          <a:bodyPr wrap="square" rtlCol="0">
            <a:spAutoFit/>
          </a:bodyPr>
          <a:lstStyle/>
          <a:p>
            <a:r>
              <a:rPr lang="en-US" sz="1600" b="1" dirty="0" smtClean="0"/>
              <a:t>Kernel</a:t>
            </a:r>
            <a:endParaRPr lang="en-US" sz="1600" b="1" dirty="0"/>
          </a:p>
        </p:txBody>
      </p:sp>
      <p:cxnSp>
        <p:nvCxnSpPr>
          <p:cNvPr id="34" name="Straight Connector 33"/>
          <p:cNvCxnSpPr/>
          <p:nvPr/>
        </p:nvCxnSpPr>
        <p:spPr>
          <a:xfrm rot="5400000">
            <a:off x="2951556" y="3683485"/>
            <a:ext cx="5308979" cy="0"/>
          </a:xfrm>
          <a:prstGeom prst="line">
            <a:avLst/>
          </a:prstGeom>
          <a:ln>
            <a:solidFill>
              <a:schemeClr val="accent2">
                <a:alpha val="48000"/>
              </a:schemeClr>
            </a:solidFill>
          </a:ln>
        </p:spPr>
        <p:style>
          <a:lnRef idx="2">
            <a:schemeClr val="accent2"/>
          </a:lnRef>
          <a:fillRef idx="0">
            <a:schemeClr val="accent2"/>
          </a:fillRef>
          <a:effectRef idx="1">
            <a:schemeClr val="accent2"/>
          </a:effectRef>
          <a:fontRef idx="minor">
            <a:schemeClr val="tx1"/>
          </a:fontRef>
        </p:style>
      </p:cxnSp>
      <p:sp>
        <p:nvSpPr>
          <p:cNvPr id="41" name="TextBox 40"/>
          <p:cNvSpPr txBox="1"/>
          <p:nvPr/>
        </p:nvSpPr>
        <p:spPr>
          <a:xfrm>
            <a:off x="9292227" y="953893"/>
            <a:ext cx="2539339" cy="369332"/>
          </a:xfrm>
          <a:prstGeom prst="rect">
            <a:avLst/>
          </a:prstGeom>
          <a:noFill/>
        </p:spPr>
        <p:txBody>
          <a:bodyPr wrap="square" rtlCol="0">
            <a:spAutoFit/>
          </a:bodyPr>
          <a:lstStyle/>
          <a:p>
            <a:r>
              <a:rPr lang="en-US" b="1" dirty="0" smtClean="0"/>
              <a:t>Session [1…n]</a:t>
            </a:r>
            <a:endParaRPr lang="en-US" b="1" dirty="0"/>
          </a:p>
        </p:txBody>
      </p:sp>
      <p:sp>
        <p:nvSpPr>
          <p:cNvPr id="65" name="Title 1"/>
          <p:cNvSpPr>
            <a:spLocks noGrp="1"/>
          </p:cNvSpPr>
          <p:nvPr>
            <p:ph type="title"/>
          </p:nvPr>
        </p:nvSpPr>
        <p:spPr>
          <a:xfrm>
            <a:off x="562445" y="255897"/>
            <a:ext cx="11173090" cy="666385"/>
          </a:xfrm>
        </p:spPr>
        <p:txBody>
          <a:bodyPr>
            <a:normAutofit/>
          </a:bodyPr>
          <a:lstStyle/>
          <a:p>
            <a:pPr algn="ctr"/>
            <a:r>
              <a:rPr lang="en-US" sz="3600" dirty="0" err="1" smtClean="0"/>
              <a:t>RemoteFX</a:t>
            </a:r>
            <a:r>
              <a:rPr lang="en-US" sz="3600" dirty="0" smtClean="0"/>
              <a:t>-for-RDSH (formerly TS)</a:t>
            </a:r>
            <a:endParaRPr lang="en-US" sz="4400" dirty="0"/>
          </a:p>
        </p:txBody>
      </p:sp>
      <p:grpSp>
        <p:nvGrpSpPr>
          <p:cNvPr id="101" name="Group 100"/>
          <p:cNvGrpSpPr/>
          <p:nvPr/>
        </p:nvGrpSpPr>
        <p:grpSpPr>
          <a:xfrm>
            <a:off x="357259" y="1202574"/>
            <a:ext cx="3299389" cy="1304145"/>
            <a:chOff x="-378371" y="1107979"/>
            <a:chExt cx="2806262" cy="1304145"/>
          </a:xfrm>
        </p:grpSpPr>
        <p:sp>
          <p:nvSpPr>
            <p:cNvPr id="23" name="Rectangle 22"/>
            <p:cNvSpPr/>
            <p:nvPr/>
          </p:nvSpPr>
          <p:spPr>
            <a:xfrm>
              <a:off x="-378371" y="1107979"/>
              <a:ext cx="2806262" cy="130414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bg1"/>
                </a:solidFill>
              </a:endParaRPr>
            </a:p>
          </p:txBody>
        </p:sp>
        <p:sp>
          <p:nvSpPr>
            <p:cNvPr id="26" name="TextBox 25"/>
            <p:cNvSpPr txBox="1"/>
            <p:nvPr/>
          </p:nvSpPr>
          <p:spPr>
            <a:xfrm>
              <a:off x="-332723" y="1278617"/>
              <a:ext cx="1269242" cy="369332"/>
            </a:xfrm>
            <a:prstGeom prst="rect">
              <a:avLst/>
            </a:prstGeom>
            <a:noFill/>
          </p:spPr>
          <p:txBody>
            <a:bodyPr wrap="square" rtlCol="0">
              <a:spAutoFit/>
            </a:bodyPr>
            <a:lstStyle/>
            <a:p>
              <a:pPr algn="ctr"/>
              <a:r>
                <a:rPr lang="en-US" b="1" dirty="0" smtClean="0">
                  <a:solidFill>
                    <a:schemeClr val="bg1"/>
                  </a:solidFill>
                </a:rPr>
                <a:t>TS Core</a:t>
              </a:r>
              <a:endParaRPr lang="en-US" b="1" dirty="0">
                <a:solidFill>
                  <a:schemeClr val="bg1"/>
                </a:solidFill>
              </a:endParaRPr>
            </a:p>
          </p:txBody>
        </p:sp>
        <p:sp>
          <p:nvSpPr>
            <p:cNvPr id="2" name="Rectangle 1"/>
            <p:cNvSpPr/>
            <p:nvPr/>
          </p:nvSpPr>
          <p:spPr bwMode="auto">
            <a:xfrm>
              <a:off x="-235072" y="1686440"/>
              <a:ext cx="1119116" cy="504967"/>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solidFill>
                </a:rPr>
                <a:t>LSM</a:t>
              </a:r>
            </a:p>
          </p:txBody>
        </p:sp>
        <p:sp>
          <p:nvSpPr>
            <p:cNvPr id="56" name="Rectangle 55"/>
            <p:cNvSpPr/>
            <p:nvPr/>
          </p:nvSpPr>
          <p:spPr bwMode="auto">
            <a:xfrm>
              <a:off x="1077859" y="1699538"/>
              <a:ext cx="1119116" cy="504967"/>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solidFill>
                </a:rPr>
                <a:t>TERMSRV</a:t>
              </a:r>
            </a:p>
          </p:txBody>
        </p:sp>
      </p:grpSp>
      <p:sp>
        <p:nvSpPr>
          <p:cNvPr id="57" name="TextBox 56"/>
          <p:cNvSpPr txBox="1"/>
          <p:nvPr/>
        </p:nvSpPr>
        <p:spPr>
          <a:xfrm>
            <a:off x="3807206" y="965579"/>
            <a:ext cx="1630463" cy="369332"/>
          </a:xfrm>
          <a:prstGeom prst="rect">
            <a:avLst/>
          </a:prstGeom>
          <a:noFill/>
        </p:spPr>
        <p:txBody>
          <a:bodyPr wrap="square" rtlCol="0">
            <a:spAutoFit/>
          </a:bodyPr>
          <a:lstStyle/>
          <a:p>
            <a:r>
              <a:rPr lang="en-US" b="1" dirty="0" smtClean="0"/>
              <a:t>Session 0</a:t>
            </a:r>
            <a:endParaRPr lang="en-US" b="1" dirty="0"/>
          </a:p>
        </p:txBody>
      </p:sp>
      <p:sp>
        <p:nvSpPr>
          <p:cNvPr id="64" name="Rectangle 63"/>
          <p:cNvSpPr/>
          <p:nvPr/>
        </p:nvSpPr>
        <p:spPr bwMode="auto">
          <a:xfrm>
            <a:off x="3862302" y="1845664"/>
            <a:ext cx="1538609" cy="504967"/>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bg1"/>
                </a:solidFill>
              </a:rPr>
              <a:t>RDPWSX</a:t>
            </a:r>
          </a:p>
        </p:txBody>
      </p:sp>
      <p:grpSp>
        <p:nvGrpSpPr>
          <p:cNvPr id="100" name="Group 99"/>
          <p:cNvGrpSpPr/>
          <p:nvPr/>
        </p:nvGrpSpPr>
        <p:grpSpPr>
          <a:xfrm>
            <a:off x="1653981" y="3095298"/>
            <a:ext cx="2133044" cy="2342866"/>
            <a:chOff x="972794" y="3836276"/>
            <a:chExt cx="1600200" cy="2342866"/>
          </a:xfrm>
        </p:grpSpPr>
        <p:sp>
          <p:nvSpPr>
            <p:cNvPr id="66" name="Rectangle 65"/>
            <p:cNvSpPr/>
            <p:nvPr/>
          </p:nvSpPr>
          <p:spPr>
            <a:xfrm>
              <a:off x="972794" y="3836276"/>
              <a:ext cx="1600200" cy="23428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bg1"/>
                </a:solidFill>
              </a:endParaRPr>
            </a:p>
          </p:txBody>
        </p:sp>
        <p:sp>
          <p:nvSpPr>
            <p:cNvPr id="67" name="TextBox 66"/>
            <p:cNvSpPr txBox="1"/>
            <p:nvPr/>
          </p:nvSpPr>
          <p:spPr>
            <a:xfrm>
              <a:off x="1139979" y="3896555"/>
              <a:ext cx="1269242" cy="369332"/>
            </a:xfrm>
            <a:prstGeom prst="rect">
              <a:avLst/>
            </a:prstGeom>
            <a:noFill/>
          </p:spPr>
          <p:txBody>
            <a:bodyPr wrap="square" rtlCol="0">
              <a:spAutoFit/>
            </a:bodyPr>
            <a:lstStyle/>
            <a:p>
              <a:pPr algn="ctr"/>
              <a:r>
                <a:rPr lang="en-US" b="1" dirty="0" smtClean="0">
                  <a:solidFill>
                    <a:schemeClr val="bg1"/>
                  </a:solidFill>
                </a:rPr>
                <a:t>RDP Core</a:t>
              </a:r>
              <a:endParaRPr lang="en-US" b="1" dirty="0">
                <a:solidFill>
                  <a:schemeClr val="bg1"/>
                </a:solidFill>
              </a:endParaRPr>
            </a:p>
          </p:txBody>
        </p:sp>
        <p:sp>
          <p:nvSpPr>
            <p:cNvPr id="68" name="Rectangle 67"/>
            <p:cNvSpPr/>
            <p:nvPr/>
          </p:nvSpPr>
          <p:spPr bwMode="auto">
            <a:xfrm>
              <a:off x="1221865" y="4257082"/>
              <a:ext cx="1119116" cy="504967"/>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bg1"/>
                  </a:solidFill>
                </a:rPr>
                <a:t>TERMDD</a:t>
              </a:r>
            </a:p>
          </p:txBody>
        </p:sp>
        <p:sp>
          <p:nvSpPr>
            <p:cNvPr id="69" name="Rectangle 68"/>
            <p:cNvSpPr/>
            <p:nvPr/>
          </p:nvSpPr>
          <p:spPr bwMode="auto">
            <a:xfrm>
              <a:off x="1210492" y="4900801"/>
              <a:ext cx="1119116" cy="504967"/>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bg1"/>
                  </a:solidFill>
                </a:rPr>
                <a:t>RDPWD</a:t>
              </a:r>
            </a:p>
          </p:txBody>
        </p:sp>
        <p:sp>
          <p:nvSpPr>
            <p:cNvPr id="70" name="Rectangle 69"/>
            <p:cNvSpPr/>
            <p:nvPr/>
          </p:nvSpPr>
          <p:spPr bwMode="auto">
            <a:xfrm>
              <a:off x="1212766" y="5530872"/>
              <a:ext cx="1119116" cy="504967"/>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chemeClr val="bg1"/>
                  </a:solidFill>
                </a:rPr>
                <a:t>T</a:t>
              </a:r>
              <a:r>
                <a:rPr lang="en-US" sz="1600" dirty="0" smtClean="0">
                  <a:solidFill>
                    <a:schemeClr val="bg1"/>
                  </a:solidFill>
                </a:rPr>
                <a:t>DTCP</a:t>
              </a:r>
            </a:p>
          </p:txBody>
        </p:sp>
      </p:grpSp>
      <p:sp>
        <p:nvSpPr>
          <p:cNvPr id="71" name="Rectangle 70"/>
          <p:cNvSpPr/>
          <p:nvPr/>
        </p:nvSpPr>
        <p:spPr bwMode="auto">
          <a:xfrm>
            <a:off x="6049659" y="2191564"/>
            <a:ext cx="3813584" cy="504967"/>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rPr>
              <a:t>GDI</a:t>
            </a:r>
          </a:p>
        </p:txBody>
      </p:sp>
      <p:sp>
        <p:nvSpPr>
          <p:cNvPr id="75" name="Rectangle 74"/>
          <p:cNvSpPr/>
          <p:nvPr/>
        </p:nvSpPr>
        <p:spPr>
          <a:xfrm>
            <a:off x="5876572" y="3321428"/>
            <a:ext cx="4159758" cy="4458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WIN32K.SYS</a:t>
            </a:r>
            <a:endParaRPr lang="en-US" dirty="0"/>
          </a:p>
        </p:txBody>
      </p:sp>
      <p:sp>
        <p:nvSpPr>
          <p:cNvPr id="79" name="Rectangle 78"/>
          <p:cNvSpPr/>
          <p:nvPr/>
        </p:nvSpPr>
        <p:spPr bwMode="auto">
          <a:xfrm>
            <a:off x="5929428" y="4030168"/>
            <a:ext cx="4054045" cy="504967"/>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bg1"/>
                </a:solidFill>
              </a:rPr>
              <a:t>RDPDD (RDP Display Driver)</a:t>
            </a:r>
          </a:p>
        </p:txBody>
      </p:sp>
      <p:sp>
        <p:nvSpPr>
          <p:cNvPr id="83" name="Rectangle 82"/>
          <p:cNvSpPr/>
          <p:nvPr/>
        </p:nvSpPr>
        <p:spPr bwMode="auto">
          <a:xfrm>
            <a:off x="5910174" y="4796378"/>
            <a:ext cx="4092554" cy="548132"/>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err="1" smtClean="0">
                <a:solidFill>
                  <a:schemeClr val="bg1"/>
                </a:solidFill>
              </a:rPr>
              <a:t>RemoteFX</a:t>
            </a:r>
            <a:r>
              <a:rPr lang="en-US" sz="1600" dirty="0" smtClean="0">
                <a:solidFill>
                  <a:schemeClr val="bg1"/>
                </a:solidFill>
              </a:rPr>
              <a:t> Encode Library</a:t>
            </a:r>
          </a:p>
        </p:txBody>
      </p:sp>
      <p:sp>
        <p:nvSpPr>
          <p:cNvPr id="89" name="Rectangle 88"/>
          <p:cNvSpPr/>
          <p:nvPr/>
        </p:nvSpPr>
        <p:spPr bwMode="auto">
          <a:xfrm>
            <a:off x="10381850" y="4284223"/>
            <a:ext cx="1533778" cy="934162"/>
          </a:xfrm>
          <a:prstGeom prst="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err="1" smtClean="0">
                <a:gradFill>
                  <a:gsLst>
                    <a:gs pos="0">
                      <a:srgbClr val="FFFFFF"/>
                    </a:gs>
                    <a:gs pos="100000">
                      <a:srgbClr val="FFFFFF"/>
                    </a:gs>
                  </a:gsLst>
                  <a:lin ang="5400000" scaled="0"/>
                </a:gradFill>
              </a:rPr>
              <a:t>RemoteFX</a:t>
            </a:r>
            <a:r>
              <a:rPr lang="en-US" sz="1600" dirty="0" smtClean="0">
                <a:gradFill>
                  <a:gsLst>
                    <a:gs pos="0">
                      <a:srgbClr val="FFFFFF"/>
                    </a:gs>
                    <a:gs pos="100000">
                      <a:srgbClr val="FFFFFF"/>
                    </a:gs>
                  </a:gsLst>
                  <a:lin ang="5400000" scaled="0"/>
                </a:gradFill>
              </a:rPr>
              <a:t> HW Encode Driver</a:t>
            </a:r>
          </a:p>
        </p:txBody>
      </p:sp>
      <p:sp>
        <p:nvSpPr>
          <p:cNvPr id="92" name="Rectangle 91"/>
          <p:cNvSpPr/>
          <p:nvPr/>
        </p:nvSpPr>
        <p:spPr bwMode="auto">
          <a:xfrm>
            <a:off x="10413539" y="5506684"/>
            <a:ext cx="1470396" cy="941415"/>
          </a:xfrm>
          <a:prstGeom prst="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err="1" smtClean="0">
                <a:gradFill>
                  <a:gsLst>
                    <a:gs pos="0">
                      <a:srgbClr val="FFFFFF"/>
                    </a:gs>
                    <a:gs pos="100000">
                      <a:srgbClr val="FFFFFF"/>
                    </a:gs>
                  </a:gsLst>
                  <a:lin ang="5400000" scaled="0"/>
                </a:gradFill>
              </a:rPr>
              <a:t>RemoteFX</a:t>
            </a:r>
            <a:r>
              <a:rPr lang="en-US" sz="1600" dirty="0" smtClean="0">
                <a:gradFill>
                  <a:gsLst>
                    <a:gs pos="0">
                      <a:srgbClr val="FFFFFF"/>
                    </a:gs>
                    <a:gs pos="100000">
                      <a:srgbClr val="FFFFFF"/>
                    </a:gs>
                  </a:gsLst>
                  <a:lin ang="5400000" scaled="0"/>
                </a:gradFill>
              </a:rPr>
              <a:t> Encode ASIC</a:t>
            </a:r>
          </a:p>
        </p:txBody>
      </p:sp>
      <p:sp>
        <p:nvSpPr>
          <p:cNvPr id="95" name="Rectangle 94"/>
          <p:cNvSpPr/>
          <p:nvPr/>
        </p:nvSpPr>
        <p:spPr bwMode="auto">
          <a:xfrm>
            <a:off x="5922700" y="5608530"/>
            <a:ext cx="1446710" cy="774504"/>
          </a:xfrm>
          <a:prstGeom prst="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rPr>
              <a:t>CPU</a:t>
            </a:r>
          </a:p>
        </p:txBody>
      </p:sp>
      <p:sp>
        <p:nvSpPr>
          <p:cNvPr id="37" name="TextBox 36"/>
          <p:cNvSpPr txBox="1"/>
          <p:nvPr/>
        </p:nvSpPr>
        <p:spPr>
          <a:xfrm rot="3675706">
            <a:off x="4069323" y="2959955"/>
            <a:ext cx="4235864" cy="1107996"/>
          </a:xfrm>
          <a:prstGeom prst="rect">
            <a:avLst/>
          </a:prstGeom>
          <a:noFill/>
        </p:spPr>
        <p:txBody>
          <a:bodyPr wrap="square" lIns="0" tIns="0" rIns="0" bIns="0" rtlCol="0">
            <a:spAutoFit/>
          </a:bodyPr>
          <a:lstStyle/>
          <a:p>
            <a:pPr algn="ctr"/>
            <a:r>
              <a:rPr lang="en-US" sz="3600" dirty="0" smtClean="0">
                <a:gradFill>
                  <a:gsLst>
                    <a:gs pos="0">
                      <a:schemeClr val="tx1"/>
                    </a:gs>
                    <a:gs pos="86000">
                      <a:schemeClr val="tx1"/>
                    </a:gs>
                  </a:gsLst>
                  <a:lin ang="5400000" scaled="0"/>
                </a:gradFill>
              </a:rPr>
              <a:t>Windows Server with RDSH Enabled</a:t>
            </a:r>
          </a:p>
        </p:txBody>
      </p:sp>
      <p:grpSp>
        <p:nvGrpSpPr>
          <p:cNvPr id="99" name="Group 98"/>
          <p:cNvGrpSpPr/>
          <p:nvPr/>
        </p:nvGrpSpPr>
        <p:grpSpPr>
          <a:xfrm>
            <a:off x="6059434" y="1356148"/>
            <a:ext cx="3794033" cy="835416"/>
            <a:chOff x="4558272" y="1356148"/>
            <a:chExt cx="2846266" cy="835416"/>
          </a:xfrm>
        </p:grpSpPr>
        <p:sp>
          <p:nvSpPr>
            <p:cNvPr id="72" name="Rectangle 71"/>
            <p:cNvSpPr/>
            <p:nvPr/>
          </p:nvSpPr>
          <p:spPr bwMode="auto">
            <a:xfrm>
              <a:off x="4558272" y="1363521"/>
              <a:ext cx="880831" cy="50496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rPr>
                <a:t>IE</a:t>
              </a:r>
            </a:p>
          </p:txBody>
        </p:sp>
        <p:sp>
          <p:nvSpPr>
            <p:cNvPr id="73" name="Rectangle 72"/>
            <p:cNvSpPr/>
            <p:nvPr/>
          </p:nvSpPr>
          <p:spPr bwMode="auto">
            <a:xfrm>
              <a:off x="5587068" y="1361404"/>
              <a:ext cx="826710" cy="50496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rPr>
                <a:t>Office</a:t>
              </a:r>
            </a:p>
          </p:txBody>
        </p:sp>
        <p:cxnSp>
          <p:nvCxnSpPr>
            <p:cNvPr id="84" name="Straight Arrow Connector 83"/>
            <p:cNvCxnSpPr>
              <a:stCxn id="72" idx="2"/>
              <a:endCxn id="71" idx="0"/>
            </p:cNvCxnSpPr>
            <p:nvPr/>
          </p:nvCxnSpPr>
          <p:spPr>
            <a:xfrm rot="16200000" flipH="1">
              <a:off x="5328510" y="1538666"/>
              <a:ext cx="323075" cy="9827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bwMode="auto">
            <a:xfrm>
              <a:off x="6577828" y="1356148"/>
              <a:ext cx="826710" cy="504967"/>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bg1"/>
                  </a:solidFill>
                </a:rPr>
                <a:t>Other</a:t>
              </a:r>
            </a:p>
          </p:txBody>
        </p:sp>
        <p:cxnSp>
          <p:nvCxnSpPr>
            <p:cNvPr id="42" name="Straight Arrow Connector 41"/>
            <p:cNvCxnSpPr>
              <a:stCxn id="73" idx="2"/>
              <a:endCxn id="71" idx="0"/>
            </p:cNvCxnSpPr>
            <p:nvPr/>
          </p:nvCxnSpPr>
          <p:spPr>
            <a:xfrm rot="5400000">
              <a:off x="5828319" y="2019459"/>
              <a:ext cx="325192" cy="190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2"/>
              <a:endCxn id="71" idx="0"/>
            </p:cNvCxnSpPr>
            <p:nvPr/>
          </p:nvCxnSpPr>
          <p:spPr>
            <a:xfrm rot="5400000">
              <a:off x="6321071" y="1521451"/>
              <a:ext cx="330448" cy="10097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46" name="Straight Arrow Connector 45"/>
          <p:cNvCxnSpPr>
            <a:stCxn id="75" idx="2"/>
            <a:endCxn id="79" idx="0"/>
          </p:cNvCxnSpPr>
          <p:nvPr/>
        </p:nvCxnSpPr>
        <p:spPr>
          <a:xfrm rot="5400000">
            <a:off x="7824995" y="3898710"/>
            <a:ext cx="262915"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1" idx="2"/>
            <a:endCxn id="75" idx="0"/>
          </p:cNvCxnSpPr>
          <p:nvPr/>
        </p:nvCxnSpPr>
        <p:spPr>
          <a:xfrm rot="5400000">
            <a:off x="7644002" y="3008715"/>
            <a:ext cx="624898" cy="21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9" idx="2"/>
            <a:endCxn id="83" idx="0"/>
          </p:cNvCxnSpPr>
          <p:nvPr/>
        </p:nvCxnSpPr>
        <p:spPr>
          <a:xfrm rot="16200000" flipH="1">
            <a:off x="7825828" y="4665756"/>
            <a:ext cx="261244"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83" idx="2"/>
            <a:endCxn id="95" idx="0"/>
          </p:cNvCxnSpPr>
          <p:nvPr/>
        </p:nvCxnSpPr>
        <p:spPr>
          <a:xfrm rot="5400000">
            <a:off x="7169244" y="4821323"/>
            <a:ext cx="264020" cy="13103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83" idx="3"/>
            <a:endCxn id="89" idx="1"/>
          </p:cNvCxnSpPr>
          <p:nvPr/>
        </p:nvCxnSpPr>
        <p:spPr>
          <a:xfrm flipV="1">
            <a:off x="10002729" y="4751304"/>
            <a:ext cx="379121" cy="3191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89" idx="2"/>
            <a:endCxn id="92" idx="0"/>
          </p:cNvCxnSpPr>
          <p:nvPr/>
        </p:nvCxnSpPr>
        <p:spPr>
          <a:xfrm rot="5400000">
            <a:off x="11004590" y="5362535"/>
            <a:ext cx="288298"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1"/>
            <a:endCxn id="66" idx="3"/>
          </p:cNvCxnSpPr>
          <p:nvPr/>
        </p:nvCxnSpPr>
        <p:spPr>
          <a:xfrm rot="10800000">
            <a:off x="3787026" y="4266731"/>
            <a:ext cx="2142402" cy="159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410571" y="4284717"/>
            <a:ext cx="1018464" cy="699069"/>
            <a:chOff x="512960" y="4284716"/>
            <a:chExt cx="764047" cy="699069"/>
          </a:xfrm>
        </p:grpSpPr>
        <p:sp>
          <p:nvSpPr>
            <p:cNvPr id="87" name="Right Arrow 86"/>
            <p:cNvSpPr/>
            <p:nvPr/>
          </p:nvSpPr>
          <p:spPr bwMode="auto">
            <a:xfrm rot="10800000">
              <a:off x="512960" y="4284716"/>
              <a:ext cx="667657" cy="699069"/>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b="1" dirty="0" smtClean="0">
                <a:solidFill>
                  <a:schemeClr val="tx2">
                    <a:lumMod val="25000"/>
                  </a:schemeClr>
                </a:solidFill>
              </a:endParaRPr>
            </a:p>
          </p:txBody>
        </p:sp>
        <p:sp>
          <p:nvSpPr>
            <p:cNvPr id="61" name="TextBox 60"/>
            <p:cNvSpPr txBox="1"/>
            <p:nvPr/>
          </p:nvSpPr>
          <p:spPr>
            <a:xfrm>
              <a:off x="614856" y="4524703"/>
              <a:ext cx="662151" cy="246221"/>
            </a:xfrm>
            <a:prstGeom prst="rect">
              <a:avLst/>
            </a:prstGeom>
            <a:noFill/>
          </p:spPr>
          <p:txBody>
            <a:bodyPr wrap="square" lIns="0" tIns="0" rIns="0" bIns="0" rtlCol="0">
              <a:spAutoFit/>
            </a:bodyPr>
            <a:lstStyle/>
            <a:p>
              <a:pPr algn="ctr"/>
              <a:r>
                <a:rPr lang="en-US" sz="1600" b="1" dirty="0" smtClean="0">
                  <a:solidFill>
                    <a:schemeClr val="accent3">
                      <a:lumMod val="50000"/>
                    </a:schemeClr>
                  </a:solidFill>
                </a:rPr>
                <a:t>RDP</a:t>
              </a:r>
            </a:p>
          </p:txBody>
        </p:sp>
      </p:grpSp>
    </p:spTree>
    <p:extLst>
      <p:ext uri="{BB962C8B-B14F-4D97-AF65-F5344CB8AC3E}">
        <p14:creationId xmlns:p14="http://schemas.microsoft.com/office/powerpoint/2010/main" val="1415514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7"/>
                                        </p:tgtEl>
                                      </p:cBhvr>
                                    </p:animEffect>
                                    <p:set>
                                      <p:cBhvr>
                                        <p:cTn id="7" dur="1" fill="hold">
                                          <p:stCondLst>
                                            <p:cond delay="1999"/>
                                          </p:stCondLst>
                                        </p:cTn>
                                        <p:tgtEl>
                                          <p:spTgt spid="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2000"/>
                                        <p:tgtEl>
                                          <p:spTgt spid="10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20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fade">
                                      <p:cBhvr>
                                        <p:cTn id="20" dur="2000"/>
                                        <p:tgtEl>
                                          <p:spTgt spid="9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20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2000"/>
                                        <p:tgtEl>
                                          <p:spTgt spid="4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2000"/>
                                        <p:tgtEl>
                                          <p:spTgt spid="7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2000"/>
                                        <p:tgtEl>
                                          <p:spTgt spid="7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2000"/>
                                        <p:tgtEl>
                                          <p:spTgt spid="7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fade">
                                      <p:cBhvr>
                                        <p:cTn id="49" dur="2000"/>
                                        <p:tgtEl>
                                          <p:spTgt spid="8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2000"/>
                                        <p:tgtEl>
                                          <p:spTgt spid="7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fade">
                                      <p:cBhvr>
                                        <p:cTn id="57" dur="2000"/>
                                        <p:tgtEl>
                                          <p:spTgt spid="9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2000"/>
                                        <p:tgtEl>
                                          <p:spTgt spid="8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fade">
                                      <p:cBhvr>
                                        <p:cTn id="65" dur="2000"/>
                                        <p:tgtEl>
                                          <p:spTgt spid="89"/>
                                        </p:tgtEl>
                                      </p:cBhvr>
                                    </p:animEffect>
                                  </p:childTnLst>
                                </p:cTn>
                              </p:par>
                              <p:par>
                                <p:cTn id="66" presetID="10" presetClass="entr" presetSubtype="0" fill="hold" nodeType="with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fade">
                                      <p:cBhvr>
                                        <p:cTn id="68" dur="2000"/>
                                        <p:tgtEl>
                                          <p:spTgt spid="8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fade">
                                      <p:cBhvr>
                                        <p:cTn id="71" dur="2000"/>
                                        <p:tgtEl>
                                          <p:spTgt spid="9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2000"/>
                                        <p:tgtEl>
                                          <p:spTgt spid="85"/>
                                        </p:tgtEl>
                                      </p:cBhvr>
                                    </p:animEffect>
                                  </p:childTnLst>
                                </p:cTn>
                              </p:par>
                              <p:par>
                                <p:cTn id="77" presetID="10" presetClass="entr" presetSubtype="0" fill="hold" nodeType="withEffect">
                                  <p:stCondLst>
                                    <p:cond delay="0"/>
                                  </p:stCondLst>
                                  <p:childTnLst>
                                    <p:set>
                                      <p:cBhvr>
                                        <p:cTn id="78" dur="1" fill="hold">
                                          <p:stCondLst>
                                            <p:cond delay="0"/>
                                          </p:stCondLst>
                                        </p:cTn>
                                        <p:tgtEl>
                                          <p:spTgt spid="100"/>
                                        </p:tgtEl>
                                        <p:attrNameLst>
                                          <p:attrName>style.visibility</p:attrName>
                                        </p:attrNameLst>
                                      </p:cBhvr>
                                      <p:to>
                                        <p:strVal val="visible"/>
                                      </p:to>
                                    </p:set>
                                    <p:animEffect transition="in" filter="fade">
                                      <p:cBhvr>
                                        <p:cTn id="79" dur="2000"/>
                                        <p:tgtEl>
                                          <p:spTgt spid="10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fade">
                                      <p:cBhvr>
                                        <p:cTn id="84"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1" grpId="0" animBg="1"/>
      <p:bldP spid="75" grpId="0" animBg="1"/>
      <p:bldP spid="79" grpId="0" animBg="1"/>
      <p:bldP spid="83" grpId="0" animBg="1"/>
      <p:bldP spid="89" grpId="0" animBg="1"/>
      <p:bldP spid="92" grpId="0" animBg="1"/>
      <p:bldP spid="95" grpId="0" animBg="1"/>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76200"/>
            <a:ext cx="11149013" cy="498598"/>
          </a:xfrm>
        </p:spPr>
        <p:txBody>
          <a:bodyPr/>
          <a:lstStyle/>
          <a:p>
            <a:r>
              <a:rPr lang="en-US" sz="3600" dirty="0" err="1" smtClean="0"/>
              <a:t>RemoteFX</a:t>
            </a:r>
            <a:r>
              <a:rPr lang="en-US" sz="3600" dirty="0" smtClean="0"/>
              <a:t> for RDVH and RDSH – Cheat Sheet</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4539839"/>
              </p:ext>
            </p:extLst>
          </p:nvPr>
        </p:nvGraphicFramePr>
        <p:xfrm>
          <a:off x="292938" y="671898"/>
          <a:ext cx="11582399" cy="6130290"/>
        </p:xfrm>
        <a:graphic>
          <a:graphicData uri="http://schemas.openxmlformats.org/drawingml/2006/table">
            <a:tbl>
              <a:tblPr firstRow="1" bandRow="1">
                <a:tableStyleId>{F5AB1C69-6EDB-4FF4-983F-18BD219EF322}</a:tableStyleId>
              </a:tblPr>
              <a:tblGrid>
                <a:gridCol w="4813318"/>
                <a:gridCol w="3340082"/>
                <a:gridCol w="3428999"/>
              </a:tblGrid>
              <a:tr h="370840">
                <a:tc>
                  <a:txBody>
                    <a:bodyPr/>
                    <a:lstStyle/>
                    <a:p>
                      <a:endParaRPr lang="en-US" dirty="0"/>
                    </a:p>
                  </a:txBody>
                  <a:tcPr/>
                </a:tc>
                <a:tc>
                  <a:txBody>
                    <a:bodyPr/>
                    <a:lstStyle/>
                    <a:p>
                      <a:r>
                        <a:rPr lang="en-US" sz="2000" dirty="0" err="1" smtClean="0"/>
                        <a:t>RemoteFX</a:t>
                      </a:r>
                      <a:r>
                        <a:rPr lang="en-US" sz="2000" dirty="0" smtClean="0"/>
                        <a:t> for RDVH (VDI)</a:t>
                      </a:r>
                      <a:endParaRPr lang="en-US" sz="2000" dirty="0"/>
                    </a:p>
                  </a:txBody>
                  <a:tcPr/>
                </a:tc>
                <a:tc>
                  <a:txBody>
                    <a:bodyPr/>
                    <a:lstStyle/>
                    <a:p>
                      <a:r>
                        <a:rPr lang="en-US" sz="2000" dirty="0" err="1" smtClean="0"/>
                        <a:t>RemoteFX</a:t>
                      </a:r>
                      <a:r>
                        <a:rPr lang="en-US" sz="2000" dirty="0" smtClean="0"/>
                        <a:t> for RDSH (TS)</a:t>
                      </a:r>
                      <a:endParaRPr lang="en-US" sz="2000" dirty="0"/>
                    </a:p>
                  </a:txBody>
                  <a:tcPr/>
                </a:tc>
              </a:tr>
              <a:tr h="370840">
                <a:tc>
                  <a:txBody>
                    <a:bodyPr/>
                    <a:lstStyle/>
                    <a:p>
                      <a:pPr marL="0" marR="91440">
                        <a:spcBef>
                          <a:spcPts val="0"/>
                        </a:spcBef>
                        <a:spcAft>
                          <a:spcPts val="300"/>
                        </a:spcAft>
                      </a:pPr>
                      <a:r>
                        <a:rPr lang="en-US" sz="2200" b="1" dirty="0">
                          <a:effectLst/>
                        </a:rPr>
                        <a:t>Hardware/Software Requirements</a:t>
                      </a:r>
                      <a:endParaRPr lang="en-US" sz="2200" b="1" dirty="0">
                        <a:effectLst/>
                        <a:latin typeface="Calibri"/>
                        <a:ea typeface="Calibri"/>
                      </a:endParaRPr>
                    </a:p>
                  </a:txBody>
                  <a:tcPr marL="54610" marR="54610" marB="8890"/>
                </a:tc>
                <a:tc gridSpan="2">
                  <a:txBody>
                    <a:bodyPr/>
                    <a:lstStyle/>
                    <a:p>
                      <a:pPr marL="0" marR="91440">
                        <a:spcBef>
                          <a:spcPts val="0"/>
                        </a:spcBef>
                        <a:spcAft>
                          <a:spcPts val="300"/>
                        </a:spcAft>
                      </a:pPr>
                      <a:r>
                        <a:rPr lang="en-US" sz="2400" dirty="0">
                          <a:effectLst/>
                        </a:rPr>
                        <a:t> </a:t>
                      </a:r>
                      <a:endParaRPr lang="en-US" sz="2400" dirty="0">
                        <a:effectLst/>
                        <a:latin typeface="Calibri"/>
                        <a:ea typeface="Calibri"/>
                      </a:endParaRPr>
                    </a:p>
                  </a:txBody>
                  <a:tcPr marL="54610" marR="54610" marB="8890"/>
                </a:tc>
                <a:tc hMerge="1">
                  <a:txBody>
                    <a:bodyPr/>
                    <a:lstStyle/>
                    <a:p>
                      <a:pPr marL="0" marR="91440">
                        <a:spcBef>
                          <a:spcPts val="0"/>
                        </a:spcBef>
                        <a:spcAft>
                          <a:spcPts val="300"/>
                        </a:spcAft>
                      </a:pPr>
                      <a:endParaRPr lang="en-US" sz="2400" dirty="0">
                        <a:effectLst/>
                        <a:latin typeface="Calibri"/>
                        <a:ea typeface="Calibri"/>
                      </a:endParaRPr>
                    </a:p>
                  </a:txBody>
                  <a:tcPr marL="54610" marR="54610" marB="8890"/>
                </a:tc>
              </a:tr>
              <a:tr h="370840">
                <a:tc>
                  <a:txBody>
                    <a:bodyPr/>
                    <a:lstStyle/>
                    <a:p>
                      <a:pPr marL="0" marR="91440">
                        <a:spcBef>
                          <a:spcPts val="0"/>
                        </a:spcBef>
                        <a:spcAft>
                          <a:spcPts val="300"/>
                        </a:spcAft>
                      </a:pPr>
                      <a:r>
                        <a:rPr lang="en-US" sz="2000" dirty="0">
                          <a:effectLst/>
                        </a:rPr>
                        <a:t>CPU with SLAT </a:t>
                      </a:r>
                      <a:r>
                        <a:rPr lang="en-US" sz="2000" dirty="0" smtClean="0">
                          <a:effectLst/>
                        </a:rPr>
                        <a:t>(SSE2</a:t>
                      </a:r>
                      <a:r>
                        <a:rPr lang="en-US" sz="2000" baseline="0" dirty="0" smtClean="0">
                          <a:effectLst/>
                        </a:rPr>
                        <a:t> is a subset of SLAT)</a:t>
                      </a:r>
                      <a:endParaRPr lang="en-US" sz="2000" dirty="0">
                        <a:effectLst/>
                        <a:latin typeface="Calibri"/>
                        <a:ea typeface="Calibri"/>
                      </a:endParaRPr>
                    </a:p>
                  </a:txBody>
                  <a:tcPr marL="54610" marR="54610" marB="8890"/>
                </a:tc>
                <a:tc>
                  <a:txBody>
                    <a:bodyPr/>
                    <a:lstStyle/>
                    <a:p>
                      <a:pPr marL="0" marR="91440" algn="ctr">
                        <a:spcBef>
                          <a:spcPts val="0"/>
                        </a:spcBef>
                        <a:spcAft>
                          <a:spcPts val="300"/>
                        </a:spcAft>
                      </a:pPr>
                      <a:r>
                        <a:rPr lang="en-US" sz="2000" dirty="0">
                          <a:effectLst/>
                        </a:rPr>
                        <a:t>X</a:t>
                      </a:r>
                      <a:endParaRPr lang="en-US" sz="2000" b="1" dirty="0">
                        <a:effectLst/>
                        <a:latin typeface="Calibri"/>
                        <a:ea typeface="Calibri"/>
                      </a:endParaRPr>
                    </a:p>
                  </a:txBody>
                  <a:tcPr marL="54610" marR="54610" marB="8890"/>
                </a:tc>
                <a:tc>
                  <a:txBody>
                    <a:bodyPr/>
                    <a:lstStyle/>
                    <a:p>
                      <a:pPr marL="0" marR="91440" algn="ctr">
                        <a:spcBef>
                          <a:spcPts val="0"/>
                        </a:spcBef>
                        <a:spcAft>
                          <a:spcPts val="300"/>
                        </a:spcAft>
                      </a:pPr>
                      <a:r>
                        <a:rPr lang="en-US" sz="2000" dirty="0">
                          <a:effectLst/>
                        </a:rPr>
                        <a:t> </a:t>
                      </a:r>
                      <a:endParaRPr lang="en-US" sz="2000" b="1" dirty="0">
                        <a:effectLst/>
                        <a:latin typeface="Calibri"/>
                        <a:ea typeface="Calibri"/>
                      </a:endParaRPr>
                    </a:p>
                  </a:txBody>
                  <a:tcPr marL="54610" marR="54610" marB="8890"/>
                </a:tc>
              </a:tr>
              <a:tr h="370840">
                <a:tc>
                  <a:txBody>
                    <a:bodyPr/>
                    <a:lstStyle/>
                    <a:p>
                      <a:pPr marL="0" marR="91440">
                        <a:spcBef>
                          <a:spcPts val="0"/>
                        </a:spcBef>
                        <a:spcAft>
                          <a:spcPts val="300"/>
                        </a:spcAft>
                      </a:pPr>
                      <a:r>
                        <a:rPr lang="en-US" sz="2000" dirty="0">
                          <a:effectLst/>
                        </a:rPr>
                        <a:t>CPU with SSE 2 </a:t>
                      </a:r>
                      <a:endParaRPr lang="en-US" sz="2000" dirty="0">
                        <a:effectLst/>
                        <a:latin typeface="Calibri"/>
                        <a:ea typeface="Calibri"/>
                      </a:endParaRPr>
                    </a:p>
                  </a:txBody>
                  <a:tcPr marL="54610" marR="54610" marB="8890"/>
                </a:tc>
                <a:tc>
                  <a:txBody>
                    <a:bodyPr/>
                    <a:lstStyle/>
                    <a:p>
                      <a:pPr marL="0" marR="91440" algn="ctr">
                        <a:spcBef>
                          <a:spcPts val="0"/>
                        </a:spcBef>
                        <a:spcAft>
                          <a:spcPts val="300"/>
                        </a:spcAft>
                      </a:pPr>
                      <a:r>
                        <a:rPr lang="en-US" sz="2000" b="0" dirty="0" smtClean="0">
                          <a:effectLst/>
                          <a:latin typeface="+mn-lt"/>
                          <a:ea typeface="+mn-ea"/>
                        </a:rPr>
                        <a:t>X</a:t>
                      </a:r>
                      <a:endParaRPr lang="en-US" sz="2000" b="1" dirty="0">
                        <a:effectLst/>
                        <a:latin typeface="Calibri"/>
                        <a:ea typeface="Calibri"/>
                      </a:endParaRPr>
                    </a:p>
                  </a:txBody>
                  <a:tcPr marL="54610" marR="54610" marB="8890"/>
                </a:tc>
                <a:tc>
                  <a:txBody>
                    <a:bodyPr/>
                    <a:lstStyle/>
                    <a:p>
                      <a:pPr marL="0" marR="91440" algn="ctr">
                        <a:spcBef>
                          <a:spcPts val="0"/>
                        </a:spcBef>
                        <a:spcAft>
                          <a:spcPts val="300"/>
                        </a:spcAft>
                      </a:pPr>
                      <a:r>
                        <a:rPr lang="en-US" sz="2000">
                          <a:effectLst/>
                        </a:rPr>
                        <a:t>X</a:t>
                      </a:r>
                      <a:endParaRPr lang="en-US" sz="2000" b="1">
                        <a:effectLst/>
                        <a:latin typeface="Calibri"/>
                        <a:ea typeface="Calibri"/>
                      </a:endParaRPr>
                    </a:p>
                  </a:txBody>
                  <a:tcPr marL="54610" marR="54610" marB="8890"/>
                </a:tc>
              </a:tr>
              <a:tr h="370840">
                <a:tc>
                  <a:txBody>
                    <a:bodyPr/>
                    <a:lstStyle/>
                    <a:p>
                      <a:pPr marL="0" marR="91440">
                        <a:spcBef>
                          <a:spcPts val="0"/>
                        </a:spcBef>
                        <a:spcAft>
                          <a:spcPts val="300"/>
                        </a:spcAft>
                      </a:pPr>
                      <a:r>
                        <a:rPr lang="en-US" sz="2000" dirty="0">
                          <a:effectLst/>
                        </a:rPr>
                        <a:t>GPU installed in Host Server</a:t>
                      </a:r>
                      <a:endParaRPr lang="en-US" sz="2000" dirty="0">
                        <a:effectLst/>
                        <a:latin typeface="Calibri"/>
                        <a:ea typeface="Calibri"/>
                      </a:endParaRPr>
                    </a:p>
                  </a:txBody>
                  <a:tcPr marL="54610" marR="54610" marB="8890"/>
                </a:tc>
                <a:tc>
                  <a:txBody>
                    <a:bodyPr/>
                    <a:lstStyle/>
                    <a:p>
                      <a:pPr marL="0" marR="91440" algn="ctr">
                        <a:spcBef>
                          <a:spcPts val="0"/>
                        </a:spcBef>
                        <a:spcAft>
                          <a:spcPts val="300"/>
                        </a:spcAft>
                      </a:pPr>
                      <a:r>
                        <a:rPr lang="en-US" sz="2000" dirty="0">
                          <a:effectLst/>
                        </a:rPr>
                        <a:t>X</a:t>
                      </a:r>
                      <a:endParaRPr lang="en-US" sz="2000" b="1" dirty="0">
                        <a:effectLst/>
                        <a:latin typeface="Calibri"/>
                        <a:ea typeface="Calibri"/>
                      </a:endParaRPr>
                    </a:p>
                  </a:txBody>
                  <a:tcPr marL="54610" marR="54610" marB="8890"/>
                </a:tc>
                <a:tc>
                  <a:txBody>
                    <a:bodyPr/>
                    <a:lstStyle/>
                    <a:p>
                      <a:pPr marL="0" marR="91440" algn="ctr">
                        <a:spcBef>
                          <a:spcPts val="0"/>
                        </a:spcBef>
                        <a:spcAft>
                          <a:spcPts val="300"/>
                        </a:spcAft>
                      </a:pPr>
                      <a:r>
                        <a:rPr lang="en-US" sz="2000">
                          <a:effectLst/>
                        </a:rPr>
                        <a:t> </a:t>
                      </a:r>
                      <a:endParaRPr lang="en-US" sz="2000" b="1">
                        <a:effectLst/>
                        <a:latin typeface="Calibri"/>
                        <a:ea typeface="Calibri"/>
                      </a:endParaRPr>
                    </a:p>
                  </a:txBody>
                  <a:tcPr marL="54610" marR="54610" marB="8890"/>
                </a:tc>
              </a:tr>
              <a:tr h="370840">
                <a:tc>
                  <a:txBody>
                    <a:bodyPr/>
                    <a:lstStyle/>
                    <a:p>
                      <a:pPr marL="0" marR="91440">
                        <a:spcBef>
                          <a:spcPts val="0"/>
                        </a:spcBef>
                        <a:spcAft>
                          <a:spcPts val="300"/>
                        </a:spcAft>
                      </a:pPr>
                      <a:r>
                        <a:rPr lang="en-US" sz="2000" dirty="0">
                          <a:effectLst/>
                        </a:rPr>
                        <a:t>Windows 7 SP1 virtual machine </a:t>
                      </a:r>
                      <a:endParaRPr lang="en-US" sz="2000" dirty="0">
                        <a:effectLst/>
                        <a:latin typeface="Calibri"/>
                        <a:ea typeface="Calibri"/>
                      </a:endParaRPr>
                    </a:p>
                  </a:txBody>
                  <a:tcPr marL="54610" marR="54610" marB="8890"/>
                </a:tc>
                <a:tc>
                  <a:txBody>
                    <a:bodyPr/>
                    <a:lstStyle/>
                    <a:p>
                      <a:pPr marL="0" marR="91440" algn="ctr">
                        <a:spcBef>
                          <a:spcPts val="0"/>
                        </a:spcBef>
                        <a:spcAft>
                          <a:spcPts val="300"/>
                        </a:spcAft>
                      </a:pPr>
                      <a:r>
                        <a:rPr lang="en-US" sz="2000" dirty="0">
                          <a:effectLst/>
                        </a:rPr>
                        <a:t>X</a:t>
                      </a:r>
                      <a:endParaRPr lang="en-US" sz="2000" b="1" dirty="0">
                        <a:effectLst/>
                        <a:latin typeface="Calibri"/>
                        <a:ea typeface="Calibri"/>
                      </a:endParaRPr>
                    </a:p>
                  </a:txBody>
                  <a:tcPr marL="54610" marR="54610" marB="8890"/>
                </a:tc>
                <a:tc>
                  <a:txBody>
                    <a:bodyPr/>
                    <a:lstStyle/>
                    <a:p>
                      <a:pPr marL="0" marR="91440" algn="ctr">
                        <a:spcBef>
                          <a:spcPts val="0"/>
                        </a:spcBef>
                        <a:spcAft>
                          <a:spcPts val="300"/>
                        </a:spcAft>
                      </a:pPr>
                      <a:r>
                        <a:rPr lang="en-US" sz="2000" dirty="0" smtClean="0">
                          <a:effectLst/>
                        </a:rPr>
                        <a:t>NA</a:t>
                      </a:r>
                      <a:r>
                        <a:rPr lang="en-US" sz="2000" dirty="0">
                          <a:effectLst/>
                        </a:rPr>
                        <a:t> </a:t>
                      </a:r>
                      <a:endParaRPr lang="en-US" sz="2000" b="1" dirty="0">
                        <a:effectLst/>
                        <a:latin typeface="Calibri"/>
                        <a:ea typeface="Calibri"/>
                      </a:endParaRPr>
                    </a:p>
                  </a:txBody>
                  <a:tcPr marL="54610" marR="54610" marB="8890"/>
                </a:tc>
              </a:tr>
              <a:tr h="370840">
                <a:tc>
                  <a:txBody>
                    <a:bodyPr/>
                    <a:lstStyle/>
                    <a:p>
                      <a:pPr marL="0" marR="91440">
                        <a:spcBef>
                          <a:spcPts val="0"/>
                        </a:spcBef>
                        <a:spcAft>
                          <a:spcPts val="300"/>
                        </a:spcAft>
                      </a:pPr>
                      <a:r>
                        <a:rPr lang="en-US" sz="2000" dirty="0">
                          <a:effectLst/>
                        </a:rPr>
                        <a:t>RDC 7.1 Client</a:t>
                      </a:r>
                      <a:endParaRPr lang="en-US" sz="2000" dirty="0">
                        <a:effectLst/>
                        <a:latin typeface="Calibri"/>
                        <a:ea typeface="Calibri"/>
                      </a:endParaRPr>
                    </a:p>
                  </a:txBody>
                  <a:tcPr marL="54610" marR="54610" marB="8890"/>
                </a:tc>
                <a:tc>
                  <a:txBody>
                    <a:bodyPr/>
                    <a:lstStyle/>
                    <a:p>
                      <a:pPr marL="0" marR="91440" algn="ctr">
                        <a:spcBef>
                          <a:spcPts val="0"/>
                        </a:spcBef>
                        <a:spcAft>
                          <a:spcPts val="300"/>
                        </a:spcAft>
                      </a:pPr>
                      <a:r>
                        <a:rPr lang="en-US" sz="2000" dirty="0">
                          <a:effectLst/>
                        </a:rPr>
                        <a:t>X</a:t>
                      </a:r>
                      <a:endParaRPr lang="en-US" sz="2000" b="1" dirty="0">
                        <a:effectLst/>
                        <a:latin typeface="Calibri"/>
                        <a:ea typeface="Calibri"/>
                      </a:endParaRPr>
                    </a:p>
                  </a:txBody>
                  <a:tcPr marL="54610" marR="54610" marB="8890"/>
                </a:tc>
                <a:tc>
                  <a:txBody>
                    <a:bodyPr/>
                    <a:lstStyle/>
                    <a:p>
                      <a:pPr marL="0" marR="91440" algn="ctr">
                        <a:spcBef>
                          <a:spcPts val="0"/>
                        </a:spcBef>
                        <a:spcAft>
                          <a:spcPts val="300"/>
                        </a:spcAft>
                      </a:pPr>
                      <a:r>
                        <a:rPr lang="en-US" sz="2000" dirty="0">
                          <a:effectLst/>
                        </a:rPr>
                        <a:t>X</a:t>
                      </a:r>
                      <a:endParaRPr lang="en-US" sz="2000" b="1" dirty="0">
                        <a:effectLst/>
                        <a:latin typeface="Calibri"/>
                        <a:ea typeface="Calibri"/>
                      </a:endParaRPr>
                    </a:p>
                  </a:txBody>
                  <a:tcPr marL="54610" marR="54610" marB="8890"/>
                </a:tc>
              </a:tr>
              <a:tr h="370840">
                <a:tc>
                  <a:txBody>
                    <a:bodyPr/>
                    <a:lstStyle/>
                    <a:p>
                      <a:pPr marL="0" marR="91440">
                        <a:spcBef>
                          <a:spcPts val="0"/>
                        </a:spcBef>
                        <a:spcAft>
                          <a:spcPts val="300"/>
                        </a:spcAft>
                      </a:pPr>
                      <a:r>
                        <a:rPr lang="en-US" sz="2400" b="1" dirty="0">
                          <a:effectLst/>
                        </a:rPr>
                        <a:t>Features/Benefits</a:t>
                      </a:r>
                      <a:endParaRPr lang="en-US" sz="2400" b="1" dirty="0">
                        <a:effectLst/>
                        <a:latin typeface="Calibri"/>
                        <a:ea typeface="Calibri"/>
                      </a:endParaRPr>
                    </a:p>
                  </a:txBody>
                  <a:tcPr marL="54610" marR="54610" marB="8890"/>
                </a:tc>
                <a:tc gridSpan="2">
                  <a:txBody>
                    <a:bodyPr/>
                    <a:lstStyle/>
                    <a:p>
                      <a:pPr marL="0" marR="91440" algn="ctr">
                        <a:spcBef>
                          <a:spcPts val="0"/>
                        </a:spcBef>
                        <a:spcAft>
                          <a:spcPts val="300"/>
                        </a:spcAft>
                      </a:pPr>
                      <a:r>
                        <a:rPr lang="en-US" sz="2000" dirty="0">
                          <a:effectLst/>
                        </a:rPr>
                        <a:t>  </a:t>
                      </a:r>
                      <a:endParaRPr lang="en-US" sz="2000" b="1" dirty="0">
                        <a:effectLst/>
                        <a:latin typeface="Calibri"/>
                        <a:ea typeface="Calibri"/>
                      </a:endParaRPr>
                    </a:p>
                  </a:txBody>
                  <a:tcPr marL="54610" marR="54610" marB="8890"/>
                </a:tc>
                <a:tc hMerge="1">
                  <a:txBody>
                    <a:bodyPr/>
                    <a:lstStyle/>
                    <a:p>
                      <a:pPr marL="0" marR="91440" algn="ctr">
                        <a:spcBef>
                          <a:spcPts val="0"/>
                        </a:spcBef>
                        <a:spcAft>
                          <a:spcPts val="300"/>
                        </a:spcAft>
                      </a:pPr>
                      <a:endParaRPr lang="en-US" sz="2000" b="1" dirty="0">
                        <a:effectLst/>
                        <a:latin typeface="Calibri"/>
                        <a:ea typeface="Calibri"/>
                      </a:endParaRPr>
                    </a:p>
                  </a:txBody>
                  <a:tcPr marL="54610" marR="54610" marB="8890"/>
                </a:tc>
              </a:tr>
              <a:tr h="370840">
                <a:tc>
                  <a:txBody>
                    <a:bodyPr/>
                    <a:lstStyle/>
                    <a:p>
                      <a:pPr marL="0" marR="91440">
                        <a:spcBef>
                          <a:spcPts val="0"/>
                        </a:spcBef>
                        <a:spcAft>
                          <a:spcPts val="300"/>
                        </a:spcAft>
                      </a:pPr>
                      <a:r>
                        <a:rPr lang="en-US" sz="2000" dirty="0">
                          <a:effectLst/>
                        </a:rPr>
                        <a:t>GPU Virtualization</a:t>
                      </a:r>
                      <a:endParaRPr lang="en-US" sz="2000" dirty="0">
                        <a:effectLst/>
                        <a:latin typeface="Calibri"/>
                        <a:ea typeface="Calibri"/>
                      </a:endParaRPr>
                    </a:p>
                  </a:txBody>
                  <a:tcPr marL="54610" marR="54610" marB="8890"/>
                </a:tc>
                <a:tc>
                  <a:txBody>
                    <a:bodyPr/>
                    <a:lstStyle/>
                    <a:p>
                      <a:pPr marL="0" marR="91440" algn="ctr">
                        <a:spcBef>
                          <a:spcPts val="0"/>
                        </a:spcBef>
                        <a:spcAft>
                          <a:spcPts val="300"/>
                        </a:spcAft>
                      </a:pPr>
                      <a:r>
                        <a:rPr lang="en-US" sz="2000" dirty="0" smtClean="0">
                          <a:effectLst/>
                        </a:rPr>
                        <a:t>X</a:t>
                      </a:r>
                      <a:endParaRPr lang="en-US" sz="2000" b="1" dirty="0">
                        <a:effectLst/>
                        <a:latin typeface="Calibri"/>
                        <a:ea typeface="Calibri"/>
                      </a:endParaRPr>
                    </a:p>
                  </a:txBody>
                  <a:tcPr marL="54610" marR="54610" marB="8890"/>
                </a:tc>
                <a:tc>
                  <a:txBody>
                    <a:bodyPr/>
                    <a:lstStyle/>
                    <a:p>
                      <a:pPr marL="0" marR="91440" algn="ctr">
                        <a:spcBef>
                          <a:spcPts val="0"/>
                        </a:spcBef>
                        <a:spcAft>
                          <a:spcPts val="300"/>
                        </a:spcAft>
                      </a:pPr>
                      <a:r>
                        <a:rPr lang="en-US" sz="2000" dirty="0">
                          <a:effectLst/>
                        </a:rPr>
                        <a:t> </a:t>
                      </a:r>
                      <a:endParaRPr lang="en-US" sz="2000" b="1" dirty="0">
                        <a:effectLst/>
                        <a:latin typeface="Calibri"/>
                        <a:ea typeface="Calibri"/>
                      </a:endParaRPr>
                    </a:p>
                  </a:txBody>
                  <a:tcPr marL="54610" marR="54610" marB="8890"/>
                </a:tc>
              </a:tr>
              <a:tr h="370840">
                <a:tc>
                  <a:txBody>
                    <a:bodyPr/>
                    <a:lstStyle/>
                    <a:p>
                      <a:pPr marL="0" marR="91440">
                        <a:spcBef>
                          <a:spcPts val="0"/>
                        </a:spcBef>
                        <a:spcAft>
                          <a:spcPts val="300"/>
                        </a:spcAft>
                      </a:pPr>
                      <a:r>
                        <a:rPr lang="en-US" sz="2000" dirty="0">
                          <a:effectLst/>
                        </a:rPr>
                        <a:t>USB Redirection</a:t>
                      </a:r>
                      <a:endParaRPr lang="en-US" sz="2000" dirty="0">
                        <a:effectLst/>
                        <a:latin typeface="Calibri"/>
                        <a:ea typeface="Calibri"/>
                      </a:endParaRPr>
                    </a:p>
                  </a:txBody>
                  <a:tcPr marL="54610" marR="54610" marB="8890"/>
                </a:tc>
                <a:tc>
                  <a:txBody>
                    <a:bodyPr/>
                    <a:lstStyle/>
                    <a:p>
                      <a:pPr marL="0" marR="91440" algn="ctr">
                        <a:spcBef>
                          <a:spcPts val="0"/>
                        </a:spcBef>
                        <a:spcAft>
                          <a:spcPts val="300"/>
                        </a:spcAft>
                      </a:pPr>
                      <a:r>
                        <a:rPr lang="en-US" sz="2000" dirty="0">
                          <a:effectLst/>
                        </a:rPr>
                        <a:t>X</a:t>
                      </a:r>
                      <a:endParaRPr lang="en-US" sz="2000" b="1" dirty="0">
                        <a:effectLst/>
                        <a:latin typeface="Calibri"/>
                        <a:ea typeface="Calibri"/>
                      </a:endParaRPr>
                    </a:p>
                  </a:txBody>
                  <a:tcPr marL="54610" marR="54610" marB="8890"/>
                </a:tc>
                <a:tc>
                  <a:txBody>
                    <a:bodyPr/>
                    <a:lstStyle/>
                    <a:p>
                      <a:pPr marL="0" marR="91440" algn="ctr">
                        <a:spcBef>
                          <a:spcPts val="0"/>
                        </a:spcBef>
                        <a:spcAft>
                          <a:spcPts val="300"/>
                        </a:spcAft>
                      </a:pPr>
                      <a:r>
                        <a:rPr lang="en-US" sz="2000" dirty="0">
                          <a:effectLst/>
                        </a:rPr>
                        <a:t> </a:t>
                      </a:r>
                      <a:endParaRPr lang="en-US" sz="2000" b="1" dirty="0">
                        <a:effectLst/>
                        <a:latin typeface="Calibri"/>
                        <a:ea typeface="Calibri"/>
                      </a:endParaRPr>
                    </a:p>
                  </a:txBody>
                  <a:tcPr marL="54610" marR="54610" marB="8890"/>
                </a:tc>
              </a:tr>
              <a:tr h="370840">
                <a:tc>
                  <a:txBody>
                    <a:bodyPr/>
                    <a:lstStyle/>
                    <a:p>
                      <a:pPr marL="0" marR="91440">
                        <a:spcBef>
                          <a:spcPts val="0"/>
                        </a:spcBef>
                        <a:spcAft>
                          <a:spcPts val="300"/>
                        </a:spcAft>
                      </a:pPr>
                      <a:r>
                        <a:rPr lang="en-US" sz="2000" dirty="0" smtClean="0">
                          <a:effectLst/>
                        </a:rPr>
                        <a:t>Aero</a:t>
                      </a:r>
                      <a:endParaRPr lang="en-US" sz="2000" dirty="0">
                        <a:effectLst/>
                        <a:latin typeface="Calibri"/>
                        <a:ea typeface="Calibri"/>
                      </a:endParaRPr>
                    </a:p>
                  </a:txBody>
                  <a:tcPr marL="54610" marR="54610" marB="8890"/>
                </a:tc>
                <a:tc>
                  <a:txBody>
                    <a:bodyPr/>
                    <a:lstStyle/>
                    <a:p>
                      <a:pPr marL="0" marR="91440" algn="ctr">
                        <a:spcBef>
                          <a:spcPts val="0"/>
                        </a:spcBef>
                        <a:spcAft>
                          <a:spcPts val="300"/>
                        </a:spcAft>
                      </a:pPr>
                      <a:r>
                        <a:rPr lang="en-US" sz="2000" dirty="0" smtClean="0">
                          <a:effectLst/>
                        </a:rPr>
                        <a:t>X</a:t>
                      </a:r>
                      <a:endParaRPr lang="en-US" sz="2000" b="1" dirty="0">
                        <a:effectLst/>
                        <a:latin typeface="Calibri"/>
                        <a:ea typeface="Calibri"/>
                      </a:endParaRPr>
                    </a:p>
                  </a:txBody>
                  <a:tcPr marL="54610" marR="54610" marB="8890"/>
                </a:tc>
                <a:tc>
                  <a:txBody>
                    <a:bodyPr/>
                    <a:lstStyle/>
                    <a:p>
                      <a:pPr marL="0" marR="91440" algn="ctr">
                        <a:spcBef>
                          <a:spcPts val="0"/>
                        </a:spcBef>
                        <a:spcAft>
                          <a:spcPts val="300"/>
                        </a:spcAft>
                      </a:pPr>
                      <a:endParaRPr lang="en-US" sz="2000" b="1" dirty="0">
                        <a:effectLst/>
                        <a:latin typeface="Calibri"/>
                        <a:ea typeface="Calibri"/>
                      </a:endParaRPr>
                    </a:p>
                  </a:txBody>
                  <a:tcPr marL="54610" marR="54610" marB="8890"/>
                </a:tc>
              </a:tr>
              <a:tr h="370840">
                <a:tc>
                  <a:txBody>
                    <a:bodyPr/>
                    <a:lstStyle/>
                    <a:p>
                      <a:pPr marL="0" marR="91440">
                        <a:spcBef>
                          <a:spcPts val="0"/>
                        </a:spcBef>
                        <a:spcAft>
                          <a:spcPts val="300"/>
                        </a:spcAft>
                      </a:pPr>
                      <a:r>
                        <a:rPr lang="en-US" sz="2000" dirty="0" err="1">
                          <a:effectLst/>
                        </a:rPr>
                        <a:t>RemoteFX</a:t>
                      </a:r>
                      <a:r>
                        <a:rPr lang="en-US" sz="2000" dirty="0">
                          <a:effectLst/>
                        </a:rPr>
                        <a:t> </a:t>
                      </a:r>
                      <a:r>
                        <a:rPr lang="en-US" sz="2000" dirty="0" smtClean="0">
                          <a:effectLst/>
                        </a:rPr>
                        <a:t>Compression using software (CPU only</a:t>
                      </a:r>
                      <a:r>
                        <a:rPr lang="en-US" sz="2000" baseline="0" dirty="0" smtClean="0">
                          <a:effectLst/>
                        </a:rPr>
                        <a:t> for RDSH, CPU and GPU for VDI)</a:t>
                      </a:r>
                      <a:endParaRPr lang="en-US" sz="2000" dirty="0">
                        <a:effectLst/>
                        <a:latin typeface="Calibri"/>
                        <a:ea typeface="Calibri"/>
                      </a:endParaRPr>
                    </a:p>
                  </a:txBody>
                  <a:tcPr marL="54610" marR="54610" marB="8890"/>
                </a:tc>
                <a:tc>
                  <a:txBody>
                    <a:bodyPr/>
                    <a:lstStyle/>
                    <a:p>
                      <a:pPr marL="0" marR="91440" algn="ctr">
                        <a:spcBef>
                          <a:spcPts val="0"/>
                        </a:spcBef>
                        <a:spcAft>
                          <a:spcPts val="300"/>
                        </a:spcAft>
                      </a:pPr>
                      <a:r>
                        <a:rPr lang="en-US" sz="2000" dirty="0" smtClean="0">
                          <a:effectLst/>
                        </a:rPr>
                        <a:t>X</a:t>
                      </a:r>
                      <a:endParaRPr lang="en-US" sz="2000" b="1" dirty="0">
                        <a:effectLst/>
                        <a:latin typeface="Calibri"/>
                        <a:ea typeface="Calibri"/>
                      </a:endParaRPr>
                    </a:p>
                  </a:txBody>
                  <a:tcPr marL="54610" marR="54610" marB="8890"/>
                </a:tc>
                <a:tc>
                  <a:txBody>
                    <a:bodyPr/>
                    <a:lstStyle/>
                    <a:p>
                      <a:pPr marL="0" marR="91440" algn="ctr">
                        <a:spcBef>
                          <a:spcPts val="0"/>
                        </a:spcBef>
                        <a:spcAft>
                          <a:spcPts val="300"/>
                        </a:spcAft>
                      </a:pPr>
                      <a:r>
                        <a:rPr lang="en-US" sz="2000" dirty="0">
                          <a:effectLst/>
                        </a:rPr>
                        <a:t>X</a:t>
                      </a:r>
                      <a:endParaRPr lang="en-US" sz="2000" b="1" dirty="0">
                        <a:effectLst/>
                        <a:latin typeface="Calibri"/>
                        <a:ea typeface="Calibri"/>
                      </a:endParaRPr>
                    </a:p>
                  </a:txBody>
                  <a:tcPr marL="54610" marR="54610" marB="8890"/>
                </a:tc>
              </a:tr>
              <a:tr h="370840">
                <a:tc>
                  <a:txBody>
                    <a:bodyPr/>
                    <a:lstStyle/>
                    <a:p>
                      <a:pPr marL="0" marR="91440">
                        <a:spcBef>
                          <a:spcPts val="0"/>
                        </a:spcBef>
                        <a:spcAft>
                          <a:spcPts val="300"/>
                        </a:spcAft>
                      </a:pPr>
                      <a:r>
                        <a:rPr lang="en-US" sz="2000" dirty="0" smtClean="0">
                          <a:effectLst/>
                        </a:rPr>
                        <a:t>Offload</a:t>
                      </a:r>
                      <a:r>
                        <a:rPr lang="en-US" sz="2000" baseline="0" dirty="0" smtClean="0">
                          <a:effectLst/>
                        </a:rPr>
                        <a:t> </a:t>
                      </a:r>
                      <a:r>
                        <a:rPr lang="en-US" sz="2000" baseline="0" dirty="0" err="1" smtClean="0">
                          <a:effectLst/>
                        </a:rPr>
                        <a:t>RemoteFX</a:t>
                      </a:r>
                      <a:r>
                        <a:rPr lang="en-US" sz="2000" baseline="0" dirty="0" smtClean="0">
                          <a:effectLst/>
                        </a:rPr>
                        <a:t> CODEC to Hardware (Identical HW for TS and VDI)</a:t>
                      </a:r>
                      <a:endParaRPr lang="en-US" sz="2000" dirty="0">
                        <a:effectLst/>
                        <a:latin typeface="Calibri"/>
                        <a:ea typeface="Calibri"/>
                      </a:endParaRPr>
                    </a:p>
                  </a:txBody>
                  <a:tcPr marL="54610" marR="54610" marB="8890"/>
                </a:tc>
                <a:tc>
                  <a:txBody>
                    <a:bodyPr/>
                    <a:lstStyle/>
                    <a:p>
                      <a:pPr marL="0" marR="91440" algn="ctr">
                        <a:spcBef>
                          <a:spcPts val="0"/>
                        </a:spcBef>
                        <a:spcAft>
                          <a:spcPts val="300"/>
                        </a:spcAft>
                      </a:pPr>
                      <a:r>
                        <a:rPr lang="en-US" sz="2000" dirty="0" smtClean="0">
                          <a:effectLst/>
                        </a:rPr>
                        <a:t>X</a:t>
                      </a:r>
                      <a:endParaRPr lang="en-US" sz="2000" b="1" dirty="0">
                        <a:effectLst/>
                        <a:latin typeface="Calibri"/>
                        <a:ea typeface="Calibri"/>
                      </a:endParaRPr>
                    </a:p>
                  </a:txBody>
                  <a:tcPr marL="54610" marR="54610" marB="8890"/>
                </a:tc>
                <a:tc>
                  <a:txBody>
                    <a:bodyPr/>
                    <a:lstStyle/>
                    <a:p>
                      <a:pPr marL="0" marR="91440" algn="ctr">
                        <a:spcBef>
                          <a:spcPts val="0"/>
                        </a:spcBef>
                        <a:spcAft>
                          <a:spcPts val="300"/>
                        </a:spcAft>
                      </a:pPr>
                      <a:r>
                        <a:rPr lang="en-US" sz="2000" dirty="0" smtClean="0">
                          <a:effectLst/>
                        </a:rPr>
                        <a:t>X</a:t>
                      </a:r>
                      <a:endParaRPr lang="en-US" sz="2000" b="1" dirty="0">
                        <a:effectLst/>
                        <a:latin typeface="Calibri"/>
                        <a:ea typeface="Calibri"/>
                      </a:endParaRPr>
                    </a:p>
                  </a:txBody>
                  <a:tcPr marL="54610" marR="54610" marB="8890"/>
                </a:tc>
              </a:tr>
            </a:tbl>
          </a:graphicData>
        </a:graphic>
      </p:graphicFrame>
      <p:sp>
        <p:nvSpPr>
          <p:cNvPr id="5" name="Slide Number Placeholder 1"/>
          <p:cNvSpPr txBox="1">
            <a:spLocks/>
          </p:cNvSpPr>
          <p:nvPr/>
        </p:nvSpPr>
        <p:spPr>
          <a:xfrm>
            <a:off x="8735325" y="6356351"/>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CBFD4B29-B783-4040-9EC3-185A4F59C67A}" type="slidenum">
              <a:rPr lang="en-US" smtClean="0"/>
              <a:pPr/>
              <a:t>12</a:t>
            </a:fld>
            <a:endParaRPr lang="en-US" dirty="0"/>
          </a:p>
        </p:txBody>
      </p:sp>
    </p:spTree>
    <p:extLst>
      <p:ext uri="{BB962C8B-B14F-4D97-AF65-F5344CB8AC3E}">
        <p14:creationId xmlns:p14="http://schemas.microsoft.com/office/powerpoint/2010/main" val="43718010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8329030" y="2438401"/>
            <a:ext cx="3656648" cy="276999"/>
          </a:xfrm>
          <a:prstGeom prst="rect">
            <a:avLst/>
          </a:prstGeom>
          <a:noFill/>
        </p:spPr>
        <p:txBody>
          <a:bodyPr wrap="square" rtlCol="0">
            <a:spAutoFit/>
          </a:bodyPr>
          <a:lstStyle/>
          <a:p>
            <a:pPr algn="ctr"/>
            <a:r>
              <a:rPr lang="en-CA" sz="1200" b="1" dirty="0" err="1" smtClean="0"/>
              <a:t>RemoteFX</a:t>
            </a:r>
            <a:r>
              <a:rPr lang="en-CA" sz="1200" b="1" dirty="0" smtClean="0"/>
              <a:t>-enabled </a:t>
            </a:r>
            <a:r>
              <a:rPr lang="en-CA" sz="1200" dirty="0" smtClean="0"/>
              <a:t>RDS Server Infrastructure</a:t>
            </a:r>
            <a:endParaRPr lang="en-CA" sz="1200" dirty="0"/>
          </a:p>
        </p:txBody>
      </p:sp>
      <p:sp>
        <p:nvSpPr>
          <p:cNvPr id="46" name="TextBox 45"/>
          <p:cNvSpPr txBox="1"/>
          <p:nvPr/>
        </p:nvSpPr>
        <p:spPr>
          <a:xfrm>
            <a:off x="203147" y="2895601"/>
            <a:ext cx="3656648" cy="276999"/>
          </a:xfrm>
          <a:prstGeom prst="rect">
            <a:avLst/>
          </a:prstGeom>
          <a:noFill/>
        </p:spPr>
        <p:txBody>
          <a:bodyPr wrap="square" rtlCol="0">
            <a:spAutoFit/>
          </a:bodyPr>
          <a:lstStyle/>
          <a:p>
            <a:pPr algn="ctr"/>
            <a:r>
              <a:rPr lang="en-CA" sz="1200" b="1" dirty="0" err="1" smtClean="0"/>
              <a:t>RemoteFX</a:t>
            </a:r>
            <a:r>
              <a:rPr lang="en-CA" sz="1200" b="1" dirty="0" smtClean="0"/>
              <a:t>-enabled</a:t>
            </a:r>
            <a:r>
              <a:rPr lang="en-CA" sz="1200" dirty="0" smtClean="0"/>
              <a:t> Remote Client</a:t>
            </a:r>
            <a:endParaRPr lang="en-CA" sz="1200" dirty="0"/>
          </a:p>
        </p:txBody>
      </p:sp>
      <p:pic>
        <p:nvPicPr>
          <p:cNvPr id="67" name="Picture 8" descr="C:\Users\Public\Pictures\Artwork_Imagery\Icons - Illustrations\_VIRTUALIZATION ICONS\Presenation Virtualization 2.png"/>
          <p:cNvPicPr>
            <a:picLocks noChangeAspect="1" noChangeArrowheads="1"/>
          </p:cNvPicPr>
          <p:nvPr/>
        </p:nvPicPr>
        <p:blipFill>
          <a:blip r:embed="rId3" cstate="print"/>
          <a:srcRect/>
          <a:stretch>
            <a:fillRect/>
          </a:stretch>
        </p:blipFill>
        <p:spPr bwMode="auto">
          <a:xfrm>
            <a:off x="1117310" y="1981199"/>
            <a:ext cx="1560491" cy="838200"/>
          </a:xfrm>
          <a:prstGeom prst="rect">
            <a:avLst/>
          </a:prstGeom>
          <a:noFill/>
        </p:spPr>
      </p:pic>
      <p:sp>
        <p:nvSpPr>
          <p:cNvPr id="68" name="TextBox 67"/>
          <p:cNvSpPr txBox="1"/>
          <p:nvPr/>
        </p:nvSpPr>
        <p:spPr>
          <a:xfrm>
            <a:off x="914162" y="2895601"/>
            <a:ext cx="1904516" cy="276999"/>
          </a:xfrm>
          <a:prstGeom prst="rect">
            <a:avLst/>
          </a:prstGeom>
          <a:noFill/>
        </p:spPr>
        <p:txBody>
          <a:bodyPr wrap="square" rtlCol="0">
            <a:spAutoFit/>
          </a:bodyPr>
          <a:lstStyle/>
          <a:p>
            <a:pPr algn="ctr"/>
            <a:r>
              <a:rPr lang="en-CA" sz="1200" dirty="0" smtClean="0"/>
              <a:t>Remote Client</a:t>
            </a:r>
            <a:endParaRPr lang="en-CA" sz="1200" dirty="0"/>
          </a:p>
        </p:txBody>
      </p:sp>
      <p:sp>
        <p:nvSpPr>
          <p:cNvPr id="10" name="TextBox 9"/>
          <p:cNvSpPr txBox="1"/>
          <p:nvPr/>
        </p:nvSpPr>
        <p:spPr>
          <a:xfrm>
            <a:off x="9344766" y="2438400"/>
            <a:ext cx="1611166" cy="461665"/>
          </a:xfrm>
          <a:prstGeom prst="rect">
            <a:avLst/>
          </a:prstGeom>
          <a:noFill/>
        </p:spPr>
        <p:txBody>
          <a:bodyPr wrap="square" rtlCol="0">
            <a:spAutoFit/>
          </a:bodyPr>
          <a:lstStyle/>
          <a:p>
            <a:pPr algn="ctr"/>
            <a:r>
              <a:rPr lang="en-CA" sz="1200" dirty="0" smtClean="0"/>
              <a:t>RDS Server Infrastructure</a:t>
            </a:r>
            <a:endParaRPr lang="en-CA" sz="1200" dirty="0"/>
          </a:p>
        </p:txBody>
      </p:sp>
      <p:grpSp>
        <p:nvGrpSpPr>
          <p:cNvPr id="2" name="Group 44"/>
          <p:cNvGrpSpPr/>
          <p:nvPr/>
        </p:nvGrpSpPr>
        <p:grpSpPr>
          <a:xfrm>
            <a:off x="3022468" y="1021438"/>
            <a:ext cx="6076343" cy="2144437"/>
            <a:chOff x="2267442" y="1021437"/>
            <a:chExt cx="4558444" cy="2144437"/>
          </a:xfrm>
        </p:grpSpPr>
        <p:sp>
          <p:nvSpPr>
            <p:cNvPr id="18" name="Left-Right Arrow 17"/>
            <p:cNvSpPr/>
            <p:nvPr/>
          </p:nvSpPr>
          <p:spPr bwMode="auto">
            <a:xfrm rot="791290">
              <a:off x="2267442" y="1021437"/>
              <a:ext cx="4558444" cy="2144437"/>
            </a:xfrm>
            <a:prstGeom prst="leftRightArrow">
              <a:avLst>
                <a:gd name="adj1" fmla="val 73667"/>
                <a:gd name="adj2" fmla="val 49462"/>
              </a:avLst>
            </a:prstGeom>
            <a:solidFill>
              <a:schemeClr val="accent1"/>
            </a:solidFill>
            <a:ln w="34925" cap="sq" cmpd="sng" algn="ctr">
              <a:solidFill>
                <a:srgbClr val="FFFFFF"/>
              </a:solidFill>
              <a:prstDash val="solid"/>
              <a:round/>
              <a:headEnd type="none" w="sm" len="sm"/>
              <a:tailEnd type="none" w="sm" len="sm"/>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prstMaterial="clear">
              <a:bevelT w="260350" h="260350" prst="softRound"/>
              <a:bevelB prst="softRound"/>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0" name="TextBox 19"/>
            <p:cNvSpPr txBox="1"/>
            <p:nvPr/>
          </p:nvSpPr>
          <p:spPr>
            <a:xfrm rot="21099166">
              <a:off x="3685599" y="2285683"/>
              <a:ext cx="1752378" cy="276999"/>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rPr>
                <a:t>Remote Desktop Protocol (RDP)</a:t>
              </a:r>
              <a:endParaRPr lang="en-US" sz="1200" dirty="0">
                <a:effectLst>
                  <a:outerShdw blurRad="38100" dist="38100" dir="2700000" algn="tl">
                    <a:srgbClr val="000000">
                      <a:alpha val="43137"/>
                    </a:srgbClr>
                  </a:outerShdw>
                </a:effectLst>
              </a:endParaRPr>
            </a:p>
          </p:txBody>
        </p:sp>
      </p:grpSp>
      <p:grpSp>
        <p:nvGrpSpPr>
          <p:cNvPr id="3" name="Group 43"/>
          <p:cNvGrpSpPr/>
          <p:nvPr/>
        </p:nvGrpSpPr>
        <p:grpSpPr>
          <a:xfrm>
            <a:off x="3153024" y="1590733"/>
            <a:ext cx="5726488" cy="881963"/>
            <a:chOff x="2365383" y="1590733"/>
            <a:chExt cx="4295985" cy="881963"/>
          </a:xfrm>
        </p:grpSpPr>
        <p:sp>
          <p:nvSpPr>
            <p:cNvPr id="19" name="Left-Right Arrow 18"/>
            <p:cNvSpPr/>
            <p:nvPr/>
          </p:nvSpPr>
          <p:spPr bwMode="auto">
            <a:xfrm rot="774367">
              <a:off x="2365383" y="1590733"/>
              <a:ext cx="4295985" cy="881963"/>
            </a:xfrm>
            <a:prstGeom prst="leftRightArrow">
              <a:avLst>
                <a:gd name="adj1" fmla="val 73667"/>
                <a:gd name="adj2" fmla="val 49462"/>
              </a:avLst>
            </a:prstGeom>
            <a:solidFill>
              <a:schemeClr val="accent2"/>
            </a:solidFill>
            <a:ln w="34925" cap="sq" cmpd="sng" algn="ctr">
              <a:solidFill>
                <a:srgbClr val="FFFFFF"/>
              </a:solidFill>
              <a:prstDash val="solid"/>
              <a:round/>
              <a:headEnd type="none" w="sm" len="sm"/>
              <a:tailEnd type="none" w="sm" len="sm"/>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prstMaterial="clear">
              <a:bevelT w="260350" h="0" prst="softRound"/>
              <a:bevelB prst="softRound"/>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ndParaRPr>
            </a:p>
          </p:txBody>
        </p:sp>
        <p:sp>
          <p:nvSpPr>
            <p:cNvPr id="16" name="TextBox 15"/>
            <p:cNvSpPr txBox="1"/>
            <p:nvPr/>
          </p:nvSpPr>
          <p:spPr>
            <a:xfrm>
              <a:off x="3810000" y="1871245"/>
              <a:ext cx="877248" cy="338554"/>
            </a:xfrm>
            <a:prstGeom prst="rect">
              <a:avLst/>
            </a:prstGeom>
            <a:noFill/>
            <a:scene3d>
              <a:camera prst="isometricOffAxis1Right"/>
              <a:lightRig rig="threePt" dir="t"/>
            </a:scene3d>
          </p:spPr>
          <p:txBody>
            <a:bodyPr wrap="none" rtlCol="0">
              <a:spAutoFit/>
            </a:bodyPr>
            <a:lstStyle/>
            <a:p>
              <a:r>
                <a:rPr lang="en-US" sz="1600" b="1" dirty="0" err="1" smtClean="0">
                  <a:solidFill>
                    <a:schemeClr val="bg1"/>
                  </a:solidFill>
                  <a:effectLst>
                    <a:outerShdw blurRad="38100" dist="38100" dir="2700000" algn="tl">
                      <a:srgbClr val="000000">
                        <a:alpha val="43137"/>
                      </a:srgbClr>
                    </a:outerShdw>
                  </a:effectLst>
                </a:rPr>
                <a:t>RemoteFX</a:t>
              </a:r>
              <a:endParaRPr lang="en-US" sz="1600" b="1" dirty="0">
                <a:solidFill>
                  <a:schemeClr val="bg1"/>
                </a:solidFill>
                <a:effectLst>
                  <a:outerShdw blurRad="38100" dist="38100" dir="2700000" algn="tl">
                    <a:srgbClr val="000000">
                      <a:alpha val="43137"/>
                    </a:srgbClr>
                  </a:outerShdw>
                </a:effectLst>
              </a:endParaRPr>
            </a:p>
          </p:txBody>
        </p:sp>
      </p:grpSp>
      <p:grpSp>
        <p:nvGrpSpPr>
          <p:cNvPr id="5" name="Group 36"/>
          <p:cNvGrpSpPr/>
          <p:nvPr/>
        </p:nvGrpSpPr>
        <p:grpSpPr>
          <a:xfrm>
            <a:off x="2031471" y="4114800"/>
            <a:ext cx="8024310" cy="2286000"/>
            <a:chOff x="1676400" y="3581400"/>
            <a:chExt cx="6019800" cy="2743200"/>
          </a:xfrm>
        </p:grpSpPr>
        <p:sp>
          <p:nvSpPr>
            <p:cNvPr id="21" name="Freeform 7"/>
            <p:cNvSpPr>
              <a:spLocks/>
            </p:cNvSpPr>
            <p:nvPr/>
          </p:nvSpPr>
          <p:spPr bwMode="auto">
            <a:xfrm>
              <a:off x="5959813" y="3650328"/>
              <a:ext cx="1551961" cy="2674272"/>
            </a:xfrm>
            <a:custGeom>
              <a:avLst/>
              <a:gdLst/>
              <a:ahLst/>
              <a:cxnLst>
                <a:cxn ang="0">
                  <a:pos x="690" y="2126"/>
                </a:cxn>
                <a:cxn ang="0">
                  <a:pos x="673" y="2140"/>
                </a:cxn>
                <a:cxn ang="0">
                  <a:pos x="17" y="2140"/>
                </a:cxn>
                <a:cxn ang="0">
                  <a:pos x="0" y="2126"/>
                </a:cxn>
                <a:cxn ang="0">
                  <a:pos x="0" y="14"/>
                </a:cxn>
                <a:cxn ang="0">
                  <a:pos x="17" y="0"/>
                </a:cxn>
                <a:cxn ang="0">
                  <a:pos x="673" y="0"/>
                </a:cxn>
                <a:cxn ang="0">
                  <a:pos x="690" y="14"/>
                </a:cxn>
                <a:cxn ang="0">
                  <a:pos x="690" y="2126"/>
                </a:cxn>
              </a:cxnLst>
              <a:rect l="0" t="0" r="r" b="b"/>
              <a:pathLst>
                <a:path w="690" h="2140">
                  <a:moveTo>
                    <a:pt x="690" y="2126"/>
                  </a:moveTo>
                  <a:cubicBezTo>
                    <a:pt x="690" y="2134"/>
                    <a:pt x="682" y="2140"/>
                    <a:pt x="673" y="2140"/>
                  </a:cubicBezTo>
                  <a:cubicBezTo>
                    <a:pt x="17" y="2140"/>
                    <a:pt x="17" y="2140"/>
                    <a:pt x="17" y="2140"/>
                  </a:cubicBezTo>
                  <a:cubicBezTo>
                    <a:pt x="8" y="2140"/>
                    <a:pt x="0" y="2134"/>
                    <a:pt x="0" y="2126"/>
                  </a:cubicBezTo>
                  <a:cubicBezTo>
                    <a:pt x="0" y="14"/>
                    <a:pt x="0" y="14"/>
                    <a:pt x="0" y="14"/>
                  </a:cubicBezTo>
                  <a:cubicBezTo>
                    <a:pt x="0" y="6"/>
                    <a:pt x="8" y="0"/>
                    <a:pt x="17" y="0"/>
                  </a:cubicBezTo>
                  <a:cubicBezTo>
                    <a:pt x="673" y="0"/>
                    <a:pt x="673" y="0"/>
                    <a:pt x="673" y="0"/>
                  </a:cubicBezTo>
                  <a:cubicBezTo>
                    <a:pt x="682" y="0"/>
                    <a:pt x="690" y="6"/>
                    <a:pt x="690" y="14"/>
                  </a:cubicBezTo>
                  <a:lnTo>
                    <a:pt x="690" y="2126"/>
                  </a:lnTo>
                  <a:close/>
                </a:path>
              </a:pathLst>
            </a:custGeom>
            <a:gradFill>
              <a:gsLst>
                <a:gs pos="0">
                  <a:schemeClr val="accent4">
                    <a:shade val="47500"/>
                    <a:satMod val="137000"/>
                    <a:alpha val="0"/>
                  </a:schemeClr>
                </a:gs>
                <a:gs pos="55000">
                  <a:schemeClr val="accent4">
                    <a:shade val="69000"/>
                    <a:satMod val="137000"/>
                    <a:alpha val="73000"/>
                  </a:schemeClr>
                </a:gs>
                <a:gs pos="100000">
                  <a:schemeClr val="accent4">
                    <a:shade val="98000"/>
                    <a:satMod val="137000"/>
                  </a:schemeClr>
                </a:gs>
              </a:gsLst>
            </a:gra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solidFill>
                  <a:srgbClr val="FFFFFF"/>
                </a:solidFill>
                <a:latin typeface="Calibri"/>
              </a:endParaRPr>
            </a:p>
          </p:txBody>
        </p:sp>
        <p:sp>
          <p:nvSpPr>
            <p:cNvPr id="22" name="Freeform 20"/>
            <p:cNvSpPr>
              <a:spLocks/>
            </p:cNvSpPr>
            <p:nvPr/>
          </p:nvSpPr>
          <p:spPr bwMode="auto">
            <a:xfrm>
              <a:off x="5959813" y="3636264"/>
              <a:ext cx="1583987" cy="530781"/>
            </a:xfrm>
            <a:custGeom>
              <a:avLst/>
              <a:gdLst/>
              <a:ahLst/>
              <a:cxnLst>
                <a:cxn ang="0">
                  <a:pos x="690" y="212"/>
                </a:cxn>
                <a:cxn ang="0">
                  <a:pos x="690" y="14"/>
                </a:cxn>
                <a:cxn ang="0">
                  <a:pos x="673" y="0"/>
                </a:cxn>
                <a:cxn ang="0">
                  <a:pos x="17" y="0"/>
                </a:cxn>
                <a:cxn ang="0">
                  <a:pos x="0" y="14"/>
                </a:cxn>
                <a:cxn ang="0">
                  <a:pos x="0" y="212"/>
                </a:cxn>
                <a:cxn ang="0">
                  <a:pos x="690" y="212"/>
                </a:cxn>
              </a:cxnLst>
              <a:rect l="0" t="0" r="r" b="b"/>
              <a:pathLst>
                <a:path w="690" h="212">
                  <a:moveTo>
                    <a:pt x="690" y="212"/>
                  </a:moveTo>
                  <a:cubicBezTo>
                    <a:pt x="690" y="14"/>
                    <a:pt x="690" y="14"/>
                    <a:pt x="690" y="14"/>
                  </a:cubicBezTo>
                  <a:cubicBezTo>
                    <a:pt x="690" y="6"/>
                    <a:pt x="682" y="0"/>
                    <a:pt x="673" y="0"/>
                  </a:cubicBezTo>
                  <a:cubicBezTo>
                    <a:pt x="17" y="0"/>
                    <a:pt x="17" y="0"/>
                    <a:pt x="17" y="0"/>
                  </a:cubicBezTo>
                  <a:cubicBezTo>
                    <a:pt x="8" y="0"/>
                    <a:pt x="0" y="6"/>
                    <a:pt x="0" y="14"/>
                  </a:cubicBezTo>
                  <a:cubicBezTo>
                    <a:pt x="0" y="212"/>
                    <a:pt x="0" y="212"/>
                    <a:pt x="0" y="212"/>
                  </a:cubicBezTo>
                  <a:lnTo>
                    <a:pt x="690" y="212"/>
                  </a:lnTo>
                  <a:close/>
                </a:path>
              </a:pathLst>
            </a:custGeom>
            <a:solidFill>
              <a:schemeClr val="accent5">
                <a:lumMod val="50000"/>
              </a:schemeClr>
            </a:solidFill>
            <a:ln>
              <a:solidFill>
                <a:srgbClr val="00206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latin typeface="Calibri"/>
              </a:endParaRPr>
            </a:p>
          </p:txBody>
        </p:sp>
        <p:sp>
          <p:nvSpPr>
            <p:cNvPr id="23" name="Freeform 7"/>
            <p:cNvSpPr>
              <a:spLocks/>
            </p:cNvSpPr>
            <p:nvPr/>
          </p:nvSpPr>
          <p:spPr bwMode="auto">
            <a:xfrm>
              <a:off x="4978821" y="3650328"/>
              <a:ext cx="956935" cy="2674272"/>
            </a:xfrm>
            <a:custGeom>
              <a:avLst/>
              <a:gdLst/>
              <a:ahLst/>
              <a:cxnLst>
                <a:cxn ang="0">
                  <a:pos x="690" y="2126"/>
                </a:cxn>
                <a:cxn ang="0">
                  <a:pos x="673" y="2140"/>
                </a:cxn>
                <a:cxn ang="0">
                  <a:pos x="17" y="2140"/>
                </a:cxn>
                <a:cxn ang="0">
                  <a:pos x="0" y="2126"/>
                </a:cxn>
                <a:cxn ang="0">
                  <a:pos x="0" y="14"/>
                </a:cxn>
                <a:cxn ang="0">
                  <a:pos x="17" y="0"/>
                </a:cxn>
                <a:cxn ang="0">
                  <a:pos x="673" y="0"/>
                </a:cxn>
                <a:cxn ang="0">
                  <a:pos x="690" y="14"/>
                </a:cxn>
                <a:cxn ang="0">
                  <a:pos x="690" y="2126"/>
                </a:cxn>
              </a:cxnLst>
              <a:rect l="0" t="0" r="r" b="b"/>
              <a:pathLst>
                <a:path w="690" h="2140">
                  <a:moveTo>
                    <a:pt x="690" y="2126"/>
                  </a:moveTo>
                  <a:cubicBezTo>
                    <a:pt x="690" y="2134"/>
                    <a:pt x="682" y="2140"/>
                    <a:pt x="673" y="2140"/>
                  </a:cubicBezTo>
                  <a:cubicBezTo>
                    <a:pt x="17" y="2140"/>
                    <a:pt x="17" y="2140"/>
                    <a:pt x="17" y="2140"/>
                  </a:cubicBezTo>
                  <a:cubicBezTo>
                    <a:pt x="8" y="2140"/>
                    <a:pt x="0" y="2134"/>
                    <a:pt x="0" y="2126"/>
                  </a:cubicBezTo>
                  <a:cubicBezTo>
                    <a:pt x="0" y="14"/>
                    <a:pt x="0" y="14"/>
                    <a:pt x="0" y="14"/>
                  </a:cubicBezTo>
                  <a:cubicBezTo>
                    <a:pt x="0" y="6"/>
                    <a:pt x="8" y="0"/>
                    <a:pt x="17" y="0"/>
                  </a:cubicBezTo>
                  <a:cubicBezTo>
                    <a:pt x="673" y="0"/>
                    <a:pt x="673" y="0"/>
                    <a:pt x="673" y="0"/>
                  </a:cubicBezTo>
                  <a:cubicBezTo>
                    <a:pt x="682" y="0"/>
                    <a:pt x="690" y="6"/>
                    <a:pt x="690" y="14"/>
                  </a:cubicBezTo>
                  <a:lnTo>
                    <a:pt x="690" y="2126"/>
                  </a:lnTo>
                  <a:close/>
                </a:path>
              </a:pathLst>
            </a:custGeom>
            <a:gradFill>
              <a:gsLst>
                <a:gs pos="0">
                  <a:schemeClr val="accent4">
                    <a:shade val="47500"/>
                    <a:satMod val="137000"/>
                    <a:alpha val="0"/>
                  </a:schemeClr>
                </a:gs>
                <a:gs pos="55000">
                  <a:schemeClr val="accent4">
                    <a:shade val="69000"/>
                    <a:satMod val="137000"/>
                    <a:alpha val="73000"/>
                  </a:schemeClr>
                </a:gs>
                <a:gs pos="100000">
                  <a:schemeClr val="accent4">
                    <a:shade val="98000"/>
                    <a:satMod val="137000"/>
                  </a:schemeClr>
                </a:gs>
              </a:gsLst>
            </a:gra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solidFill>
                  <a:srgbClr val="FFFFFF"/>
                </a:solidFill>
                <a:latin typeface="Calibri"/>
              </a:endParaRPr>
            </a:p>
          </p:txBody>
        </p:sp>
        <p:sp>
          <p:nvSpPr>
            <p:cNvPr id="24" name="Freeform 7"/>
            <p:cNvSpPr>
              <a:spLocks/>
            </p:cNvSpPr>
            <p:nvPr/>
          </p:nvSpPr>
          <p:spPr bwMode="auto">
            <a:xfrm>
              <a:off x="3424919" y="3650328"/>
              <a:ext cx="1526496" cy="2674272"/>
            </a:xfrm>
            <a:custGeom>
              <a:avLst/>
              <a:gdLst/>
              <a:ahLst/>
              <a:cxnLst>
                <a:cxn ang="0">
                  <a:pos x="690" y="2126"/>
                </a:cxn>
                <a:cxn ang="0">
                  <a:pos x="673" y="2140"/>
                </a:cxn>
                <a:cxn ang="0">
                  <a:pos x="17" y="2140"/>
                </a:cxn>
                <a:cxn ang="0">
                  <a:pos x="0" y="2126"/>
                </a:cxn>
                <a:cxn ang="0">
                  <a:pos x="0" y="14"/>
                </a:cxn>
                <a:cxn ang="0">
                  <a:pos x="17" y="0"/>
                </a:cxn>
                <a:cxn ang="0">
                  <a:pos x="673" y="0"/>
                </a:cxn>
                <a:cxn ang="0">
                  <a:pos x="690" y="14"/>
                </a:cxn>
                <a:cxn ang="0">
                  <a:pos x="690" y="2126"/>
                </a:cxn>
              </a:cxnLst>
              <a:rect l="0" t="0" r="r" b="b"/>
              <a:pathLst>
                <a:path w="690" h="2140">
                  <a:moveTo>
                    <a:pt x="690" y="2126"/>
                  </a:moveTo>
                  <a:cubicBezTo>
                    <a:pt x="690" y="2134"/>
                    <a:pt x="682" y="2140"/>
                    <a:pt x="673" y="2140"/>
                  </a:cubicBezTo>
                  <a:cubicBezTo>
                    <a:pt x="17" y="2140"/>
                    <a:pt x="17" y="2140"/>
                    <a:pt x="17" y="2140"/>
                  </a:cubicBezTo>
                  <a:cubicBezTo>
                    <a:pt x="8" y="2140"/>
                    <a:pt x="0" y="2134"/>
                    <a:pt x="0" y="2126"/>
                  </a:cubicBezTo>
                  <a:cubicBezTo>
                    <a:pt x="0" y="14"/>
                    <a:pt x="0" y="14"/>
                    <a:pt x="0" y="14"/>
                  </a:cubicBezTo>
                  <a:cubicBezTo>
                    <a:pt x="0" y="6"/>
                    <a:pt x="8" y="0"/>
                    <a:pt x="17" y="0"/>
                  </a:cubicBezTo>
                  <a:cubicBezTo>
                    <a:pt x="673" y="0"/>
                    <a:pt x="673" y="0"/>
                    <a:pt x="673" y="0"/>
                  </a:cubicBezTo>
                  <a:cubicBezTo>
                    <a:pt x="682" y="0"/>
                    <a:pt x="690" y="6"/>
                    <a:pt x="690" y="14"/>
                  </a:cubicBezTo>
                  <a:lnTo>
                    <a:pt x="690" y="2126"/>
                  </a:lnTo>
                  <a:close/>
                </a:path>
              </a:pathLst>
            </a:custGeom>
            <a:gradFill>
              <a:gsLst>
                <a:gs pos="0">
                  <a:schemeClr val="accent4">
                    <a:shade val="47500"/>
                    <a:satMod val="137000"/>
                    <a:alpha val="0"/>
                  </a:schemeClr>
                </a:gs>
                <a:gs pos="55000">
                  <a:schemeClr val="accent4">
                    <a:shade val="69000"/>
                    <a:satMod val="137000"/>
                    <a:alpha val="73000"/>
                  </a:schemeClr>
                </a:gs>
                <a:gs pos="100000">
                  <a:schemeClr val="accent4">
                    <a:shade val="98000"/>
                    <a:satMod val="137000"/>
                  </a:schemeClr>
                </a:gs>
              </a:gsLst>
            </a:gra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a:solidFill>
                  <a:srgbClr val="FFFFFF"/>
                </a:solidFill>
                <a:latin typeface="Calibri"/>
              </a:endParaRPr>
            </a:p>
          </p:txBody>
        </p:sp>
        <p:sp>
          <p:nvSpPr>
            <p:cNvPr id="25" name="Freeform 20"/>
            <p:cNvSpPr>
              <a:spLocks/>
            </p:cNvSpPr>
            <p:nvPr/>
          </p:nvSpPr>
          <p:spPr bwMode="auto">
            <a:xfrm>
              <a:off x="4979162" y="3644512"/>
              <a:ext cx="950410" cy="530781"/>
            </a:xfrm>
            <a:custGeom>
              <a:avLst/>
              <a:gdLst/>
              <a:ahLst/>
              <a:cxnLst>
                <a:cxn ang="0">
                  <a:pos x="690" y="212"/>
                </a:cxn>
                <a:cxn ang="0">
                  <a:pos x="690" y="14"/>
                </a:cxn>
                <a:cxn ang="0">
                  <a:pos x="673" y="0"/>
                </a:cxn>
                <a:cxn ang="0">
                  <a:pos x="17" y="0"/>
                </a:cxn>
                <a:cxn ang="0">
                  <a:pos x="0" y="14"/>
                </a:cxn>
                <a:cxn ang="0">
                  <a:pos x="0" y="212"/>
                </a:cxn>
                <a:cxn ang="0">
                  <a:pos x="690" y="212"/>
                </a:cxn>
              </a:cxnLst>
              <a:rect l="0" t="0" r="r" b="b"/>
              <a:pathLst>
                <a:path w="690" h="212">
                  <a:moveTo>
                    <a:pt x="690" y="212"/>
                  </a:moveTo>
                  <a:cubicBezTo>
                    <a:pt x="690" y="14"/>
                    <a:pt x="690" y="14"/>
                    <a:pt x="690" y="14"/>
                  </a:cubicBezTo>
                  <a:cubicBezTo>
                    <a:pt x="690" y="6"/>
                    <a:pt x="682" y="0"/>
                    <a:pt x="673" y="0"/>
                  </a:cubicBezTo>
                  <a:cubicBezTo>
                    <a:pt x="17" y="0"/>
                    <a:pt x="17" y="0"/>
                    <a:pt x="17" y="0"/>
                  </a:cubicBezTo>
                  <a:cubicBezTo>
                    <a:pt x="8" y="0"/>
                    <a:pt x="0" y="6"/>
                    <a:pt x="0" y="14"/>
                  </a:cubicBezTo>
                  <a:cubicBezTo>
                    <a:pt x="0" y="212"/>
                    <a:pt x="0" y="212"/>
                    <a:pt x="0" y="212"/>
                  </a:cubicBezTo>
                  <a:lnTo>
                    <a:pt x="690" y="212"/>
                  </a:lnTo>
                  <a:close/>
                </a:path>
              </a:pathLst>
            </a:custGeom>
            <a:solidFill>
              <a:schemeClr val="accent5">
                <a:lumMod val="50000"/>
              </a:schemeClr>
            </a:solidFill>
            <a:ln>
              <a:solidFill>
                <a:srgbClr val="00206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solidFill>
                  <a:srgbClr val="FFFFFF"/>
                </a:solidFill>
                <a:latin typeface="Calibri"/>
              </a:endParaRPr>
            </a:p>
          </p:txBody>
        </p:sp>
        <p:sp>
          <p:nvSpPr>
            <p:cNvPr id="26" name="Freeform 20"/>
            <p:cNvSpPr>
              <a:spLocks/>
            </p:cNvSpPr>
            <p:nvPr/>
          </p:nvSpPr>
          <p:spPr bwMode="auto">
            <a:xfrm>
              <a:off x="3422335" y="3644512"/>
              <a:ext cx="1522143" cy="530781"/>
            </a:xfrm>
            <a:custGeom>
              <a:avLst/>
              <a:gdLst/>
              <a:ahLst/>
              <a:cxnLst>
                <a:cxn ang="0">
                  <a:pos x="690" y="212"/>
                </a:cxn>
                <a:cxn ang="0">
                  <a:pos x="690" y="14"/>
                </a:cxn>
                <a:cxn ang="0">
                  <a:pos x="673" y="0"/>
                </a:cxn>
                <a:cxn ang="0">
                  <a:pos x="17" y="0"/>
                </a:cxn>
                <a:cxn ang="0">
                  <a:pos x="0" y="14"/>
                </a:cxn>
                <a:cxn ang="0">
                  <a:pos x="0" y="212"/>
                </a:cxn>
                <a:cxn ang="0">
                  <a:pos x="690" y="212"/>
                </a:cxn>
              </a:cxnLst>
              <a:rect l="0" t="0" r="r" b="b"/>
              <a:pathLst>
                <a:path w="690" h="212">
                  <a:moveTo>
                    <a:pt x="690" y="212"/>
                  </a:moveTo>
                  <a:cubicBezTo>
                    <a:pt x="690" y="14"/>
                    <a:pt x="690" y="14"/>
                    <a:pt x="690" y="14"/>
                  </a:cubicBezTo>
                  <a:cubicBezTo>
                    <a:pt x="690" y="6"/>
                    <a:pt x="682" y="0"/>
                    <a:pt x="673" y="0"/>
                  </a:cubicBezTo>
                  <a:cubicBezTo>
                    <a:pt x="17" y="0"/>
                    <a:pt x="17" y="0"/>
                    <a:pt x="17" y="0"/>
                  </a:cubicBezTo>
                  <a:cubicBezTo>
                    <a:pt x="8" y="0"/>
                    <a:pt x="0" y="6"/>
                    <a:pt x="0" y="14"/>
                  </a:cubicBezTo>
                  <a:cubicBezTo>
                    <a:pt x="0" y="212"/>
                    <a:pt x="0" y="212"/>
                    <a:pt x="0" y="212"/>
                  </a:cubicBezTo>
                  <a:lnTo>
                    <a:pt x="690" y="212"/>
                  </a:lnTo>
                  <a:close/>
                </a:path>
              </a:pathLst>
            </a:custGeom>
            <a:solidFill>
              <a:schemeClr val="accent5">
                <a:lumMod val="50000"/>
              </a:schemeClr>
            </a:solidFill>
            <a:ln>
              <a:solidFill>
                <a:srgbClr val="00206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solidFill>
                  <a:srgbClr val="FFFFFF"/>
                </a:solidFill>
                <a:latin typeface="Calibri"/>
              </a:endParaRPr>
            </a:p>
          </p:txBody>
        </p:sp>
        <p:sp>
          <p:nvSpPr>
            <p:cNvPr id="27" name="Freeform 7"/>
            <p:cNvSpPr>
              <a:spLocks/>
            </p:cNvSpPr>
            <p:nvPr/>
          </p:nvSpPr>
          <p:spPr bwMode="auto">
            <a:xfrm>
              <a:off x="1870295" y="3650328"/>
              <a:ext cx="1526496" cy="2674272"/>
            </a:xfrm>
            <a:custGeom>
              <a:avLst/>
              <a:gdLst/>
              <a:ahLst/>
              <a:cxnLst>
                <a:cxn ang="0">
                  <a:pos x="690" y="2126"/>
                </a:cxn>
                <a:cxn ang="0">
                  <a:pos x="673" y="2140"/>
                </a:cxn>
                <a:cxn ang="0">
                  <a:pos x="17" y="2140"/>
                </a:cxn>
                <a:cxn ang="0">
                  <a:pos x="0" y="2126"/>
                </a:cxn>
                <a:cxn ang="0">
                  <a:pos x="0" y="14"/>
                </a:cxn>
                <a:cxn ang="0">
                  <a:pos x="17" y="0"/>
                </a:cxn>
                <a:cxn ang="0">
                  <a:pos x="673" y="0"/>
                </a:cxn>
                <a:cxn ang="0">
                  <a:pos x="690" y="14"/>
                </a:cxn>
                <a:cxn ang="0">
                  <a:pos x="690" y="2126"/>
                </a:cxn>
              </a:cxnLst>
              <a:rect l="0" t="0" r="r" b="b"/>
              <a:pathLst>
                <a:path w="690" h="2140">
                  <a:moveTo>
                    <a:pt x="690" y="2126"/>
                  </a:moveTo>
                  <a:cubicBezTo>
                    <a:pt x="690" y="2134"/>
                    <a:pt x="682" y="2140"/>
                    <a:pt x="673" y="2140"/>
                  </a:cubicBezTo>
                  <a:cubicBezTo>
                    <a:pt x="17" y="2140"/>
                    <a:pt x="17" y="2140"/>
                    <a:pt x="17" y="2140"/>
                  </a:cubicBezTo>
                  <a:cubicBezTo>
                    <a:pt x="8" y="2140"/>
                    <a:pt x="0" y="2134"/>
                    <a:pt x="0" y="2126"/>
                  </a:cubicBezTo>
                  <a:cubicBezTo>
                    <a:pt x="0" y="14"/>
                    <a:pt x="0" y="14"/>
                    <a:pt x="0" y="14"/>
                  </a:cubicBezTo>
                  <a:cubicBezTo>
                    <a:pt x="0" y="6"/>
                    <a:pt x="8" y="0"/>
                    <a:pt x="17" y="0"/>
                  </a:cubicBezTo>
                  <a:cubicBezTo>
                    <a:pt x="673" y="0"/>
                    <a:pt x="673" y="0"/>
                    <a:pt x="673" y="0"/>
                  </a:cubicBezTo>
                  <a:cubicBezTo>
                    <a:pt x="682" y="0"/>
                    <a:pt x="690" y="6"/>
                    <a:pt x="690" y="14"/>
                  </a:cubicBezTo>
                  <a:lnTo>
                    <a:pt x="690" y="2126"/>
                  </a:lnTo>
                  <a:close/>
                </a:path>
              </a:pathLst>
            </a:custGeom>
            <a:gradFill>
              <a:gsLst>
                <a:gs pos="0">
                  <a:schemeClr val="accent4">
                    <a:shade val="47500"/>
                    <a:satMod val="137000"/>
                    <a:alpha val="0"/>
                  </a:schemeClr>
                </a:gs>
                <a:gs pos="55000">
                  <a:schemeClr val="accent4">
                    <a:shade val="69000"/>
                    <a:satMod val="137000"/>
                    <a:alpha val="73000"/>
                  </a:schemeClr>
                </a:gs>
                <a:gs pos="100000">
                  <a:schemeClr val="accent4">
                    <a:shade val="98000"/>
                    <a:satMod val="137000"/>
                  </a:schemeClr>
                </a:gs>
              </a:gsLst>
            </a:gra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a:solidFill>
                  <a:srgbClr val="FFFFFF"/>
                </a:solidFill>
                <a:latin typeface="Calibri"/>
              </a:endParaRPr>
            </a:p>
          </p:txBody>
        </p:sp>
        <p:sp>
          <p:nvSpPr>
            <p:cNvPr id="28" name="Freeform 20"/>
            <p:cNvSpPr>
              <a:spLocks/>
            </p:cNvSpPr>
            <p:nvPr/>
          </p:nvSpPr>
          <p:spPr bwMode="auto">
            <a:xfrm>
              <a:off x="1867710" y="3644512"/>
              <a:ext cx="1522143" cy="530781"/>
            </a:xfrm>
            <a:custGeom>
              <a:avLst/>
              <a:gdLst/>
              <a:ahLst/>
              <a:cxnLst>
                <a:cxn ang="0">
                  <a:pos x="690" y="212"/>
                </a:cxn>
                <a:cxn ang="0">
                  <a:pos x="690" y="14"/>
                </a:cxn>
                <a:cxn ang="0">
                  <a:pos x="673" y="0"/>
                </a:cxn>
                <a:cxn ang="0">
                  <a:pos x="17" y="0"/>
                </a:cxn>
                <a:cxn ang="0">
                  <a:pos x="0" y="14"/>
                </a:cxn>
                <a:cxn ang="0">
                  <a:pos x="0" y="212"/>
                </a:cxn>
                <a:cxn ang="0">
                  <a:pos x="690" y="212"/>
                </a:cxn>
              </a:cxnLst>
              <a:rect l="0" t="0" r="r" b="b"/>
              <a:pathLst>
                <a:path w="690" h="212">
                  <a:moveTo>
                    <a:pt x="690" y="212"/>
                  </a:moveTo>
                  <a:cubicBezTo>
                    <a:pt x="690" y="14"/>
                    <a:pt x="690" y="14"/>
                    <a:pt x="690" y="14"/>
                  </a:cubicBezTo>
                  <a:cubicBezTo>
                    <a:pt x="690" y="6"/>
                    <a:pt x="682" y="0"/>
                    <a:pt x="673" y="0"/>
                  </a:cubicBezTo>
                  <a:cubicBezTo>
                    <a:pt x="17" y="0"/>
                    <a:pt x="17" y="0"/>
                    <a:pt x="17" y="0"/>
                  </a:cubicBezTo>
                  <a:cubicBezTo>
                    <a:pt x="8" y="0"/>
                    <a:pt x="0" y="6"/>
                    <a:pt x="0" y="14"/>
                  </a:cubicBezTo>
                  <a:cubicBezTo>
                    <a:pt x="0" y="212"/>
                    <a:pt x="0" y="212"/>
                    <a:pt x="0" y="212"/>
                  </a:cubicBezTo>
                  <a:lnTo>
                    <a:pt x="690" y="212"/>
                  </a:lnTo>
                  <a:close/>
                </a:path>
              </a:pathLst>
            </a:cu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solidFill>
                  <a:srgbClr val="FFFFFF"/>
                </a:solidFill>
                <a:latin typeface="Calibri"/>
              </a:endParaRPr>
            </a:p>
          </p:txBody>
        </p:sp>
        <p:sp>
          <p:nvSpPr>
            <p:cNvPr id="29" name="Rounded Rectangle 28"/>
            <p:cNvSpPr/>
            <p:nvPr/>
          </p:nvSpPr>
          <p:spPr>
            <a:xfrm>
              <a:off x="1863701" y="3581400"/>
              <a:ext cx="1526154" cy="595056"/>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dirty="0" smtClean="0">
                  <a:solidFill>
                    <a:srgbClr val="FFFFFF"/>
                  </a:solidFill>
                </a:rPr>
                <a:t>Graphics Virtual Channels (VCs)</a:t>
              </a:r>
            </a:p>
          </p:txBody>
        </p:sp>
        <p:sp>
          <p:nvSpPr>
            <p:cNvPr id="30" name="Rounded Rectangle 29"/>
            <p:cNvSpPr/>
            <p:nvPr/>
          </p:nvSpPr>
          <p:spPr>
            <a:xfrm>
              <a:off x="3424539" y="3592992"/>
              <a:ext cx="1519216" cy="595056"/>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dirty="0" smtClean="0">
                  <a:solidFill>
                    <a:srgbClr val="FFFFFF"/>
                  </a:solidFill>
                </a:rPr>
                <a:t>Mouse &amp;</a:t>
              </a:r>
              <a:br>
                <a:rPr lang="en-US" sz="1050" dirty="0" smtClean="0">
                  <a:solidFill>
                    <a:srgbClr val="FFFFFF"/>
                  </a:solidFill>
                </a:rPr>
              </a:br>
              <a:r>
                <a:rPr lang="en-US" sz="1050" dirty="0" smtClean="0">
                  <a:solidFill>
                    <a:srgbClr val="FFFFFF"/>
                  </a:solidFill>
                </a:rPr>
                <a:t>Keyboard VCs</a:t>
              </a:r>
            </a:p>
          </p:txBody>
        </p:sp>
        <p:sp>
          <p:nvSpPr>
            <p:cNvPr id="31" name="Rounded Rectangle 30"/>
            <p:cNvSpPr/>
            <p:nvPr/>
          </p:nvSpPr>
          <p:spPr>
            <a:xfrm>
              <a:off x="5963502" y="3604667"/>
              <a:ext cx="1504098" cy="595056"/>
            </a:xfrm>
            <a:prstGeom prst="roundRect">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dirty="0" smtClean="0">
                  <a:solidFill>
                    <a:srgbClr val="FFFFFF"/>
                  </a:solidFill>
                </a:rPr>
                <a:t>Partner Virtual Channel Plug-Ins</a:t>
              </a:r>
            </a:p>
          </p:txBody>
        </p:sp>
        <p:sp>
          <p:nvSpPr>
            <p:cNvPr id="32" name="Rounded Rectangle 31"/>
            <p:cNvSpPr/>
            <p:nvPr/>
          </p:nvSpPr>
          <p:spPr>
            <a:xfrm>
              <a:off x="1676400" y="4811441"/>
              <a:ext cx="6019800" cy="378672"/>
            </a:xfrm>
            <a:prstGeom prst="roundRect">
              <a:avLst/>
            </a:prstGeom>
            <a:solidFill>
              <a:schemeClr val="accent2"/>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solidFill>
                    <a:srgbClr val="000000"/>
                  </a:solidFill>
                </a:rPr>
                <a:t>Bulk Compression (RDP5+, RDP6.0, RDP6.1)</a:t>
              </a:r>
            </a:p>
          </p:txBody>
        </p:sp>
        <p:sp>
          <p:nvSpPr>
            <p:cNvPr id="33" name="Rounded Rectangle 32"/>
            <p:cNvSpPr/>
            <p:nvPr/>
          </p:nvSpPr>
          <p:spPr>
            <a:xfrm>
              <a:off x="1676400" y="4365792"/>
              <a:ext cx="6019800" cy="378672"/>
            </a:xfrm>
            <a:prstGeom prst="roundRect">
              <a:avLst/>
            </a:prstGeom>
            <a:solidFill>
              <a:schemeClr val="accent2"/>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solidFill>
                    <a:srgbClr val="000000"/>
                  </a:solidFill>
                </a:rPr>
                <a:t>Virtual Channel Multiplexing and Framing</a:t>
              </a:r>
            </a:p>
          </p:txBody>
        </p:sp>
        <p:sp>
          <p:nvSpPr>
            <p:cNvPr id="34" name="Rounded Rectangle 33"/>
            <p:cNvSpPr/>
            <p:nvPr/>
          </p:nvSpPr>
          <p:spPr>
            <a:xfrm>
              <a:off x="1676400" y="5255800"/>
              <a:ext cx="6019800" cy="378672"/>
            </a:xfrm>
            <a:prstGeom prst="roundRect">
              <a:avLst/>
            </a:prstGeom>
            <a:solidFill>
              <a:schemeClr val="accent2"/>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solidFill>
                    <a:srgbClr val="000000"/>
                  </a:solidFill>
                </a:rPr>
                <a:t>Security Layer (SSL/Kerberos/NTLM)</a:t>
              </a:r>
            </a:p>
          </p:txBody>
        </p:sp>
        <p:sp>
          <p:nvSpPr>
            <p:cNvPr id="35" name="Rounded Rectangle 34"/>
            <p:cNvSpPr/>
            <p:nvPr/>
          </p:nvSpPr>
          <p:spPr>
            <a:xfrm>
              <a:off x="1676400" y="5700161"/>
              <a:ext cx="6019800" cy="378672"/>
            </a:xfrm>
            <a:prstGeom prst="roundRect">
              <a:avLst/>
            </a:prstGeom>
            <a:solidFill>
              <a:schemeClr val="accent2"/>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solidFill>
                    <a:srgbClr val="000000"/>
                  </a:solidFill>
                </a:rPr>
                <a:t>Transport Layer (e.g. TCP, RPC/HTTP, Windows Live Tunnel)</a:t>
              </a:r>
            </a:p>
          </p:txBody>
        </p:sp>
        <p:sp>
          <p:nvSpPr>
            <p:cNvPr id="36" name="Rounded Rectangle 35"/>
            <p:cNvSpPr/>
            <p:nvPr/>
          </p:nvSpPr>
          <p:spPr>
            <a:xfrm>
              <a:off x="5001731" y="3590416"/>
              <a:ext cx="860196" cy="595056"/>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dirty="0" smtClean="0">
                  <a:solidFill>
                    <a:srgbClr val="FFFFFF"/>
                  </a:solidFill>
                </a:rPr>
                <a:t>Device</a:t>
              </a:r>
            </a:p>
            <a:p>
              <a:pPr algn="ctr" defTabSz="914099" fontAlgn="base">
                <a:spcBef>
                  <a:spcPct val="0"/>
                </a:spcBef>
                <a:spcAft>
                  <a:spcPct val="0"/>
                </a:spcAft>
              </a:pPr>
              <a:r>
                <a:rPr lang="en-US" sz="1050" dirty="0" smtClean="0">
                  <a:solidFill>
                    <a:srgbClr val="FFFFFF"/>
                  </a:solidFill>
                </a:rPr>
                <a:t>VCs</a:t>
              </a:r>
            </a:p>
          </p:txBody>
        </p:sp>
      </p:grpSp>
      <p:sp>
        <p:nvSpPr>
          <p:cNvPr id="40" name="Title 38"/>
          <p:cNvSpPr txBox="1">
            <a:spLocks/>
          </p:cNvSpPr>
          <p:nvPr/>
        </p:nvSpPr>
        <p:spPr bwMode="auto">
          <a:xfrm>
            <a:off x="304721" y="3505200"/>
            <a:ext cx="8430604"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1600" b="1" kern="0" dirty="0" err="1" smtClean="0">
                <a:latin typeface="+mj-lt"/>
                <a:ea typeface="+mj-ea"/>
                <a:cs typeface="+mj-cs"/>
              </a:rPr>
              <a:t>RemoteFX</a:t>
            </a:r>
            <a:r>
              <a:rPr lang="en-US" sz="1600" b="1" kern="0" dirty="0" smtClean="0">
                <a:latin typeface="+mj-lt"/>
                <a:ea typeface="+mj-ea"/>
                <a:cs typeface="+mj-cs"/>
              </a:rPr>
              <a:t> </a:t>
            </a:r>
            <a:r>
              <a:rPr kumimoji="0" lang="en-US" sz="1600" b="1" i="0" u="none" strike="noStrike" kern="0" cap="none" spc="0" normalizeH="0" noProof="0" dirty="0" smtClean="0">
                <a:ln>
                  <a:noFill/>
                </a:ln>
                <a:solidFill>
                  <a:schemeClr val="tx1"/>
                </a:solidFill>
                <a:effectLst/>
                <a:uLnTx/>
                <a:uFillTx/>
                <a:latin typeface="+mj-lt"/>
                <a:ea typeface="+mj-ea"/>
                <a:cs typeface="+mj-cs"/>
              </a:rPr>
              <a:t>l</a:t>
            </a:r>
            <a:r>
              <a:rPr kumimoji="0" lang="en-US" sz="1600" b="1" i="0" u="none" strike="noStrike" kern="0" cap="none" spc="0" normalizeH="0" baseline="0" noProof="0" dirty="0" smtClean="0">
                <a:ln>
                  <a:noFill/>
                </a:ln>
                <a:solidFill>
                  <a:schemeClr val="tx1"/>
                </a:solidFill>
                <a:effectLst/>
                <a:uLnTx/>
                <a:uFillTx/>
                <a:latin typeface="+mj-lt"/>
                <a:ea typeface="+mj-ea"/>
                <a:cs typeface="+mj-cs"/>
              </a:rPr>
              <a:t>everages the RDP </a:t>
            </a:r>
            <a:r>
              <a:rPr lang="en-US" sz="1600" b="1" kern="0" dirty="0" smtClean="0">
                <a:latin typeface="+mj-lt"/>
                <a:ea typeface="+mj-ea"/>
                <a:cs typeface="+mj-cs"/>
              </a:rPr>
              <a:t>p</a:t>
            </a:r>
            <a:r>
              <a:rPr kumimoji="0" lang="en-US" sz="1600" b="1" i="0" u="none" strike="noStrike" kern="0" cap="none" spc="0" normalizeH="0" baseline="0" noProof="0" dirty="0" err="1" smtClean="0">
                <a:ln>
                  <a:noFill/>
                </a:ln>
                <a:solidFill>
                  <a:schemeClr val="tx1"/>
                </a:solidFill>
                <a:effectLst/>
                <a:uLnTx/>
                <a:uFillTx/>
                <a:latin typeface="+mj-lt"/>
                <a:ea typeface="+mj-ea"/>
                <a:cs typeface="+mj-cs"/>
              </a:rPr>
              <a:t>rotocol</a:t>
            </a:r>
            <a:r>
              <a:rPr kumimoji="0" lang="en-US" sz="1600" b="1" i="0" u="none" strike="noStrike" kern="0" cap="none" spc="0" normalizeH="0" baseline="0" noProof="0" dirty="0" smtClean="0">
                <a:ln>
                  <a:noFill/>
                </a:ln>
                <a:solidFill>
                  <a:schemeClr val="tx1"/>
                </a:solidFill>
                <a:effectLst/>
                <a:uLnTx/>
                <a:uFillTx/>
                <a:latin typeface="+mj-lt"/>
                <a:ea typeface="+mj-ea"/>
                <a:cs typeface="+mj-cs"/>
              </a:rPr>
              <a:t> structure</a:t>
            </a:r>
            <a:endParaRPr kumimoji="0" lang="en-US" sz="1600" b="1" i="0" u="none" strike="noStrike" kern="0" cap="none" spc="0" normalizeH="0" baseline="0" noProof="0" dirty="0">
              <a:ln>
                <a:noFill/>
              </a:ln>
              <a:solidFill>
                <a:schemeClr val="tx1"/>
              </a:solidFill>
              <a:effectLst/>
              <a:uLnTx/>
              <a:uFillTx/>
              <a:latin typeface="+mj-lt"/>
              <a:ea typeface="+mj-ea"/>
              <a:cs typeface="+mj-cs"/>
            </a:endParaRPr>
          </a:p>
        </p:txBody>
      </p:sp>
      <p:grpSp>
        <p:nvGrpSpPr>
          <p:cNvPr id="6" name="Group 60"/>
          <p:cNvGrpSpPr/>
          <p:nvPr/>
        </p:nvGrpSpPr>
        <p:grpSpPr>
          <a:xfrm>
            <a:off x="7610721" y="762000"/>
            <a:ext cx="4273384" cy="1600200"/>
            <a:chOff x="5709527" y="762000"/>
            <a:chExt cx="3205873" cy="1600200"/>
          </a:xfrm>
        </p:grpSpPr>
        <p:grpSp>
          <p:nvGrpSpPr>
            <p:cNvPr id="7" name="Group 57"/>
            <p:cNvGrpSpPr/>
            <p:nvPr/>
          </p:nvGrpSpPr>
          <p:grpSpPr>
            <a:xfrm>
              <a:off x="6324600" y="762000"/>
              <a:ext cx="2438400" cy="1600200"/>
              <a:chOff x="6324600" y="762000"/>
              <a:chExt cx="2438400" cy="1600200"/>
            </a:xfrm>
          </p:grpSpPr>
          <p:sp>
            <p:nvSpPr>
              <p:cNvPr id="64" name="Oval 63"/>
              <p:cNvSpPr/>
              <p:nvPr/>
            </p:nvSpPr>
            <p:spPr>
              <a:xfrm>
                <a:off x="6324600" y="1207223"/>
                <a:ext cx="1524000" cy="621577"/>
              </a:xfrm>
              <a:prstGeom prst="ellipse">
                <a:avLst/>
              </a:prstGeom>
              <a:solidFill>
                <a:schemeClr val="accent5">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a:p>
            </p:txBody>
          </p:sp>
          <p:pic>
            <p:nvPicPr>
              <p:cNvPr id="65" name="Picture 3" descr="C:\Users\Public\Pictures\Artwork_Imagery\Icons - Illustrations\_WINDOWS SERVER ICONS\Hardware\Virtual Servers 2.png"/>
              <p:cNvPicPr>
                <a:picLocks noChangeAspect="1" noChangeArrowheads="1"/>
              </p:cNvPicPr>
              <p:nvPr/>
            </p:nvPicPr>
            <p:blipFill>
              <a:blip r:embed="rId4" cstate="print"/>
              <a:srcRect/>
              <a:stretch>
                <a:fillRect/>
              </a:stretch>
            </p:blipFill>
            <p:spPr bwMode="auto">
              <a:xfrm>
                <a:off x="6679104" y="914400"/>
                <a:ext cx="516408" cy="810180"/>
              </a:xfrm>
              <a:prstGeom prst="rect">
                <a:avLst/>
              </a:prstGeom>
              <a:noFill/>
            </p:spPr>
          </p:pic>
          <p:pic>
            <p:nvPicPr>
              <p:cNvPr id="49" name="Picture 3" descr="C:\Users\Public\Pictures\Artwork_Imagery\Icons - Illustrations\_WINDOWS SERVER ICONS\Hardware\Virtual Servers 2.png"/>
              <p:cNvPicPr>
                <a:picLocks noChangeAspect="1" noChangeArrowheads="1"/>
              </p:cNvPicPr>
              <p:nvPr/>
            </p:nvPicPr>
            <p:blipFill>
              <a:blip r:embed="rId4" cstate="print"/>
              <a:srcRect/>
              <a:stretch>
                <a:fillRect/>
              </a:stretch>
            </p:blipFill>
            <p:spPr bwMode="auto">
              <a:xfrm>
                <a:off x="6951192" y="914400"/>
                <a:ext cx="516408" cy="886380"/>
              </a:xfrm>
              <a:prstGeom prst="rect">
                <a:avLst/>
              </a:prstGeom>
              <a:noFill/>
            </p:spPr>
          </p:pic>
          <p:sp>
            <p:nvSpPr>
              <p:cNvPr id="51" name="Oval 50"/>
              <p:cNvSpPr/>
              <p:nvPr/>
            </p:nvSpPr>
            <p:spPr>
              <a:xfrm>
                <a:off x="7239000" y="1740623"/>
                <a:ext cx="1524000" cy="621577"/>
              </a:xfrm>
              <a:prstGeom prst="ellipse">
                <a:avLst/>
              </a:prstGeom>
              <a:solidFill>
                <a:schemeClr val="accent5">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a:p>
            </p:txBody>
          </p:sp>
          <p:pic>
            <p:nvPicPr>
              <p:cNvPr id="52" name="Picture 3" descr="C:\Users\Public\Pictures\Artwork_Imagery\Icons - Illustrations\_WINDOWS SERVER ICONS\Hardware\Virtual Servers 2.png"/>
              <p:cNvPicPr>
                <a:picLocks noChangeAspect="1" noChangeArrowheads="1"/>
              </p:cNvPicPr>
              <p:nvPr/>
            </p:nvPicPr>
            <p:blipFill>
              <a:blip r:embed="rId4" cstate="print"/>
              <a:srcRect/>
              <a:stretch>
                <a:fillRect/>
              </a:stretch>
            </p:blipFill>
            <p:spPr bwMode="auto">
              <a:xfrm>
                <a:off x="7593504" y="1447800"/>
                <a:ext cx="516408" cy="810180"/>
              </a:xfrm>
              <a:prstGeom prst="rect">
                <a:avLst/>
              </a:prstGeom>
              <a:noFill/>
            </p:spPr>
          </p:pic>
          <p:pic>
            <p:nvPicPr>
              <p:cNvPr id="53" name="Picture 3" descr="C:\Users\Public\Pictures\Artwork_Imagery\Icons - Illustrations\_WINDOWS SERVER ICONS\Hardware\Virtual Servers 2.png"/>
              <p:cNvPicPr>
                <a:picLocks noChangeAspect="1" noChangeArrowheads="1"/>
              </p:cNvPicPr>
              <p:nvPr/>
            </p:nvPicPr>
            <p:blipFill>
              <a:blip r:embed="rId4" cstate="print"/>
              <a:srcRect/>
              <a:stretch>
                <a:fillRect/>
              </a:stretch>
            </p:blipFill>
            <p:spPr bwMode="auto">
              <a:xfrm>
                <a:off x="7865592" y="1447800"/>
                <a:ext cx="516408" cy="886380"/>
              </a:xfrm>
              <a:prstGeom prst="rect">
                <a:avLst/>
              </a:prstGeom>
              <a:noFill/>
            </p:spPr>
          </p:pic>
          <p:pic>
            <p:nvPicPr>
              <p:cNvPr id="14" name="Picture 9" descr="C:\Users\Public\Pictures\Artwork_Imagery\Icons - Illustrations\_VIRTUALIZATION ICONS\Desktop Virtualization.png"/>
              <p:cNvPicPr>
                <a:picLocks noChangeAspect="1" noChangeArrowheads="1"/>
              </p:cNvPicPr>
              <p:nvPr/>
            </p:nvPicPr>
            <p:blipFill>
              <a:blip r:embed="rId5" cstate="print"/>
              <a:srcRect/>
              <a:stretch>
                <a:fillRect/>
              </a:stretch>
            </p:blipFill>
            <p:spPr bwMode="auto">
              <a:xfrm>
                <a:off x="7924800" y="1447800"/>
                <a:ext cx="500092" cy="381000"/>
              </a:xfrm>
              <a:prstGeom prst="rect">
                <a:avLst/>
              </a:prstGeom>
              <a:noFill/>
            </p:spPr>
          </p:pic>
          <p:pic>
            <p:nvPicPr>
              <p:cNvPr id="54" name="Picture 9" descr="C:\Users\Public\Pictures\Artwork_Imagery\Icons - Illustrations\_VIRTUALIZATION ICONS\Desktop Virtualization.png"/>
              <p:cNvPicPr>
                <a:picLocks noChangeAspect="1" noChangeArrowheads="1"/>
              </p:cNvPicPr>
              <p:nvPr/>
            </p:nvPicPr>
            <p:blipFill>
              <a:blip r:embed="rId5" cstate="print"/>
              <a:srcRect/>
              <a:stretch>
                <a:fillRect/>
              </a:stretch>
            </p:blipFill>
            <p:spPr bwMode="auto">
              <a:xfrm>
                <a:off x="8001000" y="1600200"/>
                <a:ext cx="500092" cy="381000"/>
              </a:xfrm>
              <a:prstGeom prst="rect">
                <a:avLst/>
              </a:prstGeom>
              <a:noFill/>
            </p:spPr>
          </p:pic>
          <p:pic>
            <p:nvPicPr>
              <p:cNvPr id="55" name="Picture 7" descr="C:\Program Files\Microsoft Resource DVD Artwork\DVD_ART\Artwork_Imagery\HARDWARE_IMAGERY\Illustration - Misc Hardware\Windows Vista Illustration Icons\Flip 3D.png"/>
              <p:cNvPicPr>
                <a:picLocks noChangeAspect="1" noChangeArrowheads="1"/>
              </p:cNvPicPr>
              <p:nvPr/>
            </p:nvPicPr>
            <p:blipFill>
              <a:blip r:embed="rId6" cstate="print"/>
              <a:srcRect/>
              <a:stretch>
                <a:fillRect/>
              </a:stretch>
            </p:blipFill>
            <p:spPr bwMode="auto">
              <a:xfrm>
                <a:off x="6705600" y="762000"/>
                <a:ext cx="427989" cy="476256"/>
              </a:xfrm>
              <a:prstGeom prst="rect">
                <a:avLst/>
              </a:prstGeom>
              <a:noFill/>
              <a:scene3d>
                <a:camera prst="isometricLeftDown"/>
                <a:lightRig rig="threePt" dir="t"/>
              </a:scene3d>
            </p:spPr>
          </p:pic>
          <p:pic>
            <p:nvPicPr>
              <p:cNvPr id="57" name="Picture 7" descr="C:\Program Files\Microsoft Resource DVD Artwork\DVD_ART\Artwork_Imagery\HARDWARE_IMAGERY\Illustration - Misc Hardware\Windows Vista Illustration Icons\Flip 3D.png"/>
              <p:cNvPicPr>
                <a:picLocks noChangeAspect="1" noChangeArrowheads="1"/>
              </p:cNvPicPr>
              <p:nvPr/>
            </p:nvPicPr>
            <p:blipFill>
              <a:blip r:embed="rId6" cstate="print"/>
              <a:srcRect/>
              <a:stretch>
                <a:fillRect/>
              </a:stretch>
            </p:blipFill>
            <p:spPr bwMode="auto">
              <a:xfrm>
                <a:off x="6858000" y="914400"/>
                <a:ext cx="427989" cy="476256"/>
              </a:xfrm>
              <a:prstGeom prst="rect">
                <a:avLst/>
              </a:prstGeom>
              <a:noFill/>
              <a:scene3d>
                <a:camera prst="isometricLeftDown"/>
                <a:lightRig rig="threePt" dir="t"/>
              </a:scene3d>
            </p:spPr>
          </p:pic>
        </p:grpSp>
        <p:sp>
          <p:nvSpPr>
            <p:cNvPr id="59" name="TextBox 58"/>
            <p:cNvSpPr txBox="1"/>
            <p:nvPr/>
          </p:nvSpPr>
          <p:spPr>
            <a:xfrm>
              <a:off x="5709527" y="914400"/>
              <a:ext cx="919873" cy="276999"/>
            </a:xfrm>
            <a:prstGeom prst="rect">
              <a:avLst/>
            </a:prstGeom>
            <a:noFill/>
          </p:spPr>
          <p:txBody>
            <a:bodyPr wrap="square" rtlCol="0">
              <a:spAutoFit/>
            </a:bodyPr>
            <a:lstStyle/>
            <a:p>
              <a:r>
                <a:rPr lang="en-CA" sz="1200" dirty="0" smtClean="0"/>
                <a:t>RDSH (TS)</a:t>
              </a:r>
              <a:endParaRPr lang="en-CA" sz="1200" dirty="0"/>
            </a:p>
          </p:txBody>
        </p:sp>
        <p:sp>
          <p:nvSpPr>
            <p:cNvPr id="60" name="TextBox 59"/>
            <p:cNvSpPr txBox="1"/>
            <p:nvPr/>
          </p:nvSpPr>
          <p:spPr>
            <a:xfrm>
              <a:off x="8229600" y="1143000"/>
              <a:ext cx="685800" cy="276999"/>
            </a:xfrm>
            <a:prstGeom prst="rect">
              <a:avLst/>
            </a:prstGeom>
            <a:noFill/>
          </p:spPr>
          <p:txBody>
            <a:bodyPr wrap="square" rtlCol="0">
              <a:spAutoFit/>
            </a:bodyPr>
            <a:lstStyle/>
            <a:p>
              <a:r>
                <a:rPr lang="en-CA" sz="1200" dirty="0" smtClean="0"/>
                <a:t>RDVH</a:t>
              </a:r>
              <a:endParaRPr lang="en-CA" sz="1200" dirty="0"/>
            </a:p>
          </p:txBody>
        </p:sp>
      </p:grpSp>
      <p:sp>
        <p:nvSpPr>
          <p:cNvPr id="8" name="Title 7"/>
          <p:cNvSpPr>
            <a:spLocks noGrp="1"/>
          </p:cNvSpPr>
          <p:nvPr>
            <p:ph type="title"/>
          </p:nvPr>
        </p:nvSpPr>
        <p:spPr>
          <a:xfrm>
            <a:off x="507868" y="228600"/>
            <a:ext cx="11173090" cy="553998"/>
          </a:xfrm>
        </p:spPr>
        <p:txBody>
          <a:bodyPr/>
          <a:lstStyle/>
          <a:p>
            <a:r>
              <a:rPr lang="en-CA" sz="4000" dirty="0"/>
              <a:t>The </a:t>
            </a:r>
            <a:r>
              <a:rPr lang="en-CA" sz="4000" dirty="0" err="1"/>
              <a:t>RemoteFX</a:t>
            </a:r>
            <a:r>
              <a:rPr lang="en-CA" sz="4000" dirty="0"/>
              <a:t> ‘</a:t>
            </a:r>
            <a:r>
              <a:rPr lang="en-CA" sz="4000" dirty="0" smtClean="0"/>
              <a:t>Payload’</a:t>
            </a:r>
            <a:endParaRPr lang="en-US" sz="4000" dirty="0"/>
          </a:p>
        </p:txBody>
      </p:sp>
      <p:sp>
        <p:nvSpPr>
          <p:cNvPr id="48" name="Slide Number Placeholder 1"/>
          <p:cNvSpPr txBox="1">
            <a:spLocks/>
          </p:cNvSpPr>
          <p:nvPr/>
        </p:nvSpPr>
        <p:spPr>
          <a:xfrm>
            <a:off x="8735325" y="6356351"/>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CBFD4B29-B783-4040-9EC3-185A4F59C67A}" type="slidenum">
              <a:rPr lang="en-US" smtClean="0"/>
              <a:pPr/>
              <a:t>13</a:t>
            </a:fld>
            <a:endParaRPr lang="en-US" dirty="0"/>
          </a:p>
        </p:txBody>
      </p:sp>
    </p:spTree>
    <p:extLst>
      <p:ext uri="{BB962C8B-B14F-4D97-AF65-F5344CB8AC3E}">
        <p14:creationId xmlns:p14="http://schemas.microsoft.com/office/powerpoint/2010/main" val="26921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childTnLst>
                                </p:cTn>
                              </p:par>
                              <p:par>
                                <p:cTn id="30" presetID="3" presetClass="entr" presetSubtype="1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6" grpId="0"/>
      <p:bldP spid="68" grpId="0"/>
      <p:bldP spid="68" grpId="1"/>
      <p:bldP spid="10" grpId="0"/>
      <p:bldP spid="10" grpId="1"/>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755555" y="1364777"/>
            <a:ext cx="8977312" cy="5008728"/>
          </a:xfrm>
          <a:prstGeom prst="rect">
            <a:avLst/>
          </a:prstGeom>
          <a:solidFill>
            <a:schemeClr val="tx1">
              <a:lumMod val="95000"/>
              <a:alpha val="16000"/>
            </a:schemeClr>
          </a:soli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a:xfrm>
            <a:off x="507868" y="228600"/>
            <a:ext cx="11173090" cy="498598"/>
          </a:xfrm>
        </p:spPr>
        <p:txBody>
          <a:bodyPr/>
          <a:lstStyle/>
          <a:p>
            <a:r>
              <a:rPr lang="en-US" sz="3600" dirty="0" smtClean="0"/>
              <a:t>RDP 7.1 Client Components and Graphics Pipeline</a:t>
            </a:r>
            <a:endParaRPr lang="en-US" sz="3600" dirty="0"/>
          </a:p>
        </p:txBody>
      </p:sp>
      <p:sp>
        <p:nvSpPr>
          <p:cNvPr id="6" name="Rectangle 5"/>
          <p:cNvSpPr/>
          <p:nvPr/>
        </p:nvSpPr>
        <p:spPr bwMode="auto">
          <a:xfrm>
            <a:off x="1122146" y="1553030"/>
            <a:ext cx="2205597" cy="4586513"/>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bg1"/>
                </a:solidFill>
              </a:rPr>
              <a:t>Core Services</a:t>
            </a:r>
          </a:p>
          <a:p>
            <a:pPr algn="ctr" defTabSz="914099"/>
            <a:endParaRPr lang="en-US" dirty="0" smtClean="0">
              <a:solidFill>
                <a:schemeClr val="bg1"/>
              </a:solidFill>
            </a:endParaRPr>
          </a:p>
          <a:p>
            <a:pPr algn="ctr" defTabSz="914099"/>
            <a:r>
              <a:rPr lang="en-US" dirty="0" smtClean="0">
                <a:solidFill>
                  <a:schemeClr val="bg1"/>
                </a:solidFill>
              </a:rPr>
              <a:t>Networking/</a:t>
            </a:r>
          </a:p>
          <a:p>
            <a:pPr algn="ctr" defTabSz="914099"/>
            <a:r>
              <a:rPr lang="en-US" dirty="0" smtClean="0">
                <a:solidFill>
                  <a:schemeClr val="bg1"/>
                </a:solidFill>
              </a:rPr>
              <a:t>Security</a:t>
            </a:r>
          </a:p>
          <a:p>
            <a:pPr algn="ctr" defTabSz="914099"/>
            <a:endParaRPr lang="en-US" dirty="0" smtClean="0">
              <a:solidFill>
                <a:schemeClr val="bg1"/>
              </a:solidFill>
            </a:endParaRPr>
          </a:p>
          <a:p>
            <a:pPr algn="ctr" defTabSz="914099"/>
            <a:r>
              <a:rPr lang="en-US" dirty="0" smtClean="0">
                <a:solidFill>
                  <a:schemeClr val="bg1"/>
                </a:solidFill>
              </a:rPr>
              <a:t>Virtual Channels</a:t>
            </a:r>
            <a:endParaRPr lang="en-US" dirty="0">
              <a:solidFill>
                <a:schemeClr val="bg1"/>
              </a:solidFill>
            </a:endParaRPr>
          </a:p>
          <a:p>
            <a:pPr algn="ctr" defTabSz="914099"/>
            <a:r>
              <a:rPr lang="en-US" dirty="0" smtClean="0">
                <a:solidFill>
                  <a:schemeClr val="bg1"/>
                </a:solidFill>
              </a:rPr>
              <a:t> </a:t>
            </a:r>
            <a:endParaRPr lang="en-US" dirty="0">
              <a:solidFill>
                <a:schemeClr val="bg1"/>
              </a:solidFill>
            </a:endParaRPr>
          </a:p>
          <a:p>
            <a:pPr algn="ctr" defTabSz="914099"/>
            <a:r>
              <a:rPr lang="en-US" dirty="0" smtClean="0">
                <a:solidFill>
                  <a:schemeClr val="bg1"/>
                </a:solidFill>
              </a:rPr>
              <a:t>Devices</a:t>
            </a:r>
          </a:p>
          <a:p>
            <a:pPr algn="ctr" defTabSz="914099"/>
            <a:endParaRPr lang="en-US" dirty="0">
              <a:solidFill>
                <a:schemeClr val="bg1"/>
              </a:solidFill>
            </a:endParaRPr>
          </a:p>
          <a:p>
            <a:pPr algn="ctr" defTabSz="914099"/>
            <a:r>
              <a:rPr lang="en-US" dirty="0" smtClean="0">
                <a:solidFill>
                  <a:schemeClr val="bg1"/>
                </a:solidFill>
              </a:rPr>
              <a:t>Bulk Decompress</a:t>
            </a:r>
          </a:p>
          <a:p>
            <a:pPr algn="ctr" defTabSz="914099"/>
            <a:endParaRPr lang="en-US" dirty="0">
              <a:solidFill>
                <a:schemeClr val="bg1"/>
              </a:solidFill>
            </a:endParaRPr>
          </a:p>
          <a:p>
            <a:pPr algn="ctr" defTabSz="914099"/>
            <a:r>
              <a:rPr lang="en-US" dirty="0" smtClean="0">
                <a:solidFill>
                  <a:schemeClr val="bg1"/>
                </a:solidFill>
              </a:rPr>
              <a:t>Key/Mouse</a:t>
            </a:r>
          </a:p>
          <a:p>
            <a:pPr algn="ctr" defTabSz="914099"/>
            <a:endParaRPr lang="en-US" dirty="0" smtClean="0">
              <a:solidFill>
                <a:schemeClr val="bg1"/>
              </a:solidFill>
            </a:endParaRPr>
          </a:p>
        </p:txBody>
      </p:sp>
      <p:grpSp>
        <p:nvGrpSpPr>
          <p:cNvPr id="1038" name="Group 1037"/>
          <p:cNvGrpSpPr/>
          <p:nvPr/>
        </p:nvGrpSpPr>
        <p:grpSpPr>
          <a:xfrm>
            <a:off x="3327743" y="3064525"/>
            <a:ext cx="2360377" cy="3060504"/>
            <a:chOff x="2496457" y="3064525"/>
            <a:chExt cx="1770744" cy="3060504"/>
          </a:xfrm>
        </p:grpSpPr>
        <p:sp>
          <p:nvSpPr>
            <p:cNvPr id="12" name="Rectangle 11"/>
            <p:cNvSpPr/>
            <p:nvPr/>
          </p:nvSpPr>
          <p:spPr bwMode="auto">
            <a:xfrm>
              <a:off x="2819027" y="3064525"/>
              <a:ext cx="1448174" cy="3060504"/>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chemeClr val="bg1"/>
                  </a:solidFill>
                </a:rPr>
                <a:t>RemoteFX</a:t>
              </a:r>
              <a:r>
                <a:rPr lang="en-US" dirty="0" smtClean="0">
                  <a:solidFill>
                    <a:schemeClr val="bg1"/>
                  </a:solidFill>
                </a:rPr>
                <a:t> Decode Abstraction Layer</a:t>
              </a:r>
            </a:p>
          </p:txBody>
        </p:sp>
        <p:cxnSp>
          <p:nvCxnSpPr>
            <p:cNvPr id="20" name="Straight Arrow Connector 19"/>
            <p:cNvCxnSpPr>
              <a:stCxn id="6" idx="3"/>
              <a:endCxn id="12" idx="1"/>
            </p:cNvCxnSpPr>
            <p:nvPr/>
          </p:nvCxnSpPr>
          <p:spPr>
            <a:xfrm>
              <a:off x="2496457" y="3846286"/>
              <a:ext cx="322570" cy="7484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35" name="Group 1034"/>
          <p:cNvGrpSpPr/>
          <p:nvPr/>
        </p:nvGrpSpPr>
        <p:grpSpPr>
          <a:xfrm>
            <a:off x="3327743" y="1538516"/>
            <a:ext cx="6152455" cy="2307771"/>
            <a:chOff x="2496457" y="1538515"/>
            <a:chExt cx="4615543" cy="2307771"/>
          </a:xfrm>
        </p:grpSpPr>
        <p:sp>
          <p:nvSpPr>
            <p:cNvPr id="22" name="Rectangle 21"/>
            <p:cNvSpPr/>
            <p:nvPr/>
          </p:nvSpPr>
          <p:spPr bwMode="auto">
            <a:xfrm>
              <a:off x="2786741" y="1538515"/>
              <a:ext cx="4325259" cy="1074057"/>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b="1" dirty="0" smtClean="0">
                  <a:solidFill>
                    <a:schemeClr val="bg1"/>
                  </a:solidFill>
                </a:rPr>
                <a:t>RDP 7 Graphics Providers (</a:t>
              </a:r>
              <a:r>
                <a:rPr lang="en-US" dirty="0" smtClean="0">
                  <a:solidFill>
                    <a:schemeClr val="bg1"/>
                  </a:solidFill>
                </a:rPr>
                <a:t>AERO, Windows Media)</a:t>
              </a:r>
            </a:p>
          </p:txBody>
        </p:sp>
        <p:cxnSp>
          <p:nvCxnSpPr>
            <p:cNvPr id="21" name="Straight Arrow Connector 20"/>
            <p:cNvCxnSpPr>
              <a:stCxn id="6" idx="3"/>
              <a:endCxn id="22" idx="1"/>
            </p:cNvCxnSpPr>
            <p:nvPr/>
          </p:nvCxnSpPr>
          <p:spPr>
            <a:xfrm flipV="1">
              <a:off x="2496457" y="2075544"/>
              <a:ext cx="290284" cy="17707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39" name="Group 1038"/>
          <p:cNvGrpSpPr/>
          <p:nvPr/>
        </p:nvGrpSpPr>
        <p:grpSpPr>
          <a:xfrm>
            <a:off x="5688120" y="3064526"/>
            <a:ext cx="1992776" cy="1688901"/>
            <a:chOff x="4267201" y="3064525"/>
            <a:chExt cx="1494971" cy="1688901"/>
          </a:xfrm>
        </p:grpSpPr>
        <p:sp>
          <p:nvSpPr>
            <p:cNvPr id="13" name="Rectangle 12"/>
            <p:cNvSpPr/>
            <p:nvPr/>
          </p:nvSpPr>
          <p:spPr bwMode="auto">
            <a:xfrm>
              <a:off x="4633312" y="3064525"/>
              <a:ext cx="1128860" cy="1688901"/>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chemeClr val="bg1"/>
                  </a:solidFill>
                </a:rPr>
                <a:t>RemoteFX</a:t>
              </a:r>
              <a:r>
                <a:rPr lang="en-US" smtClean="0">
                  <a:solidFill>
                    <a:schemeClr val="bg1"/>
                  </a:solidFill>
                </a:rPr>
                <a:t> SW </a:t>
              </a:r>
              <a:r>
                <a:rPr lang="en-US" dirty="0" smtClean="0">
                  <a:solidFill>
                    <a:schemeClr val="bg1"/>
                  </a:solidFill>
                </a:rPr>
                <a:t>Decoder</a:t>
              </a:r>
            </a:p>
          </p:txBody>
        </p:sp>
        <p:cxnSp>
          <p:nvCxnSpPr>
            <p:cNvPr id="23" name="Straight Arrow Connector 22"/>
            <p:cNvCxnSpPr>
              <a:stCxn id="12" idx="3"/>
              <a:endCxn id="13" idx="1"/>
            </p:cNvCxnSpPr>
            <p:nvPr/>
          </p:nvCxnSpPr>
          <p:spPr>
            <a:xfrm flipV="1">
              <a:off x="4267201" y="3908976"/>
              <a:ext cx="366111" cy="6858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41" name="Group 1040"/>
          <p:cNvGrpSpPr/>
          <p:nvPr/>
        </p:nvGrpSpPr>
        <p:grpSpPr>
          <a:xfrm>
            <a:off x="5688120" y="4594778"/>
            <a:ext cx="1992776" cy="1508483"/>
            <a:chOff x="4267201" y="4594777"/>
            <a:chExt cx="1494971" cy="1508483"/>
          </a:xfrm>
        </p:grpSpPr>
        <p:sp>
          <p:nvSpPr>
            <p:cNvPr id="15" name="Rectangle 14"/>
            <p:cNvSpPr/>
            <p:nvPr/>
          </p:nvSpPr>
          <p:spPr bwMode="auto">
            <a:xfrm>
              <a:off x="4611539" y="5169098"/>
              <a:ext cx="1150633" cy="934162"/>
            </a:xfrm>
            <a:prstGeom prst="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gradFill>
                    <a:gsLst>
                      <a:gs pos="0">
                        <a:srgbClr val="FFFFFF"/>
                      </a:gs>
                      <a:gs pos="100000">
                        <a:srgbClr val="FFFFFF"/>
                      </a:gs>
                    </a:gsLst>
                    <a:lin ang="5400000" scaled="0"/>
                  </a:gradFill>
                </a:rPr>
                <a:t>RemoteFX</a:t>
              </a:r>
              <a:r>
                <a:rPr lang="en-US" dirty="0" smtClean="0">
                  <a:gradFill>
                    <a:gsLst>
                      <a:gs pos="0">
                        <a:srgbClr val="FFFFFF"/>
                      </a:gs>
                      <a:gs pos="100000">
                        <a:srgbClr val="FFFFFF"/>
                      </a:gs>
                    </a:gsLst>
                    <a:lin ang="5400000" scaled="0"/>
                  </a:gradFill>
                </a:rPr>
                <a:t> HW Decode Driver</a:t>
              </a:r>
            </a:p>
          </p:txBody>
        </p:sp>
        <p:cxnSp>
          <p:nvCxnSpPr>
            <p:cNvPr id="25" name="Straight Arrow Connector 24"/>
            <p:cNvCxnSpPr>
              <a:stCxn id="12" idx="3"/>
              <a:endCxn id="15" idx="1"/>
            </p:cNvCxnSpPr>
            <p:nvPr/>
          </p:nvCxnSpPr>
          <p:spPr>
            <a:xfrm>
              <a:off x="4267201" y="4594777"/>
              <a:ext cx="344338" cy="10414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42" name="Group 1041"/>
          <p:cNvGrpSpPr/>
          <p:nvPr/>
        </p:nvGrpSpPr>
        <p:grpSpPr>
          <a:xfrm>
            <a:off x="7680896" y="5169099"/>
            <a:ext cx="1793963" cy="941415"/>
            <a:chOff x="5762172" y="5169098"/>
            <a:chExt cx="1345823" cy="941415"/>
          </a:xfrm>
        </p:grpSpPr>
        <p:sp>
          <p:nvSpPr>
            <p:cNvPr id="16" name="Rectangle 15"/>
            <p:cNvSpPr/>
            <p:nvPr/>
          </p:nvSpPr>
          <p:spPr bwMode="auto">
            <a:xfrm>
              <a:off x="6004911" y="5169098"/>
              <a:ext cx="1103084" cy="941415"/>
            </a:xfrm>
            <a:prstGeom prst="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gradFill>
                    <a:gsLst>
                      <a:gs pos="0">
                        <a:srgbClr val="FFFFFF"/>
                      </a:gs>
                      <a:gs pos="100000">
                        <a:srgbClr val="FFFFFF"/>
                      </a:gs>
                    </a:gsLst>
                    <a:lin ang="5400000" scaled="0"/>
                  </a:gradFill>
                </a:rPr>
                <a:t>RemoteFX</a:t>
              </a:r>
              <a:r>
                <a:rPr lang="en-US" dirty="0" smtClean="0">
                  <a:gradFill>
                    <a:gsLst>
                      <a:gs pos="0">
                        <a:srgbClr val="FFFFFF"/>
                      </a:gs>
                      <a:gs pos="100000">
                        <a:srgbClr val="FFFFFF"/>
                      </a:gs>
                    </a:gsLst>
                    <a:lin ang="5400000" scaled="0"/>
                  </a:gradFill>
                </a:rPr>
                <a:t> Decode ASIC</a:t>
              </a:r>
            </a:p>
          </p:txBody>
        </p:sp>
        <p:cxnSp>
          <p:nvCxnSpPr>
            <p:cNvPr id="28" name="Straight Arrow Connector 27"/>
            <p:cNvCxnSpPr>
              <a:stCxn id="15" idx="3"/>
              <a:endCxn id="16" idx="1"/>
            </p:cNvCxnSpPr>
            <p:nvPr/>
          </p:nvCxnSpPr>
          <p:spPr>
            <a:xfrm>
              <a:off x="5762172" y="5636179"/>
              <a:ext cx="242739" cy="362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44" name="Group 1043"/>
          <p:cNvGrpSpPr/>
          <p:nvPr/>
        </p:nvGrpSpPr>
        <p:grpSpPr>
          <a:xfrm>
            <a:off x="7680895" y="3451777"/>
            <a:ext cx="1770278" cy="1279881"/>
            <a:chOff x="5762172" y="3451777"/>
            <a:chExt cx="1328054" cy="1279881"/>
          </a:xfrm>
        </p:grpSpPr>
        <p:sp>
          <p:nvSpPr>
            <p:cNvPr id="17" name="Rectangle 16"/>
            <p:cNvSpPr/>
            <p:nvPr/>
          </p:nvSpPr>
          <p:spPr bwMode="auto">
            <a:xfrm>
              <a:off x="6004911" y="3957154"/>
              <a:ext cx="1085315" cy="774504"/>
            </a:xfrm>
            <a:prstGeom prst="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CPU</a:t>
              </a:r>
            </a:p>
          </p:txBody>
        </p:sp>
        <p:grpSp>
          <p:nvGrpSpPr>
            <p:cNvPr id="1040" name="Group 1039"/>
            <p:cNvGrpSpPr/>
            <p:nvPr/>
          </p:nvGrpSpPr>
          <p:grpSpPr>
            <a:xfrm>
              <a:off x="5762172" y="3451777"/>
              <a:ext cx="242739" cy="892629"/>
              <a:chOff x="5762172" y="3451777"/>
              <a:chExt cx="242739" cy="892629"/>
            </a:xfrm>
          </p:grpSpPr>
          <p:cxnSp>
            <p:nvCxnSpPr>
              <p:cNvPr id="34" name="Straight Arrow Connector 33"/>
              <p:cNvCxnSpPr>
                <a:stCxn id="13" idx="3"/>
                <a:endCxn id="19" idx="1"/>
              </p:cNvCxnSpPr>
              <p:nvPr/>
            </p:nvCxnSpPr>
            <p:spPr>
              <a:xfrm flipV="1">
                <a:off x="5762172" y="3451777"/>
                <a:ext cx="242739" cy="4571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a:endCxn id="17" idx="1"/>
              </p:cNvCxnSpPr>
              <p:nvPr/>
            </p:nvCxnSpPr>
            <p:spPr>
              <a:xfrm>
                <a:off x="5762172" y="3908976"/>
                <a:ext cx="242739" cy="4354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31" name="Straight Arrow Connector 30"/>
          <p:cNvCxnSpPr>
            <a:stCxn id="16" idx="3"/>
            <a:endCxn id="18" idx="1"/>
          </p:cNvCxnSpPr>
          <p:nvPr/>
        </p:nvCxnSpPr>
        <p:spPr>
          <a:xfrm flipV="1">
            <a:off x="9474858" y="4597052"/>
            <a:ext cx="653193" cy="10427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45" name="Group 1044"/>
          <p:cNvGrpSpPr/>
          <p:nvPr/>
        </p:nvGrpSpPr>
        <p:grpSpPr>
          <a:xfrm>
            <a:off x="9460848" y="3066800"/>
            <a:ext cx="1963900" cy="3060504"/>
            <a:chOff x="6961007" y="3053152"/>
            <a:chExt cx="1473309" cy="3060504"/>
          </a:xfrm>
        </p:grpSpPr>
        <p:sp>
          <p:nvSpPr>
            <p:cNvPr id="18" name="Rectangle 17"/>
            <p:cNvSpPr/>
            <p:nvPr/>
          </p:nvSpPr>
          <p:spPr bwMode="auto">
            <a:xfrm>
              <a:off x="7461540" y="3053152"/>
              <a:ext cx="972776" cy="3060504"/>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Display Device</a:t>
              </a:r>
            </a:p>
          </p:txBody>
        </p:sp>
        <p:cxnSp>
          <p:nvCxnSpPr>
            <p:cNvPr id="40" name="Straight Arrow Connector 39"/>
            <p:cNvCxnSpPr>
              <a:stCxn id="19" idx="3"/>
              <a:endCxn id="18" idx="1"/>
            </p:cNvCxnSpPr>
            <p:nvPr/>
          </p:nvCxnSpPr>
          <p:spPr>
            <a:xfrm>
              <a:off x="6961007" y="3438129"/>
              <a:ext cx="500533" cy="11452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36" name="Group 1035"/>
          <p:cNvGrpSpPr/>
          <p:nvPr/>
        </p:nvGrpSpPr>
        <p:grpSpPr>
          <a:xfrm>
            <a:off x="6597443" y="2612571"/>
            <a:ext cx="2863405" cy="1226458"/>
            <a:chOff x="4949371" y="2612571"/>
            <a:chExt cx="2148113" cy="1226458"/>
          </a:xfrm>
        </p:grpSpPr>
        <p:sp>
          <p:nvSpPr>
            <p:cNvPr id="19" name="Rectangle 18"/>
            <p:cNvSpPr/>
            <p:nvPr/>
          </p:nvSpPr>
          <p:spPr bwMode="auto">
            <a:xfrm>
              <a:off x="6004911" y="3064525"/>
              <a:ext cx="1092573" cy="774504"/>
            </a:xfrm>
            <a:prstGeom prst="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GPU</a:t>
              </a:r>
            </a:p>
          </p:txBody>
        </p:sp>
        <p:cxnSp>
          <p:nvCxnSpPr>
            <p:cNvPr id="44" name="Straight Arrow Connector 43"/>
            <p:cNvCxnSpPr>
              <a:stCxn id="22" idx="2"/>
              <a:endCxn id="19" idx="0"/>
            </p:cNvCxnSpPr>
            <p:nvPr/>
          </p:nvCxnSpPr>
          <p:spPr>
            <a:xfrm rot="16200000" flipH="1">
              <a:off x="5524308" y="2037634"/>
              <a:ext cx="451953" cy="160182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rot="3675706">
            <a:off x="3067495" y="3407269"/>
            <a:ext cx="4235864" cy="1107996"/>
          </a:xfrm>
          <a:prstGeom prst="rect">
            <a:avLst/>
          </a:prstGeom>
          <a:noFill/>
        </p:spPr>
        <p:txBody>
          <a:bodyPr wrap="square" lIns="0" tIns="0" rIns="0" bIns="0" rtlCol="0">
            <a:spAutoFit/>
          </a:bodyPr>
          <a:lstStyle/>
          <a:p>
            <a:pPr algn="ctr"/>
            <a:r>
              <a:rPr lang="en-US" sz="3600" dirty="0" smtClean="0">
                <a:gradFill>
                  <a:gsLst>
                    <a:gs pos="0">
                      <a:schemeClr val="tx1"/>
                    </a:gs>
                    <a:gs pos="86000">
                      <a:schemeClr val="tx1"/>
                    </a:gs>
                  </a:gsLst>
                  <a:lin ang="5400000" scaled="0"/>
                </a:gradFill>
              </a:rPr>
              <a:t>RDP Client Components</a:t>
            </a:r>
          </a:p>
        </p:txBody>
      </p:sp>
      <p:sp>
        <p:nvSpPr>
          <p:cNvPr id="59" name="Right Arrow 58"/>
          <p:cNvSpPr/>
          <p:nvPr/>
        </p:nvSpPr>
        <p:spPr bwMode="auto">
          <a:xfrm>
            <a:off x="274329" y="3313372"/>
            <a:ext cx="889978" cy="699069"/>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b="1" dirty="0" smtClean="0">
                <a:solidFill>
                  <a:schemeClr val="tx2">
                    <a:lumMod val="25000"/>
                  </a:schemeClr>
                </a:solidFill>
              </a:rPr>
              <a:t>RDP</a:t>
            </a:r>
          </a:p>
        </p:txBody>
      </p:sp>
      <p:sp>
        <p:nvSpPr>
          <p:cNvPr id="35" name="Slide Number Placeholder 1"/>
          <p:cNvSpPr txBox="1">
            <a:spLocks/>
          </p:cNvSpPr>
          <p:nvPr/>
        </p:nvSpPr>
        <p:spPr>
          <a:xfrm>
            <a:off x="8735325" y="6356351"/>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CBFD4B29-B783-4040-9EC3-185A4F59C67A}" type="slidenum">
              <a:rPr lang="en-US" smtClean="0"/>
              <a:pPr/>
              <a:t>14</a:t>
            </a:fld>
            <a:endParaRPr lang="en-US" dirty="0"/>
          </a:p>
        </p:txBody>
      </p:sp>
    </p:spTree>
    <p:extLst>
      <p:ext uri="{BB962C8B-B14F-4D97-AF65-F5344CB8AC3E}">
        <p14:creationId xmlns:p14="http://schemas.microsoft.com/office/powerpoint/2010/main" val="3759570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8"/>
                                        </p:tgtEl>
                                      </p:cBhvr>
                                    </p:animEffect>
                                    <p:set>
                                      <p:cBhvr>
                                        <p:cTn id="7" dur="1" fill="hold">
                                          <p:stCondLst>
                                            <p:cond delay="1999"/>
                                          </p:stCondLst>
                                        </p:cTn>
                                        <p:tgtEl>
                                          <p:spTgt spid="48"/>
                                        </p:tgtEl>
                                        <p:attrNameLst>
                                          <p:attrName>style.visibility</p:attrName>
                                        </p:attrNameLst>
                                      </p:cBhvr>
                                      <p:to>
                                        <p:strVal val="hidden"/>
                                      </p:to>
                                    </p:set>
                                  </p:childTnLst>
                                </p:cTn>
                              </p:par>
                              <p:par>
                                <p:cTn id="8" presetID="53"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 calcmode="lin" valueType="num">
                                      <p:cBhvr>
                                        <p:cTn id="10" dur="500" fill="hold"/>
                                        <p:tgtEl>
                                          <p:spTgt spid="59"/>
                                        </p:tgtEl>
                                        <p:attrNameLst>
                                          <p:attrName>ppt_w</p:attrName>
                                        </p:attrNameLst>
                                      </p:cBhvr>
                                      <p:tavLst>
                                        <p:tav tm="0">
                                          <p:val>
                                            <p:fltVal val="0"/>
                                          </p:val>
                                        </p:tav>
                                        <p:tav tm="100000">
                                          <p:val>
                                            <p:strVal val="#ppt_w"/>
                                          </p:val>
                                        </p:tav>
                                      </p:tavLst>
                                    </p:anim>
                                    <p:anim calcmode="lin" valueType="num">
                                      <p:cBhvr>
                                        <p:cTn id="11" dur="500" fill="hold"/>
                                        <p:tgtEl>
                                          <p:spTgt spid="59"/>
                                        </p:tgtEl>
                                        <p:attrNameLst>
                                          <p:attrName>ppt_h</p:attrName>
                                        </p:attrNameLst>
                                      </p:cBhvr>
                                      <p:tavLst>
                                        <p:tav tm="0">
                                          <p:val>
                                            <p:fltVal val="0"/>
                                          </p:val>
                                        </p:tav>
                                        <p:tav tm="100000">
                                          <p:val>
                                            <p:strVal val="#ppt_h"/>
                                          </p:val>
                                        </p:tav>
                                      </p:tavLst>
                                    </p:anim>
                                    <p:animEffect transition="in" filter="fad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5"/>
                                        </p:tgtEl>
                                        <p:attrNameLst>
                                          <p:attrName>style.visibility</p:attrName>
                                        </p:attrNameLst>
                                      </p:cBhvr>
                                      <p:to>
                                        <p:strVal val="visible"/>
                                      </p:to>
                                    </p:set>
                                    <p:animEffect transition="in" filter="fade">
                                      <p:cBhvr>
                                        <p:cTn id="22" dur="2000"/>
                                        <p:tgtEl>
                                          <p:spTgt spid="10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fade">
                                      <p:cBhvr>
                                        <p:cTn id="27" dur="2000"/>
                                        <p:tgtEl>
                                          <p:spTgt spid="10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5"/>
                                        </p:tgtEl>
                                        <p:attrNameLst>
                                          <p:attrName>style.visibility</p:attrName>
                                        </p:attrNameLst>
                                      </p:cBhvr>
                                      <p:to>
                                        <p:strVal val="visible"/>
                                      </p:to>
                                    </p:set>
                                    <p:animEffect transition="in" filter="fade">
                                      <p:cBhvr>
                                        <p:cTn id="32" dur="2000"/>
                                        <p:tgtEl>
                                          <p:spTgt spid="10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8"/>
                                        </p:tgtEl>
                                        <p:attrNameLst>
                                          <p:attrName>style.visibility</p:attrName>
                                        </p:attrNameLst>
                                      </p:cBhvr>
                                      <p:to>
                                        <p:strVal val="visible"/>
                                      </p:to>
                                    </p:set>
                                    <p:animEffect transition="in" filter="fade">
                                      <p:cBhvr>
                                        <p:cTn id="37" dur="2000"/>
                                        <p:tgtEl>
                                          <p:spTgt spid="10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9"/>
                                        </p:tgtEl>
                                        <p:attrNameLst>
                                          <p:attrName>style.visibility</p:attrName>
                                        </p:attrNameLst>
                                      </p:cBhvr>
                                      <p:to>
                                        <p:strVal val="visible"/>
                                      </p:to>
                                    </p:set>
                                    <p:animEffect transition="in" filter="fade">
                                      <p:cBhvr>
                                        <p:cTn id="42" dur="2000"/>
                                        <p:tgtEl>
                                          <p:spTgt spid="10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4"/>
                                        </p:tgtEl>
                                        <p:attrNameLst>
                                          <p:attrName>style.visibility</p:attrName>
                                        </p:attrNameLst>
                                      </p:cBhvr>
                                      <p:to>
                                        <p:strVal val="visible"/>
                                      </p:to>
                                    </p:set>
                                    <p:animEffect transition="in" filter="fade">
                                      <p:cBhvr>
                                        <p:cTn id="47" dur="2000"/>
                                        <p:tgtEl>
                                          <p:spTgt spid="10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41"/>
                                        </p:tgtEl>
                                        <p:attrNameLst>
                                          <p:attrName>style.visibility</p:attrName>
                                        </p:attrNameLst>
                                      </p:cBhvr>
                                      <p:to>
                                        <p:strVal val="visible"/>
                                      </p:to>
                                    </p:set>
                                    <p:animEffect transition="in" filter="fade">
                                      <p:cBhvr>
                                        <p:cTn id="52" dur="2000"/>
                                        <p:tgtEl>
                                          <p:spTgt spid="10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42"/>
                                        </p:tgtEl>
                                        <p:attrNameLst>
                                          <p:attrName>style.visibility</p:attrName>
                                        </p:attrNameLst>
                                      </p:cBhvr>
                                      <p:to>
                                        <p:strVal val="visible"/>
                                      </p:to>
                                    </p:set>
                                    <p:animEffect transition="in" filter="fade">
                                      <p:cBhvr>
                                        <p:cTn id="57" dur="2000"/>
                                        <p:tgtEl>
                                          <p:spTgt spid="1042"/>
                                        </p:tgtEl>
                                      </p:cBhvr>
                                    </p:animEffect>
                                  </p:childTnLst>
                                </p:cTn>
                              </p:par>
                              <p:par>
                                <p:cTn id="58" presetID="10" presetClass="entr" presetSubtype="0"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8" grpId="0"/>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441960"/>
            <a:ext cx="11149013" cy="609398"/>
          </a:xfrm>
        </p:spPr>
        <p:txBody>
          <a:bodyPr/>
          <a:lstStyle/>
          <a:p>
            <a:r>
              <a:rPr lang="en-US" dirty="0" err="1" smtClean="0"/>
              <a:t>RemoteFX</a:t>
            </a:r>
            <a:r>
              <a:rPr lang="en-US" dirty="0" smtClean="0"/>
              <a:t> USB Device Redirection for VDI</a:t>
            </a:r>
            <a:endParaRPr lang="en-US" dirty="0"/>
          </a:p>
        </p:txBody>
      </p:sp>
      <p:sp>
        <p:nvSpPr>
          <p:cNvPr id="3" name="Content Placeholder 2"/>
          <p:cNvSpPr>
            <a:spLocks noGrp="1"/>
          </p:cNvSpPr>
          <p:nvPr>
            <p:ph idx="1"/>
          </p:nvPr>
        </p:nvSpPr>
        <p:spPr>
          <a:xfrm>
            <a:off x="507868" y="1066800"/>
            <a:ext cx="11172958" cy="5029200"/>
          </a:xfrm>
        </p:spPr>
        <p:txBody>
          <a:bodyPr>
            <a:normAutofit/>
          </a:bodyPr>
          <a:lstStyle/>
          <a:p>
            <a:endParaRPr lang="en-US" dirty="0" smtClean="0">
              <a:latin typeface="Segoe Light" pitchFamily="34" charset="0"/>
            </a:endParaRPr>
          </a:p>
          <a:p>
            <a:r>
              <a:rPr lang="en-US" dirty="0" smtClean="0"/>
              <a:t>Versatile</a:t>
            </a:r>
          </a:p>
          <a:p>
            <a:pPr lvl="1"/>
            <a:r>
              <a:rPr lang="en-US" dirty="0" smtClean="0"/>
              <a:t>Rich and thin clients (</a:t>
            </a:r>
            <a:r>
              <a:rPr lang="en-US" dirty="0"/>
              <a:t>no client drivers </a:t>
            </a:r>
            <a:r>
              <a:rPr lang="en-US" dirty="0" smtClean="0"/>
              <a:t>necessary)</a:t>
            </a:r>
          </a:p>
          <a:p>
            <a:pPr lvl="1"/>
            <a:r>
              <a:rPr lang="en-US" dirty="0" smtClean="0"/>
              <a:t>Use with any </a:t>
            </a:r>
            <a:r>
              <a:rPr lang="en-US" dirty="0" err="1" smtClean="0"/>
              <a:t>RemoteFX</a:t>
            </a:r>
            <a:r>
              <a:rPr lang="en-US" dirty="0" smtClean="0"/>
              <a:t>-enabled VM</a:t>
            </a:r>
          </a:p>
          <a:p>
            <a:pPr lvl="1"/>
            <a:r>
              <a:rPr lang="en-US" dirty="0" smtClean="0"/>
              <a:t>Admins control what devices can and cannot be redirected</a:t>
            </a:r>
          </a:p>
          <a:p>
            <a:pPr lvl="1"/>
            <a:endParaRPr lang="en-US" dirty="0" smtClean="0"/>
          </a:p>
          <a:p>
            <a:r>
              <a:rPr lang="en-US" dirty="0" smtClean="0"/>
              <a:t>Compatible</a:t>
            </a:r>
            <a:endParaRPr lang="en-US" dirty="0"/>
          </a:p>
          <a:p>
            <a:pPr lvl="1"/>
            <a:r>
              <a:rPr lang="en-US" dirty="0" smtClean="0"/>
              <a:t>Works with just about any USB device</a:t>
            </a:r>
            <a:endParaRPr lang="en-US" dirty="0"/>
          </a:p>
          <a:p>
            <a:pPr lvl="1"/>
            <a:r>
              <a:rPr lang="en-US" dirty="0"/>
              <a:t>Applications are transparent to redirected devices</a:t>
            </a:r>
          </a:p>
          <a:p>
            <a:pPr lvl="1"/>
            <a:r>
              <a:rPr lang="en-US" dirty="0" smtClean="0"/>
              <a:t>Integrate </a:t>
            </a:r>
            <a:r>
              <a:rPr lang="en-US" dirty="0"/>
              <a:t>with </a:t>
            </a:r>
            <a:r>
              <a:rPr lang="en-US" dirty="0" smtClean="0"/>
              <a:t>PnP/Windows Update for </a:t>
            </a:r>
            <a:r>
              <a:rPr lang="en-US" dirty="0"/>
              <a:t>device </a:t>
            </a:r>
            <a:r>
              <a:rPr lang="en-US" dirty="0" smtClean="0"/>
              <a:t>installs</a:t>
            </a:r>
          </a:p>
        </p:txBody>
      </p:sp>
      <p:sp>
        <p:nvSpPr>
          <p:cNvPr id="4" name="Slide Number Placeholder 1"/>
          <p:cNvSpPr txBox="1">
            <a:spLocks/>
          </p:cNvSpPr>
          <p:nvPr/>
        </p:nvSpPr>
        <p:spPr>
          <a:xfrm>
            <a:off x="8735325" y="6356351"/>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CBFD4B29-B783-4040-9EC3-185A4F59C67A}" type="slidenum">
              <a:rPr lang="en-US" smtClean="0"/>
              <a:pPr/>
              <a:t>15</a:t>
            </a:fld>
            <a:endParaRPr lang="en-US" dirty="0"/>
          </a:p>
        </p:txBody>
      </p:sp>
    </p:spTree>
    <p:extLst>
      <p:ext uri="{BB962C8B-B14F-4D97-AF65-F5344CB8AC3E}">
        <p14:creationId xmlns:p14="http://schemas.microsoft.com/office/powerpoint/2010/main" val="363739538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stCxn id="115717" idx="3"/>
            <a:endCxn id="59" idx="0"/>
          </p:cNvCxnSpPr>
          <p:nvPr/>
        </p:nvCxnSpPr>
        <p:spPr>
          <a:xfrm flipV="1">
            <a:off x="4149489" y="4019302"/>
            <a:ext cx="2851815" cy="407013"/>
          </a:xfrm>
          <a:prstGeom prst="straightConnector1">
            <a:avLst/>
          </a:prstGeom>
          <a:ln>
            <a:solidFill>
              <a:srgbClr val="44C8F5"/>
            </a:solidFill>
            <a:tailEnd type="arrow"/>
          </a:ln>
        </p:spPr>
        <p:style>
          <a:lnRef idx="3">
            <a:schemeClr val="accent1"/>
          </a:lnRef>
          <a:fillRef idx="0">
            <a:schemeClr val="accent1"/>
          </a:fillRef>
          <a:effectRef idx="2">
            <a:schemeClr val="accent1"/>
          </a:effectRef>
          <a:fontRef idx="minor">
            <a:schemeClr val="tx1"/>
          </a:fontRef>
        </p:style>
      </p:cxnSp>
      <p:sp>
        <p:nvSpPr>
          <p:cNvPr id="115715" name="Rectangle 3"/>
          <p:cNvSpPr>
            <a:spLocks noGrp="1" noChangeArrowheads="1"/>
          </p:cNvSpPr>
          <p:nvPr>
            <p:ph type="title"/>
          </p:nvPr>
        </p:nvSpPr>
        <p:spPr>
          <a:xfrm>
            <a:off x="632718" y="-1"/>
            <a:ext cx="11556106" cy="1219201"/>
          </a:xfrm>
        </p:spPr>
        <p:txBody>
          <a:bodyPr>
            <a:normAutofit/>
          </a:bodyPr>
          <a:lstStyle/>
          <a:p>
            <a:r>
              <a:rPr lang="en-US" dirty="0" smtClean="0"/>
              <a:t>  </a:t>
            </a:r>
            <a:br>
              <a:rPr lang="en-US" dirty="0" smtClean="0"/>
            </a:br>
            <a:r>
              <a:rPr lang="en-US" dirty="0" smtClean="0"/>
              <a:t>Local USB Device Arrival (without </a:t>
            </a:r>
            <a:r>
              <a:rPr lang="en-US" dirty="0" err="1" smtClean="0"/>
              <a:t>RemoteFX</a:t>
            </a:r>
            <a:r>
              <a:rPr lang="en-US" dirty="0" smtClean="0"/>
              <a:t>)</a:t>
            </a:r>
            <a:endParaRPr lang="en-US" dirty="0"/>
          </a:p>
        </p:txBody>
      </p:sp>
      <p:sp>
        <p:nvSpPr>
          <p:cNvPr id="115716" name="Line 4"/>
          <p:cNvSpPr>
            <a:spLocks noChangeShapeType="1"/>
          </p:cNvSpPr>
          <p:nvPr/>
        </p:nvSpPr>
        <p:spPr bwMode="auto">
          <a:xfrm flipV="1">
            <a:off x="490939" y="3429000"/>
            <a:ext cx="11221761" cy="0"/>
          </a:xfrm>
          <a:prstGeom prst="line">
            <a:avLst/>
          </a:prstGeom>
          <a:noFill/>
          <a:ln w="508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a:solidFill>
                <a:srgbClr val="FFFFFF"/>
              </a:solidFill>
            </a:endParaRPr>
          </a:p>
        </p:txBody>
      </p:sp>
      <p:sp>
        <p:nvSpPr>
          <p:cNvPr id="115717" name="Rectangle 5"/>
          <p:cNvSpPr>
            <a:spLocks noChangeArrowheads="1"/>
          </p:cNvSpPr>
          <p:nvPr/>
        </p:nvSpPr>
        <p:spPr bwMode="auto">
          <a:xfrm>
            <a:off x="1214438" y="3830254"/>
            <a:ext cx="2935051" cy="1192122"/>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1600" b="1" dirty="0">
                <a:solidFill>
                  <a:srgbClr val="000000"/>
                </a:solidFill>
              </a:rPr>
              <a:t>Windows Kernel</a:t>
            </a:r>
          </a:p>
          <a:p>
            <a:pPr algn="ctr" fontAlgn="base">
              <a:spcBef>
                <a:spcPct val="0"/>
              </a:spcBef>
              <a:spcAft>
                <a:spcPct val="0"/>
              </a:spcAft>
            </a:pPr>
            <a:r>
              <a:rPr lang="en-US" sz="1600" b="1" dirty="0">
                <a:solidFill>
                  <a:srgbClr val="000000"/>
                </a:solidFill>
              </a:rPr>
              <a:t>(I/O </a:t>
            </a:r>
            <a:r>
              <a:rPr lang="en-US" sz="1600" b="1" dirty="0" err="1">
                <a:solidFill>
                  <a:srgbClr val="000000"/>
                </a:solidFill>
              </a:rPr>
              <a:t>Mgr</a:t>
            </a:r>
            <a:r>
              <a:rPr lang="en-US" sz="1600" b="1" dirty="0">
                <a:solidFill>
                  <a:srgbClr val="000000"/>
                </a:solidFill>
              </a:rPr>
              <a:t>, PnP)</a:t>
            </a:r>
            <a:endParaRPr lang="en-US" sz="1600" dirty="0">
              <a:solidFill>
                <a:srgbClr val="000000"/>
              </a:solidFill>
            </a:endParaRPr>
          </a:p>
        </p:txBody>
      </p:sp>
      <p:sp>
        <p:nvSpPr>
          <p:cNvPr id="115723" name="Rectangle 11"/>
          <p:cNvSpPr>
            <a:spLocks noChangeArrowheads="1"/>
          </p:cNvSpPr>
          <p:nvPr/>
        </p:nvSpPr>
        <p:spPr bwMode="auto">
          <a:xfrm>
            <a:off x="7001301" y="4618722"/>
            <a:ext cx="3643953" cy="547688"/>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1600" b="1" dirty="0" smtClean="0">
                <a:solidFill>
                  <a:srgbClr val="000000"/>
                </a:solidFill>
              </a:rPr>
              <a:t>USB HUB</a:t>
            </a:r>
            <a:endParaRPr lang="en-US" sz="1600" dirty="0">
              <a:solidFill>
                <a:srgbClr val="000000"/>
              </a:solidFill>
            </a:endParaRPr>
          </a:p>
        </p:txBody>
      </p:sp>
      <p:sp>
        <p:nvSpPr>
          <p:cNvPr id="115714" name="Line 2"/>
          <p:cNvSpPr>
            <a:spLocks noChangeShapeType="1"/>
          </p:cNvSpPr>
          <p:nvPr/>
        </p:nvSpPr>
        <p:spPr bwMode="auto">
          <a:xfrm flipH="1" flipV="1">
            <a:off x="4149489" y="4426314"/>
            <a:ext cx="2851812" cy="466249"/>
          </a:xfrm>
          <a:prstGeom prst="line">
            <a:avLst/>
          </a:prstGeom>
          <a:ln>
            <a:solidFill>
              <a:srgbClr val="44C8F5"/>
            </a:solidFill>
            <a:headEnd/>
            <a:tailEnd type="arrow" w="med" len="med"/>
          </a:ln>
          <a:extLst/>
        </p:spPr>
        <p:style>
          <a:lnRef idx="2">
            <a:schemeClr val="accent1"/>
          </a:lnRef>
          <a:fillRef idx="0">
            <a:schemeClr val="accent1"/>
          </a:fillRef>
          <a:effectRef idx="1">
            <a:schemeClr val="accent1"/>
          </a:effectRef>
          <a:fontRef idx="minor">
            <a:schemeClr val="tx1"/>
          </a:fontRef>
        </p:style>
        <p:txBody>
          <a:bodyPr wrap="none" anchor="ctr"/>
          <a:lstStyle/>
          <a:p>
            <a:pPr algn="ctr" fontAlgn="base">
              <a:spcBef>
                <a:spcPct val="0"/>
              </a:spcBef>
              <a:spcAft>
                <a:spcPct val="0"/>
              </a:spcAft>
            </a:pPr>
            <a:endParaRPr lang="en-US" sz="2000">
              <a:solidFill>
                <a:srgbClr val="FFFFFF"/>
              </a:solidFill>
            </a:endParaRPr>
          </a:p>
        </p:txBody>
      </p:sp>
      <p:sp>
        <p:nvSpPr>
          <p:cNvPr id="115724" name="Oval 12"/>
          <p:cNvSpPr>
            <a:spLocks noChangeArrowheads="1"/>
          </p:cNvSpPr>
          <p:nvPr/>
        </p:nvSpPr>
        <p:spPr bwMode="auto">
          <a:xfrm>
            <a:off x="5742079" y="4618722"/>
            <a:ext cx="359740" cy="277812"/>
          </a:xfrm>
          <a:prstGeom prst="ellipse">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2000" dirty="0">
                <a:solidFill>
                  <a:srgbClr val="000000"/>
                </a:solidFill>
              </a:rPr>
              <a:t>2</a:t>
            </a:r>
          </a:p>
        </p:txBody>
      </p:sp>
      <p:grpSp>
        <p:nvGrpSpPr>
          <p:cNvPr id="115745" name="Group 33"/>
          <p:cNvGrpSpPr>
            <a:grpSpLocks/>
          </p:cNvGrpSpPr>
          <p:nvPr/>
        </p:nvGrpSpPr>
        <p:grpSpPr bwMode="auto">
          <a:xfrm>
            <a:off x="598861" y="5236570"/>
            <a:ext cx="2962562" cy="1169987"/>
            <a:chOff x="-1101" y="2485"/>
            <a:chExt cx="1400" cy="737"/>
          </a:xfrm>
        </p:grpSpPr>
        <p:sp>
          <p:nvSpPr>
            <p:cNvPr id="115746" name="Rectangle 34"/>
            <p:cNvSpPr>
              <a:spLocks noChangeArrowheads="1"/>
            </p:cNvSpPr>
            <p:nvPr/>
          </p:nvSpPr>
          <p:spPr bwMode="auto">
            <a:xfrm>
              <a:off x="-1101" y="2485"/>
              <a:ext cx="1400" cy="737"/>
            </a:xfrm>
            <a:prstGeom prst="rect">
              <a:avLst/>
            </a:prstGeom>
            <a:gradFill rotWithShape="1">
              <a:gsLst>
                <a:gs pos="0">
                  <a:srgbClr val="FFFFFF">
                    <a:gamma/>
                    <a:tint val="0"/>
                    <a:invGamma/>
                    <a:alpha val="20000"/>
                  </a:srgbClr>
                </a:gs>
                <a:gs pos="100000">
                  <a:srgbClr val="FFFFFF">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a:solidFill>
                  <a:srgbClr val="FFFFFF"/>
                </a:solidFill>
              </a:endParaRPr>
            </a:p>
          </p:txBody>
        </p:sp>
        <p:sp>
          <p:nvSpPr>
            <p:cNvPr id="115747" name="Rectangle 35"/>
            <p:cNvSpPr>
              <a:spLocks noChangeArrowheads="1"/>
            </p:cNvSpPr>
            <p:nvPr/>
          </p:nvSpPr>
          <p:spPr bwMode="grayWhite">
            <a:xfrm>
              <a:off x="-1049" y="3004"/>
              <a:ext cx="174" cy="164"/>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endParaRPr lang="en-US" sz="2000">
                <a:solidFill>
                  <a:srgbClr val="FFFFFF"/>
                </a:solidFill>
              </a:endParaRPr>
            </a:p>
          </p:txBody>
        </p:sp>
        <p:sp>
          <p:nvSpPr>
            <p:cNvPr id="115748" name="Rectangle 36"/>
            <p:cNvSpPr>
              <a:spLocks noChangeArrowheads="1"/>
            </p:cNvSpPr>
            <p:nvPr/>
          </p:nvSpPr>
          <p:spPr bwMode="auto">
            <a:xfrm>
              <a:off x="-1092" y="2495"/>
              <a:ext cx="675"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383D4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fontAlgn="base">
                <a:spcBef>
                  <a:spcPct val="0"/>
                </a:spcBef>
                <a:spcAft>
                  <a:spcPct val="0"/>
                </a:spcAft>
              </a:pPr>
              <a:r>
                <a:rPr lang="en-US" sz="1600" b="1">
                  <a:solidFill>
                    <a:srgbClr val="FFFFFF"/>
                  </a:solidFill>
                  <a:effectLst>
                    <a:outerShdw blurRad="38100" dist="38100" dir="2700000" algn="tl">
                      <a:srgbClr val="000000"/>
                    </a:outerShdw>
                  </a:effectLst>
                  <a:latin typeface="Segoe Semibold" pitchFamily="34" charset="0"/>
                </a:rPr>
                <a:t>Provided by:</a:t>
              </a:r>
            </a:p>
          </p:txBody>
        </p:sp>
        <p:sp>
          <p:nvSpPr>
            <p:cNvPr id="115749" name="Rectangle 37"/>
            <p:cNvSpPr>
              <a:spLocks noChangeArrowheads="1"/>
            </p:cNvSpPr>
            <p:nvPr/>
          </p:nvSpPr>
          <p:spPr bwMode="auto">
            <a:xfrm>
              <a:off x="-850" y="2711"/>
              <a:ext cx="49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fontAlgn="base">
                <a:spcBef>
                  <a:spcPct val="0"/>
                </a:spcBef>
                <a:spcAft>
                  <a:spcPct val="0"/>
                </a:spcAft>
              </a:pPr>
              <a:r>
                <a:rPr lang="en-US" sz="1500" b="1">
                  <a:solidFill>
                    <a:srgbClr val="FFFFFF"/>
                  </a:solidFill>
                  <a:effectLst>
                    <a:outerShdw blurRad="38100" dist="38100" dir="2700000" algn="tl">
                      <a:srgbClr val="000000"/>
                    </a:outerShdw>
                  </a:effectLst>
                  <a:latin typeface="Segoe Semibold" pitchFamily="34" charset="0"/>
                </a:rPr>
                <a:t>Microsoft</a:t>
              </a:r>
            </a:p>
          </p:txBody>
        </p:sp>
        <p:sp>
          <p:nvSpPr>
            <p:cNvPr id="115750" name="Rectangle 38"/>
            <p:cNvSpPr>
              <a:spLocks noChangeArrowheads="1"/>
            </p:cNvSpPr>
            <p:nvPr/>
          </p:nvSpPr>
          <p:spPr bwMode="auto">
            <a:xfrm>
              <a:off x="-839" y="3003"/>
              <a:ext cx="409"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383D4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fontAlgn="base">
                <a:spcBef>
                  <a:spcPct val="0"/>
                </a:spcBef>
                <a:spcAft>
                  <a:spcPct val="0"/>
                </a:spcAft>
              </a:pPr>
              <a:r>
                <a:rPr lang="en-US" sz="1500" b="1" dirty="0" smtClean="0">
                  <a:solidFill>
                    <a:srgbClr val="FFFFFF"/>
                  </a:solidFill>
                  <a:effectLst>
                    <a:outerShdw blurRad="38100" dist="38100" dir="2700000" algn="tl">
                      <a:srgbClr val="000000"/>
                    </a:outerShdw>
                  </a:effectLst>
                  <a:latin typeface="Segoe Semibold" pitchFamily="34" charset="0"/>
                </a:rPr>
                <a:t>IHV/ISV</a:t>
              </a:r>
              <a:endParaRPr lang="en-US" sz="1500" b="1" dirty="0">
                <a:solidFill>
                  <a:srgbClr val="FFFFFF"/>
                </a:solidFill>
                <a:effectLst>
                  <a:outerShdw blurRad="38100" dist="38100" dir="2700000" algn="tl">
                    <a:srgbClr val="000000"/>
                  </a:outerShdw>
                </a:effectLst>
                <a:latin typeface="Segoe Semibold" pitchFamily="34" charset="0"/>
              </a:endParaRPr>
            </a:p>
          </p:txBody>
        </p:sp>
        <p:sp>
          <p:nvSpPr>
            <p:cNvPr id="115751" name="Rectangle 39"/>
            <p:cNvSpPr>
              <a:spLocks noChangeArrowheads="1"/>
            </p:cNvSpPr>
            <p:nvPr/>
          </p:nvSpPr>
          <p:spPr bwMode="auto">
            <a:xfrm>
              <a:off x="-1062" y="2714"/>
              <a:ext cx="174" cy="169"/>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endParaRPr lang="en-US" sz="2000">
                <a:solidFill>
                  <a:srgbClr val="FFFFFF"/>
                </a:solidFill>
              </a:endParaRPr>
            </a:p>
          </p:txBody>
        </p:sp>
      </p:grpSp>
      <p:sp>
        <p:nvSpPr>
          <p:cNvPr id="2" name="Slide Number Placeholder 1"/>
          <p:cNvSpPr>
            <a:spLocks noGrp="1"/>
          </p:cNvSpPr>
          <p:nvPr>
            <p:ph type="sldNum" sz="quarter" idx="4294967295"/>
          </p:nvPr>
        </p:nvSpPr>
        <p:spPr>
          <a:xfrm>
            <a:off x="11055938" y="6356351"/>
            <a:ext cx="523446" cy="365125"/>
          </a:xfrm>
          <a:prstGeom prst="rect">
            <a:avLst/>
          </a:prstGeom>
        </p:spPr>
        <p:txBody>
          <a:bodyPr/>
          <a:lstStyle/>
          <a:p>
            <a:fld id="{CBFD4B29-B783-4040-9EC3-185A4F59C67A}" type="slidenum">
              <a:rPr lang="en-US" smtClean="0"/>
              <a:pPr/>
              <a:t>16</a:t>
            </a:fld>
            <a:endParaRPr lang="en-US" dirty="0"/>
          </a:p>
        </p:txBody>
      </p:sp>
      <p:sp>
        <p:nvSpPr>
          <p:cNvPr id="59" name="Rectangle 21"/>
          <p:cNvSpPr>
            <a:spLocks noChangeArrowheads="1"/>
          </p:cNvSpPr>
          <p:nvPr/>
        </p:nvSpPr>
        <p:spPr bwMode="grayWhite">
          <a:xfrm rot="16200000">
            <a:off x="8494428" y="2197326"/>
            <a:ext cx="657702" cy="3643951"/>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vert="eaVert" wrap="none" anchor="ctr"/>
          <a:lstStyle/>
          <a:p>
            <a:pPr algn="ctr" fontAlgn="base">
              <a:spcBef>
                <a:spcPct val="0"/>
              </a:spcBef>
              <a:spcAft>
                <a:spcPct val="0"/>
              </a:spcAft>
            </a:pPr>
            <a:r>
              <a:rPr lang="en-US" sz="1600" b="1" dirty="0" smtClean="0">
                <a:solidFill>
                  <a:srgbClr val="000000"/>
                </a:solidFill>
              </a:rPr>
              <a:t>USB Device</a:t>
            </a:r>
            <a:endParaRPr lang="en-US" sz="1600" b="1" dirty="0">
              <a:solidFill>
                <a:srgbClr val="000000"/>
              </a:solidFill>
            </a:endParaRPr>
          </a:p>
          <a:p>
            <a:pPr algn="ctr" fontAlgn="base">
              <a:spcBef>
                <a:spcPct val="0"/>
              </a:spcBef>
              <a:spcAft>
                <a:spcPct val="0"/>
              </a:spcAft>
            </a:pPr>
            <a:r>
              <a:rPr lang="en-US" sz="1600" b="1" dirty="0">
                <a:solidFill>
                  <a:srgbClr val="000000"/>
                </a:solidFill>
              </a:rPr>
              <a:t>Driver</a:t>
            </a:r>
          </a:p>
        </p:txBody>
      </p:sp>
      <p:grpSp>
        <p:nvGrpSpPr>
          <p:cNvPr id="7" name="Group 6"/>
          <p:cNvGrpSpPr/>
          <p:nvPr/>
        </p:nvGrpSpPr>
        <p:grpSpPr>
          <a:xfrm>
            <a:off x="8974466" y="4892566"/>
            <a:ext cx="2081472" cy="985130"/>
            <a:chOff x="7087983" y="4194859"/>
            <a:chExt cx="1561511" cy="985130"/>
          </a:xfrm>
        </p:grpSpPr>
        <p:cxnSp>
          <p:nvCxnSpPr>
            <p:cNvPr id="6" name="Elbow Connector 5"/>
            <p:cNvCxnSpPr>
              <a:stCxn id="54" idx="1"/>
              <a:endCxn id="115723" idx="3"/>
            </p:cNvCxnSpPr>
            <p:nvPr/>
          </p:nvCxnSpPr>
          <p:spPr>
            <a:xfrm flipV="1">
              <a:off x="7087983" y="4194859"/>
              <a:ext cx="1253419" cy="985130"/>
            </a:xfrm>
            <a:prstGeom prst="bentConnector3">
              <a:avLst>
                <a:gd name="adj1" fmla="val 113682"/>
              </a:avLst>
            </a:prstGeom>
            <a:ln w="28575">
              <a:solidFill>
                <a:srgbClr val="44C8F5"/>
              </a:solidFill>
              <a:tailEnd type="arrow"/>
            </a:ln>
          </p:spPr>
          <p:style>
            <a:lnRef idx="1">
              <a:schemeClr val="accent5"/>
            </a:lnRef>
            <a:fillRef idx="2">
              <a:schemeClr val="accent5"/>
            </a:fillRef>
            <a:effectRef idx="1">
              <a:schemeClr val="accent5"/>
            </a:effectRef>
            <a:fontRef idx="minor">
              <a:schemeClr val="dk1"/>
            </a:fontRef>
          </p:style>
        </p:cxnSp>
        <p:sp>
          <p:nvSpPr>
            <p:cNvPr id="51" name="Oval 38"/>
            <p:cNvSpPr>
              <a:spLocks noChangeArrowheads="1"/>
            </p:cNvSpPr>
            <p:nvPr/>
          </p:nvSpPr>
          <p:spPr bwMode="auto">
            <a:xfrm>
              <a:off x="8374856" y="4624145"/>
              <a:ext cx="274638" cy="274638"/>
            </a:xfrm>
            <a:prstGeom prst="ellipse">
              <a:avLst/>
            </a:prstGeom>
            <a:ln>
              <a:solidFill>
                <a:schemeClr val="bg1"/>
              </a:solidFill>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1600" dirty="0">
                  <a:solidFill>
                    <a:srgbClr val="000000"/>
                  </a:solidFill>
                </a:rPr>
                <a:t>1</a:t>
              </a:r>
            </a:p>
          </p:txBody>
        </p:sp>
      </p:grpSp>
      <p:sp>
        <p:nvSpPr>
          <p:cNvPr id="54" name="Litebulb"/>
          <p:cNvSpPr>
            <a:spLocks noEditPoints="1" noChangeArrowheads="1"/>
          </p:cNvSpPr>
          <p:nvPr/>
        </p:nvSpPr>
        <p:spPr bwMode="auto">
          <a:xfrm>
            <a:off x="8024884" y="5461895"/>
            <a:ext cx="949580" cy="1154112"/>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ln>
            <a:headEnd/>
            <a:tailEnd/>
          </a:ln>
        </p:spPr>
        <p:style>
          <a:lnRef idx="3">
            <a:schemeClr val="lt1"/>
          </a:lnRef>
          <a:fillRef idx="1">
            <a:schemeClr val="dk1"/>
          </a:fillRef>
          <a:effectRef idx="1">
            <a:schemeClr val="dk1"/>
          </a:effectRef>
          <a:fontRef idx="minor">
            <a:schemeClr val="lt1"/>
          </a:fontRef>
        </p:style>
        <p:txBody>
          <a:bodyPr/>
          <a:lstStyle/>
          <a:p>
            <a:endParaRPr lang="en-US"/>
          </a:p>
        </p:txBody>
      </p:sp>
      <p:sp>
        <p:nvSpPr>
          <p:cNvPr id="56" name="Rectangle 9"/>
          <p:cNvSpPr>
            <a:spLocks noChangeArrowheads="1"/>
          </p:cNvSpPr>
          <p:nvPr/>
        </p:nvSpPr>
        <p:spPr bwMode="blackWhite">
          <a:xfrm>
            <a:off x="7001303" y="1566067"/>
            <a:ext cx="3643951" cy="914401"/>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lgn="ctr" fontAlgn="base">
              <a:spcBef>
                <a:spcPct val="0"/>
              </a:spcBef>
              <a:spcAft>
                <a:spcPct val="0"/>
              </a:spcAft>
            </a:pPr>
            <a:r>
              <a:rPr lang="en-US" sz="1600" b="1" dirty="0">
                <a:solidFill>
                  <a:srgbClr val="000000"/>
                </a:solidFill>
              </a:rPr>
              <a:t>Application</a:t>
            </a:r>
          </a:p>
        </p:txBody>
      </p:sp>
      <p:sp>
        <p:nvSpPr>
          <p:cNvPr id="60" name="Oval 12"/>
          <p:cNvSpPr>
            <a:spLocks noChangeArrowheads="1"/>
          </p:cNvSpPr>
          <p:nvPr/>
        </p:nvSpPr>
        <p:spPr bwMode="auto">
          <a:xfrm>
            <a:off x="5722745" y="4019302"/>
            <a:ext cx="359740" cy="328851"/>
          </a:xfrm>
          <a:prstGeom prst="ellipse">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2000" dirty="0">
                <a:solidFill>
                  <a:srgbClr val="000000"/>
                </a:solidFill>
              </a:rPr>
              <a:t>3</a:t>
            </a:r>
          </a:p>
        </p:txBody>
      </p:sp>
      <p:sp>
        <p:nvSpPr>
          <p:cNvPr id="61" name="Line 57"/>
          <p:cNvSpPr>
            <a:spLocks noChangeShapeType="1"/>
          </p:cNvSpPr>
          <p:nvPr/>
        </p:nvSpPr>
        <p:spPr bwMode="auto">
          <a:xfrm>
            <a:off x="8803039" y="2541589"/>
            <a:ext cx="20238" cy="1148861"/>
          </a:xfrm>
          <a:prstGeom prst="line">
            <a:avLst/>
          </a:prstGeom>
          <a:ln>
            <a:solidFill>
              <a:srgbClr val="44C8F5"/>
            </a:solidFill>
            <a:headEnd/>
            <a:tailEnd type="triangle" w="med" len="med"/>
          </a:ln>
          <a:extLst/>
        </p:spPr>
        <p:style>
          <a:lnRef idx="3">
            <a:schemeClr val="accent1"/>
          </a:lnRef>
          <a:fillRef idx="0">
            <a:schemeClr val="accent1"/>
          </a:fillRef>
          <a:effectRef idx="2">
            <a:schemeClr val="accent1"/>
          </a:effectRef>
          <a:fontRef idx="minor">
            <a:schemeClr val="tx1"/>
          </a:fontRef>
        </p:style>
        <p:txBody>
          <a:bodyPr wrap="none" anchor="ctr"/>
          <a:lstStyle/>
          <a:p>
            <a:pPr algn="ctr" fontAlgn="base">
              <a:spcBef>
                <a:spcPct val="0"/>
              </a:spcBef>
              <a:spcAft>
                <a:spcPct val="0"/>
              </a:spcAft>
            </a:pPr>
            <a:endParaRPr lang="en-US" sz="2000">
              <a:solidFill>
                <a:srgbClr val="FFFFFF"/>
              </a:solidFill>
            </a:endParaRPr>
          </a:p>
        </p:txBody>
      </p:sp>
      <p:sp>
        <p:nvSpPr>
          <p:cNvPr id="63" name="Oval 12"/>
          <p:cNvSpPr>
            <a:spLocks noChangeArrowheads="1"/>
          </p:cNvSpPr>
          <p:nvPr/>
        </p:nvSpPr>
        <p:spPr bwMode="auto">
          <a:xfrm>
            <a:off x="8605182" y="2693988"/>
            <a:ext cx="359740" cy="277812"/>
          </a:xfrm>
          <a:prstGeom prst="ellipse">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2000" dirty="0">
                <a:solidFill>
                  <a:srgbClr val="000000"/>
                </a:solidFill>
              </a:rPr>
              <a:t>4</a:t>
            </a:r>
          </a:p>
        </p:txBody>
      </p:sp>
      <p:sp>
        <p:nvSpPr>
          <p:cNvPr id="64" name="Litebulb"/>
          <p:cNvSpPr>
            <a:spLocks noEditPoints="1" noChangeArrowheads="1"/>
          </p:cNvSpPr>
          <p:nvPr/>
        </p:nvSpPr>
        <p:spPr bwMode="auto">
          <a:xfrm>
            <a:off x="8024884" y="5330310"/>
            <a:ext cx="949580" cy="1308098"/>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endParaRPr lang="en-US"/>
          </a:p>
        </p:txBody>
      </p:sp>
      <p:sp>
        <p:nvSpPr>
          <p:cNvPr id="65" name="Text Box 21"/>
          <p:cNvSpPr txBox="1">
            <a:spLocks noChangeArrowheads="1"/>
          </p:cNvSpPr>
          <p:nvPr/>
        </p:nvSpPr>
        <p:spPr bwMode="auto">
          <a:xfrm>
            <a:off x="472076" y="3048000"/>
            <a:ext cx="570989" cy="338554"/>
          </a:xfrm>
          <a:prstGeom prst="rect">
            <a:avLst/>
          </a:prstGeom>
          <a:noFill/>
          <a:ln>
            <a:noFill/>
          </a:ln>
          <a:effectLst/>
          <a:extLst>
            <a:ext uri="{909E8E84-426E-40DD-AFC4-6F175D3DCCD1}">
              <a14:hiddenFill xmlns:a14="http://schemas.microsoft.com/office/drawing/2010/main">
                <a:gradFill rotWithShape="1">
                  <a:gsLst>
                    <a:gs pos="0">
                      <a:schemeClr val="hlink"/>
                    </a:gs>
                    <a:gs pos="50000">
                      <a:schemeClr val="hlink">
                        <a:gamma/>
                        <a:tint val="53725"/>
                        <a:invGamma/>
                      </a:schemeClr>
                    </a:gs>
                    <a:gs pos="100000">
                      <a:schemeClr val="hlink"/>
                    </a:gs>
                  </a:gsLst>
                  <a:lin ang="2700000" scaled="1"/>
                </a:gradFill>
              </a14:hiddenFill>
            </a:ext>
            <a:ext uri="{91240B29-F687-4F45-9708-019B960494DF}">
              <a14:hiddenLine xmlns:a14="http://schemas.microsoft.com/office/drawing/2010/main" w="317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1600" dirty="0">
                <a:solidFill>
                  <a:srgbClr val="FFFFFF"/>
                </a:solidFill>
              </a:rPr>
              <a:t>User</a:t>
            </a:r>
          </a:p>
        </p:txBody>
      </p:sp>
      <p:sp>
        <p:nvSpPr>
          <p:cNvPr id="66" name="Text Box 22"/>
          <p:cNvSpPr txBox="1">
            <a:spLocks noChangeArrowheads="1"/>
          </p:cNvSpPr>
          <p:nvPr/>
        </p:nvSpPr>
        <p:spPr bwMode="auto">
          <a:xfrm>
            <a:off x="502540" y="3502025"/>
            <a:ext cx="719556" cy="338554"/>
          </a:xfrm>
          <a:prstGeom prst="rect">
            <a:avLst/>
          </a:prstGeom>
          <a:noFill/>
          <a:ln>
            <a:noFill/>
          </a:ln>
          <a:effectLst/>
          <a:extLst>
            <a:ext uri="{909E8E84-426E-40DD-AFC4-6F175D3DCCD1}">
              <a14:hiddenFill xmlns:a14="http://schemas.microsoft.com/office/drawing/2010/main">
                <a:gradFill rotWithShape="1">
                  <a:gsLst>
                    <a:gs pos="0">
                      <a:schemeClr val="hlink"/>
                    </a:gs>
                    <a:gs pos="50000">
                      <a:schemeClr val="hlink">
                        <a:gamma/>
                        <a:tint val="53725"/>
                        <a:invGamma/>
                      </a:schemeClr>
                    </a:gs>
                    <a:gs pos="100000">
                      <a:schemeClr val="hlink"/>
                    </a:gs>
                  </a:gsLst>
                  <a:lin ang="2700000" scaled="1"/>
                </a:gradFill>
              </a14:hiddenFill>
            </a:ext>
            <a:ext uri="{91240B29-F687-4F45-9708-019B960494DF}">
              <a14:hiddenLine xmlns:a14="http://schemas.microsoft.com/office/drawing/2010/main" w="317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1600">
                <a:solidFill>
                  <a:srgbClr val="FFFFFF"/>
                </a:solidFill>
              </a:rPr>
              <a:t>Kernel</a:t>
            </a:r>
          </a:p>
        </p:txBody>
      </p:sp>
      <p:sp>
        <p:nvSpPr>
          <p:cNvPr id="62" name="Text Box 58"/>
          <p:cNvSpPr txBox="1">
            <a:spLocks noChangeArrowheads="1"/>
          </p:cNvSpPr>
          <p:nvPr/>
        </p:nvSpPr>
        <p:spPr bwMode="auto">
          <a:xfrm>
            <a:off x="7211722" y="2970034"/>
            <a:ext cx="2971587" cy="307777"/>
          </a:xfrm>
          <a:prstGeom prst="rect">
            <a:avLst/>
          </a:prstGeom>
          <a:noFill/>
          <a:ln>
            <a:noFill/>
          </a:ln>
          <a:effectLst/>
          <a:extLst>
            <a:ext uri="{909E8E84-426E-40DD-AFC4-6F175D3DCCD1}">
              <a14:hiddenFill xmlns:a14="http://schemas.microsoft.com/office/drawing/2010/main">
                <a:gradFill rotWithShape="1">
                  <a:gsLst>
                    <a:gs pos="0">
                      <a:schemeClr val="hlink"/>
                    </a:gs>
                    <a:gs pos="50000">
                      <a:schemeClr val="hlink">
                        <a:gamma/>
                        <a:tint val="53725"/>
                        <a:invGamma/>
                      </a:schemeClr>
                    </a:gs>
                    <a:gs pos="100000">
                      <a:schemeClr val="hlink"/>
                    </a:gs>
                  </a:gsLst>
                  <a:lin ang="2700000" scaled="1"/>
                </a:gradFill>
              </a14:hiddenFill>
            </a:ext>
            <a:ext uri="{91240B29-F687-4F45-9708-019B960494DF}">
              <a14:hiddenLine xmlns:a14="http://schemas.microsoft.com/office/drawing/2010/main" w="317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1400" b="1" dirty="0">
                <a:solidFill>
                  <a:srgbClr val="FFFFFF"/>
                </a:solidFill>
              </a:rPr>
              <a:t>Win32 I/O </a:t>
            </a:r>
            <a:r>
              <a:rPr lang="en-US" sz="1400" b="1" dirty="0" smtClean="0">
                <a:solidFill>
                  <a:srgbClr val="FFFFFF"/>
                </a:solidFill>
              </a:rPr>
              <a:t>API</a:t>
            </a:r>
            <a:endParaRPr lang="en-US" sz="1400" b="1" dirty="0">
              <a:solidFill>
                <a:srgbClr val="FFFFFF"/>
              </a:solidFill>
            </a:endParaRPr>
          </a:p>
        </p:txBody>
      </p:sp>
    </p:spTree>
    <p:extLst>
      <p:ext uri="{BB962C8B-B14F-4D97-AF65-F5344CB8AC3E}">
        <p14:creationId xmlns:p14="http://schemas.microsoft.com/office/powerpoint/2010/main" val="12688680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57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57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7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7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animBg="1"/>
      <p:bldP spid="115723" grpId="0" animBg="1"/>
      <p:bldP spid="115714" grpId="0" animBg="1"/>
      <p:bldP spid="115724" grpId="0" animBg="1"/>
      <p:bldP spid="59" grpId="0" animBg="1"/>
      <p:bldP spid="54" grpId="0" animBg="1"/>
      <p:bldP spid="56" grpId="0" animBg="1"/>
      <p:bldP spid="60" grpId="0" animBg="1"/>
      <p:bldP spid="61" grpId="0" animBg="1"/>
      <p:bldP spid="63" grpId="0" animBg="1"/>
      <p:bldP spid="64"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p:cNvSpPr>
            <a:spLocks noChangeArrowheads="1"/>
          </p:cNvSpPr>
          <p:nvPr/>
        </p:nvSpPr>
        <p:spPr bwMode="grayWhite">
          <a:xfrm rot="16200000">
            <a:off x="8364577" y="2042237"/>
            <a:ext cx="657702" cy="4588586"/>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vert="eaVert" wrap="none" anchor="ctr"/>
          <a:lstStyle/>
          <a:p>
            <a:pPr algn="ctr" fontAlgn="base">
              <a:spcBef>
                <a:spcPct val="0"/>
              </a:spcBef>
              <a:spcAft>
                <a:spcPct val="0"/>
              </a:spcAft>
            </a:pPr>
            <a:r>
              <a:rPr lang="en-US" sz="1600" b="1" dirty="0" smtClean="0">
                <a:solidFill>
                  <a:srgbClr val="000000"/>
                </a:solidFill>
              </a:rPr>
              <a:t>USB Device</a:t>
            </a:r>
            <a:endParaRPr lang="en-US" sz="1600" b="1" dirty="0">
              <a:solidFill>
                <a:srgbClr val="000000"/>
              </a:solidFill>
            </a:endParaRPr>
          </a:p>
          <a:p>
            <a:pPr algn="ctr" fontAlgn="base">
              <a:spcBef>
                <a:spcPct val="0"/>
              </a:spcBef>
              <a:spcAft>
                <a:spcPct val="0"/>
              </a:spcAft>
            </a:pPr>
            <a:r>
              <a:rPr lang="en-US" sz="1600" b="1" dirty="0">
                <a:solidFill>
                  <a:srgbClr val="000000"/>
                </a:solidFill>
              </a:rPr>
              <a:t>Driver</a:t>
            </a:r>
          </a:p>
        </p:txBody>
      </p:sp>
      <p:sp>
        <p:nvSpPr>
          <p:cNvPr id="115716" name="Line 4"/>
          <p:cNvSpPr>
            <a:spLocks noChangeShapeType="1"/>
          </p:cNvSpPr>
          <p:nvPr/>
        </p:nvSpPr>
        <p:spPr bwMode="auto">
          <a:xfrm flipV="1">
            <a:off x="490939" y="3429000"/>
            <a:ext cx="11221761" cy="0"/>
          </a:xfrm>
          <a:prstGeom prst="line">
            <a:avLst/>
          </a:prstGeom>
          <a:noFill/>
          <a:ln w="508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a:solidFill>
                <a:srgbClr val="FFFFFF"/>
              </a:solidFill>
            </a:endParaRPr>
          </a:p>
        </p:txBody>
      </p:sp>
      <p:sp>
        <p:nvSpPr>
          <p:cNvPr id="115718" name="Rectangle 6"/>
          <p:cNvSpPr>
            <a:spLocks noChangeArrowheads="1"/>
          </p:cNvSpPr>
          <p:nvPr/>
        </p:nvSpPr>
        <p:spPr bwMode="auto">
          <a:xfrm>
            <a:off x="1187141" y="1219200"/>
            <a:ext cx="2437765" cy="1951038"/>
          </a:xfrm>
          <a:prstGeom prst="rect">
            <a:avLst/>
          </a:prstGeom>
          <a:ln>
            <a:headEnd/>
            <a:tailEnd/>
          </a:ln>
          <a:effectLst>
            <a:glow rad="139700">
              <a:schemeClr val="accent5">
                <a:satMod val="175000"/>
                <a:alpha val="40000"/>
              </a:schemeClr>
            </a:glow>
            <a:outerShdw blurRad="50800" dist="38100" dir="5400000" rotWithShape="0">
              <a:srgbClr val="000000">
                <a:alpha val="43137"/>
              </a:srgbClr>
            </a:outerShdw>
          </a:effectLst>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1600" b="1" dirty="0" smtClean="0">
                <a:solidFill>
                  <a:schemeClr val="bg1"/>
                </a:solidFill>
              </a:rPr>
              <a:t>RDP Client</a:t>
            </a:r>
            <a:endParaRPr lang="en-US" sz="1600" dirty="0">
              <a:solidFill>
                <a:schemeClr val="bg1"/>
              </a:solidFill>
            </a:endParaRPr>
          </a:p>
        </p:txBody>
      </p:sp>
      <p:sp>
        <p:nvSpPr>
          <p:cNvPr id="115722" name="Rectangle 10"/>
          <p:cNvSpPr>
            <a:spLocks noChangeArrowheads="1"/>
          </p:cNvSpPr>
          <p:nvPr/>
        </p:nvSpPr>
        <p:spPr bwMode="auto">
          <a:xfrm>
            <a:off x="6571174" y="4937125"/>
            <a:ext cx="4710473" cy="547688"/>
          </a:xfrm>
          <a:prstGeom prst="rect">
            <a:avLst/>
          </a:prstGeom>
          <a:ln>
            <a:headEnd/>
            <a:tailEnd/>
          </a:ln>
          <a:effectLst>
            <a:glow rad="139700">
              <a:schemeClr val="accent5">
                <a:satMod val="175000"/>
                <a:alpha val="40000"/>
              </a:schemeClr>
            </a:glow>
            <a:outerShdw blurRad="50800" dist="38100" dir="5400000" rotWithShape="0">
              <a:srgbClr val="000000">
                <a:alpha val="43137"/>
              </a:srgbClr>
            </a:outerShdw>
          </a:effectLst>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1600" b="1" dirty="0" smtClean="0">
                <a:solidFill>
                  <a:schemeClr val="bg1"/>
                </a:solidFill>
              </a:rPr>
              <a:t>RemoteFX USB Hub Filter</a:t>
            </a:r>
            <a:endParaRPr lang="en-US" sz="1600" dirty="0">
              <a:solidFill>
                <a:schemeClr val="bg1"/>
              </a:solidFill>
            </a:endParaRPr>
          </a:p>
        </p:txBody>
      </p:sp>
      <p:sp>
        <p:nvSpPr>
          <p:cNvPr id="115723" name="Rectangle 11"/>
          <p:cNvSpPr>
            <a:spLocks noChangeArrowheads="1"/>
          </p:cNvSpPr>
          <p:nvPr/>
        </p:nvSpPr>
        <p:spPr bwMode="auto">
          <a:xfrm>
            <a:off x="6634768" y="5729288"/>
            <a:ext cx="4656935" cy="547688"/>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1600" b="1" dirty="0" smtClean="0">
                <a:solidFill>
                  <a:srgbClr val="000000"/>
                </a:solidFill>
              </a:rPr>
              <a:t>USB HUB</a:t>
            </a:r>
            <a:endParaRPr lang="en-US" sz="1600" dirty="0">
              <a:solidFill>
                <a:srgbClr val="000000"/>
              </a:solidFill>
            </a:endParaRPr>
          </a:p>
        </p:txBody>
      </p:sp>
      <p:sp>
        <p:nvSpPr>
          <p:cNvPr id="115714" name="Line 2"/>
          <p:cNvSpPr>
            <a:spLocks noChangeShapeType="1"/>
          </p:cNvSpPr>
          <p:nvPr/>
        </p:nvSpPr>
        <p:spPr bwMode="auto">
          <a:xfrm flipH="1" flipV="1">
            <a:off x="2406023" y="3170238"/>
            <a:ext cx="4228744" cy="2824600"/>
          </a:xfrm>
          <a:prstGeom prst="line">
            <a:avLst/>
          </a:prstGeom>
          <a:noFill/>
          <a:ln w="38100">
            <a:solidFill>
              <a:srgbClr val="44C8F5"/>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a:solidFill>
                <a:srgbClr val="FFFFFF"/>
              </a:solidFill>
            </a:endParaRPr>
          </a:p>
        </p:txBody>
      </p:sp>
      <p:sp>
        <p:nvSpPr>
          <p:cNvPr id="115724" name="Oval 12"/>
          <p:cNvSpPr>
            <a:spLocks noChangeArrowheads="1"/>
          </p:cNvSpPr>
          <p:nvPr/>
        </p:nvSpPr>
        <p:spPr bwMode="auto">
          <a:xfrm>
            <a:off x="4921344" y="4844659"/>
            <a:ext cx="359740" cy="331787"/>
          </a:xfrm>
          <a:prstGeom prst="ellipse">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2000" dirty="0">
                <a:solidFill>
                  <a:srgbClr val="000000"/>
                </a:solidFill>
              </a:rPr>
              <a:t>2</a:t>
            </a:r>
          </a:p>
        </p:txBody>
      </p:sp>
      <p:grpSp>
        <p:nvGrpSpPr>
          <p:cNvPr id="3" name="Group 2"/>
          <p:cNvGrpSpPr/>
          <p:nvPr/>
        </p:nvGrpSpPr>
        <p:grpSpPr>
          <a:xfrm>
            <a:off x="3631255" y="2162175"/>
            <a:ext cx="2939917" cy="3048793"/>
            <a:chOff x="2724151" y="2152616"/>
            <a:chExt cx="2162173" cy="2838987"/>
          </a:xfrm>
        </p:grpSpPr>
        <p:sp>
          <p:nvSpPr>
            <p:cNvPr id="115737" name="Line 25"/>
            <p:cNvSpPr>
              <a:spLocks noChangeShapeType="1"/>
            </p:cNvSpPr>
            <p:nvPr/>
          </p:nvSpPr>
          <p:spPr bwMode="auto">
            <a:xfrm>
              <a:off x="2724151" y="2152616"/>
              <a:ext cx="2162173" cy="2838987"/>
            </a:xfrm>
            <a:prstGeom prst="line">
              <a:avLst/>
            </a:prstGeom>
            <a:ln w="28575">
              <a:solidFill>
                <a:srgbClr val="44C8F5"/>
              </a:solidFill>
              <a:headEnd/>
              <a:tailEnd type="arrow" w="med" len="me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endParaRPr lang="en-US" sz="2000">
                <a:solidFill>
                  <a:srgbClr val="FFFFFF"/>
                </a:solidFill>
              </a:endParaRPr>
            </a:p>
          </p:txBody>
        </p:sp>
        <p:sp>
          <p:nvSpPr>
            <p:cNvPr id="115738" name="Oval 26"/>
            <p:cNvSpPr>
              <a:spLocks noChangeArrowheads="1"/>
            </p:cNvSpPr>
            <p:nvPr/>
          </p:nvSpPr>
          <p:spPr bwMode="auto">
            <a:xfrm>
              <a:off x="3675703" y="3433270"/>
              <a:ext cx="269875" cy="277812"/>
            </a:xfrm>
            <a:prstGeom prst="ellipse">
              <a:avLst/>
            </a:prstGeom>
            <a:ln>
              <a:solidFill>
                <a:srgbClr val="44C8F5"/>
              </a:solidFill>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2000" dirty="0">
                  <a:solidFill>
                    <a:srgbClr val="000000"/>
                  </a:solidFill>
                </a:rPr>
                <a:t>3</a:t>
              </a:r>
            </a:p>
          </p:txBody>
        </p:sp>
      </p:grpSp>
      <p:grpSp>
        <p:nvGrpSpPr>
          <p:cNvPr id="115745" name="Group 33"/>
          <p:cNvGrpSpPr>
            <a:grpSpLocks/>
          </p:cNvGrpSpPr>
          <p:nvPr/>
        </p:nvGrpSpPr>
        <p:grpSpPr bwMode="auto">
          <a:xfrm>
            <a:off x="605423" y="5258531"/>
            <a:ext cx="2962562" cy="1169987"/>
            <a:chOff x="-1101" y="2485"/>
            <a:chExt cx="1400" cy="737"/>
          </a:xfrm>
        </p:grpSpPr>
        <p:sp>
          <p:nvSpPr>
            <p:cNvPr id="115746" name="Rectangle 34"/>
            <p:cNvSpPr>
              <a:spLocks noChangeArrowheads="1"/>
            </p:cNvSpPr>
            <p:nvPr/>
          </p:nvSpPr>
          <p:spPr bwMode="auto">
            <a:xfrm>
              <a:off x="-1101" y="2485"/>
              <a:ext cx="1400" cy="737"/>
            </a:xfrm>
            <a:prstGeom prst="rect">
              <a:avLst/>
            </a:prstGeom>
            <a:gradFill rotWithShape="1">
              <a:gsLst>
                <a:gs pos="0">
                  <a:srgbClr val="FFFFFF">
                    <a:gamma/>
                    <a:tint val="0"/>
                    <a:invGamma/>
                    <a:alpha val="20000"/>
                  </a:srgbClr>
                </a:gs>
                <a:gs pos="100000">
                  <a:srgbClr val="FFFFFF">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a:solidFill>
                  <a:srgbClr val="FFFFFF"/>
                </a:solidFill>
              </a:endParaRPr>
            </a:p>
          </p:txBody>
        </p:sp>
        <p:sp>
          <p:nvSpPr>
            <p:cNvPr id="115747" name="Rectangle 35"/>
            <p:cNvSpPr>
              <a:spLocks noChangeArrowheads="1"/>
            </p:cNvSpPr>
            <p:nvPr/>
          </p:nvSpPr>
          <p:spPr bwMode="grayWhite">
            <a:xfrm>
              <a:off x="-1055" y="3004"/>
              <a:ext cx="174" cy="164"/>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endParaRPr lang="en-US" sz="2000">
                <a:solidFill>
                  <a:srgbClr val="FFFFFF"/>
                </a:solidFill>
              </a:endParaRPr>
            </a:p>
          </p:txBody>
        </p:sp>
        <p:sp>
          <p:nvSpPr>
            <p:cNvPr id="115748" name="Rectangle 36"/>
            <p:cNvSpPr>
              <a:spLocks noChangeArrowheads="1"/>
            </p:cNvSpPr>
            <p:nvPr/>
          </p:nvSpPr>
          <p:spPr bwMode="auto">
            <a:xfrm>
              <a:off x="-1092" y="2495"/>
              <a:ext cx="675"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383D4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fontAlgn="base">
                <a:spcBef>
                  <a:spcPct val="0"/>
                </a:spcBef>
                <a:spcAft>
                  <a:spcPct val="0"/>
                </a:spcAft>
              </a:pPr>
              <a:r>
                <a:rPr lang="en-US" sz="1600" b="1">
                  <a:solidFill>
                    <a:srgbClr val="FFFFFF"/>
                  </a:solidFill>
                  <a:effectLst>
                    <a:outerShdw blurRad="38100" dist="38100" dir="2700000" algn="tl">
                      <a:srgbClr val="000000"/>
                    </a:outerShdw>
                  </a:effectLst>
                  <a:latin typeface="Segoe Semibold" pitchFamily="34" charset="0"/>
                </a:rPr>
                <a:t>Provided by:</a:t>
              </a:r>
            </a:p>
          </p:txBody>
        </p:sp>
        <p:sp>
          <p:nvSpPr>
            <p:cNvPr id="115749" name="Rectangle 37"/>
            <p:cNvSpPr>
              <a:spLocks noChangeArrowheads="1"/>
            </p:cNvSpPr>
            <p:nvPr/>
          </p:nvSpPr>
          <p:spPr bwMode="auto">
            <a:xfrm>
              <a:off x="-850" y="2711"/>
              <a:ext cx="49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fontAlgn="base">
                <a:spcBef>
                  <a:spcPct val="0"/>
                </a:spcBef>
                <a:spcAft>
                  <a:spcPct val="0"/>
                </a:spcAft>
              </a:pPr>
              <a:r>
                <a:rPr lang="en-US" sz="1500" b="1">
                  <a:solidFill>
                    <a:srgbClr val="FFFFFF"/>
                  </a:solidFill>
                  <a:effectLst>
                    <a:outerShdw blurRad="38100" dist="38100" dir="2700000" algn="tl">
                      <a:srgbClr val="000000"/>
                    </a:outerShdw>
                  </a:effectLst>
                  <a:latin typeface="Segoe Semibold" pitchFamily="34" charset="0"/>
                </a:rPr>
                <a:t>Microsoft</a:t>
              </a:r>
            </a:p>
          </p:txBody>
        </p:sp>
        <p:sp>
          <p:nvSpPr>
            <p:cNvPr id="115750" name="Rectangle 38"/>
            <p:cNvSpPr>
              <a:spLocks noChangeArrowheads="1"/>
            </p:cNvSpPr>
            <p:nvPr/>
          </p:nvSpPr>
          <p:spPr bwMode="auto">
            <a:xfrm>
              <a:off x="-839" y="3003"/>
              <a:ext cx="409"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383D4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fontAlgn="base">
                <a:spcBef>
                  <a:spcPct val="0"/>
                </a:spcBef>
                <a:spcAft>
                  <a:spcPct val="0"/>
                </a:spcAft>
              </a:pPr>
              <a:r>
                <a:rPr lang="en-US" sz="1500" b="1" dirty="0">
                  <a:solidFill>
                    <a:srgbClr val="FFFFFF"/>
                  </a:solidFill>
                  <a:effectLst>
                    <a:outerShdw blurRad="38100" dist="38100" dir="2700000" algn="tl">
                      <a:srgbClr val="000000"/>
                    </a:outerShdw>
                  </a:effectLst>
                  <a:latin typeface="Segoe Semibold" pitchFamily="34" charset="0"/>
                </a:rPr>
                <a:t>IHV/ISV</a:t>
              </a:r>
            </a:p>
          </p:txBody>
        </p:sp>
        <p:sp>
          <p:nvSpPr>
            <p:cNvPr id="115751" name="Rectangle 39"/>
            <p:cNvSpPr>
              <a:spLocks noChangeArrowheads="1"/>
            </p:cNvSpPr>
            <p:nvPr/>
          </p:nvSpPr>
          <p:spPr bwMode="auto">
            <a:xfrm>
              <a:off x="-1062" y="2714"/>
              <a:ext cx="174" cy="169"/>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endParaRPr lang="en-US" sz="2000">
                <a:solidFill>
                  <a:srgbClr val="FFFFFF"/>
                </a:solidFill>
              </a:endParaRPr>
            </a:p>
          </p:txBody>
        </p:sp>
      </p:grpSp>
      <p:sp>
        <p:nvSpPr>
          <p:cNvPr id="2" name="Slide Number Placeholder 1"/>
          <p:cNvSpPr>
            <a:spLocks noGrp="1"/>
          </p:cNvSpPr>
          <p:nvPr>
            <p:ph type="sldNum" sz="quarter" idx="4294967295"/>
          </p:nvPr>
        </p:nvSpPr>
        <p:spPr>
          <a:xfrm>
            <a:off x="10582382" y="6356351"/>
            <a:ext cx="997002" cy="365125"/>
          </a:xfrm>
          <a:prstGeom prst="rect">
            <a:avLst/>
          </a:prstGeom>
        </p:spPr>
        <p:txBody>
          <a:bodyPr/>
          <a:lstStyle/>
          <a:p>
            <a:fld id="{CBFD4B29-B783-4040-9EC3-185A4F59C67A}" type="slidenum">
              <a:rPr lang="en-US" smtClean="0"/>
              <a:pPr/>
              <a:t>17</a:t>
            </a:fld>
            <a:endParaRPr lang="en-US" dirty="0"/>
          </a:p>
        </p:txBody>
      </p:sp>
      <p:sp>
        <p:nvSpPr>
          <p:cNvPr id="41" name="AutoShape 8"/>
          <p:cNvSpPr>
            <a:spLocks noChangeArrowheads="1"/>
          </p:cNvSpPr>
          <p:nvPr/>
        </p:nvSpPr>
        <p:spPr bwMode="auto">
          <a:xfrm>
            <a:off x="6399133" y="1219200"/>
            <a:ext cx="4583929" cy="1951038"/>
          </a:xfrm>
          <a:prstGeom prst="plus">
            <a:avLst>
              <a:gd name="adj" fmla="val 0"/>
            </a:avLst>
          </a:prstGeom>
          <a:ln>
            <a:headEnd/>
            <a:tailEnd/>
          </a:ln>
          <a:extLst/>
        </p:spPr>
        <p:style>
          <a:lnRef idx="1">
            <a:schemeClr val="accent5"/>
          </a:lnRef>
          <a:fillRef idx="2">
            <a:schemeClr val="accent5"/>
          </a:fillRef>
          <a:effectRef idx="1">
            <a:schemeClr val="accent5"/>
          </a:effectRef>
          <a:fontRef idx="minor">
            <a:schemeClr val="dk1"/>
          </a:fontRef>
        </p:style>
        <p:txBody>
          <a:bodyPr anchor="ctr"/>
          <a:lstStyle/>
          <a:p>
            <a:pPr fontAlgn="base">
              <a:lnSpc>
                <a:spcPct val="90000"/>
              </a:lnSpc>
              <a:spcBef>
                <a:spcPct val="0"/>
              </a:spcBef>
              <a:spcAft>
                <a:spcPct val="0"/>
              </a:spcAft>
            </a:pPr>
            <a:endParaRPr lang="en-US" b="1" dirty="0">
              <a:solidFill>
                <a:srgbClr val="000000"/>
              </a:solidFill>
            </a:endParaRPr>
          </a:p>
        </p:txBody>
      </p:sp>
      <p:sp>
        <p:nvSpPr>
          <p:cNvPr id="42" name="AutoShape 17"/>
          <p:cNvSpPr>
            <a:spLocks noChangeArrowheads="1"/>
          </p:cNvSpPr>
          <p:nvPr/>
        </p:nvSpPr>
        <p:spPr bwMode="auto">
          <a:xfrm rot="16200000">
            <a:off x="8107464" y="745866"/>
            <a:ext cx="1312863" cy="2901199"/>
          </a:xfrm>
          <a:prstGeom prst="plus">
            <a:avLst>
              <a:gd name="adj" fmla="val 0"/>
            </a:avLst>
          </a:prstGeom>
          <a:ln>
            <a:headEnd/>
            <a:tailEnd/>
          </a:ln>
          <a:effectLst>
            <a:glow rad="139700">
              <a:schemeClr val="accent5">
                <a:satMod val="175000"/>
                <a:alpha val="40000"/>
              </a:schemeClr>
            </a:glow>
            <a:outerShdw blurRad="50800" dist="38100" dir="5400000" rotWithShape="0">
              <a:srgbClr val="000000">
                <a:alpha val="43137"/>
              </a:srgbClr>
            </a:outerShdw>
          </a:effectLst>
          <a:extLst/>
        </p:spPr>
        <p:style>
          <a:lnRef idx="1">
            <a:schemeClr val="accent5"/>
          </a:lnRef>
          <a:fillRef idx="2">
            <a:schemeClr val="accent5"/>
          </a:fillRef>
          <a:effectRef idx="1">
            <a:schemeClr val="accent5"/>
          </a:effectRef>
          <a:fontRef idx="minor">
            <a:schemeClr val="dk1"/>
          </a:fontRef>
        </p:style>
        <p:txBody>
          <a:bodyPr vert="eaVert" anchor="ctr"/>
          <a:lstStyle/>
          <a:p>
            <a:pPr algn="ctr" fontAlgn="base">
              <a:lnSpc>
                <a:spcPct val="90000"/>
              </a:lnSpc>
              <a:spcBef>
                <a:spcPct val="0"/>
              </a:spcBef>
              <a:spcAft>
                <a:spcPct val="0"/>
              </a:spcAft>
            </a:pPr>
            <a:r>
              <a:rPr lang="en-US" sz="1600" b="1" dirty="0" err="1" smtClean="0">
                <a:solidFill>
                  <a:srgbClr val="000000"/>
                </a:solidFill>
              </a:rPr>
              <a:t>RemoteFX</a:t>
            </a:r>
            <a:r>
              <a:rPr lang="en-US" sz="1600" b="1" dirty="0" smtClean="0">
                <a:solidFill>
                  <a:srgbClr val="000000"/>
                </a:solidFill>
              </a:rPr>
              <a:t> VM on </a:t>
            </a:r>
          </a:p>
          <a:p>
            <a:pPr algn="ctr" fontAlgn="base">
              <a:lnSpc>
                <a:spcPct val="90000"/>
              </a:lnSpc>
              <a:spcBef>
                <a:spcPct val="0"/>
              </a:spcBef>
              <a:spcAft>
                <a:spcPct val="0"/>
              </a:spcAft>
            </a:pPr>
            <a:r>
              <a:rPr lang="en-US" sz="1600" b="1" dirty="0" smtClean="0">
                <a:solidFill>
                  <a:srgbClr val="000000"/>
                </a:solidFill>
              </a:rPr>
              <a:t>RDVH Server</a:t>
            </a:r>
            <a:endParaRPr lang="en-US" sz="1600" b="1" dirty="0">
              <a:solidFill>
                <a:srgbClr val="000000"/>
              </a:solidFill>
            </a:endParaRPr>
          </a:p>
        </p:txBody>
      </p:sp>
      <p:sp>
        <p:nvSpPr>
          <p:cNvPr id="40" name="Rectangle 10"/>
          <p:cNvSpPr>
            <a:spLocks noChangeArrowheads="1"/>
          </p:cNvSpPr>
          <p:nvPr/>
        </p:nvSpPr>
        <p:spPr bwMode="auto">
          <a:xfrm>
            <a:off x="6571174" y="4007678"/>
            <a:ext cx="4411888" cy="488122"/>
          </a:xfrm>
          <a:prstGeom prst="rect">
            <a:avLst/>
          </a:prstGeom>
          <a:ln>
            <a:headEnd/>
            <a:tailEnd/>
          </a:ln>
          <a:effectLst>
            <a:glow rad="139700">
              <a:schemeClr val="accent5">
                <a:satMod val="175000"/>
                <a:alpha val="40000"/>
              </a:schemeClr>
            </a:glow>
            <a:outerShdw blurRad="50800" dist="38100" dir="5400000" rotWithShape="0">
              <a:srgbClr val="000000">
                <a:alpha val="43137"/>
              </a:srgbClr>
            </a:outerShdw>
          </a:effectLst>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1600" b="1" dirty="0" smtClean="0">
                <a:solidFill>
                  <a:schemeClr val="bg1"/>
                </a:solidFill>
              </a:rPr>
              <a:t>Remote FX Generic USB Driver</a:t>
            </a:r>
            <a:endParaRPr lang="en-US" sz="1600" dirty="0">
              <a:solidFill>
                <a:schemeClr val="bg1"/>
              </a:solidFill>
            </a:endParaRPr>
          </a:p>
        </p:txBody>
      </p:sp>
      <p:grpSp>
        <p:nvGrpSpPr>
          <p:cNvPr id="7" name="Group 6"/>
          <p:cNvGrpSpPr/>
          <p:nvPr/>
        </p:nvGrpSpPr>
        <p:grpSpPr>
          <a:xfrm>
            <a:off x="10983062" y="4251739"/>
            <a:ext cx="756928" cy="959230"/>
            <a:chOff x="8239445" y="4251738"/>
            <a:chExt cx="567844" cy="959230"/>
          </a:xfrm>
        </p:grpSpPr>
        <p:cxnSp>
          <p:nvCxnSpPr>
            <p:cNvPr id="6" name="Elbow Connector 5"/>
            <p:cNvCxnSpPr>
              <a:stCxn id="115722" idx="3"/>
              <a:endCxn id="40" idx="3"/>
            </p:cNvCxnSpPr>
            <p:nvPr/>
          </p:nvCxnSpPr>
          <p:spPr>
            <a:xfrm flipH="1" flipV="1">
              <a:off x="8239445" y="4251738"/>
              <a:ext cx="223997" cy="959230"/>
            </a:xfrm>
            <a:prstGeom prst="bentConnector3">
              <a:avLst>
                <a:gd name="adj1" fmla="val -76561"/>
              </a:avLst>
            </a:prstGeom>
            <a:ln w="28575">
              <a:solidFill>
                <a:srgbClr val="44C8F5"/>
              </a:solidFill>
              <a:tailEnd type="arrow"/>
            </a:ln>
          </p:spPr>
          <p:style>
            <a:lnRef idx="2">
              <a:schemeClr val="accent1"/>
            </a:lnRef>
            <a:fillRef idx="0">
              <a:schemeClr val="accent1"/>
            </a:fillRef>
            <a:effectRef idx="1">
              <a:schemeClr val="accent1"/>
            </a:effectRef>
            <a:fontRef idx="minor">
              <a:schemeClr val="tx1"/>
            </a:fontRef>
          </p:style>
        </p:cxnSp>
        <p:sp>
          <p:nvSpPr>
            <p:cNvPr id="51" name="Oval 38"/>
            <p:cNvSpPr>
              <a:spLocks noChangeArrowheads="1"/>
            </p:cNvSpPr>
            <p:nvPr/>
          </p:nvSpPr>
          <p:spPr bwMode="auto">
            <a:xfrm>
              <a:off x="8532651" y="4495798"/>
              <a:ext cx="274638" cy="441325"/>
            </a:xfrm>
            <a:prstGeom prst="ellipse">
              <a:avLst/>
            </a:prstGeom>
            <a:ln w="28575">
              <a:solidFill>
                <a:srgbClr val="44C8F5"/>
              </a:solidFill>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1600" dirty="0">
                  <a:solidFill>
                    <a:srgbClr val="000000"/>
                  </a:solidFill>
                </a:rPr>
                <a:t>4</a:t>
              </a:r>
            </a:p>
          </p:txBody>
        </p:sp>
      </p:grpSp>
      <p:sp>
        <p:nvSpPr>
          <p:cNvPr id="36" name="Text Box 21"/>
          <p:cNvSpPr txBox="1">
            <a:spLocks noChangeArrowheads="1"/>
          </p:cNvSpPr>
          <p:nvPr/>
        </p:nvSpPr>
        <p:spPr bwMode="auto">
          <a:xfrm>
            <a:off x="472076" y="3048000"/>
            <a:ext cx="570989" cy="338554"/>
          </a:xfrm>
          <a:prstGeom prst="rect">
            <a:avLst/>
          </a:prstGeom>
          <a:noFill/>
          <a:ln>
            <a:noFill/>
          </a:ln>
          <a:effectLst/>
          <a:extLst>
            <a:ext uri="{909E8E84-426E-40DD-AFC4-6F175D3DCCD1}">
              <a14:hiddenFill xmlns:a14="http://schemas.microsoft.com/office/drawing/2010/main">
                <a:gradFill rotWithShape="1">
                  <a:gsLst>
                    <a:gs pos="0">
                      <a:schemeClr val="hlink"/>
                    </a:gs>
                    <a:gs pos="50000">
                      <a:schemeClr val="hlink">
                        <a:gamma/>
                        <a:tint val="53725"/>
                        <a:invGamma/>
                      </a:schemeClr>
                    </a:gs>
                    <a:gs pos="100000">
                      <a:schemeClr val="hlink"/>
                    </a:gs>
                  </a:gsLst>
                  <a:lin ang="2700000" scaled="1"/>
                </a:gradFill>
              </a14:hiddenFill>
            </a:ext>
            <a:ext uri="{91240B29-F687-4F45-9708-019B960494DF}">
              <a14:hiddenLine xmlns:a14="http://schemas.microsoft.com/office/drawing/2010/main" w="317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1600" dirty="0">
                <a:solidFill>
                  <a:srgbClr val="FFFFFF"/>
                </a:solidFill>
              </a:rPr>
              <a:t>User</a:t>
            </a:r>
          </a:p>
        </p:txBody>
      </p:sp>
      <p:sp>
        <p:nvSpPr>
          <p:cNvPr id="37" name="Text Box 22"/>
          <p:cNvSpPr txBox="1">
            <a:spLocks noChangeArrowheads="1"/>
          </p:cNvSpPr>
          <p:nvPr/>
        </p:nvSpPr>
        <p:spPr bwMode="auto">
          <a:xfrm>
            <a:off x="447948" y="3502025"/>
            <a:ext cx="719556" cy="338554"/>
          </a:xfrm>
          <a:prstGeom prst="rect">
            <a:avLst/>
          </a:prstGeom>
          <a:noFill/>
          <a:ln>
            <a:noFill/>
          </a:ln>
          <a:effectLst/>
          <a:extLst>
            <a:ext uri="{909E8E84-426E-40DD-AFC4-6F175D3DCCD1}">
              <a14:hiddenFill xmlns:a14="http://schemas.microsoft.com/office/drawing/2010/main">
                <a:gradFill rotWithShape="1">
                  <a:gsLst>
                    <a:gs pos="0">
                      <a:schemeClr val="hlink"/>
                    </a:gs>
                    <a:gs pos="50000">
                      <a:schemeClr val="hlink">
                        <a:gamma/>
                        <a:tint val="53725"/>
                        <a:invGamma/>
                      </a:schemeClr>
                    </a:gs>
                    <a:gs pos="100000">
                      <a:schemeClr val="hlink"/>
                    </a:gs>
                  </a:gsLst>
                  <a:lin ang="2700000" scaled="1"/>
                </a:gradFill>
              </a14:hiddenFill>
            </a:ext>
            <a:ext uri="{91240B29-F687-4F45-9708-019B960494DF}">
              <a14:hiddenLine xmlns:a14="http://schemas.microsoft.com/office/drawing/2010/main" w="317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1600" dirty="0">
                <a:solidFill>
                  <a:srgbClr val="FFFFFF"/>
                </a:solidFill>
              </a:rPr>
              <a:t>Kernel</a:t>
            </a:r>
          </a:p>
        </p:txBody>
      </p:sp>
      <p:grpSp>
        <p:nvGrpSpPr>
          <p:cNvPr id="39" name="Group 38"/>
          <p:cNvGrpSpPr/>
          <p:nvPr/>
        </p:nvGrpSpPr>
        <p:grpSpPr>
          <a:xfrm>
            <a:off x="5141317" y="5786171"/>
            <a:ext cx="1493451" cy="343961"/>
            <a:chOff x="7122216" y="5127835"/>
            <a:chExt cx="1120380" cy="274638"/>
          </a:xfrm>
        </p:grpSpPr>
        <p:cxnSp>
          <p:nvCxnSpPr>
            <p:cNvPr id="43" name="Elbow Connector 42"/>
            <p:cNvCxnSpPr>
              <a:stCxn id="47" idx="1"/>
              <a:endCxn id="115723" idx="1"/>
            </p:cNvCxnSpPr>
            <p:nvPr/>
          </p:nvCxnSpPr>
          <p:spPr>
            <a:xfrm>
              <a:off x="7122216" y="5270389"/>
              <a:ext cx="1120380" cy="30680"/>
            </a:xfrm>
            <a:prstGeom prst="bentConnector3">
              <a:avLst>
                <a:gd name="adj1" fmla="val 50000"/>
              </a:avLst>
            </a:prstGeom>
            <a:ln w="28575">
              <a:solidFill>
                <a:srgbClr val="44C8F5"/>
              </a:solidFill>
              <a:tailEnd type="arrow"/>
            </a:ln>
          </p:spPr>
          <p:style>
            <a:lnRef idx="1">
              <a:schemeClr val="accent5"/>
            </a:lnRef>
            <a:fillRef idx="2">
              <a:schemeClr val="accent5"/>
            </a:fillRef>
            <a:effectRef idx="1">
              <a:schemeClr val="accent5"/>
            </a:effectRef>
            <a:fontRef idx="minor">
              <a:schemeClr val="dk1"/>
            </a:fontRef>
          </p:style>
        </p:cxnSp>
        <p:sp>
          <p:nvSpPr>
            <p:cNvPr id="44" name="Oval 38"/>
            <p:cNvSpPr>
              <a:spLocks noChangeArrowheads="1"/>
            </p:cNvSpPr>
            <p:nvPr/>
          </p:nvSpPr>
          <p:spPr bwMode="auto">
            <a:xfrm>
              <a:off x="7574213" y="5127835"/>
              <a:ext cx="274638" cy="274638"/>
            </a:xfrm>
            <a:prstGeom prst="ellipse">
              <a:avLst/>
            </a:prstGeom>
            <a:ln>
              <a:solidFill>
                <a:schemeClr val="bg1"/>
              </a:solidFill>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1600" dirty="0">
                  <a:solidFill>
                    <a:srgbClr val="000000"/>
                  </a:solidFill>
                </a:rPr>
                <a:t>1</a:t>
              </a:r>
            </a:p>
          </p:txBody>
        </p:sp>
      </p:grpSp>
      <p:sp>
        <p:nvSpPr>
          <p:cNvPr id="47" name="Litebulb"/>
          <p:cNvSpPr>
            <a:spLocks noEditPoints="1" noChangeArrowheads="1"/>
          </p:cNvSpPr>
          <p:nvPr/>
        </p:nvSpPr>
        <p:spPr bwMode="auto">
          <a:xfrm>
            <a:off x="4473177" y="5640675"/>
            <a:ext cx="668140" cy="899398"/>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endParaRPr lang="en-US"/>
          </a:p>
        </p:txBody>
      </p:sp>
      <p:grpSp>
        <p:nvGrpSpPr>
          <p:cNvPr id="13" name="Group 12"/>
          <p:cNvGrpSpPr/>
          <p:nvPr/>
        </p:nvGrpSpPr>
        <p:grpSpPr>
          <a:xfrm>
            <a:off x="3646163" y="2072750"/>
            <a:ext cx="2767880" cy="770698"/>
            <a:chOff x="3690985" y="2057558"/>
            <a:chExt cx="2767880" cy="770698"/>
          </a:xfrm>
        </p:grpSpPr>
        <p:grpSp>
          <p:nvGrpSpPr>
            <p:cNvPr id="12" name="Group 11"/>
            <p:cNvGrpSpPr/>
            <p:nvPr/>
          </p:nvGrpSpPr>
          <p:grpSpPr>
            <a:xfrm>
              <a:off x="3690985" y="2162175"/>
              <a:ext cx="2767880" cy="666081"/>
              <a:chOff x="3423307" y="1540034"/>
              <a:chExt cx="2767880" cy="666081"/>
            </a:xfrm>
          </p:grpSpPr>
          <p:sp>
            <p:nvSpPr>
              <p:cNvPr id="115725" name="Line 13"/>
              <p:cNvSpPr>
                <a:spLocks noChangeShapeType="1"/>
              </p:cNvSpPr>
              <p:nvPr/>
            </p:nvSpPr>
            <p:spPr bwMode="auto">
              <a:xfrm>
                <a:off x="3423307" y="1540034"/>
                <a:ext cx="2767880" cy="34288"/>
              </a:xfrm>
              <a:prstGeom prst="line">
                <a:avLst/>
              </a:prstGeom>
              <a:ln>
                <a:headEnd/>
                <a:tailEnd type="arrow" w="med" len="med"/>
              </a:ln>
              <a:extLst/>
            </p:spPr>
            <p:style>
              <a:lnRef idx="3">
                <a:schemeClr val="accent6"/>
              </a:lnRef>
              <a:fillRef idx="0">
                <a:schemeClr val="accent6"/>
              </a:fillRef>
              <a:effectRef idx="2">
                <a:schemeClr val="accent6"/>
              </a:effectRef>
              <a:fontRef idx="minor">
                <a:schemeClr val="tx1"/>
              </a:fontRef>
            </p:style>
            <p:txBody>
              <a:bodyPr vert="vert" wrap="none" anchor="ctr"/>
              <a:lstStyle/>
              <a:p>
                <a:pPr algn="ctr" fontAlgn="base">
                  <a:spcBef>
                    <a:spcPct val="0"/>
                  </a:spcBef>
                  <a:spcAft>
                    <a:spcPct val="0"/>
                  </a:spcAft>
                </a:pPr>
                <a:endParaRPr lang="en-US" sz="2000" b="1" dirty="0">
                  <a:solidFill>
                    <a:srgbClr val="FFFFFF"/>
                  </a:solidFill>
                </a:endParaRPr>
              </a:p>
            </p:txBody>
          </p:sp>
          <p:sp>
            <p:nvSpPr>
              <p:cNvPr id="38" name="Text Box 22"/>
              <p:cNvSpPr txBox="1">
                <a:spLocks noChangeArrowheads="1"/>
              </p:cNvSpPr>
              <p:nvPr/>
            </p:nvSpPr>
            <p:spPr bwMode="auto">
              <a:xfrm>
                <a:off x="4524746" y="1836783"/>
                <a:ext cx="583814" cy="369332"/>
              </a:xfrm>
              <a:prstGeom prst="rect">
                <a:avLst/>
              </a:prstGeom>
              <a:noFill/>
              <a:ln>
                <a:noFill/>
              </a:ln>
              <a:effectLst/>
              <a:extLst>
                <a:ext uri="{909E8E84-426E-40DD-AFC4-6F175D3DCCD1}">
                  <a14:hiddenFill xmlns:a14="http://schemas.microsoft.com/office/drawing/2010/main">
                    <a:gradFill rotWithShape="1">
                      <a:gsLst>
                        <a:gs pos="0">
                          <a:schemeClr val="hlink"/>
                        </a:gs>
                        <a:gs pos="50000">
                          <a:schemeClr val="hlink">
                            <a:gamma/>
                            <a:tint val="53725"/>
                            <a:invGamma/>
                          </a:schemeClr>
                        </a:gs>
                        <a:gs pos="100000">
                          <a:schemeClr val="hlink"/>
                        </a:gs>
                      </a:gsLst>
                      <a:lin ang="2700000" scaled="1"/>
                    </a:gradFill>
                  </a14:hiddenFill>
                </a:ext>
                <a:ext uri="{91240B29-F687-4F45-9708-019B960494DF}">
                  <a14:hiddenLine xmlns:a14="http://schemas.microsoft.com/office/drawing/2010/main" w="317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b="1" dirty="0" smtClean="0">
                    <a:solidFill>
                      <a:srgbClr val="FFFFFF"/>
                    </a:solidFill>
                  </a:rPr>
                  <a:t>RDP</a:t>
                </a:r>
                <a:endParaRPr lang="en-US" b="1" dirty="0">
                  <a:solidFill>
                    <a:srgbClr val="FFFFFF"/>
                  </a:solidFill>
                </a:endParaRPr>
              </a:p>
            </p:txBody>
          </p:sp>
        </p:grpSp>
        <p:sp>
          <p:nvSpPr>
            <p:cNvPr id="45" name="Oval 14"/>
            <p:cNvSpPr>
              <a:spLocks noChangeArrowheads="1"/>
            </p:cNvSpPr>
            <p:nvPr/>
          </p:nvSpPr>
          <p:spPr bwMode="auto">
            <a:xfrm>
              <a:off x="4895055" y="2057558"/>
              <a:ext cx="359740" cy="277813"/>
            </a:xfrm>
            <a:prstGeom prst="ellipse">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2000" dirty="0">
                  <a:solidFill>
                    <a:srgbClr val="000000"/>
                  </a:solidFill>
                </a:rPr>
                <a:t>5</a:t>
              </a:r>
            </a:p>
          </p:txBody>
        </p:sp>
      </p:grpSp>
      <p:sp>
        <p:nvSpPr>
          <p:cNvPr id="4" name="Title 3"/>
          <p:cNvSpPr>
            <a:spLocks noGrp="1"/>
          </p:cNvSpPr>
          <p:nvPr>
            <p:ph type="title"/>
          </p:nvPr>
        </p:nvSpPr>
        <p:spPr/>
        <p:txBody>
          <a:bodyPr/>
          <a:lstStyle/>
          <a:p>
            <a:r>
              <a:rPr lang="en-US" dirty="0" smtClean="0"/>
              <a:t>USB Redirection – RDP Client Side Behavior</a:t>
            </a:r>
            <a:endParaRPr lang="en-US" dirty="0"/>
          </a:p>
        </p:txBody>
      </p:sp>
    </p:spTree>
    <p:extLst>
      <p:ext uri="{BB962C8B-B14F-4D97-AF65-F5344CB8AC3E}">
        <p14:creationId xmlns:p14="http://schemas.microsoft.com/office/powerpoint/2010/main" val="19617661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57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57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7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7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57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115718" grpId="0" animBg="1"/>
      <p:bldP spid="115722" grpId="0" animBg="1"/>
      <p:bldP spid="115723" grpId="0" animBg="1"/>
      <p:bldP spid="115714" grpId="0" animBg="1"/>
      <p:bldP spid="115724" grpId="0" animBg="1"/>
      <p:bldP spid="41" grpId="0" animBg="1"/>
      <p:bldP spid="42" grpId="0" animBg="1"/>
      <p:bldP spid="40" grpId="0" animBg="1"/>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a:stCxn id="115723" idx="3"/>
            <a:endCxn id="115722" idx="3"/>
          </p:cNvCxnSpPr>
          <p:nvPr/>
        </p:nvCxnSpPr>
        <p:spPr>
          <a:xfrm flipH="1" flipV="1">
            <a:off x="10969945" y="4991604"/>
            <a:ext cx="3" cy="777370"/>
          </a:xfrm>
          <a:prstGeom prst="bentConnector3">
            <a:avLst>
              <a:gd name="adj1" fmla="val -7620000000"/>
            </a:avLst>
          </a:prstGeom>
          <a:ln>
            <a:solidFill>
              <a:srgbClr val="44C8F5"/>
            </a:solidFill>
            <a:tailEnd type="arrow"/>
          </a:ln>
        </p:spPr>
        <p:style>
          <a:lnRef idx="3">
            <a:schemeClr val="accent1"/>
          </a:lnRef>
          <a:fillRef idx="0">
            <a:schemeClr val="accent1"/>
          </a:fillRef>
          <a:effectRef idx="2">
            <a:schemeClr val="accent1"/>
          </a:effectRef>
          <a:fontRef idx="minor">
            <a:schemeClr val="tx1"/>
          </a:fontRef>
        </p:style>
      </p:cxnSp>
      <p:sp>
        <p:nvSpPr>
          <p:cNvPr id="115716" name="Line 4"/>
          <p:cNvSpPr>
            <a:spLocks noChangeShapeType="1"/>
          </p:cNvSpPr>
          <p:nvPr/>
        </p:nvSpPr>
        <p:spPr bwMode="auto">
          <a:xfrm flipV="1">
            <a:off x="490939" y="3429000"/>
            <a:ext cx="11221761" cy="0"/>
          </a:xfrm>
          <a:prstGeom prst="line">
            <a:avLst/>
          </a:prstGeom>
          <a:noFill/>
          <a:ln w="508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a:solidFill>
                <a:srgbClr val="FFFFFF"/>
              </a:solidFill>
            </a:endParaRPr>
          </a:p>
        </p:txBody>
      </p:sp>
      <p:sp>
        <p:nvSpPr>
          <p:cNvPr id="115717" name="Rectangle 5"/>
          <p:cNvSpPr>
            <a:spLocks noChangeArrowheads="1"/>
          </p:cNvSpPr>
          <p:nvPr/>
        </p:nvSpPr>
        <p:spPr bwMode="auto">
          <a:xfrm>
            <a:off x="1222096" y="4048774"/>
            <a:ext cx="2769800" cy="942830"/>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1600" b="1" dirty="0">
                <a:solidFill>
                  <a:srgbClr val="000000"/>
                </a:solidFill>
              </a:rPr>
              <a:t>Windows Kernel</a:t>
            </a:r>
          </a:p>
          <a:p>
            <a:pPr algn="ctr" fontAlgn="base">
              <a:spcBef>
                <a:spcPct val="0"/>
              </a:spcBef>
              <a:spcAft>
                <a:spcPct val="0"/>
              </a:spcAft>
            </a:pPr>
            <a:r>
              <a:rPr lang="en-US" sz="1600" b="1" dirty="0">
                <a:solidFill>
                  <a:srgbClr val="000000"/>
                </a:solidFill>
              </a:rPr>
              <a:t>(I/O </a:t>
            </a:r>
            <a:r>
              <a:rPr lang="en-US" sz="1600" b="1" dirty="0" err="1">
                <a:solidFill>
                  <a:srgbClr val="000000"/>
                </a:solidFill>
              </a:rPr>
              <a:t>Mgr</a:t>
            </a:r>
            <a:r>
              <a:rPr lang="en-US" sz="1600" b="1" dirty="0">
                <a:solidFill>
                  <a:srgbClr val="000000"/>
                </a:solidFill>
              </a:rPr>
              <a:t>, PnP)</a:t>
            </a:r>
            <a:endParaRPr lang="en-US" sz="1600" dirty="0">
              <a:solidFill>
                <a:srgbClr val="000000"/>
              </a:solidFill>
            </a:endParaRPr>
          </a:p>
        </p:txBody>
      </p:sp>
      <p:sp>
        <p:nvSpPr>
          <p:cNvPr id="115722" name="Rectangle 10"/>
          <p:cNvSpPr>
            <a:spLocks noChangeArrowheads="1"/>
          </p:cNvSpPr>
          <p:nvPr/>
        </p:nvSpPr>
        <p:spPr bwMode="auto">
          <a:xfrm>
            <a:off x="6490129" y="4717760"/>
            <a:ext cx="4479816" cy="547688"/>
          </a:xfrm>
          <a:prstGeom prst="rect">
            <a:avLst/>
          </a:prstGeom>
          <a:ln>
            <a:headEnd/>
            <a:tailEnd/>
          </a:ln>
          <a:effectLst>
            <a:glow rad="139700">
              <a:schemeClr val="accent6">
                <a:satMod val="175000"/>
                <a:alpha val="40000"/>
              </a:schemeClr>
            </a:glow>
            <a:outerShdw blurRad="50800" dist="38100" dir="5400000" rotWithShape="0">
              <a:srgbClr val="000000">
                <a:alpha val="43137"/>
              </a:srgbClr>
            </a:outerShdw>
          </a:effectLst>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1600" b="1" dirty="0" smtClean="0">
                <a:solidFill>
                  <a:srgbClr val="000000"/>
                </a:solidFill>
              </a:rPr>
              <a:t>RemoteFX Device Proxy</a:t>
            </a:r>
            <a:endParaRPr lang="en-US" sz="1600" dirty="0">
              <a:solidFill>
                <a:srgbClr val="000000"/>
              </a:solidFill>
            </a:endParaRPr>
          </a:p>
        </p:txBody>
      </p:sp>
      <p:sp>
        <p:nvSpPr>
          <p:cNvPr id="115723" name="Rectangle 11"/>
          <p:cNvSpPr>
            <a:spLocks noChangeArrowheads="1"/>
          </p:cNvSpPr>
          <p:nvPr/>
        </p:nvSpPr>
        <p:spPr bwMode="auto">
          <a:xfrm>
            <a:off x="6513404" y="5495130"/>
            <a:ext cx="4456544" cy="547688"/>
          </a:xfrm>
          <a:prstGeom prst="rect">
            <a:avLst/>
          </a:prstGeom>
          <a:ln>
            <a:headEnd/>
            <a:tailEnd/>
          </a:ln>
          <a:effectLst>
            <a:glow rad="139700">
              <a:schemeClr val="accent6">
                <a:satMod val="175000"/>
                <a:alpha val="40000"/>
              </a:schemeClr>
            </a:glow>
            <a:outerShdw blurRad="50800" dist="38100" dir="5400000" rotWithShape="0">
              <a:srgbClr val="000000">
                <a:alpha val="43137"/>
              </a:srgbClr>
            </a:outerShdw>
          </a:effectLst>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1600" b="1" dirty="0" smtClean="0">
                <a:solidFill>
                  <a:srgbClr val="000000"/>
                </a:solidFill>
              </a:rPr>
              <a:t>RemoteFX USB HUB</a:t>
            </a:r>
            <a:endParaRPr lang="en-US" sz="1600" dirty="0">
              <a:solidFill>
                <a:srgbClr val="000000"/>
              </a:solidFill>
            </a:endParaRPr>
          </a:p>
        </p:txBody>
      </p:sp>
      <p:sp>
        <p:nvSpPr>
          <p:cNvPr id="115714" name="Line 2"/>
          <p:cNvSpPr>
            <a:spLocks noChangeShapeType="1"/>
          </p:cNvSpPr>
          <p:nvPr/>
        </p:nvSpPr>
        <p:spPr bwMode="auto">
          <a:xfrm>
            <a:off x="2957271" y="3138487"/>
            <a:ext cx="3544495" cy="2630487"/>
          </a:xfrm>
          <a:prstGeom prst="line">
            <a:avLst/>
          </a:prstGeom>
          <a:noFill/>
          <a:ln w="38100">
            <a:solidFill>
              <a:srgbClr val="44C8F5"/>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a:solidFill>
                <a:srgbClr val="FFFFFF"/>
              </a:solidFill>
            </a:endParaRPr>
          </a:p>
        </p:txBody>
      </p:sp>
      <p:sp>
        <p:nvSpPr>
          <p:cNvPr id="115724" name="Oval 12"/>
          <p:cNvSpPr>
            <a:spLocks noChangeArrowheads="1"/>
          </p:cNvSpPr>
          <p:nvPr/>
        </p:nvSpPr>
        <p:spPr bwMode="auto">
          <a:xfrm>
            <a:off x="4988338" y="4663917"/>
            <a:ext cx="359740" cy="277812"/>
          </a:xfrm>
          <a:prstGeom prst="ellipse">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2000" dirty="0">
                <a:solidFill>
                  <a:srgbClr val="000000"/>
                </a:solidFill>
              </a:rPr>
              <a:t>6</a:t>
            </a:r>
          </a:p>
        </p:txBody>
      </p:sp>
      <p:sp>
        <p:nvSpPr>
          <p:cNvPr id="115733" name="Rectangle 21"/>
          <p:cNvSpPr>
            <a:spLocks noChangeArrowheads="1"/>
          </p:cNvSpPr>
          <p:nvPr/>
        </p:nvSpPr>
        <p:spPr bwMode="grayWhite">
          <a:xfrm rot="16200000">
            <a:off x="8391903" y="1947125"/>
            <a:ext cx="654050" cy="4502041"/>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vert="eaVert" wrap="none" anchor="ctr"/>
          <a:lstStyle/>
          <a:p>
            <a:pPr algn="ctr" fontAlgn="base">
              <a:spcBef>
                <a:spcPct val="0"/>
              </a:spcBef>
              <a:spcAft>
                <a:spcPct val="0"/>
              </a:spcAft>
            </a:pPr>
            <a:r>
              <a:rPr lang="en-US" sz="1600" b="1" dirty="0" smtClean="0">
                <a:solidFill>
                  <a:srgbClr val="000000"/>
                </a:solidFill>
              </a:rPr>
              <a:t>USB Device</a:t>
            </a:r>
            <a:endParaRPr lang="en-US" sz="1600" b="1" dirty="0">
              <a:solidFill>
                <a:srgbClr val="000000"/>
              </a:solidFill>
            </a:endParaRPr>
          </a:p>
          <a:p>
            <a:pPr algn="ctr" fontAlgn="base">
              <a:spcBef>
                <a:spcPct val="0"/>
              </a:spcBef>
              <a:spcAft>
                <a:spcPct val="0"/>
              </a:spcAft>
            </a:pPr>
            <a:r>
              <a:rPr lang="en-US" sz="1600" b="1" dirty="0">
                <a:solidFill>
                  <a:srgbClr val="000000"/>
                </a:solidFill>
              </a:rPr>
              <a:t>Driver</a:t>
            </a:r>
          </a:p>
        </p:txBody>
      </p:sp>
      <p:sp>
        <p:nvSpPr>
          <p:cNvPr id="115738" name="Oval 26"/>
          <p:cNvSpPr>
            <a:spLocks noChangeArrowheads="1"/>
          </p:cNvSpPr>
          <p:nvPr/>
        </p:nvSpPr>
        <p:spPr bwMode="auto">
          <a:xfrm>
            <a:off x="11104995" y="5265448"/>
            <a:ext cx="292784" cy="252623"/>
          </a:xfrm>
          <a:prstGeom prst="ellipse">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2000" dirty="0">
                <a:solidFill>
                  <a:srgbClr val="000000"/>
                </a:solidFill>
              </a:rPr>
              <a:t>8</a:t>
            </a:r>
          </a:p>
        </p:txBody>
      </p:sp>
      <p:grpSp>
        <p:nvGrpSpPr>
          <p:cNvPr id="115745" name="Group 33"/>
          <p:cNvGrpSpPr>
            <a:grpSpLocks/>
          </p:cNvGrpSpPr>
          <p:nvPr/>
        </p:nvGrpSpPr>
        <p:grpSpPr bwMode="auto">
          <a:xfrm>
            <a:off x="696020" y="5105362"/>
            <a:ext cx="2962562" cy="1193799"/>
            <a:chOff x="-1101" y="2455"/>
            <a:chExt cx="1400" cy="752"/>
          </a:xfrm>
        </p:grpSpPr>
        <p:sp>
          <p:nvSpPr>
            <p:cNvPr id="115746" name="Rectangle 34"/>
            <p:cNvSpPr>
              <a:spLocks noChangeArrowheads="1"/>
            </p:cNvSpPr>
            <p:nvPr/>
          </p:nvSpPr>
          <p:spPr bwMode="auto">
            <a:xfrm>
              <a:off x="-1101" y="2455"/>
              <a:ext cx="1400" cy="737"/>
            </a:xfrm>
            <a:prstGeom prst="rect">
              <a:avLst/>
            </a:prstGeom>
            <a:gradFill rotWithShape="1">
              <a:gsLst>
                <a:gs pos="0">
                  <a:srgbClr val="FFFFFF">
                    <a:gamma/>
                    <a:tint val="0"/>
                    <a:invGamma/>
                    <a:alpha val="20000"/>
                  </a:srgbClr>
                </a:gs>
                <a:gs pos="100000">
                  <a:srgbClr val="FFFFFF">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a:solidFill>
                  <a:srgbClr val="FFFFFF"/>
                </a:solidFill>
              </a:endParaRPr>
            </a:p>
          </p:txBody>
        </p:sp>
        <p:sp>
          <p:nvSpPr>
            <p:cNvPr id="115747" name="Rectangle 35"/>
            <p:cNvSpPr>
              <a:spLocks noChangeArrowheads="1"/>
            </p:cNvSpPr>
            <p:nvPr/>
          </p:nvSpPr>
          <p:spPr bwMode="grayWhite">
            <a:xfrm>
              <a:off x="-1049" y="3004"/>
              <a:ext cx="174" cy="164"/>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endParaRPr lang="en-US" sz="2000">
                <a:solidFill>
                  <a:srgbClr val="FFFFFF"/>
                </a:solidFill>
              </a:endParaRPr>
            </a:p>
          </p:txBody>
        </p:sp>
        <p:sp>
          <p:nvSpPr>
            <p:cNvPr id="115748" name="Rectangle 36"/>
            <p:cNvSpPr>
              <a:spLocks noChangeArrowheads="1"/>
            </p:cNvSpPr>
            <p:nvPr/>
          </p:nvSpPr>
          <p:spPr bwMode="auto">
            <a:xfrm>
              <a:off x="-1092" y="2495"/>
              <a:ext cx="675"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383D4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fontAlgn="base">
                <a:spcBef>
                  <a:spcPct val="0"/>
                </a:spcBef>
                <a:spcAft>
                  <a:spcPct val="0"/>
                </a:spcAft>
              </a:pPr>
              <a:r>
                <a:rPr lang="en-US" sz="1600" b="1">
                  <a:solidFill>
                    <a:srgbClr val="FFFFFF"/>
                  </a:solidFill>
                  <a:effectLst>
                    <a:outerShdw blurRad="38100" dist="38100" dir="2700000" algn="tl">
                      <a:srgbClr val="000000"/>
                    </a:outerShdw>
                  </a:effectLst>
                  <a:latin typeface="Segoe Semibold" pitchFamily="34" charset="0"/>
                </a:rPr>
                <a:t>Provided by:</a:t>
              </a:r>
            </a:p>
          </p:txBody>
        </p:sp>
        <p:sp>
          <p:nvSpPr>
            <p:cNvPr id="115749" name="Rectangle 37"/>
            <p:cNvSpPr>
              <a:spLocks noChangeArrowheads="1"/>
            </p:cNvSpPr>
            <p:nvPr/>
          </p:nvSpPr>
          <p:spPr bwMode="auto">
            <a:xfrm>
              <a:off x="-850" y="2711"/>
              <a:ext cx="49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fontAlgn="base">
                <a:spcBef>
                  <a:spcPct val="0"/>
                </a:spcBef>
                <a:spcAft>
                  <a:spcPct val="0"/>
                </a:spcAft>
              </a:pPr>
              <a:r>
                <a:rPr lang="en-US" sz="1500" b="1">
                  <a:solidFill>
                    <a:srgbClr val="FFFFFF"/>
                  </a:solidFill>
                  <a:effectLst>
                    <a:outerShdw blurRad="38100" dist="38100" dir="2700000" algn="tl">
                      <a:srgbClr val="000000"/>
                    </a:outerShdw>
                  </a:effectLst>
                  <a:latin typeface="Segoe Semibold" pitchFamily="34" charset="0"/>
                </a:rPr>
                <a:t>Microsoft</a:t>
              </a:r>
            </a:p>
          </p:txBody>
        </p:sp>
        <p:sp>
          <p:nvSpPr>
            <p:cNvPr id="115750" name="Rectangle 38"/>
            <p:cNvSpPr>
              <a:spLocks noChangeArrowheads="1"/>
            </p:cNvSpPr>
            <p:nvPr/>
          </p:nvSpPr>
          <p:spPr bwMode="auto">
            <a:xfrm>
              <a:off x="-839" y="3003"/>
              <a:ext cx="409"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383D4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fontAlgn="base">
                <a:spcBef>
                  <a:spcPct val="0"/>
                </a:spcBef>
                <a:spcAft>
                  <a:spcPct val="0"/>
                </a:spcAft>
              </a:pPr>
              <a:r>
                <a:rPr lang="en-US" sz="1500" b="1" dirty="0">
                  <a:solidFill>
                    <a:srgbClr val="FFFFFF"/>
                  </a:solidFill>
                  <a:effectLst>
                    <a:outerShdw blurRad="38100" dist="38100" dir="2700000" algn="tl">
                      <a:srgbClr val="000000"/>
                    </a:outerShdw>
                  </a:effectLst>
                  <a:latin typeface="Segoe Semibold" pitchFamily="34" charset="0"/>
                </a:rPr>
                <a:t>IHV/ISV</a:t>
              </a:r>
            </a:p>
          </p:txBody>
        </p:sp>
        <p:sp>
          <p:nvSpPr>
            <p:cNvPr id="115751" name="Rectangle 39"/>
            <p:cNvSpPr>
              <a:spLocks noChangeArrowheads="1"/>
            </p:cNvSpPr>
            <p:nvPr/>
          </p:nvSpPr>
          <p:spPr bwMode="auto">
            <a:xfrm>
              <a:off x="-1062" y="2714"/>
              <a:ext cx="174" cy="169"/>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endParaRPr lang="en-US" sz="2000">
                <a:solidFill>
                  <a:srgbClr val="FFFFFF"/>
                </a:solidFill>
              </a:endParaRPr>
            </a:p>
          </p:txBody>
        </p:sp>
      </p:grpSp>
      <p:sp>
        <p:nvSpPr>
          <p:cNvPr id="2" name="Slide Number Placeholder 1"/>
          <p:cNvSpPr>
            <a:spLocks noGrp="1"/>
          </p:cNvSpPr>
          <p:nvPr>
            <p:ph type="sldNum" sz="quarter" idx="4294967295"/>
          </p:nvPr>
        </p:nvSpPr>
        <p:spPr>
          <a:xfrm>
            <a:off x="10969944" y="6356351"/>
            <a:ext cx="609440" cy="365125"/>
          </a:xfrm>
          <a:prstGeom prst="rect">
            <a:avLst/>
          </a:prstGeom>
        </p:spPr>
        <p:txBody>
          <a:bodyPr/>
          <a:lstStyle/>
          <a:p>
            <a:fld id="{CBFD4B29-B783-4040-9EC3-185A4F59C67A}" type="slidenum">
              <a:rPr lang="en-US" smtClean="0"/>
              <a:pPr/>
              <a:t>18</a:t>
            </a:fld>
            <a:endParaRPr lang="en-US" dirty="0"/>
          </a:p>
        </p:txBody>
      </p:sp>
      <p:sp>
        <p:nvSpPr>
          <p:cNvPr id="39" name="Rectangle 9"/>
          <p:cNvSpPr>
            <a:spLocks noChangeArrowheads="1"/>
          </p:cNvSpPr>
          <p:nvPr/>
        </p:nvSpPr>
        <p:spPr bwMode="blackWhite">
          <a:xfrm>
            <a:off x="6467906" y="1233476"/>
            <a:ext cx="4502038" cy="914401"/>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lgn="ctr" fontAlgn="base">
              <a:spcBef>
                <a:spcPct val="0"/>
              </a:spcBef>
              <a:spcAft>
                <a:spcPct val="0"/>
              </a:spcAft>
            </a:pPr>
            <a:r>
              <a:rPr lang="en-US" sz="1600" b="1" dirty="0">
                <a:solidFill>
                  <a:srgbClr val="000000"/>
                </a:solidFill>
              </a:rPr>
              <a:t>Application</a:t>
            </a:r>
          </a:p>
        </p:txBody>
      </p:sp>
      <p:sp>
        <p:nvSpPr>
          <p:cNvPr id="41" name="Line 57"/>
          <p:cNvSpPr>
            <a:spLocks noChangeShapeType="1"/>
          </p:cNvSpPr>
          <p:nvPr/>
        </p:nvSpPr>
        <p:spPr bwMode="auto">
          <a:xfrm>
            <a:off x="8788228" y="2206074"/>
            <a:ext cx="14811" cy="1642822"/>
          </a:xfrm>
          <a:prstGeom prst="line">
            <a:avLst/>
          </a:prstGeom>
          <a:ln>
            <a:solidFill>
              <a:srgbClr val="44C8F5"/>
            </a:solidFill>
            <a:headEnd/>
            <a:tailEnd type="triangle" w="med" len="med"/>
          </a:ln>
          <a:extLst/>
        </p:spPr>
        <p:style>
          <a:lnRef idx="2">
            <a:schemeClr val="dk1"/>
          </a:lnRef>
          <a:fillRef idx="0">
            <a:schemeClr val="dk1"/>
          </a:fillRef>
          <a:effectRef idx="1">
            <a:schemeClr val="dk1"/>
          </a:effectRef>
          <a:fontRef idx="minor">
            <a:schemeClr val="tx1"/>
          </a:fontRef>
        </p:style>
        <p:txBody>
          <a:bodyPr wrap="none" anchor="ctr"/>
          <a:lstStyle/>
          <a:p>
            <a:pPr algn="ctr" fontAlgn="base">
              <a:spcBef>
                <a:spcPct val="0"/>
              </a:spcBef>
              <a:spcAft>
                <a:spcPct val="0"/>
              </a:spcAft>
            </a:pPr>
            <a:endParaRPr lang="en-US" sz="2000">
              <a:ln>
                <a:solidFill>
                  <a:sysClr val="windowText" lastClr="000000"/>
                </a:solidFill>
              </a:ln>
              <a:solidFill>
                <a:srgbClr val="FFFFFF"/>
              </a:solidFill>
            </a:endParaRPr>
          </a:p>
        </p:txBody>
      </p:sp>
      <p:sp>
        <p:nvSpPr>
          <p:cNvPr id="42" name="Text Box 58"/>
          <p:cNvSpPr txBox="1">
            <a:spLocks noChangeArrowheads="1"/>
          </p:cNvSpPr>
          <p:nvPr/>
        </p:nvSpPr>
        <p:spPr bwMode="auto">
          <a:xfrm>
            <a:off x="7821163" y="2741434"/>
            <a:ext cx="1934130" cy="584775"/>
          </a:xfrm>
          <a:prstGeom prst="rect">
            <a:avLst/>
          </a:prstGeom>
          <a:noFill/>
          <a:ln>
            <a:noFill/>
          </a:ln>
          <a:effectLst/>
          <a:extLst>
            <a:ext uri="{909E8E84-426E-40DD-AFC4-6F175D3DCCD1}">
              <a14:hiddenFill xmlns:a14="http://schemas.microsoft.com/office/drawing/2010/main">
                <a:gradFill rotWithShape="1">
                  <a:gsLst>
                    <a:gs pos="0">
                      <a:schemeClr val="hlink"/>
                    </a:gs>
                    <a:gs pos="50000">
                      <a:schemeClr val="hlink">
                        <a:gamma/>
                        <a:tint val="53725"/>
                        <a:invGamma/>
                      </a:schemeClr>
                    </a:gs>
                    <a:gs pos="100000">
                      <a:schemeClr val="hlink"/>
                    </a:gs>
                  </a:gsLst>
                  <a:lin ang="2700000" scaled="1"/>
                </a:gradFill>
              </a14:hiddenFill>
            </a:ext>
            <a:ext uri="{91240B29-F687-4F45-9708-019B960494DF}">
              <a14:hiddenLine xmlns:a14="http://schemas.microsoft.com/office/drawing/2010/main" w="317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1600" b="1" dirty="0">
                <a:solidFill>
                  <a:srgbClr val="FFFFFF"/>
                </a:solidFill>
              </a:rPr>
              <a:t>Win32 I/O </a:t>
            </a:r>
          </a:p>
          <a:p>
            <a:pPr algn="ctr" fontAlgn="base">
              <a:spcBef>
                <a:spcPct val="0"/>
              </a:spcBef>
              <a:spcAft>
                <a:spcPct val="0"/>
              </a:spcAft>
            </a:pPr>
            <a:r>
              <a:rPr lang="en-US" sz="1600" b="1" dirty="0">
                <a:solidFill>
                  <a:srgbClr val="FFFFFF"/>
                </a:solidFill>
              </a:rPr>
              <a:t>API</a:t>
            </a:r>
          </a:p>
        </p:txBody>
      </p:sp>
      <p:cxnSp>
        <p:nvCxnSpPr>
          <p:cNvPr id="9" name="Elbow Connector 8"/>
          <p:cNvCxnSpPr>
            <a:stCxn id="115722" idx="1"/>
            <a:endCxn id="115733" idx="0"/>
          </p:cNvCxnSpPr>
          <p:nvPr/>
        </p:nvCxnSpPr>
        <p:spPr>
          <a:xfrm rot="10800000">
            <a:off x="6467909" y="4198146"/>
            <a:ext cx="22221" cy="793458"/>
          </a:xfrm>
          <a:prstGeom prst="bentConnector3">
            <a:avLst>
              <a:gd name="adj1" fmla="val 1028757"/>
            </a:avLst>
          </a:prstGeom>
          <a:ln>
            <a:solidFill>
              <a:srgbClr val="44C8F5"/>
            </a:solidFill>
            <a:tailEnd type="arrow"/>
          </a:ln>
        </p:spPr>
        <p:style>
          <a:lnRef idx="3">
            <a:schemeClr val="accent1"/>
          </a:lnRef>
          <a:fillRef idx="0">
            <a:schemeClr val="accent1"/>
          </a:fillRef>
          <a:effectRef idx="2">
            <a:schemeClr val="accent1"/>
          </a:effectRef>
          <a:fontRef idx="minor">
            <a:schemeClr val="tx1"/>
          </a:fontRef>
        </p:style>
      </p:cxnSp>
      <p:sp>
        <p:nvSpPr>
          <p:cNvPr id="55" name="Oval 12"/>
          <p:cNvSpPr>
            <a:spLocks noChangeArrowheads="1"/>
          </p:cNvSpPr>
          <p:nvPr/>
        </p:nvSpPr>
        <p:spPr bwMode="auto">
          <a:xfrm>
            <a:off x="6042449" y="4453730"/>
            <a:ext cx="359740" cy="277812"/>
          </a:xfrm>
          <a:prstGeom prst="ellipse">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2000" dirty="0">
                <a:solidFill>
                  <a:srgbClr val="000000"/>
                </a:solidFill>
              </a:rPr>
              <a:t>9</a:t>
            </a:r>
          </a:p>
        </p:txBody>
      </p:sp>
      <p:sp>
        <p:nvSpPr>
          <p:cNvPr id="56" name="AutoShape 8"/>
          <p:cNvSpPr>
            <a:spLocks noChangeArrowheads="1"/>
          </p:cNvSpPr>
          <p:nvPr/>
        </p:nvSpPr>
        <p:spPr bwMode="auto">
          <a:xfrm>
            <a:off x="1165980" y="1216749"/>
            <a:ext cx="3741291" cy="1978649"/>
          </a:xfrm>
          <a:prstGeom prst="plus">
            <a:avLst>
              <a:gd name="adj" fmla="val 0"/>
            </a:avLst>
          </a:prstGeom>
          <a:ln>
            <a:headEnd/>
            <a:tailEnd/>
          </a:ln>
          <a:extLst/>
        </p:spPr>
        <p:style>
          <a:lnRef idx="1">
            <a:schemeClr val="accent5"/>
          </a:lnRef>
          <a:fillRef idx="2">
            <a:schemeClr val="accent5"/>
          </a:fillRef>
          <a:effectRef idx="1">
            <a:schemeClr val="accent5"/>
          </a:effectRef>
          <a:fontRef idx="minor">
            <a:schemeClr val="dk1"/>
          </a:fontRef>
        </p:style>
        <p:txBody>
          <a:bodyPr anchor="ctr"/>
          <a:lstStyle/>
          <a:p>
            <a:pPr fontAlgn="base">
              <a:lnSpc>
                <a:spcPct val="90000"/>
              </a:lnSpc>
              <a:spcBef>
                <a:spcPct val="0"/>
              </a:spcBef>
              <a:spcAft>
                <a:spcPct val="0"/>
              </a:spcAft>
            </a:pPr>
            <a:endParaRPr lang="en-US" b="1" dirty="0">
              <a:solidFill>
                <a:srgbClr val="000000"/>
              </a:solidFill>
            </a:endParaRPr>
          </a:p>
        </p:txBody>
      </p:sp>
      <p:sp>
        <p:nvSpPr>
          <p:cNvPr id="57" name="AutoShape 17"/>
          <p:cNvSpPr>
            <a:spLocks noChangeArrowheads="1"/>
          </p:cNvSpPr>
          <p:nvPr/>
        </p:nvSpPr>
        <p:spPr bwMode="auto">
          <a:xfrm rot="16200000">
            <a:off x="2395537" y="991949"/>
            <a:ext cx="1312865" cy="2428242"/>
          </a:xfrm>
          <a:prstGeom prst="plus">
            <a:avLst>
              <a:gd name="adj" fmla="val 0"/>
            </a:avLst>
          </a:prstGeom>
          <a:ln>
            <a:headEnd/>
            <a:tailEnd/>
          </a:ln>
          <a:effectLst>
            <a:glow rad="139700">
              <a:schemeClr val="accent5">
                <a:satMod val="175000"/>
                <a:alpha val="40000"/>
              </a:schemeClr>
            </a:glow>
            <a:outerShdw blurRad="50800" dist="38100" dir="5400000" rotWithShape="0">
              <a:srgbClr val="000000">
                <a:alpha val="43137"/>
              </a:srgbClr>
            </a:outerShdw>
          </a:effectLst>
          <a:extLst/>
        </p:spPr>
        <p:style>
          <a:lnRef idx="1">
            <a:schemeClr val="accent5"/>
          </a:lnRef>
          <a:fillRef idx="2">
            <a:schemeClr val="accent5"/>
          </a:fillRef>
          <a:effectRef idx="1">
            <a:schemeClr val="accent5"/>
          </a:effectRef>
          <a:fontRef idx="minor">
            <a:schemeClr val="dk1"/>
          </a:fontRef>
        </p:style>
        <p:txBody>
          <a:bodyPr vert="eaVert" anchor="ctr"/>
          <a:lstStyle/>
          <a:p>
            <a:pPr algn="ctr" fontAlgn="base">
              <a:lnSpc>
                <a:spcPct val="90000"/>
              </a:lnSpc>
              <a:spcBef>
                <a:spcPct val="0"/>
              </a:spcBef>
              <a:spcAft>
                <a:spcPct val="0"/>
              </a:spcAft>
            </a:pPr>
            <a:r>
              <a:rPr lang="en-US" sz="1600" b="1" dirty="0" err="1">
                <a:solidFill>
                  <a:srgbClr val="000000"/>
                </a:solidFill>
              </a:rPr>
              <a:t>RemoteFX</a:t>
            </a:r>
            <a:r>
              <a:rPr lang="en-US" sz="1600" b="1" dirty="0">
                <a:solidFill>
                  <a:srgbClr val="000000"/>
                </a:solidFill>
              </a:rPr>
              <a:t> VM on </a:t>
            </a:r>
          </a:p>
          <a:p>
            <a:pPr algn="ctr" fontAlgn="base">
              <a:lnSpc>
                <a:spcPct val="90000"/>
              </a:lnSpc>
              <a:spcBef>
                <a:spcPct val="0"/>
              </a:spcBef>
              <a:spcAft>
                <a:spcPct val="0"/>
              </a:spcAft>
            </a:pPr>
            <a:r>
              <a:rPr lang="en-US" sz="1600" b="1" dirty="0">
                <a:solidFill>
                  <a:srgbClr val="000000"/>
                </a:solidFill>
              </a:rPr>
              <a:t>RDVH Server</a:t>
            </a:r>
          </a:p>
        </p:txBody>
      </p:sp>
      <p:sp>
        <p:nvSpPr>
          <p:cNvPr id="58" name="Oval 12"/>
          <p:cNvSpPr>
            <a:spLocks noChangeArrowheads="1"/>
          </p:cNvSpPr>
          <p:nvPr/>
        </p:nvSpPr>
        <p:spPr bwMode="auto">
          <a:xfrm>
            <a:off x="8605182" y="2541588"/>
            <a:ext cx="359740" cy="277812"/>
          </a:xfrm>
          <a:prstGeom prst="ellipse">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2000" dirty="0" smtClean="0">
                <a:solidFill>
                  <a:srgbClr val="000000"/>
                </a:solidFill>
              </a:rPr>
              <a:t>10</a:t>
            </a:r>
            <a:endParaRPr lang="en-US" sz="2000" dirty="0">
              <a:solidFill>
                <a:srgbClr val="000000"/>
              </a:solidFill>
            </a:endParaRPr>
          </a:p>
        </p:txBody>
      </p:sp>
      <p:sp>
        <p:nvSpPr>
          <p:cNvPr id="29" name="Text Box 21"/>
          <p:cNvSpPr txBox="1">
            <a:spLocks noChangeArrowheads="1"/>
          </p:cNvSpPr>
          <p:nvPr/>
        </p:nvSpPr>
        <p:spPr bwMode="auto">
          <a:xfrm>
            <a:off x="472076" y="3048000"/>
            <a:ext cx="570989" cy="338554"/>
          </a:xfrm>
          <a:prstGeom prst="rect">
            <a:avLst/>
          </a:prstGeom>
          <a:noFill/>
          <a:ln>
            <a:noFill/>
          </a:ln>
          <a:effectLst/>
          <a:extLst>
            <a:ext uri="{909E8E84-426E-40DD-AFC4-6F175D3DCCD1}">
              <a14:hiddenFill xmlns:a14="http://schemas.microsoft.com/office/drawing/2010/main">
                <a:gradFill rotWithShape="1">
                  <a:gsLst>
                    <a:gs pos="0">
                      <a:schemeClr val="hlink"/>
                    </a:gs>
                    <a:gs pos="50000">
                      <a:schemeClr val="hlink">
                        <a:gamma/>
                        <a:tint val="53725"/>
                        <a:invGamma/>
                      </a:schemeClr>
                    </a:gs>
                    <a:gs pos="100000">
                      <a:schemeClr val="hlink"/>
                    </a:gs>
                  </a:gsLst>
                  <a:lin ang="2700000" scaled="1"/>
                </a:gradFill>
              </a14:hiddenFill>
            </a:ext>
            <a:ext uri="{91240B29-F687-4F45-9708-019B960494DF}">
              <a14:hiddenLine xmlns:a14="http://schemas.microsoft.com/office/drawing/2010/main" w="317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1600" dirty="0">
                <a:solidFill>
                  <a:srgbClr val="FFFFFF"/>
                </a:solidFill>
              </a:rPr>
              <a:t>User</a:t>
            </a:r>
          </a:p>
        </p:txBody>
      </p:sp>
      <p:sp>
        <p:nvSpPr>
          <p:cNvPr id="30" name="Text Box 22"/>
          <p:cNvSpPr txBox="1">
            <a:spLocks noChangeArrowheads="1"/>
          </p:cNvSpPr>
          <p:nvPr/>
        </p:nvSpPr>
        <p:spPr bwMode="auto">
          <a:xfrm>
            <a:off x="502540" y="3502025"/>
            <a:ext cx="719556" cy="338554"/>
          </a:xfrm>
          <a:prstGeom prst="rect">
            <a:avLst/>
          </a:prstGeom>
          <a:noFill/>
          <a:ln>
            <a:noFill/>
          </a:ln>
          <a:effectLst/>
          <a:extLst>
            <a:ext uri="{909E8E84-426E-40DD-AFC4-6F175D3DCCD1}">
              <a14:hiddenFill xmlns:a14="http://schemas.microsoft.com/office/drawing/2010/main">
                <a:gradFill rotWithShape="1">
                  <a:gsLst>
                    <a:gs pos="0">
                      <a:schemeClr val="hlink"/>
                    </a:gs>
                    <a:gs pos="50000">
                      <a:schemeClr val="hlink">
                        <a:gamma/>
                        <a:tint val="53725"/>
                        <a:invGamma/>
                      </a:schemeClr>
                    </a:gs>
                    <a:gs pos="100000">
                      <a:schemeClr val="hlink"/>
                    </a:gs>
                  </a:gsLst>
                  <a:lin ang="2700000" scaled="1"/>
                </a:gradFill>
              </a14:hiddenFill>
            </a:ext>
            <a:ext uri="{91240B29-F687-4F45-9708-019B960494DF}">
              <a14:hiddenLine xmlns:a14="http://schemas.microsoft.com/office/drawing/2010/main" w="317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1600">
                <a:solidFill>
                  <a:srgbClr val="FFFFFF"/>
                </a:solidFill>
              </a:rPr>
              <a:t>Kernel</a:t>
            </a:r>
          </a:p>
        </p:txBody>
      </p:sp>
      <p:sp>
        <p:nvSpPr>
          <p:cNvPr id="3" name="Title 2"/>
          <p:cNvSpPr>
            <a:spLocks noGrp="1"/>
          </p:cNvSpPr>
          <p:nvPr>
            <p:ph type="title"/>
          </p:nvPr>
        </p:nvSpPr>
        <p:spPr/>
        <p:txBody>
          <a:bodyPr/>
          <a:lstStyle/>
          <a:p>
            <a:r>
              <a:rPr lang="en-US" dirty="0" smtClean="0"/>
              <a:t>USB Redirection – VM Behavior</a:t>
            </a:r>
            <a:endParaRPr lang="en-US" dirty="0"/>
          </a:p>
        </p:txBody>
      </p:sp>
      <p:sp>
        <p:nvSpPr>
          <p:cNvPr id="31" name="Line 2"/>
          <p:cNvSpPr>
            <a:spLocks noChangeShapeType="1"/>
          </p:cNvSpPr>
          <p:nvPr/>
        </p:nvSpPr>
        <p:spPr bwMode="auto">
          <a:xfrm flipH="1" flipV="1">
            <a:off x="3991895" y="4592636"/>
            <a:ext cx="2410293" cy="1176338"/>
          </a:xfrm>
          <a:prstGeom prst="line">
            <a:avLst/>
          </a:prstGeom>
          <a:noFill/>
          <a:ln w="38100">
            <a:solidFill>
              <a:srgbClr val="44C8F5"/>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a:solidFill>
                <a:srgbClr val="FFFFFF"/>
              </a:solidFill>
            </a:endParaRPr>
          </a:p>
        </p:txBody>
      </p:sp>
      <p:sp>
        <p:nvSpPr>
          <p:cNvPr id="33" name="Oval 12"/>
          <p:cNvSpPr>
            <a:spLocks noChangeArrowheads="1"/>
          </p:cNvSpPr>
          <p:nvPr/>
        </p:nvSpPr>
        <p:spPr bwMode="auto">
          <a:xfrm>
            <a:off x="4837301" y="5022596"/>
            <a:ext cx="359740" cy="277812"/>
          </a:xfrm>
          <a:prstGeom prst="ellipse">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pPr>
            <a:r>
              <a:rPr lang="en-US" sz="2000" dirty="0" smtClean="0">
                <a:solidFill>
                  <a:srgbClr val="000000"/>
                </a:solidFill>
              </a:rPr>
              <a:t>7</a:t>
            </a:r>
            <a:endParaRPr lang="en-US" sz="2000" dirty="0">
              <a:solidFill>
                <a:srgbClr val="000000"/>
              </a:solidFill>
            </a:endParaRPr>
          </a:p>
        </p:txBody>
      </p:sp>
    </p:spTree>
    <p:extLst>
      <p:ext uri="{BB962C8B-B14F-4D97-AF65-F5344CB8AC3E}">
        <p14:creationId xmlns:p14="http://schemas.microsoft.com/office/powerpoint/2010/main" val="3101086641"/>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57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57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57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57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57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57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57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animBg="1"/>
      <p:bldP spid="115722" grpId="0" animBg="1"/>
      <p:bldP spid="115723" grpId="0" animBg="1"/>
      <p:bldP spid="115714" grpId="0" animBg="1"/>
      <p:bldP spid="115724" grpId="0" animBg="1"/>
      <p:bldP spid="115733" grpId="0" animBg="1"/>
      <p:bldP spid="115738" grpId="0" animBg="1"/>
      <p:bldP spid="39" grpId="0" animBg="1"/>
      <p:bldP spid="41" grpId="0" animBg="1"/>
      <p:bldP spid="42" grpId="0"/>
      <p:bldP spid="55" grpId="0" animBg="1"/>
      <p:bldP spid="56" grpId="0" animBg="1"/>
      <p:bldP spid="57" grpId="0" animBg="1"/>
      <p:bldP spid="58" grpId="0" animBg="1"/>
      <p:bldP spid="31"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736" y="228600"/>
            <a:ext cx="11173090" cy="609398"/>
          </a:xfrm>
        </p:spPr>
        <p:txBody>
          <a:bodyPr/>
          <a:lstStyle/>
          <a:p>
            <a:r>
              <a:rPr lang="en-US" sz="4400" dirty="0" err="1" smtClean="0"/>
              <a:t>RemoteFX</a:t>
            </a:r>
            <a:r>
              <a:rPr lang="en-US" sz="4400" dirty="0" smtClean="0"/>
              <a:t> Ultra Lightweight Thin Clients</a:t>
            </a:r>
            <a:endParaRPr lang="en-US" sz="4400" dirty="0"/>
          </a:p>
        </p:txBody>
      </p:sp>
      <p:sp>
        <p:nvSpPr>
          <p:cNvPr id="5" name="Content Placeholder 2"/>
          <p:cNvSpPr>
            <a:spLocks noGrp="1"/>
          </p:cNvSpPr>
          <p:nvPr>
            <p:ph idx="1"/>
          </p:nvPr>
        </p:nvSpPr>
        <p:spPr>
          <a:xfrm>
            <a:off x="507867" y="1257302"/>
            <a:ext cx="11298915" cy="4991098"/>
          </a:xfrm>
        </p:spPr>
        <p:txBody>
          <a:bodyPr>
            <a:normAutofit/>
          </a:bodyPr>
          <a:lstStyle/>
          <a:p>
            <a:r>
              <a:rPr lang="en-US" dirty="0" smtClean="0"/>
              <a:t>New class of Thin Client using ARM based designs</a:t>
            </a:r>
          </a:p>
          <a:p>
            <a:r>
              <a:rPr lang="en-US" dirty="0" smtClean="0"/>
              <a:t>Works with Hyper-V VDI, RDSH and Multipoint Server</a:t>
            </a:r>
          </a:p>
          <a:p>
            <a:r>
              <a:rPr lang="en-US" dirty="0" smtClean="0"/>
              <a:t>Running Windows CE, Linux, or in-house OS</a:t>
            </a:r>
          </a:p>
          <a:p>
            <a:r>
              <a:rPr lang="en-US" dirty="0" smtClean="0"/>
              <a:t>Lower client resources</a:t>
            </a:r>
          </a:p>
          <a:p>
            <a:pPr lvl="1"/>
            <a:r>
              <a:rPr lang="en-US" dirty="0" smtClean="0"/>
              <a:t>CPU: 200 – 400 MHz</a:t>
            </a:r>
          </a:p>
          <a:p>
            <a:pPr lvl="1"/>
            <a:r>
              <a:rPr lang="en-US" dirty="0" smtClean="0"/>
              <a:t>Memory: &lt; 256MB RAM, &lt; 128MB Flash Memory</a:t>
            </a:r>
          </a:p>
          <a:p>
            <a:pPr lvl="1"/>
            <a:r>
              <a:rPr lang="en-US" dirty="0" smtClean="0"/>
              <a:t>Less than 5w power</a:t>
            </a:r>
          </a:p>
          <a:p>
            <a:r>
              <a:rPr lang="en-US" dirty="0" smtClean="0"/>
              <a:t>Dedicated CODEC for </a:t>
            </a:r>
            <a:br>
              <a:rPr lang="en-US" dirty="0" smtClean="0"/>
            </a:br>
            <a:r>
              <a:rPr lang="en-US" dirty="0" smtClean="0"/>
              <a:t>acceleration</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5241" y="4813434"/>
            <a:ext cx="4950371" cy="1511166"/>
          </a:xfrm>
          <a:prstGeom prst="rect">
            <a:avLst/>
          </a:prstGeom>
          <a:ln>
            <a:noFill/>
          </a:ln>
          <a:effectLst>
            <a:outerShdw blurRad="292100" dist="139700" dir="2700000" algn="tl" rotWithShape="0">
              <a:srgbClr val="333333">
                <a:alpha val="65000"/>
              </a:srgbClr>
            </a:outerShdw>
          </a:effectLst>
        </p:spPr>
      </p:pic>
      <p:sp>
        <p:nvSpPr>
          <p:cNvPr id="6" name="Slide Number Placeholder 1"/>
          <p:cNvSpPr txBox="1">
            <a:spLocks/>
          </p:cNvSpPr>
          <p:nvPr/>
        </p:nvSpPr>
        <p:spPr>
          <a:xfrm>
            <a:off x="8735325" y="6400800"/>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CBFD4B29-B783-4040-9EC3-185A4F59C67A}" type="slidenum">
              <a:rPr lang="en-US" smtClean="0"/>
              <a:pPr/>
              <a:t>19</a:t>
            </a:fld>
            <a:endParaRPr lang="en-US" dirty="0"/>
          </a:p>
        </p:txBody>
      </p:sp>
    </p:spTree>
    <p:extLst>
      <p:ext uri="{BB962C8B-B14F-4D97-AF65-F5344CB8AC3E}">
        <p14:creationId xmlns:p14="http://schemas.microsoft.com/office/powerpoint/2010/main" val="393932848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Objectives and Agenda</a:t>
            </a:r>
            <a:endParaRPr lang="en-US" sz="4400" dirty="0"/>
          </a:p>
        </p:txBody>
      </p:sp>
      <p:sp>
        <p:nvSpPr>
          <p:cNvPr id="3" name="Content Placeholder 2"/>
          <p:cNvSpPr>
            <a:spLocks noGrp="1"/>
          </p:cNvSpPr>
          <p:nvPr>
            <p:ph type="body" idx="1"/>
          </p:nvPr>
        </p:nvSpPr>
        <p:spPr/>
        <p:txBody>
          <a:bodyPr>
            <a:normAutofit lnSpcReduction="10000"/>
          </a:bodyPr>
          <a:lstStyle/>
          <a:p>
            <a:r>
              <a:rPr lang="en-US" sz="2400" dirty="0"/>
              <a:t>Objectives</a:t>
            </a:r>
          </a:p>
        </p:txBody>
      </p:sp>
      <p:sp>
        <p:nvSpPr>
          <p:cNvPr id="4" name="Content Placeholder 3"/>
          <p:cNvSpPr>
            <a:spLocks noGrp="1"/>
          </p:cNvSpPr>
          <p:nvPr>
            <p:ph sz="half" idx="2"/>
          </p:nvPr>
        </p:nvSpPr>
        <p:spPr>
          <a:xfrm>
            <a:off x="507867" y="1905000"/>
            <a:ext cx="5357945" cy="1071062"/>
          </a:xfrm>
        </p:spPr>
        <p:txBody>
          <a:bodyPr/>
          <a:lstStyle/>
          <a:p>
            <a:pPr marL="349250" indent="-341313"/>
            <a:r>
              <a:rPr lang="en-US" sz="2400" dirty="0" smtClean="0"/>
              <a:t>What is </a:t>
            </a:r>
            <a:r>
              <a:rPr lang="en-US" sz="2400" dirty="0" err="1" smtClean="0"/>
              <a:t>RemoteFX</a:t>
            </a:r>
            <a:r>
              <a:rPr lang="en-US" sz="2400" dirty="0" smtClean="0"/>
              <a:t> – Value proposition</a:t>
            </a:r>
          </a:p>
          <a:p>
            <a:pPr marL="349250" indent="-341313"/>
            <a:r>
              <a:rPr lang="en-US" sz="2400" dirty="0" smtClean="0"/>
              <a:t>How it works – Architecture</a:t>
            </a:r>
          </a:p>
        </p:txBody>
      </p:sp>
      <p:sp>
        <p:nvSpPr>
          <p:cNvPr id="6" name="Text Placeholder 5"/>
          <p:cNvSpPr>
            <a:spLocks noGrp="1"/>
          </p:cNvSpPr>
          <p:nvPr>
            <p:ph type="body" sz="quarter" idx="3"/>
          </p:nvPr>
        </p:nvSpPr>
        <p:spPr>
          <a:xfrm>
            <a:off x="5921950" y="1370004"/>
            <a:ext cx="5582662" cy="387798"/>
          </a:xfrm>
        </p:spPr>
        <p:txBody>
          <a:bodyPr/>
          <a:lstStyle/>
          <a:p>
            <a:r>
              <a:rPr lang="en-US" sz="2800" dirty="0"/>
              <a:t>Agenda </a:t>
            </a:r>
          </a:p>
        </p:txBody>
      </p:sp>
      <p:sp>
        <p:nvSpPr>
          <p:cNvPr id="7" name="Content Placeholder 6"/>
          <p:cNvSpPr>
            <a:spLocks noGrp="1"/>
          </p:cNvSpPr>
          <p:nvPr>
            <p:ph sz="quarter" idx="4"/>
          </p:nvPr>
        </p:nvSpPr>
        <p:spPr>
          <a:xfrm>
            <a:off x="5921950" y="1905000"/>
            <a:ext cx="5735062" cy="2523768"/>
          </a:xfrm>
        </p:spPr>
        <p:txBody>
          <a:bodyPr/>
          <a:lstStyle/>
          <a:p>
            <a:pPr marL="349250" indent="-341313"/>
            <a:r>
              <a:rPr lang="en-US" sz="2700" dirty="0" err="1" smtClean="0"/>
              <a:t>RemoteFX</a:t>
            </a:r>
            <a:r>
              <a:rPr lang="en-US" sz="2700" dirty="0" smtClean="0"/>
              <a:t> and the space</a:t>
            </a:r>
          </a:p>
          <a:p>
            <a:pPr marL="623084" lvl="1" indent="-341313"/>
            <a:r>
              <a:rPr lang="en-US" dirty="0" smtClean="0"/>
              <a:t>Background and </a:t>
            </a:r>
            <a:r>
              <a:rPr lang="en-US" dirty="0" smtClean="0">
                <a:solidFill>
                  <a:srgbClr val="F6AE1E"/>
                </a:solidFill>
              </a:rPr>
              <a:t>Demo</a:t>
            </a:r>
            <a:endParaRPr lang="en-US" dirty="0" smtClean="0"/>
          </a:p>
          <a:p>
            <a:pPr marL="349250" indent="-341313"/>
            <a:r>
              <a:rPr lang="en-US" sz="2700" dirty="0" smtClean="0"/>
              <a:t>Architecture </a:t>
            </a:r>
            <a:r>
              <a:rPr lang="en-US" sz="2700" dirty="0"/>
              <a:t>on </a:t>
            </a:r>
            <a:r>
              <a:rPr lang="en-US" sz="2700" dirty="0" smtClean="0"/>
              <a:t>server </a:t>
            </a:r>
            <a:r>
              <a:rPr lang="en-US" sz="2700" dirty="0"/>
              <a:t>and c</a:t>
            </a:r>
            <a:r>
              <a:rPr lang="en-US" sz="2700" dirty="0" smtClean="0"/>
              <a:t>lient</a:t>
            </a:r>
          </a:p>
          <a:p>
            <a:pPr marL="623084" lvl="1" indent="-341313"/>
            <a:r>
              <a:rPr lang="en-US" dirty="0" smtClean="0"/>
              <a:t>Technology </a:t>
            </a:r>
            <a:r>
              <a:rPr lang="en-US" dirty="0"/>
              <a:t>deep </a:t>
            </a:r>
            <a:r>
              <a:rPr lang="en-US" dirty="0" smtClean="0"/>
              <a:t>dive for VDI and RDSH</a:t>
            </a:r>
          </a:p>
          <a:p>
            <a:pPr marL="623084" lvl="1" indent="-341313"/>
            <a:r>
              <a:rPr lang="en-US" dirty="0" smtClean="0">
                <a:solidFill>
                  <a:schemeClr val="tx1"/>
                </a:solidFill>
              </a:rPr>
              <a:t>USB Redirection with </a:t>
            </a:r>
            <a:r>
              <a:rPr lang="en-US" dirty="0" err="1" smtClean="0">
                <a:solidFill>
                  <a:schemeClr val="tx1"/>
                </a:solidFill>
              </a:rPr>
              <a:t>RemoteFX</a:t>
            </a:r>
            <a:r>
              <a:rPr lang="en-US" dirty="0" smtClean="0">
                <a:solidFill>
                  <a:schemeClr val="tx1"/>
                </a:solidFill>
              </a:rPr>
              <a:t> for VDI</a:t>
            </a:r>
          </a:p>
          <a:p>
            <a:pPr marL="623084" lvl="1" indent="-341313"/>
            <a:r>
              <a:rPr lang="en-US" dirty="0" smtClean="0">
                <a:solidFill>
                  <a:schemeClr val="tx1"/>
                </a:solidFill>
              </a:rPr>
              <a:t>RDP 7.1 client side architecture</a:t>
            </a:r>
          </a:p>
          <a:p>
            <a:pPr marL="623084" lvl="1" indent="-341313"/>
            <a:r>
              <a:rPr lang="en-US" dirty="0" err="1">
                <a:solidFill>
                  <a:schemeClr val="tx1"/>
                </a:solidFill>
              </a:rPr>
              <a:t>RemoteFX</a:t>
            </a:r>
            <a:r>
              <a:rPr lang="en-US" dirty="0">
                <a:solidFill>
                  <a:schemeClr val="tx1"/>
                </a:solidFill>
              </a:rPr>
              <a:t> Thin </a:t>
            </a:r>
            <a:r>
              <a:rPr lang="en-US" dirty="0" smtClean="0">
                <a:solidFill>
                  <a:schemeClr val="tx1"/>
                </a:solidFill>
              </a:rPr>
              <a:t>clients</a:t>
            </a:r>
          </a:p>
        </p:txBody>
      </p:sp>
      <p:sp>
        <p:nvSpPr>
          <p:cNvPr id="8" name="Slide Number Placeholder 1"/>
          <p:cNvSpPr txBox="1">
            <a:spLocks/>
          </p:cNvSpPr>
          <p:nvPr/>
        </p:nvSpPr>
        <p:spPr>
          <a:xfrm>
            <a:off x="8735325" y="6356351"/>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CBFD4B29-B783-4040-9EC3-185A4F59C67A}" type="slidenum">
              <a:rPr lang="en-US" smtClean="0"/>
              <a:pPr/>
              <a:t>2</a:t>
            </a:fld>
            <a:endParaRPr lang="en-US" dirty="0"/>
          </a:p>
        </p:txBody>
      </p:sp>
    </p:spTree>
    <p:extLst>
      <p:ext uri="{BB962C8B-B14F-4D97-AF65-F5344CB8AC3E}">
        <p14:creationId xmlns:p14="http://schemas.microsoft.com/office/powerpoint/2010/main" val="129844752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RemoteFX</a:t>
            </a:r>
            <a:r>
              <a:rPr lang="en-US" dirty="0" smtClean="0"/>
              <a:t> Sizing Guide for VDI</a:t>
            </a:r>
            <a:endParaRPr lang="en-US" dirty="0"/>
          </a:p>
        </p:txBody>
      </p:sp>
      <p:sp>
        <p:nvSpPr>
          <p:cNvPr id="3" name="Text Placeholder 2"/>
          <p:cNvSpPr>
            <a:spLocks noGrp="1"/>
          </p:cNvSpPr>
          <p:nvPr>
            <p:ph type="body" sz="quarter" idx="10"/>
          </p:nvPr>
        </p:nvSpPr>
        <p:spPr>
          <a:xfrm>
            <a:off x="519112" y="1219201"/>
            <a:ext cx="11149013" cy="5456878"/>
          </a:xfrm>
        </p:spPr>
        <p:txBody>
          <a:bodyPr/>
          <a:lstStyle/>
          <a:p>
            <a:r>
              <a:rPr lang="en-US" sz="1800" dirty="0"/>
              <a:t>Based on the </a:t>
            </a:r>
            <a:r>
              <a:rPr lang="en-US" sz="1800" dirty="0" smtClean="0"/>
              <a:t>display resolution and workload per VM, </a:t>
            </a:r>
            <a:r>
              <a:rPr lang="en-US" sz="1800" dirty="0"/>
              <a:t>the following number of virtual machines could be </a:t>
            </a:r>
            <a:r>
              <a:rPr lang="en-US" sz="1800" dirty="0" smtClean="0"/>
              <a:t>loaded </a:t>
            </a:r>
            <a:r>
              <a:rPr lang="en-US" sz="1800" dirty="0"/>
              <a:t>on a </a:t>
            </a:r>
            <a:r>
              <a:rPr lang="en-US" sz="1800" dirty="0" smtClean="0"/>
              <a:t>GPU</a:t>
            </a:r>
          </a:p>
          <a:p>
            <a:endParaRPr lang="en-US" sz="1800" b="1" dirty="0" smtClean="0"/>
          </a:p>
          <a:p>
            <a:endParaRPr lang="en-US" sz="1800" b="1" dirty="0"/>
          </a:p>
          <a:p>
            <a:endParaRPr lang="en-US" sz="1800" b="1" dirty="0" smtClean="0"/>
          </a:p>
          <a:p>
            <a:endParaRPr lang="en-US" sz="1800" b="1" dirty="0"/>
          </a:p>
          <a:p>
            <a:endParaRPr lang="en-US" sz="1800" b="1" dirty="0" smtClean="0"/>
          </a:p>
          <a:p>
            <a:endParaRPr lang="en-US" sz="1800" b="1" dirty="0"/>
          </a:p>
          <a:p>
            <a:endParaRPr lang="en-US" sz="1800" b="1" dirty="0" smtClean="0"/>
          </a:p>
          <a:p>
            <a:endParaRPr lang="en-US" sz="1800" b="1" dirty="0"/>
          </a:p>
          <a:p>
            <a:endParaRPr lang="en-US" sz="1800" b="1" dirty="0" smtClean="0"/>
          </a:p>
          <a:p>
            <a:pPr marL="0" indent="0">
              <a:buNone/>
            </a:pPr>
            <a:endParaRPr lang="en-US" sz="1800" b="1" dirty="0" smtClean="0"/>
          </a:p>
          <a:p>
            <a:r>
              <a:rPr lang="en-US" sz="1800" dirty="0" smtClean="0"/>
              <a:t>Can load additional non-</a:t>
            </a:r>
            <a:r>
              <a:rPr lang="en-US" sz="1800" dirty="0" err="1" smtClean="0"/>
              <a:t>RemoteFX</a:t>
            </a:r>
            <a:r>
              <a:rPr lang="en-US" sz="1800" dirty="0" smtClean="0"/>
              <a:t> VMs on the same server [e.g. HP RA has 65 non-</a:t>
            </a:r>
            <a:r>
              <a:rPr lang="en-US" sz="1800" dirty="0" err="1" smtClean="0"/>
              <a:t>RemoteFX</a:t>
            </a:r>
            <a:r>
              <a:rPr lang="en-US" sz="1800" dirty="0" smtClean="0"/>
              <a:t> VMs and 12 </a:t>
            </a:r>
            <a:r>
              <a:rPr lang="en-US" sz="1800" dirty="0" err="1" smtClean="0"/>
              <a:t>RemoteFX</a:t>
            </a:r>
            <a:r>
              <a:rPr lang="en-US" sz="1800" dirty="0" smtClean="0"/>
              <a:t> VMs on a 8 core server with a single 1.5 GB GPU]</a:t>
            </a:r>
            <a:endParaRPr lang="en-US" sz="1800" dirty="0"/>
          </a:p>
          <a:p>
            <a:pPr marL="0" indent="0">
              <a:buNone/>
            </a:pPr>
            <a:endParaRPr lang="en-US" sz="1800" b="1" dirty="0"/>
          </a:p>
          <a:p>
            <a:pPr marL="0" indent="0">
              <a:buNone/>
            </a:pPr>
            <a:r>
              <a:rPr lang="en-US" sz="1800" b="1" dirty="0" smtClean="0"/>
              <a:t>* </a:t>
            </a:r>
            <a:r>
              <a:rPr lang="en-US" sz="1800" b="1" dirty="0"/>
              <a:t>These are theoretical numbers of how many RemoteFX-enabled virtual desktops could fit on a GPU with given amount of video memory. They do not take into account the amount of GPU resources consumed by each virtual machine. The GPU resource consumption will vary from workload to workload. Actual numbers will vary based on the workloads executing in the virtual machines</a:t>
            </a:r>
            <a:r>
              <a:rPr lang="en-US" sz="1800" b="1" dirty="0" smtClean="0"/>
              <a:t>.</a:t>
            </a:r>
            <a:endParaRPr lang="en-US" sz="1800" dirty="0"/>
          </a:p>
        </p:txBody>
      </p:sp>
      <p:graphicFrame>
        <p:nvGraphicFramePr>
          <p:cNvPr id="4" name="Content Placeholder 5"/>
          <p:cNvGraphicFramePr>
            <a:graphicFrameLocks/>
          </p:cNvGraphicFramePr>
          <p:nvPr>
            <p:extLst>
              <p:ext uri="{D42A27DB-BD31-4B8C-83A1-F6EECF244321}">
                <p14:modId xmlns:p14="http://schemas.microsoft.com/office/powerpoint/2010/main" val="553250856"/>
              </p:ext>
            </p:extLst>
          </p:nvPr>
        </p:nvGraphicFramePr>
        <p:xfrm>
          <a:off x="1371600" y="1883399"/>
          <a:ext cx="8837612" cy="2688601"/>
        </p:xfrm>
        <a:graphic>
          <a:graphicData uri="http://schemas.openxmlformats.org/drawingml/2006/table">
            <a:tbl>
              <a:tblPr firstRow="1" firstCol="1" bandRow="1">
                <a:tableStyleId>{F5AB1C69-6EDB-4FF4-983F-18BD219EF322}</a:tableStyleId>
              </a:tblPr>
              <a:tblGrid>
                <a:gridCol w="1605234"/>
                <a:gridCol w="2028593"/>
                <a:gridCol w="1852195"/>
                <a:gridCol w="1234796"/>
                <a:gridCol w="2116794"/>
              </a:tblGrid>
              <a:tr h="432608">
                <a:tc>
                  <a:txBody>
                    <a:bodyPr/>
                    <a:lstStyle/>
                    <a:p>
                      <a:pPr marL="0" marR="0">
                        <a:lnSpc>
                          <a:spcPct val="115000"/>
                        </a:lnSpc>
                        <a:spcBef>
                          <a:spcPts val="0"/>
                        </a:spcBef>
                        <a:spcAft>
                          <a:spcPts val="0"/>
                        </a:spcAft>
                      </a:pPr>
                      <a:r>
                        <a:rPr lang="en-US" sz="1600" dirty="0">
                          <a:effectLst/>
                        </a:rPr>
                        <a:t> </a:t>
                      </a:r>
                      <a:endParaRPr lang="en-US" sz="1600" b="0" dirty="0">
                        <a:solidFill>
                          <a:schemeClr val="bg1"/>
                        </a:solidFill>
                        <a:effectLst/>
                        <a:latin typeface="Calibri"/>
                        <a:ea typeface="Calibri"/>
                        <a:cs typeface="Times New Roman"/>
                      </a:endParaRPr>
                    </a:p>
                  </a:txBody>
                  <a:tcPr marL="68580" marR="68580" marT="0" marB="0"/>
                </a:tc>
                <a:tc gridSpan="4">
                  <a:txBody>
                    <a:bodyPr/>
                    <a:lstStyle/>
                    <a:p>
                      <a:pPr marL="0" marR="0">
                        <a:lnSpc>
                          <a:spcPct val="115000"/>
                        </a:lnSpc>
                        <a:spcBef>
                          <a:spcPts val="0"/>
                        </a:spcBef>
                        <a:spcAft>
                          <a:spcPts val="0"/>
                        </a:spcAft>
                      </a:pPr>
                      <a:r>
                        <a:rPr lang="en-US" sz="1600" dirty="0">
                          <a:effectLst/>
                        </a:rPr>
                        <a:t>Maximum RemoteFX-enabled virtual desktops per GPU *</a:t>
                      </a:r>
                      <a:endParaRPr lang="en-US" sz="1600" b="0" dirty="0">
                        <a:solidFill>
                          <a:schemeClr val="bg1"/>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557992">
                <a:tc>
                  <a:txBody>
                    <a:bodyPr/>
                    <a:lstStyle/>
                    <a:p>
                      <a:pPr marL="0" marR="0">
                        <a:lnSpc>
                          <a:spcPct val="115000"/>
                        </a:lnSpc>
                        <a:spcBef>
                          <a:spcPts val="0"/>
                        </a:spcBef>
                        <a:spcAft>
                          <a:spcPts val="0"/>
                        </a:spcAft>
                      </a:pPr>
                      <a:r>
                        <a:rPr lang="en-US" sz="1600" dirty="0">
                          <a:effectLst/>
                        </a:rPr>
                        <a:t>Resolution</a:t>
                      </a:r>
                      <a:endParaRPr lang="en-US" sz="1600" b="0" dirty="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1 GB</a:t>
                      </a:r>
                    </a:p>
                    <a:p>
                      <a:pPr marL="0" marR="0" algn="r">
                        <a:lnSpc>
                          <a:spcPct val="115000"/>
                        </a:lnSpc>
                        <a:spcBef>
                          <a:spcPts val="0"/>
                        </a:spcBef>
                        <a:spcAft>
                          <a:spcPts val="0"/>
                        </a:spcAft>
                      </a:pPr>
                      <a:r>
                        <a:rPr lang="en-US" sz="1600">
                          <a:effectLst/>
                        </a:rPr>
                        <a:t>Nvidia FX3800 </a:t>
                      </a:r>
                    </a:p>
                    <a:p>
                      <a:pPr marL="0" marR="0" algn="r">
                        <a:lnSpc>
                          <a:spcPct val="115000"/>
                        </a:lnSpc>
                        <a:spcBef>
                          <a:spcPts val="0"/>
                        </a:spcBef>
                        <a:spcAft>
                          <a:spcPts val="0"/>
                        </a:spcAft>
                      </a:pPr>
                      <a:r>
                        <a:rPr lang="en-US" sz="1600">
                          <a:effectLst/>
                        </a:rPr>
                        <a:t>ATI V5800 </a:t>
                      </a:r>
                      <a:endParaRPr lang="en-US" sz="1600" b="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a:effectLst/>
                        </a:rPr>
                        <a:t>1.5 GB </a:t>
                      </a:r>
                    </a:p>
                    <a:p>
                      <a:pPr marL="0" marR="0" algn="r">
                        <a:lnSpc>
                          <a:spcPct val="115000"/>
                        </a:lnSpc>
                        <a:spcBef>
                          <a:spcPts val="0"/>
                        </a:spcBef>
                        <a:spcAft>
                          <a:spcPts val="0"/>
                        </a:spcAft>
                      </a:pPr>
                      <a:r>
                        <a:rPr lang="en-US" sz="1600" dirty="0" err="1">
                          <a:effectLst/>
                        </a:rPr>
                        <a:t>Nvidia</a:t>
                      </a:r>
                      <a:r>
                        <a:rPr lang="en-US" sz="1600" dirty="0">
                          <a:effectLst/>
                        </a:rPr>
                        <a:t> FX4800 </a:t>
                      </a:r>
                      <a:endParaRPr lang="en-US" sz="1600" b="0" dirty="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2 GB </a:t>
                      </a:r>
                    </a:p>
                    <a:p>
                      <a:pPr marL="0" marR="0" algn="r">
                        <a:lnSpc>
                          <a:spcPct val="115000"/>
                        </a:lnSpc>
                        <a:spcBef>
                          <a:spcPts val="0"/>
                        </a:spcBef>
                        <a:spcAft>
                          <a:spcPts val="0"/>
                        </a:spcAft>
                      </a:pPr>
                      <a:r>
                        <a:rPr lang="en-US" sz="1600">
                          <a:effectLst/>
                        </a:rPr>
                        <a:t>ATI V7800 </a:t>
                      </a:r>
                    </a:p>
                    <a:p>
                      <a:pPr marL="0" marR="0" algn="r">
                        <a:lnSpc>
                          <a:spcPct val="115000"/>
                        </a:lnSpc>
                        <a:spcBef>
                          <a:spcPts val="0"/>
                        </a:spcBef>
                        <a:spcAft>
                          <a:spcPts val="0"/>
                        </a:spcAft>
                      </a:pPr>
                      <a:r>
                        <a:rPr lang="en-US" sz="1600">
                          <a:effectLst/>
                        </a:rPr>
                        <a:t>ATI V8800 </a:t>
                      </a:r>
                      <a:endParaRPr lang="en-US" sz="1600" b="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a:effectLst/>
                        </a:rPr>
                        <a:t>4 GB</a:t>
                      </a:r>
                    </a:p>
                    <a:p>
                      <a:pPr marL="0" marR="0" algn="r">
                        <a:lnSpc>
                          <a:spcPct val="115000"/>
                        </a:lnSpc>
                        <a:spcBef>
                          <a:spcPts val="0"/>
                        </a:spcBef>
                        <a:spcAft>
                          <a:spcPts val="0"/>
                        </a:spcAft>
                      </a:pPr>
                      <a:r>
                        <a:rPr lang="en-US" sz="1600" dirty="0" err="1">
                          <a:effectLst/>
                        </a:rPr>
                        <a:t>Nvidia</a:t>
                      </a:r>
                      <a:r>
                        <a:rPr lang="en-US" sz="1600" dirty="0">
                          <a:effectLst/>
                        </a:rPr>
                        <a:t> </a:t>
                      </a:r>
                      <a:r>
                        <a:rPr lang="en-US" sz="1600" dirty="0" err="1">
                          <a:effectLst/>
                        </a:rPr>
                        <a:t>Quadro</a:t>
                      </a:r>
                      <a:r>
                        <a:rPr lang="en-US" sz="1600" dirty="0">
                          <a:effectLst/>
                        </a:rPr>
                        <a:t> FX5800 </a:t>
                      </a:r>
                      <a:endParaRPr lang="en-US" sz="1600" b="0" dirty="0">
                        <a:solidFill>
                          <a:schemeClr val="bg1"/>
                        </a:solidFill>
                        <a:effectLst/>
                        <a:latin typeface="Calibri"/>
                        <a:ea typeface="Calibri"/>
                        <a:cs typeface="Times New Roman"/>
                      </a:endParaRPr>
                    </a:p>
                  </a:txBody>
                  <a:tcPr marL="68580" marR="68580" marT="0" marB="0"/>
                </a:tc>
              </a:tr>
              <a:tr h="339948">
                <a:tc>
                  <a:txBody>
                    <a:bodyPr/>
                    <a:lstStyle/>
                    <a:p>
                      <a:pPr marL="0" marR="0">
                        <a:lnSpc>
                          <a:spcPct val="115000"/>
                        </a:lnSpc>
                        <a:spcBef>
                          <a:spcPts val="0"/>
                        </a:spcBef>
                        <a:spcAft>
                          <a:spcPts val="0"/>
                        </a:spcAft>
                      </a:pPr>
                      <a:r>
                        <a:rPr lang="en-US" sz="1600">
                          <a:effectLst/>
                        </a:rPr>
                        <a:t>1024x768</a:t>
                      </a:r>
                      <a:endParaRPr lang="en-US" sz="1600" b="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13</a:t>
                      </a:r>
                      <a:endParaRPr lang="en-US" sz="1600" b="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a:effectLst/>
                        </a:rPr>
                        <a:t>20</a:t>
                      </a:r>
                      <a:endParaRPr lang="en-US" sz="1600" b="0" dirty="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27</a:t>
                      </a:r>
                      <a:endParaRPr lang="en-US" sz="1600" b="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54</a:t>
                      </a:r>
                      <a:endParaRPr lang="en-US" sz="1600" b="0">
                        <a:solidFill>
                          <a:schemeClr val="bg1"/>
                        </a:solidFill>
                        <a:effectLst/>
                        <a:latin typeface="Calibri"/>
                        <a:ea typeface="Calibri"/>
                        <a:cs typeface="Times New Roman"/>
                      </a:endParaRPr>
                    </a:p>
                  </a:txBody>
                  <a:tcPr marL="68580" marR="68580" marT="0" marB="0"/>
                </a:tc>
              </a:tr>
              <a:tr h="394901">
                <a:tc>
                  <a:txBody>
                    <a:bodyPr/>
                    <a:lstStyle/>
                    <a:p>
                      <a:pPr marL="0" marR="0">
                        <a:lnSpc>
                          <a:spcPct val="115000"/>
                        </a:lnSpc>
                        <a:spcBef>
                          <a:spcPts val="0"/>
                        </a:spcBef>
                        <a:spcAft>
                          <a:spcPts val="0"/>
                        </a:spcAft>
                      </a:pPr>
                      <a:r>
                        <a:rPr lang="en-US" sz="1600">
                          <a:effectLst/>
                        </a:rPr>
                        <a:t>1280x1024</a:t>
                      </a:r>
                      <a:endParaRPr lang="en-US" sz="1600" b="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8</a:t>
                      </a:r>
                      <a:endParaRPr lang="en-US" sz="1600" b="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tabLst>
                          <a:tab pos="885825" algn="l"/>
                        </a:tabLst>
                      </a:pPr>
                      <a:r>
                        <a:rPr lang="en-US" sz="1600" dirty="0">
                          <a:effectLst/>
                        </a:rPr>
                        <a:t>12</a:t>
                      </a:r>
                      <a:endParaRPr lang="en-US" sz="1600" b="0" dirty="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16</a:t>
                      </a:r>
                      <a:endParaRPr lang="en-US" sz="1600" b="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tabLst>
                          <a:tab pos="866775" algn="l"/>
                        </a:tabLst>
                      </a:pPr>
                      <a:r>
                        <a:rPr lang="en-US" sz="1600">
                          <a:effectLst/>
                        </a:rPr>
                        <a:t>32</a:t>
                      </a:r>
                      <a:endParaRPr lang="en-US" sz="1600" b="0">
                        <a:solidFill>
                          <a:schemeClr val="bg1"/>
                        </a:solidFill>
                        <a:effectLst/>
                        <a:latin typeface="Calibri"/>
                        <a:ea typeface="Calibri"/>
                        <a:cs typeface="Times New Roman"/>
                      </a:endParaRPr>
                    </a:p>
                  </a:txBody>
                  <a:tcPr marL="68580" marR="68580" marT="0" marB="0"/>
                </a:tc>
              </a:tr>
              <a:tr h="339948">
                <a:tc>
                  <a:txBody>
                    <a:bodyPr/>
                    <a:lstStyle/>
                    <a:p>
                      <a:pPr marL="0" marR="0">
                        <a:lnSpc>
                          <a:spcPct val="115000"/>
                        </a:lnSpc>
                        <a:spcBef>
                          <a:spcPts val="0"/>
                        </a:spcBef>
                        <a:spcAft>
                          <a:spcPts val="0"/>
                        </a:spcAft>
                      </a:pPr>
                      <a:r>
                        <a:rPr lang="en-US" sz="1600">
                          <a:effectLst/>
                        </a:rPr>
                        <a:t>1600x1200</a:t>
                      </a:r>
                      <a:endParaRPr lang="en-US" sz="1600" b="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5</a:t>
                      </a:r>
                      <a:endParaRPr lang="en-US" sz="1600" b="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tabLst>
                          <a:tab pos="1028700" algn="l"/>
                        </a:tabLst>
                      </a:pPr>
                      <a:r>
                        <a:rPr lang="en-US" sz="1600">
                          <a:effectLst/>
                        </a:rPr>
                        <a:t>8</a:t>
                      </a:r>
                      <a:endParaRPr lang="en-US" sz="1600" b="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a:effectLst/>
                        </a:rPr>
                        <a:t>11</a:t>
                      </a:r>
                      <a:endParaRPr lang="en-US" sz="1600" b="0" dirty="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22</a:t>
                      </a:r>
                      <a:endParaRPr lang="en-US" sz="1600" b="0">
                        <a:solidFill>
                          <a:schemeClr val="bg1"/>
                        </a:solidFill>
                        <a:effectLst/>
                        <a:latin typeface="Calibri"/>
                        <a:ea typeface="Calibri"/>
                        <a:cs typeface="Times New Roman"/>
                      </a:endParaRPr>
                    </a:p>
                  </a:txBody>
                  <a:tcPr marL="68580" marR="68580" marT="0" marB="0"/>
                </a:tc>
              </a:tr>
              <a:tr h="339948">
                <a:tc>
                  <a:txBody>
                    <a:bodyPr/>
                    <a:lstStyle/>
                    <a:p>
                      <a:pPr marL="0" marR="0">
                        <a:lnSpc>
                          <a:spcPct val="115000"/>
                        </a:lnSpc>
                        <a:spcBef>
                          <a:spcPts val="0"/>
                        </a:spcBef>
                        <a:spcAft>
                          <a:spcPts val="0"/>
                        </a:spcAft>
                      </a:pPr>
                      <a:r>
                        <a:rPr lang="en-US" sz="1600" dirty="0" smtClean="0">
                          <a:effectLst/>
                        </a:rPr>
                        <a:t>1920x1200</a:t>
                      </a:r>
                      <a:endParaRPr lang="en-US" sz="1600" b="0" dirty="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a:effectLst/>
                        </a:rPr>
                        <a:t>4</a:t>
                      </a:r>
                      <a:endParaRPr lang="en-US" sz="1600" b="0" dirty="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6</a:t>
                      </a:r>
                      <a:endParaRPr lang="en-US" sz="1600" b="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a:effectLst/>
                        </a:rPr>
                        <a:t>9</a:t>
                      </a:r>
                      <a:endParaRPr lang="en-US" sz="1600" b="0" dirty="0">
                        <a:solidFill>
                          <a:schemeClr val="bg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a:effectLst/>
                        </a:rPr>
                        <a:t>18</a:t>
                      </a:r>
                      <a:endParaRPr lang="en-US" sz="1600" b="0" dirty="0">
                        <a:solidFill>
                          <a:schemeClr val="bg1"/>
                        </a:solidFill>
                        <a:effectLst/>
                        <a:latin typeface="Calibri"/>
                        <a:ea typeface="Calibri"/>
                        <a:cs typeface="Times New Roman"/>
                      </a:endParaRPr>
                    </a:p>
                  </a:txBody>
                  <a:tcPr marL="68580" marR="68580" marT="0" marB="0"/>
                </a:tc>
              </a:tr>
            </a:tbl>
          </a:graphicData>
        </a:graphic>
      </p:graphicFrame>
      <p:sp>
        <p:nvSpPr>
          <p:cNvPr id="5" name="Slide Number Placeholder 1"/>
          <p:cNvSpPr txBox="1">
            <a:spLocks/>
          </p:cNvSpPr>
          <p:nvPr/>
        </p:nvSpPr>
        <p:spPr>
          <a:xfrm>
            <a:off x="8735325" y="6356351"/>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CBFD4B29-B783-4040-9EC3-185A4F59C67A}" type="slidenum">
              <a:rPr lang="en-US" smtClean="0"/>
              <a:pPr/>
              <a:t>20</a:t>
            </a:fld>
            <a:endParaRPr lang="en-US" dirty="0"/>
          </a:p>
        </p:txBody>
      </p:sp>
    </p:spTree>
    <p:extLst>
      <p:ext uri="{BB962C8B-B14F-4D97-AF65-F5344CB8AC3E}">
        <p14:creationId xmlns:p14="http://schemas.microsoft.com/office/powerpoint/2010/main" val="295412163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609398"/>
          </a:xfrm>
        </p:spPr>
        <p:txBody>
          <a:bodyPr/>
          <a:lstStyle/>
          <a:p>
            <a:r>
              <a:rPr lang="en-US" dirty="0" smtClean="0"/>
              <a:t>In Closing</a:t>
            </a:r>
            <a:endParaRPr lang="en-US" sz="30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3621087"/>
              </p:ext>
            </p:extLst>
          </p:nvPr>
        </p:nvGraphicFramePr>
        <p:xfrm>
          <a:off x="379412" y="967619"/>
          <a:ext cx="10515600" cy="2979350"/>
        </p:xfrm>
        <a:graphic>
          <a:graphicData uri="http://schemas.openxmlformats.org/drawingml/2006/table">
            <a:tbl>
              <a:tblPr firstRow="1" bandRow="1">
                <a:tableStyleId>{17292A2E-F333-43FB-9621-5CBBE7FDCDCB}</a:tableStyleId>
              </a:tblPr>
              <a:tblGrid>
                <a:gridCol w="2057400"/>
                <a:gridCol w="8458200"/>
              </a:tblGrid>
              <a:tr h="270976">
                <a:tc gridSpan="2">
                  <a:txBody>
                    <a:bodyPr/>
                    <a:lstStyle/>
                    <a:p>
                      <a:r>
                        <a:rPr lang="en-US" sz="1800" dirty="0" smtClean="0"/>
                        <a:t>Call to Action</a:t>
                      </a:r>
                      <a:endParaRPr lang="en-US" sz="1800" b="0" dirty="0">
                        <a:solidFill>
                          <a:sysClr val="windowText" lastClr="000000"/>
                        </a:solidFill>
                      </a:endParaRPr>
                    </a:p>
                  </a:txBody>
                  <a:tcPr marL="121888" marR="121888"/>
                </a:tc>
                <a:tc hMerge="1">
                  <a:txBody>
                    <a:bodyPr/>
                    <a:lstStyle/>
                    <a:p>
                      <a:endParaRPr lang="en-US" sz="1800" dirty="0">
                        <a:solidFill>
                          <a:schemeClr val="bg1"/>
                        </a:solidFill>
                      </a:endParaRPr>
                    </a:p>
                  </a:txBody>
                  <a:tcPr/>
                </a:tc>
              </a:tr>
              <a:tr h="474208">
                <a:tc>
                  <a:txBody>
                    <a:bodyPr/>
                    <a:lstStyle/>
                    <a:p>
                      <a:pPr algn="l"/>
                      <a:r>
                        <a:rPr lang="en-US" sz="1800" dirty="0" smtClean="0"/>
                        <a:t>Watch</a:t>
                      </a:r>
                      <a:r>
                        <a:rPr lang="en-US" sz="1800" baseline="0" dirty="0" smtClean="0"/>
                        <a:t> for latest news</a:t>
                      </a:r>
                      <a:endParaRPr lang="en-US" sz="1800" dirty="0" smtClean="0"/>
                    </a:p>
                  </a:txBody>
                  <a:tcPr marL="121888" marR="121888"/>
                </a:tc>
                <a:tc>
                  <a:txBody>
                    <a:bodyPr/>
                    <a:lstStyle/>
                    <a:p>
                      <a:pPr marL="342900" marR="0" lvl="0" indent="-34290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Watch the RDS</a:t>
                      </a:r>
                      <a:r>
                        <a:rPr lang="en-US" sz="1800" baseline="0" dirty="0" smtClean="0"/>
                        <a:t> blog for latest: </a:t>
                      </a:r>
                      <a:r>
                        <a:rPr lang="en-US" sz="1800" baseline="0" dirty="0" smtClean="0">
                          <a:effectLst/>
                          <a:hlinkClick r:id="rId3"/>
                        </a:rPr>
                        <a:t>http://blogs.msdn.com/b/rds/</a:t>
                      </a:r>
                      <a:r>
                        <a:rPr lang="en-US" sz="1800" baseline="0" dirty="0" smtClean="0">
                          <a:effectLst/>
                        </a:rPr>
                        <a:t>  </a:t>
                      </a:r>
                    </a:p>
                    <a:p>
                      <a:pPr marL="342900" marR="0" lvl="0" indent="-34290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Keep up to date on latest </a:t>
                      </a:r>
                      <a:r>
                        <a:rPr lang="en-US" sz="1800" baseline="0" dirty="0" smtClean="0"/>
                        <a:t>partner offerings by visiting </a:t>
                      </a:r>
                      <a:r>
                        <a:rPr lang="en-US" sz="1800" baseline="0" dirty="0" smtClean="0">
                          <a:hlinkClick r:id="rId4"/>
                        </a:rPr>
                        <a:t>http://www.microsoft.com/remotefx</a:t>
                      </a:r>
                      <a:r>
                        <a:rPr lang="en-US" sz="1800" baseline="0" dirty="0" smtClean="0"/>
                        <a:t> </a:t>
                      </a:r>
                      <a:endParaRPr lang="en-US" sz="1800" dirty="0" smtClean="0"/>
                    </a:p>
                    <a:p>
                      <a:pPr marL="342900" marR="0" lvl="0" indent="-34290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Download the Step by Step and Conceptual documents.</a:t>
                      </a:r>
                    </a:p>
                  </a:txBody>
                  <a:tcPr marL="121888" marR="121888"/>
                </a:tc>
              </a:tr>
              <a:tr h="474208">
                <a:tc>
                  <a:txBody>
                    <a:bodyPr/>
                    <a:lstStyle/>
                    <a:p>
                      <a:pPr algn="l"/>
                      <a:r>
                        <a:rPr lang="en-US" sz="1800" dirty="0" smtClean="0"/>
                        <a:t>Evaluate</a:t>
                      </a:r>
                      <a:endParaRPr lang="en-US" sz="1800" dirty="0">
                        <a:solidFill>
                          <a:schemeClr val="bg1"/>
                        </a:solidFill>
                      </a:endParaRPr>
                    </a:p>
                  </a:txBody>
                  <a:tcPr marL="121888" marR="121888"/>
                </a:tc>
                <a:tc>
                  <a:txBody>
                    <a:bodyPr/>
                    <a:lstStyle/>
                    <a:p>
                      <a:pPr marL="342900" marR="0" indent="-34290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Evaluate fit for your users and environment.</a:t>
                      </a:r>
                    </a:p>
                    <a:p>
                      <a:pPr marL="342900" indent="-342900">
                        <a:buFont typeface="Arial" pitchFamily="34" charset="0"/>
                        <a:buChar char="•"/>
                      </a:pPr>
                      <a:r>
                        <a:rPr lang="en-US" sz="1800" dirty="0" smtClean="0"/>
                        <a:t>Download RTM of SP1 and exercise your</a:t>
                      </a:r>
                      <a:r>
                        <a:rPr lang="en-US" sz="1800" baseline="0" dirty="0" smtClean="0"/>
                        <a:t> scenarios.</a:t>
                      </a:r>
                      <a:endParaRPr lang="en-US" sz="1800" dirty="0" smtClean="0"/>
                    </a:p>
                  </a:txBody>
                  <a:tcPr marL="121888" marR="121888"/>
                </a:tc>
              </a:tr>
              <a:tr h="784790">
                <a:tc>
                  <a:txBody>
                    <a:bodyPr/>
                    <a:lstStyle/>
                    <a:p>
                      <a:pPr algn="l"/>
                      <a:r>
                        <a:rPr lang="en-US" sz="1800" dirty="0" smtClean="0"/>
                        <a:t>Share</a:t>
                      </a:r>
                      <a:r>
                        <a:rPr lang="en-US" sz="1800" baseline="0" dirty="0" smtClean="0"/>
                        <a:t> and give Feedback</a:t>
                      </a:r>
                      <a:endParaRPr lang="en-US" sz="1800" dirty="0">
                        <a:solidFill>
                          <a:schemeClr val="bg1"/>
                        </a:solidFill>
                      </a:endParaRPr>
                    </a:p>
                  </a:txBody>
                  <a:tcPr marL="121888" marR="121888"/>
                </a:tc>
                <a:tc>
                  <a:txBody>
                    <a:bodyPr/>
                    <a:lstStyle/>
                    <a:p>
                      <a:pPr marL="342900" indent="-342900">
                        <a:buFont typeface="Arial" pitchFamily="34" charset="0"/>
                        <a:buChar char="•"/>
                      </a:pPr>
                      <a:r>
                        <a:rPr lang="en-US" sz="1800" baseline="0" dirty="0" smtClean="0"/>
                        <a:t>Share and ask through the Web Forum: </a:t>
                      </a:r>
                      <a:br>
                        <a:rPr lang="en-US" sz="1800" baseline="0" dirty="0" smtClean="0"/>
                      </a:br>
                      <a:r>
                        <a:rPr lang="en-US" sz="1800" u="sng" kern="1200" dirty="0" smtClean="0">
                          <a:effectLst/>
                          <a:hlinkClick r:id="rId5"/>
                        </a:rPr>
                        <a:t>http://forums.technet.microsoft.com/en/winserverTS/threads/</a:t>
                      </a:r>
                      <a:endParaRPr lang="en-US" sz="1800" u="none" baseline="0" dirty="0" smtClean="0">
                        <a:solidFill>
                          <a:schemeClr val="tx2">
                            <a:lumMod val="50000"/>
                          </a:schemeClr>
                        </a:solidFill>
                      </a:endParaRPr>
                    </a:p>
                  </a:txBody>
                  <a:tcPr marL="121888" marR="121888"/>
                </a:tc>
              </a:tr>
            </a:tbl>
          </a:graphicData>
        </a:graphic>
      </p:graphicFrame>
      <p:sp>
        <p:nvSpPr>
          <p:cNvPr id="8" name="Text Placeholder 2"/>
          <p:cNvSpPr txBox="1">
            <a:spLocks/>
          </p:cNvSpPr>
          <p:nvPr/>
        </p:nvSpPr>
        <p:spPr>
          <a:xfrm>
            <a:off x="379412" y="4210074"/>
            <a:ext cx="10969943" cy="4154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FontTx/>
              <a:buBlip>
                <a:blip r:embed="rId6"/>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7"/>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7"/>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7"/>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9250" indent="-341313">
              <a:buSzPct val="90000"/>
              <a:buBlip>
                <a:blip r:embed="rId8"/>
              </a:buBlip>
            </a:pPr>
            <a:r>
              <a:rPr lang="en-US" sz="3000" dirty="0" smtClean="0">
                <a:gradFill>
                  <a:gsLst>
                    <a:gs pos="0">
                      <a:srgbClr val="FFFFFF"/>
                    </a:gs>
                    <a:gs pos="86000">
                      <a:srgbClr val="FFFFFF"/>
                    </a:gs>
                  </a:gsLst>
                  <a:lin ang="5400000" scaled="0"/>
                </a:gradFill>
              </a:rPr>
              <a:t>Questions and Answer</a:t>
            </a:r>
          </a:p>
        </p:txBody>
      </p:sp>
      <p:sp>
        <p:nvSpPr>
          <p:cNvPr id="5" name="Slide Number Placeholder 1"/>
          <p:cNvSpPr txBox="1">
            <a:spLocks/>
          </p:cNvSpPr>
          <p:nvPr/>
        </p:nvSpPr>
        <p:spPr>
          <a:xfrm>
            <a:off x="8735325" y="6356351"/>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CBFD4B29-B783-4040-9EC3-185A4F59C67A}" type="slidenum">
              <a:rPr lang="en-US" smtClean="0"/>
              <a:pPr/>
              <a:t>21</a:t>
            </a:fld>
            <a:endParaRPr lang="en-US" dirty="0"/>
          </a:p>
        </p:txBody>
      </p:sp>
    </p:spTree>
    <p:extLst>
      <p:ext uri="{BB962C8B-B14F-4D97-AF65-F5344CB8AC3E}">
        <p14:creationId xmlns:p14="http://schemas.microsoft.com/office/powerpoint/2010/main" val="400169326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Misconceptions About </a:t>
            </a:r>
            <a:r>
              <a:rPr lang="en-US" dirty="0" err="1" smtClean="0"/>
              <a:t>RemoteFX</a:t>
            </a:r>
            <a:endParaRPr lang="en-US" dirty="0"/>
          </a:p>
        </p:txBody>
      </p:sp>
      <p:sp>
        <p:nvSpPr>
          <p:cNvPr id="3" name="Content Placeholder 2"/>
          <p:cNvSpPr>
            <a:spLocks noGrp="1"/>
          </p:cNvSpPr>
          <p:nvPr>
            <p:ph idx="1"/>
          </p:nvPr>
        </p:nvSpPr>
        <p:spPr>
          <a:xfrm>
            <a:off x="519112" y="1447799"/>
            <a:ext cx="11149013" cy="4136517"/>
          </a:xfrm>
        </p:spPr>
        <p:txBody>
          <a:bodyPr/>
          <a:lstStyle/>
          <a:p>
            <a:r>
              <a:rPr lang="en-US" dirty="0" smtClean="0"/>
              <a:t>The CAPEX of </a:t>
            </a:r>
            <a:r>
              <a:rPr lang="en-US" dirty="0" err="1" smtClean="0"/>
              <a:t>RemoteFX</a:t>
            </a:r>
            <a:r>
              <a:rPr lang="en-US" dirty="0" smtClean="0"/>
              <a:t> is higher because of GPUs.</a:t>
            </a:r>
          </a:p>
          <a:p>
            <a:r>
              <a:rPr lang="en-US" dirty="0" smtClean="0"/>
              <a:t>The user density per server is lowered with </a:t>
            </a:r>
            <a:r>
              <a:rPr lang="en-US" dirty="0" err="1" smtClean="0"/>
              <a:t>RemoteFX</a:t>
            </a:r>
            <a:r>
              <a:rPr lang="en-US" dirty="0" smtClean="0"/>
              <a:t>.</a:t>
            </a:r>
          </a:p>
          <a:p>
            <a:r>
              <a:rPr lang="en-US" dirty="0" err="1" smtClean="0"/>
              <a:t>RemoteFX</a:t>
            </a:r>
            <a:r>
              <a:rPr lang="en-US" dirty="0" smtClean="0"/>
              <a:t> scales to just a couple of VMs per GPU.</a:t>
            </a:r>
          </a:p>
          <a:p>
            <a:r>
              <a:rPr lang="en-US" dirty="0" smtClean="0"/>
              <a:t>There are no </a:t>
            </a:r>
            <a:r>
              <a:rPr lang="en-US" dirty="0" err="1" smtClean="0"/>
              <a:t>RemoteFX</a:t>
            </a:r>
            <a:r>
              <a:rPr lang="en-US" dirty="0" smtClean="0"/>
              <a:t> ready servers in the market today from major server OEMs.</a:t>
            </a:r>
          </a:p>
          <a:p>
            <a:r>
              <a:rPr lang="en-US" dirty="0" smtClean="0"/>
              <a:t>MS views RDSH as being of lower importance than VDI.</a:t>
            </a:r>
          </a:p>
          <a:p>
            <a:r>
              <a:rPr lang="en-US" dirty="0" err="1" smtClean="0"/>
              <a:t>RemoteFX</a:t>
            </a:r>
            <a:r>
              <a:rPr lang="en-US" dirty="0" smtClean="0"/>
              <a:t> is for Aero only.</a:t>
            </a:r>
          </a:p>
          <a:p>
            <a:endParaRPr lang="en-US" dirty="0" smtClean="0"/>
          </a:p>
        </p:txBody>
      </p:sp>
    </p:spTree>
    <p:extLst>
      <p:ext uri="{BB962C8B-B14F-4D97-AF65-F5344CB8AC3E}">
        <p14:creationId xmlns:p14="http://schemas.microsoft.com/office/powerpoint/2010/main" val="117195352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28889845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4046814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90822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123246151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65135851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899" y="496615"/>
            <a:ext cx="11173090" cy="666385"/>
          </a:xfrm>
        </p:spPr>
        <p:txBody>
          <a:bodyPr>
            <a:noAutofit/>
          </a:bodyPr>
          <a:lstStyle/>
          <a:p>
            <a:r>
              <a:rPr lang="en-US" sz="4000" dirty="0" smtClean="0"/>
              <a:t>Industry Trends Leveraged By </a:t>
            </a:r>
            <a:r>
              <a:rPr lang="en-US" sz="4000" dirty="0" err="1" smtClean="0"/>
              <a:t>RemoteFX</a:t>
            </a:r>
            <a:r>
              <a:rPr lang="en-US" sz="4000" dirty="0" smtClean="0"/>
              <a:t> VDI</a:t>
            </a:r>
            <a:endParaRPr lang="en-US" sz="4000" dirty="0"/>
          </a:p>
        </p:txBody>
      </p:sp>
      <p:sp>
        <p:nvSpPr>
          <p:cNvPr id="3" name="Content Placeholder 2"/>
          <p:cNvSpPr>
            <a:spLocks noGrp="1"/>
          </p:cNvSpPr>
          <p:nvPr>
            <p:ph type="body" sz="quarter" idx="10"/>
          </p:nvPr>
        </p:nvSpPr>
        <p:spPr>
          <a:xfrm>
            <a:off x="318730" y="1416267"/>
            <a:ext cx="11173090" cy="2000548"/>
          </a:xfrm>
        </p:spPr>
        <p:txBody>
          <a:bodyPr>
            <a:noAutofit/>
          </a:bodyPr>
          <a:lstStyle/>
          <a:p>
            <a:pPr marL="403225" indent="-403225"/>
            <a:r>
              <a:rPr sz="2400" b="1" dirty="0" smtClean="0"/>
              <a:t>Infrastructure</a:t>
            </a:r>
            <a:endParaRPr lang="en-US" sz="2400" b="1" dirty="0" smtClean="0"/>
          </a:p>
          <a:p>
            <a:pPr marL="744538" lvl="1" indent="-341313"/>
            <a:r>
              <a:rPr lang="en-US" sz="2000" dirty="0" smtClean="0"/>
              <a:t>VM isolation enables full desktop centralization</a:t>
            </a:r>
            <a:endParaRPr sz="2000" b="1" dirty="0" smtClean="0"/>
          </a:p>
          <a:p>
            <a:pPr marL="744538" lvl="1" indent="-341313"/>
            <a:r>
              <a:rPr sz="2000" dirty="0" smtClean="0"/>
              <a:t>Processor evolution shifts from clock speed to massive parallelism</a:t>
            </a:r>
            <a:endParaRPr lang="en-US" sz="2000" dirty="0" smtClean="0"/>
          </a:p>
          <a:p>
            <a:pPr marL="744538" lvl="1" indent="-341313"/>
            <a:r>
              <a:rPr lang="en-US" sz="2000" dirty="0" smtClean="0"/>
              <a:t>Faster networks</a:t>
            </a:r>
            <a:endParaRPr sz="2000" dirty="0" smtClean="0"/>
          </a:p>
          <a:p>
            <a:pPr marL="744538" lvl="1" indent="-341313"/>
            <a:r>
              <a:rPr sz="2000" dirty="0" smtClean="0"/>
              <a:t>Increased diversity of client devices</a:t>
            </a:r>
            <a:endParaRPr lang="en-US" sz="2000" dirty="0" smtClean="0"/>
          </a:p>
          <a:p>
            <a:pPr marL="744538" lvl="1" indent="-341313"/>
            <a:endParaRPr sz="1800" dirty="0" smtClean="0"/>
          </a:p>
          <a:p>
            <a:pPr marL="403225" indent="-403225"/>
            <a:r>
              <a:rPr sz="2400" b="1" dirty="0" smtClean="0"/>
              <a:t>Graphics related trends</a:t>
            </a:r>
            <a:endParaRPr lang="en-US" sz="2400" b="1" dirty="0" smtClean="0"/>
          </a:p>
          <a:p>
            <a:pPr marL="744538" lvl="1" indent="-341313"/>
            <a:r>
              <a:rPr lang="en-US" sz="2000" dirty="0" smtClean="0"/>
              <a:t>Graphics Richness Increasing: HTML5, Media, 3D UI, Video, Animations, Flash, Silverlight</a:t>
            </a:r>
          </a:p>
          <a:p>
            <a:pPr marL="744538" lvl="1" indent="-341313"/>
            <a:r>
              <a:rPr lang="en-US" sz="2000" dirty="0" smtClean="0"/>
              <a:t>Increasing Fragmentation of Graphics Stacks</a:t>
            </a:r>
          </a:p>
          <a:p>
            <a:pPr marL="744538" lvl="1" indent="-341313"/>
            <a:r>
              <a:rPr lang="en-US" sz="2000" dirty="0" smtClean="0"/>
              <a:t>Portable Graphics stacks like Silverlight and Flash Emit as Flattened Bitmaps</a:t>
            </a:r>
          </a:p>
          <a:p>
            <a:pPr marL="744538" lvl="1" indent="-341313"/>
            <a:r>
              <a:rPr lang="en-US" sz="2000" dirty="0" smtClean="0"/>
              <a:t>Modern Browsers Leveraging GPUs where Available</a:t>
            </a:r>
          </a:p>
          <a:p>
            <a:pPr marL="403225" indent="-403225"/>
            <a:endParaRPr lang="en-US" sz="2000" dirty="0" smtClean="0"/>
          </a:p>
        </p:txBody>
      </p:sp>
      <p:sp>
        <p:nvSpPr>
          <p:cNvPr id="4" name="Slide Number Placeholder 1"/>
          <p:cNvSpPr txBox="1">
            <a:spLocks/>
          </p:cNvSpPr>
          <p:nvPr/>
        </p:nvSpPr>
        <p:spPr>
          <a:xfrm>
            <a:off x="8735325" y="6356351"/>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CBFD4B29-B783-4040-9EC3-185A4F59C67A}" type="slidenum">
              <a:rPr lang="en-US" smtClean="0"/>
              <a:pPr/>
              <a:t>28</a:t>
            </a:fld>
            <a:endParaRPr lang="en-US" dirty="0"/>
          </a:p>
        </p:txBody>
      </p:sp>
    </p:spTree>
    <p:extLst>
      <p:ext uri="{BB962C8B-B14F-4D97-AF65-F5344CB8AC3E}">
        <p14:creationId xmlns:p14="http://schemas.microsoft.com/office/powerpoint/2010/main" val="3795503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124200"/>
            <a:ext cx="11149013" cy="609398"/>
          </a:xfrm>
        </p:spPr>
        <p:txBody>
          <a:bodyPr/>
          <a:lstStyle/>
          <a:p>
            <a:r>
              <a:rPr lang="en-US" dirty="0" smtClean="0"/>
              <a:t>Backup</a:t>
            </a:r>
            <a:endParaRPr lang="en-US" dirty="0"/>
          </a:p>
        </p:txBody>
      </p:sp>
    </p:spTree>
    <p:extLst>
      <p:ext uri="{BB962C8B-B14F-4D97-AF65-F5344CB8AC3E}">
        <p14:creationId xmlns:p14="http://schemas.microsoft.com/office/powerpoint/2010/main" val="209114468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266631" y="304801"/>
            <a:ext cx="2945633" cy="6019801"/>
            <a:chOff x="990600" y="380999"/>
            <a:chExt cx="2209800" cy="6019801"/>
          </a:xfrm>
        </p:grpSpPr>
        <p:sp>
          <p:nvSpPr>
            <p:cNvPr id="35" name="Round Same Side Corner Rectangle 34"/>
            <p:cNvSpPr/>
            <p:nvPr/>
          </p:nvSpPr>
          <p:spPr>
            <a:xfrm rot="10800000">
              <a:off x="990600" y="1219200"/>
              <a:ext cx="2209800" cy="5181600"/>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nvGrpSpPr>
            <p:cNvPr id="36" name="Group 35"/>
            <p:cNvGrpSpPr/>
            <p:nvPr/>
          </p:nvGrpSpPr>
          <p:grpSpPr>
            <a:xfrm>
              <a:off x="990600" y="380999"/>
              <a:ext cx="2209800" cy="761999"/>
              <a:chOff x="8763000" y="-1698171"/>
              <a:chExt cx="1905000" cy="783771"/>
            </a:xfrm>
          </p:grpSpPr>
          <p:sp>
            <p:nvSpPr>
              <p:cNvPr id="34" name="Round Same Side Corner Rectangle 33"/>
              <p:cNvSpPr/>
              <p:nvPr/>
            </p:nvSpPr>
            <p:spPr>
              <a:xfrm>
                <a:off x="8763000" y="-1698171"/>
                <a:ext cx="1905000" cy="783771"/>
              </a:xfrm>
              <a:prstGeom prst="round2SameRect">
                <a:avLst/>
              </a:prstGeom>
              <a:gradFill>
                <a:gsLst>
                  <a:gs pos="12000">
                    <a:schemeClr val="accent4">
                      <a:tint val="48000"/>
                      <a:satMod val="138000"/>
                    </a:schemeClr>
                  </a:gs>
                  <a:gs pos="31000">
                    <a:schemeClr val="accent4">
                      <a:tint val="85000"/>
                    </a:schemeClr>
                  </a:gs>
                  <a:gs pos="46000">
                    <a:schemeClr val="accent4">
                      <a:tint val="92000"/>
                    </a:schemeClr>
                  </a:gs>
                  <a:gs pos="56000">
                    <a:schemeClr val="accent4">
                      <a:tint val="93000"/>
                    </a:schemeClr>
                  </a:gs>
                  <a:gs pos="75000">
                    <a:schemeClr val="accent4">
                      <a:tint val="92000"/>
                      <a:lumMod val="53000"/>
                    </a:schemeClr>
                  </a:gs>
                  <a:gs pos="100000">
                    <a:schemeClr val="accent4">
                      <a:tint val="83000"/>
                      <a:satMod val="108000"/>
                    </a:schemeClr>
                  </a:gs>
                  <a:gs pos="100000">
                    <a:schemeClr val="accent4">
                      <a:tint val="48000"/>
                      <a:satMod val="150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 name="TextBox 2"/>
              <p:cNvSpPr txBox="1"/>
              <p:nvPr/>
            </p:nvSpPr>
            <p:spPr>
              <a:xfrm>
                <a:off x="8960069" y="-1639387"/>
                <a:ext cx="1524000" cy="379885"/>
              </a:xfrm>
              <a:prstGeom prst="rect">
                <a:avLst/>
              </a:prstGeom>
              <a:noFill/>
              <a:ln>
                <a:noFill/>
              </a:ln>
            </p:spPr>
            <p:txBody>
              <a:bodyPr wrap="square" rtlCol="0">
                <a:spAutoFit/>
              </a:bodyPr>
              <a:lstStyle/>
              <a:p>
                <a:pPr algn="ctr"/>
                <a:r>
                  <a:rPr lang="en-US" b="1" i="1" dirty="0" smtClean="0">
                    <a:latin typeface="Segoe UI Semibold" pitchFamily="34" charset="0"/>
                  </a:rPr>
                  <a:t>RemoteFX Clients</a:t>
                </a:r>
                <a:endParaRPr lang="en-US" b="1" i="1" dirty="0">
                  <a:latin typeface="Segoe UI Semibold" pitchFamily="34" charset="0"/>
                </a:endParaRPr>
              </a:p>
            </p:txBody>
          </p:sp>
        </p:grpSp>
        <p:pic>
          <p:nvPicPr>
            <p:cNvPr id="1026" name="Picture 2" descr="C:\Users\tadb\Desktop\In Process\Desktop PC monitor black display no screen.png"/>
            <p:cNvPicPr>
              <a:picLocks noChangeAspect="1" noChangeArrowheads="1"/>
            </p:cNvPicPr>
            <p:nvPr/>
          </p:nvPicPr>
          <p:blipFill>
            <a:blip r:embed="rId3" cstate="print">
              <a:extLst/>
            </a:blip>
            <a:srcRect/>
            <a:stretch>
              <a:fillRect/>
            </a:stretch>
          </p:blipFill>
          <p:spPr bwMode="auto">
            <a:xfrm>
              <a:off x="2133600" y="1600200"/>
              <a:ext cx="922137" cy="685800"/>
            </a:xfrm>
            <a:prstGeom prst="rect">
              <a:avLst/>
            </a:prstGeom>
            <a:extLst/>
          </p:spPr>
        </p:pic>
        <p:pic>
          <p:nvPicPr>
            <p:cNvPr id="1027" name="Picture 3" descr="C:\Users\tadb\Desktop\In Process\DigitalSignage.jpg"/>
            <p:cNvPicPr>
              <a:picLocks noChangeAspect="1" noChangeArrowheads="1"/>
            </p:cNvPicPr>
            <p:nvPr/>
          </p:nvPicPr>
          <p:blipFill>
            <a:blip r:embed="rId4" cstate="print">
              <a:extLst/>
            </a:blip>
            <a:srcRect/>
            <a:stretch>
              <a:fillRect/>
            </a:stretch>
          </p:blipFill>
          <p:spPr bwMode="auto">
            <a:xfrm>
              <a:off x="1447800" y="4800600"/>
              <a:ext cx="1295400" cy="1295400"/>
            </a:xfrm>
            <a:prstGeom prst="rect">
              <a:avLst/>
            </a:prstGeom>
            <a:extLst/>
          </p:spPr>
        </p:pic>
        <p:pic>
          <p:nvPicPr>
            <p:cNvPr id="1028" name="Picture 4" descr="C:\Users\tadb\Desktop\In Process\HP mp6200 digital projector.png"/>
            <p:cNvPicPr>
              <a:picLocks noChangeAspect="1" noChangeArrowheads="1"/>
            </p:cNvPicPr>
            <p:nvPr/>
          </p:nvPicPr>
          <p:blipFill>
            <a:blip r:embed="rId5" cstate="print">
              <a:extLst/>
            </a:blip>
            <a:srcRect/>
            <a:stretch>
              <a:fillRect/>
            </a:stretch>
          </p:blipFill>
          <p:spPr bwMode="auto">
            <a:xfrm>
              <a:off x="2133600" y="2971800"/>
              <a:ext cx="784225" cy="298953"/>
            </a:xfrm>
            <a:prstGeom prst="rect">
              <a:avLst/>
            </a:prstGeom>
            <a:extLst/>
          </p:spPr>
        </p:pic>
        <p:pic>
          <p:nvPicPr>
            <p:cNvPr id="1030" name="Picture 6" descr="C:\Users\tadb\Desktop\In Process\phone of the future.png"/>
            <p:cNvPicPr>
              <a:picLocks noChangeAspect="1" noChangeArrowheads="1"/>
            </p:cNvPicPr>
            <p:nvPr/>
          </p:nvPicPr>
          <p:blipFill>
            <a:blip r:embed="rId6" cstate="print">
              <a:extLst/>
            </a:blip>
            <a:srcRect/>
            <a:stretch>
              <a:fillRect/>
            </a:stretch>
          </p:blipFill>
          <p:spPr bwMode="auto">
            <a:xfrm>
              <a:off x="1066800" y="3733800"/>
              <a:ext cx="609600" cy="641150"/>
            </a:xfrm>
            <a:prstGeom prst="rect">
              <a:avLst/>
            </a:prstGeom>
            <a:extLst/>
          </p:spPr>
        </p:pic>
        <p:pic>
          <p:nvPicPr>
            <p:cNvPr id="1031" name="Picture 7" descr="C:\Users\tadb\Desktop\In Process\Samsung SPF-72H Digital Picture Frame ang.png"/>
            <p:cNvPicPr>
              <a:picLocks noChangeAspect="1" noChangeArrowheads="1"/>
            </p:cNvPicPr>
            <p:nvPr/>
          </p:nvPicPr>
          <p:blipFill>
            <a:blip r:embed="rId7" cstate="print">
              <a:extLst/>
            </a:blip>
            <a:srcRect/>
            <a:stretch>
              <a:fillRect/>
            </a:stretch>
          </p:blipFill>
          <p:spPr bwMode="auto">
            <a:xfrm>
              <a:off x="1066800" y="2819400"/>
              <a:ext cx="822657" cy="762000"/>
            </a:xfrm>
            <a:prstGeom prst="rect">
              <a:avLst/>
            </a:prstGeom>
            <a:extLst/>
          </p:spPr>
        </p:pic>
        <p:pic>
          <p:nvPicPr>
            <p:cNvPr id="1032" name="Picture 8" descr="C:\Users\tadb\Desktop\In Process\THINLINX.jpg"/>
            <p:cNvPicPr>
              <a:picLocks noChangeAspect="1" noChangeArrowheads="1"/>
            </p:cNvPicPr>
            <p:nvPr/>
          </p:nvPicPr>
          <p:blipFill>
            <a:blip r:embed="rId8" cstate="print">
              <a:extLst/>
            </a:blip>
            <a:srcRect/>
            <a:stretch>
              <a:fillRect/>
            </a:stretch>
          </p:blipFill>
          <p:spPr bwMode="auto">
            <a:xfrm>
              <a:off x="1143000" y="1447800"/>
              <a:ext cx="685800" cy="1013460"/>
            </a:xfrm>
            <a:prstGeom prst="rect">
              <a:avLst/>
            </a:prstGeom>
            <a:extLst/>
          </p:spPr>
        </p:pic>
        <p:pic>
          <p:nvPicPr>
            <p:cNvPr id="1033" name="Picture 9" descr="C:\Users\tadb\Desktop\In Process\Wide Screen TV.png"/>
            <p:cNvPicPr>
              <a:picLocks noChangeAspect="1" noChangeArrowheads="1"/>
            </p:cNvPicPr>
            <p:nvPr/>
          </p:nvPicPr>
          <p:blipFill>
            <a:blip r:embed="rId9" cstate="print">
              <a:extLst/>
            </a:blip>
            <a:srcRect/>
            <a:stretch>
              <a:fillRect/>
            </a:stretch>
          </p:blipFill>
          <p:spPr bwMode="auto">
            <a:xfrm>
              <a:off x="1752600" y="3810000"/>
              <a:ext cx="1295400" cy="833232"/>
            </a:xfrm>
            <a:prstGeom prst="rect">
              <a:avLst/>
            </a:prstGeom>
            <a:extLst/>
          </p:spPr>
        </p:pic>
      </p:grpSp>
      <p:grpSp>
        <p:nvGrpSpPr>
          <p:cNvPr id="10" name="Group 9"/>
          <p:cNvGrpSpPr/>
          <p:nvPr/>
        </p:nvGrpSpPr>
        <p:grpSpPr>
          <a:xfrm>
            <a:off x="266630" y="304801"/>
            <a:ext cx="2945634" cy="6019801"/>
            <a:chOff x="838200" y="-381000"/>
            <a:chExt cx="2209801" cy="6019801"/>
          </a:xfrm>
        </p:grpSpPr>
        <p:sp>
          <p:nvSpPr>
            <p:cNvPr id="158" name="Round Same Side Corner Rectangle 157"/>
            <p:cNvSpPr/>
            <p:nvPr/>
          </p:nvSpPr>
          <p:spPr>
            <a:xfrm rot="10800000">
              <a:off x="838200" y="457201"/>
              <a:ext cx="2209800" cy="5181600"/>
            </a:xfrm>
            <a:prstGeom prst="round2SameRect">
              <a:avLst/>
            </a:prstGeom>
            <a:gradFill>
              <a:gsLst>
                <a:gs pos="0">
                  <a:schemeClr val="accent3">
                    <a:shade val="60000"/>
                  </a:schemeClr>
                </a:gs>
                <a:gs pos="12000">
                  <a:schemeClr val="accent3">
                    <a:tint val="86500"/>
                  </a:schemeClr>
                </a:gs>
                <a:gs pos="46750">
                  <a:schemeClr val="accent3">
                    <a:tint val="71000"/>
                    <a:satMod val="112000"/>
                  </a:schemeClr>
                </a:gs>
                <a:gs pos="53000">
                  <a:schemeClr val="accent3">
                    <a:tint val="71000"/>
                    <a:satMod val="112000"/>
                  </a:schemeClr>
                </a:gs>
                <a:gs pos="90000">
                  <a:schemeClr val="accent3">
                    <a:tint val="86000"/>
                  </a:schemeClr>
                </a:gs>
                <a:gs pos="100000">
                  <a:schemeClr val="accent3">
                    <a:shade val="6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nvGrpSpPr>
            <p:cNvPr id="159" name="Group 158"/>
            <p:cNvGrpSpPr/>
            <p:nvPr/>
          </p:nvGrpSpPr>
          <p:grpSpPr>
            <a:xfrm>
              <a:off x="838201" y="-381000"/>
              <a:ext cx="2209800" cy="761999"/>
              <a:chOff x="8763001" y="-1698171"/>
              <a:chExt cx="1905000" cy="783771"/>
            </a:xfrm>
          </p:grpSpPr>
          <p:sp>
            <p:nvSpPr>
              <p:cNvPr id="167" name="Round Same Side Corner Rectangle 166"/>
              <p:cNvSpPr/>
              <p:nvPr/>
            </p:nvSpPr>
            <p:spPr>
              <a:xfrm>
                <a:off x="8763001" y="-1698171"/>
                <a:ext cx="1905000" cy="783771"/>
              </a:xfrm>
              <a:prstGeom prst="round2SameRect">
                <a:avLst/>
              </a:prstGeom>
              <a:gradFill>
                <a:gsLst>
                  <a:gs pos="12000">
                    <a:schemeClr val="accent4">
                      <a:tint val="48000"/>
                      <a:satMod val="138000"/>
                    </a:schemeClr>
                  </a:gs>
                  <a:gs pos="31000">
                    <a:schemeClr val="accent4">
                      <a:tint val="85000"/>
                    </a:schemeClr>
                  </a:gs>
                  <a:gs pos="46000">
                    <a:schemeClr val="accent4">
                      <a:tint val="92000"/>
                    </a:schemeClr>
                  </a:gs>
                  <a:gs pos="56000">
                    <a:schemeClr val="accent4">
                      <a:tint val="93000"/>
                    </a:schemeClr>
                  </a:gs>
                  <a:gs pos="75000">
                    <a:schemeClr val="accent4">
                      <a:tint val="92000"/>
                      <a:lumMod val="53000"/>
                    </a:schemeClr>
                  </a:gs>
                  <a:gs pos="100000">
                    <a:schemeClr val="accent4">
                      <a:tint val="83000"/>
                      <a:satMod val="108000"/>
                    </a:schemeClr>
                  </a:gs>
                  <a:gs pos="100000">
                    <a:schemeClr val="accent4">
                      <a:tint val="48000"/>
                      <a:satMod val="150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8" name="TextBox 167"/>
              <p:cNvSpPr txBox="1"/>
              <p:nvPr/>
            </p:nvSpPr>
            <p:spPr>
              <a:xfrm>
                <a:off x="8960069" y="-1541417"/>
                <a:ext cx="1524000" cy="379885"/>
              </a:xfrm>
              <a:prstGeom prst="rect">
                <a:avLst/>
              </a:prstGeom>
              <a:noFill/>
              <a:ln>
                <a:noFill/>
              </a:ln>
            </p:spPr>
            <p:txBody>
              <a:bodyPr wrap="square" rtlCol="0">
                <a:spAutoFit/>
              </a:bodyPr>
              <a:lstStyle/>
              <a:p>
                <a:pPr algn="ctr"/>
                <a:r>
                  <a:rPr lang="en-US" b="1" i="1" dirty="0" smtClean="0">
                    <a:latin typeface="Segoe UI Semibold" pitchFamily="34" charset="0"/>
                  </a:rPr>
                  <a:t>Traditional PC</a:t>
                </a:r>
                <a:endParaRPr lang="en-US" b="1" i="1" dirty="0">
                  <a:latin typeface="Segoe UI Semibold" pitchFamily="34" charset="0"/>
                </a:endParaRPr>
              </a:p>
            </p:txBody>
          </p:sp>
        </p:grpSp>
        <p:sp>
          <p:nvSpPr>
            <p:cNvPr id="4" name="Rounded Rectangle 3"/>
            <p:cNvSpPr/>
            <p:nvPr/>
          </p:nvSpPr>
          <p:spPr>
            <a:xfrm>
              <a:off x="1066800" y="609600"/>
              <a:ext cx="1752600" cy="533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smtClean="0">
                  <a:solidFill>
                    <a:schemeClr val="tx2">
                      <a:lumMod val="25000"/>
                    </a:schemeClr>
                  </a:solidFill>
                  <a:latin typeface="Segoe UI Semibold" pitchFamily="34" charset="0"/>
                </a:rPr>
                <a:t>Requires a local IT Pro.</a:t>
              </a:r>
              <a:endParaRPr lang="en-US" sz="1200" b="1" dirty="0">
                <a:solidFill>
                  <a:schemeClr val="tx2">
                    <a:lumMod val="25000"/>
                  </a:schemeClr>
                </a:solidFill>
                <a:latin typeface="Segoe UI Semibold" pitchFamily="34" charset="0"/>
              </a:endParaRPr>
            </a:p>
          </p:txBody>
        </p:sp>
        <p:sp>
          <p:nvSpPr>
            <p:cNvPr id="5" name="Rounded Rectangle 4"/>
            <p:cNvSpPr/>
            <p:nvPr/>
          </p:nvSpPr>
          <p:spPr>
            <a:xfrm>
              <a:off x="1066800" y="1638300"/>
              <a:ext cx="1752600" cy="533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smtClean="0">
                  <a:solidFill>
                    <a:schemeClr val="tx2">
                      <a:lumMod val="25000"/>
                    </a:schemeClr>
                  </a:solidFill>
                  <a:latin typeface="Segoe UI Semibold" pitchFamily="34" charset="0"/>
                </a:rPr>
                <a:t>Consumes ~170W.</a:t>
              </a:r>
              <a:endParaRPr lang="en-US" sz="1200" b="1" dirty="0">
                <a:solidFill>
                  <a:schemeClr val="tx2">
                    <a:lumMod val="25000"/>
                  </a:schemeClr>
                </a:solidFill>
                <a:latin typeface="Segoe UI Semibold" pitchFamily="34" charset="0"/>
              </a:endParaRPr>
            </a:p>
          </p:txBody>
        </p:sp>
        <p:sp>
          <p:nvSpPr>
            <p:cNvPr id="6" name="Rounded Rectangle 5"/>
            <p:cNvSpPr/>
            <p:nvPr/>
          </p:nvSpPr>
          <p:spPr>
            <a:xfrm>
              <a:off x="1066800" y="2667000"/>
              <a:ext cx="1752600" cy="533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smtClean="0">
                  <a:solidFill>
                    <a:schemeClr val="tx2">
                      <a:lumMod val="25000"/>
                    </a:schemeClr>
                  </a:solidFill>
                  <a:latin typeface="Segoe UI Semibold" pitchFamily="34" charset="0"/>
                </a:rPr>
                <a:t>Cannot meet certain regulatory </a:t>
              </a:r>
              <a:r>
                <a:rPr lang="en-US" sz="1200" b="1" dirty="0" err="1" smtClean="0">
                  <a:solidFill>
                    <a:schemeClr val="tx2">
                      <a:lumMod val="25000"/>
                    </a:schemeClr>
                  </a:solidFill>
                  <a:latin typeface="Segoe UI Semibold" pitchFamily="34" charset="0"/>
                </a:rPr>
                <a:t>reqs</a:t>
              </a:r>
              <a:r>
                <a:rPr lang="en-US" sz="1200" b="1" dirty="0" smtClean="0">
                  <a:solidFill>
                    <a:schemeClr val="tx2">
                      <a:lumMod val="25000"/>
                    </a:schemeClr>
                  </a:solidFill>
                  <a:latin typeface="Segoe UI Semibold" pitchFamily="34" charset="0"/>
                </a:rPr>
                <a:t>.</a:t>
              </a:r>
              <a:endParaRPr lang="en-US" sz="1200" b="1" dirty="0">
                <a:solidFill>
                  <a:schemeClr val="tx2">
                    <a:lumMod val="25000"/>
                  </a:schemeClr>
                </a:solidFill>
                <a:latin typeface="Segoe UI Semibold" pitchFamily="34" charset="0"/>
              </a:endParaRPr>
            </a:p>
          </p:txBody>
        </p:sp>
        <p:sp>
          <p:nvSpPr>
            <p:cNvPr id="8" name="Rounded Rectangle 7"/>
            <p:cNvSpPr/>
            <p:nvPr/>
          </p:nvSpPr>
          <p:spPr>
            <a:xfrm>
              <a:off x="1066800" y="3695700"/>
              <a:ext cx="1752600" cy="533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smtClean="0">
                  <a:solidFill>
                    <a:schemeClr val="tx2">
                      <a:lumMod val="25000"/>
                    </a:schemeClr>
                  </a:solidFill>
                  <a:latin typeface="Segoe UI Semibold" pitchFamily="34" charset="0"/>
                </a:rPr>
                <a:t>Vulnerable to hardware failures.</a:t>
              </a:r>
              <a:endParaRPr lang="en-US" sz="1200" b="1" dirty="0">
                <a:solidFill>
                  <a:schemeClr val="tx2">
                    <a:lumMod val="25000"/>
                  </a:schemeClr>
                </a:solidFill>
                <a:latin typeface="Segoe UI Semibold" pitchFamily="34" charset="0"/>
              </a:endParaRPr>
            </a:p>
          </p:txBody>
        </p:sp>
        <p:sp>
          <p:nvSpPr>
            <p:cNvPr id="18" name="Rounded Rectangle 17"/>
            <p:cNvSpPr/>
            <p:nvPr/>
          </p:nvSpPr>
          <p:spPr>
            <a:xfrm>
              <a:off x="1066800" y="4724400"/>
              <a:ext cx="1752600" cy="533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smtClean="0">
                  <a:solidFill>
                    <a:schemeClr val="tx2">
                      <a:lumMod val="25000"/>
                    </a:schemeClr>
                  </a:solidFill>
                  <a:latin typeface="Segoe UI Semibold" pitchFamily="34" charset="0"/>
                </a:rPr>
                <a:t>Limited to PC form factors.</a:t>
              </a:r>
              <a:endParaRPr lang="en-US" sz="1200" b="1" dirty="0">
                <a:solidFill>
                  <a:schemeClr val="tx2">
                    <a:lumMod val="25000"/>
                  </a:schemeClr>
                </a:solidFill>
                <a:latin typeface="Segoe UI Semibold" pitchFamily="34" charset="0"/>
              </a:endParaRPr>
            </a:p>
          </p:txBody>
        </p:sp>
      </p:grpSp>
      <p:grpSp>
        <p:nvGrpSpPr>
          <p:cNvPr id="76" name="Group 75"/>
          <p:cNvGrpSpPr/>
          <p:nvPr/>
        </p:nvGrpSpPr>
        <p:grpSpPr>
          <a:xfrm>
            <a:off x="9040045" y="304801"/>
            <a:ext cx="2945633" cy="6019801"/>
            <a:chOff x="9144000" y="-457200"/>
            <a:chExt cx="2209800" cy="6019801"/>
          </a:xfrm>
        </p:grpSpPr>
        <p:grpSp>
          <p:nvGrpSpPr>
            <p:cNvPr id="195" name="Group 194"/>
            <p:cNvGrpSpPr/>
            <p:nvPr/>
          </p:nvGrpSpPr>
          <p:grpSpPr>
            <a:xfrm>
              <a:off x="9144000" y="-457200"/>
              <a:ext cx="2209800" cy="6019801"/>
              <a:chOff x="6019800" y="381000"/>
              <a:chExt cx="2209800" cy="6019801"/>
            </a:xfrm>
          </p:grpSpPr>
          <p:sp>
            <p:nvSpPr>
              <p:cNvPr id="196" name="Round Same Side Corner Rectangle 195"/>
              <p:cNvSpPr/>
              <p:nvPr/>
            </p:nvSpPr>
            <p:spPr>
              <a:xfrm rot="10800000">
                <a:off x="6019800" y="1219201"/>
                <a:ext cx="2209800" cy="5181600"/>
              </a:xfrm>
              <a:prstGeom prst="round2SameRect">
                <a:avLst/>
              </a:prstGeom>
              <a:gradFill>
                <a:gsLst>
                  <a:gs pos="0">
                    <a:schemeClr val="accent3">
                      <a:shade val="60000"/>
                    </a:schemeClr>
                  </a:gs>
                  <a:gs pos="13000">
                    <a:schemeClr val="accent3">
                      <a:tint val="86500"/>
                    </a:schemeClr>
                  </a:gs>
                  <a:gs pos="46750">
                    <a:schemeClr val="accent3">
                      <a:tint val="71000"/>
                      <a:satMod val="112000"/>
                    </a:schemeClr>
                  </a:gs>
                  <a:gs pos="53000">
                    <a:schemeClr val="accent3">
                      <a:tint val="71000"/>
                      <a:satMod val="112000"/>
                    </a:schemeClr>
                  </a:gs>
                  <a:gs pos="90000">
                    <a:schemeClr val="accent3">
                      <a:tint val="86000"/>
                    </a:schemeClr>
                  </a:gs>
                  <a:gs pos="100000">
                    <a:schemeClr val="accent3">
                      <a:shade val="6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nvGrpSpPr>
              <p:cNvPr id="197" name="Group 196"/>
              <p:cNvGrpSpPr/>
              <p:nvPr/>
            </p:nvGrpSpPr>
            <p:grpSpPr>
              <a:xfrm>
                <a:off x="6019800" y="381000"/>
                <a:ext cx="2209800" cy="761999"/>
                <a:chOff x="8763000" y="-1698171"/>
                <a:chExt cx="1905000" cy="783771"/>
              </a:xfrm>
            </p:grpSpPr>
            <p:sp>
              <p:nvSpPr>
                <p:cNvPr id="206" name="Round Same Side Corner Rectangle 205"/>
                <p:cNvSpPr/>
                <p:nvPr/>
              </p:nvSpPr>
              <p:spPr>
                <a:xfrm>
                  <a:off x="8763000" y="-1698171"/>
                  <a:ext cx="1905000" cy="783771"/>
                </a:xfrm>
                <a:prstGeom prst="round2SameRect">
                  <a:avLst/>
                </a:prstGeom>
                <a:gradFill>
                  <a:gsLst>
                    <a:gs pos="12000">
                      <a:schemeClr val="accent4">
                        <a:tint val="48000"/>
                        <a:satMod val="138000"/>
                      </a:schemeClr>
                    </a:gs>
                    <a:gs pos="31000">
                      <a:schemeClr val="accent4">
                        <a:tint val="85000"/>
                      </a:schemeClr>
                    </a:gs>
                    <a:gs pos="46000">
                      <a:schemeClr val="accent4">
                        <a:tint val="92000"/>
                      </a:schemeClr>
                    </a:gs>
                    <a:gs pos="56000">
                      <a:schemeClr val="accent4">
                        <a:tint val="93000"/>
                      </a:schemeClr>
                    </a:gs>
                    <a:gs pos="75000">
                      <a:schemeClr val="accent4">
                        <a:tint val="92000"/>
                        <a:lumMod val="53000"/>
                      </a:schemeClr>
                    </a:gs>
                    <a:gs pos="100000">
                      <a:schemeClr val="accent4">
                        <a:tint val="83000"/>
                        <a:satMod val="108000"/>
                      </a:schemeClr>
                    </a:gs>
                    <a:gs pos="100000">
                      <a:schemeClr val="accent4">
                        <a:tint val="48000"/>
                        <a:satMod val="150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07" name="TextBox 206"/>
                <p:cNvSpPr txBox="1"/>
                <p:nvPr/>
              </p:nvSpPr>
              <p:spPr>
                <a:xfrm>
                  <a:off x="8828690" y="-1619794"/>
                  <a:ext cx="1707931" cy="664798"/>
                </a:xfrm>
                <a:prstGeom prst="rect">
                  <a:avLst/>
                </a:prstGeom>
                <a:noFill/>
                <a:ln>
                  <a:noFill/>
                </a:ln>
              </p:spPr>
              <p:txBody>
                <a:bodyPr wrap="square" rtlCol="0">
                  <a:spAutoFit/>
                </a:bodyPr>
                <a:lstStyle/>
                <a:p>
                  <a:pPr algn="ctr"/>
                  <a:r>
                    <a:rPr lang="en-US" b="1" i="1" dirty="0">
                      <a:latin typeface="Segoe UI Semibold" pitchFamily="34" charset="0"/>
                    </a:rPr>
                    <a:t>Windows Server  &amp; </a:t>
                  </a:r>
                  <a:r>
                    <a:rPr lang="en-US" b="1" i="1" dirty="0" smtClean="0">
                      <a:latin typeface="Segoe UI Semibold" pitchFamily="34" charset="0"/>
                    </a:rPr>
                    <a:t>RemoteFX</a:t>
                  </a:r>
                  <a:endParaRPr lang="en-US" b="1" i="1" dirty="0">
                    <a:latin typeface="Segoe UI Semibold" pitchFamily="34" charset="0"/>
                  </a:endParaRPr>
                </a:p>
              </p:txBody>
            </p:sp>
          </p:grpSp>
        </p:grpSp>
        <p:grpSp>
          <p:nvGrpSpPr>
            <p:cNvPr id="31" name="Group 30"/>
            <p:cNvGrpSpPr/>
            <p:nvPr/>
          </p:nvGrpSpPr>
          <p:grpSpPr>
            <a:xfrm>
              <a:off x="9410700" y="685800"/>
              <a:ext cx="1676400" cy="4507409"/>
              <a:chOff x="6781800" y="838200"/>
              <a:chExt cx="1676400" cy="4507409"/>
            </a:xfrm>
          </p:grpSpPr>
          <p:grpSp>
            <p:nvGrpSpPr>
              <p:cNvPr id="16" name="Group 15"/>
              <p:cNvGrpSpPr/>
              <p:nvPr/>
            </p:nvGrpSpPr>
            <p:grpSpPr>
              <a:xfrm>
                <a:off x="6781800" y="838200"/>
                <a:ext cx="1676400" cy="392609"/>
                <a:chOff x="6858000" y="914400"/>
                <a:chExt cx="1676400" cy="392609"/>
              </a:xfrm>
            </p:grpSpPr>
            <p:pic>
              <p:nvPicPr>
                <p:cNvPr id="14" name="Picture 13"/>
                <p:cNvPicPr>
                  <a:picLocks noChangeAspect="1"/>
                </p:cNvPicPr>
                <p:nvPr/>
              </p:nvPicPr>
              <p:blipFill>
                <a:blip r:embed="rId10" cstate="print">
                  <a:extLst/>
                </a:blip>
                <a:stretch>
                  <a:fillRect/>
                </a:stretch>
              </p:blipFill>
              <p:spPr>
                <a:xfrm>
                  <a:off x="68580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2" name="Picture 91"/>
                <p:cNvPicPr>
                  <a:picLocks noChangeAspect="1"/>
                </p:cNvPicPr>
                <p:nvPr/>
              </p:nvPicPr>
              <p:blipFill>
                <a:blip r:embed="rId10" cstate="print">
                  <a:extLst/>
                </a:blip>
                <a:stretch>
                  <a:fillRect/>
                </a:stretch>
              </p:blipFill>
              <p:spPr>
                <a:xfrm>
                  <a:off x="74676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5" name="Picture 124"/>
                <p:cNvPicPr>
                  <a:picLocks noChangeAspect="1"/>
                </p:cNvPicPr>
                <p:nvPr/>
              </p:nvPicPr>
              <p:blipFill>
                <a:blip r:embed="rId10" cstate="print">
                  <a:extLst/>
                </a:blip>
                <a:stretch>
                  <a:fillRect/>
                </a:stretch>
              </p:blipFill>
              <p:spPr>
                <a:xfrm>
                  <a:off x="80772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126" name="Group 125"/>
              <p:cNvGrpSpPr/>
              <p:nvPr/>
            </p:nvGrpSpPr>
            <p:grpSpPr>
              <a:xfrm>
                <a:off x="6781800" y="1426029"/>
                <a:ext cx="1676400" cy="392609"/>
                <a:chOff x="6858000" y="914400"/>
                <a:chExt cx="1676400" cy="392609"/>
              </a:xfrm>
            </p:grpSpPr>
            <p:pic>
              <p:nvPicPr>
                <p:cNvPr id="127" name="Picture 126"/>
                <p:cNvPicPr>
                  <a:picLocks noChangeAspect="1"/>
                </p:cNvPicPr>
                <p:nvPr/>
              </p:nvPicPr>
              <p:blipFill>
                <a:blip r:embed="rId10" cstate="print">
                  <a:extLst/>
                </a:blip>
                <a:stretch>
                  <a:fillRect/>
                </a:stretch>
              </p:blipFill>
              <p:spPr>
                <a:xfrm>
                  <a:off x="68580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8" name="Picture 127"/>
                <p:cNvPicPr>
                  <a:picLocks noChangeAspect="1"/>
                </p:cNvPicPr>
                <p:nvPr/>
              </p:nvPicPr>
              <p:blipFill>
                <a:blip r:embed="rId10" cstate="print">
                  <a:extLst/>
                </a:blip>
                <a:stretch>
                  <a:fillRect/>
                </a:stretch>
              </p:blipFill>
              <p:spPr>
                <a:xfrm>
                  <a:off x="74676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9" name="Picture 128"/>
                <p:cNvPicPr>
                  <a:picLocks noChangeAspect="1"/>
                </p:cNvPicPr>
                <p:nvPr/>
              </p:nvPicPr>
              <p:blipFill>
                <a:blip r:embed="rId10" cstate="print">
                  <a:extLst/>
                </a:blip>
                <a:stretch>
                  <a:fillRect/>
                </a:stretch>
              </p:blipFill>
              <p:spPr>
                <a:xfrm>
                  <a:off x="80772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130" name="Group 129"/>
              <p:cNvGrpSpPr/>
              <p:nvPr/>
            </p:nvGrpSpPr>
            <p:grpSpPr>
              <a:xfrm>
                <a:off x="6781800" y="2013858"/>
                <a:ext cx="1676400" cy="392609"/>
                <a:chOff x="6858000" y="914400"/>
                <a:chExt cx="1676400" cy="392609"/>
              </a:xfrm>
            </p:grpSpPr>
            <p:pic>
              <p:nvPicPr>
                <p:cNvPr id="131" name="Picture 130"/>
                <p:cNvPicPr>
                  <a:picLocks noChangeAspect="1"/>
                </p:cNvPicPr>
                <p:nvPr/>
              </p:nvPicPr>
              <p:blipFill>
                <a:blip r:embed="rId10" cstate="print">
                  <a:extLst/>
                </a:blip>
                <a:stretch>
                  <a:fillRect/>
                </a:stretch>
              </p:blipFill>
              <p:spPr>
                <a:xfrm>
                  <a:off x="68580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2" name="Picture 131"/>
                <p:cNvPicPr>
                  <a:picLocks noChangeAspect="1"/>
                </p:cNvPicPr>
                <p:nvPr/>
              </p:nvPicPr>
              <p:blipFill>
                <a:blip r:embed="rId10" cstate="print">
                  <a:extLst/>
                </a:blip>
                <a:stretch>
                  <a:fillRect/>
                </a:stretch>
              </p:blipFill>
              <p:spPr>
                <a:xfrm>
                  <a:off x="74676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3" name="Picture 132"/>
                <p:cNvPicPr>
                  <a:picLocks noChangeAspect="1"/>
                </p:cNvPicPr>
                <p:nvPr/>
              </p:nvPicPr>
              <p:blipFill>
                <a:blip r:embed="rId10" cstate="print">
                  <a:extLst/>
                </a:blip>
                <a:stretch>
                  <a:fillRect/>
                </a:stretch>
              </p:blipFill>
              <p:spPr>
                <a:xfrm>
                  <a:off x="80772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134" name="Group 133"/>
              <p:cNvGrpSpPr/>
              <p:nvPr/>
            </p:nvGrpSpPr>
            <p:grpSpPr>
              <a:xfrm>
                <a:off x="6781800" y="2601687"/>
                <a:ext cx="1676400" cy="392609"/>
                <a:chOff x="6858000" y="914400"/>
                <a:chExt cx="1676400" cy="392609"/>
              </a:xfrm>
            </p:grpSpPr>
            <p:pic>
              <p:nvPicPr>
                <p:cNvPr id="135" name="Picture 134"/>
                <p:cNvPicPr>
                  <a:picLocks noChangeAspect="1"/>
                </p:cNvPicPr>
                <p:nvPr/>
              </p:nvPicPr>
              <p:blipFill>
                <a:blip r:embed="rId10" cstate="print">
                  <a:extLst/>
                </a:blip>
                <a:stretch>
                  <a:fillRect/>
                </a:stretch>
              </p:blipFill>
              <p:spPr>
                <a:xfrm>
                  <a:off x="68580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6" name="Picture 135"/>
                <p:cNvPicPr>
                  <a:picLocks noChangeAspect="1"/>
                </p:cNvPicPr>
                <p:nvPr/>
              </p:nvPicPr>
              <p:blipFill>
                <a:blip r:embed="rId10" cstate="print">
                  <a:extLst/>
                </a:blip>
                <a:stretch>
                  <a:fillRect/>
                </a:stretch>
              </p:blipFill>
              <p:spPr>
                <a:xfrm>
                  <a:off x="74676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7" name="Picture 136"/>
                <p:cNvPicPr>
                  <a:picLocks noChangeAspect="1"/>
                </p:cNvPicPr>
                <p:nvPr/>
              </p:nvPicPr>
              <p:blipFill>
                <a:blip r:embed="rId10" cstate="print">
                  <a:extLst/>
                </a:blip>
                <a:stretch>
                  <a:fillRect/>
                </a:stretch>
              </p:blipFill>
              <p:spPr>
                <a:xfrm>
                  <a:off x="80772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138" name="Group 137"/>
              <p:cNvGrpSpPr/>
              <p:nvPr/>
            </p:nvGrpSpPr>
            <p:grpSpPr>
              <a:xfrm>
                <a:off x="6781800" y="3189516"/>
                <a:ext cx="1676400" cy="392609"/>
                <a:chOff x="6858000" y="914400"/>
                <a:chExt cx="1676400" cy="392609"/>
              </a:xfrm>
            </p:grpSpPr>
            <p:pic>
              <p:nvPicPr>
                <p:cNvPr id="139" name="Picture 138"/>
                <p:cNvPicPr>
                  <a:picLocks noChangeAspect="1"/>
                </p:cNvPicPr>
                <p:nvPr/>
              </p:nvPicPr>
              <p:blipFill>
                <a:blip r:embed="rId10" cstate="print">
                  <a:extLst/>
                </a:blip>
                <a:stretch>
                  <a:fillRect/>
                </a:stretch>
              </p:blipFill>
              <p:spPr>
                <a:xfrm>
                  <a:off x="68580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0" name="Picture 139"/>
                <p:cNvPicPr>
                  <a:picLocks noChangeAspect="1"/>
                </p:cNvPicPr>
                <p:nvPr/>
              </p:nvPicPr>
              <p:blipFill>
                <a:blip r:embed="rId10" cstate="print">
                  <a:extLst/>
                </a:blip>
                <a:stretch>
                  <a:fillRect/>
                </a:stretch>
              </p:blipFill>
              <p:spPr>
                <a:xfrm>
                  <a:off x="74676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1" name="Picture 140"/>
                <p:cNvPicPr>
                  <a:picLocks noChangeAspect="1"/>
                </p:cNvPicPr>
                <p:nvPr/>
              </p:nvPicPr>
              <p:blipFill>
                <a:blip r:embed="rId10" cstate="print">
                  <a:extLst/>
                </a:blip>
                <a:stretch>
                  <a:fillRect/>
                </a:stretch>
              </p:blipFill>
              <p:spPr>
                <a:xfrm>
                  <a:off x="80772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142" name="Group 141"/>
              <p:cNvGrpSpPr/>
              <p:nvPr/>
            </p:nvGrpSpPr>
            <p:grpSpPr>
              <a:xfrm>
                <a:off x="6781800" y="3777345"/>
                <a:ext cx="1676400" cy="392609"/>
                <a:chOff x="6858000" y="914400"/>
                <a:chExt cx="1676400" cy="392609"/>
              </a:xfrm>
            </p:grpSpPr>
            <p:pic>
              <p:nvPicPr>
                <p:cNvPr id="143" name="Picture 142"/>
                <p:cNvPicPr>
                  <a:picLocks noChangeAspect="1"/>
                </p:cNvPicPr>
                <p:nvPr/>
              </p:nvPicPr>
              <p:blipFill>
                <a:blip r:embed="rId10" cstate="print">
                  <a:extLst/>
                </a:blip>
                <a:stretch>
                  <a:fillRect/>
                </a:stretch>
              </p:blipFill>
              <p:spPr>
                <a:xfrm>
                  <a:off x="68580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4" name="Picture 143"/>
                <p:cNvPicPr>
                  <a:picLocks noChangeAspect="1"/>
                </p:cNvPicPr>
                <p:nvPr/>
              </p:nvPicPr>
              <p:blipFill>
                <a:blip r:embed="rId10" cstate="print">
                  <a:extLst/>
                </a:blip>
                <a:stretch>
                  <a:fillRect/>
                </a:stretch>
              </p:blipFill>
              <p:spPr>
                <a:xfrm>
                  <a:off x="74676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5" name="Picture 144"/>
                <p:cNvPicPr>
                  <a:picLocks noChangeAspect="1"/>
                </p:cNvPicPr>
                <p:nvPr/>
              </p:nvPicPr>
              <p:blipFill>
                <a:blip r:embed="rId10" cstate="print">
                  <a:extLst/>
                </a:blip>
                <a:stretch>
                  <a:fillRect/>
                </a:stretch>
              </p:blipFill>
              <p:spPr>
                <a:xfrm>
                  <a:off x="80772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146" name="Group 145"/>
              <p:cNvGrpSpPr/>
              <p:nvPr/>
            </p:nvGrpSpPr>
            <p:grpSpPr>
              <a:xfrm>
                <a:off x="6781800" y="4365174"/>
                <a:ext cx="1676400" cy="392609"/>
                <a:chOff x="6858000" y="914400"/>
                <a:chExt cx="1676400" cy="392609"/>
              </a:xfrm>
            </p:grpSpPr>
            <p:pic>
              <p:nvPicPr>
                <p:cNvPr id="147" name="Picture 146"/>
                <p:cNvPicPr>
                  <a:picLocks noChangeAspect="1"/>
                </p:cNvPicPr>
                <p:nvPr/>
              </p:nvPicPr>
              <p:blipFill>
                <a:blip r:embed="rId10" cstate="print">
                  <a:extLst/>
                </a:blip>
                <a:stretch>
                  <a:fillRect/>
                </a:stretch>
              </p:blipFill>
              <p:spPr>
                <a:xfrm>
                  <a:off x="68580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8" name="Picture 147"/>
                <p:cNvPicPr>
                  <a:picLocks noChangeAspect="1"/>
                </p:cNvPicPr>
                <p:nvPr/>
              </p:nvPicPr>
              <p:blipFill>
                <a:blip r:embed="rId10" cstate="print">
                  <a:extLst/>
                </a:blip>
                <a:stretch>
                  <a:fillRect/>
                </a:stretch>
              </p:blipFill>
              <p:spPr>
                <a:xfrm>
                  <a:off x="74676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9" name="Picture 148"/>
                <p:cNvPicPr>
                  <a:picLocks noChangeAspect="1"/>
                </p:cNvPicPr>
                <p:nvPr/>
              </p:nvPicPr>
              <p:blipFill>
                <a:blip r:embed="rId10" cstate="print">
                  <a:extLst/>
                </a:blip>
                <a:stretch>
                  <a:fillRect/>
                </a:stretch>
              </p:blipFill>
              <p:spPr>
                <a:xfrm>
                  <a:off x="80772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150" name="Group 149"/>
              <p:cNvGrpSpPr/>
              <p:nvPr/>
            </p:nvGrpSpPr>
            <p:grpSpPr>
              <a:xfrm>
                <a:off x="6781800" y="4953000"/>
                <a:ext cx="1676400" cy="392609"/>
                <a:chOff x="6858000" y="914400"/>
                <a:chExt cx="1676400" cy="392609"/>
              </a:xfrm>
            </p:grpSpPr>
            <p:pic>
              <p:nvPicPr>
                <p:cNvPr id="151" name="Picture 150"/>
                <p:cNvPicPr>
                  <a:picLocks noChangeAspect="1"/>
                </p:cNvPicPr>
                <p:nvPr/>
              </p:nvPicPr>
              <p:blipFill>
                <a:blip r:embed="rId10" cstate="print">
                  <a:extLst/>
                </a:blip>
                <a:stretch>
                  <a:fillRect/>
                </a:stretch>
              </p:blipFill>
              <p:spPr>
                <a:xfrm>
                  <a:off x="68580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2" name="Picture 151"/>
                <p:cNvPicPr>
                  <a:picLocks noChangeAspect="1"/>
                </p:cNvPicPr>
                <p:nvPr/>
              </p:nvPicPr>
              <p:blipFill>
                <a:blip r:embed="rId10" cstate="print">
                  <a:extLst/>
                </a:blip>
                <a:stretch>
                  <a:fillRect/>
                </a:stretch>
              </p:blipFill>
              <p:spPr>
                <a:xfrm>
                  <a:off x="74676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3" name="Picture 152"/>
                <p:cNvPicPr>
                  <a:picLocks noChangeAspect="1"/>
                </p:cNvPicPr>
                <p:nvPr/>
              </p:nvPicPr>
              <p:blipFill>
                <a:blip r:embed="rId10" cstate="print">
                  <a:extLst/>
                </a:blip>
                <a:stretch>
                  <a:fillRect/>
                </a:stretch>
              </p:blipFill>
              <p:spPr>
                <a:xfrm>
                  <a:off x="8077200" y="914400"/>
                  <a:ext cx="457200" cy="3926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grpSp>
      <p:grpSp>
        <p:nvGrpSpPr>
          <p:cNvPr id="11" name="Group 10"/>
          <p:cNvGrpSpPr/>
          <p:nvPr/>
        </p:nvGrpSpPr>
        <p:grpSpPr>
          <a:xfrm>
            <a:off x="9021583" y="287463"/>
            <a:ext cx="2964096" cy="6037138"/>
            <a:chOff x="7301349" y="363663"/>
            <a:chExt cx="2223651" cy="6037138"/>
          </a:xfrm>
        </p:grpSpPr>
        <p:sp>
          <p:nvSpPr>
            <p:cNvPr id="170" name="Round Same Side Corner Rectangle 169"/>
            <p:cNvSpPr/>
            <p:nvPr/>
          </p:nvSpPr>
          <p:spPr>
            <a:xfrm rot="10800000">
              <a:off x="7315200" y="1219201"/>
              <a:ext cx="2209800" cy="5181600"/>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nvGrpSpPr>
            <p:cNvPr id="171" name="Group 170"/>
            <p:cNvGrpSpPr/>
            <p:nvPr/>
          </p:nvGrpSpPr>
          <p:grpSpPr>
            <a:xfrm>
              <a:off x="7301349" y="363663"/>
              <a:ext cx="2209801" cy="761999"/>
              <a:chOff x="8751056" y="-1716003"/>
              <a:chExt cx="1905000" cy="783771"/>
            </a:xfrm>
          </p:grpSpPr>
          <p:sp>
            <p:nvSpPr>
              <p:cNvPr id="180" name="Round Same Side Corner Rectangle 179"/>
              <p:cNvSpPr/>
              <p:nvPr/>
            </p:nvSpPr>
            <p:spPr>
              <a:xfrm>
                <a:off x="8751056" y="-1716003"/>
                <a:ext cx="1905000" cy="783771"/>
              </a:xfrm>
              <a:prstGeom prst="round2SameRect">
                <a:avLst/>
              </a:prstGeom>
              <a:gradFill>
                <a:gsLst>
                  <a:gs pos="12000">
                    <a:schemeClr val="accent4">
                      <a:tint val="48000"/>
                      <a:satMod val="138000"/>
                    </a:schemeClr>
                  </a:gs>
                  <a:gs pos="31000">
                    <a:schemeClr val="accent4">
                      <a:tint val="85000"/>
                    </a:schemeClr>
                  </a:gs>
                  <a:gs pos="46000">
                    <a:schemeClr val="accent4">
                      <a:tint val="92000"/>
                    </a:schemeClr>
                  </a:gs>
                  <a:gs pos="56000">
                    <a:schemeClr val="accent4">
                      <a:tint val="93000"/>
                    </a:schemeClr>
                  </a:gs>
                  <a:gs pos="75000">
                    <a:schemeClr val="accent4">
                      <a:tint val="92000"/>
                      <a:lumMod val="53000"/>
                    </a:schemeClr>
                  </a:gs>
                  <a:gs pos="100000">
                    <a:schemeClr val="accent4">
                      <a:tint val="83000"/>
                      <a:satMod val="108000"/>
                    </a:schemeClr>
                  </a:gs>
                  <a:gs pos="100000">
                    <a:schemeClr val="accent4">
                      <a:tint val="48000"/>
                      <a:satMod val="150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1" name="TextBox 180"/>
              <p:cNvSpPr txBox="1"/>
              <p:nvPr/>
            </p:nvSpPr>
            <p:spPr>
              <a:xfrm>
                <a:off x="8894028" y="-1632219"/>
                <a:ext cx="1642241" cy="664798"/>
              </a:xfrm>
              <a:prstGeom prst="rect">
                <a:avLst/>
              </a:prstGeom>
              <a:noFill/>
              <a:ln>
                <a:noFill/>
              </a:ln>
            </p:spPr>
            <p:txBody>
              <a:bodyPr wrap="square" rtlCol="0">
                <a:spAutoFit/>
              </a:bodyPr>
              <a:lstStyle/>
              <a:p>
                <a:pPr algn="ctr"/>
                <a:r>
                  <a:rPr lang="en-US" b="1" i="1" dirty="0" smtClean="0">
                    <a:latin typeface="Segoe UI Semibold" pitchFamily="34" charset="0"/>
                  </a:rPr>
                  <a:t>Windows Server  &amp; RemoteFX</a:t>
                </a:r>
                <a:endParaRPr lang="en-US" b="1" i="1" dirty="0">
                  <a:latin typeface="Segoe UI Semibold" pitchFamily="34" charset="0"/>
                </a:endParaRPr>
              </a:p>
            </p:txBody>
          </p:sp>
        </p:grpSp>
        <p:sp>
          <p:nvSpPr>
            <p:cNvPr id="182" name="Rounded Rectangle 181"/>
            <p:cNvSpPr/>
            <p:nvPr/>
          </p:nvSpPr>
          <p:spPr>
            <a:xfrm>
              <a:off x="7543800" y="1371600"/>
              <a:ext cx="1752600" cy="533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solidFill>
                    <a:schemeClr val="tx2">
                      <a:lumMod val="25000"/>
                    </a:schemeClr>
                  </a:solidFill>
                  <a:latin typeface="Segoe UI Semibold" pitchFamily="34" charset="0"/>
                </a:rPr>
                <a:t>Manageable from anywhere.</a:t>
              </a:r>
              <a:endParaRPr lang="en-US" sz="1200" b="1" dirty="0">
                <a:solidFill>
                  <a:schemeClr val="tx2">
                    <a:lumMod val="25000"/>
                  </a:schemeClr>
                </a:solidFill>
                <a:latin typeface="Segoe UI Semibold" pitchFamily="34" charset="0"/>
              </a:endParaRPr>
            </a:p>
          </p:txBody>
        </p:sp>
        <p:sp>
          <p:nvSpPr>
            <p:cNvPr id="183" name="Rounded Rectangle 182"/>
            <p:cNvSpPr/>
            <p:nvPr/>
          </p:nvSpPr>
          <p:spPr>
            <a:xfrm>
              <a:off x="7543800" y="2354580"/>
              <a:ext cx="1752600" cy="6858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solidFill>
                    <a:schemeClr val="tx2">
                      <a:lumMod val="25000"/>
                    </a:schemeClr>
                  </a:solidFill>
                  <a:latin typeface="Segoe UI Semibold" pitchFamily="34" charset="0"/>
                </a:rPr>
                <a:t>Power footprint is shared.</a:t>
              </a:r>
              <a:endParaRPr lang="en-US" sz="1200" b="1" dirty="0">
                <a:solidFill>
                  <a:schemeClr val="tx2">
                    <a:lumMod val="25000"/>
                  </a:schemeClr>
                </a:solidFill>
                <a:latin typeface="Segoe UI Semibold" pitchFamily="34" charset="0"/>
              </a:endParaRPr>
            </a:p>
          </p:txBody>
        </p:sp>
        <p:sp>
          <p:nvSpPr>
            <p:cNvPr id="184" name="Rounded Rectangle 183"/>
            <p:cNvSpPr/>
            <p:nvPr/>
          </p:nvSpPr>
          <p:spPr>
            <a:xfrm>
              <a:off x="7543800" y="3489960"/>
              <a:ext cx="1752600" cy="56388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solidFill>
                    <a:schemeClr val="tx2">
                      <a:lumMod val="25000"/>
                    </a:schemeClr>
                  </a:solidFill>
                  <a:latin typeface="Segoe UI Semibold" pitchFamily="34" charset="0"/>
                </a:rPr>
                <a:t>Helps meet regulatory </a:t>
              </a:r>
              <a:r>
                <a:rPr lang="en-US" sz="1200" b="1" dirty="0" err="1" smtClean="0">
                  <a:solidFill>
                    <a:schemeClr val="tx2">
                      <a:lumMod val="25000"/>
                    </a:schemeClr>
                  </a:solidFill>
                  <a:latin typeface="Segoe UI Semibold" pitchFamily="34" charset="0"/>
                </a:rPr>
                <a:t>reqs</a:t>
              </a:r>
              <a:r>
                <a:rPr lang="en-US" sz="1200" b="1" dirty="0">
                  <a:solidFill>
                    <a:schemeClr val="tx2">
                      <a:lumMod val="25000"/>
                    </a:schemeClr>
                  </a:solidFill>
                  <a:latin typeface="Segoe UI Semibold" pitchFamily="34" charset="0"/>
                </a:rPr>
                <a:t>.</a:t>
              </a:r>
            </a:p>
          </p:txBody>
        </p:sp>
        <p:sp>
          <p:nvSpPr>
            <p:cNvPr id="185" name="Rounded Rectangle 184"/>
            <p:cNvSpPr/>
            <p:nvPr/>
          </p:nvSpPr>
          <p:spPr>
            <a:xfrm>
              <a:off x="7543800" y="4503420"/>
              <a:ext cx="1752600" cy="533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solidFill>
                    <a:schemeClr val="tx2">
                      <a:lumMod val="25000"/>
                    </a:schemeClr>
                  </a:solidFill>
                  <a:latin typeface="Segoe UI Semibold" pitchFamily="34" charset="0"/>
                </a:rPr>
                <a:t>Recoverable from hardware failures.</a:t>
              </a:r>
              <a:endParaRPr lang="en-US" sz="1200" b="1" dirty="0">
                <a:solidFill>
                  <a:schemeClr val="tx2">
                    <a:lumMod val="25000"/>
                  </a:schemeClr>
                </a:solidFill>
                <a:latin typeface="Segoe UI Semibold" pitchFamily="34" charset="0"/>
              </a:endParaRPr>
            </a:p>
          </p:txBody>
        </p:sp>
        <p:sp>
          <p:nvSpPr>
            <p:cNvPr id="189" name="Rounded Rectangle 188"/>
            <p:cNvSpPr/>
            <p:nvPr/>
          </p:nvSpPr>
          <p:spPr>
            <a:xfrm>
              <a:off x="7543800" y="5486400"/>
              <a:ext cx="1752600" cy="609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solidFill>
                    <a:schemeClr val="tx2">
                      <a:lumMod val="25000"/>
                    </a:schemeClr>
                  </a:solidFill>
                  <a:latin typeface="Segoe UI Semibold" pitchFamily="34" charset="0"/>
                </a:rPr>
                <a:t>Enables full range of client form factors.</a:t>
              </a:r>
              <a:endParaRPr lang="en-US" sz="1200" b="1" dirty="0">
                <a:solidFill>
                  <a:schemeClr val="tx2">
                    <a:lumMod val="25000"/>
                  </a:schemeClr>
                </a:solidFill>
                <a:latin typeface="Segoe UI Semibold" pitchFamily="34" charset="0"/>
              </a:endParaRPr>
            </a:p>
          </p:txBody>
        </p:sp>
      </p:grpSp>
      <p:grpSp>
        <p:nvGrpSpPr>
          <p:cNvPr id="75" name="Group 74"/>
          <p:cNvGrpSpPr/>
          <p:nvPr/>
        </p:nvGrpSpPr>
        <p:grpSpPr>
          <a:xfrm>
            <a:off x="3656648" y="457200"/>
            <a:ext cx="4875530" cy="5638800"/>
            <a:chOff x="-2971800" y="0"/>
            <a:chExt cx="3657600" cy="5638800"/>
          </a:xfrm>
        </p:grpSpPr>
        <p:sp>
          <p:nvSpPr>
            <p:cNvPr id="73" name="Left Arrow 72"/>
            <p:cNvSpPr/>
            <p:nvPr/>
          </p:nvSpPr>
          <p:spPr>
            <a:xfrm>
              <a:off x="-2971800" y="3840480"/>
              <a:ext cx="3657600" cy="838200"/>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chemeClr val="tx1"/>
                  </a:solidFill>
                </a:rPr>
                <a:t>Aero Glass</a:t>
              </a:r>
              <a:endParaRPr lang="en-US" b="1" dirty="0">
                <a:solidFill>
                  <a:schemeClr val="tx1"/>
                </a:solidFill>
              </a:endParaRPr>
            </a:p>
          </p:txBody>
        </p:sp>
        <p:sp>
          <p:nvSpPr>
            <p:cNvPr id="190" name="Left Arrow 189"/>
            <p:cNvSpPr/>
            <p:nvPr/>
          </p:nvSpPr>
          <p:spPr>
            <a:xfrm>
              <a:off x="-2971800" y="4800600"/>
              <a:ext cx="3657600" cy="838200"/>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chemeClr val="tx1"/>
                  </a:solidFill>
                </a:rPr>
                <a:t>Adobe Flash</a:t>
              </a:r>
              <a:endParaRPr lang="en-US" b="1" dirty="0">
                <a:solidFill>
                  <a:schemeClr val="tx1"/>
                </a:solidFill>
              </a:endParaRPr>
            </a:p>
          </p:txBody>
        </p:sp>
        <p:sp>
          <p:nvSpPr>
            <p:cNvPr id="191" name="Left Arrow 190"/>
            <p:cNvSpPr/>
            <p:nvPr/>
          </p:nvSpPr>
          <p:spPr>
            <a:xfrm>
              <a:off x="-2971800" y="960120"/>
              <a:ext cx="3657600" cy="838200"/>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chemeClr val="tx1"/>
                  </a:solidFill>
                </a:rPr>
                <a:t>Microsoft Silverlight</a:t>
              </a:r>
              <a:endParaRPr lang="en-US" b="1" dirty="0">
                <a:solidFill>
                  <a:schemeClr val="tx1"/>
                </a:solidFill>
              </a:endParaRPr>
            </a:p>
          </p:txBody>
        </p:sp>
        <p:sp>
          <p:nvSpPr>
            <p:cNvPr id="192" name="Left Arrow 191"/>
            <p:cNvSpPr/>
            <p:nvPr/>
          </p:nvSpPr>
          <p:spPr>
            <a:xfrm>
              <a:off x="-2971800" y="1920240"/>
              <a:ext cx="3657600" cy="838200"/>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chemeClr val="tx1"/>
                  </a:solidFill>
                </a:rPr>
                <a:t>DirectX Apps</a:t>
              </a:r>
              <a:endParaRPr lang="en-US" b="1" dirty="0">
                <a:solidFill>
                  <a:schemeClr val="tx1"/>
                </a:solidFill>
              </a:endParaRPr>
            </a:p>
          </p:txBody>
        </p:sp>
        <p:sp>
          <p:nvSpPr>
            <p:cNvPr id="193" name="Left Arrow 192"/>
            <p:cNvSpPr/>
            <p:nvPr/>
          </p:nvSpPr>
          <p:spPr>
            <a:xfrm>
              <a:off x="-2971800" y="2880360"/>
              <a:ext cx="3657600" cy="838200"/>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chemeClr val="tx1"/>
                  </a:solidFill>
                </a:rPr>
                <a:t>Windows Media</a:t>
              </a:r>
              <a:endParaRPr lang="en-US" b="1" dirty="0">
                <a:solidFill>
                  <a:schemeClr val="tx1"/>
                </a:solidFill>
              </a:endParaRPr>
            </a:p>
          </p:txBody>
        </p:sp>
        <p:sp>
          <p:nvSpPr>
            <p:cNvPr id="194" name="Left Arrow 193"/>
            <p:cNvSpPr/>
            <p:nvPr/>
          </p:nvSpPr>
          <p:spPr>
            <a:xfrm>
              <a:off x="-2971800" y="0"/>
              <a:ext cx="3657600" cy="838200"/>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chemeClr val="tx1"/>
                  </a:solidFill>
                </a:rPr>
                <a:t>HTML 5</a:t>
              </a:r>
              <a:endParaRPr lang="en-US" b="1" dirty="0">
                <a:solidFill>
                  <a:schemeClr val="tx1"/>
                </a:solidFill>
              </a:endParaRPr>
            </a:p>
          </p:txBody>
        </p:sp>
      </p:grpSp>
      <p:sp>
        <p:nvSpPr>
          <p:cNvPr id="208" name="Round Same Side Corner Rectangle 207"/>
          <p:cNvSpPr/>
          <p:nvPr/>
        </p:nvSpPr>
        <p:spPr>
          <a:xfrm rot="10800000">
            <a:off x="266631" y="1143000"/>
            <a:ext cx="2945633" cy="5181600"/>
          </a:xfrm>
          <a:prstGeom prst="round2SameRect">
            <a:avLst/>
          </a:prstGeom>
          <a:solidFill>
            <a:schemeClr val="bg2">
              <a:alpha val="68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nvGrpSpPr>
          <p:cNvPr id="90" name="Group 89"/>
          <p:cNvGrpSpPr/>
          <p:nvPr/>
        </p:nvGrpSpPr>
        <p:grpSpPr>
          <a:xfrm>
            <a:off x="266630" y="304801"/>
            <a:ext cx="2945634" cy="6019801"/>
            <a:chOff x="838200" y="-381000"/>
            <a:chExt cx="2209801" cy="6019801"/>
          </a:xfrm>
        </p:grpSpPr>
        <p:sp>
          <p:nvSpPr>
            <p:cNvPr id="91" name="Round Same Side Corner Rectangle 90"/>
            <p:cNvSpPr/>
            <p:nvPr/>
          </p:nvSpPr>
          <p:spPr>
            <a:xfrm rot="10800000">
              <a:off x="838200" y="457201"/>
              <a:ext cx="2209801" cy="5181600"/>
            </a:xfrm>
            <a:prstGeom prst="round2SameRect">
              <a:avLst/>
            </a:prstGeom>
            <a:gradFill>
              <a:gsLst>
                <a:gs pos="0">
                  <a:schemeClr val="accent3">
                    <a:shade val="60000"/>
                  </a:schemeClr>
                </a:gs>
                <a:gs pos="12000">
                  <a:schemeClr val="accent3">
                    <a:tint val="86500"/>
                  </a:schemeClr>
                </a:gs>
                <a:gs pos="46750">
                  <a:schemeClr val="accent3">
                    <a:tint val="71000"/>
                    <a:satMod val="112000"/>
                  </a:schemeClr>
                </a:gs>
                <a:gs pos="53000">
                  <a:schemeClr val="accent3">
                    <a:tint val="71000"/>
                    <a:satMod val="112000"/>
                  </a:schemeClr>
                </a:gs>
                <a:gs pos="90000">
                  <a:schemeClr val="accent3">
                    <a:tint val="86000"/>
                  </a:schemeClr>
                </a:gs>
                <a:gs pos="100000">
                  <a:schemeClr val="accent3">
                    <a:shade val="6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nvGrpSpPr>
            <p:cNvPr id="93" name="Group 92"/>
            <p:cNvGrpSpPr/>
            <p:nvPr/>
          </p:nvGrpSpPr>
          <p:grpSpPr>
            <a:xfrm>
              <a:off x="838201" y="-381000"/>
              <a:ext cx="2209800" cy="761999"/>
              <a:chOff x="8763001" y="-1698171"/>
              <a:chExt cx="1905000" cy="783771"/>
            </a:xfrm>
          </p:grpSpPr>
          <p:sp>
            <p:nvSpPr>
              <p:cNvPr id="99" name="Round Same Side Corner Rectangle 98"/>
              <p:cNvSpPr/>
              <p:nvPr/>
            </p:nvSpPr>
            <p:spPr>
              <a:xfrm>
                <a:off x="8763001" y="-1698171"/>
                <a:ext cx="1905000" cy="783771"/>
              </a:xfrm>
              <a:prstGeom prst="round2SameRect">
                <a:avLst/>
              </a:prstGeom>
              <a:gradFill>
                <a:gsLst>
                  <a:gs pos="12000">
                    <a:schemeClr val="accent4">
                      <a:tint val="48000"/>
                      <a:satMod val="138000"/>
                    </a:schemeClr>
                  </a:gs>
                  <a:gs pos="31000">
                    <a:schemeClr val="accent4">
                      <a:tint val="85000"/>
                    </a:schemeClr>
                  </a:gs>
                  <a:gs pos="46000">
                    <a:schemeClr val="accent4">
                      <a:tint val="92000"/>
                    </a:schemeClr>
                  </a:gs>
                  <a:gs pos="56000">
                    <a:schemeClr val="accent4">
                      <a:tint val="93000"/>
                    </a:schemeClr>
                  </a:gs>
                  <a:gs pos="75000">
                    <a:schemeClr val="accent4">
                      <a:tint val="92000"/>
                      <a:lumMod val="53000"/>
                    </a:schemeClr>
                  </a:gs>
                  <a:gs pos="100000">
                    <a:schemeClr val="accent4">
                      <a:tint val="83000"/>
                      <a:satMod val="108000"/>
                    </a:schemeClr>
                  </a:gs>
                  <a:gs pos="100000">
                    <a:schemeClr val="accent4">
                      <a:tint val="48000"/>
                      <a:satMod val="150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0" name="TextBox 99"/>
              <p:cNvSpPr txBox="1"/>
              <p:nvPr/>
            </p:nvSpPr>
            <p:spPr>
              <a:xfrm>
                <a:off x="8960069" y="-1541418"/>
                <a:ext cx="1524000" cy="379885"/>
              </a:xfrm>
              <a:prstGeom prst="rect">
                <a:avLst/>
              </a:prstGeom>
              <a:noFill/>
              <a:ln>
                <a:noFill/>
              </a:ln>
            </p:spPr>
            <p:txBody>
              <a:bodyPr wrap="square" rtlCol="0">
                <a:spAutoFit/>
              </a:bodyPr>
              <a:lstStyle/>
              <a:p>
                <a:pPr algn="ctr"/>
                <a:r>
                  <a:rPr lang="en-US" b="1" i="1" dirty="0" smtClean="0">
                    <a:latin typeface="Segoe UI Semibold" pitchFamily="34" charset="0"/>
                  </a:rPr>
                  <a:t>Traditional PC</a:t>
                </a:r>
                <a:endParaRPr lang="en-US" b="1" i="1" dirty="0">
                  <a:latin typeface="Segoe UI Semibold" pitchFamily="34" charset="0"/>
                </a:endParaRPr>
              </a:p>
            </p:txBody>
          </p:sp>
        </p:grpSp>
        <p:sp>
          <p:nvSpPr>
            <p:cNvPr id="94" name="Rounded Rectangle 93"/>
            <p:cNvSpPr/>
            <p:nvPr/>
          </p:nvSpPr>
          <p:spPr>
            <a:xfrm>
              <a:off x="1066800" y="609600"/>
              <a:ext cx="1752600" cy="533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solidFill>
                    <a:schemeClr val="tx2">
                      <a:lumMod val="25000"/>
                    </a:schemeClr>
                  </a:solidFill>
                  <a:latin typeface="Segoe UI Semibold" pitchFamily="34" charset="0"/>
                </a:rPr>
                <a:t>Powerful</a:t>
              </a:r>
              <a:endParaRPr lang="en-US" sz="1200" b="1" dirty="0">
                <a:solidFill>
                  <a:schemeClr val="tx2">
                    <a:lumMod val="25000"/>
                  </a:schemeClr>
                </a:solidFill>
                <a:latin typeface="Segoe UI Semibold" pitchFamily="34" charset="0"/>
              </a:endParaRPr>
            </a:p>
          </p:txBody>
        </p:sp>
        <p:sp>
          <p:nvSpPr>
            <p:cNvPr id="95" name="Rounded Rectangle 94"/>
            <p:cNvSpPr/>
            <p:nvPr/>
          </p:nvSpPr>
          <p:spPr>
            <a:xfrm>
              <a:off x="1066800" y="1638300"/>
              <a:ext cx="1752600" cy="533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solidFill>
                    <a:schemeClr val="tx2">
                      <a:lumMod val="25000"/>
                    </a:schemeClr>
                  </a:solidFill>
                  <a:latin typeface="Segoe UI Semibold" pitchFamily="34" charset="0"/>
                </a:rPr>
                <a:t>Flexible</a:t>
              </a:r>
              <a:endParaRPr lang="en-US" sz="1200" b="1" dirty="0">
                <a:solidFill>
                  <a:schemeClr val="tx2">
                    <a:lumMod val="25000"/>
                  </a:schemeClr>
                </a:solidFill>
                <a:latin typeface="Segoe UI Semibold" pitchFamily="34" charset="0"/>
              </a:endParaRPr>
            </a:p>
          </p:txBody>
        </p:sp>
        <p:sp>
          <p:nvSpPr>
            <p:cNvPr id="96" name="Rounded Rectangle 95"/>
            <p:cNvSpPr/>
            <p:nvPr/>
          </p:nvSpPr>
          <p:spPr>
            <a:xfrm>
              <a:off x="1066800" y="2667000"/>
              <a:ext cx="1752600" cy="533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solidFill>
                    <a:schemeClr val="tx2">
                      <a:lumMod val="25000"/>
                    </a:schemeClr>
                  </a:solidFill>
                  <a:latin typeface="Segoe UI Semibold" pitchFamily="34" charset="0"/>
                </a:rPr>
                <a:t>Diverse</a:t>
              </a:r>
              <a:endParaRPr lang="en-US" sz="1200" b="1" dirty="0">
                <a:solidFill>
                  <a:schemeClr val="tx2">
                    <a:lumMod val="25000"/>
                  </a:schemeClr>
                </a:solidFill>
                <a:latin typeface="Segoe UI Semibold" pitchFamily="34" charset="0"/>
              </a:endParaRPr>
            </a:p>
          </p:txBody>
        </p:sp>
        <p:sp>
          <p:nvSpPr>
            <p:cNvPr id="97" name="Rounded Rectangle 96"/>
            <p:cNvSpPr/>
            <p:nvPr/>
          </p:nvSpPr>
          <p:spPr>
            <a:xfrm>
              <a:off x="1066800" y="3695700"/>
              <a:ext cx="1752600" cy="533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solidFill>
                    <a:schemeClr val="tx2">
                      <a:lumMod val="25000"/>
                    </a:schemeClr>
                  </a:solidFill>
                  <a:latin typeface="Segoe UI Semibold" pitchFamily="34" charset="0"/>
                </a:rPr>
                <a:t>Versatile</a:t>
              </a:r>
              <a:endParaRPr lang="en-US" sz="1200" b="1" dirty="0">
                <a:solidFill>
                  <a:schemeClr val="tx2">
                    <a:lumMod val="25000"/>
                  </a:schemeClr>
                </a:solidFill>
                <a:latin typeface="Segoe UI Semibold" pitchFamily="34" charset="0"/>
              </a:endParaRPr>
            </a:p>
          </p:txBody>
        </p:sp>
        <p:sp>
          <p:nvSpPr>
            <p:cNvPr id="98" name="Rounded Rectangle 97"/>
            <p:cNvSpPr/>
            <p:nvPr/>
          </p:nvSpPr>
          <p:spPr>
            <a:xfrm>
              <a:off x="1066800" y="4724400"/>
              <a:ext cx="1752600" cy="533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solidFill>
                    <a:schemeClr val="tx2">
                      <a:lumMod val="25000"/>
                    </a:schemeClr>
                  </a:solidFill>
                  <a:latin typeface="Segoe UI Semibold" pitchFamily="34" charset="0"/>
                </a:rPr>
                <a:t>Portable</a:t>
              </a:r>
              <a:endParaRPr lang="en-US" sz="1200" b="1" dirty="0">
                <a:solidFill>
                  <a:schemeClr val="tx2">
                    <a:lumMod val="25000"/>
                  </a:schemeClr>
                </a:solidFill>
                <a:latin typeface="Segoe UI Semibold" pitchFamily="34" charset="0"/>
              </a:endParaRPr>
            </a:p>
          </p:txBody>
        </p:sp>
      </p:grpSp>
      <p:pic>
        <p:nvPicPr>
          <p:cNvPr id="101" name="Picture 100"/>
          <p:cNvPicPr>
            <a:picLocks noChangeAspect="1"/>
          </p:cNvPicPr>
          <p:nvPr/>
        </p:nvPicPr>
        <p:blipFill>
          <a:blip r:embed="rId11">
            <a:extLst/>
          </a:blip>
          <a:stretch>
            <a:fillRect/>
          </a:stretch>
        </p:blipFill>
        <p:spPr>
          <a:xfrm>
            <a:off x="2909515" y="2116359"/>
            <a:ext cx="6589365" cy="1216087"/>
          </a:xfrm>
          <a:prstGeom prst="rect">
            <a:avLst/>
          </a:prstGeom>
        </p:spPr>
      </p:pic>
      <p:sp>
        <p:nvSpPr>
          <p:cNvPr id="102" name="Slide Number Placeholder 1"/>
          <p:cNvSpPr txBox="1">
            <a:spLocks/>
          </p:cNvSpPr>
          <p:nvPr/>
        </p:nvSpPr>
        <p:spPr>
          <a:xfrm>
            <a:off x="8735325" y="6416675"/>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CBFD4B29-B783-4040-9EC3-185A4F59C67A}" type="slidenum">
              <a:rPr lang="en-US" smtClean="0"/>
              <a:pPr/>
              <a:t>3</a:t>
            </a:fld>
            <a:endParaRPr lang="en-US" dirty="0"/>
          </a:p>
        </p:txBody>
      </p:sp>
    </p:spTree>
    <p:extLst>
      <p:ext uri="{BB962C8B-B14F-4D97-AF65-F5344CB8AC3E}">
        <p14:creationId xmlns:p14="http://schemas.microsoft.com/office/powerpoint/2010/main" val="2328519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90"/>
                                        </p:tgtEl>
                                      </p:cBhvr>
                                    </p:animEffect>
                                    <p:set>
                                      <p:cBhvr>
                                        <p:cTn id="12" dur="1" fill="hold">
                                          <p:stCondLst>
                                            <p:cond delay="1999"/>
                                          </p:stCondLst>
                                        </p:cTn>
                                        <p:tgtEl>
                                          <p:spTgt spid="9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8"/>
                                        </p:tgtEl>
                                        <p:attrNameLst>
                                          <p:attrName>style.visibility</p:attrName>
                                        </p:attrNameLst>
                                      </p:cBhvr>
                                      <p:to>
                                        <p:strVal val="visible"/>
                                      </p:to>
                                    </p:set>
                                    <p:animEffect transition="in" filter="fade">
                                      <p:cBhvr>
                                        <p:cTn id="20" dur="2000"/>
                                        <p:tgtEl>
                                          <p:spTgt spid="208"/>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2000"/>
                                        <p:tgtEl>
                                          <p:spTgt spid="208"/>
                                        </p:tgtEl>
                                      </p:cBhvr>
                                    </p:animEffect>
                                    <p:set>
                                      <p:cBhvr>
                                        <p:cTn id="28" dur="1" fill="hold">
                                          <p:stCondLst>
                                            <p:cond delay="1999"/>
                                          </p:stCondLst>
                                        </p:cTn>
                                        <p:tgtEl>
                                          <p:spTgt spid="20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11"/>
                                        </p:tgtEl>
                                      </p:cBhvr>
                                    </p:animEffect>
                                    <p:set>
                                      <p:cBhvr>
                                        <p:cTn id="31" dur="1" fill="hold">
                                          <p:stCondLst>
                                            <p:cond delay="1999"/>
                                          </p:stCondLst>
                                        </p:cTn>
                                        <p:tgtEl>
                                          <p:spTgt spid="1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10"/>
                                        </p:tgtEl>
                                      </p:cBhvr>
                                    </p:animEffect>
                                    <p:set>
                                      <p:cBhvr>
                                        <p:cTn id="34" dur="1" fill="hold">
                                          <p:stCondLst>
                                            <p:cond delay="1999"/>
                                          </p:stCondLst>
                                        </p:cTn>
                                        <p:tgtEl>
                                          <p:spTgt spid="10"/>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2000"/>
                                        <p:tgtEl>
                                          <p:spTgt spid="76"/>
                                        </p:tgtEl>
                                      </p:cBhvr>
                                    </p:animEffect>
                                  </p:childTnLst>
                                </p:cTn>
                              </p:par>
                              <p:par>
                                <p:cTn id="38" presetID="10" presetClass="entr" presetSubtype="0" fill="hold"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2000"/>
                                        <p:tgtEl>
                                          <p:spTgt spid="7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20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2000"/>
                                        <p:tgtEl>
                                          <p:spTgt spid="37"/>
                                        </p:tgtEl>
                                      </p:cBhvr>
                                    </p:animEffect>
                                    <p:set>
                                      <p:cBhvr>
                                        <p:cTn id="50" dur="1" fill="hold">
                                          <p:stCondLst>
                                            <p:cond delay="1999"/>
                                          </p:stCondLst>
                                        </p:cTn>
                                        <p:tgtEl>
                                          <p:spTgt spid="37"/>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75"/>
                                        </p:tgtEl>
                                      </p:cBhvr>
                                    </p:animEffect>
                                    <p:set>
                                      <p:cBhvr>
                                        <p:cTn id="53" dur="1" fill="hold">
                                          <p:stCondLst>
                                            <p:cond delay="1999"/>
                                          </p:stCondLst>
                                        </p:cTn>
                                        <p:tgtEl>
                                          <p:spTgt spid="75"/>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2000"/>
                                        <p:tgtEl>
                                          <p:spTgt spid="76"/>
                                        </p:tgtEl>
                                      </p:cBhvr>
                                    </p:animEffect>
                                    <p:set>
                                      <p:cBhvr>
                                        <p:cTn id="56" dur="1" fill="hold">
                                          <p:stCondLst>
                                            <p:cond delay="1999"/>
                                          </p:stCondLst>
                                        </p:cTn>
                                        <p:tgtEl>
                                          <p:spTgt spid="76"/>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2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0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553998"/>
          </a:xfrm>
        </p:spPr>
        <p:txBody>
          <a:bodyPr/>
          <a:lstStyle/>
          <a:p>
            <a:r>
              <a:rPr lang="en-US" sz="4000" dirty="0" err="1"/>
              <a:t>RemoteFX</a:t>
            </a:r>
            <a:r>
              <a:rPr lang="en-US" sz="4000" dirty="0"/>
              <a:t> </a:t>
            </a:r>
            <a:r>
              <a:rPr lang="en-US" sz="4000" dirty="0" smtClean="0"/>
              <a:t>OS &amp; System Requirements for VDI</a:t>
            </a:r>
            <a:endParaRPr lang="en-US" sz="4000" dirty="0"/>
          </a:p>
        </p:txBody>
      </p:sp>
      <p:sp>
        <p:nvSpPr>
          <p:cNvPr id="3" name="Text Placeholder 2"/>
          <p:cNvSpPr>
            <a:spLocks noGrp="1"/>
          </p:cNvSpPr>
          <p:nvPr>
            <p:ph type="body" sz="quarter" idx="10"/>
          </p:nvPr>
        </p:nvSpPr>
        <p:spPr>
          <a:xfrm>
            <a:off x="406294" y="1052929"/>
            <a:ext cx="11173090" cy="4585871"/>
          </a:xfrm>
        </p:spPr>
        <p:txBody>
          <a:bodyPr/>
          <a:lstStyle/>
          <a:p>
            <a:r>
              <a:rPr lang="en-US" sz="2800" dirty="0" smtClean="0"/>
              <a:t>Hyper- V Host for VDI or RDSH</a:t>
            </a:r>
          </a:p>
          <a:p>
            <a:pPr lvl="1"/>
            <a:r>
              <a:rPr lang="en-US" sz="2400" dirty="0" smtClean="0"/>
              <a:t>Windows </a:t>
            </a:r>
            <a:r>
              <a:rPr lang="en-US" sz="2400" dirty="0"/>
              <a:t>Server 2008 R2 with </a:t>
            </a:r>
            <a:r>
              <a:rPr lang="en-US" sz="2400" dirty="0" smtClean="0"/>
              <a:t>SP1 </a:t>
            </a:r>
          </a:p>
          <a:p>
            <a:pPr marL="460375" lvl="1" indent="0">
              <a:buNone/>
            </a:pPr>
            <a:r>
              <a:rPr lang="en-US" sz="2400" dirty="0"/>
              <a:t>	</a:t>
            </a:r>
            <a:r>
              <a:rPr lang="en-US" sz="2400" dirty="0" smtClean="0"/>
              <a:t>(Hyper-V, Standard, Enterprise, and </a:t>
            </a:r>
            <a:r>
              <a:rPr lang="en-US" sz="2400" dirty="0" err="1" smtClean="0"/>
              <a:t>DataCenter</a:t>
            </a:r>
            <a:r>
              <a:rPr lang="en-US" sz="2400" dirty="0" smtClean="0"/>
              <a:t> editions)</a:t>
            </a:r>
          </a:p>
          <a:p>
            <a:pPr marL="460375" lvl="1" indent="0">
              <a:buNone/>
            </a:pPr>
            <a:endParaRPr lang="en-US" sz="2400" dirty="0" smtClean="0"/>
          </a:p>
          <a:p>
            <a:r>
              <a:rPr lang="en-US" sz="2800" dirty="0" smtClean="0"/>
              <a:t>VDI Virtual Machine</a:t>
            </a:r>
          </a:p>
          <a:p>
            <a:pPr lvl="1"/>
            <a:r>
              <a:rPr lang="en-US" sz="2400" dirty="0" smtClean="0"/>
              <a:t>Windows </a:t>
            </a:r>
            <a:r>
              <a:rPr lang="en-US" sz="2400" dirty="0"/>
              <a:t>7 Enterprise with </a:t>
            </a:r>
            <a:r>
              <a:rPr lang="en-US" sz="2400" dirty="0" smtClean="0"/>
              <a:t>SP1</a:t>
            </a:r>
          </a:p>
          <a:p>
            <a:pPr lvl="1"/>
            <a:r>
              <a:rPr lang="en-US" sz="2400" dirty="0" smtClean="0"/>
              <a:t>Windows </a:t>
            </a:r>
            <a:r>
              <a:rPr lang="en-US" sz="2400" dirty="0"/>
              <a:t>7 Ultimate with </a:t>
            </a:r>
            <a:r>
              <a:rPr lang="en-US" sz="2400" dirty="0" smtClean="0"/>
              <a:t>SP1</a:t>
            </a:r>
          </a:p>
          <a:p>
            <a:pPr marL="460375" lvl="1" indent="0">
              <a:buNone/>
            </a:pPr>
            <a:endParaRPr lang="en-US" sz="2400" dirty="0" smtClean="0"/>
          </a:p>
          <a:p>
            <a:r>
              <a:rPr lang="en-US" sz="2800" dirty="0" smtClean="0"/>
              <a:t>Remote Client Device [works with VDI, RDSH or Multipoint Server]</a:t>
            </a:r>
          </a:p>
          <a:p>
            <a:pPr lvl="1"/>
            <a:r>
              <a:rPr lang="en-US" sz="2400" dirty="0" smtClean="0"/>
              <a:t>Windows </a:t>
            </a:r>
            <a:r>
              <a:rPr lang="en-US" sz="2400" dirty="0"/>
              <a:t>7 with </a:t>
            </a:r>
            <a:r>
              <a:rPr lang="en-US" sz="2400" dirty="0" smtClean="0"/>
              <a:t>SP1</a:t>
            </a:r>
          </a:p>
          <a:p>
            <a:pPr lvl="1"/>
            <a:r>
              <a:rPr lang="en-US" sz="2400" dirty="0" smtClean="0"/>
              <a:t>Devices with RDP 7.1</a:t>
            </a:r>
            <a:endParaRPr lang="en-US" sz="2400" dirty="0"/>
          </a:p>
        </p:txBody>
      </p:sp>
      <p:sp>
        <p:nvSpPr>
          <p:cNvPr id="4" name="Slide Number Placeholder 1"/>
          <p:cNvSpPr txBox="1">
            <a:spLocks/>
          </p:cNvSpPr>
          <p:nvPr/>
        </p:nvSpPr>
        <p:spPr>
          <a:xfrm>
            <a:off x="8735325" y="6356351"/>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CBFD4B29-B783-4040-9EC3-185A4F59C67A}" type="slidenum">
              <a:rPr lang="en-US" smtClean="0"/>
              <a:pPr/>
              <a:t>30</a:t>
            </a:fld>
            <a:endParaRPr lang="en-US" dirty="0"/>
          </a:p>
        </p:txBody>
      </p:sp>
    </p:spTree>
    <p:extLst>
      <p:ext uri="{BB962C8B-B14F-4D97-AF65-F5344CB8AC3E}">
        <p14:creationId xmlns:p14="http://schemas.microsoft.com/office/powerpoint/2010/main" val="80875751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RemoteFX</a:t>
            </a:r>
            <a:r>
              <a:rPr lang="en-US" dirty="0" smtClean="0"/>
              <a:t> Requirements for RDSH</a:t>
            </a:r>
            <a:endParaRPr lang="en-US" dirty="0"/>
          </a:p>
        </p:txBody>
      </p:sp>
      <p:sp>
        <p:nvSpPr>
          <p:cNvPr id="3" name="Text Placeholder 2"/>
          <p:cNvSpPr>
            <a:spLocks noGrp="1"/>
          </p:cNvSpPr>
          <p:nvPr>
            <p:ph type="body" sz="quarter" idx="10"/>
          </p:nvPr>
        </p:nvSpPr>
        <p:spPr>
          <a:xfrm>
            <a:off x="519112" y="1263283"/>
            <a:ext cx="11149013" cy="4825937"/>
          </a:xfrm>
        </p:spPr>
        <p:txBody>
          <a:bodyPr/>
          <a:lstStyle/>
          <a:p>
            <a:r>
              <a:rPr lang="en-US" dirty="0" smtClean="0"/>
              <a:t>Requires Windows Server 2008 R2 Service Pack 1. </a:t>
            </a:r>
          </a:p>
          <a:p>
            <a:r>
              <a:rPr lang="en-US" dirty="0" smtClean="0"/>
              <a:t>To use </a:t>
            </a:r>
            <a:r>
              <a:rPr lang="en-US" dirty="0"/>
              <a:t>RemoteFX on an RD Session Host server, the processor on the RD Session Host server must support Streaming SIMD Extensions 2 (SSE2</a:t>
            </a:r>
            <a:r>
              <a:rPr lang="en-US" dirty="0" smtClean="0"/>
              <a:t>).</a:t>
            </a:r>
          </a:p>
          <a:p>
            <a:r>
              <a:rPr lang="en-US" dirty="0" smtClean="0"/>
              <a:t>The RDSH role with RemoteFX can run as a virtualized workload on any hypervisor, since there is no dependency on a GPU.</a:t>
            </a:r>
          </a:p>
          <a:p>
            <a:r>
              <a:rPr lang="en-US" dirty="0" smtClean="0"/>
              <a:t>Off by default. Enabled via a Group Policy</a:t>
            </a:r>
            <a:endParaRPr lang="en-US" dirty="0" smtClean="0">
              <a:solidFill>
                <a:srgbClr val="FFC000"/>
              </a:solidFill>
            </a:endParaRPr>
          </a:p>
          <a:p>
            <a:r>
              <a:rPr lang="en-US" dirty="0" smtClean="0">
                <a:solidFill>
                  <a:schemeClr val="tx1"/>
                </a:solidFill>
              </a:rPr>
              <a:t>Recommended if your users will ever run any Flash, Silverlight or HTML5 content</a:t>
            </a:r>
            <a:endParaRPr lang="en-US" dirty="0">
              <a:solidFill>
                <a:schemeClr val="tx1"/>
              </a:solidFill>
            </a:endParaRPr>
          </a:p>
        </p:txBody>
      </p:sp>
      <p:sp>
        <p:nvSpPr>
          <p:cNvPr id="4" name="Slide Number Placeholder 1"/>
          <p:cNvSpPr txBox="1">
            <a:spLocks/>
          </p:cNvSpPr>
          <p:nvPr/>
        </p:nvSpPr>
        <p:spPr>
          <a:xfrm>
            <a:off x="8735325" y="6356351"/>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CBFD4B29-B783-4040-9EC3-185A4F59C67A}" type="slidenum">
              <a:rPr lang="en-US" smtClean="0"/>
              <a:pPr/>
              <a:t>31</a:t>
            </a:fld>
            <a:endParaRPr lang="en-US" dirty="0"/>
          </a:p>
        </p:txBody>
      </p:sp>
    </p:spTree>
    <p:extLst>
      <p:ext uri="{BB962C8B-B14F-4D97-AF65-F5344CB8AC3E}">
        <p14:creationId xmlns:p14="http://schemas.microsoft.com/office/powerpoint/2010/main" val="131130937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588426" y="3843114"/>
            <a:ext cx="4749438" cy="2523635"/>
          </a:xfrm>
          <a:prstGeom prst="rect">
            <a:avLst/>
          </a:prstGeom>
          <a:solidFill>
            <a:schemeClr val="tx1">
              <a:lumMod val="95000"/>
              <a:alpha val="16000"/>
            </a:schemeClr>
          </a:soli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a:xfrm>
            <a:off x="507736" y="1746814"/>
            <a:ext cx="11173090" cy="664797"/>
          </a:xfrm>
        </p:spPr>
        <p:txBody>
          <a:bodyPr/>
          <a:lstStyle/>
          <a:p>
            <a:r>
              <a:rPr lang="en-US" sz="4800" dirty="0" smtClean="0"/>
              <a:t>Demo </a:t>
            </a:r>
            <a:r>
              <a:rPr lang="en-US" dirty="0" smtClean="0">
                <a:solidFill>
                  <a:srgbClr val="F3AF35"/>
                </a:solidFill>
              </a:rPr>
              <a:t>– </a:t>
            </a:r>
            <a:r>
              <a:rPr lang="en-US" dirty="0" err="1" smtClean="0">
                <a:solidFill>
                  <a:srgbClr val="F3AF35"/>
                </a:solidFill>
              </a:rPr>
              <a:t>RemoteFX</a:t>
            </a:r>
            <a:r>
              <a:rPr lang="en-US" dirty="0" smtClean="0">
                <a:solidFill>
                  <a:srgbClr val="F3AF35"/>
                </a:solidFill>
              </a:rPr>
              <a:t> In Action</a:t>
            </a:r>
            <a:endParaRPr lang="en-US" sz="4800" dirty="0"/>
          </a:p>
        </p:txBody>
      </p:sp>
      <p:cxnSp>
        <p:nvCxnSpPr>
          <p:cNvPr id="4" name="Elbow Connector 3"/>
          <p:cNvCxnSpPr/>
          <p:nvPr/>
        </p:nvCxnSpPr>
        <p:spPr>
          <a:xfrm flipV="1">
            <a:off x="3131267" y="5360093"/>
            <a:ext cx="6387294" cy="668371"/>
          </a:xfrm>
          <a:prstGeom prst="bentConnector3">
            <a:avLst>
              <a:gd name="adj1" fmla="val 50000"/>
            </a:avLst>
          </a:prstGeom>
          <a:ln w="22225">
            <a:solidFill>
              <a:srgbClr val="FF99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99378" y="5574268"/>
            <a:ext cx="3758221" cy="369332"/>
          </a:xfrm>
          <a:prstGeom prst="rect">
            <a:avLst/>
          </a:prstGeom>
          <a:noFill/>
        </p:spPr>
        <p:txBody>
          <a:bodyPr wrap="square" rtlCol="0">
            <a:spAutoFit/>
          </a:bodyPr>
          <a:lstStyle/>
          <a:p>
            <a:r>
              <a:rPr lang="en-US" b="1" i="1" dirty="0" smtClean="0"/>
              <a:t>VDI user</a:t>
            </a:r>
            <a:endParaRPr lang="en-US" b="1" i="1" dirty="0"/>
          </a:p>
        </p:txBody>
      </p:sp>
      <p:sp>
        <p:nvSpPr>
          <p:cNvPr id="6" name="TextBox 5"/>
          <p:cNvSpPr txBox="1"/>
          <p:nvPr/>
        </p:nvSpPr>
        <p:spPr>
          <a:xfrm>
            <a:off x="9108836" y="5729862"/>
            <a:ext cx="2234742" cy="646331"/>
          </a:xfrm>
          <a:prstGeom prst="rect">
            <a:avLst/>
          </a:prstGeom>
          <a:noFill/>
        </p:spPr>
        <p:txBody>
          <a:bodyPr wrap="square" rtlCol="0">
            <a:spAutoFit/>
          </a:bodyPr>
          <a:lstStyle/>
          <a:p>
            <a:r>
              <a:rPr lang="en-US" dirty="0" smtClean="0"/>
              <a:t/>
            </a:r>
            <a:br>
              <a:rPr lang="en-US" dirty="0" smtClean="0"/>
            </a:br>
            <a:r>
              <a:rPr lang="en-US" dirty="0" smtClean="0"/>
              <a:t>IT Pro Admin</a:t>
            </a:r>
            <a:endParaRPr lang="en-US" dirty="0"/>
          </a:p>
        </p:txBody>
      </p:sp>
      <p:pic>
        <p:nvPicPr>
          <p:cNvPr id="7" name="Picture 2"/>
          <p:cNvPicPr>
            <a:picLocks noChangeAspect="1" noChangeArrowheads="1"/>
          </p:cNvPicPr>
          <p:nvPr/>
        </p:nvPicPr>
        <p:blipFill>
          <a:blip r:embed="rId3">
            <a:extLst/>
          </a:blip>
          <a:srcRect/>
          <a:stretch>
            <a:fillRect/>
          </a:stretch>
        </p:blipFill>
        <p:spPr bwMode="auto">
          <a:xfrm>
            <a:off x="8365037" y="5152230"/>
            <a:ext cx="1081302" cy="671513"/>
          </a:xfrm>
          <a:prstGeom prst="rect">
            <a:avLst/>
          </a:prstGeom>
          <a:extLst/>
        </p:spPr>
      </p:pic>
      <p:sp>
        <p:nvSpPr>
          <p:cNvPr id="10" name="Flowchart: Manual Operation 23"/>
          <p:cNvSpPr/>
          <p:nvPr/>
        </p:nvSpPr>
        <p:spPr bwMode="auto">
          <a:xfrm>
            <a:off x="1071762" y="4719073"/>
            <a:ext cx="2346947" cy="91615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9286"/>
              <a:gd name="connsiteY0" fmla="*/ 4118 h 10000"/>
              <a:gd name="connsiteX1" fmla="*/ 19286 w 19286"/>
              <a:gd name="connsiteY1" fmla="*/ 0 h 10000"/>
              <a:gd name="connsiteX2" fmla="*/ 17286 w 19286"/>
              <a:gd name="connsiteY2" fmla="*/ 10000 h 10000"/>
              <a:gd name="connsiteX3" fmla="*/ 11286 w 19286"/>
              <a:gd name="connsiteY3" fmla="*/ 10000 h 10000"/>
              <a:gd name="connsiteX4" fmla="*/ 0 w 19286"/>
              <a:gd name="connsiteY4" fmla="*/ 4118 h 10000"/>
              <a:gd name="connsiteX0" fmla="*/ 0 w 20000"/>
              <a:gd name="connsiteY0" fmla="*/ 1765 h 7647"/>
              <a:gd name="connsiteX1" fmla="*/ 20000 w 20000"/>
              <a:gd name="connsiteY1" fmla="*/ 0 h 7647"/>
              <a:gd name="connsiteX2" fmla="*/ 17286 w 20000"/>
              <a:gd name="connsiteY2" fmla="*/ 7647 h 7647"/>
              <a:gd name="connsiteX3" fmla="*/ 11286 w 20000"/>
              <a:gd name="connsiteY3" fmla="*/ 7647 h 7647"/>
              <a:gd name="connsiteX4" fmla="*/ 0 w 20000"/>
              <a:gd name="connsiteY4" fmla="*/ 1765 h 7647"/>
              <a:gd name="connsiteX0" fmla="*/ 0 w 10000"/>
              <a:gd name="connsiteY0" fmla="*/ 2308 h 10000"/>
              <a:gd name="connsiteX1" fmla="*/ 10000 w 10000"/>
              <a:gd name="connsiteY1" fmla="*/ 0 h 10000"/>
              <a:gd name="connsiteX2" fmla="*/ 7750 w 10000"/>
              <a:gd name="connsiteY2" fmla="*/ 10000 h 10000"/>
              <a:gd name="connsiteX3" fmla="*/ 5643 w 10000"/>
              <a:gd name="connsiteY3" fmla="*/ 10000 h 10000"/>
              <a:gd name="connsiteX4" fmla="*/ 0 w 10000"/>
              <a:gd name="connsiteY4" fmla="*/ 2308 h 10000"/>
              <a:gd name="connsiteX0" fmla="*/ 0 w 10000"/>
              <a:gd name="connsiteY0" fmla="*/ 2308 h 10000"/>
              <a:gd name="connsiteX1" fmla="*/ 10000 w 10000"/>
              <a:gd name="connsiteY1" fmla="*/ 0 h 10000"/>
              <a:gd name="connsiteX2" fmla="*/ 7750 w 10000"/>
              <a:gd name="connsiteY2" fmla="*/ 10000 h 10000"/>
              <a:gd name="connsiteX3" fmla="*/ 6179 w 10000"/>
              <a:gd name="connsiteY3" fmla="*/ 10000 h 10000"/>
              <a:gd name="connsiteX4" fmla="*/ 0 w 10000"/>
              <a:gd name="connsiteY4" fmla="*/ 2308 h 10000"/>
              <a:gd name="connsiteX0" fmla="*/ 0 w 10179"/>
              <a:gd name="connsiteY0" fmla="*/ 3737 h 10000"/>
              <a:gd name="connsiteX1" fmla="*/ 10179 w 10179"/>
              <a:gd name="connsiteY1" fmla="*/ 0 h 10000"/>
              <a:gd name="connsiteX2" fmla="*/ 7929 w 10179"/>
              <a:gd name="connsiteY2" fmla="*/ 10000 h 10000"/>
              <a:gd name="connsiteX3" fmla="*/ 6358 w 10179"/>
              <a:gd name="connsiteY3" fmla="*/ 10000 h 10000"/>
              <a:gd name="connsiteX4" fmla="*/ 0 w 10179"/>
              <a:gd name="connsiteY4" fmla="*/ 3737 h 10000"/>
              <a:gd name="connsiteX0" fmla="*/ 0 w 10179"/>
              <a:gd name="connsiteY0" fmla="*/ 4451 h 10000"/>
              <a:gd name="connsiteX1" fmla="*/ 10179 w 10179"/>
              <a:gd name="connsiteY1" fmla="*/ 0 h 10000"/>
              <a:gd name="connsiteX2" fmla="*/ 7929 w 10179"/>
              <a:gd name="connsiteY2" fmla="*/ 10000 h 10000"/>
              <a:gd name="connsiteX3" fmla="*/ 6358 w 10179"/>
              <a:gd name="connsiteY3" fmla="*/ 10000 h 10000"/>
              <a:gd name="connsiteX4" fmla="*/ 0 w 10179"/>
              <a:gd name="connsiteY4" fmla="*/ 4451 h 10000"/>
              <a:gd name="connsiteX0" fmla="*/ 0 w 10179"/>
              <a:gd name="connsiteY0" fmla="*/ 5096 h 10645"/>
              <a:gd name="connsiteX1" fmla="*/ 10179 w 10179"/>
              <a:gd name="connsiteY1" fmla="*/ 645 h 10645"/>
              <a:gd name="connsiteX2" fmla="*/ 7929 w 10179"/>
              <a:gd name="connsiteY2" fmla="*/ 10645 h 10645"/>
              <a:gd name="connsiteX3" fmla="*/ 6358 w 10179"/>
              <a:gd name="connsiteY3" fmla="*/ 10645 h 10645"/>
              <a:gd name="connsiteX4" fmla="*/ 0 w 10179"/>
              <a:gd name="connsiteY4" fmla="*/ 5096 h 10645"/>
              <a:gd name="connsiteX0" fmla="*/ 0 w 10179"/>
              <a:gd name="connsiteY0" fmla="*/ 5096 h 10645"/>
              <a:gd name="connsiteX1" fmla="*/ 10179 w 10179"/>
              <a:gd name="connsiteY1" fmla="*/ 645 h 10645"/>
              <a:gd name="connsiteX2" fmla="*/ 7215 w 10179"/>
              <a:gd name="connsiteY2" fmla="*/ 10645 h 10645"/>
              <a:gd name="connsiteX3" fmla="*/ 6358 w 10179"/>
              <a:gd name="connsiteY3" fmla="*/ 10645 h 10645"/>
              <a:gd name="connsiteX4" fmla="*/ 0 w 10179"/>
              <a:gd name="connsiteY4" fmla="*/ 5096 h 10645"/>
              <a:gd name="connsiteX0" fmla="*/ 0 w 10179"/>
              <a:gd name="connsiteY0" fmla="*/ 5096 h 10645"/>
              <a:gd name="connsiteX1" fmla="*/ 10179 w 10179"/>
              <a:gd name="connsiteY1" fmla="*/ 645 h 10645"/>
              <a:gd name="connsiteX2" fmla="*/ 7215 w 10179"/>
              <a:gd name="connsiteY2" fmla="*/ 10645 h 10645"/>
              <a:gd name="connsiteX3" fmla="*/ 6001 w 10179"/>
              <a:gd name="connsiteY3" fmla="*/ 10645 h 10645"/>
              <a:gd name="connsiteX4" fmla="*/ 0 w 10179"/>
              <a:gd name="connsiteY4" fmla="*/ 5096 h 10645"/>
              <a:gd name="connsiteX0" fmla="*/ 0 w 6544"/>
              <a:gd name="connsiteY0" fmla="*/ 4320 h 12012"/>
              <a:gd name="connsiteX1" fmla="*/ 6544 w 6544"/>
              <a:gd name="connsiteY1" fmla="*/ 2012 h 12012"/>
              <a:gd name="connsiteX2" fmla="*/ 3580 w 6544"/>
              <a:gd name="connsiteY2" fmla="*/ 12012 h 12012"/>
              <a:gd name="connsiteX3" fmla="*/ 2366 w 6544"/>
              <a:gd name="connsiteY3" fmla="*/ 12012 h 12012"/>
              <a:gd name="connsiteX4" fmla="*/ 0 w 6544"/>
              <a:gd name="connsiteY4" fmla="*/ 4320 h 12012"/>
              <a:gd name="connsiteX0" fmla="*/ 0 w 10000"/>
              <a:gd name="connsiteY0" fmla="*/ 4515 h 8540"/>
              <a:gd name="connsiteX1" fmla="*/ 10000 w 10000"/>
              <a:gd name="connsiteY1" fmla="*/ 215 h 8540"/>
              <a:gd name="connsiteX2" fmla="*/ 5471 w 10000"/>
              <a:gd name="connsiteY2" fmla="*/ 8540 h 8540"/>
              <a:gd name="connsiteX3" fmla="*/ 3616 w 10000"/>
              <a:gd name="connsiteY3" fmla="*/ 8540 h 8540"/>
              <a:gd name="connsiteX4" fmla="*/ 0 w 10000"/>
              <a:gd name="connsiteY4" fmla="*/ 4515 h 8540"/>
              <a:gd name="connsiteX0" fmla="*/ 0 w 6389"/>
              <a:gd name="connsiteY0" fmla="*/ 3826 h 8539"/>
              <a:gd name="connsiteX1" fmla="*/ 6389 w 6389"/>
              <a:gd name="connsiteY1" fmla="*/ 2969 h 8539"/>
              <a:gd name="connsiteX2" fmla="*/ 5471 w 6389"/>
              <a:gd name="connsiteY2" fmla="*/ 8539 h 8539"/>
              <a:gd name="connsiteX3" fmla="*/ 3616 w 6389"/>
              <a:gd name="connsiteY3" fmla="*/ 8539 h 8539"/>
              <a:gd name="connsiteX4" fmla="*/ 0 w 6389"/>
              <a:gd name="connsiteY4" fmla="*/ 3826 h 8539"/>
              <a:gd name="connsiteX0" fmla="*/ 0 w 10870"/>
              <a:gd name="connsiteY0" fmla="*/ 4285 h 9804"/>
              <a:gd name="connsiteX1" fmla="*/ 10870 w 10870"/>
              <a:gd name="connsiteY1" fmla="*/ 4096 h 9804"/>
              <a:gd name="connsiteX2" fmla="*/ 8563 w 10870"/>
              <a:gd name="connsiteY2" fmla="*/ 9804 h 9804"/>
              <a:gd name="connsiteX3" fmla="*/ 5660 w 10870"/>
              <a:gd name="connsiteY3" fmla="*/ 9804 h 9804"/>
              <a:gd name="connsiteX4" fmla="*/ 0 w 10870"/>
              <a:gd name="connsiteY4" fmla="*/ 4285 h 9804"/>
              <a:gd name="connsiteX0" fmla="*/ 0 w 10000"/>
              <a:gd name="connsiteY0" fmla="*/ 4371 h 10000"/>
              <a:gd name="connsiteX1" fmla="*/ 10000 w 10000"/>
              <a:gd name="connsiteY1" fmla="*/ 4178 h 10000"/>
              <a:gd name="connsiteX2" fmla="*/ 7878 w 10000"/>
              <a:gd name="connsiteY2" fmla="*/ 10000 h 10000"/>
              <a:gd name="connsiteX3" fmla="*/ 5207 w 10000"/>
              <a:gd name="connsiteY3" fmla="*/ 10000 h 10000"/>
              <a:gd name="connsiteX4" fmla="*/ 0 w 10000"/>
              <a:gd name="connsiteY4" fmla="*/ 4371 h 10000"/>
              <a:gd name="connsiteX0" fmla="*/ 0 w 10000"/>
              <a:gd name="connsiteY0" fmla="*/ 4371 h 10000"/>
              <a:gd name="connsiteX1" fmla="*/ 10000 w 10000"/>
              <a:gd name="connsiteY1" fmla="*/ 4178 h 10000"/>
              <a:gd name="connsiteX2" fmla="*/ 7478 w 10000"/>
              <a:gd name="connsiteY2" fmla="*/ 10000 h 10000"/>
              <a:gd name="connsiteX3" fmla="*/ 5207 w 10000"/>
              <a:gd name="connsiteY3" fmla="*/ 10000 h 10000"/>
              <a:gd name="connsiteX4" fmla="*/ 0 w 10000"/>
              <a:gd name="connsiteY4" fmla="*/ 4371 h 10000"/>
              <a:gd name="connsiteX0" fmla="*/ 0 w 10000"/>
              <a:gd name="connsiteY0" fmla="*/ 4371 h 10000"/>
              <a:gd name="connsiteX1" fmla="*/ 10000 w 10000"/>
              <a:gd name="connsiteY1" fmla="*/ 4178 h 10000"/>
              <a:gd name="connsiteX2" fmla="*/ 7478 w 10000"/>
              <a:gd name="connsiteY2" fmla="*/ 10000 h 10000"/>
              <a:gd name="connsiteX3" fmla="*/ 5207 w 10000"/>
              <a:gd name="connsiteY3" fmla="*/ 10000 h 10000"/>
              <a:gd name="connsiteX4" fmla="*/ 152 w 10000"/>
              <a:gd name="connsiteY4" fmla="*/ 5953 h 10000"/>
              <a:gd name="connsiteX5" fmla="*/ 0 w 10000"/>
              <a:gd name="connsiteY5" fmla="*/ 4371 h 10000"/>
              <a:gd name="connsiteX0" fmla="*/ 0 w 10000"/>
              <a:gd name="connsiteY0" fmla="*/ 4371 h 10000"/>
              <a:gd name="connsiteX1" fmla="*/ 10000 w 10000"/>
              <a:gd name="connsiteY1" fmla="*/ 4178 h 10000"/>
              <a:gd name="connsiteX2" fmla="*/ 7478 w 10000"/>
              <a:gd name="connsiteY2" fmla="*/ 10000 h 10000"/>
              <a:gd name="connsiteX3" fmla="*/ 5207 w 10000"/>
              <a:gd name="connsiteY3" fmla="*/ 10000 h 10000"/>
              <a:gd name="connsiteX4" fmla="*/ 152 w 10000"/>
              <a:gd name="connsiteY4" fmla="*/ 5953 h 10000"/>
              <a:gd name="connsiteX5" fmla="*/ 0 w 10000"/>
              <a:gd name="connsiteY5" fmla="*/ 437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4371"/>
                </a:moveTo>
                <a:cubicBezTo>
                  <a:pt x="8445" y="-6176"/>
                  <a:pt x="2534" y="5905"/>
                  <a:pt x="10000" y="4178"/>
                </a:cubicBezTo>
                <a:lnTo>
                  <a:pt x="7478" y="10000"/>
                </a:lnTo>
                <a:lnTo>
                  <a:pt x="5207" y="10000"/>
                </a:lnTo>
                <a:cubicBezTo>
                  <a:pt x="3522" y="8097"/>
                  <a:pt x="1837" y="7856"/>
                  <a:pt x="152" y="5953"/>
                </a:cubicBezTo>
                <a:cubicBezTo>
                  <a:pt x="101" y="5426"/>
                  <a:pt x="51" y="4898"/>
                  <a:pt x="0" y="4371"/>
                </a:cubicBezTo>
                <a:close/>
              </a:path>
            </a:pathLst>
          </a:custGeom>
          <a:gradFill>
            <a:gsLst>
              <a:gs pos="0">
                <a:schemeClr val="tx1">
                  <a:lumMod val="95000"/>
                </a:schemeClr>
              </a:gs>
              <a:gs pos="59000">
                <a:srgbClr val="F6AE1E"/>
              </a:gs>
              <a:gs pos="100000">
                <a:srgbClr val="F6AE1E"/>
              </a:gs>
            </a:gsLst>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12" name="Picture 7" descr="C:\Program Files\Microsoft Resource DVD Artwork\DVD_ART\Artwork_Imagery\HARDWARE_IMAGERY\Illustration - Misc Hardware\Miscellaneous\computer wide screen.png"/>
          <p:cNvPicPr>
            <a:picLocks noChangeAspect="1" noChangeArrowheads="1"/>
          </p:cNvPicPr>
          <p:nvPr/>
        </p:nvPicPr>
        <p:blipFill>
          <a:blip r:embed="rId4" cstate="email"/>
          <a:srcRect/>
          <a:stretch>
            <a:fillRect/>
          </a:stretch>
        </p:blipFill>
        <p:spPr bwMode="auto">
          <a:xfrm>
            <a:off x="2110696" y="5635223"/>
            <a:ext cx="1262924" cy="689150"/>
          </a:xfrm>
          <a:prstGeom prst="rect">
            <a:avLst/>
          </a:prstGeom>
          <a:noFill/>
        </p:spPr>
      </p:pic>
      <p:pic>
        <p:nvPicPr>
          <p:cNvPr id="13" name="Picture 2"/>
          <p:cNvPicPr>
            <a:picLocks noChangeAspect="1" noChangeArrowheads="1"/>
          </p:cNvPicPr>
          <p:nvPr/>
        </p:nvPicPr>
        <p:blipFill>
          <a:blip r:embed="rId3">
            <a:extLst/>
          </a:blip>
          <a:srcRect/>
          <a:stretch>
            <a:fillRect/>
          </a:stretch>
        </p:blipFill>
        <p:spPr bwMode="auto">
          <a:xfrm>
            <a:off x="8568184" y="5152230"/>
            <a:ext cx="1081302" cy="671513"/>
          </a:xfrm>
          <a:prstGeom prst="rect">
            <a:avLst/>
          </a:prstGeom>
          <a:extLst/>
        </p:spPr>
      </p:pic>
      <p:pic>
        <p:nvPicPr>
          <p:cNvPr id="15" name="Picture 4" descr="\\showsrus\images\Illustrations-Icons\Windows_Vista_Icons_ for_Marketing_use\VPN.png"/>
          <p:cNvPicPr>
            <a:picLocks noChangeAspect="1" noChangeArrowheads="1"/>
          </p:cNvPicPr>
          <p:nvPr/>
        </p:nvPicPr>
        <p:blipFill>
          <a:blip r:embed="rId5"/>
          <a:srcRect/>
          <a:stretch>
            <a:fillRect/>
          </a:stretch>
        </p:blipFill>
        <p:spPr bwMode="auto">
          <a:xfrm>
            <a:off x="9270078" y="4782790"/>
            <a:ext cx="2124309" cy="1245672"/>
          </a:xfrm>
          <a:prstGeom prst="rect">
            <a:avLst/>
          </a:prstGeom>
          <a:noFill/>
        </p:spPr>
      </p:pic>
      <p:pic>
        <p:nvPicPr>
          <p:cNvPr id="16" name="Picture 2"/>
          <p:cNvPicPr>
            <a:picLocks noChangeAspect="1" noChangeArrowheads="1"/>
          </p:cNvPicPr>
          <p:nvPr/>
        </p:nvPicPr>
        <p:blipFill>
          <a:blip r:embed="rId3">
            <a:extLst/>
          </a:blip>
          <a:srcRect/>
          <a:stretch>
            <a:fillRect/>
          </a:stretch>
        </p:blipFill>
        <p:spPr bwMode="auto">
          <a:xfrm>
            <a:off x="10683372" y="5152230"/>
            <a:ext cx="1081302" cy="671513"/>
          </a:xfrm>
          <a:prstGeom prst="rect">
            <a:avLst/>
          </a:prstGeom>
          <a:extLst/>
        </p:spPr>
      </p:pic>
      <p:pic>
        <p:nvPicPr>
          <p:cNvPr id="17" name="Picture 2"/>
          <p:cNvPicPr>
            <a:picLocks noChangeAspect="1" noChangeArrowheads="1"/>
          </p:cNvPicPr>
          <p:nvPr/>
        </p:nvPicPr>
        <p:blipFill>
          <a:blip r:embed="rId3">
            <a:extLst/>
          </a:blip>
          <a:srcRect/>
          <a:stretch>
            <a:fillRect/>
          </a:stretch>
        </p:blipFill>
        <p:spPr bwMode="auto">
          <a:xfrm>
            <a:off x="10886519" y="5152230"/>
            <a:ext cx="1081302" cy="671513"/>
          </a:xfrm>
          <a:prstGeom prst="rect">
            <a:avLst/>
          </a:prstGeom>
          <a:extLst/>
        </p:spPr>
      </p:pic>
      <p:pic>
        <p:nvPicPr>
          <p:cNvPr id="18" name="Picture 2" descr="\\SERVER3\InternalBin\Resource DVD\DVD_ART36\Artwork_Imagery\Icons - Illustrations\Screen Captures\Windows 7\Windows 7 thumbnail preview.jpg"/>
          <p:cNvPicPr>
            <a:picLocks noChangeAspect="1" noChangeArrowheads="1"/>
          </p:cNvPicPr>
          <p:nvPr/>
        </p:nvPicPr>
        <p:blipFill>
          <a:blip r:embed="rId6"/>
          <a:srcRect/>
          <a:stretch>
            <a:fillRect/>
          </a:stretch>
        </p:blipFill>
        <p:spPr bwMode="auto">
          <a:xfrm>
            <a:off x="903108" y="4014035"/>
            <a:ext cx="2515602" cy="1223613"/>
          </a:xfrm>
          <a:prstGeom prst="roundRect">
            <a:avLst>
              <a:gd name="adj" fmla="val 7103"/>
            </a:avLst>
          </a:prstGeom>
          <a:noFill/>
          <a:effectLst>
            <a:outerShdw blurRad="127000" algn="ctr" rotWithShape="0">
              <a:prstClr val="black">
                <a:alpha val="40000"/>
              </a:prstClr>
            </a:outerShdw>
          </a:effectLst>
        </p:spPr>
      </p:pic>
      <p:sp>
        <p:nvSpPr>
          <p:cNvPr id="20" name="Slide Number Placeholder 1"/>
          <p:cNvSpPr txBox="1">
            <a:spLocks/>
          </p:cNvSpPr>
          <p:nvPr/>
        </p:nvSpPr>
        <p:spPr>
          <a:xfrm>
            <a:off x="8735325" y="6356351"/>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CBFD4B29-B783-4040-9EC3-185A4F59C67A}" type="slidenum">
              <a:rPr lang="en-US" smtClean="0"/>
              <a:pPr/>
              <a:t>4</a:t>
            </a:fld>
            <a:endParaRPr lang="en-US" dirty="0"/>
          </a:p>
        </p:txBody>
      </p:sp>
    </p:spTree>
    <p:extLst>
      <p:ext uri="{BB962C8B-B14F-4D97-AF65-F5344CB8AC3E}">
        <p14:creationId xmlns:p14="http://schemas.microsoft.com/office/powerpoint/2010/main" val="390646443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Agenda</a:t>
            </a:r>
            <a:endParaRPr lang="en-US" sz="4400" dirty="0"/>
          </a:p>
        </p:txBody>
      </p:sp>
      <p:sp>
        <p:nvSpPr>
          <p:cNvPr id="6" name="Text Placeholder 5"/>
          <p:cNvSpPr>
            <a:spLocks noGrp="1"/>
          </p:cNvSpPr>
          <p:nvPr>
            <p:ph type="body" sz="quarter" idx="10"/>
          </p:nvPr>
        </p:nvSpPr>
        <p:spPr>
          <a:xfrm>
            <a:off x="519112" y="1066800"/>
            <a:ext cx="11149013" cy="5486400"/>
          </a:xfrm>
        </p:spPr>
        <p:txBody>
          <a:bodyPr>
            <a:normAutofit/>
          </a:bodyPr>
          <a:lstStyle/>
          <a:p>
            <a:pPr marL="349250" indent="-341313"/>
            <a:r>
              <a:rPr lang="en-US" dirty="0" err="1" smtClean="0"/>
              <a:t>RemoteFX</a:t>
            </a:r>
            <a:r>
              <a:rPr lang="en-US" dirty="0" smtClean="0"/>
              <a:t> </a:t>
            </a:r>
            <a:r>
              <a:rPr lang="en-US" dirty="0"/>
              <a:t>and the space</a:t>
            </a:r>
          </a:p>
          <a:p>
            <a:pPr marL="623084" lvl="1" indent="-341313"/>
            <a:r>
              <a:rPr lang="en-US" dirty="0" smtClean="0"/>
              <a:t>Value Proposition and </a:t>
            </a:r>
            <a:r>
              <a:rPr lang="en-US" dirty="0" smtClean="0">
                <a:solidFill>
                  <a:srgbClr val="F6AE1E"/>
                </a:solidFill>
              </a:rPr>
              <a:t>Demo</a:t>
            </a:r>
            <a:endParaRPr lang="en-US" dirty="0" smtClean="0"/>
          </a:p>
          <a:p>
            <a:pPr marL="623084" lvl="1" indent="-341313"/>
            <a:endParaRPr lang="en-US" dirty="0"/>
          </a:p>
          <a:p>
            <a:pPr marL="349250" indent="-341313"/>
            <a:r>
              <a:rPr lang="en-US" dirty="0"/>
              <a:t>Architecture on server and client</a:t>
            </a:r>
          </a:p>
          <a:p>
            <a:pPr marL="623084" lvl="1" indent="-341313"/>
            <a:r>
              <a:rPr lang="en-US" dirty="0" smtClean="0"/>
              <a:t>Technology </a:t>
            </a:r>
            <a:r>
              <a:rPr lang="en-US" dirty="0"/>
              <a:t>deep dive for VDI and RDSH</a:t>
            </a:r>
          </a:p>
          <a:p>
            <a:pPr marL="623084" lvl="1" indent="-341313"/>
            <a:r>
              <a:rPr lang="en-US" dirty="0">
                <a:solidFill>
                  <a:schemeClr val="tx1"/>
                </a:solidFill>
              </a:rPr>
              <a:t>USB Redirection with </a:t>
            </a:r>
            <a:r>
              <a:rPr lang="en-US" dirty="0" err="1">
                <a:solidFill>
                  <a:schemeClr val="tx1"/>
                </a:solidFill>
              </a:rPr>
              <a:t>RemoteFX</a:t>
            </a:r>
            <a:r>
              <a:rPr lang="en-US" dirty="0">
                <a:solidFill>
                  <a:schemeClr val="tx1"/>
                </a:solidFill>
              </a:rPr>
              <a:t> for </a:t>
            </a:r>
            <a:r>
              <a:rPr lang="en-US" dirty="0" smtClean="0">
                <a:solidFill>
                  <a:schemeClr val="tx1"/>
                </a:solidFill>
              </a:rPr>
              <a:t>VDI</a:t>
            </a:r>
          </a:p>
          <a:p>
            <a:pPr marL="623084" lvl="1" indent="-341313"/>
            <a:r>
              <a:rPr lang="en-US" dirty="0" smtClean="0">
                <a:solidFill>
                  <a:schemeClr val="tx1"/>
                </a:solidFill>
              </a:rPr>
              <a:t>RDP </a:t>
            </a:r>
            <a:r>
              <a:rPr lang="en-US" dirty="0">
                <a:solidFill>
                  <a:schemeClr val="tx1"/>
                </a:solidFill>
              </a:rPr>
              <a:t>7.1 client side architecture</a:t>
            </a:r>
          </a:p>
          <a:p>
            <a:pPr marL="623084" lvl="1" indent="-341313"/>
            <a:r>
              <a:rPr lang="en-US" dirty="0" err="1">
                <a:solidFill>
                  <a:schemeClr val="tx1"/>
                </a:solidFill>
              </a:rPr>
              <a:t>RemoteFX</a:t>
            </a:r>
            <a:r>
              <a:rPr lang="en-US" dirty="0">
                <a:solidFill>
                  <a:schemeClr val="tx1"/>
                </a:solidFill>
              </a:rPr>
              <a:t> Thin </a:t>
            </a:r>
            <a:r>
              <a:rPr lang="en-US" dirty="0" smtClean="0">
                <a:solidFill>
                  <a:schemeClr val="tx1"/>
                </a:solidFill>
              </a:rPr>
              <a:t>clients</a:t>
            </a:r>
            <a:endParaRPr lang="en-US" dirty="0">
              <a:solidFill>
                <a:schemeClr val="tx1"/>
              </a:solidFill>
            </a:endParaRPr>
          </a:p>
          <a:p>
            <a:pPr marL="281771" lvl="1" indent="0">
              <a:buNone/>
            </a:pPr>
            <a:endParaRPr lang="en-US" dirty="0" smtClean="0"/>
          </a:p>
        </p:txBody>
      </p:sp>
      <p:sp>
        <p:nvSpPr>
          <p:cNvPr id="10" name="Rectangle 9"/>
          <p:cNvSpPr/>
          <p:nvPr/>
        </p:nvSpPr>
        <p:spPr bwMode="auto">
          <a:xfrm>
            <a:off x="303212" y="2285999"/>
            <a:ext cx="10154186" cy="2748337"/>
          </a:xfrm>
          <a:prstGeom prst="rect">
            <a:avLst/>
          </a:prstGeom>
          <a:solidFill>
            <a:schemeClr val="tx1">
              <a:lumMod val="95000"/>
              <a:alpha val="16000"/>
            </a:schemeClr>
          </a:soli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5" name="Slide Number Placeholder 1"/>
          <p:cNvSpPr txBox="1">
            <a:spLocks/>
          </p:cNvSpPr>
          <p:nvPr/>
        </p:nvSpPr>
        <p:spPr>
          <a:xfrm>
            <a:off x="8735325" y="6356351"/>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CBFD4B29-B783-4040-9EC3-185A4F59C67A}" type="slidenum">
              <a:rPr lang="en-US" smtClean="0"/>
              <a:pPr/>
              <a:t>5</a:t>
            </a:fld>
            <a:endParaRPr lang="en-US" dirty="0"/>
          </a:p>
        </p:txBody>
      </p:sp>
    </p:spTree>
    <p:extLst>
      <p:ext uri="{BB962C8B-B14F-4D97-AF65-F5344CB8AC3E}">
        <p14:creationId xmlns:p14="http://schemas.microsoft.com/office/powerpoint/2010/main" val="134235439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7"/>
          <p:cNvSpPr>
            <a:spLocks/>
          </p:cNvSpPr>
          <p:nvPr/>
        </p:nvSpPr>
        <p:spPr bwMode="auto">
          <a:xfrm>
            <a:off x="6041988" y="1336265"/>
            <a:ext cx="5609481" cy="5143363"/>
          </a:xfrm>
          <a:custGeom>
            <a:avLst/>
            <a:gdLst/>
            <a:ahLst/>
            <a:cxnLst>
              <a:cxn ang="0">
                <a:pos x="690" y="2126"/>
              </a:cxn>
              <a:cxn ang="0">
                <a:pos x="673" y="2140"/>
              </a:cxn>
              <a:cxn ang="0">
                <a:pos x="17" y="2140"/>
              </a:cxn>
              <a:cxn ang="0">
                <a:pos x="0" y="2126"/>
              </a:cxn>
              <a:cxn ang="0">
                <a:pos x="0" y="14"/>
              </a:cxn>
              <a:cxn ang="0">
                <a:pos x="17" y="0"/>
              </a:cxn>
              <a:cxn ang="0">
                <a:pos x="673" y="0"/>
              </a:cxn>
              <a:cxn ang="0">
                <a:pos x="690" y="14"/>
              </a:cxn>
              <a:cxn ang="0">
                <a:pos x="690" y="2126"/>
              </a:cxn>
            </a:cxnLst>
            <a:rect l="0" t="0" r="r" b="b"/>
            <a:pathLst>
              <a:path w="690" h="2140">
                <a:moveTo>
                  <a:pt x="690" y="2126"/>
                </a:moveTo>
                <a:cubicBezTo>
                  <a:pt x="690" y="2134"/>
                  <a:pt x="682" y="2140"/>
                  <a:pt x="673" y="2140"/>
                </a:cubicBezTo>
                <a:cubicBezTo>
                  <a:pt x="17" y="2140"/>
                  <a:pt x="17" y="2140"/>
                  <a:pt x="17" y="2140"/>
                </a:cubicBezTo>
                <a:cubicBezTo>
                  <a:pt x="8" y="2140"/>
                  <a:pt x="0" y="2134"/>
                  <a:pt x="0" y="2126"/>
                </a:cubicBezTo>
                <a:cubicBezTo>
                  <a:pt x="0" y="14"/>
                  <a:pt x="0" y="14"/>
                  <a:pt x="0" y="14"/>
                </a:cubicBezTo>
                <a:cubicBezTo>
                  <a:pt x="0" y="6"/>
                  <a:pt x="8" y="0"/>
                  <a:pt x="17" y="0"/>
                </a:cubicBezTo>
                <a:cubicBezTo>
                  <a:pt x="673" y="0"/>
                  <a:pt x="673" y="0"/>
                  <a:pt x="673" y="0"/>
                </a:cubicBezTo>
                <a:cubicBezTo>
                  <a:pt x="682" y="0"/>
                  <a:pt x="690" y="6"/>
                  <a:pt x="690" y="14"/>
                </a:cubicBezTo>
                <a:lnTo>
                  <a:pt x="690" y="2126"/>
                </a:lnTo>
                <a:close/>
              </a:path>
            </a:pathLst>
          </a:custGeom>
          <a:gradFill>
            <a:gsLst>
              <a:gs pos="0">
                <a:schemeClr val="accent1">
                  <a:shade val="47500"/>
                  <a:satMod val="137000"/>
                  <a:alpha val="18000"/>
                </a:schemeClr>
              </a:gs>
              <a:gs pos="55000">
                <a:schemeClr val="accent1">
                  <a:shade val="69000"/>
                  <a:satMod val="137000"/>
                </a:schemeClr>
              </a:gs>
              <a:gs pos="100000">
                <a:schemeClr val="accent1">
                  <a:shade val="98000"/>
                  <a:satMod val="137000"/>
                </a:schemeClr>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latin typeface="Calibri"/>
            </a:endParaRPr>
          </a:p>
        </p:txBody>
      </p:sp>
      <p:sp>
        <p:nvSpPr>
          <p:cNvPr id="45" name="Freeform 7"/>
          <p:cNvSpPr>
            <a:spLocks/>
          </p:cNvSpPr>
          <p:nvPr/>
        </p:nvSpPr>
        <p:spPr bwMode="auto">
          <a:xfrm>
            <a:off x="492509" y="1336265"/>
            <a:ext cx="5536373" cy="5143363"/>
          </a:xfrm>
          <a:custGeom>
            <a:avLst/>
            <a:gdLst/>
            <a:ahLst/>
            <a:cxnLst>
              <a:cxn ang="0">
                <a:pos x="690" y="2126"/>
              </a:cxn>
              <a:cxn ang="0">
                <a:pos x="673" y="2140"/>
              </a:cxn>
              <a:cxn ang="0">
                <a:pos x="17" y="2140"/>
              </a:cxn>
              <a:cxn ang="0">
                <a:pos x="0" y="2126"/>
              </a:cxn>
              <a:cxn ang="0">
                <a:pos x="0" y="14"/>
              </a:cxn>
              <a:cxn ang="0">
                <a:pos x="17" y="0"/>
              </a:cxn>
              <a:cxn ang="0">
                <a:pos x="673" y="0"/>
              </a:cxn>
              <a:cxn ang="0">
                <a:pos x="690" y="14"/>
              </a:cxn>
              <a:cxn ang="0">
                <a:pos x="690" y="2126"/>
              </a:cxn>
            </a:cxnLst>
            <a:rect l="0" t="0" r="r" b="b"/>
            <a:pathLst>
              <a:path w="690" h="2140">
                <a:moveTo>
                  <a:pt x="690" y="2126"/>
                </a:moveTo>
                <a:cubicBezTo>
                  <a:pt x="690" y="2134"/>
                  <a:pt x="682" y="2140"/>
                  <a:pt x="673" y="2140"/>
                </a:cubicBezTo>
                <a:cubicBezTo>
                  <a:pt x="17" y="2140"/>
                  <a:pt x="17" y="2140"/>
                  <a:pt x="17" y="2140"/>
                </a:cubicBezTo>
                <a:cubicBezTo>
                  <a:pt x="8" y="2140"/>
                  <a:pt x="0" y="2134"/>
                  <a:pt x="0" y="2126"/>
                </a:cubicBezTo>
                <a:cubicBezTo>
                  <a:pt x="0" y="14"/>
                  <a:pt x="0" y="14"/>
                  <a:pt x="0" y="14"/>
                </a:cubicBezTo>
                <a:cubicBezTo>
                  <a:pt x="0" y="6"/>
                  <a:pt x="8" y="0"/>
                  <a:pt x="17" y="0"/>
                </a:cubicBezTo>
                <a:cubicBezTo>
                  <a:pt x="673" y="0"/>
                  <a:pt x="673" y="0"/>
                  <a:pt x="673" y="0"/>
                </a:cubicBezTo>
                <a:cubicBezTo>
                  <a:pt x="682" y="0"/>
                  <a:pt x="690" y="6"/>
                  <a:pt x="690" y="14"/>
                </a:cubicBezTo>
                <a:lnTo>
                  <a:pt x="690" y="2126"/>
                </a:lnTo>
                <a:close/>
              </a:path>
            </a:pathLst>
          </a:custGeom>
          <a:gradFill>
            <a:gsLst>
              <a:gs pos="0">
                <a:schemeClr val="accent4">
                  <a:shade val="47500"/>
                  <a:satMod val="137000"/>
                  <a:alpha val="0"/>
                </a:schemeClr>
              </a:gs>
              <a:gs pos="55000">
                <a:schemeClr val="accent4">
                  <a:shade val="69000"/>
                  <a:satMod val="137000"/>
                </a:schemeClr>
              </a:gs>
              <a:gs pos="100000">
                <a:schemeClr val="accent4">
                  <a:shade val="98000"/>
                  <a:satMod val="137000"/>
                </a:schemeClr>
              </a:gs>
            </a:gsLst>
          </a:gra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latin typeface="Calibri"/>
            </a:endParaRPr>
          </a:p>
        </p:txBody>
      </p:sp>
      <p:sp>
        <p:nvSpPr>
          <p:cNvPr id="46" name="Title 1"/>
          <p:cNvSpPr>
            <a:spLocks noGrp="1"/>
          </p:cNvSpPr>
          <p:nvPr>
            <p:ph type="title"/>
          </p:nvPr>
        </p:nvSpPr>
        <p:spPr>
          <a:xfrm>
            <a:off x="554633" y="291288"/>
            <a:ext cx="11165020" cy="609398"/>
          </a:xfrm>
        </p:spPr>
        <p:txBody>
          <a:bodyPr/>
          <a:lstStyle/>
          <a:p>
            <a:r>
              <a:rPr sz="4400" i="1" smtClean="0"/>
              <a:t>New</a:t>
            </a:r>
            <a:r>
              <a:rPr sz="4400" smtClean="0"/>
              <a:t> Concept for RDP 7.1</a:t>
            </a:r>
            <a:endParaRPr sz="4400" dirty="0" smtClean="0"/>
          </a:p>
        </p:txBody>
      </p:sp>
      <p:sp>
        <p:nvSpPr>
          <p:cNvPr id="47" name="Rounded Rectangle 46"/>
          <p:cNvSpPr/>
          <p:nvPr/>
        </p:nvSpPr>
        <p:spPr>
          <a:xfrm>
            <a:off x="1076864" y="2068253"/>
            <a:ext cx="4367662" cy="136863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2000" dirty="0" smtClean="0"/>
          </a:p>
          <a:p>
            <a:pPr algn="ctr"/>
            <a:r>
              <a:rPr lang="en-US" sz="2000" dirty="0" smtClean="0"/>
              <a:t>Separate host intercept for each graphics stack &amp; client equivalents – gaps</a:t>
            </a:r>
          </a:p>
          <a:p>
            <a:pPr algn="ctr"/>
            <a:endParaRPr lang="en-US" sz="2000" dirty="0"/>
          </a:p>
        </p:txBody>
      </p:sp>
      <p:sp>
        <p:nvSpPr>
          <p:cNvPr id="48" name="Rounded Rectangle 47"/>
          <p:cNvSpPr/>
          <p:nvPr/>
        </p:nvSpPr>
        <p:spPr>
          <a:xfrm>
            <a:off x="1076864" y="4929267"/>
            <a:ext cx="4367662" cy="136117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000" dirty="0" smtClean="0"/>
              <a:t>Can lead to better bandwidth utilization for intercepted graphics types</a:t>
            </a:r>
            <a:endParaRPr lang="en-US" sz="2000" dirty="0"/>
          </a:p>
        </p:txBody>
      </p:sp>
      <p:sp>
        <p:nvSpPr>
          <p:cNvPr id="50" name="Freeform 49"/>
          <p:cNvSpPr>
            <a:spLocks/>
          </p:cNvSpPr>
          <p:nvPr/>
        </p:nvSpPr>
        <p:spPr bwMode="auto">
          <a:xfrm>
            <a:off x="387434" y="1127415"/>
            <a:ext cx="5536371" cy="685620"/>
          </a:xfrm>
          <a:custGeom>
            <a:avLst/>
            <a:gdLst/>
            <a:ahLst/>
            <a:cxnLst>
              <a:cxn ang="0">
                <a:pos x="690" y="212"/>
              </a:cxn>
              <a:cxn ang="0">
                <a:pos x="690" y="14"/>
              </a:cxn>
              <a:cxn ang="0">
                <a:pos x="673" y="0"/>
              </a:cxn>
              <a:cxn ang="0">
                <a:pos x="17" y="0"/>
              </a:cxn>
              <a:cxn ang="0">
                <a:pos x="0" y="14"/>
              </a:cxn>
              <a:cxn ang="0">
                <a:pos x="0" y="212"/>
              </a:cxn>
              <a:cxn ang="0">
                <a:pos x="690" y="212"/>
              </a:cxn>
            </a:cxnLst>
            <a:rect l="0" t="0" r="r" b="b"/>
            <a:pathLst>
              <a:path w="690" h="212">
                <a:moveTo>
                  <a:pt x="690" y="212"/>
                </a:moveTo>
                <a:cubicBezTo>
                  <a:pt x="690" y="14"/>
                  <a:pt x="690" y="14"/>
                  <a:pt x="690" y="14"/>
                </a:cubicBezTo>
                <a:cubicBezTo>
                  <a:pt x="690" y="6"/>
                  <a:pt x="682" y="0"/>
                  <a:pt x="673" y="0"/>
                </a:cubicBezTo>
                <a:cubicBezTo>
                  <a:pt x="17" y="0"/>
                  <a:pt x="17" y="0"/>
                  <a:pt x="17" y="0"/>
                </a:cubicBezTo>
                <a:cubicBezTo>
                  <a:pt x="8" y="0"/>
                  <a:pt x="0" y="6"/>
                  <a:pt x="0" y="14"/>
                </a:cubicBezTo>
                <a:cubicBezTo>
                  <a:pt x="0" y="212"/>
                  <a:pt x="0" y="212"/>
                  <a:pt x="0" y="212"/>
                </a:cubicBezTo>
                <a:lnTo>
                  <a:pt x="690" y="212"/>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dirty="0" smtClean="0"/>
              <a:t>RDP Client Rendering</a:t>
            </a:r>
            <a:endParaRPr lang="en-US" sz="3200" dirty="0"/>
          </a:p>
        </p:txBody>
      </p:sp>
      <p:sp>
        <p:nvSpPr>
          <p:cNvPr id="51" name="Freeform 50"/>
          <p:cNvSpPr>
            <a:spLocks/>
          </p:cNvSpPr>
          <p:nvPr/>
        </p:nvSpPr>
        <p:spPr bwMode="auto">
          <a:xfrm>
            <a:off x="6147065" y="1127414"/>
            <a:ext cx="5609481" cy="717152"/>
          </a:xfrm>
          <a:custGeom>
            <a:avLst/>
            <a:gdLst/>
            <a:ahLst/>
            <a:cxnLst>
              <a:cxn ang="0">
                <a:pos x="690" y="212"/>
              </a:cxn>
              <a:cxn ang="0">
                <a:pos x="690" y="14"/>
              </a:cxn>
              <a:cxn ang="0">
                <a:pos x="673" y="0"/>
              </a:cxn>
              <a:cxn ang="0">
                <a:pos x="17" y="0"/>
              </a:cxn>
              <a:cxn ang="0">
                <a:pos x="0" y="14"/>
              </a:cxn>
              <a:cxn ang="0">
                <a:pos x="0" y="212"/>
              </a:cxn>
              <a:cxn ang="0">
                <a:pos x="690" y="212"/>
              </a:cxn>
            </a:cxnLst>
            <a:rect l="0" t="0" r="r" b="b"/>
            <a:pathLst>
              <a:path w="690" h="212">
                <a:moveTo>
                  <a:pt x="690" y="212"/>
                </a:moveTo>
                <a:cubicBezTo>
                  <a:pt x="690" y="14"/>
                  <a:pt x="690" y="14"/>
                  <a:pt x="690" y="14"/>
                </a:cubicBezTo>
                <a:cubicBezTo>
                  <a:pt x="690" y="6"/>
                  <a:pt x="682" y="0"/>
                  <a:pt x="673" y="0"/>
                </a:cubicBezTo>
                <a:cubicBezTo>
                  <a:pt x="17" y="0"/>
                  <a:pt x="17" y="0"/>
                  <a:pt x="17" y="0"/>
                </a:cubicBezTo>
                <a:cubicBezTo>
                  <a:pt x="8" y="0"/>
                  <a:pt x="0" y="6"/>
                  <a:pt x="0" y="14"/>
                </a:cubicBezTo>
                <a:cubicBezTo>
                  <a:pt x="0" y="212"/>
                  <a:pt x="0" y="212"/>
                  <a:pt x="0" y="212"/>
                </a:cubicBezTo>
                <a:lnTo>
                  <a:pt x="690" y="212"/>
                </a:lnTo>
                <a:close/>
              </a:path>
            </a:pathLst>
          </a:custGeom>
          <a:ln w="79375">
            <a:solidFill>
              <a:srgbClr val="FFFF00"/>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b="1" i="1" dirty="0" smtClean="0">
                <a:solidFill>
                  <a:srgbClr val="FFFFFF"/>
                </a:solidFill>
              </a:rPr>
              <a:t>RDP Host Rendering</a:t>
            </a:r>
          </a:p>
        </p:txBody>
      </p:sp>
      <p:sp>
        <p:nvSpPr>
          <p:cNvPr id="53" name="Rounded Rectangle 52"/>
          <p:cNvSpPr/>
          <p:nvPr/>
        </p:nvSpPr>
        <p:spPr>
          <a:xfrm>
            <a:off x="1076864" y="3699643"/>
            <a:ext cx="4367662" cy="100899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000" dirty="0" smtClean="0"/>
              <a:t>Leverages Rich Client HW and SW</a:t>
            </a:r>
            <a:endParaRPr lang="en-US" sz="2000" dirty="0"/>
          </a:p>
        </p:txBody>
      </p:sp>
      <p:sp>
        <p:nvSpPr>
          <p:cNvPr id="54" name="Rounded Rectangle 53"/>
          <p:cNvSpPr/>
          <p:nvPr/>
        </p:nvSpPr>
        <p:spPr>
          <a:xfrm>
            <a:off x="6662897" y="2068253"/>
            <a:ext cx="4367662" cy="137160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000" b="1" i="1" dirty="0" smtClean="0"/>
              <a:t>Single intercept point for all graphics – predictable and complete UX</a:t>
            </a:r>
            <a:endParaRPr lang="en-US" sz="2000" b="1" i="1" dirty="0"/>
          </a:p>
        </p:txBody>
      </p:sp>
      <p:sp>
        <p:nvSpPr>
          <p:cNvPr id="55" name="Rounded Rectangle 54"/>
          <p:cNvSpPr/>
          <p:nvPr/>
        </p:nvSpPr>
        <p:spPr>
          <a:xfrm>
            <a:off x="6662897" y="4929267"/>
            <a:ext cx="4367662" cy="1361175"/>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000" b="1" i="1" dirty="0" smtClean="0"/>
              <a:t>Typically requires more bandwidth as traffic is sent as compressed bitmaps</a:t>
            </a:r>
            <a:endParaRPr lang="en-US" sz="2000" b="1" i="1" dirty="0"/>
          </a:p>
        </p:txBody>
      </p:sp>
      <p:sp>
        <p:nvSpPr>
          <p:cNvPr id="56" name="Rounded Rectangle 55"/>
          <p:cNvSpPr/>
          <p:nvPr/>
        </p:nvSpPr>
        <p:spPr>
          <a:xfrm>
            <a:off x="6662897" y="3699643"/>
            <a:ext cx="4367662" cy="1008993"/>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000" b="1" i="1" dirty="0" smtClean="0"/>
              <a:t>Lightweight Clients &amp; Complexity Shifted to Host</a:t>
            </a:r>
            <a:endParaRPr lang="en-US" sz="2000" b="1" i="1" dirty="0"/>
          </a:p>
        </p:txBody>
      </p:sp>
      <p:sp>
        <p:nvSpPr>
          <p:cNvPr id="13" name="Slide Number Placeholder 1"/>
          <p:cNvSpPr txBox="1">
            <a:spLocks/>
          </p:cNvSpPr>
          <p:nvPr/>
        </p:nvSpPr>
        <p:spPr>
          <a:xfrm>
            <a:off x="8735325" y="6416675"/>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CBFD4B29-B783-4040-9EC3-185A4F59C67A}" type="slidenum">
              <a:rPr lang="en-US" smtClean="0"/>
              <a:pPr/>
              <a:t>6</a:t>
            </a:fld>
            <a:endParaRPr lang="en-US" dirty="0"/>
          </a:p>
        </p:txBody>
      </p:sp>
    </p:spTree>
    <p:extLst>
      <p:ext uri="{BB962C8B-B14F-4D97-AF65-F5344CB8AC3E}">
        <p14:creationId xmlns:p14="http://schemas.microsoft.com/office/powerpoint/2010/main" val="1879490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20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20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20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20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2000"/>
                                        <p:tgtEl>
                                          <p:spTgt spid="4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3" grpId="0" animBg="1"/>
      <p:bldP spid="54" grpId="0" animBg="1"/>
      <p:bldP spid="55"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101574" y="764826"/>
            <a:ext cx="5597210" cy="5410200"/>
          </a:xfrm>
          <a:prstGeom prst="rect">
            <a:avLst/>
          </a:prstGeom>
          <a:gradFill>
            <a:gsLst>
              <a:gs pos="0">
                <a:srgbClr val="000000">
                  <a:alpha val="0"/>
                </a:srgbClr>
              </a:gs>
              <a:gs pos="10000">
                <a:srgbClr val="000000">
                  <a:alpha val="15000"/>
                </a:srgbClr>
              </a:gs>
              <a:gs pos="80000">
                <a:srgbClr val="000000">
                  <a:alpha val="15000"/>
                </a:srgbClr>
              </a:gs>
              <a:gs pos="100000">
                <a:srgbClr val="000000">
                  <a:alpha val="0"/>
                </a:srgbClr>
              </a:gs>
            </a:gsLst>
            <a:lin ang="5400000" scaled="0"/>
          </a:gradFill>
          <a:ln w="12700" cmpd="sng">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000000"/>
                  </a:gs>
                  <a:gs pos="100000">
                    <a:srgbClr val="000000"/>
                  </a:gs>
                </a:gsLst>
                <a:lin ang="5400000" scaled="0"/>
              </a:gradFill>
            </a:endParaRPr>
          </a:p>
        </p:txBody>
      </p:sp>
      <p:sp>
        <p:nvSpPr>
          <p:cNvPr id="18" name="Rectangle 17"/>
          <p:cNvSpPr/>
          <p:nvPr/>
        </p:nvSpPr>
        <p:spPr bwMode="auto">
          <a:xfrm>
            <a:off x="101574" y="1386067"/>
            <a:ext cx="12188825" cy="1060704"/>
          </a:xfrm>
          <a:prstGeom prst="rect">
            <a:avLst/>
          </a:prstGeom>
          <a:gradFill>
            <a:gsLst>
              <a:gs pos="0">
                <a:schemeClr val="tx2">
                  <a:lumMod val="10000"/>
                  <a:alpha val="0"/>
                </a:schemeClr>
              </a:gs>
              <a:gs pos="50000">
                <a:schemeClr val="tx2">
                  <a:lumMod val="10000"/>
                  <a:alpha val="30000"/>
                </a:schemeClr>
              </a:gs>
              <a:gs pos="100000">
                <a:schemeClr val="tx2">
                  <a:lumMod val="10000"/>
                  <a:alpha val="0"/>
                </a:schemeClr>
              </a:gs>
            </a:gsLst>
            <a:lin ang="0" scaled="0"/>
          </a:gradFill>
          <a:ln w="12700" cmpd="sng">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000000"/>
                  </a:gs>
                  <a:gs pos="100000">
                    <a:srgbClr val="000000"/>
                  </a:gs>
                </a:gsLst>
                <a:lin ang="5400000" scaled="0"/>
              </a:gradFill>
            </a:endParaRPr>
          </a:p>
        </p:txBody>
      </p:sp>
      <p:sp>
        <p:nvSpPr>
          <p:cNvPr id="20" name="Rectangle 19"/>
          <p:cNvSpPr/>
          <p:nvPr/>
        </p:nvSpPr>
        <p:spPr bwMode="auto">
          <a:xfrm>
            <a:off x="101574" y="3594287"/>
            <a:ext cx="12188825" cy="1060704"/>
          </a:xfrm>
          <a:prstGeom prst="rect">
            <a:avLst/>
          </a:prstGeom>
          <a:gradFill>
            <a:gsLst>
              <a:gs pos="0">
                <a:schemeClr val="tx2">
                  <a:lumMod val="10000"/>
                  <a:alpha val="0"/>
                </a:schemeClr>
              </a:gs>
              <a:gs pos="50000">
                <a:schemeClr val="tx2">
                  <a:lumMod val="10000"/>
                  <a:alpha val="30000"/>
                </a:schemeClr>
              </a:gs>
              <a:gs pos="100000">
                <a:schemeClr val="tx2">
                  <a:lumMod val="10000"/>
                  <a:alpha val="0"/>
                </a:schemeClr>
              </a:gs>
            </a:gsLst>
            <a:lin ang="0" scaled="0"/>
          </a:gradFill>
          <a:ln w="12700" cmpd="sng">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000000"/>
                  </a:gs>
                  <a:gs pos="100000">
                    <a:srgbClr val="000000"/>
                  </a:gs>
                </a:gsLst>
                <a:lin ang="5400000" scaled="0"/>
              </a:gradFill>
            </a:endParaRPr>
          </a:p>
        </p:txBody>
      </p:sp>
      <p:sp>
        <p:nvSpPr>
          <p:cNvPr id="2" name="Title 1"/>
          <p:cNvSpPr>
            <a:spLocks noGrp="1"/>
          </p:cNvSpPr>
          <p:nvPr>
            <p:ph type="title"/>
          </p:nvPr>
        </p:nvSpPr>
        <p:spPr>
          <a:xfrm>
            <a:off x="609440" y="85344"/>
            <a:ext cx="10790323" cy="553998"/>
          </a:xfrm>
        </p:spPr>
        <p:txBody>
          <a:bodyPr>
            <a:normAutofit/>
          </a:bodyPr>
          <a:lstStyle/>
          <a:p>
            <a:r>
              <a:rPr lang="en-US" sz="4000" dirty="0" err="1"/>
              <a:t>RemoteFX</a:t>
            </a:r>
            <a:r>
              <a:rPr lang="en-US" sz="4000" dirty="0"/>
              <a:t> VDI Architecture Concepts</a:t>
            </a:r>
            <a:endParaRPr lang="en-US" sz="4000" i="1" dirty="0">
              <a:solidFill>
                <a:srgbClr val="FFFF00"/>
              </a:solidFill>
            </a:endParaRPr>
          </a:p>
        </p:txBody>
      </p:sp>
      <p:sp>
        <p:nvSpPr>
          <p:cNvPr id="19" name="Rectangle 18"/>
          <p:cNvSpPr/>
          <p:nvPr/>
        </p:nvSpPr>
        <p:spPr bwMode="auto">
          <a:xfrm>
            <a:off x="101574" y="2490177"/>
            <a:ext cx="12188825" cy="1060704"/>
          </a:xfrm>
          <a:prstGeom prst="rect">
            <a:avLst/>
          </a:prstGeom>
          <a:gradFill>
            <a:gsLst>
              <a:gs pos="0">
                <a:schemeClr val="tx2">
                  <a:lumMod val="10000"/>
                  <a:alpha val="0"/>
                </a:schemeClr>
              </a:gs>
              <a:gs pos="50000">
                <a:schemeClr val="tx2">
                  <a:lumMod val="10000"/>
                  <a:alpha val="30000"/>
                </a:schemeClr>
              </a:gs>
              <a:gs pos="100000">
                <a:schemeClr val="tx2">
                  <a:lumMod val="10000"/>
                  <a:alpha val="0"/>
                </a:schemeClr>
              </a:gs>
            </a:gsLst>
            <a:lin ang="0" scaled="0"/>
          </a:gradFill>
          <a:ln w="12700" cmpd="sng">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000000"/>
                  </a:gs>
                  <a:gs pos="100000">
                    <a:srgbClr val="000000"/>
                  </a:gs>
                </a:gsLst>
                <a:lin ang="5400000" scaled="0"/>
              </a:gradFill>
            </a:endParaRPr>
          </a:p>
        </p:txBody>
      </p:sp>
      <p:sp>
        <p:nvSpPr>
          <p:cNvPr id="21" name="Rectangle 20"/>
          <p:cNvSpPr/>
          <p:nvPr/>
        </p:nvSpPr>
        <p:spPr bwMode="auto">
          <a:xfrm>
            <a:off x="101574" y="4698397"/>
            <a:ext cx="12188825" cy="1060704"/>
          </a:xfrm>
          <a:prstGeom prst="rect">
            <a:avLst/>
          </a:prstGeom>
          <a:gradFill>
            <a:gsLst>
              <a:gs pos="0">
                <a:schemeClr val="tx2">
                  <a:lumMod val="10000"/>
                  <a:alpha val="0"/>
                </a:schemeClr>
              </a:gs>
              <a:gs pos="50000">
                <a:schemeClr val="tx2">
                  <a:lumMod val="10000"/>
                  <a:alpha val="30000"/>
                </a:schemeClr>
              </a:gs>
              <a:gs pos="100000">
                <a:schemeClr val="tx2">
                  <a:lumMod val="10000"/>
                  <a:alpha val="0"/>
                </a:schemeClr>
              </a:gs>
            </a:gsLst>
            <a:lin ang="0" scaled="0"/>
          </a:gradFill>
          <a:ln w="12700" cmpd="sng">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000000"/>
                  </a:gs>
                  <a:gs pos="100000">
                    <a:srgbClr val="000000"/>
                  </a:gs>
                </a:gsLst>
                <a:lin ang="5400000" scaled="0"/>
              </a:gradFill>
            </a:endParaRPr>
          </a:p>
        </p:txBody>
      </p:sp>
      <p:sp>
        <p:nvSpPr>
          <p:cNvPr id="24" name="Rectangle 23"/>
          <p:cNvSpPr/>
          <p:nvPr/>
        </p:nvSpPr>
        <p:spPr bwMode="auto">
          <a:xfrm>
            <a:off x="609441" y="854478"/>
            <a:ext cx="4926498" cy="369332"/>
          </a:xfrm>
          <a:prstGeom prst="rect">
            <a:avLst/>
          </a:prstGeom>
          <a:noFill/>
          <a:ln>
            <a:no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spAutoFit/>
          </a:bodyPr>
          <a:lstStyle/>
          <a:p>
            <a:pPr algn="ctr" defTabSz="914099"/>
            <a:r>
              <a:rPr lang="en-US" sz="2400" b="1" dirty="0" smtClean="0">
                <a:gradFill>
                  <a:gsLst>
                    <a:gs pos="0">
                      <a:schemeClr val="tx1"/>
                    </a:gs>
                    <a:gs pos="86000">
                      <a:schemeClr val="tx1"/>
                    </a:gs>
                  </a:gsLst>
                  <a:lin ang="5400000" scaled="0"/>
                </a:gradFill>
              </a:rPr>
              <a:t>Enabling Technology</a:t>
            </a:r>
          </a:p>
        </p:txBody>
      </p:sp>
      <p:sp>
        <p:nvSpPr>
          <p:cNvPr id="39" name="Rectangle 38"/>
          <p:cNvSpPr/>
          <p:nvPr/>
        </p:nvSpPr>
        <p:spPr bwMode="auto">
          <a:xfrm>
            <a:off x="6188514" y="872945"/>
            <a:ext cx="5126357" cy="332399"/>
          </a:xfrm>
          <a:prstGeom prst="rect">
            <a:avLst/>
          </a:prstGeom>
          <a:noFill/>
          <a:ln>
            <a:no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spAutoFit/>
          </a:bodyPr>
          <a:lstStyle/>
          <a:p>
            <a:pPr algn="ctr">
              <a:lnSpc>
                <a:spcPct val="90000"/>
              </a:lnSpc>
            </a:pPr>
            <a:r>
              <a:rPr lang="en-US" sz="2400" b="1" dirty="0" smtClean="0">
                <a:gradFill>
                  <a:gsLst>
                    <a:gs pos="0">
                      <a:schemeClr val="tx1"/>
                    </a:gs>
                    <a:gs pos="86000">
                      <a:schemeClr val="tx1"/>
                    </a:gs>
                  </a:gsLst>
                  <a:lin ang="5400000" scaled="0"/>
                </a:gradFill>
              </a:rPr>
              <a:t>Customer Value</a:t>
            </a:r>
          </a:p>
        </p:txBody>
      </p:sp>
      <p:sp>
        <p:nvSpPr>
          <p:cNvPr id="35" name="Round Same Side Corner Rectangle 34"/>
          <p:cNvSpPr/>
          <p:nvPr/>
        </p:nvSpPr>
        <p:spPr bwMode="auto">
          <a:xfrm rot="5400000">
            <a:off x="2399482" y="2512673"/>
            <a:ext cx="836336" cy="5432153"/>
          </a:xfrm>
          <a:prstGeom prst="round2SameRect">
            <a:avLst>
              <a:gd name="adj1" fmla="val 14080"/>
              <a:gd name="adj2" fmla="val 0"/>
            </a:avLst>
          </a:prstGeom>
          <a:gradFill>
            <a:gsLst>
              <a:gs pos="0">
                <a:schemeClr val="accent2">
                  <a:alpha val="46000"/>
                </a:schemeClr>
              </a:gs>
              <a:gs pos="72000">
                <a:schemeClr val="accent2"/>
              </a:gs>
              <a:gs pos="100000">
                <a:schemeClr val="accent2"/>
              </a:gs>
            </a:gsLst>
          </a:gradFill>
          <a:ln>
            <a:noFill/>
            <a:headEnd type="none" w="med" len="med"/>
            <a:tailEnd type="none" w="med" len="med"/>
          </a:ln>
          <a:effectLst>
            <a:outerShdw blurRad="127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0" tIns="91440" rIns="0" bIns="0" anchor="t" anchorCtr="0"/>
          <a:lstStyle/>
          <a:p>
            <a:pPr algn="ctr" defTabSz="865188" fontAlgn="base">
              <a:lnSpc>
                <a:spcPct val="90000"/>
              </a:lnSpc>
              <a:spcBef>
                <a:spcPct val="0"/>
              </a:spcBef>
              <a:spcAft>
                <a:spcPct val="0"/>
              </a:spcAft>
            </a:pPr>
            <a:endParaRPr lang="en-US" sz="1600" dirty="0" smtClean="0">
              <a:gradFill>
                <a:gsLst>
                  <a:gs pos="0">
                    <a:schemeClr val="tx1"/>
                  </a:gs>
                  <a:gs pos="86000">
                    <a:schemeClr val="tx1"/>
                  </a:gs>
                </a:gsLst>
                <a:lin ang="5400000" scaled="0"/>
              </a:gradFill>
            </a:endParaRPr>
          </a:p>
        </p:txBody>
      </p:sp>
      <p:sp>
        <p:nvSpPr>
          <p:cNvPr id="34" name="Round Same Side Corner Rectangle 33"/>
          <p:cNvSpPr/>
          <p:nvPr/>
        </p:nvSpPr>
        <p:spPr bwMode="auto">
          <a:xfrm rot="5400000">
            <a:off x="2399482" y="1408563"/>
            <a:ext cx="836336" cy="5432153"/>
          </a:xfrm>
          <a:prstGeom prst="round2SameRect">
            <a:avLst>
              <a:gd name="adj1" fmla="val 14080"/>
              <a:gd name="adj2" fmla="val 0"/>
            </a:avLst>
          </a:prstGeom>
          <a:gradFill>
            <a:gsLst>
              <a:gs pos="0">
                <a:schemeClr val="accent2">
                  <a:alpha val="46000"/>
                </a:schemeClr>
              </a:gs>
              <a:gs pos="72000">
                <a:schemeClr val="accent2"/>
              </a:gs>
              <a:gs pos="100000">
                <a:schemeClr val="accent2"/>
              </a:gs>
            </a:gsLst>
          </a:gradFill>
          <a:ln>
            <a:noFill/>
            <a:headEnd type="none" w="med" len="med"/>
            <a:tailEnd type="none" w="med" len="med"/>
          </a:ln>
          <a:effectLst>
            <a:outerShdw blurRad="127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0" tIns="91440" rIns="0" bIns="0" anchor="t" anchorCtr="0"/>
          <a:lstStyle/>
          <a:p>
            <a:pPr algn="ctr" defTabSz="865188" fontAlgn="base">
              <a:lnSpc>
                <a:spcPct val="90000"/>
              </a:lnSpc>
              <a:spcBef>
                <a:spcPct val="0"/>
              </a:spcBef>
              <a:spcAft>
                <a:spcPct val="0"/>
              </a:spcAft>
            </a:pPr>
            <a:endParaRPr lang="en-US" sz="1600" dirty="0" smtClean="0">
              <a:gradFill>
                <a:gsLst>
                  <a:gs pos="0">
                    <a:schemeClr val="tx1"/>
                  </a:gs>
                  <a:gs pos="86000">
                    <a:schemeClr val="tx1"/>
                  </a:gs>
                </a:gsLst>
                <a:lin ang="5400000" scaled="0"/>
              </a:gradFill>
            </a:endParaRPr>
          </a:p>
        </p:txBody>
      </p:sp>
      <p:sp>
        <p:nvSpPr>
          <p:cNvPr id="32" name="Rectangle 31"/>
          <p:cNvSpPr/>
          <p:nvPr/>
        </p:nvSpPr>
        <p:spPr bwMode="auto">
          <a:xfrm>
            <a:off x="609441" y="3889191"/>
            <a:ext cx="4924285" cy="470898"/>
          </a:xfrm>
          <a:prstGeom prst="rect">
            <a:avLst/>
          </a:prstGeom>
          <a:noFill/>
          <a:ln>
            <a:no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spAutoFit/>
          </a:bodyPr>
          <a:lstStyle/>
          <a:p>
            <a:pPr algn="ctr" defTabSz="914099">
              <a:lnSpc>
                <a:spcPct val="85000"/>
              </a:lnSpc>
            </a:pPr>
            <a:r>
              <a:rPr lang="en-US" sz="1800" b="1" dirty="0" smtClean="0">
                <a:gradFill>
                  <a:gsLst>
                    <a:gs pos="0">
                      <a:schemeClr val="tx1"/>
                    </a:gs>
                    <a:gs pos="86000">
                      <a:schemeClr val="tx1"/>
                    </a:gs>
                  </a:gsLst>
                  <a:lin ang="5400000" scaled="0"/>
                </a:gradFill>
              </a:rPr>
              <a:t>Intelligent </a:t>
            </a:r>
            <a:r>
              <a:rPr lang="en-US" sz="1800" b="1" smtClean="0">
                <a:gradFill>
                  <a:gsLst>
                    <a:gs pos="0">
                      <a:schemeClr val="tx1"/>
                    </a:gs>
                    <a:gs pos="86000">
                      <a:schemeClr val="tx1"/>
                    </a:gs>
                  </a:gsLst>
                  <a:lin ang="5400000" scaled="0"/>
                </a:gradFill>
              </a:rPr>
              <a:t>screen capture </a:t>
            </a:r>
            <a:r>
              <a:rPr lang="en-US" sz="1800" b="1" dirty="0" smtClean="0">
                <a:gradFill>
                  <a:gsLst>
                    <a:gs pos="0">
                      <a:schemeClr val="tx1"/>
                    </a:gs>
                    <a:gs pos="86000">
                      <a:schemeClr val="tx1"/>
                    </a:gs>
                  </a:gsLst>
                  <a:lin ang="5400000" scaled="0"/>
                </a:gradFill>
              </a:rPr>
              <a:t>and hardware-based encode</a:t>
            </a:r>
          </a:p>
        </p:txBody>
      </p:sp>
      <p:sp>
        <p:nvSpPr>
          <p:cNvPr id="33" name="Round Same Side Corner Rectangle 32"/>
          <p:cNvSpPr/>
          <p:nvPr/>
        </p:nvSpPr>
        <p:spPr bwMode="auto">
          <a:xfrm rot="5400000">
            <a:off x="2399482" y="304453"/>
            <a:ext cx="836336" cy="5432153"/>
          </a:xfrm>
          <a:prstGeom prst="round2SameRect">
            <a:avLst>
              <a:gd name="adj1" fmla="val 14080"/>
              <a:gd name="adj2" fmla="val 0"/>
            </a:avLst>
          </a:prstGeom>
          <a:gradFill>
            <a:gsLst>
              <a:gs pos="0">
                <a:schemeClr val="accent2">
                  <a:alpha val="46000"/>
                </a:schemeClr>
              </a:gs>
              <a:gs pos="72000">
                <a:schemeClr val="accent2"/>
              </a:gs>
              <a:gs pos="100000">
                <a:schemeClr val="accent2"/>
              </a:gs>
            </a:gsLst>
          </a:gradFill>
          <a:ln>
            <a:noFill/>
            <a:headEnd type="none" w="med" len="med"/>
            <a:tailEnd type="none" w="med" len="med"/>
          </a:ln>
          <a:effectLst>
            <a:outerShdw blurRad="127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0" tIns="91440" rIns="0" bIns="0" anchor="t" anchorCtr="0"/>
          <a:lstStyle/>
          <a:p>
            <a:pPr algn="ctr" defTabSz="865188" fontAlgn="base">
              <a:lnSpc>
                <a:spcPct val="90000"/>
              </a:lnSpc>
              <a:spcBef>
                <a:spcPct val="0"/>
              </a:spcBef>
              <a:spcAft>
                <a:spcPct val="0"/>
              </a:spcAft>
            </a:pPr>
            <a:endParaRPr lang="en-US" sz="1600" dirty="0" smtClean="0">
              <a:gradFill>
                <a:gsLst>
                  <a:gs pos="0">
                    <a:schemeClr val="tx1"/>
                  </a:gs>
                  <a:gs pos="86000">
                    <a:schemeClr val="tx1"/>
                  </a:gs>
                </a:gsLst>
                <a:lin ang="5400000" scaled="0"/>
              </a:gradFill>
            </a:endParaRPr>
          </a:p>
        </p:txBody>
      </p:sp>
      <p:sp>
        <p:nvSpPr>
          <p:cNvPr id="28" name="Rectangle 27"/>
          <p:cNvSpPr/>
          <p:nvPr/>
        </p:nvSpPr>
        <p:spPr bwMode="auto">
          <a:xfrm>
            <a:off x="609441" y="2902805"/>
            <a:ext cx="4924285" cy="235449"/>
          </a:xfrm>
          <a:prstGeom prst="rect">
            <a:avLst/>
          </a:prstGeom>
          <a:noFill/>
          <a:ln>
            <a:no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spAutoFit/>
          </a:bodyPr>
          <a:lstStyle/>
          <a:p>
            <a:pPr algn="ctr" defTabSz="914099">
              <a:lnSpc>
                <a:spcPct val="85000"/>
              </a:lnSpc>
            </a:pPr>
            <a:r>
              <a:rPr lang="en-US" sz="1800" b="1" dirty="0" smtClean="0">
                <a:gradFill>
                  <a:gsLst>
                    <a:gs pos="0">
                      <a:schemeClr val="tx1"/>
                    </a:gs>
                    <a:gs pos="86000">
                      <a:schemeClr val="tx1"/>
                    </a:gs>
                  </a:gsLst>
                  <a:lin ang="5400000" scaled="0"/>
                </a:gradFill>
              </a:rPr>
              <a:t>Host side rendering</a:t>
            </a:r>
          </a:p>
        </p:txBody>
      </p:sp>
      <p:sp>
        <p:nvSpPr>
          <p:cNvPr id="23" name="Round Same Side Corner Rectangle 22"/>
          <p:cNvSpPr/>
          <p:nvPr/>
        </p:nvSpPr>
        <p:spPr bwMode="auto">
          <a:xfrm rot="5400000">
            <a:off x="2399482" y="-799658"/>
            <a:ext cx="836336" cy="5432153"/>
          </a:xfrm>
          <a:prstGeom prst="round2SameRect">
            <a:avLst>
              <a:gd name="adj1" fmla="val 14080"/>
              <a:gd name="adj2" fmla="val 0"/>
            </a:avLst>
          </a:prstGeom>
          <a:gradFill>
            <a:gsLst>
              <a:gs pos="0">
                <a:schemeClr val="accent2">
                  <a:alpha val="46000"/>
                </a:schemeClr>
              </a:gs>
              <a:gs pos="72000">
                <a:schemeClr val="accent2"/>
              </a:gs>
              <a:gs pos="100000">
                <a:schemeClr val="accent2"/>
              </a:gs>
            </a:gsLst>
          </a:gradFill>
          <a:ln>
            <a:noFill/>
            <a:headEnd type="none" w="med" len="med"/>
            <a:tailEnd type="none" w="med" len="med"/>
          </a:ln>
          <a:effectLst>
            <a:outerShdw blurRad="127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0" tIns="91440" rIns="0" bIns="0" anchor="t" anchorCtr="0"/>
          <a:lstStyle/>
          <a:p>
            <a:pPr algn="ctr" defTabSz="865188" fontAlgn="base">
              <a:lnSpc>
                <a:spcPct val="90000"/>
              </a:lnSpc>
              <a:spcBef>
                <a:spcPct val="0"/>
              </a:spcBef>
              <a:spcAft>
                <a:spcPct val="0"/>
              </a:spcAft>
            </a:pPr>
            <a:endParaRPr lang="en-US" sz="1600" dirty="0" smtClean="0">
              <a:gradFill>
                <a:gsLst>
                  <a:gs pos="0">
                    <a:schemeClr val="tx1"/>
                  </a:gs>
                  <a:gs pos="86000">
                    <a:schemeClr val="tx1"/>
                  </a:gs>
                </a:gsLst>
                <a:lin ang="5400000" scaled="0"/>
              </a:gradFill>
            </a:endParaRPr>
          </a:p>
        </p:txBody>
      </p:sp>
      <p:sp>
        <p:nvSpPr>
          <p:cNvPr id="26" name="Rectangle 25"/>
          <p:cNvSpPr/>
          <p:nvPr/>
        </p:nvSpPr>
        <p:spPr bwMode="auto">
          <a:xfrm>
            <a:off x="609441" y="1798695"/>
            <a:ext cx="4924285" cy="235449"/>
          </a:xfrm>
          <a:prstGeom prst="rect">
            <a:avLst/>
          </a:prstGeom>
          <a:noFill/>
          <a:ln>
            <a:no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spAutoFit/>
          </a:bodyPr>
          <a:lstStyle/>
          <a:p>
            <a:pPr algn="ctr" defTabSz="914099">
              <a:lnSpc>
                <a:spcPct val="85000"/>
              </a:lnSpc>
            </a:pPr>
            <a:r>
              <a:rPr lang="en-US" sz="1800" b="1" dirty="0" smtClean="0">
                <a:gradFill>
                  <a:gsLst>
                    <a:gs pos="0">
                      <a:schemeClr val="tx1"/>
                    </a:gs>
                    <a:gs pos="86000">
                      <a:schemeClr val="tx1"/>
                    </a:gs>
                  </a:gsLst>
                  <a:lin ang="5400000" scaled="0"/>
                </a:gradFill>
              </a:rPr>
              <a:t>vGPU</a:t>
            </a:r>
          </a:p>
        </p:txBody>
      </p:sp>
      <p:grpSp>
        <p:nvGrpSpPr>
          <p:cNvPr id="3" name="Group 4"/>
          <p:cNvGrpSpPr/>
          <p:nvPr/>
        </p:nvGrpSpPr>
        <p:grpSpPr>
          <a:xfrm>
            <a:off x="5780018" y="1481281"/>
            <a:ext cx="5637332" cy="841248"/>
            <a:chOff x="4343400" y="2178769"/>
            <a:chExt cx="4229100" cy="841248"/>
          </a:xfrm>
        </p:grpSpPr>
        <p:sp>
          <p:nvSpPr>
            <p:cNvPr id="25" name="Rectangle 24"/>
            <p:cNvSpPr/>
            <p:nvPr/>
          </p:nvSpPr>
          <p:spPr bwMode="auto">
            <a:xfrm>
              <a:off x="6781800" y="2187913"/>
              <a:ext cx="1790700" cy="822960"/>
            </a:xfrm>
            <a:prstGeom prst="rect">
              <a:avLst/>
            </a:prstGeom>
            <a:noFill/>
            <a:ln>
              <a:no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noAutofit/>
            </a:bodyPr>
            <a:lstStyle/>
            <a:p>
              <a:pPr defTabSz="914099">
                <a:lnSpc>
                  <a:spcPct val="85000"/>
                </a:lnSpc>
              </a:pPr>
              <a:r>
                <a:rPr lang="en-US" sz="2000" dirty="0" smtClean="0">
                  <a:gradFill>
                    <a:gsLst>
                      <a:gs pos="0">
                        <a:schemeClr val="tx1"/>
                      </a:gs>
                      <a:gs pos="86000">
                        <a:schemeClr val="tx1"/>
                      </a:gs>
                    </a:gsLst>
                    <a:lin ang="5400000" scaled="0"/>
                  </a:gradFill>
                </a:rPr>
                <a:t>Full rich Windows experience</a:t>
              </a:r>
            </a:p>
          </p:txBody>
        </p:sp>
        <p:pic>
          <p:nvPicPr>
            <p:cNvPr id="1026" name="Picture 2" descr="\\SERVER3\InternalBin\Resource DVD\DVD_ART36\Artwork_Imagery\Icons - Illustrations\Screen Captures\Windows 7\Windows 7 thumbnail preview.jpg"/>
            <p:cNvPicPr>
              <a:picLocks noChangeAspect="1" noChangeArrowheads="1"/>
            </p:cNvPicPr>
            <p:nvPr/>
          </p:nvPicPr>
          <p:blipFill>
            <a:blip r:embed="rId4" cstate="print"/>
            <a:srcRect/>
            <a:stretch>
              <a:fillRect/>
            </a:stretch>
          </p:blipFill>
          <p:spPr bwMode="auto">
            <a:xfrm>
              <a:off x="4343400" y="2178769"/>
              <a:ext cx="2252780" cy="841248"/>
            </a:xfrm>
            <a:prstGeom prst="roundRect">
              <a:avLst>
                <a:gd name="adj" fmla="val 7103"/>
              </a:avLst>
            </a:prstGeom>
            <a:noFill/>
            <a:effectLst>
              <a:outerShdw blurRad="127000" algn="ctr" rotWithShape="0">
                <a:prstClr val="black">
                  <a:alpha val="40000"/>
                </a:prstClr>
              </a:outerShdw>
            </a:effectLst>
          </p:spPr>
        </p:pic>
      </p:grpSp>
      <p:grpSp>
        <p:nvGrpSpPr>
          <p:cNvPr id="4" name="Group 43"/>
          <p:cNvGrpSpPr/>
          <p:nvPr/>
        </p:nvGrpSpPr>
        <p:grpSpPr>
          <a:xfrm>
            <a:off x="5780019" y="2594535"/>
            <a:ext cx="5586543" cy="822960"/>
            <a:chOff x="4259943" y="3277509"/>
            <a:chExt cx="4190999" cy="822960"/>
          </a:xfrm>
        </p:grpSpPr>
        <p:sp>
          <p:nvSpPr>
            <p:cNvPr id="27" name="Rectangle 26"/>
            <p:cNvSpPr/>
            <p:nvPr/>
          </p:nvSpPr>
          <p:spPr bwMode="auto">
            <a:xfrm>
              <a:off x="6678515" y="3277509"/>
              <a:ext cx="1772427" cy="822960"/>
            </a:xfrm>
            <a:prstGeom prst="rect">
              <a:avLst/>
            </a:prstGeom>
            <a:noFill/>
            <a:ln>
              <a:no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noAutofit/>
            </a:bodyPr>
            <a:lstStyle/>
            <a:p>
              <a:pPr defTabSz="914099">
                <a:lnSpc>
                  <a:spcPct val="85000"/>
                </a:lnSpc>
              </a:pPr>
              <a:r>
                <a:rPr lang="en-US" sz="2000" dirty="0" smtClean="0">
                  <a:gradFill>
                    <a:gsLst>
                      <a:gs pos="0">
                        <a:schemeClr val="tx1"/>
                      </a:gs>
                      <a:gs pos="86000">
                        <a:schemeClr val="tx1"/>
                      </a:gs>
                    </a:gsLst>
                    <a:lin ang="5400000" scaled="0"/>
                  </a:gradFill>
                </a:rPr>
                <a:t>Remoting any content</a:t>
              </a:r>
            </a:p>
          </p:txBody>
        </p:sp>
        <p:pic>
          <p:nvPicPr>
            <p:cNvPr id="2050" name="Picture 2" descr="\\SERVER3\InternalBin\Resource DVD\DVD_ART36\Logos\Silverlight\Silverlight h c reverse.png"/>
            <p:cNvPicPr>
              <a:picLocks noChangeAspect="1" noChangeArrowheads="1"/>
            </p:cNvPicPr>
            <p:nvPr/>
          </p:nvPicPr>
          <p:blipFill>
            <a:blip r:embed="rId5" cstate="print"/>
            <a:srcRect/>
            <a:stretch>
              <a:fillRect/>
            </a:stretch>
          </p:blipFill>
          <p:spPr bwMode="auto">
            <a:xfrm>
              <a:off x="4259943" y="3415201"/>
              <a:ext cx="1609726" cy="523160"/>
            </a:xfrm>
            <a:prstGeom prst="rect">
              <a:avLst/>
            </a:prstGeom>
            <a:noFill/>
            <a:effectLst>
              <a:outerShdw blurRad="127000" algn="ctr" rotWithShape="0">
                <a:prstClr val="black">
                  <a:alpha val="40000"/>
                </a:prstClr>
              </a:outerShdw>
            </a:effectLst>
          </p:spPr>
        </p:pic>
        <p:pic>
          <p:nvPicPr>
            <p:cNvPr id="2051" name="Picture 3"/>
            <p:cNvPicPr>
              <a:picLocks noChangeAspect="1" noChangeArrowheads="1"/>
            </p:cNvPicPr>
            <p:nvPr/>
          </p:nvPicPr>
          <p:blipFill>
            <a:blip r:embed="rId6" cstate="print"/>
            <a:srcRect/>
            <a:stretch>
              <a:fillRect/>
            </a:stretch>
          </p:blipFill>
          <p:spPr bwMode="auto">
            <a:xfrm>
              <a:off x="6019800" y="3505200"/>
              <a:ext cx="353751" cy="353751"/>
            </a:xfrm>
            <a:prstGeom prst="rect">
              <a:avLst/>
            </a:prstGeom>
            <a:noFill/>
            <a:effectLst>
              <a:outerShdw blurRad="127000" algn="ctr" rotWithShape="0">
                <a:prstClr val="black">
                  <a:alpha val="40000"/>
                </a:prstClr>
              </a:outerShdw>
            </a:effectLst>
          </p:spPr>
        </p:pic>
      </p:grpSp>
      <p:grpSp>
        <p:nvGrpSpPr>
          <p:cNvPr id="5" name="Group 7"/>
          <p:cNvGrpSpPr/>
          <p:nvPr/>
        </p:nvGrpSpPr>
        <p:grpSpPr>
          <a:xfrm>
            <a:off x="5780018" y="4731763"/>
            <a:ext cx="5738905" cy="941333"/>
            <a:chOff x="4267200" y="5429250"/>
            <a:chExt cx="4305300" cy="941333"/>
          </a:xfrm>
        </p:grpSpPr>
        <p:sp>
          <p:nvSpPr>
            <p:cNvPr id="29" name="Rectangle 28"/>
            <p:cNvSpPr/>
            <p:nvPr/>
          </p:nvSpPr>
          <p:spPr bwMode="auto">
            <a:xfrm>
              <a:off x="6781800" y="5500243"/>
              <a:ext cx="1790700" cy="822960"/>
            </a:xfrm>
            <a:prstGeom prst="rect">
              <a:avLst/>
            </a:prstGeom>
            <a:noFill/>
            <a:ln>
              <a:no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noAutofit/>
            </a:bodyPr>
            <a:lstStyle/>
            <a:p>
              <a:pPr defTabSz="914099">
                <a:lnSpc>
                  <a:spcPct val="85000"/>
                </a:lnSpc>
              </a:pPr>
              <a:r>
                <a:rPr lang="en-US" sz="2000" dirty="0" smtClean="0">
                  <a:gradFill>
                    <a:gsLst>
                      <a:gs pos="0">
                        <a:schemeClr val="tx1"/>
                      </a:gs>
                      <a:gs pos="86000">
                        <a:schemeClr val="tx1"/>
                      </a:gs>
                    </a:gsLst>
                    <a:lin ang="5400000" scaled="0"/>
                  </a:gradFill>
                </a:rPr>
                <a:t>Full range of client devices</a:t>
              </a:r>
            </a:p>
          </p:txBody>
        </p:sp>
        <p:pic>
          <p:nvPicPr>
            <p:cNvPr id="2054" name="Picture 6" descr="\\SERVER3\InternalBin\Resource DVD\DVD_ART36\Artwork_Imagery\Icons - Illustrations\_ WINDOWS VISTA ICONS\Pocket PC PDA mobile PocketPC device.png"/>
            <p:cNvPicPr>
              <a:picLocks noChangeAspect="1" noChangeArrowheads="1"/>
            </p:cNvPicPr>
            <p:nvPr/>
          </p:nvPicPr>
          <p:blipFill>
            <a:blip r:embed="rId7" cstate="print"/>
            <a:srcRect/>
            <a:stretch>
              <a:fillRect/>
            </a:stretch>
          </p:blipFill>
          <p:spPr bwMode="auto">
            <a:xfrm>
              <a:off x="4619185" y="5525365"/>
              <a:ext cx="332950" cy="416607"/>
            </a:xfrm>
            <a:prstGeom prst="rect">
              <a:avLst/>
            </a:prstGeom>
            <a:noFill/>
            <a:effectLst>
              <a:outerShdw blurRad="88900" algn="ctr" rotWithShape="0">
                <a:prstClr val="black">
                  <a:alpha val="40000"/>
                </a:prstClr>
              </a:outerShdw>
            </a:effectLst>
          </p:spPr>
        </p:pic>
        <p:pic>
          <p:nvPicPr>
            <p:cNvPr id="2055" name="Picture 7" descr="\\SERVER3\InternalBin\Resource DVD\DVD_ART36\Artwork_Imagery\Icons - Illustrations\_ WINDOWS VISTA ICONS\Tablet PC write take notes slate mobility.png"/>
            <p:cNvPicPr>
              <a:picLocks noChangeAspect="1" noChangeArrowheads="1"/>
            </p:cNvPicPr>
            <p:nvPr/>
          </p:nvPicPr>
          <p:blipFill>
            <a:blip r:embed="rId8" cstate="print"/>
            <a:srcRect/>
            <a:stretch>
              <a:fillRect/>
            </a:stretch>
          </p:blipFill>
          <p:spPr bwMode="auto">
            <a:xfrm>
              <a:off x="4830041" y="5524500"/>
              <a:ext cx="580159" cy="580160"/>
            </a:xfrm>
            <a:prstGeom prst="rect">
              <a:avLst/>
            </a:prstGeom>
            <a:noFill/>
            <a:effectLst>
              <a:outerShdw blurRad="88900" algn="ctr" rotWithShape="0">
                <a:prstClr val="black">
                  <a:alpha val="40000"/>
                </a:prstClr>
              </a:outerShdw>
            </a:effectLst>
          </p:spPr>
        </p:pic>
        <p:pic>
          <p:nvPicPr>
            <p:cNvPr id="2056" name="Picture 8" descr="\\SERVER3\InternalBin\Resource DVD\DVD_ART36\Artwork_Imagery\Icons - Illustrations\_ WINDOWS VISTA ICONS\Cell mobile smart phone smartphone.png"/>
            <p:cNvPicPr>
              <a:picLocks noChangeAspect="1" noChangeArrowheads="1"/>
            </p:cNvPicPr>
            <p:nvPr/>
          </p:nvPicPr>
          <p:blipFill>
            <a:blip r:embed="rId9" cstate="print"/>
            <a:srcRect/>
            <a:stretch>
              <a:fillRect/>
            </a:stretch>
          </p:blipFill>
          <p:spPr bwMode="auto">
            <a:xfrm>
              <a:off x="4267200" y="5488621"/>
              <a:ext cx="416879" cy="416879"/>
            </a:xfrm>
            <a:prstGeom prst="rect">
              <a:avLst/>
            </a:prstGeom>
            <a:noFill/>
            <a:effectLst>
              <a:outerShdw blurRad="88900" algn="ctr" rotWithShape="0">
                <a:prstClr val="black">
                  <a:alpha val="40000"/>
                </a:prstClr>
              </a:outerShdw>
            </a:effectLst>
          </p:spPr>
        </p:pic>
        <p:pic>
          <p:nvPicPr>
            <p:cNvPr id="2053" name="Picture 5" descr="\\SERVER3\InternalBin\Resource DVD\DVD_ART36\Artwork_Imagery\Icons - Illustrations\_ WINDOWS VISTA ICONS\Laptop notebook mobility pc.png"/>
            <p:cNvPicPr>
              <a:picLocks noChangeAspect="1" noChangeArrowheads="1"/>
            </p:cNvPicPr>
            <p:nvPr/>
          </p:nvPicPr>
          <p:blipFill>
            <a:blip r:embed="rId10" cstate="print"/>
            <a:srcRect/>
            <a:stretch>
              <a:fillRect/>
            </a:stretch>
          </p:blipFill>
          <p:spPr bwMode="auto">
            <a:xfrm>
              <a:off x="5180120" y="5506848"/>
              <a:ext cx="739228" cy="739228"/>
            </a:xfrm>
            <a:prstGeom prst="rect">
              <a:avLst/>
            </a:prstGeom>
            <a:noFill/>
            <a:effectLst>
              <a:outerShdw blurRad="88900" algn="ctr" rotWithShape="0">
                <a:prstClr val="black">
                  <a:alpha val="40000"/>
                </a:prstClr>
              </a:outerShdw>
            </a:effectLst>
          </p:spPr>
        </p:pic>
        <p:pic>
          <p:nvPicPr>
            <p:cNvPr id="2052" name="Picture 4" descr="\\SERVER3\InternalBin\Resource DVD\DVD_ART36\Artwork_Imagery\Icons - Illustrations\_ WINDOWS VISTA ICONS\Computer PC desktop.png"/>
            <p:cNvPicPr>
              <a:picLocks noChangeAspect="1" noChangeArrowheads="1"/>
            </p:cNvPicPr>
            <p:nvPr/>
          </p:nvPicPr>
          <p:blipFill>
            <a:blip r:embed="rId11" cstate="print"/>
            <a:srcRect/>
            <a:stretch>
              <a:fillRect/>
            </a:stretch>
          </p:blipFill>
          <p:spPr bwMode="auto">
            <a:xfrm>
              <a:off x="5752879" y="5429250"/>
              <a:ext cx="941332" cy="941333"/>
            </a:xfrm>
            <a:prstGeom prst="rect">
              <a:avLst/>
            </a:prstGeom>
            <a:noFill/>
            <a:effectLst>
              <a:outerShdw blurRad="88900" algn="ctr" rotWithShape="0">
                <a:prstClr val="black">
                  <a:alpha val="40000"/>
                </a:prstClr>
              </a:outerShdw>
            </a:effectLst>
          </p:spPr>
        </p:pic>
      </p:grpSp>
      <p:sp>
        <p:nvSpPr>
          <p:cNvPr id="36" name="Rectangle 35"/>
          <p:cNvSpPr/>
          <p:nvPr/>
        </p:nvSpPr>
        <p:spPr>
          <a:xfrm>
            <a:off x="5780019" y="1561516"/>
            <a:ext cx="6384626" cy="584775"/>
          </a:xfrm>
          <a:prstGeom prst="rect">
            <a:avLst/>
          </a:prstGeom>
        </p:spPr>
        <p:txBody>
          <a:bodyPr wrap="square">
            <a:spAutoFit/>
          </a:bodyPr>
          <a:lstStyle/>
          <a:p>
            <a:pPr marL="285750" indent="-285750">
              <a:buFont typeface="Arial" pitchFamily="34" charset="0"/>
              <a:buChar char="•"/>
            </a:pPr>
            <a:r>
              <a:rPr lang="en-US" sz="1600" b="1" dirty="0" smtClean="0"/>
              <a:t>Content </a:t>
            </a:r>
            <a:r>
              <a:rPr lang="en-US" sz="1600" b="1" dirty="0"/>
              <a:t>and GPU independent </a:t>
            </a:r>
            <a:r>
              <a:rPr lang="en-US" sz="1600" b="1" dirty="0" smtClean="0"/>
              <a:t>intercept &amp; rendering</a:t>
            </a:r>
            <a:endParaRPr lang="en-US" sz="1600" b="1" dirty="0"/>
          </a:p>
          <a:p>
            <a:pPr marL="285750" indent="-285750">
              <a:buFont typeface="Arial" pitchFamily="34" charset="0"/>
              <a:buChar char="•"/>
            </a:pPr>
            <a:r>
              <a:rPr lang="en-US" sz="1600" b="1" u="sng" dirty="0" smtClean="0"/>
              <a:t>Single</a:t>
            </a:r>
            <a:r>
              <a:rPr lang="en-US" sz="1600" b="1" dirty="0" smtClean="0"/>
              <a:t> GPU for </a:t>
            </a:r>
            <a:r>
              <a:rPr lang="en-US" sz="1600" b="1" u="sng" dirty="0" smtClean="0"/>
              <a:t>multiple</a:t>
            </a:r>
            <a:r>
              <a:rPr lang="en-US" sz="1600" b="1" dirty="0" smtClean="0"/>
              <a:t> Hyper-V guests</a:t>
            </a:r>
          </a:p>
        </p:txBody>
      </p:sp>
      <p:grpSp>
        <p:nvGrpSpPr>
          <p:cNvPr id="6" name="Group 6"/>
          <p:cNvGrpSpPr/>
          <p:nvPr/>
        </p:nvGrpSpPr>
        <p:grpSpPr>
          <a:xfrm>
            <a:off x="5780018" y="3645913"/>
            <a:ext cx="5459578" cy="934155"/>
            <a:chOff x="4476750" y="4343400"/>
            <a:chExt cx="4095750" cy="934155"/>
          </a:xfrm>
        </p:grpSpPr>
        <p:sp>
          <p:nvSpPr>
            <p:cNvPr id="31" name="Rectangle 30"/>
            <p:cNvSpPr/>
            <p:nvPr/>
          </p:nvSpPr>
          <p:spPr bwMode="auto">
            <a:xfrm>
              <a:off x="6781800" y="4396133"/>
              <a:ext cx="1790700" cy="822960"/>
            </a:xfrm>
            <a:prstGeom prst="rect">
              <a:avLst/>
            </a:prstGeom>
            <a:noFill/>
            <a:ln>
              <a:no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noAutofit/>
            </a:bodyPr>
            <a:lstStyle/>
            <a:p>
              <a:pPr defTabSz="914099">
                <a:lnSpc>
                  <a:spcPct val="85000"/>
                </a:lnSpc>
              </a:pPr>
              <a:r>
                <a:rPr lang="en-US" sz="2000" dirty="0" smtClean="0">
                  <a:gradFill>
                    <a:gsLst>
                      <a:gs pos="0">
                        <a:schemeClr val="tx1"/>
                      </a:gs>
                      <a:gs pos="86000">
                        <a:schemeClr val="tx1"/>
                      </a:gs>
                    </a:gsLst>
                    <a:lin ang="5400000" scaled="0"/>
                  </a:gradFill>
                </a:rPr>
                <a:t>High fidelity user experience</a:t>
              </a:r>
            </a:p>
          </p:txBody>
        </p:sp>
        <p:grpSp>
          <p:nvGrpSpPr>
            <p:cNvPr id="7" name="Group 52"/>
            <p:cNvGrpSpPr/>
            <p:nvPr/>
          </p:nvGrpSpPr>
          <p:grpSpPr>
            <a:xfrm>
              <a:off x="4476750" y="4343400"/>
              <a:ext cx="2102065" cy="934155"/>
              <a:chOff x="4234705" y="4343400"/>
              <a:chExt cx="2102065" cy="934155"/>
            </a:xfrm>
          </p:grpSpPr>
          <p:pic>
            <p:nvPicPr>
              <p:cNvPr id="2059" name="Picture 11" descr="\\SERVER3\Restrict\FTP_Root\Clients\White_Whale\8-20198_TomKoppel\Working\Art\Computer PC desktop (virtual screen).png"/>
              <p:cNvPicPr>
                <a:picLocks noChangeAspect="1" noChangeArrowheads="1"/>
              </p:cNvPicPr>
              <p:nvPr/>
            </p:nvPicPr>
            <p:blipFill>
              <a:blip r:embed="rId12" cstate="print"/>
              <a:stretch>
                <a:fillRect/>
              </a:stretch>
            </p:blipFill>
            <p:spPr bwMode="auto">
              <a:xfrm>
                <a:off x="5346099" y="4378952"/>
                <a:ext cx="990671" cy="893682"/>
              </a:xfrm>
              <a:prstGeom prst="rect">
                <a:avLst/>
              </a:prstGeom>
              <a:noFill/>
              <a:effectLst>
                <a:outerShdw blurRad="88900" algn="ctr" rotWithShape="0">
                  <a:prstClr val="black">
                    <a:alpha val="40000"/>
                  </a:prstClr>
                </a:outerShdw>
              </a:effectLst>
            </p:spPr>
          </p:pic>
          <p:pic>
            <p:nvPicPr>
              <p:cNvPr id="2061" name="Picture 13" descr="\\SERVER3\Restrict\FTP_Root\Clients\White_Whale\8-20198_TomKoppel\Working\Art\Servers computer virtual application 2.png"/>
              <p:cNvPicPr>
                <a:picLocks noChangeAspect="1" noChangeArrowheads="1"/>
              </p:cNvPicPr>
              <p:nvPr/>
            </p:nvPicPr>
            <p:blipFill>
              <a:blip r:embed="rId13" cstate="print"/>
              <a:srcRect/>
              <a:stretch>
                <a:fillRect/>
              </a:stretch>
            </p:blipFill>
            <p:spPr bwMode="auto">
              <a:xfrm>
                <a:off x="4234705" y="4343400"/>
                <a:ext cx="571501" cy="934155"/>
              </a:xfrm>
              <a:prstGeom prst="rect">
                <a:avLst/>
              </a:prstGeom>
              <a:noFill/>
              <a:effectLst>
                <a:outerShdw blurRad="88900" algn="ctr" rotWithShape="0">
                  <a:prstClr val="black">
                    <a:alpha val="40000"/>
                  </a:prstClr>
                </a:outerShdw>
              </a:effectLst>
            </p:spPr>
          </p:pic>
          <p:sp>
            <p:nvSpPr>
              <p:cNvPr id="52" name="Right Arrow 51"/>
              <p:cNvSpPr/>
              <p:nvPr/>
            </p:nvSpPr>
            <p:spPr bwMode="auto">
              <a:xfrm>
                <a:off x="4501406" y="4546004"/>
                <a:ext cx="1142779" cy="304800"/>
              </a:xfrm>
              <a:prstGeom prst="rightArrow">
                <a:avLst/>
              </a:prstGeom>
              <a:gradFill>
                <a:gsLst>
                  <a:gs pos="0">
                    <a:srgbClr val="FFFFFF">
                      <a:alpha val="0"/>
                    </a:srgbClr>
                  </a:gs>
                  <a:gs pos="100000">
                    <a:srgbClr val="FFFFFF"/>
                  </a:gs>
                </a:gsLst>
                <a:lin ang="0" scaled="0"/>
              </a:gradFill>
              <a:ln w="12700" cmpd="sng">
                <a:noFill/>
                <a:headEnd type="none" w="med" len="med"/>
                <a:tailEnd type="none" w="med" len="med"/>
              </a:ln>
              <a:effectLst>
                <a:outerShdw blurRad="63500" algn="ctr" rotWithShape="0">
                  <a:prstClr val="black">
                    <a:alpha val="50000"/>
                  </a:prstClr>
                </a:outerShdw>
              </a:effectLst>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000000"/>
                      </a:gs>
                      <a:gs pos="100000">
                        <a:srgbClr val="000000"/>
                      </a:gs>
                    </a:gsLst>
                    <a:lin ang="5400000" scaled="0"/>
                  </a:gradFill>
                </a:endParaRPr>
              </a:p>
            </p:txBody>
          </p:sp>
        </p:grpSp>
      </p:grpSp>
      <p:sp>
        <p:nvSpPr>
          <p:cNvPr id="40" name="Rectangle 39"/>
          <p:cNvSpPr/>
          <p:nvPr/>
        </p:nvSpPr>
        <p:spPr>
          <a:xfrm>
            <a:off x="5780019" y="4790946"/>
            <a:ext cx="6510380" cy="830997"/>
          </a:xfrm>
          <a:prstGeom prst="rect">
            <a:avLst/>
          </a:prstGeom>
        </p:spPr>
        <p:txBody>
          <a:bodyPr wrap="square">
            <a:spAutoFit/>
          </a:bodyPr>
          <a:lstStyle/>
          <a:p>
            <a:pPr marL="285750" indent="-285750">
              <a:buFont typeface="Arial" pitchFamily="34" charset="0"/>
              <a:buChar char="•"/>
            </a:pPr>
            <a:r>
              <a:rPr lang="en-US" sz="1600" b="1" dirty="0" smtClean="0"/>
              <a:t>CODEC designed for text and image content</a:t>
            </a:r>
          </a:p>
          <a:p>
            <a:pPr marL="285750" indent="-285750">
              <a:buFont typeface="Arial" pitchFamily="34" charset="0"/>
              <a:buChar char="•"/>
            </a:pPr>
            <a:r>
              <a:rPr lang="en-US" sz="1600" b="1" dirty="0" smtClean="0"/>
              <a:t>Single CODEC for VDI</a:t>
            </a:r>
            <a:r>
              <a:rPr lang="en-US" sz="1600" b="1" dirty="0"/>
              <a:t>, RDS and </a:t>
            </a:r>
            <a:r>
              <a:rPr lang="en-US" sz="1600" b="1" dirty="0" smtClean="0"/>
              <a:t> WMS sessions</a:t>
            </a:r>
          </a:p>
          <a:p>
            <a:pPr marL="285750" indent="-285750">
              <a:buFont typeface="Arial" pitchFamily="34" charset="0"/>
              <a:buChar char="•"/>
            </a:pPr>
            <a:r>
              <a:rPr lang="en-US" sz="1600" b="1" dirty="0" smtClean="0"/>
              <a:t>HW and software manifestations interoperable by design</a:t>
            </a:r>
          </a:p>
        </p:txBody>
      </p:sp>
      <p:sp>
        <p:nvSpPr>
          <p:cNvPr id="41" name="Rectangle 40"/>
          <p:cNvSpPr/>
          <p:nvPr/>
        </p:nvSpPr>
        <p:spPr>
          <a:xfrm>
            <a:off x="5780018" y="3666090"/>
            <a:ext cx="6094413" cy="584775"/>
          </a:xfrm>
          <a:prstGeom prst="rect">
            <a:avLst/>
          </a:prstGeom>
        </p:spPr>
        <p:txBody>
          <a:bodyPr>
            <a:spAutoFit/>
          </a:bodyPr>
          <a:lstStyle/>
          <a:p>
            <a:pPr marL="285750" indent="-285750">
              <a:buFont typeface="Arial" pitchFamily="34" charset="0"/>
              <a:buChar char="•"/>
            </a:pPr>
            <a:r>
              <a:rPr lang="en-US" sz="1600" b="1" dirty="0" smtClean="0"/>
              <a:t>Screen deltas sent to client based on network and client availability</a:t>
            </a:r>
            <a:endParaRPr lang="en-US" sz="2000" b="1" dirty="0"/>
          </a:p>
        </p:txBody>
      </p:sp>
      <p:sp>
        <p:nvSpPr>
          <p:cNvPr id="42" name="Rectangle 41"/>
          <p:cNvSpPr/>
          <p:nvPr/>
        </p:nvSpPr>
        <p:spPr>
          <a:xfrm>
            <a:off x="5780018" y="2642832"/>
            <a:ext cx="6094413" cy="338554"/>
          </a:xfrm>
          <a:prstGeom prst="rect">
            <a:avLst/>
          </a:prstGeom>
        </p:spPr>
        <p:txBody>
          <a:bodyPr>
            <a:spAutoFit/>
          </a:bodyPr>
          <a:lstStyle/>
          <a:p>
            <a:pPr marL="285750" indent="-285750">
              <a:buFont typeface="Arial" pitchFamily="34" charset="0"/>
              <a:buChar char="•"/>
            </a:pPr>
            <a:r>
              <a:rPr lang="en-US" sz="1600" b="1" smtClean="0"/>
              <a:t>Applications </a:t>
            </a:r>
            <a:r>
              <a:rPr lang="en-US" sz="1600" b="1" dirty="0" smtClean="0"/>
              <a:t>run at full-speed on host</a:t>
            </a:r>
          </a:p>
        </p:txBody>
      </p:sp>
      <p:sp>
        <p:nvSpPr>
          <p:cNvPr id="43" name="Rectangle 42"/>
          <p:cNvSpPr/>
          <p:nvPr/>
        </p:nvSpPr>
        <p:spPr bwMode="auto">
          <a:xfrm>
            <a:off x="6312760" y="880202"/>
            <a:ext cx="5126357" cy="332399"/>
          </a:xfrm>
          <a:prstGeom prst="rect">
            <a:avLst/>
          </a:prstGeom>
          <a:noFill/>
          <a:ln>
            <a:no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spAutoFit/>
          </a:bodyPr>
          <a:lstStyle/>
          <a:p>
            <a:pPr algn="ctr">
              <a:lnSpc>
                <a:spcPct val="90000"/>
              </a:lnSpc>
            </a:pPr>
            <a:r>
              <a:rPr lang="en-US" sz="2400" b="1" i="1" dirty="0" smtClean="0">
                <a:solidFill>
                  <a:srgbClr val="FFC000"/>
                </a:solidFill>
              </a:rPr>
              <a:t>Differentiating Innovation</a:t>
            </a:r>
          </a:p>
        </p:txBody>
      </p:sp>
      <p:sp>
        <p:nvSpPr>
          <p:cNvPr id="44" name="Round Same Side Corner Rectangle 43"/>
          <p:cNvSpPr/>
          <p:nvPr/>
        </p:nvSpPr>
        <p:spPr bwMode="auto">
          <a:xfrm rot="5400000">
            <a:off x="2399482" y="3591954"/>
            <a:ext cx="836336" cy="5432153"/>
          </a:xfrm>
          <a:prstGeom prst="round2SameRect">
            <a:avLst>
              <a:gd name="adj1" fmla="val 14080"/>
              <a:gd name="adj2" fmla="val 0"/>
            </a:avLst>
          </a:prstGeom>
          <a:gradFill>
            <a:gsLst>
              <a:gs pos="0">
                <a:schemeClr val="accent2">
                  <a:alpha val="46000"/>
                </a:schemeClr>
              </a:gs>
              <a:gs pos="72000">
                <a:schemeClr val="accent2"/>
              </a:gs>
              <a:gs pos="100000">
                <a:schemeClr val="accent2"/>
              </a:gs>
            </a:gsLst>
          </a:gradFill>
          <a:ln>
            <a:noFill/>
            <a:headEnd type="none" w="med" len="med"/>
            <a:tailEnd type="none" w="med" len="med"/>
          </a:ln>
          <a:effectLst>
            <a:outerShdw blurRad="127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0" tIns="91440" rIns="0" bIns="0" anchor="t" anchorCtr="0"/>
          <a:lstStyle/>
          <a:p>
            <a:pPr algn="ctr" defTabSz="865188" fontAlgn="base">
              <a:lnSpc>
                <a:spcPct val="90000"/>
              </a:lnSpc>
              <a:spcBef>
                <a:spcPct val="0"/>
              </a:spcBef>
              <a:spcAft>
                <a:spcPct val="0"/>
              </a:spcAft>
            </a:pPr>
            <a:endParaRPr lang="en-US" b="1" dirty="0" smtClean="0">
              <a:gradFill>
                <a:gsLst>
                  <a:gs pos="0">
                    <a:schemeClr val="tx1"/>
                  </a:gs>
                  <a:gs pos="86000">
                    <a:schemeClr val="tx1"/>
                  </a:gs>
                </a:gsLst>
                <a:lin ang="5400000" scaled="0"/>
              </a:gradFill>
              <a:latin typeface="Segoe" pitchFamily="34" charset="0"/>
            </a:endParaRPr>
          </a:p>
        </p:txBody>
      </p:sp>
      <p:sp>
        <p:nvSpPr>
          <p:cNvPr id="45" name="Rectangle 44"/>
          <p:cNvSpPr/>
          <p:nvPr/>
        </p:nvSpPr>
        <p:spPr>
          <a:xfrm>
            <a:off x="5734486" y="5769421"/>
            <a:ext cx="6510380" cy="1077218"/>
          </a:xfrm>
          <a:prstGeom prst="rect">
            <a:avLst/>
          </a:prstGeom>
        </p:spPr>
        <p:txBody>
          <a:bodyPr wrap="square">
            <a:spAutoFit/>
          </a:bodyPr>
          <a:lstStyle/>
          <a:p>
            <a:pPr marL="285750" indent="-285750">
              <a:buFont typeface="Arial" pitchFamily="34" charset="0"/>
              <a:buChar char="•"/>
            </a:pPr>
            <a:r>
              <a:rPr lang="en-US" sz="1600" b="1" dirty="0" smtClean="0"/>
              <a:t>Supports all USB devices.</a:t>
            </a:r>
          </a:p>
          <a:p>
            <a:pPr marL="285750" indent="-285750">
              <a:buFont typeface="Arial" pitchFamily="34" charset="0"/>
              <a:buChar char="•"/>
            </a:pPr>
            <a:r>
              <a:rPr lang="en-US" sz="1600" b="1" dirty="0" smtClean="0"/>
              <a:t>Redirection over RDP.</a:t>
            </a:r>
          </a:p>
          <a:p>
            <a:pPr marL="285750" indent="-285750">
              <a:buFont typeface="Arial" pitchFamily="34" charset="0"/>
              <a:buChar char="•"/>
            </a:pPr>
            <a:r>
              <a:rPr lang="en-US" sz="1600" b="1" dirty="0" smtClean="0"/>
              <a:t>No client side drivers needed.</a:t>
            </a:r>
          </a:p>
          <a:p>
            <a:pPr marL="285750" indent="-285750">
              <a:buFont typeface="Arial" pitchFamily="34" charset="0"/>
              <a:buChar char="•"/>
            </a:pPr>
            <a:endParaRPr lang="en-US" sz="1600" b="1" dirty="0" smtClean="0"/>
          </a:p>
        </p:txBody>
      </p:sp>
      <p:sp>
        <p:nvSpPr>
          <p:cNvPr id="46" name="Rectangle 45"/>
          <p:cNvSpPr/>
          <p:nvPr/>
        </p:nvSpPr>
        <p:spPr bwMode="auto">
          <a:xfrm>
            <a:off x="609441" y="4993300"/>
            <a:ext cx="4924285" cy="470898"/>
          </a:xfrm>
          <a:prstGeom prst="rect">
            <a:avLst/>
          </a:prstGeom>
          <a:noFill/>
          <a:ln>
            <a:no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spAutoFit/>
          </a:bodyPr>
          <a:lstStyle/>
          <a:p>
            <a:pPr algn="ctr" defTabSz="914099">
              <a:lnSpc>
                <a:spcPct val="85000"/>
              </a:lnSpc>
            </a:pPr>
            <a:r>
              <a:rPr lang="en-US" sz="1800" b="1" dirty="0" smtClean="0">
                <a:gradFill>
                  <a:gsLst>
                    <a:gs pos="0">
                      <a:schemeClr val="tx1"/>
                    </a:gs>
                    <a:gs pos="86000">
                      <a:schemeClr val="tx1"/>
                    </a:gs>
                  </a:gsLst>
                  <a:lin ang="5400000" scaled="0"/>
                </a:gradFill>
              </a:rPr>
              <a:t>Bitmap remoting and hardware-based decode</a:t>
            </a:r>
          </a:p>
        </p:txBody>
      </p:sp>
      <p:sp>
        <p:nvSpPr>
          <p:cNvPr id="47" name="Rectangle 46"/>
          <p:cNvSpPr/>
          <p:nvPr/>
        </p:nvSpPr>
        <p:spPr bwMode="auto">
          <a:xfrm>
            <a:off x="406294" y="6158123"/>
            <a:ext cx="4924285" cy="235449"/>
          </a:xfrm>
          <a:prstGeom prst="rect">
            <a:avLst/>
          </a:prstGeom>
          <a:noFill/>
          <a:ln>
            <a:no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spAutoFit/>
          </a:bodyPr>
          <a:lstStyle/>
          <a:p>
            <a:pPr algn="ctr" defTabSz="914099">
              <a:lnSpc>
                <a:spcPct val="85000"/>
              </a:lnSpc>
            </a:pPr>
            <a:r>
              <a:rPr lang="en-US" sz="1800" b="1" dirty="0" smtClean="0">
                <a:gradFill>
                  <a:gsLst>
                    <a:gs pos="0">
                      <a:schemeClr val="tx1"/>
                    </a:gs>
                    <a:gs pos="86000">
                      <a:schemeClr val="tx1"/>
                    </a:gs>
                  </a:gsLst>
                  <a:lin ang="5400000" scaled="0"/>
                </a:gradFill>
              </a:rPr>
              <a:t>USB Device Redirection</a:t>
            </a:r>
          </a:p>
        </p:txBody>
      </p:sp>
      <p:grpSp>
        <p:nvGrpSpPr>
          <p:cNvPr id="9" name="Group 8"/>
          <p:cNvGrpSpPr/>
          <p:nvPr/>
        </p:nvGrpSpPr>
        <p:grpSpPr>
          <a:xfrm>
            <a:off x="5824707" y="5945188"/>
            <a:ext cx="5694217" cy="836613"/>
            <a:chOff x="4369668" y="5945187"/>
            <a:chExt cx="4271775" cy="836613"/>
          </a:xfrm>
        </p:grpSpPr>
        <p:graphicFrame>
          <p:nvGraphicFramePr>
            <p:cNvPr id="10" name="Object 9"/>
            <p:cNvGraphicFramePr>
              <a:graphicFrameLocks noChangeAspect="1"/>
            </p:cNvGraphicFramePr>
            <p:nvPr>
              <p:extLst>
                <p:ext uri="{D42A27DB-BD31-4B8C-83A1-F6EECF244321}">
                  <p14:modId xmlns:p14="http://schemas.microsoft.com/office/powerpoint/2010/main" val="3788615776"/>
                </p:ext>
              </p:extLst>
            </p:nvPr>
          </p:nvGraphicFramePr>
          <p:xfrm>
            <a:off x="4369668" y="5945187"/>
            <a:ext cx="2488332" cy="836613"/>
          </p:xfrm>
          <a:graphic>
            <a:graphicData uri="http://schemas.openxmlformats.org/presentationml/2006/ole">
              <mc:AlternateContent xmlns:mc="http://schemas.openxmlformats.org/markup-compatibility/2006">
                <mc:Choice xmlns:v="urn:schemas-microsoft-com:vml" Requires="v">
                  <p:oleObj spid="_x0000_s1061" name="Visio" r:id="rId14" imgW="2271852" imgH="1017965" progId="Visio.Drawing.11">
                    <p:embed/>
                  </p:oleObj>
                </mc:Choice>
                <mc:Fallback>
                  <p:oleObj name="Visio" r:id="rId14" imgW="2271852" imgH="1017965" progId="Visio.Drawing.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69668" y="5945187"/>
                          <a:ext cx="2488332" cy="836613"/>
                        </a:xfrm>
                        <a:prstGeom prst="rect">
                          <a:avLst/>
                        </a:prstGeom>
                        <a:noFill/>
                        <a:extLst/>
                      </p:spPr>
                    </p:pic>
                  </p:oleObj>
                </mc:Fallback>
              </mc:AlternateContent>
            </a:graphicData>
          </a:graphic>
        </p:graphicFrame>
        <p:sp>
          <p:nvSpPr>
            <p:cNvPr id="8" name="TextBox 7"/>
            <p:cNvSpPr txBox="1"/>
            <p:nvPr/>
          </p:nvSpPr>
          <p:spPr>
            <a:xfrm>
              <a:off x="7007058" y="5947611"/>
              <a:ext cx="1634385" cy="615553"/>
            </a:xfrm>
            <a:prstGeom prst="rect">
              <a:avLst/>
            </a:prstGeom>
            <a:noFill/>
          </p:spPr>
          <p:txBody>
            <a:bodyPr wrap="square" lIns="0" tIns="0" rIns="0" bIns="0" rtlCol="0">
              <a:spAutoFit/>
            </a:bodyPr>
            <a:lstStyle/>
            <a:p>
              <a:r>
                <a:rPr lang="en-US" sz="2000" dirty="0" smtClean="0">
                  <a:gradFill>
                    <a:gsLst>
                      <a:gs pos="0">
                        <a:schemeClr val="tx1"/>
                      </a:gs>
                      <a:gs pos="86000">
                        <a:schemeClr val="tx1"/>
                      </a:gs>
                    </a:gsLst>
                    <a:lin ang="5400000" scaled="0"/>
                  </a:gradFill>
                </a:rPr>
                <a:t>Full range of </a:t>
              </a:r>
            </a:p>
            <a:p>
              <a:r>
                <a:rPr lang="en-US" sz="2000" dirty="0" smtClean="0">
                  <a:gradFill>
                    <a:gsLst>
                      <a:gs pos="0">
                        <a:schemeClr val="tx1"/>
                      </a:gs>
                      <a:gs pos="86000">
                        <a:schemeClr val="tx1"/>
                      </a:gs>
                    </a:gsLst>
                    <a:lin ang="5400000" scaled="0"/>
                  </a:gradFill>
                </a:rPr>
                <a:t>USB devices</a:t>
              </a:r>
            </a:p>
          </p:txBody>
        </p:sp>
      </p:grpSp>
    </p:spTree>
    <p:extLst>
      <p:ext uri="{BB962C8B-B14F-4D97-AF65-F5344CB8AC3E}">
        <p14:creationId xmlns:p14="http://schemas.microsoft.com/office/powerpoint/2010/main" val="782495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2000"/>
                                        <p:tgtEl>
                                          <p:spTgt spid="36"/>
                                        </p:tgtEl>
                                      </p:cBhvr>
                                    </p:animEffect>
                                  </p:childTnLst>
                                </p:cTn>
                              </p:par>
                              <p:par>
                                <p:cTn id="11" presetID="10" presetClass="exit" presetSubtype="0" fill="hold" grpId="0" nodeType="withEffect">
                                  <p:stCondLst>
                                    <p:cond delay="0"/>
                                  </p:stCondLst>
                                  <p:childTnLst>
                                    <p:animEffect transition="out" filter="fade">
                                      <p:cBhvr>
                                        <p:cTn id="12" dur="2000"/>
                                        <p:tgtEl>
                                          <p:spTgt spid="39"/>
                                        </p:tgtEl>
                                      </p:cBhvr>
                                    </p:animEffect>
                                    <p:set>
                                      <p:cBhvr>
                                        <p:cTn id="13" dur="1" fill="hold">
                                          <p:stCondLst>
                                            <p:cond delay="1999"/>
                                          </p:stCondLst>
                                        </p:cTn>
                                        <p:tgtEl>
                                          <p:spTgt spid="39"/>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20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4"/>
                                        </p:tgtEl>
                                      </p:cBhvr>
                                    </p:animEffect>
                                    <p:set>
                                      <p:cBhvr>
                                        <p:cTn id="21" dur="1" fill="hold">
                                          <p:stCondLst>
                                            <p:cond delay="1999"/>
                                          </p:stCondLst>
                                        </p:cTn>
                                        <p:tgtEl>
                                          <p:spTgt spid="4"/>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20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2000"/>
                                        <p:tgtEl>
                                          <p:spTgt spid="6"/>
                                        </p:tgtEl>
                                      </p:cBhvr>
                                    </p:animEffect>
                                    <p:set>
                                      <p:cBhvr>
                                        <p:cTn id="29" dur="1" fill="hold">
                                          <p:stCondLst>
                                            <p:cond delay="1999"/>
                                          </p:stCondLst>
                                        </p:cTn>
                                        <p:tgtEl>
                                          <p:spTgt spid="6"/>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20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5"/>
                                        </p:tgtEl>
                                      </p:cBhvr>
                                    </p:animEffect>
                                    <p:set>
                                      <p:cBhvr>
                                        <p:cTn id="37" dur="1" fill="hold">
                                          <p:stCondLst>
                                            <p:cond delay="1999"/>
                                          </p:stCondLst>
                                        </p:cTn>
                                        <p:tgtEl>
                                          <p:spTgt spid="5"/>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20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6" grpId="0"/>
      <p:bldP spid="40" grpId="0"/>
      <p:bldP spid="41" grpId="0"/>
      <p:bldP spid="42" grpId="0"/>
      <p:bldP spid="43"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762000"/>
          </a:xfrm>
        </p:spPr>
        <p:txBody>
          <a:bodyPr anchor="ctr">
            <a:normAutofit/>
          </a:bodyPr>
          <a:lstStyle/>
          <a:p>
            <a:r>
              <a:rPr lang="en-US" sz="4400" dirty="0" smtClean="0"/>
              <a:t>Hyper-V VDI + </a:t>
            </a:r>
            <a:r>
              <a:rPr lang="en-US" sz="4400" dirty="0" err="1" smtClean="0"/>
              <a:t>RemoteFX</a:t>
            </a:r>
            <a:r>
              <a:rPr lang="en-US" sz="4400" dirty="0" smtClean="0"/>
              <a:t> Components</a:t>
            </a:r>
            <a:endParaRPr lang="en-US" sz="4400" dirty="0"/>
          </a:p>
        </p:txBody>
      </p:sp>
      <p:sp>
        <p:nvSpPr>
          <p:cNvPr id="5" name="Rectangle 4"/>
          <p:cNvSpPr/>
          <p:nvPr/>
        </p:nvSpPr>
        <p:spPr>
          <a:xfrm>
            <a:off x="304721" y="1127051"/>
            <a:ext cx="11497157" cy="485283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600" dirty="0"/>
          </a:p>
        </p:txBody>
      </p:sp>
      <p:sp>
        <p:nvSpPr>
          <p:cNvPr id="6" name="Rectangle 5"/>
          <p:cNvSpPr/>
          <p:nvPr/>
        </p:nvSpPr>
        <p:spPr>
          <a:xfrm>
            <a:off x="7366500" y="1828801"/>
            <a:ext cx="1523603" cy="1752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bg1"/>
                </a:solidFill>
              </a:rPr>
              <a:t>W7 SP1 </a:t>
            </a:r>
            <a:br>
              <a:rPr lang="en-US" dirty="0" smtClean="0">
                <a:solidFill>
                  <a:schemeClr val="bg1"/>
                </a:solidFill>
              </a:rPr>
            </a:br>
            <a:r>
              <a:rPr lang="en-US" dirty="0" smtClean="0">
                <a:solidFill>
                  <a:schemeClr val="bg1"/>
                </a:solidFill>
              </a:rPr>
              <a:t>Guest OS</a:t>
            </a:r>
            <a:endParaRPr lang="en-US" dirty="0">
              <a:solidFill>
                <a:schemeClr val="bg1"/>
              </a:solidFill>
            </a:endParaRPr>
          </a:p>
        </p:txBody>
      </p:sp>
      <p:sp>
        <p:nvSpPr>
          <p:cNvPr id="7" name="Rectangle 6"/>
          <p:cNvSpPr/>
          <p:nvPr/>
        </p:nvSpPr>
        <p:spPr>
          <a:xfrm>
            <a:off x="7366500" y="3200401"/>
            <a:ext cx="1523603" cy="381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smtClean="0"/>
              <a:t>VGPU Driver</a:t>
            </a:r>
            <a:endParaRPr lang="en-US" sz="1200" b="1" dirty="0"/>
          </a:p>
        </p:txBody>
      </p:sp>
      <p:sp>
        <p:nvSpPr>
          <p:cNvPr id="8" name="Rectangle 7"/>
          <p:cNvSpPr/>
          <p:nvPr/>
        </p:nvSpPr>
        <p:spPr>
          <a:xfrm>
            <a:off x="3192314" y="1828800"/>
            <a:ext cx="1625177" cy="1752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bg1"/>
                </a:solidFill>
              </a:rPr>
              <a:t>Hyper-V Parent Partition</a:t>
            </a:r>
            <a:endParaRPr lang="en-US" dirty="0">
              <a:solidFill>
                <a:schemeClr val="bg1"/>
              </a:solidFill>
            </a:endParaRPr>
          </a:p>
        </p:txBody>
      </p:sp>
      <p:sp>
        <p:nvSpPr>
          <p:cNvPr id="9" name="Rectangle 8"/>
          <p:cNvSpPr/>
          <p:nvPr/>
        </p:nvSpPr>
        <p:spPr>
          <a:xfrm>
            <a:off x="3192314" y="3200400"/>
            <a:ext cx="1625177" cy="381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smtClean="0"/>
              <a:t>RCC</a:t>
            </a:r>
            <a:endParaRPr lang="en-US" sz="1200" b="1" dirty="0"/>
          </a:p>
        </p:txBody>
      </p:sp>
      <p:sp>
        <p:nvSpPr>
          <p:cNvPr id="10" name="Rectangle 9"/>
          <p:cNvSpPr/>
          <p:nvPr/>
        </p:nvSpPr>
        <p:spPr>
          <a:xfrm>
            <a:off x="3148780" y="3795485"/>
            <a:ext cx="5770345" cy="533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VMBUS</a:t>
            </a:r>
            <a:endParaRPr lang="en-US" sz="1400" b="1" dirty="0"/>
          </a:p>
        </p:txBody>
      </p:sp>
      <p:sp>
        <p:nvSpPr>
          <p:cNvPr id="11" name="Rectangle 10"/>
          <p:cNvSpPr/>
          <p:nvPr/>
        </p:nvSpPr>
        <p:spPr>
          <a:xfrm>
            <a:off x="5378560" y="1785256"/>
            <a:ext cx="1470398" cy="1905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t>Hyper-V</a:t>
            </a:r>
          </a:p>
          <a:p>
            <a:pPr algn="ctr"/>
            <a:r>
              <a:rPr lang="en-US" sz="1600" b="1" dirty="0" smtClean="0"/>
              <a:t>Integrated Shared Memory</a:t>
            </a:r>
          </a:p>
          <a:p>
            <a:pPr algn="ctr"/>
            <a:r>
              <a:rPr lang="en-US" sz="1600" b="1" dirty="0" err="1" smtClean="0"/>
              <a:t>Comms</a:t>
            </a:r>
            <a:endParaRPr lang="en-US" sz="1600" b="1" dirty="0" smtClean="0"/>
          </a:p>
          <a:p>
            <a:pPr algn="ctr"/>
            <a:endParaRPr lang="en-US" sz="1400" dirty="0"/>
          </a:p>
        </p:txBody>
      </p:sp>
      <p:sp>
        <p:nvSpPr>
          <p:cNvPr id="12" name="Rectangle 11"/>
          <p:cNvSpPr/>
          <p:nvPr/>
        </p:nvSpPr>
        <p:spPr>
          <a:xfrm>
            <a:off x="7369792" y="1828800"/>
            <a:ext cx="1520312" cy="381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RDP</a:t>
            </a:r>
            <a:endParaRPr lang="en-US" sz="1400" b="1" dirty="0"/>
          </a:p>
        </p:txBody>
      </p:sp>
      <p:sp>
        <p:nvSpPr>
          <p:cNvPr id="13" name="Rectangle 12"/>
          <p:cNvSpPr/>
          <p:nvPr/>
        </p:nvSpPr>
        <p:spPr>
          <a:xfrm>
            <a:off x="3163289" y="4470237"/>
            <a:ext cx="142203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400" b="1" dirty="0" smtClean="0"/>
              <a:t>GPU</a:t>
            </a:r>
            <a:endParaRPr lang="en-US" sz="1400" b="1" dirty="0"/>
          </a:p>
        </p:txBody>
      </p:sp>
      <p:sp>
        <p:nvSpPr>
          <p:cNvPr id="14" name="TextBox 13"/>
          <p:cNvSpPr txBox="1"/>
          <p:nvPr/>
        </p:nvSpPr>
        <p:spPr>
          <a:xfrm>
            <a:off x="948851" y="2675251"/>
            <a:ext cx="1828324" cy="2833033"/>
          </a:xfrm>
          <a:prstGeom prst="wedgeRoundRectCallout">
            <a:avLst>
              <a:gd name="adj1" fmla="val 60583"/>
              <a:gd name="adj2" fmla="val 21967"/>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73038" indent="-173038">
              <a:buFont typeface="Arial" pitchFamily="34" charset="0"/>
              <a:buChar char="•"/>
            </a:pPr>
            <a:r>
              <a:rPr lang="en-US" sz="1400" dirty="0" smtClean="0">
                <a:solidFill>
                  <a:schemeClr val="bg1"/>
                </a:solidFill>
                <a:latin typeface="Segoe" pitchFamily="34" charset="0"/>
              </a:rPr>
              <a:t>VGPU output  rendered to physical GPU via DirectX. </a:t>
            </a:r>
          </a:p>
          <a:p>
            <a:pPr marL="173038" indent="-173038">
              <a:buFont typeface="Arial" pitchFamily="34" charset="0"/>
              <a:buChar char="•"/>
            </a:pPr>
            <a:endParaRPr lang="en-US" sz="1400" dirty="0" smtClean="0">
              <a:solidFill>
                <a:schemeClr val="bg1"/>
              </a:solidFill>
              <a:latin typeface="Segoe" pitchFamily="34" charset="0"/>
            </a:endParaRPr>
          </a:p>
          <a:p>
            <a:pPr marL="173038" indent="-173038">
              <a:buFont typeface="Arial" pitchFamily="34" charset="0"/>
              <a:buChar char="•"/>
            </a:pPr>
            <a:r>
              <a:rPr lang="en-US" sz="1400" dirty="0" smtClean="0">
                <a:solidFill>
                  <a:schemeClr val="bg1"/>
                </a:solidFill>
                <a:latin typeface="Segoe" pitchFamily="34" charset="0"/>
              </a:rPr>
              <a:t>Screen deltas captured from GPU.</a:t>
            </a:r>
          </a:p>
          <a:p>
            <a:pPr marL="173038" indent="-173038">
              <a:buFont typeface="Arial" pitchFamily="34" charset="0"/>
              <a:buChar char="•"/>
            </a:pPr>
            <a:endParaRPr lang="en-US" sz="1400" dirty="0" smtClean="0">
              <a:solidFill>
                <a:schemeClr val="bg1"/>
              </a:solidFill>
              <a:latin typeface="Segoe" pitchFamily="34" charset="0"/>
            </a:endParaRPr>
          </a:p>
          <a:p>
            <a:pPr marL="173038" indent="-173038">
              <a:buFont typeface="Arial" pitchFamily="34" charset="0"/>
              <a:buChar char="•"/>
            </a:pPr>
            <a:r>
              <a:rPr lang="en-US" sz="1400" dirty="0" smtClean="0">
                <a:solidFill>
                  <a:schemeClr val="bg1"/>
                </a:solidFill>
                <a:latin typeface="Segoe" pitchFamily="34" charset="0"/>
              </a:rPr>
              <a:t>First phase of CODEC runs on GPU.</a:t>
            </a:r>
          </a:p>
        </p:txBody>
      </p:sp>
      <p:sp>
        <p:nvSpPr>
          <p:cNvPr id="15" name="TextBox 14"/>
          <p:cNvSpPr txBox="1"/>
          <p:nvPr/>
        </p:nvSpPr>
        <p:spPr>
          <a:xfrm>
            <a:off x="5155052" y="1258771"/>
            <a:ext cx="2640912" cy="340519"/>
          </a:xfrm>
          <a:prstGeom prst="wedgeRoundRectCallout">
            <a:avLst>
              <a:gd name="adj1" fmla="val -20028"/>
              <a:gd name="adj2" fmla="val 90602"/>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solidFill>
                  <a:schemeClr val="bg1"/>
                </a:solidFill>
                <a:latin typeface="Segoe" pitchFamily="34" charset="0"/>
              </a:rPr>
              <a:t>Inter-VM Communications</a:t>
            </a:r>
          </a:p>
        </p:txBody>
      </p:sp>
      <p:sp>
        <p:nvSpPr>
          <p:cNvPr id="16" name="TextBox 15"/>
          <p:cNvSpPr txBox="1"/>
          <p:nvPr/>
        </p:nvSpPr>
        <p:spPr>
          <a:xfrm>
            <a:off x="6391256" y="4448632"/>
            <a:ext cx="1906498" cy="919401"/>
          </a:xfrm>
          <a:prstGeom prst="wedgeRoundRectCallout">
            <a:avLst>
              <a:gd name="adj1" fmla="val -61209"/>
              <a:gd name="adj2" fmla="val 20867"/>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solidFill>
                  <a:schemeClr val="bg1"/>
                </a:solidFill>
                <a:latin typeface="Segoe" pitchFamily="34" charset="0"/>
              </a:rPr>
              <a:t>Optionally offloads CODEC from CPU/GPU increasing fidelity and scale.</a:t>
            </a:r>
          </a:p>
        </p:txBody>
      </p:sp>
      <p:sp>
        <p:nvSpPr>
          <p:cNvPr id="17" name="TextBox 16"/>
          <p:cNvSpPr txBox="1"/>
          <p:nvPr/>
        </p:nvSpPr>
        <p:spPr>
          <a:xfrm>
            <a:off x="9294599" y="1814286"/>
            <a:ext cx="1828324" cy="510778"/>
          </a:xfrm>
          <a:prstGeom prst="wedgeRoundRectCallout">
            <a:avLst>
              <a:gd name="adj1" fmla="val -60960"/>
              <a:gd name="adj2" fmla="val -20766"/>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solidFill>
                  <a:schemeClr val="bg1"/>
                </a:solidFill>
                <a:latin typeface="Segoe" pitchFamily="34" charset="0"/>
              </a:rPr>
              <a:t>Protocol Fundamentals (e.g. </a:t>
            </a:r>
            <a:r>
              <a:rPr lang="en-US" sz="1200" dirty="0" err="1" smtClean="0">
                <a:solidFill>
                  <a:schemeClr val="bg1"/>
                </a:solidFill>
                <a:latin typeface="Segoe" pitchFamily="34" charset="0"/>
              </a:rPr>
              <a:t>Authn</a:t>
            </a:r>
            <a:r>
              <a:rPr lang="en-US" sz="1200" dirty="0" smtClean="0">
                <a:solidFill>
                  <a:schemeClr val="bg1"/>
                </a:solidFill>
                <a:latin typeface="Segoe" pitchFamily="34" charset="0"/>
              </a:rPr>
              <a:t>, Encryption)</a:t>
            </a:r>
          </a:p>
        </p:txBody>
      </p:sp>
      <p:sp>
        <p:nvSpPr>
          <p:cNvPr id="18" name="TextBox 17"/>
          <p:cNvSpPr txBox="1"/>
          <p:nvPr/>
        </p:nvSpPr>
        <p:spPr>
          <a:xfrm>
            <a:off x="9347766" y="3033487"/>
            <a:ext cx="1823486" cy="1055608"/>
          </a:xfrm>
          <a:prstGeom prst="wedgeRoundRectCallout">
            <a:avLst>
              <a:gd name="adj1" fmla="val -66314"/>
              <a:gd name="adj2" fmla="val -23116"/>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err="1" smtClean="0">
                <a:solidFill>
                  <a:schemeClr val="bg1"/>
                </a:solidFill>
                <a:latin typeface="Segoe" pitchFamily="34" charset="0"/>
              </a:rPr>
              <a:t>vGPU</a:t>
            </a:r>
            <a:r>
              <a:rPr lang="en-US" sz="1400" dirty="0" smtClean="0">
                <a:solidFill>
                  <a:schemeClr val="bg1"/>
                </a:solidFill>
                <a:latin typeface="Segoe" pitchFamily="34" charset="0"/>
              </a:rPr>
              <a:t> (WDDM)  driver exposes parent GPU to guest OS.</a:t>
            </a:r>
          </a:p>
        </p:txBody>
      </p:sp>
      <p:sp>
        <p:nvSpPr>
          <p:cNvPr id="19" name="Rectangle 18"/>
          <p:cNvSpPr/>
          <p:nvPr/>
        </p:nvSpPr>
        <p:spPr>
          <a:xfrm>
            <a:off x="4686892" y="4448629"/>
            <a:ext cx="1422030" cy="9968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err="1" smtClean="0"/>
              <a:t>RemoteFX</a:t>
            </a:r>
            <a:r>
              <a:rPr lang="en-US" sz="1400" b="1" dirty="0" smtClean="0"/>
              <a:t> Hardware ASIC and Driver</a:t>
            </a:r>
            <a:endParaRPr lang="en-US" sz="1400" b="1" dirty="0"/>
          </a:p>
        </p:txBody>
      </p:sp>
      <p:sp>
        <p:nvSpPr>
          <p:cNvPr id="23" name="TextBox 22"/>
          <p:cNvSpPr txBox="1"/>
          <p:nvPr/>
        </p:nvSpPr>
        <p:spPr>
          <a:xfrm>
            <a:off x="507868" y="1219202"/>
            <a:ext cx="3250353" cy="338554"/>
          </a:xfrm>
          <a:prstGeom prst="rect">
            <a:avLst/>
          </a:prstGeom>
          <a:noFill/>
        </p:spPr>
        <p:txBody>
          <a:bodyPr wrap="square" rtlCol="0">
            <a:spAutoFit/>
          </a:bodyPr>
          <a:lstStyle/>
          <a:p>
            <a:r>
              <a:rPr lang="en-US" sz="1600" b="1" dirty="0" smtClean="0">
                <a:solidFill>
                  <a:schemeClr val="accent5">
                    <a:lumMod val="25000"/>
                  </a:schemeClr>
                </a:solidFill>
                <a:latin typeface="Segoe" pitchFamily="34" charset="0"/>
              </a:rPr>
              <a:t>WS08 R2 SP1 Hyper-V Server</a:t>
            </a:r>
          </a:p>
        </p:txBody>
      </p:sp>
      <p:sp>
        <p:nvSpPr>
          <p:cNvPr id="20" name="Slide Number Placeholder 1"/>
          <p:cNvSpPr txBox="1">
            <a:spLocks/>
          </p:cNvSpPr>
          <p:nvPr/>
        </p:nvSpPr>
        <p:spPr>
          <a:xfrm>
            <a:off x="8735325" y="6356351"/>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CBFD4B29-B783-4040-9EC3-185A4F59C67A}" type="slidenum">
              <a:rPr lang="en-US" smtClean="0"/>
              <a:pPr/>
              <a:t>8</a:t>
            </a:fld>
            <a:endParaRPr lang="en-US" dirty="0"/>
          </a:p>
        </p:txBody>
      </p:sp>
    </p:spTree>
    <p:extLst>
      <p:ext uri="{BB962C8B-B14F-4D97-AF65-F5344CB8AC3E}">
        <p14:creationId xmlns:p14="http://schemas.microsoft.com/office/powerpoint/2010/main" val="2279812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bwMode="auto">
          <a:xfrm>
            <a:off x="6104085" y="1023259"/>
            <a:ext cx="6084739" cy="5203371"/>
          </a:xfrm>
          <a:prstGeom prst="rect">
            <a:avLst/>
          </a:prstGeom>
          <a:solidFill>
            <a:schemeClr val="tx1">
              <a:lumMod val="95000"/>
              <a:alpha val="16000"/>
            </a:schemeClr>
          </a:soli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84" name="Rectangle 83"/>
          <p:cNvSpPr/>
          <p:nvPr/>
        </p:nvSpPr>
        <p:spPr bwMode="auto">
          <a:xfrm>
            <a:off x="0" y="957944"/>
            <a:ext cx="3289047" cy="5500914"/>
          </a:xfrm>
          <a:prstGeom prst="rect">
            <a:avLst/>
          </a:prstGeom>
          <a:solidFill>
            <a:schemeClr val="tx1">
              <a:lumMod val="95000"/>
              <a:alpha val="16000"/>
            </a:schemeClr>
          </a:soli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a:xfrm>
            <a:off x="0" y="275350"/>
            <a:ext cx="11927639" cy="443198"/>
          </a:xfrm>
        </p:spPr>
        <p:txBody>
          <a:bodyPr anchor="ctr"/>
          <a:lstStyle/>
          <a:p>
            <a:pPr algn="ctr"/>
            <a:r>
              <a:rPr lang="en-US" sz="3200" dirty="0" err="1" smtClean="0"/>
              <a:t>RemoteFX</a:t>
            </a:r>
            <a:r>
              <a:rPr lang="en-US" sz="3200" dirty="0" smtClean="0"/>
              <a:t>-for-RDVH (VDI) Virtual GPU and Rendering Pipeline</a:t>
            </a:r>
            <a:endParaRPr lang="en-US" sz="3200" dirty="0"/>
          </a:p>
        </p:txBody>
      </p:sp>
      <p:sp>
        <p:nvSpPr>
          <p:cNvPr id="7" name="Rectangle 6"/>
          <p:cNvSpPr/>
          <p:nvPr/>
        </p:nvSpPr>
        <p:spPr bwMode="auto">
          <a:xfrm>
            <a:off x="6476525" y="1291772"/>
            <a:ext cx="2563522" cy="1719943"/>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rPr>
              <a:t>IE9</a:t>
            </a:r>
          </a:p>
        </p:txBody>
      </p:sp>
      <p:grpSp>
        <p:nvGrpSpPr>
          <p:cNvPr id="77" name="Group 76"/>
          <p:cNvGrpSpPr/>
          <p:nvPr/>
        </p:nvGrpSpPr>
        <p:grpSpPr>
          <a:xfrm>
            <a:off x="9325420" y="1306285"/>
            <a:ext cx="2553849" cy="1727200"/>
            <a:chOff x="6995887" y="1306285"/>
            <a:chExt cx="1915886" cy="1727200"/>
          </a:xfrm>
        </p:grpSpPr>
        <p:sp>
          <p:nvSpPr>
            <p:cNvPr id="5" name="Rectangle 4"/>
            <p:cNvSpPr/>
            <p:nvPr/>
          </p:nvSpPr>
          <p:spPr bwMode="auto">
            <a:xfrm>
              <a:off x="6995887" y="1306285"/>
              <a:ext cx="1915886" cy="1727200"/>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8" name="TextBox 7"/>
            <p:cNvSpPr txBox="1"/>
            <p:nvPr/>
          </p:nvSpPr>
          <p:spPr>
            <a:xfrm>
              <a:off x="7300689" y="1785257"/>
              <a:ext cx="1335314" cy="738664"/>
            </a:xfrm>
            <a:prstGeom prst="rect">
              <a:avLst/>
            </a:prstGeom>
            <a:noFill/>
          </p:spPr>
          <p:txBody>
            <a:bodyPr wrap="square" lIns="0" tIns="0" rIns="0" bIns="0" rtlCol="0">
              <a:spAutoFit/>
            </a:bodyPr>
            <a:lstStyle/>
            <a:p>
              <a:pPr algn="ctr"/>
              <a:r>
                <a:rPr lang="en-US" sz="2400" dirty="0" smtClean="0">
                  <a:gradFill>
                    <a:gsLst>
                      <a:gs pos="0">
                        <a:schemeClr val="tx1"/>
                      </a:gs>
                      <a:gs pos="86000">
                        <a:schemeClr val="tx1"/>
                      </a:gs>
                    </a:gsLst>
                    <a:lin ang="5400000" scaled="0"/>
                  </a:gradFill>
                </a:rPr>
                <a:t>Windows </a:t>
              </a:r>
            </a:p>
            <a:p>
              <a:pPr algn="ctr"/>
              <a:r>
                <a:rPr lang="en-US" sz="2400" dirty="0" smtClean="0">
                  <a:gradFill>
                    <a:gsLst>
                      <a:gs pos="0">
                        <a:schemeClr val="tx1"/>
                      </a:gs>
                      <a:gs pos="86000">
                        <a:schemeClr val="tx1"/>
                      </a:gs>
                    </a:gsLst>
                    <a:lin ang="5400000" scaled="0"/>
                  </a:gradFill>
                </a:rPr>
                <a:t>App</a:t>
              </a:r>
            </a:p>
          </p:txBody>
        </p:sp>
      </p:grpSp>
      <p:sp>
        <p:nvSpPr>
          <p:cNvPr id="19" name="Rectangle 18"/>
          <p:cNvSpPr/>
          <p:nvPr/>
        </p:nvSpPr>
        <p:spPr bwMode="auto">
          <a:xfrm>
            <a:off x="541727" y="1161145"/>
            <a:ext cx="2205593" cy="1182912"/>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chemeClr val="bg1"/>
                </a:solidFill>
              </a:rPr>
              <a:t>RemoteFX</a:t>
            </a:r>
            <a:r>
              <a:rPr lang="en-US" dirty="0" smtClean="0">
                <a:solidFill>
                  <a:schemeClr val="bg1"/>
                </a:solidFill>
              </a:rPr>
              <a:t> Hyper-V VM Bus Parent Integration</a:t>
            </a:r>
          </a:p>
        </p:txBody>
      </p:sp>
      <p:grpSp>
        <p:nvGrpSpPr>
          <p:cNvPr id="75" name="Group 74"/>
          <p:cNvGrpSpPr/>
          <p:nvPr/>
        </p:nvGrpSpPr>
        <p:grpSpPr>
          <a:xfrm>
            <a:off x="362763" y="2344852"/>
            <a:ext cx="2563522" cy="1124063"/>
            <a:chOff x="290286" y="2243251"/>
            <a:chExt cx="1923142" cy="1124063"/>
          </a:xfrm>
        </p:grpSpPr>
        <p:sp>
          <p:nvSpPr>
            <p:cNvPr id="16" name="Rectangle 15"/>
            <p:cNvSpPr/>
            <p:nvPr/>
          </p:nvSpPr>
          <p:spPr bwMode="auto">
            <a:xfrm>
              <a:off x="290286" y="2510971"/>
              <a:ext cx="1923142" cy="856343"/>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bg1"/>
                  </a:solidFill>
                </a:rPr>
                <a:t>RCC</a:t>
              </a:r>
            </a:p>
          </p:txBody>
        </p:sp>
        <p:cxnSp>
          <p:nvCxnSpPr>
            <p:cNvPr id="26" name="Straight Arrow Connector 25"/>
            <p:cNvCxnSpPr>
              <a:stCxn id="19" idx="2"/>
              <a:endCxn id="16" idx="0"/>
            </p:cNvCxnSpPr>
            <p:nvPr/>
          </p:nvCxnSpPr>
          <p:spPr>
            <a:xfrm rot="5400000">
              <a:off x="1117600" y="2376714"/>
              <a:ext cx="26851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bwMode="auto">
          <a:xfrm>
            <a:off x="3646974" y="2699658"/>
            <a:ext cx="2253965" cy="2191657"/>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bg1"/>
                </a:solidFill>
              </a:rPr>
              <a:t>Hyper-V VMBUS</a:t>
            </a:r>
          </a:p>
          <a:p>
            <a:pPr algn="ctr" defTabSz="914099"/>
            <a:r>
              <a:rPr lang="en-US" sz="2400" dirty="0" smtClean="0">
                <a:solidFill>
                  <a:schemeClr val="bg1"/>
                </a:solidFill>
              </a:rPr>
              <a:t>Shared Memory</a:t>
            </a:r>
          </a:p>
          <a:p>
            <a:pPr algn="ctr" defTabSz="914099"/>
            <a:r>
              <a:rPr lang="en-US" sz="2400" dirty="0" err="1" smtClean="0">
                <a:solidFill>
                  <a:schemeClr val="bg1"/>
                </a:solidFill>
              </a:rPr>
              <a:t>Comms</a:t>
            </a:r>
            <a:endParaRPr lang="en-US" sz="2400" dirty="0" smtClean="0">
              <a:solidFill>
                <a:schemeClr val="bg1"/>
              </a:solidFill>
            </a:endParaRPr>
          </a:p>
        </p:txBody>
      </p:sp>
      <p:cxnSp>
        <p:nvCxnSpPr>
          <p:cNvPr id="29" name="Straight Arrow Connector 28"/>
          <p:cNvCxnSpPr/>
          <p:nvPr/>
        </p:nvCxnSpPr>
        <p:spPr>
          <a:xfrm rot="16200000" flipV="1">
            <a:off x="2947358" y="3019671"/>
            <a:ext cx="678545" cy="7206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5" idx="1"/>
            <a:endCxn id="23" idx="3"/>
          </p:cNvCxnSpPr>
          <p:nvPr/>
        </p:nvCxnSpPr>
        <p:spPr>
          <a:xfrm rot="10800000">
            <a:off x="5900941" y="3795486"/>
            <a:ext cx="619117" cy="5152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367599" y="3469709"/>
            <a:ext cx="2553849" cy="782977"/>
            <a:chOff x="304799" y="3368108"/>
            <a:chExt cx="1915886" cy="782977"/>
          </a:xfrm>
        </p:grpSpPr>
        <p:sp>
          <p:nvSpPr>
            <p:cNvPr id="20" name="Rectangle 19"/>
            <p:cNvSpPr/>
            <p:nvPr/>
          </p:nvSpPr>
          <p:spPr bwMode="auto">
            <a:xfrm>
              <a:off x="304799" y="3599542"/>
              <a:ext cx="1915886" cy="55154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rPr>
                <a:t>DX9 APIs</a:t>
              </a:r>
            </a:p>
          </p:txBody>
        </p:sp>
        <p:cxnSp>
          <p:nvCxnSpPr>
            <p:cNvPr id="34" name="Straight Arrow Connector 33"/>
            <p:cNvCxnSpPr>
              <a:stCxn id="16" idx="2"/>
              <a:endCxn id="20" idx="0"/>
            </p:cNvCxnSpPr>
            <p:nvPr/>
          </p:nvCxnSpPr>
          <p:spPr>
            <a:xfrm rot="5400000">
              <a:off x="1146628" y="3483428"/>
              <a:ext cx="23222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bwMode="auto">
          <a:xfrm>
            <a:off x="8128306" y="4894038"/>
            <a:ext cx="2205593" cy="1182912"/>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chemeClr val="bg1"/>
                </a:solidFill>
              </a:rPr>
              <a:t>RemoteFX</a:t>
            </a:r>
            <a:r>
              <a:rPr lang="en-US" dirty="0" smtClean="0">
                <a:solidFill>
                  <a:schemeClr val="bg1"/>
                </a:solidFill>
              </a:rPr>
              <a:t> Hyper-V VM Bus Child Integration</a:t>
            </a:r>
          </a:p>
        </p:txBody>
      </p:sp>
      <p:grpSp>
        <p:nvGrpSpPr>
          <p:cNvPr id="76" name="Group 75"/>
          <p:cNvGrpSpPr/>
          <p:nvPr/>
        </p:nvGrpSpPr>
        <p:grpSpPr>
          <a:xfrm>
            <a:off x="6520056" y="4034970"/>
            <a:ext cx="5407583" cy="859068"/>
            <a:chOff x="4891316" y="4034970"/>
            <a:chExt cx="4056744" cy="859068"/>
          </a:xfrm>
        </p:grpSpPr>
        <p:sp>
          <p:nvSpPr>
            <p:cNvPr id="15" name="Rectangle 14"/>
            <p:cNvSpPr/>
            <p:nvPr/>
          </p:nvSpPr>
          <p:spPr bwMode="auto">
            <a:xfrm>
              <a:off x="4891316" y="4034970"/>
              <a:ext cx="4056744" cy="551543"/>
            </a:xfrm>
            <a:prstGeom prst="rect">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bg1"/>
                  </a:solidFill>
                </a:rPr>
                <a:t>RemoteFX VGPU Driver</a:t>
              </a:r>
            </a:p>
          </p:txBody>
        </p:sp>
        <p:cxnSp>
          <p:nvCxnSpPr>
            <p:cNvPr id="35" name="Straight Arrow Connector 34"/>
            <p:cNvCxnSpPr>
              <a:stCxn id="18" idx="0"/>
              <a:endCxn id="15" idx="2"/>
            </p:cNvCxnSpPr>
            <p:nvPr/>
          </p:nvCxnSpPr>
          <p:spPr>
            <a:xfrm rot="16200000" flipV="1">
              <a:off x="6768647" y="4737555"/>
              <a:ext cx="307525" cy="54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7758286" y="3831770"/>
            <a:ext cx="2824714" cy="203200"/>
            <a:chOff x="5820230" y="3831770"/>
            <a:chExt cx="2119087" cy="203200"/>
          </a:xfrm>
        </p:grpSpPr>
        <p:cxnSp>
          <p:nvCxnSpPr>
            <p:cNvPr id="42" name="Straight Arrow Connector 41"/>
            <p:cNvCxnSpPr>
              <a:stCxn id="9" idx="2"/>
              <a:endCxn id="15" idx="0"/>
            </p:cNvCxnSpPr>
            <p:nvPr/>
          </p:nvCxnSpPr>
          <p:spPr>
            <a:xfrm rot="5400000">
              <a:off x="7327903" y="3423556"/>
              <a:ext cx="203199" cy="10196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1" idx="2"/>
              <a:endCxn id="15" idx="0"/>
            </p:cNvCxnSpPr>
            <p:nvPr/>
          </p:nvCxnSpPr>
          <p:spPr>
            <a:xfrm rot="16200000" flipH="1">
              <a:off x="6271988" y="3387270"/>
              <a:ext cx="195942" cy="10994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6481361" y="3012508"/>
            <a:ext cx="2553849" cy="826521"/>
            <a:chOff x="4862287" y="3012507"/>
            <a:chExt cx="1915886" cy="826521"/>
          </a:xfrm>
        </p:grpSpPr>
        <p:sp>
          <p:nvSpPr>
            <p:cNvPr id="11" name="Rectangle 10"/>
            <p:cNvSpPr/>
            <p:nvPr/>
          </p:nvSpPr>
          <p:spPr bwMode="auto">
            <a:xfrm>
              <a:off x="4862287" y="3287485"/>
              <a:ext cx="1915886" cy="55154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rPr>
                <a:t>DX9 APIs</a:t>
              </a:r>
            </a:p>
          </p:txBody>
        </p:sp>
        <p:cxnSp>
          <p:nvCxnSpPr>
            <p:cNvPr id="44" name="Straight Arrow Connector 43"/>
            <p:cNvCxnSpPr>
              <a:stCxn id="7" idx="2"/>
              <a:endCxn id="11" idx="0"/>
            </p:cNvCxnSpPr>
            <p:nvPr/>
          </p:nvCxnSpPr>
          <p:spPr>
            <a:xfrm rot="5400000">
              <a:off x="5682345" y="3149599"/>
              <a:ext cx="275771"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9306073" y="3033485"/>
            <a:ext cx="2553849" cy="798287"/>
            <a:chOff x="6981373" y="3033484"/>
            <a:chExt cx="1915886" cy="798287"/>
          </a:xfrm>
        </p:grpSpPr>
        <p:sp>
          <p:nvSpPr>
            <p:cNvPr id="9" name="Rectangle 8"/>
            <p:cNvSpPr/>
            <p:nvPr/>
          </p:nvSpPr>
          <p:spPr bwMode="auto">
            <a:xfrm>
              <a:off x="6981373" y="3280228"/>
              <a:ext cx="1915886" cy="55154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rPr>
                <a:t>GDI</a:t>
              </a:r>
            </a:p>
          </p:txBody>
        </p:sp>
        <p:cxnSp>
          <p:nvCxnSpPr>
            <p:cNvPr id="49" name="Straight Arrow Connector 48"/>
            <p:cNvCxnSpPr>
              <a:stCxn id="5" idx="2"/>
            </p:cNvCxnSpPr>
            <p:nvPr/>
          </p:nvCxnSpPr>
          <p:spPr>
            <a:xfrm rot="16200000" flipH="1">
              <a:off x="7826037" y="3161277"/>
              <a:ext cx="262051" cy="6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367599" y="4253478"/>
            <a:ext cx="2553849" cy="1218408"/>
            <a:chOff x="290285" y="4151878"/>
            <a:chExt cx="1915886" cy="1218408"/>
          </a:xfrm>
        </p:grpSpPr>
        <p:sp>
          <p:nvSpPr>
            <p:cNvPr id="21" name="Rectangle 20"/>
            <p:cNvSpPr/>
            <p:nvPr/>
          </p:nvSpPr>
          <p:spPr bwMode="auto">
            <a:xfrm>
              <a:off x="290285" y="4397828"/>
              <a:ext cx="1915886" cy="972458"/>
            </a:xfrm>
            <a:prstGeom prst="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rPr>
                <a:t>GPU Vendor Driver</a:t>
              </a:r>
            </a:p>
          </p:txBody>
        </p:sp>
        <p:cxnSp>
          <p:nvCxnSpPr>
            <p:cNvPr id="61" name="Straight Arrow Connector 60"/>
            <p:cNvCxnSpPr>
              <a:stCxn id="20" idx="2"/>
              <a:endCxn id="21" idx="0"/>
            </p:cNvCxnSpPr>
            <p:nvPr/>
          </p:nvCxnSpPr>
          <p:spPr>
            <a:xfrm rot="5400000">
              <a:off x="1124857" y="4274456"/>
              <a:ext cx="246743"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367599" y="5472680"/>
            <a:ext cx="2553849" cy="782977"/>
            <a:chOff x="283029" y="5371079"/>
            <a:chExt cx="1915886" cy="782977"/>
          </a:xfrm>
        </p:grpSpPr>
        <p:sp>
          <p:nvSpPr>
            <p:cNvPr id="24" name="Rectangle 23"/>
            <p:cNvSpPr/>
            <p:nvPr/>
          </p:nvSpPr>
          <p:spPr bwMode="auto">
            <a:xfrm>
              <a:off x="283029" y="5696855"/>
              <a:ext cx="1915886" cy="457201"/>
            </a:xfrm>
            <a:prstGeom prst="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rPr>
                <a:t>GPU</a:t>
              </a:r>
            </a:p>
          </p:txBody>
        </p:sp>
        <p:cxnSp>
          <p:nvCxnSpPr>
            <p:cNvPr id="67" name="Straight Arrow Connector 66"/>
            <p:cNvCxnSpPr>
              <a:stCxn id="21" idx="2"/>
              <a:endCxn id="24" idx="0"/>
            </p:cNvCxnSpPr>
            <p:nvPr/>
          </p:nvCxnSpPr>
          <p:spPr>
            <a:xfrm rot="5400000">
              <a:off x="1077688" y="5533570"/>
              <a:ext cx="326569"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7" name="TextBox 96"/>
          <p:cNvSpPr txBox="1"/>
          <p:nvPr/>
        </p:nvSpPr>
        <p:spPr>
          <a:xfrm rot="3675706">
            <a:off x="6991102" y="3344811"/>
            <a:ext cx="4235864" cy="553998"/>
          </a:xfrm>
          <a:prstGeom prst="rect">
            <a:avLst/>
          </a:prstGeom>
          <a:noFill/>
        </p:spPr>
        <p:txBody>
          <a:bodyPr wrap="square" lIns="0" tIns="0" rIns="0" bIns="0" rtlCol="0">
            <a:spAutoFit/>
          </a:bodyPr>
          <a:lstStyle/>
          <a:p>
            <a:pPr algn="ctr"/>
            <a:r>
              <a:rPr lang="en-US" sz="3600" dirty="0" smtClean="0">
                <a:gradFill>
                  <a:gsLst>
                    <a:gs pos="0">
                      <a:schemeClr val="tx1"/>
                    </a:gs>
                    <a:gs pos="86000">
                      <a:schemeClr val="tx1"/>
                    </a:gs>
                  </a:gsLst>
                  <a:lin ang="5400000" scaled="0"/>
                </a:gradFill>
              </a:rPr>
              <a:t>W7 Child Partition</a:t>
            </a:r>
          </a:p>
        </p:txBody>
      </p:sp>
      <p:sp>
        <p:nvSpPr>
          <p:cNvPr id="96" name="TextBox 95"/>
          <p:cNvSpPr txBox="1"/>
          <p:nvPr/>
        </p:nvSpPr>
        <p:spPr>
          <a:xfrm rot="3675706">
            <a:off x="-544688" y="3067812"/>
            <a:ext cx="4235864" cy="1107996"/>
          </a:xfrm>
          <a:prstGeom prst="rect">
            <a:avLst/>
          </a:prstGeom>
          <a:noFill/>
        </p:spPr>
        <p:txBody>
          <a:bodyPr wrap="square" lIns="0" tIns="0" rIns="0" bIns="0" rtlCol="0">
            <a:spAutoFit/>
          </a:bodyPr>
          <a:lstStyle/>
          <a:p>
            <a:pPr algn="ctr"/>
            <a:r>
              <a:rPr lang="en-US" sz="3600" dirty="0" smtClean="0">
                <a:gradFill>
                  <a:gsLst>
                    <a:gs pos="0">
                      <a:schemeClr val="tx1"/>
                    </a:gs>
                    <a:gs pos="86000">
                      <a:schemeClr val="tx1"/>
                    </a:gs>
                  </a:gsLst>
                  <a:lin ang="5400000" scaled="0"/>
                </a:gradFill>
              </a:rPr>
              <a:t>Hyper-V Parent Partition</a:t>
            </a:r>
          </a:p>
        </p:txBody>
      </p:sp>
      <p:sp>
        <p:nvSpPr>
          <p:cNvPr id="40" name="Slide Number Placeholder 1"/>
          <p:cNvSpPr txBox="1">
            <a:spLocks/>
          </p:cNvSpPr>
          <p:nvPr/>
        </p:nvSpPr>
        <p:spPr>
          <a:xfrm>
            <a:off x="8735325" y="6356351"/>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CBFD4B29-B783-4040-9EC3-185A4F59C67A}" type="slidenum">
              <a:rPr lang="en-US" smtClean="0"/>
              <a:pPr/>
              <a:t>9</a:t>
            </a:fld>
            <a:endParaRPr lang="en-US" dirty="0"/>
          </a:p>
        </p:txBody>
      </p:sp>
    </p:spTree>
    <p:extLst>
      <p:ext uri="{BB962C8B-B14F-4D97-AF65-F5344CB8AC3E}">
        <p14:creationId xmlns:p14="http://schemas.microsoft.com/office/powerpoint/2010/main" val="263743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96"/>
                                        </p:tgtEl>
                                      </p:cBhvr>
                                    </p:animEffect>
                                    <p:set>
                                      <p:cBhvr>
                                        <p:cTn id="7" dur="1" fill="hold">
                                          <p:stCondLst>
                                            <p:cond delay="999"/>
                                          </p:stCondLst>
                                        </p:cTn>
                                        <p:tgtEl>
                                          <p:spTgt spid="9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97"/>
                                        </p:tgtEl>
                                      </p:cBhvr>
                                    </p:animEffect>
                                    <p:set>
                                      <p:cBhvr>
                                        <p:cTn id="10" dur="1" fill="hold">
                                          <p:stCondLst>
                                            <p:cond delay="999"/>
                                          </p:stCondLst>
                                        </p:cTn>
                                        <p:tgtEl>
                                          <p:spTgt spid="9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2000"/>
                                        <p:tgtEl>
                                          <p:spTgt spid="7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2000"/>
                                        <p:tgtEl>
                                          <p:spTgt spid="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childTnLst>
                                </p:cTn>
                              </p:par>
                              <p:par>
                                <p:cTn id="37" presetID="10" presetClass="entr" presetSubtype="0"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2000"/>
                                        <p:tgtEl>
                                          <p:spTgt spid="7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2000"/>
                                        <p:tgtEl>
                                          <p:spTgt spid="48"/>
                                        </p:tgtEl>
                                      </p:cBhvr>
                                    </p:animEffect>
                                  </p:childTnLst>
                                </p:cTn>
                              </p:par>
                              <p:par>
                                <p:cTn id="45" presetID="10"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20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20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20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2000"/>
                                        <p:tgtEl>
                                          <p:spTgt spid="6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fade">
                                      <p:cBhvr>
                                        <p:cTn id="72" dur="2000"/>
                                        <p:tgtEl>
                                          <p:spTgt spid="7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fade">
                                      <p:cBhvr>
                                        <p:cTn id="77"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3" grpId="0" animBg="1"/>
      <p:bldP spid="18" grpId="0" animBg="1"/>
      <p:bldP spid="97" grpId="0"/>
      <p:bldP spid="96" grpId="0"/>
    </p:bld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Karthik Lakshminarayanan</External_x0020_Speaker>
    <Session_x0020_Code xmlns="2295e2e7-0eeb-498e-8716-217bb2ee6ee3">VIR 313</Session_x0020_Code>
    <ProductTaxHTField0 xmlns="2295e2e7-0eeb-498e-8716-217bb2ee6ee3">
      <Terms xmlns="http://schemas.microsoft.com/office/infopath/2007/PartnerControls"/>
    </ProductTaxHTField0>
    <Presentation_x0020_Date xmlns="2295e2e7-0eeb-498e-8716-217bb2ee6ee3">2011-05-18T00:00:00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purl.org/dc/dcmitype/"/>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8b529f77-48ab-4581-b468-93f09345b8aa"/>
    <ds:schemaRef ds:uri="http://www.w3.org/XML/1998/namespace"/>
    <ds:schemaRef ds:uri="http://schemas.openxmlformats.org/package/2006/metadata/core-properties"/>
    <ds:schemaRef ds:uri="2295e2e7-0eeb-498e-8716-217bb2ee6ee3"/>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2528</TotalTime>
  <Words>3499</Words>
  <Application>Microsoft Office PowerPoint</Application>
  <PresentationFormat>Custom</PresentationFormat>
  <Paragraphs>571</Paragraphs>
  <Slides>32</Slides>
  <Notes>29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TENA11_BreakoutSession_Template_16x9_Final</vt:lpstr>
      <vt:lpstr>White with Consolas font for code slides</vt:lpstr>
      <vt:lpstr>Visio</vt:lpstr>
      <vt:lpstr>Microsoft RemoteFX GPU Virtualization  Technology Deep Dive</vt:lpstr>
      <vt:lpstr>Objectives and Agenda</vt:lpstr>
      <vt:lpstr>PowerPoint Presentation</vt:lpstr>
      <vt:lpstr>Demo – RemoteFX In Action</vt:lpstr>
      <vt:lpstr>Agenda</vt:lpstr>
      <vt:lpstr>New Concept for RDP 7.1</vt:lpstr>
      <vt:lpstr>RemoteFX VDI Architecture Concepts</vt:lpstr>
      <vt:lpstr>Hyper-V VDI + RemoteFX Components</vt:lpstr>
      <vt:lpstr>RemoteFX-for-RDVH (VDI) Virtual GPU and Rendering Pipeline</vt:lpstr>
      <vt:lpstr>RemoteFX-for-RDVH (VDI) Capture and Encoding Pipeline</vt:lpstr>
      <vt:lpstr>RemoteFX-for-RDSH (formerly TS)</vt:lpstr>
      <vt:lpstr>RemoteFX for RDVH and RDSH – Cheat Sheet</vt:lpstr>
      <vt:lpstr>The RemoteFX ‘Payload’</vt:lpstr>
      <vt:lpstr>RDP 7.1 Client Components and Graphics Pipeline</vt:lpstr>
      <vt:lpstr>RemoteFX USB Device Redirection for VDI</vt:lpstr>
      <vt:lpstr>   Local USB Device Arrival (without RemoteFX)</vt:lpstr>
      <vt:lpstr>USB Redirection – RDP Client Side Behavior</vt:lpstr>
      <vt:lpstr>USB Redirection – VM Behavior</vt:lpstr>
      <vt:lpstr>RemoteFX Ultra Lightweight Thin Clients</vt:lpstr>
      <vt:lpstr>RemoteFX Sizing Guide for VDI</vt:lpstr>
      <vt:lpstr>In Closing</vt:lpstr>
      <vt:lpstr>Common Misconceptions About RemoteFX</vt:lpstr>
      <vt:lpstr>Track Resources</vt:lpstr>
      <vt:lpstr>Resources</vt:lpstr>
      <vt:lpstr>PowerPoint Presentation</vt:lpstr>
      <vt:lpstr>PowerPoint Presentation</vt:lpstr>
      <vt:lpstr>PowerPoint Presentation</vt:lpstr>
      <vt:lpstr>Industry Trends Leveraged By RemoteFX VDI</vt:lpstr>
      <vt:lpstr>Backup</vt:lpstr>
      <vt:lpstr>RemoteFX OS &amp; System Requirements for VDI</vt:lpstr>
      <vt:lpstr>RemoteFX Requirements for RDSH</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VIR313: Microsoft RemoteFX GPU Virtualization Technology Deep Dive</dc:title>
  <dc:subject>Microsoft TechEd North America 2011</dc:subject>
  <dc:creator>Karthik Lakshminarayanan</dc:creator>
  <dc:description>Template Design: Jordan Cayabyab
Formatter: 
Event Date: May 16-19, 2011
Event Location: Atlanta
Audience Type: Developers, IT Pros</dc:description>
  <cp:lastModifiedBy>Shows</cp:lastModifiedBy>
  <cp:revision>45</cp:revision>
  <cp:lastPrinted>2010-05-11T05:02:34Z</cp:lastPrinted>
  <dcterms:created xsi:type="dcterms:W3CDTF">2011-05-09T04:21:43Z</dcterms:created>
  <dcterms:modified xsi:type="dcterms:W3CDTF">2011-05-18T22:50:54Z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