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3" r:id="rId5"/>
  </p:sldMasterIdLst>
  <p:notesMasterIdLst>
    <p:notesMasterId r:id="rId32"/>
  </p:notesMasterIdLst>
  <p:handoutMasterIdLst>
    <p:handoutMasterId r:id="rId33"/>
  </p:handoutMasterIdLst>
  <p:sldIdLst>
    <p:sldId id="322"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6" r:id="rId26"/>
    <p:sldId id="357" r:id="rId27"/>
    <p:sldId id="358" r:id="rId28"/>
    <p:sldId id="359" r:id="rId29"/>
    <p:sldId id="271" r:id="rId30"/>
    <p:sldId id="319"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355446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54533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97007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5235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803208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708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8148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021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7633335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95321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32108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340977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56659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185868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7487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107310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833055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390033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38903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78729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034430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5796188"/>
      </p:ext>
    </p:extLst>
  </p:cSld>
  <p:clrMap bg1="dk1" tx1="lt1" bg2="dk2" tx2="lt2" accent1="accent1" accent2="accent2" accent3="accent3" accent4="accent4" accent5="accent5" accent6="accent6" hlink="hlink" folHlink="folHlink"/>
  <p:sldLayoutIdLst>
    <p:sldLayoutId id="214748376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6.png"/><Relationship Id="rId5" Type="http://schemas.openxmlformats.org/officeDocument/2006/relationships/hyperlink" Target="http://www.microsoft.com/learning" TargetMode="External"/><Relationship Id="rId10" Type="http://schemas.openxmlformats.org/officeDocument/2006/relationships/image" Target="../media/image25.emf"/><Relationship Id="rId4" Type="http://schemas.openxmlformats.org/officeDocument/2006/relationships/image" Target="../media/image22.png"/><Relationship Id="rId9" Type="http://schemas.openxmlformats.org/officeDocument/2006/relationships/image" Target="../media/image24.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Inside the LAB: Building Your Own Private Cloud Infrastructure </a:t>
            </a:r>
            <a:endParaRPr lang="en-US" dirty="0"/>
          </a:p>
        </p:txBody>
      </p:sp>
      <p:sp>
        <p:nvSpPr>
          <p:cNvPr id="3" name="Subtitle 2"/>
          <p:cNvSpPr>
            <a:spLocks noGrp="1"/>
          </p:cNvSpPr>
          <p:nvPr>
            <p:ph type="subTitle" idx="1"/>
          </p:nvPr>
        </p:nvSpPr>
        <p:spPr/>
        <p:txBody>
          <a:bodyPr/>
          <a:lstStyle/>
          <a:p>
            <a:r>
              <a:rPr lang="en-US" smtClean="0"/>
              <a:t>Mikael Nystrom</a:t>
            </a:r>
          </a:p>
          <a:p>
            <a:r>
              <a:rPr lang="en-US" smtClean="0"/>
              <a:t>MVP Setup/Deployment</a:t>
            </a:r>
          </a:p>
          <a:p>
            <a:r>
              <a:rPr lang="en-US" smtClean="0"/>
              <a:t>TrueSec</a:t>
            </a:r>
            <a:endParaRPr lang="en-US" dirty="0"/>
          </a:p>
        </p:txBody>
      </p:sp>
      <p:sp>
        <p:nvSpPr>
          <p:cNvPr id="6" name="Text Placeholder 5"/>
          <p:cNvSpPr>
            <a:spLocks noGrp="1"/>
          </p:cNvSpPr>
          <p:nvPr>
            <p:ph type="body" sz="quarter" idx="10"/>
          </p:nvPr>
        </p:nvSpPr>
        <p:spPr/>
        <p:txBody>
          <a:bodyPr/>
          <a:lstStyle/>
          <a:p>
            <a:r>
              <a:rPr lang="en-US" dirty="0"/>
              <a:t>VIR310</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Using iSCSI as shared storge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80676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dirty="0"/>
          </a:p>
        </p:txBody>
      </p:sp>
      <p:sp>
        <p:nvSpPr>
          <p:cNvPr id="3" name="Text Placeholder 2"/>
          <p:cNvSpPr>
            <a:spLocks noGrp="1"/>
          </p:cNvSpPr>
          <p:nvPr>
            <p:ph type="body" sz="quarter" idx="10"/>
          </p:nvPr>
        </p:nvSpPr>
        <p:spPr/>
        <p:txBody>
          <a:bodyPr/>
          <a:lstStyle/>
          <a:p>
            <a:r>
              <a:rPr lang="en-US" smtClean="0"/>
              <a:t>Active Directory – Check</a:t>
            </a:r>
          </a:p>
          <a:p>
            <a:r>
              <a:rPr lang="en-US" smtClean="0"/>
              <a:t>Deployment Solution – Check</a:t>
            </a:r>
          </a:p>
          <a:p>
            <a:r>
              <a:rPr lang="en-US" smtClean="0"/>
              <a:t>Hyper-V Hosts Deployed – Check</a:t>
            </a:r>
          </a:p>
          <a:p>
            <a:r>
              <a:rPr lang="en-US" smtClean="0"/>
              <a:t>Shared Storage – Check</a:t>
            </a:r>
          </a:p>
          <a:p>
            <a:r>
              <a:rPr lang="en-US" smtClean="0"/>
              <a:t>Failover Cluster – Check</a:t>
            </a:r>
          </a:p>
          <a:p>
            <a:r>
              <a:rPr lang="en-US" smtClean="0"/>
              <a:t>Management - ???</a:t>
            </a:r>
            <a:endParaRPr lang="en-US" dirty="0" smtClean="0"/>
          </a:p>
        </p:txBody>
      </p:sp>
    </p:spTree>
    <p:extLst>
      <p:ext uri="{BB962C8B-B14F-4D97-AF65-F5344CB8AC3E}">
        <p14:creationId xmlns:p14="http://schemas.microsoft.com/office/powerpoint/2010/main" val="16136707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What do you mean? </a:t>
            </a:r>
            <a:br>
              <a:rPr lang="en-US" dirty="0" smtClean="0"/>
            </a:br>
            <a:r>
              <a:rPr lang="en-US" sz="3600" dirty="0" smtClean="0">
                <a:solidFill>
                  <a:schemeClr val="accent1"/>
                </a:solidFill>
              </a:rPr>
              <a:t>Hyper-V manager works for me…</a:t>
            </a:r>
            <a:endParaRPr lang="en-US" dirty="0">
              <a:solidFill>
                <a:schemeClr val="accent1"/>
              </a:solidFill>
            </a:endParaRPr>
          </a:p>
        </p:txBody>
      </p:sp>
      <p:sp>
        <p:nvSpPr>
          <p:cNvPr id="3" name="Text Placeholder 2"/>
          <p:cNvSpPr>
            <a:spLocks noGrp="1"/>
          </p:cNvSpPr>
          <p:nvPr>
            <p:ph type="body" sz="quarter" idx="10"/>
          </p:nvPr>
        </p:nvSpPr>
        <p:spPr>
          <a:xfrm>
            <a:off x="519112" y="1873624"/>
            <a:ext cx="11149013" cy="4216539"/>
          </a:xfrm>
        </p:spPr>
        <p:txBody>
          <a:bodyPr/>
          <a:lstStyle/>
          <a:p>
            <a:r>
              <a:rPr lang="en-US" dirty="0" smtClean="0"/>
              <a:t>Why do I need better management then Hyper-V manager?</a:t>
            </a:r>
          </a:p>
          <a:p>
            <a:pPr lvl="1"/>
            <a:r>
              <a:rPr lang="en-US" dirty="0" smtClean="0"/>
              <a:t>You need automation</a:t>
            </a:r>
          </a:p>
          <a:p>
            <a:pPr lvl="1"/>
            <a:r>
              <a:rPr lang="en-US" dirty="0" smtClean="0"/>
              <a:t>You need templates</a:t>
            </a:r>
          </a:p>
          <a:p>
            <a:pPr lvl="1"/>
            <a:r>
              <a:rPr lang="en-US" dirty="0" smtClean="0"/>
              <a:t>You need to move machines around, park, and destroy machines from ONE location</a:t>
            </a:r>
          </a:p>
          <a:p>
            <a:pPr lvl="1"/>
            <a:r>
              <a:rPr lang="en-US" dirty="0" smtClean="0"/>
              <a:t>You need PowerShell scripting</a:t>
            </a:r>
          </a:p>
          <a:p>
            <a:r>
              <a:rPr lang="en-US" dirty="0" smtClean="0"/>
              <a:t>What are my options?</a:t>
            </a:r>
          </a:p>
          <a:p>
            <a:pPr lvl="1"/>
            <a:r>
              <a:rPr lang="en-US" dirty="0" smtClean="0"/>
              <a:t>System Center Virtual Machine Manager (Need to have)</a:t>
            </a:r>
          </a:p>
          <a:p>
            <a:pPr lvl="1"/>
            <a:r>
              <a:rPr lang="en-US" dirty="0" smtClean="0"/>
              <a:t>PowerShell Library for Hyper-V (Nice to have in some cases)</a:t>
            </a:r>
            <a:endParaRPr lang="en-US" dirty="0"/>
          </a:p>
        </p:txBody>
      </p:sp>
    </p:spTree>
    <p:extLst>
      <p:ext uri="{BB962C8B-B14F-4D97-AF65-F5344CB8AC3E}">
        <p14:creationId xmlns:p14="http://schemas.microsoft.com/office/powerpoint/2010/main" val="15848244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System Center</a:t>
            </a:r>
            <a:br>
              <a:rPr lang="en-US" smtClean="0"/>
            </a:br>
            <a:r>
              <a:rPr lang="en-US" smtClean="0"/>
              <a:t>Virtual Machine Manager</a:t>
            </a:r>
            <a:br>
              <a:rPr lang="en-US" smtClean="0"/>
            </a:br>
            <a:r>
              <a:rPr lang="en-US" smtClean="0"/>
              <a:t>and</a:t>
            </a:r>
            <a:br>
              <a:rPr lang="en-US" smtClean="0"/>
            </a:br>
            <a:r>
              <a:rPr lang="en-US" smtClean="0"/>
              <a:t>PowerShell Library for Hyper-V</a:t>
            </a:r>
            <a:endParaRPr lang="en-US" dirty="0"/>
          </a:p>
        </p:txBody>
      </p:sp>
    </p:spTree>
    <p:extLst>
      <p:ext uri="{BB962C8B-B14F-4D97-AF65-F5344CB8AC3E}">
        <p14:creationId xmlns:p14="http://schemas.microsoft.com/office/powerpoint/2010/main" val="2428494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dirty="0"/>
          </a:p>
        </p:txBody>
      </p:sp>
      <p:sp>
        <p:nvSpPr>
          <p:cNvPr id="3" name="Text Placeholder 2"/>
          <p:cNvSpPr>
            <a:spLocks noGrp="1"/>
          </p:cNvSpPr>
          <p:nvPr>
            <p:ph type="body" sz="quarter" idx="10"/>
          </p:nvPr>
        </p:nvSpPr>
        <p:spPr/>
        <p:txBody>
          <a:bodyPr/>
          <a:lstStyle/>
          <a:p>
            <a:r>
              <a:rPr lang="en-US" smtClean="0"/>
              <a:t>Active Directory – Check</a:t>
            </a:r>
          </a:p>
          <a:p>
            <a:r>
              <a:rPr lang="en-US" smtClean="0"/>
              <a:t>Deployment Solution – Check</a:t>
            </a:r>
          </a:p>
          <a:p>
            <a:r>
              <a:rPr lang="en-US" smtClean="0"/>
              <a:t>Hyper-V Hosts Deployed – Check</a:t>
            </a:r>
          </a:p>
          <a:p>
            <a:r>
              <a:rPr lang="en-US" smtClean="0"/>
              <a:t>Shared Storage – Check</a:t>
            </a:r>
          </a:p>
          <a:p>
            <a:r>
              <a:rPr lang="en-US" smtClean="0"/>
              <a:t>Failover Cluster – Check</a:t>
            </a:r>
          </a:p>
          <a:p>
            <a:r>
              <a:rPr lang="en-US" smtClean="0"/>
              <a:t>Management – Check</a:t>
            </a:r>
          </a:p>
          <a:p>
            <a:r>
              <a:rPr lang="en-US" smtClean="0"/>
              <a:t>SelfService Portal - ???</a:t>
            </a:r>
          </a:p>
          <a:p>
            <a:endParaRPr lang="en-US" dirty="0" smtClean="0"/>
          </a:p>
        </p:txBody>
      </p:sp>
    </p:spTree>
    <p:extLst>
      <p:ext uri="{BB962C8B-B14F-4D97-AF65-F5344CB8AC3E}">
        <p14:creationId xmlns:p14="http://schemas.microsoft.com/office/powerpoint/2010/main" val="26845425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What do you mean, what's wrong with SCVMM?</a:t>
            </a:r>
            <a:endParaRPr lang="en-US" sz="4000" dirty="0"/>
          </a:p>
        </p:txBody>
      </p:sp>
      <p:sp>
        <p:nvSpPr>
          <p:cNvPr id="3" name="Text Placeholder 2"/>
          <p:cNvSpPr>
            <a:spLocks noGrp="1"/>
          </p:cNvSpPr>
          <p:nvPr>
            <p:ph type="body" sz="quarter" idx="10"/>
          </p:nvPr>
        </p:nvSpPr>
        <p:spPr>
          <a:xfrm>
            <a:off x="519112" y="1456765"/>
            <a:ext cx="11149013" cy="4216539"/>
          </a:xfrm>
        </p:spPr>
        <p:txBody>
          <a:bodyPr/>
          <a:lstStyle/>
          <a:p>
            <a:r>
              <a:rPr lang="en-US" dirty="0" smtClean="0"/>
              <a:t>Why do you need a Self Service portal</a:t>
            </a:r>
          </a:p>
          <a:p>
            <a:pPr lvl="1"/>
            <a:r>
              <a:rPr lang="en-US" dirty="0" smtClean="0"/>
              <a:t>To enable users to build their own systems</a:t>
            </a:r>
          </a:p>
          <a:p>
            <a:pPr lvl="1"/>
            <a:r>
              <a:rPr lang="en-US" dirty="0" smtClean="0"/>
              <a:t>To enable provisioning</a:t>
            </a:r>
          </a:p>
          <a:p>
            <a:pPr lvl="1"/>
            <a:r>
              <a:rPr lang="en-US" dirty="0" smtClean="0"/>
              <a:t>To free up time for YOU to manage the </a:t>
            </a:r>
            <a:r>
              <a:rPr lang="en-US" dirty="0" err="1" smtClean="0"/>
              <a:t>envirment</a:t>
            </a:r>
            <a:endParaRPr lang="en-US" dirty="0" smtClean="0"/>
          </a:p>
          <a:p>
            <a:r>
              <a:rPr lang="en-US" dirty="0" smtClean="0"/>
              <a:t>What are my options here?</a:t>
            </a:r>
          </a:p>
          <a:p>
            <a:pPr lvl="1"/>
            <a:r>
              <a:rPr lang="en-US" dirty="0" smtClean="0"/>
              <a:t>SCVMM </a:t>
            </a:r>
            <a:r>
              <a:rPr lang="en-US" dirty="0" err="1" smtClean="0"/>
              <a:t>SelfService</a:t>
            </a:r>
            <a:r>
              <a:rPr lang="en-US" dirty="0" smtClean="0"/>
              <a:t> Portal 1.0 (Not really god in a cloud scenario)</a:t>
            </a:r>
          </a:p>
          <a:p>
            <a:pPr lvl="1"/>
            <a:r>
              <a:rPr lang="en-US" dirty="0" smtClean="0"/>
              <a:t>SCVMM </a:t>
            </a:r>
            <a:r>
              <a:rPr lang="en-US" dirty="0" err="1" smtClean="0"/>
              <a:t>SelfService</a:t>
            </a:r>
            <a:r>
              <a:rPr lang="en-US" dirty="0" smtClean="0"/>
              <a:t> Portal 2.0 (Works for internal users/admins)</a:t>
            </a:r>
          </a:p>
          <a:p>
            <a:pPr lvl="1"/>
            <a:r>
              <a:rPr lang="en-US" dirty="0" smtClean="0"/>
              <a:t>Datacenter Toolkit for </a:t>
            </a:r>
            <a:r>
              <a:rPr lang="en-US" dirty="0" err="1" smtClean="0"/>
              <a:t>hosters</a:t>
            </a:r>
            <a:r>
              <a:rPr lang="en-US" dirty="0" smtClean="0"/>
              <a:t> (Works for external customers)</a:t>
            </a:r>
            <a:endParaRPr lang="en-US" dirty="0"/>
          </a:p>
        </p:txBody>
      </p:sp>
    </p:spTree>
    <p:extLst>
      <p:ext uri="{BB962C8B-B14F-4D97-AF65-F5344CB8AC3E}">
        <p14:creationId xmlns:p14="http://schemas.microsoft.com/office/powerpoint/2010/main" val="16503852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Self Service Portal 2.0</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52194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dirty="0"/>
          </a:p>
        </p:txBody>
      </p:sp>
      <p:sp>
        <p:nvSpPr>
          <p:cNvPr id="3" name="Text Placeholder 2"/>
          <p:cNvSpPr>
            <a:spLocks noGrp="1"/>
          </p:cNvSpPr>
          <p:nvPr>
            <p:ph type="body" sz="quarter" idx="10"/>
          </p:nvPr>
        </p:nvSpPr>
        <p:spPr/>
        <p:txBody>
          <a:bodyPr/>
          <a:lstStyle/>
          <a:p>
            <a:r>
              <a:rPr lang="en-US" smtClean="0"/>
              <a:t>Active Directory – Check</a:t>
            </a:r>
          </a:p>
          <a:p>
            <a:r>
              <a:rPr lang="en-US" smtClean="0"/>
              <a:t>Deployment Solution – Check</a:t>
            </a:r>
          </a:p>
          <a:p>
            <a:r>
              <a:rPr lang="en-US" smtClean="0"/>
              <a:t>Hyper-V Hosts Deployed – Check</a:t>
            </a:r>
          </a:p>
          <a:p>
            <a:r>
              <a:rPr lang="en-US" smtClean="0"/>
              <a:t>Shared Storage – Check</a:t>
            </a:r>
          </a:p>
          <a:p>
            <a:r>
              <a:rPr lang="en-US" smtClean="0"/>
              <a:t>Failover Cluster – Check</a:t>
            </a:r>
          </a:p>
          <a:p>
            <a:r>
              <a:rPr lang="en-US" smtClean="0"/>
              <a:t>Management – Check</a:t>
            </a:r>
          </a:p>
          <a:p>
            <a:r>
              <a:rPr lang="en-US" smtClean="0"/>
              <a:t>SelfService Portal – Check</a:t>
            </a:r>
          </a:p>
          <a:p>
            <a:r>
              <a:rPr lang="en-US" smtClean="0"/>
              <a:t>Monitoring - ???</a:t>
            </a:r>
          </a:p>
          <a:p>
            <a:endParaRPr lang="en-US" dirty="0" smtClean="0"/>
          </a:p>
        </p:txBody>
      </p:sp>
    </p:spTree>
    <p:extLst>
      <p:ext uri="{BB962C8B-B14F-4D97-AF65-F5344CB8AC3E}">
        <p14:creationId xmlns:p14="http://schemas.microsoft.com/office/powerpoint/2010/main" val="40728173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a:t>
            </a:r>
            <a:endParaRPr lang="en-US" dirty="0"/>
          </a:p>
        </p:txBody>
      </p:sp>
      <p:sp>
        <p:nvSpPr>
          <p:cNvPr id="3" name="Text Placeholder 2"/>
          <p:cNvSpPr>
            <a:spLocks noGrp="1"/>
          </p:cNvSpPr>
          <p:nvPr>
            <p:ph type="body" sz="quarter" idx="10"/>
          </p:nvPr>
        </p:nvSpPr>
        <p:spPr/>
        <p:txBody>
          <a:bodyPr/>
          <a:lstStyle/>
          <a:p>
            <a:r>
              <a:rPr lang="en-US" smtClean="0"/>
              <a:t>Yes, you need monitoring?</a:t>
            </a:r>
          </a:p>
          <a:p>
            <a:pPr lvl="1"/>
            <a:r>
              <a:rPr lang="en-US" smtClean="0"/>
              <a:t>You need to be able to se if all systems are healthy</a:t>
            </a:r>
          </a:p>
          <a:p>
            <a:pPr lvl="1"/>
            <a:r>
              <a:rPr lang="en-US" smtClean="0"/>
              <a:t>You need to be able to se performance issues</a:t>
            </a:r>
          </a:p>
          <a:p>
            <a:pPr lvl="1"/>
            <a:r>
              <a:rPr lang="en-US" smtClean="0"/>
              <a:t>You need to be able to see usage</a:t>
            </a:r>
          </a:p>
          <a:p>
            <a:pPr lvl="1"/>
            <a:r>
              <a:rPr lang="en-US" smtClean="0"/>
              <a:t>Basically you need something to look at when the rest is self maintanied…</a:t>
            </a:r>
          </a:p>
          <a:p>
            <a:r>
              <a:rPr lang="en-US" smtClean="0"/>
              <a:t>What are my options?</a:t>
            </a:r>
          </a:p>
          <a:p>
            <a:pPr lvl="1"/>
            <a:r>
              <a:rPr lang="en-US" smtClean="0"/>
              <a:t>System Center Essentials (Small)</a:t>
            </a:r>
          </a:p>
          <a:p>
            <a:pPr lvl="1"/>
            <a:r>
              <a:rPr lang="en-US" smtClean="0"/>
              <a:t>System Center Operations Manager (Bigger)</a:t>
            </a:r>
            <a:endParaRPr lang="en-US" dirty="0"/>
          </a:p>
        </p:txBody>
      </p:sp>
    </p:spTree>
    <p:extLst>
      <p:ext uri="{BB962C8B-B14F-4D97-AF65-F5344CB8AC3E}">
        <p14:creationId xmlns:p14="http://schemas.microsoft.com/office/powerpoint/2010/main" val="11690669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Monitor using SCE/OpsMgr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36386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About the Speaker</a:t>
            </a:r>
            <a:endParaRPr lang="en-US" dirty="0"/>
          </a:p>
        </p:txBody>
      </p:sp>
      <p:sp>
        <p:nvSpPr>
          <p:cNvPr id="6" name="Text Placeholder 5"/>
          <p:cNvSpPr>
            <a:spLocks noGrp="1"/>
          </p:cNvSpPr>
          <p:nvPr>
            <p:ph type="body" sz="quarter" idx="10"/>
          </p:nvPr>
        </p:nvSpPr>
        <p:spPr/>
        <p:txBody>
          <a:bodyPr/>
          <a:lstStyle/>
          <a:p>
            <a:r>
              <a:rPr lang="en-US" smtClean="0"/>
              <a:t>Lives in Sweden but works globaly</a:t>
            </a:r>
          </a:p>
          <a:p>
            <a:r>
              <a:rPr lang="en-US" smtClean="0"/>
              <a:t>Works with</a:t>
            </a:r>
          </a:p>
          <a:p>
            <a:pPr lvl="1"/>
            <a:r>
              <a:rPr lang="en-US" smtClean="0"/>
              <a:t>Deployment, Virtualization, Microsoft based infrastructure</a:t>
            </a:r>
          </a:p>
          <a:p>
            <a:r>
              <a:rPr lang="en-US" smtClean="0"/>
              <a:t>Works as</a:t>
            </a:r>
          </a:p>
          <a:p>
            <a:pPr lvl="1"/>
            <a:r>
              <a:rPr lang="en-US" smtClean="0"/>
              <a:t>Consultant, Speaker, Trainer</a:t>
            </a:r>
          </a:p>
          <a:p>
            <a:r>
              <a:rPr lang="en-US" smtClean="0"/>
              <a:t>MCT, MVP, Member of STEP</a:t>
            </a:r>
          </a:p>
          <a:p>
            <a:endParaRPr lang="en-US" smtClean="0"/>
          </a:p>
          <a:p>
            <a:endParaRPr lang="en-US" dirty="0" smtClean="0"/>
          </a:p>
        </p:txBody>
      </p:sp>
    </p:spTree>
    <p:extLst>
      <p:ext uri="{BB962C8B-B14F-4D97-AF65-F5344CB8AC3E}">
        <p14:creationId xmlns:p14="http://schemas.microsoft.com/office/powerpoint/2010/main" val="5136886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sv-SE" dirty="0" smtClean="0"/>
              <a:t>Resources - New Deployment Book!</a:t>
            </a:r>
            <a:br>
              <a:rPr lang="sv-SE" dirty="0" smtClean="0"/>
            </a:br>
            <a:r>
              <a:rPr lang="en-US" sz="3600" dirty="0" smtClean="0">
                <a:solidFill>
                  <a:schemeClr val="accent1"/>
                </a:solidFill>
              </a:rPr>
              <a:t>Based on a True Story - A Real World Deployment Project</a:t>
            </a:r>
            <a:endParaRPr lang="sv-SE" dirty="0">
              <a:solidFill>
                <a:schemeClr val="accent1"/>
              </a:solidFill>
            </a:endParaRPr>
          </a:p>
        </p:txBody>
      </p:sp>
      <p:sp>
        <p:nvSpPr>
          <p:cNvPr id="10" name="Content Placeholder 9"/>
          <p:cNvSpPr>
            <a:spLocks noGrp="1"/>
          </p:cNvSpPr>
          <p:nvPr>
            <p:ph sz="half" idx="4294967295"/>
          </p:nvPr>
        </p:nvSpPr>
        <p:spPr>
          <a:xfrm>
            <a:off x="6702425" y="1447800"/>
            <a:ext cx="5486400" cy="1335088"/>
          </a:xfrm>
        </p:spPr>
        <p:txBody>
          <a:bodyPr/>
          <a:lstStyle/>
          <a:p>
            <a:endParaRPr lang="sv-SE" smtClean="0"/>
          </a:p>
          <a:p>
            <a:pPr marL="0" indent="0">
              <a:buNone/>
            </a:pPr>
            <a:endParaRPr lang="sv-SE" smtClean="0"/>
          </a:p>
          <a:p>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62" y="1897957"/>
            <a:ext cx="3975100" cy="47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7745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222506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8192275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5193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332751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the session</a:t>
            </a:r>
            <a:endParaRPr lang="en-US" dirty="0"/>
          </a:p>
        </p:txBody>
      </p:sp>
      <p:sp>
        <p:nvSpPr>
          <p:cNvPr id="3" name="Text Placeholder 2"/>
          <p:cNvSpPr>
            <a:spLocks noGrp="1"/>
          </p:cNvSpPr>
          <p:nvPr>
            <p:ph type="body" sz="quarter" idx="10"/>
          </p:nvPr>
        </p:nvSpPr>
        <p:spPr/>
        <p:txBody>
          <a:bodyPr/>
          <a:lstStyle/>
          <a:p>
            <a:r>
              <a:rPr lang="en-US" smtClean="0"/>
              <a:t>Hey Mikey, if I want to build a small private cloud, you just a small one, but have all the fancy stuff I need. How???</a:t>
            </a:r>
          </a:p>
          <a:p>
            <a:r>
              <a:rPr lang="en-US" smtClean="0"/>
              <a:t>Ok, I’ll try to submit a session on TechEd about that then…</a:t>
            </a:r>
            <a:endParaRPr lang="en-US" dirty="0" smtClean="0"/>
          </a:p>
        </p:txBody>
      </p:sp>
    </p:spTree>
    <p:extLst>
      <p:ext uri="{BB962C8B-B14F-4D97-AF65-F5344CB8AC3E}">
        <p14:creationId xmlns:p14="http://schemas.microsoft.com/office/powerpoint/2010/main" val="30456453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Things we will cover</a:t>
            </a:r>
            <a:endParaRPr lang="sv-SE" dirty="0"/>
          </a:p>
        </p:txBody>
      </p:sp>
      <p:sp>
        <p:nvSpPr>
          <p:cNvPr id="3" name="Text Placeholder 2"/>
          <p:cNvSpPr>
            <a:spLocks noGrp="1"/>
          </p:cNvSpPr>
          <p:nvPr>
            <p:ph type="body" sz="quarter" idx="10"/>
          </p:nvPr>
        </p:nvSpPr>
        <p:spPr/>
        <p:txBody>
          <a:bodyPr/>
          <a:lstStyle/>
          <a:p>
            <a:r>
              <a:rPr lang="sv-SE" smtClean="0"/>
              <a:t>Hyper-V</a:t>
            </a:r>
          </a:p>
          <a:p>
            <a:r>
              <a:rPr lang="sv-SE" smtClean="0"/>
              <a:t>System Center Virtual Machine Manager</a:t>
            </a:r>
          </a:p>
          <a:p>
            <a:r>
              <a:rPr lang="sv-SE" smtClean="0"/>
              <a:t>iSCSI</a:t>
            </a:r>
          </a:p>
          <a:p>
            <a:r>
              <a:rPr lang="sv-SE" smtClean="0"/>
              <a:t>Failover Cluster (CSV)</a:t>
            </a:r>
          </a:p>
          <a:p>
            <a:r>
              <a:rPr lang="sv-SE" smtClean="0"/>
              <a:t>SelfService portals</a:t>
            </a:r>
          </a:p>
          <a:p>
            <a:r>
              <a:rPr lang="sv-SE" smtClean="0"/>
              <a:t>Deployment</a:t>
            </a:r>
          </a:p>
          <a:p>
            <a:r>
              <a:rPr lang="sv-SE" smtClean="0"/>
              <a:t>Managment</a:t>
            </a:r>
            <a:endParaRPr lang="sv-SE" dirty="0"/>
          </a:p>
        </p:txBody>
      </p:sp>
    </p:spTree>
    <p:extLst>
      <p:ext uri="{BB962C8B-B14F-4D97-AF65-F5344CB8AC3E}">
        <p14:creationId xmlns:p14="http://schemas.microsoft.com/office/powerpoint/2010/main" val="18489691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dirty="0"/>
          </a:p>
        </p:txBody>
      </p:sp>
      <p:sp>
        <p:nvSpPr>
          <p:cNvPr id="3" name="Text Placeholder 2"/>
          <p:cNvSpPr>
            <a:spLocks noGrp="1"/>
          </p:cNvSpPr>
          <p:nvPr>
            <p:ph type="body" sz="quarter" idx="10"/>
          </p:nvPr>
        </p:nvSpPr>
        <p:spPr/>
        <p:txBody>
          <a:bodyPr/>
          <a:lstStyle/>
          <a:p>
            <a:r>
              <a:rPr lang="en-US" smtClean="0"/>
              <a:t>Active Directory – Check</a:t>
            </a:r>
          </a:p>
          <a:p>
            <a:r>
              <a:rPr lang="en-US" smtClean="0"/>
              <a:t>Deployment Solution – Need one now</a:t>
            </a:r>
            <a:endParaRPr lang="en-US" dirty="0" smtClean="0"/>
          </a:p>
        </p:txBody>
      </p:sp>
    </p:spTree>
    <p:extLst>
      <p:ext uri="{BB962C8B-B14F-4D97-AF65-F5344CB8AC3E}">
        <p14:creationId xmlns:p14="http://schemas.microsoft.com/office/powerpoint/2010/main" val="10606110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a:t>
            </a:r>
            <a:endParaRPr lang="en-US" dirty="0"/>
          </a:p>
        </p:txBody>
      </p:sp>
      <p:sp>
        <p:nvSpPr>
          <p:cNvPr id="3" name="Text Placeholder 2"/>
          <p:cNvSpPr>
            <a:spLocks noGrp="1"/>
          </p:cNvSpPr>
          <p:nvPr>
            <p:ph type="body" sz="quarter" idx="10"/>
          </p:nvPr>
        </p:nvSpPr>
        <p:spPr/>
        <p:txBody>
          <a:bodyPr/>
          <a:lstStyle/>
          <a:p>
            <a:r>
              <a:rPr lang="en-US" smtClean="0"/>
              <a:t>Why do I need a deployment solution?</a:t>
            </a:r>
          </a:p>
          <a:p>
            <a:pPr lvl="1"/>
            <a:r>
              <a:rPr lang="en-US" smtClean="0"/>
              <a:t>Repeatable installs</a:t>
            </a:r>
          </a:p>
          <a:p>
            <a:pPr lvl="1"/>
            <a:r>
              <a:rPr lang="en-US" smtClean="0"/>
              <a:t>Disaster Recovery</a:t>
            </a:r>
          </a:p>
          <a:p>
            <a:r>
              <a:rPr lang="en-US" smtClean="0"/>
              <a:t>What are my options?</a:t>
            </a:r>
          </a:p>
          <a:p>
            <a:pPr lvl="1"/>
            <a:r>
              <a:rPr lang="en-US" smtClean="0"/>
              <a:t>DVD with an autounattend.xml (bad choice)</a:t>
            </a:r>
          </a:p>
          <a:p>
            <a:pPr lvl="1"/>
            <a:r>
              <a:rPr lang="en-US" smtClean="0"/>
              <a:t>Microsoft Deployment Toolkit (good choice)</a:t>
            </a:r>
          </a:p>
          <a:p>
            <a:pPr lvl="1"/>
            <a:r>
              <a:rPr lang="en-US" smtClean="0"/>
              <a:t>System Center Configuration Manager (good choice)</a:t>
            </a:r>
            <a:endParaRPr lang="en-US" dirty="0" smtClean="0"/>
          </a:p>
        </p:txBody>
      </p:sp>
    </p:spTree>
    <p:extLst>
      <p:ext uri="{BB962C8B-B14F-4D97-AF65-F5344CB8AC3E}">
        <p14:creationId xmlns:p14="http://schemas.microsoft.com/office/powerpoint/2010/main" val="12662402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Deploying HOST’s and VM’s using MDT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81238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dirty="0"/>
          </a:p>
        </p:txBody>
      </p:sp>
      <p:sp>
        <p:nvSpPr>
          <p:cNvPr id="3" name="Text Placeholder 2"/>
          <p:cNvSpPr>
            <a:spLocks noGrp="1"/>
          </p:cNvSpPr>
          <p:nvPr>
            <p:ph type="body" sz="quarter" idx="10"/>
          </p:nvPr>
        </p:nvSpPr>
        <p:spPr/>
        <p:txBody>
          <a:bodyPr/>
          <a:lstStyle/>
          <a:p>
            <a:r>
              <a:rPr lang="en-US" smtClean="0"/>
              <a:t>Active Directory – Check</a:t>
            </a:r>
          </a:p>
          <a:p>
            <a:r>
              <a:rPr lang="en-US" smtClean="0"/>
              <a:t>Deployment Solution – Check</a:t>
            </a:r>
          </a:p>
          <a:p>
            <a:r>
              <a:rPr lang="en-US" smtClean="0"/>
              <a:t>Hyper-V Hosts Deployed – Check</a:t>
            </a:r>
          </a:p>
          <a:p>
            <a:r>
              <a:rPr lang="en-US" smtClean="0"/>
              <a:t>Shared Storage - ???</a:t>
            </a:r>
            <a:endParaRPr lang="en-US" dirty="0" smtClean="0"/>
          </a:p>
        </p:txBody>
      </p:sp>
    </p:spTree>
    <p:extLst>
      <p:ext uri="{BB962C8B-B14F-4D97-AF65-F5344CB8AC3E}">
        <p14:creationId xmlns:p14="http://schemas.microsoft.com/office/powerpoint/2010/main" val="30637052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Shared Storage</a:t>
            </a:r>
            <a:endParaRPr lang="en-US" dirty="0"/>
          </a:p>
        </p:txBody>
      </p:sp>
      <p:sp>
        <p:nvSpPr>
          <p:cNvPr id="3" name="Text Placeholder 2"/>
          <p:cNvSpPr>
            <a:spLocks noGrp="1"/>
          </p:cNvSpPr>
          <p:nvPr>
            <p:ph type="body" sz="quarter" idx="10"/>
          </p:nvPr>
        </p:nvSpPr>
        <p:spPr>
          <a:xfrm>
            <a:off x="519112" y="1447799"/>
            <a:ext cx="11149013" cy="3354765"/>
          </a:xfrm>
        </p:spPr>
        <p:txBody>
          <a:bodyPr/>
          <a:lstStyle/>
          <a:p>
            <a:r>
              <a:rPr lang="en-US" dirty="0" smtClean="0"/>
              <a:t>Why do I need shared storage?</a:t>
            </a:r>
          </a:p>
          <a:p>
            <a:pPr lvl="1"/>
            <a:r>
              <a:rPr lang="en-US" dirty="0" smtClean="0"/>
              <a:t>CSV needs that, and you need CSV for failover cluster</a:t>
            </a:r>
          </a:p>
          <a:p>
            <a:pPr lvl="1"/>
            <a:r>
              <a:rPr lang="en-US" dirty="0" smtClean="0"/>
              <a:t>Shared storage offloads the Parent Partition</a:t>
            </a:r>
          </a:p>
          <a:p>
            <a:r>
              <a:rPr lang="en-US" dirty="0" smtClean="0"/>
              <a:t>What are my options</a:t>
            </a:r>
          </a:p>
          <a:p>
            <a:pPr lvl="1"/>
            <a:r>
              <a:rPr lang="en-US" dirty="0" err="1" smtClean="0"/>
              <a:t>iSCSI</a:t>
            </a:r>
            <a:r>
              <a:rPr lang="en-US" dirty="0" smtClean="0"/>
              <a:t> (cheap, works, god enough in most cases)</a:t>
            </a:r>
          </a:p>
          <a:p>
            <a:pPr lvl="1"/>
            <a:r>
              <a:rPr lang="en-US" dirty="0" smtClean="0"/>
              <a:t>SAS (limited hardware design, could be expensive)</a:t>
            </a:r>
          </a:p>
          <a:p>
            <a:pPr lvl="1"/>
            <a:r>
              <a:rPr lang="en-US" dirty="0" smtClean="0"/>
              <a:t>FC (high performance but also expensive)</a:t>
            </a:r>
            <a:endParaRPr lang="en-US" dirty="0"/>
          </a:p>
        </p:txBody>
      </p:sp>
    </p:spTree>
    <p:extLst>
      <p:ext uri="{BB962C8B-B14F-4D97-AF65-F5344CB8AC3E}">
        <p14:creationId xmlns:p14="http://schemas.microsoft.com/office/powerpoint/2010/main" val="3075490130"/>
      </p:ext>
    </p:extLst>
  </p:cSld>
  <p:clrMapOvr>
    <a:masterClrMapping/>
  </p:clrMapOvr>
  <p:transition>
    <p:fade/>
  </p:transition>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2011-05-20T09:00:00+02:00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Mikael Nystrom</External_x0020_Speaker>
    <Session_x0020_Code xmlns="2295e2e7-0eeb-498e-8716-217bb2ee6ee3">VIR310</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 ds:uri="2295e2e7-0eeb-498e-8716-217bb2ee6ee3"/>
    <ds:schemaRef ds:uri="http://www.w3.org/XML/1998/namespace"/>
    <ds:schemaRef ds:uri="http://purl.org/dc/dcmitype/"/>
    <ds:schemaRef ds:uri="8b529f77-48ab-4581-b468-93f09345b8aa"/>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17</TotalTime>
  <Words>1424</Words>
  <Application>Microsoft Office PowerPoint</Application>
  <PresentationFormat>Custom</PresentationFormat>
  <Paragraphs>163</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TENA11_BreakoutSession_Template_16x9_Final_05132011</vt:lpstr>
      <vt:lpstr>White with Consolas font for code slides</vt:lpstr>
      <vt:lpstr>Inside the LAB: Building Your Own Private Cloud Infrastructure </vt:lpstr>
      <vt:lpstr>About the Speaker</vt:lpstr>
      <vt:lpstr>About the session</vt:lpstr>
      <vt:lpstr>Things we will cover</vt:lpstr>
      <vt:lpstr>Infrastructure</vt:lpstr>
      <vt:lpstr>Deployment</vt:lpstr>
      <vt:lpstr>Deploying HOST’s and VM’s using MDT</vt:lpstr>
      <vt:lpstr>Infrastructure</vt:lpstr>
      <vt:lpstr>Shared Storage</vt:lpstr>
      <vt:lpstr>Using iSCSI as shared storge</vt:lpstr>
      <vt:lpstr>Infrastructure</vt:lpstr>
      <vt:lpstr>What do you mean?  Hyper-V manager works for me…</vt:lpstr>
      <vt:lpstr>System Center Virtual Machine Manager and PowerShell Library for Hyper-V</vt:lpstr>
      <vt:lpstr>Infrastructure</vt:lpstr>
      <vt:lpstr>What do you mean, what's wrong with SCVMM?</vt:lpstr>
      <vt:lpstr>Self Service Portal 2.0</vt:lpstr>
      <vt:lpstr>Infrastructure</vt:lpstr>
      <vt:lpstr>Monitoring?</vt:lpstr>
      <vt:lpstr>Monitor using SCE/OpsMgr</vt:lpstr>
      <vt:lpstr>Resources - New Deployment Book! Based on a True Story - A Real World Deployment Project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TrueSec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VIR310: Inside the LAB: Building Your Own Private Cloud Infrastructure</dc:title>
  <dc:subject>Microsoft TechEd North America 2011</dc:subject>
  <dc:creator>Mikael Nystrom</dc:creator>
  <dc:description>Template Design: Jordan Cayabyab
Formatter: John Lee, Silver Fox Productions
Event Date: May 16-19, 2011
Event Location: Atlanta
Audience Type: Developers, IT Pros</dc:description>
  <cp:lastModifiedBy>Shows</cp:lastModifiedBy>
  <cp:revision>10</cp:revision>
  <cp:lastPrinted>2010-05-11T05:02:34Z</cp:lastPrinted>
  <dcterms:created xsi:type="dcterms:W3CDTF">2011-04-08T15:34:55Z</dcterms:created>
  <dcterms:modified xsi:type="dcterms:W3CDTF">2011-05-18T19:40:50Z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