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48"/>
  </p:notesMasterIdLst>
  <p:handoutMasterIdLst>
    <p:handoutMasterId r:id="rId49"/>
  </p:handoutMasterIdLst>
  <p:sldIdLst>
    <p:sldId id="319" r:id="rId3"/>
    <p:sldId id="322" r:id="rId4"/>
    <p:sldId id="365" r:id="rId5"/>
    <p:sldId id="389" r:id="rId6"/>
    <p:sldId id="390" r:id="rId7"/>
    <p:sldId id="391" r:id="rId8"/>
    <p:sldId id="392" r:id="rId9"/>
    <p:sldId id="393" r:id="rId10"/>
    <p:sldId id="394" r:id="rId11"/>
    <p:sldId id="359" r:id="rId12"/>
    <p:sldId id="357" r:id="rId13"/>
    <p:sldId id="362" r:id="rId14"/>
    <p:sldId id="363" r:id="rId15"/>
    <p:sldId id="371" r:id="rId16"/>
    <p:sldId id="372" r:id="rId17"/>
    <p:sldId id="373" r:id="rId18"/>
    <p:sldId id="375" r:id="rId19"/>
    <p:sldId id="374" r:id="rId20"/>
    <p:sldId id="376" r:id="rId21"/>
    <p:sldId id="377" r:id="rId22"/>
    <p:sldId id="378" r:id="rId23"/>
    <p:sldId id="379" r:id="rId24"/>
    <p:sldId id="380" r:id="rId25"/>
    <p:sldId id="381" r:id="rId26"/>
    <p:sldId id="383" r:id="rId27"/>
    <p:sldId id="382" r:id="rId28"/>
    <p:sldId id="361" r:id="rId29"/>
    <p:sldId id="364" r:id="rId30"/>
    <p:sldId id="348" r:id="rId31"/>
    <p:sldId id="339" r:id="rId32"/>
    <p:sldId id="340" r:id="rId33"/>
    <p:sldId id="341" r:id="rId34"/>
    <p:sldId id="350" r:id="rId35"/>
    <p:sldId id="351" r:id="rId36"/>
    <p:sldId id="352" r:id="rId37"/>
    <p:sldId id="354" r:id="rId38"/>
    <p:sldId id="355" r:id="rId39"/>
    <p:sldId id="356" r:id="rId40"/>
    <p:sldId id="399" r:id="rId41"/>
    <p:sldId id="400" r:id="rId42"/>
    <p:sldId id="401" r:id="rId43"/>
    <p:sldId id="402" r:id="rId44"/>
    <p:sldId id="403" r:id="rId45"/>
    <p:sldId id="404" r:id="rId46"/>
    <p:sldId id="398" r:id="rId47"/>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7466" autoAdjust="0"/>
  </p:normalViewPr>
  <p:slideViewPr>
    <p:cSldViewPr snapToGrid="0">
      <p:cViewPr varScale="1">
        <p:scale>
          <a:sx n="103" d="100"/>
          <a:sy n="103" d="100"/>
        </p:scale>
        <p:origin x="-282"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6B5074B2-78C2-434E-9AB5-93A98F0C0C7F}"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7B16FF9-D304-4437-9F79-829AB7AFD262}"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57BC1AF0-0364-4643-95FA-B25233BDD1C2}"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When</a:t>
            </a:r>
            <a:r>
              <a:rPr lang="en-US" baseline="0" dirty="0" smtClean="0"/>
              <a:t> a mixture of technology is in use within an environment for example App-V based applications on the corporate desktop but locally installed applications on a laptop, the user maintains 2 separate set of settings.  This means that configuration information such as recently used document lists, custom dictionaries and GUI settings are not shared or maintained between the different instances of the same application resulting is a poor user experience.</a:t>
            </a:r>
            <a:endParaRPr lang="en-US" dirty="0"/>
          </a:p>
        </p:txBody>
      </p:sp>
      <p:sp>
        <p:nvSpPr>
          <p:cNvPr id="5" name="Date Placeholder 4"/>
          <p:cNvSpPr>
            <a:spLocks noGrp="1"/>
          </p:cNvSpPr>
          <p:nvPr>
            <p:ph type="dt" idx="10"/>
          </p:nvPr>
        </p:nvSpPr>
        <p:spPr/>
        <p:txBody>
          <a:bodyPr/>
          <a:lstStyle/>
          <a:p>
            <a:fld id="{D6A6F28E-27C3-4C14-9CAB-53371A3DCE86}"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36</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83124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When</a:t>
            </a:r>
            <a:r>
              <a:rPr lang="en-US" baseline="0" dirty="0" smtClean="0"/>
              <a:t> </a:t>
            </a:r>
            <a:r>
              <a:rPr lang="en-US" baseline="0" dirty="0" err="1" smtClean="0"/>
              <a:t>AppSense</a:t>
            </a:r>
            <a:r>
              <a:rPr lang="en-US" baseline="0" dirty="0" smtClean="0"/>
              <a:t> User Virtualization technology is in use, a user layer is inserted dynamically between the application and the environment allowing </a:t>
            </a:r>
            <a:r>
              <a:rPr lang="en-US" baseline="0" dirty="0" err="1" smtClean="0"/>
              <a:t>AppSense</a:t>
            </a:r>
            <a:r>
              <a:rPr lang="en-US" baseline="0" dirty="0" smtClean="0"/>
              <a:t> to intercept the various reads and writes made by the application regardless of whether it is virtual or locally installed.  </a:t>
            </a:r>
            <a:r>
              <a:rPr lang="en-US" baseline="0" dirty="0" err="1" smtClean="0"/>
              <a:t>AppSense</a:t>
            </a:r>
            <a:r>
              <a:rPr lang="en-US" baseline="0" dirty="0" smtClean="0"/>
              <a:t> can then synchronize these settings ensuring a consistent experience across the different delivery mechanisms.</a:t>
            </a:r>
            <a:endParaRPr lang="en-US" dirty="0"/>
          </a:p>
        </p:txBody>
      </p:sp>
      <p:sp>
        <p:nvSpPr>
          <p:cNvPr id="5" name="Date Placeholder 4"/>
          <p:cNvSpPr>
            <a:spLocks noGrp="1"/>
          </p:cNvSpPr>
          <p:nvPr>
            <p:ph type="dt" idx="10"/>
          </p:nvPr>
        </p:nvSpPr>
        <p:spPr/>
        <p:txBody>
          <a:bodyPr/>
          <a:lstStyle/>
          <a:p>
            <a:fld id="{730CA630-D36B-43F6-B84A-525DD5C55371}"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37</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831249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170DE1AB-CB98-403B-BA84-B819CE99AC63}"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38</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CD4BC012-7EB8-4DD8-9183-8074A34EDAD1}"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F43392B2-1FA0-4E47-BD50-6A1CF1A5C89D}"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50098339-CDA4-4F10-A002-31C839F99243}"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8" name="Date Placeholder 7"/>
          <p:cNvSpPr>
            <a:spLocks noGrp="1"/>
          </p:cNvSpPr>
          <p:nvPr>
            <p:ph type="dt" idx="10"/>
          </p:nvPr>
        </p:nvSpPr>
        <p:spPr/>
        <p:txBody>
          <a:bodyPr/>
          <a:lstStyle/>
          <a:p>
            <a:fld id="{628E9454-E24C-4616-815D-98C6C9AF19EC}"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44</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A3B3DF2E-5B84-4E43-A9A4-D4D387D8319F}"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45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33444BF9-E3D5-4D21-9623-7767BB50A1DC}"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571DB918-48FB-44E4-A9D6-C3DEA0D65362}"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6</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83124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387FF1BB-D66E-4612-82E6-DE3A3A503F37}"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7</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83124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2FD2B2BC-6930-4B79-8DB9-924B19B84EBE}"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8</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831249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9E94CF39-F95A-4A09-BBEF-32B7576FCFE2}" type="datetime1">
              <a:rPr lang="en-US" smtClean="0"/>
              <a:t>5/14/2011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B225CC13-EC95-429B-A85C-7597B8410856}"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17</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AppData</a:t>
            </a:r>
            <a:endParaRPr lang="en-US" dirty="0" smtClean="0"/>
          </a:p>
          <a:p>
            <a:r>
              <a:rPr lang="en-US" dirty="0" smtClean="0"/>
              <a:t>- Roaming - Symbolic Link: Application Data</a:t>
            </a:r>
          </a:p>
          <a:p>
            <a:r>
              <a:rPr lang="en-US" dirty="0" smtClean="0"/>
              <a:t>- </a:t>
            </a:r>
            <a:r>
              <a:rPr lang="en-US" dirty="0" err="1" smtClean="0"/>
              <a:t>LocalLow</a:t>
            </a:r>
            <a:endParaRPr lang="en-US" dirty="0" smtClean="0"/>
          </a:p>
          <a:p>
            <a:r>
              <a:rPr lang="en-US" dirty="0" smtClean="0"/>
              <a:t>- Local</a:t>
            </a:r>
            <a:endParaRPr lang="en-US" dirty="0"/>
          </a:p>
        </p:txBody>
      </p:sp>
      <p:sp>
        <p:nvSpPr>
          <p:cNvPr id="5" name="Date Placeholder 4"/>
          <p:cNvSpPr>
            <a:spLocks noGrp="1"/>
          </p:cNvSpPr>
          <p:nvPr>
            <p:ph type="dt" idx="10"/>
          </p:nvPr>
        </p:nvSpPr>
        <p:spPr/>
        <p:txBody>
          <a:bodyPr/>
          <a:lstStyle/>
          <a:p>
            <a:fld id="{657076BF-E657-4EB8-BDAC-0DBB3C3ACB8A}"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22</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91402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CAAA0362-0865-4BF1-9A8F-54E613833331}" type="datetime1">
              <a:rPr lang="en-US" smtClean="0"/>
              <a:t>5/14/2011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23</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460439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5956947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851848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65227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802271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24040785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60089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290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46029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3051034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0497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185686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8286267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5240186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6046933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73861183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1017561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2109196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735569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050602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35900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43471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2877384"/>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8.png"/><Relationship Id="rId7" Type="http://schemas.openxmlformats.org/officeDocument/2006/relationships/image" Target="../media/image75.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3.png"/><Relationship Id="rId10" Type="http://schemas.openxmlformats.org/officeDocument/2006/relationships/image" Target="../media/image80.png"/><Relationship Id="rId4" Type="http://schemas.openxmlformats.org/officeDocument/2006/relationships/image" Target="../media/image79.png"/><Relationship Id="rId9" Type="http://schemas.openxmlformats.org/officeDocument/2006/relationships/image" Target="../media/image74.png"/></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3.xml"/><Relationship Id="rId5" Type="http://schemas.openxmlformats.org/officeDocument/2006/relationships/image" Target="../media/image80.png"/><Relationship Id="rId4" Type="http://schemas.openxmlformats.org/officeDocument/2006/relationships/image" Target="../media/image79.png"/></Relationships>
</file>

<file path=ppt/slides/_rels/slide1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4.png"/><Relationship Id="rId2" Type="http://schemas.openxmlformats.org/officeDocument/2006/relationships/image" Target="../media/image81.jpe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83.png"/><Relationship Id="rId4"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3.png"/><Relationship Id="rId3" Type="http://schemas.openxmlformats.org/officeDocument/2006/relationships/image" Target="../media/image77.png"/><Relationship Id="rId7" Type="http://schemas.openxmlformats.org/officeDocument/2006/relationships/image" Target="../media/image87.png"/><Relationship Id="rId12" Type="http://schemas.openxmlformats.org/officeDocument/2006/relationships/image" Target="../media/image73.png"/><Relationship Id="rId2" Type="http://schemas.openxmlformats.org/officeDocument/2006/relationships/image" Target="../media/image85.png"/><Relationship Id="rId1" Type="http://schemas.openxmlformats.org/officeDocument/2006/relationships/slideLayout" Target="../slideLayouts/slideLayout13.xml"/><Relationship Id="rId6" Type="http://schemas.openxmlformats.org/officeDocument/2006/relationships/image" Target="../media/image79.png"/><Relationship Id="rId11" Type="http://schemas.openxmlformats.org/officeDocument/2006/relationships/image" Target="../media/image70.png"/><Relationship Id="rId5" Type="http://schemas.openxmlformats.org/officeDocument/2006/relationships/image" Target="../media/image78.png"/><Relationship Id="rId10" Type="http://schemas.openxmlformats.org/officeDocument/2006/relationships/image" Target="../media/image89.wmf"/><Relationship Id="rId4" Type="http://schemas.openxmlformats.org/officeDocument/2006/relationships/image" Target="../media/image86.png"/><Relationship Id="rId9" Type="http://schemas.openxmlformats.org/officeDocument/2006/relationships/image" Target="../media/image88.png"/><Relationship Id="rId14" Type="http://schemas.openxmlformats.org/officeDocument/2006/relationships/image" Target="../media/image84.png"/></Relationships>
</file>

<file path=ppt/slides/_rels/slide15.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3.png"/><Relationship Id="rId3" Type="http://schemas.openxmlformats.org/officeDocument/2006/relationships/image" Target="../media/image86.png"/><Relationship Id="rId7" Type="http://schemas.openxmlformats.org/officeDocument/2006/relationships/image" Target="../media/image85.png"/><Relationship Id="rId12" Type="http://schemas.openxmlformats.org/officeDocument/2006/relationships/image" Target="../media/image89.wmf"/><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87.png"/><Relationship Id="rId11" Type="http://schemas.openxmlformats.org/officeDocument/2006/relationships/image" Target="../media/image70.png"/><Relationship Id="rId5" Type="http://schemas.openxmlformats.org/officeDocument/2006/relationships/image" Target="../media/image79.png"/><Relationship Id="rId10" Type="http://schemas.openxmlformats.org/officeDocument/2006/relationships/image" Target="../media/image73.png"/><Relationship Id="rId4" Type="http://schemas.openxmlformats.org/officeDocument/2006/relationships/image" Target="../media/image78.png"/><Relationship Id="rId9" Type="http://schemas.openxmlformats.org/officeDocument/2006/relationships/image" Target="../media/image88.png"/><Relationship Id="rId14" Type="http://schemas.openxmlformats.org/officeDocument/2006/relationships/image" Target="../media/image84.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3.png"/><Relationship Id="rId3" Type="http://schemas.openxmlformats.org/officeDocument/2006/relationships/image" Target="../media/image86.png"/><Relationship Id="rId7" Type="http://schemas.openxmlformats.org/officeDocument/2006/relationships/image" Target="../media/image85.png"/><Relationship Id="rId12" Type="http://schemas.openxmlformats.org/officeDocument/2006/relationships/image" Target="../media/image89.wmf"/><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87.png"/><Relationship Id="rId11" Type="http://schemas.openxmlformats.org/officeDocument/2006/relationships/image" Target="../media/image70.png"/><Relationship Id="rId5" Type="http://schemas.openxmlformats.org/officeDocument/2006/relationships/image" Target="../media/image79.png"/><Relationship Id="rId10" Type="http://schemas.openxmlformats.org/officeDocument/2006/relationships/image" Target="../media/image73.png"/><Relationship Id="rId4" Type="http://schemas.openxmlformats.org/officeDocument/2006/relationships/image" Target="../media/image78.png"/><Relationship Id="rId9" Type="http://schemas.openxmlformats.org/officeDocument/2006/relationships/image" Target="../media/image88.png"/><Relationship Id="rId14" Type="http://schemas.openxmlformats.org/officeDocument/2006/relationships/image" Target="../media/image8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0.png"/><Relationship Id="rId3" Type="http://schemas.openxmlformats.org/officeDocument/2006/relationships/image" Target="../media/image86.png"/><Relationship Id="rId7" Type="http://schemas.openxmlformats.org/officeDocument/2006/relationships/image" Target="../media/image75.png"/><Relationship Id="rId12" Type="http://schemas.openxmlformats.org/officeDocument/2006/relationships/image" Target="../media/image84.png"/><Relationship Id="rId2" Type="http://schemas.openxmlformats.org/officeDocument/2006/relationships/image" Target="../media/image77.png"/><Relationship Id="rId1" Type="http://schemas.openxmlformats.org/officeDocument/2006/relationships/slideLayout" Target="../slideLayouts/slideLayout13.xml"/><Relationship Id="rId6" Type="http://schemas.openxmlformats.org/officeDocument/2006/relationships/image" Target="../media/image87.png"/><Relationship Id="rId11" Type="http://schemas.openxmlformats.org/officeDocument/2006/relationships/image" Target="../media/image83.png"/><Relationship Id="rId5" Type="http://schemas.openxmlformats.org/officeDocument/2006/relationships/image" Target="../media/image79.png"/><Relationship Id="rId10" Type="http://schemas.openxmlformats.org/officeDocument/2006/relationships/image" Target="../media/image70.png"/><Relationship Id="rId4" Type="http://schemas.openxmlformats.org/officeDocument/2006/relationships/image" Target="../media/image78.pn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appsense.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9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96.png"/><Relationship Id="rId3" Type="http://schemas.openxmlformats.org/officeDocument/2006/relationships/image" Target="../media/image88.png"/><Relationship Id="rId7" Type="http://schemas.openxmlformats.org/officeDocument/2006/relationships/image" Target="../media/image65.png"/><Relationship Id="rId12" Type="http://schemas.openxmlformats.org/officeDocument/2006/relationships/image" Target="../media/image83.png"/><Relationship Id="rId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image" Target="../media/image93.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7.png"/><Relationship Id="rId10" Type="http://schemas.openxmlformats.org/officeDocument/2006/relationships/image" Target="../media/image95.png"/><Relationship Id="rId4" Type="http://schemas.openxmlformats.org/officeDocument/2006/relationships/image" Target="../media/image92.png"/><Relationship Id="rId9" Type="http://schemas.openxmlformats.org/officeDocument/2006/relationships/image" Target="../media/image94.png"/><Relationship Id="rId14" Type="http://schemas.openxmlformats.org/officeDocument/2006/relationships/image" Target="../media/image89.wmf"/></Relationships>
</file>

<file path=ppt/slides/_rels/slide28.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96.png"/><Relationship Id="rId3" Type="http://schemas.openxmlformats.org/officeDocument/2006/relationships/image" Target="../media/image98.png"/><Relationship Id="rId7" Type="http://schemas.openxmlformats.org/officeDocument/2006/relationships/image" Target="../media/image64.png"/><Relationship Id="rId12" Type="http://schemas.openxmlformats.org/officeDocument/2006/relationships/image" Target="../media/image101.png"/><Relationship Id="rId17" Type="http://schemas.openxmlformats.org/officeDocument/2006/relationships/image" Target="../media/image83.png"/><Relationship Id="rId2" Type="http://schemas.openxmlformats.org/officeDocument/2006/relationships/image" Target="../media/image97.png"/><Relationship Id="rId16" Type="http://schemas.openxmlformats.org/officeDocument/2006/relationships/image" Target="../media/image84.png"/><Relationship Id="rId1" Type="http://schemas.openxmlformats.org/officeDocument/2006/relationships/slideLayout" Target="../slideLayouts/slideLayout13.xml"/><Relationship Id="rId6" Type="http://schemas.openxmlformats.org/officeDocument/2006/relationships/image" Target="../media/image92.png"/><Relationship Id="rId11" Type="http://schemas.openxmlformats.org/officeDocument/2006/relationships/image" Target="../media/image100.png"/><Relationship Id="rId5" Type="http://schemas.openxmlformats.org/officeDocument/2006/relationships/image" Target="../media/image88.png"/><Relationship Id="rId15" Type="http://schemas.openxmlformats.org/officeDocument/2006/relationships/image" Target="../media/image89.wmf"/><Relationship Id="rId10" Type="http://schemas.openxmlformats.org/officeDocument/2006/relationships/image" Target="../media/image99.png"/><Relationship Id="rId4" Type="http://schemas.openxmlformats.org/officeDocument/2006/relationships/image" Target="../media/image75.png"/><Relationship Id="rId9" Type="http://schemas.openxmlformats.org/officeDocument/2006/relationships/image" Target="../media/image93.png"/><Relationship Id="rId14" Type="http://schemas.openxmlformats.org/officeDocument/2006/relationships/image" Target="../media/image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png"/><Relationship Id="rId20" Type="http://schemas.openxmlformats.org/officeDocument/2006/relationships/image" Target="../media/image38.png"/><Relationship Id="rId29" Type="http://schemas.openxmlformats.org/officeDocument/2006/relationships/image" Target="../media/image47.png"/><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png"/><Relationship Id="rId31"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jpeg"/><Relationship Id="rId22" Type="http://schemas.openxmlformats.org/officeDocument/2006/relationships/image" Target="../media/image40.png"/><Relationship Id="rId27" Type="http://schemas.openxmlformats.org/officeDocument/2006/relationships/image" Target="../media/image45.png"/><Relationship Id="rId30" Type="http://schemas.openxmlformats.org/officeDocument/2006/relationships/image" Target="../media/image4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61.png"/><Relationship Id="rId11" Type="http://schemas.openxmlformats.org/officeDocument/2006/relationships/image" Target="../media/image57.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61.png"/><Relationship Id="rId11" Type="http://schemas.openxmlformats.org/officeDocument/2006/relationships/image" Target="../media/image57.png"/><Relationship Id="rId5" Type="http://schemas.openxmlformats.org/officeDocument/2006/relationships/image" Target="../media/image60.png"/><Relationship Id="rId10" Type="http://schemas.openxmlformats.org/officeDocument/2006/relationships/image" Target="../media/image53.png"/><Relationship Id="rId4" Type="http://schemas.openxmlformats.org/officeDocument/2006/relationships/image" Target="../media/image59.png"/><Relationship Id="rId9" Type="http://schemas.openxmlformats.org/officeDocument/2006/relationships/image" Target="../media/image10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png"/><Relationship Id="rId18" Type="http://schemas.openxmlformats.org/officeDocument/2006/relationships/image" Target="../media/image119.jpeg"/><Relationship Id="rId26" Type="http://schemas.openxmlformats.org/officeDocument/2006/relationships/image" Target="../media/image127.jpeg"/><Relationship Id="rId3" Type="http://schemas.openxmlformats.org/officeDocument/2006/relationships/image" Target="../media/image104.jpeg"/><Relationship Id="rId21" Type="http://schemas.openxmlformats.org/officeDocument/2006/relationships/image" Target="../media/image122.png"/><Relationship Id="rId7" Type="http://schemas.openxmlformats.org/officeDocument/2006/relationships/image" Target="../media/image108.jpeg"/><Relationship Id="rId12" Type="http://schemas.openxmlformats.org/officeDocument/2006/relationships/image" Target="../media/image113.png"/><Relationship Id="rId17" Type="http://schemas.openxmlformats.org/officeDocument/2006/relationships/image" Target="../media/image118.jpeg"/><Relationship Id="rId25" Type="http://schemas.openxmlformats.org/officeDocument/2006/relationships/image" Target="../media/image126.png"/><Relationship Id="rId33" Type="http://schemas.openxmlformats.org/officeDocument/2006/relationships/image" Target="../media/image134.png"/><Relationship Id="rId2" Type="http://schemas.openxmlformats.org/officeDocument/2006/relationships/image" Target="../media/image103.png"/><Relationship Id="rId16" Type="http://schemas.openxmlformats.org/officeDocument/2006/relationships/image" Target="../media/image117.jpeg"/><Relationship Id="rId20" Type="http://schemas.openxmlformats.org/officeDocument/2006/relationships/image" Target="../media/image121.png"/><Relationship Id="rId29" Type="http://schemas.openxmlformats.org/officeDocument/2006/relationships/image" Target="../media/image130.png"/><Relationship Id="rId1" Type="http://schemas.openxmlformats.org/officeDocument/2006/relationships/slideLayout" Target="../slideLayouts/slideLayout13.xml"/><Relationship Id="rId6" Type="http://schemas.openxmlformats.org/officeDocument/2006/relationships/image" Target="../media/image107.png"/><Relationship Id="rId11" Type="http://schemas.openxmlformats.org/officeDocument/2006/relationships/image" Target="../media/image112.png"/><Relationship Id="rId24" Type="http://schemas.openxmlformats.org/officeDocument/2006/relationships/image" Target="../media/image125.png"/><Relationship Id="rId32" Type="http://schemas.openxmlformats.org/officeDocument/2006/relationships/image" Target="../media/image133.jpeg"/><Relationship Id="rId5" Type="http://schemas.openxmlformats.org/officeDocument/2006/relationships/image" Target="../media/image106.jpeg"/><Relationship Id="rId15" Type="http://schemas.openxmlformats.org/officeDocument/2006/relationships/image" Target="../media/image116.png"/><Relationship Id="rId23" Type="http://schemas.openxmlformats.org/officeDocument/2006/relationships/image" Target="../media/image124.jpeg"/><Relationship Id="rId28" Type="http://schemas.openxmlformats.org/officeDocument/2006/relationships/image" Target="../media/image129.png"/><Relationship Id="rId10" Type="http://schemas.openxmlformats.org/officeDocument/2006/relationships/image" Target="../media/image111.jpeg"/><Relationship Id="rId19" Type="http://schemas.openxmlformats.org/officeDocument/2006/relationships/image" Target="../media/image120.png"/><Relationship Id="rId31" Type="http://schemas.openxmlformats.org/officeDocument/2006/relationships/image" Target="../media/image132.png"/><Relationship Id="rId4" Type="http://schemas.openxmlformats.org/officeDocument/2006/relationships/image" Target="../media/image105.jpeg"/><Relationship Id="rId9" Type="http://schemas.openxmlformats.org/officeDocument/2006/relationships/image" Target="../media/image110.png"/><Relationship Id="rId14" Type="http://schemas.openxmlformats.org/officeDocument/2006/relationships/image" Target="../media/image115.jpeg"/><Relationship Id="rId22" Type="http://schemas.openxmlformats.org/officeDocument/2006/relationships/image" Target="../media/image123.png"/><Relationship Id="rId27" Type="http://schemas.openxmlformats.org/officeDocument/2006/relationships/image" Target="../media/image128.jpeg"/><Relationship Id="rId30" Type="http://schemas.openxmlformats.org/officeDocument/2006/relationships/image" Target="../media/image1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29.png"/><Relationship Id="rId3" Type="http://schemas.openxmlformats.org/officeDocument/2006/relationships/image" Target="../media/image136.png"/><Relationship Id="rId7" Type="http://schemas.openxmlformats.org/officeDocument/2006/relationships/image" Target="../media/image140.png"/><Relationship Id="rId12" Type="http://schemas.openxmlformats.org/officeDocument/2006/relationships/image" Target="../media/image125.png"/><Relationship Id="rId17" Type="http://schemas.openxmlformats.org/officeDocument/2006/relationships/image" Target="../media/image133.jpeg"/><Relationship Id="rId2" Type="http://schemas.openxmlformats.org/officeDocument/2006/relationships/image" Target="../media/image135.png"/><Relationship Id="rId16" Type="http://schemas.openxmlformats.org/officeDocument/2006/relationships/image" Target="../media/image132.png"/><Relationship Id="rId1" Type="http://schemas.openxmlformats.org/officeDocument/2006/relationships/slideLayout" Target="../slideLayouts/slideLayout13.xml"/><Relationship Id="rId6" Type="http://schemas.openxmlformats.org/officeDocument/2006/relationships/image" Target="../media/image139.png"/><Relationship Id="rId11" Type="http://schemas.openxmlformats.org/officeDocument/2006/relationships/image" Target="../media/image114.png"/><Relationship Id="rId5" Type="http://schemas.openxmlformats.org/officeDocument/2006/relationships/image" Target="../media/image138.png"/><Relationship Id="rId15" Type="http://schemas.openxmlformats.org/officeDocument/2006/relationships/image" Target="../media/image131.png"/><Relationship Id="rId10" Type="http://schemas.openxmlformats.org/officeDocument/2006/relationships/image" Target="../media/image134.png"/><Relationship Id="rId4" Type="http://schemas.openxmlformats.org/officeDocument/2006/relationships/image" Target="../media/image137.png"/><Relationship Id="rId9" Type="http://schemas.openxmlformats.org/officeDocument/2006/relationships/image" Target="../media/image142.png"/><Relationship Id="rId14" Type="http://schemas.openxmlformats.org/officeDocument/2006/relationships/image" Target="../media/image109.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hyperlink" Target="http://www.appsense.com/"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147.png"/><Relationship Id="rId5" Type="http://schemas.openxmlformats.org/officeDocument/2006/relationships/hyperlink" Target="http://www.microsoft.com/learning" TargetMode="External"/><Relationship Id="rId10" Type="http://schemas.openxmlformats.org/officeDocument/2006/relationships/image" Target="../media/image146.emf"/><Relationship Id="rId4" Type="http://schemas.openxmlformats.org/officeDocument/2006/relationships/image" Target="../media/image143.png"/><Relationship Id="rId9" Type="http://schemas.openxmlformats.org/officeDocument/2006/relationships/image" Target="../media/image145.png"/><Relationship Id="rId14" Type="http://schemas.microsoft.com/office/2007/relationships/hdphoto" Target="../media/hdphoto1.wdp"/></Relationships>
</file>

<file path=ppt/slides/_rels/slide43.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158.png"/><Relationship Id="rId3" Type="http://schemas.openxmlformats.org/officeDocument/2006/relationships/image" Target="../media/image148.png"/><Relationship Id="rId7" Type="http://schemas.openxmlformats.org/officeDocument/2006/relationships/image" Target="../media/image152.png"/><Relationship Id="rId12" Type="http://schemas.openxmlformats.org/officeDocument/2006/relationships/image" Target="../media/image157.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51.png"/><Relationship Id="rId11" Type="http://schemas.openxmlformats.org/officeDocument/2006/relationships/image" Target="../media/image156.png"/><Relationship Id="rId5" Type="http://schemas.openxmlformats.org/officeDocument/2006/relationships/image" Target="../media/image150.png"/><Relationship Id="rId10" Type="http://schemas.openxmlformats.org/officeDocument/2006/relationships/image" Target="../media/image155.png"/><Relationship Id="rId4" Type="http://schemas.openxmlformats.org/officeDocument/2006/relationships/image" Target="../media/image149.png"/><Relationship Id="rId9" Type="http://schemas.openxmlformats.org/officeDocument/2006/relationships/image" Target="../media/image154.png"/><Relationship Id="rId14" Type="http://schemas.openxmlformats.org/officeDocument/2006/relationships/image" Target="../media/image159.png"/></Relationships>
</file>

<file path=ppt/slides/_rels/slide44.xml.rels><?xml version="1.0" encoding="UTF-8" standalone="yes"?>
<Relationships xmlns="http://schemas.openxmlformats.org/package/2006/relationships"><Relationship Id="rId3" Type="http://schemas.openxmlformats.org/officeDocument/2006/relationships/image" Target="../media/image160.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7.png"/><Relationship Id="rId4" Type="http://schemas.openxmlformats.org/officeDocument/2006/relationships/image" Target="../media/image52.png"/><Relationship Id="rId9" Type="http://schemas.openxmlformats.org/officeDocument/2006/relationships/image" Target="../media/image56.pn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61.png"/><Relationship Id="rId11" Type="http://schemas.openxmlformats.org/officeDocument/2006/relationships/image" Target="../media/image57.png"/><Relationship Id="rId5" Type="http://schemas.openxmlformats.org/officeDocument/2006/relationships/image" Target="../media/image60.png"/><Relationship Id="rId10" Type="http://schemas.openxmlformats.org/officeDocument/2006/relationships/image" Target="../media/image63.png"/><Relationship Id="rId4" Type="http://schemas.openxmlformats.org/officeDocument/2006/relationships/image" Target="../media/image59.pn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Individual Requirements</a:t>
            </a:r>
            <a:endParaRPr lang="en-US" dirty="0"/>
          </a:p>
        </p:txBody>
      </p:sp>
      <p:sp>
        <p:nvSpPr>
          <p:cNvPr id="3" name="Oval 2"/>
          <p:cNvSpPr/>
          <p:nvPr/>
        </p:nvSpPr>
        <p:spPr>
          <a:xfrm>
            <a:off x="5381585" y="2643182"/>
            <a:ext cx="2428892" cy="228601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Picture 4" descr="E:\DVD_ART34\Logos\Microsoft Office 2007 - all products\Word 2007\Office Word 2007 Product Icon.png"/>
          <p:cNvPicPr>
            <a:picLocks noChangeAspect="1" noChangeArrowheads="1"/>
          </p:cNvPicPr>
          <p:nvPr/>
        </p:nvPicPr>
        <p:blipFill>
          <a:blip r:embed="rId2" cstate="print"/>
          <a:srcRect/>
          <a:stretch>
            <a:fillRect/>
          </a:stretch>
        </p:blipFill>
        <p:spPr bwMode="auto">
          <a:xfrm>
            <a:off x="5810213" y="3071810"/>
            <a:ext cx="492336" cy="513785"/>
          </a:xfrm>
          <a:prstGeom prst="rect">
            <a:avLst/>
          </a:prstGeom>
          <a:noFill/>
          <a:effectLst/>
        </p:spPr>
      </p:pic>
      <p:pic>
        <p:nvPicPr>
          <p:cNvPr id="5" name="Picture 6" descr="Adobe%20Reader%208.png"/>
          <p:cNvPicPr>
            <a:picLocks noChangeAspect="1"/>
          </p:cNvPicPr>
          <p:nvPr/>
        </p:nvPicPr>
        <p:blipFill>
          <a:blip r:embed="rId3" cstate="print"/>
          <a:stretch>
            <a:fillRect/>
          </a:stretch>
        </p:blipFill>
        <p:spPr>
          <a:xfrm>
            <a:off x="5667337" y="3786190"/>
            <a:ext cx="489721" cy="513785"/>
          </a:xfrm>
          <a:prstGeom prst="rect">
            <a:avLst/>
          </a:prstGeom>
          <a:effectLst/>
        </p:spPr>
      </p:pic>
      <p:pic>
        <p:nvPicPr>
          <p:cNvPr id="6" name="Picture 5" descr="E:\DVD_ART34\Logos\Microsoft Office 2007 - all products\Outlook 2007\Office Outlook 2007 Product Icon.png"/>
          <p:cNvPicPr>
            <a:picLocks noChangeAspect="1" noChangeArrowheads="1"/>
          </p:cNvPicPr>
          <p:nvPr/>
        </p:nvPicPr>
        <p:blipFill>
          <a:blip r:embed="rId4" cstate="print"/>
          <a:srcRect/>
          <a:stretch>
            <a:fillRect/>
          </a:stretch>
        </p:blipFill>
        <p:spPr bwMode="auto">
          <a:xfrm>
            <a:off x="6453155" y="4214818"/>
            <a:ext cx="489720" cy="479899"/>
          </a:xfrm>
          <a:prstGeom prst="rect">
            <a:avLst/>
          </a:prstGeom>
          <a:noFill/>
          <a:effectLst/>
        </p:spPr>
      </p:pic>
      <p:pic>
        <p:nvPicPr>
          <p:cNvPr id="7" name="Picture 4" descr="C:\Program Files\Microsoft Resource DVD Artwork\DVD_ART\Artwork_Imagery\HARDWARE_IMAGERY\Illustration - Misc Hardware\Windows Vista Illustration Icons\IE.png"/>
          <p:cNvPicPr>
            <a:picLocks noChangeAspect="1" noChangeArrowheads="1"/>
          </p:cNvPicPr>
          <p:nvPr/>
        </p:nvPicPr>
        <p:blipFill>
          <a:blip r:embed="rId5" cstate="print"/>
          <a:srcRect/>
          <a:stretch>
            <a:fillRect/>
          </a:stretch>
        </p:blipFill>
        <p:spPr bwMode="auto">
          <a:xfrm>
            <a:off x="6596031" y="2928934"/>
            <a:ext cx="530027" cy="530027"/>
          </a:xfrm>
          <a:prstGeom prst="rect">
            <a:avLst/>
          </a:prstGeom>
          <a:noFill/>
          <a:effectLst/>
        </p:spPr>
      </p:pic>
      <p:pic>
        <p:nvPicPr>
          <p:cNvPr id="8" name="Picture 5"/>
          <p:cNvPicPr>
            <a:picLocks noChangeAspect="1" noChangeArrowheads="1"/>
          </p:cNvPicPr>
          <p:nvPr/>
        </p:nvPicPr>
        <p:blipFill>
          <a:blip r:embed="rId6" cstate="print"/>
          <a:srcRect/>
          <a:stretch>
            <a:fillRect/>
          </a:stretch>
        </p:blipFill>
        <p:spPr bwMode="auto">
          <a:xfrm>
            <a:off x="6953221" y="3643314"/>
            <a:ext cx="495300" cy="476250"/>
          </a:xfrm>
          <a:prstGeom prst="rect">
            <a:avLst/>
          </a:prstGeom>
          <a:noFill/>
          <a:ln w="9525">
            <a:noFill/>
            <a:miter lim="800000"/>
            <a:headEnd/>
            <a:tailEnd/>
          </a:ln>
          <a:effectLst/>
        </p:spPr>
      </p:pic>
      <p:sp>
        <p:nvSpPr>
          <p:cNvPr id="9" name="Oval Callout 8"/>
          <p:cNvSpPr/>
          <p:nvPr/>
        </p:nvSpPr>
        <p:spPr>
          <a:xfrm>
            <a:off x="2206592" y="1214422"/>
            <a:ext cx="2031985" cy="1214446"/>
          </a:xfrm>
          <a:prstGeom prst="wedgeEllipseCallout">
            <a:avLst>
              <a:gd name="adj1" fmla="val 64259"/>
              <a:gd name="adj2" fmla="val 22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Remote Access</a:t>
            </a:r>
            <a:endParaRPr lang="en-US" dirty="0">
              <a:solidFill>
                <a:schemeClr val="bg1"/>
              </a:solidFill>
            </a:endParaRPr>
          </a:p>
        </p:txBody>
      </p:sp>
      <p:sp>
        <p:nvSpPr>
          <p:cNvPr id="10" name="Oval Callout 9"/>
          <p:cNvSpPr/>
          <p:nvPr/>
        </p:nvSpPr>
        <p:spPr>
          <a:xfrm>
            <a:off x="1631469" y="3006642"/>
            <a:ext cx="1924047" cy="1214446"/>
          </a:xfrm>
          <a:prstGeom prst="wedgeEllipseCallout">
            <a:avLst>
              <a:gd name="adj1" fmla="val 64259"/>
              <a:gd name="adj2" fmla="val 2265"/>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dirty="0" smtClean="0">
                <a:solidFill>
                  <a:schemeClr val="bg1"/>
                </a:solidFill>
              </a:rPr>
              <a:t>Security,</a:t>
            </a:r>
          </a:p>
          <a:p>
            <a:pPr algn="ctr"/>
            <a:r>
              <a:rPr lang="en-US" dirty="0" smtClean="0">
                <a:solidFill>
                  <a:schemeClr val="bg1"/>
                </a:solidFill>
              </a:rPr>
              <a:t>Performance</a:t>
            </a:r>
            <a:endParaRPr lang="en-US" dirty="0">
              <a:solidFill>
                <a:schemeClr val="bg1"/>
              </a:solidFill>
            </a:endParaRPr>
          </a:p>
        </p:txBody>
      </p:sp>
      <p:sp>
        <p:nvSpPr>
          <p:cNvPr id="11" name="Oval Callout 10"/>
          <p:cNvSpPr/>
          <p:nvPr/>
        </p:nvSpPr>
        <p:spPr>
          <a:xfrm>
            <a:off x="2063517" y="4806842"/>
            <a:ext cx="2031985" cy="1214446"/>
          </a:xfrm>
          <a:prstGeom prst="wedgeEllipseCallout">
            <a:avLst>
              <a:gd name="adj1" fmla="val 64259"/>
              <a:gd name="adj2" fmla="val 22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bg1"/>
                </a:solidFill>
              </a:rPr>
              <a:t>Offline Capabilities</a:t>
            </a:r>
            <a:endParaRPr lang="en-US" dirty="0">
              <a:solidFill>
                <a:schemeClr val="bg1"/>
              </a:solidFill>
            </a:endParaRPr>
          </a:p>
        </p:txBody>
      </p:sp>
      <p:cxnSp>
        <p:nvCxnSpPr>
          <p:cNvPr id="12" name="Straight Arrow Connector 11"/>
          <p:cNvCxnSpPr/>
          <p:nvPr/>
        </p:nvCxnSpPr>
        <p:spPr>
          <a:xfrm rot="5400000">
            <a:off x="7310411" y="2285992"/>
            <a:ext cx="500066" cy="357190"/>
          </a:xfrm>
          <a:prstGeom prst="straightConnector1">
            <a:avLst/>
          </a:prstGeom>
          <a:ln w="44450">
            <a:solidFill>
              <a:srgbClr val="C0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7881915" y="3071810"/>
            <a:ext cx="785818" cy="357190"/>
          </a:xfrm>
          <a:prstGeom prst="straightConnector1">
            <a:avLst/>
          </a:prstGeom>
          <a:ln w="44450">
            <a:solidFill>
              <a:srgbClr val="C0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a:off x="7810477" y="4357694"/>
            <a:ext cx="857256" cy="357190"/>
          </a:xfrm>
          <a:prstGeom prst="straightConnector1">
            <a:avLst/>
          </a:prstGeom>
          <a:ln w="44450">
            <a:solidFill>
              <a:srgbClr val="C0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7096097" y="5000636"/>
            <a:ext cx="500066" cy="357190"/>
          </a:xfrm>
          <a:prstGeom prst="straightConnector1">
            <a:avLst/>
          </a:prstGeom>
          <a:ln w="44450">
            <a:solidFill>
              <a:srgbClr val="C0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5310147" y="2500306"/>
            <a:ext cx="357190" cy="357190"/>
          </a:xfrm>
          <a:prstGeom prst="straightConnector1">
            <a:avLst/>
          </a:prstGeom>
          <a:ln w="44450">
            <a:solidFill>
              <a:srgbClr val="C0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4595767" y="3857628"/>
            <a:ext cx="642942" cy="1588"/>
          </a:xfrm>
          <a:prstGeom prst="straightConnector1">
            <a:avLst/>
          </a:prstGeom>
          <a:ln w="44450">
            <a:solidFill>
              <a:srgbClr val="C00000"/>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5095833" y="4857760"/>
            <a:ext cx="785818" cy="642942"/>
          </a:xfrm>
          <a:prstGeom prst="straightConnector1">
            <a:avLst/>
          </a:prstGeom>
          <a:ln w="44450">
            <a:solidFill>
              <a:srgbClr val="C00000"/>
            </a:solidFill>
            <a:tailEnd type="arrow"/>
          </a:ln>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22958" y="1845222"/>
            <a:ext cx="659155" cy="369332"/>
          </a:xfrm>
          <a:prstGeom prst="rect">
            <a:avLst/>
          </a:prstGeom>
          <a:noFill/>
          <a:effectLst/>
        </p:spPr>
        <p:txBody>
          <a:bodyPr wrap="none" rtlCol="0">
            <a:spAutoFit/>
          </a:bodyPr>
          <a:lstStyle/>
          <a:p>
            <a:r>
              <a:rPr lang="en-US" dirty="0" smtClean="0"/>
              <a:t>local</a:t>
            </a:r>
            <a:endParaRPr lang="en-US" dirty="0"/>
          </a:p>
        </p:txBody>
      </p:sp>
      <p:sp>
        <p:nvSpPr>
          <p:cNvPr id="20" name="TextBox 19"/>
          <p:cNvSpPr txBox="1"/>
          <p:nvPr/>
        </p:nvSpPr>
        <p:spPr>
          <a:xfrm>
            <a:off x="9524989" y="3571876"/>
            <a:ext cx="902811" cy="369332"/>
          </a:xfrm>
          <a:prstGeom prst="rect">
            <a:avLst/>
          </a:prstGeom>
          <a:noFill/>
          <a:effectLst/>
        </p:spPr>
        <p:txBody>
          <a:bodyPr wrap="none" rtlCol="0">
            <a:spAutoFit/>
          </a:bodyPr>
          <a:lstStyle/>
          <a:p>
            <a:r>
              <a:rPr lang="en-US" dirty="0" smtClean="0"/>
              <a:t>remote</a:t>
            </a:r>
            <a:endParaRPr lang="en-US" dirty="0"/>
          </a:p>
        </p:txBody>
      </p:sp>
      <p:sp>
        <p:nvSpPr>
          <p:cNvPr id="21" name="TextBox 20"/>
          <p:cNvSpPr txBox="1"/>
          <p:nvPr/>
        </p:nvSpPr>
        <p:spPr>
          <a:xfrm>
            <a:off x="8717452" y="5435932"/>
            <a:ext cx="736099" cy="369332"/>
          </a:xfrm>
          <a:prstGeom prst="rect">
            <a:avLst/>
          </a:prstGeom>
          <a:noFill/>
          <a:effectLst/>
        </p:spPr>
        <p:txBody>
          <a:bodyPr wrap="none" rtlCol="0">
            <a:spAutoFit/>
          </a:bodyPr>
          <a:lstStyle/>
          <a:p>
            <a:r>
              <a:rPr lang="en-US" dirty="0" smtClean="0"/>
              <a:t>cloud</a:t>
            </a:r>
            <a:endParaRPr lang="en-US" dirty="0"/>
          </a:p>
        </p:txBody>
      </p:sp>
      <p:pic>
        <p:nvPicPr>
          <p:cNvPr id="22" name="Picture 12" descr="user business user woman"/>
          <p:cNvPicPr>
            <a:picLocks noChangeAspect="1" noChangeArrowheads="1"/>
          </p:cNvPicPr>
          <p:nvPr/>
        </p:nvPicPr>
        <p:blipFill>
          <a:blip r:embed="rId7" cstate="print"/>
          <a:srcRect/>
          <a:stretch>
            <a:fillRect/>
          </a:stretch>
        </p:blipFill>
        <p:spPr bwMode="auto">
          <a:xfrm>
            <a:off x="4459244" y="1214422"/>
            <a:ext cx="966787" cy="1306513"/>
          </a:xfrm>
          <a:prstGeom prst="rect">
            <a:avLst/>
          </a:prstGeom>
          <a:noFill/>
        </p:spPr>
      </p:pic>
      <p:pic>
        <p:nvPicPr>
          <p:cNvPr id="23" name="Picture 11" descr="user business man"/>
          <p:cNvPicPr>
            <a:picLocks noChangeAspect="1" noChangeArrowheads="1"/>
          </p:cNvPicPr>
          <p:nvPr/>
        </p:nvPicPr>
        <p:blipFill>
          <a:blip r:embed="rId8" cstate="print"/>
          <a:srcRect/>
          <a:stretch>
            <a:fillRect/>
          </a:stretch>
        </p:blipFill>
        <p:spPr bwMode="auto">
          <a:xfrm>
            <a:off x="3747246" y="3103285"/>
            <a:ext cx="982662" cy="1306513"/>
          </a:xfrm>
          <a:prstGeom prst="rect">
            <a:avLst/>
          </a:prstGeom>
          <a:noFill/>
        </p:spPr>
      </p:pic>
      <p:pic>
        <p:nvPicPr>
          <p:cNvPr id="24" name="Picture 10" descr="user business casual man"/>
          <p:cNvPicPr>
            <a:picLocks noChangeAspect="1" noChangeArrowheads="1"/>
          </p:cNvPicPr>
          <p:nvPr/>
        </p:nvPicPr>
        <p:blipFill>
          <a:blip r:embed="rId9" cstate="print"/>
          <a:srcRect/>
          <a:stretch>
            <a:fillRect/>
          </a:stretch>
        </p:blipFill>
        <p:spPr bwMode="auto">
          <a:xfrm>
            <a:off x="4289378" y="4857760"/>
            <a:ext cx="982662" cy="1306513"/>
          </a:xfrm>
          <a:prstGeom prst="rect">
            <a:avLst/>
          </a:prstGeom>
          <a:noFill/>
        </p:spPr>
      </p:pic>
      <p:pic>
        <p:nvPicPr>
          <p:cNvPr id="25" name="Picture 5" descr="C:\Users\Simona\Documents\Work\Misc\DVD_ART\Artwork_Imagery\HARDWARE_IMAGERY\Illustration - Misc Hardware\XML Icons\laptop notebook portable Computer.png"/>
          <p:cNvPicPr>
            <a:picLocks noChangeAspect="1" noChangeArrowheads="1"/>
          </p:cNvPicPr>
          <p:nvPr/>
        </p:nvPicPr>
        <p:blipFill>
          <a:blip r:embed="rId10" cstate="print"/>
          <a:srcRect/>
          <a:stretch>
            <a:fillRect/>
          </a:stretch>
        </p:blipFill>
        <p:spPr bwMode="auto">
          <a:xfrm>
            <a:off x="7541255" y="1170113"/>
            <a:ext cx="1176197" cy="1115879"/>
          </a:xfrm>
          <a:prstGeom prst="rect">
            <a:avLst/>
          </a:prstGeom>
          <a:noFill/>
        </p:spPr>
      </p:pic>
      <p:pic>
        <p:nvPicPr>
          <p:cNvPr id="26" name="Picture 154" descr="PC with flat panel"/>
          <p:cNvPicPr>
            <a:picLocks noChangeAspect="1" noChangeArrowheads="1"/>
          </p:cNvPicPr>
          <p:nvPr/>
        </p:nvPicPr>
        <p:blipFill>
          <a:blip r:embed="rId11" cstate="print"/>
          <a:srcRect/>
          <a:stretch>
            <a:fillRect/>
          </a:stretch>
        </p:blipFill>
        <p:spPr bwMode="auto">
          <a:xfrm>
            <a:off x="8749278" y="2204864"/>
            <a:ext cx="1137486" cy="1143008"/>
          </a:xfrm>
          <a:prstGeom prst="rect">
            <a:avLst/>
          </a:prstGeom>
          <a:noFill/>
        </p:spPr>
      </p:pic>
      <p:pic>
        <p:nvPicPr>
          <p:cNvPr id="27" name="Picture 21" descr="BizTalk Sm"/>
          <p:cNvPicPr>
            <a:picLocks noChangeAspect="1" noChangeArrowheads="1"/>
          </p:cNvPicPr>
          <p:nvPr/>
        </p:nvPicPr>
        <p:blipFill>
          <a:blip r:embed="rId12" cstate="print"/>
          <a:srcRect/>
          <a:stretch>
            <a:fillRect/>
          </a:stretch>
        </p:blipFill>
        <p:spPr bwMode="auto">
          <a:xfrm>
            <a:off x="8749278" y="3942673"/>
            <a:ext cx="928694" cy="1415153"/>
          </a:xfrm>
          <a:prstGeom prst="rect">
            <a:avLst/>
          </a:prstGeom>
          <a:noFill/>
        </p:spPr>
      </p:pic>
      <p:grpSp>
        <p:nvGrpSpPr>
          <p:cNvPr id="28" name="Group 27"/>
          <p:cNvGrpSpPr/>
          <p:nvPr/>
        </p:nvGrpSpPr>
        <p:grpSpPr>
          <a:xfrm>
            <a:off x="7541255" y="5179230"/>
            <a:ext cx="1059317" cy="1461606"/>
            <a:chOff x="7727525" y="1323565"/>
            <a:chExt cx="1059317" cy="1461606"/>
          </a:xfrm>
        </p:grpSpPr>
        <p:pic>
          <p:nvPicPr>
            <p:cNvPr id="29" name="Picture 6" descr="C:\Program Files\Microsoft Resource DVD Artwork\DVD_ART\Artwork_Imagery\HARDWARE_IMAGERY\Illustration - Misc Hardware\XML Icons\Server.png"/>
            <p:cNvPicPr>
              <a:picLocks noChangeAspect="1" noChangeArrowheads="1"/>
            </p:cNvPicPr>
            <p:nvPr/>
          </p:nvPicPr>
          <p:blipFill>
            <a:blip r:embed="rId13" cstate="print"/>
            <a:srcRect/>
            <a:stretch>
              <a:fillRect/>
            </a:stretch>
          </p:blipFill>
          <p:spPr bwMode="auto">
            <a:xfrm>
              <a:off x="7727525" y="1323565"/>
              <a:ext cx="916441" cy="1371600"/>
            </a:xfrm>
            <a:prstGeom prst="rect">
              <a:avLst/>
            </a:prstGeom>
            <a:noFill/>
            <a:ln w="9525">
              <a:noFill/>
              <a:miter lim="800000"/>
              <a:headEnd/>
              <a:tailEnd/>
            </a:ln>
          </p:spPr>
        </p:pic>
        <p:pic>
          <p:nvPicPr>
            <p:cNvPr id="30" name="Picture 31"/>
            <p:cNvPicPr>
              <a:picLocks noChangeAspect="1" noChangeArrowheads="1"/>
            </p:cNvPicPr>
            <p:nvPr/>
          </p:nvPicPr>
          <p:blipFill>
            <a:blip r:embed="rId14" cstate="print"/>
            <a:srcRect/>
            <a:stretch>
              <a:fillRect/>
            </a:stretch>
          </p:blipFill>
          <p:spPr bwMode="auto">
            <a:xfrm>
              <a:off x="8072462" y="2071678"/>
              <a:ext cx="714380" cy="713493"/>
            </a:xfrm>
            <a:prstGeom prst="rect">
              <a:avLst/>
            </a:prstGeom>
            <a:noFill/>
            <a:ln w="9525">
              <a:noFill/>
              <a:miter lim="800000"/>
              <a:headEnd/>
              <a:tailEnd/>
            </a:ln>
            <a:effectLst/>
          </p:spPr>
        </p:pic>
      </p:grpSp>
    </p:spTree>
    <p:extLst>
      <p:ext uri="{BB962C8B-B14F-4D97-AF65-F5344CB8AC3E}">
        <p14:creationId xmlns:p14="http://schemas.microsoft.com/office/powerpoint/2010/main" val="377040537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User Desktop Options</a:t>
            </a:r>
            <a:endParaRPr lang="en-US" dirty="0"/>
          </a:p>
        </p:txBody>
      </p:sp>
      <p:sp>
        <p:nvSpPr>
          <p:cNvPr id="5" name="Rounded Rectangle 4"/>
          <p:cNvSpPr/>
          <p:nvPr/>
        </p:nvSpPr>
        <p:spPr>
          <a:xfrm>
            <a:off x="2800213" y="3013024"/>
            <a:ext cx="2000264"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400" b="1" dirty="0" smtClean="0">
                <a:effectLst>
                  <a:outerShdw blurRad="38100" dist="38100" dir="2700000" algn="tl">
                    <a:srgbClr val="000000">
                      <a:alpha val="43137"/>
                    </a:srgbClr>
                  </a:outerShdw>
                </a:effectLst>
              </a:rPr>
              <a:t>Local</a:t>
            </a:r>
            <a:endParaRPr lang="de-DE" sz="2400" b="1" dirty="0">
              <a:effectLst>
                <a:outerShdw blurRad="38100" dist="38100" dir="2700000" algn="tl">
                  <a:srgbClr val="000000">
                    <a:alpha val="43137"/>
                  </a:srgbClr>
                </a:outerShdw>
              </a:effectLst>
            </a:endParaRPr>
          </a:p>
        </p:txBody>
      </p:sp>
      <p:sp>
        <p:nvSpPr>
          <p:cNvPr id="6" name="Rounded Rectangle 5"/>
          <p:cNvSpPr/>
          <p:nvPr/>
        </p:nvSpPr>
        <p:spPr>
          <a:xfrm>
            <a:off x="7229369" y="3013024"/>
            <a:ext cx="2000264" cy="9286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de-DE" sz="2400" b="1" dirty="0" smtClean="0">
                <a:effectLst>
                  <a:outerShdw blurRad="38100" dist="38100" dir="2700000" algn="tl">
                    <a:srgbClr val="000000">
                      <a:alpha val="43137"/>
                    </a:srgbClr>
                  </a:outerShdw>
                </a:effectLst>
              </a:rPr>
              <a:t>Hosted</a:t>
            </a:r>
            <a:endParaRPr lang="de-DE" sz="2400" b="1" dirty="0">
              <a:effectLst>
                <a:outerShdw blurRad="38100" dist="38100" dir="2700000" algn="tl">
                  <a:srgbClr val="000000">
                    <a:alpha val="43137"/>
                  </a:srgbClr>
                </a:outerShdw>
              </a:effectLst>
            </a:endParaRPr>
          </a:p>
        </p:txBody>
      </p:sp>
      <p:cxnSp>
        <p:nvCxnSpPr>
          <p:cNvPr id="7" name="Shape 11"/>
          <p:cNvCxnSpPr>
            <a:stCxn id="18" idx="1"/>
            <a:endCxn id="5" idx="0"/>
          </p:cNvCxnSpPr>
          <p:nvPr/>
        </p:nvCxnSpPr>
        <p:spPr>
          <a:xfrm rot="10800000" flipV="1">
            <a:off x="3800345" y="1987508"/>
            <a:ext cx="1228356" cy="1025515"/>
          </a:xfrm>
          <a:prstGeom prst="bentConnector2">
            <a:avLst/>
          </a:prstGeom>
          <a:ln w="63500">
            <a:solidFill>
              <a:schemeClr val="accent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 name="Shape 13"/>
          <p:cNvCxnSpPr>
            <a:stCxn id="18" idx="3"/>
            <a:endCxn id="6" idx="0"/>
          </p:cNvCxnSpPr>
          <p:nvPr/>
        </p:nvCxnSpPr>
        <p:spPr>
          <a:xfrm>
            <a:off x="7009901" y="1987509"/>
            <a:ext cx="1219600" cy="1025515"/>
          </a:xfrm>
          <a:prstGeom prst="bentConnector2">
            <a:avLst/>
          </a:prstGeom>
          <a:ln w="63500">
            <a:solidFill>
              <a:schemeClr val="accent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5" idx="2"/>
          </p:cNvCxnSpPr>
          <p:nvPr/>
        </p:nvCxnSpPr>
        <p:spPr>
          <a:xfrm rot="5400000">
            <a:off x="2830370" y="3765507"/>
            <a:ext cx="793764" cy="1146187"/>
          </a:xfrm>
          <a:prstGeom prst="bentConnector3">
            <a:avLst>
              <a:gd name="adj1" fmla="val 50000"/>
            </a:avLst>
          </a:prstGeom>
          <a:ln w="63500">
            <a:solidFill>
              <a:schemeClr val="accent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5" idx="2"/>
          </p:cNvCxnSpPr>
          <p:nvPr/>
        </p:nvCxnSpPr>
        <p:spPr>
          <a:xfrm rot="16200000" flipH="1">
            <a:off x="3970643" y="3771420"/>
            <a:ext cx="785818" cy="1126414"/>
          </a:xfrm>
          <a:prstGeom prst="bentConnector3">
            <a:avLst>
              <a:gd name="adj1" fmla="val 50000"/>
            </a:avLst>
          </a:prstGeom>
          <a:ln w="63500">
            <a:solidFill>
              <a:schemeClr val="accent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6" idx="2"/>
          </p:cNvCxnSpPr>
          <p:nvPr/>
        </p:nvCxnSpPr>
        <p:spPr>
          <a:xfrm rot="5400000">
            <a:off x="7265088" y="3763123"/>
            <a:ext cx="785818" cy="1143008"/>
          </a:xfrm>
          <a:prstGeom prst="bentConnector3">
            <a:avLst>
              <a:gd name="adj1" fmla="val 50000"/>
            </a:avLst>
          </a:prstGeom>
          <a:ln w="63500">
            <a:solidFill>
              <a:schemeClr val="accent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2"/>
          </p:cNvCxnSpPr>
          <p:nvPr/>
        </p:nvCxnSpPr>
        <p:spPr>
          <a:xfrm rot="16200000" flipH="1">
            <a:off x="8404747" y="3766471"/>
            <a:ext cx="785818" cy="1136311"/>
          </a:xfrm>
          <a:prstGeom prst="bentConnector3">
            <a:avLst>
              <a:gd name="adj1" fmla="val 50000"/>
            </a:avLst>
          </a:prstGeom>
          <a:ln w="63500">
            <a:solidFill>
              <a:schemeClr val="accent2"/>
            </a:solidFill>
            <a:tailEnd type="arrow"/>
          </a:ln>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300147" y="6142012"/>
            <a:ext cx="612668" cy="461665"/>
          </a:xfrm>
          <a:prstGeom prst="rect">
            <a:avLst/>
          </a:prstGeom>
          <a:noFill/>
        </p:spPr>
        <p:txBody>
          <a:bodyPr wrap="none" rtlCol="0">
            <a:spAutoFit/>
          </a:bodyPr>
          <a:lstStyle/>
          <a:p>
            <a:r>
              <a:rPr lang="de-DE" sz="2400" dirty="0" smtClean="0"/>
              <a:t>PC</a:t>
            </a:r>
            <a:endParaRPr lang="de-DE" sz="2400" dirty="0"/>
          </a:p>
        </p:txBody>
      </p:sp>
      <p:sp>
        <p:nvSpPr>
          <p:cNvPr id="14" name="TextBox 13"/>
          <p:cNvSpPr txBox="1"/>
          <p:nvPr/>
        </p:nvSpPr>
        <p:spPr>
          <a:xfrm>
            <a:off x="4417298" y="6142012"/>
            <a:ext cx="1093569" cy="461665"/>
          </a:xfrm>
          <a:prstGeom prst="rect">
            <a:avLst/>
          </a:prstGeom>
          <a:noFill/>
        </p:spPr>
        <p:txBody>
          <a:bodyPr wrap="none" rtlCol="0">
            <a:spAutoFit/>
          </a:bodyPr>
          <a:lstStyle/>
          <a:p>
            <a:r>
              <a:rPr lang="de-DE" sz="2400" dirty="0" smtClean="0"/>
              <a:t>Mobile</a:t>
            </a:r>
            <a:endParaRPr lang="de-DE" sz="2400" dirty="0"/>
          </a:p>
        </p:txBody>
      </p:sp>
      <p:sp>
        <p:nvSpPr>
          <p:cNvPr id="15" name="TextBox 14"/>
          <p:cNvSpPr txBox="1"/>
          <p:nvPr/>
        </p:nvSpPr>
        <p:spPr>
          <a:xfrm>
            <a:off x="6674618" y="6142012"/>
            <a:ext cx="697627" cy="461665"/>
          </a:xfrm>
          <a:prstGeom prst="rect">
            <a:avLst/>
          </a:prstGeom>
          <a:noFill/>
        </p:spPr>
        <p:txBody>
          <a:bodyPr wrap="none" rtlCol="0">
            <a:spAutoFit/>
          </a:bodyPr>
          <a:lstStyle/>
          <a:p>
            <a:r>
              <a:rPr lang="de-DE" sz="2400" dirty="0" smtClean="0"/>
              <a:t>VDI</a:t>
            </a:r>
            <a:endParaRPr lang="de-DE" sz="2400" dirty="0"/>
          </a:p>
        </p:txBody>
      </p:sp>
      <p:sp>
        <p:nvSpPr>
          <p:cNvPr id="16" name="TextBox 15"/>
          <p:cNvSpPr txBox="1"/>
          <p:nvPr/>
        </p:nvSpPr>
        <p:spPr>
          <a:xfrm>
            <a:off x="8702271" y="6142012"/>
            <a:ext cx="1313180" cy="461665"/>
          </a:xfrm>
          <a:prstGeom prst="rect">
            <a:avLst/>
          </a:prstGeom>
          <a:noFill/>
        </p:spPr>
        <p:txBody>
          <a:bodyPr wrap="none" rtlCol="0">
            <a:spAutoFit/>
          </a:bodyPr>
          <a:lstStyle/>
          <a:p>
            <a:r>
              <a:rPr lang="de-DE" sz="2400" dirty="0" smtClean="0"/>
              <a:t>RDS/TS</a:t>
            </a:r>
            <a:endParaRPr lang="de-DE" sz="2400" dirty="0"/>
          </a:p>
        </p:txBody>
      </p:sp>
      <p:pic>
        <p:nvPicPr>
          <p:cNvPr id="17" name="Picture 17" descr="Vista.gif"/>
          <p:cNvPicPr>
            <a:picLocks noChangeAspect="1"/>
          </p:cNvPicPr>
          <p:nvPr/>
        </p:nvPicPr>
        <p:blipFill>
          <a:blip r:embed="rId2" cstate="print"/>
          <a:srcRect/>
          <a:stretch>
            <a:fillRect/>
          </a:stretch>
        </p:blipFill>
        <p:spPr bwMode="auto">
          <a:xfrm>
            <a:off x="5014791" y="1155636"/>
            <a:ext cx="2000264" cy="1670809"/>
          </a:xfrm>
          <a:prstGeom prst="rect">
            <a:avLst/>
          </a:prstGeom>
          <a:noFill/>
          <a:ln w="9525">
            <a:noFill/>
            <a:miter lim="800000"/>
            <a:headEnd/>
            <a:tailEnd/>
          </a:ln>
          <a:effectLst/>
        </p:spPr>
      </p:pic>
      <p:sp>
        <p:nvSpPr>
          <p:cNvPr id="18" name="Rectangle 17"/>
          <p:cNvSpPr>
            <a:spLocks noChangeArrowheads="1"/>
          </p:cNvSpPr>
          <p:nvPr/>
        </p:nvSpPr>
        <p:spPr bwMode="auto">
          <a:xfrm>
            <a:off x="5028701" y="1149309"/>
            <a:ext cx="1981200" cy="1676400"/>
          </a:xfrm>
          <a:prstGeom prst="rect">
            <a:avLst/>
          </a:prstGeom>
          <a:noFill/>
          <a:ln w="31750">
            <a:solidFill>
              <a:srgbClr val="8E96AC"/>
            </a:solidFill>
            <a:miter lim="800000"/>
            <a:headEnd/>
            <a:tailEnd/>
          </a:ln>
          <a:effectLst/>
        </p:spPr>
        <p:txBody>
          <a:bodyPr wrap="square" lIns="0" tIns="0" rIns="0" bIns="0" anchor="ctr">
            <a:noAutofit/>
          </a:bodyPr>
          <a:lstStyle/>
          <a:p>
            <a:pPr>
              <a:defRPr/>
            </a:pPr>
            <a:endParaRPr lang="de-DE"/>
          </a:p>
        </p:txBody>
      </p:sp>
      <p:pic>
        <p:nvPicPr>
          <p:cNvPr id="19" name="Picture 102" descr="Icon_Application"/>
          <p:cNvPicPr>
            <a:picLocks noChangeAspect="1" noChangeArrowheads="1"/>
          </p:cNvPicPr>
          <p:nvPr/>
        </p:nvPicPr>
        <p:blipFill>
          <a:blip r:embed="rId3" cstate="print"/>
          <a:srcRect/>
          <a:stretch>
            <a:fillRect/>
          </a:stretch>
        </p:blipFill>
        <p:spPr bwMode="auto">
          <a:xfrm>
            <a:off x="5116945" y="1921167"/>
            <a:ext cx="176363" cy="152530"/>
          </a:xfrm>
          <a:prstGeom prst="rect">
            <a:avLst/>
          </a:prstGeom>
          <a:noFill/>
          <a:effectLst/>
        </p:spPr>
      </p:pic>
      <p:pic>
        <p:nvPicPr>
          <p:cNvPr id="20" name="Picture 15" descr="Application2big"/>
          <p:cNvPicPr>
            <a:picLocks noChangeAspect="1" noChangeArrowheads="1"/>
          </p:cNvPicPr>
          <p:nvPr/>
        </p:nvPicPr>
        <p:blipFill>
          <a:blip r:embed="rId4" cstate="print"/>
          <a:srcRect/>
          <a:stretch>
            <a:fillRect/>
          </a:stretch>
        </p:blipFill>
        <p:spPr bwMode="auto">
          <a:xfrm>
            <a:off x="5392064" y="1266613"/>
            <a:ext cx="160643" cy="142876"/>
          </a:xfrm>
          <a:prstGeom prst="rect">
            <a:avLst/>
          </a:prstGeom>
          <a:noFill/>
          <a:ln w="9525">
            <a:noFill/>
            <a:miter lim="800000"/>
            <a:headEnd/>
            <a:tailEnd/>
          </a:ln>
          <a:effectLst/>
        </p:spPr>
      </p:pic>
      <p:pic>
        <p:nvPicPr>
          <p:cNvPr id="21" name="Picture 154" descr="PC with flat panel"/>
          <p:cNvPicPr>
            <a:picLocks noChangeAspect="1" noChangeArrowheads="1"/>
          </p:cNvPicPr>
          <p:nvPr/>
        </p:nvPicPr>
        <p:blipFill>
          <a:blip r:embed="rId5" cstate="print"/>
          <a:srcRect/>
          <a:stretch>
            <a:fillRect/>
          </a:stretch>
        </p:blipFill>
        <p:spPr bwMode="auto">
          <a:xfrm>
            <a:off x="2037738" y="4820258"/>
            <a:ext cx="1137486" cy="1143008"/>
          </a:xfrm>
          <a:prstGeom prst="rect">
            <a:avLst/>
          </a:prstGeom>
          <a:noFill/>
        </p:spPr>
      </p:pic>
      <p:pic>
        <p:nvPicPr>
          <p:cNvPr id="22" name="Picture 5" descr="C:\Users\Simona\Documents\Work\Misc\DVD_ART\Artwork_Imagery\HARDWARE_IMAGERY\Illustration - Misc Hardware\XML Icons\laptop notebook portable Computer.png"/>
          <p:cNvPicPr>
            <a:picLocks noChangeAspect="1" noChangeArrowheads="1"/>
          </p:cNvPicPr>
          <p:nvPr/>
        </p:nvPicPr>
        <p:blipFill>
          <a:blip r:embed="rId6" cstate="print"/>
          <a:srcRect/>
          <a:stretch>
            <a:fillRect/>
          </a:stretch>
        </p:blipFill>
        <p:spPr bwMode="auto">
          <a:xfrm>
            <a:off x="4376510" y="4864865"/>
            <a:ext cx="1176197" cy="1115879"/>
          </a:xfrm>
          <a:prstGeom prst="rect">
            <a:avLst/>
          </a:prstGeom>
          <a:noFill/>
        </p:spPr>
      </p:pic>
      <p:grpSp>
        <p:nvGrpSpPr>
          <p:cNvPr id="23" name="Group 22"/>
          <p:cNvGrpSpPr>
            <a:grpSpLocks noChangeAspect="1"/>
          </p:cNvGrpSpPr>
          <p:nvPr/>
        </p:nvGrpSpPr>
        <p:grpSpPr>
          <a:xfrm>
            <a:off x="6605015" y="4735483"/>
            <a:ext cx="994084" cy="1371600"/>
            <a:chOff x="7727525" y="1323565"/>
            <a:chExt cx="1059317" cy="1461606"/>
          </a:xfrm>
        </p:grpSpPr>
        <p:pic>
          <p:nvPicPr>
            <p:cNvPr id="24" name="Picture 6" descr="C:\Program Files\Microsoft Resource DVD Artwork\DVD_ART\Artwork_Imagery\HARDWARE_IMAGERY\Illustration - Misc Hardware\XML Icons\Server.png"/>
            <p:cNvPicPr>
              <a:picLocks noChangeAspect="1" noChangeArrowheads="1"/>
            </p:cNvPicPr>
            <p:nvPr/>
          </p:nvPicPr>
          <p:blipFill>
            <a:blip r:embed="rId7" cstate="print"/>
            <a:srcRect/>
            <a:stretch>
              <a:fillRect/>
            </a:stretch>
          </p:blipFill>
          <p:spPr bwMode="auto">
            <a:xfrm>
              <a:off x="7727525" y="1323565"/>
              <a:ext cx="916441" cy="1371600"/>
            </a:xfrm>
            <a:prstGeom prst="rect">
              <a:avLst/>
            </a:prstGeom>
            <a:noFill/>
            <a:ln w="9525">
              <a:noFill/>
              <a:miter lim="800000"/>
              <a:headEnd/>
              <a:tailEnd/>
            </a:ln>
          </p:spPr>
        </p:pic>
        <p:pic>
          <p:nvPicPr>
            <p:cNvPr id="25" name="Picture 31"/>
            <p:cNvPicPr>
              <a:picLocks noChangeAspect="1" noChangeArrowheads="1"/>
            </p:cNvPicPr>
            <p:nvPr/>
          </p:nvPicPr>
          <p:blipFill>
            <a:blip r:embed="rId8" cstate="print"/>
            <a:srcRect/>
            <a:stretch>
              <a:fillRect/>
            </a:stretch>
          </p:blipFill>
          <p:spPr bwMode="auto">
            <a:xfrm>
              <a:off x="8072462" y="2071678"/>
              <a:ext cx="714380" cy="713493"/>
            </a:xfrm>
            <a:prstGeom prst="rect">
              <a:avLst/>
            </a:prstGeom>
            <a:noFill/>
            <a:ln w="9525">
              <a:noFill/>
              <a:miter lim="800000"/>
              <a:headEnd/>
              <a:tailEnd/>
            </a:ln>
            <a:effectLst/>
          </p:spPr>
        </p:pic>
      </p:grpSp>
      <p:pic>
        <p:nvPicPr>
          <p:cNvPr id="26" name="Picture 21" descr="BizTalk Sm"/>
          <p:cNvPicPr>
            <a:picLocks noChangeAspect="1" noChangeArrowheads="1"/>
          </p:cNvPicPr>
          <p:nvPr/>
        </p:nvPicPr>
        <p:blipFill>
          <a:blip r:embed="rId9" cstate="print"/>
          <a:srcRect/>
          <a:stretch>
            <a:fillRect/>
          </a:stretch>
        </p:blipFill>
        <p:spPr bwMode="auto">
          <a:xfrm>
            <a:off x="8895243" y="4740573"/>
            <a:ext cx="914752" cy="1393908"/>
          </a:xfrm>
          <a:prstGeom prst="rect">
            <a:avLst/>
          </a:prstGeom>
          <a:noFill/>
        </p:spPr>
      </p:pic>
      <p:pic>
        <p:nvPicPr>
          <p:cNvPr id="27" name="Picture 15" descr="Application2big"/>
          <p:cNvPicPr>
            <a:picLocks noChangeAspect="1" noChangeArrowheads="1"/>
          </p:cNvPicPr>
          <p:nvPr/>
        </p:nvPicPr>
        <p:blipFill>
          <a:blip r:embed="rId4" cstate="print"/>
          <a:srcRect/>
          <a:stretch>
            <a:fillRect/>
          </a:stretch>
        </p:blipFill>
        <p:spPr bwMode="auto">
          <a:xfrm>
            <a:off x="5457325" y="1253921"/>
            <a:ext cx="160643" cy="142876"/>
          </a:xfrm>
          <a:prstGeom prst="rect">
            <a:avLst/>
          </a:prstGeom>
          <a:noFill/>
          <a:ln w="9525">
            <a:noFill/>
            <a:miter lim="800000"/>
            <a:headEnd/>
            <a:tailEnd/>
          </a:ln>
          <a:effectLst/>
        </p:spPr>
      </p:pic>
      <p:pic>
        <p:nvPicPr>
          <p:cNvPr id="28" name="Rectangle 81936"/>
          <p:cNvPicPr>
            <a:picLocks noChangeAspect="1" noChangeArrowheads="1"/>
          </p:cNvPicPr>
          <p:nvPr/>
        </p:nvPicPr>
        <p:blipFill>
          <a:blip r:embed="rId10" cstate="print"/>
          <a:srcRect/>
          <a:stretch>
            <a:fillRect/>
          </a:stretch>
        </p:blipFill>
        <p:spPr bwMode="auto">
          <a:xfrm>
            <a:off x="5532498" y="1452514"/>
            <a:ext cx="762000" cy="762000"/>
          </a:xfrm>
          <a:prstGeom prst="rect">
            <a:avLst/>
          </a:prstGeom>
          <a:noFill/>
          <a:ln w="9525">
            <a:noFill/>
            <a:miter lim="800000"/>
            <a:headEnd/>
            <a:tailEnd/>
          </a:ln>
          <a:effectLst/>
        </p:spPr>
      </p:pic>
      <p:pic>
        <p:nvPicPr>
          <p:cNvPr id="29" name="Rectangle 81936"/>
          <p:cNvPicPr>
            <a:picLocks noChangeAspect="1" noChangeArrowheads="1"/>
          </p:cNvPicPr>
          <p:nvPr/>
        </p:nvPicPr>
        <p:blipFill>
          <a:blip r:embed="rId10" cstate="print"/>
          <a:srcRect/>
          <a:stretch>
            <a:fillRect/>
          </a:stretch>
        </p:blipFill>
        <p:spPr bwMode="auto">
          <a:xfrm>
            <a:off x="6151622" y="1262018"/>
            <a:ext cx="762000" cy="762000"/>
          </a:xfrm>
          <a:prstGeom prst="rect">
            <a:avLst/>
          </a:prstGeom>
          <a:noFill/>
          <a:ln w="9525">
            <a:noFill/>
            <a:miter lim="800000"/>
            <a:headEnd/>
            <a:tailEnd/>
          </a:ln>
          <a:effectLst/>
        </p:spPr>
      </p:pic>
      <p:pic>
        <p:nvPicPr>
          <p:cNvPr id="30" name="Rectangle 81936"/>
          <p:cNvPicPr>
            <a:picLocks noChangeAspect="1" noChangeArrowheads="1"/>
          </p:cNvPicPr>
          <p:nvPr/>
        </p:nvPicPr>
        <p:blipFill>
          <a:blip r:embed="rId10" cstate="print"/>
          <a:srcRect/>
          <a:stretch>
            <a:fillRect/>
          </a:stretch>
        </p:blipFill>
        <p:spPr bwMode="auto">
          <a:xfrm>
            <a:off x="5937308" y="1738266"/>
            <a:ext cx="762000" cy="762000"/>
          </a:xfrm>
          <a:prstGeom prst="rect">
            <a:avLst/>
          </a:prstGeom>
          <a:noFill/>
          <a:ln w="9525">
            <a:noFill/>
            <a:miter lim="800000"/>
            <a:headEnd/>
            <a:tailEnd/>
          </a:ln>
          <a:effectLst/>
        </p:spPr>
      </p:pic>
    </p:spTree>
    <p:extLst>
      <p:ext uri="{BB962C8B-B14F-4D97-AF65-F5344CB8AC3E}">
        <p14:creationId xmlns:p14="http://schemas.microsoft.com/office/powerpoint/2010/main" val="260511764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User Profiles Fundamentals</a:t>
            </a:r>
            <a:endParaRPr lang="en-US" dirty="0"/>
          </a:p>
        </p:txBody>
      </p:sp>
      <p:pic>
        <p:nvPicPr>
          <p:cNvPr id="3" name="Picture 17" descr="Vista.gif"/>
          <p:cNvPicPr>
            <a:picLocks noChangeAspect="1"/>
          </p:cNvPicPr>
          <p:nvPr/>
        </p:nvPicPr>
        <p:blipFill>
          <a:blip r:embed="rId2" cstate="print"/>
          <a:srcRect/>
          <a:stretch>
            <a:fillRect/>
          </a:stretch>
        </p:blipFill>
        <p:spPr bwMode="auto">
          <a:xfrm>
            <a:off x="4201306" y="1891321"/>
            <a:ext cx="3786214" cy="3162603"/>
          </a:xfrm>
          <a:prstGeom prst="rect">
            <a:avLst/>
          </a:prstGeom>
          <a:noFill/>
          <a:ln w="9525">
            <a:noFill/>
            <a:miter lim="800000"/>
            <a:headEnd/>
            <a:tailEnd/>
          </a:ln>
        </p:spPr>
      </p:pic>
      <p:sp>
        <p:nvSpPr>
          <p:cNvPr id="4" name="Rectangle 3"/>
          <p:cNvSpPr>
            <a:spLocks noChangeArrowheads="1"/>
          </p:cNvSpPr>
          <p:nvPr/>
        </p:nvSpPr>
        <p:spPr bwMode="auto">
          <a:xfrm>
            <a:off x="4227636" y="1879345"/>
            <a:ext cx="3750129" cy="3173186"/>
          </a:xfrm>
          <a:prstGeom prst="rect">
            <a:avLst/>
          </a:prstGeom>
          <a:noFill/>
          <a:ln w="44450">
            <a:solidFill>
              <a:srgbClr val="8E96AC"/>
            </a:solidFill>
            <a:miter lim="800000"/>
            <a:headEnd/>
            <a:tailEnd/>
          </a:ln>
          <a:effectLst>
            <a:outerShdw blurRad="50800" dist="38100" dir="18900000" algn="bl" rotWithShape="0">
              <a:prstClr val="black">
                <a:alpha val="40000"/>
              </a:prstClr>
            </a:outerShdw>
          </a:effectLst>
        </p:spPr>
        <p:txBody>
          <a:bodyPr wrap="square" lIns="0" tIns="0" rIns="0" bIns="0" anchor="ctr">
            <a:noAutofit/>
          </a:bodyPr>
          <a:lstStyle/>
          <a:p>
            <a:pPr>
              <a:defRPr/>
            </a:pPr>
            <a:endParaRPr lang="de-DE"/>
          </a:p>
        </p:txBody>
      </p:sp>
      <p:pic>
        <p:nvPicPr>
          <p:cNvPr id="5" name="Picture 102" descr="Icon_Application"/>
          <p:cNvPicPr>
            <a:picLocks noChangeAspect="1" noChangeArrowheads="1"/>
          </p:cNvPicPr>
          <p:nvPr/>
        </p:nvPicPr>
        <p:blipFill>
          <a:blip r:embed="rId3" cstate="print"/>
          <a:srcRect/>
          <a:stretch>
            <a:fillRect/>
          </a:stretch>
        </p:blipFill>
        <p:spPr bwMode="auto">
          <a:xfrm>
            <a:off x="4394669" y="3340362"/>
            <a:ext cx="333830" cy="288718"/>
          </a:xfrm>
          <a:prstGeom prst="rect">
            <a:avLst/>
          </a:prstGeom>
          <a:noFill/>
        </p:spPr>
      </p:pic>
      <p:pic>
        <p:nvPicPr>
          <p:cNvPr id="6" name="Picture 15" descr="Application2big"/>
          <p:cNvPicPr>
            <a:picLocks noChangeAspect="1" noChangeArrowheads="1"/>
          </p:cNvPicPr>
          <p:nvPr/>
        </p:nvPicPr>
        <p:blipFill>
          <a:blip r:embed="rId4" cstate="print"/>
          <a:srcRect/>
          <a:stretch>
            <a:fillRect/>
          </a:stretch>
        </p:blipFill>
        <p:spPr bwMode="auto">
          <a:xfrm>
            <a:off x="4915430" y="2101385"/>
            <a:ext cx="304074" cy="270444"/>
          </a:xfrm>
          <a:prstGeom prst="rect">
            <a:avLst/>
          </a:prstGeom>
          <a:noFill/>
          <a:ln w="9525">
            <a:noFill/>
            <a:miter lim="800000"/>
            <a:headEnd/>
            <a:tailEnd/>
          </a:ln>
        </p:spPr>
      </p:pic>
      <p:sp>
        <p:nvSpPr>
          <p:cNvPr id="7" name="Rectangular Callout 6"/>
          <p:cNvSpPr/>
          <p:nvPr/>
        </p:nvSpPr>
        <p:spPr>
          <a:xfrm>
            <a:off x="2129604" y="1785926"/>
            <a:ext cx="1500198" cy="928694"/>
          </a:xfrm>
          <a:prstGeom prst="wedgeRectCallout">
            <a:avLst>
              <a:gd name="adj1" fmla="val 108158"/>
              <a:gd name="adj2" fmla="val 47807"/>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Internet Explorer Settings</a:t>
            </a:r>
            <a:endParaRPr lang="en-US" dirty="0"/>
          </a:p>
        </p:txBody>
      </p:sp>
      <p:sp>
        <p:nvSpPr>
          <p:cNvPr id="8" name="Rectangular Callout 7"/>
          <p:cNvSpPr/>
          <p:nvPr/>
        </p:nvSpPr>
        <p:spPr>
          <a:xfrm>
            <a:off x="2129604" y="3000372"/>
            <a:ext cx="1500198" cy="928694"/>
          </a:xfrm>
          <a:prstGeom prst="wedgeRectCallout">
            <a:avLst>
              <a:gd name="adj1" fmla="val 109576"/>
              <a:gd name="adj2" fmla="val -39205"/>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Files and Folders</a:t>
            </a:r>
            <a:endParaRPr lang="en-US" dirty="0"/>
          </a:p>
        </p:txBody>
      </p:sp>
      <p:sp>
        <p:nvSpPr>
          <p:cNvPr id="9" name="Rectangular Callout 8"/>
          <p:cNvSpPr/>
          <p:nvPr/>
        </p:nvSpPr>
        <p:spPr>
          <a:xfrm>
            <a:off x="2129604" y="4286256"/>
            <a:ext cx="1500198" cy="928694"/>
          </a:xfrm>
          <a:prstGeom prst="wedgeRectCallout">
            <a:avLst>
              <a:gd name="adj1" fmla="val 109576"/>
              <a:gd name="adj2" fmla="val -39205"/>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Workspace Settings</a:t>
            </a:r>
            <a:endParaRPr lang="en-US" dirty="0"/>
          </a:p>
        </p:txBody>
      </p:sp>
      <p:sp>
        <p:nvSpPr>
          <p:cNvPr id="10" name="Rectangular Callout 9"/>
          <p:cNvSpPr/>
          <p:nvPr/>
        </p:nvSpPr>
        <p:spPr>
          <a:xfrm>
            <a:off x="8487586" y="2071678"/>
            <a:ext cx="1500198" cy="928694"/>
          </a:xfrm>
          <a:prstGeom prst="wedgeRectCallout">
            <a:avLst>
              <a:gd name="adj1" fmla="val -122892"/>
              <a:gd name="adj2" fmla="val 43227"/>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Application 1 Settings</a:t>
            </a:r>
            <a:endParaRPr lang="en-US" dirty="0"/>
          </a:p>
        </p:txBody>
      </p:sp>
      <p:sp>
        <p:nvSpPr>
          <p:cNvPr id="11" name="Rectangular Callout 10"/>
          <p:cNvSpPr/>
          <p:nvPr/>
        </p:nvSpPr>
        <p:spPr>
          <a:xfrm>
            <a:off x="8487586" y="3429000"/>
            <a:ext cx="1500198" cy="928694"/>
          </a:xfrm>
          <a:prstGeom prst="wedgeRectCallout">
            <a:avLst>
              <a:gd name="adj1" fmla="val -169669"/>
              <a:gd name="adj2" fmla="val 6591"/>
            </a:avLst>
          </a:prstGeom>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Application 2 Settings</a:t>
            </a:r>
            <a:endParaRPr lang="en-US" dirty="0"/>
          </a:p>
        </p:txBody>
      </p:sp>
      <p:sp>
        <p:nvSpPr>
          <p:cNvPr id="12" name="TextBox 11"/>
          <p:cNvSpPr txBox="1"/>
          <p:nvPr/>
        </p:nvSpPr>
        <p:spPr>
          <a:xfrm>
            <a:off x="2961780" y="6021288"/>
            <a:ext cx="6372257" cy="369332"/>
          </a:xfrm>
          <a:prstGeom prst="rect">
            <a:avLst/>
          </a:prstGeom>
          <a:noFill/>
        </p:spPr>
        <p:txBody>
          <a:bodyPr wrap="none" rtlCol="0">
            <a:spAutoFit/>
          </a:bodyPr>
          <a:lstStyle/>
          <a:p>
            <a:r>
              <a:rPr lang="en-US" b="1" dirty="0" smtClean="0"/>
              <a:t>User Profile = User State = Persona = Individual Settings</a:t>
            </a:r>
            <a:endParaRPr lang="en-US" b="1" dirty="0"/>
          </a:p>
        </p:txBody>
      </p:sp>
      <p:pic>
        <p:nvPicPr>
          <p:cNvPr id="13" name="Rectangle 81936"/>
          <p:cNvPicPr>
            <a:picLocks noChangeAspect="1" noChangeArrowheads="1"/>
          </p:cNvPicPr>
          <p:nvPr/>
        </p:nvPicPr>
        <p:blipFill>
          <a:blip r:embed="rId5" cstate="print"/>
          <a:srcRect/>
          <a:stretch>
            <a:fillRect/>
          </a:stretch>
        </p:blipFill>
        <p:spPr bwMode="auto">
          <a:xfrm>
            <a:off x="6094413" y="2073270"/>
            <a:ext cx="1368152" cy="1368152"/>
          </a:xfrm>
          <a:prstGeom prst="rect">
            <a:avLst/>
          </a:prstGeom>
          <a:noFill/>
          <a:ln w="9525">
            <a:noFill/>
            <a:miter lim="800000"/>
            <a:headEnd/>
            <a:tailEnd/>
          </a:ln>
          <a:effectLst/>
        </p:spPr>
      </p:pic>
      <p:pic>
        <p:nvPicPr>
          <p:cNvPr id="14" name="Rectangle 81936"/>
          <p:cNvPicPr>
            <a:picLocks noChangeAspect="1" noChangeArrowheads="1"/>
          </p:cNvPicPr>
          <p:nvPr/>
        </p:nvPicPr>
        <p:blipFill>
          <a:blip r:embed="rId5" cstate="print"/>
          <a:srcRect/>
          <a:stretch>
            <a:fillRect/>
          </a:stretch>
        </p:blipFill>
        <p:spPr bwMode="auto">
          <a:xfrm>
            <a:off x="5354027" y="2980381"/>
            <a:ext cx="1424462" cy="1424462"/>
          </a:xfrm>
          <a:prstGeom prst="rect">
            <a:avLst/>
          </a:prstGeom>
          <a:noFill/>
          <a:ln w="9525">
            <a:noFill/>
            <a:miter lim="800000"/>
            <a:headEnd/>
            <a:tailEnd/>
          </a:ln>
          <a:effectLst/>
        </p:spPr>
      </p:pic>
    </p:spTree>
    <p:extLst>
      <p:ext uri="{BB962C8B-B14F-4D97-AF65-F5344CB8AC3E}">
        <p14:creationId xmlns:p14="http://schemas.microsoft.com/office/powerpoint/2010/main" val="9909516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User Profiles Fundamentals</a:t>
            </a:r>
            <a:endParaRPr lang="en-US" dirty="0"/>
          </a:p>
        </p:txBody>
      </p:sp>
      <p:sp>
        <p:nvSpPr>
          <p:cNvPr id="3" name="Rounded Rectangular Callout 2"/>
          <p:cNvSpPr/>
          <p:nvPr/>
        </p:nvSpPr>
        <p:spPr>
          <a:xfrm>
            <a:off x="4496035" y="2778747"/>
            <a:ext cx="1785950" cy="1643074"/>
          </a:xfrm>
          <a:prstGeom prst="wedgeRoundRectCallout">
            <a:avLst>
              <a:gd name="adj1" fmla="val -119413"/>
              <a:gd name="adj2" fmla="val 12227"/>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a:t>
            </a:r>
            <a:endParaRPr lang="en-US" sz="2000" dirty="0"/>
          </a:p>
        </p:txBody>
      </p:sp>
      <p:sp>
        <p:nvSpPr>
          <p:cNvPr id="4" name="Rounded Rectangular Callout 3"/>
          <p:cNvSpPr/>
          <p:nvPr/>
        </p:nvSpPr>
        <p:spPr>
          <a:xfrm>
            <a:off x="6567737" y="3778879"/>
            <a:ext cx="3643338" cy="2857520"/>
          </a:xfrm>
          <a:prstGeom prst="wedgeRoundRectCallout">
            <a:avLst>
              <a:gd name="adj1" fmla="val -76590"/>
              <a:gd name="adj2" fmla="val -38963"/>
              <a:gd name="adj3" fmla="val 16667"/>
            </a:avLst>
          </a:prstGeom>
          <a:ln w="50800"/>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Grafik 5" descr="01.jpg"/>
          <p:cNvPicPr>
            <a:picLocks noChangeAspect="1"/>
          </p:cNvPicPr>
          <p:nvPr/>
        </p:nvPicPr>
        <p:blipFill>
          <a:blip r:embed="rId2" cstate="print"/>
          <a:stretch>
            <a:fillRect/>
          </a:stretch>
        </p:blipFill>
        <p:spPr>
          <a:xfrm>
            <a:off x="6782051" y="3880417"/>
            <a:ext cx="3200400" cy="2592324"/>
          </a:xfrm>
          <a:prstGeom prst="rect">
            <a:avLst/>
          </a:prstGeom>
        </p:spPr>
      </p:pic>
      <p:sp>
        <p:nvSpPr>
          <p:cNvPr id="6" name="TextBox 5"/>
          <p:cNvSpPr txBox="1"/>
          <p:nvPr/>
        </p:nvSpPr>
        <p:spPr>
          <a:xfrm>
            <a:off x="4424597" y="1492863"/>
            <a:ext cx="1978427" cy="400110"/>
          </a:xfrm>
          <a:prstGeom prst="rect">
            <a:avLst/>
          </a:prstGeom>
          <a:noFill/>
        </p:spPr>
        <p:txBody>
          <a:bodyPr wrap="none" rtlCol="0">
            <a:spAutoFit/>
          </a:bodyPr>
          <a:lstStyle/>
          <a:p>
            <a:r>
              <a:rPr lang="en-US" sz="2000" dirty="0" smtClean="0"/>
              <a:t>Folder structure</a:t>
            </a:r>
            <a:endParaRPr lang="en-US" sz="2000" dirty="0"/>
          </a:p>
        </p:txBody>
      </p:sp>
      <p:sp>
        <p:nvSpPr>
          <p:cNvPr id="7" name="TextBox 6"/>
          <p:cNvSpPr txBox="1"/>
          <p:nvPr/>
        </p:nvSpPr>
        <p:spPr>
          <a:xfrm>
            <a:off x="4353159" y="5636267"/>
            <a:ext cx="2081019" cy="400110"/>
          </a:xfrm>
          <a:prstGeom prst="rect">
            <a:avLst/>
          </a:prstGeom>
          <a:noFill/>
        </p:spPr>
        <p:txBody>
          <a:bodyPr wrap="none" rtlCol="0">
            <a:spAutoFit/>
          </a:bodyPr>
          <a:lstStyle/>
          <a:p>
            <a:r>
              <a:rPr lang="en-US" sz="2000" dirty="0" smtClean="0"/>
              <a:t>Registry - HKCU</a:t>
            </a:r>
            <a:endParaRPr lang="en-US" sz="2000" dirty="0"/>
          </a:p>
        </p:txBody>
      </p:sp>
      <p:sp>
        <p:nvSpPr>
          <p:cNvPr id="8" name="TextBox 7"/>
          <p:cNvSpPr txBox="1"/>
          <p:nvPr/>
        </p:nvSpPr>
        <p:spPr>
          <a:xfrm>
            <a:off x="2495771" y="4552555"/>
            <a:ext cx="726481" cy="400110"/>
          </a:xfrm>
          <a:prstGeom prst="rect">
            <a:avLst/>
          </a:prstGeom>
          <a:noFill/>
        </p:spPr>
        <p:txBody>
          <a:bodyPr wrap="none" rtlCol="0">
            <a:spAutoFit/>
          </a:bodyPr>
          <a:lstStyle/>
          <a:p>
            <a:r>
              <a:rPr lang="en-US" sz="2000" dirty="0" smtClean="0"/>
              <a:t>User</a:t>
            </a:r>
            <a:endParaRPr lang="en-US" sz="2000" dirty="0"/>
          </a:p>
        </p:txBody>
      </p:sp>
      <p:sp>
        <p:nvSpPr>
          <p:cNvPr id="9" name="Rounded Rectangular Callout 8"/>
          <p:cNvSpPr/>
          <p:nvPr/>
        </p:nvSpPr>
        <p:spPr>
          <a:xfrm>
            <a:off x="6567737" y="1064235"/>
            <a:ext cx="3643338" cy="2571768"/>
          </a:xfrm>
          <a:prstGeom prst="wedgeRoundRectCallout">
            <a:avLst>
              <a:gd name="adj1" fmla="val -74879"/>
              <a:gd name="adj2" fmla="val 45077"/>
              <a:gd name="adj3" fmla="val 16667"/>
            </a:avLst>
          </a:prstGeom>
          <a:ln w="50800"/>
          <a:effectLst>
            <a:outerShdw blurRad="50800" dist="38100" dir="18900000" algn="b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 name="Picture 2"/>
          <p:cNvPicPr>
            <a:picLocks noChangeAspect="1" noChangeArrowheads="1"/>
          </p:cNvPicPr>
          <p:nvPr/>
        </p:nvPicPr>
        <p:blipFill>
          <a:blip r:embed="rId3" cstate="print"/>
          <a:srcRect/>
          <a:stretch>
            <a:fillRect/>
          </a:stretch>
        </p:blipFill>
        <p:spPr bwMode="auto">
          <a:xfrm>
            <a:off x="6924927" y="1187523"/>
            <a:ext cx="2928958" cy="2326386"/>
          </a:xfrm>
          <a:prstGeom prst="rect">
            <a:avLst/>
          </a:prstGeom>
          <a:noFill/>
          <a:ln w="9525">
            <a:noFill/>
            <a:miter lim="800000"/>
            <a:headEnd/>
            <a:tailEnd/>
          </a:ln>
        </p:spPr>
      </p:pic>
      <p:pic>
        <p:nvPicPr>
          <p:cNvPr id="11" name="Picture 11" descr="user business man"/>
          <p:cNvPicPr>
            <a:picLocks noChangeAspect="1" noChangeArrowheads="1"/>
          </p:cNvPicPr>
          <p:nvPr/>
        </p:nvPicPr>
        <p:blipFill>
          <a:blip r:embed="rId4" cstate="print"/>
          <a:srcRect/>
          <a:stretch>
            <a:fillRect/>
          </a:stretch>
        </p:blipFill>
        <p:spPr bwMode="auto">
          <a:xfrm>
            <a:off x="4728467" y="3339761"/>
            <a:ext cx="660543" cy="878235"/>
          </a:xfrm>
          <a:prstGeom prst="rect">
            <a:avLst/>
          </a:prstGeom>
          <a:noFill/>
        </p:spPr>
      </p:pic>
      <p:pic>
        <p:nvPicPr>
          <p:cNvPr id="12" name="Picture 7" descr="C:\Users\schnpa\Documents\Camwood\icons\48x48\plain\registry.png"/>
          <p:cNvPicPr preferRelativeResize="0">
            <a:picLocks noChangeArrowheads="1"/>
          </p:cNvPicPr>
          <p:nvPr/>
        </p:nvPicPr>
        <p:blipFill>
          <a:blip r:embed="rId5" cstate="print"/>
          <a:srcRect/>
          <a:stretch>
            <a:fillRect/>
          </a:stretch>
        </p:blipFill>
        <p:spPr bwMode="auto">
          <a:xfrm>
            <a:off x="5420739" y="3185185"/>
            <a:ext cx="657195" cy="642942"/>
          </a:xfrm>
          <a:prstGeom prst="rect">
            <a:avLst/>
          </a:prstGeom>
          <a:noFill/>
          <a:ln w="9525">
            <a:noFill/>
            <a:miter lim="800000"/>
            <a:headEnd/>
            <a:tailEnd/>
          </a:ln>
        </p:spPr>
      </p:pic>
      <p:pic>
        <p:nvPicPr>
          <p:cNvPr id="13" name="Picture 154" descr="PC with flat panel"/>
          <p:cNvPicPr>
            <a:picLocks noChangeAspect="1" noChangeArrowheads="1"/>
          </p:cNvPicPr>
          <p:nvPr/>
        </p:nvPicPr>
        <p:blipFill>
          <a:blip r:embed="rId6" cstate="print"/>
          <a:srcRect/>
          <a:stretch>
            <a:fillRect/>
          </a:stretch>
        </p:blipFill>
        <p:spPr bwMode="auto">
          <a:xfrm>
            <a:off x="2290268" y="3368120"/>
            <a:ext cx="1137486" cy="1143008"/>
          </a:xfrm>
          <a:prstGeom prst="rect">
            <a:avLst/>
          </a:prstGeom>
          <a:noFill/>
        </p:spPr>
      </p:pic>
      <p:pic>
        <p:nvPicPr>
          <p:cNvPr id="14" name="Picture 11" descr="user business man"/>
          <p:cNvPicPr>
            <a:picLocks noChangeAspect="1" noChangeArrowheads="1"/>
          </p:cNvPicPr>
          <p:nvPr/>
        </p:nvPicPr>
        <p:blipFill>
          <a:blip r:embed="rId4" cstate="print"/>
          <a:srcRect/>
          <a:stretch>
            <a:fillRect/>
          </a:stretch>
        </p:blipFill>
        <p:spPr bwMode="auto">
          <a:xfrm>
            <a:off x="1869457" y="3678403"/>
            <a:ext cx="626314" cy="832725"/>
          </a:xfrm>
          <a:prstGeom prst="rect">
            <a:avLst/>
          </a:prstGeom>
          <a:noFill/>
        </p:spPr>
      </p:pic>
      <p:pic>
        <p:nvPicPr>
          <p:cNvPr id="15" name="Picture 14" descr="Folder.png"/>
          <p:cNvPicPr>
            <a:picLocks noChangeAspect="1"/>
          </p:cNvPicPr>
          <p:nvPr/>
        </p:nvPicPr>
        <p:blipFill>
          <a:blip r:embed="rId7" cstate="print"/>
          <a:stretch>
            <a:fillRect/>
          </a:stretch>
        </p:blipFill>
        <p:spPr>
          <a:xfrm>
            <a:off x="5420739" y="3778878"/>
            <a:ext cx="609524" cy="609524"/>
          </a:xfrm>
          <a:prstGeom prst="rect">
            <a:avLst/>
          </a:prstGeom>
        </p:spPr>
      </p:pic>
    </p:spTree>
    <p:extLst>
      <p:ext uri="{BB962C8B-B14F-4D97-AF65-F5344CB8AC3E}">
        <p14:creationId xmlns:p14="http://schemas.microsoft.com/office/powerpoint/2010/main" val="936950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Local Profiles</a:t>
            </a:r>
            <a:endParaRPr lang="en-US" dirty="0"/>
          </a:p>
        </p:txBody>
      </p:sp>
      <p:sp>
        <p:nvSpPr>
          <p:cNvPr id="3" name="Freeform 2"/>
          <p:cNvSpPr/>
          <p:nvPr/>
        </p:nvSpPr>
        <p:spPr>
          <a:xfrm>
            <a:off x="3888471" y="3518940"/>
            <a:ext cx="2852928" cy="1371600"/>
          </a:xfrm>
          <a:custGeom>
            <a:avLst/>
            <a:gdLst>
              <a:gd name="connsiteX0" fmla="*/ 0 w 2852928"/>
              <a:gd name="connsiteY0" fmla="*/ 0 h 1371600"/>
              <a:gd name="connsiteX1" fmla="*/ 987552 w 2852928"/>
              <a:gd name="connsiteY1" fmla="*/ 384048 h 1371600"/>
              <a:gd name="connsiteX2" fmla="*/ 1737360 w 2852928"/>
              <a:gd name="connsiteY2" fmla="*/ 1078992 h 1371600"/>
              <a:gd name="connsiteX3" fmla="*/ 2852928 w 2852928"/>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2852928" h="1371600">
                <a:moveTo>
                  <a:pt x="0" y="0"/>
                </a:moveTo>
                <a:cubicBezTo>
                  <a:pt x="348996" y="102108"/>
                  <a:pt x="697992" y="204216"/>
                  <a:pt x="987552" y="384048"/>
                </a:cubicBezTo>
                <a:cubicBezTo>
                  <a:pt x="1277112" y="563880"/>
                  <a:pt x="1426464" y="914400"/>
                  <a:pt x="1737360" y="1078992"/>
                </a:cubicBezTo>
                <a:cubicBezTo>
                  <a:pt x="2048256" y="1243584"/>
                  <a:pt x="2450592" y="1307592"/>
                  <a:pt x="2852928" y="1371600"/>
                </a:cubicBezTo>
              </a:path>
            </a:pathLst>
          </a:custGeom>
          <a:ln w="50800">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3" descr="Server and XML Web Service sm"/>
          <p:cNvPicPr>
            <a:picLocks noChangeAspect="1" noChangeArrowheads="1"/>
          </p:cNvPicPr>
          <p:nvPr/>
        </p:nvPicPr>
        <p:blipFill>
          <a:blip r:embed="rId2" cstate="print"/>
          <a:srcRect/>
          <a:stretch>
            <a:fillRect/>
          </a:stretch>
        </p:blipFill>
        <p:spPr bwMode="auto">
          <a:xfrm>
            <a:off x="6669662" y="4116162"/>
            <a:ext cx="968377" cy="1467855"/>
          </a:xfrm>
          <a:prstGeom prst="rect">
            <a:avLst/>
          </a:prstGeom>
          <a:noFill/>
        </p:spPr>
      </p:pic>
      <p:sp>
        <p:nvSpPr>
          <p:cNvPr id="5" name="Rounded Rectangular Callout 4"/>
          <p:cNvSpPr/>
          <p:nvPr/>
        </p:nvSpPr>
        <p:spPr>
          <a:xfrm>
            <a:off x="8366379" y="4116162"/>
            <a:ext cx="1785950" cy="1643074"/>
          </a:xfrm>
          <a:prstGeom prst="wedgeRoundRectCallout">
            <a:avLst>
              <a:gd name="adj1" fmla="val -100097"/>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6" name="Rounded Rectangular Callout 5"/>
          <p:cNvSpPr/>
          <p:nvPr/>
        </p:nvSpPr>
        <p:spPr>
          <a:xfrm>
            <a:off x="8213979" y="3963762"/>
            <a:ext cx="1785950" cy="1643074"/>
          </a:xfrm>
          <a:prstGeom prst="wedgeRoundRectCallout">
            <a:avLst>
              <a:gd name="adj1" fmla="val -95443"/>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7" name="Rounded Rectangular Callout 6"/>
          <p:cNvSpPr/>
          <p:nvPr/>
        </p:nvSpPr>
        <p:spPr>
          <a:xfrm>
            <a:off x="8061579" y="3811362"/>
            <a:ext cx="1785950" cy="1643074"/>
          </a:xfrm>
          <a:prstGeom prst="wedgeRoundRectCallout">
            <a:avLst>
              <a:gd name="adj1" fmla="val -93115"/>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User Account 1</a:t>
            </a:r>
            <a:endParaRPr lang="en-US" sz="2000" dirty="0"/>
          </a:p>
        </p:txBody>
      </p:sp>
      <p:grpSp>
        <p:nvGrpSpPr>
          <p:cNvPr id="8" name="Group 45"/>
          <p:cNvGrpSpPr/>
          <p:nvPr/>
        </p:nvGrpSpPr>
        <p:grpSpPr>
          <a:xfrm>
            <a:off x="1865929" y="2687402"/>
            <a:ext cx="2000264" cy="2090304"/>
            <a:chOff x="519490" y="3994177"/>
            <a:chExt cx="2000264" cy="2090304"/>
          </a:xfrm>
        </p:grpSpPr>
        <p:sp>
          <p:nvSpPr>
            <p:cNvPr id="9" name="Isosceles Triangle 8"/>
            <p:cNvSpPr/>
            <p:nvPr/>
          </p:nvSpPr>
          <p:spPr bwMode="auto">
            <a:xfrm flipV="1">
              <a:off x="533400" y="5703481"/>
              <a:ext cx="1981200" cy="381000"/>
            </a:xfrm>
            <a:prstGeom prst="triangle">
              <a:avLst>
                <a:gd name="adj" fmla="val 50000"/>
              </a:avLst>
            </a:prstGeom>
            <a:gradFill>
              <a:gsLst>
                <a:gs pos="0">
                  <a:schemeClr val="bg1"/>
                </a:gs>
                <a:gs pos="80000">
                  <a:schemeClr val="accent1"/>
                </a:gs>
              </a:gsLst>
              <a:lin ang="5400000" scaled="0"/>
            </a:gra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0"/>
                </a:spcBef>
                <a:spcAft>
                  <a:spcPct val="0"/>
                </a:spcAft>
                <a:buClr>
                  <a:srgbClr val="0A5F81"/>
                </a:buClr>
                <a:buSzTx/>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Gill Sans MT" pitchFamily="34" charset="0"/>
                <a:cs typeface="Times New Roman" pitchFamily="18" charset="0"/>
              </a:endParaRPr>
            </a:p>
          </p:txBody>
        </p:sp>
        <p:pic>
          <p:nvPicPr>
            <p:cNvPr id="10" name="Picture 17" descr="Vista.gif"/>
            <p:cNvPicPr>
              <a:picLocks noChangeAspect="1"/>
            </p:cNvPicPr>
            <p:nvPr/>
          </p:nvPicPr>
          <p:blipFill>
            <a:blip r:embed="rId3" cstate="print"/>
            <a:srcRect/>
            <a:stretch>
              <a:fillRect/>
            </a:stretch>
          </p:blipFill>
          <p:spPr bwMode="auto">
            <a:xfrm>
              <a:off x="519490" y="4000504"/>
              <a:ext cx="2000264" cy="1670809"/>
            </a:xfrm>
            <a:prstGeom prst="rect">
              <a:avLst/>
            </a:prstGeom>
            <a:noFill/>
            <a:ln w="9525">
              <a:noFill/>
              <a:miter lim="800000"/>
              <a:headEnd/>
              <a:tailEnd/>
            </a:ln>
          </p:spPr>
        </p:pic>
        <p:sp>
          <p:nvSpPr>
            <p:cNvPr id="11" name="Rectangle 10"/>
            <p:cNvSpPr>
              <a:spLocks noChangeArrowheads="1"/>
            </p:cNvSpPr>
            <p:nvPr/>
          </p:nvSpPr>
          <p:spPr bwMode="auto">
            <a:xfrm>
              <a:off x="533400" y="3994177"/>
              <a:ext cx="1981200" cy="1676400"/>
            </a:xfrm>
            <a:prstGeom prst="rect">
              <a:avLst/>
            </a:prstGeom>
            <a:noFill/>
            <a:ln w="31750">
              <a:solidFill>
                <a:srgbClr val="8E96AC"/>
              </a:solidFill>
              <a:miter lim="800000"/>
              <a:headEnd/>
              <a:tailEnd/>
            </a:ln>
            <a:effectLst>
              <a:prstShdw prst="shdw17" dist="17961" dir="2700000">
                <a:srgbClr val="8E96AC">
                  <a:gamma/>
                  <a:shade val="60000"/>
                  <a:invGamma/>
                </a:srgbClr>
              </a:prstShdw>
            </a:effectLst>
          </p:spPr>
          <p:txBody>
            <a:bodyPr wrap="square" lIns="0" tIns="0" rIns="0" bIns="0" anchor="ctr">
              <a:noAutofit/>
            </a:bodyPr>
            <a:lstStyle/>
            <a:p>
              <a:pPr>
                <a:defRPr/>
              </a:pPr>
              <a:endParaRPr lang="de-DE"/>
            </a:p>
          </p:txBody>
        </p:sp>
        <p:pic>
          <p:nvPicPr>
            <p:cNvPr id="12" name="Picture 4" descr="E:\Immidio\Brillant_General\png\NORMAL\128\window_128.png"/>
            <p:cNvPicPr>
              <a:picLocks noChangeAspect="1" noChangeArrowheads="1"/>
            </p:cNvPicPr>
            <p:nvPr/>
          </p:nvPicPr>
          <p:blipFill>
            <a:blip r:embed="rId4" cstate="print"/>
            <a:srcRect/>
            <a:stretch>
              <a:fillRect/>
            </a:stretch>
          </p:blipFill>
          <p:spPr bwMode="auto">
            <a:xfrm>
              <a:off x="1428728" y="4065615"/>
              <a:ext cx="1000132" cy="1000132"/>
            </a:xfrm>
            <a:prstGeom prst="rect">
              <a:avLst/>
            </a:prstGeom>
            <a:noFill/>
          </p:spPr>
        </p:pic>
        <p:pic>
          <p:nvPicPr>
            <p:cNvPr id="13" name="Picture 102" descr="Icon_Application"/>
            <p:cNvPicPr>
              <a:picLocks noChangeAspect="1" noChangeArrowheads="1"/>
            </p:cNvPicPr>
            <p:nvPr/>
          </p:nvPicPr>
          <p:blipFill>
            <a:blip r:embed="rId5" cstate="print"/>
            <a:srcRect/>
            <a:stretch>
              <a:fillRect/>
            </a:stretch>
          </p:blipFill>
          <p:spPr bwMode="auto">
            <a:xfrm>
              <a:off x="621644" y="4766035"/>
              <a:ext cx="176363" cy="152530"/>
            </a:xfrm>
            <a:prstGeom prst="rect">
              <a:avLst/>
            </a:prstGeom>
            <a:noFill/>
          </p:spPr>
        </p:pic>
        <p:pic>
          <p:nvPicPr>
            <p:cNvPr id="14" name="Picture 15" descr="Application2big"/>
            <p:cNvPicPr>
              <a:picLocks noChangeAspect="1" noChangeArrowheads="1"/>
            </p:cNvPicPr>
            <p:nvPr/>
          </p:nvPicPr>
          <p:blipFill>
            <a:blip r:embed="rId6" cstate="print"/>
            <a:srcRect/>
            <a:stretch>
              <a:fillRect/>
            </a:stretch>
          </p:blipFill>
          <p:spPr bwMode="auto">
            <a:xfrm>
              <a:off x="896763" y="4111481"/>
              <a:ext cx="160643" cy="142876"/>
            </a:xfrm>
            <a:prstGeom prst="rect">
              <a:avLst/>
            </a:prstGeom>
            <a:noFill/>
            <a:ln w="9525">
              <a:noFill/>
              <a:miter lim="800000"/>
              <a:headEnd/>
              <a:tailEnd/>
            </a:ln>
          </p:spPr>
        </p:pic>
        <p:pic>
          <p:nvPicPr>
            <p:cNvPr id="15" name="Picture 14" descr="E:\Immidio\Brillant_3D_Graphics\png\NORMAL\128\renderer_128.png"/>
            <p:cNvPicPr>
              <a:picLocks noChangeAspect="1" noChangeArrowheads="1"/>
            </p:cNvPicPr>
            <p:nvPr/>
          </p:nvPicPr>
          <p:blipFill>
            <a:blip r:embed="rId7" cstate="print"/>
            <a:srcRect/>
            <a:stretch>
              <a:fillRect/>
            </a:stretch>
          </p:blipFill>
          <p:spPr bwMode="auto">
            <a:xfrm>
              <a:off x="1071538" y="4422805"/>
              <a:ext cx="1000132" cy="1000132"/>
            </a:xfrm>
            <a:prstGeom prst="rect">
              <a:avLst/>
            </a:prstGeom>
            <a:noFill/>
          </p:spPr>
        </p:pic>
      </p:grpSp>
      <p:sp>
        <p:nvSpPr>
          <p:cNvPr id="16" name="TextBox 15"/>
          <p:cNvSpPr txBox="1"/>
          <p:nvPr/>
        </p:nvSpPr>
        <p:spPr>
          <a:xfrm>
            <a:off x="6659503" y="3187468"/>
            <a:ext cx="939681" cy="707886"/>
          </a:xfrm>
          <a:prstGeom prst="rect">
            <a:avLst/>
          </a:prstGeom>
          <a:noFill/>
        </p:spPr>
        <p:txBody>
          <a:bodyPr wrap="none" rtlCol="0">
            <a:spAutoFit/>
          </a:bodyPr>
          <a:lstStyle/>
          <a:p>
            <a:pPr algn="ctr"/>
            <a:r>
              <a:rPr lang="en-US" sz="2000" dirty="0" smtClean="0"/>
              <a:t>File</a:t>
            </a:r>
          </a:p>
          <a:p>
            <a:pPr algn="ctr"/>
            <a:r>
              <a:rPr lang="en-US" sz="2000" dirty="0" smtClean="0"/>
              <a:t>Server</a:t>
            </a:r>
            <a:endParaRPr lang="en-US" sz="2000" dirty="0"/>
          </a:p>
        </p:txBody>
      </p:sp>
      <p:sp>
        <p:nvSpPr>
          <p:cNvPr id="17" name="TextBox 16"/>
          <p:cNvSpPr txBox="1"/>
          <p:nvPr/>
        </p:nvSpPr>
        <p:spPr>
          <a:xfrm>
            <a:off x="6505276" y="5541533"/>
            <a:ext cx="1297151" cy="707886"/>
          </a:xfrm>
          <a:prstGeom prst="rect">
            <a:avLst/>
          </a:prstGeom>
          <a:noFill/>
        </p:spPr>
        <p:txBody>
          <a:bodyPr wrap="none" rtlCol="0">
            <a:spAutoFit/>
          </a:bodyPr>
          <a:lstStyle/>
          <a:p>
            <a:pPr algn="ctr"/>
            <a:r>
              <a:rPr lang="en-US" sz="2000" dirty="0" smtClean="0"/>
              <a:t>Domain</a:t>
            </a:r>
          </a:p>
          <a:p>
            <a:pPr algn="ctr"/>
            <a:r>
              <a:rPr lang="en-US" sz="2000" dirty="0" smtClean="0"/>
              <a:t>Controller</a:t>
            </a:r>
            <a:endParaRPr lang="en-US" sz="2000" dirty="0"/>
          </a:p>
        </p:txBody>
      </p:sp>
      <p:grpSp>
        <p:nvGrpSpPr>
          <p:cNvPr id="18" name="Group 17"/>
          <p:cNvGrpSpPr/>
          <p:nvPr/>
        </p:nvGrpSpPr>
        <p:grpSpPr>
          <a:xfrm>
            <a:off x="6675204" y="1752258"/>
            <a:ext cx="957291" cy="1435210"/>
            <a:chOff x="512064" y="3713584"/>
            <a:chExt cx="957291" cy="1435210"/>
          </a:xfrm>
        </p:grpSpPr>
        <p:pic>
          <p:nvPicPr>
            <p:cNvPr id="19" name="Picture 6" descr="C:\Program Files\Microsoft Resource DVD Artwork\DVD_ART\Artwork_Imagery\HARDWARE_IMAGERY\Illustration - Misc Hardware\XML Icons\Server.png"/>
            <p:cNvPicPr>
              <a:picLocks noChangeAspect="1" noChangeArrowheads="1"/>
            </p:cNvPicPr>
            <p:nvPr/>
          </p:nvPicPr>
          <p:blipFill>
            <a:blip r:embed="rId8" cstate="print"/>
            <a:srcRect/>
            <a:stretch>
              <a:fillRect/>
            </a:stretch>
          </p:blipFill>
          <p:spPr bwMode="auto">
            <a:xfrm>
              <a:off x="512064" y="3713584"/>
              <a:ext cx="916441" cy="1371600"/>
            </a:xfrm>
            <a:prstGeom prst="rect">
              <a:avLst/>
            </a:prstGeom>
            <a:noFill/>
            <a:ln w="9525">
              <a:noFill/>
              <a:miter lim="800000"/>
              <a:headEnd/>
              <a:tailEnd/>
            </a:ln>
          </p:spPr>
        </p:pic>
        <p:pic>
          <p:nvPicPr>
            <p:cNvPr id="20" name="Picture 12" descr="D:\Pennie's documents\Images for TechEd06\Hardware_Imagery\Folder.png"/>
            <p:cNvPicPr>
              <a:picLocks noChangeAspect="1" noChangeArrowheads="1"/>
            </p:cNvPicPr>
            <p:nvPr/>
          </p:nvPicPr>
          <p:blipFill>
            <a:blip r:embed="rId9" cstate="print"/>
            <a:srcRect/>
            <a:stretch>
              <a:fillRect/>
            </a:stretch>
          </p:blipFill>
          <p:spPr bwMode="auto">
            <a:xfrm>
              <a:off x="965491" y="4474415"/>
              <a:ext cx="503864" cy="674379"/>
            </a:xfrm>
            <a:prstGeom prst="rect">
              <a:avLst/>
            </a:prstGeom>
            <a:noFill/>
          </p:spPr>
        </p:pic>
      </p:grpSp>
      <p:pic>
        <p:nvPicPr>
          <p:cNvPr id="21" name="Rectangle 48131"/>
          <p:cNvPicPr>
            <a:picLocks noChangeAspect="1" noChangeArrowheads="1"/>
          </p:cNvPicPr>
          <p:nvPr/>
        </p:nvPicPr>
        <p:blipFill>
          <a:blip r:embed="rId10" cstate="print"/>
          <a:srcRect/>
          <a:stretch>
            <a:fillRect/>
          </a:stretch>
        </p:blipFill>
        <p:spPr bwMode="auto">
          <a:xfrm>
            <a:off x="8954554" y="4666236"/>
            <a:ext cx="762000" cy="614363"/>
          </a:xfrm>
          <a:prstGeom prst="rect">
            <a:avLst/>
          </a:prstGeom>
          <a:noFill/>
          <a:ln w="9525">
            <a:noFill/>
            <a:miter lim="800000"/>
            <a:headEnd/>
            <a:tailEnd/>
          </a:ln>
        </p:spPr>
      </p:pic>
      <p:pic>
        <p:nvPicPr>
          <p:cNvPr id="22" name="Picture 11" descr="user business man"/>
          <p:cNvPicPr>
            <a:picLocks noChangeAspect="1" noChangeArrowheads="1"/>
          </p:cNvPicPr>
          <p:nvPr/>
        </p:nvPicPr>
        <p:blipFill>
          <a:blip r:embed="rId11" cstate="print"/>
          <a:srcRect/>
          <a:stretch>
            <a:fillRect/>
          </a:stretch>
        </p:blipFill>
        <p:spPr bwMode="auto">
          <a:xfrm>
            <a:off x="8222695" y="4641030"/>
            <a:ext cx="529796" cy="704398"/>
          </a:xfrm>
          <a:prstGeom prst="rect">
            <a:avLst/>
          </a:prstGeom>
          <a:noFill/>
        </p:spPr>
      </p:pic>
      <p:pic>
        <p:nvPicPr>
          <p:cNvPr id="23" name="Picture 154" descr="PC with flat panel"/>
          <p:cNvPicPr>
            <a:picLocks noChangeAspect="1" noChangeArrowheads="1"/>
          </p:cNvPicPr>
          <p:nvPr/>
        </p:nvPicPr>
        <p:blipFill>
          <a:blip r:embed="rId12" cstate="print"/>
          <a:srcRect/>
          <a:stretch>
            <a:fillRect/>
          </a:stretch>
        </p:blipFill>
        <p:spPr bwMode="auto">
          <a:xfrm>
            <a:off x="2243202" y="4522600"/>
            <a:ext cx="1137486" cy="1143008"/>
          </a:xfrm>
          <a:prstGeom prst="rect">
            <a:avLst/>
          </a:prstGeom>
          <a:noFill/>
        </p:spPr>
      </p:pic>
      <p:sp>
        <p:nvSpPr>
          <p:cNvPr id="24" name="Rounded Rectangular Callout 23"/>
          <p:cNvSpPr/>
          <p:nvPr/>
        </p:nvSpPr>
        <p:spPr>
          <a:xfrm>
            <a:off x="3703861" y="4687666"/>
            <a:ext cx="1785950" cy="1643074"/>
          </a:xfrm>
          <a:prstGeom prst="wedgeRoundRectCallout">
            <a:avLst>
              <a:gd name="adj1" fmla="val -87995"/>
              <a:gd name="adj2" fmla="val -38366"/>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pic>
        <p:nvPicPr>
          <p:cNvPr id="25" name="Picture 11" descr="user business man"/>
          <p:cNvPicPr>
            <a:picLocks noChangeAspect="1" noChangeArrowheads="1"/>
          </p:cNvPicPr>
          <p:nvPr/>
        </p:nvPicPr>
        <p:blipFill>
          <a:blip r:embed="rId11" cstate="print"/>
          <a:srcRect/>
          <a:stretch>
            <a:fillRect/>
          </a:stretch>
        </p:blipFill>
        <p:spPr bwMode="auto">
          <a:xfrm>
            <a:off x="3952030" y="5248680"/>
            <a:ext cx="660543" cy="878235"/>
          </a:xfrm>
          <a:prstGeom prst="rect">
            <a:avLst/>
          </a:prstGeom>
          <a:noFill/>
        </p:spPr>
      </p:pic>
      <p:pic>
        <p:nvPicPr>
          <p:cNvPr id="26" name="Picture 7" descr="C:\Users\schnpa\Documents\Camwood\icons\48x48\plain\registry.png"/>
          <p:cNvPicPr preferRelativeResize="0">
            <a:picLocks noChangeArrowheads="1"/>
          </p:cNvPicPr>
          <p:nvPr/>
        </p:nvPicPr>
        <p:blipFill>
          <a:blip r:embed="rId13" cstate="print"/>
          <a:srcRect/>
          <a:stretch>
            <a:fillRect/>
          </a:stretch>
        </p:blipFill>
        <p:spPr bwMode="auto">
          <a:xfrm>
            <a:off x="4644302" y="5094104"/>
            <a:ext cx="657195" cy="642942"/>
          </a:xfrm>
          <a:prstGeom prst="rect">
            <a:avLst/>
          </a:prstGeom>
          <a:noFill/>
          <a:ln w="9525">
            <a:noFill/>
            <a:miter lim="800000"/>
            <a:headEnd/>
            <a:tailEnd/>
          </a:ln>
        </p:spPr>
      </p:pic>
      <p:pic>
        <p:nvPicPr>
          <p:cNvPr id="27" name="Picture 26" descr="Folder.png"/>
          <p:cNvPicPr>
            <a:picLocks noChangeAspect="1"/>
          </p:cNvPicPr>
          <p:nvPr/>
        </p:nvPicPr>
        <p:blipFill>
          <a:blip r:embed="rId14" cstate="print"/>
          <a:stretch>
            <a:fillRect/>
          </a:stretch>
        </p:blipFill>
        <p:spPr>
          <a:xfrm>
            <a:off x="4644302" y="5687797"/>
            <a:ext cx="609524" cy="609524"/>
          </a:xfrm>
          <a:prstGeom prst="rect">
            <a:avLst/>
          </a:prstGeom>
        </p:spPr>
      </p:pic>
      <p:pic>
        <p:nvPicPr>
          <p:cNvPr id="28" name="Picture 11" descr="user business man"/>
          <p:cNvPicPr>
            <a:picLocks noChangeAspect="1" noChangeArrowheads="1"/>
          </p:cNvPicPr>
          <p:nvPr/>
        </p:nvPicPr>
        <p:blipFill>
          <a:blip r:embed="rId11" cstate="print"/>
          <a:srcRect/>
          <a:stretch>
            <a:fillRect/>
          </a:stretch>
        </p:blipFill>
        <p:spPr bwMode="auto">
          <a:xfrm>
            <a:off x="1845231" y="4787373"/>
            <a:ext cx="660543" cy="878235"/>
          </a:xfrm>
          <a:prstGeom prst="rect">
            <a:avLst/>
          </a:prstGeom>
          <a:noFill/>
        </p:spPr>
      </p:pic>
    </p:spTree>
    <p:extLst>
      <p:ext uri="{BB962C8B-B14F-4D97-AF65-F5344CB8AC3E}">
        <p14:creationId xmlns:p14="http://schemas.microsoft.com/office/powerpoint/2010/main" val="84925035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Roaming Profiles</a:t>
            </a:r>
            <a:endParaRPr lang="en-US" dirty="0"/>
          </a:p>
        </p:txBody>
      </p:sp>
      <p:grpSp>
        <p:nvGrpSpPr>
          <p:cNvPr id="3" name="Group 45"/>
          <p:cNvGrpSpPr/>
          <p:nvPr/>
        </p:nvGrpSpPr>
        <p:grpSpPr>
          <a:xfrm>
            <a:off x="1860682" y="2686186"/>
            <a:ext cx="2000264" cy="2090304"/>
            <a:chOff x="519490" y="3994177"/>
            <a:chExt cx="2000264" cy="2090304"/>
          </a:xfrm>
        </p:grpSpPr>
        <p:sp>
          <p:nvSpPr>
            <p:cNvPr id="4" name="Isosceles Triangle 3"/>
            <p:cNvSpPr/>
            <p:nvPr/>
          </p:nvSpPr>
          <p:spPr bwMode="auto">
            <a:xfrm flipV="1">
              <a:off x="533400" y="5703481"/>
              <a:ext cx="1981200" cy="381000"/>
            </a:xfrm>
            <a:prstGeom prst="triangle">
              <a:avLst>
                <a:gd name="adj" fmla="val 50000"/>
              </a:avLst>
            </a:prstGeom>
            <a:gradFill>
              <a:gsLst>
                <a:gs pos="0">
                  <a:schemeClr val="bg1"/>
                </a:gs>
                <a:gs pos="80000">
                  <a:schemeClr val="accent1"/>
                </a:gs>
              </a:gsLst>
              <a:lin ang="5400000" scaled="0"/>
            </a:gra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0"/>
                </a:spcBef>
                <a:spcAft>
                  <a:spcPct val="0"/>
                </a:spcAft>
                <a:buClr>
                  <a:srgbClr val="0A5F81"/>
                </a:buClr>
                <a:buSzTx/>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Gill Sans MT" pitchFamily="34" charset="0"/>
                <a:cs typeface="Times New Roman" pitchFamily="18" charset="0"/>
              </a:endParaRPr>
            </a:p>
          </p:txBody>
        </p:sp>
        <p:pic>
          <p:nvPicPr>
            <p:cNvPr id="5" name="Picture 17" descr="Vista.gif"/>
            <p:cNvPicPr>
              <a:picLocks noChangeAspect="1"/>
            </p:cNvPicPr>
            <p:nvPr/>
          </p:nvPicPr>
          <p:blipFill>
            <a:blip r:embed="rId2" cstate="print"/>
            <a:srcRect/>
            <a:stretch>
              <a:fillRect/>
            </a:stretch>
          </p:blipFill>
          <p:spPr bwMode="auto">
            <a:xfrm>
              <a:off x="519490" y="4000504"/>
              <a:ext cx="2000264" cy="1670809"/>
            </a:xfrm>
            <a:prstGeom prst="rect">
              <a:avLst/>
            </a:prstGeom>
            <a:noFill/>
            <a:ln w="9525">
              <a:noFill/>
              <a:miter lim="800000"/>
              <a:headEnd/>
              <a:tailEnd/>
            </a:ln>
          </p:spPr>
        </p:pic>
        <p:sp>
          <p:nvSpPr>
            <p:cNvPr id="6" name="Rectangle 5"/>
            <p:cNvSpPr>
              <a:spLocks noChangeArrowheads="1"/>
            </p:cNvSpPr>
            <p:nvPr/>
          </p:nvSpPr>
          <p:spPr bwMode="auto">
            <a:xfrm>
              <a:off x="533400" y="3994177"/>
              <a:ext cx="1981200" cy="1676400"/>
            </a:xfrm>
            <a:prstGeom prst="rect">
              <a:avLst/>
            </a:prstGeom>
            <a:noFill/>
            <a:ln w="31750">
              <a:solidFill>
                <a:srgbClr val="8E96AC"/>
              </a:solidFill>
              <a:miter lim="800000"/>
              <a:headEnd/>
              <a:tailEnd/>
            </a:ln>
            <a:effectLst>
              <a:prstShdw prst="shdw17" dist="17961" dir="2700000">
                <a:srgbClr val="8E96AC">
                  <a:gamma/>
                  <a:shade val="60000"/>
                  <a:invGamma/>
                </a:srgbClr>
              </a:prstShdw>
            </a:effectLst>
          </p:spPr>
          <p:txBody>
            <a:bodyPr wrap="square" lIns="0" tIns="0" rIns="0" bIns="0" anchor="ctr">
              <a:noAutofit/>
            </a:bodyPr>
            <a:lstStyle/>
            <a:p>
              <a:pPr>
                <a:defRPr/>
              </a:pPr>
              <a:endParaRPr lang="de-DE"/>
            </a:p>
          </p:txBody>
        </p:sp>
        <p:pic>
          <p:nvPicPr>
            <p:cNvPr id="7" name="Picture 4" descr="E:\Immidio\Brillant_General\png\NORMAL\128\window_128.png"/>
            <p:cNvPicPr>
              <a:picLocks noChangeAspect="1" noChangeArrowheads="1"/>
            </p:cNvPicPr>
            <p:nvPr/>
          </p:nvPicPr>
          <p:blipFill>
            <a:blip r:embed="rId3" cstate="print"/>
            <a:srcRect/>
            <a:stretch>
              <a:fillRect/>
            </a:stretch>
          </p:blipFill>
          <p:spPr bwMode="auto">
            <a:xfrm>
              <a:off x="1428728" y="4065615"/>
              <a:ext cx="1000132" cy="1000132"/>
            </a:xfrm>
            <a:prstGeom prst="rect">
              <a:avLst/>
            </a:prstGeom>
            <a:noFill/>
          </p:spPr>
        </p:pic>
        <p:pic>
          <p:nvPicPr>
            <p:cNvPr id="8" name="Picture 102" descr="Icon_Application"/>
            <p:cNvPicPr>
              <a:picLocks noChangeAspect="1" noChangeArrowheads="1"/>
            </p:cNvPicPr>
            <p:nvPr/>
          </p:nvPicPr>
          <p:blipFill>
            <a:blip r:embed="rId4" cstate="print"/>
            <a:srcRect/>
            <a:stretch>
              <a:fillRect/>
            </a:stretch>
          </p:blipFill>
          <p:spPr bwMode="auto">
            <a:xfrm>
              <a:off x="621644" y="4766035"/>
              <a:ext cx="176363" cy="152530"/>
            </a:xfrm>
            <a:prstGeom prst="rect">
              <a:avLst/>
            </a:prstGeom>
            <a:noFill/>
          </p:spPr>
        </p:pic>
        <p:pic>
          <p:nvPicPr>
            <p:cNvPr id="9" name="Picture 15" descr="Application2big"/>
            <p:cNvPicPr>
              <a:picLocks noChangeAspect="1" noChangeArrowheads="1"/>
            </p:cNvPicPr>
            <p:nvPr/>
          </p:nvPicPr>
          <p:blipFill>
            <a:blip r:embed="rId5" cstate="print"/>
            <a:srcRect/>
            <a:stretch>
              <a:fillRect/>
            </a:stretch>
          </p:blipFill>
          <p:spPr bwMode="auto">
            <a:xfrm>
              <a:off x="896763" y="4111481"/>
              <a:ext cx="160643" cy="142876"/>
            </a:xfrm>
            <a:prstGeom prst="rect">
              <a:avLst/>
            </a:prstGeom>
            <a:noFill/>
            <a:ln w="9525">
              <a:noFill/>
              <a:miter lim="800000"/>
              <a:headEnd/>
              <a:tailEnd/>
            </a:ln>
          </p:spPr>
        </p:pic>
        <p:pic>
          <p:nvPicPr>
            <p:cNvPr id="10" name="Picture 9" descr="E:\Immidio\Brillant_3D_Graphics\png\NORMAL\128\renderer_128.png"/>
            <p:cNvPicPr>
              <a:picLocks noChangeAspect="1" noChangeArrowheads="1"/>
            </p:cNvPicPr>
            <p:nvPr/>
          </p:nvPicPr>
          <p:blipFill>
            <a:blip r:embed="rId6" cstate="print"/>
            <a:srcRect/>
            <a:stretch>
              <a:fillRect/>
            </a:stretch>
          </p:blipFill>
          <p:spPr bwMode="auto">
            <a:xfrm>
              <a:off x="1071538" y="4422805"/>
              <a:ext cx="1000132" cy="1000132"/>
            </a:xfrm>
            <a:prstGeom prst="rect">
              <a:avLst/>
            </a:prstGeom>
            <a:noFill/>
          </p:spPr>
        </p:pic>
      </p:grpSp>
      <p:sp>
        <p:nvSpPr>
          <p:cNvPr id="11" name="Freeform 10"/>
          <p:cNvSpPr/>
          <p:nvPr/>
        </p:nvSpPr>
        <p:spPr>
          <a:xfrm>
            <a:off x="3864936" y="2511884"/>
            <a:ext cx="2871216" cy="1005840"/>
          </a:xfrm>
          <a:custGeom>
            <a:avLst/>
            <a:gdLst>
              <a:gd name="connsiteX0" fmla="*/ 0 w 2871216"/>
              <a:gd name="connsiteY0" fmla="*/ 1005840 h 1005840"/>
              <a:gd name="connsiteX1" fmla="*/ 969264 w 2871216"/>
              <a:gd name="connsiteY1" fmla="*/ 658368 h 1005840"/>
              <a:gd name="connsiteX2" fmla="*/ 1755648 w 2871216"/>
              <a:gd name="connsiteY2" fmla="*/ 164592 h 1005840"/>
              <a:gd name="connsiteX3" fmla="*/ 2871216 w 2871216"/>
              <a:gd name="connsiteY3" fmla="*/ 0 h 1005840"/>
            </a:gdLst>
            <a:ahLst/>
            <a:cxnLst>
              <a:cxn ang="0">
                <a:pos x="connsiteX0" y="connsiteY0"/>
              </a:cxn>
              <a:cxn ang="0">
                <a:pos x="connsiteX1" y="connsiteY1"/>
              </a:cxn>
              <a:cxn ang="0">
                <a:pos x="connsiteX2" y="connsiteY2"/>
              </a:cxn>
              <a:cxn ang="0">
                <a:pos x="connsiteX3" y="connsiteY3"/>
              </a:cxn>
            </a:cxnLst>
            <a:rect l="l" t="t" r="r" b="b"/>
            <a:pathLst>
              <a:path w="2871216" h="1005840">
                <a:moveTo>
                  <a:pt x="0" y="1005840"/>
                </a:moveTo>
                <a:cubicBezTo>
                  <a:pt x="338328" y="902208"/>
                  <a:pt x="676656" y="798576"/>
                  <a:pt x="969264" y="658368"/>
                </a:cubicBezTo>
                <a:cubicBezTo>
                  <a:pt x="1261872" y="518160"/>
                  <a:pt x="1438656" y="274320"/>
                  <a:pt x="1755648" y="164592"/>
                </a:cubicBezTo>
                <a:cubicBezTo>
                  <a:pt x="2072640" y="54864"/>
                  <a:pt x="2471928" y="27432"/>
                  <a:pt x="2871216" y="0"/>
                </a:cubicBezTo>
              </a:path>
            </a:pathLst>
          </a:custGeom>
          <a:ln w="50800">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883224" y="3517724"/>
            <a:ext cx="2852928" cy="1371600"/>
          </a:xfrm>
          <a:custGeom>
            <a:avLst/>
            <a:gdLst>
              <a:gd name="connsiteX0" fmla="*/ 0 w 2852928"/>
              <a:gd name="connsiteY0" fmla="*/ 0 h 1371600"/>
              <a:gd name="connsiteX1" fmla="*/ 987552 w 2852928"/>
              <a:gd name="connsiteY1" fmla="*/ 384048 h 1371600"/>
              <a:gd name="connsiteX2" fmla="*/ 1737360 w 2852928"/>
              <a:gd name="connsiteY2" fmla="*/ 1078992 h 1371600"/>
              <a:gd name="connsiteX3" fmla="*/ 2852928 w 2852928"/>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2852928" h="1371600">
                <a:moveTo>
                  <a:pt x="0" y="0"/>
                </a:moveTo>
                <a:cubicBezTo>
                  <a:pt x="348996" y="102108"/>
                  <a:pt x="697992" y="204216"/>
                  <a:pt x="987552" y="384048"/>
                </a:cubicBezTo>
                <a:cubicBezTo>
                  <a:pt x="1277112" y="563880"/>
                  <a:pt x="1426464" y="914400"/>
                  <a:pt x="1737360" y="1078992"/>
                </a:cubicBezTo>
                <a:cubicBezTo>
                  <a:pt x="2048256" y="1243584"/>
                  <a:pt x="2450592" y="1307592"/>
                  <a:pt x="2852928" y="1371600"/>
                </a:cubicBezTo>
              </a:path>
            </a:pathLst>
          </a:custGeom>
          <a:ln w="50800">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654256" y="3186252"/>
            <a:ext cx="939681" cy="707886"/>
          </a:xfrm>
          <a:prstGeom prst="rect">
            <a:avLst/>
          </a:prstGeom>
          <a:noFill/>
        </p:spPr>
        <p:txBody>
          <a:bodyPr wrap="none" rtlCol="0">
            <a:spAutoFit/>
          </a:bodyPr>
          <a:lstStyle/>
          <a:p>
            <a:pPr algn="ctr"/>
            <a:r>
              <a:rPr lang="en-US" sz="2000" dirty="0" smtClean="0"/>
              <a:t>File</a:t>
            </a:r>
          </a:p>
          <a:p>
            <a:pPr algn="ctr"/>
            <a:r>
              <a:rPr lang="en-US" sz="2000" dirty="0" smtClean="0"/>
              <a:t>Server</a:t>
            </a:r>
            <a:endParaRPr lang="en-US" sz="2000" dirty="0"/>
          </a:p>
        </p:txBody>
      </p:sp>
      <p:sp>
        <p:nvSpPr>
          <p:cNvPr id="14" name="TextBox 13"/>
          <p:cNvSpPr txBox="1"/>
          <p:nvPr/>
        </p:nvSpPr>
        <p:spPr>
          <a:xfrm>
            <a:off x="6500029" y="5540317"/>
            <a:ext cx="1297151" cy="707886"/>
          </a:xfrm>
          <a:prstGeom prst="rect">
            <a:avLst/>
          </a:prstGeom>
          <a:noFill/>
        </p:spPr>
        <p:txBody>
          <a:bodyPr wrap="none" rtlCol="0">
            <a:spAutoFit/>
          </a:bodyPr>
          <a:lstStyle/>
          <a:p>
            <a:pPr algn="ctr"/>
            <a:r>
              <a:rPr lang="en-US" sz="2000" dirty="0" smtClean="0"/>
              <a:t>Domain</a:t>
            </a:r>
          </a:p>
          <a:p>
            <a:pPr algn="ctr"/>
            <a:r>
              <a:rPr lang="en-US" sz="2000" dirty="0" smtClean="0"/>
              <a:t>Controller</a:t>
            </a:r>
            <a:endParaRPr lang="en-US" sz="2000" dirty="0"/>
          </a:p>
        </p:txBody>
      </p:sp>
      <p:pic>
        <p:nvPicPr>
          <p:cNvPr id="15" name="Picture 14" descr="Server and XML Web Service sm"/>
          <p:cNvPicPr>
            <a:picLocks noChangeAspect="1" noChangeArrowheads="1"/>
          </p:cNvPicPr>
          <p:nvPr/>
        </p:nvPicPr>
        <p:blipFill>
          <a:blip r:embed="rId7" cstate="print"/>
          <a:srcRect/>
          <a:stretch>
            <a:fillRect/>
          </a:stretch>
        </p:blipFill>
        <p:spPr bwMode="auto">
          <a:xfrm>
            <a:off x="6664415" y="4114946"/>
            <a:ext cx="968377" cy="1467855"/>
          </a:xfrm>
          <a:prstGeom prst="rect">
            <a:avLst/>
          </a:prstGeom>
          <a:noFill/>
        </p:spPr>
      </p:pic>
      <p:grpSp>
        <p:nvGrpSpPr>
          <p:cNvPr id="16" name="Group 15"/>
          <p:cNvGrpSpPr/>
          <p:nvPr/>
        </p:nvGrpSpPr>
        <p:grpSpPr>
          <a:xfrm>
            <a:off x="6669957" y="1751042"/>
            <a:ext cx="957291" cy="1435210"/>
            <a:chOff x="512064" y="3713584"/>
            <a:chExt cx="957291" cy="1435210"/>
          </a:xfrm>
        </p:grpSpPr>
        <p:pic>
          <p:nvPicPr>
            <p:cNvPr id="17" name="Picture 6" descr="C:\Program Files\Microsoft Resource DVD Artwork\DVD_ART\Artwork_Imagery\HARDWARE_IMAGERY\Illustration - Misc Hardware\XML Icons\Server.png"/>
            <p:cNvPicPr>
              <a:picLocks noChangeAspect="1" noChangeArrowheads="1"/>
            </p:cNvPicPr>
            <p:nvPr/>
          </p:nvPicPr>
          <p:blipFill>
            <a:blip r:embed="rId8" cstate="print"/>
            <a:srcRect/>
            <a:stretch>
              <a:fillRect/>
            </a:stretch>
          </p:blipFill>
          <p:spPr bwMode="auto">
            <a:xfrm>
              <a:off x="512064" y="3713584"/>
              <a:ext cx="916441" cy="1371600"/>
            </a:xfrm>
            <a:prstGeom prst="rect">
              <a:avLst/>
            </a:prstGeom>
            <a:noFill/>
            <a:ln w="9525">
              <a:noFill/>
              <a:miter lim="800000"/>
              <a:headEnd/>
              <a:tailEnd/>
            </a:ln>
          </p:spPr>
        </p:pic>
        <p:pic>
          <p:nvPicPr>
            <p:cNvPr id="18" name="Picture 12" descr="D:\Pennie's documents\Images for TechEd06\Hardware_Imagery\Folder.png"/>
            <p:cNvPicPr>
              <a:picLocks noChangeAspect="1" noChangeArrowheads="1"/>
            </p:cNvPicPr>
            <p:nvPr/>
          </p:nvPicPr>
          <p:blipFill>
            <a:blip r:embed="rId9" cstate="print"/>
            <a:srcRect/>
            <a:stretch>
              <a:fillRect/>
            </a:stretch>
          </p:blipFill>
          <p:spPr bwMode="auto">
            <a:xfrm>
              <a:off x="965491" y="4474415"/>
              <a:ext cx="503864" cy="674379"/>
            </a:xfrm>
            <a:prstGeom prst="rect">
              <a:avLst/>
            </a:prstGeom>
            <a:noFill/>
          </p:spPr>
        </p:pic>
      </p:grpSp>
      <p:pic>
        <p:nvPicPr>
          <p:cNvPr id="19" name="Picture 154" descr="PC with flat panel"/>
          <p:cNvPicPr>
            <a:picLocks noChangeAspect="1" noChangeArrowheads="1"/>
          </p:cNvPicPr>
          <p:nvPr/>
        </p:nvPicPr>
        <p:blipFill>
          <a:blip r:embed="rId10" cstate="print"/>
          <a:srcRect/>
          <a:stretch>
            <a:fillRect/>
          </a:stretch>
        </p:blipFill>
        <p:spPr bwMode="auto">
          <a:xfrm>
            <a:off x="2237955" y="4521384"/>
            <a:ext cx="1137486" cy="1143008"/>
          </a:xfrm>
          <a:prstGeom prst="rect">
            <a:avLst/>
          </a:prstGeom>
          <a:noFill/>
        </p:spPr>
      </p:pic>
      <p:pic>
        <p:nvPicPr>
          <p:cNvPr id="20" name="Picture 11" descr="user business man"/>
          <p:cNvPicPr>
            <a:picLocks noChangeAspect="1" noChangeArrowheads="1"/>
          </p:cNvPicPr>
          <p:nvPr/>
        </p:nvPicPr>
        <p:blipFill>
          <a:blip r:embed="rId11" cstate="print"/>
          <a:srcRect/>
          <a:stretch>
            <a:fillRect/>
          </a:stretch>
        </p:blipFill>
        <p:spPr bwMode="auto">
          <a:xfrm>
            <a:off x="1839984" y="4786157"/>
            <a:ext cx="660543" cy="878235"/>
          </a:xfrm>
          <a:prstGeom prst="rect">
            <a:avLst/>
          </a:prstGeom>
          <a:noFill/>
        </p:spPr>
      </p:pic>
      <p:sp>
        <p:nvSpPr>
          <p:cNvPr id="21" name="Rounded Rectangular Callout 20"/>
          <p:cNvSpPr/>
          <p:nvPr/>
        </p:nvSpPr>
        <p:spPr>
          <a:xfrm>
            <a:off x="8361132" y="4114946"/>
            <a:ext cx="1785950" cy="1643074"/>
          </a:xfrm>
          <a:prstGeom prst="wedgeRoundRectCallout">
            <a:avLst>
              <a:gd name="adj1" fmla="val -100097"/>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22" name="Rounded Rectangular Callout 21"/>
          <p:cNvSpPr/>
          <p:nvPr/>
        </p:nvSpPr>
        <p:spPr>
          <a:xfrm>
            <a:off x="8208732" y="3962546"/>
            <a:ext cx="1785950" cy="1643074"/>
          </a:xfrm>
          <a:prstGeom prst="wedgeRoundRectCallout">
            <a:avLst>
              <a:gd name="adj1" fmla="val -95443"/>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23" name="Rounded Rectangular Callout 22"/>
          <p:cNvSpPr/>
          <p:nvPr/>
        </p:nvSpPr>
        <p:spPr>
          <a:xfrm>
            <a:off x="8056332" y="3810146"/>
            <a:ext cx="1785950" cy="1643074"/>
          </a:xfrm>
          <a:prstGeom prst="wedgeRoundRectCallout">
            <a:avLst>
              <a:gd name="adj1" fmla="val -93115"/>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User Account 1</a:t>
            </a:r>
            <a:endParaRPr lang="en-US" sz="2000" dirty="0"/>
          </a:p>
        </p:txBody>
      </p:sp>
      <p:sp>
        <p:nvSpPr>
          <p:cNvPr id="24" name="Rounded Rectangular Callout 23"/>
          <p:cNvSpPr/>
          <p:nvPr/>
        </p:nvSpPr>
        <p:spPr>
          <a:xfrm>
            <a:off x="8361132" y="1776540"/>
            <a:ext cx="1785950" cy="1643074"/>
          </a:xfrm>
          <a:prstGeom prst="wedgeRoundRectCallout">
            <a:avLst>
              <a:gd name="adj1" fmla="val -100097"/>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25" name="Rounded Rectangular Callout 24"/>
          <p:cNvSpPr/>
          <p:nvPr/>
        </p:nvSpPr>
        <p:spPr>
          <a:xfrm>
            <a:off x="8208732" y="1624140"/>
            <a:ext cx="1785950" cy="1643074"/>
          </a:xfrm>
          <a:prstGeom prst="wedgeRoundRectCallout">
            <a:avLst>
              <a:gd name="adj1" fmla="val -95443"/>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26" name="Rounded Rectangular Callout 25"/>
          <p:cNvSpPr/>
          <p:nvPr/>
        </p:nvSpPr>
        <p:spPr>
          <a:xfrm>
            <a:off x="8056332" y="1471740"/>
            <a:ext cx="1785950" cy="1643074"/>
          </a:xfrm>
          <a:prstGeom prst="wedgeRoundRectCallout">
            <a:avLst>
              <a:gd name="adj1" fmla="val -93115"/>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pic>
        <p:nvPicPr>
          <p:cNvPr id="27" name="Rectangle 48131"/>
          <p:cNvPicPr>
            <a:picLocks noChangeAspect="1" noChangeArrowheads="1"/>
          </p:cNvPicPr>
          <p:nvPr/>
        </p:nvPicPr>
        <p:blipFill>
          <a:blip r:embed="rId12" cstate="print"/>
          <a:srcRect/>
          <a:stretch>
            <a:fillRect/>
          </a:stretch>
        </p:blipFill>
        <p:spPr bwMode="auto">
          <a:xfrm>
            <a:off x="8949307" y="4665020"/>
            <a:ext cx="762000" cy="614363"/>
          </a:xfrm>
          <a:prstGeom prst="rect">
            <a:avLst/>
          </a:prstGeom>
          <a:noFill/>
          <a:ln w="9525">
            <a:noFill/>
            <a:miter lim="800000"/>
            <a:headEnd/>
            <a:tailEnd/>
          </a:ln>
        </p:spPr>
      </p:pic>
      <p:pic>
        <p:nvPicPr>
          <p:cNvPr id="28" name="Picture 11" descr="user business man"/>
          <p:cNvPicPr>
            <a:picLocks noChangeAspect="1" noChangeArrowheads="1"/>
          </p:cNvPicPr>
          <p:nvPr/>
        </p:nvPicPr>
        <p:blipFill>
          <a:blip r:embed="rId11" cstate="print"/>
          <a:srcRect/>
          <a:stretch>
            <a:fillRect/>
          </a:stretch>
        </p:blipFill>
        <p:spPr bwMode="auto">
          <a:xfrm>
            <a:off x="8217448" y="4639814"/>
            <a:ext cx="529796" cy="704398"/>
          </a:xfrm>
          <a:prstGeom prst="rect">
            <a:avLst/>
          </a:prstGeom>
          <a:noFill/>
        </p:spPr>
      </p:pic>
      <p:pic>
        <p:nvPicPr>
          <p:cNvPr id="29" name="Picture 7" descr="C:\Users\schnpa\Documents\Camwood\icons\48x48\plain\registry.png"/>
          <p:cNvPicPr preferRelativeResize="0">
            <a:picLocks noChangeArrowheads="1"/>
          </p:cNvPicPr>
          <p:nvPr/>
        </p:nvPicPr>
        <p:blipFill>
          <a:blip r:embed="rId13" cstate="print"/>
          <a:srcRect/>
          <a:stretch>
            <a:fillRect/>
          </a:stretch>
        </p:blipFill>
        <p:spPr bwMode="auto">
          <a:xfrm>
            <a:off x="9000413" y="1896373"/>
            <a:ext cx="657195" cy="642942"/>
          </a:xfrm>
          <a:prstGeom prst="rect">
            <a:avLst/>
          </a:prstGeom>
          <a:noFill/>
          <a:ln w="9525">
            <a:noFill/>
            <a:miter lim="800000"/>
            <a:headEnd/>
            <a:tailEnd/>
          </a:ln>
        </p:spPr>
      </p:pic>
      <p:pic>
        <p:nvPicPr>
          <p:cNvPr id="30" name="Picture 29" descr="Folder.png"/>
          <p:cNvPicPr>
            <a:picLocks noChangeAspect="1"/>
          </p:cNvPicPr>
          <p:nvPr/>
        </p:nvPicPr>
        <p:blipFill>
          <a:blip r:embed="rId14" cstate="print"/>
          <a:stretch>
            <a:fillRect/>
          </a:stretch>
        </p:blipFill>
        <p:spPr>
          <a:xfrm>
            <a:off x="9000413" y="2490066"/>
            <a:ext cx="609524" cy="609524"/>
          </a:xfrm>
          <a:prstGeom prst="rect">
            <a:avLst/>
          </a:prstGeom>
        </p:spPr>
      </p:pic>
      <p:pic>
        <p:nvPicPr>
          <p:cNvPr id="31" name="Picture 11" descr="user business man"/>
          <p:cNvPicPr>
            <a:picLocks noChangeAspect="1" noChangeArrowheads="1"/>
          </p:cNvPicPr>
          <p:nvPr/>
        </p:nvPicPr>
        <p:blipFill>
          <a:blip r:embed="rId11" cstate="print"/>
          <a:srcRect/>
          <a:stretch>
            <a:fillRect/>
          </a:stretch>
        </p:blipFill>
        <p:spPr bwMode="auto">
          <a:xfrm>
            <a:off x="8208732" y="2217844"/>
            <a:ext cx="529796" cy="704398"/>
          </a:xfrm>
          <a:prstGeom prst="rect">
            <a:avLst/>
          </a:prstGeom>
          <a:noFill/>
        </p:spPr>
      </p:pic>
    </p:spTree>
    <p:extLst>
      <p:ext uri="{BB962C8B-B14F-4D97-AF65-F5344CB8AC3E}">
        <p14:creationId xmlns:p14="http://schemas.microsoft.com/office/powerpoint/2010/main" val="180903018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Mandatory Profiles</a:t>
            </a:r>
            <a:endParaRPr lang="en-US" dirty="0"/>
          </a:p>
        </p:txBody>
      </p:sp>
      <p:grpSp>
        <p:nvGrpSpPr>
          <p:cNvPr id="3" name="Group 45"/>
          <p:cNvGrpSpPr/>
          <p:nvPr/>
        </p:nvGrpSpPr>
        <p:grpSpPr>
          <a:xfrm>
            <a:off x="1860682" y="2686186"/>
            <a:ext cx="2000264" cy="2090304"/>
            <a:chOff x="519490" y="3994177"/>
            <a:chExt cx="2000264" cy="2090304"/>
          </a:xfrm>
        </p:grpSpPr>
        <p:sp>
          <p:nvSpPr>
            <p:cNvPr id="4" name="Isosceles Triangle 3"/>
            <p:cNvSpPr/>
            <p:nvPr/>
          </p:nvSpPr>
          <p:spPr bwMode="auto">
            <a:xfrm flipV="1">
              <a:off x="533400" y="5703481"/>
              <a:ext cx="1981200" cy="381000"/>
            </a:xfrm>
            <a:prstGeom prst="triangle">
              <a:avLst>
                <a:gd name="adj" fmla="val 50000"/>
              </a:avLst>
            </a:prstGeom>
            <a:gradFill>
              <a:gsLst>
                <a:gs pos="0">
                  <a:schemeClr val="bg1"/>
                </a:gs>
                <a:gs pos="80000">
                  <a:schemeClr val="accent1"/>
                </a:gs>
              </a:gsLst>
              <a:lin ang="5400000" scaled="0"/>
            </a:gra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0"/>
                </a:spcBef>
                <a:spcAft>
                  <a:spcPct val="0"/>
                </a:spcAft>
                <a:buClr>
                  <a:srgbClr val="0A5F81"/>
                </a:buClr>
                <a:buSzTx/>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Gill Sans MT" pitchFamily="34" charset="0"/>
                <a:cs typeface="Times New Roman" pitchFamily="18" charset="0"/>
              </a:endParaRPr>
            </a:p>
          </p:txBody>
        </p:sp>
        <p:pic>
          <p:nvPicPr>
            <p:cNvPr id="5" name="Picture 17" descr="Vista.gif"/>
            <p:cNvPicPr>
              <a:picLocks noChangeAspect="1"/>
            </p:cNvPicPr>
            <p:nvPr/>
          </p:nvPicPr>
          <p:blipFill>
            <a:blip r:embed="rId2" cstate="print"/>
            <a:srcRect/>
            <a:stretch>
              <a:fillRect/>
            </a:stretch>
          </p:blipFill>
          <p:spPr bwMode="auto">
            <a:xfrm>
              <a:off x="519490" y="4000504"/>
              <a:ext cx="2000264" cy="1670809"/>
            </a:xfrm>
            <a:prstGeom prst="rect">
              <a:avLst/>
            </a:prstGeom>
            <a:noFill/>
            <a:ln w="9525">
              <a:noFill/>
              <a:miter lim="800000"/>
              <a:headEnd/>
              <a:tailEnd/>
            </a:ln>
          </p:spPr>
        </p:pic>
        <p:sp>
          <p:nvSpPr>
            <p:cNvPr id="6" name="Rectangle 5"/>
            <p:cNvSpPr>
              <a:spLocks noChangeArrowheads="1"/>
            </p:cNvSpPr>
            <p:nvPr/>
          </p:nvSpPr>
          <p:spPr bwMode="auto">
            <a:xfrm>
              <a:off x="533400" y="3994177"/>
              <a:ext cx="1981200" cy="1676400"/>
            </a:xfrm>
            <a:prstGeom prst="rect">
              <a:avLst/>
            </a:prstGeom>
            <a:noFill/>
            <a:ln w="31750">
              <a:solidFill>
                <a:srgbClr val="8E96AC"/>
              </a:solidFill>
              <a:miter lim="800000"/>
              <a:headEnd/>
              <a:tailEnd/>
            </a:ln>
            <a:effectLst>
              <a:prstShdw prst="shdw17" dist="17961" dir="2700000">
                <a:srgbClr val="8E96AC">
                  <a:gamma/>
                  <a:shade val="60000"/>
                  <a:invGamma/>
                </a:srgbClr>
              </a:prstShdw>
            </a:effectLst>
          </p:spPr>
          <p:txBody>
            <a:bodyPr wrap="square" lIns="0" tIns="0" rIns="0" bIns="0" anchor="ctr">
              <a:noAutofit/>
            </a:bodyPr>
            <a:lstStyle/>
            <a:p>
              <a:pPr>
                <a:defRPr/>
              </a:pPr>
              <a:endParaRPr lang="de-DE"/>
            </a:p>
          </p:txBody>
        </p:sp>
        <p:pic>
          <p:nvPicPr>
            <p:cNvPr id="7" name="Picture 4" descr="E:\Immidio\Brillant_General\png\NORMAL\128\window_128.png"/>
            <p:cNvPicPr>
              <a:picLocks noChangeAspect="1" noChangeArrowheads="1"/>
            </p:cNvPicPr>
            <p:nvPr/>
          </p:nvPicPr>
          <p:blipFill>
            <a:blip r:embed="rId3" cstate="print"/>
            <a:srcRect/>
            <a:stretch>
              <a:fillRect/>
            </a:stretch>
          </p:blipFill>
          <p:spPr bwMode="auto">
            <a:xfrm>
              <a:off x="1428728" y="4065615"/>
              <a:ext cx="1000132" cy="1000132"/>
            </a:xfrm>
            <a:prstGeom prst="rect">
              <a:avLst/>
            </a:prstGeom>
            <a:noFill/>
          </p:spPr>
        </p:pic>
        <p:pic>
          <p:nvPicPr>
            <p:cNvPr id="8" name="Picture 102" descr="Icon_Application"/>
            <p:cNvPicPr>
              <a:picLocks noChangeAspect="1" noChangeArrowheads="1"/>
            </p:cNvPicPr>
            <p:nvPr/>
          </p:nvPicPr>
          <p:blipFill>
            <a:blip r:embed="rId4" cstate="print"/>
            <a:srcRect/>
            <a:stretch>
              <a:fillRect/>
            </a:stretch>
          </p:blipFill>
          <p:spPr bwMode="auto">
            <a:xfrm>
              <a:off x="621644" y="4766035"/>
              <a:ext cx="176363" cy="152530"/>
            </a:xfrm>
            <a:prstGeom prst="rect">
              <a:avLst/>
            </a:prstGeom>
            <a:noFill/>
          </p:spPr>
        </p:pic>
        <p:pic>
          <p:nvPicPr>
            <p:cNvPr id="9" name="Picture 15" descr="Application2big"/>
            <p:cNvPicPr>
              <a:picLocks noChangeAspect="1" noChangeArrowheads="1"/>
            </p:cNvPicPr>
            <p:nvPr/>
          </p:nvPicPr>
          <p:blipFill>
            <a:blip r:embed="rId5" cstate="print"/>
            <a:srcRect/>
            <a:stretch>
              <a:fillRect/>
            </a:stretch>
          </p:blipFill>
          <p:spPr bwMode="auto">
            <a:xfrm>
              <a:off x="896763" y="4111481"/>
              <a:ext cx="160643" cy="142876"/>
            </a:xfrm>
            <a:prstGeom prst="rect">
              <a:avLst/>
            </a:prstGeom>
            <a:noFill/>
            <a:ln w="9525">
              <a:noFill/>
              <a:miter lim="800000"/>
              <a:headEnd/>
              <a:tailEnd/>
            </a:ln>
          </p:spPr>
        </p:pic>
        <p:pic>
          <p:nvPicPr>
            <p:cNvPr id="10" name="Picture 9" descr="E:\Immidio\Brillant_3D_Graphics\png\NORMAL\128\renderer_128.png"/>
            <p:cNvPicPr>
              <a:picLocks noChangeAspect="1" noChangeArrowheads="1"/>
            </p:cNvPicPr>
            <p:nvPr/>
          </p:nvPicPr>
          <p:blipFill>
            <a:blip r:embed="rId6" cstate="print"/>
            <a:srcRect/>
            <a:stretch>
              <a:fillRect/>
            </a:stretch>
          </p:blipFill>
          <p:spPr bwMode="auto">
            <a:xfrm>
              <a:off x="1071538" y="4422805"/>
              <a:ext cx="1000132" cy="1000132"/>
            </a:xfrm>
            <a:prstGeom prst="rect">
              <a:avLst/>
            </a:prstGeom>
            <a:noFill/>
          </p:spPr>
        </p:pic>
      </p:grpSp>
      <p:sp>
        <p:nvSpPr>
          <p:cNvPr id="11" name="Freeform 10"/>
          <p:cNvSpPr/>
          <p:nvPr/>
        </p:nvSpPr>
        <p:spPr>
          <a:xfrm>
            <a:off x="3864936" y="2511884"/>
            <a:ext cx="2871216" cy="1005840"/>
          </a:xfrm>
          <a:custGeom>
            <a:avLst/>
            <a:gdLst>
              <a:gd name="connsiteX0" fmla="*/ 0 w 2871216"/>
              <a:gd name="connsiteY0" fmla="*/ 1005840 h 1005840"/>
              <a:gd name="connsiteX1" fmla="*/ 969264 w 2871216"/>
              <a:gd name="connsiteY1" fmla="*/ 658368 h 1005840"/>
              <a:gd name="connsiteX2" fmla="*/ 1755648 w 2871216"/>
              <a:gd name="connsiteY2" fmla="*/ 164592 h 1005840"/>
              <a:gd name="connsiteX3" fmla="*/ 2871216 w 2871216"/>
              <a:gd name="connsiteY3" fmla="*/ 0 h 1005840"/>
            </a:gdLst>
            <a:ahLst/>
            <a:cxnLst>
              <a:cxn ang="0">
                <a:pos x="connsiteX0" y="connsiteY0"/>
              </a:cxn>
              <a:cxn ang="0">
                <a:pos x="connsiteX1" y="connsiteY1"/>
              </a:cxn>
              <a:cxn ang="0">
                <a:pos x="connsiteX2" y="connsiteY2"/>
              </a:cxn>
              <a:cxn ang="0">
                <a:pos x="connsiteX3" y="connsiteY3"/>
              </a:cxn>
            </a:cxnLst>
            <a:rect l="l" t="t" r="r" b="b"/>
            <a:pathLst>
              <a:path w="2871216" h="1005840">
                <a:moveTo>
                  <a:pt x="0" y="1005840"/>
                </a:moveTo>
                <a:cubicBezTo>
                  <a:pt x="338328" y="902208"/>
                  <a:pt x="676656" y="798576"/>
                  <a:pt x="969264" y="658368"/>
                </a:cubicBezTo>
                <a:cubicBezTo>
                  <a:pt x="1261872" y="518160"/>
                  <a:pt x="1438656" y="274320"/>
                  <a:pt x="1755648" y="164592"/>
                </a:cubicBezTo>
                <a:cubicBezTo>
                  <a:pt x="2072640" y="54864"/>
                  <a:pt x="2471928" y="27432"/>
                  <a:pt x="2871216" y="0"/>
                </a:cubicBezTo>
              </a:path>
            </a:pathLst>
          </a:custGeom>
          <a:ln w="50800">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883224" y="3517724"/>
            <a:ext cx="2852928" cy="1371600"/>
          </a:xfrm>
          <a:custGeom>
            <a:avLst/>
            <a:gdLst>
              <a:gd name="connsiteX0" fmla="*/ 0 w 2852928"/>
              <a:gd name="connsiteY0" fmla="*/ 0 h 1371600"/>
              <a:gd name="connsiteX1" fmla="*/ 987552 w 2852928"/>
              <a:gd name="connsiteY1" fmla="*/ 384048 h 1371600"/>
              <a:gd name="connsiteX2" fmla="*/ 1737360 w 2852928"/>
              <a:gd name="connsiteY2" fmla="*/ 1078992 h 1371600"/>
              <a:gd name="connsiteX3" fmla="*/ 2852928 w 2852928"/>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2852928" h="1371600">
                <a:moveTo>
                  <a:pt x="0" y="0"/>
                </a:moveTo>
                <a:cubicBezTo>
                  <a:pt x="348996" y="102108"/>
                  <a:pt x="697992" y="204216"/>
                  <a:pt x="987552" y="384048"/>
                </a:cubicBezTo>
                <a:cubicBezTo>
                  <a:pt x="1277112" y="563880"/>
                  <a:pt x="1426464" y="914400"/>
                  <a:pt x="1737360" y="1078992"/>
                </a:cubicBezTo>
                <a:cubicBezTo>
                  <a:pt x="2048256" y="1243584"/>
                  <a:pt x="2450592" y="1307592"/>
                  <a:pt x="2852928" y="1371600"/>
                </a:cubicBezTo>
              </a:path>
            </a:pathLst>
          </a:custGeom>
          <a:ln w="50800">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654256" y="3186252"/>
            <a:ext cx="939681" cy="707886"/>
          </a:xfrm>
          <a:prstGeom prst="rect">
            <a:avLst/>
          </a:prstGeom>
          <a:noFill/>
        </p:spPr>
        <p:txBody>
          <a:bodyPr wrap="none" rtlCol="0">
            <a:spAutoFit/>
          </a:bodyPr>
          <a:lstStyle/>
          <a:p>
            <a:pPr algn="ctr"/>
            <a:r>
              <a:rPr lang="en-US" sz="2000" dirty="0" smtClean="0"/>
              <a:t>File</a:t>
            </a:r>
          </a:p>
          <a:p>
            <a:pPr algn="ctr"/>
            <a:r>
              <a:rPr lang="en-US" sz="2000" dirty="0" smtClean="0"/>
              <a:t>Server</a:t>
            </a:r>
            <a:endParaRPr lang="en-US" sz="2000" dirty="0"/>
          </a:p>
        </p:txBody>
      </p:sp>
      <p:sp>
        <p:nvSpPr>
          <p:cNvPr id="14" name="TextBox 13"/>
          <p:cNvSpPr txBox="1"/>
          <p:nvPr/>
        </p:nvSpPr>
        <p:spPr>
          <a:xfrm>
            <a:off x="6500029" y="5540317"/>
            <a:ext cx="1297151" cy="707886"/>
          </a:xfrm>
          <a:prstGeom prst="rect">
            <a:avLst/>
          </a:prstGeom>
          <a:noFill/>
        </p:spPr>
        <p:txBody>
          <a:bodyPr wrap="none" rtlCol="0">
            <a:spAutoFit/>
          </a:bodyPr>
          <a:lstStyle/>
          <a:p>
            <a:pPr algn="ctr"/>
            <a:r>
              <a:rPr lang="en-US" sz="2000" dirty="0" smtClean="0"/>
              <a:t>Domain</a:t>
            </a:r>
          </a:p>
          <a:p>
            <a:pPr algn="ctr"/>
            <a:r>
              <a:rPr lang="en-US" sz="2000" dirty="0" smtClean="0"/>
              <a:t>Controller</a:t>
            </a:r>
            <a:endParaRPr lang="en-US" sz="2000" dirty="0"/>
          </a:p>
        </p:txBody>
      </p:sp>
      <p:pic>
        <p:nvPicPr>
          <p:cNvPr id="15" name="Picture 14" descr="Server and XML Web Service sm"/>
          <p:cNvPicPr>
            <a:picLocks noChangeAspect="1" noChangeArrowheads="1"/>
          </p:cNvPicPr>
          <p:nvPr/>
        </p:nvPicPr>
        <p:blipFill>
          <a:blip r:embed="rId7" cstate="print"/>
          <a:srcRect/>
          <a:stretch>
            <a:fillRect/>
          </a:stretch>
        </p:blipFill>
        <p:spPr bwMode="auto">
          <a:xfrm>
            <a:off x="6664415" y="4114946"/>
            <a:ext cx="968377" cy="1467855"/>
          </a:xfrm>
          <a:prstGeom prst="rect">
            <a:avLst/>
          </a:prstGeom>
          <a:noFill/>
        </p:spPr>
      </p:pic>
      <p:grpSp>
        <p:nvGrpSpPr>
          <p:cNvPr id="16" name="Group 15"/>
          <p:cNvGrpSpPr/>
          <p:nvPr/>
        </p:nvGrpSpPr>
        <p:grpSpPr>
          <a:xfrm>
            <a:off x="6669957" y="1751042"/>
            <a:ext cx="957291" cy="1435210"/>
            <a:chOff x="512064" y="3713584"/>
            <a:chExt cx="957291" cy="1435210"/>
          </a:xfrm>
        </p:grpSpPr>
        <p:pic>
          <p:nvPicPr>
            <p:cNvPr id="17" name="Picture 6" descr="C:\Program Files\Microsoft Resource DVD Artwork\DVD_ART\Artwork_Imagery\HARDWARE_IMAGERY\Illustration - Misc Hardware\XML Icons\Server.png"/>
            <p:cNvPicPr>
              <a:picLocks noChangeAspect="1" noChangeArrowheads="1"/>
            </p:cNvPicPr>
            <p:nvPr/>
          </p:nvPicPr>
          <p:blipFill>
            <a:blip r:embed="rId8" cstate="print"/>
            <a:srcRect/>
            <a:stretch>
              <a:fillRect/>
            </a:stretch>
          </p:blipFill>
          <p:spPr bwMode="auto">
            <a:xfrm>
              <a:off x="512064" y="3713584"/>
              <a:ext cx="916441" cy="1371600"/>
            </a:xfrm>
            <a:prstGeom prst="rect">
              <a:avLst/>
            </a:prstGeom>
            <a:noFill/>
            <a:ln w="9525">
              <a:noFill/>
              <a:miter lim="800000"/>
              <a:headEnd/>
              <a:tailEnd/>
            </a:ln>
          </p:spPr>
        </p:pic>
        <p:pic>
          <p:nvPicPr>
            <p:cNvPr id="18" name="Picture 12" descr="D:\Pennie's documents\Images for TechEd06\Hardware_Imagery\Folder.png"/>
            <p:cNvPicPr>
              <a:picLocks noChangeAspect="1" noChangeArrowheads="1"/>
            </p:cNvPicPr>
            <p:nvPr/>
          </p:nvPicPr>
          <p:blipFill>
            <a:blip r:embed="rId9" cstate="print"/>
            <a:srcRect/>
            <a:stretch>
              <a:fillRect/>
            </a:stretch>
          </p:blipFill>
          <p:spPr bwMode="auto">
            <a:xfrm>
              <a:off x="965491" y="4474415"/>
              <a:ext cx="503864" cy="674379"/>
            </a:xfrm>
            <a:prstGeom prst="rect">
              <a:avLst/>
            </a:prstGeom>
            <a:noFill/>
          </p:spPr>
        </p:pic>
      </p:grpSp>
      <p:pic>
        <p:nvPicPr>
          <p:cNvPr id="19" name="Picture 154" descr="PC with flat panel"/>
          <p:cNvPicPr>
            <a:picLocks noChangeAspect="1" noChangeArrowheads="1"/>
          </p:cNvPicPr>
          <p:nvPr/>
        </p:nvPicPr>
        <p:blipFill>
          <a:blip r:embed="rId10" cstate="print"/>
          <a:srcRect/>
          <a:stretch>
            <a:fillRect/>
          </a:stretch>
        </p:blipFill>
        <p:spPr bwMode="auto">
          <a:xfrm>
            <a:off x="2237955" y="4521384"/>
            <a:ext cx="1137486" cy="1143008"/>
          </a:xfrm>
          <a:prstGeom prst="rect">
            <a:avLst/>
          </a:prstGeom>
          <a:noFill/>
        </p:spPr>
      </p:pic>
      <p:pic>
        <p:nvPicPr>
          <p:cNvPr id="20" name="Picture 11" descr="user business man"/>
          <p:cNvPicPr>
            <a:picLocks noChangeAspect="1" noChangeArrowheads="1"/>
          </p:cNvPicPr>
          <p:nvPr/>
        </p:nvPicPr>
        <p:blipFill>
          <a:blip r:embed="rId11" cstate="print"/>
          <a:srcRect/>
          <a:stretch>
            <a:fillRect/>
          </a:stretch>
        </p:blipFill>
        <p:spPr bwMode="auto">
          <a:xfrm>
            <a:off x="1839984" y="4786157"/>
            <a:ext cx="660543" cy="878235"/>
          </a:xfrm>
          <a:prstGeom prst="rect">
            <a:avLst/>
          </a:prstGeom>
          <a:noFill/>
        </p:spPr>
      </p:pic>
      <p:sp>
        <p:nvSpPr>
          <p:cNvPr id="21" name="Rounded Rectangular Callout 20"/>
          <p:cNvSpPr/>
          <p:nvPr/>
        </p:nvSpPr>
        <p:spPr>
          <a:xfrm>
            <a:off x="8361132" y="4114946"/>
            <a:ext cx="1785950" cy="1643074"/>
          </a:xfrm>
          <a:prstGeom prst="wedgeRoundRectCallout">
            <a:avLst>
              <a:gd name="adj1" fmla="val -100097"/>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22" name="Rounded Rectangular Callout 21"/>
          <p:cNvSpPr/>
          <p:nvPr/>
        </p:nvSpPr>
        <p:spPr>
          <a:xfrm>
            <a:off x="8208732" y="3962546"/>
            <a:ext cx="1785950" cy="1643074"/>
          </a:xfrm>
          <a:prstGeom prst="wedgeRoundRectCallout">
            <a:avLst>
              <a:gd name="adj1" fmla="val -95443"/>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23" name="Rounded Rectangular Callout 22"/>
          <p:cNvSpPr/>
          <p:nvPr/>
        </p:nvSpPr>
        <p:spPr>
          <a:xfrm>
            <a:off x="8056332" y="3810146"/>
            <a:ext cx="1785950" cy="1643074"/>
          </a:xfrm>
          <a:prstGeom prst="wedgeRoundRectCallout">
            <a:avLst>
              <a:gd name="adj1" fmla="val -93115"/>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User Account 1</a:t>
            </a:r>
            <a:endParaRPr lang="en-US" sz="2000" dirty="0"/>
          </a:p>
        </p:txBody>
      </p:sp>
      <p:sp>
        <p:nvSpPr>
          <p:cNvPr id="26" name="Rounded Rectangular Callout 25"/>
          <p:cNvSpPr/>
          <p:nvPr/>
        </p:nvSpPr>
        <p:spPr>
          <a:xfrm>
            <a:off x="8056332" y="1471740"/>
            <a:ext cx="1785950" cy="1643074"/>
          </a:xfrm>
          <a:prstGeom prst="wedgeRoundRectCallout">
            <a:avLst>
              <a:gd name="adj1" fmla="val -93115"/>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a:t>
            </a:r>
            <a:endParaRPr lang="en-US" sz="2000" dirty="0"/>
          </a:p>
        </p:txBody>
      </p:sp>
      <p:pic>
        <p:nvPicPr>
          <p:cNvPr id="27" name="Rectangle 48131"/>
          <p:cNvPicPr>
            <a:picLocks noChangeAspect="1" noChangeArrowheads="1"/>
          </p:cNvPicPr>
          <p:nvPr/>
        </p:nvPicPr>
        <p:blipFill>
          <a:blip r:embed="rId12" cstate="print"/>
          <a:srcRect/>
          <a:stretch>
            <a:fillRect/>
          </a:stretch>
        </p:blipFill>
        <p:spPr bwMode="auto">
          <a:xfrm>
            <a:off x="8949307" y="4665020"/>
            <a:ext cx="762000" cy="614363"/>
          </a:xfrm>
          <a:prstGeom prst="rect">
            <a:avLst/>
          </a:prstGeom>
          <a:noFill/>
          <a:ln w="9525">
            <a:noFill/>
            <a:miter lim="800000"/>
            <a:headEnd/>
            <a:tailEnd/>
          </a:ln>
        </p:spPr>
      </p:pic>
      <p:pic>
        <p:nvPicPr>
          <p:cNvPr id="28" name="Picture 11" descr="user business man"/>
          <p:cNvPicPr>
            <a:picLocks noChangeAspect="1" noChangeArrowheads="1"/>
          </p:cNvPicPr>
          <p:nvPr/>
        </p:nvPicPr>
        <p:blipFill>
          <a:blip r:embed="rId11" cstate="print"/>
          <a:srcRect/>
          <a:stretch>
            <a:fillRect/>
          </a:stretch>
        </p:blipFill>
        <p:spPr bwMode="auto">
          <a:xfrm>
            <a:off x="8217448" y="4639814"/>
            <a:ext cx="529796" cy="704398"/>
          </a:xfrm>
          <a:prstGeom prst="rect">
            <a:avLst/>
          </a:prstGeom>
          <a:noFill/>
        </p:spPr>
      </p:pic>
      <p:pic>
        <p:nvPicPr>
          <p:cNvPr id="29" name="Picture 7" descr="C:\Users\schnpa\Documents\Camwood\icons\48x48\plain\registry.png"/>
          <p:cNvPicPr preferRelativeResize="0">
            <a:picLocks noChangeArrowheads="1"/>
          </p:cNvPicPr>
          <p:nvPr/>
        </p:nvPicPr>
        <p:blipFill>
          <a:blip r:embed="rId13" cstate="print"/>
          <a:srcRect/>
          <a:stretch>
            <a:fillRect/>
          </a:stretch>
        </p:blipFill>
        <p:spPr bwMode="auto">
          <a:xfrm>
            <a:off x="9000413" y="1896373"/>
            <a:ext cx="657195" cy="642942"/>
          </a:xfrm>
          <a:prstGeom prst="rect">
            <a:avLst/>
          </a:prstGeom>
          <a:noFill/>
          <a:ln w="9525">
            <a:noFill/>
            <a:miter lim="800000"/>
            <a:headEnd/>
            <a:tailEnd/>
          </a:ln>
        </p:spPr>
      </p:pic>
      <p:pic>
        <p:nvPicPr>
          <p:cNvPr id="30" name="Picture 29" descr="Folder.png"/>
          <p:cNvPicPr>
            <a:picLocks noChangeAspect="1"/>
          </p:cNvPicPr>
          <p:nvPr/>
        </p:nvPicPr>
        <p:blipFill>
          <a:blip r:embed="rId14" cstate="print"/>
          <a:stretch>
            <a:fillRect/>
          </a:stretch>
        </p:blipFill>
        <p:spPr>
          <a:xfrm>
            <a:off x="9000413" y="2490066"/>
            <a:ext cx="609524" cy="609524"/>
          </a:xfrm>
          <a:prstGeom prst="rect">
            <a:avLst/>
          </a:prstGeom>
        </p:spPr>
      </p:pic>
      <p:pic>
        <p:nvPicPr>
          <p:cNvPr id="31" name="Picture 11" descr="user business man"/>
          <p:cNvPicPr>
            <a:picLocks noChangeAspect="1" noChangeArrowheads="1"/>
          </p:cNvPicPr>
          <p:nvPr/>
        </p:nvPicPr>
        <p:blipFill>
          <a:blip r:embed="rId11" cstate="print"/>
          <a:srcRect/>
          <a:stretch>
            <a:fillRect/>
          </a:stretch>
        </p:blipFill>
        <p:spPr bwMode="auto">
          <a:xfrm>
            <a:off x="8208732" y="2217844"/>
            <a:ext cx="529796" cy="704398"/>
          </a:xfrm>
          <a:prstGeom prst="rect">
            <a:avLst/>
          </a:prstGeom>
          <a:noFill/>
        </p:spPr>
      </p:pic>
    </p:spTree>
    <p:extLst>
      <p:ext uri="{BB962C8B-B14F-4D97-AF65-F5344CB8AC3E}">
        <p14:creationId xmlns:p14="http://schemas.microsoft.com/office/powerpoint/2010/main" val="36941172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smtClean="0"/>
              <a:t>Comparing Profile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821437406"/>
              </p:ext>
            </p:extLst>
          </p:nvPr>
        </p:nvGraphicFramePr>
        <p:xfrm>
          <a:off x="666536" y="1523995"/>
          <a:ext cx="10855754" cy="4636961"/>
        </p:xfrm>
        <a:graphic>
          <a:graphicData uri="http://schemas.openxmlformats.org/drawingml/2006/table">
            <a:tbl>
              <a:tblPr firstRow="1" firstCol="1" bandRow="1">
                <a:tableStyleId>{00A15C55-8517-42AA-B614-E9B94910E393}</a:tableStyleId>
              </a:tblPr>
              <a:tblGrid>
                <a:gridCol w="3999489"/>
                <a:gridCol w="2380647"/>
                <a:gridCol w="2285421"/>
                <a:gridCol w="2190197"/>
              </a:tblGrid>
              <a:tr h="518133">
                <a:tc>
                  <a:txBody>
                    <a:bodyPr/>
                    <a:lstStyle/>
                    <a:p>
                      <a:endParaRPr lang="en-US" sz="2000" dirty="0"/>
                    </a:p>
                  </a:txBody>
                  <a:tcPr marL="121888" marR="121888"/>
                </a:tc>
                <a:tc>
                  <a:txBody>
                    <a:bodyPr/>
                    <a:lstStyle/>
                    <a:p>
                      <a:r>
                        <a:rPr lang="en-US" sz="2000" dirty="0" smtClean="0"/>
                        <a:t>Local</a:t>
                      </a:r>
                      <a:endParaRPr lang="en-US" sz="2000" dirty="0"/>
                    </a:p>
                  </a:txBody>
                  <a:tcPr marL="121888" marR="121888"/>
                </a:tc>
                <a:tc>
                  <a:txBody>
                    <a:bodyPr/>
                    <a:lstStyle/>
                    <a:p>
                      <a:r>
                        <a:rPr lang="en-US" sz="2000" dirty="0" smtClean="0"/>
                        <a:t>Roaming</a:t>
                      </a:r>
                      <a:endParaRPr lang="en-US" sz="2000" dirty="0"/>
                    </a:p>
                  </a:txBody>
                  <a:tcPr marL="121888" marR="121888"/>
                </a:tc>
                <a:tc>
                  <a:txBody>
                    <a:bodyPr/>
                    <a:lstStyle/>
                    <a:p>
                      <a:r>
                        <a:rPr lang="en-US" sz="2000" dirty="0" smtClean="0"/>
                        <a:t>Mandatory</a:t>
                      </a:r>
                      <a:endParaRPr lang="en-US" sz="2000" dirty="0"/>
                    </a:p>
                  </a:txBody>
                  <a:tcPr marL="121888" marR="121888"/>
                </a:tc>
              </a:tr>
              <a:tr h="518133">
                <a:tc>
                  <a:txBody>
                    <a:bodyPr/>
                    <a:lstStyle/>
                    <a:p>
                      <a:r>
                        <a:rPr lang="en-US" sz="2000" dirty="0" smtClean="0"/>
                        <a:t>Personal settings</a:t>
                      </a:r>
                      <a:endParaRPr lang="en-US" sz="2000" dirty="0"/>
                    </a:p>
                  </a:txBody>
                  <a:tcPr marL="121888" marR="121888" anchor="ctr"/>
                </a:tc>
                <a:tc>
                  <a:txBody>
                    <a:bodyPr/>
                    <a:lstStyle/>
                    <a:p>
                      <a:r>
                        <a:rPr lang="en-US" sz="2000" dirty="0" smtClean="0"/>
                        <a:t>yes</a:t>
                      </a:r>
                      <a:endParaRPr lang="en-US" sz="2000" dirty="0"/>
                    </a:p>
                  </a:txBody>
                  <a:tcPr marL="121888" marR="121888" anchor="ctr"/>
                </a:tc>
                <a:tc>
                  <a:txBody>
                    <a:bodyPr/>
                    <a:lstStyle/>
                    <a:p>
                      <a:r>
                        <a:rPr lang="en-US" sz="2000" dirty="0" smtClean="0"/>
                        <a:t>yes</a:t>
                      </a:r>
                      <a:endParaRPr lang="en-US" sz="2000" dirty="0"/>
                    </a:p>
                  </a:txBody>
                  <a:tcPr marL="121888" marR="121888" anchor="ctr"/>
                </a:tc>
                <a:tc>
                  <a:txBody>
                    <a:bodyPr/>
                    <a:lstStyle/>
                    <a:p>
                      <a:r>
                        <a:rPr lang="en-US" sz="2000" dirty="0" smtClean="0"/>
                        <a:t>no</a:t>
                      </a:r>
                      <a:endParaRPr lang="en-US" sz="2000" dirty="0"/>
                    </a:p>
                  </a:txBody>
                  <a:tcPr marL="121888" marR="121888" anchor="ctr"/>
                </a:tc>
              </a:tr>
              <a:tr h="518133">
                <a:tc>
                  <a:txBody>
                    <a:bodyPr/>
                    <a:lstStyle/>
                    <a:p>
                      <a:r>
                        <a:rPr lang="en-US" sz="2000" dirty="0" smtClean="0"/>
                        <a:t>Configuration</a:t>
                      </a:r>
                      <a:endParaRPr lang="en-US" sz="2000" dirty="0"/>
                    </a:p>
                  </a:txBody>
                  <a:tcPr marL="121888" marR="121888" anchor="ctr"/>
                </a:tc>
                <a:tc>
                  <a:txBody>
                    <a:bodyPr/>
                    <a:lstStyle/>
                    <a:p>
                      <a:r>
                        <a:rPr lang="en-US" sz="2000" dirty="0" smtClean="0"/>
                        <a:t>automatic</a:t>
                      </a:r>
                      <a:endParaRPr lang="en-US" sz="2000" dirty="0"/>
                    </a:p>
                  </a:txBody>
                  <a:tcPr marL="121888" marR="121888" anchor="ctr"/>
                </a:tc>
                <a:tc>
                  <a:txBody>
                    <a:bodyPr/>
                    <a:lstStyle/>
                    <a:p>
                      <a:r>
                        <a:rPr lang="en-US" sz="2000" dirty="0" smtClean="0"/>
                        <a:t>by admin</a:t>
                      </a:r>
                      <a:endParaRPr lang="en-US" sz="2000" dirty="0"/>
                    </a:p>
                  </a:txBody>
                  <a:tcPr marL="121888" marR="1218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by admin</a:t>
                      </a:r>
                    </a:p>
                  </a:txBody>
                  <a:tcPr marL="121888" marR="121888" anchor="ctr"/>
                </a:tc>
              </a:tr>
              <a:tr h="518133">
                <a:tc>
                  <a:txBody>
                    <a:bodyPr/>
                    <a:lstStyle/>
                    <a:p>
                      <a:r>
                        <a:rPr lang="en-US" sz="2000" dirty="0" smtClean="0"/>
                        <a:t>Backup</a:t>
                      </a:r>
                      <a:endParaRPr lang="en-US" sz="2000" dirty="0"/>
                    </a:p>
                  </a:txBody>
                  <a:tcPr marL="121888" marR="121888" anchor="ctr"/>
                </a:tc>
                <a:tc>
                  <a:txBody>
                    <a:bodyPr/>
                    <a:lstStyle/>
                    <a:p>
                      <a:r>
                        <a:rPr lang="en-US" sz="2000" dirty="0" smtClean="0"/>
                        <a:t>challenging</a:t>
                      </a:r>
                      <a:endParaRPr lang="en-US" sz="2000" dirty="0"/>
                    </a:p>
                  </a:txBody>
                  <a:tcPr marL="121888" marR="121888" anchor="ctr"/>
                </a:tc>
                <a:tc>
                  <a:txBody>
                    <a:bodyPr/>
                    <a:lstStyle/>
                    <a:p>
                      <a:r>
                        <a:rPr lang="en-US" sz="2000" dirty="0" smtClean="0"/>
                        <a:t>no problem</a:t>
                      </a:r>
                      <a:endParaRPr lang="en-US" sz="2000" dirty="0"/>
                    </a:p>
                  </a:txBody>
                  <a:tcPr marL="121888" marR="121888" anchor="ctr"/>
                </a:tc>
                <a:tc>
                  <a:txBody>
                    <a:bodyPr/>
                    <a:lstStyle/>
                    <a:p>
                      <a:r>
                        <a:rPr lang="en-US" sz="2000" dirty="0" smtClean="0"/>
                        <a:t>no problem</a:t>
                      </a:r>
                      <a:endParaRPr lang="en-US" sz="2000" dirty="0"/>
                    </a:p>
                  </a:txBody>
                  <a:tcPr marL="121888" marR="121888" anchor="ctr"/>
                </a:tc>
              </a:tr>
              <a:tr h="491897">
                <a:tc>
                  <a:txBody>
                    <a:bodyPr/>
                    <a:lstStyle/>
                    <a:p>
                      <a:r>
                        <a:rPr lang="en-US" sz="2000" dirty="0" smtClean="0"/>
                        <a:t>Transfer between computers</a:t>
                      </a:r>
                      <a:endParaRPr lang="en-US" sz="2000" dirty="0"/>
                    </a:p>
                  </a:txBody>
                  <a:tcPr marL="121888" marR="121888" anchor="ctr"/>
                </a:tc>
                <a:tc>
                  <a:txBody>
                    <a:bodyPr/>
                    <a:lstStyle/>
                    <a:p>
                      <a:r>
                        <a:rPr lang="en-US" sz="2000" dirty="0" smtClean="0"/>
                        <a:t>difficult</a:t>
                      </a:r>
                      <a:endParaRPr lang="en-US" sz="2000" dirty="0"/>
                    </a:p>
                  </a:txBody>
                  <a:tcPr marL="121888" marR="121888" anchor="ctr"/>
                </a:tc>
                <a:tc>
                  <a:txBody>
                    <a:bodyPr/>
                    <a:lstStyle/>
                    <a:p>
                      <a:r>
                        <a:rPr lang="en-US" sz="2000" dirty="0" smtClean="0"/>
                        <a:t>easy</a:t>
                      </a:r>
                      <a:endParaRPr lang="en-US" sz="2000" dirty="0"/>
                    </a:p>
                  </a:txBody>
                  <a:tcPr marL="121888" marR="121888" anchor="ctr"/>
                </a:tc>
                <a:tc>
                  <a:txBody>
                    <a:bodyPr/>
                    <a:lstStyle/>
                    <a:p>
                      <a:r>
                        <a:rPr lang="en-US" sz="2000" dirty="0" smtClean="0"/>
                        <a:t>easy</a:t>
                      </a:r>
                      <a:endParaRPr lang="en-US" sz="2000" dirty="0"/>
                    </a:p>
                  </a:txBody>
                  <a:tcPr marL="121888" marR="121888" anchor="ctr"/>
                </a:tc>
              </a:tr>
              <a:tr h="518133">
                <a:tc>
                  <a:txBody>
                    <a:bodyPr/>
                    <a:lstStyle/>
                    <a:p>
                      <a:r>
                        <a:rPr lang="en-US" sz="2000" dirty="0" smtClean="0"/>
                        <a:t>Performance</a:t>
                      </a:r>
                      <a:endParaRPr lang="en-US" sz="2000" dirty="0"/>
                    </a:p>
                  </a:txBody>
                  <a:tcPr marL="121888" marR="121888" anchor="ctr"/>
                </a:tc>
                <a:tc>
                  <a:txBody>
                    <a:bodyPr/>
                    <a:lstStyle/>
                    <a:p>
                      <a:r>
                        <a:rPr lang="en-US" sz="2000" dirty="0" smtClean="0"/>
                        <a:t>high</a:t>
                      </a:r>
                      <a:endParaRPr lang="en-US" sz="2000" dirty="0"/>
                    </a:p>
                  </a:txBody>
                  <a:tcPr marL="121888" marR="121888" anchor="ctr"/>
                </a:tc>
                <a:tc>
                  <a:txBody>
                    <a:bodyPr/>
                    <a:lstStyle/>
                    <a:p>
                      <a:r>
                        <a:rPr lang="en-US" sz="2000" dirty="0" smtClean="0"/>
                        <a:t>medium to low</a:t>
                      </a:r>
                      <a:endParaRPr lang="en-US" sz="2000" dirty="0"/>
                    </a:p>
                  </a:txBody>
                  <a:tcPr marL="121888" marR="121888" anchor="ctr"/>
                </a:tc>
                <a:tc>
                  <a:txBody>
                    <a:bodyPr/>
                    <a:lstStyle/>
                    <a:p>
                      <a:r>
                        <a:rPr lang="en-US" sz="2000" dirty="0" smtClean="0"/>
                        <a:t>medium</a:t>
                      </a:r>
                      <a:endParaRPr lang="en-US" sz="2000" dirty="0"/>
                    </a:p>
                  </a:txBody>
                  <a:tcPr marL="121888" marR="121888" anchor="ctr"/>
                </a:tc>
              </a:tr>
              <a:tr h="518133">
                <a:tc>
                  <a:txBody>
                    <a:bodyPr/>
                    <a:lstStyle/>
                    <a:p>
                      <a:r>
                        <a:rPr lang="en-US" sz="2000" dirty="0" smtClean="0"/>
                        <a:t>“Last write wins” issue</a:t>
                      </a:r>
                      <a:endParaRPr lang="en-US" sz="2000" dirty="0"/>
                    </a:p>
                  </a:txBody>
                  <a:tcPr marL="121888" marR="121888" anchor="ctr"/>
                </a:tc>
                <a:tc>
                  <a:txBody>
                    <a:bodyPr/>
                    <a:lstStyle/>
                    <a:p>
                      <a:r>
                        <a:rPr lang="en-US" sz="2000" dirty="0" smtClean="0"/>
                        <a:t>no</a:t>
                      </a:r>
                      <a:endParaRPr lang="en-US" sz="2000" dirty="0"/>
                    </a:p>
                  </a:txBody>
                  <a:tcPr marL="121888" marR="121888" anchor="ctr"/>
                </a:tc>
                <a:tc>
                  <a:txBody>
                    <a:bodyPr/>
                    <a:lstStyle/>
                    <a:p>
                      <a:r>
                        <a:rPr lang="en-US" sz="2000" dirty="0" smtClean="0"/>
                        <a:t>yes</a:t>
                      </a:r>
                      <a:endParaRPr lang="en-US" sz="2000" dirty="0"/>
                    </a:p>
                  </a:txBody>
                  <a:tcPr marL="121888" marR="121888" anchor="ctr"/>
                </a:tc>
                <a:tc>
                  <a:txBody>
                    <a:bodyPr/>
                    <a:lstStyle/>
                    <a:p>
                      <a:r>
                        <a:rPr lang="en-US" sz="2000" dirty="0" smtClean="0"/>
                        <a:t>no</a:t>
                      </a:r>
                      <a:endParaRPr lang="en-US" sz="2000" dirty="0"/>
                    </a:p>
                  </a:txBody>
                  <a:tcPr marL="121888" marR="121888" anchor="ctr"/>
                </a:tc>
              </a:tr>
              <a:tr h="518133">
                <a:tc>
                  <a:txBody>
                    <a:bodyPr/>
                    <a:lstStyle/>
                    <a:p>
                      <a:r>
                        <a:rPr lang="en-US" sz="2000" dirty="0" smtClean="0"/>
                        <a:t>Management</a:t>
                      </a:r>
                      <a:endParaRPr lang="en-US" sz="2000" dirty="0"/>
                    </a:p>
                  </a:txBody>
                  <a:tcPr marL="121888" marR="121888" anchor="ctr"/>
                </a:tc>
                <a:tc>
                  <a:txBody>
                    <a:bodyPr/>
                    <a:lstStyle/>
                    <a:p>
                      <a:r>
                        <a:rPr lang="en-US" sz="2000" dirty="0" smtClean="0"/>
                        <a:t>easy</a:t>
                      </a:r>
                      <a:endParaRPr lang="en-US" sz="2000" dirty="0"/>
                    </a:p>
                  </a:txBody>
                  <a:tcPr marL="121888" marR="121888" anchor="ctr"/>
                </a:tc>
                <a:tc>
                  <a:txBody>
                    <a:bodyPr/>
                    <a:lstStyle/>
                    <a:p>
                      <a:r>
                        <a:rPr lang="en-US" sz="2000" dirty="0" smtClean="0"/>
                        <a:t>hard</a:t>
                      </a:r>
                      <a:endParaRPr lang="en-US" sz="2000" dirty="0"/>
                    </a:p>
                  </a:txBody>
                  <a:tcPr marL="121888" marR="121888" anchor="ctr"/>
                </a:tc>
                <a:tc>
                  <a:txBody>
                    <a:bodyPr/>
                    <a:lstStyle/>
                    <a:p>
                      <a:r>
                        <a:rPr lang="en-US" sz="2000" dirty="0" smtClean="0"/>
                        <a:t>easy</a:t>
                      </a:r>
                      <a:endParaRPr lang="en-US" sz="2000" dirty="0"/>
                    </a:p>
                  </a:txBody>
                  <a:tcPr marL="121888" marR="121888" anchor="ctr"/>
                </a:tc>
              </a:tr>
              <a:tr h="518133">
                <a:tc>
                  <a:txBody>
                    <a:bodyPr/>
                    <a:lstStyle/>
                    <a:p>
                      <a:r>
                        <a:rPr lang="en-US" sz="2000" dirty="0" smtClean="0"/>
                        <a:t>Storage</a:t>
                      </a:r>
                      <a:endParaRPr lang="en-US" sz="2000" dirty="0"/>
                    </a:p>
                  </a:txBody>
                  <a:tcPr marL="121888" marR="121888" anchor="ctr"/>
                </a:tc>
                <a:tc>
                  <a:txBody>
                    <a:bodyPr/>
                    <a:lstStyle/>
                    <a:p>
                      <a:r>
                        <a:rPr lang="en-US" sz="2000" dirty="0" smtClean="0"/>
                        <a:t>local</a:t>
                      </a:r>
                      <a:endParaRPr lang="en-US" sz="2000" dirty="0"/>
                    </a:p>
                  </a:txBody>
                  <a:tcPr marL="121888" marR="121888" anchor="ctr"/>
                </a:tc>
                <a:tc>
                  <a:txBody>
                    <a:bodyPr/>
                    <a:lstStyle/>
                    <a:p>
                      <a:r>
                        <a:rPr lang="en-US" sz="2000" dirty="0" smtClean="0"/>
                        <a:t>central</a:t>
                      </a:r>
                      <a:endParaRPr lang="en-US" sz="2000" dirty="0"/>
                    </a:p>
                  </a:txBody>
                  <a:tcPr marL="121888" marR="121888" anchor="ctr"/>
                </a:tc>
                <a:tc>
                  <a:txBody>
                    <a:bodyPr/>
                    <a:lstStyle/>
                    <a:p>
                      <a:r>
                        <a:rPr lang="en-US" sz="2000" dirty="0" smtClean="0"/>
                        <a:t>central</a:t>
                      </a:r>
                      <a:endParaRPr lang="en-US" sz="2000" dirty="0"/>
                    </a:p>
                  </a:txBody>
                  <a:tcPr marL="121888" marR="121888" anchor="ctr"/>
                </a:tc>
              </a:tr>
            </a:tbl>
          </a:graphicData>
        </a:graphic>
      </p:graphicFrame>
    </p:spTree>
    <p:extLst>
      <p:ext uri="{BB962C8B-B14F-4D97-AF65-F5344CB8AC3E}">
        <p14:creationId xmlns:p14="http://schemas.microsoft.com/office/powerpoint/2010/main" val="2751417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Microsoft’s Profile Solutions</a:t>
            </a:r>
            <a:endParaRPr lang="en-US" dirty="0"/>
          </a:p>
        </p:txBody>
      </p:sp>
      <p:sp>
        <p:nvSpPr>
          <p:cNvPr id="3" name="Content Placeholder 2"/>
          <p:cNvSpPr>
            <a:spLocks noGrp="1"/>
          </p:cNvSpPr>
          <p:nvPr>
            <p:ph idx="1"/>
          </p:nvPr>
        </p:nvSpPr>
        <p:spPr/>
        <p:txBody>
          <a:bodyPr/>
          <a:lstStyle/>
          <a:p>
            <a:r>
              <a:rPr lang="en-US" smtClean="0"/>
              <a:t>User State Virtualization (USV)</a:t>
            </a:r>
          </a:p>
          <a:p>
            <a:pPr lvl="1"/>
            <a:r>
              <a:rPr lang="en-US" smtClean="0"/>
              <a:t>Roaming User Profiles (RUP)</a:t>
            </a:r>
          </a:p>
          <a:p>
            <a:pPr lvl="1"/>
            <a:r>
              <a:rPr lang="en-US" smtClean="0"/>
              <a:t>Folder Redirection (FR)</a:t>
            </a:r>
          </a:p>
          <a:p>
            <a:pPr lvl="1"/>
            <a:r>
              <a:rPr lang="en-US" smtClean="0"/>
              <a:t>Offline Files (OF)</a:t>
            </a:r>
          </a:p>
          <a:p>
            <a:r>
              <a:rPr lang="en-US" smtClean="0"/>
              <a:t>Built-in features around user profiles</a:t>
            </a:r>
          </a:p>
          <a:p>
            <a:pPr lvl="1"/>
            <a:r>
              <a:rPr lang="en-US" smtClean="0"/>
              <a:t>User Profile Service</a:t>
            </a:r>
          </a:p>
          <a:p>
            <a:pPr lvl="1"/>
            <a:r>
              <a:rPr lang="en-US" smtClean="0"/>
              <a:t>AppData redirection</a:t>
            </a:r>
          </a:p>
          <a:p>
            <a:pPr lvl="1"/>
            <a:r>
              <a:rPr lang="en-US" smtClean="0"/>
              <a:t>IntelliMirror</a:t>
            </a:r>
          </a:p>
          <a:p>
            <a:r>
              <a:rPr lang="en-US" smtClean="0"/>
              <a:t>User Profile Migration</a:t>
            </a:r>
          </a:p>
          <a:p>
            <a:pPr lvl="1"/>
            <a:r>
              <a:rPr lang="en-US" smtClean="0"/>
              <a:t>User State Migration Tool (part of the WAI Kit for Windows 7)</a:t>
            </a:r>
            <a:endParaRPr lang="en-US" dirty="0" smtClean="0"/>
          </a:p>
        </p:txBody>
      </p:sp>
    </p:spTree>
    <p:extLst>
      <p:ext uri="{BB962C8B-B14F-4D97-AF65-F5344CB8AC3E}">
        <p14:creationId xmlns:p14="http://schemas.microsoft.com/office/powerpoint/2010/main" val="337065190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Folder Redirection</a:t>
            </a:r>
            <a:endParaRPr lang="en-US" dirty="0"/>
          </a:p>
        </p:txBody>
      </p:sp>
      <p:grpSp>
        <p:nvGrpSpPr>
          <p:cNvPr id="3" name="Group 45"/>
          <p:cNvGrpSpPr/>
          <p:nvPr/>
        </p:nvGrpSpPr>
        <p:grpSpPr>
          <a:xfrm>
            <a:off x="1860682" y="2686186"/>
            <a:ext cx="2000264" cy="2090304"/>
            <a:chOff x="519490" y="3994177"/>
            <a:chExt cx="2000264" cy="2090304"/>
          </a:xfrm>
        </p:grpSpPr>
        <p:sp>
          <p:nvSpPr>
            <p:cNvPr id="4" name="Isosceles Triangle 3"/>
            <p:cNvSpPr/>
            <p:nvPr/>
          </p:nvSpPr>
          <p:spPr bwMode="auto">
            <a:xfrm flipV="1">
              <a:off x="533400" y="5703481"/>
              <a:ext cx="1981200" cy="381000"/>
            </a:xfrm>
            <a:prstGeom prst="triangle">
              <a:avLst>
                <a:gd name="adj" fmla="val 50000"/>
              </a:avLst>
            </a:prstGeom>
            <a:gradFill>
              <a:gsLst>
                <a:gs pos="0">
                  <a:schemeClr val="bg1"/>
                </a:gs>
                <a:gs pos="80000">
                  <a:schemeClr val="accent1"/>
                </a:gs>
              </a:gsLst>
              <a:lin ang="5400000" scaled="0"/>
            </a:gra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0000"/>
                </a:lnSpc>
                <a:spcBef>
                  <a:spcPct val="0"/>
                </a:spcBef>
                <a:spcAft>
                  <a:spcPct val="0"/>
                </a:spcAft>
                <a:buClr>
                  <a:srgbClr val="0A5F81"/>
                </a:buClr>
                <a:buSzTx/>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Gill Sans MT" pitchFamily="34" charset="0"/>
                <a:cs typeface="Times New Roman" pitchFamily="18" charset="0"/>
              </a:endParaRPr>
            </a:p>
          </p:txBody>
        </p:sp>
        <p:pic>
          <p:nvPicPr>
            <p:cNvPr id="5" name="Picture 17" descr="Vista.gif"/>
            <p:cNvPicPr>
              <a:picLocks noChangeAspect="1"/>
            </p:cNvPicPr>
            <p:nvPr/>
          </p:nvPicPr>
          <p:blipFill>
            <a:blip r:embed="rId2" cstate="print"/>
            <a:srcRect/>
            <a:stretch>
              <a:fillRect/>
            </a:stretch>
          </p:blipFill>
          <p:spPr bwMode="auto">
            <a:xfrm>
              <a:off x="519490" y="4000504"/>
              <a:ext cx="2000264" cy="1670809"/>
            </a:xfrm>
            <a:prstGeom prst="rect">
              <a:avLst/>
            </a:prstGeom>
            <a:noFill/>
            <a:ln w="9525">
              <a:noFill/>
              <a:miter lim="800000"/>
              <a:headEnd/>
              <a:tailEnd/>
            </a:ln>
          </p:spPr>
        </p:pic>
        <p:sp>
          <p:nvSpPr>
            <p:cNvPr id="6" name="Rectangle 5"/>
            <p:cNvSpPr>
              <a:spLocks noChangeArrowheads="1"/>
            </p:cNvSpPr>
            <p:nvPr/>
          </p:nvSpPr>
          <p:spPr bwMode="auto">
            <a:xfrm>
              <a:off x="533400" y="3994177"/>
              <a:ext cx="1981200" cy="1676400"/>
            </a:xfrm>
            <a:prstGeom prst="rect">
              <a:avLst/>
            </a:prstGeom>
            <a:noFill/>
            <a:ln w="31750">
              <a:solidFill>
                <a:srgbClr val="8E96AC"/>
              </a:solidFill>
              <a:miter lim="800000"/>
              <a:headEnd/>
              <a:tailEnd/>
            </a:ln>
            <a:effectLst>
              <a:prstShdw prst="shdw17" dist="17961" dir="2700000">
                <a:srgbClr val="8E96AC">
                  <a:gamma/>
                  <a:shade val="60000"/>
                  <a:invGamma/>
                </a:srgbClr>
              </a:prstShdw>
            </a:effectLst>
          </p:spPr>
          <p:txBody>
            <a:bodyPr wrap="square" lIns="0" tIns="0" rIns="0" bIns="0" anchor="ctr">
              <a:noAutofit/>
            </a:bodyPr>
            <a:lstStyle/>
            <a:p>
              <a:pPr>
                <a:defRPr/>
              </a:pPr>
              <a:endParaRPr lang="de-DE"/>
            </a:p>
          </p:txBody>
        </p:sp>
        <p:pic>
          <p:nvPicPr>
            <p:cNvPr id="7" name="Picture 4" descr="E:\Immidio\Brillant_General\png\NORMAL\128\window_128.png"/>
            <p:cNvPicPr>
              <a:picLocks noChangeAspect="1" noChangeArrowheads="1"/>
            </p:cNvPicPr>
            <p:nvPr/>
          </p:nvPicPr>
          <p:blipFill>
            <a:blip r:embed="rId3" cstate="print"/>
            <a:srcRect/>
            <a:stretch>
              <a:fillRect/>
            </a:stretch>
          </p:blipFill>
          <p:spPr bwMode="auto">
            <a:xfrm>
              <a:off x="1428728" y="4065615"/>
              <a:ext cx="1000132" cy="1000132"/>
            </a:xfrm>
            <a:prstGeom prst="rect">
              <a:avLst/>
            </a:prstGeom>
            <a:noFill/>
          </p:spPr>
        </p:pic>
        <p:pic>
          <p:nvPicPr>
            <p:cNvPr id="8" name="Picture 102" descr="Icon_Application"/>
            <p:cNvPicPr>
              <a:picLocks noChangeAspect="1" noChangeArrowheads="1"/>
            </p:cNvPicPr>
            <p:nvPr/>
          </p:nvPicPr>
          <p:blipFill>
            <a:blip r:embed="rId4" cstate="print"/>
            <a:srcRect/>
            <a:stretch>
              <a:fillRect/>
            </a:stretch>
          </p:blipFill>
          <p:spPr bwMode="auto">
            <a:xfrm>
              <a:off x="621644" y="4766035"/>
              <a:ext cx="176363" cy="152530"/>
            </a:xfrm>
            <a:prstGeom prst="rect">
              <a:avLst/>
            </a:prstGeom>
            <a:noFill/>
          </p:spPr>
        </p:pic>
        <p:pic>
          <p:nvPicPr>
            <p:cNvPr id="9" name="Picture 15" descr="Application2big"/>
            <p:cNvPicPr>
              <a:picLocks noChangeAspect="1" noChangeArrowheads="1"/>
            </p:cNvPicPr>
            <p:nvPr/>
          </p:nvPicPr>
          <p:blipFill>
            <a:blip r:embed="rId5" cstate="print"/>
            <a:srcRect/>
            <a:stretch>
              <a:fillRect/>
            </a:stretch>
          </p:blipFill>
          <p:spPr bwMode="auto">
            <a:xfrm>
              <a:off x="896763" y="4111481"/>
              <a:ext cx="160643" cy="142876"/>
            </a:xfrm>
            <a:prstGeom prst="rect">
              <a:avLst/>
            </a:prstGeom>
            <a:noFill/>
            <a:ln w="9525">
              <a:noFill/>
              <a:miter lim="800000"/>
              <a:headEnd/>
              <a:tailEnd/>
            </a:ln>
          </p:spPr>
        </p:pic>
        <p:pic>
          <p:nvPicPr>
            <p:cNvPr id="10" name="Picture 9" descr="E:\Immidio\Brillant_3D_Graphics\png\NORMAL\128\renderer_128.png"/>
            <p:cNvPicPr>
              <a:picLocks noChangeAspect="1" noChangeArrowheads="1"/>
            </p:cNvPicPr>
            <p:nvPr/>
          </p:nvPicPr>
          <p:blipFill>
            <a:blip r:embed="rId6" cstate="print"/>
            <a:srcRect/>
            <a:stretch>
              <a:fillRect/>
            </a:stretch>
          </p:blipFill>
          <p:spPr bwMode="auto">
            <a:xfrm>
              <a:off x="1071538" y="4422805"/>
              <a:ext cx="1000132" cy="1000132"/>
            </a:xfrm>
            <a:prstGeom prst="rect">
              <a:avLst/>
            </a:prstGeom>
            <a:noFill/>
          </p:spPr>
        </p:pic>
      </p:grpSp>
      <p:sp>
        <p:nvSpPr>
          <p:cNvPr id="11" name="Freeform 10"/>
          <p:cNvSpPr/>
          <p:nvPr/>
        </p:nvSpPr>
        <p:spPr>
          <a:xfrm>
            <a:off x="3864936" y="2511884"/>
            <a:ext cx="2871216" cy="1005840"/>
          </a:xfrm>
          <a:custGeom>
            <a:avLst/>
            <a:gdLst>
              <a:gd name="connsiteX0" fmla="*/ 0 w 2871216"/>
              <a:gd name="connsiteY0" fmla="*/ 1005840 h 1005840"/>
              <a:gd name="connsiteX1" fmla="*/ 969264 w 2871216"/>
              <a:gd name="connsiteY1" fmla="*/ 658368 h 1005840"/>
              <a:gd name="connsiteX2" fmla="*/ 1755648 w 2871216"/>
              <a:gd name="connsiteY2" fmla="*/ 164592 h 1005840"/>
              <a:gd name="connsiteX3" fmla="*/ 2871216 w 2871216"/>
              <a:gd name="connsiteY3" fmla="*/ 0 h 1005840"/>
            </a:gdLst>
            <a:ahLst/>
            <a:cxnLst>
              <a:cxn ang="0">
                <a:pos x="connsiteX0" y="connsiteY0"/>
              </a:cxn>
              <a:cxn ang="0">
                <a:pos x="connsiteX1" y="connsiteY1"/>
              </a:cxn>
              <a:cxn ang="0">
                <a:pos x="connsiteX2" y="connsiteY2"/>
              </a:cxn>
              <a:cxn ang="0">
                <a:pos x="connsiteX3" y="connsiteY3"/>
              </a:cxn>
            </a:cxnLst>
            <a:rect l="l" t="t" r="r" b="b"/>
            <a:pathLst>
              <a:path w="2871216" h="1005840">
                <a:moveTo>
                  <a:pt x="0" y="1005840"/>
                </a:moveTo>
                <a:cubicBezTo>
                  <a:pt x="338328" y="902208"/>
                  <a:pt x="676656" y="798576"/>
                  <a:pt x="969264" y="658368"/>
                </a:cubicBezTo>
                <a:cubicBezTo>
                  <a:pt x="1261872" y="518160"/>
                  <a:pt x="1438656" y="274320"/>
                  <a:pt x="1755648" y="164592"/>
                </a:cubicBezTo>
                <a:cubicBezTo>
                  <a:pt x="2072640" y="54864"/>
                  <a:pt x="2471928" y="27432"/>
                  <a:pt x="2871216" y="0"/>
                </a:cubicBezTo>
              </a:path>
            </a:pathLst>
          </a:custGeom>
          <a:ln w="50800">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883224" y="3517724"/>
            <a:ext cx="2852928" cy="1371600"/>
          </a:xfrm>
          <a:custGeom>
            <a:avLst/>
            <a:gdLst>
              <a:gd name="connsiteX0" fmla="*/ 0 w 2852928"/>
              <a:gd name="connsiteY0" fmla="*/ 0 h 1371600"/>
              <a:gd name="connsiteX1" fmla="*/ 987552 w 2852928"/>
              <a:gd name="connsiteY1" fmla="*/ 384048 h 1371600"/>
              <a:gd name="connsiteX2" fmla="*/ 1737360 w 2852928"/>
              <a:gd name="connsiteY2" fmla="*/ 1078992 h 1371600"/>
              <a:gd name="connsiteX3" fmla="*/ 2852928 w 2852928"/>
              <a:gd name="connsiteY3" fmla="*/ 1371600 h 1371600"/>
            </a:gdLst>
            <a:ahLst/>
            <a:cxnLst>
              <a:cxn ang="0">
                <a:pos x="connsiteX0" y="connsiteY0"/>
              </a:cxn>
              <a:cxn ang="0">
                <a:pos x="connsiteX1" y="connsiteY1"/>
              </a:cxn>
              <a:cxn ang="0">
                <a:pos x="connsiteX2" y="connsiteY2"/>
              </a:cxn>
              <a:cxn ang="0">
                <a:pos x="connsiteX3" y="connsiteY3"/>
              </a:cxn>
            </a:cxnLst>
            <a:rect l="l" t="t" r="r" b="b"/>
            <a:pathLst>
              <a:path w="2852928" h="1371600">
                <a:moveTo>
                  <a:pt x="0" y="0"/>
                </a:moveTo>
                <a:cubicBezTo>
                  <a:pt x="348996" y="102108"/>
                  <a:pt x="697992" y="204216"/>
                  <a:pt x="987552" y="384048"/>
                </a:cubicBezTo>
                <a:cubicBezTo>
                  <a:pt x="1277112" y="563880"/>
                  <a:pt x="1426464" y="914400"/>
                  <a:pt x="1737360" y="1078992"/>
                </a:cubicBezTo>
                <a:cubicBezTo>
                  <a:pt x="2048256" y="1243584"/>
                  <a:pt x="2450592" y="1307592"/>
                  <a:pt x="2852928" y="1371600"/>
                </a:cubicBezTo>
              </a:path>
            </a:pathLst>
          </a:custGeom>
          <a:ln w="50800">
            <a:solidFill>
              <a:srgbClr val="C0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654256" y="3186252"/>
            <a:ext cx="939681" cy="707886"/>
          </a:xfrm>
          <a:prstGeom prst="rect">
            <a:avLst/>
          </a:prstGeom>
          <a:noFill/>
        </p:spPr>
        <p:txBody>
          <a:bodyPr wrap="none" rtlCol="0">
            <a:spAutoFit/>
          </a:bodyPr>
          <a:lstStyle/>
          <a:p>
            <a:pPr algn="ctr"/>
            <a:r>
              <a:rPr lang="en-US" sz="2000" dirty="0" smtClean="0"/>
              <a:t>File</a:t>
            </a:r>
          </a:p>
          <a:p>
            <a:pPr algn="ctr"/>
            <a:r>
              <a:rPr lang="en-US" sz="2000" dirty="0" smtClean="0"/>
              <a:t>Server</a:t>
            </a:r>
            <a:endParaRPr lang="en-US" sz="2000" dirty="0"/>
          </a:p>
        </p:txBody>
      </p:sp>
      <p:sp>
        <p:nvSpPr>
          <p:cNvPr id="14" name="TextBox 13"/>
          <p:cNvSpPr txBox="1"/>
          <p:nvPr/>
        </p:nvSpPr>
        <p:spPr>
          <a:xfrm>
            <a:off x="6678765" y="5540317"/>
            <a:ext cx="939681" cy="707886"/>
          </a:xfrm>
          <a:prstGeom prst="rect">
            <a:avLst/>
          </a:prstGeom>
          <a:noFill/>
        </p:spPr>
        <p:txBody>
          <a:bodyPr wrap="none" rtlCol="0">
            <a:spAutoFit/>
          </a:bodyPr>
          <a:lstStyle/>
          <a:p>
            <a:pPr algn="ctr"/>
            <a:r>
              <a:rPr lang="en-US" sz="2000" dirty="0" smtClean="0"/>
              <a:t>File</a:t>
            </a:r>
          </a:p>
          <a:p>
            <a:pPr algn="ctr"/>
            <a:r>
              <a:rPr lang="en-US" sz="2000" dirty="0" smtClean="0"/>
              <a:t>Server</a:t>
            </a:r>
            <a:endParaRPr lang="en-US" sz="2000" dirty="0"/>
          </a:p>
        </p:txBody>
      </p:sp>
      <p:grpSp>
        <p:nvGrpSpPr>
          <p:cNvPr id="16" name="Group 15"/>
          <p:cNvGrpSpPr/>
          <p:nvPr/>
        </p:nvGrpSpPr>
        <p:grpSpPr>
          <a:xfrm>
            <a:off x="6669957" y="1751042"/>
            <a:ext cx="957291" cy="1435210"/>
            <a:chOff x="512064" y="3713584"/>
            <a:chExt cx="957291" cy="1435210"/>
          </a:xfrm>
        </p:grpSpPr>
        <p:pic>
          <p:nvPicPr>
            <p:cNvPr id="17" name="Picture 6" descr="C:\Program Files\Microsoft Resource DVD Artwork\DVD_ART\Artwork_Imagery\HARDWARE_IMAGERY\Illustration - Misc Hardware\XML Icons\Server.png"/>
            <p:cNvPicPr>
              <a:picLocks noChangeAspect="1" noChangeArrowheads="1"/>
            </p:cNvPicPr>
            <p:nvPr/>
          </p:nvPicPr>
          <p:blipFill>
            <a:blip r:embed="rId7" cstate="print"/>
            <a:srcRect/>
            <a:stretch>
              <a:fillRect/>
            </a:stretch>
          </p:blipFill>
          <p:spPr bwMode="auto">
            <a:xfrm>
              <a:off x="512064" y="3713584"/>
              <a:ext cx="916441" cy="1371600"/>
            </a:xfrm>
            <a:prstGeom prst="rect">
              <a:avLst/>
            </a:prstGeom>
            <a:noFill/>
            <a:ln w="9525">
              <a:noFill/>
              <a:miter lim="800000"/>
              <a:headEnd/>
              <a:tailEnd/>
            </a:ln>
          </p:spPr>
        </p:pic>
        <p:pic>
          <p:nvPicPr>
            <p:cNvPr id="18" name="Picture 12" descr="D:\Pennie's documents\Images for TechEd06\Hardware_Imagery\Folder.png"/>
            <p:cNvPicPr>
              <a:picLocks noChangeAspect="1" noChangeArrowheads="1"/>
            </p:cNvPicPr>
            <p:nvPr/>
          </p:nvPicPr>
          <p:blipFill>
            <a:blip r:embed="rId8" cstate="print"/>
            <a:srcRect/>
            <a:stretch>
              <a:fillRect/>
            </a:stretch>
          </p:blipFill>
          <p:spPr bwMode="auto">
            <a:xfrm>
              <a:off x="965491" y="4474415"/>
              <a:ext cx="503864" cy="674379"/>
            </a:xfrm>
            <a:prstGeom prst="rect">
              <a:avLst/>
            </a:prstGeom>
            <a:noFill/>
          </p:spPr>
        </p:pic>
      </p:grpSp>
      <p:pic>
        <p:nvPicPr>
          <p:cNvPr id="19" name="Picture 154" descr="PC with flat panel"/>
          <p:cNvPicPr>
            <a:picLocks noChangeAspect="1" noChangeArrowheads="1"/>
          </p:cNvPicPr>
          <p:nvPr/>
        </p:nvPicPr>
        <p:blipFill>
          <a:blip r:embed="rId9" cstate="print"/>
          <a:srcRect/>
          <a:stretch>
            <a:fillRect/>
          </a:stretch>
        </p:blipFill>
        <p:spPr bwMode="auto">
          <a:xfrm>
            <a:off x="2237955" y="4521384"/>
            <a:ext cx="1137486" cy="1143008"/>
          </a:xfrm>
          <a:prstGeom prst="rect">
            <a:avLst/>
          </a:prstGeom>
          <a:noFill/>
        </p:spPr>
      </p:pic>
      <p:pic>
        <p:nvPicPr>
          <p:cNvPr id="20" name="Picture 11" descr="user business man"/>
          <p:cNvPicPr>
            <a:picLocks noChangeAspect="1" noChangeArrowheads="1"/>
          </p:cNvPicPr>
          <p:nvPr/>
        </p:nvPicPr>
        <p:blipFill>
          <a:blip r:embed="rId10" cstate="print"/>
          <a:srcRect/>
          <a:stretch>
            <a:fillRect/>
          </a:stretch>
        </p:blipFill>
        <p:spPr bwMode="auto">
          <a:xfrm>
            <a:off x="1839984" y="4786157"/>
            <a:ext cx="660543" cy="878235"/>
          </a:xfrm>
          <a:prstGeom prst="rect">
            <a:avLst/>
          </a:prstGeom>
          <a:noFill/>
        </p:spPr>
      </p:pic>
      <p:sp>
        <p:nvSpPr>
          <p:cNvPr id="24" name="Rounded Rectangular Callout 23"/>
          <p:cNvSpPr/>
          <p:nvPr/>
        </p:nvSpPr>
        <p:spPr>
          <a:xfrm>
            <a:off x="8361132" y="1776540"/>
            <a:ext cx="1785950" cy="1643074"/>
          </a:xfrm>
          <a:prstGeom prst="wedgeRoundRectCallout">
            <a:avLst>
              <a:gd name="adj1" fmla="val -100097"/>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25" name="Rounded Rectangular Callout 24"/>
          <p:cNvSpPr/>
          <p:nvPr/>
        </p:nvSpPr>
        <p:spPr>
          <a:xfrm>
            <a:off x="8208732" y="1624140"/>
            <a:ext cx="1785950" cy="1643074"/>
          </a:xfrm>
          <a:prstGeom prst="wedgeRoundRectCallout">
            <a:avLst>
              <a:gd name="adj1" fmla="val -95443"/>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sp>
        <p:nvSpPr>
          <p:cNvPr id="26" name="Rounded Rectangular Callout 25"/>
          <p:cNvSpPr/>
          <p:nvPr/>
        </p:nvSpPr>
        <p:spPr>
          <a:xfrm>
            <a:off x="8056332" y="1471740"/>
            <a:ext cx="1785950" cy="1643074"/>
          </a:xfrm>
          <a:prstGeom prst="wedgeRoundRectCallout">
            <a:avLst>
              <a:gd name="adj1" fmla="val -93115"/>
              <a:gd name="adj2" fmla="val -523"/>
              <a:gd name="adj3" fmla="val 16667"/>
            </a:avLst>
          </a:prstGeom>
        </p:spPr>
        <p:style>
          <a:lnRef idx="0">
            <a:schemeClr val="accent2"/>
          </a:lnRef>
          <a:fillRef idx="3">
            <a:schemeClr val="accent2"/>
          </a:fillRef>
          <a:effectRef idx="3">
            <a:schemeClr val="accent2"/>
          </a:effectRef>
          <a:fontRef idx="minor">
            <a:schemeClr val="lt1"/>
          </a:fontRef>
        </p:style>
        <p:txBody>
          <a:bodyPr rtlCol="0" anchor="t" anchorCtr="0"/>
          <a:lstStyle/>
          <a:p>
            <a:pPr algn="ctr"/>
            <a:r>
              <a:rPr lang="en-US" sz="2000" dirty="0" smtClean="0"/>
              <a:t>Profile 1</a:t>
            </a:r>
            <a:endParaRPr lang="en-US" sz="2000" dirty="0"/>
          </a:p>
        </p:txBody>
      </p:sp>
      <p:pic>
        <p:nvPicPr>
          <p:cNvPr id="29" name="Picture 7" descr="C:\Users\schnpa\Documents\Camwood\icons\48x48\plain\registry.png"/>
          <p:cNvPicPr preferRelativeResize="0">
            <a:picLocks noChangeArrowheads="1"/>
          </p:cNvPicPr>
          <p:nvPr/>
        </p:nvPicPr>
        <p:blipFill>
          <a:blip r:embed="rId11" cstate="print"/>
          <a:srcRect/>
          <a:stretch>
            <a:fillRect/>
          </a:stretch>
        </p:blipFill>
        <p:spPr bwMode="auto">
          <a:xfrm>
            <a:off x="9000413" y="1896373"/>
            <a:ext cx="657195" cy="642942"/>
          </a:xfrm>
          <a:prstGeom prst="rect">
            <a:avLst/>
          </a:prstGeom>
          <a:noFill/>
          <a:ln w="9525">
            <a:noFill/>
            <a:miter lim="800000"/>
            <a:headEnd/>
            <a:tailEnd/>
          </a:ln>
        </p:spPr>
      </p:pic>
      <p:pic>
        <p:nvPicPr>
          <p:cNvPr id="30" name="Picture 29" descr="Folder.png"/>
          <p:cNvPicPr>
            <a:picLocks noChangeAspect="1"/>
          </p:cNvPicPr>
          <p:nvPr/>
        </p:nvPicPr>
        <p:blipFill>
          <a:blip r:embed="rId12" cstate="print"/>
          <a:stretch>
            <a:fillRect/>
          </a:stretch>
        </p:blipFill>
        <p:spPr>
          <a:xfrm>
            <a:off x="9000413" y="2490066"/>
            <a:ext cx="609524" cy="609524"/>
          </a:xfrm>
          <a:prstGeom prst="rect">
            <a:avLst/>
          </a:prstGeom>
        </p:spPr>
      </p:pic>
      <p:pic>
        <p:nvPicPr>
          <p:cNvPr id="31" name="Picture 11" descr="user business man"/>
          <p:cNvPicPr>
            <a:picLocks noChangeAspect="1" noChangeArrowheads="1"/>
          </p:cNvPicPr>
          <p:nvPr/>
        </p:nvPicPr>
        <p:blipFill>
          <a:blip r:embed="rId10" cstate="print"/>
          <a:srcRect/>
          <a:stretch>
            <a:fillRect/>
          </a:stretch>
        </p:blipFill>
        <p:spPr bwMode="auto">
          <a:xfrm>
            <a:off x="8208732" y="2217844"/>
            <a:ext cx="529796" cy="704398"/>
          </a:xfrm>
          <a:prstGeom prst="rect">
            <a:avLst/>
          </a:prstGeom>
          <a:noFill/>
        </p:spPr>
      </p:pic>
      <p:grpSp>
        <p:nvGrpSpPr>
          <p:cNvPr id="32" name="Group 31"/>
          <p:cNvGrpSpPr/>
          <p:nvPr/>
        </p:nvGrpSpPr>
        <p:grpSpPr>
          <a:xfrm>
            <a:off x="6687447" y="4136952"/>
            <a:ext cx="957291" cy="1435210"/>
            <a:chOff x="512064" y="3713584"/>
            <a:chExt cx="957291" cy="1435210"/>
          </a:xfrm>
        </p:grpSpPr>
        <p:pic>
          <p:nvPicPr>
            <p:cNvPr id="33" name="Picture 6" descr="C:\Program Files\Microsoft Resource DVD Artwork\DVD_ART\Artwork_Imagery\HARDWARE_IMAGERY\Illustration - Misc Hardware\XML Icons\Server.png"/>
            <p:cNvPicPr>
              <a:picLocks noChangeAspect="1" noChangeArrowheads="1"/>
            </p:cNvPicPr>
            <p:nvPr/>
          </p:nvPicPr>
          <p:blipFill>
            <a:blip r:embed="rId7" cstate="print"/>
            <a:srcRect/>
            <a:stretch>
              <a:fillRect/>
            </a:stretch>
          </p:blipFill>
          <p:spPr bwMode="auto">
            <a:xfrm>
              <a:off x="512064" y="3713584"/>
              <a:ext cx="916441" cy="1371600"/>
            </a:xfrm>
            <a:prstGeom prst="rect">
              <a:avLst/>
            </a:prstGeom>
            <a:noFill/>
            <a:ln w="9525">
              <a:noFill/>
              <a:miter lim="800000"/>
              <a:headEnd/>
              <a:tailEnd/>
            </a:ln>
          </p:spPr>
        </p:pic>
        <p:pic>
          <p:nvPicPr>
            <p:cNvPr id="34" name="Picture 12" descr="D:\Pennie's documents\Images for TechEd06\Hardware_Imagery\Folder.png"/>
            <p:cNvPicPr>
              <a:picLocks noChangeAspect="1" noChangeArrowheads="1"/>
            </p:cNvPicPr>
            <p:nvPr/>
          </p:nvPicPr>
          <p:blipFill>
            <a:blip r:embed="rId8" cstate="print"/>
            <a:srcRect/>
            <a:stretch>
              <a:fillRect/>
            </a:stretch>
          </p:blipFill>
          <p:spPr bwMode="auto">
            <a:xfrm>
              <a:off x="965491" y="4474415"/>
              <a:ext cx="503864" cy="674379"/>
            </a:xfrm>
            <a:prstGeom prst="rect">
              <a:avLst/>
            </a:prstGeom>
            <a:noFill/>
          </p:spPr>
        </p:pic>
      </p:grpSp>
      <p:sp>
        <p:nvSpPr>
          <p:cNvPr id="35" name="Oval Callout 34"/>
          <p:cNvSpPr/>
          <p:nvPr/>
        </p:nvSpPr>
        <p:spPr bwMode="auto">
          <a:xfrm>
            <a:off x="7870776" y="4106073"/>
            <a:ext cx="2916468" cy="1340834"/>
          </a:xfrm>
          <a:prstGeom prst="wedgeEllipseCallout">
            <a:avLst>
              <a:gd name="adj1" fmla="val -68633"/>
              <a:gd name="adj2" fmla="val 4365"/>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36" name="Picture 35" descr="Folder.png"/>
          <p:cNvPicPr>
            <a:picLocks noChangeAspect="1"/>
          </p:cNvPicPr>
          <p:nvPr/>
        </p:nvPicPr>
        <p:blipFill>
          <a:blip r:embed="rId12" cstate="print"/>
          <a:stretch>
            <a:fillRect/>
          </a:stretch>
        </p:blipFill>
        <p:spPr>
          <a:xfrm>
            <a:off x="8338565" y="4483364"/>
            <a:ext cx="609524" cy="609524"/>
          </a:xfrm>
          <a:prstGeom prst="rect">
            <a:avLst/>
          </a:prstGeom>
        </p:spPr>
      </p:pic>
      <p:pic>
        <p:nvPicPr>
          <p:cNvPr id="37" name="Rectangle 156959"/>
          <p:cNvPicPr>
            <a:picLocks noChangeAspect="1" noChangeArrowheads="1"/>
          </p:cNvPicPr>
          <p:nvPr/>
        </p:nvPicPr>
        <p:blipFill>
          <a:blip r:embed="rId13" cstate="print">
            <a:grayscl/>
          </a:blip>
          <a:srcRect/>
          <a:stretch>
            <a:fillRect/>
          </a:stretch>
        </p:blipFill>
        <p:spPr bwMode="auto">
          <a:xfrm>
            <a:off x="9128979" y="4264519"/>
            <a:ext cx="302164" cy="642941"/>
          </a:xfrm>
          <a:prstGeom prst="rect">
            <a:avLst/>
          </a:prstGeom>
          <a:noFill/>
          <a:ln w="9525">
            <a:noFill/>
            <a:miter lim="800000"/>
            <a:headEnd/>
            <a:tailEnd/>
          </a:ln>
        </p:spPr>
      </p:pic>
      <p:pic>
        <p:nvPicPr>
          <p:cNvPr id="38" name="Rectangle 156959"/>
          <p:cNvPicPr>
            <a:picLocks noChangeAspect="1" noChangeArrowheads="1"/>
          </p:cNvPicPr>
          <p:nvPr/>
        </p:nvPicPr>
        <p:blipFill>
          <a:blip r:embed="rId13" cstate="print"/>
          <a:srcRect/>
          <a:stretch>
            <a:fillRect/>
          </a:stretch>
        </p:blipFill>
        <p:spPr bwMode="auto">
          <a:xfrm>
            <a:off x="9843359" y="4335957"/>
            <a:ext cx="308427" cy="654258"/>
          </a:xfrm>
          <a:prstGeom prst="rect">
            <a:avLst/>
          </a:prstGeom>
          <a:noFill/>
          <a:ln w="9525">
            <a:noFill/>
            <a:miter lim="800000"/>
            <a:headEnd/>
            <a:tailEnd/>
          </a:ln>
        </p:spPr>
      </p:pic>
      <p:pic>
        <p:nvPicPr>
          <p:cNvPr id="39" name="Rectangle 156959"/>
          <p:cNvPicPr>
            <a:picLocks noChangeAspect="1" noChangeArrowheads="1"/>
          </p:cNvPicPr>
          <p:nvPr/>
        </p:nvPicPr>
        <p:blipFill>
          <a:blip r:embed="rId13" cstate="print"/>
          <a:srcRect/>
          <a:stretch>
            <a:fillRect/>
          </a:stretch>
        </p:blipFill>
        <p:spPr bwMode="auto">
          <a:xfrm>
            <a:off x="9534932" y="4691557"/>
            <a:ext cx="308427" cy="654258"/>
          </a:xfrm>
          <a:prstGeom prst="rect">
            <a:avLst/>
          </a:prstGeom>
          <a:noFill/>
          <a:ln w="9525">
            <a:noFill/>
            <a:miter lim="800000"/>
            <a:headEnd/>
            <a:tailEnd/>
          </a:ln>
        </p:spPr>
      </p:pic>
    </p:spTree>
    <p:extLst>
      <p:ext uri="{BB962C8B-B14F-4D97-AF65-F5344CB8AC3E}">
        <p14:creationId xmlns:p14="http://schemas.microsoft.com/office/powerpoint/2010/main" val="9304745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Creating “One Consistent Experience” </a:t>
            </a:r>
            <a:r>
              <a:rPr lang="en-US" sz="3200" dirty="0" smtClean="0"/>
              <a:t/>
            </a:r>
            <a:br>
              <a:rPr lang="en-US" sz="3200" dirty="0" smtClean="0"/>
            </a:br>
            <a:r>
              <a:rPr lang="en-US" sz="3200" dirty="0" smtClean="0"/>
              <a:t>across </a:t>
            </a:r>
            <a:r>
              <a:rPr lang="en-US" sz="3200" dirty="0"/>
              <a:t>Your PC, Laptop and Tablet Desktops</a:t>
            </a:r>
          </a:p>
        </p:txBody>
      </p:sp>
      <p:sp>
        <p:nvSpPr>
          <p:cNvPr id="3" name="Subtitle 2"/>
          <p:cNvSpPr>
            <a:spLocks noGrp="1"/>
          </p:cNvSpPr>
          <p:nvPr>
            <p:ph type="subTitle" idx="1"/>
          </p:nvPr>
        </p:nvSpPr>
        <p:spPr/>
        <p:txBody>
          <a:bodyPr/>
          <a:lstStyle/>
          <a:p>
            <a:r>
              <a:rPr lang="en-US" dirty="0" smtClean="0"/>
              <a:t>Jon Wallace, Benny </a:t>
            </a:r>
            <a:r>
              <a:rPr lang="en-US" dirty="0" err="1" smtClean="0"/>
              <a:t>Tritsch</a:t>
            </a:r>
            <a:endParaRPr lang="en-US" dirty="0" smtClean="0"/>
          </a:p>
          <a:p>
            <a:r>
              <a:rPr lang="en-US" dirty="0" err="1" smtClean="0"/>
              <a:t>AppSense</a:t>
            </a:r>
            <a:endParaRPr lang="en-US" dirty="0" smtClean="0"/>
          </a:p>
          <a:p>
            <a:r>
              <a:rPr lang="en-US" dirty="0" smtClean="0">
                <a:hlinkClick r:id="rId4"/>
              </a:rPr>
              <a:t>www.appsense.com</a:t>
            </a:r>
            <a:r>
              <a:rPr lang="en-US" dirty="0" smtClean="0"/>
              <a:t> </a:t>
            </a:r>
            <a:endParaRPr lang="en-US" dirty="0"/>
          </a:p>
        </p:txBody>
      </p:sp>
      <p:sp>
        <p:nvSpPr>
          <p:cNvPr id="4" name="Text Placeholder 3"/>
          <p:cNvSpPr>
            <a:spLocks noGrp="1"/>
          </p:cNvSpPr>
          <p:nvPr>
            <p:ph type="body" sz="quarter" idx="10"/>
          </p:nvPr>
        </p:nvSpPr>
        <p:spPr/>
        <p:txBody>
          <a:bodyPr/>
          <a:lstStyle/>
          <a:p>
            <a:r>
              <a:rPr lang="en-US" dirty="0" smtClean="0"/>
              <a:t>VIR202</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Folder Redirection</a:t>
            </a:r>
            <a:endParaRPr lang="en-US" dirty="0"/>
          </a:p>
        </p:txBody>
      </p:sp>
      <p:sp>
        <p:nvSpPr>
          <p:cNvPr id="3" name="Content Placeholder 2"/>
          <p:cNvSpPr>
            <a:spLocks noGrp="1"/>
          </p:cNvSpPr>
          <p:nvPr>
            <p:ph idx="1"/>
          </p:nvPr>
        </p:nvSpPr>
        <p:spPr/>
        <p:txBody>
          <a:bodyPr/>
          <a:lstStyle/>
          <a:p>
            <a:r>
              <a:rPr lang="en-US" smtClean="0"/>
              <a:t>Folder Redirection gives administrators the ability to move user data out of the profile, giving users real-time access to their data</a:t>
            </a:r>
          </a:p>
          <a:p>
            <a:pPr lvl="1"/>
            <a:r>
              <a:rPr lang="en-US" smtClean="0"/>
              <a:t>Can be done on a server by server basis</a:t>
            </a:r>
          </a:p>
          <a:p>
            <a:pPr lvl="1"/>
            <a:r>
              <a:rPr lang="en-US" smtClean="0"/>
              <a:t>Can be configured in Group Policy</a:t>
            </a:r>
          </a:p>
          <a:p>
            <a:pPr lvl="1"/>
            <a:r>
              <a:rPr lang="en-US" smtClean="0"/>
              <a:t>Can redirect multiple folders to many locations</a:t>
            </a:r>
          </a:p>
          <a:p>
            <a:r>
              <a:rPr lang="en-US" smtClean="0"/>
              <a:t>Hard-coded folder redirection is possible</a:t>
            </a:r>
          </a:p>
          <a:p>
            <a:pPr lvl="1"/>
            <a:r>
              <a:rPr lang="en-US" smtClean="0"/>
              <a:t>HKCU\Software\Microsoft\Windows\CurrentVersion \Explorer\ User Shell Folders</a:t>
            </a:r>
            <a:endParaRPr lang="en-US" dirty="0"/>
          </a:p>
        </p:txBody>
      </p:sp>
    </p:spTree>
    <p:extLst>
      <p:ext uri="{BB962C8B-B14F-4D97-AF65-F5344CB8AC3E}">
        <p14:creationId xmlns:p14="http://schemas.microsoft.com/office/powerpoint/2010/main" val="25882208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User Profile Versions</a:t>
            </a:r>
            <a:endParaRPr lang="en-US" dirty="0"/>
          </a:p>
        </p:txBody>
      </p:sp>
      <p:sp>
        <p:nvSpPr>
          <p:cNvPr id="3" name="Content Placeholder 2"/>
          <p:cNvSpPr>
            <a:spLocks noGrp="1"/>
          </p:cNvSpPr>
          <p:nvPr>
            <p:ph sz="half" idx="1"/>
          </p:nvPr>
        </p:nvSpPr>
        <p:spPr/>
        <p:txBody>
          <a:bodyPr/>
          <a:lstStyle/>
          <a:p>
            <a:r>
              <a:rPr lang="de-DE" smtClean="0"/>
              <a:t>User Profiles – V 1</a:t>
            </a:r>
          </a:p>
          <a:p>
            <a:pPr lvl="1"/>
            <a:r>
              <a:rPr lang="en-US" smtClean="0"/>
              <a:t>Applies to Windows 2000, Windows XP and Windows Server 2003</a:t>
            </a:r>
          </a:p>
          <a:p>
            <a:pPr lvl="1"/>
            <a:r>
              <a:rPr lang="en-US" smtClean="0"/>
              <a:t>Individual profile path: \Documents and Settings\&lt;username&gt;</a:t>
            </a:r>
          </a:p>
          <a:p>
            <a:pPr lvl="1"/>
            <a:r>
              <a:rPr lang="en-US" smtClean="0"/>
              <a:t>Contains folders specific to operating system language</a:t>
            </a:r>
            <a:endParaRPr lang="de-DE" dirty="0" smtClean="0"/>
          </a:p>
        </p:txBody>
      </p:sp>
      <p:sp>
        <p:nvSpPr>
          <p:cNvPr id="4" name="Content Placeholder 3"/>
          <p:cNvSpPr>
            <a:spLocks noGrp="1"/>
          </p:cNvSpPr>
          <p:nvPr>
            <p:ph sz="half" idx="2"/>
          </p:nvPr>
        </p:nvSpPr>
        <p:spPr/>
        <p:txBody>
          <a:bodyPr/>
          <a:lstStyle/>
          <a:p>
            <a:r>
              <a:rPr lang="de-DE" smtClean="0"/>
              <a:t>User Profiles – V 2</a:t>
            </a:r>
          </a:p>
          <a:p>
            <a:pPr lvl="1"/>
            <a:r>
              <a:rPr lang="en-US" smtClean="0"/>
              <a:t>Applies to Vista, Windows 7 and Windows Server 2008 R2</a:t>
            </a:r>
          </a:p>
          <a:p>
            <a:pPr lvl="1"/>
            <a:r>
              <a:rPr lang="en-US" smtClean="0"/>
              <a:t>Individual profile path: \Users\&lt;username&gt;</a:t>
            </a:r>
          </a:p>
          <a:p>
            <a:pPr lvl="1"/>
            <a:r>
              <a:rPr lang="en-US" smtClean="0"/>
              <a:t>Folder names are not localized, but still contain localized directory junctions for compatibility</a:t>
            </a:r>
          </a:p>
          <a:p>
            <a:pPr lvl="1"/>
            <a:r>
              <a:rPr lang="en-US" smtClean="0"/>
              <a:t>Separates machine and application-specific data</a:t>
            </a:r>
            <a:endParaRPr lang="en-US" dirty="0" smtClean="0"/>
          </a:p>
        </p:txBody>
      </p:sp>
    </p:spTree>
    <p:extLst>
      <p:ext uri="{BB962C8B-B14F-4D97-AF65-F5344CB8AC3E}">
        <p14:creationId xmlns:p14="http://schemas.microsoft.com/office/powerpoint/2010/main" val="371863535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Profile Folder Structure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73155157"/>
              </p:ext>
            </p:extLst>
          </p:nvPr>
        </p:nvGraphicFramePr>
        <p:xfrm>
          <a:off x="459539" y="1154725"/>
          <a:ext cx="11352710" cy="5554594"/>
        </p:xfrm>
        <a:graphic>
          <a:graphicData uri="http://schemas.openxmlformats.org/drawingml/2006/table">
            <a:tbl>
              <a:tblPr firstRow="1" bandRow="1">
                <a:tableStyleId>{5C22544A-7EE6-4342-B048-85BDC9FD1C3A}</a:tableStyleId>
              </a:tblPr>
              <a:tblGrid>
                <a:gridCol w="2456422"/>
                <a:gridCol w="2390557"/>
                <a:gridCol w="3447738"/>
                <a:gridCol w="3057993"/>
              </a:tblGrid>
              <a:tr h="419242">
                <a:tc>
                  <a:txBody>
                    <a:bodyPr/>
                    <a:lstStyle/>
                    <a:p>
                      <a:pPr marL="0" marR="0">
                        <a:lnSpc>
                          <a:spcPts val="1400"/>
                        </a:lnSpc>
                        <a:spcBef>
                          <a:spcPts val="300"/>
                        </a:spcBef>
                        <a:spcAft>
                          <a:spcPts val="300"/>
                        </a:spcAft>
                      </a:pPr>
                      <a:r>
                        <a:rPr lang="en-US" sz="1400" kern="1200" dirty="0">
                          <a:effectLst>
                            <a:outerShdw blurRad="38100" dist="38100" dir="2700000" algn="tl">
                              <a:srgbClr val="000000">
                                <a:alpha val="43137"/>
                              </a:srgbClr>
                            </a:outerShdw>
                          </a:effectLst>
                        </a:rPr>
                        <a:t>Windows </a:t>
                      </a:r>
                      <a:r>
                        <a:rPr lang="en-US" sz="1400" kern="1200" dirty="0" smtClean="0">
                          <a:effectLst>
                            <a:outerShdw blurRad="38100" dist="38100" dir="2700000" algn="tl">
                              <a:srgbClr val="000000">
                                <a:alpha val="43137"/>
                              </a:srgbClr>
                            </a:outerShdw>
                          </a:effectLst>
                        </a:rPr>
                        <a:t>7 </a:t>
                      </a:r>
                      <a:r>
                        <a:rPr lang="en-US" sz="1400" kern="1200" dirty="0">
                          <a:effectLst>
                            <a:outerShdw blurRad="38100" dist="38100" dir="2700000" algn="tl">
                              <a:srgbClr val="000000">
                                <a:alpha val="43137"/>
                              </a:srgbClr>
                            </a:outerShdw>
                          </a:effectLst>
                        </a:rPr>
                        <a:t>Folder Name</a:t>
                      </a:r>
                      <a:endParaRPr lang="en-US" sz="1400" kern="1200" dirty="0">
                        <a:effectLst>
                          <a:outerShdw blurRad="38100" dist="38100" dir="2700000" algn="tl">
                            <a:srgbClr val="000000">
                              <a:alpha val="43137"/>
                            </a:srgbClr>
                          </a:outerShdw>
                        </a:effectLst>
                        <a:latin typeface="Arial"/>
                        <a:ea typeface="Times New Roman"/>
                        <a:cs typeface="Times New Roman"/>
                      </a:endParaRPr>
                    </a:p>
                  </a:txBody>
                  <a:tcPr marL="53265" marR="53265" marT="0" marB="0" anchor="ctr"/>
                </a:tc>
                <a:tc>
                  <a:txBody>
                    <a:bodyPr/>
                    <a:lstStyle/>
                    <a:p>
                      <a:pPr marL="0" marR="0">
                        <a:lnSpc>
                          <a:spcPts val="1400"/>
                        </a:lnSpc>
                        <a:spcBef>
                          <a:spcPts val="300"/>
                        </a:spcBef>
                        <a:spcAft>
                          <a:spcPts val="300"/>
                        </a:spcAft>
                      </a:pPr>
                      <a:r>
                        <a:rPr lang="en-US" sz="1400" kern="1200" dirty="0">
                          <a:effectLst>
                            <a:outerShdw blurRad="38100" dist="38100" dir="2700000" algn="tl">
                              <a:srgbClr val="000000">
                                <a:alpha val="43137"/>
                              </a:srgbClr>
                            </a:outerShdw>
                          </a:effectLst>
                        </a:rPr>
                        <a:t>Windows XP Folder Name</a:t>
                      </a:r>
                      <a:endParaRPr lang="en-US" sz="1400" kern="1200" dirty="0">
                        <a:effectLst>
                          <a:outerShdw blurRad="38100" dist="38100" dir="2700000" algn="tl">
                            <a:srgbClr val="000000">
                              <a:alpha val="43137"/>
                            </a:srgbClr>
                          </a:outerShdw>
                        </a:effectLst>
                        <a:latin typeface="Arial"/>
                        <a:ea typeface="Times New Roman"/>
                        <a:cs typeface="Times New Roman"/>
                      </a:endParaRPr>
                    </a:p>
                  </a:txBody>
                  <a:tcPr marL="53265" marR="53265" marT="0" marB="0" anchor="ctr"/>
                </a:tc>
                <a:tc>
                  <a:txBody>
                    <a:bodyPr/>
                    <a:lstStyle/>
                    <a:p>
                      <a:pPr marL="0" marR="0">
                        <a:lnSpc>
                          <a:spcPts val="1400"/>
                        </a:lnSpc>
                        <a:spcBef>
                          <a:spcPts val="300"/>
                        </a:spcBef>
                        <a:spcAft>
                          <a:spcPts val="300"/>
                        </a:spcAft>
                      </a:pPr>
                      <a:r>
                        <a:rPr lang="en-US" sz="1400" kern="1200" dirty="0">
                          <a:effectLst>
                            <a:outerShdw blurRad="38100" dist="38100" dir="2700000" algn="tl">
                              <a:srgbClr val="000000">
                                <a:alpha val="43137"/>
                              </a:srgbClr>
                            </a:outerShdw>
                          </a:effectLst>
                        </a:rPr>
                        <a:t>Description</a:t>
                      </a:r>
                      <a:endParaRPr lang="en-US" sz="1400" kern="1200" dirty="0">
                        <a:effectLst>
                          <a:outerShdw blurRad="38100" dist="38100" dir="2700000" algn="tl">
                            <a:srgbClr val="000000">
                              <a:alpha val="43137"/>
                            </a:srgbClr>
                          </a:outerShdw>
                        </a:effectLst>
                        <a:latin typeface="Arial"/>
                        <a:ea typeface="Times New Roman"/>
                        <a:cs typeface="Times New Roman"/>
                      </a:endParaRPr>
                    </a:p>
                  </a:txBody>
                  <a:tcPr marL="53265" marR="53265" marT="0" marB="0" anchor="ctr"/>
                </a:tc>
                <a:tc>
                  <a:txBody>
                    <a:bodyPr/>
                    <a:lstStyle/>
                    <a:p>
                      <a:pPr marL="0" marR="0">
                        <a:lnSpc>
                          <a:spcPts val="1400"/>
                        </a:lnSpc>
                        <a:spcBef>
                          <a:spcPts val="300"/>
                        </a:spcBef>
                        <a:spcAft>
                          <a:spcPts val="300"/>
                        </a:spcAft>
                      </a:pPr>
                      <a:r>
                        <a:rPr lang="en-US" sz="1400" kern="1200" dirty="0">
                          <a:effectLst>
                            <a:outerShdw blurRad="38100" dist="38100" dir="2700000" algn="tl">
                              <a:srgbClr val="000000">
                                <a:alpha val="43137"/>
                              </a:srgbClr>
                            </a:outerShdw>
                          </a:effectLst>
                        </a:rPr>
                        <a:t>Windows XP Folder Location</a:t>
                      </a:r>
                      <a:endParaRPr lang="en-US" sz="1400" kern="1200" dirty="0">
                        <a:effectLst>
                          <a:outerShdw blurRad="38100" dist="38100" dir="2700000" algn="tl">
                            <a:srgbClr val="000000">
                              <a:alpha val="43137"/>
                            </a:srgbClr>
                          </a:outerShdw>
                        </a:effectLst>
                        <a:latin typeface="Arial"/>
                        <a:ea typeface="Times New Roman"/>
                        <a:cs typeface="Times New Roman"/>
                      </a:endParaRPr>
                    </a:p>
                  </a:txBody>
                  <a:tcPr marL="53265" marR="53265" marT="0" marB="0" anchor="ctr"/>
                </a:tc>
              </a:tr>
              <a:tr h="320531">
                <a:tc>
                  <a:txBody>
                    <a:bodyPr/>
                    <a:lstStyle/>
                    <a:p>
                      <a:pPr marL="0" marR="0">
                        <a:lnSpc>
                          <a:spcPts val="1400"/>
                        </a:lnSpc>
                        <a:spcBef>
                          <a:spcPts val="300"/>
                        </a:spcBef>
                        <a:spcAft>
                          <a:spcPts val="300"/>
                        </a:spcAft>
                      </a:pPr>
                      <a:r>
                        <a:rPr lang="en-US" sz="1400" kern="1200">
                          <a:effectLst/>
                        </a:rPr>
                        <a:t>Contacts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Default Location for Users’s Contacts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r>
              <a:tr h="520469">
                <a:tc>
                  <a:txBody>
                    <a:bodyPr/>
                    <a:lstStyle/>
                    <a:p>
                      <a:pPr marL="0" marR="0">
                        <a:lnSpc>
                          <a:spcPts val="1400"/>
                        </a:lnSpc>
                        <a:spcBef>
                          <a:spcPts val="300"/>
                        </a:spcBef>
                        <a:spcAft>
                          <a:spcPts val="300"/>
                        </a:spcAft>
                      </a:pPr>
                      <a:r>
                        <a:rPr lang="en-US" sz="1400" kern="1200">
                          <a:effectLst/>
                        </a:rPr>
                        <a:t>Desktop</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Desktop</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Desktop items, including files and shortcuts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Documents and Settings\%username%\Desktop</a:t>
                      </a:r>
                      <a:endParaRPr lang="en-US" sz="1400" kern="1200">
                        <a:effectLst/>
                        <a:latin typeface="Arial"/>
                        <a:ea typeface="Times New Roman"/>
                        <a:cs typeface="Times New Roman"/>
                      </a:endParaRPr>
                    </a:p>
                  </a:txBody>
                  <a:tcPr marL="53265" marR="53265" marT="0" marB="0"/>
                </a:tc>
              </a:tr>
              <a:tr h="520469">
                <a:tc>
                  <a:txBody>
                    <a:bodyPr/>
                    <a:lstStyle/>
                    <a:p>
                      <a:pPr marL="0" marR="0">
                        <a:lnSpc>
                          <a:spcPts val="1400"/>
                        </a:lnSpc>
                        <a:spcBef>
                          <a:spcPts val="300"/>
                        </a:spcBef>
                        <a:spcAft>
                          <a:spcPts val="300"/>
                        </a:spcAft>
                      </a:pPr>
                      <a:r>
                        <a:rPr lang="en-US" sz="1400" kern="1200">
                          <a:effectLst/>
                        </a:rPr>
                        <a:t>Documents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My Documents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Default location for all user created documents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Documents and Settings\%username%\My Documents</a:t>
                      </a:r>
                      <a:endParaRPr lang="en-US" sz="1400" kern="1200">
                        <a:effectLst/>
                        <a:latin typeface="Arial"/>
                        <a:ea typeface="Times New Roman"/>
                        <a:cs typeface="Times New Roman"/>
                      </a:endParaRPr>
                    </a:p>
                  </a:txBody>
                  <a:tcPr marL="53265" marR="53265" marT="0" marB="0"/>
                </a:tc>
              </a:tr>
              <a:tr h="320531">
                <a:tc>
                  <a:txBody>
                    <a:bodyPr/>
                    <a:lstStyle/>
                    <a:p>
                      <a:pPr marL="0" marR="0">
                        <a:lnSpc>
                          <a:spcPts val="1400"/>
                        </a:lnSpc>
                        <a:spcBef>
                          <a:spcPts val="300"/>
                        </a:spcBef>
                        <a:spcAft>
                          <a:spcPts val="300"/>
                        </a:spcAft>
                      </a:pPr>
                      <a:r>
                        <a:rPr lang="en-US" sz="1400" kern="1200">
                          <a:effectLst/>
                        </a:rPr>
                        <a:t>Downloads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Default location to save all downloaded content</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r>
              <a:tr h="520469">
                <a:tc>
                  <a:txBody>
                    <a:bodyPr/>
                    <a:lstStyle/>
                    <a:p>
                      <a:pPr marL="0" marR="0">
                        <a:lnSpc>
                          <a:spcPts val="1400"/>
                        </a:lnSpc>
                        <a:spcBef>
                          <a:spcPts val="300"/>
                        </a:spcBef>
                        <a:spcAft>
                          <a:spcPts val="300"/>
                        </a:spcAft>
                      </a:pPr>
                      <a:r>
                        <a:rPr lang="en-US" sz="1400" kern="1200">
                          <a:effectLst/>
                        </a:rPr>
                        <a:t>Favorites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Internet Explorer Favorites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Documents and Settings\%username%\Favorites</a:t>
                      </a:r>
                      <a:endParaRPr lang="en-US" sz="1400" kern="1200">
                        <a:effectLst/>
                        <a:latin typeface="Arial"/>
                        <a:ea typeface="Times New Roman"/>
                        <a:cs typeface="Times New Roman"/>
                      </a:endParaRPr>
                    </a:p>
                  </a:txBody>
                  <a:tcPr marL="53265" marR="53265" marT="0" marB="0"/>
                </a:tc>
              </a:tr>
              <a:tr h="520469">
                <a:tc>
                  <a:txBody>
                    <a:bodyPr/>
                    <a:lstStyle/>
                    <a:p>
                      <a:pPr marL="0" marR="0">
                        <a:lnSpc>
                          <a:spcPts val="1400"/>
                        </a:lnSpc>
                        <a:spcBef>
                          <a:spcPts val="300"/>
                        </a:spcBef>
                        <a:spcAft>
                          <a:spcPts val="300"/>
                        </a:spcAft>
                      </a:pPr>
                      <a:r>
                        <a:rPr lang="en-US" sz="1400" kern="1200">
                          <a:effectLst/>
                        </a:rPr>
                        <a:t>Music</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My Music</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dirty="0">
                          <a:effectLst/>
                        </a:rPr>
                        <a:t>Default location for user’s music files</a:t>
                      </a:r>
                      <a:endParaRPr lang="en-US" sz="1400" kern="1200" dirty="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Documents and Settings\%username%\My Music</a:t>
                      </a:r>
                      <a:endParaRPr lang="en-US" sz="1400" kern="1200">
                        <a:effectLst/>
                        <a:latin typeface="Arial"/>
                        <a:ea typeface="Times New Roman"/>
                        <a:cs typeface="Times New Roman"/>
                      </a:endParaRPr>
                    </a:p>
                  </a:txBody>
                  <a:tcPr marL="53265" marR="53265" marT="0" marB="0"/>
                </a:tc>
              </a:tr>
              <a:tr h="520469">
                <a:tc>
                  <a:txBody>
                    <a:bodyPr/>
                    <a:lstStyle/>
                    <a:p>
                      <a:pPr marL="0" marR="0">
                        <a:lnSpc>
                          <a:spcPts val="1400"/>
                        </a:lnSpc>
                        <a:spcBef>
                          <a:spcPts val="300"/>
                        </a:spcBef>
                        <a:spcAft>
                          <a:spcPts val="300"/>
                        </a:spcAft>
                      </a:pPr>
                      <a:r>
                        <a:rPr lang="en-US" sz="1400" kern="1200">
                          <a:effectLst/>
                        </a:rPr>
                        <a:t>Videos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My Videos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Default location for user’s video files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Documents and Settings\%username%\My Videos</a:t>
                      </a:r>
                      <a:endParaRPr lang="en-US" sz="1400" kern="1200">
                        <a:effectLst/>
                        <a:latin typeface="Arial"/>
                        <a:ea typeface="Times New Roman"/>
                        <a:cs typeface="Times New Roman"/>
                      </a:endParaRPr>
                    </a:p>
                  </a:txBody>
                  <a:tcPr marL="53265" marR="53265" marT="0" marB="0"/>
                </a:tc>
              </a:tr>
              <a:tr h="520469">
                <a:tc>
                  <a:txBody>
                    <a:bodyPr/>
                    <a:lstStyle/>
                    <a:p>
                      <a:pPr marL="0" marR="0">
                        <a:lnSpc>
                          <a:spcPts val="1400"/>
                        </a:lnSpc>
                        <a:spcBef>
                          <a:spcPts val="300"/>
                        </a:spcBef>
                        <a:spcAft>
                          <a:spcPts val="300"/>
                        </a:spcAft>
                      </a:pPr>
                      <a:r>
                        <a:rPr lang="en-US" sz="1400" kern="1200">
                          <a:effectLst/>
                        </a:rPr>
                        <a:t>Pictures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dirty="0">
                          <a:effectLst/>
                        </a:rPr>
                        <a:t>My Pictures</a:t>
                      </a:r>
                      <a:endParaRPr lang="en-US" sz="1400" kern="1200" dirty="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Default location for user’s picture files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Documents and Settings\%username%\My Pictures</a:t>
                      </a:r>
                      <a:endParaRPr lang="en-US" sz="1400" kern="1200">
                        <a:effectLst/>
                        <a:latin typeface="Arial"/>
                        <a:ea typeface="Times New Roman"/>
                        <a:cs typeface="Times New Roman"/>
                      </a:endParaRPr>
                    </a:p>
                  </a:txBody>
                  <a:tcPr marL="53265" marR="53265" marT="0" marB="0"/>
                </a:tc>
              </a:tr>
              <a:tr h="241238">
                <a:tc>
                  <a:txBody>
                    <a:bodyPr/>
                    <a:lstStyle/>
                    <a:p>
                      <a:pPr marL="0" marR="0">
                        <a:lnSpc>
                          <a:spcPts val="1400"/>
                        </a:lnSpc>
                        <a:spcBef>
                          <a:spcPts val="300"/>
                        </a:spcBef>
                        <a:spcAft>
                          <a:spcPts val="300"/>
                        </a:spcAft>
                      </a:pPr>
                      <a:r>
                        <a:rPr lang="en-US" sz="1400" kern="1200">
                          <a:effectLst/>
                        </a:rPr>
                        <a:t>Searches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Default location for saved searches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r>
              <a:tr h="520469">
                <a:tc>
                  <a:txBody>
                    <a:bodyPr/>
                    <a:lstStyle/>
                    <a:p>
                      <a:pPr marL="0" marR="0">
                        <a:lnSpc>
                          <a:spcPts val="1400"/>
                        </a:lnSpc>
                        <a:spcBef>
                          <a:spcPts val="300"/>
                        </a:spcBef>
                        <a:spcAft>
                          <a:spcPts val="300"/>
                        </a:spcAft>
                      </a:pPr>
                      <a:r>
                        <a:rPr lang="en-US" sz="1400" kern="1200">
                          <a:effectLst/>
                        </a:rPr>
                        <a:t>AppData</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Default location for user application data and binaries (hidden folder)</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r>
              <a:tr h="320531">
                <a:tc>
                  <a:txBody>
                    <a:bodyPr/>
                    <a:lstStyle/>
                    <a:p>
                      <a:pPr marL="0" marR="0">
                        <a:lnSpc>
                          <a:spcPts val="1400"/>
                        </a:lnSpc>
                        <a:spcBef>
                          <a:spcPts val="300"/>
                        </a:spcBef>
                        <a:spcAft>
                          <a:spcPts val="300"/>
                        </a:spcAft>
                      </a:pPr>
                      <a:r>
                        <a:rPr lang="en-US" sz="1400" kern="1200">
                          <a:effectLst/>
                        </a:rPr>
                        <a:t>Links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Contains Windows Explorer Favorite Links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r>
              <a:tr h="241238">
                <a:tc>
                  <a:txBody>
                    <a:bodyPr/>
                    <a:lstStyle/>
                    <a:p>
                      <a:pPr marL="0" marR="0">
                        <a:lnSpc>
                          <a:spcPts val="1400"/>
                        </a:lnSpc>
                        <a:spcBef>
                          <a:spcPts val="300"/>
                        </a:spcBef>
                        <a:spcAft>
                          <a:spcPts val="300"/>
                        </a:spcAft>
                      </a:pPr>
                      <a:r>
                        <a:rPr lang="en-US" sz="1400" kern="1200">
                          <a:effectLst/>
                        </a:rPr>
                        <a:t>Saved Games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a:effectLst/>
                        </a:rPr>
                        <a:t>Used for Saved Games</a:t>
                      </a:r>
                      <a:endParaRPr lang="en-US" sz="1400" kern="1200">
                        <a:effectLst/>
                        <a:latin typeface="Arial"/>
                        <a:ea typeface="Times New Roman"/>
                        <a:cs typeface="Times New Roman"/>
                      </a:endParaRPr>
                    </a:p>
                  </a:txBody>
                  <a:tcPr marL="53265" marR="53265" marT="0" marB="0"/>
                </a:tc>
                <a:tc>
                  <a:txBody>
                    <a:bodyPr/>
                    <a:lstStyle/>
                    <a:p>
                      <a:pPr marL="0" marR="0">
                        <a:lnSpc>
                          <a:spcPts val="1400"/>
                        </a:lnSpc>
                        <a:spcBef>
                          <a:spcPts val="300"/>
                        </a:spcBef>
                        <a:spcAft>
                          <a:spcPts val="300"/>
                        </a:spcAft>
                      </a:pPr>
                      <a:r>
                        <a:rPr lang="en-US" sz="1400" kern="1200" dirty="0">
                          <a:effectLst/>
                        </a:rPr>
                        <a:t>Not applicable</a:t>
                      </a:r>
                      <a:endParaRPr lang="en-US" sz="1400" kern="1200" dirty="0">
                        <a:effectLst/>
                        <a:latin typeface="Arial"/>
                        <a:ea typeface="Times New Roman"/>
                        <a:cs typeface="Times New Roman"/>
                      </a:endParaRPr>
                    </a:p>
                  </a:txBody>
                  <a:tcPr marL="53265" marR="53265" marT="0" marB="0"/>
                </a:tc>
              </a:tr>
            </a:tbl>
          </a:graphicData>
        </a:graphic>
      </p:graphicFrame>
    </p:spTree>
    <p:extLst>
      <p:ext uri="{BB962C8B-B14F-4D97-AF65-F5344CB8AC3E}">
        <p14:creationId xmlns:p14="http://schemas.microsoft.com/office/powerpoint/2010/main" val="139365362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Profile Folder Structure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3513401"/>
              </p:ext>
            </p:extLst>
          </p:nvPr>
        </p:nvGraphicFramePr>
        <p:xfrm>
          <a:off x="461239" y="1034327"/>
          <a:ext cx="11326308" cy="5670955"/>
        </p:xfrm>
        <a:graphic>
          <a:graphicData uri="http://schemas.openxmlformats.org/drawingml/2006/table">
            <a:tbl>
              <a:tblPr firstRow="1" bandRow="1">
                <a:tableStyleId>{5C22544A-7EE6-4342-B048-85BDC9FD1C3A}</a:tableStyleId>
              </a:tblPr>
              <a:tblGrid>
                <a:gridCol w="5663154"/>
                <a:gridCol w="5663154"/>
              </a:tblGrid>
              <a:tr h="509659">
                <a:tc>
                  <a:txBody>
                    <a:bodyPr/>
                    <a:lstStyle/>
                    <a:p>
                      <a:pPr marL="0" marR="0">
                        <a:lnSpc>
                          <a:spcPts val="1400"/>
                        </a:lnSpc>
                        <a:spcBef>
                          <a:spcPts val="300"/>
                        </a:spcBef>
                        <a:spcAft>
                          <a:spcPts val="300"/>
                        </a:spcAft>
                      </a:pPr>
                      <a:r>
                        <a:rPr lang="en-US" sz="1400" kern="1200" dirty="0">
                          <a:effectLst>
                            <a:outerShdw blurRad="38100" dist="38100" dir="2700000" algn="tl">
                              <a:srgbClr val="000000">
                                <a:alpha val="43137"/>
                              </a:srgbClr>
                            </a:outerShdw>
                          </a:effectLst>
                        </a:rPr>
                        <a:t>Windows </a:t>
                      </a:r>
                      <a:r>
                        <a:rPr lang="en-US" sz="1400" kern="1200" dirty="0" smtClean="0">
                          <a:effectLst>
                            <a:outerShdw blurRad="38100" dist="38100" dir="2700000" algn="tl">
                              <a:srgbClr val="000000">
                                <a:alpha val="43137"/>
                              </a:srgbClr>
                            </a:outerShdw>
                          </a:effectLst>
                        </a:rPr>
                        <a:t>7 </a:t>
                      </a:r>
                      <a:r>
                        <a:rPr lang="en-US" sz="1400" kern="1200" dirty="0">
                          <a:effectLst>
                            <a:outerShdw blurRad="38100" dist="38100" dir="2700000" algn="tl">
                              <a:srgbClr val="000000">
                                <a:alpha val="43137"/>
                              </a:srgbClr>
                            </a:outerShdw>
                          </a:effectLst>
                        </a:rPr>
                        <a:t>Profile </a:t>
                      </a:r>
                      <a:r>
                        <a:rPr lang="en-US" sz="1400" kern="1200" dirty="0" smtClean="0">
                          <a:effectLst>
                            <a:outerShdw blurRad="38100" dist="38100" dir="2700000" algn="tl">
                              <a:srgbClr val="000000">
                                <a:alpha val="43137"/>
                              </a:srgbClr>
                            </a:outerShdw>
                          </a:effectLst>
                        </a:rPr>
                        <a:t>Location</a:t>
                      </a:r>
                      <a:br>
                        <a:rPr lang="en-US" sz="1400" kern="1200" dirty="0" smtClean="0">
                          <a:effectLst>
                            <a:outerShdw blurRad="38100" dist="38100" dir="2700000" algn="tl">
                              <a:srgbClr val="000000">
                                <a:alpha val="43137"/>
                              </a:srgbClr>
                            </a:outerShdw>
                          </a:effectLst>
                        </a:rPr>
                      </a:br>
                      <a:r>
                        <a:rPr lang="en-US" sz="1400" kern="1200" dirty="0" smtClean="0">
                          <a:effectLst>
                            <a:outerShdw blurRad="38100" dist="38100" dir="2700000" algn="tl">
                              <a:srgbClr val="000000">
                                <a:alpha val="43137"/>
                              </a:srgbClr>
                            </a:outerShdw>
                          </a:effectLst>
                        </a:rPr>
                        <a:t>Users\username</a:t>
                      </a:r>
                      <a:r>
                        <a:rPr lang="en-US" sz="1400" kern="1200" dirty="0">
                          <a:effectLst>
                            <a:outerShdw blurRad="38100" dist="38100" dir="2700000" algn="tl">
                              <a:srgbClr val="000000">
                                <a:alpha val="43137"/>
                              </a:srgbClr>
                            </a:outerShdw>
                          </a:effectLst>
                        </a:rPr>
                        <a:t>\...</a:t>
                      </a:r>
                      <a:endParaRPr lang="en-US" sz="1400" kern="1200" dirty="0">
                        <a:effectLst>
                          <a:outerShdw blurRad="38100" dist="38100" dir="2700000" algn="tl">
                            <a:srgbClr val="000000">
                              <a:alpha val="43137"/>
                            </a:srgbClr>
                          </a:outerShdw>
                        </a:effectLst>
                        <a:latin typeface="Arial"/>
                        <a:ea typeface="Times New Roman"/>
                        <a:cs typeface="Times New Roman"/>
                      </a:endParaRPr>
                    </a:p>
                  </a:txBody>
                  <a:tcPr marL="58409" marR="58409" marT="0" marB="0" anchor="ctr"/>
                </a:tc>
                <a:tc>
                  <a:txBody>
                    <a:bodyPr/>
                    <a:lstStyle/>
                    <a:p>
                      <a:pPr marL="0" marR="0">
                        <a:lnSpc>
                          <a:spcPts val="1400"/>
                        </a:lnSpc>
                        <a:spcBef>
                          <a:spcPts val="300"/>
                        </a:spcBef>
                        <a:spcAft>
                          <a:spcPts val="300"/>
                        </a:spcAft>
                      </a:pPr>
                      <a:r>
                        <a:rPr lang="en-US" sz="1400" kern="1200" dirty="0">
                          <a:effectLst>
                            <a:outerShdw blurRad="38100" dist="38100" dir="2700000" algn="tl">
                              <a:srgbClr val="000000">
                                <a:alpha val="43137"/>
                              </a:srgbClr>
                            </a:outerShdw>
                          </a:effectLst>
                        </a:rPr>
                        <a:t>Windows XP Profile </a:t>
                      </a:r>
                      <a:r>
                        <a:rPr lang="en-US" sz="1400" kern="1200" dirty="0" smtClean="0">
                          <a:effectLst>
                            <a:outerShdw blurRad="38100" dist="38100" dir="2700000" algn="tl">
                              <a:srgbClr val="000000">
                                <a:alpha val="43137"/>
                              </a:srgbClr>
                            </a:outerShdw>
                          </a:effectLst>
                        </a:rPr>
                        <a:t>Location</a:t>
                      </a:r>
                      <a:br>
                        <a:rPr lang="en-US" sz="1400" kern="1200" dirty="0" smtClean="0">
                          <a:effectLst>
                            <a:outerShdw blurRad="38100" dist="38100" dir="2700000" algn="tl">
                              <a:srgbClr val="000000">
                                <a:alpha val="43137"/>
                              </a:srgbClr>
                            </a:outerShdw>
                          </a:effectLst>
                        </a:rPr>
                      </a:br>
                      <a:r>
                        <a:rPr lang="en-US" sz="1400" kern="1200" dirty="0" smtClean="0">
                          <a:effectLst>
                            <a:outerShdw blurRad="38100" dist="38100" dir="2700000" algn="tl">
                              <a:srgbClr val="000000">
                                <a:alpha val="43137"/>
                              </a:srgbClr>
                            </a:outerShdw>
                          </a:effectLst>
                        </a:rPr>
                        <a:t>Documents </a:t>
                      </a:r>
                      <a:r>
                        <a:rPr lang="en-US" sz="1400" kern="1200" dirty="0">
                          <a:effectLst>
                            <a:outerShdw blurRad="38100" dist="38100" dir="2700000" algn="tl">
                              <a:srgbClr val="000000">
                                <a:alpha val="43137"/>
                              </a:srgbClr>
                            </a:outerShdw>
                          </a:effectLst>
                        </a:rPr>
                        <a:t>and Settings\username\...</a:t>
                      </a:r>
                      <a:endParaRPr lang="en-US" sz="1400" kern="1200" dirty="0">
                        <a:effectLst>
                          <a:outerShdw blurRad="38100" dist="38100" dir="2700000" algn="tl">
                            <a:srgbClr val="000000">
                              <a:alpha val="43137"/>
                            </a:srgbClr>
                          </a:outerShdw>
                        </a:effectLst>
                        <a:latin typeface="Arial"/>
                        <a:ea typeface="Times New Roman"/>
                        <a:cs typeface="Times New Roman"/>
                      </a:endParaRPr>
                    </a:p>
                  </a:txBody>
                  <a:tcPr marL="58409" marR="58409" marT="0" marB="0" anchor="ctr"/>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\Roaming</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Application Data</a:t>
                      </a:r>
                      <a:endParaRPr lang="en-US" sz="1400" kern="1200" dirty="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N/A</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Local Settings</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\Local</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Local Settings\Application Data</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\Local\Microsoft\Windows\History</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Local Settings\History</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\Local\Temp</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Local Settings\Temp</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\Local\Microsoft\Windows\Temporary Internet Files</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Local Settings\Temporary Internet Files</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\Roaming\Microsoft \Windows\Cookies</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Cookies</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\Roaming\Microsoft\Windows\Network Shortcuts</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Nethood</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\Roaming\Microsoft\Windows\Printer Shortcuts</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PrintHood</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\Roaming\Microsoft\Windows\Recent</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Recent</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\Roaming\Microsoft\Windows\Send To</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SendTo</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a:t>
                      </a:r>
                      <a:r>
                        <a:rPr lang="en-US" sz="1400" kern="1200" dirty="0" err="1">
                          <a:effectLst/>
                        </a:rPr>
                        <a:t>AppData</a:t>
                      </a:r>
                      <a:r>
                        <a:rPr lang="en-US" sz="1400" kern="1200" dirty="0">
                          <a:effectLst/>
                        </a:rPr>
                        <a:t>\Roaming\Microsoft\Windows\Start Menu</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Start Menu</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…\AppData\Roaming\Microsoft\Windows\Templates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Templates</a:t>
                      </a:r>
                      <a:endParaRPr lang="en-US" sz="1400" kern="1200" dirty="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…\Contacts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…\Desktop</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Desktop</a:t>
                      </a:r>
                      <a:endParaRPr lang="en-US" sz="1400" kern="1200" dirty="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…\Documents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My Documents</a:t>
                      </a:r>
                      <a:endParaRPr lang="en-US" sz="1400" kern="1200" dirty="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…\Downloads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Not applicable</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…\Favorites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Favorites</a:t>
                      </a:r>
                      <a:endParaRPr lang="en-US" sz="1400" kern="1200" dirty="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…\Music</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My Music</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…\Videos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My Videos</a:t>
                      </a:r>
                      <a:endParaRPr lang="en-US" sz="1400" kern="1200" dirty="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…\Pictures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a:effectLst/>
                        </a:rPr>
                        <a:t>My Pictures</a:t>
                      </a:r>
                      <a:endParaRPr lang="en-US" sz="1400" kern="120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…\Searches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Not applicable</a:t>
                      </a:r>
                      <a:endParaRPr lang="en-US" sz="1400" kern="1200" dirty="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a:effectLst/>
                        </a:rPr>
                        <a:t>…\Links</a:t>
                      </a:r>
                      <a:endParaRPr lang="en-US" sz="1400" kern="120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Not applicable</a:t>
                      </a:r>
                      <a:endParaRPr lang="en-US" sz="1400" kern="1200" dirty="0">
                        <a:effectLst/>
                        <a:latin typeface="Arial"/>
                        <a:ea typeface="Times New Roman"/>
                        <a:cs typeface="Times New Roman"/>
                      </a:endParaRPr>
                    </a:p>
                  </a:txBody>
                  <a:tcPr marL="58409" marR="58409" marT="0" marB="0"/>
                </a:tc>
              </a:tr>
              <a:tr h="215054">
                <a:tc>
                  <a:txBody>
                    <a:bodyPr/>
                    <a:lstStyle/>
                    <a:p>
                      <a:pPr marL="0" marR="0">
                        <a:lnSpc>
                          <a:spcPts val="1400"/>
                        </a:lnSpc>
                        <a:spcBef>
                          <a:spcPts val="300"/>
                        </a:spcBef>
                        <a:spcAft>
                          <a:spcPts val="300"/>
                        </a:spcAft>
                      </a:pPr>
                      <a:r>
                        <a:rPr lang="en-US" sz="1400" kern="1200" dirty="0">
                          <a:effectLst/>
                        </a:rPr>
                        <a:t>…\Saved Games</a:t>
                      </a:r>
                      <a:endParaRPr lang="en-US" sz="1400" kern="1200" dirty="0">
                        <a:effectLst/>
                        <a:latin typeface="Arial"/>
                        <a:ea typeface="Times New Roman"/>
                        <a:cs typeface="Times New Roman"/>
                      </a:endParaRPr>
                    </a:p>
                  </a:txBody>
                  <a:tcPr marL="58409" marR="58409" marT="0" marB="0"/>
                </a:tc>
                <a:tc>
                  <a:txBody>
                    <a:bodyPr/>
                    <a:lstStyle/>
                    <a:p>
                      <a:pPr marL="0" marR="0">
                        <a:lnSpc>
                          <a:spcPts val="1400"/>
                        </a:lnSpc>
                        <a:spcBef>
                          <a:spcPts val="300"/>
                        </a:spcBef>
                        <a:spcAft>
                          <a:spcPts val="300"/>
                        </a:spcAft>
                      </a:pPr>
                      <a:r>
                        <a:rPr lang="en-US" sz="1400" kern="1200" dirty="0">
                          <a:effectLst/>
                        </a:rPr>
                        <a:t>Not applicable</a:t>
                      </a:r>
                      <a:endParaRPr lang="en-US" sz="1400" kern="1200" dirty="0">
                        <a:effectLst/>
                        <a:latin typeface="Arial"/>
                        <a:ea typeface="Times New Roman"/>
                        <a:cs typeface="Times New Roman"/>
                      </a:endParaRPr>
                    </a:p>
                  </a:txBody>
                  <a:tcPr marL="58409" marR="58409" marT="0" marB="0"/>
                </a:tc>
              </a:tr>
            </a:tbl>
          </a:graphicData>
        </a:graphic>
      </p:graphicFrame>
    </p:spTree>
    <p:extLst>
      <p:ext uri="{BB962C8B-B14F-4D97-AF65-F5344CB8AC3E}">
        <p14:creationId xmlns:p14="http://schemas.microsoft.com/office/powerpoint/2010/main" val="328592799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Profile Folder Structure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6076357"/>
              </p:ext>
            </p:extLst>
          </p:nvPr>
        </p:nvGraphicFramePr>
        <p:xfrm>
          <a:off x="1701188" y="981075"/>
          <a:ext cx="8248650" cy="5311775"/>
        </p:xfrm>
        <a:graphic>
          <a:graphicData uri="http://schemas.openxmlformats.org/presentationml/2006/ole">
            <mc:AlternateContent xmlns:mc="http://schemas.openxmlformats.org/markup-compatibility/2006">
              <mc:Choice xmlns:v="urn:schemas-microsoft-com:vml" Requires="v">
                <p:oleObj spid="_x0000_s1041" name="Visio" r:id="rId3" imgW="6454016" imgH="4168032" progId="Visio.Drawing.11">
                  <p:embed/>
                </p:oleObj>
              </mc:Choice>
              <mc:Fallback>
                <p:oleObj name="Visio" r:id="rId3" imgW="6454016" imgH="4168032"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188" y="981075"/>
                        <a:ext cx="824865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769897" y="6290156"/>
            <a:ext cx="8183651" cy="523220"/>
          </a:xfrm>
          <a:prstGeom prst="rect">
            <a:avLst/>
          </a:prstGeom>
          <a:noFill/>
        </p:spPr>
        <p:txBody>
          <a:bodyPr wrap="none" rtlCol="0">
            <a:spAutoFit/>
          </a:bodyPr>
          <a:lstStyle/>
          <a:p>
            <a:r>
              <a:rPr lang="en-US" sz="1400" dirty="0" err="1" smtClean="0"/>
              <a:t>AppData</a:t>
            </a:r>
            <a:r>
              <a:rPr lang="en-US" sz="1400" dirty="0" smtClean="0"/>
              <a:t>\Local (Win7) = Documents </a:t>
            </a:r>
            <a:r>
              <a:rPr lang="en-US" sz="1400" dirty="0"/>
              <a:t>and Settings\username\Local Settings\Application Data </a:t>
            </a:r>
            <a:r>
              <a:rPr lang="en-US" sz="1400" dirty="0" smtClean="0"/>
              <a:t>(</a:t>
            </a:r>
            <a:r>
              <a:rPr lang="en-US" sz="1400" dirty="0" err="1" smtClean="0"/>
              <a:t>WinXP</a:t>
            </a:r>
            <a:r>
              <a:rPr lang="en-US" sz="1400" dirty="0" smtClean="0"/>
              <a:t>)</a:t>
            </a:r>
          </a:p>
          <a:p>
            <a:r>
              <a:rPr lang="en-US" sz="1400" dirty="0" err="1"/>
              <a:t>AppData</a:t>
            </a:r>
            <a:r>
              <a:rPr lang="en-US" sz="1400" dirty="0"/>
              <a:t>\Roaming </a:t>
            </a:r>
            <a:r>
              <a:rPr lang="en-US" sz="1400" dirty="0" smtClean="0"/>
              <a:t> (Win7) = Documents </a:t>
            </a:r>
            <a:r>
              <a:rPr lang="en-US" sz="1400" dirty="0"/>
              <a:t>and Settings\username\Application </a:t>
            </a:r>
            <a:r>
              <a:rPr lang="en-US" sz="1400" dirty="0" smtClean="0"/>
              <a:t>Data (</a:t>
            </a:r>
            <a:r>
              <a:rPr lang="en-US" sz="1400" dirty="0" err="1" smtClean="0"/>
              <a:t>WinXP</a:t>
            </a:r>
            <a:r>
              <a:rPr lang="en-US" sz="1400" dirty="0" smtClean="0"/>
              <a:t>)</a:t>
            </a:r>
            <a:endParaRPr lang="en-US" sz="1400" dirty="0"/>
          </a:p>
        </p:txBody>
      </p:sp>
    </p:spTree>
    <p:extLst>
      <p:ext uri="{BB962C8B-B14F-4D97-AF65-F5344CB8AC3E}">
        <p14:creationId xmlns:p14="http://schemas.microsoft.com/office/powerpoint/2010/main" val="265572088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Traditional Profile Management</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968921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 Profile Bloat</a:t>
            </a:r>
            <a:endParaRPr lang="en-US" dirty="0"/>
          </a:p>
        </p:txBody>
      </p:sp>
      <p:cxnSp>
        <p:nvCxnSpPr>
          <p:cNvPr id="5" name="Straight Arrow Connector 4"/>
          <p:cNvCxnSpPr/>
          <p:nvPr/>
        </p:nvCxnSpPr>
        <p:spPr>
          <a:xfrm rot="5400000" flipH="1" flipV="1">
            <a:off x="-155164" y="3536025"/>
            <a:ext cx="3929884" cy="1058"/>
          </a:xfrm>
          <a:prstGeom prst="straightConnector1">
            <a:avLst/>
          </a:prstGeom>
          <a:ln w="635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810307" y="5500702"/>
            <a:ext cx="8951231" cy="1588"/>
          </a:xfrm>
          <a:prstGeom prst="straightConnector1">
            <a:avLst/>
          </a:prstGeom>
          <a:ln w="63500">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800622" y="4913603"/>
            <a:ext cx="8088948" cy="581891"/>
          </a:xfrm>
          <a:custGeom>
            <a:avLst/>
            <a:gdLst>
              <a:gd name="connsiteX0" fmla="*/ 0 w 6068291"/>
              <a:gd name="connsiteY0" fmla="*/ 581891 h 581891"/>
              <a:gd name="connsiteX1" fmla="*/ 187037 w 6068291"/>
              <a:gd name="connsiteY1" fmla="*/ 290945 h 581891"/>
              <a:gd name="connsiteX2" fmla="*/ 665018 w 6068291"/>
              <a:gd name="connsiteY2" fmla="*/ 83127 h 581891"/>
              <a:gd name="connsiteX3" fmla="*/ 1683327 w 6068291"/>
              <a:gd name="connsiteY3" fmla="*/ 41563 h 581891"/>
              <a:gd name="connsiteX4" fmla="*/ 6068291 w 6068291"/>
              <a:gd name="connsiteY4" fmla="*/ 0 h 581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8291" h="581891">
                <a:moveTo>
                  <a:pt x="0" y="581891"/>
                </a:moveTo>
                <a:cubicBezTo>
                  <a:pt x="38100" y="477981"/>
                  <a:pt x="76201" y="374072"/>
                  <a:pt x="187037" y="290945"/>
                </a:cubicBezTo>
                <a:cubicBezTo>
                  <a:pt x="297873" y="207818"/>
                  <a:pt x="415636" y="124691"/>
                  <a:pt x="665018" y="83127"/>
                </a:cubicBezTo>
                <a:cubicBezTo>
                  <a:pt x="914400" y="41563"/>
                  <a:pt x="1683327" y="41563"/>
                  <a:pt x="1683327" y="41563"/>
                </a:cubicBezTo>
                <a:lnTo>
                  <a:pt x="6068291" y="0"/>
                </a:lnTo>
              </a:path>
            </a:pathLst>
          </a:cu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1828324" y="2980893"/>
            <a:ext cx="8088948" cy="2514600"/>
          </a:xfrm>
          <a:custGeom>
            <a:avLst/>
            <a:gdLst>
              <a:gd name="connsiteX0" fmla="*/ 0 w 6068291"/>
              <a:gd name="connsiteY0" fmla="*/ 2514600 h 2514600"/>
              <a:gd name="connsiteX1" fmla="*/ 166255 w 6068291"/>
              <a:gd name="connsiteY1" fmla="*/ 1849581 h 2514600"/>
              <a:gd name="connsiteX2" fmla="*/ 727364 w 6068291"/>
              <a:gd name="connsiteY2" fmla="*/ 1371600 h 2514600"/>
              <a:gd name="connsiteX3" fmla="*/ 2161309 w 6068291"/>
              <a:gd name="connsiteY3" fmla="*/ 852054 h 2514600"/>
              <a:gd name="connsiteX4" fmla="*/ 4696691 w 6068291"/>
              <a:gd name="connsiteY4" fmla="*/ 270163 h 2514600"/>
              <a:gd name="connsiteX5" fmla="*/ 6068291 w 6068291"/>
              <a:gd name="connsiteY5"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8291" h="2514600">
                <a:moveTo>
                  <a:pt x="0" y="2514600"/>
                </a:moveTo>
                <a:cubicBezTo>
                  <a:pt x="22514" y="2277340"/>
                  <a:pt x="45028" y="2040081"/>
                  <a:pt x="166255" y="1849581"/>
                </a:cubicBezTo>
                <a:cubicBezTo>
                  <a:pt x="287482" y="1659081"/>
                  <a:pt x="394855" y="1537854"/>
                  <a:pt x="727364" y="1371600"/>
                </a:cubicBezTo>
                <a:cubicBezTo>
                  <a:pt x="1059873" y="1205346"/>
                  <a:pt x="1499755" y="1035627"/>
                  <a:pt x="2161309" y="852054"/>
                </a:cubicBezTo>
                <a:cubicBezTo>
                  <a:pt x="2822863" y="668481"/>
                  <a:pt x="4045527" y="412172"/>
                  <a:pt x="4696691" y="270163"/>
                </a:cubicBezTo>
                <a:cubicBezTo>
                  <a:pt x="5347855" y="128154"/>
                  <a:pt x="5708073" y="64077"/>
                  <a:pt x="6068291" y="0"/>
                </a:cubicBezTo>
              </a:path>
            </a:pathLst>
          </a:custGeom>
          <a:ln w="76200"/>
          <a:effectLst>
            <a:outerShdw blurRad="50800" dist="38100" dir="2700000" algn="tl"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11" name="TextBox 10"/>
          <p:cNvSpPr txBox="1"/>
          <p:nvPr/>
        </p:nvSpPr>
        <p:spPr>
          <a:xfrm>
            <a:off x="5547616" y="4488428"/>
            <a:ext cx="2023311" cy="400110"/>
          </a:xfrm>
          <a:prstGeom prst="rect">
            <a:avLst/>
          </a:prstGeom>
          <a:noFill/>
        </p:spPr>
        <p:txBody>
          <a:bodyPr wrap="none" rtlCol="0">
            <a:spAutoFit/>
          </a:bodyPr>
          <a:lstStyle/>
          <a:p>
            <a:r>
              <a:rPr lang="en-US" sz="2000" dirty="0" smtClean="0"/>
              <a:t>Managed profile</a:t>
            </a:r>
            <a:endParaRPr lang="en-US" sz="2000" dirty="0"/>
          </a:p>
        </p:txBody>
      </p:sp>
      <p:sp>
        <p:nvSpPr>
          <p:cNvPr id="12" name="TextBox 11"/>
          <p:cNvSpPr txBox="1"/>
          <p:nvPr/>
        </p:nvSpPr>
        <p:spPr>
          <a:xfrm>
            <a:off x="7522801" y="2643182"/>
            <a:ext cx="1351909" cy="400110"/>
          </a:xfrm>
          <a:prstGeom prst="rect">
            <a:avLst/>
          </a:prstGeom>
          <a:noFill/>
        </p:spPr>
        <p:txBody>
          <a:bodyPr wrap="none" rtlCol="0">
            <a:spAutoFit/>
          </a:bodyPr>
          <a:lstStyle/>
          <a:p>
            <a:r>
              <a:rPr lang="en-US" sz="2000" dirty="0" smtClean="0"/>
              <a:t>Ntuser.dat</a:t>
            </a:r>
            <a:endParaRPr lang="en-US" sz="2000" dirty="0"/>
          </a:p>
        </p:txBody>
      </p:sp>
      <p:sp>
        <p:nvSpPr>
          <p:cNvPr id="13" name="TextBox 12"/>
          <p:cNvSpPr txBox="1"/>
          <p:nvPr/>
        </p:nvSpPr>
        <p:spPr>
          <a:xfrm>
            <a:off x="7141897" y="5715016"/>
            <a:ext cx="2073196" cy="400110"/>
          </a:xfrm>
          <a:prstGeom prst="rect">
            <a:avLst/>
          </a:prstGeom>
          <a:noFill/>
        </p:spPr>
        <p:txBody>
          <a:bodyPr wrap="none" rtlCol="0">
            <a:spAutoFit/>
          </a:bodyPr>
          <a:lstStyle/>
          <a:p>
            <a:r>
              <a:rPr lang="en-US" sz="2000" b="1" dirty="0" smtClean="0"/>
              <a:t>Time in months</a:t>
            </a:r>
            <a:endParaRPr lang="en-US" sz="2000" b="1" dirty="0"/>
          </a:p>
        </p:txBody>
      </p:sp>
      <p:sp>
        <p:nvSpPr>
          <p:cNvPr id="14" name="TextBox 13"/>
          <p:cNvSpPr txBox="1"/>
          <p:nvPr/>
        </p:nvSpPr>
        <p:spPr>
          <a:xfrm rot="16200000">
            <a:off x="165607" y="2882580"/>
            <a:ext cx="2188612" cy="400110"/>
          </a:xfrm>
          <a:prstGeom prst="rect">
            <a:avLst/>
          </a:prstGeom>
          <a:noFill/>
        </p:spPr>
        <p:txBody>
          <a:bodyPr wrap="none" rtlCol="0">
            <a:spAutoFit/>
          </a:bodyPr>
          <a:lstStyle/>
          <a:p>
            <a:r>
              <a:rPr lang="en-US" sz="2000" b="1" dirty="0" smtClean="0"/>
              <a:t>Time in seconds</a:t>
            </a:r>
            <a:endParaRPr lang="en-US" sz="2000" b="1" dirty="0"/>
          </a:p>
        </p:txBody>
      </p:sp>
      <p:sp>
        <p:nvSpPr>
          <p:cNvPr id="15" name="TextBox 14"/>
          <p:cNvSpPr txBox="1"/>
          <p:nvPr/>
        </p:nvSpPr>
        <p:spPr>
          <a:xfrm>
            <a:off x="4544448" y="1610013"/>
            <a:ext cx="1776640" cy="400110"/>
          </a:xfrm>
          <a:prstGeom prst="rect">
            <a:avLst/>
          </a:prstGeom>
          <a:noFill/>
        </p:spPr>
        <p:txBody>
          <a:bodyPr wrap="none" rtlCol="0">
            <a:spAutoFit/>
          </a:bodyPr>
          <a:lstStyle/>
          <a:p>
            <a:r>
              <a:rPr lang="en-US" sz="2000" b="1" dirty="0" smtClean="0"/>
              <a:t>Logon Times</a:t>
            </a:r>
            <a:endParaRPr lang="en-US" sz="2000" b="1" dirty="0"/>
          </a:p>
        </p:txBody>
      </p:sp>
    </p:spTree>
    <p:extLst>
      <p:ext uri="{BB962C8B-B14F-4D97-AF65-F5344CB8AC3E}">
        <p14:creationId xmlns:p14="http://schemas.microsoft.com/office/powerpoint/2010/main" val="197054165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User Profiles</a:t>
            </a:r>
            <a:endParaRPr lang="en-US" dirty="0"/>
          </a:p>
        </p:txBody>
      </p:sp>
      <p:grpSp>
        <p:nvGrpSpPr>
          <p:cNvPr id="3" name="Group 2"/>
          <p:cNvGrpSpPr>
            <a:grpSpLocks noChangeAspect="1"/>
          </p:cNvGrpSpPr>
          <p:nvPr/>
        </p:nvGrpSpPr>
        <p:grpSpPr>
          <a:xfrm>
            <a:off x="5593810" y="5670754"/>
            <a:ext cx="744080" cy="1115556"/>
            <a:chOff x="512064" y="3713584"/>
            <a:chExt cx="957291" cy="1435210"/>
          </a:xfrm>
        </p:grpSpPr>
        <p:pic>
          <p:nvPicPr>
            <p:cNvPr id="4" name="Picture 6" descr="C:\Program Files\Microsoft Resource DVD Artwork\DVD_ART\Artwork_Imagery\HARDWARE_IMAGERY\Illustration - Misc Hardware\XML Icons\Server.png"/>
            <p:cNvPicPr>
              <a:picLocks noChangeAspect="1" noChangeArrowheads="1"/>
            </p:cNvPicPr>
            <p:nvPr/>
          </p:nvPicPr>
          <p:blipFill>
            <a:blip r:embed="rId2" cstate="print"/>
            <a:srcRect/>
            <a:stretch>
              <a:fillRect/>
            </a:stretch>
          </p:blipFill>
          <p:spPr bwMode="auto">
            <a:xfrm>
              <a:off x="512064" y="3713584"/>
              <a:ext cx="916441" cy="1371600"/>
            </a:xfrm>
            <a:prstGeom prst="rect">
              <a:avLst/>
            </a:prstGeom>
            <a:noFill/>
            <a:ln w="9525">
              <a:noFill/>
              <a:miter lim="800000"/>
              <a:headEnd/>
              <a:tailEnd/>
            </a:ln>
          </p:spPr>
        </p:pic>
        <p:pic>
          <p:nvPicPr>
            <p:cNvPr id="5" name="Picture 12" descr="D:\Pennie's documents\Images for TechEd06\Hardware_Imagery\Folder.png"/>
            <p:cNvPicPr>
              <a:picLocks noChangeAspect="1" noChangeArrowheads="1"/>
            </p:cNvPicPr>
            <p:nvPr/>
          </p:nvPicPr>
          <p:blipFill>
            <a:blip r:embed="rId3" cstate="print"/>
            <a:srcRect/>
            <a:stretch>
              <a:fillRect/>
            </a:stretch>
          </p:blipFill>
          <p:spPr bwMode="auto">
            <a:xfrm>
              <a:off x="965491" y="4474415"/>
              <a:ext cx="503864" cy="674379"/>
            </a:xfrm>
            <a:prstGeom prst="rect">
              <a:avLst/>
            </a:prstGeom>
            <a:noFill/>
          </p:spPr>
        </p:pic>
      </p:grpSp>
      <p:sp>
        <p:nvSpPr>
          <p:cNvPr id="6" name="Rounded Rectangle 5"/>
          <p:cNvSpPr/>
          <p:nvPr/>
        </p:nvSpPr>
        <p:spPr>
          <a:xfrm>
            <a:off x="423648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95086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66524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7962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09400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bwMode="blackGray">
          <a:xfrm>
            <a:off x="2593414" y="2571744"/>
            <a:ext cx="6715172" cy="2643317"/>
          </a:xfrm>
          <a:prstGeom prst="roundRect">
            <a:avLst>
              <a:gd name="adj" fmla="val 5372"/>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109728" tIns="54864" rIns="109728" bIns="54864" anchor="ctr"/>
          <a:lstStyle/>
          <a:p>
            <a:pPr algn="ctr" defTabSz="1096963">
              <a:defRPr/>
            </a:pPr>
            <a:endParaRPr lang="en-US" sz="2800" dirty="0">
              <a:solidFill>
                <a:schemeClr val="tx1"/>
              </a:solidFill>
            </a:endParaRPr>
          </a:p>
        </p:txBody>
      </p:sp>
      <p:sp>
        <p:nvSpPr>
          <p:cNvPr id="12" name="Rounded Rectangle 11"/>
          <p:cNvSpPr/>
          <p:nvPr/>
        </p:nvSpPr>
        <p:spPr bwMode="blackGray">
          <a:xfrm>
            <a:off x="2736290" y="4714864"/>
            <a:ext cx="6000792" cy="428648"/>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2000" dirty="0" smtClean="0">
                <a:solidFill>
                  <a:schemeClr val="bg1"/>
                </a:solidFill>
              </a:rPr>
              <a:t>Windows Operating System</a:t>
            </a:r>
            <a:endParaRPr lang="en-US" sz="2000" dirty="0">
              <a:solidFill>
                <a:schemeClr val="bg1"/>
              </a:solidFill>
            </a:endParaRPr>
          </a:p>
        </p:txBody>
      </p:sp>
      <p:sp>
        <p:nvSpPr>
          <p:cNvPr id="13" name="Rounded Rectangle 12"/>
          <p:cNvSpPr/>
          <p:nvPr/>
        </p:nvSpPr>
        <p:spPr bwMode="blackGray">
          <a:xfrm>
            <a:off x="8736281" y="4714864"/>
            <a:ext cx="419038" cy="428648"/>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000" dirty="0">
              <a:solidFill>
                <a:schemeClr val="tx1"/>
              </a:solidFill>
            </a:endParaRPr>
          </a:p>
        </p:txBody>
      </p:sp>
      <p:pic>
        <p:nvPicPr>
          <p:cNvPr id="14" name="Rectangle 454703"/>
          <p:cNvPicPr>
            <a:picLocks noChangeAspect="1" noChangeArrowheads="1"/>
          </p:cNvPicPr>
          <p:nvPr/>
        </p:nvPicPr>
        <p:blipFill>
          <a:blip r:embed="rId4" cstate="print"/>
          <a:srcRect/>
          <a:stretch>
            <a:fillRect/>
          </a:stretch>
        </p:blipFill>
        <p:spPr bwMode="auto">
          <a:xfrm>
            <a:off x="8724904" y="4747813"/>
            <a:ext cx="440806" cy="384194"/>
          </a:xfrm>
          <a:prstGeom prst="rect">
            <a:avLst/>
          </a:prstGeom>
          <a:noFill/>
          <a:ln w="9525">
            <a:noFill/>
            <a:miter lim="800000"/>
            <a:headEnd/>
            <a:tailEnd/>
          </a:ln>
          <a:effectLst/>
        </p:spPr>
      </p:pic>
      <p:sp>
        <p:nvSpPr>
          <p:cNvPr id="15" name="Up-Down Arrow 14"/>
          <p:cNvSpPr/>
          <p:nvPr/>
        </p:nvSpPr>
        <p:spPr>
          <a:xfrm>
            <a:off x="5736686" y="4000504"/>
            <a:ext cx="500066" cy="642942"/>
          </a:xfrm>
          <a:prstGeom prst="upDownArrow">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6" name="Picture 4" descr="E:\DVD_ART34\Logos\Microsoft Office 2007 - all products\Word 2007\Office Word 2007 Product Icon.png"/>
          <p:cNvPicPr>
            <a:picLocks noChangeAspect="1" noChangeArrowheads="1"/>
          </p:cNvPicPr>
          <p:nvPr/>
        </p:nvPicPr>
        <p:blipFill>
          <a:blip r:embed="rId5" cstate="print"/>
          <a:srcRect/>
          <a:stretch>
            <a:fillRect/>
          </a:stretch>
        </p:blipFill>
        <p:spPr bwMode="auto">
          <a:xfrm>
            <a:off x="6451066" y="1714489"/>
            <a:ext cx="410734" cy="428628"/>
          </a:xfrm>
          <a:prstGeom prst="rect">
            <a:avLst/>
          </a:prstGeom>
          <a:noFill/>
          <a:effectLst/>
        </p:spPr>
      </p:pic>
      <p:pic>
        <p:nvPicPr>
          <p:cNvPr id="17" name="Picture 4" descr="C:\Program Files\Microsoft Resource DVD Artwork\DVD_ART\Artwork_Imagery\HARDWARE_IMAGERY\Illustration - Misc Hardware\Windows Vista Illustration Icons\IE.png"/>
          <p:cNvPicPr>
            <a:picLocks noChangeAspect="1" noChangeArrowheads="1"/>
          </p:cNvPicPr>
          <p:nvPr/>
        </p:nvPicPr>
        <p:blipFill>
          <a:blip r:embed="rId6" cstate="print"/>
          <a:srcRect/>
          <a:stretch>
            <a:fillRect/>
          </a:stretch>
        </p:blipFill>
        <p:spPr bwMode="auto">
          <a:xfrm>
            <a:off x="5705690" y="1698990"/>
            <a:ext cx="481016" cy="481016"/>
          </a:xfrm>
          <a:prstGeom prst="rect">
            <a:avLst/>
          </a:prstGeom>
          <a:noFill/>
          <a:effectLst/>
        </p:spPr>
      </p:pic>
      <p:sp>
        <p:nvSpPr>
          <p:cNvPr id="18" name="Rounded Rectangle 17"/>
          <p:cNvSpPr/>
          <p:nvPr/>
        </p:nvSpPr>
        <p:spPr bwMode="blackGray">
          <a:xfrm>
            <a:off x="2736290" y="3571876"/>
            <a:ext cx="6429420" cy="357210"/>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2000" dirty="0" smtClean="0">
                <a:solidFill>
                  <a:schemeClr val="bg1"/>
                </a:solidFill>
              </a:rPr>
              <a:t>Windows API</a:t>
            </a:r>
            <a:endParaRPr lang="en-US" sz="2000" dirty="0">
              <a:solidFill>
                <a:schemeClr val="bg1"/>
              </a:solidFill>
            </a:endParaRPr>
          </a:p>
        </p:txBody>
      </p:sp>
      <p:sp>
        <p:nvSpPr>
          <p:cNvPr id="19" name="Rounded Rectangle 18"/>
          <p:cNvSpPr/>
          <p:nvPr/>
        </p:nvSpPr>
        <p:spPr bwMode="blackGray">
          <a:xfrm>
            <a:off x="2736290" y="2643182"/>
            <a:ext cx="6429420" cy="857256"/>
          </a:xfrm>
          <a:prstGeom prst="round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b" anchorCtr="0"/>
          <a:lstStyle/>
          <a:p>
            <a:pPr algn="ctr" defTabSz="1096963">
              <a:defRPr/>
            </a:pPr>
            <a:r>
              <a:rPr lang="en-US" sz="2000" dirty="0" smtClean="0">
                <a:solidFill>
                  <a:schemeClr val="tx1"/>
                </a:solidFill>
              </a:rPr>
              <a:t>Profile Data</a:t>
            </a:r>
            <a:endParaRPr lang="en-US" sz="2000" dirty="0">
              <a:solidFill>
                <a:schemeClr val="tx1"/>
              </a:solidFill>
            </a:endParaRPr>
          </a:p>
        </p:txBody>
      </p:sp>
      <p:cxnSp>
        <p:nvCxnSpPr>
          <p:cNvPr id="20" name="Straight Arrow Connector 19"/>
          <p:cNvCxnSpPr/>
          <p:nvPr/>
        </p:nvCxnSpPr>
        <p:spPr bwMode="auto">
          <a:xfrm rot="5400000">
            <a:off x="4307927" y="2428867"/>
            <a:ext cx="428628" cy="2"/>
          </a:xfrm>
          <a:prstGeom prst="straightConnector1">
            <a:avLst/>
          </a:prstGeom>
          <a:noFill/>
          <a:ln w="38100" algn="ctr">
            <a:solidFill>
              <a:srgbClr val="C00000"/>
            </a:solidFill>
            <a:round/>
            <a:headEnd type="arrow"/>
            <a:tailEnd type="arrow"/>
          </a:ln>
          <a:effectLst/>
        </p:spPr>
      </p:cxnSp>
      <p:cxnSp>
        <p:nvCxnSpPr>
          <p:cNvPr id="21" name="Straight Arrow Connector 20"/>
          <p:cNvCxnSpPr/>
          <p:nvPr/>
        </p:nvCxnSpPr>
        <p:spPr bwMode="auto">
          <a:xfrm rot="5400000">
            <a:off x="5022305" y="2428867"/>
            <a:ext cx="428628" cy="2"/>
          </a:xfrm>
          <a:prstGeom prst="straightConnector1">
            <a:avLst/>
          </a:prstGeom>
          <a:noFill/>
          <a:ln w="38100" algn="ctr">
            <a:solidFill>
              <a:srgbClr val="C00000"/>
            </a:solidFill>
            <a:round/>
            <a:headEnd type="arrow"/>
            <a:tailEnd type="arrow"/>
          </a:ln>
          <a:effectLst/>
        </p:spPr>
      </p:cxnSp>
      <p:cxnSp>
        <p:nvCxnSpPr>
          <p:cNvPr id="22" name="Straight Arrow Connector 21"/>
          <p:cNvCxnSpPr/>
          <p:nvPr/>
        </p:nvCxnSpPr>
        <p:spPr bwMode="auto">
          <a:xfrm rot="5400000">
            <a:off x="5736683" y="2428867"/>
            <a:ext cx="428628" cy="2"/>
          </a:xfrm>
          <a:prstGeom prst="straightConnector1">
            <a:avLst/>
          </a:prstGeom>
          <a:noFill/>
          <a:ln w="38100" algn="ctr">
            <a:solidFill>
              <a:srgbClr val="C00000"/>
            </a:solidFill>
            <a:round/>
            <a:headEnd type="arrow"/>
            <a:tailEnd type="arrow"/>
          </a:ln>
          <a:effectLst/>
        </p:spPr>
      </p:cxnSp>
      <p:cxnSp>
        <p:nvCxnSpPr>
          <p:cNvPr id="23" name="Straight Arrow Connector 22"/>
          <p:cNvCxnSpPr/>
          <p:nvPr/>
        </p:nvCxnSpPr>
        <p:spPr bwMode="auto">
          <a:xfrm rot="5400000">
            <a:off x="6451061" y="2428867"/>
            <a:ext cx="428628" cy="2"/>
          </a:xfrm>
          <a:prstGeom prst="straightConnector1">
            <a:avLst/>
          </a:prstGeom>
          <a:noFill/>
          <a:ln w="38100" algn="ctr">
            <a:solidFill>
              <a:srgbClr val="C00000"/>
            </a:solidFill>
            <a:round/>
            <a:headEnd type="arrow"/>
            <a:tailEnd type="arrow"/>
          </a:ln>
          <a:effectLst/>
        </p:spPr>
      </p:cxnSp>
      <p:cxnSp>
        <p:nvCxnSpPr>
          <p:cNvPr id="24" name="Straight Arrow Connector 23"/>
          <p:cNvCxnSpPr/>
          <p:nvPr/>
        </p:nvCxnSpPr>
        <p:spPr bwMode="auto">
          <a:xfrm rot="5400000">
            <a:off x="7165439" y="2428867"/>
            <a:ext cx="428628" cy="2"/>
          </a:xfrm>
          <a:prstGeom prst="straightConnector1">
            <a:avLst/>
          </a:prstGeom>
          <a:noFill/>
          <a:ln w="38100" algn="ctr">
            <a:solidFill>
              <a:srgbClr val="C00000"/>
            </a:solidFill>
            <a:round/>
            <a:headEnd type="arrow"/>
            <a:tailEnd type="arrow"/>
          </a:ln>
          <a:effectLst/>
        </p:spPr>
      </p:cxnSp>
      <p:sp>
        <p:nvSpPr>
          <p:cNvPr id="25" name="Oval 24"/>
          <p:cNvSpPr/>
          <p:nvPr/>
        </p:nvSpPr>
        <p:spPr>
          <a:xfrm>
            <a:off x="4379364" y="27146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26" name="Oval 25"/>
          <p:cNvSpPr/>
          <p:nvPr/>
        </p:nvSpPr>
        <p:spPr>
          <a:xfrm>
            <a:off x="7236884" y="271462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Oval 26"/>
          <p:cNvSpPr/>
          <p:nvPr/>
        </p:nvSpPr>
        <p:spPr>
          <a:xfrm>
            <a:off x="7094008" y="2928934"/>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Oval 27"/>
          <p:cNvSpPr/>
          <p:nvPr/>
        </p:nvSpPr>
        <p:spPr>
          <a:xfrm>
            <a:off x="6879694" y="271462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p:cNvSpPr/>
          <p:nvPr/>
        </p:nvSpPr>
        <p:spPr>
          <a:xfrm>
            <a:off x="6665380" y="2857496"/>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Oval 29"/>
          <p:cNvSpPr/>
          <p:nvPr/>
        </p:nvSpPr>
        <p:spPr>
          <a:xfrm>
            <a:off x="6379628" y="278605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Oval 30"/>
          <p:cNvSpPr/>
          <p:nvPr/>
        </p:nvSpPr>
        <p:spPr>
          <a:xfrm>
            <a:off x="5951000" y="271462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p:cNvSpPr/>
          <p:nvPr/>
        </p:nvSpPr>
        <p:spPr>
          <a:xfrm>
            <a:off x="5665248" y="278605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Oval 32"/>
          <p:cNvSpPr/>
          <p:nvPr/>
        </p:nvSpPr>
        <p:spPr>
          <a:xfrm>
            <a:off x="5450934" y="271462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Oval 33"/>
          <p:cNvSpPr/>
          <p:nvPr/>
        </p:nvSpPr>
        <p:spPr>
          <a:xfrm>
            <a:off x="6808256" y="314324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Oval 34"/>
          <p:cNvSpPr/>
          <p:nvPr/>
        </p:nvSpPr>
        <p:spPr>
          <a:xfrm>
            <a:off x="4593678" y="28670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6" name="Oval 35"/>
          <p:cNvSpPr/>
          <p:nvPr/>
        </p:nvSpPr>
        <p:spPr>
          <a:xfrm>
            <a:off x="4807992" y="27146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7" name="Oval 36"/>
          <p:cNvSpPr/>
          <p:nvPr/>
        </p:nvSpPr>
        <p:spPr>
          <a:xfrm>
            <a:off x="4807992" y="3143248"/>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8" name="Oval 37"/>
          <p:cNvSpPr/>
          <p:nvPr/>
        </p:nvSpPr>
        <p:spPr>
          <a:xfrm>
            <a:off x="5022306" y="2786058"/>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9" name="Oval 38"/>
          <p:cNvSpPr/>
          <p:nvPr/>
        </p:nvSpPr>
        <p:spPr>
          <a:xfrm>
            <a:off x="4379364" y="307181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0" name="Oval 39"/>
          <p:cNvSpPr/>
          <p:nvPr/>
        </p:nvSpPr>
        <p:spPr>
          <a:xfrm>
            <a:off x="5236620" y="27146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Oval 40"/>
          <p:cNvSpPr/>
          <p:nvPr/>
        </p:nvSpPr>
        <p:spPr>
          <a:xfrm>
            <a:off x="6165314" y="271462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2" name="Oval 41"/>
          <p:cNvSpPr/>
          <p:nvPr/>
        </p:nvSpPr>
        <p:spPr>
          <a:xfrm>
            <a:off x="7236884" y="314324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TextBox 42"/>
          <p:cNvSpPr txBox="1"/>
          <p:nvPr/>
        </p:nvSpPr>
        <p:spPr>
          <a:xfrm>
            <a:off x="4236488" y="4143380"/>
            <a:ext cx="1402948" cy="338554"/>
          </a:xfrm>
          <a:prstGeom prst="rect">
            <a:avLst/>
          </a:prstGeom>
          <a:noFill/>
          <a:effectLst/>
        </p:spPr>
        <p:txBody>
          <a:bodyPr wrap="none" rtlCol="0">
            <a:spAutoFit/>
          </a:bodyPr>
          <a:lstStyle/>
          <a:p>
            <a:r>
              <a:rPr lang="en-US" sz="1600" dirty="0" smtClean="0"/>
              <a:t>User Session</a:t>
            </a:r>
            <a:endParaRPr lang="en-US" sz="1600" dirty="0"/>
          </a:p>
        </p:txBody>
      </p:sp>
      <p:cxnSp>
        <p:nvCxnSpPr>
          <p:cNvPr id="44" name="Straight Arrow Connector 43"/>
          <p:cNvCxnSpPr/>
          <p:nvPr/>
        </p:nvCxnSpPr>
        <p:spPr bwMode="auto">
          <a:xfrm rot="5400000">
            <a:off x="5689225" y="5429263"/>
            <a:ext cx="571504" cy="2"/>
          </a:xfrm>
          <a:prstGeom prst="straightConnector1">
            <a:avLst/>
          </a:prstGeom>
          <a:noFill/>
          <a:ln w="50800" algn="ctr">
            <a:solidFill>
              <a:srgbClr val="C00000"/>
            </a:solidFill>
            <a:round/>
            <a:headEnd type="arrow"/>
            <a:tailEnd type="arrow"/>
          </a:ln>
          <a:effectLst/>
        </p:spPr>
      </p:cxnSp>
      <p:sp>
        <p:nvSpPr>
          <p:cNvPr id="45" name="Rounded Rectangle 44"/>
          <p:cNvSpPr/>
          <p:nvPr/>
        </p:nvSpPr>
        <p:spPr>
          <a:xfrm>
            <a:off x="352210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280772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780838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8522768" y="1643050"/>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6" descr="Adobe%20Reader%208.png"/>
          <p:cNvPicPr>
            <a:picLocks noChangeAspect="1"/>
          </p:cNvPicPr>
          <p:nvPr/>
        </p:nvPicPr>
        <p:blipFill>
          <a:blip r:embed="rId7" cstate="print"/>
          <a:stretch>
            <a:fillRect/>
          </a:stretch>
        </p:blipFill>
        <p:spPr>
          <a:xfrm>
            <a:off x="8594206" y="1707145"/>
            <a:ext cx="428628" cy="449690"/>
          </a:xfrm>
          <a:prstGeom prst="rect">
            <a:avLst/>
          </a:prstGeom>
          <a:effectLst/>
        </p:spPr>
      </p:pic>
      <p:pic>
        <p:nvPicPr>
          <p:cNvPr id="50" name="Picture 5" descr="E:\DVD_ART34\Logos\Microsoft Office 2007 - all products\Outlook 2007\Office Outlook 2007 Product Icon.png"/>
          <p:cNvPicPr>
            <a:picLocks noChangeAspect="1" noChangeArrowheads="1"/>
          </p:cNvPicPr>
          <p:nvPr/>
        </p:nvPicPr>
        <p:blipFill>
          <a:blip r:embed="rId8" cstate="print"/>
          <a:srcRect/>
          <a:stretch>
            <a:fillRect/>
          </a:stretch>
        </p:blipFill>
        <p:spPr bwMode="auto">
          <a:xfrm>
            <a:off x="7165446" y="1714489"/>
            <a:ext cx="437400" cy="428628"/>
          </a:xfrm>
          <a:prstGeom prst="rect">
            <a:avLst/>
          </a:prstGeom>
          <a:noFill/>
          <a:effectLst/>
        </p:spPr>
      </p:pic>
      <p:pic>
        <p:nvPicPr>
          <p:cNvPr id="51" name="Picture 2" descr="http://www.albinoblacksheep.com/download/icon/paint.net.png"/>
          <p:cNvPicPr>
            <a:picLocks noChangeAspect="1" noChangeArrowheads="1"/>
          </p:cNvPicPr>
          <p:nvPr/>
        </p:nvPicPr>
        <p:blipFill>
          <a:blip r:embed="rId9" cstate="print"/>
          <a:srcRect/>
          <a:stretch>
            <a:fillRect/>
          </a:stretch>
        </p:blipFill>
        <p:spPr bwMode="auto">
          <a:xfrm>
            <a:off x="7879826" y="1714488"/>
            <a:ext cx="449248" cy="449248"/>
          </a:xfrm>
          <a:prstGeom prst="rect">
            <a:avLst/>
          </a:prstGeom>
          <a:noFill/>
          <a:effectLst/>
        </p:spPr>
      </p:pic>
      <p:pic>
        <p:nvPicPr>
          <p:cNvPr id="52" name="Picture 51" descr="gaming_mouse_128.png"/>
          <p:cNvPicPr>
            <a:picLocks noChangeAspect="1"/>
          </p:cNvPicPr>
          <p:nvPr/>
        </p:nvPicPr>
        <p:blipFill>
          <a:blip r:embed="rId10" cstate="print"/>
          <a:stretch>
            <a:fillRect/>
          </a:stretch>
        </p:blipFill>
        <p:spPr>
          <a:xfrm>
            <a:off x="3595833" y="1714488"/>
            <a:ext cx="428628" cy="428628"/>
          </a:xfrm>
          <a:prstGeom prst="rect">
            <a:avLst/>
          </a:prstGeom>
          <a:effectLst/>
        </p:spPr>
      </p:pic>
      <p:cxnSp>
        <p:nvCxnSpPr>
          <p:cNvPr id="53" name="Straight Arrow Connector 52"/>
          <p:cNvCxnSpPr/>
          <p:nvPr/>
        </p:nvCxnSpPr>
        <p:spPr bwMode="auto">
          <a:xfrm rot="5400000">
            <a:off x="3593547" y="2428867"/>
            <a:ext cx="428628" cy="2"/>
          </a:xfrm>
          <a:prstGeom prst="straightConnector1">
            <a:avLst/>
          </a:prstGeom>
          <a:noFill/>
          <a:ln w="38100" algn="ctr">
            <a:solidFill>
              <a:srgbClr val="C00000"/>
            </a:solidFill>
            <a:round/>
            <a:headEnd type="arrow"/>
            <a:tailEnd type="arrow"/>
          </a:ln>
          <a:effectLst/>
        </p:spPr>
      </p:cxnSp>
      <p:cxnSp>
        <p:nvCxnSpPr>
          <p:cNvPr id="54" name="Straight Arrow Connector 53"/>
          <p:cNvCxnSpPr/>
          <p:nvPr/>
        </p:nvCxnSpPr>
        <p:spPr bwMode="auto">
          <a:xfrm rot="5400000">
            <a:off x="2879167" y="2428867"/>
            <a:ext cx="428628" cy="2"/>
          </a:xfrm>
          <a:prstGeom prst="straightConnector1">
            <a:avLst/>
          </a:prstGeom>
          <a:noFill/>
          <a:ln w="38100" algn="ctr">
            <a:solidFill>
              <a:srgbClr val="C00000"/>
            </a:solidFill>
            <a:round/>
            <a:headEnd type="arrow"/>
            <a:tailEnd type="arrow"/>
          </a:ln>
          <a:effectLst/>
        </p:spPr>
      </p:cxnSp>
      <p:cxnSp>
        <p:nvCxnSpPr>
          <p:cNvPr id="55" name="Straight Arrow Connector 54"/>
          <p:cNvCxnSpPr/>
          <p:nvPr/>
        </p:nvCxnSpPr>
        <p:spPr bwMode="auto">
          <a:xfrm rot="5400000">
            <a:off x="7879825" y="2428867"/>
            <a:ext cx="428628" cy="2"/>
          </a:xfrm>
          <a:prstGeom prst="straightConnector1">
            <a:avLst/>
          </a:prstGeom>
          <a:noFill/>
          <a:ln w="38100" algn="ctr">
            <a:solidFill>
              <a:srgbClr val="C00000"/>
            </a:solidFill>
            <a:round/>
            <a:headEnd type="arrow"/>
            <a:tailEnd type="arrow"/>
          </a:ln>
          <a:effectLst/>
        </p:spPr>
      </p:cxnSp>
      <p:cxnSp>
        <p:nvCxnSpPr>
          <p:cNvPr id="56" name="Straight Arrow Connector 55"/>
          <p:cNvCxnSpPr/>
          <p:nvPr/>
        </p:nvCxnSpPr>
        <p:spPr bwMode="auto">
          <a:xfrm rot="5400000">
            <a:off x="8594211" y="2428867"/>
            <a:ext cx="428628" cy="2"/>
          </a:xfrm>
          <a:prstGeom prst="straightConnector1">
            <a:avLst/>
          </a:prstGeom>
          <a:noFill/>
          <a:ln w="38100" algn="ctr">
            <a:solidFill>
              <a:srgbClr val="C00000"/>
            </a:solidFill>
            <a:round/>
            <a:headEnd type="arrow"/>
            <a:tailEnd type="arrow"/>
          </a:ln>
          <a:effectLst/>
        </p:spPr>
      </p:cxnSp>
      <p:sp>
        <p:nvSpPr>
          <p:cNvPr id="57" name="Oval 56"/>
          <p:cNvSpPr/>
          <p:nvPr/>
        </p:nvSpPr>
        <p:spPr>
          <a:xfrm>
            <a:off x="3664984" y="27146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8" name="Oval 57"/>
          <p:cNvSpPr/>
          <p:nvPr/>
        </p:nvSpPr>
        <p:spPr>
          <a:xfrm>
            <a:off x="3879298" y="28670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9" name="Oval 58"/>
          <p:cNvSpPr/>
          <p:nvPr/>
        </p:nvSpPr>
        <p:spPr>
          <a:xfrm>
            <a:off x="4093612" y="3143248"/>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0" name="Oval 59"/>
          <p:cNvSpPr/>
          <p:nvPr/>
        </p:nvSpPr>
        <p:spPr>
          <a:xfrm>
            <a:off x="3593546" y="307181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1" name="Oval 60"/>
          <p:cNvSpPr/>
          <p:nvPr/>
        </p:nvSpPr>
        <p:spPr>
          <a:xfrm>
            <a:off x="2950604" y="27146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2" name="Oval 61"/>
          <p:cNvSpPr/>
          <p:nvPr/>
        </p:nvSpPr>
        <p:spPr>
          <a:xfrm>
            <a:off x="3164918" y="28670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Oval 62"/>
          <p:cNvSpPr/>
          <p:nvPr/>
        </p:nvSpPr>
        <p:spPr>
          <a:xfrm>
            <a:off x="3307794" y="3143248"/>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4" name="Oval 63"/>
          <p:cNvSpPr/>
          <p:nvPr/>
        </p:nvSpPr>
        <p:spPr>
          <a:xfrm>
            <a:off x="2879166" y="307181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5" name="Oval 64"/>
          <p:cNvSpPr/>
          <p:nvPr/>
        </p:nvSpPr>
        <p:spPr>
          <a:xfrm>
            <a:off x="4093612" y="2786058"/>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6" name="Oval 65"/>
          <p:cNvSpPr/>
          <p:nvPr/>
        </p:nvSpPr>
        <p:spPr>
          <a:xfrm>
            <a:off x="3379232" y="2714620"/>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7" name="Oval 66"/>
          <p:cNvSpPr/>
          <p:nvPr/>
        </p:nvSpPr>
        <p:spPr>
          <a:xfrm>
            <a:off x="7736950" y="271462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8" name="Oval 67"/>
          <p:cNvSpPr/>
          <p:nvPr/>
        </p:nvSpPr>
        <p:spPr>
          <a:xfrm>
            <a:off x="7522636" y="2857496"/>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9" name="Oval 68"/>
          <p:cNvSpPr/>
          <p:nvPr/>
        </p:nvSpPr>
        <p:spPr>
          <a:xfrm>
            <a:off x="7736950" y="314324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0" name="Oval 69"/>
          <p:cNvSpPr/>
          <p:nvPr/>
        </p:nvSpPr>
        <p:spPr>
          <a:xfrm>
            <a:off x="8237016" y="271462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1" name="Oval 70"/>
          <p:cNvSpPr/>
          <p:nvPr/>
        </p:nvSpPr>
        <p:spPr>
          <a:xfrm>
            <a:off x="7951264" y="2928934"/>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2" name="Oval 71"/>
          <p:cNvSpPr/>
          <p:nvPr/>
        </p:nvSpPr>
        <p:spPr>
          <a:xfrm>
            <a:off x="8237016" y="314324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3" name="Oval 72"/>
          <p:cNvSpPr/>
          <p:nvPr/>
        </p:nvSpPr>
        <p:spPr>
          <a:xfrm>
            <a:off x="8737082" y="278605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4" name="Oval 73"/>
          <p:cNvSpPr/>
          <p:nvPr/>
        </p:nvSpPr>
        <p:spPr>
          <a:xfrm>
            <a:off x="8379892" y="2928934"/>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5" name="Oval 74"/>
          <p:cNvSpPr/>
          <p:nvPr/>
        </p:nvSpPr>
        <p:spPr>
          <a:xfrm>
            <a:off x="8594206" y="307181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6" name="Rounded Rectangular Callout 75"/>
          <p:cNvSpPr/>
          <p:nvPr/>
        </p:nvSpPr>
        <p:spPr>
          <a:xfrm>
            <a:off x="6808256" y="5382906"/>
            <a:ext cx="1785950" cy="1214446"/>
          </a:xfrm>
          <a:prstGeom prst="wedgeRoundRectCallout">
            <a:avLst>
              <a:gd name="adj1" fmla="val -86228"/>
              <a:gd name="adj2" fmla="val 33220"/>
              <a:gd name="adj3" fmla="val 16667"/>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endParaRPr lang="en-US" sz="2000" dirty="0"/>
          </a:p>
        </p:txBody>
      </p:sp>
      <p:sp>
        <p:nvSpPr>
          <p:cNvPr id="77" name="Left Brace 76"/>
          <p:cNvSpPr/>
          <p:nvPr/>
        </p:nvSpPr>
        <p:spPr>
          <a:xfrm rot="5400000">
            <a:off x="4022174" y="71414"/>
            <a:ext cx="285752" cy="2714644"/>
          </a:xfrm>
          <a:prstGeom prst="leftBrace">
            <a:avLst/>
          </a:prstGeom>
          <a:ln w="254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TextBox 77"/>
          <p:cNvSpPr txBox="1"/>
          <p:nvPr/>
        </p:nvSpPr>
        <p:spPr>
          <a:xfrm>
            <a:off x="3236356" y="928670"/>
            <a:ext cx="2018501" cy="369332"/>
          </a:xfrm>
          <a:prstGeom prst="rect">
            <a:avLst/>
          </a:prstGeom>
          <a:noFill/>
        </p:spPr>
        <p:txBody>
          <a:bodyPr wrap="none" rtlCol="0">
            <a:spAutoFit/>
          </a:bodyPr>
          <a:lstStyle/>
          <a:p>
            <a:r>
              <a:rPr lang="en-US" dirty="0" smtClean="0"/>
              <a:t>Windows Settings</a:t>
            </a:r>
            <a:endParaRPr lang="en-US" dirty="0"/>
          </a:p>
        </p:txBody>
      </p:sp>
      <p:sp>
        <p:nvSpPr>
          <p:cNvPr id="79" name="Left Brace 78"/>
          <p:cNvSpPr/>
          <p:nvPr/>
        </p:nvSpPr>
        <p:spPr>
          <a:xfrm rot="5400000">
            <a:off x="7236884" y="-285776"/>
            <a:ext cx="285752" cy="3429024"/>
          </a:xfrm>
          <a:prstGeom prst="leftBrace">
            <a:avLst/>
          </a:pr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TextBox 79"/>
          <p:cNvSpPr txBox="1"/>
          <p:nvPr/>
        </p:nvSpPr>
        <p:spPr>
          <a:xfrm>
            <a:off x="6240468" y="928670"/>
            <a:ext cx="2210862" cy="369332"/>
          </a:xfrm>
          <a:prstGeom prst="rect">
            <a:avLst/>
          </a:prstGeom>
          <a:noFill/>
        </p:spPr>
        <p:txBody>
          <a:bodyPr wrap="none" rtlCol="0">
            <a:spAutoFit/>
          </a:bodyPr>
          <a:lstStyle/>
          <a:p>
            <a:r>
              <a:rPr lang="en-US" dirty="0" smtClean="0"/>
              <a:t>Application Settings</a:t>
            </a:r>
            <a:endParaRPr lang="en-US" dirty="0"/>
          </a:p>
        </p:txBody>
      </p:sp>
      <p:pic>
        <p:nvPicPr>
          <p:cNvPr id="81" name="Picture 11" descr="user business man"/>
          <p:cNvPicPr>
            <a:picLocks noChangeAspect="1" noChangeArrowheads="1"/>
          </p:cNvPicPr>
          <p:nvPr/>
        </p:nvPicPr>
        <p:blipFill>
          <a:blip r:embed="rId11" cstate="print"/>
          <a:srcRect/>
          <a:stretch>
            <a:fillRect/>
          </a:stretch>
        </p:blipFill>
        <p:spPr bwMode="auto">
          <a:xfrm>
            <a:off x="6965505" y="5525931"/>
            <a:ext cx="660543" cy="878235"/>
          </a:xfrm>
          <a:prstGeom prst="rect">
            <a:avLst/>
          </a:prstGeom>
          <a:noFill/>
        </p:spPr>
      </p:pic>
      <p:pic>
        <p:nvPicPr>
          <p:cNvPr id="82" name="Picture 12" descr="D:\Pennie's documents\Images for TechEd06\Hardware_Imagery\Folder.png"/>
          <p:cNvPicPr>
            <a:picLocks noChangeAspect="1" noChangeArrowheads="1"/>
          </p:cNvPicPr>
          <p:nvPr/>
        </p:nvPicPr>
        <p:blipFill>
          <a:blip r:embed="rId3" cstate="print"/>
          <a:srcRect/>
          <a:stretch>
            <a:fillRect/>
          </a:stretch>
        </p:blipFill>
        <p:spPr bwMode="auto">
          <a:xfrm>
            <a:off x="7879826" y="5979738"/>
            <a:ext cx="432269" cy="578556"/>
          </a:xfrm>
          <a:prstGeom prst="rect">
            <a:avLst/>
          </a:prstGeom>
          <a:noFill/>
        </p:spPr>
      </p:pic>
      <p:pic>
        <p:nvPicPr>
          <p:cNvPr id="83" name="Picture 7" descr="C:\Users\schnpa\Documents\Camwood\icons\48x48\plain\registry.png"/>
          <p:cNvPicPr preferRelativeResize="0">
            <a:picLocks noChangeArrowheads="1"/>
          </p:cNvPicPr>
          <p:nvPr/>
        </p:nvPicPr>
        <p:blipFill>
          <a:blip r:embed="rId12" cstate="print"/>
          <a:srcRect/>
          <a:stretch>
            <a:fillRect/>
          </a:stretch>
        </p:blipFill>
        <p:spPr bwMode="auto">
          <a:xfrm>
            <a:off x="7794135" y="5371355"/>
            <a:ext cx="657195" cy="642942"/>
          </a:xfrm>
          <a:prstGeom prst="rect">
            <a:avLst/>
          </a:prstGeom>
          <a:noFill/>
          <a:ln w="9525">
            <a:noFill/>
            <a:miter lim="800000"/>
            <a:headEnd/>
            <a:tailEnd/>
          </a:ln>
        </p:spPr>
      </p:pic>
      <p:pic>
        <p:nvPicPr>
          <p:cNvPr id="84" name="Picture 83" descr="Printer.png"/>
          <p:cNvPicPr>
            <a:picLocks noChangeAspect="1"/>
          </p:cNvPicPr>
          <p:nvPr/>
        </p:nvPicPr>
        <p:blipFill>
          <a:blip r:embed="rId13" cstate="print"/>
          <a:stretch>
            <a:fillRect/>
          </a:stretch>
        </p:blipFill>
        <p:spPr>
          <a:xfrm>
            <a:off x="4990386" y="1704566"/>
            <a:ext cx="454848" cy="454848"/>
          </a:xfrm>
          <a:prstGeom prst="rect">
            <a:avLst/>
          </a:prstGeom>
        </p:spPr>
      </p:pic>
      <p:pic>
        <p:nvPicPr>
          <p:cNvPr id="85" name="Rectangle 48131"/>
          <p:cNvPicPr>
            <a:picLocks noChangeAspect="1" noChangeArrowheads="1"/>
          </p:cNvPicPr>
          <p:nvPr/>
        </p:nvPicPr>
        <p:blipFill>
          <a:blip r:embed="rId14" cstate="print"/>
          <a:srcRect/>
          <a:stretch>
            <a:fillRect/>
          </a:stretch>
        </p:blipFill>
        <p:spPr bwMode="auto">
          <a:xfrm>
            <a:off x="4270214" y="1728792"/>
            <a:ext cx="504056" cy="406395"/>
          </a:xfrm>
          <a:prstGeom prst="rect">
            <a:avLst/>
          </a:prstGeom>
          <a:noFill/>
          <a:ln w="9525">
            <a:noFill/>
            <a:miter lim="800000"/>
            <a:headEnd/>
            <a:tailEnd/>
          </a:ln>
        </p:spPr>
      </p:pic>
      <p:grpSp>
        <p:nvGrpSpPr>
          <p:cNvPr id="86" name="Group 85"/>
          <p:cNvGrpSpPr>
            <a:grpSpLocks noChangeAspect="1"/>
          </p:cNvGrpSpPr>
          <p:nvPr/>
        </p:nvGrpSpPr>
        <p:grpSpPr>
          <a:xfrm>
            <a:off x="2875746" y="1747675"/>
            <a:ext cx="432048" cy="362253"/>
            <a:chOff x="5220072" y="3962278"/>
            <a:chExt cx="2000264" cy="1677136"/>
          </a:xfrm>
        </p:grpSpPr>
        <p:pic>
          <p:nvPicPr>
            <p:cNvPr id="87" name="Picture 17" descr="Vista.gif"/>
            <p:cNvPicPr>
              <a:picLocks noChangeAspect="1"/>
            </p:cNvPicPr>
            <p:nvPr/>
          </p:nvPicPr>
          <p:blipFill>
            <a:blip r:embed="rId15" cstate="print"/>
            <a:srcRect/>
            <a:stretch>
              <a:fillRect/>
            </a:stretch>
          </p:blipFill>
          <p:spPr bwMode="auto">
            <a:xfrm>
              <a:off x="5220072" y="3968605"/>
              <a:ext cx="2000264" cy="1670809"/>
            </a:xfrm>
            <a:prstGeom prst="rect">
              <a:avLst/>
            </a:prstGeom>
            <a:noFill/>
            <a:ln w="9525">
              <a:noFill/>
              <a:miter lim="800000"/>
              <a:headEnd/>
              <a:tailEnd/>
            </a:ln>
            <a:effectLst/>
          </p:spPr>
        </p:pic>
        <p:sp>
          <p:nvSpPr>
            <p:cNvPr id="88" name="Rectangle 87"/>
            <p:cNvSpPr>
              <a:spLocks noChangeArrowheads="1"/>
            </p:cNvSpPr>
            <p:nvPr/>
          </p:nvSpPr>
          <p:spPr bwMode="auto">
            <a:xfrm>
              <a:off x="5233982" y="3962278"/>
              <a:ext cx="1981200" cy="1676400"/>
            </a:xfrm>
            <a:prstGeom prst="rect">
              <a:avLst/>
            </a:prstGeom>
            <a:noFill/>
            <a:ln w="31750">
              <a:solidFill>
                <a:srgbClr val="8E96AC"/>
              </a:solidFill>
              <a:miter lim="800000"/>
              <a:headEnd/>
              <a:tailEnd/>
            </a:ln>
            <a:effectLst/>
          </p:spPr>
          <p:txBody>
            <a:bodyPr wrap="square" lIns="0" tIns="0" rIns="0" bIns="0" anchor="ctr">
              <a:noAutofit/>
            </a:bodyPr>
            <a:lstStyle/>
            <a:p>
              <a:pPr>
                <a:defRPr/>
              </a:pPr>
              <a:endParaRPr lang="de-DE"/>
            </a:p>
          </p:txBody>
        </p:sp>
      </p:grpSp>
    </p:spTree>
    <p:extLst>
      <p:ext uri="{BB962C8B-B14F-4D97-AF65-F5344CB8AC3E}">
        <p14:creationId xmlns:p14="http://schemas.microsoft.com/office/powerpoint/2010/main" val="249188783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Solutions – Streaming and Segmentation</a:t>
            </a:r>
            <a:endParaRPr lang="en-US" dirty="0"/>
          </a:p>
        </p:txBody>
      </p:sp>
      <p:grpSp>
        <p:nvGrpSpPr>
          <p:cNvPr id="3" name="Group 2"/>
          <p:cNvGrpSpPr>
            <a:grpSpLocks noChangeAspect="1"/>
          </p:cNvGrpSpPr>
          <p:nvPr/>
        </p:nvGrpSpPr>
        <p:grpSpPr>
          <a:xfrm>
            <a:off x="4729696" y="5625539"/>
            <a:ext cx="774418" cy="1115826"/>
            <a:chOff x="4866279" y="1285860"/>
            <a:chExt cx="991605" cy="1428761"/>
          </a:xfrm>
          <a:effectLst/>
        </p:grpSpPr>
        <p:pic>
          <p:nvPicPr>
            <p:cNvPr id="4" name="Picture 4" descr="C:\Users\Simona\Documents\Work\Misc\DVD_ART\Artwork_Imagery\HARDWARE_IMAGERY\Illustration - Misc Hardware\XML Icons\Server.png"/>
            <p:cNvPicPr>
              <a:picLocks noChangeAspect="1" noChangeArrowheads="1"/>
            </p:cNvPicPr>
            <p:nvPr/>
          </p:nvPicPr>
          <p:blipFill>
            <a:blip r:embed="rId2" cstate="print"/>
            <a:srcRect/>
            <a:stretch>
              <a:fillRect/>
            </a:stretch>
          </p:blipFill>
          <p:spPr bwMode="auto">
            <a:xfrm>
              <a:off x="4866279" y="1285860"/>
              <a:ext cx="942219" cy="1389850"/>
            </a:xfrm>
            <a:prstGeom prst="rect">
              <a:avLst/>
            </a:prstGeom>
            <a:noFill/>
          </p:spPr>
        </p:pic>
        <p:pic>
          <p:nvPicPr>
            <p:cNvPr id="5" name="Picture 47" descr="Database Sm"/>
            <p:cNvPicPr>
              <a:picLocks noChangeAspect="1" noChangeArrowheads="1"/>
            </p:cNvPicPr>
            <p:nvPr/>
          </p:nvPicPr>
          <p:blipFill>
            <a:blip r:embed="rId3" cstate="print"/>
            <a:srcRect/>
            <a:stretch>
              <a:fillRect/>
            </a:stretch>
          </p:blipFill>
          <p:spPr bwMode="auto">
            <a:xfrm>
              <a:off x="5357818" y="2117527"/>
              <a:ext cx="500066" cy="597094"/>
            </a:xfrm>
            <a:prstGeom prst="rect">
              <a:avLst/>
            </a:prstGeom>
            <a:noFill/>
          </p:spPr>
        </p:pic>
      </p:grpSp>
      <p:grpSp>
        <p:nvGrpSpPr>
          <p:cNvPr id="6" name="Group 5"/>
          <p:cNvGrpSpPr>
            <a:grpSpLocks noChangeAspect="1"/>
          </p:cNvGrpSpPr>
          <p:nvPr/>
        </p:nvGrpSpPr>
        <p:grpSpPr>
          <a:xfrm>
            <a:off x="6560234" y="5625520"/>
            <a:ext cx="744080" cy="1115556"/>
            <a:chOff x="512064" y="3713584"/>
            <a:chExt cx="957291" cy="1435210"/>
          </a:xfrm>
          <a:effectLst/>
        </p:grpSpPr>
        <p:pic>
          <p:nvPicPr>
            <p:cNvPr id="7" name="Picture 6" descr="C:\Program Files\Microsoft Resource DVD Artwork\DVD_ART\Artwork_Imagery\HARDWARE_IMAGERY\Illustration - Misc Hardware\XML Icons\Server.png"/>
            <p:cNvPicPr>
              <a:picLocks noChangeAspect="1" noChangeArrowheads="1"/>
            </p:cNvPicPr>
            <p:nvPr/>
          </p:nvPicPr>
          <p:blipFill>
            <a:blip r:embed="rId4" cstate="print"/>
            <a:srcRect/>
            <a:stretch>
              <a:fillRect/>
            </a:stretch>
          </p:blipFill>
          <p:spPr bwMode="auto">
            <a:xfrm>
              <a:off x="512064" y="3713584"/>
              <a:ext cx="916441" cy="1371600"/>
            </a:xfrm>
            <a:prstGeom prst="rect">
              <a:avLst/>
            </a:prstGeom>
            <a:noFill/>
            <a:ln w="9525">
              <a:noFill/>
              <a:miter lim="800000"/>
              <a:headEnd/>
              <a:tailEnd/>
            </a:ln>
          </p:spPr>
        </p:pic>
        <p:pic>
          <p:nvPicPr>
            <p:cNvPr id="8" name="Picture 12" descr="D:\Pennie's documents\Images for TechEd06\Hardware_Imagery\Folder.png"/>
            <p:cNvPicPr>
              <a:picLocks noChangeAspect="1" noChangeArrowheads="1"/>
            </p:cNvPicPr>
            <p:nvPr/>
          </p:nvPicPr>
          <p:blipFill>
            <a:blip r:embed="rId5" cstate="print"/>
            <a:srcRect/>
            <a:stretch>
              <a:fillRect/>
            </a:stretch>
          </p:blipFill>
          <p:spPr bwMode="auto">
            <a:xfrm>
              <a:off x="965491" y="4474415"/>
              <a:ext cx="503864" cy="674379"/>
            </a:xfrm>
            <a:prstGeom prst="rect">
              <a:avLst/>
            </a:prstGeom>
            <a:noFill/>
          </p:spPr>
        </p:pic>
      </p:grpSp>
      <p:sp>
        <p:nvSpPr>
          <p:cNvPr id="9" name="Rounded Rectangle 8"/>
          <p:cNvSpPr/>
          <p:nvPr/>
        </p:nvSpPr>
        <p:spPr>
          <a:xfrm>
            <a:off x="2223666"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938046"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652426"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366806"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081186"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bwMode="blackGray">
          <a:xfrm>
            <a:off x="2152228" y="2526510"/>
            <a:ext cx="3571900" cy="2643317"/>
          </a:xfrm>
          <a:prstGeom prst="roundRect">
            <a:avLst>
              <a:gd name="adj" fmla="val 5372"/>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109728" tIns="54864" rIns="109728" bIns="54864" anchor="ctr"/>
          <a:lstStyle/>
          <a:p>
            <a:pPr algn="ctr" defTabSz="1096963">
              <a:defRPr/>
            </a:pPr>
            <a:endParaRPr lang="en-US" sz="2800" dirty="0">
              <a:solidFill>
                <a:schemeClr val="tx1"/>
              </a:solidFill>
            </a:endParaRPr>
          </a:p>
        </p:txBody>
      </p:sp>
      <p:sp>
        <p:nvSpPr>
          <p:cNvPr id="15" name="Rounded Rectangle 14"/>
          <p:cNvSpPr/>
          <p:nvPr/>
        </p:nvSpPr>
        <p:spPr bwMode="blackGray">
          <a:xfrm>
            <a:off x="2223666" y="4669630"/>
            <a:ext cx="3042053" cy="428648"/>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2000" dirty="0" smtClean="0">
                <a:solidFill>
                  <a:schemeClr val="bg1"/>
                </a:solidFill>
              </a:rPr>
              <a:t>Windows OS</a:t>
            </a:r>
            <a:endParaRPr lang="en-US" sz="2000" dirty="0">
              <a:solidFill>
                <a:schemeClr val="bg1"/>
              </a:solidFill>
            </a:endParaRPr>
          </a:p>
        </p:txBody>
      </p:sp>
      <p:sp>
        <p:nvSpPr>
          <p:cNvPr id="16" name="Rounded Rectangle 15"/>
          <p:cNvSpPr/>
          <p:nvPr/>
        </p:nvSpPr>
        <p:spPr bwMode="blackGray">
          <a:xfrm>
            <a:off x="5265719" y="4669630"/>
            <a:ext cx="419038" cy="428648"/>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000" dirty="0">
              <a:solidFill>
                <a:schemeClr val="tx1"/>
              </a:solidFill>
            </a:endParaRPr>
          </a:p>
        </p:txBody>
      </p:sp>
      <p:pic>
        <p:nvPicPr>
          <p:cNvPr id="17" name="Rectangle 454703"/>
          <p:cNvPicPr>
            <a:picLocks noChangeAspect="1" noChangeArrowheads="1"/>
          </p:cNvPicPr>
          <p:nvPr/>
        </p:nvPicPr>
        <p:blipFill>
          <a:blip r:embed="rId6" cstate="print"/>
          <a:srcRect/>
          <a:stretch>
            <a:fillRect/>
          </a:stretch>
        </p:blipFill>
        <p:spPr bwMode="auto">
          <a:xfrm>
            <a:off x="5254342" y="4702579"/>
            <a:ext cx="440806" cy="384194"/>
          </a:xfrm>
          <a:prstGeom prst="rect">
            <a:avLst/>
          </a:prstGeom>
          <a:noFill/>
          <a:ln w="9525">
            <a:noFill/>
            <a:miter lim="800000"/>
            <a:headEnd/>
            <a:tailEnd/>
          </a:ln>
          <a:effectLst/>
        </p:spPr>
      </p:pic>
      <p:sp>
        <p:nvSpPr>
          <p:cNvPr id="18" name="Up-Down Arrow 17"/>
          <p:cNvSpPr/>
          <p:nvPr/>
        </p:nvSpPr>
        <p:spPr>
          <a:xfrm>
            <a:off x="3723864" y="3955270"/>
            <a:ext cx="500066" cy="642942"/>
          </a:xfrm>
          <a:prstGeom prst="upDownArrow">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19" name="Picture 4" descr="E:\DVD_ART34\Logos\Microsoft Office 2007 - all products\Word 2007\Office Word 2007 Product Icon.png"/>
          <p:cNvPicPr>
            <a:picLocks noChangeAspect="1" noChangeArrowheads="1"/>
          </p:cNvPicPr>
          <p:nvPr/>
        </p:nvPicPr>
        <p:blipFill>
          <a:blip r:embed="rId7" cstate="print"/>
          <a:srcRect/>
          <a:stretch>
            <a:fillRect/>
          </a:stretch>
        </p:blipFill>
        <p:spPr bwMode="auto">
          <a:xfrm>
            <a:off x="4438244" y="1669255"/>
            <a:ext cx="410734" cy="428628"/>
          </a:xfrm>
          <a:prstGeom prst="rect">
            <a:avLst/>
          </a:prstGeom>
          <a:noFill/>
          <a:effectLst/>
        </p:spPr>
      </p:pic>
      <p:pic>
        <p:nvPicPr>
          <p:cNvPr id="20" name="Picture 6" descr="Adobe%20Reader%208.png"/>
          <p:cNvPicPr>
            <a:picLocks noChangeAspect="1"/>
          </p:cNvPicPr>
          <p:nvPr/>
        </p:nvPicPr>
        <p:blipFill>
          <a:blip r:embed="rId8" cstate="print"/>
          <a:stretch>
            <a:fillRect/>
          </a:stretch>
        </p:blipFill>
        <p:spPr>
          <a:xfrm>
            <a:off x="5152625" y="1661911"/>
            <a:ext cx="428628" cy="449690"/>
          </a:xfrm>
          <a:prstGeom prst="rect">
            <a:avLst/>
          </a:prstGeom>
          <a:effectLst/>
        </p:spPr>
      </p:pic>
      <p:pic>
        <p:nvPicPr>
          <p:cNvPr id="21" name="Picture 4" descr="C:\Program Files\Microsoft Resource DVD Artwork\DVD_ART\Artwork_Imagery\HARDWARE_IMAGERY\Illustration - Misc Hardware\Windows Vista Illustration Icons\IE.png"/>
          <p:cNvPicPr>
            <a:picLocks noChangeAspect="1" noChangeArrowheads="1"/>
          </p:cNvPicPr>
          <p:nvPr/>
        </p:nvPicPr>
        <p:blipFill>
          <a:blip r:embed="rId9" cstate="print"/>
          <a:srcRect/>
          <a:stretch>
            <a:fillRect/>
          </a:stretch>
        </p:blipFill>
        <p:spPr bwMode="auto">
          <a:xfrm>
            <a:off x="3692868" y="1653756"/>
            <a:ext cx="481016" cy="481016"/>
          </a:xfrm>
          <a:prstGeom prst="rect">
            <a:avLst/>
          </a:prstGeom>
          <a:noFill/>
          <a:effectLst/>
        </p:spPr>
      </p:pic>
      <p:sp>
        <p:nvSpPr>
          <p:cNvPr id="22" name="Rounded Rectangle 21"/>
          <p:cNvSpPr/>
          <p:nvPr/>
        </p:nvSpPr>
        <p:spPr bwMode="blackGray">
          <a:xfrm>
            <a:off x="2223666" y="3526642"/>
            <a:ext cx="3429024" cy="357210"/>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2000" dirty="0" smtClean="0">
                <a:solidFill>
                  <a:schemeClr val="bg1"/>
                </a:solidFill>
              </a:rPr>
              <a:t>Windows API</a:t>
            </a:r>
            <a:endParaRPr lang="en-US" sz="2000" dirty="0">
              <a:solidFill>
                <a:schemeClr val="bg1"/>
              </a:solidFill>
            </a:endParaRPr>
          </a:p>
        </p:txBody>
      </p:sp>
      <p:sp>
        <p:nvSpPr>
          <p:cNvPr id="23" name="Rounded Rectangle 22"/>
          <p:cNvSpPr/>
          <p:nvPr/>
        </p:nvSpPr>
        <p:spPr bwMode="blackGray">
          <a:xfrm>
            <a:off x="2223666" y="2597948"/>
            <a:ext cx="3429024" cy="857256"/>
          </a:xfrm>
          <a:prstGeom prst="round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b" anchorCtr="0"/>
          <a:lstStyle/>
          <a:p>
            <a:pPr algn="ctr" defTabSz="1096963">
              <a:defRPr/>
            </a:pPr>
            <a:r>
              <a:rPr lang="en-US" sz="2000" dirty="0" smtClean="0">
                <a:solidFill>
                  <a:schemeClr val="tx1"/>
                </a:solidFill>
              </a:rPr>
              <a:t>Profile Data</a:t>
            </a:r>
            <a:endParaRPr lang="en-US" sz="2000" dirty="0">
              <a:solidFill>
                <a:schemeClr val="tx1"/>
              </a:solidFill>
            </a:endParaRPr>
          </a:p>
        </p:txBody>
      </p:sp>
      <p:cxnSp>
        <p:nvCxnSpPr>
          <p:cNvPr id="24" name="Straight Arrow Connector 23"/>
          <p:cNvCxnSpPr/>
          <p:nvPr/>
        </p:nvCxnSpPr>
        <p:spPr bwMode="auto">
          <a:xfrm rot="5400000">
            <a:off x="2295105" y="2383633"/>
            <a:ext cx="428628" cy="2"/>
          </a:xfrm>
          <a:prstGeom prst="straightConnector1">
            <a:avLst/>
          </a:prstGeom>
          <a:noFill/>
          <a:ln w="38100" algn="ctr">
            <a:solidFill>
              <a:srgbClr val="C00000"/>
            </a:solidFill>
            <a:round/>
            <a:headEnd type="arrow"/>
            <a:tailEnd type="arrow"/>
          </a:ln>
          <a:effectLst/>
        </p:spPr>
      </p:cxnSp>
      <p:cxnSp>
        <p:nvCxnSpPr>
          <p:cNvPr id="25" name="Straight Arrow Connector 24"/>
          <p:cNvCxnSpPr/>
          <p:nvPr/>
        </p:nvCxnSpPr>
        <p:spPr bwMode="auto">
          <a:xfrm rot="5400000">
            <a:off x="3009483" y="2383633"/>
            <a:ext cx="428628" cy="2"/>
          </a:xfrm>
          <a:prstGeom prst="straightConnector1">
            <a:avLst/>
          </a:prstGeom>
          <a:noFill/>
          <a:ln w="38100" algn="ctr">
            <a:solidFill>
              <a:srgbClr val="C00000"/>
            </a:solidFill>
            <a:round/>
            <a:headEnd type="arrow"/>
            <a:tailEnd type="arrow"/>
          </a:ln>
          <a:effectLst/>
        </p:spPr>
      </p:cxnSp>
      <p:cxnSp>
        <p:nvCxnSpPr>
          <p:cNvPr id="26" name="Straight Arrow Connector 25"/>
          <p:cNvCxnSpPr/>
          <p:nvPr/>
        </p:nvCxnSpPr>
        <p:spPr bwMode="auto">
          <a:xfrm rot="5400000">
            <a:off x="3723861" y="2383633"/>
            <a:ext cx="428628" cy="2"/>
          </a:xfrm>
          <a:prstGeom prst="straightConnector1">
            <a:avLst/>
          </a:prstGeom>
          <a:noFill/>
          <a:ln w="38100" algn="ctr">
            <a:solidFill>
              <a:srgbClr val="C00000"/>
            </a:solidFill>
            <a:round/>
            <a:headEnd type="arrow"/>
            <a:tailEnd type="arrow"/>
          </a:ln>
          <a:effectLst/>
        </p:spPr>
      </p:cxnSp>
      <p:cxnSp>
        <p:nvCxnSpPr>
          <p:cNvPr id="27" name="Straight Arrow Connector 26"/>
          <p:cNvCxnSpPr/>
          <p:nvPr/>
        </p:nvCxnSpPr>
        <p:spPr bwMode="auto">
          <a:xfrm rot="5400000">
            <a:off x="4438239" y="2383633"/>
            <a:ext cx="428628" cy="2"/>
          </a:xfrm>
          <a:prstGeom prst="straightConnector1">
            <a:avLst/>
          </a:prstGeom>
          <a:noFill/>
          <a:ln w="38100" algn="ctr">
            <a:solidFill>
              <a:srgbClr val="C00000"/>
            </a:solidFill>
            <a:round/>
            <a:headEnd type="arrow"/>
            <a:tailEnd type="arrow"/>
          </a:ln>
          <a:effectLst/>
        </p:spPr>
      </p:cxnSp>
      <p:cxnSp>
        <p:nvCxnSpPr>
          <p:cNvPr id="28" name="Straight Arrow Connector 27"/>
          <p:cNvCxnSpPr/>
          <p:nvPr/>
        </p:nvCxnSpPr>
        <p:spPr bwMode="auto">
          <a:xfrm rot="5400000">
            <a:off x="5152617" y="2383633"/>
            <a:ext cx="428628" cy="2"/>
          </a:xfrm>
          <a:prstGeom prst="straightConnector1">
            <a:avLst/>
          </a:prstGeom>
          <a:noFill/>
          <a:ln w="38100" algn="ctr">
            <a:solidFill>
              <a:srgbClr val="C00000"/>
            </a:solidFill>
            <a:round/>
            <a:headEnd type="arrow"/>
            <a:tailEnd type="arrow"/>
          </a:ln>
          <a:effectLst/>
        </p:spPr>
      </p:cxnSp>
      <p:sp>
        <p:nvSpPr>
          <p:cNvPr id="29" name="Oval 28"/>
          <p:cNvSpPr/>
          <p:nvPr/>
        </p:nvSpPr>
        <p:spPr>
          <a:xfrm>
            <a:off x="2366542" y="2669386"/>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30" name="Oval 29"/>
          <p:cNvSpPr/>
          <p:nvPr/>
        </p:nvSpPr>
        <p:spPr>
          <a:xfrm>
            <a:off x="5224062" y="2669386"/>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Oval 30"/>
          <p:cNvSpPr/>
          <p:nvPr/>
        </p:nvSpPr>
        <p:spPr>
          <a:xfrm>
            <a:off x="5081186" y="2883700"/>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p:cNvSpPr/>
          <p:nvPr/>
        </p:nvSpPr>
        <p:spPr>
          <a:xfrm>
            <a:off x="4795434" y="2669386"/>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Oval 32"/>
          <p:cNvSpPr/>
          <p:nvPr/>
        </p:nvSpPr>
        <p:spPr>
          <a:xfrm>
            <a:off x="4581120" y="2812262"/>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Oval 33"/>
          <p:cNvSpPr/>
          <p:nvPr/>
        </p:nvSpPr>
        <p:spPr>
          <a:xfrm>
            <a:off x="4295368" y="2740824"/>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Oval 34"/>
          <p:cNvSpPr/>
          <p:nvPr/>
        </p:nvSpPr>
        <p:spPr>
          <a:xfrm>
            <a:off x="3938178" y="2669386"/>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6" name="Oval 35"/>
          <p:cNvSpPr/>
          <p:nvPr/>
        </p:nvSpPr>
        <p:spPr>
          <a:xfrm>
            <a:off x="3652426" y="2740824"/>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7" name="Oval 36"/>
          <p:cNvSpPr/>
          <p:nvPr/>
        </p:nvSpPr>
        <p:spPr>
          <a:xfrm>
            <a:off x="3438112" y="259794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8" name="Oval 37"/>
          <p:cNvSpPr/>
          <p:nvPr/>
        </p:nvSpPr>
        <p:spPr>
          <a:xfrm>
            <a:off x="4795434" y="3098014"/>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9" name="Oval 38"/>
          <p:cNvSpPr/>
          <p:nvPr/>
        </p:nvSpPr>
        <p:spPr>
          <a:xfrm>
            <a:off x="2518942" y="2821786"/>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0" name="Oval 39"/>
          <p:cNvSpPr/>
          <p:nvPr/>
        </p:nvSpPr>
        <p:spPr>
          <a:xfrm>
            <a:off x="2866608" y="2669386"/>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1" name="Oval 40"/>
          <p:cNvSpPr/>
          <p:nvPr/>
        </p:nvSpPr>
        <p:spPr>
          <a:xfrm>
            <a:off x="2795170" y="3098014"/>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2" name="Oval 41"/>
          <p:cNvSpPr/>
          <p:nvPr/>
        </p:nvSpPr>
        <p:spPr>
          <a:xfrm>
            <a:off x="3009484" y="2812262"/>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3" name="Oval 42"/>
          <p:cNvSpPr/>
          <p:nvPr/>
        </p:nvSpPr>
        <p:spPr>
          <a:xfrm>
            <a:off x="2295104" y="3026576"/>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4" name="Oval 43"/>
          <p:cNvSpPr/>
          <p:nvPr/>
        </p:nvSpPr>
        <p:spPr>
          <a:xfrm>
            <a:off x="3295236" y="2740824"/>
            <a:ext cx="285752" cy="285752"/>
          </a:xfrm>
          <a:prstGeom prst="ellipse">
            <a:avLst/>
          </a:prstGeom>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45" name="Oval 44"/>
          <p:cNvSpPr/>
          <p:nvPr/>
        </p:nvSpPr>
        <p:spPr>
          <a:xfrm>
            <a:off x="4152492" y="2597948"/>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6" name="Oval 45"/>
          <p:cNvSpPr/>
          <p:nvPr/>
        </p:nvSpPr>
        <p:spPr>
          <a:xfrm>
            <a:off x="5224062" y="3098014"/>
            <a:ext cx="285752" cy="285752"/>
          </a:xfrm>
          <a:prstGeom prst="ellipse">
            <a:avLst/>
          </a:prstGeom>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7" name="Rounded Rectangle 46"/>
          <p:cNvSpPr/>
          <p:nvPr/>
        </p:nvSpPr>
        <p:spPr>
          <a:xfrm>
            <a:off x="6409480"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7123860"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7838240"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8552620"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9267000" y="1597816"/>
            <a:ext cx="571504" cy="571504"/>
          </a:xfrm>
          <a:prstGeom prst="roundRect">
            <a:avLst/>
          </a:prstGeom>
          <a:solidFill>
            <a:schemeClr val="tx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bwMode="blackGray">
          <a:xfrm>
            <a:off x="6367070" y="2526510"/>
            <a:ext cx="3571900" cy="2643317"/>
          </a:xfrm>
          <a:prstGeom prst="roundRect">
            <a:avLst>
              <a:gd name="adj" fmla="val 5372"/>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109728" tIns="54864" rIns="109728" bIns="54864" anchor="ctr"/>
          <a:lstStyle/>
          <a:p>
            <a:pPr algn="ctr" defTabSz="1096963">
              <a:defRPr/>
            </a:pPr>
            <a:endParaRPr lang="en-US" sz="2800" dirty="0">
              <a:solidFill>
                <a:schemeClr val="tx1"/>
              </a:solidFill>
            </a:endParaRPr>
          </a:p>
        </p:txBody>
      </p:sp>
      <p:sp>
        <p:nvSpPr>
          <p:cNvPr id="53" name="Rounded Rectangle 52"/>
          <p:cNvSpPr/>
          <p:nvPr/>
        </p:nvSpPr>
        <p:spPr bwMode="blackGray">
          <a:xfrm>
            <a:off x="6438508" y="4669630"/>
            <a:ext cx="3042053" cy="428648"/>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2000" dirty="0" smtClean="0">
                <a:solidFill>
                  <a:schemeClr val="bg1"/>
                </a:solidFill>
              </a:rPr>
              <a:t>Windows OS</a:t>
            </a:r>
            <a:endParaRPr lang="en-US" sz="2000" dirty="0">
              <a:solidFill>
                <a:schemeClr val="bg1"/>
              </a:solidFill>
            </a:endParaRPr>
          </a:p>
        </p:txBody>
      </p:sp>
      <p:sp>
        <p:nvSpPr>
          <p:cNvPr id="54" name="Rounded Rectangle 53"/>
          <p:cNvSpPr/>
          <p:nvPr/>
        </p:nvSpPr>
        <p:spPr bwMode="blackGray">
          <a:xfrm>
            <a:off x="9480561" y="4669630"/>
            <a:ext cx="419038" cy="428648"/>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lang="en-US" sz="2000" dirty="0">
              <a:solidFill>
                <a:schemeClr val="tx1"/>
              </a:solidFill>
            </a:endParaRPr>
          </a:p>
        </p:txBody>
      </p:sp>
      <p:pic>
        <p:nvPicPr>
          <p:cNvPr id="55" name="Rectangle 454703"/>
          <p:cNvPicPr>
            <a:picLocks noChangeAspect="1" noChangeArrowheads="1"/>
          </p:cNvPicPr>
          <p:nvPr/>
        </p:nvPicPr>
        <p:blipFill>
          <a:blip r:embed="rId6" cstate="print"/>
          <a:srcRect/>
          <a:stretch>
            <a:fillRect/>
          </a:stretch>
        </p:blipFill>
        <p:spPr bwMode="auto">
          <a:xfrm>
            <a:off x="9469184" y="4702579"/>
            <a:ext cx="440806" cy="384194"/>
          </a:xfrm>
          <a:prstGeom prst="rect">
            <a:avLst/>
          </a:prstGeom>
          <a:noFill/>
          <a:ln w="9525">
            <a:noFill/>
            <a:miter lim="800000"/>
            <a:headEnd/>
            <a:tailEnd/>
          </a:ln>
          <a:effectLst/>
        </p:spPr>
      </p:pic>
      <p:sp>
        <p:nvSpPr>
          <p:cNvPr id="56" name="Up-Down Arrow 55"/>
          <p:cNvSpPr/>
          <p:nvPr/>
        </p:nvSpPr>
        <p:spPr>
          <a:xfrm>
            <a:off x="7938706" y="3955270"/>
            <a:ext cx="500066" cy="642942"/>
          </a:xfrm>
          <a:prstGeom prst="upDownArrow">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57" name="Picture 4" descr="E:\DVD_ART34\Logos\Microsoft Office 2007 - all products\Word 2007\Office Word 2007 Product Icon.png"/>
          <p:cNvPicPr>
            <a:picLocks noChangeAspect="1" noChangeArrowheads="1"/>
          </p:cNvPicPr>
          <p:nvPr/>
        </p:nvPicPr>
        <p:blipFill>
          <a:blip r:embed="rId7" cstate="print"/>
          <a:srcRect/>
          <a:stretch>
            <a:fillRect/>
          </a:stretch>
        </p:blipFill>
        <p:spPr bwMode="auto">
          <a:xfrm>
            <a:off x="8624058" y="1669255"/>
            <a:ext cx="410734" cy="428628"/>
          </a:xfrm>
          <a:prstGeom prst="rect">
            <a:avLst/>
          </a:prstGeom>
          <a:noFill/>
          <a:effectLst/>
        </p:spPr>
      </p:pic>
      <p:pic>
        <p:nvPicPr>
          <p:cNvPr id="58" name="Picture 6" descr="Adobe%20Reader%208.png"/>
          <p:cNvPicPr>
            <a:picLocks noChangeAspect="1"/>
          </p:cNvPicPr>
          <p:nvPr/>
        </p:nvPicPr>
        <p:blipFill>
          <a:blip r:embed="rId8" cstate="print"/>
          <a:stretch>
            <a:fillRect/>
          </a:stretch>
        </p:blipFill>
        <p:spPr>
          <a:xfrm>
            <a:off x="9338439" y="1661911"/>
            <a:ext cx="428628" cy="449690"/>
          </a:xfrm>
          <a:prstGeom prst="rect">
            <a:avLst/>
          </a:prstGeom>
          <a:effectLst/>
        </p:spPr>
      </p:pic>
      <p:pic>
        <p:nvPicPr>
          <p:cNvPr id="59" name="Picture 4" descr="C:\Program Files\Microsoft Resource DVD Artwork\DVD_ART\Artwork_Imagery\HARDWARE_IMAGERY\Illustration - Misc Hardware\Windows Vista Illustration Icons\IE.png"/>
          <p:cNvPicPr>
            <a:picLocks noChangeAspect="1" noChangeArrowheads="1"/>
          </p:cNvPicPr>
          <p:nvPr/>
        </p:nvPicPr>
        <p:blipFill>
          <a:blip r:embed="rId9" cstate="print"/>
          <a:srcRect/>
          <a:stretch>
            <a:fillRect/>
          </a:stretch>
        </p:blipFill>
        <p:spPr bwMode="auto">
          <a:xfrm>
            <a:off x="7878682" y="1653756"/>
            <a:ext cx="481016" cy="481016"/>
          </a:xfrm>
          <a:prstGeom prst="rect">
            <a:avLst/>
          </a:prstGeom>
          <a:noFill/>
          <a:effectLst/>
        </p:spPr>
      </p:pic>
      <p:sp>
        <p:nvSpPr>
          <p:cNvPr id="60" name="Rounded Rectangle 59"/>
          <p:cNvSpPr/>
          <p:nvPr/>
        </p:nvSpPr>
        <p:spPr bwMode="blackGray">
          <a:xfrm>
            <a:off x="6438508" y="3526642"/>
            <a:ext cx="3429024" cy="357210"/>
          </a:xfrm>
          <a:prstGeom prst="roundRect">
            <a:avLst/>
          </a:prstGeom>
          <a:solidFill>
            <a:srgbClr val="FFCC66"/>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r>
              <a:rPr lang="en-US" sz="2000" dirty="0" smtClean="0">
                <a:solidFill>
                  <a:schemeClr val="bg1"/>
                </a:solidFill>
              </a:rPr>
              <a:t>Windows API</a:t>
            </a:r>
            <a:endParaRPr lang="en-US" sz="2000" dirty="0">
              <a:solidFill>
                <a:schemeClr val="bg1"/>
              </a:solidFill>
            </a:endParaRPr>
          </a:p>
        </p:txBody>
      </p:sp>
      <p:sp>
        <p:nvSpPr>
          <p:cNvPr id="61" name="Rounded Rectangle 60"/>
          <p:cNvSpPr/>
          <p:nvPr/>
        </p:nvSpPr>
        <p:spPr bwMode="blackGray">
          <a:xfrm>
            <a:off x="6438508" y="3169452"/>
            <a:ext cx="3429024" cy="285752"/>
          </a:xfrm>
          <a:prstGeom prst="roundRect">
            <a:avLst/>
          </a:prstGeom>
          <a:solidFill>
            <a:schemeClr val="tx2"/>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nchorCtr="0"/>
          <a:lstStyle/>
          <a:p>
            <a:pPr algn="ctr" defTabSz="1096963">
              <a:defRPr/>
            </a:pPr>
            <a:r>
              <a:rPr lang="en-US" sz="2000" dirty="0" smtClean="0">
                <a:solidFill>
                  <a:schemeClr val="tx1"/>
                </a:solidFill>
              </a:rPr>
              <a:t>Segmentation Runtime</a:t>
            </a:r>
            <a:endParaRPr lang="en-US" sz="2000" dirty="0">
              <a:solidFill>
                <a:schemeClr val="tx1"/>
              </a:solidFill>
            </a:endParaRPr>
          </a:p>
        </p:txBody>
      </p:sp>
      <p:cxnSp>
        <p:nvCxnSpPr>
          <p:cNvPr id="62" name="Straight Arrow Connector 61"/>
          <p:cNvCxnSpPr/>
          <p:nvPr/>
        </p:nvCxnSpPr>
        <p:spPr bwMode="auto">
          <a:xfrm rot="5400000">
            <a:off x="6480919" y="2383633"/>
            <a:ext cx="428628" cy="2"/>
          </a:xfrm>
          <a:prstGeom prst="straightConnector1">
            <a:avLst/>
          </a:prstGeom>
          <a:noFill/>
          <a:ln w="38100" algn="ctr">
            <a:solidFill>
              <a:srgbClr val="C00000"/>
            </a:solidFill>
            <a:round/>
            <a:headEnd type="arrow"/>
            <a:tailEnd type="arrow"/>
          </a:ln>
          <a:effectLst/>
        </p:spPr>
      </p:cxnSp>
      <p:cxnSp>
        <p:nvCxnSpPr>
          <p:cNvPr id="63" name="Straight Arrow Connector 62"/>
          <p:cNvCxnSpPr/>
          <p:nvPr/>
        </p:nvCxnSpPr>
        <p:spPr bwMode="auto">
          <a:xfrm rot="5400000">
            <a:off x="7195297" y="2383633"/>
            <a:ext cx="428628" cy="2"/>
          </a:xfrm>
          <a:prstGeom prst="straightConnector1">
            <a:avLst/>
          </a:prstGeom>
          <a:noFill/>
          <a:ln w="38100" algn="ctr">
            <a:solidFill>
              <a:srgbClr val="C00000"/>
            </a:solidFill>
            <a:round/>
            <a:headEnd type="arrow"/>
            <a:tailEnd type="arrow"/>
          </a:ln>
          <a:effectLst/>
        </p:spPr>
      </p:cxnSp>
      <p:cxnSp>
        <p:nvCxnSpPr>
          <p:cNvPr id="64" name="Straight Arrow Connector 63"/>
          <p:cNvCxnSpPr/>
          <p:nvPr/>
        </p:nvCxnSpPr>
        <p:spPr bwMode="auto">
          <a:xfrm rot="5400000">
            <a:off x="7909675" y="2383633"/>
            <a:ext cx="428628" cy="2"/>
          </a:xfrm>
          <a:prstGeom prst="straightConnector1">
            <a:avLst/>
          </a:prstGeom>
          <a:noFill/>
          <a:ln w="38100" algn="ctr">
            <a:solidFill>
              <a:srgbClr val="C00000"/>
            </a:solidFill>
            <a:round/>
            <a:headEnd type="arrow"/>
            <a:tailEnd type="arrow"/>
          </a:ln>
          <a:effectLst/>
        </p:spPr>
      </p:cxnSp>
      <p:cxnSp>
        <p:nvCxnSpPr>
          <p:cNvPr id="65" name="Straight Arrow Connector 64"/>
          <p:cNvCxnSpPr/>
          <p:nvPr/>
        </p:nvCxnSpPr>
        <p:spPr bwMode="auto">
          <a:xfrm rot="5400000">
            <a:off x="8624053" y="2383633"/>
            <a:ext cx="428628" cy="2"/>
          </a:xfrm>
          <a:prstGeom prst="straightConnector1">
            <a:avLst/>
          </a:prstGeom>
          <a:noFill/>
          <a:ln w="38100" algn="ctr">
            <a:solidFill>
              <a:srgbClr val="C00000"/>
            </a:solidFill>
            <a:round/>
            <a:headEnd type="arrow"/>
            <a:tailEnd type="arrow"/>
          </a:ln>
          <a:effectLst/>
        </p:spPr>
      </p:cxnSp>
      <p:cxnSp>
        <p:nvCxnSpPr>
          <p:cNvPr id="66" name="Straight Arrow Connector 65"/>
          <p:cNvCxnSpPr/>
          <p:nvPr/>
        </p:nvCxnSpPr>
        <p:spPr bwMode="auto">
          <a:xfrm rot="5400000">
            <a:off x="9338431" y="2383633"/>
            <a:ext cx="428628" cy="2"/>
          </a:xfrm>
          <a:prstGeom prst="straightConnector1">
            <a:avLst/>
          </a:prstGeom>
          <a:noFill/>
          <a:ln w="38100" algn="ctr">
            <a:solidFill>
              <a:srgbClr val="C00000"/>
            </a:solidFill>
            <a:round/>
            <a:headEnd type="arrow"/>
            <a:tailEnd type="arrow"/>
          </a:ln>
          <a:effectLst/>
        </p:spPr>
      </p:cxnSp>
      <p:cxnSp>
        <p:nvCxnSpPr>
          <p:cNvPr id="67" name="Straight Arrow Connector 66"/>
          <p:cNvCxnSpPr/>
          <p:nvPr/>
        </p:nvCxnSpPr>
        <p:spPr bwMode="auto">
          <a:xfrm rot="5400000">
            <a:off x="6652823" y="5384029"/>
            <a:ext cx="571504" cy="2"/>
          </a:xfrm>
          <a:prstGeom prst="straightConnector1">
            <a:avLst/>
          </a:prstGeom>
          <a:noFill/>
          <a:ln w="50800" algn="ctr">
            <a:solidFill>
              <a:srgbClr val="C00000"/>
            </a:solidFill>
            <a:round/>
            <a:headEnd type="arrow"/>
            <a:tailEnd type="arrow"/>
          </a:ln>
          <a:effectLst/>
        </p:spPr>
      </p:cxnSp>
      <p:sp>
        <p:nvSpPr>
          <p:cNvPr id="68" name="Rounded Rectangular Callout 67"/>
          <p:cNvSpPr/>
          <p:nvPr/>
        </p:nvSpPr>
        <p:spPr>
          <a:xfrm>
            <a:off x="7295764" y="5526906"/>
            <a:ext cx="3214710" cy="642942"/>
          </a:xfrm>
          <a:prstGeom prst="wedgeRoundRectCallout">
            <a:avLst>
              <a:gd name="adj1" fmla="val -57371"/>
              <a:gd name="adj2" fmla="val 7937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69" name="TextBox 68"/>
          <p:cNvSpPr txBox="1"/>
          <p:nvPr/>
        </p:nvSpPr>
        <p:spPr>
          <a:xfrm>
            <a:off x="6867136" y="1026312"/>
            <a:ext cx="2565126" cy="400110"/>
          </a:xfrm>
          <a:prstGeom prst="rect">
            <a:avLst/>
          </a:prstGeom>
          <a:noFill/>
        </p:spPr>
        <p:txBody>
          <a:bodyPr wrap="none" rtlCol="0">
            <a:spAutoFit/>
          </a:bodyPr>
          <a:lstStyle/>
          <a:p>
            <a:r>
              <a:rPr lang="en-US" sz="2000" dirty="0" smtClean="0">
                <a:latin typeface="+mn-lt"/>
              </a:rPr>
              <a:t>Profile Segmentation</a:t>
            </a:r>
          </a:p>
        </p:txBody>
      </p:sp>
      <p:sp>
        <p:nvSpPr>
          <p:cNvPr id="70" name="TextBox 69"/>
          <p:cNvSpPr txBox="1"/>
          <p:nvPr/>
        </p:nvSpPr>
        <p:spPr>
          <a:xfrm>
            <a:off x="2858197" y="1026312"/>
            <a:ext cx="2151551" cy="400110"/>
          </a:xfrm>
          <a:prstGeom prst="rect">
            <a:avLst/>
          </a:prstGeom>
          <a:noFill/>
        </p:spPr>
        <p:txBody>
          <a:bodyPr wrap="none" rtlCol="0">
            <a:spAutoFit/>
          </a:bodyPr>
          <a:lstStyle/>
          <a:p>
            <a:r>
              <a:rPr lang="en-US" sz="2000" dirty="0" smtClean="0">
                <a:latin typeface="+mn-lt"/>
              </a:rPr>
              <a:t>Profile Streaming</a:t>
            </a:r>
          </a:p>
        </p:txBody>
      </p:sp>
      <p:sp>
        <p:nvSpPr>
          <p:cNvPr id="71" name="TextBox 70"/>
          <p:cNvSpPr txBox="1"/>
          <p:nvPr/>
        </p:nvSpPr>
        <p:spPr>
          <a:xfrm>
            <a:off x="2223666" y="4098146"/>
            <a:ext cx="1402948" cy="338554"/>
          </a:xfrm>
          <a:prstGeom prst="rect">
            <a:avLst/>
          </a:prstGeom>
          <a:noFill/>
          <a:effectLst/>
        </p:spPr>
        <p:txBody>
          <a:bodyPr wrap="none" rtlCol="0">
            <a:spAutoFit/>
          </a:bodyPr>
          <a:lstStyle/>
          <a:p>
            <a:r>
              <a:rPr lang="en-US" sz="1600" dirty="0" smtClean="0"/>
              <a:t>User Session</a:t>
            </a:r>
            <a:endParaRPr lang="en-US" sz="1600" dirty="0"/>
          </a:p>
        </p:txBody>
      </p:sp>
      <p:sp>
        <p:nvSpPr>
          <p:cNvPr id="72" name="TextBox 71"/>
          <p:cNvSpPr txBox="1"/>
          <p:nvPr/>
        </p:nvSpPr>
        <p:spPr>
          <a:xfrm>
            <a:off x="6438508" y="4098146"/>
            <a:ext cx="1402948" cy="338554"/>
          </a:xfrm>
          <a:prstGeom prst="rect">
            <a:avLst/>
          </a:prstGeom>
          <a:noFill/>
          <a:effectLst/>
        </p:spPr>
        <p:txBody>
          <a:bodyPr wrap="none" rtlCol="0">
            <a:spAutoFit/>
          </a:bodyPr>
          <a:lstStyle/>
          <a:p>
            <a:r>
              <a:rPr lang="en-US" sz="1600" dirty="0" smtClean="0"/>
              <a:t>User Session</a:t>
            </a:r>
            <a:endParaRPr lang="en-US" sz="1600" dirty="0"/>
          </a:p>
        </p:txBody>
      </p:sp>
      <p:cxnSp>
        <p:nvCxnSpPr>
          <p:cNvPr id="73" name="Elbow Connector 72"/>
          <p:cNvCxnSpPr/>
          <p:nvPr/>
        </p:nvCxnSpPr>
        <p:spPr>
          <a:xfrm rot="16200000" flipH="1">
            <a:off x="3852563" y="4384108"/>
            <a:ext cx="1330885" cy="1097585"/>
          </a:xfrm>
          <a:prstGeom prst="bentConnector3">
            <a:avLst>
              <a:gd name="adj1" fmla="val 265"/>
            </a:avLst>
          </a:prstGeom>
          <a:ln w="50800">
            <a:solidFill>
              <a:srgbClr val="C00000"/>
            </a:solidFill>
            <a:headEnd type="oval"/>
            <a:tailEnd type="arrow"/>
          </a:ln>
          <a:effectLst/>
        </p:spPr>
        <p:style>
          <a:lnRef idx="1">
            <a:schemeClr val="accent1"/>
          </a:lnRef>
          <a:fillRef idx="0">
            <a:schemeClr val="accent1"/>
          </a:fillRef>
          <a:effectRef idx="0">
            <a:schemeClr val="accent1"/>
          </a:effectRef>
          <a:fontRef idx="minor">
            <a:schemeClr val="tx1"/>
          </a:fontRef>
        </p:style>
      </p:cxnSp>
      <p:sp>
        <p:nvSpPr>
          <p:cNvPr id="74" name="Cloud Callout 73"/>
          <p:cNvSpPr/>
          <p:nvPr/>
        </p:nvSpPr>
        <p:spPr>
          <a:xfrm>
            <a:off x="2437980" y="5455468"/>
            <a:ext cx="2000264" cy="857256"/>
          </a:xfrm>
          <a:prstGeom prst="cloudCallout">
            <a:avLst>
              <a:gd name="adj1" fmla="val 70595"/>
              <a:gd name="adj2" fmla="val 1951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5" name="Picture 74" descr="column_48.png"/>
          <p:cNvPicPr>
            <a:picLocks noChangeAspect="1"/>
          </p:cNvPicPr>
          <p:nvPr/>
        </p:nvPicPr>
        <p:blipFill>
          <a:blip r:embed="rId10" cstate="print"/>
          <a:stretch>
            <a:fillRect/>
          </a:stretch>
        </p:blipFill>
        <p:spPr>
          <a:xfrm>
            <a:off x="2866608" y="5669782"/>
            <a:ext cx="457200" cy="457200"/>
          </a:xfrm>
          <a:prstGeom prst="rect">
            <a:avLst/>
          </a:prstGeom>
          <a:effectLst/>
        </p:spPr>
      </p:pic>
      <p:pic>
        <p:nvPicPr>
          <p:cNvPr id="76" name="Picture 75" descr="row_48.png"/>
          <p:cNvPicPr>
            <a:picLocks noChangeAspect="1"/>
          </p:cNvPicPr>
          <p:nvPr/>
        </p:nvPicPr>
        <p:blipFill>
          <a:blip r:embed="rId11" cstate="print"/>
          <a:stretch>
            <a:fillRect/>
          </a:stretch>
        </p:blipFill>
        <p:spPr>
          <a:xfrm>
            <a:off x="3438112" y="5598344"/>
            <a:ext cx="457200" cy="457200"/>
          </a:xfrm>
          <a:prstGeom prst="rect">
            <a:avLst/>
          </a:prstGeom>
          <a:effectLst/>
        </p:spPr>
      </p:pic>
      <p:sp>
        <p:nvSpPr>
          <p:cNvPr id="77" name="Rounded Rectangle 76"/>
          <p:cNvSpPr/>
          <p:nvPr/>
        </p:nvSpPr>
        <p:spPr bwMode="blackGray">
          <a:xfrm>
            <a:off x="6438508" y="2812262"/>
            <a:ext cx="3929090" cy="285752"/>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91440" tIns="54864" rIns="0" bIns="54864" anchor="ctr" anchorCtr="0"/>
          <a:lstStyle/>
          <a:p>
            <a:pPr algn="r" defTabSz="1096963">
              <a:defRPr/>
            </a:pPr>
            <a:r>
              <a:rPr lang="en-US" sz="1200" dirty="0" smtClean="0">
                <a:solidFill>
                  <a:schemeClr val="bg1"/>
                </a:solidFill>
              </a:rPr>
              <a:t>Base</a:t>
            </a:r>
            <a:endParaRPr lang="en-US" sz="1200" dirty="0">
              <a:solidFill>
                <a:schemeClr val="bg1"/>
              </a:solidFill>
            </a:endParaRPr>
          </a:p>
        </p:txBody>
      </p:sp>
      <p:sp>
        <p:nvSpPr>
          <p:cNvPr id="78" name="Rounded Rectangle 77"/>
          <p:cNvSpPr/>
          <p:nvPr/>
        </p:nvSpPr>
        <p:spPr bwMode="blackGray">
          <a:xfrm>
            <a:off x="6438508" y="2597948"/>
            <a:ext cx="561980" cy="428628"/>
          </a:xfrm>
          <a:prstGeom prst="roundRect">
            <a:avLst/>
          </a:prstGeom>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lIns="109728" tIns="54864" rIns="109728" bIns="54864" anchor="ctr" anchorCtr="0"/>
          <a:lstStyle/>
          <a:p>
            <a:pPr algn="ctr" defTabSz="1096963">
              <a:defRPr/>
            </a:pPr>
            <a:endParaRPr lang="en-US" sz="2000" dirty="0">
              <a:solidFill>
                <a:schemeClr val="bg1"/>
              </a:solidFill>
            </a:endParaRPr>
          </a:p>
        </p:txBody>
      </p:sp>
      <p:sp>
        <p:nvSpPr>
          <p:cNvPr id="79" name="Rounded Rectangle 78"/>
          <p:cNvSpPr/>
          <p:nvPr/>
        </p:nvSpPr>
        <p:spPr bwMode="blackGray">
          <a:xfrm>
            <a:off x="7152888" y="2597948"/>
            <a:ext cx="561980" cy="428628"/>
          </a:xfrm>
          <a:prstGeom prst="roundRect">
            <a:avLst/>
          </a:prstGeom>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lIns="109728" tIns="54864" rIns="109728" bIns="54864" anchor="ctr" anchorCtr="0"/>
          <a:lstStyle/>
          <a:p>
            <a:pPr algn="ctr" defTabSz="1096963">
              <a:defRPr/>
            </a:pPr>
            <a:endParaRPr lang="en-US" sz="2000" dirty="0">
              <a:solidFill>
                <a:schemeClr val="bg1"/>
              </a:solidFill>
            </a:endParaRPr>
          </a:p>
        </p:txBody>
      </p:sp>
      <p:sp>
        <p:nvSpPr>
          <p:cNvPr id="80" name="Rounded Rectangle 79"/>
          <p:cNvSpPr/>
          <p:nvPr/>
        </p:nvSpPr>
        <p:spPr bwMode="blackGray">
          <a:xfrm>
            <a:off x="7867268" y="2597948"/>
            <a:ext cx="561980" cy="42862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lIns="109728" tIns="54864" rIns="109728" bIns="54864" anchor="ctr" anchorCtr="0"/>
          <a:lstStyle/>
          <a:p>
            <a:pPr algn="ctr" defTabSz="1096963">
              <a:defRPr/>
            </a:pPr>
            <a:endParaRPr lang="en-US" sz="2000" dirty="0">
              <a:solidFill>
                <a:schemeClr val="bg1"/>
              </a:solidFill>
            </a:endParaRPr>
          </a:p>
        </p:txBody>
      </p:sp>
      <p:sp>
        <p:nvSpPr>
          <p:cNvPr id="81" name="Rounded Rectangle 80"/>
          <p:cNvSpPr/>
          <p:nvPr/>
        </p:nvSpPr>
        <p:spPr bwMode="blackGray">
          <a:xfrm>
            <a:off x="8581648" y="2597948"/>
            <a:ext cx="561980" cy="42862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lIns="109728" tIns="54864" rIns="109728" bIns="54864" anchor="ctr" anchorCtr="0"/>
          <a:lstStyle/>
          <a:p>
            <a:pPr algn="ctr" defTabSz="1096963">
              <a:defRPr/>
            </a:pPr>
            <a:endParaRPr lang="en-US" sz="2000" dirty="0">
              <a:solidFill>
                <a:schemeClr val="bg1"/>
              </a:solidFill>
            </a:endParaRPr>
          </a:p>
        </p:txBody>
      </p:sp>
      <p:sp>
        <p:nvSpPr>
          <p:cNvPr id="82" name="Rounded Rectangle 81"/>
          <p:cNvSpPr/>
          <p:nvPr/>
        </p:nvSpPr>
        <p:spPr bwMode="blackGray">
          <a:xfrm>
            <a:off x="9296028" y="2597948"/>
            <a:ext cx="561980" cy="428628"/>
          </a:xfrm>
          <a:prstGeom prst="roundRect">
            <a:avLst/>
          </a:prstGeom>
          <a:ln>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lIns="109728" tIns="54864" rIns="109728" bIns="54864" anchor="ctr" anchorCtr="0"/>
          <a:lstStyle/>
          <a:p>
            <a:pPr algn="ctr" defTabSz="1096963">
              <a:defRPr/>
            </a:pPr>
            <a:endParaRPr lang="en-US" sz="2000" dirty="0">
              <a:solidFill>
                <a:schemeClr val="bg1"/>
              </a:solidFill>
            </a:endParaRPr>
          </a:p>
        </p:txBody>
      </p:sp>
      <p:cxnSp>
        <p:nvCxnSpPr>
          <p:cNvPr id="83" name="Shape 122"/>
          <p:cNvCxnSpPr>
            <a:endCxn id="61" idx="3"/>
          </p:cNvCxnSpPr>
          <p:nvPr/>
        </p:nvCxnSpPr>
        <p:spPr>
          <a:xfrm rot="16200000" flipV="1">
            <a:off x="9867532" y="3312328"/>
            <a:ext cx="357190" cy="357190"/>
          </a:xfrm>
          <a:prstGeom prst="bentConnector2">
            <a:avLst/>
          </a:prstGeom>
          <a:ln w="50800">
            <a:solidFill>
              <a:srgbClr val="C00000"/>
            </a:solidFill>
            <a:headEnd type="oval"/>
            <a:tailEnd type="none"/>
          </a:ln>
          <a:effectLst/>
        </p:spPr>
        <p:style>
          <a:lnRef idx="1">
            <a:schemeClr val="accent1"/>
          </a:lnRef>
          <a:fillRef idx="0">
            <a:schemeClr val="accent1"/>
          </a:fillRef>
          <a:effectRef idx="0">
            <a:schemeClr val="accent1"/>
          </a:effectRef>
          <a:fontRef idx="minor">
            <a:schemeClr val="tx1"/>
          </a:fontRef>
        </p:style>
      </p:cxnSp>
      <p:pic>
        <p:nvPicPr>
          <p:cNvPr id="84" name="Picture 8" descr="C:\MyMedia\Images\IconShock\128_indiv\General\document_128.png"/>
          <p:cNvPicPr>
            <a:picLocks noChangeAspect="1" noChangeArrowheads="1"/>
          </p:cNvPicPr>
          <p:nvPr/>
        </p:nvPicPr>
        <p:blipFill>
          <a:blip r:embed="rId12" cstate="print"/>
          <a:srcRect/>
          <a:stretch>
            <a:fillRect/>
          </a:stretch>
        </p:blipFill>
        <p:spPr bwMode="auto">
          <a:xfrm>
            <a:off x="10010408" y="3526642"/>
            <a:ext cx="428628" cy="428628"/>
          </a:xfrm>
          <a:prstGeom prst="rect">
            <a:avLst/>
          </a:prstGeom>
          <a:noFill/>
          <a:effectLst/>
        </p:spPr>
      </p:pic>
      <p:pic>
        <p:nvPicPr>
          <p:cNvPr id="85" name="Picture 8" descr="C:\MyMedia\Images\IconShock\128_indiv\General\document_128.png"/>
          <p:cNvPicPr>
            <a:picLocks noChangeAspect="1" noChangeArrowheads="1"/>
          </p:cNvPicPr>
          <p:nvPr/>
        </p:nvPicPr>
        <p:blipFill>
          <a:blip r:embed="rId12" cstate="print"/>
          <a:srcRect/>
          <a:stretch>
            <a:fillRect/>
          </a:stretch>
        </p:blipFill>
        <p:spPr bwMode="auto">
          <a:xfrm>
            <a:off x="10081846" y="3679042"/>
            <a:ext cx="428628" cy="428628"/>
          </a:xfrm>
          <a:prstGeom prst="rect">
            <a:avLst/>
          </a:prstGeom>
          <a:noFill/>
          <a:effectLst/>
        </p:spPr>
      </p:pic>
      <p:pic>
        <p:nvPicPr>
          <p:cNvPr id="86" name="Picture 8" descr="C:\MyMedia\Images\IconShock\128_indiv\General\document_128.png"/>
          <p:cNvPicPr>
            <a:picLocks noChangeAspect="1" noChangeArrowheads="1"/>
          </p:cNvPicPr>
          <p:nvPr/>
        </p:nvPicPr>
        <p:blipFill>
          <a:blip r:embed="rId12" cstate="print"/>
          <a:srcRect/>
          <a:stretch>
            <a:fillRect/>
          </a:stretch>
        </p:blipFill>
        <p:spPr bwMode="auto">
          <a:xfrm>
            <a:off x="10153284" y="3831442"/>
            <a:ext cx="428628" cy="428628"/>
          </a:xfrm>
          <a:prstGeom prst="rect">
            <a:avLst/>
          </a:prstGeom>
          <a:noFill/>
          <a:effectLst/>
        </p:spPr>
      </p:pic>
      <p:pic>
        <p:nvPicPr>
          <p:cNvPr id="87" name="Picture 86" descr="Printer.png"/>
          <p:cNvPicPr>
            <a:picLocks noChangeAspect="1"/>
          </p:cNvPicPr>
          <p:nvPr/>
        </p:nvPicPr>
        <p:blipFill>
          <a:blip r:embed="rId13" cstate="print"/>
          <a:stretch>
            <a:fillRect/>
          </a:stretch>
        </p:blipFill>
        <p:spPr>
          <a:xfrm>
            <a:off x="2983264" y="1653756"/>
            <a:ext cx="454848" cy="454848"/>
          </a:xfrm>
          <a:prstGeom prst="rect">
            <a:avLst/>
          </a:prstGeom>
        </p:spPr>
      </p:pic>
      <p:grpSp>
        <p:nvGrpSpPr>
          <p:cNvPr id="88" name="Group 87"/>
          <p:cNvGrpSpPr>
            <a:grpSpLocks noChangeAspect="1"/>
          </p:cNvGrpSpPr>
          <p:nvPr/>
        </p:nvGrpSpPr>
        <p:grpSpPr>
          <a:xfrm>
            <a:off x="2302918" y="1705629"/>
            <a:ext cx="432048" cy="362253"/>
            <a:chOff x="5220072" y="3962278"/>
            <a:chExt cx="2000264" cy="1677136"/>
          </a:xfrm>
        </p:grpSpPr>
        <p:pic>
          <p:nvPicPr>
            <p:cNvPr id="89" name="Picture 17" descr="Vista.gif"/>
            <p:cNvPicPr>
              <a:picLocks noChangeAspect="1"/>
            </p:cNvPicPr>
            <p:nvPr/>
          </p:nvPicPr>
          <p:blipFill>
            <a:blip r:embed="rId14" cstate="print"/>
            <a:srcRect/>
            <a:stretch>
              <a:fillRect/>
            </a:stretch>
          </p:blipFill>
          <p:spPr bwMode="auto">
            <a:xfrm>
              <a:off x="5220072" y="3968605"/>
              <a:ext cx="2000264" cy="1670809"/>
            </a:xfrm>
            <a:prstGeom prst="rect">
              <a:avLst/>
            </a:prstGeom>
            <a:noFill/>
            <a:ln w="9525">
              <a:noFill/>
              <a:miter lim="800000"/>
              <a:headEnd/>
              <a:tailEnd/>
            </a:ln>
            <a:effectLst/>
          </p:spPr>
        </p:pic>
        <p:sp>
          <p:nvSpPr>
            <p:cNvPr id="90" name="Rectangle 89"/>
            <p:cNvSpPr>
              <a:spLocks noChangeArrowheads="1"/>
            </p:cNvSpPr>
            <p:nvPr/>
          </p:nvSpPr>
          <p:spPr bwMode="auto">
            <a:xfrm>
              <a:off x="5233982" y="3962278"/>
              <a:ext cx="1981200" cy="1676400"/>
            </a:xfrm>
            <a:prstGeom prst="rect">
              <a:avLst/>
            </a:prstGeom>
            <a:noFill/>
            <a:ln w="31750">
              <a:solidFill>
                <a:srgbClr val="8E96AC"/>
              </a:solidFill>
              <a:miter lim="800000"/>
              <a:headEnd/>
              <a:tailEnd/>
            </a:ln>
            <a:effectLst/>
          </p:spPr>
          <p:txBody>
            <a:bodyPr wrap="square" lIns="0" tIns="0" rIns="0" bIns="0" anchor="ctr">
              <a:noAutofit/>
            </a:bodyPr>
            <a:lstStyle/>
            <a:p>
              <a:pPr>
                <a:defRPr/>
              </a:pPr>
              <a:endParaRPr lang="de-DE"/>
            </a:p>
          </p:txBody>
        </p:sp>
      </p:grpSp>
      <p:pic>
        <p:nvPicPr>
          <p:cNvPr id="91" name="Picture 90" descr="Printer.png"/>
          <p:cNvPicPr>
            <a:picLocks noChangeAspect="1"/>
          </p:cNvPicPr>
          <p:nvPr/>
        </p:nvPicPr>
        <p:blipFill>
          <a:blip r:embed="rId13" cstate="print"/>
          <a:stretch>
            <a:fillRect/>
          </a:stretch>
        </p:blipFill>
        <p:spPr>
          <a:xfrm>
            <a:off x="7162387" y="1643035"/>
            <a:ext cx="454848" cy="454848"/>
          </a:xfrm>
          <a:prstGeom prst="rect">
            <a:avLst/>
          </a:prstGeom>
        </p:spPr>
      </p:pic>
      <p:grpSp>
        <p:nvGrpSpPr>
          <p:cNvPr id="92" name="Group 91"/>
          <p:cNvGrpSpPr>
            <a:grpSpLocks noChangeAspect="1"/>
          </p:cNvGrpSpPr>
          <p:nvPr/>
        </p:nvGrpSpPr>
        <p:grpSpPr>
          <a:xfrm>
            <a:off x="6482041" y="1694908"/>
            <a:ext cx="432048" cy="362253"/>
            <a:chOff x="5220072" y="3962278"/>
            <a:chExt cx="2000264" cy="1677136"/>
          </a:xfrm>
        </p:grpSpPr>
        <p:pic>
          <p:nvPicPr>
            <p:cNvPr id="93" name="Picture 17" descr="Vista.gif"/>
            <p:cNvPicPr>
              <a:picLocks noChangeAspect="1"/>
            </p:cNvPicPr>
            <p:nvPr/>
          </p:nvPicPr>
          <p:blipFill>
            <a:blip r:embed="rId14" cstate="print"/>
            <a:srcRect/>
            <a:stretch>
              <a:fillRect/>
            </a:stretch>
          </p:blipFill>
          <p:spPr bwMode="auto">
            <a:xfrm>
              <a:off x="5220072" y="3968605"/>
              <a:ext cx="2000264" cy="1670809"/>
            </a:xfrm>
            <a:prstGeom prst="rect">
              <a:avLst/>
            </a:prstGeom>
            <a:noFill/>
            <a:ln w="9525">
              <a:noFill/>
              <a:miter lim="800000"/>
              <a:headEnd/>
              <a:tailEnd/>
            </a:ln>
            <a:effectLst/>
          </p:spPr>
        </p:pic>
        <p:sp>
          <p:nvSpPr>
            <p:cNvPr id="94" name="Rectangle 93"/>
            <p:cNvSpPr>
              <a:spLocks noChangeArrowheads="1"/>
            </p:cNvSpPr>
            <p:nvPr/>
          </p:nvSpPr>
          <p:spPr bwMode="auto">
            <a:xfrm>
              <a:off x="5233982" y="3962278"/>
              <a:ext cx="1981200" cy="1676400"/>
            </a:xfrm>
            <a:prstGeom prst="rect">
              <a:avLst/>
            </a:prstGeom>
            <a:noFill/>
            <a:ln w="31750">
              <a:solidFill>
                <a:srgbClr val="8E96AC"/>
              </a:solidFill>
              <a:miter lim="800000"/>
              <a:headEnd/>
              <a:tailEnd/>
            </a:ln>
            <a:effectLst/>
          </p:spPr>
          <p:txBody>
            <a:bodyPr wrap="square" lIns="0" tIns="0" rIns="0" bIns="0" anchor="ctr">
              <a:noAutofit/>
            </a:bodyPr>
            <a:lstStyle/>
            <a:p>
              <a:pPr>
                <a:defRPr/>
              </a:pPr>
              <a:endParaRPr lang="de-DE"/>
            </a:p>
          </p:txBody>
        </p:sp>
      </p:grpSp>
      <p:grpSp>
        <p:nvGrpSpPr>
          <p:cNvPr id="95" name="Group 94"/>
          <p:cNvGrpSpPr>
            <a:grpSpLocks noChangeAspect="1"/>
          </p:cNvGrpSpPr>
          <p:nvPr/>
        </p:nvGrpSpPr>
        <p:grpSpPr>
          <a:xfrm>
            <a:off x="7376322" y="5672241"/>
            <a:ext cx="432048" cy="362253"/>
            <a:chOff x="5220072" y="3962278"/>
            <a:chExt cx="2000264" cy="1677136"/>
          </a:xfrm>
        </p:grpSpPr>
        <p:pic>
          <p:nvPicPr>
            <p:cNvPr id="96" name="Picture 17" descr="Vista.gif"/>
            <p:cNvPicPr>
              <a:picLocks noChangeAspect="1"/>
            </p:cNvPicPr>
            <p:nvPr/>
          </p:nvPicPr>
          <p:blipFill>
            <a:blip r:embed="rId14" cstate="print"/>
            <a:srcRect/>
            <a:stretch>
              <a:fillRect/>
            </a:stretch>
          </p:blipFill>
          <p:spPr bwMode="auto">
            <a:xfrm>
              <a:off x="5220072" y="3968605"/>
              <a:ext cx="2000264" cy="1670809"/>
            </a:xfrm>
            <a:prstGeom prst="rect">
              <a:avLst/>
            </a:prstGeom>
            <a:noFill/>
            <a:ln w="9525">
              <a:noFill/>
              <a:miter lim="800000"/>
              <a:headEnd/>
              <a:tailEnd/>
            </a:ln>
            <a:effectLst/>
          </p:spPr>
        </p:pic>
        <p:sp>
          <p:nvSpPr>
            <p:cNvPr id="97" name="Rectangle 96"/>
            <p:cNvSpPr>
              <a:spLocks noChangeArrowheads="1"/>
            </p:cNvSpPr>
            <p:nvPr/>
          </p:nvSpPr>
          <p:spPr bwMode="auto">
            <a:xfrm>
              <a:off x="5233982" y="3962278"/>
              <a:ext cx="1981200" cy="1676400"/>
            </a:xfrm>
            <a:prstGeom prst="rect">
              <a:avLst/>
            </a:prstGeom>
            <a:noFill/>
            <a:ln w="31750">
              <a:solidFill>
                <a:srgbClr val="8E96AC"/>
              </a:solidFill>
              <a:miter lim="800000"/>
              <a:headEnd/>
              <a:tailEnd/>
            </a:ln>
            <a:effectLst/>
          </p:spPr>
          <p:txBody>
            <a:bodyPr wrap="square" lIns="0" tIns="0" rIns="0" bIns="0" anchor="ctr">
              <a:noAutofit/>
            </a:bodyPr>
            <a:lstStyle/>
            <a:p>
              <a:pPr>
                <a:defRPr/>
              </a:pPr>
              <a:endParaRPr lang="de-DE"/>
            </a:p>
          </p:txBody>
        </p:sp>
      </p:grpSp>
      <p:pic>
        <p:nvPicPr>
          <p:cNvPr id="98" name="Rectangle 48131"/>
          <p:cNvPicPr>
            <a:picLocks noChangeAspect="1" noChangeArrowheads="1"/>
          </p:cNvPicPr>
          <p:nvPr/>
        </p:nvPicPr>
        <p:blipFill>
          <a:blip r:embed="rId15" cstate="print"/>
          <a:srcRect/>
          <a:stretch>
            <a:fillRect/>
          </a:stretch>
        </p:blipFill>
        <p:spPr bwMode="auto">
          <a:xfrm>
            <a:off x="7990066" y="5650090"/>
            <a:ext cx="504056" cy="406395"/>
          </a:xfrm>
          <a:prstGeom prst="rect">
            <a:avLst/>
          </a:prstGeom>
          <a:noFill/>
          <a:ln w="9525">
            <a:noFill/>
            <a:miter lim="800000"/>
            <a:headEnd/>
            <a:tailEnd/>
          </a:ln>
        </p:spPr>
      </p:pic>
      <p:pic>
        <p:nvPicPr>
          <p:cNvPr id="99" name="Picture 4" descr="C:\Program Files\Microsoft Resource DVD Artwork\DVD_ART\Artwork_Imagery\HARDWARE_IMAGERY\Illustration - Misc Hardware\Windows Vista Illustration Icons\IE.png"/>
          <p:cNvPicPr>
            <a:picLocks noChangeAspect="1" noChangeArrowheads="1"/>
          </p:cNvPicPr>
          <p:nvPr/>
        </p:nvPicPr>
        <p:blipFill>
          <a:blip r:embed="rId9" cstate="print"/>
          <a:srcRect/>
          <a:stretch>
            <a:fillRect/>
          </a:stretch>
        </p:blipFill>
        <p:spPr bwMode="auto">
          <a:xfrm>
            <a:off x="8600458" y="5639054"/>
            <a:ext cx="481016" cy="481016"/>
          </a:xfrm>
          <a:prstGeom prst="rect">
            <a:avLst/>
          </a:prstGeom>
          <a:noFill/>
          <a:effectLst/>
        </p:spPr>
      </p:pic>
      <p:pic>
        <p:nvPicPr>
          <p:cNvPr id="100" name="Picture 99" descr="Folder.png"/>
          <p:cNvPicPr>
            <a:picLocks noChangeAspect="1"/>
          </p:cNvPicPr>
          <p:nvPr/>
        </p:nvPicPr>
        <p:blipFill>
          <a:blip r:embed="rId16" cstate="print"/>
          <a:stretch>
            <a:fillRect/>
          </a:stretch>
        </p:blipFill>
        <p:spPr>
          <a:xfrm>
            <a:off x="7592346" y="5568790"/>
            <a:ext cx="374826" cy="374826"/>
          </a:xfrm>
          <a:prstGeom prst="rect">
            <a:avLst/>
          </a:prstGeom>
        </p:spPr>
      </p:pic>
      <p:pic>
        <p:nvPicPr>
          <p:cNvPr id="101" name="Picture 100" descr="Folder.png"/>
          <p:cNvPicPr>
            <a:picLocks noChangeAspect="1"/>
          </p:cNvPicPr>
          <p:nvPr/>
        </p:nvPicPr>
        <p:blipFill>
          <a:blip r:embed="rId16" cstate="print"/>
          <a:stretch>
            <a:fillRect/>
          </a:stretch>
        </p:blipFill>
        <p:spPr>
          <a:xfrm>
            <a:off x="8240418" y="5568790"/>
            <a:ext cx="374826" cy="374826"/>
          </a:xfrm>
          <a:prstGeom prst="rect">
            <a:avLst/>
          </a:prstGeom>
        </p:spPr>
      </p:pic>
      <p:pic>
        <p:nvPicPr>
          <p:cNvPr id="102" name="Picture 101" descr="Folder.png"/>
          <p:cNvPicPr>
            <a:picLocks noChangeAspect="1"/>
          </p:cNvPicPr>
          <p:nvPr/>
        </p:nvPicPr>
        <p:blipFill>
          <a:blip r:embed="rId16" cstate="print"/>
          <a:stretch>
            <a:fillRect/>
          </a:stretch>
        </p:blipFill>
        <p:spPr>
          <a:xfrm>
            <a:off x="8818226" y="5568790"/>
            <a:ext cx="374826" cy="374826"/>
          </a:xfrm>
          <a:prstGeom prst="rect">
            <a:avLst/>
          </a:prstGeom>
        </p:spPr>
      </p:pic>
      <p:pic>
        <p:nvPicPr>
          <p:cNvPr id="103" name="Picture 7" descr="C:\Users\schnpa\Documents\Camwood\icons\48x48\plain\registry.png"/>
          <p:cNvPicPr preferRelativeResize="0">
            <a:picLocks noChangeAspect="1" noChangeArrowheads="1"/>
          </p:cNvPicPr>
          <p:nvPr/>
        </p:nvPicPr>
        <p:blipFill>
          <a:blip r:embed="rId17" cstate="print"/>
          <a:srcRect/>
          <a:stretch>
            <a:fillRect/>
          </a:stretch>
        </p:blipFill>
        <p:spPr bwMode="auto">
          <a:xfrm>
            <a:off x="7599152" y="5781930"/>
            <a:ext cx="357190" cy="312541"/>
          </a:xfrm>
          <a:prstGeom prst="rect">
            <a:avLst/>
          </a:prstGeom>
          <a:noFill/>
          <a:ln w="9525">
            <a:noFill/>
            <a:miter lim="800000"/>
            <a:headEnd/>
            <a:tailEnd/>
          </a:ln>
          <a:effectLst/>
        </p:spPr>
      </p:pic>
      <p:pic>
        <p:nvPicPr>
          <p:cNvPr id="104" name="Picture 7" descr="C:\Users\schnpa\Documents\Camwood\icons\48x48\plain\registry.png"/>
          <p:cNvPicPr preferRelativeResize="0">
            <a:picLocks noChangeAspect="1" noChangeArrowheads="1"/>
          </p:cNvPicPr>
          <p:nvPr/>
        </p:nvPicPr>
        <p:blipFill>
          <a:blip r:embed="rId17" cstate="print"/>
          <a:srcRect/>
          <a:stretch>
            <a:fillRect/>
          </a:stretch>
        </p:blipFill>
        <p:spPr bwMode="auto">
          <a:xfrm>
            <a:off x="8242094" y="5781930"/>
            <a:ext cx="357190" cy="312541"/>
          </a:xfrm>
          <a:prstGeom prst="rect">
            <a:avLst/>
          </a:prstGeom>
          <a:noFill/>
          <a:ln w="9525">
            <a:noFill/>
            <a:miter lim="800000"/>
            <a:headEnd/>
            <a:tailEnd/>
          </a:ln>
          <a:effectLst/>
        </p:spPr>
      </p:pic>
      <p:pic>
        <p:nvPicPr>
          <p:cNvPr id="105" name="Picture 7" descr="C:\Users\schnpa\Documents\Camwood\icons\48x48\plain\registry.png"/>
          <p:cNvPicPr preferRelativeResize="0">
            <a:picLocks noChangeAspect="1" noChangeArrowheads="1"/>
          </p:cNvPicPr>
          <p:nvPr/>
        </p:nvPicPr>
        <p:blipFill>
          <a:blip r:embed="rId17" cstate="print"/>
          <a:srcRect/>
          <a:stretch>
            <a:fillRect/>
          </a:stretch>
        </p:blipFill>
        <p:spPr bwMode="auto">
          <a:xfrm>
            <a:off x="8814772" y="5781930"/>
            <a:ext cx="357190" cy="312541"/>
          </a:xfrm>
          <a:prstGeom prst="rect">
            <a:avLst/>
          </a:prstGeom>
          <a:noFill/>
          <a:ln w="9525">
            <a:noFill/>
            <a:miter lim="800000"/>
            <a:headEnd/>
            <a:tailEnd/>
          </a:ln>
          <a:effectLst/>
        </p:spPr>
      </p:pic>
      <p:pic>
        <p:nvPicPr>
          <p:cNvPr id="106" name="Picture 4" descr="E:\DVD_ART34\Logos\Microsoft Office 2007 - all products\Word 2007\Office Word 2007 Product Icon.png"/>
          <p:cNvPicPr>
            <a:picLocks noChangeAspect="1" noChangeArrowheads="1"/>
          </p:cNvPicPr>
          <p:nvPr/>
        </p:nvPicPr>
        <p:blipFill>
          <a:blip r:embed="rId7" cstate="print"/>
          <a:srcRect/>
          <a:stretch>
            <a:fillRect/>
          </a:stretch>
        </p:blipFill>
        <p:spPr bwMode="auto">
          <a:xfrm>
            <a:off x="9216240" y="5644469"/>
            <a:ext cx="410734" cy="428628"/>
          </a:xfrm>
          <a:prstGeom prst="rect">
            <a:avLst/>
          </a:prstGeom>
          <a:noFill/>
          <a:effectLst/>
        </p:spPr>
      </p:pic>
      <p:pic>
        <p:nvPicPr>
          <p:cNvPr id="107" name="Picture 106" descr="Folder.png"/>
          <p:cNvPicPr>
            <a:picLocks noChangeAspect="1"/>
          </p:cNvPicPr>
          <p:nvPr/>
        </p:nvPicPr>
        <p:blipFill>
          <a:blip r:embed="rId16" cstate="print"/>
          <a:stretch>
            <a:fillRect/>
          </a:stretch>
        </p:blipFill>
        <p:spPr>
          <a:xfrm>
            <a:off x="9434008" y="5578195"/>
            <a:ext cx="374826" cy="374826"/>
          </a:xfrm>
          <a:prstGeom prst="rect">
            <a:avLst/>
          </a:prstGeom>
        </p:spPr>
      </p:pic>
      <p:pic>
        <p:nvPicPr>
          <p:cNvPr id="108" name="Picture 7" descr="C:\Users\schnpa\Documents\Camwood\icons\48x48\plain\registry.png"/>
          <p:cNvPicPr preferRelativeResize="0">
            <a:picLocks noChangeAspect="1" noChangeArrowheads="1"/>
          </p:cNvPicPr>
          <p:nvPr/>
        </p:nvPicPr>
        <p:blipFill>
          <a:blip r:embed="rId17" cstate="print"/>
          <a:srcRect/>
          <a:stretch>
            <a:fillRect/>
          </a:stretch>
        </p:blipFill>
        <p:spPr bwMode="auto">
          <a:xfrm>
            <a:off x="9430554" y="5787345"/>
            <a:ext cx="357190" cy="312541"/>
          </a:xfrm>
          <a:prstGeom prst="rect">
            <a:avLst/>
          </a:prstGeom>
          <a:noFill/>
          <a:ln w="9525">
            <a:noFill/>
            <a:miter lim="800000"/>
            <a:headEnd/>
            <a:tailEnd/>
          </a:ln>
          <a:effectLst/>
        </p:spPr>
      </p:pic>
      <p:pic>
        <p:nvPicPr>
          <p:cNvPr id="109" name="Picture 6" descr="Adobe%20Reader%208.png"/>
          <p:cNvPicPr>
            <a:picLocks noChangeAspect="1"/>
          </p:cNvPicPr>
          <p:nvPr/>
        </p:nvPicPr>
        <p:blipFill>
          <a:blip r:embed="rId8" cstate="print"/>
          <a:stretch>
            <a:fillRect/>
          </a:stretch>
        </p:blipFill>
        <p:spPr>
          <a:xfrm>
            <a:off x="9846632" y="5648185"/>
            <a:ext cx="428628" cy="449690"/>
          </a:xfrm>
          <a:prstGeom prst="rect">
            <a:avLst/>
          </a:prstGeom>
          <a:effectLst/>
        </p:spPr>
      </p:pic>
      <p:pic>
        <p:nvPicPr>
          <p:cNvPr id="110" name="Picture 109" descr="Folder.png"/>
          <p:cNvPicPr>
            <a:picLocks noChangeAspect="1"/>
          </p:cNvPicPr>
          <p:nvPr/>
        </p:nvPicPr>
        <p:blipFill>
          <a:blip r:embed="rId16" cstate="print"/>
          <a:stretch>
            <a:fillRect/>
          </a:stretch>
        </p:blipFill>
        <p:spPr>
          <a:xfrm>
            <a:off x="10146098" y="5579631"/>
            <a:ext cx="374826" cy="374826"/>
          </a:xfrm>
          <a:prstGeom prst="rect">
            <a:avLst/>
          </a:prstGeom>
        </p:spPr>
      </p:pic>
      <p:pic>
        <p:nvPicPr>
          <p:cNvPr id="111" name="Picture 7" descr="C:\Users\schnpa\Documents\Camwood\icons\48x48\plain\registry.png"/>
          <p:cNvPicPr preferRelativeResize="0">
            <a:picLocks noChangeAspect="1" noChangeArrowheads="1"/>
          </p:cNvPicPr>
          <p:nvPr/>
        </p:nvPicPr>
        <p:blipFill>
          <a:blip r:embed="rId17" cstate="print"/>
          <a:srcRect/>
          <a:stretch>
            <a:fillRect/>
          </a:stretch>
        </p:blipFill>
        <p:spPr bwMode="auto">
          <a:xfrm>
            <a:off x="10132384" y="5791061"/>
            <a:ext cx="357190" cy="312541"/>
          </a:xfrm>
          <a:prstGeom prst="rect">
            <a:avLst/>
          </a:prstGeom>
          <a:noFill/>
          <a:ln w="9525">
            <a:noFill/>
            <a:miter lim="800000"/>
            <a:headEnd/>
            <a:tailEnd/>
          </a:ln>
          <a:effectLst/>
        </p:spPr>
      </p:pic>
    </p:spTree>
    <p:extLst>
      <p:ext uri="{BB962C8B-B14F-4D97-AF65-F5344CB8AC3E}">
        <p14:creationId xmlns:p14="http://schemas.microsoft.com/office/powerpoint/2010/main" val="189255022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smtClean="0"/>
              <a:t>User Virtualization</a:t>
            </a:r>
            <a:endParaRPr lang="en-US" dirty="0"/>
          </a:p>
        </p:txBody>
      </p:sp>
      <p:sp>
        <p:nvSpPr>
          <p:cNvPr id="4" name="Subtitle 3"/>
          <p:cNvSpPr>
            <a:spLocks noGrp="1"/>
          </p:cNvSpPr>
          <p:nvPr>
            <p:ph type="subTitle" idx="1"/>
          </p:nvPr>
        </p:nvSpPr>
        <p:spPr/>
        <p:txBody>
          <a:bodyPr/>
          <a:lstStyle/>
          <a:p>
            <a:r>
              <a:rPr lang="en-US" smtClean="0"/>
              <a:t>Virtualize the user and treat it as a layer</a:t>
            </a:r>
            <a:endParaRPr lang="en-US" dirty="0"/>
          </a:p>
        </p:txBody>
      </p:sp>
    </p:spTree>
    <p:extLst>
      <p:ext uri="{BB962C8B-B14F-4D97-AF65-F5344CB8AC3E}">
        <p14:creationId xmlns:p14="http://schemas.microsoft.com/office/powerpoint/2010/main" val="18815045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899410" y="824460"/>
            <a:ext cx="10088380" cy="5875670"/>
          </a:xfrm>
          <a:prstGeom prst="rect">
            <a:avLst/>
          </a:prstGeom>
          <a:solidFill>
            <a:schemeClr val="tx1"/>
          </a:solidFill>
          <a:ln>
            <a:solidFill>
              <a:schemeClr val="tx2"/>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 name="Title 3"/>
          <p:cNvSpPr>
            <a:spLocks noGrp="1"/>
          </p:cNvSpPr>
          <p:nvPr>
            <p:ph type="title"/>
          </p:nvPr>
        </p:nvSpPr>
        <p:spPr/>
        <p:txBody>
          <a:bodyPr/>
          <a:lstStyle/>
          <a:p>
            <a:r>
              <a:rPr lang="en-GB" dirty="0" smtClean="0"/>
              <a:t>New Desktop World</a:t>
            </a:r>
            <a:endParaRPr lang="en-US" dirty="0"/>
          </a:p>
        </p:txBody>
      </p:sp>
      <p:pic>
        <p:nvPicPr>
          <p:cNvPr id="5"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654" y="2956033"/>
            <a:ext cx="1316396" cy="54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092" y="954434"/>
            <a:ext cx="1214925" cy="109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608" y="2383036"/>
            <a:ext cx="1842194" cy="183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5535" y="2578296"/>
            <a:ext cx="923866"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46198" y="4849389"/>
            <a:ext cx="1244583" cy="49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0977" y="1673423"/>
            <a:ext cx="865891" cy="137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434" y="3443137"/>
            <a:ext cx="1316548"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30727" y="1762125"/>
            <a:ext cx="989962"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2802" y="3446113"/>
            <a:ext cx="985688" cy="125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7945" y="1825971"/>
            <a:ext cx="772147" cy="60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1631" y="1085904"/>
            <a:ext cx="1747808" cy="41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2653" y="1052138"/>
            <a:ext cx="1117864" cy="1094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05923" y="2469244"/>
            <a:ext cx="864594" cy="80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14553" y="6076462"/>
            <a:ext cx="623667" cy="62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5230" y="2469244"/>
            <a:ext cx="1635497" cy="87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09738" y="4132452"/>
            <a:ext cx="1600958" cy="89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58468" y="5209467"/>
            <a:ext cx="1542123" cy="101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73775" y="5717920"/>
            <a:ext cx="1619822" cy="5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58300" y="6136802"/>
            <a:ext cx="603583" cy="502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51342" y="3449836"/>
            <a:ext cx="1364359" cy="110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04144" y="3840953"/>
            <a:ext cx="1217668" cy="1174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21636" y="4634856"/>
            <a:ext cx="936346" cy="964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693378" y="2932359"/>
            <a:ext cx="1613324" cy="128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23220" y="5339925"/>
            <a:ext cx="1838607" cy="133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943677" y="4580969"/>
            <a:ext cx="908019" cy="81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106972" y="954434"/>
            <a:ext cx="2243138" cy="53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116976" y="5471950"/>
            <a:ext cx="1129360" cy="1228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38805" y="4541083"/>
            <a:ext cx="1497325" cy="99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374458" y="1537126"/>
            <a:ext cx="1148762" cy="76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691289" y="1508105"/>
            <a:ext cx="1519407" cy="107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746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500"/>
                                        <p:tgtEl>
                                          <p:spTgt spid="5"/>
                                        </p:tgtEl>
                                      </p:cBhvr>
                                    </p:animEffect>
                                  </p:childTnLst>
                                </p:cTn>
                              </p:par>
                              <p:par>
                                <p:cTn id="60" presetID="10"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10" presetClass="entr" presetSubtype="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500"/>
                                        <p:tgtEl>
                                          <p:spTgt spid="34"/>
                                        </p:tgtEl>
                                      </p:cBhvr>
                                    </p:animEffect>
                                  </p:childTnLst>
                                </p:cTn>
                              </p:par>
                              <p:par>
                                <p:cTn id="78" presetID="10" presetClass="entr" presetSubtype="0"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par>
                                <p:cTn id="81" presetID="10"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User Virtualization?</a:t>
            </a:r>
            <a:endParaRPr lang="en-US" dirty="0"/>
          </a:p>
        </p:txBody>
      </p:sp>
      <p:sp>
        <p:nvSpPr>
          <p:cNvPr id="3" name="Text Placeholder 2"/>
          <p:cNvSpPr>
            <a:spLocks noGrp="1"/>
          </p:cNvSpPr>
          <p:nvPr>
            <p:ph type="body" sz="quarter" idx="10"/>
          </p:nvPr>
        </p:nvSpPr>
        <p:spPr/>
        <p:txBody>
          <a:bodyPr/>
          <a:lstStyle/>
          <a:p>
            <a:r>
              <a:rPr lang="en-US" smtClean="0"/>
              <a:t>A technology layer (like Desktop Virtualization) which allows a users experience to be portable and consistent regardless</a:t>
            </a:r>
          </a:p>
          <a:p>
            <a:endParaRPr lang="en-US" smtClean="0"/>
          </a:p>
          <a:p>
            <a:r>
              <a:rPr lang="en-US" smtClean="0"/>
              <a:t>Encompasses many elements of the user experience including personality, data and user applications</a:t>
            </a:r>
          </a:p>
          <a:p>
            <a:endParaRPr lang="en-US" smtClean="0"/>
          </a:p>
          <a:p>
            <a:r>
              <a:rPr lang="en-US" smtClean="0"/>
              <a:t>Applies to a desktop stack regardless of delivery (physical, virtual or remote / streamed)</a:t>
            </a:r>
          </a:p>
          <a:p>
            <a:endParaRPr lang="en-US" dirty="0"/>
          </a:p>
        </p:txBody>
      </p:sp>
    </p:spTree>
    <p:extLst>
      <p:ext uri="{BB962C8B-B14F-4D97-AF65-F5344CB8AC3E}">
        <p14:creationId xmlns:p14="http://schemas.microsoft.com/office/powerpoint/2010/main" val="178979675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User Virtualization?</a:t>
            </a:r>
            <a:endParaRPr lang="en-US" dirty="0"/>
          </a:p>
        </p:txBody>
      </p:sp>
      <p:grpSp>
        <p:nvGrpSpPr>
          <p:cNvPr id="4" name="Group 3"/>
          <p:cNvGrpSpPr/>
          <p:nvPr/>
        </p:nvGrpSpPr>
        <p:grpSpPr>
          <a:xfrm>
            <a:off x="3624482" y="4572001"/>
            <a:ext cx="5029200" cy="685800"/>
            <a:chOff x="3624482" y="5039499"/>
            <a:chExt cx="5029200" cy="685800"/>
          </a:xfrm>
        </p:grpSpPr>
        <p:sp>
          <p:nvSpPr>
            <p:cNvPr id="5" name="Rectangle 4"/>
            <p:cNvSpPr/>
            <p:nvPr/>
          </p:nvSpPr>
          <p:spPr bwMode="auto">
            <a:xfrm>
              <a:off x="3624482" y="5039499"/>
              <a:ext cx="5029200" cy="6858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6" name="TextBox 5"/>
            <p:cNvSpPr txBox="1"/>
            <p:nvPr/>
          </p:nvSpPr>
          <p:spPr>
            <a:xfrm>
              <a:off x="3624482" y="5105400"/>
              <a:ext cx="5029200" cy="553998"/>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Hardware Virtualization</a:t>
              </a:r>
            </a:p>
          </p:txBody>
        </p:sp>
      </p:grpSp>
      <p:grpSp>
        <p:nvGrpSpPr>
          <p:cNvPr id="7" name="Group 6"/>
          <p:cNvGrpSpPr/>
          <p:nvPr/>
        </p:nvGrpSpPr>
        <p:grpSpPr>
          <a:xfrm>
            <a:off x="3624482" y="3581401"/>
            <a:ext cx="5029200" cy="685800"/>
            <a:chOff x="3624482" y="4101450"/>
            <a:chExt cx="5029200" cy="685800"/>
          </a:xfrm>
        </p:grpSpPr>
        <p:sp>
          <p:nvSpPr>
            <p:cNvPr id="8" name="Rectangle 7"/>
            <p:cNvSpPr/>
            <p:nvPr/>
          </p:nvSpPr>
          <p:spPr bwMode="auto">
            <a:xfrm>
              <a:off x="3624482" y="4101450"/>
              <a:ext cx="5029200" cy="6858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9" name="TextBox 8"/>
            <p:cNvSpPr txBox="1"/>
            <p:nvPr/>
          </p:nvSpPr>
          <p:spPr>
            <a:xfrm>
              <a:off x="3624482" y="4167351"/>
              <a:ext cx="5029200" cy="553998"/>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App Virtualization</a:t>
              </a:r>
            </a:p>
          </p:txBody>
        </p:sp>
      </p:grpSp>
      <p:grpSp>
        <p:nvGrpSpPr>
          <p:cNvPr id="10" name="Group 9"/>
          <p:cNvGrpSpPr/>
          <p:nvPr/>
        </p:nvGrpSpPr>
        <p:grpSpPr>
          <a:xfrm>
            <a:off x="3596618" y="2133601"/>
            <a:ext cx="5029200" cy="685800"/>
            <a:chOff x="3596618" y="2895600"/>
            <a:chExt cx="5029200" cy="685800"/>
          </a:xfrm>
        </p:grpSpPr>
        <p:sp>
          <p:nvSpPr>
            <p:cNvPr id="11" name="Rectangle 10"/>
            <p:cNvSpPr/>
            <p:nvPr/>
          </p:nvSpPr>
          <p:spPr bwMode="auto">
            <a:xfrm>
              <a:off x="3596618" y="2895600"/>
              <a:ext cx="5029200" cy="685800"/>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2" name="TextBox 11"/>
            <p:cNvSpPr txBox="1"/>
            <p:nvPr/>
          </p:nvSpPr>
          <p:spPr>
            <a:xfrm>
              <a:off x="3596618" y="2961501"/>
              <a:ext cx="5029200" cy="553998"/>
            </a:xfrm>
            <a:prstGeom prst="rect">
              <a:avLst/>
            </a:prstGeom>
            <a:noFill/>
          </p:spPr>
          <p:txBody>
            <a:bodyPr wrap="square" lIns="0" tIns="0" rIns="0" bIns="0" rtlCol="0">
              <a:spAutoFit/>
            </a:bodyPr>
            <a:lstStyle/>
            <a:p>
              <a:pPr algn="ctr"/>
              <a:r>
                <a:rPr lang="en-US" sz="3600" dirty="0" smtClean="0">
                  <a:gradFill>
                    <a:gsLst>
                      <a:gs pos="0">
                        <a:schemeClr val="tx1"/>
                      </a:gs>
                      <a:gs pos="86000">
                        <a:schemeClr val="tx1"/>
                      </a:gs>
                    </a:gsLst>
                    <a:lin ang="5400000" scaled="0"/>
                  </a:gradFill>
                </a:rPr>
                <a:t>User Virtualization</a:t>
              </a:r>
            </a:p>
          </p:txBody>
        </p:sp>
      </p:grpSp>
      <p:grpSp>
        <p:nvGrpSpPr>
          <p:cNvPr id="13" name="Group 12"/>
          <p:cNvGrpSpPr/>
          <p:nvPr/>
        </p:nvGrpSpPr>
        <p:grpSpPr>
          <a:xfrm>
            <a:off x="3884612" y="2971801"/>
            <a:ext cx="1219200" cy="685800"/>
            <a:chOff x="3884612" y="3429000"/>
            <a:chExt cx="1219200" cy="685800"/>
          </a:xfrm>
        </p:grpSpPr>
        <p:sp>
          <p:nvSpPr>
            <p:cNvPr id="14" name="Rectangle 13"/>
            <p:cNvSpPr/>
            <p:nvPr/>
          </p:nvSpPr>
          <p:spPr bwMode="auto">
            <a:xfrm>
              <a:off x="3884612" y="3429000"/>
              <a:ext cx="1219200" cy="685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5" name="TextBox 14"/>
            <p:cNvSpPr txBox="1"/>
            <p:nvPr/>
          </p:nvSpPr>
          <p:spPr>
            <a:xfrm>
              <a:off x="3884612" y="3602073"/>
              <a:ext cx="1219200" cy="307777"/>
            </a:xfrm>
            <a:prstGeom prst="rect">
              <a:avLst/>
            </a:prstGeom>
            <a:noFill/>
          </p:spPr>
          <p:txBody>
            <a:bodyPr wrap="square" lIns="0" tIns="0" rIns="0" bIns="0" rtlCol="0" anchor="ctr">
              <a:spAutoFit/>
            </a:bodyPr>
            <a:lstStyle/>
            <a:p>
              <a:pPr algn="ctr"/>
              <a:r>
                <a:rPr lang="en-US" sz="2000" dirty="0" smtClean="0">
                  <a:gradFill>
                    <a:gsLst>
                      <a:gs pos="0">
                        <a:schemeClr val="tx1"/>
                      </a:gs>
                      <a:gs pos="86000">
                        <a:schemeClr val="tx1"/>
                      </a:gs>
                    </a:gsLst>
                    <a:lin ang="5400000" scaled="0"/>
                  </a:gradFill>
                </a:rPr>
                <a:t>Virtual</a:t>
              </a:r>
            </a:p>
          </p:txBody>
        </p:sp>
      </p:grpSp>
      <p:grpSp>
        <p:nvGrpSpPr>
          <p:cNvPr id="16" name="Group 15"/>
          <p:cNvGrpSpPr/>
          <p:nvPr/>
        </p:nvGrpSpPr>
        <p:grpSpPr>
          <a:xfrm>
            <a:off x="5482182" y="2971801"/>
            <a:ext cx="1219200" cy="685800"/>
            <a:chOff x="3884612" y="3429000"/>
            <a:chExt cx="1219200" cy="685800"/>
          </a:xfrm>
        </p:grpSpPr>
        <p:sp>
          <p:nvSpPr>
            <p:cNvPr id="17" name="Rectangle 16"/>
            <p:cNvSpPr/>
            <p:nvPr/>
          </p:nvSpPr>
          <p:spPr bwMode="auto">
            <a:xfrm>
              <a:off x="3884612" y="3429000"/>
              <a:ext cx="1219200" cy="685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18" name="TextBox 17"/>
            <p:cNvSpPr txBox="1"/>
            <p:nvPr/>
          </p:nvSpPr>
          <p:spPr>
            <a:xfrm>
              <a:off x="3884612" y="3602073"/>
              <a:ext cx="1219200" cy="307777"/>
            </a:xfrm>
            <a:prstGeom prst="rect">
              <a:avLst/>
            </a:prstGeom>
            <a:noFill/>
          </p:spPr>
          <p:txBody>
            <a:bodyPr wrap="square" lIns="0" tIns="0" rIns="0" bIns="0" rtlCol="0" anchor="ctr">
              <a:spAutoFit/>
            </a:bodyPr>
            <a:lstStyle/>
            <a:p>
              <a:pPr algn="ctr"/>
              <a:r>
                <a:rPr lang="en-US" sz="2000" dirty="0" smtClean="0">
                  <a:gradFill>
                    <a:gsLst>
                      <a:gs pos="0">
                        <a:schemeClr val="tx1"/>
                      </a:gs>
                      <a:gs pos="86000">
                        <a:schemeClr val="tx1"/>
                      </a:gs>
                    </a:gsLst>
                    <a:lin ang="5400000" scaled="0"/>
                  </a:gradFill>
                </a:rPr>
                <a:t>Streamed</a:t>
              </a:r>
            </a:p>
          </p:txBody>
        </p:sp>
      </p:grpSp>
      <p:grpSp>
        <p:nvGrpSpPr>
          <p:cNvPr id="19" name="Group 18"/>
          <p:cNvGrpSpPr/>
          <p:nvPr/>
        </p:nvGrpSpPr>
        <p:grpSpPr>
          <a:xfrm>
            <a:off x="7085012" y="2974429"/>
            <a:ext cx="1219200" cy="685800"/>
            <a:chOff x="3884612" y="3429000"/>
            <a:chExt cx="1219200" cy="685800"/>
          </a:xfrm>
        </p:grpSpPr>
        <p:sp>
          <p:nvSpPr>
            <p:cNvPr id="20" name="Rectangle 19"/>
            <p:cNvSpPr/>
            <p:nvPr/>
          </p:nvSpPr>
          <p:spPr bwMode="auto">
            <a:xfrm>
              <a:off x="3884612" y="3429000"/>
              <a:ext cx="1219200" cy="685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1" name="TextBox 20"/>
            <p:cNvSpPr txBox="1"/>
            <p:nvPr/>
          </p:nvSpPr>
          <p:spPr>
            <a:xfrm>
              <a:off x="3884612" y="3602073"/>
              <a:ext cx="1219200" cy="307777"/>
            </a:xfrm>
            <a:prstGeom prst="rect">
              <a:avLst/>
            </a:prstGeom>
            <a:noFill/>
          </p:spPr>
          <p:txBody>
            <a:bodyPr wrap="square" lIns="0" tIns="0" rIns="0" bIns="0" rtlCol="0" anchor="ctr">
              <a:spAutoFit/>
            </a:bodyPr>
            <a:lstStyle/>
            <a:p>
              <a:pPr algn="ctr"/>
              <a:r>
                <a:rPr lang="en-US" sz="2000" dirty="0" smtClean="0">
                  <a:gradFill>
                    <a:gsLst>
                      <a:gs pos="0">
                        <a:schemeClr val="tx1"/>
                      </a:gs>
                      <a:gs pos="86000">
                        <a:schemeClr val="tx1"/>
                      </a:gs>
                    </a:gsLst>
                    <a:lin ang="5400000" scaled="0"/>
                  </a:gradFill>
                </a:rPr>
                <a:t>Cloud</a:t>
              </a:r>
            </a:p>
          </p:txBody>
        </p:sp>
      </p:grpSp>
      <p:grpSp>
        <p:nvGrpSpPr>
          <p:cNvPr id="22" name="Group 21"/>
          <p:cNvGrpSpPr/>
          <p:nvPr/>
        </p:nvGrpSpPr>
        <p:grpSpPr>
          <a:xfrm>
            <a:off x="3880396" y="1513702"/>
            <a:ext cx="1219200" cy="685800"/>
            <a:chOff x="3884612" y="3429000"/>
            <a:chExt cx="1219200" cy="685800"/>
          </a:xfrm>
        </p:grpSpPr>
        <p:sp>
          <p:nvSpPr>
            <p:cNvPr id="23" name="Rectangle 22"/>
            <p:cNvSpPr/>
            <p:nvPr/>
          </p:nvSpPr>
          <p:spPr bwMode="auto">
            <a:xfrm>
              <a:off x="3884612" y="3429000"/>
              <a:ext cx="1219200" cy="685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4" name="TextBox 23"/>
            <p:cNvSpPr txBox="1"/>
            <p:nvPr/>
          </p:nvSpPr>
          <p:spPr>
            <a:xfrm>
              <a:off x="3884612" y="3602073"/>
              <a:ext cx="1219200" cy="307777"/>
            </a:xfrm>
            <a:prstGeom prst="rect">
              <a:avLst/>
            </a:prstGeom>
            <a:noFill/>
          </p:spPr>
          <p:txBody>
            <a:bodyPr wrap="square" lIns="0" tIns="0" rIns="0" bIns="0" rtlCol="0" anchor="ctr">
              <a:spAutoFit/>
            </a:bodyPr>
            <a:lstStyle/>
            <a:p>
              <a:pPr algn="ctr"/>
              <a:r>
                <a:rPr lang="en-US" sz="2000" dirty="0" smtClean="0">
                  <a:gradFill>
                    <a:gsLst>
                      <a:gs pos="0">
                        <a:schemeClr val="tx1"/>
                      </a:gs>
                      <a:gs pos="86000">
                        <a:schemeClr val="tx1"/>
                      </a:gs>
                    </a:gsLst>
                    <a:lin ang="5400000" scaled="0"/>
                  </a:gradFill>
                </a:rPr>
                <a:t>User State</a:t>
              </a:r>
            </a:p>
          </p:txBody>
        </p:sp>
      </p:grpSp>
      <p:grpSp>
        <p:nvGrpSpPr>
          <p:cNvPr id="25" name="Group 24"/>
          <p:cNvGrpSpPr/>
          <p:nvPr/>
        </p:nvGrpSpPr>
        <p:grpSpPr>
          <a:xfrm>
            <a:off x="5477966" y="1513702"/>
            <a:ext cx="1219200" cy="685800"/>
            <a:chOff x="3884612" y="3429000"/>
            <a:chExt cx="1219200" cy="685800"/>
          </a:xfrm>
        </p:grpSpPr>
        <p:sp>
          <p:nvSpPr>
            <p:cNvPr id="26" name="Rectangle 25"/>
            <p:cNvSpPr/>
            <p:nvPr/>
          </p:nvSpPr>
          <p:spPr bwMode="auto">
            <a:xfrm>
              <a:off x="3884612" y="3429000"/>
              <a:ext cx="1219200" cy="685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7" name="TextBox 26"/>
            <p:cNvSpPr txBox="1"/>
            <p:nvPr/>
          </p:nvSpPr>
          <p:spPr>
            <a:xfrm>
              <a:off x="3884612" y="3602073"/>
              <a:ext cx="1219200" cy="307777"/>
            </a:xfrm>
            <a:prstGeom prst="rect">
              <a:avLst/>
            </a:prstGeom>
            <a:noFill/>
          </p:spPr>
          <p:txBody>
            <a:bodyPr wrap="square" lIns="0" tIns="0" rIns="0" bIns="0" rtlCol="0" anchor="ctr">
              <a:spAutoFit/>
            </a:bodyPr>
            <a:lstStyle/>
            <a:p>
              <a:pPr algn="ctr"/>
              <a:r>
                <a:rPr lang="en-US" sz="2000" dirty="0" smtClean="0">
                  <a:gradFill>
                    <a:gsLst>
                      <a:gs pos="0">
                        <a:schemeClr val="tx1"/>
                      </a:gs>
                      <a:gs pos="86000">
                        <a:schemeClr val="tx1"/>
                      </a:gs>
                    </a:gsLst>
                    <a:lin ang="5400000" scaled="0"/>
                  </a:gradFill>
                </a:rPr>
                <a:t>User Data</a:t>
              </a:r>
            </a:p>
          </p:txBody>
        </p:sp>
      </p:grpSp>
      <p:grpSp>
        <p:nvGrpSpPr>
          <p:cNvPr id="28" name="Group 27"/>
          <p:cNvGrpSpPr/>
          <p:nvPr/>
        </p:nvGrpSpPr>
        <p:grpSpPr>
          <a:xfrm>
            <a:off x="7080796" y="1516330"/>
            <a:ext cx="1219200" cy="685800"/>
            <a:chOff x="3884612" y="3429000"/>
            <a:chExt cx="1219200" cy="685800"/>
          </a:xfrm>
        </p:grpSpPr>
        <p:sp>
          <p:nvSpPr>
            <p:cNvPr id="29" name="Rectangle 28"/>
            <p:cNvSpPr/>
            <p:nvPr/>
          </p:nvSpPr>
          <p:spPr bwMode="auto">
            <a:xfrm>
              <a:off x="3884612" y="3429000"/>
              <a:ext cx="1219200" cy="68580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0" name="TextBox 29"/>
            <p:cNvSpPr txBox="1"/>
            <p:nvPr/>
          </p:nvSpPr>
          <p:spPr>
            <a:xfrm>
              <a:off x="3884612" y="3602073"/>
              <a:ext cx="1219200" cy="307777"/>
            </a:xfrm>
            <a:prstGeom prst="rect">
              <a:avLst/>
            </a:prstGeom>
            <a:noFill/>
          </p:spPr>
          <p:txBody>
            <a:bodyPr wrap="square" lIns="0" tIns="0" rIns="0" bIns="0" rtlCol="0" anchor="ctr">
              <a:spAutoFit/>
            </a:bodyPr>
            <a:lstStyle/>
            <a:p>
              <a:pPr algn="ctr"/>
              <a:r>
                <a:rPr lang="en-US" sz="2000" dirty="0" smtClean="0">
                  <a:gradFill>
                    <a:gsLst>
                      <a:gs pos="0">
                        <a:schemeClr val="tx1"/>
                      </a:gs>
                      <a:gs pos="86000">
                        <a:schemeClr val="tx1"/>
                      </a:gs>
                    </a:gsLst>
                    <a:lin ang="5400000" scaled="0"/>
                  </a:gradFill>
                </a:rPr>
                <a:t>User Apps</a:t>
              </a:r>
            </a:p>
          </p:txBody>
        </p:sp>
      </p:grpSp>
      <p:grpSp>
        <p:nvGrpSpPr>
          <p:cNvPr id="31" name="Group 30"/>
          <p:cNvGrpSpPr/>
          <p:nvPr/>
        </p:nvGrpSpPr>
        <p:grpSpPr>
          <a:xfrm>
            <a:off x="8532812" y="1516330"/>
            <a:ext cx="1066800" cy="2750871"/>
            <a:chOff x="8761412" y="2275701"/>
            <a:chExt cx="1066800" cy="2296299"/>
          </a:xfrm>
        </p:grpSpPr>
        <p:sp>
          <p:nvSpPr>
            <p:cNvPr id="32" name="Rectangle 31"/>
            <p:cNvSpPr/>
            <p:nvPr/>
          </p:nvSpPr>
          <p:spPr bwMode="auto">
            <a:xfrm>
              <a:off x="8761412" y="2275701"/>
              <a:ext cx="1066800" cy="22962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3" name="TextBox 32"/>
            <p:cNvSpPr txBox="1"/>
            <p:nvPr/>
          </p:nvSpPr>
          <p:spPr>
            <a:xfrm>
              <a:off x="9135674" y="2314977"/>
              <a:ext cx="307777" cy="2257023"/>
            </a:xfrm>
            <a:prstGeom prst="rect">
              <a:avLst/>
            </a:prstGeom>
            <a:noFill/>
          </p:spPr>
          <p:txBody>
            <a:bodyPr vert="vert270" wrap="square" lIns="0" tIns="0" rIns="0" bIns="0" rtlCol="0" anchor="ctr">
              <a:spAutoFit/>
            </a:bodyPr>
            <a:lstStyle/>
            <a:p>
              <a:pPr algn="ctr"/>
              <a:r>
                <a:rPr lang="en-US" sz="2000" dirty="0" smtClean="0">
                  <a:gradFill>
                    <a:gsLst>
                      <a:gs pos="0">
                        <a:schemeClr val="tx1"/>
                      </a:gs>
                      <a:gs pos="86000">
                        <a:schemeClr val="tx1"/>
                      </a:gs>
                    </a:gsLst>
                    <a:lin ang="5400000" scaled="0"/>
                  </a:gradFill>
                </a:rPr>
                <a:t>User Policy</a:t>
              </a:r>
            </a:p>
          </p:txBody>
        </p:sp>
      </p:grpSp>
      <p:sp>
        <p:nvSpPr>
          <p:cNvPr id="34" name="Rectangle 33"/>
          <p:cNvSpPr/>
          <p:nvPr/>
        </p:nvSpPr>
        <p:spPr bwMode="auto">
          <a:xfrm>
            <a:off x="2436812" y="1371600"/>
            <a:ext cx="7321770" cy="4023801"/>
          </a:xfrm>
          <a:prstGeom prst="rect">
            <a:avLst/>
          </a:prstGeom>
          <a:noFill/>
          <a:ln w="25400">
            <a:solidFill>
              <a:schemeClr val="tx1">
                <a:lumMod val="85000"/>
              </a:schemeClr>
            </a:solidFill>
            <a:prstDash val="sys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35" name="Group 34"/>
          <p:cNvGrpSpPr/>
          <p:nvPr/>
        </p:nvGrpSpPr>
        <p:grpSpPr>
          <a:xfrm>
            <a:off x="1898162" y="1831429"/>
            <a:ext cx="1066800" cy="3121572"/>
            <a:chOff x="8761412" y="2275701"/>
            <a:chExt cx="1066800" cy="2296299"/>
          </a:xfrm>
        </p:grpSpPr>
        <p:sp>
          <p:nvSpPr>
            <p:cNvPr id="36" name="Rectangle 35"/>
            <p:cNvSpPr/>
            <p:nvPr/>
          </p:nvSpPr>
          <p:spPr bwMode="auto">
            <a:xfrm>
              <a:off x="8761412" y="2275701"/>
              <a:ext cx="1066800" cy="2296299"/>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37" name="TextBox 36"/>
            <p:cNvSpPr txBox="1"/>
            <p:nvPr/>
          </p:nvSpPr>
          <p:spPr>
            <a:xfrm>
              <a:off x="9135674" y="2314977"/>
              <a:ext cx="307777" cy="2257023"/>
            </a:xfrm>
            <a:prstGeom prst="rect">
              <a:avLst/>
            </a:prstGeom>
            <a:noFill/>
          </p:spPr>
          <p:txBody>
            <a:bodyPr vert="vert270" wrap="square" lIns="0" tIns="0" rIns="0" bIns="0" rtlCol="0" anchor="ctr">
              <a:spAutoFit/>
            </a:bodyPr>
            <a:lstStyle/>
            <a:p>
              <a:pPr algn="ctr"/>
              <a:r>
                <a:rPr lang="en-US" sz="2000" dirty="0" smtClean="0">
                  <a:gradFill>
                    <a:gsLst>
                      <a:gs pos="0">
                        <a:schemeClr val="tx1"/>
                      </a:gs>
                      <a:gs pos="86000">
                        <a:schemeClr val="tx1"/>
                      </a:gs>
                    </a:gsLst>
                    <a:lin ang="5400000" scaled="0"/>
                  </a:gradFill>
                </a:rPr>
                <a:t>Enterprise Management</a:t>
              </a:r>
            </a:p>
          </p:txBody>
        </p:sp>
      </p:grpSp>
    </p:spTree>
    <p:extLst>
      <p:ext uri="{BB962C8B-B14F-4D97-AF65-F5344CB8AC3E}">
        <p14:creationId xmlns:p14="http://schemas.microsoft.com/office/powerpoint/2010/main" val="1789796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1500"/>
                            </p:stCondLst>
                            <p:childTnLst>
                              <p:par>
                                <p:cTn id="39" presetID="10" presetClass="entr" presetSubtype="0"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What Is USV, What’s The Difference?</a:t>
            </a:r>
            <a:endParaRPr lang="en-US" dirty="0"/>
          </a:p>
        </p:txBody>
      </p:sp>
      <p:sp>
        <p:nvSpPr>
          <p:cNvPr id="3" name="Text Placeholder 2"/>
          <p:cNvSpPr>
            <a:spLocks noGrp="1"/>
          </p:cNvSpPr>
          <p:nvPr>
            <p:ph type="body" sz="quarter" idx="10"/>
          </p:nvPr>
        </p:nvSpPr>
        <p:spPr/>
        <p:txBody>
          <a:bodyPr/>
          <a:lstStyle/>
          <a:p>
            <a:r>
              <a:rPr lang="en-US" smtClean="0"/>
              <a:t>A Microsoft Windows component (like DFS) which allows a user personality to roam between different machines</a:t>
            </a:r>
          </a:p>
          <a:p>
            <a:endParaRPr lang="en-US" smtClean="0"/>
          </a:p>
          <a:p>
            <a:r>
              <a:rPr lang="en-US" smtClean="0"/>
              <a:t>A combination of Windows Roaming Profiles and Folder Redirection</a:t>
            </a:r>
          </a:p>
          <a:p>
            <a:endParaRPr lang="en-US" smtClean="0"/>
          </a:p>
          <a:p>
            <a:r>
              <a:rPr lang="en-US" smtClean="0"/>
              <a:t>Mature technology which has been in the operating system for many years</a:t>
            </a:r>
          </a:p>
          <a:p>
            <a:endParaRPr lang="en-US" smtClean="0"/>
          </a:p>
          <a:p>
            <a:r>
              <a:rPr lang="en-US" smtClean="0"/>
              <a:t>Serves a distinct purpose – to roam user settings</a:t>
            </a:r>
            <a:endParaRPr lang="en-US" dirty="0"/>
          </a:p>
        </p:txBody>
      </p:sp>
    </p:spTree>
    <p:extLst>
      <p:ext uri="{BB962C8B-B14F-4D97-AF65-F5344CB8AC3E}">
        <p14:creationId xmlns:p14="http://schemas.microsoft.com/office/powerpoint/2010/main" val="178979675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 What Is USV, What’s The Difference?</a:t>
            </a:r>
            <a:endParaRPr lang="en-US" dirty="0"/>
          </a:p>
        </p:txBody>
      </p:sp>
      <p:sp>
        <p:nvSpPr>
          <p:cNvPr id="3" name="Text Placeholder 2"/>
          <p:cNvSpPr>
            <a:spLocks noGrp="1"/>
          </p:cNvSpPr>
          <p:nvPr>
            <p:ph type="body" sz="quarter" idx="10"/>
          </p:nvPr>
        </p:nvSpPr>
        <p:spPr/>
        <p:txBody>
          <a:bodyPr/>
          <a:lstStyle/>
          <a:p>
            <a:r>
              <a:rPr lang="en-US" smtClean="0"/>
              <a:t>Remember, UV is a technology whereas USV is a component – USV is actually part of UV</a:t>
            </a:r>
          </a:p>
          <a:p>
            <a:endParaRPr lang="en-US" smtClean="0"/>
          </a:p>
          <a:p>
            <a:r>
              <a:rPr lang="en-US" smtClean="0"/>
              <a:t>UV has a broad reach and set of requirements, USV is a component focused on a specific task</a:t>
            </a:r>
          </a:p>
          <a:p>
            <a:endParaRPr lang="en-US" smtClean="0"/>
          </a:p>
          <a:p>
            <a:r>
              <a:rPr lang="en-US" smtClean="0"/>
              <a:t>USV is Microsoft Windows OS specific – other such components apply to their relevant OS’s – all are part of UV</a:t>
            </a:r>
          </a:p>
          <a:p>
            <a:endParaRPr lang="en-US" dirty="0"/>
          </a:p>
        </p:txBody>
      </p:sp>
    </p:spTree>
    <p:extLst>
      <p:ext uri="{BB962C8B-B14F-4D97-AF65-F5344CB8AC3E}">
        <p14:creationId xmlns:p14="http://schemas.microsoft.com/office/powerpoint/2010/main" val="159683516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AppSense User Virtualization?</a:t>
            </a:r>
            <a:endParaRPr lang="en-US" dirty="0"/>
          </a:p>
        </p:txBody>
      </p:sp>
      <p:sp>
        <p:nvSpPr>
          <p:cNvPr id="3" name="Text Placeholder 2"/>
          <p:cNvSpPr>
            <a:spLocks noGrp="1"/>
          </p:cNvSpPr>
          <p:nvPr>
            <p:ph type="body" sz="quarter" idx="10"/>
          </p:nvPr>
        </p:nvSpPr>
        <p:spPr/>
        <p:txBody>
          <a:bodyPr/>
          <a:lstStyle/>
          <a:p>
            <a:r>
              <a:rPr lang="en-US" smtClean="0"/>
              <a:t>AppSense provides User Virtualization technology, just like Oracle provides database technology and Salesforce.com provides CRM technology</a:t>
            </a:r>
          </a:p>
          <a:p>
            <a:endParaRPr lang="en-US" smtClean="0"/>
          </a:p>
          <a:p>
            <a:r>
              <a:rPr lang="en-US" smtClean="0"/>
              <a:t>AppSense UV technology consists of multiple capabilities including those that extend Microsoft Windows USV</a:t>
            </a:r>
          </a:p>
          <a:p>
            <a:endParaRPr lang="en-US" smtClean="0"/>
          </a:p>
          <a:p>
            <a:endParaRPr lang="en-US" smtClean="0"/>
          </a:p>
          <a:p>
            <a:endParaRPr lang="en-US" dirty="0"/>
          </a:p>
        </p:txBody>
      </p:sp>
    </p:spTree>
    <p:extLst>
      <p:ext uri="{BB962C8B-B14F-4D97-AF65-F5344CB8AC3E}">
        <p14:creationId xmlns:p14="http://schemas.microsoft.com/office/powerpoint/2010/main" val="422649465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 consistent personality between locally installed and virtual applications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9474084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5299" y="669213"/>
            <a:ext cx="10107824" cy="5398099"/>
            <a:chOff x="215408" y="669213"/>
            <a:chExt cx="11567123" cy="5398099"/>
          </a:xfrm>
        </p:grpSpPr>
        <p:sp>
          <p:nvSpPr>
            <p:cNvPr id="36" name="Rounded Rectangle 35"/>
            <p:cNvSpPr/>
            <p:nvPr/>
          </p:nvSpPr>
          <p:spPr>
            <a:xfrm>
              <a:off x="6195986" y="1104373"/>
              <a:ext cx="5586545" cy="49629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sp>
          <p:nvSpPr>
            <p:cNvPr id="2" name="Rounded Rectangle 1"/>
            <p:cNvSpPr/>
            <p:nvPr/>
          </p:nvSpPr>
          <p:spPr>
            <a:xfrm>
              <a:off x="507866" y="1104371"/>
              <a:ext cx="5586545" cy="495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grpSp>
          <p:nvGrpSpPr>
            <p:cNvPr id="38" name="Group 37"/>
            <p:cNvGrpSpPr/>
            <p:nvPr/>
          </p:nvGrpSpPr>
          <p:grpSpPr>
            <a:xfrm>
              <a:off x="812586" y="3921094"/>
              <a:ext cx="4977102" cy="879881"/>
              <a:chOff x="1295400" y="5715001"/>
              <a:chExt cx="6705600" cy="780014"/>
            </a:xfrm>
          </p:grpSpPr>
          <p:sp>
            <p:nvSpPr>
              <p:cNvPr id="20" name="Rounded Rectangle 19"/>
              <p:cNvSpPr/>
              <p:nvPr/>
            </p:nvSpPr>
            <p:spPr>
              <a:xfrm>
                <a:off x="1295400" y="5715001"/>
                <a:ext cx="6705600" cy="7800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1" name="TextBox 20"/>
              <p:cNvSpPr txBox="1"/>
              <p:nvPr/>
            </p:nvSpPr>
            <p:spPr>
              <a:xfrm>
                <a:off x="1981200" y="5999357"/>
                <a:ext cx="5333999" cy="300128"/>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Microsoft Windows User Profile</a:t>
                </a:r>
                <a:endParaRPr lang="en-US" sz="1600" b="1" dirty="0">
                  <a:solidFill>
                    <a:prstClr val="white"/>
                  </a:solidFill>
                </a:endParaRPr>
              </a:p>
            </p:txBody>
          </p:sp>
        </p:grpSp>
        <p:pic>
          <p:nvPicPr>
            <p:cNvPr id="1029" name="Picture 5" descr="C:\Users\jonw\Desktop\Registry-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095" y="3798041"/>
              <a:ext cx="531083" cy="3984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nw\Desktop\fold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1427" y="3772783"/>
              <a:ext cx="553385" cy="42367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812587" y="4931764"/>
              <a:ext cx="4977104" cy="914399"/>
              <a:chOff x="1295400" y="5867400"/>
              <a:chExt cx="6705601" cy="762000"/>
            </a:xfrm>
          </p:grpSpPr>
          <p:sp>
            <p:nvSpPr>
              <p:cNvPr id="39" name="Rounded Rectangle 38"/>
              <p:cNvSpPr/>
              <p:nvPr/>
            </p:nvSpPr>
            <p:spPr>
              <a:xfrm>
                <a:off x="1295401" y="5867400"/>
                <a:ext cx="6705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0" name="TextBox 39"/>
              <p:cNvSpPr txBox="1"/>
              <p:nvPr/>
            </p:nvSpPr>
            <p:spPr>
              <a:xfrm>
                <a:off x="1295400" y="6144592"/>
                <a:ext cx="6705599" cy="282129"/>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Operating System</a:t>
                </a:r>
                <a:endParaRPr lang="en-US" sz="1600" b="1" dirty="0">
                  <a:solidFill>
                    <a:prstClr val="white"/>
                  </a:solidFill>
                </a:endParaRPr>
              </a:p>
            </p:txBody>
          </p:sp>
        </p:grpSp>
        <p:grpSp>
          <p:nvGrpSpPr>
            <p:cNvPr id="27" name="Group 26"/>
            <p:cNvGrpSpPr/>
            <p:nvPr/>
          </p:nvGrpSpPr>
          <p:grpSpPr>
            <a:xfrm>
              <a:off x="6500706" y="3921098"/>
              <a:ext cx="4977102" cy="879881"/>
              <a:chOff x="1295400" y="5715001"/>
              <a:chExt cx="6705600" cy="780014"/>
            </a:xfrm>
          </p:grpSpPr>
          <p:sp>
            <p:nvSpPr>
              <p:cNvPr id="28" name="Rounded Rectangle 27"/>
              <p:cNvSpPr/>
              <p:nvPr/>
            </p:nvSpPr>
            <p:spPr>
              <a:xfrm>
                <a:off x="1295400" y="5715001"/>
                <a:ext cx="6705600" cy="7800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30" name="TextBox 29"/>
              <p:cNvSpPr txBox="1"/>
              <p:nvPr/>
            </p:nvSpPr>
            <p:spPr>
              <a:xfrm>
                <a:off x="1981200" y="5988830"/>
                <a:ext cx="5333999" cy="300128"/>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Microsoft Windows User Profile</a:t>
                </a:r>
                <a:endParaRPr lang="en-US" sz="1600" b="1" dirty="0">
                  <a:solidFill>
                    <a:prstClr val="white"/>
                  </a:solidFill>
                </a:endParaRPr>
              </a:p>
            </p:txBody>
          </p:sp>
        </p:grpSp>
        <p:pic>
          <p:nvPicPr>
            <p:cNvPr id="31" name="Picture 5" descr="C:\Users\jonw\Desktop\Registry-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3278" y="3809376"/>
              <a:ext cx="531083" cy="398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jonw\Desktop\fold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7602" y="3784118"/>
              <a:ext cx="553385" cy="42367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6500706" y="4931764"/>
              <a:ext cx="4977104" cy="914399"/>
              <a:chOff x="1295400" y="5867400"/>
              <a:chExt cx="6705601" cy="762000"/>
            </a:xfrm>
          </p:grpSpPr>
          <p:sp>
            <p:nvSpPr>
              <p:cNvPr id="34" name="Rounded Rectangle 33"/>
              <p:cNvSpPr/>
              <p:nvPr/>
            </p:nvSpPr>
            <p:spPr>
              <a:xfrm>
                <a:off x="1295401" y="5867400"/>
                <a:ext cx="6705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35" name="TextBox 34"/>
              <p:cNvSpPr txBox="1"/>
              <p:nvPr/>
            </p:nvSpPr>
            <p:spPr>
              <a:xfrm>
                <a:off x="1295400" y="6144592"/>
                <a:ext cx="6705599" cy="282129"/>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Operating System</a:t>
                </a:r>
                <a:endParaRPr lang="en-US" sz="1600" b="1" dirty="0">
                  <a:solidFill>
                    <a:prstClr val="white"/>
                  </a:solidFill>
                </a:endParaRPr>
              </a:p>
            </p:txBody>
          </p:sp>
        </p:grpSp>
        <p:grpSp>
          <p:nvGrpSpPr>
            <p:cNvPr id="4" name="Group 3"/>
            <p:cNvGrpSpPr/>
            <p:nvPr/>
          </p:nvGrpSpPr>
          <p:grpSpPr>
            <a:xfrm>
              <a:off x="3961370" y="3292610"/>
              <a:ext cx="1828320" cy="458985"/>
              <a:chOff x="2971800" y="2932847"/>
              <a:chExt cx="1371597" cy="458985"/>
            </a:xfrm>
          </p:grpSpPr>
          <p:sp>
            <p:nvSpPr>
              <p:cNvPr id="43" name="Rounded Rectangle 42"/>
              <p:cNvSpPr/>
              <p:nvPr/>
            </p:nvSpPr>
            <p:spPr>
              <a:xfrm>
                <a:off x="2971800" y="2932847"/>
                <a:ext cx="1371597" cy="4589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4" name="TextBox 43"/>
              <p:cNvSpPr txBox="1"/>
              <p:nvPr/>
            </p:nvSpPr>
            <p:spPr>
              <a:xfrm>
                <a:off x="2971800" y="3050587"/>
                <a:ext cx="1371597"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App-V Engine</a:t>
                </a:r>
                <a:endParaRPr lang="en-US" sz="1600" b="1" dirty="0">
                  <a:solidFill>
                    <a:prstClr val="white"/>
                  </a:solidFill>
                </a:endParaRPr>
              </a:p>
            </p:txBody>
          </p:sp>
        </p:grpSp>
        <p:pic>
          <p:nvPicPr>
            <p:cNvPr id="2050" name="Picture 2" descr="C:\Users\jonw\Desktop\co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08" y="669214"/>
              <a:ext cx="1737048" cy="11281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nw\Desktop\toshiba_satellite-m5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4411" y="669213"/>
              <a:ext cx="1811984" cy="10648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jonw\Desktop\officewor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7262" y="1569863"/>
              <a:ext cx="843945" cy="63312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jonw\Desktop\officewor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6813" y="1569863"/>
              <a:ext cx="843945" cy="633124"/>
            </a:xfrm>
            <a:prstGeom prst="rect">
              <a:avLst/>
            </a:prstGeom>
            <a:noFill/>
            <a:extLst>
              <a:ext uri="{909E8E84-426E-40DD-AFC4-6F175D3DCCD1}">
                <a14:hiddenFill xmlns:a14="http://schemas.microsoft.com/office/drawing/2010/main">
                  <a:solidFill>
                    <a:srgbClr val="FFFFFF"/>
                  </a:solidFill>
                </a14:hiddenFill>
              </a:ext>
            </a:extLst>
          </p:spPr>
        </p:pic>
        <p:sp>
          <p:nvSpPr>
            <p:cNvPr id="47" name="Up-Down Arrow 46"/>
            <p:cNvSpPr/>
            <p:nvPr/>
          </p:nvSpPr>
          <p:spPr>
            <a:xfrm>
              <a:off x="10613278" y="2291770"/>
              <a:ext cx="711015" cy="14598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8" name="Up-Down Arrow 47"/>
            <p:cNvSpPr/>
            <p:nvPr/>
          </p:nvSpPr>
          <p:spPr>
            <a:xfrm>
              <a:off x="4977103" y="2291766"/>
              <a:ext cx="711015" cy="88739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52" name="Picture 4" descr="C:\Users\jonw\Desktop\Simplistica-new_page-icon-png\64x64\new_p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3933" y="3784121"/>
              <a:ext cx="414312" cy="310815"/>
            </a:xfrm>
            <a:prstGeom prst="rect">
              <a:avLst/>
            </a:prstGeom>
            <a:noFill/>
            <a:extLst>
              <a:ext uri="{909E8E84-426E-40DD-AFC4-6F175D3DCCD1}">
                <a14:hiddenFill xmlns:a14="http://schemas.microsoft.com/office/drawing/2010/main">
                  <a:solidFill>
                    <a:srgbClr val="FFFFFF"/>
                  </a:solidFill>
                </a14:hiddenFill>
              </a:ext>
            </a:extLst>
          </p:spPr>
        </p:pic>
        <p:sp>
          <p:nvSpPr>
            <p:cNvPr id="54" name="Flowchart: Connector 53"/>
            <p:cNvSpPr/>
            <p:nvPr/>
          </p:nvSpPr>
          <p:spPr>
            <a:xfrm>
              <a:off x="10868369" y="3470708"/>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6" name="Flowchart: Connector 55"/>
            <p:cNvSpPr/>
            <p:nvPr/>
          </p:nvSpPr>
          <p:spPr>
            <a:xfrm>
              <a:off x="5231037" y="2874360"/>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7" name="Flowchart: Connector 56"/>
            <p:cNvSpPr/>
            <p:nvPr/>
          </p:nvSpPr>
          <p:spPr>
            <a:xfrm>
              <a:off x="3555074" y="3459151"/>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8" name="Rectangular Callout 57"/>
            <p:cNvSpPr/>
            <p:nvPr/>
          </p:nvSpPr>
          <p:spPr>
            <a:xfrm>
              <a:off x="6461998" y="1734027"/>
              <a:ext cx="3800314" cy="1445135"/>
            </a:xfrm>
            <a:prstGeom prst="wedgeRectCallout">
              <a:avLst>
                <a:gd name="adj1" fmla="val 58758"/>
                <a:gd name="adj2" fmla="val -333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pic>
          <p:nvPicPr>
            <p:cNvPr id="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5725" y="1820092"/>
              <a:ext cx="3552863" cy="1286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ounded Rectangle 41"/>
            <p:cNvSpPr/>
            <p:nvPr/>
          </p:nvSpPr>
          <p:spPr>
            <a:xfrm>
              <a:off x="4854706" y="1529264"/>
              <a:ext cx="987607" cy="7235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7" name="Rectangular Callout 6"/>
            <p:cNvSpPr/>
            <p:nvPr/>
          </p:nvSpPr>
          <p:spPr>
            <a:xfrm>
              <a:off x="812588" y="1734028"/>
              <a:ext cx="3800314" cy="1445135"/>
            </a:xfrm>
            <a:prstGeom prst="wedgeRectCallout">
              <a:avLst>
                <a:gd name="adj1" fmla="val 58758"/>
                <a:gd name="adj2" fmla="val -333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3177" y="1820092"/>
              <a:ext cx="3559137" cy="1286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jonw\Desktop\36706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8152" y="1429225"/>
              <a:ext cx="609441" cy="457200"/>
            </a:xfrm>
            <a:prstGeom prst="rect">
              <a:avLst/>
            </a:prstGeom>
            <a:noFill/>
            <a:extLst>
              <a:ext uri="{909E8E84-426E-40DD-AFC4-6F175D3DCCD1}">
                <a14:hiddenFill xmlns:a14="http://schemas.microsoft.com/office/drawing/2010/main">
                  <a:solidFill>
                    <a:srgbClr val="FFFFFF"/>
                  </a:solidFill>
                </a14:hiddenFill>
              </a:ext>
            </a:extLst>
          </p:spPr>
        </p:pic>
        <p:sp>
          <p:nvSpPr>
            <p:cNvPr id="49" name="Bent-Up Arrow 48"/>
            <p:cNvSpPr/>
            <p:nvPr/>
          </p:nvSpPr>
          <p:spPr>
            <a:xfrm flipH="1" flipV="1">
              <a:off x="1083931" y="3427227"/>
              <a:ext cx="2772163" cy="434420"/>
            </a:xfrm>
            <a:prstGeom prst="bentUpArrow">
              <a:avLst>
                <a:gd name="adj1" fmla="val 50000"/>
                <a:gd name="adj2" fmla="val 50000"/>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grpSp>
    </p:spTree>
    <p:extLst>
      <p:ext uri="{BB962C8B-B14F-4D97-AF65-F5344CB8AC3E}">
        <p14:creationId xmlns:p14="http://schemas.microsoft.com/office/powerpoint/2010/main" val="196729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49311" y="309453"/>
            <a:ext cx="10118086" cy="6167548"/>
            <a:chOff x="215408" y="309453"/>
            <a:chExt cx="11567123" cy="6167548"/>
          </a:xfrm>
        </p:grpSpPr>
        <p:sp>
          <p:nvSpPr>
            <p:cNvPr id="69" name="Rounded Rectangle 68"/>
            <p:cNvSpPr/>
            <p:nvPr/>
          </p:nvSpPr>
          <p:spPr>
            <a:xfrm>
              <a:off x="6195986" y="744613"/>
              <a:ext cx="5586545" cy="49629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sp>
          <p:nvSpPr>
            <p:cNvPr id="2" name="Rounded Rectangle 1"/>
            <p:cNvSpPr/>
            <p:nvPr/>
          </p:nvSpPr>
          <p:spPr>
            <a:xfrm>
              <a:off x="507866" y="744612"/>
              <a:ext cx="5586545" cy="57323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grpSp>
          <p:nvGrpSpPr>
            <p:cNvPr id="38" name="Group 37"/>
            <p:cNvGrpSpPr/>
            <p:nvPr/>
          </p:nvGrpSpPr>
          <p:grpSpPr>
            <a:xfrm>
              <a:off x="812586" y="4170936"/>
              <a:ext cx="4977102" cy="879881"/>
              <a:chOff x="1295400" y="5715001"/>
              <a:chExt cx="6705600" cy="780014"/>
            </a:xfrm>
          </p:grpSpPr>
          <p:sp>
            <p:nvSpPr>
              <p:cNvPr id="20" name="Rounded Rectangle 19"/>
              <p:cNvSpPr/>
              <p:nvPr/>
            </p:nvSpPr>
            <p:spPr>
              <a:xfrm>
                <a:off x="1295400" y="5715001"/>
                <a:ext cx="6705600" cy="7800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1" name="TextBox 20"/>
              <p:cNvSpPr txBox="1"/>
              <p:nvPr/>
            </p:nvSpPr>
            <p:spPr>
              <a:xfrm>
                <a:off x="1981200" y="6030935"/>
                <a:ext cx="5333999" cy="300128"/>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Microsoft Windows User Profile</a:t>
                </a:r>
                <a:endParaRPr lang="en-US" sz="1600" b="1" dirty="0">
                  <a:solidFill>
                    <a:prstClr val="white"/>
                  </a:solidFill>
                </a:endParaRPr>
              </a:p>
            </p:txBody>
          </p:sp>
        </p:grpSp>
        <p:pic>
          <p:nvPicPr>
            <p:cNvPr id="1029" name="Picture 5" descr="C:\Users\jonw\Desktop\Registry-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8444" y="4065691"/>
              <a:ext cx="531083" cy="3984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nw\Desktop\fold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8510" y="4040589"/>
              <a:ext cx="553385" cy="42367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812587" y="5181604"/>
              <a:ext cx="4977104" cy="914399"/>
              <a:chOff x="1295400" y="5867400"/>
              <a:chExt cx="6705601" cy="762000"/>
            </a:xfrm>
          </p:grpSpPr>
          <p:sp>
            <p:nvSpPr>
              <p:cNvPr id="39" name="Rounded Rectangle 38"/>
              <p:cNvSpPr/>
              <p:nvPr/>
            </p:nvSpPr>
            <p:spPr>
              <a:xfrm>
                <a:off x="1295401" y="5867400"/>
                <a:ext cx="6705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0" name="TextBox 39"/>
              <p:cNvSpPr txBox="1"/>
              <p:nvPr/>
            </p:nvSpPr>
            <p:spPr>
              <a:xfrm>
                <a:off x="1295400" y="6134696"/>
                <a:ext cx="6705599" cy="282129"/>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Operating System</a:t>
                </a:r>
                <a:endParaRPr lang="en-US" sz="1600" b="1" dirty="0">
                  <a:solidFill>
                    <a:prstClr val="white"/>
                  </a:solidFill>
                </a:endParaRPr>
              </a:p>
            </p:txBody>
          </p:sp>
        </p:grpSp>
        <p:grpSp>
          <p:nvGrpSpPr>
            <p:cNvPr id="5" name="Group 4"/>
            <p:cNvGrpSpPr/>
            <p:nvPr/>
          </p:nvGrpSpPr>
          <p:grpSpPr>
            <a:xfrm>
              <a:off x="3961370" y="3568951"/>
              <a:ext cx="1828320" cy="458985"/>
              <a:chOff x="2971800" y="3542447"/>
              <a:chExt cx="1371597" cy="458985"/>
            </a:xfrm>
          </p:grpSpPr>
          <p:sp>
            <p:nvSpPr>
              <p:cNvPr id="43" name="Rounded Rectangle 42"/>
              <p:cNvSpPr/>
              <p:nvPr/>
            </p:nvSpPr>
            <p:spPr>
              <a:xfrm>
                <a:off x="2971800" y="3542447"/>
                <a:ext cx="1371597" cy="4589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4" name="TextBox 43"/>
              <p:cNvSpPr txBox="1"/>
              <p:nvPr/>
            </p:nvSpPr>
            <p:spPr>
              <a:xfrm>
                <a:off x="2971800" y="3645558"/>
                <a:ext cx="1371597"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App-V Engine</a:t>
                </a:r>
                <a:endParaRPr lang="en-US" sz="1600" b="1" dirty="0">
                  <a:solidFill>
                    <a:prstClr val="white"/>
                  </a:solidFill>
                </a:endParaRPr>
              </a:p>
            </p:txBody>
          </p:sp>
        </p:grpSp>
        <p:pic>
          <p:nvPicPr>
            <p:cNvPr id="2050" name="Picture 2" descr="C:\Users\jonw\Desktop\co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08" y="309454"/>
              <a:ext cx="1737048" cy="11281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nw\Desktop\toshiba_satellite-m5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4411" y="309453"/>
              <a:ext cx="1811984" cy="10648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jonw\Desktop\officewor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7262" y="1210103"/>
              <a:ext cx="843945" cy="63312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jonw\Desktop\officewor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6813" y="1210103"/>
              <a:ext cx="843945" cy="6331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Users\jonw\Desktop\Simplistica-new_page-icon-png\64x64\new_p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3933" y="4076554"/>
              <a:ext cx="414312" cy="3108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12590" y="2971803"/>
              <a:ext cx="4977098" cy="458985"/>
              <a:chOff x="609601" y="2971800"/>
              <a:chExt cx="3733796" cy="458985"/>
            </a:xfrm>
          </p:grpSpPr>
          <p:sp>
            <p:nvSpPr>
              <p:cNvPr id="50" name="Rounded Rectangle 49"/>
              <p:cNvSpPr/>
              <p:nvPr/>
            </p:nvSpPr>
            <p:spPr>
              <a:xfrm>
                <a:off x="609601" y="2971800"/>
                <a:ext cx="3733796" cy="45898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1" name="TextBox 50"/>
              <p:cNvSpPr txBox="1"/>
              <p:nvPr/>
            </p:nvSpPr>
            <p:spPr>
              <a:xfrm>
                <a:off x="609601" y="3086379"/>
                <a:ext cx="3733796"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User Virtualization</a:t>
                </a:r>
                <a:endParaRPr lang="en-US" sz="1600" b="1" dirty="0">
                  <a:solidFill>
                    <a:prstClr val="white"/>
                  </a:solidFill>
                </a:endParaRPr>
              </a:p>
            </p:txBody>
          </p:sp>
        </p:grpSp>
        <p:grpSp>
          <p:nvGrpSpPr>
            <p:cNvPr id="61" name="Group 60"/>
            <p:cNvGrpSpPr/>
            <p:nvPr/>
          </p:nvGrpSpPr>
          <p:grpSpPr>
            <a:xfrm>
              <a:off x="6500706" y="3561334"/>
              <a:ext cx="4977102" cy="879881"/>
              <a:chOff x="1295400" y="5715001"/>
              <a:chExt cx="6705600" cy="780014"/>
            </a:xfrm>
          </p:grpSpPr>
          <p:sp>
            <p:nvSpPr>
              <p:cNvPr id="62" name="Rounded Rectangle 61"/>
              <p:cNvSpPr/>
              <p:nvPr/>
            </p:nvSpPr>
            <p:spPr>
              <a:xfrm>
                <a:off x="1295400" y="5715001"/>
                <a:ext cx="6705600" cy="7800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63" name="TextBox 62"/>
              <p:cNvSpPr txBox="1"/>
              <p:nvPr/>
            </p:nvSpPr>
            <p:spPr>
              <a:xfrm>
                <a:off x="1981200" y="6020408"/>
                <a:ext cx="5333999" cy="300128"/>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Microsoft Windows User Profile</a:t>
                </a:r>
                <a:endParaRPr lang="en-US" sz="1600" b="1" dirty="0">
                  <a:solidFill>
                    <a:prstClr val="white"/>
                  </a:solidFill>
                </a:endParaRPr>
              </a:p>
            </p:txBody>
          </p:sp>
        </p:grpSp>
        <p:pic>
          <p:nvPicPr>
            <p:cNvPr id="64" name="Picture 5" descr="C:\Users\jonw\Desktop\Registry-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02827" y="3474441"/>
              <a:ext cx="531083" cy="39841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C:\Users\jonw\Desktop\fold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7602" y="3442495"/>
              <a:ext cx="553385" cy="423674"/>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p:cNvGrpSpPr/>
            <p:nvPr/>
          </p:nvGrpSpPr>
          <p:grpSpPr>
            <a:xfrm>
              <a:off x="6500706" y="4572004"/>
              <a:ext cx="4977104" cy="914399"/>
              <a:chOff x="1295400" y="5867400"/>
              <a:chExt cx="6705601" cy="762000"/>
            </a:xfrm>
          </p:grpSpPr>
          <p:sp>
            <p:nvSpPr>
              <p:cNvPr id="67" name="Rounded Rectangle 66"/>
              <p:cNvSpPr/>
              <p:nvPr/>
            </p:nvSpPr>
            <p:spPr>
              <a:xfrm>
                <a:off x="1295401" y="5867400"/>
                <a:ext cx="6705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68" name="TextBox 67"/>
              <p:cNvSpPr txBox="1"/>
              <p:nvPr/>
            </p:nvSpPr>
            <p:spPr>
              <a:xfrm>
                <a:off x="1295400" y="6154488"/>
                <a:ext cx="6705599" cy="282129"/>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Operating System</a:t>
                </a:r>
                <a:endParaRPr lang="en-US" sz="1600" b="1" dirty="0">
                  <a:solidFill>
                    <a:prstClr val="white"/>
                  </a:solidFill>
                </a:endParaRPr>
              </a:p>
            </p:txBody>
          </p:sp>
        </p:grpSp>
        <p:grpSp>
          <p:nvGrpSpPr>
            <p:cNvPr id="70" name="Group 69"/>
            <p:cNvGrpSpPr/>
            <p:nvPr/>
          </p:nvGrpSpPr>
          <p:grpSpPr>
            <a:xfrm>
              <a:off x="6452131" y="2983513"/>
              <a:ext cx="4977098" cy="458985"/>
              <a:chOff x="609601" y="2971800"/>
              <a:chExt cx="3733796" cy="458985"/>
            </a:xfrm>
          </p:grpSpPr>
          <p:sp>
            <p:nvSpPr>
              <p:cNvPr id="71" name="Rounded Rectangle 70"/>
              <p:cNvSpPr/>
              <p:nvPr/>
            </p:nvSpPr>
            <p:spPr>
              <a:xfrm>
                <a:off x="609601" y="2971800"/>
                <a:ext cx="3733796" cy="458985"/>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72" name="TextBox 71"/>
              <p:cNvSpPr txBox="1"/>
              <p:nvPr/>
            </p:nvSpPr>
            <p:spPr>
              <a:xfrm>
                <a:off x="609601" y="3086379"/>
                <a:ext cx="3733796"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User Virtualization</a:t>
                </a:r>
                <a:endParaRPr lang="en-US" sz="1600" b="1" dirty="0">
                  <a:solidFill>
                    <a:prstClr val="white"/>
                  </a:solidFill>
                </a:endParaRPr>
              </a:p>
            </p:txBody>
          </p:sp>
        </p:grpSp>
        <p:sp>
          <p:nvSpPr>
            <p:cNvPr id="73" name="Up-Down Arrow 72"/>
            <p:cNvSpPr/>
            <p:nvPr/>
          </p:nvSpPr>
          <p:spPr>
            <a:xfrm>
              <a:off x="4983727" y="1942402"/>
              <a:ext cx="711015" cy="91105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74" name="Up-Down Arrow 73"/>
            <p:cNvSpPr/>
            <p:nvPr/>
          </p:nvSpPr>
          <p:spPr>
            <a:xfrm>
              <a:off x="10613278" y="1942402"/>
              <a:ext cx="711015" cy="91105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77" name="Flowchart: Connector 76"/>
            <p:cNvSpPr/>
            <p:nvPr/>
          </p:nvSpPr>
          <p:spPr>
            <a:xfrm>
              <a:off x="5231037" y="2590800"/>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79" name="Flowchart: Connector 78"/>
            <p:cNvSpPr/>
            <p:nvPr/>
          </p:nvSpPr>
          <p:spPr>
            <a:xfrm>
              <a:off x="10868369" y="2590800"/>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6" name="Left-Right Arrow 5"/>
            <p:cNvSpPr/>
            <p:nvPr/>
          </p:nvSpPr>
          <p:spPr>
            <a:xfrm>
              <a:off x="5586546" y="2934556"/>
              <a:ext cx="1110687" cy="57064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3074" name="Picture 2" descr="C:\Users\jonw\Desktop\button-synchroniz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35428" y="3092728"/>
              <a:ext cx="412920" cy="309771"/>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ular Callout 81"/>
            <p:cNvSpPr/>
            <p:nvPr/>
          </p:nvSpPr>
          <p:spPr>
            <a:xfrm>
              <a:off x="6458614" y="1374268"/>
              <a:ext cx="3800314" cy="1445135"/>
            </a:xfrm>
            <a:prstGeom prst="wedgeRectCallout">
              <a:avLst>
                <a:gd name="adj1" fmla="val 58758"/>
                <a:gd name="adj2" fmla="val -333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pic>
          <p:nvPicPr>
            <p:cNvPr id="47"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85725" y="1460332"/>
              <a:ext cx="3552863" cy="1286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ounded Rectangle 47"/>
            <p:cNvSpPr/>
            <p:nvPr/>
          </p:nvSpPr>
          <p:spPr>
            <a:xfrm>
              <a:off x="4854706" y="1169504"/>
              <a:ext cx="987607" cy="7235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80" name="Rectangular Callout 79"/>
            <p:cNvSpPr/>
            <p:nvPr/>
          </p:nvSpPr>
          <p:spPr>
            <a:xfrm>
              <a:off x="812588" y="1374268"/>
              <a:ext cx="3800314" cy="1445135"/>
            </a:xfrm>
            <a:prstGeom prst="wedgeRectCallout">
              <a:avLst>
                <a:gd name="adj1" fmla="val 58758"/>
                <a:gd name="adj2" fmla="val -333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pic>
          <p:nvPicPr>
            <p:cNvPr id="49"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6375" y="1453490"/>
              <a:ext cx="3552863" cy="1286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descr="C:\Users\jonw\Desktop\36706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8152" y="1069465"/>
              <a:ext cx="609441"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92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Providing a consistent personality between different versions of the Windows operating system</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5327313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bwMode="auto">
          <a:xfrm>
            <a:off x="1813814" y="1002067"/>
            <a:ext cx="8483600" cy="5664201"/>
          </a:xfrm>
          <a:prstGeom prst="rect">
            <a:avLst/>
          </a:prstGeom>
          <a:solidFill>
            <a:schemeClr val="tx1"/>
          </a:solidFill>
          <a:ln>
            <a:solidFill>
              <a:schemeClr val="tx2"/>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smtClean="0"/>
              <a:t>Manage Users Rather than Devices</a:t>
            </a:r>
            <a:br>
              <a:rPr lang="en-US" smtClean="0"/>
            </a:br>
            <a:endParaRPr lang="en-US" dirty="0"/>
          </a:p>
        </p:txBody>
      </p:sp>
      <p:grpSp>
        <p:nvGrpSpPr>
          <p:cNvPr id="3" name="Group 96"/>
          <p:cNvGrpSpPr/>
          <p:nvPr/>
        </p:nvGrpSpPr>
        <p:grpSpPr>
          <a:xfrm>
            <a:off x="5027715" y="4820535"/>
            <a:ext cx="1694302" cy="1694302"/>
            <a:chOff x="3594901" y="4783666"/>
            <a:chExt cx="1694302" cy="1694302"/>
          </a:xfrm>
        </p:grpSpPr>
        <p:pic>
          <p:nvPicPr>
            <p:cNvPr id="4" name="Picture 8" descr="CEO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94901" y="4783666"/>
              <a:ext cx="1694302" cy="169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604679" y="4794747"/>
              <a:ext cx="1683007" cy="1683007"/>
            </a:xfrm>
            <a:prstGeom prst="ellipse">
              <a:avLst/>
            </a:prstGeom>
            <a:noFill/>
            <a:ln w="19050">
              <a:solidFill>
                <a:srgbClr val="0072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grpSp>
        <p:nvGrpSpPr>
          <p:cNvPr id="6" name="Group 259"/>
          <p:cNvGrpSpPr/>
          <p:nvPr/>
        </p:nvGrpSpPr>
        <p:grpSpPr>
          <a:xfrm>
            <a:off x="4607815" y="2928365"/>
            <a:ext cx="2810932" cy="1545037"/>
            <a:chOff x="3158068" y="2942296"/>
            <a:chExt cx="2810932" cy="1545037"/>
          </a:xfrm>
        </p:grpSpPr>
        <p:sp>
          <p:nvSpPr>
            <p:cNvPr id="7" name="Rectangle 6"/>
            <p:cNvSpPr/>
            <p:nvPr/>
          </p:nvSpPr>
          <p:spPr>
            <a:xfrm>
              <a:off x="3158068" y="3716866"/>
              <a:ext cx="2810932" cy="770467"/>
            </a:xfrm>
            <a:prstGeom prst="rect">
              <a:avLst/>
            </a:prstGeom>
            <a:solidFill>
              <a:schemeClr val="bg1"/>
            </a:solidFill>
            <a:ln>
              <a:solidFill>
                <a:schemeClr val="bg2"/>
              </a:solidFill>
            </a:ln>
            <a:effectLst>
              <a:outerShdw blurRad="40005" dist="22987" dir="5400000" algn="tl"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107" descr="sap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6612" y="4064007"/>
              <a:ext cx="537253" cy="265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0" descr="http://t3.gstatic.com/images?q=tbn:ANd9GcQW_CzX43Q2Sxnwy_uCvEIe1joTLN3kAtgtoUo8-XAsDpIzXchs"/>
            <p:cNvPicPr>
              <a:picLocks noChangeAspect="1" noChangeArrowheads="1"/>
            </p:cNvPicPr>
            <p:nvPr/>
          </p:nvPicPr>
          <p:blipFill>
            <a:blip r:embed="rId4" cstate="print"/>
            <a:srcRect/>
            <a:stretch>
              <a:fillRect/>
            </a:stretch>
          </p:blipFill>
          <p:spPr bwMode="auto">
            <a:xfrm>
              <a:off x="3982466" y="4064004"/>
              <a:ext cx="284732" cy="284730"/>
            </a:xfrm>
            <a:prstGeom prst="rect">
              <a:avLst/>
            </a:prstGeom>
            <a:noFill/>
          </p:spPr>
        </p:pic>
        <p:pic>
          <p:nvPicPr>
            <p:cNvPr id="10" name="Picture 36" descr="https://epay.kennesaw.edu/C20923_ustores/web/images/store_75/excel-logo.jpg"/>
            <p:cNvPicPr>
              <a:picLocks noChangeAspect="1" noChangeArrowheads="1"/>
            </p:cNvPicPr>
            <p:nvPr/>
          </p:nvPicPr>
          <p:blipFill>
            <a:blip r:embed="rId5" cstate="print"/>
            <a:srcRect/>
            <a:stretch>
              <a:fillRect/>
            </a:stretch>
          </p:blipFill>
          <p:spPr bwMode="auto">
            <a:xfrm>
              <a:off x="4399846" y="4055535"/>
              <a:ext cx="290685" cy="290685"/>
            </a:xfrm>
            <a:prstGeom prst="rect">
              <a:avLst/>
            </a:prstGeom>
            <a:noFill/>
          </p:spPr>
        </p:pic>
        <p:pic>
          <p:nvPicPr>
            <p:cNvPr id="11" name="Picture 96" descr="SG_logo_oracle"/>
            <p:cNvPicPr>
              <a:picLocks noChangeAspect="1" noChangeArrowheads="1"/>
            </p:cNvPicPr>
            <p:nvPr/>
          </p:nvPicPr>
          <p:blipFill>
            <a:blip r:embed="rId6" cstate="print">
              <a:extLst>
                <a:ext uri="{28A0092B-C50C-407E-A947-70E740481C1C}">
                  <a14:useLocalDpi xmlns:a14="http://schemas.microsoft.com/office/drawing/2010/main" val="0"/>
                </a:ext>
              </a:extLst>
            </a:blip>
            <a:srcRect t="41855" b="39952"/>
            <a:stretch>
              <a:fillRect/>
            </a:stretch>
          </p:blipFill>
          <p:spPr bwMode="auto">
            <a:xfrm>
              <a:off x="5261281" y="4148671"/>
              <a:ext cx="586205" cy="10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8" descr="http://www.out-of-warranty.com/wp-content/uploads/2009/05/powerpoint_2007_logo.jpg"/>
            <p:cNvPicPr>
              <a:picLocks noChangeAspect="1" noChangeArrowheads="1"/>
            </p:cNvPicPr>
            <p:nvPr/>
          </p:nvPicPr>
          <p:blipFill>
            <a:blip r:embed="rId7" cstate="print"/>
            <a:srcRect/>
            <a:stretch>
              <a:fillRect/>
            </a:stretch>
          </p:blipFill>
          <p:spPr bwMode="auto">
            <a:xfrm>
              <a:off x="4825203" y="4064003"/>
              <a:ext cx="311348" cy="304800"/>
            </a:xfrm>
            <a:prstGeom prst="rect">
              <a:avLst/>
            </a:prstGeom>
            <a:noFill/>
          </p:spPr>
        </p:pic>
        <p:sp>
          <p:nvSpPr>
            <p:cNvPr id="13" name="Chord 12"/>
            <p:cNvSpPr/>
            <p:nvPr/>
          </p:nvSpPr>
          <p:spPr bwMode="invGray">
            <a:xfrm>
              <a:off x="3764729" y="3073400"/>
              <a:ext cx="1444476" cy="1121402"/>
            </a:xfrm>
            <a:prstGeom prst="chord">
              <a:avLst>
                <a:gd name="adj1" fmla="val 16375443"/>
                <a:gd name="adj2" fmla="val 16200000"/>
              </a:avLst>
            </a:prstGeom>
            <a:gradFill flip="none" rotWithShape="1">
              <a:gsLst>
                <a:gs pos="0">
                  <a:schemeClr val="bg1">
                    <a:lumMod val="50000"/>
                  </a:schemeClr>
                </a:gs>
                <a:gs pos="100000">
                  <a:srgbClr val="FFFFFF"/>
                </a:gs>
              </a:gsLst>
              <a:lin ang="17160000" scaled="0"/>
              <a:tileRect/>
            </a:gradFill>
            <a:ln>
              <a:solidFill>
                <a:schemeClr val="bg1">
                  <a:lumMod val="75000"/>
                </a:schemeClr>
              </a:solidFill>
            </a:ln>
            <a:effectLst>
              <a:outerShdw blurRad="50800" dist="38100" dir="2700000">
                <a:srgbClr val="000000">
                  <a:alpha val="43000"/>
                </a:srgbClr>
              </a:outerShdw>
            </a:effectLst>
            <a:scene3d>
              <a:camera prst="isometricOffAxis2Top">
                <a:rot lat="18078000" lon="3270000" rev="18204000"/>
              </a:camera>
              <a:lightRig rig="threePt" dir="t">
                <a:rot lat="0" lon="0" rev="11820000"/>
              </a:lightRig>
            </a:scene3d>
            <a:sp3d extrusionH="146050">
              <a:contourClr>
                <a:srgbClr val="C79462"/>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anchor="ctr"/>
            <a:lstStyle/>
            <a:p>
              <a:pPr algn="ctr">
                <a:defRPr/>
              </a:pPr>
              <a:endParaRPr lang="en-US" sz="2400">
                <a:solidFill>
                  <a:prstClr val="white"/>
                </a:solidFill>
                <a:latin typeface="Century Gothic"/>
                <a:cs typeface="Century Gothic"/>
              </a:endParaRPr>
            </a:p>
          </p:txBody>
        </p:sp>
        <p:pic>
          <p:nvPicPr>
            <p:cNvPr id="14" name="Picture 13" descr="24.png"/>
            <p:cNvPicPr>
              <a:picLocks noChangeAspect="1"/>
            </p:cNvPicPr>
            <p:nvPr/>
          </p:nvPicPr>
          <p:blipFill>
            <a:blip r:embed="rId8" cstate="print">
              <a:lum bright="-16000" contrast="20000"/>
            </a:blip>
            <a:stretch>
              <a:fillRect/>
            </a:stretch>
          </p:blipFill>
          <p:spPr>
            <a:xfrm>
              <a:off x="4000632" y="2942296"/>
              <a:ext cx="973408" cy="973406"/>
            </a:xfrm>
            <a:prstGeom prst="rect">
              <a:avLst/>
            </a:prstGeom>
          </p:spPr>
        </p:pic>
      </p:grpSp>
      <p:grpSp>
        <p:nvGrpSpPr>
          <p:cNvPr id="15" name="Group 116"/>
          <p:cNvGrpSpPr/>
          <p:nvPr/>
        </p:nvGrpSpPr>
        <p:grpSpPr>
          <a:xfrm>
            <a:off x="2059083" y="1488773"/>
            <a:ext cx="7925325" cy="3407963"/>
            <a:chOff x="609336" y="1502704"/>
            <a:chExt cx="7925325" cy="3407963"/>
          </a:xfrm>
        </p:grpSpPr>
        <p:grpSp>
          <p:nvGrpSpPr>
            <p:cNvPr id="16" name="Group 258"/>
            <p:cNvGrpSpPr/>
            <p:nvPr/>
          </p:nvGrpSpPr>
          <p:grpSpPr>
            <a:xfrm>
              <a:off x="609336" y="3073400"/>
              <a:ext cx="2176198" cy="1837267"/>
              <a:chOff x="609336" y="3073400"/>
              <a:chExt cx="2176198" cy="1837267"/>
            </a:xfrm>
          </p:grpSpPr>
          <p:sp>
            <p:nvSpPr>
              <p:cNvPr id="44" name="Rectangle 43"/>
              <p:cNvSpPr/>
              <p:nvPr/>
            </p:nvSpPr>
            <p:spPr>
              <a:xfrm>
                <a:off x="609336" y="3716866"/>
                <a:ext cx="2176198" cy="1193801"/>
              </a:xfrm>
              <a:prstGeom prst="rect">
                <a:avLst/>
              </a:prstGeom>
              <a:solidFill>
                <a:schemeClr val="bg1"/>
              </a:solidFill>
              <a:ln>
                <a:solidFill>
                  <a:schemeClr val="bg2"/>
                </a:solidFill>
              </a:ln>
              <a:effectLst>
                <a:outerShdw blurRad="40005" dist="22987" dir="5400000" algn="tl"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5" name="Chord 44"/>
              <p:cNvSpPr/>
              <p:nvPr/>
            </p:nvSpPr>
            <p:spPr bwMode="invGray">
              <a:xfrm>
                <a:off x="898630" y="3073400"/>
                <a:ext cx="1444476" cy="1121402"/>
              </a:xfrm>
              <a:prstGeom prst="chord">
                <a:avLst>
                  <a:gd name="adj1" fmla="val 16375443"/>
                  <a:gd name="adj2" fmla="val 16200000"/>
                </a:avLst>
              </a:prstGeom>
              <a:gradFill flip="none" rotWithShape="1">
                <a:gsLst>
                  <a:gs pos="0">
                    <a:schemeClr val="bg1">
                      <a:lumMod val="50000"/>
                    </a:schemeClr>
                  </a:gs>
                  <a:gs pos="100000">
                    <a:srgbClr val="FFFFFF"/>
                  </a:gs>
                </a:gsLst>
                <a:lin ang="17160000" scaled="0"/>
                <a:tileRect/>
              </a:gradFill>
              <a:ln>
                <a:solidFill>
                  <a:schemeClr val="bg1">
                    <a:lumMod val="75000"/>
                  </a:schemeClr>
                </a:solidFill>
              </a:ln>
              <a:effectLst>
                <a:outerShdw blurRad="50800" dist="38100" dir="2700000">
                  <a:srgbClr val="000000">
                    <a:alpha val="43000"/>
                  </a:srgbClr>
                </a:outerShdw>
              </a:effectLst>
              <a:scene3d>
                <a:camera prst="isometricOffAxis2Top">
                  <a:rot lat="18078000" lon="3270000" rev="18204000"/>
                </a:camera>
                <a:lightRig rig="threePt" dir="t">
                  <a:rot lat="0" lon="0" rev="11820000"/>
                </a:lightRig>
              </a:scene3d>
              <a:sp3d extrusionH="146050">
                <a:contourClr>
                  <a:srgbClr val="C79462"/>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anchor="ctr"/>
              <a:lstStyle/>
              <a:p>
                <a:pPr algn="ctr">
                  <a:defRPr/>
                </a:pPr>
                <a:endParaRPr lang="en-US" sz="2400">
                  <a:solidFill>
                    <a:prstClr val="white"/>
                  </a:solidFill>
                  <a:latin typeface="Century Gothic"/>
                  <a:cs typeface="Century Gothic"/>
                </a:endParaRPr>
              </a:p>
            </p:txBody>
          </p:sp>
          <p:pic>
            <p:nvPicPr>
              <p:cNvPr id="46" name="Picture 38" descr="Taleo - Talent drives performance">
                <a:hlinkClick r:id=""/>
              </p:cNvPr>
              <p:cNvPicPr>
                <a:picLocks noChangeAspect="1" noChangeArrowheads="1"/>
              </p:cNvPicPr>
              <p:nvPr/>
            </p:nvPicPr>
            <p:blipFill>
              <a:blip r:embed="rId9" cstate="print">
                <a:extLst>
                  <a:ext uri="{28A0092B-C50C-407E-A947-70E740481C1C}">
                    <a14:useLocalDpi xmlns:a14="http://schemas.microsoft.com/office/drawing/2010/main" val="0"/>
                  </a:ext>
                </a:extLst>
              </a:blip>
              <a:srcRect r="69453" b="-19270"/>
              <a:stretch>
                <a:fillRect/>
              </a:stretch>
            </p:blipFill>
            <p:spPr bwMode="auto">
              <a:xfrm>
                <a:off x="737600" y="4511959"/>
                <a:ext cx="491032" cy="18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3D3D3"/>
                    </a:solidFill>
                    <a:miter lim="800000"/>
                    <a:headEnd/>
                    <a:tailEnd/>
                  </a14:hiddenLine>
                </a:ext>
              </a:extLst>
            </p:spPr>
          </p:pic>
          <p:pic>
            <p:nvPicPr>
              <p:cNvPr id="47" name="Picture 96" descr="SG_logo_oracle"/>
              <p:cNvPicPr>
                <a:picLocks noChangeAspect="1" noChangeArrowheads="1"/>
              </p:cNvPicPr>
              <p:nvPr/>
            </p:nvPicPr>
            <p:blipFill>
              <a:blip r:embed="rId6" cstate="print">
                <a:extLst>
                  <a:ext uri="{28A0092B-C50C-407E-A947-70E740481C1C}">
                    <a14:useLocalDpi xmlns:a14="http://schemas.microsoft.com/office/drawing/2010/main" val="0"/>
                  </a:ext>
                </a:extLst>
              </a:blip>
              <a:srcRect t="41855" b="39952"/>
              <a:stretch>
                <a:fillRect/>
              </a:stretch>
            </p:blipFill>
            <p:spPr bwMode="auto">
              <a:xfrm>
                <a:off x="1391552" y="4543079"/>
                <a:ext cx="608606" cy="11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8" descr="http://t0.gstatic.com/images?q=tbn:ANd9GcTtsKntxMlFBKakK6g_p1OdAjR94ds6DIEiStIHLiy7k1B8QFYi"/>
              <p:cNvPicPr>
                <a:picLocks noChangeAspect="1" noChangeArrowheads="1"/>
              </p:cNvPicPr>
              <p:nvPr/>
            </p:nvPicPr>
            <p:blipFill>
              <a:blip r:embed="rId10" cstate="print"/>
              <a:srcRect/>
              <a:stretch>
                <a:fillRect/>
              </a:stretch>
            </p:blipFill>
            <p:spPr bwMode="auto">
              <a:xfrm>
                <a:off x="921966" y="4119844"/>
                <a:ext cx="868657" cy="245396"/>
              </a:xfrm>
              <a:prstGeom prst="rect">
                <a:avLst/>
              </a:prstGeom>
              <a:noFill/>
            </p:spPr>
          </p:pic>
          <p:pic>
            <p:nvPicPr>
              <p:cNvPr id="49" name="Picture 10" descr="http://www.techsmith.com/snagit/assets/img/snagit-logo.png"/>
              <p:cNvPicPr>
                <a:picLocks noChangeAspect="1" noChangeArrowheads="1"/>
              </p:cNvPicPr>
              <p:nvPr/>
            </p:nvPicPr>
            <p:blipFill>
              <a:blip r:embed="rId11" cstate="print"/>
              <a:srcRect/>
              <a:stretch>
                <a:fillRect/>
              </a:stretch>
            </p:blipFill>
            <p:spPr bwMode="auto">
              <a:xfrm>
                <a:off x="2189194" y="4504245"/>
                <a:ext cx="414501" cy="152159"/>
              </a:xfrm>
              <a:prstGeom prst="rect">
                <a:avLst/>
              </a:prstGeom>
              <a:noFill/>
            </p:spPr>
          </p:pic>
          <p:pic>
            <p:nvPicPr>
              <p:cNvPr id="50" name="Picture 32" descr="http://wp.appadvice.com/wp-content/uploads/2009/08/facebook_logo.png"/>
              <p:cNvPicPr>
                <a:picLocks noChangeAspect="1" noChangeArrowheads="1"/>
              </p:cNvPicPr>
              <p:nvPr/>
            </p:nvPicPr>
            <p:blipFill>
              <a:blip r:embed="rId12" cstate="print"/>
              <a:srcRect/>
              <a:stretch>
                <a:fillRect/>
              </a:stretch>
            </p:blipFill>
            <p:spPr bwMode="auto">
              <a:xfrm>
                <a:off x="1939589" y="4106334"/>
                <a:ext cx="302292" cy="226719"/>
              </a:xfrm>
              <a:prstGeom prst="rect">
                <a:avLst/>
              </a:prstGeom>
              <a:noFill/>
            </p:spPr>
          </p:pic>
          <p:pic>
            <p:nvPicPr>
              <p:cNvPr id="51" name="Picture 23" descr="5.png"/>
              <p:cNvPicPr>
                <a:picLocks noChangeAspect="1"/>
              </p:cNvPicPr>
              <p:nvPr/>
            </p:nvPicPr>
            <p:blipFill>
              <a:blip r:embed="rId13" cstate="print"/>
              <a:stretch>
                <a:fillRect/>
              </a:stretch>
            </p:blipFill>
            <p:spPr>
              <a:xfrm>
                <a:off x="1206207" y="3141134"/>
                <a:ext cx="771634" cy="517446"/>
              </a:xfrm>
              <a:prstGeom prst="rect">
                <a:avLst/>
              </a:prstGeom>
            </p:spPr>
          </p:pic>
        </p:grpSp>
        <p:grpSp>
          <p:nvGrpSpPr>
            <p:cNvPr id="17" name="Group 260"/>
            <p:cNvGrpSpPr/>
            <p:nvPr/>
          </p:nvGrpSpPr>
          <p:grpSpPr>
            <a:xfrm>
              <a:off x="6345799" y="3073400"/>
              <a:ext cx="2176198" cy="1837267"/>
              <a:chOff x="6345799" y="3073400"/>
              <a:chExt cx="2176198" cy="1837267"/>
            </a:xfrm>
          </p:grpSpPr>
          <p:sp>
            <p:nvSpPr>
              <p:cNvPr id="37" name="Rectangle 36"/>
              <p:cNvSpPr/>
              <p:nvPr/>
            </p:nvSpPr>
            <p:spPr>
              <a:xfrm>
                <a:off x="6345799" y="3716866"/>
                <a:ext cx="2176198" cy="1193801"/>
              </a:xfrm>
              <a:prstGeom prst="rect">
                <a:avLst/>
              </a:prstGeom>
              <a:solidFill>
                <a:schemeClr val="bg1"/>
              </a:solidFill>
              <a:ln>
                <a:solidFill>
                  <a:schemeClr val="bg2"/>
                </a:solidFill>
              </a:ln>
              <a:effectLst>
                <a:outerShdw blurRad="40005" dist="22987" dir="5400000" algn="tl"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38" name="Picture 38" descr="http://ts2.mm.bing.net/images/thumbnail.aspx?q=553407882205&amp;id=232accd1ec071ad3105ebcb3ac37e59c&amp;url=http://www.wildcattechexpo.com/storage/filemaker-logo.png?__SQUARESPACE_CACHEVERSION=1286477015081"/>
              <p:cNvPicPr>
                <a:picLocks noChangeAspect="1" noChangeArrowheads="1"/>
              </p:cNvPicPr>
              <p:nvPr/>
            </p:nvPicPr>
            <p:blipFill>
              <a:blip r:embed="rId14" cstate="print"/>
              <a:srcRect/>
              <a:stretch>
                <a:fillRect/>
              </a:stretch>
            </p:blipFill>
            <p:spPr bwMode="auto">
              <a:xfrm>
                <a:off x="6595902" y="4030133"/>
                <a:ext cx="338104" cy="348561"/>
              </a:xfrm>
              <a:prstGeom prst="rect">
                <a:avLst/>
              </a:prstGeom>
              <a:noFill/>
            </p:spPr>
          </p:pic>
          <p:pic>
            <p:nvPicPr>
              <p:cNvPr id="39" name="Picture 200" descr="Zillow.com - Your Edge in Real Estate"/>
              <p:cNvPicPr>
                <a:picLocks noChangeAspect="1" noChangeArrowheads="1"/>
              </p:cNvPicPr>
              <p:nvPr/>
            </p:nvPicPr>
            <p:blipFill>
              <a:blip r:embed="rId15" cstate="print">
                <a:extLst>
                  <a:ext uri="{28A0092B-C50C-407E-A947-70E740481C1C}">
                    <a14:useLocalDpi xmlns:a14="http://schemas.microsoft.com/office/drawing/2010/main" val="0"/>
                  </a:ext>
                </a:extLst>
              </a:blip>
              <a:srcRect l="21504" t="-4721" r="15744" b="37990"/>
              <a:stretch>
                <a:fillRect/>
              </a:stretch>
            </p:blipFill>
            <p:spPr bwMode="auto">
              <a:xfrm>
                <a:off x="7512205" y="4501045"/>
                <a:ext cx="559299" cy="18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4" descr="http://t2.gstatic.com/images?q=tbn:ANd9GcSS7E_7UUtyAK5u0nK-y1wNj0BQS9k2mC11f9Q5-EjyoSRfnDRM"/>
              <p:cNvPicPr>
                <a:picLocks noChangeAspect="1" noChangeArrowheads="1"/>
              </p:cNvPicPr>
              <p:nvPr/>
            </p:nvPicPr>
            <p:blipFill>
              <a:blip r:embed="rId16" cstate="print"/>
              <a:srcRect/>
              <a:stretch>
                <a:fillRect/>
              </a:stretch>
            </p:blipFill>
            <p:spPr bwMode="auto">
              <a:xfrm>
                <a:off x="6837388" y="4530356"/>
                <a:ext cx="488674" cy="194921"/>
              </a:xfrm>
              <a:prstGeom prst="rect">
                <a:avLst/>
              </a:prstGeom>
              <a:noFill/>
            </p:spPr>
          </p:pic>
          <p:pic>
            <p:nvPicPr>
              <p:cNvPr id="41" name="Picture 20" descr="http://t3.gstatic.com/images?q=tbn:ANd9GcSeCbZSwf4w93IAdZ7VTRLbAB6H6eJDyG-Jn4YPT7atw6r86h_R"/>
              <p:cNvPicPr>
                <a:picLocks noChangeAspect="1" noChangeArrowheads="1"/>
              </p:cNvPicPr>
              <p:nvPr/>
            </p:nvPicPr>
            <p:blipFill>
              <a:blip r:embed="rId17" cstate="print"/>
              <a:srcRect/>
              <a:stretch>
                <a:fillRect/>
              </a:stretch>
            </p:blipFill>
            <p:spPr bwMode="auto">
              <a:xfrm>
                <a:off x="7167218" y="3972067"/>
                <a:ext cx="469716" cy="469716"/>
              </a:xfrm>
              <a:prstGeom prst="rect">
                <a:avLst/>
              </a:prstGeom>
              <a:noFill/>
            </p:spPr>
          </p:pic>
          <p:pic>
            <p:nvPicPr>
              <p:cNvPr id="42" name="Picture 36" descr="http://ts1.mm.bing.net/images/thumbnail.aspx?q=545892738696&amp;id=9fc311e66aca171f216bd002ff2b0525&amp;url=http://teclaatecla.com/wp-content/uploads/2010/12/wordpress-logo-stacked-rgb.png"/>
              <p:cNvPicPr>
                <a:picLocks noChangeAspect="1" noChangeArrowheads="1"/>
              </p:cNvPicPr>
              <p:nvPr/>
            </p:nvPicPr>
            <p:blipFill>
              <a:blip r:embed="rId18" cstate="print"/>
              <a:srcRect/>
              <a:stretch>
                <a:fillRect/>
              </a:stretch>
            </p:blipFill>
            <p:spPr bwMode="auto">
              <a:xfrm>
                <a:off x="7869300" y="4093833"/>
                <a:ext cx="461905" cy="286381"/>
              </a:xfrm>
              <a:prstGeom prst="rect">
                <a:avLst/>
              </a:prstGeom>
              <a:noFill/>
            </p:spPr>
          </p:pic>
          <p:sp>
            <p:nvSpPr>
              <p:cNvPr id="43" name="Chord 42"/>
              <p:cNvSpPr/>
              <p:nvPr/>
            </p:nvSpPr>
            <p:spPr bwMode="invGray">
              <a:xfrm>
                <a:off x="6694360" y="3073400"/>
                <a:ext cx="1444476" cy="1121402"/>
              </a:xfrm>
              <a:prstGeom prst="chord">
                <a:avLst>
                  <a:gd name="adj1" fmla="val 16375443"/>
                  <a:gd name="adj2" fmla="val 16200000"/>
                </a:avLst>
              </a:prstGeom>
              <a:gradFill flip="none" rotWithShape="1">
                <a:gsLst>
                  <a:gs pos="0">
                    <a:schemeClr val="bg1">
                      <a:lumMod val="50000"/>
                    </a:schemeClr>
                  </a:gs>
                  <a:gs pos="100000">
                    <a:srgbClr val="FFFFFF"/>
                  </a:gs>
                </a:gsLst>
                <a:lin ang="17160000" scaled="0"/>
                <a:tileRect/>
              </a:gradFill>
              <a:ln>
                <a:solidFill>
                  <a:schemeClr val="bg1">
                    <a:lumMod val="75000"/>
                  </a:schemeClr>
                </a:solidFill>
              </a:ln>
              <a:effectLst>
                <a:outerShdw blurRad="50800" dist="38100" dir="2700000">
                  <a:srgbClr val="000000">
                    <a:alpha val="43000"/>
                  </a:srgbClr>
                </a:outerShdw>
              </a:effectLst>
              <a:scene3d>
                <a:camera prst="isometricOffAxis2Top">
                  <a:rot lat="18078000" lon="3270000" rev="18204000"/>
                </a:camera>
                <a:lightRig rig="threePt" dir="t">
                  <a:rot lat="0" lon="0" rev="11820000"/>
                </a:lightRig>
              </a:scene3d>
              <a:sp3d extrusionH="146050">
                <a:contourClr>
                  <a:srgbClr val="C79462"/>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anchor="ctr"/>
              <a:lstStyle/>
              <a:p>
                <a:pPr algn="ctr">
                  <a:defRPr/>
                </a:pPr>
                <a:endParaRPr lang="en-US" sz="2400">
                  <a:solidFill>
                    <a:prstClr val="white"/>
                  </a:solidFill>
                  <a:latin typeface="Century Gothic"/>
                  <a:cs typeface="Century Gothic"/>
                </a:endParaRPr>
              </a:p>
            </p:txBody>
          </p:sp>
        </p:grpSp>
        <p:grpSp>
          <p:nvGrpSpPr>
            <p:cNvPr id="18" name="Group 262"/>
            <p:cNvGrpSpPr/>
            <p:nvPr/>
          </p:nvGrpSpPr>
          <p:grpSpPr>
            <a:xfrm>
              <a:off x="617804" y="1502704"/>
              <a:ext cx="3734062" cy="1316697"/>
              <a:chOff x="617804" y="1502704"/>
              <a:chExt cx="3734062" cy="1316697"/>
            </a:xfrm>
          </p:grpSpPr>
          <p:grpSp>
            <p:nvGrpSpPr>
              <p:cNvPr id="28" name="Group 244"/>
              <p:cNvGrpSpPr/>
              <p:nvPr/>
            </p:nvGrpSpPr>
            <p:grpSpPr>
              <a:xfrm>
                <a:off x="617804" y="1502704"/>
                <a:ext cx="3734062" cy="1316697"/>
                <a:chOff x="981871" y="1502704"/>
                <a:chExt cx="3734062" cy="1316697"/>
              </a:xfrm>
            </p:grpSpPr>
            <p:sp>
              <p:nvSpPr>
                <p:cNvPr id="30" name="Rectangle 29"/>
                <p:cNvSpPr/>
                <p:nvPr/>
              </p:nvSpPr>
              <p:spPr>
                <a:xfrm>
                  <a:off x="981871" y="2146171"/>
                  <a:ext cx="3734062" cy="673230"/>
                </a:xfrm>
                <a:prstGeom prst="rect">
                  <a:avLst/>
                </a:prstGeom>
                <a:solidFill>
                  <a:schemeClr val="bg1"/>
                </a:solidFill>
                <a:ln>
                  <a:solidFill>
                    <a:schemeClr val="bg2"/>
                  </a:solidFill>
                </a:ln>
                <a:effectLst>
                  <a:outerShdw blurRad="40005" dist="22987" dir="5400000" algn="tl"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Chord 30"/>
                <p:cNvSpPr/>
                <p:nvPr/>
              </p:nvSpPr>
              <p:spPr bwMode="invGray">
                <a:xfrm>
                  <a:off x="2117830" y="1502704"/>
                  <a:ext cx="1444476" cy="1121402"/>
                </a:xfrm>
                <a:prstGeom prst="chord">
                  <a:avLst>
                    <a:gd name="adj1" fmla="val 16375443"/>
                    <a:gd name="adj2" fmla="val 16200000"/>
                  </a:avLst>
                </a:prstGeom>
                <a:gradFill flip="none" rotWithShape="1">
                  <a:gsLst>
                    <a:gs pos="0">
                      <a:schemeClr val="bg1">
                        <a:lumMod val="50000"/>
                      </a:schemeClr>
                    </a:gs>
                    <a:gs pos="100000">
                      <a:srgbClr val="FFFFFF"/>
                    </a:gs>
                  </a:gsLst>
                  <a:lin ang="17160000" scaled="0"/>
                  <a:tileRect/>
                </a:gradFill>
                <a:ln>
                  <a:solidFill>
                    <a:schemeClr val="bg1">
                      <a:lumMod val="75000"/>
                    </a:schemeClr>
                  </a:solidFill>
                </a:ln>
                <a:effectLst>
                  <a:outerShdw blurRad="50800" dist="38100" dir="2700000">
                    <a:srgbClr val="000000">
                      <a:alpha val="43000"/>
                    </a:srgbClr>
                  </a:outerShdw>
                </a:effectLst>
                <a:scene3d>
                  <a:camera prst="isometricOffAxis2Top">
                    <a:rot lat="18078000" lon="3270000" rev="18204000"/>
                  </a:camera>
                  <a:lightRig rig="threePt" dir="t">
                    <a:rot lat="0" lon="0" rev="11820000"/>
                  </a:lightRig>
                </a:scene3d>
                <a:sp3d extrusionH="146050">
                  <a:contourClr>
                    <a:srgbClr val="C79462"/>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anchor="ctr"/>
                <a:lstStyle/>
                <a:p>
                  <a:pPr algn="ctr">
                    <a:defRPr/>
                  </a:pPr>
                  <a:endParaRPr lang="en-US" sz="2400">
                    <a:solidFill>
                      <a:prstClr val="white"/>
                    </a:solidFill>
                    <a:latin typeface="Century Gothic"/>
                    <a:cs typeface="Century Gothic"/>
                  </a:endParaRPr>
                </a:p>
              </p:txBody>
            </p:sp>
            <p:pic>
              <p:nvPicPr>
                <p:cNvPr id="32" name="Picture 130" descr="pic_youtubelogo_123x63"/>
                <p:cNvPicPr>
                  <a:picLocks noChangeAspect="1" noChangeArrowheads="1"/>
                </p:cNvPicPr>
                <p:nvPr/>
              </p:nvPicPr>
              <p:blipFill>
                <a:blip r:embed="rId19" cstate="print">
                  <a:extLst>
                    <a:ext uri="{28A0092B-C50C-407E-A947-70E740481C1C}">
                      <a14:useLocalDpi xmlns:a14="http://schemas.microsoft.com/office/drawing/2010/main" val="0"/>
                    </a:ext>
                  </a:extLst>
                </a:blip>
                <a:srcRect b="18286"/>
                <a:stretch>
                  <a:fillRect/>
                </a:stretch>
              </p:blipFill>
              <p:spPr bwMode="auto">
                <a:xfrm>
                  <a:off x="1126367" y="2500331"/>
                  <a:ext cx="402852" cy="16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3D3D3"/>
                      </a:solidFill>
                      <a:miter lim="800000"/>
                      <a:headEnd/>
                      <a:tailEnd/>
                    </a14:hiddenLine>
                  </a:ext>
                </a:extLst>
              </p:spPr>
            </p:pic>
            <p:pic>
              <p:nvPicPr>
                <p:cNvPr id="33" name="Picture 106" descr="webex"/>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l="24152"/>
                <a:stretch>
                  <a:fillRect/>
                </a:stretch>
              </p:blipFill>
              <p:spPr bwMode="auto">
                <a:xfrm>
                  <a:off x="1723177" y="2514598"/>
                  <a:ext cx="468713" cy="19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D3D3D3"/>
                      </a:solidFill>
                      <a:miter lim="800000"/>
                      <a:headEnd/>
                      <a:tailEnd/>
                    </a14:hiddenLine>
                  </a:ext>
                </a:extLst>
              </p:spPr>
            </p:pic>
            <p:pic>
              <p:nvPicPr>
                <p:cNvPr id="34" name="Picture 24" descr="Lapse It: Time-Lapse Image Capture"/>
                <p:cNvPicPr>
                  <a:picLocks noChangeAspect="1" noChangeArrowheads="1"/>
                </p:cNvPicPr>
                <p:nvPr/>
              </p:nvPicPr>
              <p:blipFill>
                <a:blip r:embed="rId21" cstate="print"/>
                <a:srcRect/>
                <a:stretch>
                  <a:fillRect/>
                </a:stretch>
              </p:blipFill>
              <p:spPr bwMode="auto">
                <a:xfrm>
                  <a:off x="4177004" y="2412997"/>
                  <a:ext cx="282897" cy="275353"/>
                </a:xfrm>
                <a:prstGeom prst="rect">
                  <a:avLst/>
                </a:prstGeom>
                <a:noFill/>
              </p:spPr>
            </p:pic>
            <p:pic>
              <p:nvPicPr>
                <p:cNvPr id="35" name="Picture 28" descr="http://notespark.com/images/header.png?v=2"/>
                <p:cNvPicPr>
                  <a:picLocks noChangeAspect="1" noChangeArrowheads="1"/>
                </p:cNvPicPr>
                <p:nvPr/>
              </p:nvPicPr>
              <p:blipFill>
                <a:blip r:embed="rId22" cstate="print"/>
                <a:srcRect/>
                <a:stretch>
                  <a:fillRect/>
                </a:stretch>
              </p:blipFill>
              <p:spPr bwMode="auto">
                <a:xfrm>
                  <a:off x="2463806" y="2539424"/>
                  <a:ext cx="671996" cy="127135"/>
                </a:xfrm>
                <a:prstGeom prst="rect">
                  <a:avLst/>
                </a:prstGeom>
                <a:noFill/>
              </p:spPr>
            </p:pic>
            <p:pic>
              <p:nvPicPr>
                <p:cNvPr id="36" name="Picture 44" descr="http://ts2.mm.bing.net/images/thumbnail.aspx?q=419786268285&amp;id=b44cfdbc42549b02f1ce2c0c3f9d99d9&amp;url=http://webapplicationsreview.com/wp-content/uploads/2008/04/tripit_logo_tagunder.gif"/>
                <p:cNvPicPr>
                  <a:picLocks noChangeAspect="1" noChangeArrowheads="1"/>
                </p:cNvPicPr>
                <p:nvPr/>
              </p:nvPicPr>
              <p:blipFill>
                <a:blip r:embed="rId23" cstate="print"/>
                <a:srcRect/>
                <a:stretch>
                  <a:fillRect/>
                </a:stretch>
              </p:blipFill>
              <p:spPr bwMode="auto">
                <a:xfrm>
                  <a:off x="3433784" y="2452778"/>
                  <a:ext cx="417305" cy="222879"/>
                </a:xfrm>
                <a:prstGeom prst="rect">
                  <a:avLst/>
                </a:prstGeom>
                <a:noFill/>
              </p:spPr>
            </p:pic>
          </p:grpSp>
          <p:pic>
            <p:nvPicPr>
              <p:cNvPr id="29" name="Picture 28" descr="8.png"/>
              <p:cNvPicPr>
                <a:picLocks noChangeAspect="1"/>
              </p:cNvPicPr>
              <p:nvPr/>
            </p:nvPicPr>
            <p:blipFill>
              <a:blip r:embed="rId24" cstate="print">
                <a:lum bright="-2000"/>
              </a:blip>
              <a:stretch>
                <a:fillRect/>
              </a:stretch>
            </p:blipFill>
            <p:spPr>
              <a:xfrm>
                <a:off x="2249424" y="1540273"/>
                <a:ext cx="409110" cy="569712"/>
              </a:xfrm>
              <a:prstGeom prst="rect">
                <a:avLst/>
              </a:prstGeom>
            </p:spPr>
          </p:pic>
        </p:grpSp>
        <p:grpSp>
          <p:nvGrpSpPr>
            <p:cNvPr id="19" name="Group 264"/>
            <p:cNvGrpSpPr/>
            <p:nvPr/>
          </p:nvGrpSpPr>
          <p:grpSpPr>
            <a:xfrm>
              <a:off x="4800599" y="1502704"/>
              <a:ext cx="3734062" cy="1316697"/>
              <a:chOff x="4800599" y="1502704"/>
              <a:chExt cx="3734062" cy="1316697"/>
            </a:xfrm>
          </p:grpSpPr>
          <p:grpSp>
            <p:nvGrpSpPr>
              <p:cNvPr id="20" name="Group 257"/>
              <p:cNvGrpSpPr/>
              <p:nvPr/>
            </p:nvGrpSpPr>
            <p:grpSpPr>
              <a:xfrm>
                <a:off x="4800599" y="1502704"/>
                <a:ext cx="3734062" cy="1316697"/>
                <a:chOff x="4800599" y="1502704"/>
                <a:chExt cx="3734062" cy="1316697"/>
              </a:xfrm>
            </p:grpSpPr>
            <p:sp>
              <p:nvSpPr>
                <p:cNvPr id="22" name="Rectangle 21"/>
                <p:cNvSpPr/>
                <p:nvPr/>
              </p:nvSpPr>
              <p:spPr>
                <a:xfrm>
                  <a:off x="4800599" y="2146171"/>
                  <a:ext cx="3734062" cy="673230"/>
                </a:xfrm>
                <a:prstGeom prst="rect">
                  <a:avLst/>
                </a:prstGeom>
                <a:solidFill>
                  <a:schemeClr val="bg1"/>
                </a:solidFill>
                <a:ln>
                  <a:solidFill>
                    <a:schemeClr val="bg2"/>
                  </a:solidFill>
                </a:ln>
                <a:effectLst>
                  <a:outerShdw blurRad="40005" dist="22987" dir="5400000" algn="tl"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3" name="Chord 22"/>
                <p:cNvSpPr/>
                <p:nvPr/>
              </p:nvSpPr>
              <p:spPr bwMode="invGray">
                <a:xfrm>
                  <a:off x="5936558" y="1502704"/>
                  <a:ext cx="1444476" cy="1121402"/>
                </a:xfrm>
                <a:prstGeom prst="chord">
                  <a:avLst>
                    <a:gd name="adj1" fmla="val 16375443"/>
                    <a:gd name="adj2" fmla="val 16200000"/>
                  </a:avLst>
                </a:prstGeom>
                <a:gradFill flip="none" rotWithShape="1">
                  <a:gsLst>
                    <a:gs pos="0">
                      <a:schemeClr val="bg1">
                        <a:lumMod val="50000"/>
                      </a:schemeClr>
                    </a:gs>
                    <a:gs pos="100000">
                      <a:srgbClr val="FFFFFF"/>
                    </a:gs>
                  </a:gsLst>
                  <a:lin ang="17160000" scaled="0"/>
                  <a:tileRect/>
                </a:gradFill>
                <a:ln>
                  <a:solidFill>
                    <a:schemeClr val="bg1">
                      <a:lumMod val="75000"/>
                    </a:schemeClr>
                  </a:solidFill>
                </a:ln>
                <a:effectLst>
                  <a:outerShdw blurRad="50800" dist="38100" dir="2700000">
                    <a:srgbClr val="000000">
                      <a:alpha val="43000"/>
                    </a:srgbClr>
                  </a:outerShdw>
                </a:effectLst>
                <a:scene3d>
                  <a:camera prst="isometricOffAxis2Top">
                    <a:rot lat="18078000" lon="3270000" rev="18204000"/>
                  </a:camera>
                  <a:lightRig rig="threePt" dir="t">
                    <a:rot lat="0" lon="0" rev="11820000"/>
                  </a:lightRig>
                </a:scene3d>
                <a:sp3d extrusionH="146050">
                  <a:contourClr>
                    <a:srgbClr val="C79462"/>
                  </a:contourClr>
                </a:sp3d>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wrap="none" anchor="ctr"/>
                <a:lstStyle/>
                <a:p>
                  <a:pPr algn="ctr">
                    <a:defRPr/>
                  </a:pPr>
                  <a:endParaRPr lang="en-US" sz="2400">
                    <a:solidFill>
                      <a:prstClr val="white"/>
                    </a:solidFill>
                    <a:latin typeface="Century Gothic"/>
                    <a:cs typeface="Century Gothic"/>
                  </a:endParaRPr>
                </a:p>
              </p:txBody>
            </p:sp>
            <p:pic>
              <p:nvPicPr>
                <p:cNvPr id="24" name="Picture 208" descr="From collectibles to cars, buy and sell all kinds of items on eBay">
                  <a:hlinkClick r:id=""/>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075921" y="2511838"/>
                  <a:ext cx="451157" cy="18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07" descr="sap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905" y="2455333"/>
                  <a:ext cx="479944" cy="23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4" descr="http://ts4.mm.bing.net/images/thumbnail.aspx?q=406840156771&amp;id=b04cbed76c5b53008fc68fd28b47fb2c&amp;url=http://www.douglyon.co.uk/portfolio/web/mozy-logo-440.png"/>
                <p:cNvPicPr>
                  <a:picLocks noChangeAspect="1" noChangeArrowheads="1"/>
                </p:cNvPicPr>
                <p:nvPr/>
              </p:nvPicPr>
              <p:blipFill>
                <a:blip r:embed="rId26" cstate="print"/>
                <a:srcRect/>
                <a:stretch>
                  <a:fillRect/>
                </a:stretch>
              </p:blipFill>
              <p:spPr bwMode="auto">
                <a:xfrm>
                  <a:off x="6200055" y="2540000"/>
                  <a:ext cx="654185" cy="194000"/>
                </a:xfrm>
                <a:prstGeom prst="rect">
                  <a:avLst/>
                </a:prstGeom>
                <a:noFill/>
              </p:spPr>
            </p:pic>
            <p:pic>
              <p:nvPicPr>
                <p:cNvPr id="27" name="Picture 40" descr="http://ts4.mm.bing.net/images/thumbnail.aspx?q=417507511907&amp;id=f2ef1d6bd71e3c71dda6d064cb685ab1&amp;url=http://www.precisionpolling.com/blog/wp-uploads/localhost/2010/06/sm_logo_color_onwhite.jpg"/>
                <p:cNvPicPr>
                  <a:picLocks noChangeAspect="1" noChangeArrowheads="1"/>
                </p:cNvPicPr>
                <p:nvPr/>
              </p:nvPicPr>
              <p:blipFill>
                <a:blip r:embed="rId27" cstate="print"/>
                <a:srcRect/>
                <a:stretch>
                  <a:fillRect/>
                </a:stretch>
              </p:blipFill>
              <p:spPr bwMode="auto">
                <a:xfrm>
                  <a:off x="5039863" y="2504660"/>
                  <a:ext cx="1042793" cy="212035"/>
                </a:xfrm>
                <a:prstGeom prst="rect">
                  <a:avLst/>
                </a:prstGeom>
                <a:noFill/>
              </p:spPr>
            </p:pic>
          </p:grpSp>
          <p:pic>
            <p:nvPicPr>
              <p:cNvPr id="21" name="Picture 6" descr="C:\Users\jonw\Desktop\Hardware-Tablet-PC-icon.png"/>
              <p:cNvPicPr>
                <a:picLocks noChangeAspect="1" noChangeArrowheads="1"/>
              </p:cNvPicPr>
              <p:nvPr/>
            </p:nvPicPr>
            <p:blipFill>
              <a:blip r:embed="rId28" cstate="print">
                <a:grayscl/>
                <a:extLst>
                  <a:ext uri="{28A0092B-C50C-407E-A947-70E740481C1C}">
                    <a14:useLocalDpi xmlns:a14="http://schemas.microsoft.com/office/drawing/2010/main" val="0"/>
                  </a:ext>
                </a:extLst>
              </a:blip>
              <a:srcRect/>
              <a:stretch>
                <a:fillRect/>
              </a:stretch>
            </p:blipFill>
            <p:spPr bwMode="auto">
              <a:xfrm>
                <a:off x="6285058" y="1567106"/>
                <a:ext cx="810008" cy="80937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2" name="Group 96"/>
          <p:cNvGrpSpPr/>
          <p:nvPr/>
        </p:nvGrpSpPr>
        <p:grpSpPr>
          <a:xfrm>
            <a:off x="5027716" y="4829002"/>
            <a:ext cx="1694302" cy="1694302"/>
            <a:chOff x="3594901" y="4783666"/>
            <a:chExt cx="1694302" cy="1694302"/>
          </a:xfrm>
        </p:grpSpPr>
        <p:pic>
          <p:nvPicPr>
            <p:cNvPr id="53" name="Picture 8" descr="CEO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594901" y="4783666"/>
              <a:ext cx="1694302" cy="169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Oval 53"/>
            <p:cNvSpPr/>
            <p:nvPr/>
          </p:nvSpPr>
          <p:spPr>
            <a:xfrm>
              <a:off x="3604679" y="4794747"/>
              <a:ext cx="1683007" cy="1683007"/>
            </a:xfrm>
            <a:prstGeom prst="ellipse">
              <a:avLst/>
            </a:prstGeom>
            <a:noFill/>
            <a:ln w="19050">
              <a:solidFill>
                <a:srgbClr val="0072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55" name="Picture 54" descr="PC.png"/>
          <p:cNvPicPr>
            <a:picLocks noChangeAspect="1"/>
          </p:cNvPicPr>
          <p:nvPr/>
        </p:nvPicPr>
        <p:blipFill>
          <a:blip r:embed="rId29" cstate="print"/>
          <a:stretch>
            <a:fillRect/>
          </a:stretch>
        </p:blipFill>
        <p:spPr>
          <a:xfrm>
            <a:off x="8539390" y="3126433"/>
            <a:ext cx="697569" cy="569575"/>
          </a:xfrm>
          <a:prstGeom prst="rect">
            <a:avLst/>
          </a:prstGeom>
        </p:spPr>
      </p:pic>
      <p:grpSp>
        <p:nvGrpSpPr>
          <p:cNvPr id="56" name="Group 74"/>
          <p:cNvGrpSpPr/>
          <p:nvPr/>
        </p:nvGrpSpPr>
        <p:grpSpPr>
          <a:xfrm>
            <a:off x="1813814" y="1002067"/>
            <a:ext cx="8483600" cy="5664201"/>
            <a:chOff x="364067" y="1015998"/>
            <a:chExt cx="8483600" cy="5664201"/>
          </a:xfrm>
        </p:grpSpPr>
        <p:sp>
          <p:nvSpPr>
            <p:cNvPr id="57" name="Rectangle 56"/>
            <p:cNvSpPr/>
            <p:nvPr/>
          </p:nvSpPr>
          <p:spPr>
            <a:xfrm>
              <a:off x="364067" y="1015998"/>
              <a:ext cx="8483600" cy="566420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58" name="Group 172"/>
            <p:cNvGrpSpPr/>
            <p:nvPr/>
          </p:nvGrpSpPr>
          <p:grpSpPr>
            <a:xfrm>
              <a:off x="2006411" y="1366063"/>
              <a:ext cx="4987058" cy="4694906"/>
              <a:chOff x="1536304" y="1160322"/>
              <a:chExt cx="5893398" cy="5548146"/>
            </a:xfrm>
          </p:grpSpPr>
          <p:pic>
            <p:nvPicPr>
              <p:cNvPr id="61" name="Picture 23" descr="5.png"/>
              <p:cNvPicPr>
                <a:picLocks noChangeAspect="1"/>
              </p:cNvPicPr>
              <p:nvPr/>
            </p:nvPicPr>
            <p:blipFill>
              <a:blip r:embed="rId13" cstate="print"/>
              <a:stretch>
                <a:fillRect/>
              </a:stretch>
            </p:blipFill>
            <p:spPr>
              <a:xfrm>
                <a:off x="1663407" y="3015673"/>
                <a:ext cx="771634" cy="517445"/>
              </a:xfrm>
              <a:prstGeom prst="rect">
                <a:avLst/>
              </a:prstGeom>
            </p:spPr>
          </p:pic>
          <p:pic>
            <p:nvPicPr>
              <p:cNvPr id="62" name="Picture 61" descr="8.png"/>
              <p:cNvPicPr>
                <a:picLocks noChangeAspect="1"/>
              </p:cNvPicPr>
              <p:nvPr/>
            </p:nvPicPr>
            <p:blipFill>
              <a:blip r:embed="rId24" cstate="print">
                <a:lum bright="-2000"/>
              </a:blip>
              <a:stretch>
                <a:fillRect/>
              </a:stretch>
            </p:blipFill>
            <p:spPr>
              <a:xfrm>
                <a:off x="2695866" y="5667573"/>
                <a:ext cx="426838" cy="594400"/>
              </a:xfrm>
              <a:prstGeom prst="rect">
                <a:avLst/>
              </a:prstGeom>
            </p:spPr>
          </p:pic>
          <p:pic>
            <p:nvPicPr>
              <p:cNvPr id="63" name="Picture 6" descr="C:\Users\jonw\Desktop\Hardware-Tablet-PC-icon.png"/>
              <p:cNvPicPr>
                <a:picLocks noChangeAspect="1" noChangeArrowheads="1"/>
              </p:cNvPicPr>
              <p:nvPr/>
            </p:nvPicPr>
            <p:blipFill>
              <a:blip r:embed="rId28" cstate="print">
                <a:grayscl/>
                <a:extLst>
                  <a:ext uri="{28A0092B-C50C-407E-A947-70E740481C1C}">
                    <a14:useLocalDpi xmlns:a14="http://schemas.microsoft.com/office/drawing/2010/main" val="0"/>
                  </a:ext>
                </a:extLst>
              </a:blip>
              <a:srcRect/>
              <a:stretch>
                <a:fillRect/>
              </a:stretch>
            </p:blipFill>
            <p:spPr bwMode="auto">
              <a:xfrm>
                <a:off x="6385280" y="2884718"/>
                <a:ext cx="810008" cy="80937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24.png"/>
              <p:cNvPicPr>
                <a:picLocks noChangeAspect="1"/>
              </p:cNvPicPr>
              <p:nvPr/>
            </p:nvPicPr>
            <p:blipFill>
              <a:blip r:embed="rId8" cstate="print">
                <a:lum bright="-16000" contrast="20000"/>
              </a:blip>
              <a:stretch>
                <a:fillRect/>
              </a:stretch>
            </p:blipFill>
            <p:spPr>
              <a:xfrm>
                <a:off x="4017566" y="1160322"/>
                <a:ext cx="973408" cy="973406"/>
              </a:xfrm>
              <a:prstGeom prst="rect">
                <a:avLst/>
              </a:prstGeom>
            </p:spPr>
          </p:pic>
          <p:pic>
            <p:nvPicPr>
              <p:cNvPr id="65" name="Picture 64" descr="38.png"/>
              <p:cNvPicPr>
                <a:picLocks noChangeAspect="1"/>
              </p:cNvPicPr>
              <p:nvPr/>
            </p:nvPicPr>
            <p:blipFill>
              <a:blip r:embed="rId30" cstate="print"/>
              <a:srcRect l="11917" t="4620" r="56272" b="69095"/>
              <a:stretch>
                <a:fillRect/>
              </a:stretch>
            </p:blipFill>
            <p:spPr>
              <a:xfrm rot="158166">
                <a:off x="2286864" y="1482420"/>
                <a:ext cx="1598470" cy="1320800"/>
              </a:xfrm>
              <a:prstGeom prst="rect">
                <a:avLst/>
              </a:prstGeom>
            </p:spPr>
          </p:pic>
          <p:pic>
            <p:nvPicPr>
              <p:cNvPr id="66" name="Picture 65" descr="38.png"/>
              <p:cNvPicPr>
                <a:picLocks noChangeAspect="1"/>
              </p:cNvPicPr>
              <p:nvPr/>
            </p:nvPicPr>
            <p:blipFill>
              <a:blip r:embed="rId30" cstate="print"/>
              <a:srcRect l="11917" t="4620" r="56272" b="69095"/>
              <a:stretch>
                <a:fillRect/>
              </a:stretch>
            </p:blipFill>
            <p:spPr>
              <a:xfrm rot="4797922">
                <a:off x="5190482" y="1651754"/>
                <a:ext cx="1598470" cy="1320800"/>
              </a:xfrm>
              <a:prstGeom prst="rect">
                <a:avLst/>
              </a:prstGeom>
            </p:spPr>
          </p:pic>
          <p:pic>
            <p:nvPicPr>
              <p:cNvPr id="67" name="Picture 66" descr="38.png"/>
              <p:cNvPicPr>
                <a:picLocks noChangeAspect="1"/>
              </p:cNvPicPr>
              <p:nvPr/>
            </p:nvPicPr>
            <p:blipFill>
              <a:blip r:embed="rId30" cstate="print"/>
              <a:srcRect l="11917" t="4620" r="56272" b="69095"/>
              <a:stretch>
                <a:fillRect/>
              </a:stretch>
            </p:blipFill>
            <p:spPr>
              <a:xfrm rot="8684861">
                <a:off x="5831232" y="3990286"/>
                <a:ext cx="1598470" cy="1320799"/>
              </a:xfrm>
              <a:prstGeom prst="rect">
                <a:avLst/>
              </a:prstGeom>
            </p:spPr>
          </p:pic>
          <p:pic>
            <p:nvPicPr>
              <p:cNvPr id="68" name="Picture 67" descr="38.png"/>
              <p:cNvPicPr>
                <a:picLocks noChangeAspect="1"/>
              </p:cNvPicPr>
              <p:nvPr/>
            </p:nvPicPr>
            <p:blipFill>
              <a:blip r:embed="rId30" cstate="print"/>
              <a:srcRect l="11917" t="4620" r="56272" b="69095"/>
              <a:stretch>
                <a:fillRect/>
              </a:stretch>
            </p:blipFill>
            <p:spPr>
              <a:xfrm rot="17574664">
                <a:off x="1397469" y="3939486"/>
                <a:ext cx="1598470" cy="1320800"/>
              </a:xfrm>
              <a:prstGeom prst="rect">
                <a:avLst/>
              </a:prstGeom>
            </p:spPr>
          </p:pic>
          <p:pic>
            <p:nvPicPr>
              <p:cNvPr id="69" name="Picture 68" descr="Screen shot 2011-02-07 at 12.48.16 PM.png"/>
              <p:cNvPicPr>
                <a:picLocks noChangeAspect="1"/>
              </p:cNvPicPr>
              <p:nvPr/>
            </p:nvPicPr>
            <p:blipFill>
              <a:blip r:embed="rId31" cstate="print"/>
              <a:stretch>
                <a:fillRect/>
              </a:stretch>
            </p:blipFill>
            <p:spPr>
              <a:xfrm rot="163737">
                <a:off x="3365446" y="6020552"/>
                <a:ext cx="2238020" cy="687916"/>
              </a:xfrm>
              <a:prstGeom prst="rect">
                <a:avLst/>
              </a:prstGeom>
            </p:spPr>
          </p:pic>
        </p:grpSp>
        <p:pic>
          <p:nvPicPr>
            <p:cNvPr id="59" name="Picture 8" descr="CEO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33629" y="2410531"/>
              <a:ext cx="2766038" cy="276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Oval 59"/>
            <p:cNvSpPr/>
            <p:nvPr/>
          </p:nvSpPr>
          <p:spPr>
            <a:xfrm>
              <a:off x="3046979" y="2425186"/>
              <a:ext cx="2747600" cy="2747596"/>
            </a:xfrm>
            <a:prstGeom prst="ellipse">
              <a:avLst/>
            </a:prstGeom>
            <a:noFill/>
            <a:ln w="19050">
              <a:solidFill>
                <a:srgbClr val="0072C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pic>
        <p:nvPicPr>
          <p:cNvPr id="70" name="Picture 2" descr="http://sdmnotebook.com/themes/default/images/laptop_icon.jpg"/>
          <p:cNvPicPr>
            <a:picLocks noChangeAspect="1" noChangeArrowheads="1"/>
          </p:cNvPicPr>
          <p:nvPr/>
        </p:nvPicPr>
        <p:blipFill>
          <a:blip r:embed="rId32" cstate="print"/>
          <a:srcRect/>
          <a:stretch>
            <a:fillRect/>
          </a:stretch>
        </p:blipFill>
        <p:spPr bwMode="auto">
          <a:xfrm>
            <a:off x="6729581" y="5056420"/>
            <a:ext cx="791347" cy="660494"/>
          </a:xfrm>
          <a:prstGeom prst="rect">
            <a:avLst/>
          </a:prstGeom>
          <a:noFill/>
        </p:spPr>
      </p:pic>
      <p:pic>
        <p:nvPicPr>
          <p:cNvPr id="71" name="Picture 10" descr="appsense logo.png"/>
          <p:cNvPicPr>
            <a:picLocks noChangeAspect="1"/>
          </p:cNvPicPr>
          <p:nvPr/>
        </p:nvPicPr>
        <p:blipFill>
          <a:blip r:embed="rId33" cstate="print"/>
          <a:srcRect/>
          <a:stretch>
            <a:fillRect/>
          </a:stretch>
        </p:blipFill>
        <p:spPr bwMode="auto">
          <a:xfrm>
            <a:off x="8504597" y="6256694"/>
            <a:ext cx="1660525" cy="382588"/>
          </a:xfrm>
          <a:prstGeom prst="rect">
            <a:avLst/>
          </a:prstGeom>
          <a:noFill/>
          <a:ln w="9525">
            <a:noFill/>
            <a:miter lim="800000"/>
            <a:headEnd/>
            <a:tailEnd/>
          </a:ln>
        </p:spPr>
      </p:pic>
    </p:spTree>
    <p:extLst>
      <p:ext uri="{BB962C8B-B14F-4D97-AF65-F5344CB8AC3E}">
        <p14:creationId xmlns:p14="http://schemas.microsoft.com/office/powerpoint/2010/main" val="1059307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1000"/>
                                        <p:tgtEl>
                                          <p:spTgt spid="5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1000"/>
                                        <p:tgtEl>
                                          <p:spTgt spid="15"/>
                                        </p:tgtEl>
                                      </p:cBhvr>
                                    </p:animEffect>
                                    <p:set>
                                      <p:cBhvr>
                                        <p:cTn id="15" dur="1" fill="hold">
                                          <p:stCondLst>
                                            <p:cond delay="999"/>
                                          </p:stCondLst>
                                        </p:cTn>
                                        <p:tgtEl>
                                          <p:spTgt spid="1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55"/>
                                        </p:tgtEl>
                                      </p:cBhvr>
                                    </p:animEffect>
                                    <p:set>
                                      <p:cBhvr>
                                        <p:cTn id="18" dur="1" fill="hold">
                                          <p:stCondLst>
                                            <p:cond delay="999"/>
                                          </p:stCondLst>
                                        </p:cTn>
                                        <p:tgtEl>
                                          <p:spTgt spid="5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par>
                          <p:cTn id="22" fill="hold">
                            <p:stCondLst>
                              <p:cond delay="1000"/>
                            </p:stCondLst>
                            <p:childTnLst>
                              <p:par>
                                <p:cTn id="23" presetID="64" presetClass="path" presetSubtype="0" accel="50000" decel="50000" fill="hold" nodeType="afterEffect">
                                  <p:stCondLst>
                                    <p:cond delay="0"/>
                                  </p:stCondLst>
                                  <p:childTnLst>
                                    <p:animMotion origin="layout" path="M 2.77778E-7 0.00185 L -0.00017 -0.30851 " pathEditMode="relative" rAng="0" ptsTypes="AA">
                                      <p:cBhvr>
                                        <p:cTn id="24" dur="2000" fill="hold"/>
                                        <p:tgtEl>
                                          <p:spTgt spid="3"/>
                                        </p:tgtEl>
                                        <p:attrNameLst>
                                          <p:attrName>ppt_x</p:attrName>
                                          <p:attrName>ppt_y</p:attrName>
                                        </p:attrNameLst>
                                      </p:cBhvr>
                                      <p:rCtr x="0" y="-155"/>
                                    </p:animMotion>
                                  </p:childTnLst>
                                </p:cTn>
                              </p:par>
                              <p:par>
                                <p:cTn id="25" presetID="1" presetClass="exit" presetSubtype="0" fill="hold" nodeType="withEffect">
                                  <p:stCondLst>
                                    <p:cond delay="0"/>
                                  </p:stCondLst>
                                  <p:childTnLst>
                                    <p:set>
                                      <p:cBhvr>
                                        <p:cTn id="26" dur="1" fill="hold">
                                          <p:stCondLst>
                                            <p:cond delay="0"/>
                                          </p:stCondLst>
                                        </p:cTn>
                                        <p:tgtEl>
                                          <p:spTgt spid="52"/>
                                        </p:tgtEl>
                                        <p:attrNameLst>
                                          <p:attrName>style.visibility</p:attrName>
                                        </p:attrNameLst>
                                      </p:cBhvr>
                                      <p:to>
                                        <p:strVal val="hidden"/>
                                      </p:to>
                                    </p:se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par>
                                <p:cTn id="31" presetID="10" presetClass="entr" presetSubtype="0"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par>
                                <p:cTn id="34" presetID="10" presetClass="entr" presetSubtype="0" fill="hold" nodeType="with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fade">
                                      <p:cBhvr>
                                        <p:cTn id="3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Complexity: The side-effect of simplicity…</a:t>
            </a:r>
            <a:endParaRPr lang="en-US" dirty="0"/>
          </a:p>
        </p:txBody>
      </p:sp>
      <p:sp>
        <p:nvSpPr>
          <p:cNvPr id="3" name="Text Placeholder 2"/>
          <p:cNvSpPr>
            <a:spLocks noGrp="1"/>
          </p:cNvSpPr>
          <p:nvPr>
            <p:ph type="body" sz="quarter" idx="10"/>
          </p:nvPr>
        </p:nvSpPr>
        <p:spPr>
          <a:xfrm>
            <a:off x="519112" y="1447799"/>
            <a:ext cx="11149013" cy="4333494"/>
          </a:xfrm>
        </p:spPr>
        <p:txBody>
          <a:bodyPr/>
          <a:lstStyle/>
          <a:p>
            <a:r>
              <a:rPr lang="en-US" smtClean="0"/>
              <a:t>Technology is rapidly evolving to provide easier access to IT resources.</a:t>
            </a:r>
          </a:p>
          <a:p>
            <a:pPr lvl="1"/>
            <a:endParaRPr lang="en-US" smtClean="0"/>
          </a:p>
          <a:p>
            <a:pPr lvl="1"/>
            <a:r>
              <a:rPr lang="en-US" smtClean="0"/>
              <a:t>Desktop Virtualization</a:t>
            </a:r>
            <a:br>
              <a:rPr lang="en-US" smtClean="0"/>
            </a:br>
            <a:r>
              <a:rPr lang="en-US" i="1" smtClean="0"/>
              <a:t>Technology which provides users with a hosted windows desktop, accessible from a range of devices or access points.</a:t>
            </a:r>
          </a:p>
          <a:p>
            <a:pPr lvl="1"/>
            <a:endParaRPr lang="en-US" smtClean="0"/>
          </a:p>
          <a:p>
            <a:pPr lvl="1"/>
            <a:r>
              <a:rPr lang="en-US" smtClean="0"/>
              <a:t>Application Virtualization</a:t>
            </a:r>
            <a:br>
              <a:rPr lang="en-US" smtClean="0"/>
            </a:br>
            <a:r>
              <a:rPr lang="en-US" i="1" smtClean="0"/>
              <a:t>Technology which simplifies the deployment of corporate applications while minimizing traditional issues like compatibility.</a:t>
            </a:r>
            <a:endParaRPr lang="en-US" i="1" dirty="0"/>
          </a:p>
        </p:txBody>
      </p:sp>
    </p:spTree>
    <p:extLst>
      <p:ext uri="{BB962C8B-B14F-4D97-AF65-F5344CB8AC3E}">
        <p14:creationId xmlns:p14="http://schemas.microsoft.com/office/powerpoint/2010/main" val="2986752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bwMode="auto">
          <a:xfrm>
            <a:off x="1648916" y="1002165"/>
            <a:ext cx="8720533" cy="5689600"/>
          </a:xfrm>
          <a:prstGeom prst="rect">
            <a:avLst/>
          </a:prstGeom>
          <a:solidFill>
            <a:schemeClr val="tx1"/>
          </a:solidFill>
          <a:ln>
            <a:solidFill>
              <a:schemeClr val="tx2"/>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US" dirty="0" smtClean="0"/>
              <a:t>Managing the </a:t>
            </a:r>
            <a:r>
              <a:rPr lang="en-US" b="1" i="1" dirty="0" smtClean="0"/>
              <a:t>whole user…</a:t>
            </a:r>
            <a:endParaRPr lang="en-US" b="1" i="1" dirty="0"/>
          </a:p>
        </p:txBody>
      </p:sp>
      <p:grpSp>
        <p:nvGrpSpPr>
          <p:cNvPr id="3" name="Group 43"/>
          <p:cNvGrpSpPr/>
          <p:nvPr/>
        </p:nvGrpSpPr>
        <p:grpSpPr>
          <a:xfrm>
            <a:off x="1526018" y="1051808"/>
            <a:ext cx="8398931" cy="5185836"/>
            <a:chOff x="182035" y="1079498"/>
            <a:chExt cx="8398931" cy="5185836"/>
          </a:xfrm>
        </p:grpSpPr>
        <p:grpSp>
          <p:nvGrpSpPr>
            <p:cNvPr id="4" name="Group 34"/>
            <p:cNvGrpSpPr/>
            <p:nvPr/>
          </p:nvGrpSpPr>
          <p:grpSpPr>
            <a:xfrm>
              <a:off x="182035" y="1329267"/>
              <a:ext cx="1816100" cy="1816100"/>
              <a:chOff x="2180166" y="2531534"/>
              <a:chExt cx="1816100" cy="1816100"/>
            </a:xfrm>
          </p:grpSpPr>
          <p:pic>
            <p:nvPicPr>
              <p:cNvPr id="23" name="Picture 22" descr="37.png"/>
              <p:cNvPicPr>
                <a:picLocks noChangeAspect="1"/>
              </p:cNvPicPr>
              <p:nvPr/>
            </p:nvPicPr>
            <p:blipFill>
              <a:blip r:embed="rId2" cstate="print"/>
              <a:stretch>
                <a:fillRect/>
              </a:stretch>
            </p:blipFill>
            <p:spPr>
              <a:xfrm>
                <a:off x="2180166" y="2531534"/>
                <a:ext cx="1816100" cy="1816100"/>
              </a:xfrm>
              <a:prstGeom prst="rect">
                <a:avLst/>
              </a:prstGeom>
            </p:spPr>
          </p:pic>
          <p:sp>
            <p:nvSpPr>
              <p:cNvPr id="24" name="TextBox 23"/>
              <p:cNvSpPr txBox="1">
                <a:spLocks noChangeArrowheads="1"/>
              </p:cNvSpPr>
              <p:nvPr/>
            </p:nvSpPr>
            <p:spPr bwMode="auto">
              <a:xfrm>
                <a:off x="2548469" y="3349557"/>
                <a:ext cx="973664"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Rights</a:t>
                </a:r>
                <a:endParaRPr lang="en-US" sz="1200" dirty="0">
                  <a:solidFill>
                    <a:prstClr val="white"/>
                  </a:solidFill>
                  <a:latin typeface="Trebuchet MS"/>
                  <a:cs typeface="Trebuchet MS"/>
                </a:endParaRPr>
              </a:p>
            </p:txBody>
          </p:sp>
        </p:grpSp>
        <p:grpSp>
          <p:nvGrpSpPr>
            <p:cNvPr id="5" name="Group 33"/>
            <p:cNvGrpSpPr/>
            <p:nvPr/>
          </p:nvGrpSpPr>
          <p:grpSpPr>
            <a:xfrm>
              <a:off x="1553633" y="1843616"/>
              <a:ext cx="1816100" cy="1816100"/>
              <a:chOff x="2772833" y="1640418"/>
              <a:chExt cx="1816100" cy="1816100"/>
            </a:xfrm>
          </p:grpSpPr>
          <p:pic>
            <p:nvPicPr>
              <p:cNvPr id="21" name="Picture 20" descr="31.png"/>
              <p:cNvPicPr>
                <a:picLocks noChangeAspect="1"/>
              </p:cNvPicPr>
              <p:nvPr/>
            </p:nvPicPr>
            <p:blipFill>
              <a:blip r:embed="rId3" cstate="print"/>
              <a:stretch>
                <a:fillRect/>
              </a:stretch>
            </p:blipFill>
            <p:spPr>
              <a:xfrm>
                <a:off x="2772833" y="1640418"/>
                <a:ext cx="1816100" cy="1816100"/>
              </a:xfrm>
              <a:prstGeom prst="rect">
                <a:avLst/>
              </a:prstGeom>
            </p:spPr>
          </p:pic>
          <p:sp>
            <p:nvSpPr>
              <p:cNvPr id="22" name="TextBox 21"/>
              <p:cNvSpPr txBox="1">
                <a:spLocks noChangeArrowheads="1"/>
              </p:cNvSpPr>
              <p:nvPr/>
            </p:nvSpPr>
            <p:spPr bwMode="auto">
              <a:xfrm>
                <a:off x="3327400" y="2387600"/>
                <a:ext cx="973664" cy="276999"/>
              </a:xfrm>
              <a:prstGeom prst="rect">
                <a:avLst/>
              </a:prstGeom>
              <a:noFill/>
              <a:ln w="9525">
                <a:noFill/>
                <a:miter lim="800000"/>
                <a:headEnd/>
                <a:tailEnd/>
              </a:ln>
            </p:spPr>
            <p:txBody>
              <a:bodyPr wrap="square">
                <a:spAutoFit/>
              </a:bodyPr>
              <a:lstStyle/>
              <a:p>
                <a:pPr algn="ctr"/>
                <a:r>
                  <a:rPr lang="en-US" sz="1200" dirty="0" smtClean="0">
                    <a:solidFill>
                      <a:prstClr val="white"/>
                    </a:solidFill>
                    <a:latin typeface="Trebuchet MS"/>
                    <a:cs typeface="Trebuchet MS"/>
                  </a:rPr>
                  <a:t>Policies</a:t>
                </a:r>
                <a:endParaRPr lang="en-US" sz="1200" dirty="0">
                  <a:solidFill>
                    <a:prstClr val="white"/>
                  </a:solidFill>
                  <a:latin typeface="Trebuchet MS"/>
                  <a:cs typeface="Trebuchet MS"/>
                </a:endParaRPr>
              </a:p>
            </p:txBody>
          </p:sp>
        </p:grpSp>
        <p:grpSp>
          <p:nvGrpSpPr>
            <p:cNvPr id="6" name="Group 41"/>
            <p:cNvGrpSpPr/>
            <p:nvPr/>
          </p:nvGrpSpPr>
          <p:grpSpPr>
            <a:xfrm>
              <a:off x="6112935" y="2806702"/>
              <a:ext cx="1816100" cy="1816100"/>
              <a:chOff x="4275665" y="1629834"/>
              <a:chExt cx="1816100" cy="1816100"/>
            </a:xfrm>
          </p:grpSpPr>
          <p:pic>
            <p:nvPicPr>
              <p:cNvPr id="19" name="Picture 18" descr="32.png"/>
              <p:cNvPicPr>
                <a:picLocks noChangeAspect="1"/>
              </p:cNvPicPr>
              <p:nvPr/>
            </p:nvPicPr>
            <p:blipFill>
              <a:blip r:embed="rId4" cstate="print"/>
              <a:stretch>
                <a:fillRect/>
              </a:stretch>
            </p:blipFill>
            <p:spPr>
              <a:xfrm>
                <a:off x="4275665" y="1629834"/>
                <a:ext cx="1816100" cy="1816100"/>
              </a:xfrm>
              <a:prstGeom prst="rect">
                <a:avLst/>
              </a:prstGeom>
            </p:spPr>
          </p:pic>
          <p:sp>
            <p:nvSpPr>
              <p:cNvPr id="20" name="TextBox 19"/>
              <p:cNvSpPr txBox="1">
                <a:spLocks noChangeArrowheads="1"/>
              </p:cNvSpPr>
              <p:nvPr/>
            </p:nvSpPr>
            <p:spPr bwMode="auto">
              <a:xfrm>
                <a:off x="4572000" y="2387600"/>
                <a:ext cx="1102972" cy="276999"/>
              </a:xfrm>
              <a:prstGeom prst="rect">
                <a:avLst/>
              </a:prstGeom>
              <a:noFill/>
              <a:ln w="9525">
                <a:noFill/>
                <a:miter lim="800000"/>
                <a:headEnd/>
                <a:tailEnd/>
              </a:ln>
            </p:spPr>
            <p:txBody>
              <a:bodyPr wrap="square">
                <a:spAutoFit/>
              </a:bodyPr>
              <a:lstStyle/>
              <a:p>
                <a:pPr algn="ctr"/>
                <a:r>
                  <a:rPr lang="en-US" sz="1200" dirty="0" smtClean="0">
                    <a:solidFill>
                      <a:prstClr val="white"/>
                    </a:solidFill>
                    <a:latin typeface="Trebuchet MS"/>
                    <a:cs typeface="Trebuchet MS"/>
                  </a:rPr>
                  <a:t>Applications</a:t>
                </a:r>
                <a:endParaRPr lang="en-US" sz="1200" dirty="0">
                  <a:solidFill>
                    <a:prstClr val="white"/>
                  </a:solidFill>
                  <a:latin typeface="Trebuchet MS"/>
                  <a:cs typeface="Trebuchet MS"/>
                </a:endParaRPr>
              </a:p>
            </p:txBody>
          </p:sp>
        </p:grpSp>
        <p:grpSp>
          <p:nvGrpSpPr>
            <p:cNvPr id="7" name="Group 38"/>
            <p:cNvGrpSpPr/>
            <p:nvPr/>
          </p:nvGrpSpPr>
          <p:grpSpPr>
            <a:xfrm>
              <a:off x="6764866" y="1282700"/>
              <a:ext cx="1816100" cy="1816100"/>
              <a:chOff x="4868332" y="2493433"/>
              <a:chExt cx="1816100" cy="1816100"/>
            </a:xfrm>
          </p:grpSpPr>
          <p:pic>
            <p:nvPicPr>
              <p:cNvPr id="17" name="Picture 16" descr="33.png"/>
              <p:cNvPicPr>
                <a:picLocks noChangeAspect="1"/>
              </p:cNvPicPr>
              <p:nvPr/>
            </p:nvPicPr>
            <p:blipFill>
              <a:blip r:embed="rId5" cstate="print"/>
              <a:stretch>
                <a:fillRect/>
              </a:stretch>
            </p:blipFill>
            <p:spPr>
              <a:xfrm>
                <a:off x="4868332" y="2493433"/>
                <a:ext cx="1816100" cy="1816100"/>
              </a:xfrm>
              <a:prstGeom prst="rect">
                <a:avLst/>
              </a:prstGeom>
            </p:spPr>
          </p:pic>
          <p:sp>
            <p:nvSpPr>
              <p:cNvPr id="18" name="TextBox 17"/>
              <p:cNvSpPr txBox="1">
                <a:spLocks noChangeArrowheads="1"/>
              </p:cNvSpPr>
              <p:nvPr/>
            </p:nvSpPr>
            <p:spPr bwMode="auto">
              <a:xfrm>
                <a:off x="5334000" y="3349557"/>
                <a:ext cx="973664"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Favorites</a:t>
                </a:r>
                <a:endParaRPr lang="en-US" sz="1200" dirty="0">
                  <a:solidFill>
                    <a:prstClr val="white"/>
                  </a:solidFill>
                  <a:latin typeface="Trebuchet MS"/>
                  <a:cs typeface="Trebuchet MS"/>
                </a:endParaRPr>
              </a:p>
            </p:txBody>
          </p:sp>
        </p:grpSp>
        <p:grpSp>
          <p:nvGrpSpPr>
            <p:cNvPr id="8" name="Group 35"/>
            <p:cNvGrpSpPr/>
            <p:nvPr/>
          </p:nvGrpSpPr>
          <p:grpSpPr>
            <a:xfrm>
              <a:off x="965199" y="3831166"/>
              <a:ext cx="1816100" cy="1816100"/>
              <a:chOff x="2379132" y="3890433"/>
              <a:chExt cx="1816100" cy="1816100"/>
            </a:xfrm>
          </p:grpSpPr>
          <p:pic>
            <p:nvPicPr>
              <p:cNvPr id="15" name="Picture 14" descr="36.png"/>
              <p:cNvPicPr>
                <a:picLocks noChangeAspect="1"/>
              </p:cNvPicPr>
              <p:nvPr/>
            </p:nvPicPr>
            <p:blipFill>
              <a:blip r:embed="rId6" cstate="print"/>
              <a:stretch>
                <a:fillRect/>
              </a:stretch>
            </p:blipFill>
            <p:spPr>
              <a:xfrm>
                <a:off x="2379132" y="3890433"/>
                <a:ext cx="1816100" cy="1816100"/>
              </a:xfrm>
              <a:prstGeom prst="rect">
                <a:avLst/>
              </a:prstGeom>
            </p:spPr>
          </p:pic>
          <p:sp>
            <p:nvSpPr>
              <p:cNvPr id="16" name="TextBox 15"/>
              <p:cNvSpPr txBox="1">
                <a:spLocks noChangeArrowheads="1"/>
              </p:cNvSpPr>
              <p:nvPr/>
            </p:nvSpPr>
            <p:spPr bwMode="auto">
              <a:xfrm>
                <a:off x="2692399" y="4555066"/>
                <a:ext cx="1261534"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Personalization</a:t>
                </a:r>
                <a:endParaRPr lang="en-US" sz="1200" dirty="0">
                  <a:solidFill>
                    <a:prstClr val="white"/>
                  </a:solidFill>
                  <a:latin typeface="Trebuchet MS"/>
                  <a:cs typeface="Trebuchet MS"/>
                </a:endParaRPr>
              </a:p>
            </p:txBody>
          </p:sp>
        </p:grpSp>
        <p:grpSp>
          <p:nvGrpSpPr>
            <p:cNvPr id="9" name="Group 37"/>
            <p:cNvGrpSpPr/>
            <p:nvPr/>
          </p:nvGrpSpPr>
          <p:grpSpPr>
            <a:xfrm>
              <a:off x="4775198" y="1079498"/>
              <a:ext cx="1816100" cy="1816100"/>
              <a:chOff x="4682065" y="3873500"/>
              <a:chExt cx="1816100" cy="1816100"/>
            </a:xfrm>
          </p:grpSpPr>
          <p:pic>
            <p:nvPicPr>
              <p:cNvPr id="13" name="Picture 12" descr="34.png"/>
              <p:cNvPicPr>
                <a:picLocks noChangeAspect="1"/>
              </p:cNvPicPr>
              <p:nvPr/>
            </p:nvPicPr>
            <p:blipFill>
              <a:blip r:embed="rId7" cstate="print"/>
              <a:stretch>
                <a:fillRect/>
              </a:stretch>
            </p:blipFill>
            <p:spPr>
              <a:xfrm>
                <a:off x="4682065" y="3873500"/>
                <a:ext cx="1816100" cy="1816100"/>
              </a:xfrm>
              <a:prstGeom prst="rect">
                <a:avLst/>
              </a:prstGeom>
            </p:spPr>
          </p:pic>
          <p:sp>
            <p:nvSpPr>
              <p:cNvPr id="14" name="TextBox 13"/>
              <p:cNvSpPr txBox="1">
                <a:spLocks noChangeArrowheads="1"/>
              </p:cNvSpPr>
              <p:nvPr/>
            </p:nvSpPr>
            <p:spPr bwMode="auto">
              <a:xfrm>
                <a:off x="5088467" y="4555066"/>
                <a:ext cx="973664"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Data</a:t>
                </a:r>
                <a:endParaRPr lang="en-US" sz="1200" dirty="0">
                  <a:solidFill>
                    <a:prstClr val="white"/>
                  </a:solidFill>
                  <a:latin typeface="Trebuchet MS"/>
                  <a:cs typeface="Trebuchet MS"/>
                </a:endParaRPr>
              </a:p>
            </p:txBody>
          </p:sp>
        </p:grpSp>
        <p:grpSp>
          <p:nvGrpSpPr>
            <p:cNvPr id="10" name="Group 36"/>
            <p:cNvGrpSpPr/>
            <p:nvPr/>
          </p:nvGrpSpPr>
          <p:grpSpPr>
            <a:xfrm>
              <a:off x="5782733" y="4449234"/>
              <a:ext cx="1816100" cy="1816100"/>
              <a:chOff x="3547533" y="4313767"/>
              <a:chExt cx="1816100" cy="1816100"/>
            </a:xfrm>
          </p:grpSpPr>
          <p:pic>
            <p:nvPicPr>
              <p:cNvPr id="11" name="Picture 10" descr="35.png"/>
              <p:cNvPicPr>
                <a:picLocks noChangeAspect="1"/>
              </p:cNvPicPr>
              <p:nvPr/>
            </p:nvPicPr>
            <p:blipFill>
              <a:blip r:embed="rId8" cstate="print"/>
              <a:stretch>
                <a:fillRect/>
              </a:stretch>
            </p:blipFill>
            <p:spPr>
              <a:xfrm>
                <a:off x="3547533" y="4313767"/>
                <a:ext cx="1816100" cy="1816100"/>
              </a:xfrm>
              <a:prstGeom prst="rect">
                <a:avLst/>
              </a:prstGeom>
            </p:spPr>
          </p:pic>
          <p:sp>
            <p:nvSpPr>
              <p:cNvPr id="12" name="TextBox 11"/>
              <p:cNvSpPr txBox="1">
                <a:spLocks noChangeArrowheads="1"/>
              </p:cNvSpPr>
              <p:nvPr/>
            </p:nvSpPr>
            <p:spPr bwMode="auto">
              <a:xfrm>
                <a:off x="3818464" y="5122334"/>
                <a:ext cx="1295402"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Permissions</a:t>
                </a:r>
                <a:endParaRPr lang="en-US" sz="1200" dirty="0">
                  <a:solidFill>
                    <a:prstClr val="white"/>
                  </a:solidFill>
                  <a:latin typeface="Trebuchet MS"/>
                  <a:cs typeface="Trebuchet MS"/>
                </a:endParaRPr>
              </a:p>
            </p:txBody>
          </p:sp>
        </p:grpSp>
      </p:grpSp>
      <p:pic>
        <p:nvPicPr>
          <p:cNvPr id="2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4375" y="2910244"/>
            <a:ext cx="1807098" cy="180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0" descr="appsense logo.png"/>
          <p:cNvPicPr>
            <a:picLocks noChangeAspect="1"/>
          </p:cNvPicPr>
          <p:nvPr/>
        </p:nvPicPr>
        <p:blipFill>
          <a:blip r:embed="rId10" cstate="print"/>
          <a:srcRect/>
          <a:stretch>
            <a:fillRect/>
          </a:stretch>
        </p:blipFill>
        <p:spPr bwMode="auto">
          <a:xfrm>
            <a:off x="8398833" y="6242935"/>
            <a:ext cx="1660525" cy="382588"/>
          </a:xfrm>
          <a:prstGeom prst="rect">
            <a:avLst/>
          </a:prstGeom>
          <a:noFill/>
          <a:ln w="9525">
            <a:noFill/>
            <a:miter lim="800000"/>
            <a:headEnd/>
            <a:tailEnd/>
          </a:ln>
        </p:spPr>
      </p:pic>
      <p:grpSp>
        <p:nvGrpSpPr>
          <p:cNvPr id="27" name="Group 128"/>
          <p:cNvGrpSpPr/>
          <p:nvPr/>
        </p:nvGrpSpPr>
        <p:grpSpPr>
          <a:xfrm>
            <a:off x="1868914" y="942535"/>
            <a:ext cx="8500534" cy="5749230"/>
            <a:chOff x="372533" y="973304"/>
            <a:chExt cx="8500534" cy="5749230"/>
          </a:xfrm>
        </p:grpSpPr>
        <p:sp>
          <p:nvSpPr>
            <p:cNvPr id="28" name="Oval 27"/>
            <p:cNvSpPr/>
            <p:nvPr/>
          </p:nvSpPr>
          <p:spPr>
            <a:xfrm>
              <a:off x="2435130" y="1833996"/>
              <a:ext cx="3985877" cy="39858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cs typeface="Trebuchet MS"/>
              </a:endParaRPr>
            </a:p>
          </p:txBody>
        </p:sp>
        <p:sp>
          <p:nvSpPr>
            <p:cNvPr id="29" name="Rectangle 28"/>
            <p:cNvSpPr/>
            <p:nvPr/>
          </p:nvSpPr>
          <p:spPr>
            <a:xfrm>
              <a:off x="372533" y="1032934"/>
              <a:ext cx="8500534" cy="56896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cs typeface="Trebuchet MS"/>
              </a:endParaRPr>
            </a:p>
          </p:txBody>
        </p:sp>
        <p:pic>
          <p:nvPicPr>
            <p:cNvPr id="30" name="Picture 23" descr="5.png"/>
            <p:cNvPicPr>
              <a:picLocks noChangeAspect="1"/>
            </p:cNvPicPr>
            <p:nvPr/>
          </p:nvPicPr>
          <p:blipFill>
            <a:blip r:embed="rId11" cstate="print"/>
            <a:stretch>
              <a:fillRect/>
            </a:stretch>
          </p:blipFill>
          <p:spPr>
            <a:xfrm>
              <a:off x="1603447" y="2738715"/>
              <a:ext cx="771634" cy="517446"/>
            </a:xfrm>
            <a:prstGeom prst="rect">
              <a:avLst/>
            </a:prstGeom>
          </p:spPr>
        </p:pic>
        <p:pic>
          <p:nvPicPr>
            <p:cNvPr id="31" name="Picture 30" descr="8.png"/>
            <p:cNvPicPr>
              <a:picLocks noChangeAspect="1"/>
            </p:cNvPicPr>
            <p:nvPr/>
          </p:nvPicPr>
          <p:blipFill>
            <a:blip r:embed="rId12" cstate="print">
              <a:lum bright="-2000"/>
            </a:blip>
            <a:stretch>
              <a:fillRect/>
            </a:stretch>
          </p:blipFill>
          <p:spPr>
            <a:xfrm>
              <a:off x="2678117" y="5551904"/>
              <a:ext cx="409110" cy="569712"/>
            </a:xfrm>
            <a:prstGeom prst="rect">
              <a:avLst/>
            </a:prstGeom>
          </p:spPr>
        </p:pic>
        <p:pic>
          <p:nvPicPr>
            <p:cNvPr id="32" name="Picture 6" descr="C:\Users\jonw\Desktop\Hardware-Tablet-PC-icon.png"/>
            <p:cNvPicPr>
              <a:picLocks noChangeAspect="1" noChangeArrowheads="1"/>
            </p:cNvPicPr>
            <p:nvPr/>
          </p:nvPicPr>
          <p:blipFill>
            <a:blip r:embed="rId13" cstate="print">
              <a:grayscl/>
              <a:extLst>
                <a:ext uri="{28A0092B-C50C-407E-A947-70E740481C1C}">
                  <a14:useLocalDpi xmlns:a14="http://schemas.microsoft.com/office/drawing/2010/main" val="0"/>
                </a:ext>
              </a:extLst>
            </a:blip>
            <a:srcRect/>
            <a:stretch>
              <a:fillRect/>
            </a:stretch>
          </p:blipFill>
          <p:spPr bwMode="auto">
            <a:xfrm>
              <a:off x="6505200" y="2667720"/>
              <a:ext cx="810008" cy="80937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24.png"/>
            <p:cNvPicPr>
              <a:picLocks noChangeAspect="1"/>
            </p:cNvPicPr>
            <p:nvPr/>
          </p:nvPicPr>
          <p:blipFill>
            <a:blip r:embed="rId14" cstate="print">
              <a:lum bright="-16000" contrast="20000"/>
            </a:blip>
            <a:stretch>
              <a:fillRect/>
            </a:stretch>
          </p:blipFill>
          <p:spPr>
            <a:xfrm>
              <a:off x="4017566" y="973304"/>
              <a:ext cx="973408" cy="973406"/>
            </a:xfrm>
            <a:prstGeom prst="rect">
              <a:avLst/>
            </a:prstGeom>
          </p:spPr>
        </p:pic>
        <p:pic>
          <p:nvPicPr>
            <p:cNvPr id="34" name="Picture 33" descr="38.png"/>
            <p:cNvPicPr>
              <a:picLocks noChangeAspect="1"/>
            </p:cNvPicPr>
            <p:nvPr/>
          </p:nvPicPr>
          <p:blipFill>
            <a:blip r:embed="rId15" cstate="print"/>
            <a:srcRect l="11917" t="4620" r="56272" b="69095"/>
            <a:stretch>
              <a:fillRect/>
            </a:stretch>
          </p:blipFill>
          <p:spPr>
            <a:xfrm rot="158166">
              <a:off x="2286864" y="1295402"/>
              <a:ext cx="1598470" cy="1320800"/>
            </a:xfrm>
            <a:prstGeom prst="rect">
              <a:avLst/>
            </a:prstGeom>
          </p:spPr>
        </p:pic>
        <p:pic>
          <p:nvPicPr>
            <p:cNvPr id="35" name="Picture 34" descr="38.png"/>
            <p:cNvPicPr>
              <a:picLocks noChangeAspect="1"/>
            </p:cNvPicPr>
            <p:nvPr/>
          </p:nvPicPr>
          <p:blipFill>
            <a:blip r:embed="rId15" cstate="print"/>
            <a:srcRect l="11917" t="4620" r="56272" b="69095"/>
            <a:stretch>
              <a:fillRect/>
            </a:stretch>
          </p:blipFill>
          <p:spPr>
            <a:xfrm rot="4797922">
              <a:off x="5190482" y="1464735"/>
              <a:ext cx="1598470" cy="1320800"/>
            </a:xfrm>
            <a:prstGeom prst="rect">
              <a:avLst/>
            </a:prstGeom>
          </p:spPr>
        </p:pic>
        <p:pic>
          <p:nvPicPr>
            <p:cNvPr id="36" name="Picture 35" descr="38.png"/>
            <p:cNvPicPr>
              <a:picLocks noChangeAspect="1"/>
            </p:cNvPicPr>
            <p:nvPr/>
          </p:nvPicPr>
          <p:blipFill>
            <a:blip r:embed="rId15" cstate="print"/>
            <a:srcRect l="11917" t="4620" r="56272" b="69095"/>
            <a:stretch>
              <a:fillRect/>
            </a:stretch>
          </p:blipFill>
          <p:spPr>
            <a:xfrm rot="8684861">
              <a:off x="5831232" y="3803269"/>
              <a:ext cx="1598470" cy="1320800"/>
            </a:xfrm>
            <a:prstGeom prst="rect">
              <a:avLst/>
            </a:prstGeom>
          </p:spPr>
        </p:pic>
        <p:pic>
          <p:nvPicPr>
            <p:cNvPr id="37" name="Picture 36" descr="38.png"/>
            <p:cNvPicPr>
              <a:picLocks noChangeAspect="1"/>
            </p:cNvPicPr>
            <p:nvPr/>
          </p:nvPicPr>
          <p:blipFill>
            <a:blip r:embed="rId15" cstate="print"/>
            <a:srcRect l="11917" t="4620" r="56272" b="69095"/>
            <a:stretch>
              <a:fillRect/>
            </a:stretch>
          </p:blipFill>
          <p:spPr>
            <a:xfrm rot="17574664">
              <a:off x="1397469" y="3752468"/>
              <a:ext cx="1598470" cy="1320800"/>
            </a:xfrm>
            <a:prstGeom prst="rect">
              <a:avLst/>
            </a:prstGeom>
          </p:spPr>
        </p:pic>
        <p:pic>
          <p:nvPicPr>
            <p:cNvPr id="38" name="Picture 37" descr="Screen shot 2011-02-07 at 12.48.16 PM.png"/>
            <p:cNvPicPr>
              <a:picLocks noChangeAspect="1"/>
            </p:cNvPicPr>
            <p:nvPr/>
          </p:nvPicPr>
          <p:blipFill>
            <a:blip r:embed="rId16" cstate="print"/>
            <a:stretch>
              <a:fillRect/>
            </a:stretch>
          </p:blipFill>
          <p:spPr>
            <a:xfrm rot="163737">
              <a:off x="3365446" y="5833534"/>
              <a:ext cx="2238020" cy="687916"/>
            </a:xfrm>
            <a:prstGeom prst="rect">
              <a:avLst/>
            </a:prstGeom>
          </p:spPr>
        </p:pic>
        <p:grpSp>
          <p:nvGrpSpPr>
            <p:cNvPr id="39" name="Group 44"/>
            <p:cNvGrpSpPr/>
            <p:nvPr/>
          </p:nvGrpSpPr>
          <p:grpSpPr>
            <a:xfrm>
              <a:off x="2154766" y="1638301"/>
              <a:ext cx="4504266" cy="4500033"/>
              <a:chOff x="2180166" y="1629834"/>
              <a:chExt cx="4504266" cy="4500033"/>
            </a:xfrm>
          </p:grpSpPr>
          <p:sp>
            <p:nvSpPr>
              <p:cNvPr id="40" name="Oval 39"/>
              <p:cNvSpPr/>
              <p:nvPr/>
            </p:nvSpPr>
            <p:spPr>
              <a:xfrm>
                <a:off x="2435130" y="1833996"/>
                <a:ext cx="3985877" cy="39858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cs typeface="Trebuchet MS"/>
                </a:endParaRPr>
              </a:p>
            </p:txBody>
          </p:sp>
          <p:grpSp>
            <p:nvGrpSpPr>
              <p:cNvPr id="41" name="Group 37"/>
              <p:cNvGrpSpPr/>
              <p:nvPr/>
            </p:nvGrpSpPr>
            <p:grpSpPr>
              <a:xfrm>
                <a:off x="2180166" y="1629834"/>
                <a:ext cx="4504266" cy="4500033"/>
                <a:chOff x="2197100" y="1638301"/>
                <a:chExt cx="4504266" cy="4500033"/>
              </a:xfrm>
            </p:grpSpPr>
            <p:grpSp>
              <p:nvGrpSpPr>
                <p:cNvPr id="49" name="Group 18"/>
                <p:cNvGrpSpPr/>
                <p:nvPr/>
              </p:nvGrpSpPr>
              <p:grpSpPr>
                <a:xfrm>
                  <a:off x="2197100" y="1638301"/>
                  <a:ext cx="4504266" cy="4500033"/>
                  <a:chOff x="647700" y="1333500"/>
                  <a:chExt cx="4504266" cy="4500033"/>
                </a:xfrm>
              </p:grpSpPr>
              <p:pic>
                <p:nvPicPr>
                  <p:cNvPr id="51" name="Picture 50" descr="31.png"/>
                  <p:cNvPicPr>
                    <a:picLocks noChangeAspect="1"/>
                  </p:cNvPicPr>
                  <p:nvPr/>
                </p:nvPicPr>
                <p:blipFill>
                  <a:blip r:embed="rId3" cstate="print"/>
                  <a:stretch>
                    <a:fillRect/>
                  </a:stretch>
                </p:blipFill>
                <p:spPr>
                  <a:xfrm>
                    <a:off x="1240367" y="1344084"/>
                    <a:ext cx="1816100" cy="1816100"/>
                  </a:xfrm>
                  <a:prstGeom prst="rect">
                    <a:avLst/>
                  </a:prstGeom>
                </p:spPr>
              </p:pic>
              <p:pic>
                <p:nvPicPr>
                  <p:cNvPr id="52" name="Picture 51" descr="32.png"/>
                  <p:cNvPicPr>
                    <a:picLocks noChangeAspect="1"/>
                  </p:cNvPicPr>
                  <p:nvPr/>
                </p:nvPicPr>
                <p:blipFill>
                  <a:blip r:embed="rId4" cstate="print"/>
                  <a:stretch>
                    <a:fillRect/>
                  </a:stretch>
                </p:blipFill>
                <p:spPr>
                  <a:xfrm>
                    <a:off x="2743199" y="1333500"/>
                    <a:ext cx="1816100" cy="1816100"/>
                  </a:xfrm>
                  <a:prstGeom prst="rect">
                    <a:avLst/>
                  </a:prstGeom>
                </p:spPr>
              </p:pic>
              <p:pic>
                <p:nvPicPr>
                  <p:cNvPr id="53" name="Picture 52" descr="33.png"/>
                  <p:cNvPicPr>
                    <a:picLocks noChangeAspect="1"/>
                  </p:cNvPicPr>
                  <p:nvPr/>
                </p:nvPicPr>
                <p:blipFill>
                  <a:blip r:embed="rId5" cstate="print"/>
                  <a:stretch>
                    <a:fillRect/>
                  </a:stretch>
                </p:blipFill>
                <p:spPr>
                  <a:xfrm>
                    <a:off x="3335866" y="2197099"/>
                    <a:ext cx="1816100" cy="1816100"/>
                  </a:xfrm>
                  <a:prstGeom prst="rect">
                    <a:avLst/>
                  </a:prstGeom>
                </p:spPr>
              </p:pic>
              <p:pic>
                <p:nvPicPr>
                  <p:cNvPr id="54" name="Picture 53" descr="34.png"/>
                  <p:cNvPicPr>
                    <a:picLocks noChangeAspect="1"/>
                  </p:cNvPicPr>
                  <p:nvPr/>
                </p:nvPicPr>
                <p:blipFill>
                  <a:blip r:embed="rId7" cstate="print"/>
                  <a:stretch>
                    <a:fillRect/>
                  </a:stretch>
                </p:blipFill>
                <p:spPr>
                  <a:xfrm>
                    <a:off x="3149599" y="3577166"/>
                    <a:ext cx="1816100" cy="1816100"/>
                  </a:xfrm>
                  <a:prstGeom prst="rect">
                    <a:avLst/>
                  </a:prstGeom>
                </p:spPr>
              </p:pic>
              <p:pic>
                <p:nvPicPr>
                  <p:cNvPr id="55" name="Picture 54" descr="35.png"/>
                  <p:cNvPicPr>
                    <a:picLocks noChangeAspect="1"/>
                  </p:cNvPicPr>
                  <p:nvPr/>
                </p:nvPicPr>
                <p:blipFill>
                  <a:blip r:embed="rId8" cstate="print"/>
                  <a:stretch>
                    <a:fillRect/>
                  </a:stretch>
                </p:blipFill>
                <p:spPr>
                  <a:xfrm>
                    <a:off x="2015067" y="4017433"/>
                    <a:ext cx="1816100" cy="1816100"/>
                  </a:xfrm>
                  <a:prstGeom prst="rect">
                    <a:avLst/>
                  </a:prstGeom>
                </p:spPr>
              </p:pic>
              <p:pic>
                <p:nvPicPr>
                  <p:cNvPr id="56" name="Picture 55" descr="36.png"/>
                  <p:cNvPicPr>
                    <a:picLocks noChangeAspect="1"/>
                  </p:cNvPicPr>
                  <p:nvPr/>
                </p:nvPicPr>
                <p:blipFill>
                  <a:blip r:embed="rId6" cstate="print"/>
                  <a:stretch>
                    <a:fillRect/>
                  </a:stretch>
                </p:blipFill>
                <p:spPr>
                  <a:xfrm>
                    <a:off x="846666" y="3594099"/>
                    <a:ext cx="1816100" cy="1816100"/>
                  </a:xfrm>
                  <a:prstGeom prst="rect">
                    <a:avLst/>
                  </a:prstGeom>
                </p:spPr>
              </p:pic>
              <p:pic>
                <p:nvPicPr>
                  <p:cNvPr id="57" name="Picture 56" descr="37.png"/>
                  <p:cNvPicPr>
                    <a:picLocks noChangeAspect="1"/>
                  </p:cNvPicPr>
                  <p:nvPr/>
                </p:nvPicPr>
                <p:blipFill>
                  <a:blip r:embed="rId2" cstate="print"/>
                  <a:stretch>
                    <a:fillRect/>
                  </a:stretch>
                </p:blipFill>
                <p:spPr>
                  <a:xfrm>
                    <a:off x="647700" y="2235200"/>
                    <a:ext cx="1816100" cy="1816100"/>
                  </a:xfrm>
                  <a:prstGeom prst="rect">
                    <a:avLst/>
                  </a:prstGeom>
                </p:spPr>
              </p:pic>
            </p:grpSp>
            <p:pic>
              <p:nvPicPr>
                <p:cNvPr id="50"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72727" y="2946401"/>
                  <a:ext cx="1807098" cy="180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2" name="TextBox 41"/>
              <p:cNvSpPr txBox="1">
                <a:spLocks noChangeArrowheads="1"/>
              </p:cNvSpPr>
              <p:nvPr/>
            </p:nvSpPr>
            <p:spPr bwMode="auto">
              <a:xfrm>
                <a:off x="2548469" y="3349557"/>
                <a:ext cx="973664"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Rights</a:t>
                </a:r>
                <a:endParaRPr lang="en-US" sz="1200" dirty="0">
                  <a:solidFill>
                    <a:prstClr val="white"/>
                  </a:solidFill>
                  <a:latin typeface="Trebuchet MS"/>
                  <a:cs typeface="Trebuchet MS"/>
                </a:endParaRPr>
              </a:p>
            </p:txBody>
          </p:sp>
          <p:sp>
            <p:nvSpPr>
              <p:cNvPr id="43" name="TextBox 42"/>
              <p:cNvSpPr txBox="1">
                <a:spLocks noChangeArrowheads="1"/>
              </p:cNvSpPr>
              <p:nvPr/>
            </p:nvSpPr>
            <p:spPr bwMode="auto">
              <a:xfrm>
                <a:off x="3327400" y="2387600"/>
                <a:ext cx="973664" cy="276999"/>
              </a:xfrm>
              <a:prstGeom prst="rect">
                <a:avLst/>
              </a:prstGeom>
              <a:noFill/>
              <a:ln w="9525">
                <a:noFill/>
                <a:miter lim="800000"/>
                <a:headEnd/>
                <a:tailEnd/>
              </a:ln>
            </p:spPr>
            <p:txBody>
              <a:bodyPr wrap="square">
                <a:spAutoFit/>
              </a:bodyPr>
              <a:lstStyle/>
              <a:p>
                <a:pPr algn="ctr"/>
                <a:r>
                  <a:rPr lang="en-US" sz="1200" dirty="0" smtClean="0">
                    <a:solidFill>
                      <a:prstClr val="white"/>
                    </a:solidFill>
                    <a:latin typeface="Trebuchet MS"/>
                    <a:cs typeface="Trebuchet MS"/>
                  </a:rPr>
                  <a:t>Policies</a:t>
                </a:r>
                <a:endParaRPr lang="en-US" sz="1200" dirty="0">
                  <a:solidFill>
                    <a:prstClr val="white"/>
                  </a:solidFill>
                  <a:latin typeface="Trebuchet MS"/>
                  <a:cs typeface="Trebuchet MS"/>
                </a:endParaRPr>
              </a:p>
            </p:txBody>
          </p:sp>
          <p:sp>
            <p:nvSpPr>
              <p:cNvPr id="44" name="TextBox 43"/>
              <p:cNvSpPr txBox="1">
                <a:spLocks noChangeArrowheads="1"/>
              </p:cNvSpPr>
              <p:nvPr/>
            </p:nvSpPr>
            <p:spPr bwMode="auto">
              <a:xfrm>
                <a:off x="4572000" y="2387600"/>
                <a:ext cx="1168400" cy="276999"/>
              </a:xfrm>
              <a:prstGeom prst="rect">
                <a:avLst/>
              </a:prstGeom>
              <a:noFill/>
              <a:ln w="9525">
                <a:noFill/>
                <a:miter lim="800000"/>
                <a:headEnd/>
                <a:tailEnd/>
              </a:ln>
            </p:spPr>
            <p:txBody>
              <a:bodyPr wrap="square">
                <a:spAutoFit/>
              </a:bodyPr>
              <a:lstStyle/>
              <a:p>
                <a:pPr algn="ctr"/>
                <a:r>
                  <a:rPr lang="en-US" sz="1200" dirty="0" smtClean="0">
                    <a:solidFill>
                      <a:prstClr val="white"/>
                    </a:solidFill>
                    <a:latin typeface="Trebuchet MS"/>
                    <a:cs typeface="Trebuchet MS"/>
                  </a:rPr>
                  <a:t>Applications</a:t>
                </a:r>
                <a:endParaRPr lang="en-US" sz="1200" dirty="0">
                  <a:solidFill>
                    <a:prstClr val="white"/>
                  </a:solidFill>
                  <a:latin typeface="Trebuchet MS"/>
                  <a:cs typeface="Trebuchet MS"/>
                </a:endParaRPr>
              </a:p>
            </p:txBody>
          </p:sp>
          <p:sp>
            <p:nvSpPr>
              <p:cNvPr id="45" name="TextBox 44"/>
              <p:cNvSpPr txBox="1">
                <a:spLocks noChangeArrowheads="1"/>
              </p:cNvSpPr>
              <p:nvPr/>
            </p:nvSpPr>
            <p:spPr bwMode="auto">
              <a:xfrm>
                <a:off x="5334000" y="3349557"/>
                <a:ext cx="973664"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Favorites</a:t>
                </a:r>
                <a:endParaRPr lang="en-US" sz="1200" dirty="0">
                  <a:solidFill>
                    <a:prstClr val="white"/>
                  </a:solidFill>
                  <a:latin typeface="Trebuchet MS"/>
                  <a:cs typeface="Trebuchet MS"/>
                </a:endParaRPr>
              </a:p>
            </p:txBody>
          </p:sp>
          <p:sp>
            <p:nvSpPr>
              <p:cNvPr id="46" name="TextBox 45"/>
              <p:cNvSpPr txBox="1">
                <a:spLocks noChangeArrowheads="1"/>
              </p:cNvSpPr>
              <p:nvPr/>
            </p:nvSpPr>
            <p:spPr bwMode="auto">
              <a:xfrm>
                <a:off x="2692399" y="4555066"/>
                <a:ext cx="1261534"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Personalization</a:t>
                </a:r>
                <a:endParaRPr lang="en-US" sz="1200" dirty="0">
                  <a:solidFill>
                    <a:prstClr val="white"/>
                  </a:solidFill>
                  <a:latin typeface="Trebuchet MS"/>
                  <a:cs typeface="Trebuchet MS"/>
                </a:endParaRPr>
              </a:p>
            </p:txBody>
          </p:sp>
          <p:sp>
            <p:nvSpPr>
              <p:cNvPr id="47" name="TextBox 46"/>
              <p:cNvSpPr txBox="1">
                <a:spLocks noChangeArrowheads="1"/>
              </p:cNvSpPr>
              <p:nvPr/>
            </p:nvSpPr>
            <p:spPr bwMode="auto">
              <a:xfrm>
                <a:off x="5088467" y="4555066"/>
                <a:ext cx="973664"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Data</a:t>
                </a:r>
                <a:endParaRPr lang="en-US" sz="1200" dirty="0">
                  <a:solidFill>
                    <a:prstClr val="white"/>
                  </a:solidFill>
                  <a:latin typeface="Trebuchet MS"/>
                  <a:cs typeface="Trebuchet MS"/>
                </a:endParaRPr>
              </a:p>
            </p:txBody>
          </p:sp>
          <p:sp>
            <p:nvSpPr>
              <p:cNvPr id="48" name="TextBox 47"/>
              <p:cNvSpPr txBox="1">
                <a:spLocks noChangeArrowheads="1"/>
              </p:cNvSpPr>
              <p:nvPr/>
            </p:nvSpPr>
            <p:spPr bwMode="auto">
              <a:xfrm>
                <a:off x="3818464" y="5122334"/>
                <a:ext cx="1295402" cy="262038"/>
              </a:xfrm>
              <a:prstGeom prst="rect">
                <a:avLst/>
              </a:prstGeom>
              <a:noFill/>
              <a:ln w="9525">
                <a:noFill/>
                <a:miter lim="800000"/>
                <a:headEnd/>
                <a:tailEnd/>
              </a:ln>
            </p:spPr>
            <p:txBody>
              <a:bodyPr wrap="square">
                <a:spAutoFit/>
              </a:bodyPr>
              <a:lstStyle/>
              <a:p>
                <a:pPr algn="ctr">
                  <a:lnSpc>
                    <a:spcPts val="1338"/>
                  </a:lnSpc>
                </a:pPr>
                <a:r>
                  <a:rPr lang="en-US" sz="1200" dirty="0" smtClean="0">
                    <a:solidFill>
                      <a:prstClr val="white"/>
                    </a:solidFill>
                    <a:latin typeface="Trebuchet MS"/>
                    <a:cs typeface="Trebuchet MS"/>
                  </a:rPr>
                  <a:t>Permissions</a:t>
                </a:r>
                <a:endParaRPr lang="en-US" sz="1200" dirty="0">
                  <a:solidFill>
                    <a:prstClr val="white"/>
                  </a:solidFill>
                  <a:latin typeface="Trebuchet MS"/>
                  <a:cs typeface="Trebuchet MS"/>
                </a:endParaRPr>
              </a:p>
            </p:txBody>
          </p:sp>
        </p:grpSp>
      </p:grpSp>
      <p:pic>
        <p:nvPicPr>
          <p:cNvPr id="58" name="Picture 2" descr="http://sdmnotebook.com/themes/default/images/laptop_icon.jpg"/>
          <p:cNvPicPr>
            <a:picLocks noChangeAspect="1" noChangeArrowheads="1"/>
          </p:cNvPicPr>
          <p:nvPr/>
        </p:nvPicPr>
        <p:blipFill>
          <a:blip r:embed="rId17" cstate="print"/>
          <a:srcRect/>
          <a:stretch>
            <a:fillRect/>
          </a:stretch>
        </p:blipFill>
        <p:spPr bwMode="auto">
          <a:xfrm>
            <a:off x="7093411" y="5374821"/>
            <a:ext cx="791347" cy="660494"/>
          </a:xfrm>
          <a:prstGeom prst="rect">
            <a:avLst/>
          </a:prstGeom>
          <a:noFill/>
        </p:spPr>
      </p:pic>
    </p:spTree>
    <p:extLst>
      <p:ext uri="{BB962C8B-B14F-4D97-AF65-F5344CB8AC3E}">
        <p14:creationId xmlns:p14="http://schemas.microsoft.com/office/powerpoint/2010/main" val="237340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par>
                                <p:cTn id="12" presetID="10" presetClass="entr" presetSubtype="0" fill="hold"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8" name="Rectangle 7"/>
          <p:cNvSpPr/>
          <p:nvPr/>
        </p:nvSpPr>
        <p:spPr bwMode="auto">
          <a:xfrm>
            <a:off x="-3063244" y="1"/>
            <a:ext cx="2854754" cy="1938992"/>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r>
              <a:rPr lang="en-US" dirty="0" smtClean="0"/>
              <a:t>Required Slide </a:t>
            </a:r>
          </a:p>
          <a:p>
            <a:endParaRPr lang="en-US" dirty="0" smtClean="0"/>
          </a:p>
          <a:p>
            <a:r>
              <a:rPr lang="en-US" b="1" dirty="0" smtClean="0"/>
              <a:t>Track PMs </a:t>
            </a:r>
            <a:r>
              <a:rPr lang="en-US" dirty="0" smtClean="0"/>
              <a:t>will supply the content for this slide, which will be inserted during the final scrub. </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err="1" smtClean="0">
                <a:gradFill>
                  <a:gsLst>
                    <a:gs pos="0">
                      <a:schemeClr val="tx1"/>
                    </a:gs>
                    <a:gs pos="100000">
                      <a:schemeClr val="tx1"/>
                    </a:gs>
                  </a:gsLst>
                  <a:lin ang="5400000" scaled="0"/>
                </a:gradFill>
              </a:rPr>
              <a:t>AppSense</a:t>
            </a:r>
            <a:r>
              <a:rPr lang="en-US" sz="2400" dirty="0" smtClean="0">
                <a:gradFill>
                  <a:gsLst>
                    <a:gs pos="0">
                      <a:schemeClr val="tx1"/>
                    </a:gs>
                    <a:gs pos="100000">
                      <a:schemeClr val="tx1"/>
                    </a:gs>
                  </a:gsLst>
                  <a:lin ang="5400000" scaled="0"/>
                </a:gradFill>
              </a:rPr>
              <a:t> Homepage: </a:t>
            </a:r>
            <a:r>
              <a:rPr lang="en-US" sz="2400" dirty="0" smtClean="0">
                <a:gradFill>
                  <a:gsLst>
                    <a:gs pos="0">
                      <a:schemeClr val="tx1"/>
                    </a:gs>
                    <a:gs pos="100000">
                      <a:schemeClr val="tx1"/>
                    </a:gs>
                  </a:gsLst>
                  <a:lin ang="5400000" scaled="0"/>
                </a:gradFill>
                <a:hlinkClick r:id="rId4"/>
              </a:rPr>
              <a:t>www.appsense.com</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Find us at the </a:t>
            </a:r>
            <a:r>
              <a:rPr lang="en-US" sz="2400" dirty="0" err="1" smtClean="0">
                <a:gradFill>
                  <a:gsLst>
                    <a:gs pos="0">
                      <a:schemeClr val="tx1"/>
                    </a:gs>
                    <a:gs pos="100000">
                      <a:schemeClr val="tx1"/>
                    </a:gs>
                  </a:gsLst>
                  <a:lin ang="5400000" scaled="0"/>
                </a:gradFill>
              </a:rPr>
              <a:t>AppSense</a:t>
            </a:r>
            <a:r>
              <a:rPr lang="en-US" sz="2400" smtClean="0">
                <a:gradFill>
                  <a:gsLst>
                    <a:gs pos="0">
                      <a:schemeClr val="tx1"/>
                    </a:gs>
                    <a:gs pos="100000">
                      <a:schemeClr val="tx1"/>
                    </a:gs>
                  </a:gsLst>
                  <a:lin ang="5400000" scaled="0"/>
                </a:gradFill>
              </a:rPr>
              <a:t> booth # 701 </a:t>
            </a:r>
            <a:r>
              <a:rPr lang="en-US" sz="2400" dirty="0" smtClean="0">
                <a:gradFill>
                  <a:gsLst>
                    <a:gs pos="0">
                      <a:schemeClr val="tx1"/>
                    </a:gs>
                    <a:gs pos="100000">
                      <a:schemeClr val="tx1"/>
                    </a:gs>
                  </a:gsLst>
                  <a:lin ang="5400000" scaled="0"/>
                </a:gradFill>
              </a:rPr>
              <a:t>here at </a:t>
            </a:r>
            <a:r>
              <a:rPr lang="en-US" sz="2400" dirty="0" err="1" smtClean="0">
                <a:gradFill>
                  <a:gsLst>
                    <a:gs pos="0">
                      <a:schemeClr val="tx1"/>
                    </a:gs>
                    <a:gs pos="100000">
                      <a:schemeClr val="tx1"/>
                    </a:gs>
                  </a:gsLst>
                  <a:lin ang="5400000" scaled="0"/>
                </a:gradFill>
              </a:rPr>
              <a:t>Tech</a:t>
            </a:r>
            <a:r>
              <a:rPr lang="en-US" sz="2400" dirty="0" err="1" smtClean="0">
                <a:gradFill>
                  <a:gsLst>
                    <a:gs pos="0">
                      <a:schemeClr val="tx1"/>
                    </a:gs>
                    <a:gs pos="100000">
                      <a:schemeClr val="tx1"/>
                    </a:gs>
                  </a:gsLst>
                  <a:lin ang="5400000" scaled="0"/>
                </a:gradFill>
                <a:sym typeface="Symbol"/>
              </a:rPr>
              <a:t></a:t>
            </a:r>
            <a:r>
              <a:rPr lang="en-US" sz="2400" dirty="0" err="1" smtClean="0">
                <a:gradFill>
                  <a:gsLst>
                    <a:gs pos="0">
                      <a:schemeClr val="tx1"/>
                    </a:gs>
                    <a:gs pos="100000">
                      <a:schemeClr val="tx1"/>
                    </a:gs>
                  </a:gsLst>
                  <a:lin ang="5400000" scaled="0"/>
                </a:gradFill>
              </a:rPr>
              <a:t>Ed</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68966333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05603107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3586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86927474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09135075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Complexity: The side-effect of simplicity…</a:t>
            </a:r>
            <a:endParaRPr lang="en-US" dirty="0"/>
          </a:p>
        </p:txBody>
      </p:sp>
      <p:sp>
        <p:nvSpPr>
          <p:cNvPr id="3" name="Text Placeholder 2"/>
          <p:cNvSpPr>
            <a:spLocks noGrp="1"/>
          </p:cNvSpPr>
          <p:nvPr>
            <p:ph type="body" sz="quarter" idx="10"/>
          </p:nvPr>
        </p:nvSpPr>
        <p:spPr/>
        <p:txBody>
          <a:bodyPr/>
          <a:lstStyle/>
          <a:p>
            <a:r>
              <a:rPr lang="en-US" smtClean="0"/>
              <a:t>The main problem is that such technology is “phased-in” over a period of time.</a:t>
            </a:r>
          </a:p>
          <a:p>
            <a:pPr lvl="1"/>
            <a:endParaRPr lang="en-US" smtClean="0"/>
          </a:p>
          <a:p>
            <a:pPr lvl="1"/>
            <a:r>
              <a:rPr lang="en-US" smtClean="0"/>
              <a:t>Users will operate in a “mixed technology” environment.</a:t>
            </a:r>
          </a:p>
          <a:p>
            <a:pPr lvl="1"/>
            <a:endParaRPr lang="en-US" smtClean="0"/>
          </a:p>
          <a:p>
            <a:pPr lvl="1"/>
            <a:r>
              <a:rPr lang="en-US" smtClean="0"/>
              <a:t>Users will access their applications and data using a variety of ways.</a:t>
            </a:r>
          </a:p>
          <a:p>
            <a:pPr lvl="1"/>
            <a:endParaRPr lang="en-US" smtClean="0"/>
          </a:p>
          <a:p>
            <a:pPr lvl="1"/>
            <a:r>
              <a:rPr lang="en-US" smtClean="0"/>
              <a:t>Users will need to re-learn (and re-personalize) due to the technology changes put into place.</a:t>
            </a:r>
            <a:endParaRPr lang="en-US" dirty="0"/>
          </a:p>
        </p:txBody>
      </p:sp>
    </p:spTree>
    <p:extLst>
      <p:ext uri="{BB962C8B-B14F-4D97-AF65-F5344CB8AC3E}">
        <p14:creationId xmlns:p14="http://schemas.microsoft.com/office/powerpoint/2010/main" val="1085950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8334" y="381000"/>
            <a:ext cx="7480092" cy="6019800"/>
            <a:chOff x="1726750" y="381000"/>
            <a:chExt cx="8938475" cy="6019800"/>
          </a:xfrm>
        </p:grpSpPr>
        <p:pic>
          <p:nvPicPr>
            <p:cNvPr id="1027" name="Picture 3" descr="C:\Users\jonw\Desktop\officewor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0912" y="1683097"/>
              <a:ext cx="142203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p:cNvGrpSpPr/>
            <p:nvPr/>
          </p:nvGrpSpPr>
          <p:grpSpPr>
            <a:xfrm>
              <a:off x="1726750" y="4706387"/>
              <a:ext cx="8938472" cy="780014"/>
              <a:chOff x="1295400" y="5715001"/>
              <a:chExt cx="6705600" cy="780014"/>
            </a:xfrm>
          </p:grpSpPr>
          <p:sp>
            <p:nvSpPr>
              <p:cNvPr id="20" name="Rounded Rectangle 19"/>
              <p:cNvSpPr/>
              <p:nvPr/>
            </p:nvSpPr>
            <p:spPr>
              <a:xfrm>
                <a:off x="1295400" y="5715001"/>
                <a:ext cx="6705600" cy="7800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1" name="TextBox 20"/>
              <p:cNvSpPr txBox="1"/>
              <p:nvPr/>
            </p:nvSpPr>
            <p:spPr>
              <a:xfrm>
                <a:off x="1981200" y="6006933"/>
                <a:ext cx="5334000" cy="276999"/>
              </a:xfrm>
              <a:prstGeom prst="rect">
                <a:avLst/>
              </a:prstGeom>
              <a:noFill/>
            </p:spPr>
            <p:txBody>
              <a:bodyPr wrap="square" rtlCol="0">
                <a:spAutoFit/>
              </a:bodyPr>
              <a:lstStyle/>
              <a:p>
                <a:pPr algn="ctr" defTabSz="914400" fontAlgn="base">
                  <a:spcBef>
                    <a:spcPct val="0"/>
                  </a:spcBef>
                  <a:spcAft>
                    <a:spcPct val="0"/>
                  </a:spcAft>
                </a:pPr>
                <a:r>
                  <a:rPr lang="en-US" sz="1200" b="1" dirty="0" smtClean="0">
                    <a:solidFill>
                      <a:prstClr val="white"/>
                    </a:solidFill>
                  </a:rPr>
                  <a:t>Microsoft Windows User Profile</a:t>
                </a:r>
                <a:endParaRPr lang="en-US" sz="1200" b="1" dirty="0">
                  <a:solidFill>
                    <a:prstClr val="white"/>
                  </a:solidFill>
                </a:endParaRPr>
              </a:p>
            </p:txBody>
          </p:sp>
        </p:grpSp>
        <p:pic>
          <p:nvPicPr>
            <p:cNvPr id="1029" name="Picture 5" descr="C:\Users\jonw\Desktop\Registry-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9916" y="4785055"/>
              <a:ext cx="885140" cy="664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nw\Desktop\fold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3765" y="4721779"/>
              <a:ext cx="998721" cy="7646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1726752" y="5638800"/>
              <a:ext cx="8938473" cy="762000"/>
              <a:chOff x="1295400" y="5867400"/>
              <a:chExt cx="6705601" cy="762000"/>
            </a:xfrm>
          </p:grpSpPr>
          <p:sp>
            <p:nvSpPr>
              <p:cNvPr id="39" name="Rounded Rectangle 38"/>
              <p:cNvSpPr/>
              <p:nvPr/>
            </p:nvSpPr>
            <p:spPr>
              <a:xfrm>
                <a:off x="1295401" y="5867400"/>
                <a:ext cx="6705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0" name="TextBox 39"/>
              <p:cNvSpPr txBox="1"/>
              <p:nvPr/>
            </p:nvSpPr>
            <p:spPr>
              <a:xfrm>
                <a:off x="1295400" y="6114901"/>
                <a:ext cx="6705599" cy="276999"/>
              </a:xfrm>
              <a:prstGeom prst="rect">
                <a:avLst/>
              </a:prstGeom>
              <a:noFill/>
            </p:spPr>
            <p:txBody>
              <a:bodyPr wrap="square" rtlCol="0">
                <a:spAutoFit/>
              </a:bodyPr>
              <a:lstStyle/>
              <a:p>
                <a:pPr algn="ctr" defTabSz="914400" fontAlgn="base">
                  <a:spcBef>
                    <a:spcPct val="0"/>
                  </a:spcBef>
                  <a:spcAft>
                    <a:spcPct val="0"/>
                  </a:spcAft>
                </a:pPr>
                <a:r>
                  <a:rPr lang="en-US" sz="1200" b="1" dirty="0" smtClean="0">
                    <a:solidFill>
                      <a:prstClr val="white"/>
                    </a:solidFill>
                  </a:rPr>
                  <a:t>Operating System</a:t>
                </a:r>
                <a:endParaRPr lang="en-US" sz="1200" b="1" dirty="0">
                  <a:solidFill>
                    <a:prstClr val="white"/>
                  </a:solidFill>
                </a:endParaRPr>
              </a:p>
            </p:txBody>
          </p:sp>
        </p:grpSp>
        <p:sp>
          <p:nvSpPr>
            <p:cNvPr id="42" name="Rectangular Callout 41"/>
            <p:cNvSpPr/>
            <p:nvPr/>
          </p:nvSpPr>
          <p:spPr>
            <a:xfrm>
              <a:off x="4875530" y="381000"/>
              <a:ext cx="5789691" cy="3124200"/>
            </a:xfrm>
            <a:prstGeom prst="wedgeRectCallout">
              <a:avLst>
                <a:gd name="adj1" fmla="val -60149"/>
                <a:gd name="adj2" fmla="val 8434"/>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8850" y="545125"/>
              <a:ext cx="2793270" cy="13979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4483" y="545125"/>
              <a:ext cx="2609167" cy="13979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8850" y="2057402"/>
              <a:ext cx="5554798" cy="1295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Up-Down Arrow 50"/>
            <p:cNvSpPr/>
            <p:nvPr/>
          </p:nvSpPr>
          <p:spPr>
            <a:xfrm>
              <a:off x="2996419" y="2767485"/>
              <a:ext cx="711015" cy="18221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0" name="Flowchart: Connector 49"/>
            <p:cNvSpPr/>
            <p:nvPr/>
          </p:nvSpPr>
          <p:spPr>
            <a:xfrm>
              <a:off x="3250353" y="4314093"/>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grpSp>
    </p:spTree>
    <p:extLst>
      <p:ext uri="{BB962C8B-B14F-4D97-AF65-F5344CB8AC3E}">
        <p14:creationId xmlns:p14="http://schemas.microsoft.com/office/powerpoint/2010/main" val="323382644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58387" y="381000"/>
            <a:ext cx="7469187" cy="6019800"/>
            <a:chOff x="1726750" y="381000"/>
            <a:chExt cx="8938475" cy="6019800"/>
          </a:xfrm>
        </p:grpSpPr>
        <p:grpSp>
          <p:nvGrpSpPr>
            <p:cNvPr id="38" name="Group 37"/>
            <p:cNvGrpSpPr/>
            <p:nvPr/>
          </p:nvGrpSpPr>
          <p:grpSpPr>
            <a:xfrm>
              <a:off x="1726750" y="4706387"/>
              <a:ext cx="8938472" cy="780014"/>
              <a:chOff x="1295400" y="5715001"/>
              <a:chExt cx="6705600" cy="780014"/>
            </a:xfrm>
          </p:grpSpPr>
          <p:sp>
            <p:nvSpPr>
              <p:cNvPr id="20" name="Rounded Rectangle 19"/>
              <p:cNvSpPr/>
              <p:nvPr/>
            </p:nvSpPr>
            <p:spPr>
              <a:xfrm>
                <a:off x="1295400" y="5715001"/>
                <a:ext cx="6705600" cy="7800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1" name="TextBox 20"/>
              <p:cNvSpPr txBox="1"/>
              <p:nvPr/>
            </p:nvSpPr>
            <p:spPr>
              <a:xfrm>
                <a:off x="1981200" y="6006933"/>
                <a:ext cx="5334000" cy="276999"/>
              </a:xfrm>
              <a:prstGeom prst="rect">
                <a:avLst/>
              </a:prstGeom>
              <a:noFill/>
            </p:spPr>
            <p:txBody>
              <a:bodyPr wrap="square" rtlCol="0">
                <a:spAutoFit/>
              </a:bodyPr>
              <a:lstStyle/>
              <a:p>
                <a:pPr algn="ctr" defTabSz="914400" fontAlgn="base">
                  <a:spcBef>
                    <a:spcPct val="0"/>
                  </a:spcBef>
                  <a:spcAft>
                    <a:spcPct val="0"/>
                  </a:spcAft>
                </a:pPr>
                <a:r>
                  <a:rPr lang="en-US" sz="1200" b="1" dirty="0" smtClean="0">
                    <a:solidFill>
                      <a:prstClr val="white"/>
                    </a:solidFill>
                  </a:rPr>
                  <a:t>Microsoft Windows User Profile</a:t>
                </a:r>
                <a:endParaRPr lang="en-US" sz="1200" b="1" dirty="0">
                  <a:solidFill>
                    <a:prstClr val="white"/>
                  </a:solidFill>
                </a:endParaRPr>
              </a:p>
            </p:txBody>
          </p:sp>
        </p:grpSp>
        <p:pic>
          <p:nvPicPr>
            <p:cNvPr id="1029" name="Picture 5" descr="C:\Users\jonw\Desktop\Registry-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9916" y="4785055"/>
              <a:ext cx="885140" cy="664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nw\Desktop\fold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3765" y="4721779"/>
              <a:ext cx="998721" cy="764625"/>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1726752" y="5638800"/>
              <a:ext cx="8938473" cy="762000"/>
              <a:chOff x="1295400" y="5867400"/>
              <a:chExt cx="6705601" cy="762000"/>
            </a:xfrm>
          </p:grpSpPr>
          <p:sp>
            <p:nvSpPr>
              <p:cNvPr id="39" name="Rounded Rectangle 38"/>
              <p:cNvSpPr/>
              <p:nvPr/>
            </p:nvSpPr>
            <p:spPr>
              <a:xfrm>
                <a:off x="1295401" y="5867400"/>
                <a:ext cx="6705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0" name="TextBox 39"/>
              <p:cNvSpPr txBox="1"/>
              <p:nvPr/>
            </p:nvSpPr>
            <p:spPr>
              <a:xfrm>
                <a:off x="1295400" y="6114901"/>
                <a:ext cx="6705599" cy="276999"/>
              </a:xfrm>
              <a:prstGeom prst="rect">
                <a:avLst/>
              </a:prstGeom>
              <a:noFill/>
            </p:spPr>
            <p:txBody>
              <a:bodyPr wrap="square" rtlCol="0">
                <a:spAutoFit/>
              </a:bodyPr>
              <a:lstStyle/>
              <a:p>
                <a:pPr algn="ctr" defTabSz="914400" fontAlgn="base">
                  <a:spcBef>
                    <a:spcPct val="0"/>
                  </a:spcBef>
                  <a:spcAft>
                    <a:spcPct val="0"/>
                  </a:spcAft>
                </a:pPr>
                <a:r>
                  <a:rPr lang="en-US" sz="1200" b="1" dirty="0" smtClean="0">
                    <a:solidFill>
                      <a:prstClr val="white"/>
                    </a:solidFill>
                  </a:rPr>
                  <a:t>Operating System</a:t>
                </a:r>
                <a:endParaRPr lang="en-US" sz="1200" b="1" dirty="0">
                  <a:solidFill>
                    <a:prstClr val="white"/>
                  </a:solidFill>
                </a:endParaRPr>
              </a:p>
            </p:txBody>
          </p:sp>
        </p:grpSp>
        <p:sp>
          <p:nvSpPr>
            <p:cNvPr id="42" name="Rectangular Callout 41"/>
            <p:cNvSpPr/>
            <p:nvPr/>
          </p:nvSpPr>
          <p:spPr>
            <a:xfrm>
              <a:off x="4875530" y="381000"/>
              <a:ext cx="5789691" cy="3124200"/>
            </a:xfrm>
            <a:prstGeom prst="wedgeRectCallout">
              <a:avLst>
                <a:gd name="adj1" fmla="val -60149"/>
                <a:gd name="adj2" fmla="val 8434"/>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pic>
          <p:nvPicPr>
            <p:cNvPr id="103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8850" y="545125"/>
              <a:ext cx="2793270" cy="13979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4483" y="545125"/>
              <a:ext cx="2609167" cy="13979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8850" y="2057402"/>
              <a:ext cx="5554798" cy="1295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Up-Down Arrow 50"/>
            <p:cNvSpPr/>
            <p:nvPr/>
          </p:nvSpPr>
          <p:spPr>
            <a:xfrm>
              <a:off x="2996419" y="2767485"/>
              <a:ext cx="711015" cy="18221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0" name="Flowchart: Connector 49"/>
            <p:cNvSpPr/>
            <p:nvPr/>
          </p:nvSpPr>
          <p:spPr>
            <a:xfrm>
              <a:off x="3250353" y="4314093"/>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3" name="Rounded Rectangle 2"/>
            <p:cNvSpPr/>
            <p:nvPr/>
          </p:nvSpPr>
          <p:spPr>
            <a:xfrm>
              <a:off x="2336192" y="1585442"/>
              <a:ext cx="2056864" cy="131015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1027" name="Picture 3" descr="C:\Users\jonw\Desktop\officewor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40912" y="1683097"/>
              <a:ext cx="142203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1726754" y="3904216"/>
              <a:ext cx="3859793" cy="667787"/>
              <a:chOff x="1295401" y="3904213"/>
              <a:chExt cx="2895599" cy="667787"/>
            </a:xfrm>
          </p:grpSpPr>
          <p:sp>
            <p:nvSpPr>
              <p:cNvPr id="5" name="Rounded Rectangle 4"/>
              <p:cNvSpPr/>
              <p:nvPr/>
            </p:nvSpPr>
            <p:spPr>
              <a:xfrm>
                <a:off x="1295401" y="3904213"/>
                <a:ext cx="2895599" cy="66778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2" name="TextBox 21"/>
              <p:cNvSpPr txBox="1"/>
              <p:nvPr/>
            </p:nvSpPr>
            <p:spPr>
              <a:xfrm>
                <a:off x="1295401" y="4094494"/>
                <a:ext cx="2895599" cy="276999"/>
              </a:xfrm>
              <a:prstGeom prst="rect">
                <a:avLst/>
              </a:prstGeom>
              <a:noFill/>
            </p:spPr>
            <p:txBody>
              <a:bodyPr wrap="square" rtlCol="0">
                <a:spAutoFit/>
              </a:bodyPr>
              <a:lstStyle/>
              <a:p>
                <a:pPr algn="ctr" defTabSz="914400" fontAlgn="base">
                  <a:spcBef>
                    <a:spcPct val="0"/>
                  </a:spcBef>
                  <a:spcAft>
                    <a:spcPct val="0"/>
                  </a:spcAft>
                </a:pPr>
                <a:r>
                  <a:rPr lang="en-US" sz="1200" b="1" dirty="0" smtClean="0">
                    <a:solidFill>
                      <a:prstClr val="white"/>
                    </a:solidFill>
                  </a:rPr>
                  <a:t>App-V Engine</a:t>
                </a:r>
                <a:endParaRPr lang="en-US" sz="1200" b="1" dirty="0">
                  <a:solidFill>
                    <a:prstClr val="white"/>
                  </a:solidFill>
                </a:endParaRPr>
              </a:p>
            </p:txBody>
          </p:sp>
        </p:grpSp>
        <p:sp>
          <p:nvSpPr>
            <p:cNvPr id="24" name="Up-Down Arrow 23"/>
            <p:cNvSpPr/>
            <p:nvPr/>
          </p:nvSpPr>
          <p:spPr>
            <a:xfrm>
              <a:off x="2994212" y="2767483"/>
              <a:ext cx="711015" cy="104251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5" name="Flowchart: Connector 24"/>
            <p:cNvSpPr/>
            <p:nvPr/>
          </p:nvSpPr>
          <p:spPr>
            <a:xfrm>
              <a:off x="3250353" y="3554896"/>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1028" name="Picture 4" descr="C:\Users\jonw\Desktop\Simplistica-new_page-icon-png\64x64\new_pag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21459" y="4843344"/>
              <a:ext cx="695143" cy="521493"/>
            </a:xfrm>
            <a:prstGeom prst="rect">
              <a:avLst/>
            </a:prstGeom>
            <a:noFill/>
            <a:extLst>
              <a:ext uri="{909E8E84-426E-40DD-AFC4-6F175D3DCCD1}">
                <a14:hiddenFill xmlns:a14="http://schemas.microsoft.com/office/drawing/2010/main">
                  <a:solidFill>
                    <a:srgbClr val="FFFFFF"/>
                  </a:solidFill>
                </a14:hiddenFill>
              </a:ext>
            </a:extLst>
          </p:spPr>
        </p:pic>
        <p:sp>
          <p:nvSpPr>
            <p:cNvPr id="8" name="Bent-Up Arrow 7"/>
            <p:cNvSpPr/>
            <p:nvPr/>
          </p:nvSpPr>
          <p:spPr>
            <a:xfrm flipV="1">
              <a:off x="5992841" y="4110783"/>
              <a:ext cx="4342545" cy="434420"/>
            </a:xfrm>
            <a:prstGeom prst="bentUpArrow">
              <a:avLst>
                <a:gd name="adj1" fmla="val 50000"/>
                <a:gd name="adj2" fmla="val 50000"/>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9" name="Flowchart: Connector 28"/>
            <p:cNvSpPr/>
            <p:nvPr/>
          </p:nvSpPr>
          <p:spPr>
            <a:xfrm>
              <a:off x="6059083" y="4135189"/>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2" name="Picture 2" descr="C:\Users\jonw\Desktop\36706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0794" y="1293960"/>
              <a:ext cx="1341313" cy="10062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5467790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33177" y="690094"/>
            <a:ext cx="9934692" cy="5398099"/>
            <a:chOff x="215408" y="309453"/>
            <a:chExt cx="11567123" cy="5398099"/>
          </a:xfrm>
        </p:grpSpPr>
        <p:sp>
          <p:nvSpPr>
            <p:cNvPr id="36" name="Rounded Rectangle 35"/>
            <p:cNvSpPr/>
            <p:nvPr/>
          </p:nvSpPr>
          <p:spPr>
            <a:xfrm>
              <a:off x="6195986" y="744613"/>
              <a:ext cx="5586545" cy="496293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sp>
          <p:nvSpPr>
            <p:cNvPr id="2" name="Rounded Rectangle 1"/>
            <p:cNvSpPr/>
            <p:nvPr/>
          </p:nvSpPr>
          <p:spPr>
            <a:xfrm>
              <a:off x="507866" y="744611"/>
              <a:ext cx="5586545" cy="4953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grpSp>
          <p:nvGrpSpPr>
            <p:cNvPr id="38" name="Group 37"/>
            <p:cNvGrpSpPr/>
            <p:nvPr/>
          </p:nvGrpSpPr>
          <p:grpSpPr>
            <a:xfrm>
              <a:off x="812586" y="3561334"/>
              <a:ext cx="4977102" cy="879881"/>
              <a:chOff x="1295400" y="5715001"/>
              <a:chExt cx="6705600" cy="780014"/>
            </a:xfrm>
          </p:grpSpPr>
          <p:sp>
            <p:nvSpPr>
              <p:cNvPr id="20" name="Rounded Rectangle 19"/>
              <p:cNvSpPr/>
              <p:nvPr/>
            </p:nvSpPr>
            <p:spPr>
              <a:xfrm>
                <a:off x="1295400" y="5715001"/>
                <a:ext cx="6705600" cy="7800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21" name="TextBox 20"/>
              <p:cNvSpPr txBox="1"/>
              <p:nvPr/>
            </p:nvSpPr>
            <p:spPr>
              <a:xfrm>
                <a:off x="1981200" y="5999357"/>
                <a:ext cx="5333999" cy="300128"/>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Microsoft Windows User Profile</a:t>
                </a:r>
                <a:endParaRPr lang="en-US" sz="1600" b="1" dirty="0">
                  <a:solidFill>
                    <a:prstClr val="white"/>
                  </a:solidFill>
                </a:endParaRPr>
              </a:p>
            </p:txBody>
          </p:sp>
        </p:grpSp>
        <p:pic>
          <p:nvPicPr>
            <p:cNvPr id="1029" name="Picture 5" descr="C:\Users\jonw\Desktop\Registry-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8095" y="3438281"/>
              <a:ext cx="531083" cy="3984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jonw\Desktop\fold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1427" y="3413023"/>
              <a:ext cx="553385" cy="423674"/>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812587" y="4572004"/>
              <a:ext cx="4977104" cy="914399"/>
              <a:chOff x="1295400" y="5867400"/>
              <a:chExt cx="6705601" cy="762000"/>
            </a:xfrm>
          </p:grpSpPr>
          <p:sp>
            <p:nvSpPr>
              <p:cNvPr id="39" name="Rounded Rectangle 38"/>
              <p:cNvSpPr/>
              <p:nvPr/>
            </p:nvSpPr>
            <p:spPr>
              <a:xfrm>
                <a:off x="1295401" y="5867400"/>
                <a:ext cx="6705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0" name="TextBox 39"/>
              <p:cNvSpPr txBox="1"/>
              <p:nvPr/>
            </p:nvSpPr>
            <p:spPr>
              <a:xfrm>
                <a:off x="1295400" y="6144592"/>
                <a:ext cx="6705599" cy="282129"/>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Operating System</a:t>
                </a:r>
                <a:endParaRPr lang="en-US" sz="1600" b="1" dirty="0">
                  <a:solidFill>
                    <a:prstClr val="white"/>
                  </a:solidFill>
                </a:endParaRPr>
              </a:p>
            </p:txBody>
          </p:sp>
        </p:grpSp>
        <p:grpSp>
          <p:nvGrpSpPr>
            <p:cNvPr id="27" name="Group 26"/>
            <p:cNvGrpSpPr/>
            <p:nvPr/>
          </p:nvGrpSpPr>
          <p:grpSpPr>
            <a:xfrm>
              <a:off x="6500706" y="3561338"/>
              <a:ext cx="4977102" cy="879881"/>
              <a:chOff x="1295400" y="5715001"/>
              <a:chExt cx="6705600" cy="780014"/>
            </a:xfrm>
          </p:grpSpPr>
          <p:sp>
            <p:nvSpPr>
              <p:cNvPr id="28" name="Rounded Rectangle 27"/>
              <p:cNvSpPr/>
              <p:nvPr/>
            </p:nvSpPr>
            <p:spPr>
              <a:xfrm>
                <a:off x="1295400" y="5715001"/>
                <a:ext cx="6705600" cy="7800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30" name="TextBox 29"/>
              <p:cNvSpPr txBox="1"/>
              <p:nvPr/>
            </p:nvSpPr>
            <p:spPr>
              <a:xfrm>
                <a:off x="1981200" y="5988830"/>
                <a:ext cx="5333999" cy="300128"/>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Microsoft Windows User Profile</a:t>
                </a:r>
                <a:endParaRPr lang="en-US" sz="1600" b="1" dirty="0">
                  <a:solidFill>
                    <a:prstClr val="white"/>
                  </a:solidFill>
                </a:endParaRPr>
              </a:p>
            </p:txBody>
          </p:sp>
        </p:grpSp>
        <p:pic>
          <p:nvPicPr>
            <p:cNvPr id="31" name="Picture 5" descr="C:\Users\jonw\Desktop\Registry-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3278" y="3449616"/>
              <a:ext cx="531083" cy="398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jonw\Desktop\folder-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7602" y="3424358"/>
              <a:ext cx="553385" cy="423674"/>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p:cNvGrpSpPr/>
            <p:nvPr/>
          </p:nvGrpSpPr>
          <p:grpSpPr>
            <a:xfrm>
              <a:off x="6500706" y="4572004"/>
              <a:ext cx="4977104" cy="914399"/>
              <a:chOff x="1295400" y="5867400"/>
              <a:chExt cx="6705601" cy="762000"/>
            </a:xfrm>
          </p:grpSpPr>
          <p:sp>
            <p:nvSpPr>
              <p:cNvPr id="34" name="Rounded Rectangle 33"/>
              <p:cNvSpPr/>
              <p:nvPr/>
            </p:nvSpPr>
            <p:spPr>
              <a:xfrm>
                <a:off x="1295401" y="5867400"/>
                <a:ext cx="6705600" cy="762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35" name="TextBox 34"/>
              <p:cNvSpPr txBox="1"/>
              <p:nvPr/>
            </p:nvSpPr>
            <p:spPr>
              <a:xfrm>
                <a:off x="1295400" y="6144592"/>
                <a:ext cx="6705599" cy="282129"/>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Operating System</a:t>
                </a:r>
                <a:endParaRPr lang="en-US" sz="1600" b="1" dirty="0">
                  <a:solidFill>
                    <a:prstClr val="white"/>
                  </a:solidFill>
                </a:endParaRPr>
              </a:p>
            </p:txBody>
          </p:sp>
        </p:grpSp>
        <p:grpSp>
          <p:nvGrpSpPr>
            <p:cNvPr id="4" name="Group 3"/>
            <p:cNvGrpSpPr/>
            <p:nvPr/>
          </p:nvGrpSpPr>
          <p:grpSpPr>
            <a:xfrm>
              <a:off x="3961370" y="2932850"/>
              <a:ext cx="1828320" cy="458985"/>
              <a:chOff x="2971800" y="2932847"/>
              <a:chExt cx="1371597" cy="458985"/>
            </a:xfrm>
          </p:grpSpPr>
          <p:sp>
            <p:nvSpPr>
              <p:cNvPr id="43" name="Rounded Rectangle 42"/>
              <p:cNvSpPr/>
              <p:nvPr/>
            </p:nvSpPr>
            <p:spPr>
              <a:xfrm>
                <a:off x="2971800" y="2932847"/>
                <a:ext cx="1371597" cy="45898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4" name="TextBox 43"/>
              <p:cNvSpPr txBox="1"/>
              <p:nvPr/>
            </p:nvSpPr>
            <p:spPr>
              <a:xfrm>
                <a:off x="2971800" y="3050587"/>
                <a:ext cx="1371597" cy="338554"/>
              </a:xfrm>
              <a:prstGeom prst="rect">
                <a:avLst/>
              </a:prstGeom>
              <a:noFill/>
            </p:spPr>
            <p:txBody>
              <a:bodyPr wrap="square" rtlCol="0">
                <a:spAutoFit/>
              </a:bodyPr>
              <a:lstStyle/>
              <a:p>
                <a:pPr algn="ctr" defTabSz="914400" fontAlgn="base">
                  <a:spcBef>
                    <a:spcPct val="0"/>
                  </a:spcBef>
                  <a:spcAft>
                    <a:spcPct val="0"/>
                  </a:spcAft>
                </a:pPr>
                <a:r>
                  <a:rPr lang="en-US" sz="1600" b="1" dirty="0" smtClean="0">
                    <a:solidFill>
                      <a:prstClr val="white"/>
                    </a:solidFill>
                  </a:rPr>
                  <a:t>App-V Engine</a:t>
                </a:r>
                <a:endParaRPr lang="en-US" sz="1600" b="1" dirty="0">
                  <a:solidFill>
                    <a:prstClr val="white"/>
                  </a:solidFill>
                </a:endParaRPr>
              </a:p>
            </p:txBody>
          </p:sp>
        </p:grpSp>
        <p:pic>
          <p:nvPicPr>
            <p:cNvPr id="2050" name="Picture 2" descr="C:\Users\jonw\Desktop\com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08" y="309454"/>
              <a:ext cx="1737048" cy="112814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nw\Desktop\toshiba_satellite-m5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4411" y="309453"/>
              <a:ext cx="1811984" cy="106481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jonw\Desktop\officewor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7262" y="1210103"/>
              <a:ext cx="843945" cy="63312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 descr="C:\Users\jonw\Desktop\officewor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46813" y="1210103"/>
              <a:ext cx="843945" cy="633124"/>
            </a:xfrm>
            <a:prstGeom prst="rect">
              <a:avLst/>
            </a:prstGeom>
            <a:noFill/>
            <a:extLst>
              <a:ext uri="{909E8E84-426E-40DD-AFC4-6F175D3DCCD1}">
                <a14:hiddenFill xmlns:a14="http://schemas.microsoft.com/office/drawing/2010/main">
                  <a:solidFill>
                    <a:srgbClr val="FFFFFF"/>
                  </a:solidFill>
                </a14:hiddenFill>
              </a:ext>
            </a:extLst>
          </p:spPr>
        </p:pic>
        <p:sp>
          <p:nvSpPr>
            <p:cNvPr id="47" name="Up-Down Arrow 46"/>
            <p:cNvSpPr/>
            <p:nvPr/>
          </p:nvSpPr>
          <p:spPr>
            <a:xfrm>
              <a:off x="10613278" y="1932010"/>
              <a:ext cx="711015" cy="14598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48" name="Up-Down Arrow 47"/>
            <p:cNvSpPr/>
            <p:nvPr/>
          </p:nvSpPr>
          <p:spPr>
            <a:xfrm>
              <a:off x="4977103" y="1932006"/>
              <a:ext cx="711015" cy="88739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pic>
          <p:nvPicPr>
            <p:cNvPr id="52" name="Picture 4" descr="C:\Users\jonw\Desktop\Simplistica-new_page-icon-png\64x64\new_pag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3933" y="3424361"/>
              <a:ext cx="414312" cy="310815"/>
            </a:xfrm>
            <a:prstGeom prst="rect">
              <a:avLst/>
            </a:prstGeom>
            <a:noFill/>
            <a:extLst>
              <a:ext uri="{909E8E84-426E-40DD-AFC4-6F175D3DCCD1}">
                <a14:hiddenFill xmlns:a14="http://schemas.microsoft.com/office/drawing/2010/main">
                  <a:solidFill>
                    <a:srgbClr val="FFFFFF"/>
                  </a:solidFill>
                </a14:hiddenFill>
              </a:ext>
            </a:extLst>
          </p:spPr>
        </p:pic>
        <p:sp>
          <p:nvSpPr>
            <p:cNvPr id="54" name="Flowchart: Connector 53"/>
            <p:cNvSpPr/>
            <p:nvPr/>
          </p:nvSpPr>
          <p:spPr>
            <a:xfrm>
              <a:off x="10868369" y="3110948"/>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6" name="Flowchart: Connector 55"/>
            <p:cNvSpPr/>
            <p:nvPr/>
          </p:nvSpPr>
          <p:spPr>
            <a:xfrm>
              <a:off x="5231037" y="2514600"/>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7" name="Flowchart: Connector 56"/>
            <p:cNvSpPr/>
            <p:nvPr/>
          </p:nvSpPr>
          <p:spPr>
            <a:xfrm>
              <a:off x="3555074" y="3099391"/>
              <a:ext cx="203147" cy="152400"/>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58" name="Rectangular Callout 57"/>
            <p:cNvSpPr/>
            <p:nvPr/>
          </p:nvSpPr>
          <p:spPr>
            <a:xfrm>
              <a:off x="6461998" y="1374267"/>
              <a:ext cx="3800314" cy="1445135"/>
            </a:xfrm>
            <a:prstGeom prst="wedgeRectCallout">
              <a:avLst>
                <a:gd name="adj1" fmla="val 58758"/>
                <a:gd name="adj2" fmla="val -333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pic>
          <p:nvPicPr>
            <p:cNvPr id="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85725" y="1460332"/>
              <a:ext cx="3552863" cy="1286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ounded Rectangle 41"/>
            <p:cNvSpPr/>
            <p:nvPr/>
          </p:nvSpPr>
          <p:spPr>
            <a:xfrm>
              <a:off x="4854706" y="1169504"/>
              <a:ext cx="987607" cy="72352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sp>
          <p:nvSpPr>
            <p:cNvPr id="7" name="Rectangular Callout 6"/>
            <p:cNvSpPr/>
            <p:nvPr/>
          </p:nvSpPr>
          <p:spPr>
            <a:xfrm>
              <a:off x="812588" y="1374268"/>
              <a:ext cx="3800314" cy="1445135"/>
            </a:xfrm>
            <a:prstGeom prst="wedgeRectCallout">
              <a:avLst>
                <a:gd name="adj1" fmla="val 58758"/>
                <a:gd name="adj2" fmla="val -33362"/>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400" fontAlgn="base">
                <a:spcBef>
                  <a:spcPct val="0"/>
                </a:spcBef>
                <a:spcAft>
                  <a:spcPct val="0"/>
                </a:spcAft>
              </a:pPr>
              <a:endParaRPr lang="en-US">
                <a:solidFill>
                  <a:srgbClr val="262626"/>
                </a:solidFill>
              </a:endParaRPr>
            </a:p>
          </p:txBody>
        </p:sp>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3177" y="1460332"/>
              <a:ext cx="3559137" cy="12866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jonw\Desktop\36706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68152" y="1069465"/>
              <a:ext cx="609441" cy="457200"/>
            </a:xfrm>
            <a:prstGeom prst="rect">
              <a:avLst/>
            </a:prstGeom>
            <a:noFill/>
            <a:extLst>
              <a:ext uri="{909E8E84-426E-40DD-AFC4-6F175D3DCCD1}">
                <a14:hiddenFill xmlns:a14="http://schemas.microsoft.com/office/drawing/2010/main">
                  <a:solidFill>
                    <a:srgbClr val="FFFFFF"/>
                  </a:solidFill>
                </a14:hiddenFill>
              </a:ext>
            </a:extLst>
          </p:spPr>
        </p:pic>
        <p:sp>
          <p:nvSpPr>
            <p:cNvPr id="49" name="Bent-Up Arrow 48"/>
            <p:cNvSpPr/>
            <p:nvPr/>
          </p:nvSpPr>
          <p:spPr>
            <a:xfrm flipH="1" flipV="1">
              <a:off x="1083931" y="3067467"/>
              <a:ext cx="2772163" cy="434420"/>
            </a:xfrm>
            <a:prstGeom prst="bentUpArrow">
              <a:avLst>
                <a:gd name="adj1" fmla="val 50000"/>
                <a:gd name="adj2" fmla="val 50000"/>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endParaRPr>
            </a:p>
          </p:txBody>
        </p:sp>
      </p:grpSp>
    </p:spTree>
    <p:extLst>
      <p:ext uri="{BB962C8B-B14F-4D97-AF65-F5344CB8AC3E}">
        <p14:creationId xmlns:p14="http://schemas.microsoft.com/office/powerpoint/2010/main" val="140101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App-V technology and its effect on an application’s look and feel…</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06972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AppSense</Template>
  <TotalTime>495</TotalTime>
  <Words>3609</Words>
  <Application>Microsoft Office PowerPoint</Application>
  <PresentationFormat>Custom</PresentationFormat>
  <Paragraphs>488</Paragraphs>
  <Slides>45</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48" baseType="lpstr">
      <vt:lpstr>TENA11_BreakoutSession_Template_16x9_Final_05132011</vt:lpstr>
      <vt:lpstr>1_White with Consolas font for code slides</vt:lpstr>
      <vt:lpstr>Visio</vt:lpstr>
      <vt:lpstr>PowerPoint Presentation</vt:lpstr>
      <vt:lpstr>Creating “One Consistent Experience”  across Your PC, Laptop and Tablet Desktops</vt:lpstr>
      <vt:lpstr>New Desktop World</vt:lpstr>
      <vt:lpstr>Complexity: The side-effect of simplicity…</vt:lpstr>
      <vt:lpstr>Complexity: The side-effect of simplicity…</vt:lpstr>
      <vt:lpstr>PowerPoint Presentation</vt:lpstr>
      <vt:lpstr>PowerPoint Presentation</vt:lpstr>
      <vt:lpstr>PowerPoint Presentation</vt:lpstr>
      <vt:lpstr>App-V technology and its effect on an application’s look and feel…</vt:lpstr>
      <vt:lpstr>Individual Requirements</vt:lpstr>
      <vt:lpstr>User Desktop Options</vt:lpstr>
      <vt:lpstr>Windows User Profiles Fundamentals</vt:lpstr>
      <vt:lpstr>Windows User Profiles Fundamentals</vt:lpstr>
      <vt:lpstr>Local Profiles</vt:lpstr>
      <vt:lpstr>Roaming Profiles</vt:lpstr>
      <vt:lpstr>Mandatory Profiles</vt:lpstr>
      <vt:lpstr>Comparing Profile Types</vt:lpstr>
      <vt:lpstr>Microsoft’s Profile Solutions</vt:lpstr>
      <vt:lpstr>Folder Redirection</vt:lpstr>
      <vt:lpstr>Folder Redirection</vt:lpstr>
      <vt:lpstr>User Profile Versions</vt:lpstr>
      <vt:lpstr>Profile Folder Structure</vt:lpstr>
      <vt:lpstr>Profile Folder Structure</vt:lpstr>
      <vt:lpstr>Profile Folder Structure</vt:lpstr>
      <vt:lpstr>Traditional Profile Management</vt:lpstr>
      <vt:lpstr>Challenge: Profile Bloat</vt:lpstr>
      <vt:lpstr>Windows User Profiles</vt:lpstr>
      <vt:lpstr>Solutions – Streaming and Segmentation</vt:lpstr>
      <vt:lpstr>User Virtualization</vt:lpstr>
      <vt:lpstr>What is User Virtualization?</vt:lpstr>
      <vt:lpstr>What is User Virtualization?</vt:lpstr>
      <vt:lpstr>So What Is USV, What’s The Difference?</vt:lpstr>
      <vt:lpstr>So What Is USV, What’s The Difference?</vt:lpstr>
      <vt:lpstr>What is AppSense User Virtualization?</vt:lpstr>
      <vt:lpstr>A consistent personality between locally installed and virtual applications</vt:lpstr>
      <vt:lpstr>PowerPoint Presentation</vt:lpstr>
      <vt:lpstr>PowerPoint Presentation</vt:lpstr>
      <vt:lpstr>Providing a consistent personality between different versions of the Windows operating system</vt:lpstr>
      <vt:lpstr>Manage Users Rather than Devices </vt:lpstr>
      <vt:lpstr>Managing the whole user…</vt:lpstr>
      <vt:lpstr>Track Resources</vt:lpstr>
      <vt:lpstr>Resources</vt:lpstr>
      <vt:lpstr>PowerPoint Presentation</vt:lpstr>
      <vt:lpstr>PowerPoint Presentation</vt:lpstr>
      <vt:lpstr>PowerPoint Presentation</vt:lpstr>
    </vt:vector>
  </TitlesOfParts>
  <Manager>&lt;Content Manager Name Here&gt;</Manager>
  <Company>Any Authorized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VIR202: Creating “One Consistent Experience” across Your PC, Laptop and Tablet Desktops</dc:title>
  <dc:subject>Microsoft TechEd North America 2011</dc:subject>
  <dc:creator> Jon Wallace, Benny Tritsch</dc:creator>
  <dc:description>Template: Jordan Cayabyab
Formatting: Sylvia Tedjo, Silver Fox Productions
Event Date: May 16-19, 2011
Event Location: Atlanta
Audience Type:</dc:description>
  <cp:lastModifiedBy>Shows</cp:lastModifiedBy>
  <cp:revision>45</cp:revision>
  <cp:lastPrinted>2010-05-11T05:02:34Z</cp:lastPrinted>
  <dcterms:created xsi:type="dcterms:W3CDTF">2011-05-02T14:24:45Z</dcterms:created>
  <dcterms:modified xsi:type="dcterms:W3CDTF">2011-05-14T16:12:53Z</dcterms:modified>
</cp:coreProperties>
</file>