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 id="2147483743" r:id="rId6"/>
    <p:sldMasterId id="2147483762" r:id="rId7"/>
  </p:sldMasterIdLst>
  <p:notesMasterIdLst>
    <p:notesMasterId r:id="rId44"/>
  </p:notesMasterIdLst>
  <p:handoutMasterIdLst>
    <p:handoutMasterId r:id="rId45"/>
  </p:handoutMasterIdLst>
  <p:sldIdLst>
    <p:sldId id="319" r:id="rId8"/>
    <p:sldId id="322" r:id="rId9"/>
    <p:sldId id="403" r:id="rId10"/>
    <p:sldId id="439" r:id="rId11"/>
    <p:sldId id="444" r:id="rId12"/>
    <p:sldId id="385" r:id="rId13"/>
    <p:sldId id="449" r:id="rId14"/>
    <p:sldId id="441" r:id="rId15"/>
    <p:sldId id="424" r:id="rId16"/>
    <p:sldId id="425" r:id="rId17"/>
    <p:sldId id="367" r:id="rId18"/>
    <p:sldId id="442" r:id="rId19"/>
    <p:sldId id="388" r:id="rId20"/>
    <p:sldId id="418" r:id="rId21"/>
    <p:sldId id="419" r:id="rId22"/>
    <p:sldId id="420" r:id="rId23"/>
    <p:sldId id="445" r:id="rId24"/>
    <p:sldId id="446" r:id="rId25"/>
    <p:sldId id="447" r:id="rId26"/>
    <p:sldId id="443" r:id="rId27"/>
    <p:sldId id="450" r:id="rId28"/>
    <p:sldId id="433" r:id="rId29"/>
    <p:sldId id="431" r:id="rId30"/>
    <p:sldId id="432" r:id="rId31"/>
    <p:sldId id="437" r:id="rId32"/>
    <p:sldId id="394" r:id="rId33"/>
    <p:sldId id="395" r:id="rId34"/>
    <p:sldId id="430" r:id="rId35"/>
    <p:sldId id="374" r:id="rId36"/>
    <p:sldId id="377" r:id="rId37"/>
    <p:sldId id="440" r:id="rId38"/>
    <p:sldId id="379" r:id="rId39"/>
    <p:sldId id="452" r:id="rId40"/>
    <p:sldId id="453" r:id="rId41"/>
    <p:sldId id="454" r:id="rId42"/>
    <p:sldId id="384" r:id="rId43"/>
  </p:sldIdLst>
  <p:sldSz cx="12188825" cy="6858000"/>
  <p:notesSz cx="6858000" cy="9144000"/>
  <p:defaultTextStyle>
    <a:defPPr>
      <a:defRPr lang="en-US"/>
    </a:defPPr>
    <a:lvl1pPr marL="0" algn="l" defTabSz="914287" rtl="0" eaLnBrk="1" latinLnBrk="0" hangingPunct="1">
      <a:defRPr sz="1900" kern="1200">
        <a:solidFill>
          <a:schemeClr val="tx1"/>
        </a:solidFill>
        <a:latin typeface="+mn-lt"/>
        <a:ea typeface="+mn-ea"/>
        <a:cs typeface="+mn-cs"/>
      </a:defRPr>
    </a:lvl1pPr>
    <a:lvl2pPr marL="457144" algn="l" defTabSz="914287" rtl="0" eaLnBrk="1" latinLnBrk="0" hangingPunct="1">
      <a:defRPr sz="1900" kern="1200">
        <a:solidFill>
          <a:schemeClr val="tx1"/>
        </a:solidFill>
        <a:latin typeface="+mn-lt"/>
        <a:ea typeface="+mn-ea"/>
        <a:cs typeface="+mn-cs"/>
      </a:defRPr>
    </a:lvl2pPr>
    <a:lvl3pPr marL="914287" algn="l" defTabSz="914287" rtl="0" eaLnBrk="1" latinLnBrk="0" hangingPunct="1">
      <a:defRPr sz="1900" kern="1200">
        <a:solidFill>
          <a:schemeClr val="tx1"/>
        </a:solidFill>
        <a:latin typeface="+mn-lt"/>
        <a:ea typeface="+mn-ea"/>
        <a:cs typeface="+mn-cs"/>
      </a:defRPr>
    </a:lvl3pPr>
    <a:lvl4pPr marL="1371431" algn="l" defTabSz="914287" rtl="0" eaLnBrk="1" latinLnBrk="0" hangingPunct="1">
      <a:defRPr sz="1900" kern="1200">
        <a:solidFill>
          <a:schemeClr val="tx1"/>
        </a:solidFill>
        <a:latin typeface="+mn-lt"/>
        <a:ea typeface="+mn-ea"/>
        <a:cs typeface="+mn-cs"/>
      </a:defRPr>
    </a:lvl4pPr>
    <a:lvl5pPr marL="1828575" algn="l" defTabSz="914287" rtl="0" eaLnBrk="1" latinLnBrk="0" hangingPunct="1">
      <a:defRPr sz="1900" kern="1200">
        <a:solidFill>
          <a:schemeClr val="tx1"/>
        </a:solidFill>
        <a:latin typeface="+mn-lt"/>
        <a:ea typeface="+mn-ea"/>
        <a:cs typeface="+mn-cs"/>
      </a:defRPr>
    </a:lvl5pPr>
    <a:lvl6pPr marL="2285717" algn="l" defTabSz="914287" rtl="0" eaLnBrk="1" latinLnBrk="0" hangingPunct="1">
      <a:defRPr sz="1900" kern="1200">
        <a:solidFill>
          <a:schemeClr val="tx1"/>
        </a:solidFill>
        <a:latin typeface="+mn-lt"/>
        <a:ea typeface="+mn-ea"/>
        <a:cs typeface="+mn-cs"/>
      </a:defRPr>
    </a:lvl6pPr>
    <a:lvl7pPr marL="2742861" algn="l" defTabSz="914287" rtl="0" eaLnBrk="1" latinLnBrk="0" hangingPunct="1">
      <a:defRPr sz="1900" kern="1200">
        <a:solidFill>
          <a:schemeClr val="tx1"/>
        </a:solidFill>
        <a:latin typeface="+mn-lt"/>
        <a:ea typeface="+mn-ea"/>
        <a:cs typeface="+mn-cs"/>
      </a:defRPr>
    </a:lvl7pPr>
    <a:lvl8pPr marL="3200005" algn="l" defTabSz="914287" rtl="0" eaLnBrk="1" latinLnBrk="0" hangingPunct="1">
      <a:defRPr sz="1900" kern="1200">
        <a:solidFill>
          <a:schemeClr val="tx1"/>
        </a:solidFill>
        <a:latin typeface="+mn-lt"/>
        <a:ea typeface="+mn-ea"/>
        <a:cs typeface="+mn-cs"/>
      </a:defRPr>
    </a:lvl8pPr>
    <a:lvl9pPr marL="3657148" algn="l" defTabSz="914287" rtl="0" eaLnBrk="1" latinLnBrk="0" hangingPunct="1">
      <a:defRPr sz="19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anthanarayan Sundaram"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3C2F1"/>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56" autoAdjust="0"/>
    <p:restoredTop sz="78291" autoAdjust="0"/>
  </p:normalViewPr>
  <p:slideViewPr>
    <p:cSldViewPr snapToGrid="0">
      <p:cViewPr>
        <p:scale>
          <a:sx n="60" d="100"/>
          <a:sy n="60" d="100"/>
        </p:scale>
        <p:origin x="-954" y="-168"/>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120" d="100"/>
        <a:sy n="120" d="100"/>
      </p:scale>
      <p:origin x="0" y="4554"/>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v-cfrick\AppData\Local\Microsoft\Windows\Temporary%20Internet%20Files\Content.Outlook\FTZSW4EC\upper%20left%20chart%20%20virt%20adoption.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Physical Shipments (2011)
</c:v>
                </c:pt>
              </c:strCache>
            </c:strRef>
          </c:tx>
          <c:spPr>
            <a:solidFill>
              <a:srgbClr val="0070C0"/>
            </a:solidFill>
          </c:spPr>
          <c:invertIfNegative val="0"/>
          <c:cat>
            <c:strRef>
              <c:f>Sheet1!$A$2</c:f>
              <c:strCache>
                <c:ptCount val="1"/>
                <c:pt idx="0">
                  <c:v>Machine Instances Run Rate</c:v>
                </c:pt>
              </c:strCache>
            </c:strRef>
          </c:cat>
          <c:val>
            <c:numRef>
              <c:f>Sheet1!$B$2</c:f>
              <c:numCache>
                <c:formatCode>General</c:formatCode>
                <c:ptCount val="1"/>
                <c:pt idx="0">
                  <c:v>7.8</c:v>
                </c:pt>
              </c:numCache>
            </c:numRef>
          </c:val>
        </c:ser>
        <c:ser>
          <c:idx val="1"/>
          <c:order val="1"/>
          <c:tx>
            <c:strRef>
              <c:f>Sheet1!$C$1</c:f>
              <c:strCache>
                <c:ptCount val="1"/>
                <c:pt idx="0">
                  <c:v>Virtualized Shipments (2011)</c:v>
                </c:pt>
              </c:strCache>
            </c:strRef>
          </c:tx>
          <c:spPr>
            <a:solidFill>
              <a:srgbClr val="72AF2F"/>
            </a:solidFill>
          </c:spPr>
          <c:invertIfNegative val="0"/>
          <c:dPt>
            <c:idx val="0"/>
            <c:invertIfNegative val="0"/>
            <c:bubble3D val="0"/>
          </c:dPt>
          <c:cat>
            <c:strRef>
              <c:f>Sheet1!$A$2</c:f>
              <c:strCache>
                <c:ptCount val="1"/>
                <c:pt idx="0">
                  <c:v>Machine Instances Run Rate</c:v>
                </c:pt>
              </c:strCache>
            </c:strRef>
          </c:cat>
          <c:val>
            <c:numRef>
              <c:f>Sheet1!$C$2</c:f>
              <c:numCache>
                <c:formatCode>General</c:formatCode>
                <c:ptCount val="1"/>
                <c:pt idx="0">
                  <c:v>10.7</c:v>
                </c:pt>
              </c:numCache>
            </c:numRef>
          </c:val>
        </c:ser>
        <c:dLbls>
          <c:showLegendKey val="0"/>
          <c:showVal val="0"/>
          <c:showCatName val="0"/>
          <c:showSerName val="0"/>
          <c:showPercent val="0"/>
          <c:showBubbleSize val="0"/>
        </c:dLbls>
        <c:gapWidth val="132"/>
        <c:overlap val="-48"/>
        <c:axId val="38522880"/>
        <c:axId val="38524416"/>
      </c:barChart>
      <c:catAx>
        <c:axId val="38522880"/>
        <c:scaling>
          <c:orientation val="minMax"/>
        </c:scaling>
        <c:delete val="0"/>
        <c:axPos val="b"/>
        <c:majorTickMark val="none"/>
        <c:minorTickMark val="none"/>
        <c:tickLblPos val="none"/>
        <c:crossAx val="38524416"/>
        <c:crosses val="autoZero"/>
        <c:auto val="1"/>
        <c:lblAlgn val="ctr"/>
        <c:lblOffset val="100"/>
        <c:noMultiLvlLbl val="0"/>
      </c:catAx>
      <c:valAx>
        <c:axId val="38524416"/>
        <c:scaling>
          <c:orientation val="minMax"/>
          <c:max val="12"/>
        </c:scaling>
        <c:delete val="0"/>
        <c:axPos val="l"/>
        <c:numFmt formatCode="General" sourceLinked="1"/>
        <c:majorTickMark val="none"/>
        <c:minorTickMark val="none"/>
        <c:tickLblPos val="nextTo"/>
        <c:spPr>
          <a:ln w="9525">
            <a:solidFill>
              <a:schemeClr val="tx1"/>
            </a:solidFill>
          </a:ln>
        </c:spPr>
        <c:txPr>
          <a:bodyPr/>
          <a:lstStyle/>
          <a:p>
            <a:pPr>
              <a:defRPr sz="1200"/>
            </a:pPr>
            <a:endParaRPr lang="en-US"/>
          </a:p>
        </c:txPr>
        <c:crossAx val="385228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72AF2F"/>
            </a:solidFill>
          </c:spPr>
          <c:invertIfNegative val="0"/>
          <c:dLbls>
            <c:dLbl>
              <c:idx val="0"/>
              <c:layout>
                <c:manualLayout>
                  <c:x val="2.2012831532092775E-17"/>
                  <c:y val="0.14581159075853026"/>
                </c:manualLayout>
              </c:layout>
              <c:showLegendKey val="0"/>
              <c:showVal val="1"/>
              <c:showCatName val="0"/>
              <c:showSerName val="0"/>
              <c:showPercent val="0"/>
              <c:showBubbleSize val="0"/>
            </c:dLbl>
            <c:dLbl>
              <c:idx val="1"/>
              <c:layout>
                <c:manualLayout>
                  <c:x val="0"/>
                  <c:y val="0.18226448844816284"/>
                </c:manualLayout>
              </c:layout>
              <c:showLegendKey val="0"/>
              <c:showVal val="1"/>
              <c:showCatName val="0"/>
              <c:showSerName val="0"/>
              <c:showPercent val="0"/>
              <c:showBubbleSize val="0"/>
            </c:dLbl>
            <c:dLbl>
              <c:idx val="2"/>
              <c:layout>
                <c:manualLayout>
                  <c:x val="0"/>
                  <c:y val="0.18226448844816284"/>
                </c:manualLayout>
              </c:layout>
              <c:showLegendKey val="0"/>
              <c:showVal val="1"/>
              <c:showCatName val="0"/>
              <c:showSerName val="0"/>
              <c:showPercent val="0"/>
              <c:showBubbleSize val="0"/>
            </c:dLbl>
            <c:dLbl>
              <c:idx val="3"/>
              <c:layout>
                <c:manualLayout>
                  <c:x val="0"/>
                  <c:y val="0.18226448844816284"/>
                </c:manualLayout>
              </c:layout>
              <c:showLegendKey val="0"/>
              <c:showVal val="1"/>
              <c:showCatName val="0"/>
              <c:showSerName val="0"/>
              <c:showPercent val="0"/>
              <c:showBubbleSize val="0"/>
            </c:dLbl>
            <c:txPr>
              <a:bodyPr/>
              <a:lstStyle/>
              <a:p>
                <a:pPr>
                  <a:defRPr sz="1400" b="0"/>
                </a:pPr>
                <a:endParaRPr lang="en-US"/>
              </a:p>
            </c:txPr>
            <c:showLegendKey val="0"/>
            <c:showVal val="1"/>
            <c:showCatName val="0"/>
            <c:showSerName val="0"/>
            <c:showPercent val="0"/>
            <c:showBubbleSize val="0"/>
            <c:showLeaderLines val="0"/>
          </c:dLbls>
          <c:cat>
            <c:numRef>
              <c:f>Sheet1!$A$6:$A$9</c:f>
              <c:numCache>
                <c:formatCode>General</c:formatCode>
                <c:ptCount val="4"/>
                <c:pt idx="0">
                  <c:v>2010</c:v>
                </c:pt>
                <c:pt idx="1">
                  <c:v>2011</c:v>
                </c:pt>
                <c:pt idx="2">
                  <c:v>2012</c:v>
                </c:pt>
                <c:pt idx="3">
                  <c:v>2013</c:v>
                </c:pt>
              </c:numCache>
            </c:numRef>
          </c:cat>
          <c:val>
            <c:numRef>
              <c:f>Sheet1!$B$6:$B$9</c:f>
              <c:numCache>
                <c:formatCode>0%</c:formatCode>
                <c:ptCount val="4"/>
                <c:pt idx="0">
                  <c:v>0.19</c:v>
                </c:pt>
                <c:pt idx="1">
                  <c:v>0.2</c:v>
                </c:pt>
                <c:pt idx="2">
                  <c:v>0.22</c:v>
                </c:pt>
                <c:pt idx="3">
                  <c:v>0.23</c:v>
                </c:pt>
              </c:numCache>
            </c:numRef>
          </c:val>
        </c:ser>
        <c:dLbls>
          <c:showLegendKey val="0"/>
          <c:showVal val="1"/>
          <c:showCatName val="0"/>
          <c:showSerName val="0"/>
          <c:showPercent val="0"/>
          <c:showBubbleSize val="0"/>
        </c:dLbls>
        <c:gapWidth val="61"/>
        <c:overlap val="-48"/>
        <c:axId val="38846848"/>
        <c:axId val="38849536"/>
      </c:barChart>
      <c:catAx>
        <c:axId val="38846848"/>
        <c:scaling>
          <c:orientation val="minMax"/>
        </c:scaling>
        <c:delete val="0"/>
        <c:axPos val="b"/>
        <c:numFmt formatCode="General" sourceLinked="1"/>
        <c:majorTickMark val="out"/>
        <c:minorTickMark val="none"/>
        <c:tickLblPos val="nextTo"/>
        <c:txPr>
          <a:bodyPr/>
          <a:lstStyle/>
          <a:p>
            <a:pPr>
              <a:defRPr sz="1200"/>
            </a:pPr>
            <a:endParaRPr lang="en-US"/>
          </a:p>
        </c:txPr>
        <c:crossAx val="38849536"/>
        <c:crosses val="autoZero"/>
        <c:auto val="1"/>
        <c:lblAlgn val="ctr"/>
        <c:lblOffset val="100"/>
        <c:noMultiLvlLbl val="0"/>
      </c:catAx>
      <c:valAx>
        <c:axId val="38849536"/>
        <c:scaling>
          <c:orientation val="minMax"/>
          <c:max val="0.24000000000000002"/>
          <c:min val="0.18000000000000002"/>
        </c:scaling>
        <c:delete val="0"/>
        <c:axPos val="l"/>
        <c:numFmt formatCode="0%" sourceLinked="1"/>
        <c:majorTickMark val="in"/>
        <c:minorTickMark val="in"/>
        <c:tickLblPos val="nextTo"/>
        <c:txPr>
          <a:bodyPr/>
          <a:lstStyle/>
          <a:p>
            <a:pPr>
              <a:defRPr sz="1200"/>
            </a:pPr>
            <a:endParaRPr lang="en-US"/>
          </a:p>
        </c:txPr>
        <c:crossAx val="38846848"/>
        <c:crosses val="autoZero"/>
        <c:crossBetween val="between"/>
        <c:minorUnit val="2.0000000000000004E-2"/>
      </c:valAx>
      <c:spPr>
        <a:noFill/>
        <a:ln w="25400">
          <a:no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Sheet1!$B$1</c:f>
              <c:strCache>
                <c:ptCount val="1"/>
                <c:pt idx="0">
                  <c:v>Shipments</c:v>
                </c:pt>
              </c:strCache>
            </c:strRef>
          </c:tx>
          <c:cat>
            <c:strRef>
              <c:f>Sheet1!$A$2:$A$5</c:f>
              <c:strCache>
                <c:ptCount val="4"/>
                <c:pt idx="0">
                  <c:v>FY 2011</c:v>
                </c:pt>
                <c:pt idx="1">
                  <c:v>FY 2012</c:v>
                </c:pt>
                <c:pt idx="2">
                  <c:v>FY 2013</c:v>
                </c:pt>
                <c:pt idx="3">
                  <c:v>FY 2014</c:v>
                </c:pt>
              </c:strCache>
            </c:strRef>
          </c:cat>
          <c:val>
            <c:numRef>
              <c:f>Sheet1!$B$2:$B$5</c:f>
              <c:numCache>
                <c:formatCode>#,##0</c:formatCode>
                <c:ptCount val="4"/>
                <c:pt idx="0">
                  <c:v>7700000</c:v>
                </c:pt>
                <c:pt idx="1">
                  <c:v>8200000</c:v>
                </c:pt>
                <c:pt idx="2">
                  <c:v>8600000</c:v>
                </c:pt>
                <c:pt idx="3">
                  <c:v>9000000</c:v>
                </c:pt>
              </c:numCache>
            </c:numRef>
          </c:val>
          <c:smooth val="0"/>
        </c:ser>
        <c:dLbls>
          <c:showLegendKey val="0"/>
          <c:showVal val="0"/>
          <c:showCatName val="0"/>
          <c:showSerName val="0"/>
          <c:showPercent val="0"/>
          <c:showBubbleSize val="0"/>
        </c:dLbls>
        <c:marker val="1"/>
        <c:smooth val="0"/>
        <c:axId val="38733696"/>
        <c:axId val="38735232"/>
      </c:lineChart>
      <c:catAx>
        <c:axId val="38733696"/>
        <c:scaling>
          <c:orientation val="minMax"/>
        </c:scaling>
        <c:delete val="0"/>
        <c:axPos val="b"/>
        <c:majorTickMark val="out"/>
        <c:minorTickMark val="none"/>
        <c:tickLblPos val="nextTo"/>
        <c:crossAx val="38735232"/>
        <c:crosses val="autoZero"/>
        <c:auto val="1"/>
        <c:lblAlgn val="ctr"/>
        <c:lblOffset val="100"/>
        <c:noMultiLvlLbl val="0"/>
      </c:catAx>
      <c:valAx>
        <c:axId val="38735232"/>
        <c:scaling>
          <c:orientation val="minMax"/>
          <c:max val="10000000"/>
          <c:min val="7000000.0000000009"/>
        </c:scaling>
        <c:delete val="0"/>
        <c:axPos val="l"/>
        <c:numFmt formatCode="#,##0" sourceLinked="1"/>
        <c:majorTickMark val="out"/>
        <c:minorTickMark val="none"/>
        <c:tickLblPos val="nextTo"/>
        <c:crossAx val="38733696"/>
        <c:crosses val="autoZero"/>
        <c:crossBetween val="between"/>
        <c:dispUnits>
          <c:builtInUnit val="millions"/>
        </c:dispUnits>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Physical Machines (2011)</c:v>
                </c:pt>
              </c:strCache>
            </c:strRef>
          </c:tx>
          <c:spPr>
            <a:solidFill>
              <a:srgbClr val="0070C0"/>
            </a:solidFill>
          </c:spPr>
          <c:invertIfNegative val="0"/>
          <c:dPt>
            <c:idx val="0"/>
            <c:invertIfNegative val="0"/>
            <c:bubble3D val="0"/>
            <c:spPr>
              <a:solidFill>
                <a:srgbClr val="0070C0"/>
              </a:solidFill>
            </c:spPr>
          </c:dPt>
          <c:cat>
            <c:numRef>
              <c:f>Sheet1!$A$2</c:f>
              <c:numCache>
                <c:formatCode>General</c:formatCode>
                <c:ptCount val="1"/>
              </c:numCache>
            </c:numRef>
          </c:cat>
          <c:val>
            <c:numRef>
              <c:f>Sheet1!$B$2</c:f>
              <c:numCache>
                <c:formatCode>#,##0</c:formatCode>
                <c:ptCount val="1"/>
                <c:pt idx="0">
                  <c:v>28200000</c:v>
                </c:pt>
              </c:numCache>
            </c:numRef>
          </c:val>
        </c:ser>
        <c:ser>
          <c:idx val="1"/>
          <c:order val="1"/>
          <c:tx>
            <c:strRef>
              <c:f>Sheet1!$C$1</c:f>
              <c:strCache>
                <c:ptCount val="1"/>
                <c:pt idx="0">
                  <c:v>Virtual Machines (2011)</c:v>
                </c:pt>
              </c:strCache>
            </c:strRef>
          </c:tx>
          <c:spPr>
            <a:solidFill>
              <a:srgbClr val="72AF2F"/>
            </a:solidFill>
          </c:spPr>
          <c:invertIfNegative val="0"/>
          <c:cat>
            <c:numRef>
              <c:f>Sheet1!$A$2</c:f>
              <c:numCache>
                <c:formatCode>General</c:formatCode>
                <c:ptCount val="1"/>
              </c:numCache>
            </c:numRef>
          </c:cat>
          <c:val>
            <c:numRef>
              <c:f>Sheet1!$C$2</c:f>
              <c:numCache>
                <c:formatCode>#,##0</c:formatCode>
                <c:ptCount val="1"/>
                <c:pt idx="0">
                  <c:v>27600000</c:v>
                </c:pt>
              </c:numCache>
            </c:numRef>
          </c:val>
        </c:ser>
        <c:dLbls>
          <c:showLegendKey val="0"/>
          <c:showVal val="0"/>
          <c:showCatName val="0"/>
          <c:showSerName val="0"/>
          <c:showPercent val="0"/>
          <c:showBubbleSize val="0"/>
        </c:dLbls>
        <c:gapWidth val="129"/>
        <c:overlap val="-65"/>
        <c:axId val="38793600"/>
        <c:axId val="38795136"/>
      </c:barChart>
      <c:catAx>
        <c:axId val="38793600"/>
        <c:scaling>
          <c:orientation val="minMax"/>
        </c:scaling>
        <c:delete val="0"/>
        <c:axPos val="b"/>
        <c:numFmt formatCode="General" sourceLinked="1"/>
        <c:majorTickMark val="out"/>
        <c:minorTickMark val="none"/>
        <c:tickLblPos val="nextTo"/>
        <c:crossAx val="38795136"/>
        <c:crosses val="autoZero"/>
        <c:auto val="1"/>
        <c:lblAlgn val="ctr"/>
        <c:lblOffset val="100"/>
        <c:noMultiLvlLbl val="0"/>
      </c:catAx>
      <c:valAx>
        <c:axId val="38795136"/>
        <c:scaling>
          <c:orientation val="minMax"/>
          <c:max val="30299999.999999996"/>
          <c:min val="0"/>
        </c:scaling>
        <c:delete val="0"/>
        <c:axPos val="l"/>
        <c:numFmt formatCode="#,##0" sourceLinked="1"/>
        <c:majorTickMark val="none"/>
        <c:minorTickMark val="none"/>
        <c:tickLblPos val="nextTo"/>
        <c:spPr>
          <a:ln w="9525">
            <a:solidFill>
              <a:schemeClr val="tx1"/>
            </a:solidFill>
          </a:ln>
        </c:spPr>
        <c:txPr>
          <a:bodyPr/>
          <a:lstStyle/>
          <a:p>
            <a:pPr>
              <a:defRPr sz="1200"/>
            </a:pPr>
            <a:endParaRPr lang="en-US"/>
          </a:p>
        </c:txPr>
        <c:crossAx val="38793600"/>
        <c:crosses val="autoZero"/>
        <c:crossBetween val="between"/>
        <c:majorUnit val="10000000"/>
        <c:minorUnit val="2000000"/>
        <c:dispUnits>
          <c:builtInUnit val="millions"/>
        </c:dispUnits>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manualLayout>
          <c:layoutTarget val="inner"/>
          <c:xMode val="edge"/>
          <c:yMode val="edge"/>
          <c:x val="0.13640945679885932"/>
          <c:y val="0.12903896881612978"/>
          <c:w val="0.59187105056342715"/>
          <c:h val="0.80024486391958882"/>
        </c:manualLayout>
      </c:layout>
      <c:lineChart>
        <c:grouping val="standard"/>
        <c:varyColors val="0"/>
        <c:ser>
          <c:idx val="0"/>
          <c:order val="0"/>
          <c:tx>
            <c:strRef>
              <c:f>Sheet1!$B$1</c:f>
              <c:strCache>
                <c:ptCount val="1"/>
                <c:pt idx="0">
                  <c:v>  Microsoft</c:v>
                </c:pt>
              </c:strCache>
            </c:strRef>
          </c:tx>
          <c:spPr>
            <a:ln w="76200">
              <a:solidFill>
                <a:srgbClr val="03C2F1"/>
              </a:solidFill>
            </a:ln>
          </c:spPr>
          <c:marker>
            <c:symbol val="circle"/>
            <c:size val="11"/>
            <c:spPr>
              <a:solidFill>
                <a:srgbClr val="03C2F1"/>
              </a:solidFill>
              <a:ln w="28575">
                <a:solidFill>
                  <a:srgbClr val="03C2F1">
                    <a:lumMod val="75000"/>
                  </a:srgbClr>
                </a:solidFill>
              </a:ln>
            </c:spPr>
          </c:marker>
          <c:cat>
            <c:strRef>
              <c:f>Sheet1!$A$2:$A$5</c:f>
              <c:strCache>
                <c:ptCount val="4"/>
                <c:pt idx="0">
                  <c:v>Q1 2008</c:v>
                </c:pt>
                <c:pt idx="1">
                  <c:v>Q1 2009</c:v>
                </c:pt>
                <c:pt idx="2">
                  <c:v>Q1 2010</c:v>
                </c:pt>
                <c:pt idx="3">
                  <c:v>Today</c:v>
                </c:pt>
              </c:strCache>
            </c:strRef>
          </c:cat>
          <c:val>
            <c:numRef>
              <c:f>Sheet1!$B$2:$B$5</c:f>
              <c:numCache>
                <c:formatCode>0.00%</c:formatCode>
                <c:ptCount val="4"/>
                <c:pt idx="0">
                  <c:v>0</c:v>
                </c:pt>
                <c:pt idx="1">
                  <c:v>8.1000000000000003E-2</c:v>
                </c:pt>
                <c:pt idx="2">
                  <c:v>0.17300000000000001</c:v>
                </c:pt>
                <c:pt idx="3">
                  <c:v>0.221</c:v>
                </c:pt>
              </c:numCache>
            </c:numRef>
          </c:val>
          <c:smooth val="0"/>
        </c:ser>
        <c:ser>
          <c:idx val="1"/>
          <c:order val="1"/>
          <c:tx>
            <c:strRef>
              <c:f>Sheet1!$C$1</c:f>
              <c:strCache>
                <c:ptCount val="1"/>
                <c:pt idx="0">
                  <c:v>  VMware</c:v>
                </c:pt>
              </c:strCache>
            </c:strRef>
          </c:tx>
          <c:spPr>
            <a:ln w="76200">
              <a:solidFill>
                <a:srgbClr val="F15C44"/>
              </a:solidFill>
            </a:ln>
          </c:spPr>
          <c:marker>
            <c:symbol val="circle"/>
            <c:size val="11"/>
            <c:spPr>
              <a:solidFill>
                <a:srgbClr val="F15C44"/>
              </a:solidFill>
              <a:ln w="28575" cap="rnd">
                <a:solidFill>
                  <a:srgbClr val="F15C44">
                    <a:lumMod val="75000"/>
                  </a:srgbClr>
                </a:solidFill>
              </a:ln>
            </c:spPr>
          </c:marker>
          <c:cat>
            <c:strRef>
              <c:f>Sheet1!$A$2:$A$5</c:f>
              <c:strCache>
                <c:ptCount val="4"/>
                <c:pt idx="0">
                  <c:v>Q1 2008</c:v>
                </c:pt>
                <c:pt idx="1">
                  <c:v>Q1 2009</c:v>
                </c:pt>
                <c:pt idx="2">
                  <c:v>Q1 2010</c:v>
                </c:pt>
                <c:pt idx="3">
                  <c:v>Today</c:v>
                </c:pt>
              </c:strCache>
            </c:strRef>
          </c:cat>
          <c:val>
            <c:numRef>
              <c:f>Sheet1!$C$2:$C$5</c:f>
              <c:numCache>
                <c:formatCode>0.00%</c:formatCode>
                <c:ptCount val="4"/>
                <c:pt idx="0">
                  <c:v>0</c:v>
                </c:pt>
                <c:pt idx="1">
                  <c:v>4.5999999999999999E-2</c:v>
                </c:pt>
                <c:pt idx="2">
                  <c:v>8.4000000000000047E-2</c:v>
                </c:pt>
                <c:pt idx="3">
                  <c:v>0.10199999999999998</c:v>
                </c:pt>
              </c:numCache>
            </c:numRef>
          </c:val>
          <c:smooth val="0"/>
        </c:ser>
        <c:dLbls>
          <c:showLegendKey val="0"/>
          <c:showVal val="0"/>
          <c:showCatName val="0"/>
          <c:showSerName val="0"/>
          <c:showPercent val="0"/>
          <c:showBubbleSize val="0"/>
        </c:dLbls>
        <c:marker val="1"/>
        <c:smooth val="0"/>
        <c:axId val="120595968"/>
        <c:axId val="120597888"/>
      </c:lineChart>
      <c:catAx>
        <c:axId val="120595968"/>
        <c:scaling>
          <c:orientation val="minMax"/>
        </c:scaling>
        <c:delete val="0"/>
        <c:axPos val="b"/>
        <c:majorTickMark val="none"/>
        <c:minorTickMark val="none"/>
        <c:tickLblPos val="none"/>
        <c:spPr>
          <a:ln w="50800">
            <a:solidFill>
              <a:srgbClr val="000000">
                <a:alpha val="38000"/>
              </a:srgbClr>
            </a:solidFill>
          </a:ln>
        </c:spPr>
        <c:crossAx val="120597888"/>
        <c:crossesAt val="0"/>
        <c:auto val="1"/>
        <c:lblAlgn val="ctr"/>
        <c:lblOffset val="100"/>
        <c:noMultiLvlLbl val="0"/>
      </c:catAx>
      <c:valAx>
        <c:axId val="120597888"/>
        <c:scaling>
          <c:orientation val="minMax"/>
        </c:scaling>
        <c:delete val="0"/>
        <c:axPos val="l"/>
        <c:majorGridlines/>
        <c:numFmt formatCode="0%" sourceLinked="0"/>
        <c:majorTickMark val="out"/>
        <c:minorTickMark val="none"/>
        <c:tickLblPos val="nextTo"/>
        <c:spPr>
          <a:ln>
            <a:gradFill flip="none" rotWithShape="1">
              <a:gsLst>
                <a:gs pos="75000">
                  <a:srgbClr val="FFFFFF">
                    <a:alpha val="25000"/>
                  </a:srgbClr>
                </a:gs>
                <a:gs pos="0">
                  <a:srgbClr val="FFFFFF">
                    <a:alpha val="0"/>
                  </a:srgbClr>
                </a:gs>
              </a:gsLst>
              <a:lin ang="10800000" scaled="1"/>
              <a:tileRect/>
            </a:gradFill>
          </a:ln>
        </c:spPr>
        <c:txPr>
          <a:bodyPr/>
          <a:lstStyle/>
          <a:p>
            <a:pPr>
              <a:defRPr sz="2000">
                <a:solidFill>
                  <a:schemeClr val="bg1"/>
                </a:solidFill>
                <a:latin typeface="+mn-lt"/>
              </a:defRPr>
            </a:pPr>
            <a:endParaRPr lang="en-US"/>
          </a:p>
        </c:txPr>
        <c:crossAx val="120595968"/>
        <c:crosses val="autoZero"/>
        <c:crossBetween val="between"/>
      </c:valAx>
      <c:spPr>
        <a:gradFill rotWithShape="1">
          <a:gsLst>
            <a:gs pos="0">
              <a:srgbClr val="59585A">
                <a:tint val="50000"/>
                <a:satMod val="300000"/>
              </a:srgbClr>
            </a:gs>
            <a:gs pos="35000">
              <a:srgbClr val="59585A">
                <a:tint val="37000"/>
                <a:satMod val="300000"/>
              </a:srgbClr>
            </a:gs>
            <a:gs pos="100000">
              <a:srgbClr val="59585A">
                <a:tint val="15000"/>
                <a:satMod val="350000"/>
              </a:srgbClr>
            </a:gs>
          </a:gsLst>
          <a:lin ang="16200000" scaled="1"/>
        </a:gradFill>
        <a:ln w="9525" cap="flat" cmpd="sng" algn="ctr">
          <a:solidFill>
            <a:srgbClr val="59585A">
              <a:shade val="95000"/>
              <a:satMod val="105000"/>
            </a:srgbClr>
          </a:solidFill>
          <a:prstDash val="solid"/>
        </a:ln>
        <a:effectLst>
          <a:outerShdw blurRad="40000" dist="20000" dir="5400000" rotWithShape="0">
            <a:srgbClr val="000000">
              <a:alpha val="38000"/>
            </a:srgbClr>
          </a:outerShdw>
        </a:effectLst>
      </c:spPr>
    </c:plotArea>
    <c:legend>
      <c:legendPos val="r"/>
      <c:layout>
        <c:manualLayout>
          <c:xMode val="edge"/>
          <c:yMode val="edge"/>
          <c:x val="0.72889813607605813"/>
          <c:y val="0.29145649027157389"/>
          <c:w val="0.22985814592463569"/>
          <c:h val="0.27640599282859157"/>
        </c:manualLayout>
      </c:layout>
      <c:overlay val="0"/>
      <c:txPr>
        <a:bodyPr/>
        <a:lstStyle/>
        <a:p>
          <a:pPr>
            <a:defRPr sz="1600">
              <a:solidFill>
                <a:schemeClr val="bg1"/>
              </a:solidFill>
            </a:defRPr>
          </a:pPr>
          <a:endParaRPr lang="en-US"/>
        </a:p>
      </c:txPr>
    </c:legend>
    <c:plotVisOnly val="1"/>
    <c:dispBlanksAs val="gap"/>
    <c:showDLblsOverMax val="0"/>
  </c:chart>
  <c:spPr>
    <a:noFill/>
  </c:spPr>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B13531-0529-441A-B019-3B3ACD962123}" type="doc">
      <dgm:prSet loTypeId="urn:microsoft.com/office/officeart/2005/8/layout/target2" loCatId="relationship" qsTypeId="urn:microsoft.com/office/officeart/2005/8/quickstyle/3d4" qsCatId="3D" csTypeId="urn:microsoft.com/office/officeart/2005/8/colors/accent0_3" csCatId="mainScheme" phldr="1"/>
      <dgm:spPr/>
      <dgm:t>
        <a:bodyPr/>
        <a:lstStyle/>
        <a:p>
          <a:endParaRPr lang="en-US"/>
        </a:p>
      </dgm:t>
    </dgm:pt>
    <dgm:pt modelId="{D124C8BB-6A81-469F-9F84-C22B221C8676}">
      <dgm:prSet/>
      <dgm:spPr>
        <a:solidFill>
          <a:schemeClr val="tx2">
            <a:lumMod val="75000"/>
          </a:schemeClr>
        </a:solidFill>
      </dgm:spPr>
      <dgm:t>
        <a:bodyPr/>
        <a:lstStyle/>
        <a:p>
          <a:r>
            <a:rPr lang="en-US" dirty="0" smtClean="0"/>
            <a:t>Windows Server 2008 R2 Hyper-V</a:t>
          </a:r>
          <a:endParaRPr lang="en-US" dirty="0"/>
        </a:p>
      </dgm:t>
    </dgm:pt>
    <dgm:pt modelId="{81EF0FF2-09BD-4FA5-9FF5-978DF790406A}" type="parTrans" cxnId="{DCAFFDB6-35B1-4848-9232-0B7D0C6A94F8}">
      <dgm:prSet/>
      <dgm:spPr/>
      <dgm:t>
        <a:bodyPr/>
        <a:lstStyle/>
        <a:p>
          <a:endParaRPr lang="en-US"/>
        </a:p>
      </dgm:t>
    </dgm:pt>
    <dgm:pt modelId="{E716A4C9-DCE0-4036-AC0F-AD47DE6BB142}" type="sibTrans" cxnId="{DCAFFDB6-35B1-4848-9232-0B7D0C6A94F8}">
      <dgm:prSet/>
      <dgm:spPr/>
      <dgm:t>
        <a:bodyPr/>
        <a:lstStyle/>
        <a:p>
          <a:endParaRPr lang="en-US"/>
        </a:p>
      </dgm:t>
    </dgm:pt>
    <dgm:pt modelId="{8A6E0B20-43C5-4C7B-B4CA-F36AB217357E}">
      <dgm:prSet phldrT="[Text]" custT="1">
        <dgm:style>
          <a:lnRef idx="1">
            <a:schemeClr val="accent6"/>
          </a:lnRef>
          <a:fillRef idx="2">
            <a:schemeClr val="accent6"/>
          </a:fillRef>
          <a:effectRef idx="1">
            <a:schemeClr val="accent6"/>
          </a:effectRef>
          <a:fontRef idx="minor">
            <a:schemeClr val="dk1"/>
          </a:fontRef>
        </dgm:style>
      </dgm:prSet>
      <dgm:spPr>
        <a:gradFill rotWithShape="0">
          <a:gsLst>
            <a:gs pos="0">
              <a:schemeClr val="tx2"/>
            </a:gs>
            <a:gs pos="35000">
              <a:schemeClr val="tx2">
                <a:lumMod val="60000"/>
                <a:lumOff val="40000"/>
              </a:schemeClr>
            </a:gs>
            <a:gs pos="100000">
              <a:schemeClr val="tx2"/>
            </a:gs>
          </a:gsLst>
        </a:gradFill>
        <a:ln>
          <a:solidFill>
            <a:schemeClr val="tx1"/>
          </a:solidFill>
        </a:ln>
      </dgm:spPr>
      <dgm:t>
        <a:bodyPr/>
        <a:lstStyle/>
        <a:p>
          <a:r>
            <a:rPr lang="en-US" sz="2800" dirty="0" smtClean="0">
              <a:solidFill>
                <a:schemeClr val="tx1"/>
              </a:solidFill>
            </a:rPr>
            <a:t>Private cloud reference architecture</a:t>
          </a:r>
          <a:endParaRPr lang="en-US" sz="2800" dirty="0">
            <a:solidFill>
              <a:schemeClr val="tx1"/>
            </a:solidFill>
          </a:endParaRPr>
        </a:p>
      </dgm:t>
    </dgm:pt>
    <dgm:pt modelId="{ACF72922-781E-455A-B5E0-EE49FE52262D}" type="sibTrans" cxnId="{10BF1E2F-330B-4B98-A2F3-80C36851CB7C}">
      <dgm:prSet/>
      <dgm:spPr/>
      <dgm:t>
        <a:bodyPr/>
        <a:lstStyle/>
        <a:p>
          <a:endParaRPr lang="en-US"/>
        </a:p>
      </dgm:t>
    </dgm:pt>
    <dgm:pt modelId="{5787227B-486C-497A-B150-FF14C37B2108}" type="parTrans" cxnId="{10BF1E2F-330B-4B98-A2F3-80C36851CB7C}">
      <dgm:prSet/>
      <dgm:spPr/>
      <dgm:t>
        <a:bodyPr/>
        <a:lstStyle/>
        <a:p>
          <a:endParaRPr lang="en-US"/>
        </a:p>
      </dgm:t>
    </dgm:pt>
    <dgm:pt modelId="{57B3CF07-CEE8-4930-B28F-14F1FEE24423}">
      <dgm:prSet custT="1"/>
      <dgm:spPr>
        <a:solidFill>
          <a:schemeClr val="bg2">
            <a:lumMod val="75000"/>
          </a:schemeClr>
        </a:solidFill>
      </dgm:spPr>
      <dgm:t>
        <a:bodyPr/>
        <a:lstStyle/>
        <a:p>
          <a:r>
            <a:rPr lang="en-US" sz="2800" dirty="0" smtClean="0"/>
            <a:t>System Center</a:t>
          </a:r>
          <a:endParaRPr lang="en-US" sz="2800" dirty="0"/>
        </a:p>
      </dgm:t>
    </dgm:pt>
    <dgm:pt modelId="{12F5E98D-D003-4716-92AC-6432DFA152DC}" type="sibTrans" cxnId="{3217A414-86A9-415E-BFFB-D94E4AC2CE69}">
      <dgm:prSet/>
      <dgm:spPr/>
      <dgm:t>
        <a:bodyPr/>
        <a:lstStyle/>
        <a:p>
          <a:endParaRPr lang="en-US"/>
        </a:p>
      </dgm:t>
    </dgm:pt>
    <dgm:pt modelId="{0060CB25-8D5F-44B3-9886-9B78BE4FEBE0}" type="parTrans" cxnId="{3217A414-86A9-415E-BFFB-D94E4AC2CE69}">
      <dgm:prSet/>
      <dgm:spPr/>
      <dgm:t>
        <a:bodyPr/>
        <a:lstStyle/>
        <a:p>
          <a:endParaRPr lang="en-US"/>
        </a:p>
      </dgm:t>
    </dgm:pt>
    <dgm:pt modelId="{9C1E19AC-C850-4EEC-B3F7-CAD3EAB11DBE}">
      <dgm:prSet/>
      <dgm:spPr>
        <a:solidFill>
          <a:srgbClr val="FFFFFF">
            <a:alpha val="90000"/>
          </a:srgbClr>
        </a:solidFill>
      </dgm:spPr>
      <dgm:t>
        <a:bodyPr/>
        <a:lstStyle/>
        <a:p>
          <a:r>
            <a:rPr lang="en-US" dirty="0" smtClean="0"/>
            <a:t>Compute</a:t>
          </a:r>
          <a:endParaRPr lang="en-US" dirty="0"/>
        </a:p>
      </dgm:t>
    </dgm:pt>
    <dgm:pt modelId="{CBDE3EDD-D931-4456-9B5B-B89F5AA1488C}" type="parTrans" cxnId="{671EA95F-7657-46D3-A14A-B21149CC9D56}">
      <dgm:prSet/>
      <dgm:spPr/>
      <dgm:t>
        <a:bodyPr/>
        <a:lstStyle/>
        <a:p>
          <a:endParaRPr lang="en-US"/>
        </a:p>
      </dgm:t>
    </dgm:pt>
    <dgm:pt modelId="{DED6BB80-B0BB-4BE4-8082-D0B8FEA74D49}" type="sibTrans" cxnId="{671EA95F-7657-46D3-A14A-B21149CC9D56}">
      <dgm:prSet/>
      <dgm:spPr/>
      <dgm:t>
        <a:bodyPr/>
        <a:lstStyle/>
        <a:p>
          <a:endParaRPr lang="en-US"/>
        </a:p>
      </dgm:t>
    </dgm:pt>
    <dgm:pt modelId="{E732D820-75D5-47CC-817B-4209DE103285}">
      <dgm:prSet/>
      <dgm:spPr>
        <a:solidFill>
          <a:srgbClr val="FFFFFF">
            <a:alpha val="90000"/>
          </a:srgbClr>
        </a:solidFill>
      </dgm:spPr>
      <dgm:t>
        <a:bodyPr/>
        <a:lstStyle/>
        <a:p>
          <a:r>
            <a:rPr lang="en-US" dirty="0" smtClean="0"/>
            <a:t>Network</a:t>
          </a:r>
          <a:endParaRPr lang="en-US" dirty="0"/>
        </a:p>
      </dgm:t>
    </dgm:pt>
    <dgm:pt modelId="{4A553E20-EF57-4F35-895E-95941A1856CF}" type="parTrans" cxnId="{1C3323AE-32CE-4E80-88A3-0D6A53D68B3C}">
      <dgm:prSet/>
      <dgm:spPr/>
      <dgm:t>
        <a:bodyPr/>
        <a:lstStyle/>
        <a:p>
          <a:endParaRPr lang="en-US"/>
        </a:p>
      </dgm:t>
    </dgm:pt>
    <dgm:pt modelId="{66EBA1B4-8FE1-44E3-B7E9-60C7C81B049B}" type="sibTrans" cxnId="{1C3323AE-32CE-4E80-88A3-0D6A53D68B3C}">
      <dgm:prSet/>
      <dgm:spPr/>
      <dgm:t>
        <a:bodyPr/>
        <a:lstStyle/>
        <a:p>
          <a:endParaRPr lang="en-US"/>
        </a:p>
      </dgm:t>
    </dgm:pt>
    <dgm:pt modelId="{310103F2-C58A-468A-A5AD-D4ABFF8A5BD3}">
      <dgm:prSet/>
      <dgm:spPr>
        <a:solidFill>
          <a:srgbClr val="FFFFFF">
            <a:alpha val="90000"/>
          </a:srgbClr>
        </a:solidFill>
      </dgm:spPr>
      <dgm:t>
        <a:bodyPr/>
        <a:lstStyle/>
        <a:p>
          <a:r>
            <a:rPr lang="en-US" dirty="0" smtClean="0"/>
            <a:t>Storage</a:t>
          </a:r>
          <a:endParaRPr lang="en-US" dirty="0"/>
        </a:p>
      </dgm:t>
    </dgm:pt>
    <dgm:pt modelId="{917DC623-B0F7-491B-8AD3-3936DEE75F7F}" type="parTrans" cxnId="{331A516E-2792-482B-BA98-A54D86A4AC5B}">
      <dgm:prSet/>
      <dgm:spPr/>
      <dgm:t>
        <a:bodyPr/>
        <a:lstStyle/>
        <a:p>
          <a:endParaRPr lang="en-US"/>
        </a:p>
      </dgm:t>
    </dgm:pt>
    <dgm:pt modelId="{4409FF9D-0056-4A1A-BBE9-AABC00FC5D4A}" type="sibTrans" cxnId="{331A516E-2792-482B-BA98-A54D86A4AC5B}">
      <dgm:prSet/>
      <dgm:spPr/>
      <dgm:t>
        <a:bodyPr/>
        <a:lstStyle/>
        <a:p>
          <a:endParaRPr lang="en-US"/>
        </a:p>
      </dgm:t>
    </dgm:pt>
    <dgm:pt modelId="{8ACBE4A7-E1D8-42C1-8F61-07CD2C074EFE}">
      <dgm:prSet/>
      <dgm:spPr>
        <a:solidFill>
          <a:srgbClr val="FFFFFF">
            <a:alpha val="90000"/>
          </a:srgbClr>
        </a:solidFill>
      </dgm:spPr>
      <dgm:t>
        <a:bodyPr/>
        <a:lstStyle/>
        <a:p>
          <a:r>
            <a:rPr lang="en-US" dirty="0" smtClean="0"/>
            <a:t>SCOM</a:t>
          </a:r>
          <a:endParaRPr lang="en-US" dirty="0"/>
        </a:p>
      </dgm:t>
    </dgm:pt>
    <dgm:pt modelId="{181D5CA3-AB4C-45AF-8449-9F969FFD61A8}" type="parTrans" cxnId="{97C5EDDC-A138-48E5-8803-F82D28C1DB5B}">
      <dgm:prSet/>
      <dgm:spPr/>
      <dgm:t>
        <a:bodyPr/>
        <a:lstStyle/>
        <a:p>
          <a:endParaRPr lang="en-US"/>
        </a:p>
      </dgm:t>
    </dgm:pt>
    <dgm:pt modelId="{658A8D7E-D100-4C0A-A5BB-CFF7BA3698C8}" type="sibTrans" cxnId="{97C5EDDC-A138-48E5-8803-F82D28C1DB5B}">
      <dgm:prSet/>
      <dgm:spPr/>
      <dgm:t>
        <a:bodyPr/>
        <a:lstStyle/>
        <a:p>
          <a:endParaRPr lang="en-US"/>
        </a:p>
      </dgm:t>
    </dgm:pt>
    <dgm:pt modelId="{1AA79EB1-BF98-4395-A940-663EDD025AB7}">
      <dgm:prSet/>
      <dgm:spPr>
        <a:solidFill>
          <a:srgbClr val="FFFFFF">
            <a:alpha val="90000"/>
          </a:srgbClr>
        </a:solidFill>
      </dgm:spPr>
      <dgm:t>
        <a:bodyPr/>
        <a:lstStyle/>
        <a:p>
          <a:r>
            <a:rPr lang="en-US" dirty="0" smtClean="0"/>
            <a:t>VMM</a:t>
          </a:r>
          <a:endParaRPr lang="en-US" dirty="0"/>
        </a:p>
      </dgm:t>
    </dgm:pt>
    <dgm:pt modelId="{728A1126-BF9B-47A0-88A9-56D76F932C43}" type="parTrans" cxnId="{1EB9A5E4-E994-4EC2-AC8D-1073433A4FB8}">
      <dgm:prSet/>
      <dgm:spPr/>
      <dgm:t>
        <a:bodyPr/>
        <a:lstStyle/>
        <a:p>
          <a:endParaRPr lang="en-US"/>
        </a:p>
      </dgm:t>
    </dgm:pt>
    <dgm:pt modelId="{FF80A8D7-677C-4102-82D1-DCFF0EB8A7F8}" type="sibTrans" cxnId="{1EB9A5E4-E994-4EC2-AC8D-1073433A4FB8}">
      <dgm:prSet/>
      <dgm:spPr/>
      <dgm:t>
        <a:bodyPr/>
        <a:lstStyle/>
        <a:p>
          <a:endParaRPr lang="en-US"/>
        </a:p>
      </dgm:t>
    </dgm:pt>
    <dgm:pt modelId="{DA917B67-2935-4435-8CBF-ECBAD5210AD3}">
      <dgm:prSet/>
      <dgm:spPr>
        <a:solidFill>
          <a:srgbClr val="FFFFFF">
            <a:alpha val="90000"/>
          </a:srgbClr>
        </a:solidFill>
      </dgm:spPr>
      <dgm:t>
        <a:bodyPr/>
        <a:lstStyle/>
        <a:p>
          <a:r>
            <a:rPr lang="en-US" dirty="0" smtClean="0"/>
            <a:t>Portal</a:t>
          </a:r>
          <a:endParaRPr lang="en-US" dirty="0"/>
        </a:p>
      </dgm:t>
    </dgm:pt>
    <dgm:pt modelId="{1A07C1B7-BD52-4429-88B8-7872A78693B4}" type="parTrans" cxnId="{2FEFE0A7-3A7D-4DEB-97BD-CAA3B00F4B53}">
      <dgm:prSet/>
      <dgm:spPr/>
      <dgm:t>
        <a:bodyPr/>
        <a:lstStyle/>
        <a:p>
          <a:endParaRPr lang="en-US"/>
        </a:p>
      </dgm:t>
    </dgm:pt>
    <dgm:pt modelId="{3B0480E8-5578-4D92-A6C0-2B225A2E5FA4}" type="sibTrans" cxnId="{2FEFE0A7-3A7D-4DEB-97BD-CAA3B00F4B53}">
      <dgm:prSet/>
      <dgm:spPr/>
      <dgm:t>
        <a:bodyPr/>
        <a:lstStyle/>
        <a:p>
          <a:endParaRPr lang="en-US"/>
        </a:p>
      </dgm:t>
    </dgm:pt>
    <dgm:pt modelId="{B69497EF-7D1B-4AF6-A870-48BE6A2735F4}" type="pres">
      <dgm:prSet presAssocID="{55B13531-0529-441A-B019-3B3ACD962123}" presName="Name0" presStyleCnt="0">
        <dgm:presLayoutVars>
          <dgm:chMax val="3"/>
          <dgm:chPref val="1"/>
          <dgm:dir/>
          <dgm:animLvl val="lvl"/>
          <dgm:resizeHandles/>
        </dgm:presLayoutVars>
      </dgm:prSet>
      <dgm:spPr/>
      <dgm:t>
        <a:bodyPr/>
        <a:lstStyle/>
        <a:p>
          <a:endParaRPr lang="en-US"/>
        </a:p>
      </dgm:t>
    </dgm:pt>
    <dgm:pt modelId="{9144704E-7831-4F0E-90CA-72135FC749EF}" type="pres">
      <dgm:prSet presAssocID="{55B13531-0529-441A-B019-3B3ACD962123}" presName="outerBox" presStyleCnt="0"/>
      <dgm:spPr/>
      <dgm:t>
        <a:bodyPr/>
        <a:lstStyle/>
        <a:p>
          <a:endParaRPr lang="en-US"/>
        </a:p>
      </dgm:t>
    </dgm:pt>
    <dgm:pt modelId="{91F69973-D7BB-41E8-9580-9B2D61C28B28}" type="pres">
      <dgm:prSet presAssocID="{55B13531-0529-441A-B019-3B3ACD962123}" presName="outerBoxParent" presStyleLbl="node1" presStyleIdx="0" presStyleCnt="3" custLinFactNeighborX="168"/>
      <dgm:spPr/>
      <dgm:t>
        <a:bodyPr/>
        <a:lstStyle/>
        <a:p>
          <a:endParaRPr lang="en-US"/>
        </a:p>
      </dgm:t>
    </dgm:pt>
    <dgm:pt modelId="{D3474FBD-5F3B-4091-ADCE-778584712C6F}" type="pres">
      <dgm:prSet presAssocID="{55B13531-0529-441A-B019-3B3ACD962123}" presName="outerBoxChildren" presStyleCnt="0"/>
      <dgm:spPr/>
      <dgm:t>
        <a:bodyPr/>
        <a:lstStyle/>
        <a:p>
          <a:endParaRPr lang="en-US"/>
        </a:p>
      </dgm:t>
    </dgm:pt>
    <dgm:pt modelId="{A3D07900-E56F-420A-B9CB-1ED1B35A0272}" type="pres">
      <dgm:prSet presAssocID="{55B13531-0529-441A-B019-3B3ACD962123}" presName="middleBox" presStyleCnt="0"/>
      <dgm:spPr/>
      <dgm:t>
        <a:bodyPr/>
        <a:lstStyle/>
        <a:p>
          <a:endParaRPr lang="en-US"/>
        </a:p>
      </dgm:t>
    </dgm:pt>
    <dgm:pt modelId="{3D087196-0CC0-4462-94D1-D3B66C629BA7}" type="pres">
      <dgm:prSet presAssocID="{55B13531-0529-441A-B019-3B3ACD962123}" presName="middleBoxParent" presStyleLbl="node1" presStyleIdx="1" presStyleCnt="3" custScaleY="113173" custLinFactNeighborX="-28043" custLinFactNeighborY="44940"/>
      <dgm:spPr/>
      <dgm:t>
        <a:bodyPr/>
        <a:lstStyle/>
        <a:p>
          <a:endParaRPr lang="en-US"/>
        </a:p>
      </dgm:t>
    </dgm:pt>
    <dgm:pt modelId="{9E662363-F761-4C2E-8878-510B1B5E3638}" type="pres">
      <dgm:prSet presAssocID="{55B13531-0529-441A-B019-3B3ACD962123}" presName="middleBoxChildren" presStyleCnt="0"/>
      <dgm:spPr/>
      <dgm:t>
        <a:bodyPr/>
        <a:lstStyle/>
        <a:p>
          <a:endParaRPr lang="en-US"/>
        </a:p>
      </dgm:t>
    </dgm:pt>
    <dgm:pt modelId="{DC4886ED-CAA5-4CC5-8060-68DC0ABA9BAF}" type="pres">
      <dgm:prSet presAssocID="{DA917B67-2935-4435-8CBF-ECBAD5210AD3}" presName="mChild" presStyleLbl="fgAcc1" presStyleIdx="0" presStyleCnt="6" custScaleY="575727" custLinFactNeighborX="-13230">
        <dgm:presLayoutVars>
          <dgm:bulletEnabled val="1"/>
        </dgm:presLayoutVars>
      </dgm:prSet>
      <dgm:spPr/>
      <dgm:t>
        <a:bodyPr/>
        <a:lstStyle/>
        <a:p>
          <a:endParaRPr lang="en-US"/>
        </a:p>
      </dgm:t>
    </dgm:pt>
    <dgm:pt modelId="{D29E23E9-C2A5-45C2-8703-3D137B7B9E03}" type="pres">
      <dgm:prSet presAssocID="{3B0480E8-5578-4D92-A6C0-2B225A2E5FA4}" presName="middleSibTrans" presStyleCnt="0"/>
      <dgm:spPr/>
      <dgm:t>
        <a:bodyPr/>
        <a:lstStyle/>
        <a:p>
          <a:endParaRPr lang="en-US"/>
        </a:p>
      </dgm:t>
    </dgm:pt>
    <dgm:pt modelId="{5B5B05CF-DFF3-4CCE-8B51-08CEA3C8C840}" type="pres">
      <dgm:prSet presAssocID="{8ACBE4A7-E1D8-42C1-8F61-07CD2C074EFE}" presName="mChild" presStyleLbl="fgAcc1" presStyleIdx="1" presStyleCnt="6" custScaleY="575727" custLinFactNeighborX="-13230">
        <dgm:presLayoutVars>
          <dgm:bulletEnabled val="1"/>
        </dgm:presLayoutVars>
      </dgm:prSet>
      <dgm:spPr/>
      <dgm:t>
        <a:bodyPr/>
        <a:lstStyle/>
        <a:p>
          <a:endParaRPr lang="en-US"/>
        </a:p>
      </dgm:t>
    </dgm:pt>
    <dgm:pt modelId="{5A39617F-29F9-4FB9-AAB9-C4105235A25E}" type="pres">
      <dgm:prSet presAssocID="{658A8D7E-D100-4C0A-A5BB-CFF7BA3698C8}" presName="middleSibTrans" presStyleCnt="0"/>
      <dgm:spPr/>
      <dgm:t>
        <a:bodyPr/>
        <a:lstStyle/>
        <a:p>
          <a:endParaRPr lang="en-US"/>
        </a:p>
      </dgm:t>
    </dgm:pt>
    <dgm:pt modelId="{D2C8BE6E-82D0-474D-BA2B-8DA5B2BBF0B9}" type="pres">
      <dgm:prSet presAssocID="{1AA79EB1-BF98-4395-A940-663EDD025AB7}" presName="mChild" presStyleLbl="fgAcc1" presStyleIdx="2" presStyleCnt="6" custScaleY="575727" custLinFactNeighborX="-13230">
        <dgm:presLayoutVars>
          <dgm:bulletEnabled val="1"/>
        </dgm:presLayoutVars>
      </dgm:prSet>
      <dgm:spPr/>
      <dgm:t>
        <a:bodyPr/>
        <a:lstStyle/>
        <a:p>
          <a:endParaRPr lang="en-US"/>
        </a:p>
      </dgm:t>
    </dgm:pt>
    <dgm:pt modelId="{940D188F-F1CA-412F-A215-7963D2195E4A}" type="pres">
      <dgm:prSet presAssocID="{55B13531-0529-441A-B019-3B3ACD962123}" presName="centerBox" presStyleCnt="0"/>
      <dgm:spPr/>
      <dgm:t>
        <a:bodyPr/>
        <a:lstStyle/>
        <a:p>
          <a:endParaRPr lang="en-US"/>
        </a:p>
      </dgm:t>
    </dgm:pt>
    <dgm:pt modelId="{F4DCC424-0505-4027-B535-291114676285}" type="pres">
      <dgm:prSet presAssocID="{55B13531-0529-441A-B019-3B3ACD962123}" presName="centerBoxParent" presStyleLbl="node1" presStyleIdx="2" presStyleCnt="3" custScaleY="115863" custLinFactNeighborX="-3645"/>
      <dgm:spPr/>
      <dgm:t>
        <a:bodyPr/>
        <a:lstStyle/>
        <a:p>
          <a:endParaRPr lang="en-US"/>
        </a:p>
      </dgm:t>
    </dgm:pt>
    <dgm:pt modelId="{8E1C5BC9-698F-4A93-B734-89F9B003BD1E}" type="pres">
      <dgm:prSet presAssocID="{55B13531-0529-441A-B019-3B3ACD962123}" presName="centerBoxChildren" presStyleCnt="0"/>
      <dgm:spPr/>
      <dgm:t>
        <a:bodyPr/>
        <a:lstStyle/>
        <a:p>
          <a:endParaRPr lang="en-US"/>
        </a:p>
      </dgm:t>
    </dgm:pt>
    <dgm:pt modelId="{B47609CC-9135-489B-ABB1-B52441AF1217}" type="pres">
      <dgm:prSet presAssocID="{9C1E19AC-C850-4EEC-B3F7-CAD3EAB11DBE}" presName="cChild" presStyleLbl="fgAcc1" presStyleIdx="3" presStyleCnt="6" custLinFactX="-9397" custLinFactNeighborX="-100000">
        <dgm:presLayoutVars>
          <dgm:bulletEnabled val="1"/>
        </dgm:presLayoutVars>
      </dgm:prSet>
      <dgm:spPr/>
      <dgm:t>
        <a:bodyPr/>
        <a:lstStyle/>
        <a:p>
          <a:endParaRPr lang="en-US"/>
        </a:p>
      </dgm:t>
    </dgm:pt>
    <dgm:pt modelId="{600BF71B-FBB3-43EC-9D26-07305F44016E}" type="pres">
      <dgm:prSet presAssocID="{DED6BB80-B0BB-4BE4-8082-D0B8FEA74D49}" presName="centerSibTrans" presStyleCnt="0"/>
      <dgm:spPr/>
      <dgm:t>
        <a:bodyPr/>
        <a:lstStyle/>
        <a:p>
          <a:endParaRPr lang="en-US"/>
        </a:p>
      </dgm:t>
    </dgm:pt>
    <dgm:pt modelId="{7C37C65D-1F47-43BE-8430-7F7D1D544F57}" type="pres">
      <dgm:prSet presAssocID="{E732D820-75D5-47CC-817B-4209DE103285}" presName="cChild" presStyleLbl="fgAcc1" presStyleIdx="4" presStyleCnt="6" custLinFactX="-9397" custLinFactNeighborX="-100000">
        <dgm:presLayoutVars>
          <dgm:bulletEnabled val="1"/>
        </dgm:presLayoutVars>
      </dgm:prSet>
      <dgm:spPr/>
      <dgm:t>
        <a:bodyPr/>
        <a:lstStyle/>
        <a:p>
          <a:endParaRPr lang="en-US"/>
        </a:p>
      </dgm:t>
    </dgm:pt>
    <dgm:pt modelId="{3F9FCD1A-B1D4-4CF7-BCBA-47FFFA402C95}" type="pres">
      <dgm:prSet presAssocID="{66EBA1B4-8FE1-44E3-B7E9-60C7C81B049B}" presName="centerSibTrans" presStyleCnt="0"/>
      <dgm:spPr/>
      <dgm:t>
        <a:bodyPr/>
        <a:lstStyle/>
        <a:p>
          <a:endParaRPr lang="en-US"/>
        </a:p>
      </dgm:t>
    </dgm:pt>
    <dgm:pt modelId="{FBFE7DD1-344F-40C0-8079-04784B7764C3}" type="pres">
      <dgm:prSet presAssocID="{310103F2-C58A-468A-A5AD-D4ABFF8A5BD3}" presName="cChild" presStyleLbl="fgAcc1" presStyleIdx="5" presStyleCnt="6" custLinFactX="-9397" custLinFactNeighborX="-100000">
        <dgm:presLayoutVars>
          <dgm:bulletEnabled val="1"/>
        </dgm:presLayoutVars>
      </dgm:prSet>
      <dgm:spPr/>
      <dgm:t>
        <a:bodyPr/>
        <a:lstStyle/>
        <a:p>
          <a:endParaRPr lang="en-US"/>
        </a:p>
      </dgm:t>
    </dgm:pt>
  </dgm:ptLst>
  <dgm:cxnLst>
    <dgm:cxn modelId="{1EB9A5E4-E994-4EC2-AC8D-1073433A4FB8}" srcId="{57B3CF07-CEE8-4930-B28F-14F1FEE24423}" destId="{1AA79EB1-BF98-4395-A940-663EDD025AB7}" srcOrd="2" destOrd="0" parTransId="{728A1126-BF9B-47A0-88A9-56D76F932C43}" sibTransId="{FF80A8D7-677C-4102-82D1-DCFF0EB8A7F8}"/>
    <dgm:cxn modelId="{E010077A-66B7-47E6-AB93-C52199F49E35}" type="presOf" srcId="{57B3CF07-CEE8-4930-B28F-14F1FEE24423}" destId="{3D087196-0CC0-4462-94D1-D3B66C629BA7}" srcOrd="0" destOrd="0" presId="urn:microsoft.com/office/officeart/2005/8/layout/target2"/>
    <dgm:cxn modelId="{97C5EDDC-A138-48E5-8803-F82D28C1DB5B}" srcId="{57B3CF07-CEE8-4930-B28F-14F1FEE24423}" destId="{8ACBE4A7-E1D8-42C1-8F61-07CD2C074EFE}" srcOrd="1" destOrd="0" parTransId="{181D5CA3-AB4C-45AF-8449-9F969FFD61A8}" sibTransId="{658A8D7E-D100-4C0A-A5BB-CFF7BA3698C8}"/>
    <dgm:cxn modelId="{7190CDC1-745F-4E7C-B563-DB65ECC89309}" type="presOf" srcId="{310103F2-C58A-468A-A5AD-D4ABFF8A5BD3}" destId="{FBFE7DD1-344F-40C0-8079-04784B7764C3}" srcOrd="0" destOrd="0" presId="urn:microsoft.com/office/officeart/2005/8/layout/target2"/>
    <dgm:cxn modelId="{962F18DA-B869-43A0-883A-E26EA8713171}" type="presOf" srcId="{8A6E0B20-43C5-4C7B-B4CA-F36AB217357E}" destId="{91F69973-D7BB-41E8-9580-9B2D61C28B28}" srcOrd="0" destOrd="0" presId="urn:microsoft.com/office/officeart/2005/8/layout/target2"/>
    <dgm:cxn modelId="{E384E75C-4A57-4077-A12F-A21553A41CD3}" type="presOf" srcId="{D124C8BB-6A81-469F-9F84-C22B221C8676}" destId="{F4DCC424-0505-4027-B535-291114676285}" srcOrd="0" destOrd="0" presId="urn:microsoft.com/office/officeart/2005/8/layout/target2"/>
    <dgm:cxn modelId="{10BF1E2F-330B-4B98-A2F3-80C36851CB7C}" srcId="{55B13531-0529-441A-B019-3B3ACD962123}" destId="{8A6E0B20-43C5-4C7B-B4CA-F36AB217357E}" srcOrd="0" destOrd="0" parTransId="{5787227B-486C-497A-B150-FF14C37B2108}" sibTransId="{ACF72922-781E-455A-B5E0-EE49FE52262D}"/>
    <dgm:cxn modelId="{3F7A5E35-2B86-44DD-B3DA-94E02A437232}" type="presOf" srcId="{DA917B67-2935-4435-8CBF-ECBAD5210AD3}" destId="{DC4886ED-CAA5-4CC5-8060-68DC0ABA9BAF}" srcOrd="0" destOrd="0" presId="urn:microsoft.com/office/officeart/2005/8/layout/target2"/>
    <dgm:cxn modelId="{5061F4CB-AECB-46DE-BAF2-62D5FC6EA66A}" type="presOf" srcId="{1AA79EB1-BF98-4395-A940-663EDD025AB7}" destId="{D2C8BE6E-82D0-474D-BA2B-8DA5B2BBF0B9}" srcOrd="0" destOrd="0" presId="urn:microsoft.com/office/officeart/2005/8/layout/target2"/>
    <dgm:cxn modelId="{74E01FF8-7D28-4BEE-8A05-2C099BD0654D}" type="presOf" srcId="{55B13531-0529-441A-B019-3B3ACD962123}" destId="{B69497EF-7D1B-4AF6-A870-48BE6A2735F4}" srcOrd="0" destOrd="0" presId="urn:microsoft.com/office/officeart/2005/8/layout/target2"/>
    <dgm:cxn modelId="{2C793354-9F14-4D44-B835-A5958A8CA096}" type="presOf" srcId="{8ACBE4A7-E1D8-42C1-8F61-07CD2C074EFE}" destId="{5B5B05CF-DFF3-4CCE-8B51-08CEA3C8C840}" srcOrd="0" destOrd="0" presId="urn:microsoft.com/office/officeart/2005/8/layout/target2"/>
    <dgm:cxn modelId="{3217A414-86A9-415E-BFFB-D94E4AC2CE69}" srcId="{55B13531-0529-441A-B019-3B3ACD962123}" destId="{57B3CF07-CEE8-4930-B28F-14F1FEE24423}" srcOrd="1" destOrd="0" parTransId="{0060CB25-8D5F-44B3-9886-9B78BE4FEBE0}" sibTransId="{12F5E98D-D003-4716-92AC-6432DFA152DC}"/>
    <dgm:cxn modelId="{331A516E-2792-482B-BA98-A54D86A4AC5B}" srcId="{D124C8BB-6A81-469F-9F84-C22B221C8676}" destId="{310103F2-C58A-468A-A5AD-D4ABFF8A5BD3}" srcOrd="2" destOrd="0" parTransId="{917DC623-B0F7-491B-8AD3-3936DEE75F7F}" sibTransId="{4409FF9D-0056-4A1A-BBE9-AABC00FC5D4A}"/>
    <dgm:cxn modelId="{DCAFFDB6-35B1-4848-9232-0B7D0C6A94F8}" srcId="{55B13531-0529-441A-B019-3B3ACD962123}" destId="{D124C8BB-6A81-469F-9F84-C22B221C8676}" srcOrd="2" destOrd="0" parTransId="{81EF0FF2-09BD-4FA5-9FF5-978DF790406A}" sibTransId="{E716A4C9-DCE0-4036-AC0F-AD47DE6BB142}"/>
    <dgm:cxn modelId="{BF5C86D8-2110-43A3-8CBB-1B9645E3784E}" type="presOf" srcId="{E732D820-75D5-47CC-817B-4209DE103285}" destId="{7C37C65D-1F47-43BE-8430-7F7D1D544F57}" srcOrd="0" destOrd="0" presId="urn:microsoft.com/office/officeart/2005/8/layout/target2"/>
    <dgm:cxn modelId="{7C8A3921-AEFB-4D81-B5A0-51D361DFB250}" type="presOf" srcId="{9C1E19AC-C850-4EEC-B3F7-CAD3EAB11DBE}" destId="{B47609CC-9135-489B-ABB1-B52441AF1217}" srcOrd="0" destOrd="0" presId="urn:microsoft.com/office/officeart/2005/8/layout/target2"/>
    <dgm:cxn modelId="{1C3323AE-32CE-4E80-88A3-0D6A53D68B3C}" srcId="{D124C8BB-6A81-469F-9F84-C22B221C8676}" destId="{E732D820-75D5-47CC-817B-4209DE103285}" srcOrd="1" destOrd="0" parTransId="{4A553E20-EF57-4F35-895E-95941A1856CF}" sibTransId="{66EBA1B4-8FE1-44E3-B7E9-60C7C81B049B}"/>
    <dgm:cxn modelId="{2FEFE0A7-3A7D-4DEB-97BD-CAA3B00F4B53}" srcId="{57B3CF07-CEE8-4930-B28F-14F1FEE24423}" destId="{DA917B67-2935-4435-8CBF-ECBAD5210AD3}" srcOrd="0" destOrd="0" parTransId="{1A07C1B7-BD52-4429-88B8-7872A78693B4}" sibTransId="{3B0480E8-5578-4D92-A6C0-2B225A2E5FA4}"/>
    <dgm:cxn modelId="{671EA95F-7657-46D3-A14A-B21149CC9D56}" srcId="{D124C8BB-6A81-469F-9F84-C22B221C8676}" destId="{9C1E19AC-C850-4EEC-B3F7-CAD3EAB11DBE}" srcOrd="0" destOrd="0" parTransId="{CBDE3EDD-D931-4456-9B5B-B89F5AA1488C}" sibTransId="{DED6BB80-B0BB-4BE4-8082-D0B8FEA74D49}"/>
    <dgm:cxn modelId="{7474EF20-50F6-43E9-91BB-2493380CBF3F}" type="presParOf" srcId="{B69497EF-7D1B-4AF6-A870-48BE6A2735F4}" destId="{9144704E-7831-4F0E-90CA-72135FC749EF}" srcOrd="0" destOrd="0" presId="urn:microsoft.com/office/officeart/2005/8/layout/target2"/>
    <dgm:cxn modelId="{1E76D954-F8AD-4DE6-86CB-643694818F46}" type="presParOf" srcId="{9144704E-7831-4F0E-90CA-72135FC749EF}" destId="{91F69973-D7BB-41E8-9580-9B2D61C28B28}" srcOrd="0" destOrd="0" presId="urn:microsoft.com/office/officeart/2005/8/layout/target2"/>
    <dgm:cxn modelId="{C144991B-B4C0-4A63-A6E7-D7113E73A6CF}" type="presParOf" srcId="{9144704E-7831-4F0E-90CA-72135FC749EF}" destId="{D3474FBD-5F3B-4091-ADCE-778584712C6F}" srcOrd="1" destOrd="0" presId="urn:microsoft.com/office/officeart/2005/8/layout/target2"/>
    <dgm:cxn modelId="{3A183911-6AD2-400D-90DD-ED201573FEFA}" type="presParOf" srcId="{B69497EF-7D1B-4AF6-A870-48BE6A2735F4}" destId="{A3D07900-E56F-420A-B9CB-1ED1B35A0272}" srcOrd="1" destOrd="0" presId="urn:microsoft.com/office/officeart/2005/8/layout/target2"/>
    <dgm:cxn modelId="{4E3020B4-3699-44F9-A4E8-8A0F4F2CBD48}" type="presParOf" srcId="{A3D07900-E56F-420A-B9CB-1ED1B35A0272}" destId="{3D087196-0CC0-4462-94D1-D3B66C629BA7}" srcOrd="0" destOrd="0" presId="urn:microsoft.com/office/officeart/2005/8/layout/target2"/>
    <dgm:cxn modelId="{CB59AF49-634E-4529-A37C-432AA7C09B17}" type="presParOf" srcId="{A3D07900-E56F-420A-B9CB-1ED1B35A0272}" destId="{9E662363-F761-4C2E-8878-510B1B5E3638}" srcOrd="1" destOrd="0" presId="urn:microsoft.com/office/officeart/2005/8/layout/target2"/>
    <dgm:cxn modelId="{C03420FE-AE73-4D95-A94E-AB32DFD7DF64}" type="presParOf" srcId="{9E662363-F761-4C2E-8878-510B1B5E3638}" destId="{DC4886ED-CAA5-4CC5-8060-68DC0ABA9BAF}" srcOrd="0" destOrd="0" presId="urn:microsoft.com/office/officeart/2005/8/layout/target2"/>
    <dgm:cxn modelId="{06B9FEBB-1731-4C9C-9423-BE6FC860D949}" type="presParOf" srcId="{9E662363-F761-4C2E-8878-510B1B5E3638}" destId="{D29E23E9-C2A5-45C2-8703-3D137B7B9E03}" srcOrd="1" destOrd="0" presId="urn:microsoft.com/office/officeart/2005/8/layout/target2"/>
    <dgm:cxn modelId="{66B379AC-B977-4DA7-94AB-9023CD40C4FF}" type="presParOf" srcId="{9E662363-F761-4C2E-8878-510B1B5E3638}" destId="{5B5B05CF-DFF3-4CCE-8B51-08CEA3C8C840}" srcOrd="2" destOrd="0" presId="urn:microsoft.com/office/officeart/2005/8/layout/target2"/>
    <dgm:cxn modelId="{82696AD9-26F8-45F6-8EAE-03789F76F3EE}" type="presParOf" srcId="{9E662363-F761-4C2E-8878-510B1B5E3638}" destId="{5A39617F-29F9-4FB9-AAB9-C4105235A25E}" srcOrd="3" destOrd="0" presId="urn:microsoft.com/office/officeart/2005/8/layout/target2"/>
    <dgm:cxn modelId="{48267629-A9CB-4865-949F-E2022B3458D8}" type="presParOf" srcId="{9E662363-F761-4C2E-8878-510B1B5E3638}" destId="{D2C8BE6E-82D0-474D-BA2B-8DA5B2BBF0B9}" srcOrd="4" destOrd="0" presId="urn:microsoft.com/office/officeart/2005/8/layout/target2"/>
    <dgm:cxn modelId="{61EAF5C8-D664-49D2-A63C-97559608B9CE}" type="presParOf" srcId="{B69497EF-7D1B-4AF6-A870-48BE6A2735F4}" destId="{940D188F-F1CA-412F-A215-7963D2195E4A}" srcOrd="2" destOrd="0" presId="urn:microsoft.com/office/officeart/2005/8/layout/target2"/>
    <dgm:cxn modelId="{30C208ED-85A4-4369-BB5D-58AD08675926}" type="presParOf" srcId="{940D188F-F1CA-412F-A215-7963D2195E4A}" destId="{F4DCC424-0505-4027-B535-291114676285}" srcOrd="0" destOrd="0" presId="urn:microsoft.com/office/officeart/2005/8/layout/target2"/>
    <dgm:cxn modelId="{9F629DAA-9AF1-4910-B396-1EB3E6A308CD}" type="presParOf" srcId="{940D188F-F1CA-412F-A215-7963D2195E4A}" destId="{8E1C5BC9-698F-4A93-B734-89F9B003BD1E}" srcOrd="1" destOrd="0" presId="urn:microsoft.com/office/officeart/2005/8/layout/target2"/>
    <dgm:cxn modelId="{8D659799-BDDF-4050-8E31-E8345B05C881}" type="presParOf" srcId="{8E1C5BC9-698F-4A93-B734-89F9B003BD1E}" destId="{B47609CC-9135-489B-ABB1-B52441AF1217}" srcOrd="0" destOrd="0" presId="urn:microsoft.com/office/officeart/2005/8/layout/target2"/>
    <dgm:cxn modelId="{228CAFF4-5A7E-4663-9B5B-FCFC79BF5EB1}" type="presParOf" srcId="{8E1C5BC9-698F-4A93-B734-89F9B003BD1E}" destId="{600BF71B-FBB3-43EC-9D26-07305F44016E}" srcOrd="1" destOrd="0" presId="urn:microsoft.com/office/officeart/2005/8/layout/target2"/>
    <dgm:cxn modelId="{4660CB69-070A-4981-BEC1-60146370A9A2}" type="presParOf" srcId="{8E1C5BC9-698F-4A93-B734-89F9B003BD1E}" destId="{7C37C65D-1F47-43BE-8430-7F7D1D544F57}" srcOrd="2" destOrd="0" presId="urn:microsoft.com/office/officeart/2005/8/layout/target2"/>
    <dgm:cxn modelId="{D80DC6F2-6750-4AFB-A9C2-59C76FA91A84}" type="presParOf" srcId="{8E1C5BC9-698F-4A93-B734-89F9B003BD1E}" destId="{3F9FCD1A-B1D4-4CF7-BCBA-47FFFA402C95}" srcOrd="3" destOrd="0" presId="urn:microsoft.com/office/officeart/2005/8/layout/target2"/>
    <dgm:cxn modelId="{E20E8795-DC93-45DA-BD41-47FEDF788F38}" type="presParOf" srcId="{8E1C5BC9-698F-4A93-B734-89F9B003BD1E}" destId="{FBFE7DD1-344F-40C0-8079-04784B7764C3}" srcOrd="4"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5/16/2011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5/16/2011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287"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63" indent="-105820" algn="l" defTabSz="914287"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43" indent="-115080" algn="l" defTabSz="914287"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06" indent="-146826" algn="l" defTabSz="914287"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082" indent="-115080" algn="l" defTabSz="914287"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717" algn="l" defTabSz="914287" rtl="0" eaLnBrk="1" latinLnBrk="0" hangingPunct="1">
      <a:defRPr sz="1200" kern="1200">
        <a:solidFill>
          <a:schemeClr val="tx1"/>
        </a:solidFill>
        <a:latin typeface="+mn-lt"/>
        <a:ea typeface="+mn-ea"/>
        <a:cs typeface="+mn-cs"/>
      </a:defRPr>
    </a:lvl6pPr>
    <a:lvl7pPr marL="2742861" algn="l" defTabSz="914287" rtl="0" eaLnBrk="1" latinLnBrk="0" hangingPunct="1">
      <a:defRPr sz="1200" kern="1200">
        <a:solidFill>
          <a:schemeClr val="tx1"/>
        </a:solidFill>
        <a:latin typeface="+mn-lt"/>
        <a:ea typeface="+mn-ea"/>
        <a:cs typeface="+mn-cs"/>
      </a:defRPr>
    </a:lvl7pPr>
    <a:lvl8pPr marL="3200005" algn="l" defTabSz="914287" rtl="0" eaLnBrk="1" latinLnBrk="0" hangingPunct="1">
      <a:defRPr sz="1200" kern="1200">
        <a:solidFill>
          <a:schemeClr val="tx1"/>
        </a:solidFill>
        <a:latin typeface="+mn-lt"/>
        <a:ea typeface="+mn-ea"/>
        <a:cs typeface="+mn-cs"/>
      </a:defRPr>
    </a:lvl8pPr>
    <a:lvl9pPr marL="3657148" algn="l" defTabSz="91428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Microsoft Management Summit 2011</a:t>
            </a:r>
          </a:p>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5/16/2011 12:26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12</a:t>
            </a:fld>
            <a:endParaRPr lang="en-US" dirty="0">
              <a:solidFill>
                <a:prstClr val="black"/>
              </a:solidFill>
            </a:endParaRPr>
          </a:p>
        </p:txBody>
      </p:sp>
      <p:sp>
        <p:nvSpPr>
          <p:cNvPr id="8" name="Footer Placeholder 5"/>
          <p:cNvSpPr>
            <a:spLocks noGrp="1"/>
          </p:cNvSpPr>
          <p:nvPr>
            <p:ph type="ftr" sz="quarter" idx="4"/>
          </p:nvPr>
        </p:nvSpPr>
        <p:spPr>
          <a:xfrm>
            <a:off x="0" y="8685213"/>
            <a:ext cx="6172200" cy="457200"/>
          </a:xfrm>
          <a:prstGeom prst="rect">
            <a:avLst/>
          </a:prstGeom>
        </p:spPr>
        <p:txBody>
          <a:bodyPr vert="horz" lIns="92307" tIns="46153" rIns="92307" bIns="46153" rtlCol="0" anchor="b"/>
          <a:lstStyle>
            <a:lvl1pPr algn="l">
              <a:defRPr sz="500">
                <a:latin typeface="Segoe" pitchFamily="34" charset="0"/>
              </a:defRPr>
            </a:lvl1pPr>
          </a:lstStyle>
          <a:p>
            <a:r>
              <a:rPr lang="en-US" dirty="0" smtClean="0">
                <a:solidFill>
                  <a:srgbClr val="000000"/>
                </a:solidFill>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4DB530-AB76-4849-9154-089C6250B025}" type="slidenum">
              <a:rPr lang="en-US" smtClean="0"/>
              <a:pPr>
                <a:defRPr/>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Hyper-V Cloud Fast Track is composed of:</a:t>
            </a:r>
          </a:p>
          <a:p>
            <a:pPr marL="228600" indent="-228600">
              <a:buFont typeface="+mj-lt"/>
              <a:buAutoNum type="arabicPeriod"/>
            </a:pPr>
            <a:r>
              <a:rPr lang="en-US" dirty="0" smtClean="0"/>
              <a:t>Reference</a:t>
            </a:r>
            <a:r>
              <a:rPr lang="en-US" baseline="0" dirty="0" smtClean="0"/>
              <a:t> Architecture based on hundreds of MCS deployments with engineering collaboration</a:t>
            </a:r>
          </a:p>
          <a:p>
            <a:pPr marL="228600" indent="-228600">
              <a:buFont typeface="+mj-lt"/>
              <a:buAutoNum type="arabicPeriod"/>
            </a:pPr>
            <a:r>
              <a:rPr lang="en-US" baseline="0" dirty="0" smtClean="0"/>
              <a:t>Shared with OEM partners who build reference configurations based on the architecture and extended with their own value-added technologies</a:t>
            </a:r>
          </a:p>
          <a:p>
            <a:pPr marL="228600" indent="-228600">
              <a:buFont typeface="+mj-lt"/>
              <a:buAutoNum type="arabicPeriod"/>
            </a:pPr>
            <a:r>
              <a:rPr lang="en-US" baseline="0" dirty="0" smtClean="0"/>
              <a:t>Configurations are validated to ensure they are consistent with the architecture and meet the required functionality</a:t>
            </a:r>
          </a:p>
          <a:p>
            <a:pPr marL="228600" indent="-228600">
              <a:buFont typeface="+mj-lt"/>
              <a:buAutoNum type="arabicPeriod"/>
            </a:pPr>
            <a:r>
              <a:rPr lang="en-US" baseline="0" dirty="0" smtClean="0"/>
              <a:t>The key benefits are: Speed to Deployment (deployment guides to build out quickly); Reduced Risk (pre-validated so the components are matched for optimal performance; Flexibility and Choice (work with a broad set of OEM partners to deliver cloud on your terms with your preferred partners)</a:t>
            </a:r>
          </a:p>
          <a:p>
            <a:pPr marL="228600" indent="-228600">
              <a:buFont typeface="+mj-lt"/>
              <a:buAutoNum type="arabicPeriod"/>
            </a:pPr>
            <a:r>
              <a:rPr lang="en-US" baseline="0" dirty="0" smtClean="0"/>
              <a:t>These leads to the announcement of 2 new partners joining our Fast Track program  &lt;Click to next slide&gt;</a:t>
            </a:r>
          </a:p>
          <a:p>
            <a:pPr marL="228600" indent="-228600">
              <a:buFont typeface="+mj-lt"/>
              <a:buAutoNum type="arabicPeriod"/>
            </a:pPr>
            <a:endParaRPr lang="en-US" baseline="0" dirty="0" smtClean="0"/>
          </a:p>
          <a:p>
            <a:r>
              <a:rPr lang="en-US" sz="900" b="1" kern="1200" dirty="0" smtClean="0">
                <a:solidFill>
                  <a:schemeClr val="tx1"/>
                </a:solidFill>
                <a:effectLst/>
                <a:latin typeface="Segoe UI" pitchFamily="34" charset="0"/>
                <a:ea typeface="+mn-ea"/>
                <a:cs typeface="+mn-cs"/>
              </a:rPr>
              <a:t>HP’s Fast track solution is called:  HP Cloud Foundation for Hyper-V</a:t>
            </a:r>
          </a:p>
          <a:p>
            <a:r>
              <a:rPr lang="en-US" sz="900" kern="1200" dirty="0" smtClean="0">
                <a:solidFill>
                  <a:schemeClr val="tx1"/>
                </a:solidFill>
                <a:effectLst/>
                <a:latin typeface="Segoe UI" pitchFamily="34" charset="0"/>
                <a:ea typeface="+mn-ea"/>
                <a:cs typeface="+mn-cs"/>
              </a:rPr>
              <a:t> </a:t>
            </a:r>
          </a:p>
          <a:p>
            <a:r>
              <a:rPr lang="en-US" sz="900" kern="1200" dirty="0" smtClean="0">
                <a:solidFill>
                  <a:schemeClr val="tx1"/>
                </a:solidFill>
                <a:effectLst/>
                <a:latin typeface="Segoe UI" pitchFamily="34" charset="0"/>
                <a:ea typeface="+mn-ea"/>
                <a:cs typeface="+mn-cs"/>
              </a:rPr>
              <a:t>It is featured in regards to hosting the Hands on Labs – similar to what they did at MMS – the area is called the “</a:t>
            </a:r>
            <a:r>
              <a:rPr lang="en-US" sz="900" kern="1200" dirty="0" err="1" smtClean="0">
                <a:solidFill>
                  <a:schemeClr val="tx1"/>
                </a:solidFill>
                <a:effectLst/>
                <a:latin typeface="Segoe UI" pitchFamily="34" charset="0"/>
                <a:ea typeface="+mn-ea"/>
                <a:cs typeface="+mn-cs"/>
              </a:rPr>
              <a:t>Serverquarium</a:t>
            </a:r>
            <a:r>
              <a:rPr lang="en-US" sz="900" kern="1200" dirty="0" smtClean="0">
                <a:solidFill>
                  <a:schemeClr val="tx1"/>
                </a:solidFill>
                <a:effectLst/>
                <a:latin typeface="Segoe UI" pitchFamily="34" charset="0"/>
                <a:ea typeface="+mn-ea"/>
                <a:cs typeface="+mn-cs"/>
              </a:rPr>
              <a:t>” – putting the rack in the middle of a glassed in area – similar to this at MMS:</a:t>
            </a:r>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922362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12:26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12:26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Microsoft Management Summit 2011</a:t>
            </a:r>
          </a:p>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5/16/2011 12:26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21</a:t>
            </a:fld>
            <a:endParaRPr lang="en-US" dirty="0">
              <a:solidFill>
                <a:prstClr val="black"/>
              </a:solidFill>
            </a:endParaRPr>
          </a:p>
        </p:txBody>
      </p:sp>
      <p:sp>
        <p:nvSpPr>
          <p:cNvPr id="8" name="Footer Placeholder 5"/>
          <p:cNvSpPr>
            <a:spLocks noGrp="1"/>
          </p:cNvSpPr>
          <p:nvPr>
            <p:ph type="ftr" sz="quarter" idx="4"/>
          </p:nvPr>
        </p:nvSpPr>
        <p:spPr>
          <a:xfrm>
            <a:off x="0" y="8685213"/>
            <a:ext cx="6172200" cy="457200"/>
          </a:xfrm>
          <a:prstGeom prst="rect">
            <a:avLst/>
          </a:prstGeom>
        </p:spPr>
        <p:txBody>
          <a:bodyPr vert="horz" lIns="92307" tIns="46153" rIns="92307" bIns="46153" rtlCol="0" anchor="b"/>
          <a:lstStyle>
            <a:lvl1pPr algn="l">
              <a:defRPr sz="500">
                <a:latin typeface="Segoe" pitchFamily="34" charset="0"/>
              </a:defRPr>
            </a:lvl1pPr>
          </a:lstStyle>
          <a:p>
            <a:r>
              <a:rPr lang="en-US" dirty="0" smtClean="0">
                <a:solidFill>
                  <a:srgbClr val="000000"/>
                </a:solidFill>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Sharepoint</a:t>
            </a:r>
            <a:endParaRPr lang="en-US" b="1" dirty="0" smtClean="0"/>
          </a:p>
          <a:p>
            <a:endParaRPr lang="en-US" b="1" dirty="0" smtClean="0"/>
          </a:p>
          <a:p>
            <a:r>
              <a:rPr lang="en-US" sz="900" b="1" i="0" u="none" strike="noStrike" kern="1200" baseline="0" dirty="0" smtClean="0">
                <a:solidFill>
                  <a:schemeClr val="tx1"/>
                </a:solidFill>
                <a:latin typeface="Segoe UI" pitchFamily="34" charset="0"/>
                <a:ea typeface="+mn-ea"/>
                <a:cs typeface="+mn-cs"/>
              </a:rPr>
              <a:t>SharePoint 2010 </a:t>
            </a:r>
            <a:endParaRPr lang="en-US" sz="900" b="0" i="0" u="none" strike="noStrike" kern="1200" baseline="0" dirty="0" smtClean="0">
              <a:solidFill>
                <a:schemeClr val="tx1"/>
              </a:solidFill>
              <a:latin typeface="Segoe UI" pitchFamily="34" charset="0"/>
              <a:ea typeface="+mn-ea"/>
              <a:cs typeface="+mn-cs"/>
            </a:endParaRPr>
          </a:p>
          <a:p>
            <a:endParaRPr lang="en-US" sz="900" b="0" i="0" u="none" strike="noStrike" kern="1200" baseline="0" dirty="0" smtClean="0">
              <a:solidFill>
                <a:schemeClr val="tx1"/>
              </a:solidFill>
              <a:latin typeface="Segoe UI" pitchFamily="34" charset="0"/>
              <a:ea typeface="+mn-ea"/>
              <a:cs typeface="+mn-cs"/>
            </a:endParaRPr>
          </a:p>
          <a:p>
            <a:r>
              <a:rPr lang="en-US" sz="900" b="0" i="0" u="none" strike="noStrike" kern="1200" baseline="0" dirty="0" smtClean="0">
                <a:solidFill>
                  <a:schemeClr val="tx1"/>
                </a:solidFill>
                <a:latin typeface="Segoe UI" pitchFamily="34" charset="0"/>
                <a:ea typeface="+mn-ea"/>
                <a:cs typeface="+mn-cs"/>
              </a:rPr>
              <a:t>ESG Lab tested SharePoint 2010 collaboration software on a physical server with SharePoint roles running in three to five virtual machines. SharePoint roles (SQL Server back-end, web server front-end, and the SharePoint application) were configured to run in separate virtual machines. Testing was performed with one, two, and three web servers to assess the performance and scalability of SharePoint 2010 workloads running within a consolidated infrastructure powered by Hyper-V R2 SP1. </a:t>
            </a:r>
          </a:p>
          <a:p>
            <a:r>
              <a:rPr lang="en-US" sz="900" b="0" i="0" u="none" strike="noStrike" kern="1200" baseline="0" dirty="0" smtClean="0">
                <a:solidFill>
                  <a:schemeClr val="tx1"/>
                </a:solidFill>
                <a:latin typeface="Segoe UI" pitchFamily="34" charset="0"/>
                <a:ea typeface="+mn-ea"/>
                <a:cs typeface="+mn-cs"/>
              </a:rPr>
              <a:t>SharePoint and the web server VMs were configured with two virtual CPUs and 4 GB of RAM. The SQL Server 2008 R2 VMs were configured with 4 virtual CPUs and 32 GB of RAM. An F5 BIGIP Local Traffic Manager was used to load balance web server traffic with a round-robin scheduling algorithm. </a:t>
            </a:r>
          </a:p>
          <a:p>
            <a:r>
              <a:rPr lang="en-US" sz="900" b="0" i="0" u="none" strike="noStrike" kern="1200" baseline="0" dirty="0" smtClean="0">
                <a:solidFill>
                  <a:schemeClr val="tx1"/>
                </a:solidFill>
                <a:latin typeface="Segoe UI" pitchFamily="34" charset="0"/>
                <a:ea typeface="+mn-ea"/>
                <a:cs typeface="+mn-cs"/>
              </a:rPr>
              <a:t>Microsoft Visual Studio 2010 software was used to generate the SharePoint application workload. A non-blocking workload was tested with a goal of maximizing the stress on the Hyper-V R2 SP1 and SharePoint 2010 infrastructure. A 22 GB content database was tested with simulated users running a mix of light-weight SharePoint operations (89% browsing, 10% upload, 1% check-in/check-out). Visual Studio was installed and ran on a separate physical server with 24 CPU cores and 128 GB of RAM. A constant workload was tested with one, two, and three web servers. </a:t>
            </a:r>
          </a:p>
          <a:p>
            <a:endParaRPr lang="en-US" sz="900" b="1" i="1" u="none" strike="noStrike" kern="1200" baseline="0" dirty="0" smtClean="0">
              <a:solidFill>
                <a:schemeClr val="tx1"/>
              </a:solidFill>
              <a:latin typeface="Segoe UI" pitchFamily="34" charset="0"/>
              <a:ea typeface="+mn-ea"/>
              <a:cs typeface="+mn-cs"/>
            </a:endParaRPr>
          </a:p>
          <a:p>
            <a:r>
              <a:rPr lang="en-US" sz="900" b="1" i="1" u="none" strike="noStrike" kern="1200" baseline="0" dirty="0" smtClean="0">
                <a:solidFill>
                  <a:schemeClr val="tx1"/>
                </a:solidFill>
                <a:latin typeface="Segoe UI" pitchFamily="34" charset="0"/>
                <a:ea typeface="+mn-ea"/>
                <a:cs typeface="+mn-cs"/>
              </a:rPr>
              <a:t>Summary of Results </a:t>
            </a:r>
            <a:endParaRPr lang="en-US" sz="900" b="0" i="0" u="none" strike="noStrike" kern="1200" baseline="0" dirty="0" smtClean="0">
              <a:solidFill>
                <a:schemeClr val="tx1"/>
              </a:solidFill>
              <a:latin typeface="Segoe UI" pitchFamily="34" charset="0"/>
              <a:ea typeface="+mn-ea"/>
              <a:cs typeface="+mn-cs"/>
            </a:endParaRPr>
          </a:p>
          <a:p>
            <a:r>
              <a:rPr lang="en-US" sz="900" b="0" i="0" u="none" strike="noStrike" kern="1200" baseline="0" dirty="0" smtClean="0">
                <a:solidFill>
                  <a:schemeClr val="tx1"/>
                </a:solidFill>
                <a:latin typeface="Segoe UI" pitchFamily="34" charset="0"/>
                <a:ea typeface="+mn-ea"/>
                <a:cs typeface="+mn-cs"/>
              </a:rPr>
              <a:t>• As expected, CPU utilization of the front-end was the bottleneck during single web server VM testing. </a:t>
            </a:r>
          </a:p>
          <a:p>
            <a:r>
              <a:rPr lang="en-US" sz="900" b="0" i="0" u="none" strike="noStrike" kern="1200" baseline="0" dirty="0" smtClean="0">
                <a:solidFill>
                  <a:schemeClr val="tx1"/>
                </a:solidFill>
                <a:latin typeface="Segoe UI" pitchFamily="34" charset="0"/>
                <a:ea typeface="+mn-ea"/>
                <a:cs typeface="+mn-cs"/>
              </a:rPr>
              <a:t>• Adding web server VMs alleviated the CPU bottleneck. </a:t>
            </a:r>
          </a:p>
          <a:p>
            <a:r>
              <a:rPr lang="en-US" sz="900" b="0" i="0" u="none" strike="noStrike" kern="1200" baseline="0" dirty="0" smtClean="0">
                <a:solidFill>
                  <a:schemeClr val="tx1"/>
                </a:solidFill>
                <a:latin typeface="Segoe UI" pitchFamily="34" charset="0"/>
                <a:ea typeface="+mn-ea"/>
                <a:cs typeface="+mn-cs"/>
              </a:rPr>
              <a:t>• Adding web server VMs increased the number of 1% concurrent SharePoint users from 252,600 to 460,800. </a:t>
            </a:r>
          </a:p>
          <a:p>
            <a:r>
              <a:rPr lang="en-US" sz="900" b="0" i="0" u="none" strike="noStrike" kern="1200" baseline="0" dirty="0" smtClean="0">
                <a:solidFill>
                  <a:schemeClr val="tx1"/>
                </a:solidFill>
                <a:latin typeface="Segoe UI" pitchFamily="34" charset="0"/>
                <a:ea typeface="+mn-ea"/>
                <a:cs typeface="+mn-cs"/>
              </a:rPr>
              <a:t>• Average page response times improved as web servers were added. </a:t>
            </a:r>
          </a:p>
          <a:p>
            <a:r>
              <a:rPr lang="en-US" sz="900" b="0" i="0" u="none" strike="noStrike" kern="1200" baseline="0" dirty="0" smtClean="0">
                <a:solidFill>
                  <a:schemeClr val="tx1"/>
                </a:solidFill>
                <a:latin typeface="Segoe UI" pitchFamily="34" charset="0"/>
                <a:ea typeface="+mn-ea"/>
                <a:cs typeface="+mn-cs"/>
              </a:rPr>
              <a:t>• Average page response times were faster than the Microsoft-recommended guideline of 1-2 seconds. </a:t>
            </a:r>
          </a:p>
          <a:p>
            <a:endParaRPr lang="en-US" b="1" dirty="0" smtClean="0"/>
          </a:p>
          <a:p>
            <a:r>
              <a:rPr lang="en-US" sz="900" b="1" i="0" u="none" strike="noStrike" kern="1200" baseline="0" dirty="0" smtClean="0">
                <a:solidFill>
                  <a:schemeClr val="tx1"/>
                </a:solidFill>
                <a:latin typeface="Segoe UI" pitchFamily="34" charset="0"/>
                <a:ea typeface="+mn-ea"/>
                <a:cs typeface="+mn-cs"/>
              </a:rPr>
              <a:t>Why This Matters </a:t>
            </a:r>
            <a:endParaRPr lang="en-US" sz="900" b="0" i="0" u="none" strike="noStrike" kern="1200" baseline="0" dirty="0" smtClean="0">
              <a:solidFill>
                <a:schemeClr val="tx1"/>
              </a:solidFill>
              <a:latin typeface="Segoe UI" pitchFamily="34" charset="0"/>
              <a:ea typeface="+mn-ea"/>
              <a:cs typeface="+mn-cs"/>
            </a:endParaRPr>
          </a:p>
          <a:p>
            <a:r>
              <a:rPr lang="en-US" sz="900" b="0" i="0" u="none" strike="noStrike" kern="1200" baseline="0" dirty="0" smtClean="0">
                <a:solidFill>
                  <a:schemeClr val="tx1"/>
                </a:solidFill>
                <a:latin typeface="Segoe UI" pitchFamily="34" charset="0"/>
                <a:ea typeface="+mn-ea"/>
                <a:cs typeface="+mn-cs"/>
              </a:rPr>
              <a:t>Microsoft’s SharePoint suite has quickly attained must-have status for organizations with collaboration needs and large quantities of unstructured data. It is fulfilling an increasing need for global collaborative technology platforms and much of its success lies in the fact that it fundamentally focuses on business—not technology—objectives. Deploying SharePoint in a highly virtualized environment is therefore becoming essential to maintain focus on business process improvement and core company goals. SharePoint is quickly becoming a popular application for server virtualization: 46% of organizations surveyed already have it deployed in a virtualized environment and an additional 42% have plans for or interest in deploying it on a virtualized platform. </a:t>
            </a:r>
          </a:p>
          <a:p>
            <a:r>
              <a:rPr lang="en-US" sz="900" b="0" i="0" u="none" strike="noStrike" kern="1200" baseline="0" dirty="0" smtClean="0">
                <a:solidFill>
                  <a:schemeClr val="tx1"/>
                </a:solidFill>
                <a:latin typeface="Segoe UI" pitchFamily="34" charset="0"/>
                <a:ea typeface="+mn-ea"/>
                <a:cs typeface="+mn-cs"/>
              </a:rPr>
              <a:t>SharePoint’s role as an enterprise collaboration platform calls for high availability and data mobility—two key capabilities provided by Microsoft Hyper-V R2 SP1. The immediate deployment of new SharePoint instances on virtual machines suggests that customers are recognizing these benefits. </a:t>
            </a:r>
          </a:p>
          <a:p>
            <a:r>
              <a:rPr lang="en-US" sz="900" b="0" i="0" u="none" strike="noStrike" kern="1200" baseline="0" dirty="0" smtClean="0">
                <a:solidFill>
                  <a:schemeClr val="tx1"/>
                </a:solidFill>
                <a:latin typeface="Segoe UI" pitchFamily="34" charset="0"/>
                <a:ea typeface="+mn-ea"/>
                <a:cs typeface="+mn-cs"/>
              </a:rPr>
              <a:t>ESG research and lab testing indicates that more recent SharePoint implementations have a much greater likelihood of being deployed on a virtualized server infrastructure, which suggests that server virtualization has reached a level of maturity that gives IT staffs confidence to leverage it in support of business-critical applications. </a:t>
            </a:r>
          </a:p>
          <a:p>
            <a:endParaRPr lang="en-US" sz="900" b="0" i="0" u="none" strike="noStrike" kern="1200" baseline="0" dirty="0" smtClean="0">
              <a:solidFill>
                <a:schemeClr val="tx1"/>
              </a:solidFill>
              <a:latin typeface="Segoe UI" pitchFamily="34" charset="0"/>
              <a:ea typeface="+mn-ea"/>
              <a:cs typeface="+mn-cs"/>
            </a:endParaRPr>
          </a:p>
          <a:p>
            <a:r>
              <a:rPr lang="en-US" sz="900" b="1" i="0" u="none" strike="noStrike" kern="1200" baseline="0" dirty="0" smtClean="0">
                <a:solidFill>
                  <a:schemeClr val="tx1"/>
                </a:solidFill>
                <a:latin typeface="Segoe UI" pitchFamily="34" charset="0"/>
                <a:ea typeface="+mn-ea"/>
                <a:cs typeface="+mn-cs"/>
              </a:rPr>
              <a:t>SQL Server 2008 R2 </a:t>
            </a:r>
            <a:endParaRPr lang="en-US" sz="900" b="0" i="0" u="none" strike="noStrike" kern="1200" baseline="0" dirty="0" smtClean="0">
              <a:solidFill>
                <a:schemeClr val="tx1"/>
              </a:solidFill>
              <a:latin typeface="Segoe UI" pitchFamily="34" charset="0"/>
              <a:ea typeface="+mn-ea"/>
              <a:cs typeface="+mn-cs"/>
            </a:endParaRPr>
          </a:p>
          <a:p>
            <a:endParaRPr lang="en-US" sz="900" b="0" i="0" u="none" strike="noStrike" kern="1200" baseline="0" dirty="0" smtClean="0">
              <a:solidFill>
                <a:schemeClr val="tx1"/>
              </a:solidFill>
              <a:latin typeface="Segoe UI" pitchFamily="34" charset="0"/>
              <a:ea typeface="+mn-ea"/>
              <a:cs typeface="+mn-cs"/>
            </a:endParaRPr>
          </a:p>
          <a:p>
            <a:r>
              <a:rPr lang="en-US" sz="900" b="0" i="0" u="none" strike="noStrike" kern="1200" baseline="0" dirty="0" smtClean="0">
                <a:solidFill>
                  <a:schemeClr val="tx1"/>
                </a:solidFill>
                <a:latin typeface="Segoe UI" pitchFamily="34" charset="0"/>
                <a:ea typeface="+mn-ea"/>
                <a:cs typeface="+mn-cs"/>
              </a:rPr>
              <a:t>ESG Lab tested a multi-user online transaction processing (OLTP) workload on a physical server with SQL Server 2008 R2 database software running in one to four virtual machines. An online brokerage application was used to assess the performance, scalability, and manageably low virtualization overhead of SQL Server 2008 R2 workloads running within a consolidated infrastructure powered by Hyper-V R2 SP1. </a:t>
            </a:r>
          </a:p>
          <a:p>
            <a:r>
              <a:rPr lang="en-US" sz="900" b="0" i="0" u="none" strike="noStrike" kern="1200" baseline="0" dirty="0" smtClean="0">
                <a:solidFill>
                  <a:schemeClr val="tx1"/>
                </a:solidFill>
                <a:latin typeface="Segoe UI" pitchFamily="34" charset="0"/>
                <a:ea typeface="+mn-ea"/>
                <a:cs typeface="+mn-cs"/>
              </a:rPr>
              <a:t>Each SQL Server VM was configured with four virtual CPUs and 16 GB of RAM. A 20,000 customer database was configured within each virtual machine with a goal of scaling up to 80,000 customers during the four-VM test. Performance of a single VM virtualized with Hyper-V R2 SP1 was compared to the performance of the physical server configured with the Windows </a:t>
            </a:r>
            <a:r>
              <a:rPr lang="en-US" sz="900" b="0" i="0" u="none" strike="noStrike" kern="1200" baseline="0" dirty="0" err="1" smtClean="0">
                <a:solidFill>
                  <a:schemeClr val="tx1"/>
                </a:solidFill>
                <a:latin typeface="Segoe UI" pitchFamily="34" charset="0"/>
                <a:ea typeface="+mn-ea"/>
                <a:cs typeface="+mn-cs"/>
              </a:rPr>
              <a:t>msconfig</a:t>
            </a:r>
            <a:r>
              <a:rPr lang="en-US" sz="900" b="0" i="0" u="none" strike="noStrike" kern="1200" baseline="0" dirty="0" smtClean="0">
                <a:solidFill>
                  <a:schemeClr val="tx1"/>
                </a:solidFill>
                <a:latin typeface="Segoe UI" pitchFamily="34" charset="0"/>
                <a:ea typeface="+mn-ea"/>
                <a:cs typeface="+mn-cs"/>
              </a:rPr>
              <a:t> utility to use the same resources (4 CPU cores, 16 GB of RAM). </a:t>
            </a:r>
          </a:p>
          <a:p>
            <a:endParaRPr lang="en-US" sz="900" b="1" i="1" u="none" strike="noStrike" kern="1200" baseline="0" dirty="0" smtClean="0">
              <a:solidFill>
                <a:schemeClr val="tx1"/>
              </a:solidFill>
              <a:latin typeface="Segoe UI" pitchFamily="34" charset="0"/>
              <a:ea typeface="+mn-ea"/>
              <a:cs typeface="+mn-cs"/>
            </a:endParaRPr>
          </a:p>
          <a:p>
            <a:r>
              <a:rPr lang="en-US" sz="900" b="1" i="1" u="none" strike="noStrike" kern="1200" baseline="0" dirty="0" smtClean="0">
                <a:solidFill>
                  <a:schemeClr val="tx1"/>
                </a:solidFill>
                <a:latin typeface="Segoe UI" pitchFamily="34" charset="0"/>
                <a:ea typeface="+mn-ea"/>
                <a:cs typeface="+mn-cs"/>
              </a:rPr>
              <a:t>Summary of Results </a:t>
            </a:r>
            <a:endParaRPr lang="en-US" sz="900" b="0" i="0" u="none" strike="noStrike" kern="1200" baseline="0" dirty="0" smtClean="0">
              <a:solidFill>
                <a:schemeClr val="tx1"/>
              </a:solidFill>
              <a:latin typeface="Segoe UI" pitchFamily="34" charset="0"/>
              <a:ea typeface="+mn-ea"/>
              <a:cs typeface="+mn-cs"/>
            </a:endParaRPr>
          </a:p>
          <a:p>
            <a:endParaRPr lang="en-US" sz="900" b="0" i="0" u="none" strike="noStrike" kern="1200" baseline="0" dirty="0" smtClean="0">
              <a:solidFill>
                <a:schemeClr val="tx1"/>
              </a:solidFill>
              <a:latin typeface="Segoe UI" pitchFamily="34" charset="0"/>
              <a:ea typeface="+mn-ea"/>
              <a:cs typeface="+mn-cs"/>
            </a:endParaRPr>
          </a:p>
          <a:p>
            <a:r>
              <a:rPr lang="en-US" sz="900" b="0" i="0" u="none" strike="noStrike" kern="1200" baseline="0" dirty="0" smtClean="0">
                <a:solidFill>
                  <a:schemeClr val="tx1"/>
                </a:solidFill>
                <a:latin typeface="Segoe UI" pitchFamily="34" charset="0"/>
                <a:ea typeface="+mn-ea"/>
                <a:cs typeface="+mn-cs"/>
              </a:rPr>
              <a:t>• Hyper-V R2 SP1 on a single physical server was used to deploy virtualized SQL Server 2008 R2 databases for 20,000 through 80,000 OLTP customers. </a:t>
            </a:r>
          </a:p>
          <a:p>
            <a:r>
              <a:rPr lang="en-US" sz="900" b="0" i="0" u="none" strike="noStrike" kern="1200" baseline="0" dirty="0" smtClean="0">
                <a:solidFill>
                  <a:schemeClr val="tx1"/>
                </a:solidFill>
                <a:latin typeface="Segoe UI" pitchFamily="34" charset="0"/>
                <a:ea typeface="+mn-ea"/>
                <a:cs typeface="+mn-cs"/>
              </a:rPr>
              <a:t>• Aggregate performance scaled up to 3,526 SQL Server batch requests per second during the four-VM test. </a:t>
            </a:r>
          </a:p>
          <a:p>
            <a:r>
              <a:rPr lang="en-US" sz="900" b="0" i="0" u="none" strike="noStrike" kern="1200" baseline="0" dirty="0" smtClean="0">
                <a:solidFill>
                  <a:schemeClr val="tx1"/>
                </a:solidFill>
                <a:latin typeface="Segoe UI" pitchFamily="34" charset="0"/>
                <a:ea typeface="+mn-ea"/>
                <a:cs typeface="+mn-cs"/>
              </a:rPr>
              <a:t>• Average transaction response times remained low (under 150 milliseconds) as VMs were added. </a:t>
            </a:r>
          </a:p>
          <a:p>
            <a:r>
              <a:rPr lang="en-US" sz="900" b="0" i="0" u="none" strike="noStrike" kern="1200" baseline="0" dirty="0" smtClean="0">
                <a:solidFill>
                  <a:schemeClr val="tx1"/>
                </a:solidFill>
                <a:latin typeface="Segoe UI" pitchFamily="34" charset="0"/>
                <a:ea typeface="+mn-ea"/>
                <a:cs typeface="+mn-cs"/>
              </a:rPr>
              <a:t>• A single VM performed 12% less transactions per second compared to the physical server configured with the same amount of CPU and RAM. </a:t>
            </a:r>
          </a:p>
          <a:p>
            <a:endParaRPr lang="en-US" sz="900" b="1" i="0" u="none" strike="noStrike" kern="1200" baseline="0" dirty="0" smtClean="0">
              <a:solidFill>
                <a:schemeClr val="tx1"/>
              </a:solidFill>
              <a:latin typeface="Segoe UI" pitchFamily="34" charset="0"/>
              <a:ea typeface="+mn-ea"/>
              <a:cs typeface="+mn-cs"/>
            </a:endParaRPr>
          </a:p>
          <a:p>
            <a:r>
              <a:rPr lang="en-US" sz="900" b="1" i="0" u="none" strike="noStrike" kern="1200" baseline="0" dirty="0" smtClean="0">
                <a:solidFill>
                  <a:schemeClr val="tx1"/>
                </a:solidFill>
                <a:latin typeface="Segoe UI" pitchFamily="34" charset="0"/>
                <a:ea typeface="+mn-ea"/>
                <a:cs typeface="+mn-cs"/>
              </a:rPr>
              <a:t>Why This Matters </a:t>
            </a:r>
            <a:endParaRPr lang="en-US" sz="900" b="0" i="0" u="none" strike="noStrike" kern="1200" baseline="0" dirty="0" smtClean="0">
              <a:solidFill>
                <a:schemeClr val="tx1"/>
              </a:solidFill>
              <a:latin typeface="Segoe UI" pitchFamily="34" charset="0"/>
              <a:ea typeface="+mn-ea"/>
              <a:cs typeface="+mn-cs"/>
            </a:endParaRPr>
          </a:p>
          <a:p>
            <a:endParaRPr lang="en-US" sz="900" b="0" i="0" u="none" strike="noStrike" kern="1200" baseline="0" dirty="0" smtClean="0">
              <a:solidFill>
                <a:schemeClr val="tx1"/>
              </a:solidFill>
              <a:latin typeface="Segoe UI" pitchFamily="34" charset="0"/>
              <a:ea typeface="+mn-ea"/>
              <a:cs typeface="+mn-cs"/>
            </a:endParaRPr>
          </a:p>
          <a:p>
            <a:r>
              <a:rPr lang="en-US" sz="900" b="0" i="0" u="none" strike="noStrike" kern="1200" baseline="0" dirty="0" smtClean="0">
                <a:solidFill>
                  <a:schemeClr val="tx1"/>
                </a:solidFill>
                <a:latin typeface="Segoe UI" pitchFamily="34" charset="0"/>
                <a:ea typeface="+mn-ea"/>
                <a:cs typeface="+mn-cs"/>
              </a:rPr>
              <a:t>Database health is critical to business managers, application owners, and enterprise IT teams; the life of an organization literally resides in its database servers. Take away the ability to reliably run enterprise applications or complete customer transactions and watch business come to a standstill. For IT organizations supporting large numbers of users, hesitation to implement virtualization stems in part from the perception that virtualization adds performance overhead and won’t allow performance to scale predictably, particularly when it comes to multi-user, business-critical applications relied upon by the majority of the business. In a recent ESG survey, 25% of respondents reported that performance issues were a leading factor preventing them from using virtualization more pervasively. </a:t>
            </a:r>
          </a:p>
          <a:p>
            <a:r>
              <a:rPr lang="en-US" sz="900" b="0" i="0" u="none" strike="noStrike" kern="1200" baseline="0" dirty="0" smtClean="0">
                <a:solidFill>
                  <a:schemeClr val="tx1"/>
                </a:solidFill>
                <a:latin typeface="Segoe UI" pitchFamily="34" charset="0"/>
                <a:ea typeface="+mn-ea"/>
                <a:cs typeface="+mn-cs"/>
              </a:rPr>
              <a:t>ESG Lab measured manageably-low fixed VHD and virtualized application overhead in a Hyper-V environment. This relatively minor performance impact is easily justified given the compelling consolidation, manageability, and cost saving benefits that can be achieved with Hyper-V R2 SP1; especially given the continuously improving performance of SQL and industry standard server hardware. </a:t>
            </a:r>
          </a:p>
          <a:p>
            <a:r>
              <a:rPr lang="en-US" sz="900" b="0" i="0" u="none" strike="noStrike" kern="1200" baseline="0" dirty="0" smtClean="0">
                <a:solidFill>
                  <a:schemeClr val="tx1"/>
                </a:solidFill>
                <a:latin typeface="Segoe UI" pitchFamily="34" charset="0"/>
                <a:ea typeface="+mn-ea"/>
                <a:cs typeface="+mn-cs"/>
              </a:rPr>
              <a:t>ESG research further validates the value of deploying SQL in a virtualized environment, with 39% of respondents having already deployed tier-2 database applications (i.e., Oracle Standard, Microsoft SQL, MySQL, etc.) and an additional 49% having plans or interest in deploying on production virtual machines. 	</a:t>
            </a:r>
          </a:p>
          <a:p>
            <a:r>
              <a:rPr lang="en-US" sz="900" b="0" i="0" u="none" strike="noStrike" kern="1200" baseline="0" dirty="0" smtClean="0">
                <a:solidFill>
                  <a:schemeClr val="tx1"/>
                </a:solidFill>
                <a:latin typeface="Segoe UI" pitchFamily="34" charset="0"/>
                <a:ea typeface="+mn-ea"/>
                <a:cs typeface="+mn-cs"/>
              </a:rPr>
              <a:t>	</a:t>
            </a:r>
          </a:p>
          <a:p>
            <a:r>
              <a:rPr lang="en-US" sz="900" b="1" i="0" u="none" strike="noStrike" kern="1200" baseline="0" dirty="0" smtClean="0">
                <a:solidFill>
                  <a:schemeClr val="tx1"/>
                </a:solidFill>
                <a:latin typeface="Segoe UI" pitchFamily="34" charset="0"/>
                <a:ea typeface="+mn-ea"/>
                <a:cs typeface="+mn-cs"/>
              </a:rPr>
              <a:t>Exchange 2010 </a:t>
            </a:r>
            <a:endParaRPr lang="en-US" sz="900" b="0" i="0" u="none" strike="noStrike" kern="1200" baseline="0" dirty="0" smtClean="0">
              <a:solidFill>
                <a:schemeClr val="tx1"/>
              </a:solidFill>
              <a:latin typeface="Segoe UI" pitchFamily="34" charset="0"/>
              <a:ea typeface="+mn-ea"/>
              <a:cs typeface="+mn-cs"/>
            </a:endParaRPr>
          </a:p>
          <a:p>
            <a:endParaRPr lang="en-US" sz="900" b="0" i="0" u="none" strike="noStrike" kern="1200" baseline="0" dirty="0" smtClean="0">
              <a:solidFill>
                <a:schemeClr val="tx1"/>
              </a:solidFill>
              <a:latin typeface="Segoe UI" pitchFamily="34" charset="0"/>
              <a:ea typeface="+mn-ea"/>
              <a:cs typeface="+mn-cs"/>
            </a:endParaRPr>
          </a:p>
          <a:p>
            <a:r>
              <a:rPr lang="en-US" sz="900" b="0" i="0" u="none" strike="noStrike" kern="1200" baseline="0" dirty="0" smtClean="0">
                <a:solidFill>
                  <a:schemeClr val="tx1"/>
                </a:solidFill>
                <a:latin typeface="Segoe UI" pitchFamily="34" charset="0"/>
                <a:ea typeface="+mn-ea"/>
                <a:cs typeface="+mn-cs"/>
              </a:rPr>
              <a:t>ESG Lab validated the IO performance scalability of a Hyper-V R2 SP1 virtualized Exchange environment with the Microsoft Exchange Server </a:t>
            </a:r>
            <a:r>
              <a:rPr lang="en-US" sz="900" b="0" i="0" u="none" strike="noStrike" kern="1200" baseline="0" dirty="0" err="1" smtClean="0">
                <a:solidFill>
                  <a:schemeClr val="tx1"/>
                </a:solidFill>
                <a:latin typeface="Segoe UI" pitchFamily="34" charset="0"/>
                <a:ea typeface="+mn-ea"/>
                <a:cs typeface="+mn-cs"/>
              </a:rPr>
              <a:t>Jetstress</a:t>
            </a:r>
            <a:r>
              <a:rPr lang="en-US" sz="900" b="0" i="0" u="none" strike="noStrike" kern="1200" baseline="0" dirty="0" smtClean="0">
                <a:solidFill>
                  <a:schemeClr val="tx1"/>
                </a:solidFill>
                <a:latin typeface="Segoe UI" pitchFamily="34" charset="0"/>
                <a:ea typeface="+mn-ea"/>
                <a:cs typeface="+mn-cs"/>
              </a:rPr>
              <a:t> 2010 utility running in one to four virtual machines deployed on a single physical server. ESG Lab audited the results of Exchange Tested Solutions performed by Microsoft and participating server vendors to confirm that Exchange 2010 solutions fully virtualized with Hyper-V R2 SP1 can scale to meet application level performance and scalability requirements in highly available multi-site deployments. </a:t>
            </a:r>
          </a:p>
          <a:p>
            <a:r>
              <a:rPr lang="en-US" sz="900" b="0" i="0" u="none" strike="noStrike" kern="1200" baseline="0" dirty="0" err="1" smtClean="0">
                <a:solidFill>
                  <a:schemeClr val="tx1"/>
                </a:solidFill>
                <a:latin typeface="Segoe UI" pitchFamily="34" charset="0"/>
                <a:ea typeface="+mn-ea"/>
                <a:cs typeface="+mn-cs"/>
              </a:rPr>
              <a:t>Jetstress</a:t>
            </a:r>
            <a:r>
              <a:rPr lang="en-US" sz="900" b="0" i="0" u="none" strike="noStrike" kern="1200" baseline="0" dirty="0" smtClean="0">
                <a:solidFill>
                  <a:schemeClr val="tx1"/>
                </a:solidFill>
                <a:latin typeface="Segoe UI" pitchFamily="34" charset="0"/>
                <a:ea typeface="+mn-ea"/>
                <a:cs typeface="+mn-cs"/>
              </a:rPr>
              <a:t> testing was performed with 5,000 250 MB mailboxes stored in two databases with two copies per virtual machine. </a:t>
            </a:r>
            <a:r>
              <a:rPr lang="en-US" sz="900" b="0" i="0" u="none" strike="noStrike" kern="1200" baseline="0" dirty="0" err="1" smtClean="0">
                <a:solidFill>
                  <a:schemeClr val="tx1"/>
                </a:solidFill>
                <a:latin typeface="Segoe UI" pitchFamily="34" charset="0"/>
                <a:ea typeface="+mn-ea"/>
                <a:cs typeface="+mn-cs"/>
              </a:rPr>
              <a:t>Jetstress</a:t>
            </a:r>
            <a:r>
              <a:rPr lang="en-US" sz="900" b="0" i="0" u="none" strike="noStrike" kern="1200" baseline="0" dirty="0" smtClean="0">
                <a:solidFill>
                  <a:schemeClr val="tx1"/>
                </a:solidFill>
                <a:latin typeface="Segoe UI" pitchFamily="34" charset="0"/>
                <a:ea typeface="+mn-ea"/>
                <a:cs typeface="+mn-cs"/>
              </a:rPr>
              <a:t> generated 0.15 IOs per second of Exchange traffic per mailbox. </a:t>
            </a:r>
          </a:p>
          <a:p>
            <a:endParaRPr lang="en-US" sz="900" b="1" i="1" u="none" strike="noStrike" kern="1200" baseline="0" dirty="0" smtClean="0">
              <a:solidFill>
                <a:schemeClr val="tx1"/>
              </a:solidFill>
              <a:latin typeface="Segoe UI" pitchFamily="34" charset="0"/>
              <a:ea typeface="+mn-ea"/>
              <a:cs typeface="+mn-cs"/>
            </a:endParaRPr>
          </a:p>
          <a:p>
            <a:r>
              <a:rPr lang="en-US" sz="900" b="1" i="1" u="none" strike="noStrike" kern="1200" baseline="0" dirty="0" smtClean="0">
                <a:solidFill>
                  <a:schemeClr val="tx1"/>
                </a:solidFill>
                <a:latin typeface="Segoe UI" pitchFamily="34" charset="0"/>
                <a:ea typeface="+mn-ea"/>
                <a:cs typeface="+mn-cs"/>
              </a:rPr>
              <a:t>Summary of Results </a:t>
            </a:r>
            <a:endParaRPr lang="en-US" sz="900" b="0" i="0" u="none" strike="noStrike" kern="1200" baseline="0" dirty="0" smtClean="0">
              <a:solidFill>
                <a:schemeClr val="tx1"/>
              </a:solidFill>
              <a:latin typeface="Segoe UI" pitchFamily="34" charset="0"/>
              <a:ea typeface="+mn-ea"/>
              <a:cs typeface="+mn-cs"/>
            </a:endParaRPr>
          </a:p>
          <a:p>
            <a:endParaRPr lang="en-US" sz="900" b="0" i="0" u="none" strike="noStrike" kern="1200" baseline="0" dirty="0" smtClean="0">
              <a:solidFill>
                <a:schemeClr val="tx1"/>
              </a:solidFill>
              <a:latin typeface="Segoe UI" pitchFamily="34" charset="0"/>
              <a:ea typeface="+mn-ea"/>
              <a:cs typeface="+mn-cs"/>
            </a:endParaRPr>
          </a:p>
          <a:p>
            <a:r>
              <a:rPr lang="en-US" sz="900" b="0" i="0" u="none" strike="noStrike" kern="1200" baseline="0" dirty="0" smtClean="0">
                <a:solidFill>
                  <a:schemeClr val="tx1"/>
                </a:solidFill>
                <a:latin typeface="Segoe UI" pitchFamily="34" charset="0"/>
                <a:ea typeface="+mn-ea"/>
                <a:cs typeface="+mn-cs"/>
              </a:rPr>
              <a:t>• A single server virtualized with Hyper-V R2 SP1 scaled to meet the IO performance requirements of 20,000 Exchange 2010 mailboxes. Exchange database read response times remained well below Microsoft’s recommended maximum of 20 milliseconds as VMs were added. </a:t>
            </a:r>
          </a:p>
          <a:p>
            <a:r>
              <a:rPr lang="en-US" sz="900" b="0" i="0" u="none" strike="noStrike" kern="1200" baseline="0" dirty="0" smtClean="0">
                <a:solidFill>
                  <a:schemeClr val="tx1"/>
                </a:solidFill>
                <a:latin typeface="Segoe UI" pitchFamily="34" charset="0"/>
                <a:ea typeface="+mn-ea"/>
                <a:cs typeface="+mn-cs"/>
              </a:rPr>
              <a:t>• Exchange Tested Solutions that were fully virtualized with Hyper-V R2 SP1 met the scalability and performance requirements of 9,000 through 32,000 highly available Exchange 2010 mailboxes. </a:t>
            </a:r>
          </a:p>
          <a:p>
            <a:endParaRPr lang="en-US" sz="900" b="1" i="0" u="none" strike="noStrike" kern="1200" baseline="0" dirty="0" smtClean="0">
              <a:solidFill>
                <a:schemeClr val="tx1"/>
              </a:solidFill>
              <a:latin typeface="Segoe UI" pitchFamily="34" charset="0"/>
              <a:ea typeface="+mn-ea"/>
              <a:cs typeface="+mn-cs"/>
            </a:endParaRPr>
          </a:p>
          <a:p>
            <a:r>
              <a:rPr lang="en-US" sz="900" b="1" i="0" u="none" strike="noStrike" kern="1200" baseline="0" dirty="0" smtClean="0">
                <a:solidFill>
                  <a:schemeClr val="tx1"/>
                </a:solidFill>
                <a:latin typeface="Segoe UI" pitchFamily="34" charset="0"/>
                <a:ea typeface="+mn-ea"/>
                <a:cs typeface="+mn-cs"/>
              </a:rPr>
              <a:t>Why This Matters </a:t>
            </a:r>
            <a:endParaRPr lang="en-US" sz="900" b="0" i="0" u="none" strike="noStrike" kern="1200" baseline="0" dirty="0" smtClean="0">
              <a:solidFill>
                <a:schemeClr val="tx1"/>
              </a:solidFill>
              <a:latin typeface="Segoe UI" pitchFamily="34" charset="0"/>
              <a:ea typeface="+mn-ea"/>
              <a:cs typeface="+mn-cs"/>
            </a:endParaRPr>
          </a:p>
          <a:p>
            <a:endParaRPr lang="en-US" sz="900" b="0" i="0" u="none" strike="noStrike" kern="1200" baseline="0" dirty="0" smtClean="0">
              <a:solidFill>
                <a:schemeClr val="tx1"/>
              </a:solidFill>
              <a:latin typeface="Segoe UI" pitchFamily="34" charset="0"/>
              <a:ea typeface="+mn-ea"/>
              <a:cs typeface="+mn-cs"/>
            </a:endParaRPr>
          </a:p>
          <a:p>
            <a:r>
              <a:rPr lang="en-US" sz="900" b="0" i="0" u="none" strike="noStrike" kern="1200" baseline="0" dirty="0" smtClean="0">
                <a:solidFill>
                  <a:schemeClr val="tx1"/>
                </a:solidFill>
                <a:latin typeface="Segoe UI" pitchFamily="34" charset="0"/>
                <a:ea typeface="+mn-ea"/>
                <a:cs typeface="+mn-cs"/>
              </a:rPr>
              <a:t>IT executives treat Microsoft Exchange as one of the most critical applications they support, constantly balancing availability with cost effectiveness. It has become a lifeline for many businesses, functioning as the primary means of communication, collaboration, and business workflow. Microsoft Exchange 2010 introduced a new highly scalable multi-tiered architecture that fits well with corporate IT objectives around IT consolidation and streamlined operations. </a:t>
            </a:r>
          </a:p>
          <a:p>
            <a:r>
              <a:rPr lang="en-US" sz="900" b="0" i="0" u="none" strike="noStrike" kern="1200" baseline="0" dirty="0" smtClean="0">
                <a:solidFill>
                  <a:schemeClr val="tx1"/>
                </a:solidFill>
                <a:latin typeface="Segoe UI" pitchFamily="34" charset="0"/>
                <a:ea typeface="+mn-ea"/>
                <a:cs typeface="+mn-cs"/>
              </a:rPr>
              <a:t>Gaining confidence with server virtualization, businesses are now ready—and willing—to move their next tier of applications and IT services, including e-mail, to virtualized environments. Hyper-V R2 SP1 gives administrators deployment flexibility, simplified administration, reduced hardware costs, and the ability to improve service levels. IT organizations can also leverage Hyper-V technology, at no additional expense, to create a test environment that will help them test and plan for a highly successful migration and decrease the time required to move from pilot to production. </a:t>
            </a:r>
          </a:p>
          <a:p>
            <a:r>
              <a:rPr lang="en-US" sz="900" b="0" i="0" u="none" strike="noStrike" kern="1200" baseline="0" dirty="0" smtClean="0">
                <a:solidFill>
                  <a:schemeClr val="tx1"/>
                </a:solidFill>
                <a:latin typeface="Segoe UI" pitchFamily="34" charset="0"/>
                <a:ea typeface="+mn-ea"/>
                <a:cs typeface="+mn-cs"/>
              </a:rPr>
              <a:t>ESG Lab has confirmed that the performance, scalability, and low overhead of Hyper-V R2 SP1 can be used to reduce costs and improve the manageability and flexibility of consolidated Exchange 2010 environments. 	</a:t>
            </a:r>
          </a:p>
          <a:p>
            <a:endParaRPr lang="en-US" b="0" dirty="0" smtClean="0"/>
          </a:p>
          <a:p>
            <a:endParaRPr lang="en-US" b="0"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3490622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12:26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24</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u="sng" baseline="0" dirty="0" smtClean="0"/>
              <a:t>Speaker Notes</a:t>
            </a:r>
          </a:p>
          <a:p>
            <a:r>
              <a:rPr lang="en-US" b="1" dirty="0" smtClean="0"/>
              <a:t>Microsoft Desktop Virtualization offers a comprehensive suite of solutions to address today’s business challenges, enabling organizations to provide their employees the flexibility to work everywhere on a range of devices, while simplifying compliance and business continuity through a centralized and unified management infrastructure</a:t>
            </a:r>
            <a:r>
              <a:rPr lang="en-US" dirty="0" smtClean="0"/>
              <a:t>. Each component of Microsoft Desktop Virtualization provides its own unique benefits, when combined together, make up our complete end-to-end offering.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900" b="1" kern="1200" dirty="0" smtClean="0">
                <a:solidFill>
                  <a:schemeClr val="tx1"/>
                </a:solidFill>
                <a:effectLst/>
                <a:latin typeface="Segoe UI"/>
                <a:ea typeface="+mn-ea"/>
                <a:cs typeface="+mn-cs"/>
              </a:rPr>
              <a:t>Microsoft Desktop Virtualization empowers IT to provide a flexible work experience to users who want to connect from virtually everywhere, on the devices they choose, whether inside or outside the corpnet. It provides users with a consistent, secure and personalized experience regardless of where they log on from.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900" b="1" kern="1200" dirty="0" smtClean="0">
                <a:solidFill>
                  <a:schemeClr val="tx1"/>
                </a:solidFill>
                <a:effectLst/>
                <a:latin typeface="Segoe UI"/>
                <a:ea typeface="+mn-ea"/>
                <a:cs typeface="+mn-cs"/>
              </a:rPr>
              <a:t>Microsoft Desktop Virtualization enables IT to improve compliance through centralized control and access to confidential data. It also helps them to improve business continuity by instantly provisioning corporate applications and data in the event of a business disruption.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900" b="1" kern="1200" dirty="0" smtClean="0">
                <a:solidFill>
                  <a:schemeClr val="tx1"/>
                </a:solidFill>
                <a:effectLst/>
                <a:latin typeface="Segoe UI"/>
                <a:ea typeface="+mn-ea"/>
                <a:cs typeface="+mn-cs"/>
              </a:rPr>
              <a:t>Microsoft Desktop Virtualization empowers IT to simplify management by unifying IT operations onto a single and centralized infrastructure across physical and virtual assets. It enables instant provisioning of corporate applications and desktops which get users up and running sooner; and equips IT to provide access to legacy applications during migration to Windows 7</a:t>
            </a:r>
            <a:r>
              <a:rPr lang="en-US" sz="900" kern="1200" dirty="0" smtClean="0">
                <a:solidFill>
                  <a:schemeClr val="tx1"/>
                </a:solidFill>
                <a:effectLst/>
                <a:latin typeface="Segoe UI"/>
                <a:ea typeface="+mn-ea"/>
                <a:cs typeface="+mn-cs"/>
              </a:rPr>
              <a:t>. Working with System Center management tools Microsoft Desktop Virtualization automatically detects device configurations and network conditions to deliver the most appropriate services for each user. IT can build an infrastructure that is specific to company’s needs by delivering services from datacenters hosted on-premises, third party </a:t>
            </a:r>
            <a:r>
              <a:rPr lang="en-US" sz="900" kern="1200" dirty="0" err="1" smtClean="0">
                <a:solidFill>
                  <a:schemeClr val="tx1"/>
                </a:solidFill>
                <a:effectLst/>
                <a:latin typeface="Segoe UI"/>
                <a:ea typeface="+mn-ea"/>
                <a:cs typeface="+mn-cs"/>
              </a:rPr>
              <a:t>hosters</a:t>
            </a:r>
            <a:r>
              <a:rPr lang="en-US" sz="900" kern="1200" dirty="0" smtClean="0">
                <a:solidFill>
                  <a:schemeClr val="tx1"/>
                </a:solidFill>
                <a:effectLst/>
                <a:latin typeface="Segoe UI"/>
                <a:ea typeface="+mn-ea"/>
                <a:cs typeface="+mn-cs"/>
              </a:rPr>
              <a:t> or in the cloud. </a:t>
            </a:r>
            <a:endParaRPr lang="en-US" dirty="0" smtClean="0"/>
          </a:p>
          <a:p>
            <a:endParaRPr lang="en-US" baseline="0" dirty="0" smtClean="0"/>
          </a:p>
          <a:p>
            <a:r>
              <a:rPr lang="en-US" b="1" i="1" dirty="0" smtClean="0"/>
              <a:t>Flexibility to Work Everywhere</a:t>
            </a:r>
            <a:endParaRPr lang="en-US" b="1" dirty="0" smtClean="0"/>
          </a:p>
          <a:p>
            <a:pPr lvl="0"/>
            <a:r>
              <a:rPr lang="en-US" b="1" u="sng" dirty="0" smtClean="0"/>
              <a:t>Flexible Workspace</a:t>
            </a:r>
            <a:r>
              <a:rPr lang="en-US" b="1" dirty="0" smtClean="0"/>
              <a:t>: Secure access to Windows from any connected device</a:t>
            </a:r>
          </a:p>
          <a:p>
            <a:pPr lvl="0"/>
            <a:r>
              <a:rPr lang="en-US" b="1" u="sng" dirty="0" smtClean="0"/>
              <a:t>Anywhere Productivity</a:t>
            </a:r>
            <a:r>
              <a:rPr lang="en-US" b="1" dirty="0" smtClean="0"/>
              <a:t>: Secure access to applications, data, and personal settings on any corporate PC</a:t>
            </a:r>
          </a:p>
          <a:p>
            <a:pPr lvl="0"/>
            <a:r>
              <a:rPr lang="en-US" b="1" u="sng" dirty="0" smtClean="0"/>
              <a:t>Maximize Hardware Investments</a:t>
            </a:r>
            <a:r>
              <a:rPr lang="en-US" b="1" dirty="0" smtClean="0"/>
              <a:t>: Provide access to multiple Windows instances from a single device</a:t>
            </a:r>
          </a:p>
          <a:p>
            <a:r>
              <a:rPr lang="en-US" b="1" dirty="0" smtClean="0"/>
              <a:t> </a:t>
            </a:r>
          </a:p>
          <a:p>
            <a:r>
              <a:rPr lang="en-US" b="1" i="1" dirty="0" smtClean="0"/>
              <a:t>Improve Compliance and Business Continuity</a:t>
            </a:r>
            <a:endParaRPr lang="en-US" b="1" dirty="0" smtClean="0"/>
          </a:p>
          <a:p>
            <a:pPr lvl="0"/>
            <a:r>
              <a:rPr lang="en-US" b="1" u="sng" dirty="0" smtClean="0"/>
              <a:t>Secure Corporate Data</a:t>
            </a:r>
            <a:r>
              <a:rPr lang="en-US" b="1" dirty="0" smtClean="0"/>
              <a:t>: Simplify compliance by centralizing corporate data and controlling user access</a:t>
            </a:r>
          </a:p>
          <a:p>
            <a:pPr lvl="0"/>
            <a:r>
              <a:rPr lang="en-US" b="1" u="sng" dirty="0" smtClean="0"/>
              <a:t>Avoid Business Disruptions</a:t>
            </a:r>
            <a:r>
              <a:rPr lang="en-US" b="1" dirty="0" smtClean="0"/>
              <a:t>: Improve business continuity by ensuring uninterrupted access to corporate applications and data</a:t>
            </a:r>
          </a:p>
          <a:p>
            <a:r>
              <a:rPr lang="en-US" b="1" dirty="0" smtClean="0"/>
              <a:t> </a:t>
            </a:r>
          </a:p>
          <a:p>
            <a:r>
              <a:rPr lang="en-US" b="1" i="1" dirty="0" smtClean="0"/>
              <a:t>Simplify Management and Delivery</a:t>
            </a:r>
            <a:endParaRPr lang="en-US" b="1" dirty="0" smtClean="0"/>
          </a:p>
          <a:p>
            <a:pPr lvl="0"/>
            <a:r>
              <a:rPr lang="en-US" b="1" u="sng" dirty="0" smtClean="0"/>
              <a:t>Accelerate Deployment</a:t>
            </a:r>
            <a:r>
              <a:rPr lang="en-US" b="1" dirty="0" smtClean="0"/>
              <a:t>: Accelerate provisioning of virtual applications and desktops on demand based on users’ identities and roles</a:t>
            </a:r>
          </a:p>
          <a:p>
            <a:pPr lvl="0"/>
            <a:r>
              <a:rPr lang="en-US" b="1" u="sng" dirty="0" smtClean="0"/>
              <a:t>Centralized and Unified Infrastructure</a:t>
            </a:r>
            <a:r>
              <a:rPr lang="en-US" b="1" dirty="0" smtClean="0"/>
              <a:t>: Centralized platform for managing both physical and virtual environments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513071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Speaker Notes</a:t>
            </a:r>
          </a:p>
          <a:p>
            <a:pPr defTabSz="990341">
              <a:spcAft>
                <a:spcPts val="361"/>
              </a:spcAft>
              <a:defRPr/>
            </a:pPr>
            <a:r>
              <a:rPr lang="en-US" i="0" dirty="0" smtClean="0"/>
              <a:t>Desktop</a:t>
            </a:r>
            <a:r>
              <a:rPr lang="en-US" i="0" baseline="0" dirty="0" smtClean="0"/>
              <a:t> Virtualization is a new approach to managing the desktop.</a:t>
            </a:r>
          </a:p>
          <a:p>
            <a:pPr defTabSz="990341">
              <a:spcAft>
                <a:spcPts val="361"/>
              </a:spcAft>
              <a:defRPr/>
            </a:pPr>
            <a:endParaRPr lang="en-US" i="0" baseline="0" dirty="0" smtClean="0"/>
          </a:p>
          <a:p>
            <a:pPr defTabSz="990341">
              <a:spcAft>
                <a:spcPts val="361"/>
              </a:spcAft>
              <a:defRPr/>
            </a:pPr>
            <a:r>
              <a:rPr lang="en-US" i="0" baseline="0" dirty="0" smtClean="0"/>
              <a:t>It separates the bonds between the OS, Applications, Data, and Settings to allow IT to manage each independently while enabling the user to be more productive, both positively impacting the business.</a:t>
            </a:r>
          </a:p>
          <a:p>
            <a:pPr defTabSz="990341">
              <a:spcAft>
                <a:spcPts val="361"/>
              </a:spcAft>
              <a:defRPr/>
            </a:pPr>
            <a:endParaRPr lang="en-US" i="0"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3380632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12:26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u="sng" kern="1200" baseline="0" smtClean="0">
                <a:solidFill>
                  <a:schemeClr val="tx1"/>
                </a:solidFill>
                <a:latin typeface="Segoe UI"/>
                <a:ea typeface="+mn-ea"/>
                <a:cs typeface="+mn-cs"/>
              </a:rPr>
              <a:t>Speaker Notes</a:t>
            </a:r>
          </a:p>
          <a:p>
            <a:r>
              <a:rPr lang="en-US" sz="900" kern="1200" smtClean="0">
                <a:solidFill>
                  <a:schemeClr val="tx1"/>
                </a:solidFill>
                <a:effectLst/>
                <a:latin typeface="Segoe UI"/>
                <a:ea typeface="+mn-ea"/>
                <a:cs typeface="+mn-cs"/>
              </a:rPr>
              <a:t>Microsoft is committed to making the end user and IT pro experience with virtual desktops as responsive as possible. Service Pack 1 offers significant improvements to the Microsoft VDI experience.</a:t>
            </a:r>
          </a:p>
          <a:p>
            <a:r>
              <a:rPr lang="en-US" sz="900" kern="1200" smtClean="0">
                <a:solidFill>
                  <a:schemeClr val="tx1"/>
                </a:solidFill>
                <a:effectLst/>
                <a:latin typeface="Segoe UI"/>
                <a:ea typeface="+mn-ea"/>
                <a:cs typeface="+mn-cs"/>
              </a:rPr>
              <a:t> </a:t>
            </a:r>
          </a:p>
          <a:p>
            <a:r>
              <a:rPr lang="en-US" sz="900" b="1" i="1" kern="1200" smtClean="0">
                <a:solidFill>
                  <a:schemeClr val="tx1"/>
                </a:solidFill>
                <a:effectLst/>
                <a:latin typeface="Segoe UI"/>
                <a:ea typeface="+mn-ea"/>
                <a:cs typeface="+mn-cs"/>
              </a:rPr>
              <a:t>Dynamic Memory</a:t>
            </a:r>
            <a:r>
              <a:rPr lang="en-US" sz="900" b="1" kern="1200" smtClean="0">
                <a:solidFill>
                  <a:schemeClr val="tx1"/>
                </a:solidFill>
                <a:effectLst/>
                <a:latin typeface="Segoe UI"/>
                <a:ea typeface="+mn-ea"/>
                <a:cs typeface="+mn-cs"/>
              </a:rPr>
              <a:t> allows the allocation of a range of memory (min and max) to individual VMs, enabling the system to dynamically adjust the VM’s memory usage based on demand. This provides more consistency in system performance enabling better manageability for administrators.</a:t>
            </a:r>
          </a:p>
          <a:p>
            <a:r>
              <a:rPr lang="en-US" sz="900" kern="1200" smtClean="0">
                <a:solidFill>
                  <a:schemeClr val="tx1"/>
                </a:solidFill>
                <a:effectLst/>
                <a:latin typeface="Segoe UI"/>
                <a:ea typeface="+mn-ea"/>
                <a:cs typeface="+mn-cs"/>
              </a:rPr>
              <a:t> </a:t>
            </a:r>
          </a:p>
          <a:p>
            <a:r>
              <a:rPr lang="en-US" sz="900" b="1" i="1" kern="1200" smtClean="0">
                <a:solidFill>
                  <a:schemeClr val="tx1"/>
                </a:solidFill>
                <a:effectLst/>
                <a:latin typeface="Segoe UI"/>
                <a:ea typeface="+mn-ea"/>
                <a:cs typeface="+mn-cs"/>
              </a:rPr>
              <a:t>Remote FX</a:t>
            </a:r>
            <a:r>
              <a:rPr lang="en-US" sz="900" b="1" kern="1200" smtClean="0">
                <a:solidFill>
                  <a:schemeClr val="tx1"/>
                </a:solidFill>
                <a:effectLst/>
                <a:latin typeface="Segoe UI"/>
                <a:ea typeface="+mn-ea"/>
                <a:cs typeface="+mn-cs"/>
              </a:rPr>
              <a:t> changes the game. Organizations can now provide a rich, responsive, “local-like” desktop experience for remote users. Microsoft RemoteFX leverages the power of virtualized graphics resources and advanced codecs to recreate the fidelity of hardware-assisted graphics acceleration, including support for 3D content and Windows Aero, on a remote user’s device.</a:t>
            </a:r>
          </a:p>
          <a:p>
            <a:r>
              <a:rPr lang="en-US" sz="900" kern="1200" smtClean="0">
                <a:solidFill>
                  <a:schemeClr val="tx1"/>
                </a:solidFill>
                <a:effectLst/>
                <a:latin typeface="Segoe UI"/>
                <a:ea typeface="+mn-ea"/>
                <a:cs typeface="+mn-cs"/>
              </a:rPr>
              <a:t> </a:t>
            </a:r>
          </a:p>
          <a:p>
            <a:r>
              <a:rPr lang="en-US" sz="900" kern="1200" smtClean="0">
                <a:solidFill>
                  <a:schemeClr val="tx1"/>
                </a:solidFill>
                <a:effectLst/>
                <a:latin typeface="Segoe UI"/>
                <a:ea typeface="+mn-ea"/>
                <a:cs typeface="+mn-cs"/>
              </a:rPr>
              <a:t>Benefits:</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b="1" smtClean="0"/>
              <a:t>Best Windows 7 virtual desktop experience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smtClean="0"/>
              <a:t>RemoteFX supports rich media, Windows Aero and Flip3D for VDI</a:t>
            </a:r>
            <a:endParaRPr lang="en-US" sz="1050" b="0" smtClean="0"/>
          </a:p>
          <a:p>
            <a:r>
              <a:rPr lang="en-US" sz="1050" b="1" smtClean="0"/>
              <a:t>Rich Multimedia and 3D Experience</a:t>
            </a:r>
          </a:p>
          <a:p>
            <a:pPr>
              <a:buFont typeface="Wingdings" pitchFamily="2" charset="2"/>
              <a:buChar char="Ø"/>
            </a:pPr>
            <a:r>
              <a:rPr lang="en-US" sz="1050" smtClean="0"/>
              <a:t> </a:t>
            </a:r>
            <a:r>
              <a:rPr lang="en-US" sz="900" smtClean="0"/>
              <a:t>RemoteFX supports rich screen content including for DirectX hardware-accelerated apps, HTML 5 content and 3D business apps</a:t>
            </a:r>
            <a:endParaRPr lang="en-US" sz="1050" b="0" smtClean="0"/>
          </a:p>
          <a:p>
            <a:r>
              <a:rPr lang="en-US" sz="1050" b="1" smtClean="0"/>
              <a:t>Comprehensive end point support</a:t>
            </a:r>
          </a:p>
          <a:p>
            <a:pPr>
              <a:buFont typeface="Wingdings" pitchFamily="2" charset="2"/>
              <a:buChar char="Ø"/>
            </a:pPr>
            <a:r>
              <a:rPr lang="en-US" sz="1050" smtClean="0"/>
              <a:t> </a:t>
            </a:r>
            <a:r>
              <a:rPr lang="en-US" sz="900" smtClean="0"/>
              <a:t>RemoteFX supports rich clients, zero clients and network monitors along with a broad range of USB peripherals</a:t>
            </a:r>
            <a:endParaRPr lang="en-US" sz="1050" b="0" smtClean="0"/>
          </a:p>
          <a:p>
            <a:r>
              <a:rPr lang="en-US" sz="1050" b="1" smtClean="0"/>
              <a:t>Works over any network</a:t>
            </a:r>
          </a:p>
          <a:p>
            <a:pPr>
              <a:buFont typeface="Wingdings" pitchFamily="2" charset="2"/>
              <a:buChar char="Ø"/>
            </a:pPr>
            <a:r>
              <a:rPr lang="en-US" sz="1050" smtClean="0"/>
              <a:t> </a:t>
            </a:r>
            <a:r>
              <a:rPr lang="en-US" sz="900" smtClean="0"/>
              <a:t>Rich user experience over the LAN and the WAN with RemoteFX and HDX</a:t>
            </a:r>
            <a:endParaRPr lang="en-US" sz="1050" b="0" smtClean="0"/>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2505127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12:26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extLst>
      <p:ext uri="{BB962C8B-B14F-4D97-AF65-F5344CB8AC3E}">
        <p14:creationId xmlns:p14="http://schemas.microsoft.com/office/powerpoint/2010/main" val="362409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720" fontAlgn="base">
              <a:spcBef>
                <a:spcPct val="0"/>
              </a:spcBef>
              <a:spcAft>
                <a:spcPct val="0"/>
              </a:spcAft>
            </a:pPr>
            <a:fld id="{6046E0DD-07A1-464F-B74F-D6DD87438329}" type="slidenum">
              <a:rPr lang="en-US" smtClean="0">
                <a:cs typeface="Arial" charset="0"/>
              </a:rPr>
              <a:pPr defTabSz="912720" fontAlgn="base">
                <a:spcBef>
                  <a:spcPct val="0"/>
                </a:spcBef>
                <a:spcAft>
                  <a:spcPct val="0"/>
                </a:spcAft>
              </a:pPr>
              <a:t>32</a:t>
            </a:fld>
            <a:endParaRPr lang="en-US" smtClean="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33</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5/16/2011 1:05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34</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5/16/2011 1:05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sz="900" kern="1200" dirty="0" smtClean="0">
                <a:solidFill>
                  <a:schemeClr val="tx1"/>
                </a:solidFill>
                <a:latin typeface="Segoe UI" pitchFamily="34" charset="0"/>
                <a:ea typeface="+mn-ea"/>
                <a:cs typeface="+mn-cs"/>
              </a:rPr>
              <a:t>New for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2011, we will be working with Microsoft Tag (http://tag.microsoft.com/overview.aspx) to create unique Tags for every session at the event. Your session Tag will appear on both the room signage and at the end of your presentation. With your session Tag, attendees will be able to scan as they enter the room to retrieve session details, view speaker bios, and engage in discussions; or scan at the end of the presentation to evaluate your session and download materials. We’re excited to integrate Microsoft Tag across the My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mobile experience this year.</a:t>
            </a:r>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35</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5/16/2011 1:05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12:26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5/16/2011 12:26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98543-56D8-4A47-9400-2CFDC64FFF5E}" type="slidenum">
              <a:rPr lang="en-US" smtClean="0"/>
              <a:pPr/>
              <a:t>5</a:t>
            </a:fld>
            <a:endParaRPr lang="en-US"/>
          </a:p>
        </p:txBody>
      </p:sp>
    </p:spTree>
    <p:extLst>
      <p:ext uri="{BB962C8B-B14F-4D97-AF65-F5344CB8AC3E}">
        <p14:creationId xmlns:p14="http://schemas.microsoft.com/office/powerpoint/2010/main" val="1036738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defTabSz="914255">
              <a:defRPr/>
            </a:pPr>
            <a:endParaRPr lang="en-US" baseline="0" dirty="0" smtClean="0"/>
          </a:p>
        </p:txBody>
      </p:sp>
      <p:sp>
        <p:nvSpPr>
          <p:cNvPr id="4" name="Slide Number Placeholder 3"/>
          <p:cNvSpPr>
            <a:spLocks noGrp="1"/>
          </p:cNvSpPr>
          <p:nvPr>
            <p:ph type="sldNum" sz="quarter" idx="10"/>
          </p:nvPr>
        </p:nvSpPr>
        <p:spPr/>
        <p:txBody>
          <a:bodyPr/>
          <a:lstStyle/>
          <a:p>
            <a:fld id="{2F698543-56D8-4A47-9400-2CFDC64FFF5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036738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073599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1688079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lIns="91430" rIns="91430" numCol="1" anchor="t" anchorCtr="0" compatLnSpc="1">
            <a:prstTxWarp prst="textNoShape">
              <a:avLst/>
            </a:prstTxWarp>
          </a:bodyPr>
          <a:lstStyle/>
          <a:p>
            <a:pPr defTabSz="895743">
              <a:spcBef>
                <a:spcPct val="0"/>
              </a:spcBef>
              <a:spcAft>
                <a:spcPts val="332"/>
              </a:spcAft>
            </a:pPr>
            <a:r>
              <a:rPr lang="en-US" b="1" dirty="0"/>
              <a:t>Talking Points: </a:t>
            </a:r>
          </a:p>
          <a:p>
            <a:pPr defTabSz="895743">
              <a:spcBef>
                <a:spcPct val="0"/>
              </a:spcBef>
              <a:spcAft>
                <a:spcPts val="332"/>
              </a:spcAft>
            </a:pPr>
            <a:endParaRPr lang="en-US" dirty="0"/>
          </a:p>
          <a:p>
            <a:pPr defTabSz="895743">
              <a:spcBef>
                <a:spcPct val="0"/>
              </a:spcBef>
              <a:spcAft>
                <a:spcPts val="332"/>
              </a:spcAft>
            </a:pPr>
            <a:r>
              <a:rPr lang="en-US" dirty="0"/>
              <a:t>Cloud Computing is emerging as a major disruptive force in shaping the nature of business and IT conversations. Cloud Computing enables what we call “IT as a Service” which represents IT as being delivered to the business in a manner that’s agile &amp; cost-effective while meeting the quality of service (</a:t>
            </a:r>
            <a:r>
              <a:rPr lang="en-US" dirty="0" err="1"/>
              <a:t>QoS</a:t>
            </a:r>
            <a:r>
              <a:rPr lang="en-US" dirty="0"/>
              <a:t>) parameters that the business has come to expect today. A cloud service demonstrates attributes like self-service, metered by use, elasticity and scalability. </a:t>
            </a:r>
          </a:p>
          <a:p>
            <a:pPr defTabSz="895743">
              <a:spcBef>
                <a:spcPct val="0"/>
              </a:spcBef>
              <a:spcAft>
                <a:spcPts val="332"/>
              </a:spcAft>
            </a:pPr>
            <a:endParaRPr lang="en-US" dirty="0"/>
          </a:p>
          <a:p>
            <a:pPr defTabSz="895743">
              <a:spcBef>
                <a:spcPct val="0"/>
              </a:spcBef>
              <a:spcAft>
                <a:spcPts val="332"/>
              </a:spcAft>
            </a:pPr>
            <a:r>
              <a:rPr lang="en-US" dirty="0"/>
              <a:t>Now, any “as a Service” offering by definition has a “Service Provider” and “Service Consumer”. Simplistically speaking, service consumer is represented by business interests while service provider is represented by IT. These constituencies are incented around different KPIs – for e.g. a business/app owner would care about time to market, costs and ease of use, &amp; simplicity whereas IT optimizes for security, compliance, process controls and availability. To align these interests, we need a mechanism to deliver the agility that the business needs while ensuring the operational efficiencies that IT cares about most. </a:t>
            </a:r>
          </a:p>
          <a:p>
            <a:pPr defTabSz="895743">
              <a:spcBef>
                <a:spcPct val="0"/>
              </a:spcBef>
              <a:spcAft>
                <a:spcPts val="332"/>
              </a:spcAft>
            </a:pPr>
            <a:r>
              <a:rPr lang="en-US" dirty="0"/>
              <a:t> </a:t>
            </a:r>
          </a:p>
          <a:p>
            <a:pPr defTabSz="895743">
              <a:spcBef>
                <a:spcPct val="0"/>
              </a:spcBef>
              <a:spcAft>
                <a:spcPts val="332"/>
              </a:spcAft>
            </a:pPr>
            <a:r>
              <a:rPr lang="en-US" dirty="0"/>
              <a:t>Enter System Center 2012. </a:t>
            </a:r>
          </a:p>
          <a:p>
            <a:pPr defTabSz="895743">
              <a:spcBef>
                <a:spcPct val="0"/>
              </a:spcBef>
              <a:spcAft>
                <a:spcPts val="332"/>
              </a:spcAft>
            </a:pPr>
            <a:r>
              <a:rPr lang="en-US" dirty="0"/>
              <a:t> </a:t>
            </a:r>
          </a:p>
          <a:p>
            <a:pPr defTabSz="895743">
              <a:spcBef>
                <a:spcPct val="0"/>
              </a:spcBef>
              <a:spcAft>
                <a:spcPts val="332"/>
              </a:spcAft>
            </a:pPr>
            <a:r>
              <a:rPr lang="en-US" dirty="0"/>
              <a:t>System Center 2012 cloud and datacenter management solutions empower you with a common management toolset for your private and public cloud applications and services. System Center helps you confidently deliver IT as a Service for your business.</a:t>
            </a:r>
          </a:p>
          <a:p>
            <a:pPr defTabSz="895743">
              <a:spcBef>
                <a:spcPct val="0"/>
              </a:spcBef>
              <a:spcAft>
                <a:spcPts val="332"/>
              </a:spcAft>
            </a:pPr>
            <a:r>
              <a:rPr lang="en-US" dirty="0"/>
              <a:t> </a:t>
            </a:r>
          </a:p>
          <a:p>
            <a:pPr defTabSz="895743">
              <a:spcBef>
                <a:spcPct val="0"/>
              </a:spcBef>
              <a:spcAft>
                <a:spcPts val="332"/>
              </a:spcAft>
            </a:pPr>
            <a:r>
              <a:rPr lang="en-US" dirty="0"/>
              <a:t>For context, our target audience through this conversation is the CIO, Operations leader (CIO -1) &amp; Applications leader (CIO -1). We characterize the Operations leader as our “Service Provider” and the Applications leader as our “Service Consumer”. </a:t>
            </a:r>
            <a:endParaRPr lang="en-US" dirty="0" smtClean="0"/>
          </a:p>
          <a:p>
            <a:pPr defTabSz="895743">
              <a:spcBef>
                <a:spcPct val="0"/>
              </a:spcBef>
              <a:spcAft>
                <a:spcPts val="332"/>
              </a:spcAft>
            </a:pPr>
            <a:endParaRPr lang="en-US" dirty="0" smtClean="0"/>
          </a:p>
          <a:p>
            <a:pPr defTabSz="895743">
              <a:spcBef>
                <a:spcPct val="0"/>
              </a:spcBef>
              <a:spcAft>
                <a:spcPts val="332"/>
              </a:spcAft>
            </a:pPr>
            <a:r>
              <a:rPr lang="en-US" b="1" dirty="0" smtClean="0"/>
              <a:t>Predictable Applications</a:t>
            </a:r>
            <a:endParaRPr lang="en-US" dirty="0" smtClean="0"/>
          </a:p>
          <a:p>
            <a:pPr defTabSz="895743">
              <a:spcBef>
                <a:spcPct val="0"/>
              </a:spcBef>
              <a:spcAft>
                <a:spcPts val="332"/>
              </a:spcAft>
            </a:pPr>
            <a:r>
              <a:rPr lang="en-US" dirty="0" smtClean="0"/>
              <a:t>System Center 2012 cloud and datacenter management solutions help you deliver predictable SLAs to your business by maximizing your applications’ availability and performance. </a:t>
            </a:r>
          </a:p>
          <a:p>
            <a:pPr defTabSz="895743">
              <a:spcBef>
                <a:spcPct val="0"/>
              </a:spcBef>
              <a:spcAft>
                <a:spcPts val="332"/>
              </a:spcAft>
            </a:pPr>
            <a:endParaRPr lang="en-US" dirty="0" smtClean="0"/>
          </a:p>
          <a:p>
            <a:pPr lvl="2" defTabSz="895743">
              <a:spcBef>
                <a:spcPct val="0"/>
              </a:spcBef>
              <a:spcAft>
                <a:spcPts val="332"/>
              </a:spcAft>
            </a:pPr>
            <a:r>
              <a:rPr lang="en-US" b="1" i="1" dirty="0" smtClean="0"/>
              <a:t>Comprehensive</a:t>
            </a:r>
            <a:r>
              <a:rPr lang="en-US" dirty="0" smtClean="0"/>
              <a:t> </a:t>
            </a:r>
            <a:r>
              <a:rPr lang="en-US" b="1" i="1" dirty="0" smtClean="0"/>
              <a:t> application manageability </a:t>
            </a:r>
            <a:endParaRPr lang="en-US" dirty="0" smtClean="0"/>
          </a:p>
          <a:p>
            <a:pPr marL="222223" lvl="2" indent="0" defTabSz="895743">
              <a:spcBef>
                <a:spcPct val="0"/>
              </a:spcBef>
              <a:spcAft>
                <a:spcPts val="332"/>
              </a:spcAft>
              <a:buNone/>
            </a:pPr>
            <a:r>
              <a:rPr lang="en-US" dirty="0" smtClean="0"/>
              <a:t>Server Application Virtualization (SAV), which is part of System Center Virtual Machine Manager 2012, optimizes your existing applications for private cloud deployments with sequenced state separation between the application and underlying infrastructure, acting as a bridge in your journey to cloud standardization.</a:t>
            </a:r>
            <a:r>
              <a:rPr lang="en-US" b="1" dirty="0" smtClean="0"/>
              <a:t> </a:t>
            </a:r>
            <a:r>
              <a:rPr lang="en-US" dirty="0" smtClean="0"/>
              <a:t>SAV simplifies application servicing with image based configuration and management techniques that reduce administrative effort and expense. </a:t>
            </a:r>
          </a:p>
          <a:p>
            <a:pPr marL="222223" lvl="2" indent="0" defTabSz="895743">
              <a:spcBef>
                <a:spcPct val="0"/>
              </a:spcBef>
              <a:spcAft>
                <a:spcPts val="332"/>
              </a:spcAft>
              <a:buNone/>
            </a:pPr>
            <a:r>
              <a:rPr lang="en-US" b="1" i="1" dirty="0" smtClean="0"/>
              <a:t> </a:t>
            </a:r>
            <a:endParaRPr lang="en-US" dirty="0" smtClean="0"/>
          </a:p>
          <a:p>
            <a:pPr lvl="2" defTabSz="895743">
              <a:spcBef>
                <a:spcPct val="0"/>
              </a:spcBef>
              <a:spcAft>
                <a:spcPts val="332"/>
              </a:spcAft>
            </a:pPr>
            <a:r>
              <a:rPr lang="en-US" b="1" i="1" dirty="0" smtClean="0"/>
              <a:t>Deep application monitoring and diagnosis</a:t>
            </a:r>
            <a:endParaRPr lang="en-US" dirty="0" smtClean="0"/>
          </a:p>
          <a:p>
            <a:pPr marL="222223" lvl="2" indent="0" defTabSz="895743">
              <a:spcBef>
                <a:spcPct val="0"/>
              </a:spcBef>
              <a:spcAft>
                <a:spcPts val="332"/>
              </a:spcAft>
              <a:buNone/>
            </a:pPr>
            <a:r>
              <a:rPr lang="en-US" dirty="0" smtClean="0"/>
              <a:t>System Center 2012 cloud and datacenter management solutions (with System Center Operations Manager 2012 and AVIcode) offer e2e transaction monitoring for </a:t>
            </a:r>
            <a:r>
              <a:rPr lang="en-US" dirty="0" err="1" smtClean="0"/>
              <a:t>.Net</a:t>
            </a:r>
            <a:r>
              <a:rPr lang="en-US" dirty="0" smtClean="0"/>
              <a:t>/J2EE applications to maximize availability and performance. This also unlocks seamless &amp; agile “</a:t>
            </a:r>
            <a:r>
              <a:rPr lang="en-US" dirty="0" err="1" smtClean="0"/>
              <a:t>dev</a:t>
            </a:r>
            <a:r>
              <a:rPr lang="en-US" dirty="0" smtClean="0"/>
              <a:t>-ops” collaboration scenarios, thereby improving performance against your SLAs commitments to the business. Easy to use reporting and dash-boarding allows you track and communicate your SLAs more effectively. Additionally, System Center Advisor enables you maximize application performance and availability with proactive configuration monitoring – we’re starting with SQL based workloads. </a:t>
            </a:r>
          </a:p>
          <a:p>
            <a:pPr marL="222223" lvl="2" indent="0" defTabSz="895743">
              <a:spcBef>
                <a:spcPct val="0"/>
              </a:spcBef>
              <a:spcAft>
                <a:spcPts val="332"/>
              </a:spcAft>
              <a:buNone/>
            </a:pPr>
            <a:endParaRPr lang="en-US" dirty="0" smtClean="0"/>
          </a:p>
          <a:p>
            <a:pPr lvl="2" defTabSz="895743">
              <a:spcBef>
                <a:spcPct val="0"/>
              </a:spcBef>
              <a:spcAft>
                <a:spcPts val="332"/>
              </a:spcAft>
            </a:pPr>
            <a:r>
              <a:rPr lang="en-US" b="1" i="1" dirty="0" smtClean="0"/>
              <a:t>Service centric approach</a:t>
            </a:r>
            <a:endParaRPr lang="en-US" dirty="0" smtClean="0"/>
          </a:p>
          <a:p>
            <a:pPr marL="222223" lvl="2" indent="0" defTabSz="895743">
              <a:spcBef>
                <a:spcPct val="0"/>
              </a:spcBef>
              <a:spcAft>
                <a:spcPts val="332"/>
              </a:spcAft>
              <a:buNone/>
            </a:pPr>
            <a:r>
              <a:rPr lang="en-US" dirty="0" smtClean="0"/>
              <a:t>System Center cloud and datacenter management solutions offer a service centric approach to help you deliver business agility while unlocking application mobility between your cloud environments when it’s time. From deploying applications (design, composition, provisioning &amp; configuration) to operating applications (monitoring, compliance &amp; protection), we manage the full application lifecycle. </a:t>
            </a:r>
            <a:endParaRPr lang="en-US" dirty="0"/>
          </a:p>
          <a:p>
            <a:pPr defTabSz="895743">
              <a:spcBef>
                <a:spcPct val="0"/>
              </a:spcBef>
              <a:spcAft>
                <a:spcPts val="332"/>
              </a:spcAft>
            </a:pPr>
            <a:endParaRPr lang="en-US" b="1" i="1" dirty="0"/>
          </a:p>
          <a:p>
            <a:pPr defTabSz="895743">
              <a:spcBef>
                <a:spcPct val="0"/>
              </a:spcBef>
              <a:spcAft>
                <a:spcPts val="332"/>
              </a:spcAft>
            </a:pPr>
            <a:r>
              <a:rPr lang="en-US" b="1" dirty="0"/>
              <a:t>Productive Infrastructure </a:t>
            </a:r>
            <a:endParaRPr lang="en-US" dirty="0"/>
          </a:p>
          <a:p>
            <a:pPr defTabSz="895743">
              <a:spcBef>
                <a:spcPct val="0"/>
              </a:spcBef>
              <a:spcAft>
                <a:spcPts val="332"/>
              </a:spcAft>
            </a:pPr>
            <a:r>
              <a:rPr lang="en-US" dirty="0"/>
              <a:t>System Center 2012 cloud and datacenter management solutions helps you deliver agile and cost effective Infrastructure-as-a-Service (</a:t>
            </a:r>
            <a:r>
              <a:rPr lang="en-US" dirty="0" err="1"/>
              <a:t>IaaS</a:t>
            </a:r>
            <a:r>
              <a:rPr lang="en-US" dirty="0"/>
              <a:t>) today with what you already know and own. We also offer best-of-breed management for your business critical Microsoft server workloads (e.g. optimize performance, scale and data protection for </a:t>
            </a:r>
            <a:r>
              <a:rPr lang="en-US" dirty="0" err="1"/>
              <a:t>Sharepoint</a:t>
            </a:r>
            <a:r>
              <a:rPr lang="en-US" dirty="0"/>
              <a:t>, Exchange, SQL). Finally, we support your heterogeneous datacenter investments. </a:t>
            </a:r>
          </a:p>
          <a:p>
            <a:pPr defTabSz="895743">
              <a:spcBef>
                <a:spcPct val="0"/>
              </a:spcBef>
              <a:spcAft>
                <a:spcPts val="332"/>
              </a:spcAft>
            </a:pPr>
            <a:endParaRPr lang="en-US" b="1" i="1" dirty="0"/>
          </a:p>
          <a:p>
            <a:pPr lvl="2" defTabSz="895743">
              <a:spcBef>
                <a:spcPct val="0"/>
              </a:spcBef>
              <a:spcAft>
                <a:spcPts val="332"/>
              </a:spcAft>
            </a:pPr>
            <a:r>
              <a:rPr lang="en-US" b="1" i="1" dirty="0"/>
              <a:t>Self-service infrastructure </a:t>
            </a:r>
            <a:endParaRPr lang="en-US" dirty="0"/>
          </a:p>
          <a:p>
            <a:pPr marL="468256" lvl="4" indent="0" defTabSz="895743">
              <a:spcBef>
                <a:spcPct val="0"/>
              </a:spcBef>
              <a:spcAft>
                <a:spcPts val="332"/>
              </a:spcAft>
              <a:buNone/>
            </a:pPr>
            <a:r>
              <a:rPr lang="en-US" dirty="0"/>
              <a:t>With System Center 2012 cloud and datacenter management solutions, you can create a private cloud today thus optimizing usage of your datacenter investments. You can pool &amp; dynamically allocate your datacenter resources (i.e. compute, network, and storage) enabling a service catalog based self-service experience for your business, with appropriate role based identity and access (as enabled by Active Directory and the Virtual Machine Manager administrator console). </a:t>
            </a:r>
            <a:endParaRPr lang="en-US" dirty="0" smtClean="0"/>
          </a:p>
          <a:p>
            <a:pPr marL="468256" lvl="4" indent="0" defTabSz="895743">
              <a:spcBef>
                <a:spcPct val="0"/>
              </a:spcBef>
              <a:spcAft>
                <a:spcPts val="332"/>
              </a:spcAft>
              <a:buNone/>
            </a:pPr>
            <a:endParaRPr lang="en-US" dirty="0"/>
          </a:p>
          <a:p>
            <a:pPr lvl="2" defTabSz="895743">
              <a:spcBef>
                <a:spcPct val="0"/>
              </a:spcBef>
              <a:spcAft>
                <a:spcPts val="332"/>
              </a:spcAft>
            </a:pPr>
            <a:r>
              <a:rPr lang="en-US" b="1" i="1" dirty="0"/>
              <a:t>Process automation </a:t>
            </a:r>
            <a:endParaRPr lang="en-US" dirty="0"/>
          </a:p>
          <a:p>
            <a:pPr marL="367726" lvl="3" indent="0" defTabSz="895743">
              <a:spcBef>
                <a:spcPct val="0"/>
              </a:spcBef>
              <a:spcAft>
                <a:spcPts val="332"/>
              </a:spcAft>
              <a:buNone/>
            </a:pPr>
            <a:r>
              <a:rPr lang="en-US" dirty="0" smtClean="0"/>
              <a:t>System </a:t>
            </a:r>
            <a:r>
              <a:rPr lang="en-US" dirty="0"/>
              <a:t>Center 2012 cloud and datacenter management solutions offer IT process automation with orchestrated workflows across systems and tasks (with System Center Orchestrator). This enables you lower costs and improve datacenter service reliability. With System Center Service Manager, We also offer industry standard service management capabilities (based on ITIL/MOF) which automates core datacenter processes like incident management, problem management, change management, and release Management. </a:t>
            </a:r>
            <a:r>
              <a:rPr lang="en-US" dirty="0" smtClean="0"/>
              <a:t> </a:t>
            </a:r>
          </a:p>
          <a:p>
            <a:pPr marL="367726" lvl="3" indent="0" defTabSz="895743">
              <a:spcBef>
                <a:spcPct val="0"/>
              </a:spcBef>
              <a:spcAft>
                <a:spcPts val="332"/>
              </a:spcAft>
              <a:buNone/>
            </a:pPr>
            <a:endParaRPr lang="en-US" dirty="0"/>
          </a:p>
          <a:p>
            <a:pPr lvl="2" defTabSz="895743">
              <a:spcBef>
                <a:spcPct val="0"/>
              </a:spcBef>
              <a:spcAft>
                <a:spcPts val="332"/>
              </a:spcAft>
            </a:pPr>
            <a:r>
              <a:rPr lang="en-US" b="1" i="1" dirty="0"/>
              <a:t>Heterogeneous support</a:t>
            </a:r>
            <a:endParaRPr lang="en-US" dirty="0"/>
          </a:p>
          <a:p>
            <a:pPr marL="335980" lvl="3" indent="0" defTabSz="895743">
              <a:spcBef>
                <a:spcPct val="0"/>
              </a:spcBef>
              <a:spcAft>
                <a:spcPts val="332"/>
              </a:spcAft>
              <a:buNone/>
            </a:pPr>
            <a:r>
              <a:rPr lang="en-US" dirty="0"/>
              <a:t>To help you optimally leverage your existing datacenter investments, System Center 2012 cloud and datacenter management solutions support heterogeneous datacenter management. For e.g. we offer multi hypervisor management (with System Center Virtual Machine Manager for VMware and </a:t>
            </a:r>
            <a:r>
              <a:rPr lang="en-US" dirty="0" err="1"/>
              <a:t>Xenserver</a:t>
            </a:r>
            <a:r>
              <a:rPr lang="en-US" dirty="0"/>
              <a:t>), cross platform monitoring of Linux/Unix guests (with System Center Operations Manager), cross platform configuration management (with System Center Configuration Manager) &amp; integrated automation across management toolsets from traditional vendors (with System Center Orchestrator).</a:t>
            </a:r>
          </a:p>
          <a:p>
            <a:pPr defTabSz="895743">
              <a:spcBef>
                <a:spcPct val="0"/>
              </a:spcBef>
              <a:spcAft>
                <a:spcPts val="332"/>
              </a:spcAft>
            </a:pPr>
            <a:endParaRPr lang="en-US" dirty="0"/>
          </a:p>
          <a:p>
            <a:pPr defTabSz="895743">
              <a:spcBef>
                <a:spcPct val="0"/>
              </a:spcBef>
              <a:spcAft>
                <a:spcPts val="332"/>
              </a:spcAft>
            </a:pPr>
            <a:r>
              <a:rPr lang="en-US" dirty="0"/>
              <a:t>    </a:t>
            </a:r>
          </a:p>
          <a:p>
            <a:pPr defTabSz="895743">
              <a:spcBef>
                <a:spcPct val="0"/>
              </a:spcBef>
              <a:spcAft>
                <a:spcPts val="332"/>
              </a:spcAft>
            </a:pPr>
            <a:r>
              <a:rPr lang="en-US" b="1" dirty="0"/>
              <a:t>Your Cloud </a:t>
            </a:r>
            <a:endParaRPr lang="en-US" dirty="0"/>
          </a:p>
          <a:p>
            <a:pPr defTabSz="895743">
              <a:spcBef>
                <a:spcPct val="0"/>
              </a:spcBef>
              <a:spcAft>
                <a:spcPts val="332"/>
              </a:spcAft>
            </a:pPr>
            <a:r>
              <a:rPr lang="en-US" dirty="0"/>
              <a:t>System Center 2012 cloud and datacenter management solutions empower you to deliver and consume private and public cloud computing on your terms, with common management experiences across your hybrid environments. </a:t>
            </a:r>
          </a:p>
          <a:p>
            <a:pPr defTabSz="895743">
              <a:spcBef>
                <a:spcPct val="0"/>
              </a:spcBef>
              <a:spcAft>
                <a:spcPts val="332"/>
              </a:spcAft>
            </a:pPr>
            <a:endParaRPr lang="en-US" dirty="0"/>
          </a:p>
          <a:p>
            <a:pPr lvl="2" defTabSz="895743">
              <a:spcBef>
                <a:spcPct val="0"/>
              </a:spcBef>
              <a:spcAft>
                <a:spcPts val="332"/>
              </a:spcAft>
            </a:pPr>
            <a:r>
              <a:rPr lang="en-US" b="1" i="1" dirty="0"/>
              <a:t>Flexibility with delegation and control</a:t>
            </a:r>
            <a:endParaRPr lang="en-US" dirty="0"/>
          </a:p>
          <a:p>
            <a:pPr marL="222223" lvl="2" indent="0" defTabSz="895743">
              <a:spcBef>
                <a:spcPct val="0"/>
              </a:spcBef>
              <a:spcAft>
                <a:spcPts val="332"/>
              </a:spcAft>
              <a:buNone/>
            </a:pPr>
            <a:r>
              <a:rPr lang="en-US" dirty="0"/>
              <a:t>Construct and manage clouds across multiple customer datacenters, multiple infrastructures (e.g. Microsoft &amp; VMware), and service providers (e.g. Windows Azure). Create and allocate logically distinct clouds in alignment with business goals – for e.g. business requirements might dictate that a marketing cloud has a different service level versus a finance cloud. Provide delegated authority and tools to enable self-service flexibility for your business. Virtual Machine Manager enables these capabilities. </a:t>
            </a:r>
          </a:p>
          <a:p>
            <a:pPr marL="222223" lvl="2" indent="0" defTabSz="895743">
              <a:spcBef>
                <a:spcPct val="0"/>
              </a:spcBef>
              <a:spcAft>
                <a:spcPts val="332"/>
              </a:spcAft>
              <a:buNone/>
            </a:pPr>
            <a:r>
              <a:rPr lang="en-US" b="1" i="1" dirty="0"/>
              <a:t> </a:t>
            </a:r>
            <a:endParaRPr lang="en-US" dirty="0"/>
          </a:p>
          <a:p>
            <a:pPr lvl="2" defTabSz="895743">
              <a:spcBef>
                <a:spcPct val="0"/>
              </a:spcBef>
              <a:spcAft>
                <a:spcPts val="332"/>
              </a:spcAft>
            </a:pPr>
            <a:r>
              <a:rPr lang="en-US" b="1" i="1" dirty="0"/>
              <a:t>Common console across clouds </a:t>
            </a:r>
            <a:endParaRPr lang="en-US" dirty="0"/>
          </a:p>
          <a:p>
            <a:pPr marL="222223" lvl="2" indent="0" defTabSz="895743">
              <a:spcBef>
                <a:spcPct val="0"/>
              </a:spcBef>
              <a:spcAft>
                <a:spcPts val="332"/>
              </a:spcAft>
              <a:buNone/>
            </a:pPr>
            <a:r>
              <a:rPr lang="en-US" dirty="0"/>
              <a:t>System Center cloud and datacenter management solutions empower your application and service owners with a common self-service experience across private cloud and public cloud. With “Project </a:t>
            </a:r>
            <a:r>
              <a:rPr lang="en-US" dirty="0" err="1"/>
              <a:t>Concero</a:t>
            </a:r>
            <a:r>
              <a:rPr lang="en-US" dirty="0"/>
              <a:t>”, we give you full visibility and control of your Windows Azure and Virtual Machine Manager deployed applications, so you can confidently adopt Windows Azure as your Platform as a Service (</a:t>
            </a:r>
            <a:r>
              <a:rPr lang="en-US" dirty="0" err="1"/>
              <a:t>PaaS</a:t>
            </a:r>
            <a:r>
              <a:rPr lang="en-US" dirty="0"/>
              <a:t>) choice. </a:t>
            </a:r>
          </a:p>
          <a:p>
            <a:pPr marL="222223" lvl="2" indent="0" defTabSz="895743">
              <a:spcBef>
                <a:spcPct val="0"/>
              </a:spcBef>
              <a:spcAft>
                <a:spcPts val="332"/>
              </a:spcAft>
              <a:buNone/>
            </a:pPr>
            <a:endParaRPr lang="en-US" dirty="0"/>
          </a:p>
          <a:p>
            <a:pPr lvl="2" defTabSz="895743">
              <a:spcBef>
                <a:spcPct val="0"/>
              </a:spcBef>
              <a:spcAft>
                <a:spcPts val="332"/>
              </a:spcAft>
            </a:pPr>
            <a:r>
              <a:rPr lang="en-US" b="1" i="1" dirty="0"/>
              <a:t>Physical, virtual &amp; cloud management</a:t>
            </a:r>
            <a:endParaRPr lang="en-US" dirty="0"/>
          </a:p>
          <a:p>
            <a:pPr marL="222223" lvl="2" indent="0" defTabSz="895743">
              <a:spcBef>
                <a:spcPct val="0"/>
              </a:spcBef>
              <a:spcAft>
                <a:spcPts val="332"/>
              </a:spcAft>
              <a:buNone/>
            </a:pPr>
            <a:r>
              <a:rPr lang="en-US" dirty="0"/>
              <a:t>System Center has historically been known for physical and virtual management in the datacenter. You can now use your familiar on-premises System Center Operations Manager to monitor your Windows Azure applications (Windows Azure Application Monitoring Management Pack is in RC status now) – thus extending your common management experience to the cloud. With System Center 2012, we’re delivering on a number of unique management experiences for your private cloud. We believe  “hybrid” environments will be the norm over the next few years. A common management toolset with integrated Physical, Virtual, </a:t>
            </a:r>
            <a:r>
              <a:rPr lang="en-US" dirty="0" err="1"/>
              <a:t>IaaS</a:t>
            </a:r>
            <a:r>
              <a:rPr lang="en-US" dirty="0"/>
              <a:t> &amp; </a:t>
            </a:r>
            <a:r>
              <a:rPr lang="en-US" dirty="0" err="1"/>
              <a:t>PaaS</a:t>
            </a:r>
            <a:r>
              <a:rPr lang="en-US" dirty="0"/>
              <a:t> management will help you optimize ROI.</a:t>
            </a:r>
          </a:p>
          <a:p>
            <a:pPr defTabSz="895743">
              <a:spcBef>
                <a:spcPct val="0"/>
              </a:spcBef>
            </a:pPr>
            <a:endParaRPr lang="en-US" dirty="0"/>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9866F1-DF52-41B8-BEBE-D2BA4318264A}" type="slidenum">
              <a:rPr lang="en-US">
                <a:solidFill>
                  <a:srgbClr val="000000"/>
                </a:solidFill>
                <a:cs typeface="Arial" charset="0"/>
              </a:rPr>
              <a:pPr fontAlgn="base">
                <a:spcBef>
                  <a:spcPct val="0"/>
                </a:spcBef>
                <a:spcAft>
                  <a:spcPct val="0"/>
                </a:spcAft>
              </a:pPr>
              <a:t>10</a:t>
            </a:fld>
            <a:endParaRPr lang="en-US">
              <a:solidFill>
                <a:srgbClr val="000000"/>
              </a:solidFill>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12:26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4.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7" y="2265474"/>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3" y="4703875"/>
            <a:ext cx="10242551"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7" indent="0" algn="ctr">
              <a:buNone/>
              <a:defRPr>
                <a:solidFill>
                  <a:schemeClr val="tx1">
                    <a:tint val="75000"/>
                  </a:schemeClr>
                </a:solidFill>
              </a:defRPr>
            </a:lvl6pPr>
            <a:lvl7pPr marL="2742861" indent="0" algn="ctr">
              <a:buNone/>
              <a:defRPr>
                <a:solidFill>
                  <a:schemeClr val="tx1">
                    <a:tint val="75000"/>
                  </a:schemeClr>
                </a:solidFill>
              </a:defRPr>
            </a:lvl7pPr>
            <a:lvl8pPr marL="3200005" indent="0" algn="ctr">
              <a:buNone/>
              <a:defRPr>
                <a:solidFill>
                  <a:schemeClr val="tx1">
                    <a:tint val="75000"/>
                  </a:schemeClr>
                </a:solidFill>
              </a:defRPr>
            </a:lvl8pPr>
            <a:lvl9pPr marL="3657148"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3" y="1447799"/>
            <a:ext cx="11149013" cy="2000548"/>
          </a:xfrm>
        </p:spPr>
        <p:txBody>
          <a:bodyPr/>
          <a:lstStyle>
            <a:lvl1pPr marL="460335" indent="-460335">
              <a:lnSpc>
                <a:spcPct val="90000"/>
              </a:lnSpc>
              <a:buFontTx/>
              <a:buBlip>
                <a:blip r:embed="rId2"/>
              </a:buBlip>
              <a:defRPr/>
            </a:lvl1pPr>
            <a:lvl2pPr marL="855593" indent="-395256">
              <a:lnSpc>
                <a:spcPct val="90000"/>
              </a:lnSpc>
              <a:buFontTx/>
              <a:buBlip>
                <a:blip r:embed="rId2"/>
              </a:buBlip>
              <a:defRPr/>
            </a:lvl2pPr>
            <a:lvl3pPr marL="1258784" indent="-403191">
              <a:lnSpc>
                <a:spcPct val="90000"/>
              </a:lnSpc>
              <a:buFontTx/>
              <a:buBlip>
                <a:blip r:embed="rId2"/>
              </a:buBlip>
              <a:defRPr/>
            </a:lvl3pPr>
            <a:lvl4pPr marL="1604828" indent="-346046">
              <a:lnSpc>
                <a:spcPct val="90000"/>
              </a:lnSpc>
              <a:buFontTx/>
              <a:buBlip>
                <a:blip r:embed="rId2"/>
              </a:buBlip>
              <a:defRPr/>
            </a:lvl4pPr>
            <a:lvl5pPr marL="1941351" indent="-336522">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4"/>
            <a:ext cx="5486400" cy="1764585"/>
          </a:xfrm>
        </p:spPr>
        <p:txBody>
          <a:bodyPr/>
          <a:lstStyle>
            <a:lvl1pPr marL="339947" indent="-339947">
              <a:lnSpc>
                <a:spcPct val="90000"/>
              </a:lnSpc>
              <a:buFontTx/>
              <a:buBlip>
                <a:blip r:embed="rId2"/>
              </a:buBlip>
              <a:defRPr sz="2800"/>
            </a:lvl1pPr>
            <a:lvl2pPr marL="673282" indent="-325398">
              <a:lnSpc>
                <a:spcPct val="90000"/>
              </a:lnSpc>
              <a:buFontTx/>
              <a:buBlip>
                <a:blip r:embed="rId2"/>
              </a:buBlip>
              <a:defRPr sz="2400"/>
            </a:lvl2pPr>
            <a:lvl3pPr marL="953705" indent="-288360">
              <a:lnSpc>
                <a:spcPct val="90000"/>
              </a:lnSpc>
              <a:buFontTx/>
              <a:buBlip>
                <a:blip r:embed="rId2"/>
              </a:buBlip>
              <a:defRPr sz="2000"/>
            </a:lvl3pPr>
            <a:lvl4pPr marL="1227514" indent="-273809">
              <a:lnSpc>
                <a:spcPct val="90000"/>
              </a:lnSpc>
              <a:buFontTx/>
              <a:buBlip>
                <a:blip r:embed="rId2"/>
              </a:buBlip>
              <a:defRPr sz="1900"/>
            </a:lvl4pPr>
            <a:lvl5pPr marL="1515876" indent="-280423">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4"/>
            <a:ext cx="5486400" cy="1764585"/>
          </a:xfrm>
        </p:spPr>
        <p:txBody>
          <a:bodyPr/>
          <a:lstStyle>
            <a:lvl1pPr marL="347884" indent="-347884">
              <a:lnSpc>
                <a:spcPct val="90000"/>
              </a:lnSpc>
              <a:buFontTx/>
              <a:buBlip>
                <a:blip r:embed="rId2"/>
              </a:buBlip>
              <a:defRPr sz="2800"/>
            </a:lvl1pPr>
            <a:lvl2pPr marL="673282" indent="-339947">
              <a:lnSpc>
                <a:spcPct val="90000"/>
              </a:lnSpc>
              <a:buFontTx/>
              <a:buBlip>
                <a:blip r:embed="rId2"/>
              </a:buBlip>
              <a:defRPr sz="2400"/>
            </a:lvl2pPr>
            <a:lvl3pPr marL="961642" indent="-302911">
              <a:lnSpc>
                <a:spcPct val="90000"/>
              </a:lnSpc>
              <a:buFontTx/>
              <a:buBlip>
                <a:blip r:embed="rId2"/>
              </a:buBlip>
              <a:defRPr sz="2000"/>
            </a:lvl3pPr>
            <a:lvl4pPr marL="1227514" indent="-265873">
              <a:lnSpc>
                <a:spcPct val="90000"/>
              </a:lnSpc>
              <a:buFontTx/>
              <a:buBlip>
                <a:blip r:embed="rId2"/>
              </a:buBlip>
              <a:defRPr sz="1900"/>
            </a:lvl4pPr>
            <a:lvl5pPr marL="1515876" indent="-273809">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06940"/>
            <a:ext cx="5486400" cy="350865"/>
          </a:xfrm>
        </p:spPr>
        <p:txBody>
          <a:bodyPr anchor="b"/>
          <a:lstStyle>
            <a:lvl1pPr marL="0" indent="0">
              <a:lnSpc>
                <a:spcPct val="90000"/>
              </a:lnSpc>
              <a:spcBef>
                <a:spcPts val="0"/>
              </a:spcBef>
              <a:buNone/>
              <a:defRPr sz="2500" b="1"/>
            </a:lvl1pPr>
            <a:lvl2pPr marL="457144" indent="0">
              <a:buNone/>
              <a:defRPr sz="2000" b="1"/>
            </a:lvl2pPr>
            <a:lvl3pPr marL="914287" indent="0">
              <a:buNone/>
              <a:defRPr sz="1900" b="1"/>
            </a:lvl3pPr>
            <a:lvl4pPr marL="1371431" indent="0">
              <a:buNone/>
              <a:defRPr sz="1600" b="1"/>
            </a:lvl4pPr>
            <a:lvl5pPr marL="1828575" indent="0">
              <a:buNone/>
              <a:defRPr sz="1600" b="1"/>
            </a:lvl5pPr>
            <a:lvl6pPr marL="2285717" indent="0">
              <a:buNone/>
              <a:defRPr sz="1600" b="1"/>
            </a:lvl6pPr>
            <a:lvl7pPr marL="2742861" indent="0">
              <a:buNone/>
              <a:defRPr sz="1600" b="1"/>
            </a:lvl7pPr>
            <a:lvl8pPr marL="3200005" indent="0">
              <a:buNone/>
              <a:defRPr sz="1600" b="1"/>
            </a:lvl8pPr>
            <a:lvl9pPr marL="36571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9" y="2133602"/>
            <a:ext cx="5484971" cy="1555297"/>
          </a:xfrm>
        </p:spPr>
        <p:txBody>
          <a:bodyPr/>
          <a:lstStyle>
            <a:lvl1pPr marL="281747" indent="-281747">
              <a:buFontTx/>
              <a:buBlip>
                <a:blip r:embed="rId2"/>
              </a:buBlip>
              <a:defRPr sz="2300"/>
            </a:lvl1pPr>
            <a:lvl2pPr marL="562171" indent="-265873">
              <a:buFontTx/>
              <a:buBlip>
                <a:blip r:embed="rId2"/>
              </a:buBlip>
              <a:defRPr sz="2000"/>
            </a:lvl2pPr>
            <a:lvl3pPr marL="813494" indent="-243387">
              <a:buFontTx/>
              <a:buBlip>
                <a:blip r:embed="rId2"/>
              </a:buBlip>
              <a:defRPr sz="1900"/>
            </a:lvl3pPr>
            <a:lvl4pPr marL="1050267" indent="-228837">
              <a:buFontTx/>
              <a:buBlip>
                <a:blip r:embed="rId2"/>
              </a:buBlip>
              <a:defRPr sz="1700"/>
            </a:lvl4pPr>
            <a:lvl5pPr marL="1279103" indent="-206351">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06940"/>
            <a:ext cx="5486400" cy="350865"/>
          </a:xfrm>
        </p:spPr>
        <p:txBody>
          <a:bodyPr anchor="b"/>
          <a:lstStyle>
            <a:lvl1pPr marL="0" indent="0">
              <a:lnSpc>
                <a:spcPct val="90000"/>
              </a:lnSpc>
              <a:spcBef>
                <a:spcPts val="0"/>
              </a:spcBef>
              <a:buNone/>
              <a:defRPr sz="2500" b="1"/>
            </a:lvl1pPr>
            <a:lvl2pPr marL="457144" indent="0">
              <a:buNone/>
              <a:defRPr sz="2000" b="1"/>
            </a:lvl2pPr>
            <a:lvl3pPr marL="914287" indent="0">
              <a:buNone/>
              <a:defRPr sz="1900" b="1"/>
            </a:lvl3pPr>
            <a:lvl4pPr marL="1371431" indent="0">
              <a:buNone/>
              <a:defRPr sz="1600" b="1"/>
            </a:lvl4pPr>
            <a:lvl5pPr marL="1828575" indent="0">
              <a:buNone/>
              <a:defRPr sz="1600" b="1"/>
            </a:lvl5pPr>
            <a:lvl6pPr marL="2285717" indent="0">
              <a:buNone/>
              <a:defRPr sz="1600" b="1"/>
            </a:lvl6pPr>
            <a:lvl7pPr marL="2742861" indent="0">
              <a:buNone/>
              <a:defRPr sz="1600" b="1"/>
            </a:lvl7pPr>
            <a:lvl8pPr marL="3200005" indent="0">
              <a:buNone/>
              <a:defRPr sz="1600" b="1"/>
            </a:lvl8pPr>
            <a:lvl9pPr marL="36571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1"/>
            <a:ext cx="5486400" cy="1578619"/>
          </a:xfrm>
        </p:spPr>
        <p:txBody>
          <a:bodyPr/>
          <a:lstStyle>
            <a:lvl1pPr marL="296296" indent="-296296">
              <a:buFontTx/>
              <a:buBlip>
                <a:blip r:embed="rId2"/>
              </a:buBlip>
              <a:defRPr sz="2300"/>
            </a:lvl1pPr>
            <a:lvl2pPr marL="570107" indent="-273809">
              <a:buFontTx/>
              <a:buBlip>
                <a:blip r:embed="rId2"/>
              </a:buBlip>
              <a:defRPr sz="2000"/>
            </a:lvl2pPr>
            <a:lvl3pPr marL="821430" indent="-244709">
              <a:buFontTx/>
              <a:buBlip>
                <a:blip r:embed="rId2"/>
              </a:buBlip>
              <a:defRPr sz="1900"/>
            </a:lvl3pPr>
            <a:lvl4pPr marL="1050267" indent="-236773">
              <a:buFontTx/>
              <a:buBlip>
                <a:blip r:embed="rId2"/>
              </a:buBlip>
              <a:defRPr sz="1700"/>
            </a:lvl4pPr>
            <a:lvl5pPr marL="1279103" indent="-220900">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189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769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2"/>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2"/>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6"/>
            <a:ext cx="12188826" cy="619125"/>
          </a:xfrm>
          <a:solidFill>
            <a:srgbClr val="FFFF99"/>
          </a:solidFill>
        </p:spPr>
        <p:txBody>
          <a:bodyPr wrap="square" lIns="152381" tIns="76189" rIns="152381" bIns="76189" anchor="b" anchorCtr="0">
            <a:noAutofit/>
          </a:bodyPr>
          <a:lstStyle>
            <a:lvl1pPr algn="r">
              <a:buFont typeface="Arial" pitchFamily="34" charset="0"/>
              <a:buNone/>
              <a:defRPr spc="-51"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9" name="Rectangle 8"/>
          <p:cNvSpPr/>
          <p:nvPr userDrawn="1"/>
        </p:nvSpPr>
        <p:spPr>
          <a:xfrm>
            <a:off x="4416" y="0"/>
            <a:ext cx="12188825" cy="6858000"/>
          </a:xfrm>
          <a:prstGeom prst="rect">
            <a:avLst/>
          </a:prstGeom>
          <a:gradFill>
            <a:gsLst>
              <a:gs pos="0">
                <a:srgbClr val="ABD9E9"/>
              </a:gs>
              <a:gs pos="100000">
                <a:srgbClr val="41C4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fontAlgn="auto">
              <a:spcBef>
                <a:spcPts val="0"/>
              </a:spcBef>
              <a:spcAft>
                <a:spcPts val="0"/>
              </a:spcAft>
            </a:pPr>
            <a:endParaRPr lang="en-US" dirty="0">
              <a:solidFill>
                <a:prstClr val="white"/>
              </a:solidFill>
            </a:endParaRPr>
          </a:p>
        </p:txBody>
      </p:sp>
      <p:sp>
        <p:nvSpPr>
          <p:cNvPr id="6" name="Slide Number Placeholder 5"/>
          <p:cNvSpPr>
            <a:spLocks noGrp="1"/>
          </p:cNvSpPr>
          <p:nvPr>
            <p:ph type="sldNum" sz="quarter" idx="12"/>
          </p:nvPr>
        </p:nvSpPr>
        <p:spPr>
          <a:xfrm>
            <a:off x="8986167" y="6492880"/>
            <a:ext cx="3128465" cy="365125"/>
          </a:xfrm>
          <a:prstGeom prst="rect">
            <a:avLst/>
          </a:prstGeom>
        </p:spPr>
        <p:txBody>
          <a:bodyPr lIns="91432" tIns="45717" rIns="91432" bIns="45717"/>
          <a:lstStyle/>
          <a:p>
            <a:r>
              <a:rPr lang="en-US" dirty="0" smtClean="0">
                <a:solidFill>
                  <a:srgbClr val="000000"/>
                </a:solidFill>
              </a:rPr>
              <a:t>Slide </a:t>
            </a:r>
            <a:fld id="{40E23B03-6AFE-40A9-BC2C-E89E0B2C5091}" type="slidenum">
              <a:rPr lang="en-US" smtClean="0">
                <a:solidFill>
                  <a:srgbClr val="000000"/>
                </a:solidFill>
              </a:rPr>
              <a:pPr/>
              <a:t>‹#›</a:t>
            </a:fld>
            <a:endParaRPr lang="en-US" dirty="0">
              <a:solidFill>
                <a:srgbClr val="000000"/>
              </a:solidFill>
            </a:endParaRPr>
          </a:p>
        </p:txBody>
      </p:sp>
      <p:sp>
        <p:nvSpPr>
          <p:cNvPr id="7" name="Title 1"/>
          <p:cNvSpPr>
            <a:spLocks noGrp="1"/>
          </p:cNvSpPr>
          <p:nvPr>
            <p:ph type="title"/>
          </p:nvPr>
        </p:nvSpPr>
        <p:spPr>
          <a:xfrm>
            <a:off x="229083" y="295072"/>
            <a:ext cx="9826699" cy="609397"/>
          </a:xfrm>
        </p:spPr>
        <p:txBody>
          <a:bodyPr/>
          <a:lstStyle>
            <a:lvl1pPr>
              <a:defRPr>
                <a:solidFill>
                  <a:schemeClr val="bg1"/>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609441" y="1295403"/>
            <a:ext cx="10969943" cy="20005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809" y="190503"/>
            <a:ext cx="1122370" cy="950476"/>
          </a:xfrm>
          <a:prstGeom prst="rect">
            <a:avLst/>
          </a:prstGeom>
          <a:noFill/>
          <a:ln>
            <a:noFill/>
          </a:ln>
        </p:spPr>
      </p:pic>
      <p:pic>
        <p:nvPicPr>
          <p:cNvPr id="13" name="Picture 12"/>
          <p:cNvPicPr>
            <a:picLocks noChangeAspect="1"/>
          </p:cNvPicPr>
          <p:nvPr userDrawn="1"/>
        </p:nvPicPr>
        <p:blipFill>
          <a:blip r:embed="rId3" cstate="print">
            <a:lum bright="60000"/>
            <a:extLst>
              <a:ext uri="{28A0092B-C50C-407E-A947-70E740481C1C}">
                <a14:useLocalDpi xmlns:a14="http://schemas.microsoft.com/office/drawing/2010/main" val="0"/>
              </a:ext>
            </a:extLst>
          </a:blip>
          <a:stretch>
            <a:fillRect/>
          </a:stretch>
        </p:blipFill>
        <p:spPr>
          <a:xfrm>
            <a:off x="203153" y="6570173"/>
            <a:ext cx="835469" cy="137167"/>
          </a:xfrm>
          <a:prstGeom prst="rect">
            <a:avLst/>
          </a:prstGeom>
          <a:noFill/>
          <a:ln>
            <a:noFill/>
          </a:ln>
        </p:spPr>
      </p:pic>
    </p:spTree>
    <p:extLst>
      <p:ext uri="{BB962C8B-B14F-4D97-AF65-F5344CB8AC3E}">
        <p14:creationId xmlns:p14="http://schemas.microsoft.com/office/powerpoint/2010/main" val="1704135221"/>
      </p:ext>
    </p:extLst>
  </p:cSld>
  <p:clrMapOvr>
    <a:masterClrMapping/>
  </p:clrMapOvr>
  <p:transition spd="med">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3" y="4876802"/>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3" y="2431026"/>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5" y="4191002"/>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7" indent="0" algn="ctr">
              <a:buNone/>
              <a:defRPr>
                <a:solidFill>
                  <a:schemeClr val="tx1">
                    <a:tint val="75000"/>
                  </a:schemeClr>
                </a:solidFill>
              </a:defRPr>
            </a:lvl6pPr>
            <a:lvl7pPr marL="2742861" indent="0" algn="ctr">
              <a:buNone/>
              <a:defRPr>
                <a:solidFill>
                  <a:schemeClr val="tx1">
                    <a:tint val="75000"/>
                  </a:schemeClr>
                </a:solidFill>
              </a:defRPr>
            </a:lvl7pPr>
            <a:lvl8pPr marL="3200005" indent="0" algn="ctr">
              <a:buNone/>
              <a:defRPr>
                <a:solidFill>
                  <a:schemeClr val="tx1">
                    <a:tint val="75000"/>
                  </a:schemeClr>
                </a:solidFill>
              </a:defRPr>
            </a:lvl8pPr>
            <a:lvl9pPr marL="3657148"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6"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224098033"/>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5083526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9753461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76868798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60417346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86100508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74843298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719539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549501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55049"/>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5" y="4189146"/>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7" indent="0" algn="ctr">
              <a:buNone/>
              <a:defRPr>
                <a:solidFill>
                  <a:schemeClr val="tx1">
                    <a:tint val="75000"/>
                  </a:schemeClr>
                </a:solidFill>
              </a:defRPr>
            </a:lvl6pPr>
            <a:lvl7pPr marL="2742861" indent="0" algn="ctr">
              <a:buNone/>
              <a:defRPr>
                <a:solidFill>
                  <a:schemeClr val="tx1">
                    <a:tint val="75000"/>
                  </a:schemeClr>
                </a:solidFill>
              </a:defRPr>
            </a:lvl7pPr>
            <a:lvl8pPr marL="3200005" indent="0" algn="ctr">
              <a:buNone/>
              <a:defRPr>
                <a:solidFill>
                  <a:schemeClr val="tx1">
                    <a:tint val="75000"/>
                  </a:schemeClr>
                </a:solidFill>
              </a:defRPr>
            </a:lvl8pPr>
            <a:lvl9pPr marL="3657148"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3" y="4876802"/>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5058986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551005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1408050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187895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40091428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03183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52601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75854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440711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32140470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3" y="1644651"/>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smtClean="0">
              <a:solidFill>
                <a:srgbClr val="FFFFFF">
                  <a:alpha val="99000"/>
                </a:srgbClr>
              </a:solidFill>
            </a:endParaRPr>
          </a:p>
        </p:txBody>
      </p:sp>
      <p:sp>
        <p:nvSpPr>
          <p:cNvPr id="2" name="Title 1"/>
          <p:cNvSpPr>
            <a:spLocks noGrp="1"/>
          </p:cNvSpPr>
          <p:nvPr>
            <p:ph type="ctrTitle" hasCustomPrompt="1"/>
          </p:nvPr>
        </p:nvSpPr>
        <p:spPr>
          <a:xfrm>
            <a:off x="969965" y="2265473"/>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3" y="4703874"/>
            <a:ext cx="10242551"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301"/>
            <a:ext cx="2188302" cy="263149"/>
          </a:xfrm>
        </p:spPr>
        <p:txBody>
          <a:bodyPr/>
          <a:lstStyle>
            <a:lvl1pPr marL="0" indent="0">
              <a:buFont typeface="Arial" pitchFamily="34" charset="0"/>
              <a:buNone/>
              <a:defRPr sz="19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971973985"/>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7"/>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5" y="4191002"/>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7" indent="0" algn="ctr">
              <a:buNone/>
              <a:defRPr>
                <a:solidFill>
                  <a:schemeClr val="tx1">
                    <a:tint val="75000"/>
                  </a:schemeClr>
                </a:solidFill>
              </a:defRPr>
            </a:lvl6pPr>
            <a:lvl7pPr marL="2742861" indent="0" algn="ctr">
              <a:buNone/>
              <a:defRPr>
                <a:solidFill>
                  <a:schemeClr val="tx1">
                    <a:tint val="75000"/>
                  </a:schemeClr>
                </a:solidFill>
              </a:defRPr>
            </a:lvl7pPr>
            <a:lvl8pPr marL="3200005" indent="0" algn="ctr">
              <a:buNone/>
              <a:defRPr>
                <a:solidFill>
                  <a:schemeClr val="tx1">
                    <a:tint val="75000"/>
                  </a:schemeClr>
                </a:solidFill>
              </a:defRPr>
            </a:lvl8pPr>
            <a:lvl9pPr marL="3657148"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3" y="4876802"/>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2882157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3" y="243102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55826036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55047"/>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89145"/>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7019341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8291113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92440993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3807013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82567248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1"/>
            <a:ext cx="11149013"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0727573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00548"/>
          </a:xfrm>
        </p:spPr>
        <p:txBody>
          <a:bodyPr/>
          <a:lstStyle>
            <a:lvl1pPr marL="460355" indent="-460355">
              <a:buFontTx/>
              <a:buBlip>
                <a:blip r:embed="rId3"/>
              </a:buBlip>
              <a:defRPr/>
            </a:lvl1pPr>
            <a:lvl2pPr marL="855628" indent="-395272">
              <a:buFontTx/>
              <a:buBlip>
                <a:blip r:embed="rId3"/>
              </a:buBlip>
              <a:defRPr/>
            </a:lvl2pPr>
            <a:lvl3pPr marL="1258836" indent="-403208">
              <a:buFontTx/>
              <a:buBlip>
                <a:blip r:embed="rId3"/>
              </a:buBlip>
              <a:defRPr/>
            </a:lvl3pPr>
            <a:lvl4pPr marL="1604896" indent="-346061">
              <a:buFontTx/>
              <a:buBlip>
                <a:blip r:embed="rId3"/>
              </a:buBlip>
              <a:defRPr/>
            </a:lvl4pPr>
            <a:lvl5pPr marL="1941432" indent="-336536">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6333838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3" y="1447799"/>
            <a:ext cx="11149013" cy="2000548"/>
          </a:xfrm>
        </p:spPr>
        <p:txBody>
          <a:bodyPr/>
          <a:lstStyle>
            <a:lvl1pPr marL="460355" indent="-460355">
              <a:lnSpc>
                <a:spcPct val="90000"/>
              </a:lnSpc>
              <a:buFontTx/>
              <a:buBlip>
                <a:blip r:embed="rId2"/>
              </a:buBlip>
              <a:defRPr/>
            </a:lvl1pPr>
            <a:lvl2pPr marL="855628" indent="-395272">
              <a:lnSpc>
                <a:spcPct val="90000"/>
              </a:lnSpc>
              <a:buFontTx/>
              <a:buBlip>
                <a:blip r:embed="rId2"/>
              </a:buBlip>
              <a:defRPr/>
            </a:lvl2pPr>
            <a:lvl3pPr marL="1258836" indent="-403208">
              <a:lnSpc>
                <a:spcPct val="90000"/>
              </a:lnSpc>
              <a:buFontTx/>
              <a:buBlip>
                <a:blip r:embed="rId2"/>
              </a:buBlip>
              <a:defRPr/>
            </a:lvl3pPr>
            <a:lvl4pPr marL="1604896" indent="-346061">
              <a:lnSpc>
                <a:spcPct val="90000"/>
              </a:lnSpc>
              <a:buFontTx/>
              <a:buBlip>
                <a:blip r:embed="rId2"/>
              </a:buBlip>
              <a:defRPr/>
            </a:lvl4pPr>
            <a:lvl5pPr marL="1941432" indent="-336536">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247241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2"/>
            <a:ext cx="5486400" cy="1764585"/>
          </a:xfrm>
        </p:spPr>
        <p:txBody>
          <a:bodyPr/>
          <a:lstStyle>
            <a:lvl1pPr marL="339962" indent="-339962">
              <a:lnSpc>
                <a:spcPct val="90000"/>
              </a:lnSpc>
              <a:buFontTx/>
              <a:buBlip>
                <a:blip r:embed="rId2"/>
              </a:buBlip>
              <a:defRPr sz="2800"/>
            </a:lvl1pPr>
            <a:lvl2pPr marL="673310" indent="-325411">
              <a:lnSpc>
                <a:spcPct val="90000"/>
              </a:lnSpc>
              <a:buFontTx/>
              <a:buBlip>
                <a:blip r:embed="rId2"/>
              </a:buBlip>
              <a:defRPr sz="2400"/>
            </a:lvl2pPr>
            <a:lvl3pPr marL="953745" indent="-288372">
              <a:lnSpc>
                <a:spcPct val="90000"/>
              </a:lnSpc>
              <a:buFontTx/>
              <a:buBlip>
                <a:blip r:embed="rId2"/>
              </a:buBlip>
              <a:defRPr sz="2000"/>
            </a:lvl3pPr>
            <a:lvl4pPr marL="1227566" indent="-273821">
              <a:lnSpc>
                <a:spcPct val="90000"/>
              </a:lnSpc>
              <a:buFontTx/>
              <a:buBlip>
                <a:blip r:embed="rId2"/>
              </a:buBlip>
              <a:defRPr sz="1900"/>
            </a:lvl4pPr>
            <a:lvl5pPr marL="1515939" indent="-280435">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2"/>
            <a:ext cx="5486400" cy="1764585"/>
          </a:xfrm>
        </p:spPr>
        <p:txBody>
          <a:bodyPr/>
          <a:lstStyle>
            <a:lvl1pPr marL="347899" indent="-347899">
              <a:lnSpc>
                <a:spcPct val="90000"/>
              </a:lnSpc>
              <a:buFontTx/>
              <a:buBlip>
                <a:blip r:embed="rId2"/>
              </a:buBlip>
              <a:defRPr sz="2800"/>
            </a:lvl1pPr>
            <a:lvl2pPr marL="673310" indent="-339962">
              <a:lnSpc>
                <a:spcPct val="90000"/>
              </a:lnSpc>
              <a:buFontTx/>
              <a:buBlip>
                <a:blip r:embed="rId2"/>
              </a:buBlip>
              <a:defRPr sz="2400"/>
            </a:lvl2pPr>
            <a:lvl3pPr marL="961682" indent="-302923">
              <a:lnSpc>
                <a:spcPct val="90000"/>
              </a:lnSpc>
              <a:buFontTx/>
              <a:buBlip>
                <a:blip r:embed="rId2"/>
              </a:buBlip>
              <a:defRPr sz="2000"/>
            </a:lvl3pPr>
            <a:lvl4pPr marL="1227566" indent="-265885">
              <a:lnSpc>
                <a:spcPct val="90000"/>
              </a:lnSpc>
              <a:buFontTx/>
              <a:buBlip>
                <a:blip r:embed="rId2"/>
              </a:buBlip>
              <a:defRPr sz="1900"/>
            </a:lvl4pPr>
            <a:lvl5pPr marL="1515939" indent="-273821">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871426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7"/>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5" y="4191002"/>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7" indent="0" algn="ctr">
              <a:buNone/>
              <a:defRPr>
                <a:solidFill>
                  <a:schemeClr val="tx1">
                    <a:tint val="75000"/>
                  </a:schemeClr>
                </a:solidFill>
              </a:defRPr>
            </a:lvl6pPr>
            <a:lvl7pPr marL="2742861" indent="0" algn="ctr">
              <a:buNone/>
              <a:defRPr>
                <a:solidFill>
                  <a:schemeClr val="tx1">
                    <a:tint val="75000"/>
                  </a:schemeClr>
                </a:solidFill>
              </a:defRPr>
            </a:lvl7pPr>
            <a:lvl8pPr marL="3200005" indent="0" algn="ctr">
              <a:buNone/>
              <a:defRPr>
                <a:solidFill>
                  <a:schemeClr val="tx1">
                    <a:tint val="75000"/>
                  </a:schemeClr>
                </a:solidFill>
              </a:defRPr>
            </a:lvl8pPr>
            <a:lvl9pPr marL="3657148"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3" y="4876802"/>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911978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1"/>
            <a:ext cx="5484971" cy="1555297"/>
          </a:xfrm>
        </p:spPr>
        <p:txBody>
          <a:bodyPr/>
          <a:lstStyle>
            <a:lvl1pPr marL="281759" indent="-281759">
              <a:buFontTx/>
              <a:buBlip>
                <a:blip r:embed="rId2"/>
              </a:buBlip>
              <a:defRPr sz="2300"/>
            </a:lvl1pPr>
            <a:lvl2pPr marL="562195" indent="-265885">
              <a:buFontTx/>
              <a:buBlip>
                <a:blip r:embed="rId2"/>
              </a:buBlip>
              <a:defRPr sz="2000"/>
            </a:lvl2pPr>
            <a:lvl3pPr marL="813528" indent="-243397">
              <a:buFontTx/>
              <a:buBlip>
                <a:blip r:embed="rId2"/>
              </a:buBlip>
              <a:defRPr sz="1900"/>
            </a:lvl3pPr>
            <a:lvl4pPr marL="1050311" indent="-228847">
              <a:buFontTx/>
              <a:buBlip>
                <a:blip r:embed="rId2"/>
              </a:buBlip>
              <a:defRPr sz="1700"/>
            </a:lvl4pPr>
            <a:lvl5pPr marL="1279156" indent="-20635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1"/>
            <a:ext cx="5486400" cy="1578619"/>
          </a:xfrm>
        </p:spPr>
        <p:txBody>
          <a:bodyPr/>
          <a:lstStyle>
            <a:lvl1pPr marL="296308" indent="-296308">
              <a:buFontTx/>
              <a:buBlip>
                <a:blip r:embed="rId2"/>
              </a:buBlip>
              <a:defRPr sz="2300"/>
            </a:lvl1pPr>
            <a:lvl2pPr marL="570131" indent="-273821">
              <a:buFontTx/>
              <a:buBlip>
                <a:blip r:embed="rId2"/>
              </a:buBlip>
              <a:defRPr sz="2000"/>
            </a:lvl2pPr>
            <a:lvl3pPr marL="821464" indent="-244720">
              <a:buFontTx/>
              <a:buBlip>
                <a:blip r:embed="rId2"/>
              </a:buBlip>
              <a:defRPr sz="1900"/>
            </a:lvl3pPr>
            <a:lvl4pPr marL="1050311" indent="-236783">
              <a:buFontTx/>
              <a:buBlip>
                <a:blip r:embed="rId2"/>
              </a:buBlip>
              <a:defRPr sz="1700"/>
            </a:lvl4pPr>
            <a:lvl5pPr marL="1279156" indent="-22090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270124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68027148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56624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2411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61123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0"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8"/>
            <a:ext cx="4114800" cy="443199"/>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61" fontAlgn="base">
                <a:spcBef>
                  <a:spcPct val="0"/>
                </a:spcBef>
                <a:spcAft>
                  <a:spcPct val="0"/>
                </a:spcAft>
              </a:pPr>
              <a:endParaRPr lang="en-US" sz="23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defTabSz="914325"/>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2" y="3004651"/>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7" y="2769643"/>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3" y="497189"/>
            <a:ext cx="2271292" cy="811495"/>
          </a:xfrm>
          <a:prstGeom prst="rect">
            <a:avLst/>
          </a:prstGeom>
        </p:spPr>
      </p:pic>
    </p:spTree>
    <p:extLst>
      <p:ext uri="{BB962C8B-B14F-4D97-AF65-F5344CB8AC3E}">
        <p14:creationId xmlns:p14="http://schemas.microsoft.com/office/powerpoint/2010/main" val="332031716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627008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6"/>
            <a:ext cx="12188826" cy="619125"/>
          </a:xfrm>
          <a:solidFill>
            <a:srgbClr val="FFFF99"/>
          </a:solidFill>
        </p:spPr>
        <p:txBody>
          <a:bodyPr wrap="square" lIns="152388" tIns="76193" rIns="152388" bIns="76193" anchor="b" anchorCtr="0">
            <a:noAutofit/>
          </a:bodyPr>
          <a:lstStyle>
            <a:lvl1pPr algn="r">
              <a:buFont typeface="Arial" pitchFamily="34" charset="0"/>
              <a:buNone/>
              <a:defRPr spc="-51"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39304955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7"/>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5" y="4191002"/>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7" indent="0" algn="ctr">
              <a:buNone/>
              <a:defRPr>
                <a:solidFill>
                  <a:schemeClr val="tx1">
                    <a:tint val="75000"/>
                  </a:schemeClr>
                </a:solidFill>
              </a:defRPr>
            </a:lvl6pPr>
            <a:lvl7pPr marL="2742861" indent="0" algn="ctr">
              <a:buNone/>
              <a:defRPr>
                <a:solidFill>
                  <a:schemeClr val="tx1">
                    <a:tint val="75000"/>
                  </a:schemeClr>
                </a:solidFill>
              </a:defRPr>
            </a:lvl7pPr>
            <a:lvl8pPr marL="3200005" indent="0" algn="ctr">
              <a:buNone/>
              <a:defRPr>
                <a:solidFill>
                  <a:schemeClr val="tx1">
                    <a:tint val="75000"/>
                  </a:schemeClr>
                </a:solidFill>
              </a:defRPr>
            </a:lvl8pPr>
            <a:lvl9pPr marL="3657148"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3" y="4876802"/>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8803007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7"/>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5" y="4191002"/>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7" indent="0" algn="ctr">
              <a:buNone/>
              <a:defRPr>
                <a:solidFill>
                  <a:schemeClr val="tx1">
                    <a:tint val="75000"/>
                  </a:schemeClr>
                </a:solidFill>
              </a:defRPr>
            </a:lvl6pPr>
            <a:lvl7pPr marL="2742861" indent="0" algn="ctr">
              <a:buNone/>
              <a:defRPr>
                <a:solidFill>
                  <a:schemeClr val="tx1">
                    <a:tint val="75000"/>
                  </a:schemeClr>
                </a:solidFill>
              </a:defRPr>
            </a:lvl7pPr>
            <a:lvl8pPr marL="3200005" indent="0" algn="ctr">
              <a:buNone/>
              <a:defRPr>
                <a:solidFill>
                  <a:schemeClr val="tx1">
                    <a:tint val="75000"/>
                  </a:schemeClr>
                </a:solidFill>
              </a:defRPr>
            </a:lvl8pPr>
            <a:lvl9pPr marL="3657148"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3" y="4876802"/>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026695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2"/>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2"/>
            <a:ext cx="11149013"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2"/>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00548"/>
          </a:xfrm>
        </p:spPr>
        <p:txBody>
          <a:bodyPr/>
          <a:lstStyle>
            <a:lvl1pPr marL="460335" indent="-460335">
              <a:buFontTx/>
              <a:buBlip>
                <a:blip r:embed="rId3"/>
              </a:buBlip>
              <a:defRPr/>
            </a:lvl1pPr>
            <a:lvl2pPr marL="855593" indent="-395256">
              <a:buFontTx/>
              <a:buBlip>
                <a:blip r:embed="rId3"/>
              </a:buBlip>
              <a:defRPr/>
            </a:lvl2pPr>
            <a:lvl3pPr marL="1258784" indent="-403191">
              <a:buFontTx/>
              <a:buBlip>
                <a:blip r:embed="rId3"/>
              </a:buBlip>
              <a:defRPr/>
            </a:lvl3pPr>
            <a:lvl4pPr marL="1604828" indent="-346046">
              <a:buFontTx/>
              <a:buBlip>
                <a:blip r:embed="rId3"/>
              </a:buBlip>
              <a:defRPr/>
            </a:lvl4pPr>
            <a:lvl5pPr marL="1941351" indent="-336522">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23044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2.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1.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1.jpe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2"/>
            <a:ext cx="11149013" cy="60939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2"/>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40" r:id="rId1"/>
    <p:sldLayoutId id="2147483695" r:id="rId2"/>
    <p:sldLayoutId id="2147483726" r:id="rId3"/>
    <p:sldLayoutId id="2147483722" r:id="rId4"/>
    <p:sldLayoutId id="2147483727" r:id="rId5"/>
    <p:sldLayoutId id="2147483733" r:id="rId6"/>
    <p:sldLayoutId id="2147483734" r:id="rId7"/>
    <p:sldLayoutId id="2147483696" r:id="rId8"/>
    <p:sldLayoutId id="2147483731" r:id="rId9"/>
    <p:sldLayoutId id="2147483697" r:id="rId10"/>
    <p:sldLayoutId id="2147483698" r:id="rId11"/>
    <p:sldLayoutId id="2147483699" r:id="rId12"/>
    <p:sldLayoutId id="2147483700" r:id="rId13"/>
    <p:sldLayoutId id="2147483701" r:id="rId14"/>
    <p:sldLayoutId id="2147483728" r:id="rId15"/>
    <p:sldLayoutId id="2147483735" r:id="rId16"/>
    <p:sldLayoutId id="2147483703" r:id="rId17"/>
    <p:sldLayoutId id="2147483704" r:id="rId18"/>
    <p:sldLayoutId id="2147483742" r:id="rId19"/>
  </p:sldLayoutIdLst>
  <p:transition>
    <p:fade/>
  </p:transition>
  <p:txStyles>
    <p:titleStyle>
      <a:lvl1pPr algn="l" defTabSz="914287"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35" indent="-460335" algn="l" defTabSz="914287"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593" indent="-395256" algn="l" defTabSz="914287"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784" indent="-403191" algn="l" defTabSz="914287"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828" indent="-346046" algn="l" defTabSz="914287"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351" indent="-336522" algn="l" defTabSz="914287"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291" indent="-228572" algn="l" defTabSz="91428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3" indent="-228572" algn="l" defTabSz="91428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7" indent="-228572" algn="l" defTabSz="91428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7" rtl="0" eaLnBrk="1" latinLnBrk="0" hangingPunct="1">
        <a:defRPr sz="1900" kern="1200">
          <a:solidFill>
            <a:schemeClr val="tx1"/>
          </a:solidFill>
          <a:latin typeface="+mn-lt"/>
          <a:ea typeface="+mn-ea"/>
          <a:cs typeface="+mn-cs"/>
        </a:defRPr>
      </a:lvl1pPr>
      <a:lvl2pPr marL="457144" algn="l" defTabSz="914287" rtl="0" eaLnBrk="1" latinLnBrk="0" hangingPunct="1">
        <a:defRPr sz="1900" kern="1200">
          <a:solidFill>
            <a:schemeClr val="tx1"/>
          </a:solidFill>
          <a:latin typeface="+mn-lt"/>
          <a:ea typeface="+mn-ea"/>
          <a:cs typeface="+mn-cs"/>
        </a:defRPr>
      </a:lvl2pPr>
      <a:lvl3pPr marL="914287" algn="l" defTabSz="914287" rtl="0" eaLnBrk="1" latinLnBrk="0" hangingPunct="1">
        <a:defRPr sz="1900" kern="1200">
          <a:solidFill>
            <a:schemeClr val="tx1"/>
          </a:solidFill>
          <a:latin typeface="+mn-lt"/>
          <a:ea typeface="+mn-ea"/>
          <a:cs typeface="+mn-cs"/>
        </a:defRPr>
      </a:lvl3pPr>
      <a:lvl4pPr marL="1371431" algn="l" defTabSz="914287" rtl="0" eaLnBrk="1" latinLnBrk="0" hangingPunct="1">
        <a:defRPr sz="1900" kern="1200">
          <a:solidFill>
            <a:schemeClr val="tx1"/>
          </a:solidFill>
          <a:latin typeface="+mn-lt"/>
          <a:ea typeface="+mn-ea"/>
          <a:cs typeface="+mn-cs"/>
        </a:defRPr>
      </a:lvl4pPr>
      <a:lvl5pPr marL="1828575" algn="l" defTabSz="914287" rtl="0" eaLnBrk="1" latinLnBrk="0" hangingPunct="1">
        <a:defRPr sz="1900" kern="1200">
          <a:solidFill>
            <a:schemeClr val="tx1"/>
          </a:solidFill>
          <a:latin typeface="+mn-lt"/>
          <a:ea typeface="+mn-ea"/>
          <a:cs typeface="+mn-cs"/>
        </a:defRPr>
      </a:lvl5pPr>
      <a:lvl6pPr marL="2285717" algn="l" defTabSz="914287" rtl="0" eaLnBrk="1" latinLnBrk="0" hangingPunct="1">
        <a:defRPr sz="1900" kern="1200">
          <a:solidFill>
            <a:schemeClr val="tx1"/>
          </a:solidFill>
          <a:latin typeface="+mn-lt"/>
          <a:ea typeface="+mn-ea"/>
          <a:cs typeface="+mn-cs"/>
        </a:defRPr>
      </a:lvl6pPr>
      <a:lvl7pPr marL="2742861" algn="l" defTabSz="914287" rtl="0" eaLnBrk="1" latinLnBrk="0" hangingPunct="1">
        <a:defRPr sz="1900" kern="1200">
          <a:solidFill>
            <a:schemeClr val="tx1"/>
          </a:solidFill>
          <a:latin typeface="+mn-lt"/>
          <a:ea typeface="+mn-ea"/>
          <a:cs typeface="+mn-cs"/>
        </a:defRPr>
      </a:lvl7pPr>
      <a:lvl8pPr marL="3200005" algn="l" defTabSz="914287" rtl="0" eaLnBrk="1" latinLnBrk="0" hangingPunct="1">
        <a:defRPr sz="1900" kern="1200">
          <a:solidFill>
            <a:schemeClr val="tx1"/>
          </a:solidFill>
          <a:latin typeface="+mn-lt"/>
          <a:ea typeface="+mn-ea"/>
          <a:cs typeface="+mn-cs"/>
        </a:defRPr>
      </a:lvl8pPr>
      <a:lvl9pPr marL="3657148" algn="l" defTabSz="91428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3"/>
            <a:ext cx="11149013" cy="609399"/>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Lst>
  <p:transition>
    <p:fade/>
  </p:transition>
  <p:txStyles>
    <p:titleStyle>
      <a:lvl1pPr algn="l" defTabSz="914287"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287" rtl="0" eaLnBrk="1" latinLnBrk="0" hangingPunct="1">
        <a:lnSpc>
          <a:spcPct val="90000"/>
        </a:lnSpc>
        <a:spcBef>
          <a:spcPct val="20000"/>
        </a:spcBef>
        <a:buFont typeface="Arial" pitchFamily="34" charset="0"/>
        <a:buNone/>
        <a:defRPr sz="31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22" indent="-7937" algn="l" defTabSz="914287"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07" indent="-7937" algn="l" defTabSz="91428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3918" indent="7937" algn="l" defTabSz="91428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5929" indent="0" algn="l" defTabSz="91428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291" indent="-228572" algn="l" defTabSz="91428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3" indent="-228572" algn="l" defTabSz="91428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7" indent="-228572" algn="l" defTabSz="91428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7" rtl="0" eaLnBrk="1" latinLnBrk="0" hangingPunct="1">
        <a:defRPr sz="1900" kern="1200">
          <a:solidFill>
            <a:schemeClr val="tx1"/>
          </a:solidFill>
          <a:latin typeface="+mn-lt"/>
          <a:ea typeface="+mn-ea"/>
          <a:cs typeface="+mn-cs"/>
        </a:defRPr>
      </a:lvl1pPr>
      <a:lvl2pPr marL="457144" algn="l" defTabSz="914287" rtl="0" eaLnBrk="1" latinLnBrk="0" hangingPunct="1">
        <a:defRPr sz="1900" kern="1200">
          <a:solidFill>
            <a:schemeClr val="tx1"/>
          </a:solidFill>
          <a:latin typeface="+mn-lt"/>
          <a:ea typeface="+mn-ea"/>
          <a:cs typeface="+mn-cs"/>
        </a:defRPr>
      </a:lvl2pPr>
      <a:lvl3pPr marL="914287" algn="l" defTabSz="914287" rtl="0" eaLnBrk="1" latinLnBrk="0" hangingPunct="1">
        <a:defRPr sz="1900" kern="1200">
          <a:solidFill>
            <a:schemeClr val="tx1"/>
          </a:solidFill>
          <a:latin typeface="+mn-lt"/>
          <a:ea typeface="+mn-ea"/>
          <a:cs typeface="+mn-cs"/>
        </a:defRPr>
      </a:lvl3pPr>
      <a:lvl4pPr marL="1371431" algn="l" defTabSz="914287" rtl="0" eaLnBrk="1" latinLnBrk="0" hangingPunct="1">
        <a:defRPr sz="1900" kern="1200">
          <a:solidFill>
            <a:schemeClr val="tx1"/>
          </a:solidFill>
          <a:latin typeface="+mn-lt"/>
          <a:ea typeface="+mn-ea"/>
          <a:cs typeface="+mn-cs"/>
        </a:defRPr>
      </a:lvl4pPr>
      <a:lvl5pPr marL="1828575" algn="l" defTabSz="914287" rtl="0" eaLnBrk="1" latinLnBrk="0" hangingPunct="1">
        <a:defRPr sz="1900" kern="1200">
          <a:solidFill>
            <a:schemeClr val="tx1"/>
          </a:solidFill>
          <a:latin typeface="+mn-lt"/>
          <a:ea typeface="+mn-ea"/>
          <a:cs typeface="+mn-cs"/>
        </a:defRPr>
      </a:lvl5pPr>
      <a:lvl6pPr marL="2285717" algn="l" defTabSz="914287" rtl="0" eaLnBrk="1" latinLnBrk="0" hangingPunct="1">
        <a:defRPr sz="1900" kern="1200">
          <a:solidFill>
            <a:schemeClr val="tx1"/>
          </a:solidFill>
          <a:latin typeface="+mn-lt"/>
          <a:ea typeface="+mn-ea"/>
          <a:cs typeface="+mn-cs"/>
        </a:defRPr>
      </a:lvl6pPr>
      <a:lvl7pPr marL="2742861" algn="l" defTabSz="914287" rtl="0" eaLnBrk="1" latinLnBrk="0" hangingPunct="1">
        <a:defRPr sz="1900" kern="1200">
          <a:solidFill>
            <a:schemeClr val="tx1"/>
          </a:solidFill>
          <a:latin typeface="+mn-lt"/>
          <a:ea typeface="+mn-ea"/>
          <a:cs typeface="+mn-cs"/>
        </a:defRPr>
      </a:lvl7pPr>
      <a:lvl8pPr marL="3200005" algn="l" defTabSz="914287" rtl="0" eaLnBrk="1" latinLnBrk="0" hangingPunct="1">
        <a:defRPr sz="1900" kern="1200">
          <a:solidFill>
            <a:schemeClr val="tx1"/>
          </a:solidFill>
          <a:latin typeface="+mn-lt"/>
          <a:ea typeface="+mn-ea"/>
          <a:cs typeface="+mn-cs"/>
        </a:defRPr>
      </a:lvl8pPr>
      <a:lvl9pPr marL="3657148" algn="l" defTabSz="91428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3317909"/>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1"/>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1"/>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1"/>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1"/>
            <a:ext cx="11149013" cy="60939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1"/>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9340786"/>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Lst>
  <p:transition>
    <p:fade/>
  </p:transition>
  <p:txStyles>
    <p:titleStyle>
      <a:lvl1pPr algn="l" defTabSz="914325"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55" indent="-460355" algn="l" defTabSz="914325"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28" indent="-395272" algn="l" defTabSz="914325"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36" indent="-403208" algn="l" defTabSz="914325"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896" indent="-346061" algn="l" defTabSz="914325"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432" indent="-336536" algn="l" defTabSz="914325"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5" rtl="0" eaLnBrk="1" latinLnBrk="0" hangingPunct="1">
        <a:defRPr sz="1900" kern="1200">
          <a:solidFill>
            <a:schemeClr val="tx1"/>
          </a:solidFill>
          <a:latin typeface="+mn-lt"/>
          <a:ea typeface="+mn-ea"/>
          <a:cs typeface="+mn-cs"/>
        </a:defRPr>
      </a:lvl1pPr>
      <a:lvl2pPr marL="457163" algn="l" defTabSz="914325" rtl="0" eaLnBrk="1" latinLnBrk="0" hangingPunct="1">
        <a:defRPr sz="1900" kern="1200">
          <a:solidFill>
            <a:schemeClr val="tx1"/>
          </a:solidFill>
          <a:latin typeface="+mn-lt"/>
          <a:ea typeface="+mn-ea"/>
          <a:cs typeface="+mn-cs"/>
        </a:defRPr>
      </a:lvl2pPr>
      <a:lvl3pPr marL="914325" algn="l" defTabSz="914325" rtl="0" eaLnBrk="1" latinLnBrk="0" hangingPunct="1">
        <a:defRPr sz="1900" kern="1200">
          <a:solidFill>
            <a:schemeClr val="tx1"/>
          </a:solidFill>
          <a:latin typeface="+mn-lt"/>
          <a:ea typeface="+mn-ea"/>
          <a:cs typeface="+mn-cs"/>
        </a:defRPr>
      </a:lvl3pPr>
      <a:lvl4pPr marL="1371488" algn="l" defTabSz="914325" rtl="0" eaLnBrk="1" latinLnBrk="0" hangingPunct="1">
        <a:defRPr sz="1900" kern="1200">
          <a:solidFill>
            <a:schemeClr val="tx1"/>
          </a:solidFill>
          <a:latin typeface="+mn-lt"/>
          <a:ea typeface="+mn-ea"/>
          <a:cs typeface="+mn-cs"/>
        </a:defRPr>
      </a:lvl4pPr>
      <a:lvl5pPr marL="1828651" algn="l" defTabSz="914325" rtl="0" eaLnBrk="1" latinLnBrk="0" hangingPunct="1">
        <a:defRPr sz="1900" kern="1200">
          <a:solidFill>
            <a:schemeClr val="tx1"/>
          </a:solidFill>
          <a:latin typeface="+mn-lt"/>
          <a:ea typeface="+mn-ea"/>
          <a:cs typeface="+mn-cs"/>
        </a:defRPr>
      </a:lvl5pPr>
      <a:lvl6pPr marL="2285813" algn="l" defTabSz="914325" rtl="0" eaLnBrk="1" latinLnBrk="0" hangingPunct="1">
        <a:defRPr sz="1900" kern="1200">
          <a:solidFill>
            <a:schemeClr val="tx1"/>
          </a:solidFill>
          <a:latin typeface="+mn-lt"/>
          <a:ea typeface="+mn-ea"/>
          <a:cs typeface="+mn-cs"/>
        </a:defRPr>
      </a:lvl6pPr>
      <a:lvl7pPr marL="2742976" algn="l" defTabSz="914325" rtl="0" eaLnBrk="1" latinLnBrk="0" hangingPunct="1">
        <a:defRPr sz="1900" kern="1200">
          <a:solidFill>
            <a:schemeClr val="tx1"/>
          </a:solidFill>
          <a:latin typeface="+mn-lt"/>
          <a:ea typeface="+mn-ea"/>
          <a:cs typeface="+mn-cs"/>
        </a:defRPr>
      </a:lvl7pPr>
      <a:lvl8pPr marL="3200139" algn="l" defTabSz="914325" rtl="0" eaLnBrk="1" latinLnBrk="0" hangingPunct="1">
        <a:defRPr sz="1900" kern="1200">
          <a:solidFill>
            <a:schemeClr val="tx1"/>
          </a:solidFill>
          <a:latin typeface="+mn-lt"/>
          <a:ea typeface="+mn-ea"/>
          <a:cs typeface="+mn-cs"/>
        </a:defRPr>
      </a:lvl8pPr>
      <a:lvl9pPr marL="3657301" algn="l" defTabSz="91432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6.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hdphoto" Target="../media/hdphoto3.wdp"/><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image" Target="../media/image77.png"/><Relationship Id="rId5" Type="http://schemas.openxmlformats.org/officeDocument/2006/relationships/diagramQuickStyle" Target="../diagrams/quickStyle1.xml"/><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diagramLayout" Target="../diagrams/layout1.xml"/><Relationship Id="rId9" Type="http://schemas.openxmlformats.org/officeDocument/2006/relationships/image" Target="../media/image75.png"/><Relationship Id="rId14" Type="http://schemas.openxmlformats.org/officeDocument/2006/relationships/image" Target="../media/image8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netapp.com/microsoftcloud"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8.gif"/><Relationship Id="rId13" Type="http://schemas.openxmlformats.org/officeDocument/2006/relationships/image" Target="../media/image93.png"/><Relationship Id="rId18" Type="http://schemas.openxmlformats.org/officeDocument/2006/relationships/image" Target="../media/image98.jpg"/><Relationship Id="rId3" Type="http://schemas.openxmlformats.org/officeDocument/2006/relationships/image" Target="../media/image83.png"/><Relationship Id="rId21" Type="http://schemas.openxmlformats.org/officeDocument/2006/relationships/image" Target="../media/image101.jpg"/><Relationship Id="rId7" Type="http://schemas.openxmlformats.org/officeDocument/2006/relationships/image" Target="../media/image87.png"/><Relationship Id="rId12" Type="http://schemas.openxmlformats.org/officeDocument/2006/relationships/image" Target="../media/image92.jpeg"/><Relationship Id="rId17" Type="http://schemas.openxmlformats.org/officeDocument/2006/relationships/image" Target="../media/image97.gif"/><Relationship Id="rId2" Type="http://schemas.openxmlformats.org/officeDocument/2006/relationships/image" Target="../media/image82.png"/><Relationship Id="rId16" Type="http://schemas.openxmlformats.org/officeDocument/2006/relationships/image" Target="../media/image96.png"/><Relationship Id="rId20" Type="http://schemas.openxmlformats.org/officeDocument/2006/relationships/image" Target="../media/image100.gif"/><Relationship Id="rId1" Type="http://schemas.openxmlformats.org/officeDocument/2006/relationships/slideLayout" Target="../slideLayouts/slideLayout8.xml"/><Relationship Id="rId6" Type="http://schemas.openxmlformats.org/officeDocument/2006/relationships/image" Target="../media/image86.jpe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gi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3.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image" Target="../media/image88.gif"/><Relationship Id="rId13" Type="http://schemas.openxmlformats.org/officeDocument/2006/relationships/image" Target="../media/image93.png"/><Relationship Id="rId18" Type="http://schemas.openxmlformats.org/officeDocument/2006/relationships/image" Target="../media/image98.jpg"/><Relationship Id="rId3" Type="http://schemas.openxmlformats.org/officeDocument/2006/relationships/image" Target="../media/image83.png"/><Relationship Id="rId21" Type="http://schemas.openxmlformats.org/officeDocument/2006/relationships/image" Target="../media/image101.jpg"/><Relationship Id="rId7" Type="http://schemas.openxmlformats.org/officeDocument/2006/relationships/image" Target="../media/image87.png"/><Relationship Id="rId12" Type="http://schemas.openxmlformats.org/officeDocument/2006/relationships/image" Target="../media/image92.jpeg"/><Relationship Id="rId17" Type="http://schemas.openxmlformats.org/officeDocument/2006/relationships/image" Target="../media/image97.gif"/><Relationship Id="rId2" Type="http://schemas.openxmlformats.org/officeDocument/2006/relationships/image" Target="../media/image82.png"/><Relationship Id="rId16" Type="http://schemas.openxmlformats.org/officeDocument/2006/relationships/image" Target="../media/image96.png"/><Relationship Id="rId20" Type="http://schemas.openxmlformats.org/officeDocument/2006/relationships/image" Target="../media/image100.gif"/><Relationship Id="rId1" Type="http://schemas.openxmlformats.org/officeDocument/2006/relationships/slideLayout" Target="../slideLayouts/slideLayout8.xml"/><Relationship Id="rId6" Type="http://schemas.openxmlformats.org/officeDocument/2006/relationships/image" Target="../media/image86.jpe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chart" Target="../charts/chart5.xml"/><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gif"/></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2.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2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20.png"/><Relationship Id="rId11" Type="http://schemas.openxmlformats.org/officeDocument/2006/relationships/image" Target="../media/image124.png"/><Relationship Id="rId5" Type="http://schemas.openxmlformats.org/officeDocument/2006/relationships/image" Target="../media/image119.png"/><Relationship Id="rId10" Type="http://schemas.openxmlformats.org/officeDocument/2006/relationships/image" Target="../media/image2.png"/><Relationship Id="rId4" Type="http://schemas.openxmlformats.org/officeDocument/2006/relationships/image" Target="../media/image118.png"/><Relationship Id="rId9" Type="http://schemas.openxmlformats.org/officeDocument/2006/relationships/image" Target="../media/image123.png"/></Relationships>
</file>

<file path=ppt/slides/_rels/slide28.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5.png"/><Relationship Id="rId7" Type="http://schemas.openxmlformats.org/officeDocument/2006/relationships/hyperlink" Target="http://blogs.msdn.com/blogfiles/rds/WindowsLiveWriter/AeroGlassRemotinginWindowsServer2008R2_115D3/clip_image006_2.jpg"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27.png"/><Relationship Id="rId5" Type="http://schemas.openxmlformats.org/officeDocument/2006/relationships/image" Target="../media/image126.jpeg"/><Relationship Id="rId10" Type="http://schemas.openxmlformats.org/officeDocument/2006/relationships/image" Target="../media/image130.png"/><Relationship Id="rId4" Type="http://schemas.openxmlformats.org/officeDocument/2006/relationships/image" Target="../media/image2.png"/><Relationship Id="rId9" Type="http://schemas.openxmlformats.org/officeDocument/2006/relationships/image" Target="../media/image12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31.png"/><Relationship Id="rId7"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133.png"/><Relationship Id="rId4" Type="http://schemas.openxmlformats.org/officeDocument/2006/relationships/image" Target="../media/image132.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hyperlink" Target="http://www.microsoft.com/virtualization"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hyperlink" Target="http://www.microsoft.com/hyper-vcloud" TargetMode="External"/><Relationship Id="rId4" Type="http://schemas.openxmlformats.org/officeDocument/2006/relationships/hyperlink" Target="http://www.windows.com/enterprise"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21.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hyperlink" Target="http://microsoft.com/technet" TargetMode="External"/><Relationship Id="rId11" Type="http://schemas.openxmlformats.org/officeDocument/2006/relationships/image" Target="../media/image138.png"/><Relationship Id="rId5" Type="http://schemas.openxmlformats.org/officeDocument/2006/relationships/hyperlink" Target="http://www.microsoft.com/learning" TargetMode="External"/><Relationship Id="rId10" Type="http://schemas.openxmlformats.org/officeDocument/2006/relationships/image" Target="../media/image137.emf"/><Relationship Id="rId4" Type="http://schemas.openxmlformats.org/officeDocument/2006/relationships/image" Target="../media/image134.png"/><Relationship Id="rId9" Type="http://schemas.openxmlformats.org/officeDocument/2006/relationships/image" Target="../media/image136.png"/><Relationship Id="rId1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png"/><Relationship Id="rId2" Type="http://schemas.openxmlformats.org/officeDocument/2006/relationships/notesSlide" Target="../notesSlides/notesSlide25.xml"/><Relationship Id="rId1" Type="http://schemas.openxmlformats.org/officeDocument/2006/relationships/slideLayout" Target="../slideLayouts/slideLayout52.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 Id="rId14" Type="http://schemas.openxmlformats.org/officeDocument/2006/relationships/image" Target="../media/image150.png"/></Relationships>
</file>

<file path=ppt/slides/_rels/slide35.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6.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ingle Corner Rectangle 20"/>
          <p:cNvSpPr/>
          <p:nvPr/>
        </p:nvSpPr>
        <p:spPr bwMode="auto">
          <a:xfrm>
            <a:off x="4655261" y="1180142"/>
            <a:ext cx="3398284" cy="5398080"/>
          </a:xfrm>
          <a:prstGeom prst="round1Rect">
            <a:avLst/>
          </a:prstGeom>
          <a:gradFill flip="none" rotWithShape="1">
            <a:gsLst>
              <a:gs pos="0">
                <a:schemeClr val="tx1">
                  <a:alpha val="40000"/>
                </a:schemeClr>
              </a:gs>
              <a:gs pos="20000">
                <a:schemeClr val="bg2">
                  <a:alpha val="50000"/>
                </a:schemeClr>
              </a:gs>
              <a:gs pos="50000">
                <a:schemeClr val="tx2">
                  <a:alpha val="70000"/>
                </a:schemeClr>
              </a:gs>
            </a:gsLst>
            <a:lin ang="5400000" scaled="1"/>
            <a:tileRect/>
          </a:gradFill>
          <a:ln w="3175"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1">
              <a:lnSpc>
                <a:spcPct val="90000"/>
              </a:lnSpc>
            </a:pPr>
            <a:endParaRPr lang="en-US" dirty="0">
              <a:solidFill>
                <a:srgbClr val="FFFFFF"/>
              </a:solidFill>
              <a:effectLst>
                <a:outerShdw blurRad="38100" dist="38100" dir="2700000" algn="tl">
                  <a:srgbClr val="000000">
                    <a:alpha val="43137"/>
                  </a:srgbClr>
                </a:outerShdw>
              </a:effectLst>
            </a:endParaRPr>
          </a:p>
        </p:txBody>
      </p:sp>
      <p:pic>
        <p:nvPicPr>
          <p:cNvPr id="26" name="Picture 25"/>
          <p:cNvPicPr>
            <a:picLocks noChangeAspect="1"/>
          </p:cNvPicPr>
          <p:nvPr/>
        </p:nvPicPr>
        <p:blipFill rotWithShape="1">
          <a:blip r:embed="rId3" cstate="print">
            <a:extLst/>
          </a:blip>
          <a:srcRect b="18624"/>
          <a:stretch/>
        </p:blipFill>
        <p:spPr>
          <a:xfrm>
            <a:off x="4693200" y="2370350"/>
            <a:ext cx="3045449" cy="1241603"/>
          </a:xfrm>
          <a:prstGeom prst="rect">
            <a:avLst/>
          </a:prstGeom>
          <a:effectLst>
            <a:reflection blurRad="6350" stA="52000" endA="300" endPos="35000" dir="5400000" sy="-100000" algn="bl" rotWithShape="0"/>
          </a:effectLst>
        </p:spPr>
      </p:pic>
      <p:sp>
        <p:nvSpPr>
          <p:cNvPr id="25" name="Round Single Corner Rectangle 24"/>
          <p:cNvSpPr/>
          <p:nvPr/>
        </p:nvSpPr>
        <p:spPr bwMode="auto">
          <a:xfrm>
            <a:off x="8245532" y="1196065"/>
            <a:ext cx="3355065" cy="5398080"/>
          </a:xfrm>
          <a:prstGeom prst="round1Rect">
            <a:avLst/>
          </a:prstGeom>
          <a:gradFill flip="none" rotWithShape="1">
            <a:gsLst>
              <a:gs pos="0">
                <a:schemeClr val="tx1">
                  <a:alpha val="40000"/>
                </a:schemeClr>
              </a:gs>
              <a:gs pos="20000">
                <a:schemeClr val="bg2">
                  <a:alpha val="50000"/>
                </a:schemeClr>
              </a:gs>
              <a:gs pos="50000">
                <a:schemeClr val="tx2">
                  <a:alpha val="70000"/>
                </a:schemeClr>
              </a:gs>
            </a:gsLst>
            <a:lin ang="5400000" scaled="1"/>
            <a:tileRect/>
          </a:gradFill>
          <a:ln w="3175"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1">
              <a:lnSpc>
                <a:spcPct val="90000"/>
              </a:lnSpc>
            </a:pPr>
            <a:endParaRPr lang="en-US" dirty="0">
              <a:solidFill>
                <a:srgbClr val="FFFFFF"/>
              </a:solidFill>
              <a:effectLst>
                <a:outerShdw blurRad="38100" dist="38100" dir="2700000" algn="tl">
                  <a:srgbClr val="000000">
                    <a:alpha val="43137"/>
                  </a:srgbClr>
                </a:outerShdw>
              </a:effectLst>
            </a:endParaRPr>
          </a:p>
        </p:txBody>
      </p:sp>
      <p:sp>
        <p:nvSpPr>
          <p:cNvPr id="24" name="Round Single Corner Rectangle 23"/>
          <p:cNvSpPr/>
          <p:nvPr/>
        </p:nvSpPr>
        <p:spPr bwMode="auto">
          <a:xfrm>
            <a:off x="616432" y="1182414"/>
            <a:ext cx="3846386" cy="5398080"/>
          </a:xfrm>
          <a:prstGeom prst="round1Rect">
            <a:avLst/>
          </a:prstGeom>
          <a:gradFill flip="none" rotWithShape="1">
            <a:gsLst>
              <a:gs pos="0">
                <a:schemeClr val="tx1">
                  <a:alpha val="40000"/>
                </a:schemeClr>
              </a:gs>
              <a:gs pos="20000">
                <a:schemeClr val="bg2">
                  <a:alpha val="50000"/>
                </a:schemeClr>
              </a:gs>
              <a:gs pos="50000">
                <a:schemeClr val="tx2">
                  <a:alpha val="70000"/>
                </a:schemeClr>
              </a:gs>
            </a:gsLst>
            <a:lin ang="5400000" scaled="1"/>
            <a:tileRect/>
          </a:gradFill>
          <a:ln w="3175"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1">
              <a:lnSpc>
                <a:spcPct val="90000"/>
              </a:lnSpc>
            </a:pPr>
            <a:endParaRPr lang="en-US" dirty="0">
              <a:solidFill>
                <a:srgbClr val="FFFFFF"/>
              </a:solidFill>
              <a:effectLst>
                <a:outerShdw blurRad="38100" dist="38100" dir="2700000" algn="tl">
                  <a:srgbClr val="000000">
                    <a:alpha val="43137"/>
                  </a:srgbClr>
                </a:outerShdw>
              </a:effectLst>
            </a:endParaRPr>
          </a:p>
        </p:txBody>
      </p:sp>
      <p:pic>
        <p:nvPicPr>
          <p:cNvPr id="30" name="Picture 4" descr="\\SERVER3\Restrict\FTP_Root\Clients\White_Whale\2-20113_Exec Tier - Bob Muglia GCIO Deck\ART\PNGs\iStock_8793491_cutout.png"/>
          <p:cNvPicPr>
            <a:picLocks noChangeAspect="1" noChangeArrowheads="1"/>
          </p:cNvPicPr>
          <p:nvPr/>
        </p:nvPicPr>
        <p:blipFill>
          <a:blip r:embed="rId4" cstate="print"/>
          <a:srcRect/>
          <a:stretch>
            <a:fillRect/>
          </a:stretch>
        </p:blipFill>
        <p:spPr bwMode="auto">
          <a:xfrm>
            <a:off x="2732133" y="2679071"/>
            <a:ext cx="1341437" cy="1327150"/>
          </a:xfrm>
          <a:prstGeom prst="rect">
            <a:avLst/>
          </a:prstGeom>
          <a:noFill/>
          <a:effectLst>
            <a:outerShdw blurRad="393700" algn="ctr" rotWithShape="0">
              <a:prstClr val="black">
                <a:alpha val="40000"/>
              </a:prstClr>
            </a:outerShdw>
          </a:effectLst>
        </p:spPr>
      </p:pic>
      <p:pic>
        <p:nvPicPr>
          <p:cNvPr id="22" name="Picture 21"/>
          <p:cNvPicPr>
            <a:picLocks noChangeAspect="1"/>
          </p:cNvPicPr>
          <p:nvPr/>
        </p:nvPicPr>
        <p:blipFill>
          <a:blip r:embed="rId5" cstate="print">
            <a:extLst/>
          </a:blip>
          <a:stretch>
            <a:fillRect/>
          </a:stretch>
        </p:blipFill>
        <p:spPr>
          <a:xfrm>
            <a:off x="1043223" y="2725708"/>
            <a:ext cx="1901952" cy="1184066"/>
          </a:xfrm>
          <a:prstGeom prst="roundRect">
            <a:avLst>
              <a:gd name="adj" fmla="val 0"/>
            </a:avLst>
          </a:prstGeom>
          <a:noFill/>
          <a:ln w="9525">
            <a:noFill/>
            <a:miter lim="800000"/>
            <a:headEnd/>
            <a:tailEnd/>
          </a:ln>
          <a:effectLst/>
          <a:scene3d>
            <a:camera prst="perspectiveRight">
              <a:rot lat="0" lon="19799998" rev="0"/>
            </a:camera>
            <a:lightRig rig="threePt" dir="t"/>
          </a:scene3d>
        </p:spPr>
      </p:pic>
      <p:pic>
        <p:nvPicPr>
          <p:cNvPr id="36867" name="Picture 3" descr="C:\Program Files\Microsoft Resource DVD Artwork\DVD_ART\Artwork_Imagery\Shapes and Graphics\Internet Cloud\cloud 2.png"/>
          <p:cNvPicPr>
            <a:picLocks noChangeAspect="1" noChangeArrowheads="1"/>
          </p:cNvPicPr>
          <p:nvPr/>
        </p:nvPicPr>
        <p:blipFill>
          <a:blip r:embed="rId6" cstate="print"/>
          <a:srcRect/>
          <a:stretch>
            <a:fillRect/>
          </a:stretch>
        </p:blipFill>
        <p:spPr bwMode="auto">
          <a:xfrm>
            <a:off x="6259731" y="2609939"/>
            <a:ext cx="1708150" cy="971550"/>
          </a:xfrm>
          <a:prstGeom prst="rect">
            <a:avLst/>
          </a:prstGeom>
          <a:noFill/>
          <a:ln w="9525">
            <a:noFill/>
            <a:miter lim="800000"/>
            <a:headEnd/>
            <a:tailEnd/>
          </a:ln>
        </p:spPr>
      </p:pic>
      <p:sp>
        <p:nvSpPr>
          <p:cNvPr id="44" name="Title 43"/>
          <p:cNvSpPr>
            <a:spLocks noGrp="1"/>
          </p:cNvSpPr>
          <p:nvPr>
            <p:ph type="title"/>
          </p:nvPr>
        </p:nvSpPr>
        <p:spPr>
          <a:xfrm>
            <a:off x="498499" y="245345"/>
            <a:ext cx="11346346" cy="553998"/>
          </a:xfrm>
          <a:prstGeom prst="rect">
            <a:avLst/>
          </a:prstGeom>
        </p:spPr>
        <p:txBody>
          <a:bodyPr lIns="0" tIns="0" rIns="0" bIns="0">
            <a:spAutoFit/>
          </a:bodyPr>
          <a:lstStyle/>
          <a:p>
            <a:pPr defTabSz="914259" fontAlgn="auto">
              <a:spcAft>
                <a:spcPts val="0"/>
              </a:spcAft>
              <a:defRPr/>
            </a:pPr>
            <a:r>
              <a:rPr lang="en-US" sz="4000" dirty="0" smtClean="0"/>
              <a:t>Deep Application Insight with System Center 2012</a:t>
            </a:r>
            <a:endParaRPr sz="4000" dirty="0"/>
          </a:p>
        </p:txBody>
      </p:sp>
      <p:cxnSp>
        <p:nvCxnSpPr>
          <p:cNvPr id="85" name="Straight Connector 84"/>
          <p:cNvCxnSpPr/>
          <p:nvPr/>
        </p:nvCxnSpPr>
        <p:spPr>
          <a:xfrm>
            <a:off x="4769568" y="3152291"/>
            <a:ext cx="3232706" cy="0"/>
          </a:xfrm>
          <a:prstGeom prst="line">
            <a:avLst/>
          </a:prstGeom>
          <a:ln w="19050" cap="flat" cmpd="sng" algn="ctr">
            <a:gradFill flip="none" rotWithShape="1">
              <a:gsLst>
                <a:gs pos="12000">
                  <a:schemeClr val="accent1">
                    <a:tint val="66000"/>
                    <a:satMod val="160000"/>
                    <a:alpha val="0"/>
                  </a:schemeClr>
                </a:gs>
                <a:gs pos="50000">
                  <a:schemeClr val="accent1"/>
                </a:gs>
                <a:gs pos="88000">
                  <a:schemeClr val="accent1">
                    <a:tint val="23500"/>
                    <a:satMod val="160000"/>
                    <a:alpha val="0"/>
                  </a:schemeClr>
                </a:gs>
              </a:gsLst>
              <a:lin ang="0" scaled="1"/>
              <a:tileRect/>
            </a:gra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025176" y="3562207"/>
            <a:ext cx="3232706" cy="0"/>
          </a:xfrm>
          <a:prstGeom prst="line">
            <a:avLst/>
          </a:prstGeom>
          <a:ln w="19050" cap="flat" cmpd="sng" algn="ctr">
            <a:gradFill flip="none" rotWithShape="1">
              <a:gsLst>
                <a:gs pos="12000">
                  <a:schemeClr val="accent1">
                    <a:tint val="66000"/>
                    <a:satMod val="160000"/>
                    <a:alpha val="0"/>
                  </a:schemeClr>
                </a:gs>
                <a:gs pos="50000">
                  <a:schemeClr val="accent1"/>
                </a:gs>
                <a:gs pos="88000">
                  <a:schemeClr val="accent1">
                    <a:tint val="23500"/>
                    <a:satMod val="160000"/>
                    <a:alpha val="0"/>
                  </a:schemeClr>
                </a:gs>
              </a:gsLst>
              <a:lin ang="0" scaled="1"/>
              <a:tileRect/>
            </a:gra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8259601" y="3562207"/>
            <a:ext cx="3232706" cy="0"/>
          </a:xfrm>
          <a:prstGeom prst="line">
            <a:avLst/>
          </a:prstGeom>
          <a:ln w="19050" cap="flat" cmpd="sng" algn="ctr">
            <a:gradFill flip="none" rotWithShape="1">
              <a:gsLst>
                <a:gs pos="12000">
                  <a:schemeClr val="accent1">
                    <a:tint val="66000"/>
                    <a:satMod val="160000"/>
                    <a:alpha val="0"/>
                  </a:schemeClr>
                </a:gs>
                <a:gs pos="50000">
                  <a:schemeClr val="accent1"/>
                </a:gs>
                <a:gs pos="88000">
                  <a:schemeClr val="accent1">
                    <a:tint val="23500"/>
                    <a:satMod val="160000"/>
                    <a:alpha val="0"/>
                  </a:schemeClr>
                </a:gs>
              </a:gsLst>
              <a:lin ang="0" scaled="1"/>
              <a:tileRect/>
            </a:gra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877" name="Rectangle 40"/>
          <p:cNvSpPr>
            <a:spLocks noChangeArrowheads="1"/>
          </p:cNvSpPr>
          <p:nvPr/>
        </p:nvSpPr>
        <p:spPr bwMode="auto">
          <a:xfrm>
            <a:off x="4529959" y="4523191"/>
            <a:ext cx="3679825" cy="1200329"/>
          </a:xfrm>
          <a:prstGeom prst="rect">
            <a:avLst/>
          </a:prstGeom>
          <a:noFill/>
          <a:ln w="9525">
            <a:noFill/>
            <a:miter lim="800000"/>
            <a:headEnd/>
            <a:tailEnd/>
          </a:ln>
        </p:spPr>
        <p:txBody>
          <a:bodyPr>
            <a:spAutoFit/>
          </a:bodyPr>
          <a:lstStyle/>
          <a:p>
            <a:pPr algn="ctr">
              <a:lnSpc>
                <a:spcPct val="90000"/>
              </a:lnSpc>
              <a:spcBef>
                <a:spcPct val="20000"/>
              </a:spcBef>
              <a:buSzPct val="90000"/>
              <a:defRPr/>
            </a:pPr>
            <a:r>
              <a:rPr lang="en-US" sz="2000" dirty="0" smtClean="0"/>
              <a:t>Deliver flexible and cost effective infrastructure with what you </a:t>
            </a:r>
            <a:br>
              <a:rPr lang="en-US" sz="2000" dirty="0" smtClean="0"/>
            </a:br>
            <a:r>
              <a:rPr lang="en-US" sz="2000" dirty="0" smtClean="0"/>
              <a:t>already know and own</a:t>
            </a:r>
          </a:p>
        </p:txBody>
      </p:sp>
      <p:pic>
        <p:nvPicPr>
          <p:cNvPr id="23" name="Picture 3" descr="C:\Program Files\Microsoft Resource DVD Artwork\DVD_ART\Artwork_Imagery\Shapes and Graphics\Internet Cloud\cloud 2.png"/>
          <p:cNvPicPr>
            <a:picLocks noChangeAspect="1" noChangeArrowheads="1"/>
          </p:cNvPicPr>
          <p:nvPr/>
        </p:nvPicPr>
        <p:blipFill>
          <a:blip r:embed="rId6" cstate="print"/>
          <a:srcRect/>
          <a:stretch>
            <a:fillRect/>
          </a:stretch>
        </p:blipFill>
        <p:spPr bwMode="auto">
          <a:xfrm>
            <a:off x="5800017" y="2793416"/>
            <a:ext cx="1708150" cy="971550"/>
          </a:xfrm>
          <a:prstGeom prst="rect">
            <a:avLst/>
          </a:prstGeom>
          <a:noFill/>
          <a:ln w="9525">
            <a:noFill/>
            <a:miter lim="800000"/>
            <a:headEnd/>
            <a:tailEnd/>
          </a:ln>
        </p:spPr>
      </p:pic>
      <p:sp>
        <p:nvSpPr>
          <p:cNvPr id="36879" name="Rectangle 41"/>
          <p:cNvSpPr>
            <a:spLocks noChangeArrowheads="1"/>
          </p:cNvSpPr>
          <p:nvPr/>
        </p:nvSpPr>
        <p:spPr bwMode="auto">
          <a:xfrm>
            <a:off x="601592" y="4523191"/>
            <a:ext cx="3873500" cy="1200329"/>
          </a:xfrm>
          <a:prstGeom prst="rect">
            <a:avLst/>
          </a:prstGeom>
          <a:noFill/>
          <a:ln w="9525">
            <a:noFill/>
            <a:miter lim="800000"/>
            <a:headEnd/>
            <a:tailEnd/>
          </a:ln>
        </p:spPr>
        <p:txBody>
          <a:bodyPr>
            <a:spAutoFit/>
          </a:bodyPr>
          <a:lstStyle/>
          <a:p>
            <a:pPr algn="ctr" fontAlgn="auto">
              <a:lnSpc>
                <a:spcPct val="90000"/>
              </a:lnSpc>
              <a:spcBef>
                <a:spcPct val="20000"/>
              </a:spcBef>
              <a:spcAft>
                <a:spcPts val="0"/>
              </a:spcAft>
              <a:buSzPct val="90000"/>
              <a:defRPr/>
            </a:pPr>
            <a:r>
              <a:rPr lang="en-US" sz="2000" dirty="0" smtClean="0"/>
              <a:t>Predictable application service levels delivered by leading monitoring experiences and deep application insight</a:t>
            </a:r>
            <a:endParaRPr lang="en-US" sz="2000" dirty="0"/>
          </a:p>
        </p:txBody>
      </p:sp>
      <p:sp>
        <p:nvSpPr>
          <p:cNvPr id="36881" name="Rectangle 42"/>
          <p:cNvSpPr>
            <a:spLocks noChangeArrowheads="1"/>
          </p:cNvSpPr>
          <p:nvPr/>
        </p:nvSpPr>
        <p:spPr bwMode="auto">
          <a:xfrm>
            <a:off x="8020050" y="4523191"/>
            <a:ext cx="3797300" cy="1200329"/>
          </a:xfrm>
          <a:prstGeom prst="rect">
            <a:avLst/>
          </a:prstGeom>
          <a:noFill/>
          <a:ln w="9525">
            <a:noFill/>
            <a:miter lim="800000"/>
            <a:headEnd/>
            <a:tailEnd/>
          </a:ln>
        </p:spPr>
        <p:txBody>
          <a:bodyPr>
            <a:spAutoFit/>
          </a:bodyPr>
          <a:lstStyle/>
          <a:p>
            <a:pPr algn="ctr" fontAlgn="auto">
              <a:lnSpc>
                <a:spcPct val="90000"/>
              </a:lnSpc>
              <a:spcBef>
                <a:spcPct val="20000"/>
              </a:spcBef>
              <a:spcAft>
                <a:spcPts val="0"/>
              </a:spcAft>
              <a:buSzPct val="90000"/>
              <a:defRPr/>
            </a:pPr>
            <a:r>
              <a:rPr lang="en-US" sz="2000" dirty="0" smtClean="0"/>
              <a:t>Private and public cloud computing </a:t>
            </a:r>
            <a:br>
              <a:rPr lang="en-US" sz="2000" dirty="0" smtClean="0"/>
            </a:br>
            <a:r>
              <a:rPr lang="en-US" sz="2000" dirty="0" smtClean="0"/>
              <a:t>on your terms managed with </a:t>
            </a:r>
            <a:br>
              <a:rPr lang="en-US" sz="2000" dirty="0" smtClean="0"/>
            </a:br>
            <a:r>
              <a:rPr lang="en-US" sz="2000" dirty="0" smtClean="0"/>
              <a:t>a common toolset</a:t>
            </a:r>
          </a:p>
        </p:txBody>
      </p:sp>
      <p:sp>
        <p:nvSpPr>
          <p:cNvPr id="33" name="TextBox 32"/>
          <p:cNvSpPr txBox="1"/>
          <p:nvPr/>
        </p:nvSpPr>
        <p:spPr>
          <a:xfrm>
            <a:off x="825430" y="1296211"/>
            <a:ext cx="3284537" cy="954107"/>
          </a:xfrm>
          <a:prstGeom prst="rect">
            <a:avLst/>
          </a:prstGeom>
          <a:noFill/>
        </p:spPr>
        <p:txBody>
          <a:bodyPr>
            <a:spAutoFit/>
          </a:bodyPr>
          <a:lstStyle/>
          <a:p>
            <a:pPr algn="ctr" fontAlgn="auto">
              <a:spcBef>
                <a:spcPts val="0"/>
              </a:spcBef>
              <a:spcAft>
                <a:spcPts val="0"/>
              </a:spcAft>
              <a:defRPr/>
            </a:pPr>
            <a:r>
              <a:rPr lang="en-US" sz="2800" b="1" dirty="0" smtClean="0">
                <a:latin typeface="+mn-lt"/>
                <a:ea typeface="Segoe UI" pitchFamily="34" charset="0"/>
                <a:cs typeface="Segoe UI" pitchFamily="34" charset="0"/>
              </a:rPr>
              <a:t>Predictable</a:t>
            </a:r>
            <a:br>
              <a:rPr lang="en-US" sz="2800" b="1" dirty="0" smtClean="0">
                <a:latin typeface="+mn-lt"/>
                <a:ea typeface="Segoe UI" pitchFamily="34" charset="0"/>
                <a:cs typeface="Segoe UI" pitchFamily="34" charset="0"/>
              </a:rPr>
            </a:br>
            <a:r>
              <a:rPr lang="en-US" sz="2800" b="1" dirty="0" smtClean="0">
                <a:latin typeface="+mn-lt"/>
                <a:ea typeface="Segoe UI" pitchFamily="34" charset="0"/>
                <a:cs typeface="Segoe UI" pitchFamily="34" charset="0"/>
              </a:rPr>
              <a:t>applications</a:t>
            </a:r>
            <a:endParaRPr lang="en-US" sz="2800" b="1" dirty="0">
              <a:latin typeface="+mn-lt"/>
              <a:ea typeface="Segoe UI" pitchFamily="34" charset="0"/>
              <a:cs typeface="Segoe UI" pitchFamily="34" charset="0"/>
            </a:endParaRPr>
          </a:p>
        </p:txBody>
      </p:sp>
      <p:sp>
        <p:nvSpPr>
          <p:cNvPr id="34" name="TextBox 33"/>
          <p:cNvSpPr txBox="1"/>
          <p:nvPr/>
        </p:nvSpPr>
        <p:spPr>
          <a:xfrm>
            <a:off x="4456648" y="1296211"/>
            <a:ext cx="3675063" cy="954107"/>
          </a:xfrm>
          <a:prstGeom prst="rect">
            <a:avLst/>
          </a:prstGeom>
          <a:noFill/>
        </p:spPr>
        <p:txBody>
          <a:bodyPr>
            <a:spAutoFit/>
          </a:bodyPr>
          <a:lstStyle/>
          <a:p>
            <a:pPr algn="ctr" fontAlgn="auto">
              <a:spcBef>
                <a:spcPts val="0"/>
              </a:spcBef>
              <a:spcAft>
                <a:spcPts val="0"/>
              </a:spcAft>
              <a:defRPr/>
            </a:pPr>
            <a:r>
              <a:rPr lang="en-US" sz="2800" b="1" dirty="0" smtClean="0">
                <a:latin typeface="+mn-lt"/>
                <a:ea typeface="Segoe UI" pitchFamily="34" charset="0"/>
                <a:cs typeface="Segoe UI" pitchFamily="34" charset="0"/>
              </a:rPr>
              <a:t>Productive</a:t>
            </a:r>
            <a:br>
              <a:rPr lang="en-US" sz="2800" b="1" dirty="0" smtClean="0">
                <a:latin typeface="+mn-lt"/>
                <a:ea typeface="Segoe UI" pitchFamily="34" charset="0"/>
                <a:cs typeface="Segoe UI" pitchFamily="34" charset="0"/>
              </a:rPr>
            </a:br>
            <a:r>
              <a:rPr lang="en-US" sz="2800" b="1" dirty="0" smtClean="0">
                <a:latin typeface="+mn-lt"/>
                <a:ea typeface="Segoe UI" pitchFamily="34" charset="0"/>
                <a:cs typeface="Segoe UI" pitchFamily="34" charset="0"/>
              </a:rPr>
              <a:t>infrastructure</a:t>
            </a:r>
            <a:endParaRPr lang="en-US" sz="2800" b="1" dirty="0">
              <a:latin typeface="+mn-lt"/>
              <a:ea typeface="Segoe UI" pitchFamily="34" charset="0"/>
              <a:cs typeface="Segoe UI" pitchFamily="34" charset="0"/>
            </a:endParaRPr>
          </a:p>
        </p:txBody>
      </p:sp>
      <p:sp>
        <p:nvSpPr>
          <p:cNvPr id="35" name="TextBox 34"/>
          <p:cNvSpPr txBox="1"/>
          <p:nvPr/>
        </p:nvSpPr>
        <p:spPr>
          <a:xfrm>
            <a:off x="8330801" y="1397354"/>
            <a:ext cx="3184525" cy="523220"/>
          </a:xfrm>
          <a:prstGeom prst="rect">
            <a:avLst/>
          </a:prstGeom>
          <a:noFill/>
        </p:spPr>
        <p:txBody>
          <a:bodyPr>
            <a:spAutoFit/>
          </a:bodyPr>
          <a:lstStyle/>
          <a:p>
            <a:pPr algn="ctr" fontAlgn="auto">
              <a:spcBef>
                <a:spcPts val="0"/>
              </a:spcBef>
              <a:spcAft>
                <a:spcPts val="0"/>
              </a:spcAft>
              <a:defRPr/>
            </a:pPr>
            <a:r>
              <a:rPr lang="en-US" sz="2800" b="1" dirty="0" smtClean="0">
                <a:latin typeface="+mn-lt"/>
                <a:ea typeface="Segoe UI" pitchFamily="34" charset="0"/>
                <a:cs typeface="Segoe UI" pitchFamily="34" charset="0"/>
              </a:rPr>
              <a:t>Your cloud</a:t>
            </a:r>
            <a:endParaRPr lang="en-US" sz="2800" b="1" dirty="0">
              <a:latin typeface="+mn-lt"/>
              <a:ea typeface="Segoe UI" pitchFamily="34" charset="0"/>
              <a:cs typeface="Segoe UI" pitchFamily="34" charset="0"/>
            </a:endParaRPr>
          </a:p>
        </p:txBody>
      </p:sp>
      <p:pic>
        <p:nvPicPr>
          <p:cNvPr id="36887" name="Picture 1"/>
          <p:cNvPicPr>
            <a:picLocks noChangeAspect="1"/>
          </p:cNvPicPr>
          <p:nvPr/>
        </p:nvPicPr>
        <p:blipFill>
          <a:blip r:embed="rId7" cstate="print"/>
          <a:srcRect b="21004"/>
          <a:stretch>
            <a:fillRect/>
          </a:stretch>
        </p:blipFill>
        <p:spPr bwMode="auto">
          <a:xfrm>
            <a:off x="8937741" y="2522847"/>
            <a:ext cx="1876425" cy="1258887"/>
          </a:xfrm>
          <a:prstGeom prst="rect">
            <a:avLst/>
          </a:prstGeom>
          <a:noFill/>
          <a:ln w="9525">
            <a:noFill/>
            <a:miter lim="800000"/>
            <a:headEnd/>
            <a:tailEnd/>
          </a:ln>
        </p:spPr>
      </p:pic>
    </p:spTree>
    <p:extLst>
      <p:ext uri="{BB962C8B-B14F-4D97-AF65-F5344CB8AC3E}">
        <p14:creationId xmlns:p14="http://schemas.microsoft.com/office/powerpoint/2010/main" val="60504013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6615" y="4191002"/>
            <a:ext cx="5628197" cy="461665"/>
          </a:xfrm>
        </p:spPr>
        <p:txBody>
          <a:bodyPr/>
          <a:lstStyle/>
          <a:p>
            <a:r>
              <a:rPr lang="en-US" sz="2800" dirty="0" smtClean="0"/>
              <a:t>Peter Meister</a:t>
            </a:r>
          </a:p>
          <a:p>
            <a:r>
              <a:rPr lang="en-US" sz="2800" dirty="0" smtClean="0"/>
              <a:t>Senior Technical Product Manager</a:t>
            </a:r>
          </a:p>
          <a:p>
            <a:r>
              <a:rPr lang="en-US" sz="2800" dirty="0" smtClean="0"/>
              <a:t>Windows Server and Private Cloud Product Management</a:t>
            </a:r>
            <a:endParaRPr lang="en-US" sz="2800" dirty="0"/>
          </a:p>
        </p:txBody>
      </p:sp>
      <p:sp>
        <p:nvSpPr>
          <p:cNvPr id="4" name="Text Placeholder 3"/>
          <p:cNvSpPr>
            <a:spLocks noGrp="1"/>
          </p:cNvSpPr>
          <p:nvPr>
            <p:ph type="body" sz="quarter" idx="10"/>
          </p:nvPr>
        </p:nvSpPr>
        <p:spPr/>
        <p:txBody>
          <a:bodyPr/>
          <a:lstStyle/>
          <a:p>
            <a:r>
              <a:rPr lang="en-US" dirty="0" smtClean="0"/>
              <a:t>demo </a:t>
            </a:r>
            <a:endParaRPr lang="en-US" dirty="0"/>
          </a:p>
        </p:txBody>
      </p:sp>
      <p:sp>
        <p:nvSpPr>
          <p:cNvPr id="5" name="Title 1"/>
          <p:cNvSpPr txBox="1">
            <a:spLocks/>
          </p:cNvSpPr>
          <p:nvPr/>
        </p:nvSpPr>
        <p:spPr>
          <a:xfrm>
            <a:off x="836613" y="2431026"/>
            <a:ext cx="9323387" cy="1523495"/>
          </a:xfrm>
          <a:prstGeom prst="rect">
            <a:avLst/>
          </a:prstGeom>
        </p:spPr>
        <p:txBody>
          <a:bodyPr vert="horz" wrap="square" lIns="0" tIns="0" rIns="0" bIns="0" rtlCol="0" anchor="ctr" anchorCtr="0">
            <a:noAutofit/>
          </a:bodyPr>
          <a:lstStyle/>
          <a:p>
            <a:pPr lvl="0">
              <a:lnSpc>
                <a:spcPct val="90000"/>
              </a:lnSpc>
              <a:spcBef>
                <a:spcPct val="0"/>
              </a:spcBef>
            </a:pPr>
            <a:r>
              <a:rPr lang="en-US" sz="4800" dirty="0" smtClean="0"/>
              <a:t>System Center 2012</a:t>
            </a:r>
            <a:endParaRPr lang="en-US" sz="4800" spc="-100" dirty="0">
              <a:ln w="3175">
                <a:noFill/>
              </a:ln>
              <a:gradFill flip="none" rotWithShape="1">
                <a:gsLst>
                  <a:gs pos="0">
                    <a:schemeClr val="tx1"/>
                  </a:gs>
                  <a:gs pos="86000">
                    <a:schemeClr val="tx1"/>
                  </a:gs>
                </a:gsLst>
                <a:lin ang="5400000" scaled="0"/>
                <a:tileRect/>
              </a:gradFill>
              <a:latin typeface="+mj-lt"/>
              <a:cs typeface="Arial" charset="0"/>
            </a:endParaRPr>
          </a:p>
        </p:txBody>
      </p:sp>
    </p:spTree>
    <p:extLst>
      <p:ext uri="{BB962C8B-B14F-4D97-AF65-F5344CB8AC3E}">
        <p14:creationId xmlns:p14="http://schemas.microsoft.com/office/powerpoint/2010/main" val="135302432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741" y="2330608"/>
            <a:ext cx="6560766" cy="1297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4"/>
          <p:cNvSpPr txBox="1">
            <a:spLocks/>
          </p:cNvSpPr>
          <p:nvPr/>
        </p:nvSpPr>
        <p:spPr>
          <a:xfrm>
            <a:off x="831740" y="4821866"/>
            <a:ext cx="10482253" cy="707065"/>
          </a:xfrm>
          <a:prstGeom prst="rect">
            <a:avLst/>
          </a:prstGeom>
        </p:spPr>
        <p:txBody>
          <a:bodyPr vert="horz" wrap="square" lIns="0" tIns="0" rIns="0" bIns="0" rtlCol="0">
            <a:noAutofit/>
          </a:bodyPr>
          <a:lstStyle>
            <a:lvl1pPr marL="0" indent="0" algn="l" defTabSz="914363" rtl="0" eaLnBrk="1" latinLnBrk="0" hangingPunct="1">
              <a:lnSpc>
                <a:spcPct val="90000"/>
              </a:lnSpc>
              <a:spcBef>
                <a:spcPts val="0"/>
              </a:spcBef>
              <a:buSzPct val="90000"/>
              <a:buFontTx/>
              <a:buNone/>
              <a:defRPr sz="3200" kern="1200">
                <a:gradFill>
                  <a:gsLst>
                    <a:gs pos="0">
                      <a:schemeClr val="tx1"/>
                    </a:gs>
                    <a:gs pos="86000">
                      <a:schemeClr val="tx1"/>
                    </a:gs>
                  </a:gsLst>
                  <a:lin ang="5400000" scaled="0"/>
                </a:gradFill>
                <a:latin typeface="+mn-lt"/>
                <a:ea typeface="+mn-ea"/>
                <a:cs typeface="+mn-cs"/>
              </a:defRPr>
            </a:lvl1pPr>
            <a:lvl2pPr marL="457182" indent="0" algn="ctr" defTabSz="914363" rtl="0" eaLnBrk="1" latinLnBrk="0" hangingPunct="1">
              <a:lnSpc>
                <a:spcPct val="90000"/>
              </a:lnSpc>
              <a:spcBef>
                <a:spcPct val="20000"/>
              </a:spcBef>
              <a:buSzPct val="90000"/>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SzPct val="90000"/>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spcBef>
                <a:spcPct val="0"/>
              </a:spcBef>
            </a:pPr>
            <a:r>
              <a:rPr lang="en-US" sz="8800" i="1" spc="-640" dirty="0" smtClean="0">
                <a:ln w="3175">
                  <a:noFill/>
                </a:ln>
                <a:solidFill>
                  <a:schemeClr val="accent1"/>
                </a:solidFill>
                <a:cs typeface="Arial" charset="0"/>
              </a:rPr>
              <a:t> beta available now</a:t>
            </a:r>
            <a:endParaRPr lang="en-US" sz="8800" i="1" spc="-640" dirty="0">
              <a:ln w="3175">
                <a:noFill/>
              </a:ln>
              <a:solidFill>
                <a:schemeClr val="accent1"/>
              </a:solidFill>
              <a:cs typeface="Arial" charset="0"/>
            </a:endParaRPr>
          </a:p>
        </p:txBody>
      </p:sp>
      <p:sp>
        <p:nvSpPr>
          <p:cNvPr id="3" name="Subtitle 2"/>
          <p:cNvSpPr>
            <a:spLocks noGrp="1"/>
          </p:cNvSpPr>
          <p:nvPr>
            <p:ph type="subTitle" idx="1"/>
          </p:nvPr>
        </p:nvSpPr>
        <p:spPr/>
        <p:txBody>
          <a:bodyPr/>
          <a:lstStyle/>
          <a:p>
            <a:r>
              <a:rPr lang="en-US" dirty="0">
                <a:solidFill>
                  <a:schemeClr val="tx1"/>
                </a:solidFill>
              </a:rPr>
              <a:t>http://www.microsoft.com/systemcenter/vmm2012 </a:t>
            </a:r>
          </a:p>
        </p:txBody>
      </p:sp>
    </p:spTree>
    <p:extLst>
      <p:ext uri="{BB962C8B-B14F-4D97-AF65-F5344CB8AC3E}">
        <p14:creationId xmlns:p14="http://schemas.microsoft.com/office/powerpoint/2010/main" val="3767834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4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17614" y="970803"/>
            <a:ext cx="6518915" cy="5784839"/>
          </a:xfrm>
          <a:prstGeom prst="roundRect">
            <a:avLst>
              <a:gd name="adj" fmla="val 5661"/>
            </a:avLst>
          </a:prstGeom>
          <a:solidFill>
            <a:schemeClr val="bg2"/>
          </a:solidFill>
          <a:ln w="38100">
            <a:solidFill>
              <a:schemeClr val="tx1"/>
            </a:solidFill>
          </a:ln>
          <a:effectLst>
            <a:glow rad="101600">
              <a:srgbClr val="1DC7F4">
                <a:alpha val="25098"/>
              </a:srgbClr>
            </a:glow>
          </a:effectLst>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p>
        </p:txBody>
      </p:sp>
      <p:sp>
        <p:nvSpPr>
          <p:cNvPr id="42" name="Rectangle 41"/>
          <p:cNvSpPr/>
          <p:nvPr/>
        </p:nvSpPr>
        <p:spPr bwMode="auto">
          <a:xfrm>
            <a:off x="2800063" y="3656592"/>
            <a:ext cx="6523630" cy="860816"/>
          </a:xfrm>
          <a:prstGeom prst="rect">
            <a:avLst/>
          </a:prstGeom>
          <a:gradFill flip="none" rotWithShape="1">
            <a:gsLst>
              <a:gs pos="0">
                <a:schemeClr val="tx2">
                  <a:alpha val="20000"/>
                </a:schemeClr>
              </a:gs>
              <a:gs pos="10000">
                <a:schemeClr val="tx2">
                  <a:alpha val="40000"/>
                </a:schemeClr>
              </a:gs>
              <a:gs pos="50000">
                <a:schemeClr val="tx2">
                  <a:alpha val="30000"/>
                </a:schemeClr>
              </a:gs>
              <a:gs pos="90000">
                <a:schemeClr val="tx2">
                  <a:alpha val="40000"/>
                </a:schemeClr>
              </a:gs>
              <a:gs pos="100000">
                <a:schemeClr val="tx2">
                  <a:alpha val="70000"/>
                </a:schemeClr>
              </a:gs>
            </a:gsLst>
            <a:lin ang="0" scaled="1"/>
            <a:tileRect/>
          </a:gradFill>
          <a:ln w="19050">
            <a:gradFill flip="none" rotWithShape="1">
              <a:gsLst>
                <a:gs pos="0">
                  <a:schemeClr val="accent5">
                    <a:lumMod val="75000"/>
                  </a:schemeClr>
                </a:gs>
                <a:gs pos="2000">
                  <a:schemeClr val="accent1">
                    <a:tint val="44500"/>
                    <a:satMod val="160000"/>
                    <a:alpha val="0"/>
                  </a:schemeClr>
                </a:gs>
                <a:gs pos="98000">
                  <a:schemeClr val="accent1">
                    <a:tint val="44500"/>
                    <a:satMod val="160000"/>
                    <a:alpha val="0"/>
                  </a:schemeClr>
                </a:gs>
                <a:gs pos="100000">
                  <a:schemeClr val="accent5">
                    <a:lumMod val="75000"/>
                  </a:schemeClr>
                </a:gs>
              </a:gsLst>
              <a:lin ang="5400000" scaled="1"/>
              <a:tileRect/>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smtClean="0">
              <a:solidFill>
                <a:schemeClr val="tx1">
                  <a:alpha val="99000"/>
                </a:schemeClr>
              </a:solidFill>
            </a:endParaRPr>
          </a:p>
        </p:txBody>
      </p:sp>
      <p:sp>
        <p:nvSpPr>
          <p:cNvPr id="3" name="Title 2"/>
          <p:cNvSpPr>
            <a:spLocks noGrp="1"/>
          </p:cNvSpPr>
          <p:nvPr>
            <p:ph type="title"/>
          </p:nvPr>
        </p:nvSpPr>
        <p:spPr/>
        <p:txBody>
          <a:bodyPr/>
          <a:lstStyle/>
          <a:p>
            <a:r>
              <a:rPr lang="en-US" dirty="0" smtClean="0"/>
              <a:t>Cross-Platform Support</a:t>
            </a:r>
            <a:endParaRPr lang="en-US" dirty="0"/>
          </a:p>
        </p:txBody>
      </p:sp>
      <p:grpSp>
        <p:nvGrpSpPr>
          <p:cNvPr id="4" name="Group 32"/>
          <p:cNvGrpSpPr/>
          <p:nvPr/>
        </p:nvGrpSpPr>
        <p:grpSpPr>
          <a:xfrm>
            <a:off x="3799606" y="1160066"/>
            <a:ext cx="1328859" cy="1328857"/>
            <a:chOff x="3166092" y="914400"/>
            <a:chExt cx="952703" cy="952703"/>
          </a:xfrm>
        </p:grpSpPr>
        <p:pic>
          <p:nvPicPr>
            <p:cNvPr id="22" name="Picture 2" descr="\\MAGNUM\Projects\Microsoft\Journey to the Cloud Campaign\Design\Assets\App.png"/>
            <p:cNvPicPr>
              <a:picLocks noChangeAspect="1" noChangeArrowheads="1"/>
            </p:cNvPicPr>
            <p:nvPr/>
          </p:nvPicPr>
          <p:blipFill>
            <a:blip r:embed="rId2"/>
            <a:srcRect/>
            <a:stretch>
              <a:fillRect/>
            </a:stretch>
          </p:blipFill>
          <p:spPr bwMode="auto">
            <a:xfrm>
              <a:off x="3340051" y="1155654"/>
              <a:ext cx="604785" cy="470195"/>
            </a:xfrm>
            <a:prstGeom prst="rect">
              <a:avLst/>
            </a:prstGeom>
            <a:noFill/>
            <a:ln>
              <a:solidFill>
                <a:schemeClr val="tx1"/>
              </a:solidFill>
            </a:ln>
          </p:spPr>
        </p:pic>
        <p:sp>
          <p:nvSpPr>
            <p:cNvPr id="23" name="Oval 22"/>
            <p:cNvSpPr/>
            <p:nvPr/>
          </p:nvSpPr>
          <p:spPr>
            <a:xfrm>
              <a:off x="3166092" y="914400"/>
              <a:ext cx="952703" cy="95270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 descr="https://mediabank.partners.extranet.microsoft.com/Assets/Active/M-Q/Microsoft_.NET/Microsoft_NET_ADO_.NET/Logos+Logotypes/NET-ADO_bL.png"/>
          <p:cNvPicPr>
            <a:picLocks noChangeAspect="1" noChangeArrowheads="1"/>
          </p:cNvPicPr>
          <p:nvPr/>
        </p:nvPicPr>
        <p:blipFill>
          <a:blip r:embed="rId3">
            <a:lum bright="100000" contrast="100000"/>
          </a:blip>
          <a:srcRect r="31488"/>
          <a:stretch>
            <a:fillRect/>
          </a:stretch>
        </p:blipFill>
        <p:spPr bwMode="auto">
          <a:xfrm>
            <a:off x="4017181" y="1748653"/>
            <a:ext cx="973198" cy="281195"/>
          </a:xfrm>
          <a:prstGeom prst="rect">
            <a:avLst/>
          </a:prstGeom>
          <a:solidFill>
            <a:schemeClr val="tx2">
              <a:lumMod val="60000"/>
              <a:lumOff val="40000"/>
            </a:schemeClr>
          </a:solidFill>
        </p:spPr>
      </p:pic>
      <p:grpSp>
        <p:nvGrpSpPr>
          <p:cNvPr id="21" name="Group 24"/>
          <p:cNvGrpSpPr/>
          <p:nvPr/>
        </p:nvGrpSpPr>
        <p:grpSpPr>
          <a:xfrm>
            <a:off x="5422787" y="1157794"/>
            <a:ext cx="1328859" cy="1328857"/>
            <a:chOff x="9753600" y="859380"/>
            <a:chExt cx="1328859" cy="1328857"/>
          </a:xfrm>
        </p:grpSpPr>
        <p:grpSp>
          <p:nvGrpSpPr>
            <p:cNvPr id="25" name="Group 32"/>
            <p:cNvGrpSpPr/>
            <p:nvPr/>
          </p:nvGrpSpPr>
          <p:grpSpPr>
            <a:xfrm>
              <a:off x="9753600" y="859380"/>
              <a:ext cx="1328859" cy="1328857"/>
              <a:chOff x="3166092" y="914400"/>
              <a:chExt cx="952703" cy="952703"/>
            </a:xfrm>
          </p:grpSpPr>
          <p:pic>
            <p:nvPicPr>
              <p:cNvPr id="28" name="Picture 2" descr="\\MAGNUM\Projects\Microsoft\Journey to the Cloud Campaign\Design\Assets\App.png"/>
              <p:cNvPicPr>
                <a:picLocks noChangeAspect="1" noChangeArrowheads="1"/>
              </p:cNvPicPr>
              <p:nvPr/>
            </p:nvPicPr>
            <p:blipFill>
              <a:blip r:embed="rId2"/>
              <a:srcRect/>
              <a:stretch>
                <a:fillRect/>
              </a:stretch>
            </p:blipFill>
            <p:spPr bwMode="auto">
              <a:xfrm>
                <a:off x="3340051" y="1155654"/>
                <a:ext cx="604785" cy="470195"/>
              </a:xfrm>
              <a:prstGeom prst="rect">
                <a:avLst/>
              </a:prstGeom>
              <a:noFill/>
              <a:ln>
                <a:solidFill>
                  <a:schemeClr val="tx1"/>
                </a:solidFill>
              </a:ln>
            </p:spPr>
          </p:pic>
          <p:sp>
            <p:nvSpPr>
              <p:cNvPr id="29" name="Oval 28"/>
              <p:cNvSpPr/>
              <p:nvPr/>
            </p:nvSpPr>
            <p:spPr>
              <a:xfrm>
                <a:off x="3166092" y="914400"/>
                <a:ext cx="952703" cy="95270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4" descr="http://www.jbase.com/new/products/images/java.png"/>
            <p:cNvPicPr>
              <a:picLocks noChangeAspect="1" noChangeArrowheads="1"/>
            </p:cNvPicPr>
            <p:nvPr/>
          </p:nvPicPr>
          <p:blipFill>
            <a:blip r:embed="rId4">
              <a:lum bright="100000" contrast="100000"/>
            </a:blip>
            <a:srcRect/>
            <a:stretch>
              <a:fillRect/>
            </a:stretch>
          </p:blipFill>
          <p:spPr bwMode="auto">
            <a:xfrm>
              <a:off x="10210800" y="1143000"/>
              <a:ext cx="376703" cy="702671"/>
            </a:xfrm>
            <a:prstGeom prst="rect">
              <a:avLst/>
            </a:prstGeom>
            <a:solidFill>
              <a:schemeClr val="tx2">
                <a:lumMod val="60000"/>
                <a:lumOff val="40000"/>
              </a:schemeClr>
            </a:solidFill>
            <a:ln>
              <a:solidFill>
                <a:schemeClr val="tx1"/>
              </a:solidFill>
            </a:ln>
          </p:spPr>
        </p:pic>
      </p:grpSp>
      <p:grpSp>
        <p:nvGrpSpPr>
          <p:cNvPr id="26" name="Group 29"/>
          <p:cNvGrpSpPr/>
          <p:nvPr/>
        </p:nvGrpSpPr>
        <p:grpSpPr>
          <a:xfrm>
            <a:off x="7062443" y="1160066"/>
            <a:ext cx="1328859" cy="1328857"/>
            <a:chOff x="10022434" y="574728"/>
            <a:chExt cx="1328859" cy="1328857"/>
          </a:xfrm>
        </p:grpSpPr>
        <p:grpSp>
          <p:nvGrpSpPr>
            <p:cNvPr id="30" name="Group 32"/>
            <p:cNvGrpSpPr/>
            <p:nvPr/>
          </p:nvGrpSpPr>
          <p:grpSpPr>
            <a:xfrm>
              <a:off x="10022434" y="574728"/>
              <a:ext cx="1328859" cy="1328857"/>
              <a:chOff x="3166092" y="914400"/>
              <a:chExt cx="952703" cy="952703"/>
            </a:xfrm>
          </p:grpSpPr>
          <p:pic>
            <p:nvPicPr>
              <p:cNvPr id="33" name="Picture 2" descr="\\MAGNUM\Projects\Microsoft\Journey to the Cloud Campaign\Design\Assets\App.png"/>
              <p:cNvPicPr>
                <a:picLocks noChangeAspect="1" noChangeArrowheads="1"/>
              </p:cNvPicPr>
              <p:nvPr/>
            </p:nvPicPr>
            <p:blipFill>
              <a:blip r:embed="rId2"/>
              <a:srcRect/>
              <a:stretch>
                <a:fillRect/>
              </a:stretch>
            </p:blipFill>
            <p:spPr bwMode="auto">
              <a:xfrm>
                <a:off x="3340051" y="1155654"/>
                <a:ext cx="604785" cy="470195"/>
              </a:xfrm>
              <a:prstGeom prst="rect">
                <a:avLst/>
              </a:prstGeom>
              <a:noFill/>
              <a:ln>
                <a:solidFill>
                  <a:schemeClr val="tx1"/>
                </a:solidFill>
              </a:ln>
            </p:spPr>
          </p:pic>
          <p:sp>
            <p:nvSpPr>
              <p:cNvPr id="34" name="Oval 33"/>
              <p:cNvSpPr/>
              <p:nvPr/>
            </p:nvSpPr>
            <p:spPr>
              <a:xfrm>
                <a:off x="3166092" y="914400"/>
                <a:ext cx="952703" cy="95270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descr="PHP.png"/>
            <p:cNvPicPr>
              <a:picLocks noChangeAspect="1"/>
            </p:cNvPicPr>
            <p:nvPr/>
          </p:nvPicPr>
          <p:blipFill>
            <a:blip r:embed="rId5"/>
            <a:stretch>
              <a:fillRect/>
            </a:stretch>
          </p:blipFill>
          <p:spPr>
            <a:xfrm>
              <a:off x="10377925" y="1083168"/>
              <a:ext cx="639050" cy="336013"/>
            </a:xfrm>
            <a:prstGeom prst="rect">
              <a:avLst/>
            </a:prstGeom>
            <a:solidFill>
              <a:schemeClr val="tx2">
                <a:lumMod val="60000"/>
                <a:lumOff val="40000"/>
              </a:schemeClr>
            </a:solidFill>
            <a:ln>
              <a:solidFill>
                <a:schemeClr val="tx1"/>
              </a:solidFill>
            </a:ln>
          </p:spPr>
        </p:pic>
      </p:grpSp>
      <p:sp>
        <p:nvSpPr>
          <p:cNvPr id="47" name="Rectangle 46"/>
          <p:cNvSpPr/>
          <p:nvPr/>
        </p:nvSpPr>
        <p:spPr bwMode="auto">
          <a:xfrm>
            <a:off x="2811439" y="2644367"/>
            <a:ext cx="6523630" cy="999583"/>
          </a:xfrm>
          <a:prstGeom prst="rect">
            <a:avLst/>
          </a:prstGeom>
          <a:gradFill flip="none" rotWithShape="1">
            <a:gsLst>
              <a:gs pos="0">
                <a:schemeClr val="tx1">
                  <a:alpha val="40000"/>
                </a:schemeClr>
              </a:gs>
              <a:gs pos="10000">
                <a:schemeClr val="tx1">
                  <a:alpha val="70000"/>
                </a:schemeClr>
              </a:gs>
              <a:gs pos="50000">
                <a:schemeClr val="tx1">
                  <a:alpha val="50000"/>
                </a:schemeClr>
              </a:gs>
              <a:gs pos="90000">
                <a:schemeClr val="tx1">
                  <a:alpha val="70000"/>
                </a:schemeClr>
              </a:gs>
              <a:gs pos="100000">
                <a:schemeClr val="tx1">
                  <a:alpha val="40000"/>
                </a:schemeClr>
              </a:gs>
            </a:gsLst>
            <a:lin ang="0" scaled="1"/>
            <a:tileRect/>
          </a:gradFill>
          <a:ln w="19050">
            <a:gradFill flip="none" rotWithShape="1">
              <a:gsLst>
                <a:gs pos="0">
                  <a:schemeClr val="accent5">
                    <a:lumMod val="75000"/>
                  </a:schemeClr>
                </a:gs>
                <a:gs pos="2000">
                  <a:schemeClr val="accent1">
                    <a:tint val="44500"/>
                    <a:satMod val="160000"/>
                    <a:alpha val="0"/>
                  </a:schemeClr>
                </a:gs>
                <a:gs pos="98000">
                  <a:schemeClr val="accent1">
                    <a:tint val="44500"/>
                    <a:satMod val="160000"/>
                    <a:alpha val="0"/>
                  </a:schemeClr>
                </a:gs>
                <a:gs pos="100000">
                  <a:schemeClr val="accent5">
                    <a:lumMod val="75000"/>
                  </a:schemeClr>
                </a:gs>
              </a:gsLst>
              <a:lin ang="5400000" scaled="1"/>
              <a:tileRect/>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smtClean="0">
              <a:solidFill>
                <a:schemeClr val="tx1">
                  <a:alpha val="99000"/>
                </a:schemeClr>
              </a:solidFill>
            </a:endParaRPr>
          </a:p>
        </p:txBody>
      </p:sp>
      <p:pic>
        <p:nvPicPr>
          <p:cNvPr id="41" name="Picture 3" descr="C:\Users\davidgr\AppData\Local\Microsoft\Windows\Temporary Internet Files\Content.Outlook\HGWSDS90\ws_rgb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4750" y="2655931"/>
            <a:ext cx="2698125" cy="3993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SuSe_Linux.png"/>
          <p:cNvPicPr>
            <a:picLocks noChangeAspect="1"/>
          </p:cNvPicPr>
          <p:nvPr/>
        </p:nvPicPr>
        <p:blipFill>
          <a:blip r:embed="rId7"/>
          <a:stretch>
            <a:fillRect/>
          </a:stretch>
        </p:blipFill>
        <p:spPr>
          <a:xfrm>
            <a:off x="7940408" y="2659237"/>
            <a:ext cx="1217242" cy="869696"/>
          </a:xfrm>
          <a:prstGeom prst="rect">
            <a:avLst/>
          </a:prstGeom>
        </p:spPr>
      </p:pic>
      <p:pic>
        <p:nvPicPr>
          <p:cNvPr id="48" name="Picture 47" descr="RedHat.png"/>
          <p:cNvPicPr>
            <a:picLocks noChangeAspect="1"/>
          </p:cNvPicPr>
          <p:nvPr/>
        </p:nvPicPr>
        <p:blipFill>
          <a:blip r:embed="rId8"/>
          <a:stretch>
            <a:fillRect/>
          </a:stretch>
        </p:blipFill>
        <p:spPr>
          <a:xfrm>
            <a:off x="4664239" y="3002005"/>
            <a:ext cx="1777503" cy="542138"/>
          </a:xfrm>
          <a:prstGeom prst="rect">
            <a:avLst/>
          </a:prstGeom>
        </p:spPr>
      </p:pic>
      <p:pic>
        <p:nvPicPr>
          <p:cNvPr id="49" name="Picture 48" descr="CentOS.png"/>
          <p:cNvPicPr>
            <a:picLocks noChangeAspect="1"/>
          </p:cNvPicPr>
          <p:nvPr/>
        </p:nvPicPr>
        <p:blipFill>
          <a:blip r:embed="rId9"/>
          <a:stretch>
            <a:fillRect/>
          </a:stretch>
        </p:blipFill>
        <p:spPr>
          <a:xfrm>
            <a:off x="5985129" y="2656476"/>
            <a:ext cx="1916924" cy="516425"/>
          </a:xfrm>
          <a:prstGeom prst="rect">
            <a:avLst/>
          </a:prstGeom>
        </p:spPr>
      </p:pic>
      <p:cxnSp>
        <p:nvCxnSpPr>
          <p:cNvPr id="18" name="Straight Connector 17"/>
          <p:cNvCxnSpPr/>
          <p:nvPr/>
        </p:nvCxnSpPr>
        <p:spPr>
          <a:xfrm>
            <a:off x="4524908" y="5221837"/>
            <a:ext cx="455995" cy="3873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9" idx="1"/>
          </p:cNvCxnSpPr>
          <p:nvPr/>
        </p:nvCxnSpPr>
        <p:spPr>
          <a:xfrm flipV="1">
            <a:off x="7141222" y="5262472"/>
            <a:ext cx="490114" cy="21923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6289311" y="6243536"/>
            <a:ext cx="29864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10" cstate="print">
            <a:lum bright="100000" contrast="100000"/>
          </a:blip>
          <a:stretch>
            <a:fillRect/>
          </a:stretch>
        </p:blipFill>
        <p:spPr>
          <a:xfrm>
            <a:off x="4524909" y="4585654"/>
            <a:ext cx="3133725" cy="1714558"/>
          </a:xfrm>
          <a:prstGeom prst="rect">
            <a:avLst/>
          </a:prstGeom>
          <a:noFill/>
          <a:ln>
            <a:noFill/>
          </a:ln>
          <a:effectLst>
            <a:outerShdw blurRad="76200" dir="18900000" sy="23000" kx="-1200000" algn="bl" rotWithShape="0">
              <a:srgbClr val="0083AE">
                <a:alpha val="23000"/>
              </a:srgbClr>
            </a:outerShdw>
          </a:effectLst>
        </p:spPr>
      </p:pic>
      <p:sp>
        <p:nvSpPr>
          <p:cNvPr id="7" name="TextBox 6"/>
          <p:cNvSpPr txBox="1"/>
          <p:nvPr/>
        </p:nvSpPr>
        <p:spPr>
          <a:xfrm>
            <a:off x="3586607" y="5079546"/>
            <a:ext cx="947696" cy="338555"/>
          </a:xfrm>
          <a:prstGeom prst="rect">
            <a:avLst/>
          </a:prstGeom>
          <a:noFill/>
        </p:spPr>
        <p:txBody>
          <a:bodyPr wrap="none" lIns="91432" tIns="45717" rIns="91432" bIns="45717" rtlCol="0">
            <a:spAutoFit/>
          </a:bodyPr>
          <a:lstStyle/>
          <a:p>
            <a:pPr algn="ctr"/>
            <a:r>
              <a:rPr lang="en-US" sz="1600" b="1" dirty="0" smtClean="0"/>
              <a:t>Storage</a:t>
            </a:r>
            <a:endParaRPr lang="en-US" sz="1600" b="1" dirty="0"/>
          </a:p>
        </p:txBody>
      </p:sp>
      <p:sp>
        <p:nvSpPr>
          <p:cNvPr id="8" name="TextBox 7"/>
          <p:cNvSpPr txBox="1"/>
          <p:nvPr/>
        </p:nvSpPr>
        <p:spPr>
          <a:xfrm>
            <a:off x="4785806" y="6312875"/>
            <a:ext cx="3033195" cy="384719"/>
          </a:xfrm>
          <a:prstGeom prst="rect">
            <a:avLst/>
          </a:prstGeom>
          <a:noFill/>
        </p:spPr>
        <p:txBody>
          <a:bodyPr wrap="none" lIns="91432" tIns="45717" rIns="91432" bIns="45717" rtlCol="0">
            <a:spAutoFit/>
          </a:bodyPr>
          <a:lstStyle/>
          <a:p>
            <a:r>
              <a:rPr lang="en-US" b="1" dirty="0" smtClean="0"/>
              <a:t>Third</a:t>
            </a:r>
            <a:r>
              <a:rPr lang="en-US" b="1" dirty="0" smtClean="0">
                <a:latin typeface="+mn-lt"/>
              </a:rPr>
              <a:t> party management</a:t>
            </a:r>
            <a:endParaRPr lang="en-US" b="1" dirty="0">
              <a:latin typeface="+mn-lt"/>
            </a:endParaRPr>
          </a:p>
        </p:txBody>
      </p:sp>
      <p:sp>
        <p:nvSpPr>
          <p:cNvPr id="9" name="TextBox 8"/>
          <p:cNvSpPr txBox="1"/>
          <p:nvPr/>
        </p:nvSpPr>
        <p:spPr>
          <a:xfrm>
            <a:off x="7631338" y="5093194"/>
            <a:ext cx="1022011" cy="338555"/>
          </a:xfrm>
          <a:prstGeom prst="rect">
            <a:avLst/>
          </a:prstGeom>
          <a:noFill/>
        </p:spPr>
        <p:txBody>
          <a:bodyPr wrap="none" lIns="91432" tIns="45717" rIns="91432" bIns="45717" rtlCol="0">
            <a:spAutoFit/>
          </a:bodyPr>
          <a:lstStyle/>
          <a:p>
            <a:pPr algn="ctr"/>
            <a:r>
              <a:rPr lang="en-US" sz="1600" b="1" dirty="0" smtClean="0"/>
              <a:t>Network</a:t>
            </a:r>
            <a:endParaRPr lang="en-US" sz="1600" b="1" dirty="0"/>
          </a:p>
        </p:txBody>
      </p:sp>
      <p:pic>
        <p:nvPicPr>
          <p:cNvPr id="10" name="Picture 16" descr="Servers-Virtual-Two"/>
          <p:cNvPicPr>
            <a:picLocks noChangeAspect="1" noChangeArrowheads="1"/>
          </p:cNvPicPr>
          <p:nvPr/>
        </p:nvPicPr>
        <p:blipFill>
          <a:blip r:embed="rId11" cstate="email">
            <a:duotone>
              <a:schemeClr val="bg2">
                <a:shade val="45000"/>
                <a:satMod val="135000"/>
              </a:schemeClr>
              <a:prstClr val="white"/>
            </a:duotone>
            <a:lum bright="-57000" contrast="80000"/>
          </a:blip>
          <a:srcRect/>
          <a:stretch>
            <a:fillRect/>
          </a:stretch>
        </p:blipFill>
        <p:spPr bwMode="auto">
          <a:xfrm>
            <a:off x="4980904" y="5194054"/>
            <a:ext cx="728865" cy="675471"/>
          </a:xfrm>
          <a:prstGeom prst="rect">
            <a:avLst/>
          </a:prstGeom>
          <a:noFill/>
          <a:ln w="9525">
            <a:noFill/>
            <a:miter lim="800000"/>
            <a:headEnd/>
            <a:tailEnd/>
          </a:ln>
        </p:spPr>
      </p:pic>
      <p:pic>
        <p:nvPicPr>
          <p:cNvPr id="11" name="Picture 16" descr="Servers-Virtual-Two"/>
          <p:cNvPicPr>
            <a:picLocks noChangeAspect="1" noChangeArrowheads="1"/>
          </p:cNvPicPr>
          <p:nvPr/>
        </p:nvPicPr>
        <p:blipFill>
          <a:blip r:embed="rId11" cstate="email">
            <a:lum bright="-57000" contrast="80000"/>
            <a:duotone>
              <a:schemeClr val="bg2">
                <a:shade val="45000"/>
                <a:satMod val="135000"/>
              </a:schemeClr>
              <a:prstClr val="white"/>
            </a:duotone>
          </a:blip>
          <a:srcRect/>
          <a:stretch>
            <a:fillRect/>
          </a:stretch>
        </p:blipFill>
        <p:spPr bwMode="auto">
          <a:xfrm>
            <a:off x="6439656" y="5194054"/>
            <a:ext cx="728865" cy="675471"/>
          </a:xfrm>
          <a:prstGeom prst="rect">
            <a:avLst/>
          </a:prstGeom>
          <a:noFill/>
          <a:ln w="9525">
            <a:noFill/>
            <a:miter lim="800000"/>
            <a:headEnd/>
            <a:tailEnd/>
          </a:ln>
        </p:spPr>
      </p:pic>
      <p:pic>
        <p:nvPicPr>
          <p:cNvPr id="13" name="Picture 16" descr="Servers-Virtual-Two"/>
          <p:cNvPicPr>
            <a:picLocks noChangeAspect="1" noChangeArrowheads="1"/>
          </p:cNvPicPr>
          <p:nvPr/>
        </p:nvPicPr>
        <p:blipFill>
          <a:blip r:embed="rId11" cstate="email">
            <a:duotone>
              <a:schemeClr val="bg2">
                <a:shade val="45000"/>
                <a:satMod val="135000"/>
              </a:schemeClr>
              <a:prstClr val="white"/>
            </a:duotone>
            <a:lum bright="-57000" contrast="80000"/>
          </a:blip>
          <a:srcRect/>
          <a:stretch>
            <a:fillRect/>
          </a:stretch>
        </p:blipFill>
        <p:spPr bwMode="auto">
          <a:xfrm>
            <a:off x="5710771" y="5596168"/>
            <a:ext cx="728865" cy="675471"/>
          </a:xfrm>
          <a:prstGeom prst="rect">
            <a:avLst/>
          </a:prstGeom>
          <a:noFill/>
          <a:ln w="9525">
            <a:noFill/>
            <a:miter lim="800000"/>
            <a:headEnd/>
            <a:tailEnd/>
          </a:ln>
        </p:spPr>
      </p:pic>
      <p:pic>
        <p:nvPicPr>
          <p:cNvPr id="16" name="Picture 16" descr="Servers-Virtual-Two"/>
          <p:cNvPicPr>
            <a:picLocks noChangeAspect="1" noChangeArrowheads="1"/>
          </p:cNvPicPr>
          <p:nvPr/>
        </p:nvPicPr>
        <p:blipFill>
          <a:blip r:embed="rId11" cstate="email">
            <a:lum bright="-57000" contrast="80000"/>
            <a:duotone>
              <a:schemeClr val="bg2">
                <a:shade val="45000"/>
                <a:satMod val="135000"/>
              </a:schemeClr>
              <a:prstClr val="white"/>
            </a:duotone>
          </a:blip>
          <a:srcRect/>
          <a:stretch>
            <a:fillRect/>
          </a:stretch>
        </p:blipFill>
        <p:spPr bwMode="auto">
          <a:xfrm>
            <a:off x="5709769" y="5194054"/>
            <a:ext cx="728865" cy="675471"/>
          </a:xfrm>
          <a:prstGeom prst="rect">
            <a:avLst/>
          </a:prstGeom>
          <a:noFill/>
          <a:ln w="9525">
            <a:noFill/>
            <a:miter lim="800000"/>
            <a:headEnd/>
            <a:tailEnd/>
          </a:ln>
        </p:spPr>
      </p:pic>
      <p:pic>
        <p:nvPicPr>
          <p:cNvPr id="17" name="Picture 16" descr="Servers-Virtual-Two"/>
          <p:cNvPicPr>
            <a:picLocks noChangeAspect="1" noChangeArrowheads="1"/>
          </p:cNvPicPr>
          <p:nvPr/>
        </p:nvPicPr>
        <p:blipFill>
          <a:blip r:embed="rId11" cstate="email">
            <a:duotone>
              <a:schemeClr val="bg2">
                <a:shade val="45000"/>
                <a:satMod val="135000"/>
              </a:schemeClr>
              <a:prstClr val="white"/>
            </a:duotone>
            <a:lum bright="-57000" contrast="80000"/>
          </a:blip>
          <a:srcRect/>
          <a:stretch>
            <a:fillRect/>
          </a:stretch>
        </p:blipFill>
        <p:spPr bwMode="auto">
          <a:xfrm>
            <a:off x="5710771" y="4823840"/>
            <a:ext cx="728865" cy="675471"/>
          </a:xfrm>
          <a:prstGeom prst="rect">
            <a:avLst/>
          </a:prstGeom>
          <a:noFill/>
          <a:ln w="9525">
            <a:noFill/>
            <a:miter lim="800000"/>
            <a:headEnd/>
            <a:tailEnd/>
          </a:ln>
        </p:spPr>
      </p:pic>
      <p:pic>
        <p:nvPicPr>
          <p:cNvPr id="44" name="Picture 43" descr="Citrix.png"/>
          <p:cNvPicPr>
            <a:picLocks noChangeAspect="1"/>
          </p:cNvPicPr>
          <p:nvPr/>
        </p:nvPicPr>
        <p:blipFill>
          <a:blip r:embed="rId12"/>
          <a:stretch>
            <a:fillRect/>
          </a:stretch>
        </p:blipFill>
        <p:spPr>
          <a:xfrm>
            <a:off x="3177679" y="3850029"/>
            <a:ext cx="1216900" cy="478258"/>
          </a:xfrm>
          <a:prstGeom prst="rect">
            <a:avLst/>
          </a:prstGeom>
        </p:spPr>
      </p:pic>
      <p:pic>
        <p:nvPicPr>
          <p:cNvPr id="45" name="Picture 44" descr="VMware.png"/>
          <p:cNvPicPr>
            <a:picLocks noChangeAspect="1"/>
          </p:cNvPicPr>
          <p:nvPr/>
        </p:nvPicPr>
        <p:blipFill>
          <a:blip r:embed="rId13"/>
          <a:stretch>
            <a:fillRect/>
          </a:stretch>
        </p:blipFill>
        <p:spPr>
          <a:xfrm>
            <a:off x="5074240" y="3968244"/>
            <a:ext cx="1708696" cy="259722"/>
          </a:xfrm>
          <a:prstGeom prst="rect">
            <a:avLst/>
          </a:prstGeom>
        </p:spPr>
      </p:pic>
      <p:pic>
        <p:nvPicPr>
          <p:cNvPr id="43" name="Picture 3"/>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074101" y="3850029"/>
            <a:ext cx="2173515" cy="464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61542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2"/>
            <a:ext cx="11149013" cy="609398"/>
          </a:xfrm>
        </p:spPr>
        <p:txBody>
          <a:bodyPr/>
          <a:lstStyle/>
          <a:p>
            <a:r>
              <a:rPr lang="en-US" dirty="0" smtClean="0"/>
              <a:t>Cloud On Your Terms</a:t>
            </a:r>
            <a:endParaRPr lang="en-US" sz="4800" dirty="0"/>
          </a:p>
        </p:txBody>
      </p:sp>
      <p:grpSp>
        <p:nvGrpSpPr>
          <p:cNvPr id="3" name="Group 21"/>
          <p:cNvGrpSpPr/>
          <p:nvPr/>
        </p:nvGrpSpPr>
        <p:grpSpPr>
          <a:xfrm>
            <a:off x="8483443" y="1056136"/>
            <a:ext cx="872649" cy="654656"/>
            <a:chOff x="3166092" y="914400"/>
            <a:chExt cx="952703" cy="952703"/>
          </a:xfrm>
        </p:grpSpPr>
        <p:pic>
          <p:nvPicPr>
            <p:cNvPr id="13" name="Picture 2" descr="\\MAGNUM\Projects\Microsoft\Journey to the Cloud Campaign\Design\Assets\App.png"/>
            <p:cNvPicPr>
              <a:picLocks noChangeAspect="1" noChangeArrowheads="1"/>
            </p:cNvPicPr>
            <p:nvPr/>
          </p:nvPicPr>
          <p:blipFill>
            <a:blip r:embed="rId3"/>
            <a:srcRect/>
            <a:stretch>
              <a:fillRect/>
            </a:stretch>
          </p:blipFill>
          <p:spPr bwMode="auto">
            <a:xfrm>
              <a:off x="3340051" y="1155654"/>
              <a:ext cx="604785" cy="470195"/>
            </a:xfrm>
            <a:prstGeom prst="rect">
              <a:avLst/>
            </a:prstGeom>
            <a:noFill/>
            <a:ln>
              <a:solidFill>
                <a:schemeClr val="tx1"/>
              </a:solidFill>
            </a:ln>
          </p:spPr>
        </p:pic>
        <p:sp>
          <p:nvSpPr>
            <p:cNvPr id="14" name="Oval 13"/>
            <p:cNvSpPr/>
            <p:nvPr/>
          </p:nvSpPr>
          <p:spPr>
            <a:xfrm>
              <a:off x="3166092" y="914400"/>
              <a:ext cx="952703" cy="95270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8"/>
          <p:cNvGrpSpPr/>
          <p:nvPr/>
        </p:nvGrpSpPr>
        <p:grpSpPr>
          <a:xfrm>
            <a:off x="9619457" y="1056136"/>
            <a:ext cx="872649" cy="654656"/>
            <a:chOff x="3166092" y="914400"/>
            <a:chExt cx="952703" cy="952703"/>
          </a:xfrm>
        </p:grpSpPr>
        <p:pic>
          <p:nvPicPr>
            <p:cNvPr id="11" name="Picture 2" descr="\\MAGNUM\Projects\Microsoft\Journey to the Cloud Campaign\Design\Assets\App.png"/>
            <p:cNvPicPr>
              <a:picLocks noChangeAspect="1" noChangeArrowheads="1"/>
            </p:cNvPicPr>
            <p:nvPr/>
          </p:nvPicPr>
          <p:blipFill>
            <a:blip r:embed="rId3"/>
            <a:srcRect/>
            <a:stretch>
              <a:fillRect/>
            </a:stretch>
          </p:blipFill>
          <p:spPr bwMode="auto">
            <a:xfrm>
              <a:off x="3340051" y="1155654"/>
              <a:ext cx="604785" cy="470195"/>
            </a:xfrm>
            <a:prstGeom prst="rect">
              <a:avLst/>
            </a:prstGeom>
            <a:noFill/>
            <a:ln>
              <a:solidFill>
                <a:schemeClr val="tx1"/>
              </a:solidFill>
            </a:ln>
          </p:spPr>
        </p:pic>
        <p:sp>
          <p:nvSpPr>
            <p:cNvPr id="12" name="Oval 11"/>
            <p:cNvSpPr/>
            <p:nvPr/>
          </p:nvSpPr>
          <p:spPr>
            <a:xfrm>
              <a:off x="3166092" y="914400"/>
              <a:ext cx="952703" cy="95270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7"/>
          <p:cNvGrpSpPr/>
          <p:nvPr/>
        </p:nvGrpSpPr>
        <p:grpSpPr>
          <a:xfrm>
            <a:off x="1029432" y="1056136"/>
            <a:ext cx="2008663" cy="654656"/>
            <a:chOff x="990600" y="1383464"/>
            <a:chExt cx="1506890" cy="654656"/>
          </a:xfrm>
          <a:noFill/>
        </p:grpSpPr>
        <p:grpSp>
          <p:nvGrpSpPr>
            <p:cNvPr id="6" name="Group 21"/>
            <p:cNvGrpSpPr/>
            <p:nvPr/>
          </p:nvGrpSpPr>
          <p:grpSpPr>
            <a:xfrm>
              <a:off x="990600" y="1383464"/>
              <a:ext cx="654657" cy="654656"/>
              <a:chOff x="3166092" y="914400"/>
              <a:chExt cx="952703" cy="952703"/>
            </a:xfrm>
            <a:grpFill/>
          </p:grpSpPr>
          <p:pic>
            <p:nvPicPr>
              <p:cNvPr id="23" name="Picture 2" descr="\\MAGNUM\Projects\Microsoft\Journey to the Cloud Campaign\Design\Assets\App.png"/>
              <p:cNvPicPr>
                <a:picLocks noChangeAspect="1" noChangeArrowheads="1"/>
              </p:cNvPicPr>
              <p:nvPr/>
            </p:nvPicPr>
            <p:blipFill>
              <a:blip r:embed="rId3"/>
              <a:srcRect/>
              <a:stretch>
                <a:fillRect/>
              </a:stretch>
            </p:blipFill>
            <p:spPr bwMode="auto">
              <a:xfrm>
                <a:off x="3340051" y="1155654"/>
                <a:ext cx="604785" cy="470195"/>
              </a:xfrm>
              <a:prstGeom prst="rect">
                <a:avLst/>
              </a:prstGeom>
              <a:grpFill/>
              <a:ln>
                <a:solidFill>
                  <a:schemeClr val="tx1"/>
                </a:solidFill>
              </a:ln>
            </p:spPr>
          </p:pic>
          <p:sp>
            <p:nvSpPr>
              <p:cNvPr id="24" name="Oval 23"/>
              <p:cNvSpPr/>
              <p:nvPr/>
            </p:nvSpPr>
            <p:spPr>
              <a:xfrm>
                <a:off x="3166092" y="914400"/>
                <a:ext cx="952703" cy="95270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8"/>
            <p:cNvGrpSpPr/>
            <p:nvPr/>
          </p:nvGrpSpPr>
          <p:grpSpPr>
            <a:xfrm>
              <a:off x="1842833" y="1383464"/>
              <a:ext cx="654657" cy="654656"/>
              <a:chOff x="3166092" y="914400"/>
              <a:chExt cx="952703" cy="952703"/>
            </a:xfrm>
            <a:grpFill/>
          </p:grpSpPr>
          <p:pic>
            <p:nvPicPr>
              <p:cNvPr id="21" name="Picture 2" descr="\\MAGNUM\Projects\Microsoft\Journey to the Cloud Campaign\Design\Assets\App.png"/>
              <p:cNvPicPr>
                <a:picLocks noChangeAspect="1" noChangeArrowheads="1"/>
              </p:cNvPicPr>
              <p:nvPr/>
            </p:nvPicPr>
            <p:blipFill>
              <a:blip r:embed="rId3"/>
              <a:srcRect/>
              <a:stretch>
                <a:fillRect/>
              </a:stretch>
            </p:blipFill>
            <p:spPr bwMode="auto">
              <a:xfrm>
                <a:off x="3340051" y="1155654"/>
                <a:ext cx="604785" cy="470195"/>
              </a:xfrm>
              <a:prstGeom prst="rect">
                <a:avLst/>
              </a:prstGeom>
              <a:grpFill/>
              <a:ln>
                <a:solidFill>
                  <a:schemeClr val="tx1"/>
                </a:solidFill>
              </a:ln>
            </p:spPr>
          </p:pic>
          <p:sp>
            <p:nvSpPr>
              <p:cNvPr id="22" name="Oval 21"/>
              <p:cNvSpPr/>
              <p:nvPr/>
            </p:nvSpPr>
            <p:spPr>
              <a:xfrm>
                <a:off x="3166092" y="914400"/>
                <a:ext cx="952703" cy="952703"/>
              </a:xfrm>
              <a:prstGeom prst="ellipse">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32"/>
          <p:cNvGrpSpPr/>
          <p:nvPr/>
        </p:nvGrpSpPr>
        <p:grpSpPr>
          <a:xfrm>
            <a:off x="5658091" y="1056136"/>
            <a:ext cx="872649" cy="654656"/>
            <a:chOff x="3166092" y="914400"/>
            <a:chExt cx="952703" cy="952703"/>
          </a:xfrm>
        </p:grpSpPr>
        <p:pic>
          <p:nvPicPr>
            <p:cNvPr id="19" name="Picture 2" descr="\\MAGNUM\Projects\Microsoft\Journey to the Cloud Campaign\Design\Assets\App.png"/>
            <p:cNvPicPr>
              <a:picLocks noChangeAspect="1" noChangeArrowheads="1"/>
            </p:cNvPicPr>
            <p:nvPr/>
          </p:nvPicPr>
          <p:blipFill>
            <a:blip r:embed="rId3"/>
            <a:srcRect/>
            <a:stretch>
              <a:fillRect/>
            </a:stretch>
          </p:blipFill>
          <p:spPr bwMode="auto">
            <a:xfrm>
              <a:off x="3340051" y="1155654"/>
              <a:ext cx="604785" cy="470195"/>
            </a:xfrm>
            <a:prstGeom prst="rect">
              <a:avLst/>
            </a:prstGeom>
            <a:noFill/>
          </p:spPr>
        </p:pic>
        <p:sp>
          <p:nvSpPr>
            <p:cNvPr id="20" name="Oval 19"/>
            <p:cNvSpPr/>
            <p:nvPr/>
          </p:nvSpPr>
          <p:spPr>
            <a:xfrm>
              <a:off x="3166092" y="914400"/>
              <a:ext cx="952703" cy="95270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4" cstate="print">
            <a:lum bright="100000" contrast="100000"/>
          </a:blip>
          <a:stretch>
            <a:fillRect/>
          </a:stretch>
        </p:blipFill>
        <p:spPr>
          <a:xfrm>
            <a:off x="1831998" y="2531559"/>
            <a:ext cx="3348253" cy="1633844"/>
          </a:xfrm>
          <a:prstGeom prst="rect">
            <a:avLst/>
          </a:prstGeom>
          <a:noFill/>
          <a:ln>
            <a:noFill/>
          </a:ln>
          <a:effectLst>
            <a:outerShdw blurRad="76200" dir="18900000" sy="23000" kx="-1200000" algn="bl" rotWithShape="0">
              <a:srgbClr val="0083AE">
                <a:alpha val="23000"/>
              </a:srgbClr>
            </a:outerShdw>
          </a:effectLst>
        </p:spPr>
      </p:pic>
      <p:pic>
        <p:nvPicPr>
          <p:cNvPr id="27" name="Picture 26"/>
          <p:cNvPicPr>
            <a:picLocks noChangeAspect="1"/>
          </p:cNvPicPr>
          <p:nvPr/>
        </p:nvPicPr>
        <p:blipFill>
          <a:blip r:embed="rId4" cstate="print">
            <a:lum bright="100000" contrast="100000"/>
          </a:blip>
          <a:stretch>
            <a:fillRect/>
          </a:stretch>
        </p:blipFill>
        <p:spPr>
          <a:xfrm>
            <a:off x="6602280" y="2531559"/>
            <a:ext cx="3348253" cy="1633844"/>
          </a:xfrm>
          <a:prstGeom prst="rect">
            <a:avLst/>
          </a:prstGeom>
          <a:noFill/>
          <a:ln>
            <a:noFill/>
          </a:ln>
          <a:effectLst>
            <a:outerShdw blurRad="76200" dir="18900000" sy="23000" kx="-1200000" algn="bl" rotWithShape="0">
              <a:srgbClr val="0083AE">
                <a:alpha val="23000"/>
              </a:srgbClr>
            </a:outerShdw>
          </a:effectLst>
        </p:spPr>
      </p:pic>
      <p:sp>
        <p:nvSpPr>
          <p:cNvPr id="29" name="Rectangle 28"/>
          <p:cNvSpPr/>
          <p:nvPr/>
        </p:nvSpPr>
        <p:spPr>
          <a:xfrm>
            <a:off x="2431931" y="3183695"/>
            <a:ext cx="2153680" cy="426129"/>
          </a:xfrm>
          <a:prstGeom prst="rect">
            <a:avLst/>
          </a:prstGeom>
        </p:spPr>
        <p:txBody>
          <a:bodyPr wrap="square" lIns="117208" tIns="58604" rIns="117208" bIns="58604">
            <a:spAutoFit/>
          </a:bodyPr>
          <a:lstStyle/>
          <a:p>
            <a:pPr algn="ctr"/>
            <a:r>
              <a:rPr lang="en-US" sz="2000" b="1" dirty="0" smtClean="0">
                <a:solidFill>
                  <a:schemeClr val="tx2"/>
                </a:solidFill>
              </a:rPr>
              <a:t>Private Cloud</a:t>
            </a:r>
            <a:endParaRPr lang="en-US" sz="2000" dirty="0">
              <a:solidFill>
                <a:schemeClr val="tx2"/>
              </a:solidFill>
            </a:endParaRPr>
          </a:p>
        </p:txBody>
      </p:sp>
      <p:sp>
        <p:nvSpPr>
          <p:cNvPr id="31" name="Rectangle 30"/>
          <p:cNvSpPr/>
          <p:nvPr/>
        </p:nvSpPr>
        <p:spPr>
          <a:xfrm>
            <a:off x="7199568" y="3210991"/>
            <a:ext cx="2153680" cy="441518"/>
          </a:xfrm>
          <a:prstGeom prst="rect">
            <a:avLst/>
          </a:prstGeom>
        </p:spPr>
        <p:txBody>
          <a:bodyPr wrap="square" lIns="117208" tIns="58604" rIns="117208" bIns="58604">
            <a:spAutoFit/>
          </a:bodyPr>
          <a:lstStyle/>
          <a:p>
            <a:pPr algn="ctr"/>
            <a:r>
              <a:rPr lang="en-US" sz="2000" b="1" dirty="0" smtClean="0">
                <a:solidFill>
                  <a:schemeClr val="tx2"/>
                </a:solidFill>
              </a:rPr>
              <a:t>Public Cloud</a:t>
            </a:r>
            <a:endParaRPr lang="en-US" sz="2000" dirty="0">
              <a:solidFill>
                <a:schemeClr val="tx2"/>
              </a:solidFill>
            </a:endParaRPr>
          </a:p>
        </p:txBody>
      </p:sp>
      <p:grpSp>
        <p:nvGrpSpPr>
          <p:cNvPr id="9" name="Group 41"/>
          <p:cNvGrpSpPr/>
          <p:nvPr/>
        </p:nvGrpSpPr>
        <p:grpSpPr>
          <a:xfrm>
            <a:off x="634559" y="4343401"/>
            <a:ext cx="10919708" cy="497569"/>
            <a:chOff x="493967" y="4572000"/>
            <a:chExt cx="8191914" cy="497569"/>
          </a:xfrm>
        </p:grpSpPr>
        <p:grpSp>
          <p:nvGrpSpPr>
            <p:cNvPr id="10" name="Group 37"/>
            <p:cNvGrpSpPr/>
            <p:nvPr/>
          </p:nvGrpSpPr>
          <p:grpSpPr>
            <a:xfrm>
              <a:off x="907463" y="4572000"/>
              <a:ext cx="7367350" cy="497569"/>
              <a:chOff x="683764" y="4876800"/>
              <a:chExt cx="7897888" cy="533400"/>
            </a:xfrm>
            <a:solidFill>
              <a:srgbClr val="004F64"/>
            </a:solidFill>
          </p:grpSpPr>
          <p:sp>
            <p:nvSpPr>
              <p:cNvPr id="36" name="Pentagon 35"/>
              <p:cNvSpPr/>
              <p:nvPr/>
            </p:nvSpPr>
            <p:spPr>
              <a:xfrm>
                <a:off x="4146823" y="4876800"/>
                <a:ext cx="4434829" cy="5334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37" name="Pentagon 36"/>
              <p:cNvSpPr/>
              <p:nvPr/>
            </p:nvSpPr>
            <p:spPr>
              <a:xfrm rot="10800000" flipV="1">
                <a:off x="683764" y="4876800"/>
                <a:ext cx="4434829" cy="5334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1623"/>
                <a:r>
                  <a:rPr lang="en-US" sz="1600" b="1" dirty="0" smtClean="0">
                    <a:solidFill>
                      <a:schemeClr val="tx1"/>
                    </a:solidFill>
                  </a:rPr>
                  <a:t>Identity</a:t>
                </a:r>
              </a:p>
            </p:txBody>
          </p:sp>
        </p:grpSp>
        <p:sp>
          <p:nvSpPr>
            <p:cNvPr id="39" name="Chevron 38"/>
            <p:cNvSpPr/>
            <p:nvPr/>
          </p:nvSpPr>
          <p:spPr>
            <a:xfrm>
              <a:off x="8203893" y="4573825"/>
              <a:ext cx="481988" cy="481988"/>
            </a:xfrm>
            <a:prstGeom prst="chevron">
              <a:avLst/>
            </a:prstGeom>
            <a:solidFill>
              <a:srgbClr val="00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solidFill>
              </a:endParaRPr>
            </a:p>
          </p:txBody>
        </p:sp>
        <p:sp>
          <p:nvSpPr>
            <p:cNvPr id="40" name="Chevron 39"/>
            <p:cNvSpPr/>
            <p:nvPr/>
          </p:nvSpPr>
          <p:spPr>
            <a:xfrm rot="10800000">
              <a:off x="493967" y="4573825"/>
              <a:ext cx="481988" cy="481988"/>
            </a:xfrm>
            <a:prstGeom prst="chevron">
              <a:avLst/>
            </a:prstGeom>
            <a:solidFill>
              <a:srgbClr val="00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solidFill>
              </a:endParaRPr>
            </a:p>
          </p:txBody>
        </p:sp>
      </p:grpSp>
      <p:grpSp>
        <p:nvGrpSpPr>
          <p:cNvPr id="15" name="Group 60"/>
          <p:cNvGrpSpPr/>
          <p:nvPr/>
        </p:nvGrpSpPr>
        <p:grpSpPr>
          <a:xfrm>
            <a:off x="634559" y="4904343"/>
            <a:ext cx="10919708" cy="497569"/>
            <a:chOff x="493967" y="4572000"/>
            <a:chExt cx="8191914" cy="497569"/>
          </a:xfrm>
        </p:grpSpPr>
        <p:grpSp>
          <p:nvGrpSpPr>
            <p:cNvPr id="16" name="Group 61"/>
            <p:cNvGrpSpPr/>
            <p:nvPr/>
          </p:nvGrpSpPr>
          <p:grpSpPr>
            <a:xfrm>
              <a:off x="907463" y="4572000"/>
              <a:ext cx="7367350" cy="497569"/>
              <a:chOff x="683764" y="4876800"/>
              <a:chExt cx="7897888" cy="533400"/>
            </a:xfrm>
            <a:solidFill>
              <a:srgbClr val="004F64"/>
            </a:solidFill>
          </p:grpSpPr>
          <p:sp>
            <p:nvSpPr>
              <p:cNvPr id="65" name="Pentagon 64"/>
              <p:cNvSpPr/>
              <p:nvPr/>
            </p:nvSpPr>
            <p:spPr>
              <a:xfrm>
                <a:off x="4146823" y="4876800"/>
                <a:ext cx="4434829" cy="5334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66" name="Pentagon 65"/>
              <p:cNvSpPr/>
              <p:nvPr/>
            </p:nvSpPr>
            <p:spPr>
              <a:xfrm rot="10800000" flipV="1">
                <a:off x="683764" y="4876800"/>
                <a:ext cx="4434829" cy="5334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1623"/>
                <a:r>
                  <a:rPr lang="en-US" sz="1600" b="1" dirty="0" smtClean="0">
                    <a:solidFill>
                      <a:schemeClr val="tx1"/>
                    </a:solidFill>
                  </a:rPr>
                  <a:t>Management</a:t>
                </a:r>
              </a:p>
            </p:txBody>
          </p:sp>
        </p:grpSp>
        <p:sp>
          <p:nvSpPr>
            <p:cNvPr id="63" name="Chevron 62"/>
            <p:cNvSpPr/>
            <p:nvPr/>
          </p:nvSpPr>
          <p:spPr>
            <a:xfrm>
              <a:off x="8203893" y="4573825"/>
              <a:ext cx="481988" cy="481988"/>
            </a:xfrm>
            <a:prstGeom prst="chevron">
              <a:avLst/>
            </a:prstGeom>
            <a:solidFill>
              <a:srgbClr val="00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solidFill>
              </a:endParaRPr>
            </a:p>
          </p:txBody>
        </p:sp>
        <p:sp>
          <p:nvSpPr>
            <p:cNvPr id="64" name="Chevron 63"/>
            <p:cNvSpPr/>
            <p:nvPr/>
          </p:nvSpPr>
          <p:spPr>
            <a:xfrm rot="10800000">
              <a:off x="493967" y="4573825"/>
              <a:ext cx="481988" cy="481988"/>
            </a:xfrm>
            <a:prstGeom prst="chevron">
              <a:avLst/>
            </a:prstGeom>
            <a:solidFill>
              <a:srgbClr val="00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solidFill>
              </a:endParaRPr>
            </a:p>
          </p:txBody>
        </p:sp>
      </p:grpSp>
      <p:grpSp>
        <p:nvGrpSpPr>
          <p:cNvPr id="17" name="Group 66"/>
          <p:cNvGrpSpPr/>
          <p:nvPr/>
        </p:nvGrpSpPr>
        <p:grpSpPr>
          <a:xfrm>
            <a:off x="634559" y="5465286"/>
            <a:ext cx="10919708" cy="497569"/>
            <a:chOff x="493967" y="4572000"/>
            <a:chExt cx="8191914" cy="497569"/>
          </a:xfrm>
        </p:grpSpPr>
        <p:grpSp>
          <p:nvGrpSpPr>
            <p:cNvPr id="18" name="Group 67"/>
            <p:cNvGrpSpPr/>
            <p:nvPr/>
          </p:nvGrpSpPr>
          <p:grpSpPr>
            <a:xfrm>
              <a:off x="907463" y="4572000"/>
              <a:ext cx="7367350" cy="497569"/>
              <a:chOff x="683764" y="4876800"/>
              <a:chExt cx="7897888" cy="533400"/>
            </a:xfrm>
            <a:solidFill>
              <a:srgbClr val="004F64"/>
            </a:solidFill>
          </p:grpSpPr>
          <p:sp>
            <p:nvSpPr>
              <p:cNvPr id="71" name="Pentagon 70"/>
              <p:cNvSpPr/>
              <p:nvPr/>
            </p:nvSpPr>
            <p:spPr>
              <a:xfrm>
                <a:off x="4146823" y="4876800"/>
                <a:ext cx="4434829" cy="5334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72" name="Pentagon 71"/>
              <p:cNvSpPr/>
              <p:nvPr/>
            </p:nvSpPr>
            <p:spPr>
              <a:xfrm rot="10800000" flipV="1">
                <a:off x="683764" y="4876800"/>
                <a:ext cx="4434829" cy="5334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1623"/>
                <a:r>
                  <a:rPr lang="en-US" sz="1600" b="1" dirty="0" smtClean="0">
                    <a:solidFill>
                      <a:schemeClr val="tx1"/>
                    </a:solidFill>
                  </a:rPr>
                  <a:t>Virtualization</a:t>
                </a:r>
              </a:p>
            </p:txBody>
          </p:sp>
        </p:grpSp>
        <p:sp>
          <p:nvSpPr>
            <p:cNvPr id="69" name="Chevron 68"/>
            <p:cNvSpPr/>
            <p:nvPr/>
          </p:nvSpPr>
          <p:spPr>
            <a:xfrm>
              <a:off x="8203893" y="4573825"/>
              <a:ext cx="481988" cy="481988"/>
            </a:xfrm>
            <a:prstGeom prst="chevron">
              <a:avLst/>
            </a:prstGeom>
            <a:solidFill>
              <a:srgbClr val="00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solidFill>
              </a:endParaRPr>
            </a:p>
          </p:txBody>
        </p:sp>
        <p:sp>
          <p:nvSpPr>
            <p:cNvPr id="70" name="Chevron 69"/>
            <p:cNvSpPr/>
            <p:nvPr/>
          </p:nvSpPr>
          <p:spPr>
            <a:xfrm rot="10800000">
              <a:off x="493967" y="4573825"/>
              <a:ext cx="481988" cy="481988"/>
            </a:xfrm>
            <a:prstGeom prst="chevron">
              <a:avLst/>
            </a:prstGeom>
            <a:solidFill>
              <a:srgbClr val="00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solidFill>
              </a:endParaRPr>
            </a:p>
          </p:txBody>
        </p:sp>
      </p:grpSp>
      <p:grpSp>
        <p:nvGrpSpPr>
          <p:cNvPr id="25" name="Group 72"/>
          <p:cNvGrpSpPr/>
          <p:nvPr/>
        </p:nvGrpSpPr>
        <p:grpSpPr>
          <a:xfrm>
            <a:off x="634559" y="6026227"/>
            <a:ext cx="10919708" cy="497569"/>
            <a:chOff x="493967" y="4572000"/>
            <a:chExt cx="8191914" cy="497569"/>
          </a:xfrm>
        </p:grpSpPr>
        <p:grpSp>
          <p:nvGrpSpPr>
            <p:cNvPr id="28" name="Group 73"/>
            <p:cNvGrpSpPr/>
            <p:nvPr/>
          </p:nvGrpSpPr>
          <p:grpSpPr>
            <a:xfrm>
              <a:off x="907463" y="4572000"/>
              <a:ext cx="7367350" cy="497569"/>
              <a:chOff x="683764" y="4876800"/>
              <a:chExt cx="7897888" cy="533400"/>
            </a:xfrm>
            <a:solidFill>
              <a:srgbClr val="004F64"/>
            </a:solidFill>
          </p:grpSpPr>
          <p:sp>
            <p:nvSpPr>
              <p:cNvPr id="77" name="Pentagon 76"/>
              <p:cNvSpPr/>
              <p:nvPr/>
            </p:nvSpPr>
            <p:spPr>
              <a:xfrm>
                <a:off x="4146823" y="4876800"/>
                <a:ext cx="4434829" cy="5334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78" name="Pentagon 77"/>
              <p:cNvSpPr/>
              <p:nvPr/>
            </p:nvSpPr>
            <p:spPr>
              <a:xfrm rot="10800000" flipV="1">
                <a:off x="683764" y="4876800"/>
                <a:ext cx="4434829" cy="5334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1623"/>
                <a:r>
                  <a:rPr lang="en-US" sz="1600" b="1" dirty="0" smtClean="0">
                    <a:solidFill>
                      <a:schemeClr val="tx1"/>
                    </a:solidFill>
                  </a:rPr>
                  <a:t>Development</a:t>
                </a:r>
              </a:p>
            </p:txBody>
          </p:sp>
        </p:grpSp>
        <p:sp>
          <p:nvSpPr>
            <p:cNvPr id="75" name="Chevron 74"/>
            <p:cNvSpPr/>
            <p:nvPr/>
          </p:nvSpPr>
          <p:spPr>
            <a:xfrm>
              <a:off x="8203893" y="4573825"/>
              <a:ext cx="481988" cy="481988"/>
            </a:xfrm>
            <a:prstGeom prst="chevron">
              <a:avLst/>
            </a:prstGeom>
            <a:solidFill>
              <a:srgbClr val="00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solidFill>
              </a:endParaRPr>
            </a:p>
          </p:txBody>
        </p:sp>
        <p:sp>
          <p:nvSpPr>
            <p:cNvPr id="76" name="Chevron 75"/>
            <p:cNvSpPr/>
            <p:nvPr/>
          </p:nvSpPr>
          <p:spPr>
            <a:xfrm rot="10800000">
              <a:off x="493967" y="4573825"/>
              <a:ext cx="481988" cy="481988"/>
            </a:xfrm>
            <a:prstGeom prst="chevron">
              <a:avLst/>
            </a:prstGeom>
            <a:solidFill>
              <a:srgbClr val="00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solidFill>
              </a:endParaRPr>
            </a:p>
          </p:txBody>
        </p:sp>
      </p:grpSp>
      <p:pic>
        <p:nvPicPr>
          <p:cNvPr id="79" name="Picture 18" descr="https://mediabank.partners.extranet.microsoft.com/Assets/Active/U-Z/Windows_Server/Windows_Server_2003/Windows_Server_2003_Active_Directory/Logos+Logotypes/Horizontal/ws03-active_h_bL_r.png"/>
          <p:cNvPicPr>
            <a:picLocks noChangeAspect="1" noChangeArrowheads="1"/>
          </p:cNvPicPr>
          <p:nvPr/>
        </p:nvPicPr>
        <p:blipFill>
          <a:blip r:embed="rId5" cstate="print">
            <a:lum bright="100000" contrast="100000"/>
            <a:extLst>
              <a:ext uri="{28A0092B-C50C-407E-A947-70E740481C1C}">
                <a14:useLocalDpi xmlns:a14="http://schemas.microsoft.com/office/drawing/2010/main" val="0"/>
              </a:ext>
            </a:extLst>
          </a:blip>
          <a:srcRect r="14171"/>
          <a:stretch>
            <a:fillRect/>
          </a:stretch>
        </p:blipFill>
        <p:spPr bwMode="auto">
          <a:xfrm>
            <a:off x="5507056" y="4419601"/>
            <a:ext cx="1357769" cy="36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86"/>
          <p:cNvGrpSpPr/>
          <p:nvPr/>
        </p:nvGrpSpPr>
        <p:grpSpPr>
          <a:xfrm>
            <a:off x="3960789" y="6130118"/>
            <a:ext cx="4227867" cy="327705"/>
            <a:chOff x="3165145" y="6130118"/>
            <a:chExt cx="3171727" cy="327705"/>
          </a:xfrm>
        </p:grpSpPr>
        <p:pic>
          <p:nvPicPr>
            <p:cNvPr id="81" name="Picture 3" descr="\\eventsql\dvd\Online_ART\DVD_Art_Sept-2-2010\Logos\Visual Studio\_Visual Studio (Brand)\VS_h_rgb_r.png"/>
            <p:cNvPicPr>
              <a:picLocks noChangeAspect="1" noChangeArrowheads="1"/>
            </p:cNvPicPr>
            <p:nvPr/>
          </p:nvPicPr>
          <p:blipFill>
            <a:blip r:embed="rId6" cstate="print">
              <a:lum bright="100000" contrast="100000"/>
              <a:extLst>
                <a:ext uri="{28A0092B-C50C-407E-A947-70E740481C1C}">
                  <a14:useLocalDpi xmlns:a14="http://schemas.microsoft.com/office/drawing/2010/main" val="0"/>
                </a:ext>
              </a:extLst>
            </a:blip>
            <a:stretch>
              <a:fillRect/>
            </a:stretch>
          </p:blipFill>
          <p:spPr bwMode="auto">
            <a:xfrm>
              <a:off x="3165145" y="6130118"/>
              <a:ext cx="1871440" cy="324129"/>
            </a:xfrm>
            <a:prstGeom prst="rect">
              <a:avLst/>
            </a:prstGeom>
            <a:noFill/>
            <a:ln>
              <a:noFill/>
            </a:ln>
            <a:extLst/>
          </p:spPr>
        </p:pic>
        <p:pic>
          <p:nvPicPr>
            <p:cNvPr id="82" name="Picture 81" descr="\\eventsql\dvd\Online_ART\DVD_ART36\Logos\Microsoft .NET - NET (brand)\.net rev h.png"/>
            <p:cNvPicPr>
              <a:picLocks noChangeAspect="1" noChangeArrowheads="1"/>
            </p:cNvPicPr>
            <p:nvPr/>
          </p:nvPicPr>
          <p:blipFill>
            <a:blip r:embed="rId7" cstate="print">
              <a:lum bright="100000" contrast="100000"/>
            </a:blip>
            <a:stretch>
              <a:fillRect/>
            </a:stretch>
          </p:blipFill>
          <p:spPr bwMode="auto">
            <a:xfrm>
              <a:off x="5257800" y="6134800"/>
              <a:ext cx="1079072" cy="323023"/>
            </a:xfrm>
            <a:prstGeom prst="rect">
              <a:avLst/>
            </a:prstGeom>
            <a:noFill/>
            <a:ln>
              <a:noFill/>
            </a:ln>
          </p:spPr>
        </p:pic>
      </p:grpSp>
      <p:pic>
        <p:nvPicPr>
          <p:cNvPr id="83" name="Picture 2"/>
          <p:cNvPicPr>
            <a:picLocks noChangeAspect="1" noChangeArrowheads="1"/>
          </p:cNvPicPr>
          <p:nvPr/>
        </p:nvPicPr>
        <p:blipFill>
          <a:blip r:embed="rId8" cstate="print">
            <a:lum bright="100000" contrast="100000"/>
            <a:extLst>
              <a:ext uri="{28A0092B-C50C-407E-A947-70E740481C1C}">
                <a14:useLocalDpi xmlns:a14="http://schemas.microsoft.com/office/drawing/2010/main" val="0"/>
              </a:ext>
            </a:extLst>
          </a:blip>
          <a:stretch>
            <a:fillRect/>
          </a:stretch>
        </p:blipFill>
        <p:spPr bwMode="auto">
          <a:xfrm>
            <a:off x="5339037" y="4968608"/>
            <a:ext cx="1607681" cy="36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87"/>
          <p:cNvGrpSpPr/>
          <p:nvPr/>
        </p:nvGrpSpPr>
        <p:grpSpPr>
          <a:xfrm>
            <a:off x="634559" y="1898573"/>
            <a:ext cx="10919708" cy="497569"/>
            <a:chOff x="493967" y="4572000"/>
            <a:chExt cx="8191914" cy="497569"/>
          </a:xfrm>
        </p:grpSpPr>
        <p:grpSp>
          <p:nvGrpSpPr>
            <p:cNvPr id="34" name="Group 88"/>
            <p:cNvGrpSpPr/>
            <p:nvPr/>
          </p:nvGrpSpPr>
          <p:grpSpPr>
            <a:xfrm>
              <a:off x="907463" y="4572000"/>
              <a:ext cx="7367350" cy="497569"/>
              <a:chOff x="683764" y="4876800"/>
              <a:chExt cx="7897888" cy="533400"/>
            </a:xfrm>
            <a:solidFill>
              <a:srgbClr val="004F64"/>
            </a:solidFill>
          </p:grpSpPr>
          <p:sp>
            <p:nvSpPr>
              <p:cNvPr id="92" name="Pentagon 91"/>
              <p:cNvSpPr/>
              <p:nvPr/>
            </p:nvSpPr>
            <p:spPr>
              <a:xfrm>
                <a:off x="4146823" y="4876800"/>
                <a:ext cx="4434829" cy="5334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93" name="Pentagon 92"/>
              <p:cNvSpPr/>
              <p:nvPr/>
            </p:nvSpPr>
            <p:spPr>
              <a:xfrm rot="10800000" flipV="1">
                <a:off x="683764" y="4876800"/>
                <a:ext cx="4434829" cy="5334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1623"/>
                <a:r>
                  <a:rPr lang="en-US" sz="1600" b="1" dirty="0" smtClean="0">
                    <a:solidFill>
                      <a:schemeClr val="tx1"/>
                    </a:solidFill>
                  </a:rPr>
                  <a:t>Mobility</a:t>
                </a:r>
              </a:p>
            </p:txBody>
          </p:sp>
        </p:grpSp>
        <p:sp>
          <p:nvSpPr>
            <p:cNvPr id="90" name="Chevron 89"/>
            <p:cNvSpPr/>
            <p:nvPr/>
          </p:nvSpPr>
          <p:spPr>
            <a:xfrm>
              <a:off x="8203893" y="4573825"/>
              <a:ext cx="481988" cy="481988"/>
            </a:xfrm>
            <a:prstGeom prst="chevron">
              <a:avLst/>
            </a:prstGeom>
            <a:solidFill>
              <a:srgbClr val="00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solidFill>
              </a:endParaRPr>
            </a:p>
          </p:txBody>
        </p:sp>
        <p:sp>
          <p:nvSpPr>
            <p:cNvPr id="91" name="Chevron 90"/>
            <p:cNvSpPr/>
            <p:nvPr/>
          </p:nvSpPr>
          <p:spPr>
            <a:xfrm rot="10800000">
              <a:off x="493967" y="4573825"/>
              <a:ext cx="481988" cy="481988"/>
            </a:xfrm>
            <a:prstGeom prst="chevron">
              <a:avLst/>
            </a:prstGeom>
            <a:solidFill>
              <a:srgbClr val="00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solidFill>
              </a:endParaRPr>
            </a:p>
          </p:txBody>
        </p:sp>
      </p:grpSp>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1329" y="1927425"/>
            <a:ext cx="1696467" cy="437186"/>
          </a:xfrm>
          <a:prstGeom prst="rect">
            <a:avLst/>
          </a:prstGeom>
        </p:spPr>
      </p:pic>
      <p:sp>
        <p:nvSpPr>
          <p:cNvPr id="95" name="TextBox 94"/>
          <p:cNvSpPr txBox="1"/>
          <p:nvPr/>
        </p:nvSpPr>
        <p:spPr>
          <a:xfrm>
            <a:off x="3464253" y="1933537"/>
            <a:ext cx="1945506" cy="426129"/>
          </a:xfrm>
          <a:prstGeom prst="rect">
            <a:avLst/>
          </a:prstGeom>
          <a:noFill/>
        </p:spPr>
        <p:txBody>
          <a:bodyPr wrap="none" lIns="117208" tIns="58604" rIns="117208" bIns="58604" rtlCol="0">
            <a:spAutoFit/>
          </a:bodyPr>
          <a:lstStyle/>
          <a:p>
            <a:r>
              <a:rPr lang="en-US" sz="2000" b="1" dirty="0" smtClean="0"/>
              <a:t>Azure VM role</a:t>
            </a:r>
            <a:endParaRPr lang="en-US" sz="2000" b="1" dirty="0"/>
          </a:p>
        </p:txBody>
      </p:sp>
      <p:sp>
        <p:nvSpPr>
          <p:cNvPr id="61" name="TextBox 60"/>
          <p:cNvSpPr txBox="1"/>
          <p:nvPr/>
        </p:nvSpPr>
        <p:spPr>
          <a:xfrm>
            <a:off x="5517238" y="5477181"/>
            <a:ext cx="1220949" cy="426129"/>
          </a:xfrm>
          <a:prstGeom prst="rect">
            <a:avLst/>
          </a:prstGeom>
          <a:noFill/>
        </p:spPr>
        <p:txBody>
          <a:bodyPr wrap="none" lIns="117208" tIns="58604" rIns="117208" bIns="58604" rtlCol="0">
            <a:spAutoFit/>
          </a:bodyPr>
          <a:lstStyle/>
          <a:p>
            <a:r>
              <a:rPr lang="en-US" sz="2000" b="1" dirty="0" smtClean="0"/>
              <a:t>Hyper-V</a:t>
            </a:r>
            <a:endParaRPr lang="en-US" sz="2000" b="1" dirty="0"/>
          </a:p>
        </p:txBody>
      </p:sp>
    </p:spTree>
    <p:extLst>
      <p:ext uri="{BB962C8B-B14F-4D97-AF65-F5344CB8AC3E}">
        <p14:creationId xmlns:p14="http://schemas.microsoft.com/office/powerpoint/2010/main" val="15460670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705019" y="2054091"/>
            <a:ext cx="2859588" cy="1679708"/>
          </a:xfrm>
          <a:prstGeom prst="roundRect">
            <a:avLst>
              <a:gd name="adj" fmla="val 8582"/>
            </a:avLst>
          </a:prstGeom>
          <a:solidFill>
            <a:schemeClr val="tx2">
              <a:lumMod val="75000"/>
            </a:schemeClr>
          </a:solidFill>
          <a:ln w="127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sz="1600" b="1" dirty="0">
              <a:solidFill>
                <a:schemeClr val="bg1"/>
              </a:solidFill>
            </a:endParaRPr>
          </a:p>
        </p:txBody>
      </p:sp>
      <p:sp>
        <p:nvSpPr>
          <p:cNvPr id="5" name="Rounded Rectangle 4"/>
          <p:cNvSpPr/>
          <p:nvPr/>
        </p:nvSpPr>
        <p:spPr>
          <a:xfrm>
            <a:off x="2204311" y="2053997"/>
            <a:ext cx="2859588" cy="1678915"/>
          </a:xfrm>
          <a:prstGeom prst="roundRect">
            <a:avLst>
              <a:gd name="adj" fmla="val 8582"/>
            </a:avLst>
          </a:prstGeom>
          <a:solidFill>
            <a:schemeClr val="tx2">
              <a:lumMod val="75000"/>
            </a:schemeClr>
          </a:solidFill>
          <a:ln w="127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sz="1600" b="1" dirty="0">
              <a:solidFill>
                <a:schemeClr val="bg1"/>
              </a:solidFill>
            </a:endParaRPr>
          </a:p>
        </p:txBody>
      </p:sp>
      <p:sp>
        <p:nvSpPr>
          <p:cNvPr id="6" name="Rounded Rectangle 5"/>
          <p:cNvSpPr/>
          <p:nvPr/>
        </p:nvSpPr>
        <p:spPr>
          <a:xfrm>
            <a:off x="5471998" y="2053997"/>
            <a:ext cx="2859588" cy="1678912"/>
          </a:xfrm>
          <a:prstGeom prst="roundRect">
            <a:avLst>
              <a:gd name="adj" fmla="val 7339"/>
            </a:avLst>
          </a:prstGeom>
          <a:solidFill>
            <a:schemeClr val="tx2">
              <a:lumMod val="75000"/>
            </a:schemeClr>
          </a:solidFill>
          <a:ln w="127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sz="1600" b="1" dirty="0">
              <a:solidFill>
                <a:schemeClr val="bg1"/>
              </a:solidFill>
            </a:endParaRPr>
          </a:p>
        </p:txBody>
      </p:sp>
      <p:sp>
        <p:nvSpPr>
          <p:cNvPr id="7" name="TextBox 6"/>
          <p:cNvSpPr txBox="1"/>
          <p:nvPr/>
        </p:nvSpPr>
        <p:spPr>
          <a:xfrm>
            <a:off x="403657" y="1203962"/>
            <a:ext cx="11656964" cy="523214"/>
          </a:xfrm>
          <a:prstGeom prst="rect">
            <a:avLst/>
          </a:prstGeom>
          <a:noFill/>
        </p:spPr>
        <p:txBody>
          <a:bodyPr wrap="square" lIns="91432" tIns="45717" rIns="91432" bIns="45717" rtlCol="0">
            <a:spAutoFit/>
          </a:bodyPr>
          <a:lstStyle/>
          <a:p>
            <a:r>
              <a:rPr lang="en-US" sz="2800" spc="-100" dirty="0">
                <a:ln w="3175">
                  <a:noFill/>
                </a:ln>
                <a:cs typeface="Arial" charset="0"/>
              </a:rPr>
              <a:t>P</a:t>
            </a:r>
            <a:r>
              <a:rPr lang="en-US" sz="2800" spc="-100" dirty="0" smtClean="0">
                <a:ln w="3175">
                  <a:noFill/>
                </a:ln>
                <a:cs typeface="Arial" charset="0"/>
              </a:rPr>
              <a:t>rograms to </a:t>
            </a:r>
            <a:r>
              <a:rPr lang="en-US" sz="2800" spc="-100" dirty="0">
                <a:ln w="3175">
                  <a:noFill/>
                </a:ln>
                <a:cs typeface="Arial" charset="0"/>
              </a:rPr>
              <a:t>help </a:t>
            </a:r>
            <a:r>
              <a:rPr lang="en-US" sz="2800" spc="-100" dirty="0" smtClean="0">
                <a:ln w="3175">
                  <a:noFill/>
                </a:ln>
                <a:cs typeface="Arial" charset="0"/>
              </a:rPr>
              <a:t>accelerate </a:t>
            </a:r>
            <a:r>
              <a:rPr lang="en-US" sz="2800" spc="-100" dirty="0">
                <a:ln w="3175">
                  <a:noFill/>
                </a:ln>
                <a:cs typeface="Arial" charset="0"/>
              </a:rPr>
              <a:t>deployment of Infrastructure-as-a-Service (IaaS)</a:t>
            </a:r>
          </a:p>
        </p:txBody>
      </p:sp>
      <p:sp>
        <p:nvSpPr>
          <p:cNvPr id="8" name="TextBox 7"/>
          <p:cNvSpPr txBox="1"/>
          <p:nvPr/>
        </p:nvSpPr>
        <p:spPr>
          <a:xfrm>
            <a:off x="5293404" y="2168871"/>
            <a:ext cx="3246034" cy="400111"/>
          </a:xfrm>
          <a:prstGeom prst="rect">
            <a:avLst/>
          </a:prstGeom>
          <a:noFill/>
          <a:ln>
            <a:noFill/>
          </a:ln>
        </p:spPr>
        <p:txBody>
          <a:bodyPr wrap="square" lIns="91432" tIns="45717" rIns="91432" bIns="45717" rtlCol="0">
            <a:spAutoFit/>
          </a:bodyPr>
          <a:lstStyle/>
          <a:p>
            <a:pPr algn="ctr"/>
            <a:r>
              <a:rPr lang="en-US" sz="2000" b="1" dirty="0" smtClean="0"/>
              <a:t>Pre-configured</a:t>
            </a:r>
            <a:endParaRPr lang="en-US" sz="2000" b="1" dirty="0"/>
          </a:p>
        </p:txBody>
      </p:sp>
      <p:sp>
        <p:nvSpPr>
          <p:cNvPr id="9" name="TextBox 8"/>
          <p:cNvSpPr txBox="1"/>
          <p:nvPr/>
        </p:nvSpPr>
        <p:spPr>
          <a:xfrm>
            <a:off x="9164613" y="2156710"/>
            <a:ext cx="1996053" cy="400111"/>
          </a:xfrm>
          <a:prstGeom prst="rect">
            <a:avLst/>
          </a:prstGeom>
          <a:noFill/>
        </p:spPr>
        <p:txBody>
          <a:bodyPr wrap="square" lIns="91432" tIns="45717" rIns="91432" bIns="45717" rtlCol="0">
            <a:spAutoFit/>
          </a:bodyPr>
          <a:lstStyle/>
          <a:p>
            <a:pPr algn="ctr"/>
            <a:r>
              <a:rPr lang="en-US" sz="2000" b="1" dirty="0" smtClean="0"/>
              <a:t>Hosted</a:t>
            </a:r>
            <a:endParaRPr lang="en-US" sz="2000" b="1" dirty="0"/>
          </a:p>
        </p:txBody>
      </p:sp>
      <p:sp>
        <p:nvSpPr>
          <p:cNvPr id="10" name="TextBox 9"/>
          <p:cNvSpPr txBox="1"/>
          <p:nvPr/>
        </p:nvSpPr>
        <p:spPr>
          <a:xfrm>
            <a:off x="2304627" y="2151019"/>
            <a:ext cx="2382666" cy="400111"/>
          </a:xfrm>
          <a:prstGeom prst="rect">
            <a:avLst/>
          </a:prstGeom>
          <a:noFill/>
        </p:spPr>
        <p:txBody>
          <a:bodyPr wrap="square" lIns="91432" tIns="45717" rIns="91432" bIns="45717" rtlCol="0">
            <a:spAutoFit/>
          </a:bodyPr>
          <a:lstStyle/>
          <a:p>
            <a:pPr algn="ctr"/>
            <a:r>
              <a:rPr lang="en-US" sz="2000" b="1" dirty="0" smtClean="0"/>
              <a:t>Custom</a:t>
            </a:r>
            <a:endParaRPr lang="en-US" sz="2000" b="1" dirty="0"/>
          </a:p>
        </p:txBody>
      </p:sp>
      <p:sp>
        <p:nvSpPr>
          <p:cNvPr id="11" name="TextBox 10"/>
          <p:cNvSpPr txBox="1"/>
          <p:nvPr/>
        </p:nvSpPr>
        <p:spPr>
          <a:xfrm>
            <a:off x="315578" y="2539260"/>
            <a:ext cx="1739058" cy="707880"/>
          </a:xfrm>
          <a:prstGeom prst="rect">
            <a:avLst/>
          </a:prstGeom>
          <a:noFill/>
        </p:spPr>
        <p:txBody>
          <a:bodyPr wrap="square" lIns="91432" tIns="45717" rIns="91432" bIns="45717" rtlCol="0">
            <a:spAutoFit/>
          </a:bodyPr>
          <a:lstStyle/>
          <a:p>
            <a:pPr algn="r"/>
            <a:r>
              <a:rPr lang="en-US" sz="2000" b="1" dirty="0" smtClean="0"/>
              <a:t>Deployment</a:t>
            </a:r>
          </a:p>
          <a:p>
            <a:pPr algn="r"/>
            <a:r>
              <a:rPr lang="en-US" sz="2000" b="1" dirty="0" smtClean="0"/>
              <a:t>option</a:t>
            </a:r>
            <a:endParaRPr lang="en-US" sz="2000" b="1" dirty="0"/>
          </a:p>
        </p:txBody>
      </p:sp>
      <p:sp>
        <p:nvSpPr>
          <p:cNvPr id="12" name="TextBox 11"/>
          <p:cNvSpPr txBox="1"/>
          <p:nvPr/>
        </p:nvSpPr>
        <p:spPr>
          <a:xfrm>
            <a:off x="315578" y="4343402"/>
            <a:ext cx="1739058" cy="400111"/>
          </a:xfrm>
          <a:prstGeom prst="rect">
            <a:avLst/>
          </a:prstGeom>
          <a:noFill/>
        </p:spPr>
        <p:txBody>
          <a:bodyPr wrap="square" lIns="91432" tIns="45717" rIns="91432" bIns="45717" rtlCol="0">
            <a:spAutoFit/>
          </a:bodyPr>
          <a:lstStyle/>
          <a:p>
            <a:pPr algn="r"/>
            <a:r>
              <a:rPr lang="en-US" sz="2000" b="1" dirty="0" smtClean="0"/>
              <a:t>Programs</a:t>
            </a:r>
            <a:endParaRPr lang="en-US" sz="2000" b="1" dirty="0"/>
          </a:p>
        </p:txBody>
      </p:sp>
      <p:pic>
        <p:nvPicPr>
          <p:cNvPr id="13" name="Picture 12" descr="\\cmcreate\brandteam\EPRO\TRANSFER\MBupload\ms-HyperV-cloud\ms-HyperV-Cloud_bL.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contrast="-2000"/>
                    </a14:imgEffect>
                  </a14:imgLayer>
                </a14:imgProps>
              </a:ext>
              <a:ext uri="{28A0092B-C50C-407E-A947-70E740481C1C}">
                <a14:useLocalDpi xmlns:a14="http://schemas.microsoft.com/office/drawing/2010/main" val="0"/>
              </a:ext>
            </a:extLst>
          </a:blip>
          <a:srcRect/>
          <a:stretch>
            <a:fillRect/>
          </a:stretch>
        </p:blipFill>
        <p:spPr bwMode="auto">
          <a:xfrm>
            <a:off x="462963" y="228600"/>
            <a:ext cx="5310935" cy="609600"/>
          </a:xfrm>
          <a:prstGeom prst="rect">
            <a:avLst/>
          </a:prstGeom>
          <a:noFill/>
          <a:extLst>
            <a:ext uri="{909E8E84-426E-40DD-AFC4-6F175D3DCCD1}">
              <a14:hiddenFill xmlns:a14="http://schemas.microsoft.com/office/drawing/2010/main">
                <a:solidFill>
                  <a:srgbClr val="FFFFFF"/>
                </a:solidFill>
              </a14:hiddenFill>
            </a:ext>
          </a:extLst>
        </p:spPr>
      </p:pic>
      <p:sp>
        <p:nvSpPr>
          <p:cNvPr id="14" name="Pentagon 13"/>
          <p:cNvSpPr/>
          <p:nvPr/>
        </p:nvSpPr>
        <p:spPr>
          <a:xfrm rot="16200000">
            <a:off x="3114552" y="3036249"/>
            <a:ext cx="1027947" cy="2805555"/>
          </a:xfrm>
          <a:prstGeom prst="homePlate">
            <a:avLst>
              <a:gd name="adj" fmla="val 16738"/>
            </a:avLst>
          </a:prstGeom>
          <a:solidFill>
            <a:schemeClr val="tx2">
              <a:lumMod val="75000"/>
            </a:schemeClr>
          </a:solidFill>
          <a:ln w="127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sz="1600" b="1" dirty="0">
              <a:solidFill>
                <a:schemeClr val="bg1"/>
              </a:solidFill>
            </a:endParaRPr>
          </a:p>
        </p:txBody>
      </p:sp>
      <p:sp>
        <p:nvSpPr>
          <p:cNvPr id="15" name="Rectangle 14"/>
          <p:cNvSpPr/>
          <p:nvPr/>
        </p:nvSpPr>
        <p:spPr>
          <a:xfrm>
            <a:off x="2309249" y="4262115"/>
            <a:ext cx="2638822" cy="584769"/>
          </a:xfrm>
          <a:prstGeom prst="rect">
            <a:avLst/>
          </a:prstGeom>
        </p:spPr>
        <p:txBody>
          <a:bodyPr wrap="square" lIns="91432" tIns="45717" rIns="91432" bIns="45717">
            <a:spAutoFit/>
          </a:bodyPr>
          <a:lstStyle/>
          <a:p>
            <a:pPr algn="ctr"/>
            <a:r>
              <a:rPr lang="en-US" sz="1600" b="1" dirty="0"/>
              <a:t>Hyper-V Cloud</a:t>
            </a:r>
          </a:p>
          <a:p>
            <a:pPr algn="ctr"/>
            <a:r>
              <a:rPr lang="en-US" sz="1600" b="1" dirty="0"/>
              <a:t>Deployment Guides</a:t>
            </a:r>
          </a:p>
        </p:txBody>
      </p:sp>
      <p:sp>
        <p:nvSpPr>
          <p:cNvPr id="16" name="Pentagon 15"/>
          <p:cNvSpPr/>
          <p:nvPr/>
        </p:nvSpPr>
        <p:spPr>
          <a:xfrm rot="16200000">
            <a:off x="6376761" y="3036249"/>
            <a:ext cx="1027947" cy="2805555"/>
          </a:xfrm>
          <a:prstGeom prst="homePlate">
            <a:avLst>
              <a:gd name="adj" fmla="val 16738"/>
            </a:avLst>
          </a:prstGeom>
          <a:solidFill>
            <a:schemeClr val="tx2">
              <a:lumMod val="75000"/>
            </a:schemeClr>
          </a:solidFill>
          <a:ln w="127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sz="1600" b="1" dirty="0">
              <a:solidFill>
                <a:schemeClr val="bg1"/>
              </a:solidFill>
            </a:endParaRPr>
          </a:p>
        </p:txBody>
      </p:sp>
      <p:sp>
        <p:nvSpPr>
          <p:cNvPr id="17" name="Pentagon 16"/>
          <p:cNvSpPr/>
          <p:nvPr/>
        </p:nvSpPr>
        <p:spPr>
          <a:xfrm rot="16200000">
            <a:off x="9647858" y="3036249"/>
            <a:ext cx="1027947" cy="2805555"/>
          </a:xfrm>
          <a:prstGeom prst="homePlate">
            <a:avLst>
              <a:gd name="adj" fmla="val 16738"/>
            </a:avLst>
          </a:prstGeom>
          <a:solidFill>
            <a:schemeClr val="tx2">
              <a:lumMod val="75000"/>
            </a:schemeClr>
          </a:solidFill>
          <a:ln w="127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sz="1600" b="1" dirty="0">
              <a:solidFill>
                <a:schemeClr val="bg1"/>
              </a:solidFill>
            </a:endParaRPr>
          </a:p>
        </p:txBody>
      </p:sp>
      <p:sp>
        <p:nvSpPr>
          <p:cNvPr id="18" name="Rectangle 17"/>
          <p:cNvSpPr/>
          <p:nvPr/>
        </p:nvSpPr>
        <p:spPr>
          <a:xfrm>
            <a:off x="5553113" y="4276987"/>
            <a:ext cx="2638822" cy="584769"/>
          </a:xfrm>
          <a:prstGeom prst="rect">
            <a:avLst/>
          </a:prstGeom>
        </p:spPr>
        <p:txBody>
          <a:bodyPr wrap="square" lIns="91432" tIns="45717" rIns="91432" bIns="45717">
            <a:spAutoFit/>
          </a:bodyPr>
          <a:lstStyle/>
          <a:p>
            <a:pPr algn="ctr"/>
            <a:r>
              <a:rPr lang="en-US" sz="1600" b="1" dirty="0"/>
              <a:t>Hyper-V Cloud </a:t>
            </a:r>
          </a:p>
          <a:p>
            <a:pPr algn="ctr"/>
            <a:r>
              <a:rPr lang="en-US" sz="1600" b="1" dirty="0"/>
              <a:t>Fast Track </a:t>
            </a:r>
          </a:p>
        </p:txBody>
      </p:sp>
      <p:sp>
        <p:nvSpPr>
          <p:cNvPr id="19" name="Pentagon 18"/>
          <p:cNvSpPr/>
          <p:nvPr/>
        </p:nvSpPr>
        <p:spPr>
          <a:xfrm rot="16200000">
            <a:off x="6139421" y="1235520"/>
            <a:ext cx="1469971" cy="9297316"/>
          </a:xfrm>
          <a:prstGeom prst="homePlate">
            <a:avLst>
              <a:gd name="adj" fmla="val 7231"/>
            </a:avLst>
          </a:prstGeom>
          <a:solidFill>
            <a:schemeClr val="tx2">
              <a:lumMod val="75000"/>
            </a:schemeClr>
          </a:solidFill>
          <a:ln w="127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sz="1600" b="1" dirty="0">
              <a:solidFill>
                <a:schemeClr val="bg1"/>
              </a:solidFill>
            </a:endParaRPr>
          </a:p>
        </p:txBody>
      </p:sp>
      <p:sp>
        <p:nvSpPr>
          <p:cNvPr id="20" name="Rectangle 19"/>
          <p:cNvSpPr/>
          <p:nvPr/>
        </p:nvSpPr>
        <p:spPr>
          <a:xfrm>
            <a:off x="2953248" y="5204493"/>
            <a:ext cx="7961329" cy="400120"/>
          </a:xfrm>
          <a:prstGeom prst="rect">
            <a:avLst/>
          </a:prstGeom>
        </p:spPr>
        <p:txBody>
          <a:bodyPr wrap="square" lIns="91432" tIns="45717" rIns="91432" bIns="45717">
            <a:spAutoFit/>
          </a:bodyPr>
          <a:lstStyle/>
          <a:p>
            <a:pPr algn="ctr">
              <a:spcAft>
                <a:spcPts val="600"/>
              </a:spcAft>
            </a:pPr>
            <a:r>
              <a:rPr lang="en-US" sz="2000" b="1" dirty="0"/>
              <a:t>Hyper-V Cloud </a:t>
            </a:r>
            <a:r>
              <a:rPr lang="en-US" sz="2000" b="1" dirty="0" smtClean="0"/>
              <a:t>Accelerate</a:t>
            </a:r>
          </a:p>
        </p:txBody>
      </p:sp>
      <p:sp>
        <p:nvSpPr>
          <p:cNvPr id="22" name="Rectangle 21"/>
          <p:cNvSpPr/>
          <p:nvPr/>
        </p:nvSpPr>
        <p:spPr>
          <a:xfrm>
            <a:off x="8782666" y="4276987"/>
            <a:ext cx="2638822" cy="584769"/>
          </a:xfrm>
          <a:prstGeom prst="rect">
            <a:avLst/>
          </a:prstGeom>
        </p:spPr>
        <p:txBody>
          <a:bodyPr wrap="square" lIns="91432" tIns="45717" rIns="91432" bIns="45717">
            <a:spAutoFit/>
          </a:bodyPr>
          <a:lstStyle/>
          <a:p>
            <a:pPr algn="ctr"/>
            <a:r>
              <a:rPr lang="en-US" sz="1600" b="1" dirty="0"/>
              <a:t>Hyper-V Cloud </a:t>
            </a:r>
            <a:r>
              <a:rPr lang="en-US" sz="1600" b="1" dirty="0" smtClean="0"/>
              <a:t>Service Providers</a:t>
            </a:r>
            <a:endParaRPr lang="en-US" sz="1600" b="1" dirty="0"/>
          </a:p>
        </p:txBody>
      </p:sp>
      <p:grpSp>
        <p:nvGrpSpPr>
          <p:cNvPr id="2" name="Group 22"/>
          <p:cNvGrpSpPr/>
          <p:nvPr/>
        </p:nvGrpSpPr>
        <p:grpSpPr>
          <a:xfrm>
            <a:off x="2758517" y="2564780"/>
            <a:ext cx="1558717" cy="864269"/>
            <a:chOff x="2835104" y="1882615"/>
            <a:chExt cx="1632815" cy="920887"/>
          </a:xfrm>
        </p:grpSpPr>
        <p:pic>
          <p:nvPicPr>
            <p:cNvPr id="24" name="Picture 3" descr="C:\Users\shows\Desktop\Single Server Rack.png"/>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610865" y="2031067"/>
              <a:ext cx="857054" cy="534623"/>
            </a:xfrm>
            <a:prstGeom prst="rect">
              <a:avLst/>
            </a:prstGeom>
            <a:noFill/>
            <a:effectLst>
              <a:outerShdw blurRad="88900" algn="ctr" rotWithShape="0">
                <a:prstClr val="black">
                  <a:alpha val="50000"/>
                </a:prstClr>
              </a:outerShdw>
            </a:effectLst>
          </p:spPr>
        </p:pic>
        <p:pic>
          <p:nvPicPr>
            <p:cNvPr id="25" name="Picture 36" descr="\\SERVER3\InternalBin\Resource DVD\DVD_ART36\Artwork_Imagery\Icons - Illustrations\_ WINDOWS VISTA ICONS\Connected network sharing.png"/>
            <p:cNvPicPr>
              <a:picLocks noChangeAspect="1" noChangeArrowheads="1"/>
            </p:cNvPicPr>
            <p:nvPr/>
          </p:nvPicPr>
          <p:blipFill>
            <a:blip r:embed="rId5" cstate="print"/>
            <a:srcRect/>
            <a:stretch>
              <a:fillRect/>
            </a:stretch>
          </p:blipFill>
          <p:spPr bwMode="auto">
            <a:xfrm flipH="1">
              <a:off x="2835104" y="1906634"/>
              <a:ext cx="1104325" cy="686210"/>
            </a:xfrm>
            <a:prstGeom prst="rect">
              <a:avLst/>
            </a:prstGeom>
            <a:noFill/>
            <a:effectLst>
              <a:outerShdw blurRad="88900" algn="ctr" rotWithShape="0">
                <a:prstClr val="black">
                  <a:alpha val="50000"/>
                </a:prstClr>
              </a:outerShdw>
            </a:effectLst>
          </p:spPr>
        </p:pic>
        <p:pic>
          <p:nvPicPr>
            <p:cNvPr id="26" name="Picture 7" descr="D:\DVD_ART36\Artwork_Imagery\Icons - Illustrations\_ REAL VISTA STYLE\people operator hard hat construction icon.png"/>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flipH="1">
              <a:off x="3125154" y="1882615"/>
              <a:ext cx="1149160" cy="920887"/>
            </a:xfrm>
            <a:prstGeom prst="rect">
              <a:avLst/>
            </a:prstGeom>
            <a:noFill/>
            <a:effectLst>
              <a:outerShdw blurRad="88900" algn="ctr" rotWithShape="0">
                <a:prstClr val="black">
                  <a:alpha val="50000"/>
                </a:prstClr>
              </a:outerShdw>
            </a:effectLst>
            <a:extLst>
              <a:ext uri="{909E8E84-426E-40DD-AFC4-6F175D3DCCD1}">
                <a14:hiddenFill xmlns:a14="http://schemas.microsoft.com/office/drawing/2010/main">
                  <a:solidFill>
                    <a:srgbClr val="FFFFFF"/>
                  </a:solidFill>
                </a14:hiddenFill>
              </a:ext>
            </a:extLst>
          </p:spPr>
        </p:pic>
      </p:grpSp>
      <p:grpSp>
        <p:nvGrpSpPr>
          <p:cNvPr id="3" name="Group 26"/>
          <p:cNvGrpSpPr/>
          <p:nvPr/>
        </p:nvGrpSpPr>
        <p:grpSpPr>
          <a:xfrm>
            <a:off x="6071758" y="2746441"/>
            <a:ext cx="1514260" cy="677288"/>
            <a:chOff x="5865546" y="2003930"/>
            <a:chExt cx="1693576" cy="949459"/>
          </a:xfrm>
        </p:grpSpPr>
        <p:pic>
          <p:nvPicPr>
            <p:cNvPr id="28" name="Picture 3" descr="C:\Users\shows\Desktop\Single Server Rack.png"/>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6361677" y="2003930"/>
              <a:ext cx="1197445" cy="904072"/>
            </a:xfrm>
            <a:prstGeom prst="rect">
              <a:avLst/>
            </a:prstGeom>
            <a:noFill/>
            <a:effectLst>
              <a:outerShdw blurRad="88900" algn="ctr" rotWithShape="0">
                <a:prstClr val="black">
                  <a:alpha val="50000"/>
                </a:prstClr>
              </a:outerShdw>
            </a:effectLst>
          </p:spPr>
        </p:pic>
        <p:pic>
          <p:nvPicPr>
            <p:cNvPr id="29" name="Picture 35" descr="\\SERVER3\InternalBin\Resource DVD\DVD_ART36\Artwork_Imagery\Icons - Illustrations\_ WINDOWS VISTA ICONS\Computer PC desktop.png"/>
            <p:cNvPicPr>
              <a:picLocks noChangeAspect="1" noChangeArrowheads="1"/>
            </p:cNvPicPr>
            <p:nvPr/>
          </p:nvPicPr>
          <p:blipFill>
            <a:blip r:embed="rId8" cstate="print"/>
            <a:srcRect/>
            <a:stretch>
              <a:fillRect/>
            </a:stretch>
          </p:blipFill>
          <p:spPr bwMode="auto">
            <a:xfrm>
              <a:off x="5865546" y="2205730"/>
              <a:ext cx="942805" cy="747659"/>
            </a:xfrm>
            <a:prstGeom prst="rect">
              <a:avLst/>
            </a:prstGeom>
            <a:noFill/>
            <a:effectLst>
              <a:outerShdw blurRad="88900" algn="ctr" rotWithShape="0">
                <a:prstClr val="black">
                  <a:alpha val="50000"/>
                </a:prstClr>
              </a:outerShdw>
            </a:effectLst>
          </p:spPr>
        </p:pic>
      </p:grpSp>
      <p:sp>
        <p:nvSpPr>
          <p:cNvPr id="31" name="Oval 30"/>
          <p:cNvSpPr/>
          <p:nvPr/>
        </p:nvSpPr>
        <p:spPr bwMode="auto">
          <a:xfrm>
            <a:off x="9362956" y="2631049"/>
            <a:ext cx="1653763" cy="992783"/>
          </a:xfrm>
          <a:prstGeom prst="ellipse">
            <a:avLst/>
          </a:prstGeom>
          <a:solidFill>
            <a:schemeClr val="tx1">
              <a:alpha val="51000"/>
            </a:schemeClr>
          </a:solidFill>
          <a:ln>
            <a:noFill/>
          </a:ln>
          <a:effectLst/>
        </p:spPr>
        <p:style>
          <a:lnRef idx="1">
            <a:schemeClr val="accent3"/>
          </a:lnRef>
          <a:fillRef idx="3">
            <a:schemeClr val="accent3"/>
          </a:fillRef>
          <a:effectRef idx="2">
            <a:schemeClr val="accent3"/>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fontAlgn="base">
              <a:spcBef>
                <a:spcPct val="0"/>
              </a:spcBef>
              <a:spcAft>
                <a:spcPct val="0"/>
              </a:spcAft>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pic>
        <p:nvPicPr>
          <p:cNvPr id="30" name="Picture 8" descr="I:\SilverFox\8-20190_IsaacRoybal\Art\Data Center Servers.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315" t="-47625" b="-20549"/>
          <a:stretch/>
        </p:blipFill>
        <p:spPr bwMode="auto">
          <a:xfrm>
            <a:off x="9399868" y="2564779"/>
            <a:ext cx="1552733" cy="1016623"/>
          </a:xfrm>
          <a:prstGeom prst="ellipse">
            <a:avLst/>
          </a:prstGeom>
          <a:noFill/>
        </p:spPr>
      </p:pic>
      <p:sp>
        <p:nvSpPr>
          <p:cNvPr id="34" name="TextBox 33"/>
          <p:cNvSpPr txBox="1"/>
          <p:nvPr/>
        </p:nvSpPr>
        <p:spPr>
          <a:xfrm>
            <a:off x="281876" y="5358828"/>
            <a:ext cx="1739058" cy="707880"/>
          </a:xfrm>
          <a:prstGeom prst="rect">
            <a:avLst/>
          </a:prstGeom>
          <a:noFill/>
        </p:spPr>
        <p:txBody>
          <a:bodyPr wrap="square" lIns="91432" tIns="45717" rIns="91432" bIns="45717" rtlCol="0">
            <a:spAutoFit/>
          </a:bodyPr>
          <a:lstStyle/>
          <a:p>
            <a:pPr algn="r"/>
            <a:r>
              <a:rPr lang="en-US" sz="2000" b="1" dirty="0" smtClean="0"/>
              <a:t>Service </a:t>
            </a:r>
          </a:p>
          <a:p>
            <a:pPr algn="r"/>
            <a:r>
              <a:rPr lang="en-US" sz="2000" b="1" dirty="0" smtClean="0"/>
              <a:t>delivery</a:t>
            </a:r>
            <a:endParaRPr lang="en-US" sz="2000" b="1" dirty="0"/>
          </a:p>
        </p:txBody>
      </p:sp>
      <p:pic>
        <p:nvPicPr>
          <p:cNvPr id="35" name="Picture 2"/>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15304" y="5677468"/>
            <a:ext cx="1005956" cy="72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08124" y="5682377"/>
            <a:ext cx="997717" cy="71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17205" y="5676968"/>
            <a:ext cx="1005955" cy="72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7894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childTnLst>
                                </p:cTn>
                              </p:par>
                            </p:childTnLst>
                          </p:cTn>
                        </p:par>
                        <p:par>
                          <p:cTn id="26" fill="hold">
                            <p:stCondLst>
                              <p:cond delay="2000"/>
                            </p:stCondLst>
                            <p:childTnLst>
                              <p:par>
                                <p:cTn id="27" presetID="10" presetClass="entr" presetSubtype="0" fill="hold" grpId="0" nodeType="afterEffect">
                                  <p:stCondLst>
                                    <p:cond delay="100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childTnLst>
                                </p:cTn>
                              </p:par>
                              <p:par>
                                <p:cTn id="36" presetID="10" presetClass="entr" presetSubtype="0" fill="hold" nodeType="withEffect">
                                  <p:stCondLst>
                                    <p:cond delay="100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childTnLst>
                                </p:cTn>
                              </p:par>
                              <p:par>
                                <p:cTn id="39" presetID="10" presetClass="entr" presetSubtype="0" fill="hold" nodeType="withEffect">
                                  <p:stCondLst>
                                    <p:cond delay="100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1000"/>
                                        <p:tgtEl>
                                          <p:spTgt spid="36"/>
                                        </p:tgtEl>
                                      </p:cBhvr>
                                    </p:animEffect>
                                  </p:childTnLst>
                                </p:cTn>
                              </p:par>
                              <p:par>
                                <p:cTn id="42" presetID="10" presetClass="entr" presetSubtype="0" fill="hold" nodeType="withEffect">
                                  <p:stCondLst>
                                    <p:cond delay="100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6" grpId="0" animBg="1"/>
      <p:bldP spid="17" grpId="0" animBg="1"/>
      <p:bldP spid="18" grpId="0"/>
      <p:bldP spid="19" grpId="0" animBg="1"/>
      <p:bldP spid="20" grpId="0"/>
      <p:bldP spid="22"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8618" y="186093"/>
            <a:ext cx="9826625" cy="609600"/>
          </a:xfrm>
        </p:spPr>
        <p:txBody>
          <a:bodyPr/>
          <a:lstStyle/>
          <a:p>
            <a:r>
              <a:rPr lang="en-US" dirty="0" smtClean="0"/>
              <a:t>Hyper-V Cloud Fast Track</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980108831"/>
              </p:ext>
            </p:extLst>
          </p:nvPr>
        </p:nvGraphicFramePr>
        <p:xfrm>
          <a:off x="204716" y="1065213"/>
          <a:ext cx="8145463" cy="3019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07814" y="2090486"/>
            <a:ext cx="2481011" cy="74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noChangeArrowheads="1"/>
          </p:cNvPicPr>
          <p:nvPr/>
        </p:nvPicPr>
        <p:blipFill>
          <a:blip r:embed="rId9" cstate="print">
            <a:lum contrast="10000"/>
            <a:extLst>
              <a:ext uri="{28A0092B-C50C-407E-A947-70E740481C1C}">
                <a14:useLocalDpi xmlns:a14="http://schemas.microsoft.com/office/drawing/2010/main" val="0"/>
              </a:ext>
            </a:extLst>
          </a:blip>
          <a:srcRect/>
          <a:stretch>
            <a:fillRect/>
          </a:stretch>
        </p:blipFill>
        <p:spPr bwMode="auto">
          <a:xfrm>
            <a:off x="10237132" y="3833139"/>
            <a:ext cx="2010199" cy="81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29922" y="2737815"/>
            <a:ext cx="2616340" cy="123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C:\Users\scorosen\AppData\Local\Microsoft\Windows\Temporary Internet Files\Content.Outlook\QDXNTWDS\HP_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02029" y="4533827"/>
            <a:ext cx="1765555" cy="123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http://www.voicespaces.co.za/images/Nec-log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00492" y="5769428"/>
            <a:ext cx="1720001" cy="33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1"/>
          <p:cNvGrpSpPr/>
          <p:nvPr/>
        </p:nvGrpSpPr>
        <p:grpSpPr>
          <a:xfrm>
            <a:off x="639259" y="4533827"/>
            <a:ext cx="7590341" cy="1988774"/>
            <a:chOff x="631705" y="1140781"/>
            <a:chExt cx="7780082" cy="3499957"/>
          </a:xfrm>
          <a:solidFill>
            <a:schemeClr val="tx2">
              <a:lumMod val="50000"/>
            </a:schemeClr>
          </a:solidFill>
        </p:grpSpPr>
        <p:sp>
          <p:nvSpPr>
            <p:cNvPr id="23" name="Round Single Corner Rectangle 22"/>
            <p:cNvSpPr/>
            <p:nvPr/>
          </p:nvSpPr>
          <p:spPr bwMode="gray">
            <a:xfrm flipV="1">
              <a:off x="6063298" y="1140786"/>
              <a:ext cx="2348489" cy="3484759"/>
            </a:xfrm>
            <a:prstGeom prst="round1Rect">
              <a:avLst>
                <a:gd name="adj" fmla="val 18563"/>
              </a:avLst>
            </a:prstGeom>
            <a:grp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lIns="82293" tIns="41145" rIns="82293" bIns="41145" anchor="ctr"/>
            <a:lstStyle/>
            <a:p>
              <a:pPr algn="ctr" defTabSz="685525" fontAlgn="auto">
                <a:spcBef>
                  <a:spcPts val="0"/>
                </a:spcBef>
                <a:spcAft>
                  <a:spcPts val="0"/>
                </a:spcAft>
              </a:pPr>
              <a:endParaRPr lang="en-US" sz="1400" kern="0" dirty="0">
                <a:solidFill>
                  <a:srgbClr val="F9EBD3"/>
                </a:solidFill>
                <a:latin typeface="Segoe"/>
              </a:endParaRPr>
            </a:p>
          </p:txBody>
        </p:sp>
        <p:sp>
          <p:nvSpPr>
            <p:cNvPr id="24" name="Rectangle 23"/>
            <p:cNvSpPr/>
            <p:nvPr/>
          </p:nvSpPr>
          <p:spPr bwMode="gray">
            <a:xfrm>
              <a:off x="3332077" y="1155979"/>
              <a:ext cx="2495269" cy="3484759"/>
            </a:xfrm>
            <a:prstGeom prst="rect">
              <a:avLst/>
            </a:prstGeom>
            <a:grp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lIns="82293" tIns="41145" rIns="82293" bIns="41145" anchor="ctr"/>
            <a:lstStyle/>
            <a:p>
              <a:pPr algn="ctr" defTabSz="685525" fontAlgn="auto">
                <a:spcBef>
                  <a:spcPts val="0"/>
                </a:spcBef>
                <a:spcAft>
                  <a:spcPts val="0"/>
                </a:spcAft>
              </a:pPr>
              <a:endParaRPr lang="en-US" sz="1400" kern="0" dirty="0">
                <a:solidFill>
                  <a:srgbClr val="F9EBD3"/>
                </a:solidFill>
                <a:latin typeface="Segoe"/>
              </a:endParaRPr>
            </a:p>
          </p:txBody>
        </p:sp>
        <p:sp>
          <p:nvSpPr>
            <p:cNvPr id="25" name="Round Single Corner Rectangle 24"/>
            <p:cNvSpPr/>
            <p:nvPr/>
          </p:nvSpPr>
          <p:spPr bwMode="gray">
            <a:xfrm flipH="1" flipV="1">
              <a:off x="631705" y="1140781"/>
              <a:ext cx="2399052" cy="3445651"/>
            </a:xfrm>
            <a:prstGeom prst="round1Rect">
              <a:avLst>
                <a:gd name="adj" fmla="val 18563"/>
              </a:avLst>
            </a:prstGeom>
            <a:grp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lIns="82293" tIns="41145" rIns="82293" bIns="41145" anchor="ctr"/>
            <a:lstStyle/>
            <a:p>
              <a:pPr algn="ctr" defTabSz="685525" fontAlgn="auto">
                <a:spcBef>
                  <a:spcPts val="0"/>
                </a:spcBef>
                <a:spcAft>
                  <a:spcPts val="0"/>
                </a:spcAft>
              </a:pPr>
              <a:endParaRPr lang="en-US" sz="1400" kern="0" dirty="0">
                <a:solidFill>
                  <a:srgbClr val="F9EBD3"/>
                </a:solidFill>
                <a:latin typeface="Segoe"/>
              </a:endParaRPr>
            </a:p>
          </p:txBody>
        </p:sp>
        <p:pic>
          <p:nvPicPr>
            <p:cNvPr id="26" name="Picture 2" descr="C:\Users\sigurdg\Desktop\Roa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35470" y="2418453"/>
              <a:ext cx="1259003" cy="17133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875946" y="1319346"/>
              <a:ext cx="2079043" cy="7286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685750" fontAlgn="auto">
                <a:spcBef>
                  <a:spcPts val="0"/>
                </a:spcBef>
                <a:spcAft>
                  <a:spcPts val="0"/>
                </a:spcAft>
                <a:defRPr/>
              </a:pPr>
              <a:r>
                <a:rPr lang="en-US" b="1" dirty="0">
                  <a:solidFill>
                    <a:prstClr val="white"/>
                  </a:solidFill>
                  <a:latin typeface="Segoe Light" charset="0"/>
                </a:rPr>
                <a:t>Speed to </a:t>
              </a:r>
              <a:r>
                <a:rPr lang="en-US" b="1" dirty="0" smtClean="0">
                  <a:solidFill>
                    <a:prstClr val="white"/>
                  </a:solidFill>
                  <a:latin typeface="Segoe Light" charset="0"/>
                </a:rPr>
                <a:t>deployment</a:t>
              </a:r>
              <a:endParaRPr lang="en-US" b="1" dirty="0">
                <a:solidFill>
                  <a:prstClr val="white"/>
                </a:solidFill>
                <a:latin typeface="Segoe Light" charset="0"/>
              </a:endParaRPr>
            </a:p>
          </p:txBody>
        </p:sp>
        <p:sp>
          <p:nvSpPr>
            <p:cNvPr id="28" name="Rectangle 27"/>
            <p:cNvSpPr/>
            <p:nvPr/>
          </p:nvSpPr>
          <p:spPr>
            <a:xfrm>
              <a:off x="3543265" y="1319346"/>
              <a:ext cx="2072882" cy="7286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685750" fontAlgn="auto">
                <a:spcBef>
                  <a:spcPts val="0"/>
                </a:spcBef>
                <a:spcAft>
                  <a:spcPts val="0"/>
                </a:spcAft>
                <a:defRPr/>
              </a:pPr>
              <a:r>
                <a:rPr lang="en-US" b="1" dirty="0">
                  <a:solidFill>
                    <a:prstClr val="white"/>
                  </a:solidFill>
                  <a:latin typeface="Segoe Light" charset="0"/>
                </a:rPr>
                <a:t>Reduce </a:t>
              </a:r>
              <a:r>
                <a:rPr lang="en-US" b="1" dirty="0" smtClean="0">
                  <a:solidFill>
                    <a:prstClr val="white"/>
                  </a:solidFill>
                  <a:latin typeface="Segoe Light" charset="0"/>
                </a:rPr>
                <a:t>risk</a:t>
              </a:r>
              <a:endParaRPr lang="en-US" b="1" dirty="0">
                <a:solidFill>
                  <a:prstClr val="white"/>
                </a:solidFill>
                <a:latin typeface="Segoe Light" charset="0"/>
              </a:endParaRPr>
            </a:p>
          </p:txBody>
        </p:sp>
        <p:sp>
          <p:nvSpPr>
            <p:cNvPr id="29" name="Rectangle 28"/>
            <p:cNvSpPr/>
            <p:nvPr/>
          </p:nvSpPr>
          <p:spPr>
            <a:xfrm>
              <a:off x="6149310" y="1428203"/>
              <a:ext cx="2224337" cy="7286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685750" fontAlgn="auto">
                <a:spcBef>
                  <a:spcPts val="0"/>
                </a:spcBef>
                <a:spcAft>
                  <a:spcPts val="0"/>
                </a:spcAft>
                <a:defRPr/>
              </a:pPr>
              <a:r>
                <a:rPr lang="en-US" b="1" dirty="0">
                  <a:solidFill>
                    <a:prstClr val="white"/>
                  </a:solidFill>
                  <a:latin typeface="Segoe Light" charset="0"/>
                </a:rPr>
                <a:t>Flexibility and </a:t>
              </a:r>
              <a:r>
                <a:rPr lang="en-US" b="1" dirty="0" smtClean="0">
                  <a:solidFill>
                    <a:prstClr val="white"/>
                  </a:solidFill>
                  <a:latin typeface="Segoe Light" charset="0"/>
                </a:rPr>
                <a:t>choice</a:t>
              </a:r>
              <a:endParaRPr lang="en-US" b="1" dirty="0">
                <a:solidFill>
                  <a:prstClr val="white"/>
                </a:solidFill>
                <a:latin typeface="Segoe Light" charset="0"/>
              </a:endParaRPr>
            </a:p>
          </p:txBody>
        </p:sp>
        <p:pic>
          <p:nvPicPr>
            <p:cNvPr id="30" name="Picture 36" descr="flexibility.png"/>
            <p:cNvPicPr>
              <a:picLocks noChangeAspect="1"/>
            </p:cNvPicPr>
            <p:nvPr/>
          </p:nvPicPr>
          <p:blipFill>
            <a:blip r:embed="rId14" cstate="print"/>
            <a:srcRect l="8323" t="7976" r="6375" b="6839"/>
            <a:stretch>
              <a:fillRect/>
            </a:stretch>
          </p:blipFill>
          <p:spPr bwMode="auto">
            <a:xfrm>
              <a:off x="6551260" y="2418453"/>
              <a:ext cx="1314959" cy="1881318"/>
            </a:xfrm>
            <a:prstGeom prst="rect">
              <a:avLst/>
            </a:prstGeom>
            <a:grpFill/>
            <a:ln w="9525">
              <a:noFill/>
              <a:miter lim="800000"/>
              <a:headEnd/>
              <a:tailEnd/>
            </a:ln>
          </p:spPr>
        </p:pic>
        <p:sp>
          <p:nvSpPr>
            <p:cNvPr id="31" name="Right Arrow 30"/>
            <p:cNvSpPr/>
            <p:nvPr/>
          </p:nvSpPr>
          <p:spPr>
            <a:xfrm rot="5400000">
              <a:off x="3516542" y="2665826"/>
              <a:ext cx="2206610" cy="106127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50" fontAlgn="auto">
                <a:spcBef>
                  <a:spcPts val="0"/>
                </a:spcBef>
                <a:spcAft>
                  <a:spcPts val="0"/>
                </a:spcAft>
              </a:pPr>
              <a:endParaRPr lang="en-US" sz="1400">
                <a:solidFill>
                  <a:prstClr val="white"/>
                </a:solidFill>
              </a:endParaRPr>
            </a:p>
          </p:txBody>
        </p:sp>
        <p:sp>
          <p:nvSpPr>
            <p:cNvPr id="32" name="TextBox 31"/>
            <p:cNvSpPr txBox="1"/>
            <p:nvPr/>
          </p:nvSpPr>
          <p:spPr>
            <a:xfrm>
              <a:off x="4468293" y="1776746"/>
              <a:ext cx="303107" cy="2401382"/>
            </a:xfrm>
            <a:prstGeom prst="rect">
              <a:avLst/>
            </a:prstGeom>
            <a:noFill/>
          </p:spPr>
          <p:txBody>
            <a:bodyPr wrap="square" lIns="0" tIns="0" rIns="0" bIns="0" rtlCol="0">
              <a:spAutoFit/>
            </a:bodyPr>
            <a:lstStyle/>
            <a:p>
              <a:pPr algn="ctr" defTabSz="685750" fontAlgn="auto">
                <a:spcBef>
                  <a:spcPts val="0"/>
                </a:spcBef>
                <a:spcAft>
                  <a:spcPts val="0"/>
                </a:spcAft>
              </a:pPr>
              <a:r>
                <a:rPr lang="en-US" sz="8800" dirty="0">
                  <a:solidFill>
                    <a:schemeClr val="tx2">
                      <a:lumMod val="50000"/>
                    </a:schemeClr>
                  </a:solidFill>
                  <a:latin typeface="KaiTi" pitchFamily="49" charset="-122"/>
                  <a:ea typeface="KaiTi" pitchFamily="49" charset="-122"/>
                  <a:cs typeface="Aharoni" pitchFamily="2" charset="-79"/>
                </a:rPr>
                <a:t>!</a:t>
              </a:r>
            </a:p>
          </p:txBody>
        </p:sp>
      </p:grpSp>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62897" y="947484"/>
            <a:ext cx="1243817" cy="1243817"/>
          </a:xfrm>
          <a:prstGeom prst="rect">
            <a:avLst/>
          </a:prstGeom>
        </p:spPr>
      </p:pic>
    </p:spTree>
    <p:extLst>
      <p:ext uri="{BB962C8B-B14F-4D97-AF65-F5344CB8AC3E}">
        <p14:creationId xmlns:p14="http://schemas.microsoft.com/office/powerpoint/2010/main" val="2176679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1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NetApp and Cisco join Hyper-V Cloud Fast Track Program</a:t>
            </a:r>
            <a:r>
              <a:rPr lang="en-US" dirty="0"/>
              <a:t/>
            </a:r>
            <a:br>
              <a:rPr lang="en-US" dirty="0"/>
            </a:br>
            <a:endParaRPr lang="en-US" dirty="0"/>
          </a:p>
        </p:txBody>
      </p:sp>
      <p:sp>
        <p:nvSpPr>
          <p:cNvPr id="7" name="Subtitle 6"/>
          <p:cNvSpPr>
            <a:spLocks noGrp="1"/>
          </p:cNvSpPr>
          <p:nvPr>
            <p:ph type="subTitle" idx="1"/>
          </p:nvPr>
        </p:nvSpPr>
        <p:spPr>
          <a:xfrm>
            <a:off x="836615" y="3822513"/>
            <a:ext cx="10723039" cy="461665"/>
          </a:xfrm>
        </p:spPr>
        <p:txBody>
          <a:bodyPr/>
          <a:lstStyle/>
          <a:p>
            <a:pPr marL="457161" indent="-457161">
              <a:buFont typeface="Arial" pitchFamily="34" charset="0"/>
              <a:buChar char="•"/>
            </a:pPr>
            <a:r>
              <a:rPr lang="en-US" sz="2400" dirty="0" smtClean="0"/>
              <a:t>NetApp Hyper-V Cloud Fast Track with Cisco</a:t>
            </a:r>
            <a:endParaRPr lang="en-US" sz="2400" dirty="0"/>
          </a:p>
        </p:txBody>
      </p:sp>
      <p:sp>
        <p:nvSpPr>
          <p:cNvPr id="5" name="Text Placeholder 4"/>
          <p:cNvSpPr>
            <a:spLocks noGrp="1"/>
          </p:cNvSpPr>
          <p:nvPr>
            <p:ph type="body" sz="quarter" idx="10"/>
          </p:nvPr>
        </p:nvSpPr>
        <p:spPr/>
        <p:txBody>
          <a:bodyPr/>
          <a:lstStyle/>
          <a:p>
            <a:r>
              <a:rPr lang="en-US" dirty="0" smtClean="0"/>
              <a:t>announcement</a:t>
            </a:r>
            <a:endParaRPr lang="en-US" dirty="0"/>
          </a:p>
        </p:txBody>
      </p:sp>
    </p:spTree>
    <p:extLst>
      <p:ext uri="{BB962C8B-B14F-4D97-AF65-F5344CB8AC3E}">
        <p14:creationId xmlns:p14="http://schemas.microsoft.com/office/powerpoint/2010/main" val="52756855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6615" y="4191002"/>
            <a:ext cx="5628197" cy="461665"/>
          </a:xfrm>
        </p:spPr>
        <p:txBody>
          <a:bodyPr/>
          <a:lstStyle/>
          <a:p>
            <a:r>
              <a:rPr lang="en-US" sz="2800" dirty="0"/>
              <a:t>Alex Jauch</a:t>
            </a:r>
          </a:p>
          <a:p>
            <a:r>
              <a:rPr lang="en-US" sz="2800" dirty="0"/>
              <a:t>Architect, Microsoft Private Cloud</a:t>
            </a:r>
          </a:p>
          <a:p>
            <a:r>
              <a:rPr lang="en-US" sz="2800" dirty="0" smtClean="0"/>
              <a:t>NetApp</a:t>
            </a:r>
            <a:endParaRPr lang="en-US" sz="2800" dirty="0"/>
          </a:p>
          <a:p>
            <a:endParaRPr lang="en-US" sz="2800" dirty="0"/>
          </a:p>
        </p:txBody>
      </p:sp>
      <p:sp>
        <p:nvSpPr>
          <p:cNvPr id="4" name="Text Placeholder 3"/>
          <p:cNvSpPr>
            <a:spLocks noGrp="1"/>
          </p:cNvSpPr>
          <p:nvPr>
            <p:ph type="body" sz="quarter" idx="10"/>
          </p:nvPr>
        </p:nvSpPr>
        <p:spPr/>
        <p:txBody>
          <a:bodyPr/>
          <a:lstStyle/>
          <a:p>
            <a:r>
              <a:rPr lang="en-US" dirty="0" smtClean="0"/>
              <a:t>demo </a:t>
            </a:r>
            <a:endParaRPr lang="en-US" dirty="0"/>
          </a:p>
        </p:txBody>
      </p:sp>
      <p:sp>
        <p:nvSpPr>
          <p:cNvPr id="5" name="Title 1"/>
          <p:cNvSpPr txBox="1">
            <a:spLocks/>
          </p:cNvSpPr>
          <p:nvPr/>
        </p:nvSpPr>
        <p:spPr>
          <a:xfrm>
            <a:off x="836613" y="2431026"/>
            <a:ext cx="9323387" cy="1523495"/>
          </a:xfrm>
          <a:prstGeom prst="rect">
            <a:avLst/>
          </a:prstGeom>
        </p:spPr>
        <p:txBody>
          <a:bodyPr vert="horz" wrap="square" lIns="0" tIns="0" rIns="0" bIns="0" rtlCol="0" anchor="ctr" anchorCtr="0">
            <a:noAutofit/>
          </a:bodyPr>
          <a:lstStyle/>
          <a:p>
            <a:pPr lvl="0">
              <a:lnSpc>
                <a:spcPct val="90000"/>
              </a:lnSpc>
              <a:spcBef>
                <a:spcPct val="0"/>
              </a:spcBef>
            </a:pPr>
            <a:r>
              <a:rPr lang="en-US" sz="4800" dirty="0"/>
              <a:t>NetApp Hyper-V Cloud </a:t>
            </a:r>
            <a:r>
              <a:rPr lang="en-US" sz="4800" dirty="0" smtClean="0"/>
              <a:t>Fast Track </a:t>
            </a:r>
            <a:r>
              <a:rPr lang="en-US" sz="4800" dirty="0"/>
              <a:t>with Cisco</a:t>
            </a:r>
            <a:endParaRPr lang="en-US" sz="4800" spc="-100" dirty="0">
              <a:ln w="3175">
                <a:noFill/>
              </a:ln>
              <a:gradFill flip="none" rotWithShape="1">
                <a:gsLst>
                  <a:gs pos="0">
                    <a:schemeClr val="tx1"/>
                  </a:gs>
                  <a:gs pos="86000">
                    <a:schemeClr val="tx1"/>
                  </a:gs>
                </a:gsLst>
                <a:lin ang="5400000" scaled="0"/>
                <a:tileRect/>
              </a:gradFill>
              <a:cs typeface="Arial" charset="0"/>
            </a:endParaRPr>
          </a:p>
        </p:txBody>
      </p:sp>
    </p:spTree>
    <p:extLst>
      <p:ext uri="{BB962C8B-B14F-4D97-AF65-F5344CB8AC3E}">
        <p14:creationId xmlns:p14="http://schemas.microsoft.com/office/powerpoint/2010/main" val="375264456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Track: Rapid Provisioning</a:t>
            </a:r>
            <a:endParaRPr lang="en-US" dirty="0"/>
          </a:p>
        </p:txBody>
      </p:sp>
      <p:sp>
        <p:nvSpPr>
          <p:cNvPr id="3" name="Content Placeholder 2"/>
          <p:cNvSpPr>
            <a:spLocks noGrp="1"/>
          </p:cNvSpPr>
          <p:nvPr>
            <p:ph idx="1"/>
          </p:nvPr>
        </p:nvSpPr>
        <p:spPr>
          <a:xfrm>
            <a:off x="519112" y="1447799"/>
            <a:ext cx="11149013" cy="5589222"/>
          </a:xfrm>
        </p:spPr>
        <p:txBody>
          <a:bodyPr/>
          <a:lstStyle/>
          <a:p>
            <a:r>
              <a:rPr lang="en-US" dirty="0" smtClean="0"/>
              <a:t>Component of NetApp Cisco Fast Track submission</a:t>
            </a:r>
          </a:p>
          <a:p>
            <a:r>
              <a:rPr lang="en-US" dirty="0" smtClean="0"/>
              <a:t>Rapid provisioning via sub-LUN clones</a:t>
            </a:r>
          </a:p>
          <a:p>
            <a:r>
              <a:rPr lang="en-US" dirty="0" smtClean="0"/>
              <a:t>Integrated with SCSM and SCVMM</a:t>
            </a:r>
          </a:p>
          <a:p>
            <a:r>
              <a:rPr lang="en-US" dirty="0" smtClean="0"/>
              <a:t>Utilizes </a:t>
            </a:r>
            <a:r>
              <a:rPr lang="en-US" dirty="0" err="1" smtClean="0"/>
              <a:t>FlexClone</a:t>
            </a:r>
            <a:r>
              <a:rPr lang="en-US" dirty="0" smtClean="0"/>
              <a:t> for files</a:t>
            </a:r>
          </a:p>
          <a:p>
            <a:r>
              <a:rPr lang="en-US" dirty="0" smtClean="0"/>
              <a:t>Based on </a:t>
            </a:r>
            <a:r>
              <a:rPr lang="en-US" dirty="0" err="1" smtClean="0"/>
              <a:t>OnCommand</a:t>
            </a:r>
            <a:r>
              <a:rPr lang="en-US" dirty="0" smtClean="0"/>
              <a:t> 3.0 OIP or PowerShell</a:t>
            </a:r>
          </a:p>
          <a:p>
            <a:r>
              <a:rPr lang="en-US" dirty="0" smtClean="0"/>
              <a:t>For more information: </a:t>
            </a:r>
          </a:p>
          <a:p>
            <a:pPr lvl="1"/>
            <a:r>
              <a:rPr lang="en-US" dirty="0" smtClean="0"/>
              <a:t>VIR327: </a:t>
            </a:r>
            <a:r>
              <a:rPr lang="en-US" dirty="0"/>
              <a:t>Tuesday 10:15 in </a:t>
            </a:r>
            <a:r>
              <a:rPr lang="en-US" dirty="0" smtClean="0"/>
              <a:t>B211</a:t>
            </a:r>
          </a:p>
          <a:p>
            <a:pPr lvl="1"/>
            <a:r>
              <a:rPr lang="en-US" dirty="0" smtClean="0">
                <a:hlinkClick r:id="rId2"/>
              </a:rPr>
              <a:t>www.netapp.com/microsoftcloud</a:t>
            </a:r>
            <a:r>
              <a:rPr lang="en-US" dirty="0" smtClean="0"/>
              <a:t> </a:t>
            </a:r>
            <a:endParaRPr lang="en-US" dirty="0"/>
          </a:p>
          <a:p>
            <a:pPr lvl="1"/>
            <a:endParaRPr lang="en-US" sz="2400" dirty="0"/>
          </a:p>
          <a:p>
            <a:endParaRPr lang="en-US" dirty="0" smtClean="0"/>
          </a:p>
          <a:p>
            <a:endParaRPr lang="en-US" dirty="0"/>
          </a:p>
        </p:txBody>
      </p:sp>
    </p:spTree>
    <p:extLst>
      <p:ext uri="{BB962C8B-B14F-4D97-AF65-F5344CB8AC3E}">
        <p14:creationId xmlns:p14="http://schemas.microsoft.com/office/powerpoint/2010/main" val="301723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7" y="2265474"/>
            <a:ext cx="10242549" cy="2046884"/>
          </a:xfrm>
        </p:spPr>
        <p:txBody>
          <a:bodyPr/>
          <a:lstStyle/>
          <a:p>
            <a:r>
              <a:rPr lang="en-US" dirty="0" smtClean="0"/>
              <a:t>Virtualization: State of the Union</a:t>
            </a:r>
            <a:br>
              <a:rPr lang="en-US" dirty="0" smtClean="0"/>
            </a:br>
            <a:r>
              <a:rPr lang="en-US" sz="3600" dirty="0" smtClean="0"/>
              <a:t>VIR 201</a:t>
            </a:r>
            <a:endParaRPr lang="en-US" sz="3600" dirty="0"/>
          </a:p>
        </p:txBody>
      </p:sp>
      <p:sp>
        <p:nvSpPr>
          <p:cNvPr id="3" name="Subtitle 2"/>
          <p:cNvSpPr>
            <a:spLocks noGrp="1"/>
          </p:cNvSpPr>
          <p:nvPr>
            <p:ph type="subTitle" idx="1"/>
          </p:nvPr>
        </p:nvSpPr>
        <p:spPr/>
        <p:txBody>
          <a:bodyPr/>
          <a:lstStyle/>
          <a:p>
            <a:r>
              <a:rPr lang="en-US" dirty="0"/>
              <a:t>Mike Schutz</a:t>
            </a:r>
          </a:p>
          <a:p>
            <a:r>
              <a:rPr lang="en-US" dirty="0"/>
              <a:t>Senior Director, Product Management</a:t>
            </a:r>
          </a:p>
          <a:p>
            <a:r>
              <a:rPr lang="en-US" dirty="0"/>
              <a:t>Server and Cloud Division</a:t>
            </a:r>
          </a:p>
          <a:p>
            <a:r>
              <a:rPr lang="en-US" dirty="0"/>
              <a:t>Microsoft Corporation</a:t>
            </a:r>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Hyper-V Momentum</a:t>
            </a:r>
            <a:endParaRPr lang="en-US" dirty="0">
              <a:solidFill>
                <a:schemeClr val="tx1"/>
              </a:solidFill>
            </a:endParaRPr>
          </a:p>
        </p:txBody>
      </p:sp>
      <p:pic>
        <p:nvPicPr>
          <p:cNvPr id="4" name="Picture 4" descr="C:\Users\Administrator\Desktop\PPT Graphics\Shapes and Graphics\Newspaper headline quotes\headline quote white wide.png"/>
          <p:cNvPicPr>
            <a:picLocks noChangeAspect="1" noChangeArrowheads="1"/>
          </p:cNvPicPr>
          <p:nvPr/>
        </p:nvPicPr>
        <p:blipFill>
          <a:blip r:embed="rId2" cstate="print"/>
          <a:srcRect/>
          <a:stretch>
            <a:fillRect/>
          </a:stretch>
        </p:blipFill>
        <p:spPr bwMode="auto">
          <a:xfrm>
            <a:off x="5925458" y="2242263"/>
            <a:ext cx="6263367" cy="2800400"/>
          </a:xfrm>
          <a:prstGeom prst="rect">
            <a:avLst/>
          </a:prstGeom>
          <a:noFill/>
        </p:spPr>
      </p:pic>
      <p:sp>
        <p:nvSpPr>
          <p:cNvPr id="36" name="TextBox 35"/>
          <p:cNvSpPr txBox="1"/>
          <p:nvPr/>
        </p:nvSpPr>
        <p:spPr>
          <a:xfrm>
            <a:off x="6354876" y="2838444"/>
            <a:ext cx="5404530" cy="1477328"/>
          </a:xfrm>
          <a:prstGeom prst="rect">
            <a:avLst/>
          </a:prstGeom>
          <a:noFill/>
        </p:spPr>
        <p:txBody>
          <a:bodyPr wrap="square" lIns="0" tIns="0" rIns="0" bIns="0" rtlCol="0">
            <a:spAutoFit/>
          </a:bodyPr>
          <a:lstStyle/>
          <a:p>
            <a:r>
              <a:rPr lang="en-US" sz="1600" i="1" dirty="0">
                <a:solidFill>
                  <a:schemeClr val="bg1"/>
                </a:solidFill>
              </a:rPr>
              <a:t>“With Hyper-V, </a:t>
            </a:r>
            <a:r>
              <a:rPr lang="en-US" sz="1600" i="1" dirty="0" smtClean="0">
                <a:solidFill>
                  <a:schemeClr val="bg1"/>
                </a:solidFill>
              </a:rPr>
              <a:t>Target </a:t>
            </a:r>
            <a:r>
              <a:rPr lang="en-US" sz="1600" i="1" dirty="0">
                <a:solidFill>
                  <a:schemeClr val="bg1"/>
                </a:solidFill>
              </a:rPr>
              <a:t>can reduce our stores’ server footprints without sacrificing the mission-critical application performance that contributes to a superior retail experience for our guests</a:t>
            </a:r>
            <a:r>
              <a:rPr lang="en-US" sz="1600" i="1" dirty="0" smtClean="0">
                <a:solidFill>
                  <a:schemeClr val="bg1"/>
                </a:solidFill>
              </a:rPr>
              <a:t>.”</a:t>
            </a:r>
          </a:p>
          <a:p>
            <a:endParaRPr lang="en-US" sz="1600" b="1" dirty="0" smtClean="0">
              <a:solidFill>
                <a:schemeClr val="bg1"/>
              </a:solidFill>
            </a:endParaRPr>
          </a:p>
          <a:p>
            <a:r>
              <a:rPr lang="en-US" sz="1600" b="1" dirty="0" smtClean="0">
                <a:solidFill>
                  <a:schemeClr val="bg1"/>
                </a:solidFill>
              </a:rPr>
              <a:t>Jeff </a:t>
            </a:r>
            <a:r>
              <a:rPr lang="en-US" sz="1600" b="1" dirty="0" err="1" smtClean="0">
                <a:solidFill>
                  <a:schemeClr val="bg1"/>
                </a:solidFill>
              </a:rPr>
              <a:t>Mader</a:t>
            </a:r>
            <a:r>
              <a:rPr lang="en-US" sz="1600" b="1" dirty="0" smtClean="0">
                <a:solidFill>
                  <a:schemeClr val="bg1"/>
                </a:solidFill>
              </a:rPr>
              <a:t>,  Vice President, Target </a:t>
            </a:r>
            <a:r>
              <a:rPr lang="en-US" sz="1600" b="1" dirty="0">
                <a:solidFill>
                  <a:schemeClr val="bg1"/>
                </a:solidFill>
              </a:rPr>
              <a:t>Technology Services</a:t>
            </a:r>
            <a:r>
              <a:rPr lang="en-US" sz="1600" b="1" i="1" dirty="0" smtClean="0">
                <a:solidFill>
                  <a:schemeClr val="bg1"/>
                </a:solidFill>
              </a:rPr>
              <a:t> </a:t>
            </a:r>
            <a:endParaRPr lang="en-US" sz="1600" b="1" i="1" dirty="0" smtClean="0">
              <a:solidFill>
                <a:schemeClr val="bg1"/>
              </a:solidFill>
              <a:latin typeface="Segoe Light" pitchFamily="34" charset="0"/>
            </a:endParaRPr>
          </a:p>
        </p:txBody>
      </p:sp>
      <p:sp>
        <p:nvSpPr>
          <p:cNvPr id="37" name="Rounded Rectangle 36"/>
          <p:cNvSpPr/>
          <p:nvPr/>
        </p:nvSpPr>
        <p:spPr bwMode="auto">
          <a:xfrm>
            <a:off x="896258" y="1386682"/>
            <a:ext cx="5029200" cy="4194656"/>
          </a:xfrm>
          <a:prstGeom prst="roundRect">
            <a:avLst/>
          </a:prstGeom>
          <a:solidFill>
            <a:schemeClr val="tx1"/>
          </a:solidFill>
          <a:ln w="15875">
            <a:solidFill>
              <a:schemeClr val="bg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28" tIns="45715" rIns="91428" bIns="45715" numCol="1" rtlCol="0" anchor="ctr" anchorCtr="0" compatLnSpc="1">
            <a:prstTxWarp prst="textNoShape">
              <a:avLst/>
            </a:prstTxWarp>
          </a:bodyPr>
          <a:lstStyle>
            <a:defPPr>
              <a:defRPr lang="en-US"/>
            </a:defPPr>
            <a:lvl1pPr marL="0" algn="l" defTabSz="914287" rtl="0" eaLnBrk="1" latinLnBrk="0" hangingPunct="1">
              <a:defRPr sz="1900" kern="1200">
                <a:solidFill>
                  <a:schemeClr val="lt1"/>
                </a:solidFill>
                <a:latin typeface="+mn-lt"/>
                <a:ea typeface="+mn-ea"/>
                <a:cs typeface="+mn-cs"/>
              </a:defRPr>
            </a:lvl1pPr>
            <a:lvl2pPr marL="457144" algn="l" defTabSz="914287" rtl="0" eaLnBrk="1" latinLnBrk="0" hangingPunct="1">
              <a:defRPr sz="1900" kern="1200">
                <a:solidFill>
                  <a:schemeClr val="lt1"/>
                </a:solidFill>
                <a:latin typeface="+mn-lt"/>
                <a:ea typeface="+mn-ea"/>
                <a:cs typeface="+mn-cs"/>
              </a:defRPr>
            </a:lvl2pPr>
            <a:lvl3pPr marL="914287" algn="l" defTabSz="914287" rtl="0" eaLnBrk="1" latinLnBrk="0" hangingPunct="1">
              <a:defRPr sz="1900" kern="1200">
                <a:solidFill>
                  <a:schemeClr val="lt1"/>
                </a:solidFill>
                <a:latin typeface="+mn-lt"/>
                <a:ea typeface="+mn-ea"/>
                <a:cs typeface="+mn-cs"/>
              </a:defRPr>
            </a:lvl3pPr>
            <a:lvl4pPr marL="1371431" algn="l" defTabSz="914287" rtl="0" eaLnBrk="1" latinLnBrk="0" hangingPunct="1">
              <a:defRPr sz="1900" kern="1200">
                <a:solidFill>
                  <a:schemeClr val="lt1"/>
                </a:solidFill>
                <a:latin typeface="+mn-lt"/>
                <a:ea typeface="+mn-ea"/>
                <a:cs typeface="+mn-cs"/>
              </a:defRPr>
            </a:lvl4pPr>
            <a:lvl5pPr marL="1828575" algn="l" defTabSz="914287" rtl="0" eaLnBrk="1" latinLnBrk="0" hangingPunct="1">
              <a:defRPr sz="1900" kern="1200">
                <a:solidFill>
                  <a:schemeClr val="lt1"/>
                </a:solidFill>
                <a:latin typeface="+mn-lt"/>
                <a:ea typeface="+mn-ea"/>
                <a:cs typeface="+mn-cs"/>
              </a:defRPr>
            </a:lvl5pPr>
            <a:lvl6pPr marL="2285717" algn="l" defTabSz="914287" rtl="0" eaLnBrk="1" latinLnBrk="0" hangingPunct="1">
              <a:defRPr sz="1900" kern="1200">
                <a:solidFill>
                  <a:schemeClr val="lt1"/>
                </a:solidFill>
                <a:latin typeface="+mn-lt"/>
                <a:ea typeface="+mn-ea"/>
                <a:cs typeface="+mn-cs"/>
              </a:defRPr>
            </a:lvl6pPr>
            <a:lvl7pPr marL="2742861" algn="l" defTabSz="914287" rtl="0" eaLnBrk="1" latinLnBrk="0" hangingPunct="1">
              <a:defRPr sz="1900" kern="1200">
                <a:solidFill>
                  <a:schemeClr val="lt1"/>
                </a:solidFill>
                <a:latin typeface="+mn-lt"/>
                <a:ea typeface="+mn-ea"/>
                <a:cs typeface="+mn-cs"/>
              </a:defRPr>
            </a:lvl7pPr>
            <a:lvl8pPr marL="3200005" algn="l" defTabSz="914287" rtl="0" eaLnBrk="1" latinLnBrk="0" hangingPunct="1">
              <a:defRPr sz="1900" kern="1200">
                <a:solidFill>
                  <a:schemeClr val="lt1"/>
                </a:solidFill>
                <a:latin typeface="+mn-lt"/>
                <a:ea typeface="+mn-ea"/>
                <a:cs typeface="+mn-cs"/>
              </a:defRPr>
            </a:lvl8pPr>
            <a:lvl9pPr marL="3657148" algn="l" defTabSz="914287" rtl="0" eaLnBrk="1" latinLnBrk="0" hangingPunct="1">
              <a:defRPr sz="1900" kern="1200">
                <a:solidFill>
                  <a:schemeClr val="lt1"/>
                </a:solidFill>
                <a:latin typeface="+mn-lt"/>
                <a:ea typeface="+mn-ea"/>
                <a:cs typeface="+mn-cs"/>
              </a:defRPr>
            </a:lvl9pPr>
          </a:lstStyle>
          <a:p>
            <a:pPr algn="ctr" defTabSz="914023" fontAlgn="base">
              <a:spcBef>
                <a:spcPct val="0"/>
              </a:spcBef>
              <a:spcAft>
                <a:spcPct val="0"/>
              </a:spcAft>
            </a:pPr>
            <a:endParaRPr lang="en-US" sz="2300" dirty="0" smtClean="0">
              <a:gradFill>
                <a:gsLst>
                  <a:gs pos="0">
                    <a:srgbClr val="FFFFFF"/>
                  </a:gs>
                  <a:gs pos="100000">
                    <a:srgbClr val="FFFFFF"/>
                  </a:gs>
                </a:gsLst>
                <a:lin ang="5400000" scaled="0"/>
              </a:gradFill>
              <a:latin typeface="Segoe Light" pitchFamily="34" charset="0"/>
            </a:endParaRPr>
          </a:p>
        </p:txBody>
      </p:sp>
      <p:pic>
        <p:nvPicPr>
          <p:cNvPr id="30" name="Picture 29" descr="Miele.png"/>
          <p:cNvPicPr>
            <a:picLocks noChangeAspect="1"/>
          </p:cNvPicPr>
          <p:nvPr/>
        </p:nvPicPr>
        <p:blipFill>
          <a:blip r:embed="rId3"/>
          <a:stretch>
            <a:fillRect/>
          </a:stretch>
        </p:blipFill>
        <p:spPr>
          <a:xfrm>
            <a:off x="1359350" y="1568593"/>
            <a:ext cx="1174863" cy="289197"/>
          </a:xfrm>
          <a:prstGeom prst="rect">
            <a:avLst/>
          </a:prstGeom>
        </p:spPr>
      </p:pic>
      <p:pic>
        <p:nvPicPr>
          <p:cNvPr id="28" name="Picture 27" descr="Ingersoll_Rand.png"/>
          <p:cNvPicPr>
            <a:picLocks noChangeAspect="1"/>
          </p:cNvPicPr>
          <p:nvPr/>
        </p:nvPicPr>
        <p:blipFill>
          <a:blip r:embed="rId4"/>
          <a:stretch>
            <a:fillRect/>
          </a:stretch>
        </p:blipFill>
        <p:spPr>
          <a:xfrm>
            <a:off x="1033045" y="2003939"/>
            <a:ext cx="2057404" cy="566929"/>
          </a:xfrm>
          <a:prstGeom prst="rect">
            <a:avLst/>
          </a:prstGeom>
        </p:spPr>
      </p:pic>
      <p:pic>
        <p:nvPicPr>
          <p:cNvPr id="32" name="Picture 31" descr="Telecom_Italia.png"/>
          <p:cNvPicPr>
            <a:picLocks noChangeAspect="1"/>
          </p:cNvPicPr>
          <p:nvPr/>
        </p:nvPicPr>
        <p:blipFill>
          <a:blip r:embed="rId5"/>
          <a:stretch>
            <a:fillRect/>
          </a:stretch>
        </p:blipFill>
        <p:spPr>
          <a:xfrm>
            <a:off x="1071889" y="2736150"/>
            <a:ext cx="1244537" cy="260129"/>
          </a:xfrm>
          <a:prstGeom prst="rect">
            <a:avLst/>
          </a:prstGeom>
        </p:spPr>
      </p:pic>
      <p:pic>
        <p:nvPicPr>
          <p:cNvPr id="25" name="Picture 18" descr="http://images.forbes.com/media/2010/06/02/0602_terremark-logo_485x340.jpg"/>
          <p:cNvPicPr>
            <a:picLocks noChangeAspect="1" noChangeArrowheads="1"/>
          </p:cNvPicPr>
          <p:nvPr/>
        </p:nvPicPr>
        <p:blipFill>
          <a:blip r:embed="rId6" cstate="print">
            <a:biLevel thresh="50000"/>
            <a:extLst>
              <a:ext uri="{28A0092B-C50C-407E-A947-70E740481C1C}">
                <a14:useLocalDpi xmlns:a14="http://schemas.microsoft.com/office/drawing/2010/main" val="0"/>
              </a:ext>
            </a:extLst>
          </a:blip>
          <a:srcRect/>
          <a:stretch>
            <a:fillRect/>
          </a:stretch>
        </p:blipFill>
        <p:spPr bwMode="auto">
          <a:xfrm>
            <a:off x="1030800" y="3947231"/>
            <a:ext cx="1017434" cy="7132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i5.png"/>
          <p:cNvPicPr>
            <a:picLocks noChangeAspect="1"/>
          </p:cNvPicPr>
          <p:nvPr/>
        </p:nvPicPr>
        <p:blipFill>
          <a:blip r:embed="rId7"/>
          <a:stretch>
            <a:fillRect/>
          </a:stretch>
        </p:blipFill>
        <p:spPr>
          <a:xfrm>
            <a:off x="3213718" y="4774362"/>
            <a:ext cx="774457" cy="380000"/>
          </a:xfrm>
          <a:prstGeom prst="rect">
            <a:avLst/>
          </a:prstGeom>
        </p:spPr>
      </p:pic>
      <p:pic>
        <p:nvPicPr>
          <p:cNvPr id="22" name="Picture 20" descr="http://www2.milwaukee.k12.wi.us/35th/graphics/logos/partners/Aurora.gif"/>
          <p:cNvPicPr>
            <a:picLocks noChangeAspect="1" noChangeArrowheads="1"/>
          </p:cNvPicPr>
          <p:nvPr/>
        </p:nvPicPr>
        <p:blipFill>
          <a:blip r:embed="rId8" cstate="print">
            <a:biLevel thresh="50000"/>
            <a:extLst>
              <a:ext uri="{28A0092B-C50C-407E-A947-70E740481C1C}">
                <a14:useLocalDpi xmlns:a14="http://schemas.microsoft.com/office/drawing/2010/main" val="0"/>
              </a:ext>
            </a:extLst>
          </a:blip>
          <a:srcRect/>
          <a:stretch>
            <a:fillRect/>
          </a:stretch>
        </p:blipFill>
        <p:spPr bwMode="auto">
          <a:xfrm>
            <a:off x="2008134" y="3230142"/>
            <a:ext cx="1232682" cy="5077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upload.wikimedia.org/wikipedia/en/2/27/DenizBankLogo.png"/>
          <p:cNvPicPr>
            <a:picLocks noChangeAspect="1" noChangeArrowheads="1"/>
          </p:cNvPicPr>
          <p:nvPr/>
        </p:nvPicPr>
        <p:blipFill>
          <a:blip r:embed="rId9"/>
          <a:stretch>
            <a:fillRect/>
          </a:stretch>
        </p:blipFill>
        <p:spPr bwMode="auto">
          <a:xfrm>
            <a:off x="3074589" y="1568593"/>
            <a:ext cx="1979197" cy="5009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ch2mhill.png"/>
          <p:cNvPicPr>
            <a:picLocks noChangeAspect="1"/>
          </p:cNvPicPr>
          <p:nvPr/>
        </p:nvPicPr>
        <p:blipFill>
          <a:blip r:embed="rId10"/>
          <a:stretch>
            <a:fillRect/>
          </a:stretch>
        </p:blipFill>
        <p:spPr>
          <a:xfrm>
            <a:off x="2898275" y="2838444"/>
            <a:ext cx="2179800" cy="546925"/>
          </a:xfrm>
          <a:prstGeom prst="rect">
            <a:avLst/>
          </a:prstGeom>
        </p:spPr>
      </p:pic>
      <p:pic>
        <p:nvPicPr>
          <p:cNvPr id="26" name="Picture 11"/>
          <p:cNvPicPr>
            <a:picLocks noChangeAspect="1" noChangeArrowheads="1"/>
          </p:cNvPicPr>
          <p:nvPr/>
        </p:nvPicPr>
        <p:blipFill>
          <a:blip r:embed="rId11">
            <a:biLevel thresh="50000"/>
            <a:extLst>
              <a:ext uri="{28A0092B-C50C-407E-A947-70E740481C1C}">
                <a14:useLocalDpi xmlns:a14="http://schemas.microsoft.com/office/drawing/2010/main" val="0"/>
              </a:ext>
            </a:extLst>
          </a:blip>
          <a:srcRect/>
          <a:stretch>
            <a:fillRect/>
          </a:stretch>
        </p:blipFill>
        <p:spPr bwMode="auto">
          <a:xfrm>
            <a:off x="3889612" y="3325556"/>
            <a:ext cx="1891526" cy="31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6" descr="http://www.conexioncentral.com/blog/wp-content/uploads/2010/05/logo-telefonica.jpg"/>
          <p:cNvPicPr>
            <a:picLocks noChangeAspect="1" noChangeArrowheads="1"/>
          </p:cNvPicPr>
          <p:nvPr/>
        </p:nvPicPr>
        <p:blipFill>
          <a:blip r:embed="rId12" cstate="print">
            <a:biLevel thresh="50000"/>
            <a:extLst>
              <a:ext uri="{28A0092B-C50C-407E-A947-70E740481C1C}">
                <a14:useLocalDpi xmlns:a14="http://schemas.microsoft.com/office/drawing/2010/main" val="0"/>
              </a:ext>
            </a:extLst>
          </a:blip>
          <a:srcRect/>
          <a:stretch>
            <a:fillRect/>
          </a:stretch>
        </p:blipFill>
        <p:spPr bwMode="auto">
          <a:xfrm>
            <a:off x="4621745" y="4485128"/>
            <a:ext cx="1178989" cy="4917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siemens.png"/>
          <p:cNvPicPr>
            <a:picLocks noChangeAspect="1"/>
          </p:cNvPicPr>
          <p:nvPr/>
        </p:nvPicPr>
        <p:blipFill>
          <a:blip r:embed="rId13"/>
          <a:stretch>
            <a:fillRect/>
          </a:stretch>
        </p:blipFill>
        <p:spPr>
          <a:xfrm>
            <a:off x="3686631" y="5250564"/>
            <a:ext cx="1401930" cy="220364"/>
          </a:xfrm>
          <a:prstGeom prst="rect">
            <a:avLst/>
          </a:prstGeom>
        </p:spPr>
      </p:pic>
      <p:pic>
        <p:nvPicPr>
          <p:cNvPr id="27" name="Picture 26" descr="intel_rgb_1700.png"/>
          <p:cNvPicPr>
            <a:picLocks noChangeAspect="1"/>
          </p:cNvPicPr>
          <p:nvPr/>
        </p:nvPicPr>
        <p:blipFill>
          <a:blip r:embed="rId14"/>
          <a:stretch>
            <a:fillRect/>
          </a:stretch>
        </p:blipFill>
        <p:spPr>
          <a:xfrm>
            <a:off x="4714245" y="3560132"/>
            <a:ext cx="1228118" cy="932385"/>
          </a:xfrm>
          <a:prstGeom prst="rect">
            <a:avLst/>
          </a:prstGeom>
        </p:spPr>
      </p:pic>
      <p:pic>
        <p:nvPicPr>
          <p:cNvPr id="23" name="Picture 3"/>
          <p:cNvPicPr>
            <a:picLocks noChangeAspect="1" noChangeArrowheads="1"/>
          </p:cNvPicPr>
          <p:nvPr/>
        </p:nvPicPr>
        <p:blipFill>
          <a:blip r:embed="rId15"/>
          <a:stretch>
            <a:fillRect/>
          </a:stretch>
        </p:blipFill>
        <p:spPr bwMode="auto">
          <a:xfrm>
            <a:off x="2316426" y="4425245"/>
            <a:ext cx="673556" cy="82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6"/>
          <p:cNvPicPr>
            <a:picLocks noChangeAspect="1" noChangeArrowheads="1"/>
          </p:cNvPicPr>
          <p:nvPr/>
        </p:nvPicPr>
        <p:blipFill>
          <a:blip r:embed="rId16">
            <a:biLevel thresh="50000"/>
            <a:extLst>
              <a:ext uri="{28A0092B-C50C-407E-A947-70E740481C1C}">
                <a14:useLocalDpi xmlns:a14="http://schemas.microsoft.com/office/drawing/2010/main" val="0"/>
              </a:ext>
            </a:extLst>
          </a:blip>
          <a:srcRect/>
          <a:stretch>
            <a:fillRect/>
          </a:stretch>
        </p:blipFill>
        <p:spPr bwMode="auto">
          <a:xfrm>
            <a:off x="4269662" y="2204406"/>
            <a:ext cx="1281309" cy="531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13294" y="3701654"/>
            <a:ext cx="1349761" cy="441740"/>
          </a:xfrm>
          <a:prstGeom prst="rect">
            <a:avLst/>
          </a:prstGeom>
        </p:spPr>
      </p:pic>
      <p:pic>
        <p:nvPicPr>
          <p:cNvPr id="5" name="Picture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62123" y="3799519"/>
            <a:ext cx="1216642" cy="559655"/>
          </a:xfrm>
          <a:prstGeom prst="rect">
            <a:avLst/>
          </a:prstGeom>
        </p:spPr>
      </p:pic>
      <p:pic>
        <p:nvPicPr>
          <p:cNvPr id="6" name="Picture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94256" y="2049067"/>
            <a:ext cx="561966" cy="892954"/>
          </a:xfrm>
          <a:prstGeom prst="rect">
            <a:avLst/>
          </a:prstGeom>
        </p:spPr>
      </p:pic>
      <p:pic>
        <p:nvPicPr>
          <p:cNvPr id="7" name="Pictur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34785" y="4280485"/>
            <a:ext cx="906780" cy="365760"/>
          </a:xfrm>
          <a:prstGeom prst="rect">
            <a:avLst/>
          </a:prstGeom>
        </p:spPr>
      </p:pic>
      <p:pic>
        <p:nvPicPr>
          <p:cNvPr id="8" name="Picture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17845" y="3065675"/>
            <a:ext cx="926068" cy="926068"/>
          </a:xfrm>
          <a:prstGeom prst="rect">
            <a:avLst/>
          </a:prstGeom>
        </p:spPr>
      </p:pic>
      <p:pic>
        <p:nvPicPr>
          <p:cNvPr id="9" name="Picture 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45562" y="4779005"/>
            <a:ext cx="587910" cy="659766"/>
          </a:xfrm>
          <a:prstGeom prst="rect">
            <a:avLst/>
          </a:prstGeom>
        </p:spPr>
      </p:pic>
    </p:spTree>
    <p:extLst>
      <p:ext uri="{BB962C8B-B14F-4D97-AF65-F5344CB8AC3E}">
        <p14:creationId xmlns:p14="http://schemas.microsoft.com/office/powerpoint/2010/main" val="110111541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p:cNvSpPr txBox="1">
            <a:spLocks/>
          </p:cNvSpPr>
          <p:nvPr/>
        </p:nvSpPr>
        <p:spPr>
          <a:xfrm>
            <a:off x="831740" y="4821866"/>
            <a:ext cx="10482253" cy="707065"/>
          </a:xfrm>
          <a:prstGeom prst="rect">
            <a:avLst/>
          </a:prstGeom>
        </p:spPr>
        <p:txBody>
          <a:bodyPr vert="horz" wrap="square" lIns="0" tIns="0" rIns="0" bIns="0" rtlCol="0">
            <a:noAutofit/>
          </a:bodyPr>
          <a:lstStyle>
            <a:lvl1pPr marL="0" indent="0" algn="l" defTabSz="914363" rtl="0" eaLnBrk="1" latinLnBrk="0" hangingPunct="1">
              <a:lnSpc>
                <a:spcPct val="90000"/>
              </a:lnSpc>
              <a:spcBef>
                <a:spcPts val="0"/>
              </a:spcBef>
              <a:buSzPct val="90000"/>
              <a:buFontTx/>
              <a:buNone/>
              <a:defRPr sz="3200" kern="1200">
                <a:gradFill>
                  <a:gsLst>
                    <a:gs pos="0">
                      <a:schemeClr val="tx1"/>
                    </a:gs>
                    <a:gs pos="86000">
                      <a:schemeClr val="tx1"/>
                    </a:gs>
                  </a:gsLst>
                  <a:lin ang="5400000" scaled="0"/>
                </a:gradFill>
                <a:latin typeface="+mn-lt"/>
                <a:ea typeface="+mn-ea"/>
                <a:cs typeface="+mn-cs"/>
              </a:defRPr>
            </a:lvl1pPr>
            <a:lvl2pPr marL="457182" indent="0" algn="ctr" defTabSz="914363" rtl="0" eaLnBrk="1" latinLnBrk="0" hangingPunct="1">
              <a:lnSpc>
                <a:spcPct val="90000"/>
              </a:lnSpc>
              <a:spcBef>
                <a:spcPct val="20000"/>
              </a:spcBef>
              <a:buSzPct val="90000"/>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SzPct val="90000"/>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spcBef>
                <a:spcPct val="0"/>
              </a:spcBef>
            </a:pPr>
            <a:r>
              <a:rPr lang="en-US" sz="8800" i="1" spc="-640" dirty="0">
                <a:ln w="3175">
                  <a:noFill/>
                </a:ln>
                <a:gradFill>
                  <a:gsLst>
                    <a:gs pos="50000">
                      <a:srgbClr val="005A84"/>
                    </a:gs>
                    <a:gs pos="100000">
                      <a:srgbClr val="005A84">
                        <a:alpha val="50000"/>
                      </a:srgbClr>
                    </a:gs>
                  </a:gsLst>
                  <a:lin ang="5400000" scaled="0"/>
                </a:gradFill>
                <a:cs typeface="Arial" charset="0"/>
              </a:rPr>
              <a:t>video</a:t>
            </a:r>
          </a:p>
        </p:txBody>
      </p:sp>
      <p:sp>
        <p:nvSpPr>
          <p:cNvPr id="3" name="AutoShape 3"/>
          <p:cNvSpPr>
            <a:spLocks noChangeAspect="1" noChangeArrowheads="1" noTextEdit="1"/>
          </p:cNvSpPr>
          <p:nvPr/>
        </p:nvSpPr>
        <p:spPr bwMode="auto">
          <a:xfrm>
            <a:off x="1011237" y="2068512"/>
            <a:ext cx="3079750"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dirty="0">
              <a:solidFill>
                <a:srgbClr val="FFFFFF"/>
              </a:solidFill>
            </a:endParaRPr>
          </a:p>
        </p:txBody>
      </p:sp>
      <p:sp>
        <p:nvSpPr>
          <p:cNvPr id="4" name="Freeform 5"/>
          <p:cNvSpPr>
            <a:spLocks noEditPoints="1"/>
          </p:cNvSpPr>
          <p:nvPr/>
        </p:nvSpPr>
        <p:spPr bwMode="auto">
          <a:xfrm>
            <a:off x="1028700" y="2063750"/>
            <a:ext cx="2968625" cy="2968625"/>
          </a:xfrm>
          <a:custGeom>
            <a:avLst/>
            <a:gdLst>
              <a:gd name="T0" fmla="*/ 665 w 665"/>
              <a:gd name="T1" fmla="*/ 333 h 665"/>
              <a:gd name="T2" fmla="*/ 332 w 665"/>
              <a:gd name="T3" fmla="*/ 665 h 665"/>
              <a:gd name="T4" fmla="*/ 0 w 665"/>
              <a:gd name="T5" fmla="*/ 333 h 665"/>
              <a:gd name="T6" fmla="*/ 332 w 665"/>
              <a:gd name="T7" fmla="*/ 0 h 665"/>
              <a:gd name="T8" fmla="*/ 665 w 665"/>
              <a:gd name="T9" fmla="*/ 333 h 665"/>
              <a:gd name="T10" fmla="*/ 332 w 665"/>
              <a:gd name="T11" fmla="*/ 111 h 665"/>
              <a:gd name="T12" fmla="*/ 110 w 665"/>
              <a:gd name="T13" fmla="*/ 333 h 665"/>
              <a:gd name="T14" fmla="*/ 332 w 665"/>
              <a:gd name="T15" fmla="*/ 555 h 665"/>
              <a:gd name="T16" fmla="*/ 554 w 665"/>
              <a:gd name="T17" fmla="*/ 333 h 665"/>
              <a:gd name="T18" fmla="*/ 332 w 665"/>
              <a:gd name="T19" fmla="*/ 111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5" h="665">
                <a:moveTo>
                  <a:pt x="665" y="333"/>
                </a:moveTo>
                <a:cubicBezTo>
                  <a:pt x="665" y="517"/>
                  <a:pt x="516" y="665"/>
                  <a:pt x="332" y="665"/>
                </a:cubicBezTo>
                <a:cubicBezTo>
                  <a:pt x="149" y="665"/>
                  <a:pt x="0" y="517"/>
                  <a:pt x="0" y="333"/>
                </a:cubicBezTo>
                <a:cubicBezTo>
                  <a:pt x="0" y="149"/>
                  <a:pt x="149" y="0"/>
                  <a:pt x="332" y="0"/>
                </a:cubicBezTo>
                <a:cubicBezTo>
                  <a:pt x="516" y="0"/>
                  <a:pt x="665" y="149"/>
                  <a:pt x="665" y="333"/>
                </a:cubicBezTo>
                <a:close/>
                <a:moveTo>
                  <a:pt x="332" y="111"/>
                </a:moveTo>
                <a:cubicBezTo>
                  <a:pt x="210" y="111"/>
                  <a:pt x="110" y="210"/>
                  <a:pt x="110" y="333"/>
                </a:cubicBezTo>
                <a:cubicBezTo>
                  <a:pt x="110" y="456"/>
                  <a:pt x="210" y="555"/>
                  <a:pt x="332" y="555"/>
                </a:cubicBezTo>
                <a:cubicBezTo>
                  <a:pt x="455" y="555"/>
                  <a:pt x="554" y="456"/>
                  <a:pt x="554" y="333"/>
                </a:cubicBezTo>
                <a:cubicBezTo>
                  <a:pt x="554" y="210"/>
                  <a:pt x="455" y="111"/>
                  <a:pt x="332" y="111"/>
                </a:cubicBezTo>
                <a:close/>
              </a:path>
            </a:pathLst>
          </a:custGeom>
          <a:solidFill>
            <a:srgbClr val="F02D18"/>
          </a:solidFill>
          <a:ln>
            <a:noFill/>
          </a:ln>
          <a:extLst/>
        </p:spPr>
        <p:txBody>
          <a:bodyPr vert="horz" wrap="square" lIns="91440" tIns="45720" rIns="91440" bIns="45720" numCol="1" anchor="t" anchorCtr="0" compatLnSpc="1">
            <a:prstTxWarp prst="textNoShape">
              <a:avLst/>
            </a:prstTxWarp>
          </a:bodyPr>
          <a:lstStyle/>
          <a:p>
            <a:pPr defTabSz="914363"/>
            <a:endParaRPr lang="en-US" sz="1800" dirty="0">
              <a:solidFill>
                <a:srgbClr val="FFFFFF"/>
              </a:solidFill>
            </a:endParaRPr>
          </a:p>
        </p:txBody>
      </p:sp>
      <p:sp>
        <p:nvSpPr>
          <p:cNvPr id="5" name="Oval 6"/>
          <p:cNvSpPr>
            <a:spLocks noChangeArrowheads="1"/>
          </p:cNvSpPr>
          <p:nvPr/>
        </p:nvSpPr>
        <p:spPr bwMode="auto">
          <a:xfrm>
            <a:off x="2001837" y="3041649"/>
            <a:ext cx="1017588" cy="1017587"/>
          </a:xfrm>
          <a:prstGeom prst="ellipse">
            <a:avLst/>
          </a:prstGeom>
          <a:solidFill>
            <a:srgbClr val="F02D18"/>
          </a:solidFill>
          <a:ln>
            <a:noFill/>
          </a:ln>
          <a:extLst/>
        </p:spPr>
        <p:txBody>
          <a:bodyPr vert="horz" wrap="square" lIns="91440" tIns="45720" rIns="91440" bIns="45720" numCol="1" anchor="t" anchorCtr="0" compatLnSpc="1">
            <a:prstTxWarp prst="textNoShape">
              <a:avLst/>
            </a:prstTxWarp>
          </a:bodyPr>
          <a:lstStyle/>
          <a:p>
            <a:pPr defTabSz="914363"/>
            <a:endParaRPr lang="en-US" sz="1800" dirty="0">
              <a:solidFill>
                <a:srgbClr val="FFFFFF"/>
              </a:solidFill>
            </a:endParaRPr>
          </a:p>
        </p:txBody>
      </p:sp>
      <p:sp>
        <p:nvSpPr>
          <p:cNvPr id="7" name="Freeform 7"/>
          <p:cNvSpPr>
            <a:spLocks/>
          </p:cNvSpPr>
          <p:nvPr/>
        </p:nvSpPr>
        <p:spPr bwMode="auto">
          <a:xfrm>
            <a:off x="1016000" y="5283199"/>
            <a:ext cx="446088" cy="544512"/>
          </a:xfrm>
          <a:custGeom>
            <a:avLst/>
            <a:gdLst>
              <a:gd name="T0" fmla="*/ 281 w 281"/>
              <a:gd name="T1" fmla="*/ 0 h 343"/>
              <a:gd name="T2" fmla="*/ 0 w 281"/>
              <a:gd name="T3" fmla="*/ 0 h 343"/>
              <a:gd name="T4" fmla="*/ 0 w 281"/>
              <a:gd name="T5" fmla="*/ 64 h 343"/>
              <a:gd name="T6" fmla="*/ 101 w 281"/>
              <a:gd name="T7" fmla="*/ 64 h 343"/>
              <a:gd name="T8" fmla="*/ 101 w 281"/>
              <a:gd name="T9" fmla="*/ 343 h 343"/>
              <a:gd name="T10" fmla="*/ 177 w 281"/>
              <a:gd name="T11" fmla="*/ 343 h 343"/>
              <a:gd name="T12" fmla="*/ 177 w 281"/>
              <a:gd name="T13" fmla="*/ 64 h 343"/>
              <a:gd name="T14" fmla="*/ 281 w 281"/>
              <a:gd name="T15" fmla="*/ 64 h 343"/>
              <a:gd name="T16" fmla="*/ 281 w 281"/>
              <a:gd name="T1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 h="343">
                <a:moveTo>
                  <a:pt x="281" y="0"/>
                </a:moveTo>
                <a:lnTo>
                  <a:pt x="0" y="0"/>
                </a:lnTo>
                <a:lnTo>
                  <a:pt x="0" y="64"/>
                </a:lnTo>
                <a:lnTo>
                  <a:pt x="101" y="64"/>
                </a:lnTo>
                <a:lnTo>
                  <a:pt x="101" y="343"/>
                </a:lnTo>
                <a:lnTo>
                  <a:pt x="177" y="343"/>
                </a:lnTo>
                <a:lnTo>
                  <a:pt x="177" y="64"/>
                </a:lnTo>
                <a:lnTo>
                  <a:pt x="281" y="64"/>
                </a:lnTo>
                <a:lnTo>
                  <a:pt x="28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dirty="0">
              <a:solidFill>
                <a:srgbClr val="FFFFFF"/>
              </a:solidFill>
            </a:endParaRPr>
          </a:p>
        </p:txBody>
      </p:sp>
      <p:sp>
        <p:nvSpPr>
          <p:cNvPr id="8" name="Freeform 8"/>
          <p:cNvSpPr>
            <a:spLocks/>
          </p:cNvSpPr>
          <p:nvPr/>
        </p:nvSpPr>
        <p:spPr bwMode="auto">
          <a:xfrm>
            <a:off x="3551237" y="5283199"/>
            <a:ext cx="446088" cy="544512"/>
          </a:xfrm>
          <a:custGeom>
            <a:avLst/>
            <a:gdLst>
              <a:gd name="T0" fmla="*/ 281 w 281"/>
              <a:gd name="T1" fmla="*/ 0 h 343"/>
              <a:gd name="T2" fmla="*/ 0 w 281"/>
              <a:gd name="T3" fmla="*/ 0 h 343"/>
              <a:gd name="T4" fmla="*/ 0 w 281"/>
              <a:gd name="T5" fmla="*/ 64 h 343"/>
              <a:gd name="T6" fmla="*/ 101 w 281"/>
              <a:gd name="T7" fmla="*/ 64 h 343"/>
              <a:gd name="T8" fmla="*/ 101 w 281"/>
              <a:gd name="T9" fmla="*/ 343 h 343"/>
              <a:gd name="T10" fmla="*/ 177 w 281"/>
              <a:gd name="T11" fmla="*/ 343 h 343"/>
              <a:gd name="T12" fmla="*/ 177 w 281"/>
              <a:gd name="T13" fmla="*/ 64 h 343"/>
              <a:gd name="T14" fmla="*/ 281 w 281"/>
              <a:gd name="T15" fmla="*/ 64 h 343"/>
              <a:gd name="T16" fmla="*/ 281 w 281"/>
              <a:gd name="T1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 h="343">
                <a:moveTo>
                  <a:pt x="281" y="0"/>
                </a:moveTo>
                <a:lnTo>
                  <a:pt x="0" y="0"/>
                </a:lnTo>
                <a:lnTo>
                  <a:pt x="0" y="64"/>
                </a:lnTo>
                <a:lnTo>
                  <a:pt x="101" y="64"/>
                </a:lnTo>
                <a:lnTo>
                  <a:pt x="101" y="343"/>
                </a:lnTo>
                <a:lnTo>
                  <a:pt x="177" y="343"/>
                </a:lnTo>
                <a:lnTo>
                  <a:pt x="177" y="64"/>
                </a:lnTo>
                <a:lnTo>
                  <a:pt x="281" y="64"/>
                </a:lnTo>
                <a:lnTo>
                  <a:pt x="28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dirty="0">
              <a:solidFill>
                <a:srgbClr val="FFFFFF"/>
              </a:solidFill>
            </a:endParaRPr>
          </a:p>
        </p:txBody>
      </p:sp>
      <p:sp>
        <p:nvSpPr>
          <p:cNvPr id="10" name="Freeform 9"/>
          <p:cNvSpPr>
            <a:spLocks noEditPoints="1"/>
          </p:cNvSpPr>
          <p:nvPr/>
        </p:nvSpPr>
        <p:spPr bwMode="auto">
          <a:xfrm>
            <a:off x="1989137" y="5283199"/>
            <a:ext cx="468313" cy="544512"/>
          </a:xfrm>
          <a:custGeom>
            <a:avLst/>
            <a:gdLst>
              <a:gd name="T0" fmla="*/ 101 w 105"/>
              <a:gd name="T1" fmla="*/ 34 h 122"/>
              <a:gd name="T2" fmla="*/ 82 w 105"/>
              <a:gd name="T3" fmla="*/ 64 h 122"/>
              <a:gd name="T4" fmla="*/ 82 w 105"/>
              <a:gd name="T5" fmla="*/ 66 h 122"/>
              <a:gd name="T6" fmla="*/ 100 w 105"/>
              <a:gd name="T7" fmla="*/ 102 h 122"/>
              <a:gd name="T8" fmla="*/ 105 w 105"/>
              <a:gd name="T9" fmla="*/ 122 h 122"/>
              <a:gd name="T10" fmla="*/ 78 w 105"/>
              <a:gd name="T11" fmla="*/ 122 h 122"/>
              <a:gd name="T12" fmla="*/ 74 w 105"/>
              <a:gd name="T13" fmla="*/ 96 h 122"/>
              <a:gd name="T14" fmla="*/ 50 w 105"/>
              <a:gd name="T15" fmla="*/ 75 h 122"/>
              <a:gd name="T16" fmla="*/ 27 w 105"/>
              <a:gd name="T17" fmla="*/ 75 h 122"/>
              <a:gd name="T18" fmla="*/ 27 w 105"/>
              <a:gd name="T19" fmla="*/ 122 h 122"/>
              <a:gd name="T20" fmla="*/ 0 w 105"/>
              <a:gd name="T21" fmla="*/ 122 h 122"/>
              <a:gd name="T22" fmla="*/ 0 w 105"/>
              <a:gd name="T23" fmla="*/ 0 h 122"/>
              <a:gd name="T24" fmla="*/ 63 w 105"/>
              <a:gd name="T25" fmla="*/ 0 h 122"/>
              <a:gd name="T26" fmla="*/ 101 w 105"/>
              <a:gd name="T27" fmla="*/ 34 h 122"/>
              <a:gd name="T28" fmla="*/ 54 w 105"/>
              <a:gd name="T29" fmla="*/ 21 h 122"/>
              <a:gd name="T30" fmla="*/ 27 w 105"/>
              <a:gd name="T31" fmla="*/ 21 h 122"/>
              <a:gd name="T32" fmla="*/ 27 w 105"/>
              <a:gd name="T33" fmla="*/ 55 h 122"/>
              <a:gd name="T34" fmla="*/ 54 w 105"/>
              <a:gd name="T35" fmla="*/ 55 h 122"/>
              <a:gd name="T36" fmla="*/ 74 w 105"/>
              <a:gd name="T37" fmla="*/ 38 h 122"/>
              <a:gd name="T38" fmla="*/ 54 w 105"/>
              <a:gd name="T3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2">
                <a:moveTo>
                  <a:pt x="101" y="34"/>
                </a:moveTo>
                <a:cubicBezTo>
                  <a:pt x="101" y="59"/>
                  <a:pt x="82" y="64"/>
                  <a:pt x="82" y="64"/>
                </a:cubicBezTo>
                <a:cubicBezTo>
                  <a:pt x="82" y="66"/>
                  <a:pt x="82" y="66"/>
                  <a:pt x="82" y="66"/>
                </a:cubicBezTo>
                <a:cubicBezTo>
                  <a:pt x="82" y="66"/>
                  <a:pt x="100" y="65"/>
                  <a:pt x="100" y="102"/>
                </a:cubicBezTo>
                <a:cubicBezTo>
                  <a:pt x="100" y="114"/>
                  <a:pt x="105" y="122"/>
                  <a:pt x="105" y="122"/>
                </a:cubicBezTo>
                <a:cubicBezTo>
                  <a:pt x="78" y="122"/>
                  <a:pt x="78" y="122"/>
                  <a:pt x="78" y="122"/>
                </a:cubicBezTo>
                <a:cubicBezTo>
                  <a:pt x="78" y="122"/>
                  <a:pt x="74" y="116"/>
                  <a:pt x="74" y="96"/>
                </a:cubicBezTo>
                <a:cubicBezTo>
                  <a:pt x="73" y="82"/>
                  <a:pt x="70" y="75"/>
                  <a:pt x="50" y="75"/>
                </a:cubicBezTo>
                <a:cubicBezTo>
                  <a:pt x="35" y="75"/>
                  <a:pt x="27" y="75"/>
                  <a:pt x="27" y="75"/>
                </a:cubicBezTo>
                <a:cubicBezTo>
                  <a:pt x="27" y="122"/>
                  <a:pt x="27" y="122"/>
                  <a:pt x="27" y="122"/>
                </a:cubicBezTo>
                <a:cubicBezTo>
                  <a:pt x="0" y="122"/>
                  <a:pt x="0" y="122"/>
                  <a:pt x="0" y="122"/>
                </a:cubicBezTo>
                <a:cubicBezTo>
                  <a:pt x="0" y="0"/>
                  <a:pt x="0" y="0"/>
                  <a:pt x="0" y="0"/>
                </a:cubicBezTo>
                <a:cubicBezTo>
                  <a:pt x="63" y="0"/>
                  <a:pt x="63" y="0"/>
                  <a:pt x="63" y="0"/>
                </a:cubicBezTo>
                <a:cubicBezTo>
                  <a:pt x="84" y="0"/>
                  <a:pt x="101" y="10"/>
                  <a:pt x="101" y="34"/>
                </a:cubicBezTo>
                <a:close/>
                <a:moveTo>
                  <a:pt x="54" y="21"/>
                </a:moveTo>
                <a:cubicBezTo>
                  <a:pt x="37" y="21"/>
                  <a:pt x="27" y="21"/>
                  <a:pt x="27" y="21"/>
                </a:cubicBezTo>
                <a:cubicBezTo>
                  <a:pt x="27" y="55"/>
                  <a:pt x="27" y="55"/>
                  <a:pt x="27" y="55"/>
                </a:cubicBezTo>
                <a:cubicBezTo>
                  <a:pt x="27" y="55"/>
                  <a:pt x="39" y="55"/>
                  <a:pt x="54" y="55"/>
                </a:cubicBezTo>
                <a:cubicBezTo>
                  <a:pt x="68" y="55"/>
                  <a:pt x="74" y="49"/>
                  <a:pt x="74" y="38"/>
                </a:cubicBezTo>
                <a:cubicBezTo>
                  <a:pt x="74" y="27"/>
                  <a:pt x="67" y="21"/>
                  <a:pt x="54"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dirty="0">
              <a:solidFill>
                <a:srgbClr val="FFFFFF"/>
              </a:solidFill>
            </a:endParaRPr>
          </a:p>
        </p:txBody>
      </p:sp>
      <p:sp>
        <p:nvSpPr>
          <p:cNvPr id="11" name="Freeform 10"/>
          <p:cNvSpPr>
            <a:spLocks/>
          </p:cNvSpPr>
          <p:nvPr/>
        </p:nvSpPr>
        <p:spPr bwMode="auto">
          <a:xfrm>
            <a:off x="3081337" y="5283199"/>
            <a:ext cx="415925" cy="544512"/>
          </a:xfrm>
          <a:custGeom>
            <a:avLst/>
            <a:gdLst>
              <a:gd name="T0" fmla="*/ 76 w 262"/>
              <a:gd name="T1" fmla="*/ 278 h 343"/>
              <a:gd name="T2" fmla="*/ 76 w 262"/>
              <a:gd name="T3" fmla="*/ 197 h 343"/>
              <a:gd name="T4" fmla="*/ 242 w 262"/>
              <a:gd name="T5" fmla="*/ 197 h 343"/>
              <a:gd name="T6" fmla="*/ 242 w 262"/>
              <a:gd name="T7" fmla="*/ 138 h 343"/>
              <a:gd name="T8" fmla="*/ 76 w 262"/>
              <a:gd name="T9" fmla="*/ 138 h 343"/>
              <a:gd name="T10" fmla="*/ 76 w 262"/>
              <a:gd name="T11" fmla="*/ 64 h 343"/>
              <a:gd name="T12" fmla="*/ 259 w 262"/>
              <a:gd name="T13" fmla="*/ 64 h 343"/>
              <a:gd name="T14" fmla="*/ 259 w 262"/>
              <a:gd name="T15" fmla="*/ 0 h 343"/>
              <a:gd name="T16" fmla="*/ 0 w 262"/>
              <a:gd name="T17" fmla="*/ 0 h 343"/>
              <a:gd name="T18" fmla="*/ 0 w 262"/>
              <a:gd name="T19" fmla="*/ 343 h 343"/>
              <a:gd name="T20" fmla="*/ 262 w 262"/>
              <a:gd name="T21" fmla="*/ 343 h 343"/>
              <a:gd name="T22" fmla="*/ 262 w 262"/>
              <a:gd name="T23" fmla="*/ 278 h 343"/>
              <a:gd name="T24" fmla="*/ 76 w 262"/>
              <a:gd name="T25" fmla="*/ 278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2" h="343">
                <a:moveTo>
                  <a:pt x="76" y="278"/>
                </a:moveTo>
                <a:lnTo>
                  <a:pt x="76" y="197"/>
                </a:lnTo>
                <a:lnTo>
                  <a:pt x="242" y="197"/>
                </a:lnTo>
                <a:lnTo>
                  <a:pt x="242" y="138"/>
                </a:lnTo>
                <a:lnTo>
                  <a:pt x="76" y="138"/>
                </a:lnTo>
                <a:lnTo>
                  <a:pt x="76" y="64"/>
                </a:lnTo>
                <a:lnTo>
                  <a:pt x="259" y="64"/>
                </a:lnTo>
                <a:lnTo>
                  <a:pt x="259" y="0"/>
                </a:lnTo>
                <a:lnTo>
                  <a:pt x="0" y="0"/>
                </a:lnTo>
                <a:lnTo>
                  <a:pt x="0" y="343"/>
                </a:lnTo>
                <a:lnTo>
                  <a:pt x="262" y="343"/>
                </a:lnTo>
                <a:lnTo>
                  <a:pt x="262" y="278"/>
                </a:lnTo>
                <a:lnTo>
                  <a:pt x="76" y="2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dirty="0">
              <a:solidFill>
                <a:srgbClr val="FFFFFF"/>
              </a:solidFill>
            </a:endParaRPr>
          </a:p>
        </p:txBody>
      </p:sp>
      <p:sp>
        <p:nvSpPr>
          <p:cNvPr id="12" name="Freeform 11"/>
          <p:cNvSpPr>
            <a:spLocks noEditPoints="1"/>
          </p:cNvSpPr>
          <p:nvPr/>
        </p:nvSpPr>
        <p:spPr bwMode="auto">
          <a:xfrm>
            <a:off x="1403350" y="5283199"/>
            <a:ext cx="536575" cy="544512"/>
          </a:xfrm>
          <a:custGeom>
            <a:avLst/>
            <a:gdLst>
              <a:gd name="T0" fmla="*/ 338 w 338"/>
              <a:gd name="T1" fmla="*/ 343 h 343"/>
              <a:gd name="T2" fmla="*/ 259 w 338"/>
              <a:gd name="T3" fmla="*/ 343 h 343"/>
              <a:gd name="T4" fmla="*/ 234 w 338"/>
              <a:gd name="T5" fmla="*/ 267 h 343"/>
              <a:gd name="T6" fmla="*/ 104 w 338"/>
              <a:gd name="T7" fmla="*/ 267 h 343"/>
              <a:gd name="T8" fmla="*/ 79 w 338"/>
              <a:gd name="T9" fmla="*/ 343 h 343"/>
              <a:gd name="T10" fmla="*/ 0 w 338"/>
              <a:gd name="T11" fmla="*/ 343 h 343"/>
              <a:gd name="T12" fmla="*/ 133 w 338"/>
              <a:gd name="T13" fmla="*/ 0 h 343"/>
              <a:gd name="T14" fmla="*/ 211 w 338"/>
              <a:gd name="T15" fmla="*/ 0 h 343"/>
              <a:gd name="T16" fmla="*/ 338 w 338"/>
              <a:gd name="T17" fmla="*/ 343 h 343"/>
              <a:gd name="T18" fmla="*/ 169 w 338"/>
              <a:gd name="T19" fmla="*/ 84 h 343"/>
              <a:gd name="T20" fmla="*/ 124 w 338"/>
              <a:gd name="T21" fmla="*/ 211 h 343"/>
              <a:gd name="T22" fmla="*/ 214 w 338"/>
              <a:gd name="T23" fmla="*/ 211 h 343"/>
              <a:gd name="T24" fmla="*/ 169 w 338"/>
              <a:gd name="T25" fmla="*/ 84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343">
                <a:moveTo>
                  <a:pt x="338" y="343"/>
                </a:moveTo>
                <a:lnTo>
                  <a:pt x="259" y="343"/>
                </a:lnTo>
                <a:lnTo>
                  <a:pt x="234" y="267"/>
                </a:lnTo>
                <a:lnTo>
                  <a:pt x="104" y="267"/>
                </a:lnTo>
                <a:lnTo>
                  <a:pt x="79" y="343"/>
                </a:lnTo>
                <a:lnTo>
                  <a:pt x="0" y="343"/>
                </a:lnTo>
                <a:lnTo>
                  <a:pt x="133" y="0"/>
                </a:lnTo>
                <a:lnTo>
                  <a:pt x="211" y="0"/>
                </a:lnTo>
                <a:lnTo>
                  <a:pt x="338" y="343"/>
                </a:lnTo>
                <a:close/>
                <a:moveTo>
                  <a:pt x="169" y="84"/>
                </a:moveTo>
                <a:lnTo>
                  <a:pt x="124" y="211"/>
                </a:lnTo>
                <a:lnTo>
                  <a:pt x="214" y="211"/>
                </a:lnTo>
                <a:lnTo>
                  <a:pt x="169"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dirty="0">
              <a:solidFill>
                <a:srgbClr val="FFFFFF"/>
              </a:solidFill>
            </a:endParaRPr>
          </a:p>
        </p:txBody>
      </p:sp>
      <p:sp>
        <p:nvSpPr>
          <p:cNvPr id="13" name="Freeform 12"/>
          <p:cNvSpPr>
            <a:spLocks/>
          </p:cNvSpPr>
          <p:nvPr/>
        </p:nvSpPr>
        <p:spPr bwMode="auto">
          <a:xfrm>
            <a:off x="2497137" y="5268912"/>
            <a:ext cx="504825" cy="571500"/>
          </a:xfrm>
          <a:custGeom>
            <a:avLst/>
            <a:gdLst>
              <a:gd name="T0" fmla="*/ 86 w 113"/>
              <a:gd name="T1" fmla="*/ 44 h 128"/>
              <a:gd name="T2" fmla="*/ 111 w 113"/>
              <a:gd name="T3" fmla="*/ 44 h 128"/>
              <a:gd name="T4" fmla="*/ 60 w 113"/>
              <a:gd name="T5" fmla="*/ 0 h 128"/>
              <a:gd name="T6" fmla="*/ 0 w 113"/>
              <a:gd name="T7" fmla="*/ 65 h 128"/>
              <a:gd name="T8" fmla="*/ 59 w 113"/>
              <a:gd name="T9" fmla="*/ 128 h 128"/>
              <a:gd name="T10" fmla="*/ 94 w 113"/>
              <a:gd name="T11" fmla="*/ 110 h 128"/>
              <a:gd name="T12" fmla="*/ 96 w 113"/>
              <a:gd name="T13" fmla="*/ 125 h 128"/>
              <a:gd name="T14" fmla="*/ 113 w 113"/>
              <a:gd name="T15" fmla="*/ 125 h 128"/>
              <a:gd name="T16" fmla="*/ 113 w 113"/>
              <a:gd name="T17" fmla="*/ 59 h 128"/>
              <a:gd name="T18" fmla="*/ 62 w 113"/>
              <a:gd name="T19" fmla="*/ 59 h 128"/>
              <a:gd name="T20" fmla="*/ 62 w 113"/>
              <a:gd name="T21" fmla="*/ 79 h 128"/>
              <a:gd name="T22" fmla="*/ 89 w 113"/>
              <a:gd name="T23" fmla="*/ 79 h 128"/>
              <a:gd name="T24" fmla="*/ 60 w 113"/>
              <a:gd name="T25" fmla="*/ 106 h 128"/>
              <a:gd name="T26" fmla="*/ 27 w 113"/>
              <a:gd name="T27" fmla="*/ 64 h 128"/>
              <a:gd name="T28" fmla="*/ 60 w 113"/>
              <a:gd name="T29" fmla="*/ 23 h 128"/>
              <a:gd name="T30" fmla="*/ 86 w 113"/>
              <a:gd name="T3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28">
                <a:moveTo>
                  <a:pt x="86" y="44"/>
                </a:moveTo>
                <a:cubicBezTo>
                  <a:pt x="111" y="44"/>
                  <a:pt x="111" y="44"/>
                  <a:pt x="111" y="44"/>
                </a:cubicBezTo>
                <a:cubicBezTo>
                  <a:pt x="111" y="22"/>
                  <a:pt x="90" y="0"/>
                  <a:pt x="60" y="0"/>
                </a:cubicBezTo>
                <a:cubicBezTo>
                  <a:pt x="29" y="0"/>
                  <a:pt x="0" y="21"/>
                  <a:pt x="0" y="65"/>
                </a:cubicBezTo>
                <a:cubicBezTo>
                  <a:pt x="0" y="110"/>
                  <a:pt x="33" y="128"/>
                  <a:pt x="59" y="128"/>
                </a:cubicBezTo>
                <a:cubicBezTo>
                  <a:pt x="84" y="128"/>
                  <a:pt x="94" y="110"/>
                  <a:pt x="94" y="110"/>
                </a:cubicBezTo>
                <a:cubicBezTo>
                  <a:pt x="96" y="125"/>
                  <a:pt x="96" y="125"/>
                  <a:pt x="96" y="125"/>
                </a:cubicBezTo>
                <a:cubicBezTo>
                  <a:pt x="113" y="125"/>
                  <a:pt x="113" y="125"/>
                  <a:pt x="113" y="125"/>
                </a:cubicBezTo>
                <a:cubicBezTo>
                  <a:pt x="113" y="59"/>
                  <a:pt x="113" y="59"/>
                  <a:pt x="113" y="59"/>
                </a:cubicBezTo>
                <a:cubicBezTo>
                  <a:pt x="62" y="59"/>
                  <a:pt x="62" y="59"/>
                  <a:pt x="62" y="59"/>
                </a:cubicBezTo>
                <a:cubicBezTo>
                  <a:pt x="62" y="79"/>
                  <a:pt x="62" y="79"/>
                  <a:pt x="62" y="79"/>
                </a:cubicBezTo>
                <a:cubicBezTo>
                  <a:pt x="89" y="79"/>
                  <a:pt x="89" y="79"/>
                  <a:pt x="89" y="79"/>
                </a:cubicBezTo>
                <a:cubicBezTo>
                  <a:pt x="89" y="87"/>
                  <a:pt x="84" y="106"/>
                  <a:pt x="60" y="106"/>
                </a:cubicBezTo>
                <a:cubicBezTo>
                  <a:pt x="37" y="106"/>
                  <a:pt x="27" y="86"/>
                  <a:pt x="27" y="64"/>
                </a:cubicBezTo>
                <a:cubicBezTo>
                  <a:pt x="27" y="42"/>
                  <a:pt x="37" y="23"/>
                  <a:pt x="60" y="23"/>
                </a:cubicBezTo>
                <a:cubicBezTo>
                  <a:pt x="82" y="23"/>
                  <a:pt x="86" y="44"/>
                  <a:pt x="86"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dirty="0">
              <a:solidFill>
                <a:srgbClr val="FFFFFF"/>
              </a:solidFill>
            </a:endParaRPr>
          </a:p>
        </p:txBody>
      </p:sp>
      <p:sp>
        <p:nvSpPr>
          <p:cNvPr id="14" name="Freeform 13"/>
          <p:cNvSpPr>
            <a:spLocks noEditPoints="1"/>
          </p:cNvSpPr>
          <p:nvPr/>
        </p:nvSpPr>
        <p:spPr bwMode="auto">
          <a:xfrm>
            <a:off x="3903662" y="5640387"/>
            <a:ext cx="192088" cy="192087"/>
          </a:xfrm>
          <a:custGeom>
            <a:avLst/>
            <a:gdLst>
              <a:gd name="T0" fmla="*/ 13 w 43"/>
              <a:gd name="T1" fmla="*/ 41 h 43"/>
              <a:gd name="T2" fmla="*/ 6 w 43"/>
              <a:gd name="T3" fmla="*/ 37 h 43"/>
              <a:gd name="T4" fmla="*/ 1 w 43"/>
              <a:gd name="T5" fmla="*/ 30 h 43"/>
              <a:gd name="T6" fmla="*/ 0 w 43"/>
              <a:gd name="T7" fmla="*/ 22 h 43"/>
              <a:gd name="T8" fmla="*/ 1 w 43"/>
              <a:gd name="T9" fmla="*/ 13 h 43"/>
              <a:gd name="T10" fmla="*/ 6 w 43"/>
              <a:gd name="T11" fmla="*/ 6 h 43"/>
              <a:gd name="T12" fmla="*/ 13 w 43"/>
              <a:gd name="T13" fmla="*/ 2 h 43"/>
              <a:gd name="T14" fmla="*/ 21 w 43"/>
              <a:gd name="T15" fmla="*/ 0 h 43"/>
              <a:gd name="T16" fmla="*/ 30 w 43"/>
              <a:gd name="T17" fmla="*/ 2 h 43"/>
              <a:gd name="T18" fmla="*/ 37 w 43"/>
              <a:gd name="T19" fmla="*/ 6 h 43"/>
              <a:gd name="T20" fmla="*/ 41 w 43"/>
              <a:gd name="T21" fmla="*/ 13 h 43"/>
              <a:gd name="T22" fmla="*/ 43 w 43"/>
              <a:gd name="T23" fmla="*/ 22 h 43"/>
              <a:gd name="T24" fmla="*/ 40 w 43"/>
              <a:gd name="T25" fmla="*/ 33 h 43"/>
              <a:gd name="T26" fmla="*/ 32 w 43"/>
              <a:gd name="T27" fmla="*/ 40 h 43"/>
              <a:gd name="T28" fmla="*/ 21 w 43"/>
              <a:gd name="T29" fmla="*/ 43 h 43"/>
              <a:gd name="T30" fmla="*/ 13 w 43"/>
              <a:gd name="T31" fmla="*/ 41 h 43"/>
              <a:gd name="T32" fmla="*/ 6 w 43"/>
              <a:gd name="T33" fmla="*/ 31 h 43"/>
              <a:gd name="T34" fmla="*/ 13 w 43"/>
              <a:gd name="T35" fmla="*/ 37 h 43"/>
              <a:gd name="T36" fmla="*/ 21 w 43"/>
              <a:gd name="T37" fmla="*/ 39 h 43"/>
              <a:gd name="T38" fmla="*/ 30 w 43"/>
              <a:gd name="T39" fmla="*/ 37 h 43"/>
              <a:gd name="T40" fmla="*/ 36 w 43"/>
              <a:gd name="T41" fmla="*/ 31 h 43"/>
              <a:gd name="T42" fmla="*/ 39 w 43"/>
              <a:gd name="T43" fmla="*/ 22 h 43"/>
              <a:gd name="T44" fmla="*/ 37 w 43"/>
              <a:gd name="T45" fmla="*/ 15 h 43"/>
              <a:gd name="T46" fmla="*/ 34 w 43"/>
              <a:gd name="T47" fmla="*/ 9 h 43"/>
              <a:gd name="T48" fmla="*/ 28 w 43"/>
              <a:gd name="T49" fmla="*/ 5 h 43"/>
              <a:gd name="T50" fmla="*/ 21 w 43"/>
              <a:gd name="T51" fmla="*/ 4 h 43"/>
              <a:gd name="T52" fmla="*/ 15 w 43"/>
              <a:gd name="T53" fmla="*/ 5 h 43"/>
              <a:gd name="T54" fmla="*/ 9 w 43"/>
              <a:gd name="T55" fmla="*/ 9 h 43"/>
              <a:gd name="T56" fmla="*/ 5 w 43"/>
              <a:gd name="T57" fmla="*/ 15 h 43"/>
              <a:gd name="T58" fmla="*/ 4 w 43"/>
              <a:gd name="T59" fmla="*/ 18 h 43"/>
              <a:gd name="T60" fmla="*/ 4 w 43"/>
              <a:gd name="T61" fmla="*/ 22 h 43"/>
              <a:gd name="T62" fmla="*/ 6 w 43"/>
              <a:gd name="T63" fmla="*/ 31 h 43"/>
              <a:gd name="T64" fmla="*/ 17 w 43"/>
              <a:gd name="T65" fmla="*/ 34 h 43"/>
              <a:gd name="T66" fmla="*/ 13 w 43"/>
              <a:gd name="T67" fmla="*/ 34 h 43"/>
              <a:gd name="T68" fmla="*/ 13 w 43"/>
              <a:gd name="T69" fmla="*/ 9 h 43"/>
              <a:gd name="T70" fmla="*/ 23 w 43"/>
              <a:gd name="T71" fmla="*/ 9 h 43"/>
              <a:gd name="T72" fmla="*/ 29 w 43"/>
              <a:gd name="T73" fmla="*/ 11 h 43"/>
              <a:gd name="T74" fmla="*/ 31 w 43"/>
              <a:gd name="T75" fmla="*/ 16 h 43"/>
              <a:gd name="T76" fmla="*/ 29 w 43"/>
              <a:gd name="T77" fmla="*/ 21 h 43"/>
              <a:gd name="T78" fmla="*/ 25 w 43"/>
              <a:gd name="T79" fmla="*/ 23 h 43"/>
              <a:gd name="T80" fmla="*/ 32 w 43"/>
              <a:gd name="T81" fmla="*/ 34 h 43"/>
              <a:gd name="T82" fmla="*/ 28 w 43"/>
              <a:gd name="T83" fmla="*/ 34 h 43"/>
              <a:gd name="T84" fmla="*/ 21 w 43"/>
              <a:gd name="T85" fmla="*/ 23 h 43"/>
              <a:gd name="T86" fmla="*/ 17 w 43"/>
              <a:gd name="T87" fmla="*/ 23 h 43"/>
              <a:gd name="T88" fmla="*/ 17 w 43"/>
              <a:gd name="T89" fmla="*/ 34 h 43"/>
              <a:gd name="T90" fmla="*/ 21 w 43"/>
              <a:gd name="T91" fmla="*/ 20 h 43"/>
              <a:gd name="T92" fmla="*/ 26 w 43"/>
              <a:gd name="T93" fmla="*/ 19 h 43"/>
              <a:gd name="T94" fmla="*/ 27 w 43"/>
              <a:gd name="T95" fmla="*/ 16 h 43"/>
              <a:gd name="T96" fmla="*/ 22 w 43"/>
              <a:gd name="T97" fmla="*/ 13 h 43"/>
              <a:gd name="T98" fmla="*/ 17 w 43"/>
              <a:gd name="T99" fmla="*/ 13 h 43"/>
              <a:gd name="T100" fmla="*/ 17 w 43"/>
              <a:gd name="T101" fmla="*/ 20 h 43"/>
              <a:gd name="T102" fmla="*/ 21 w 43"/>
              <a:gd name="T103"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 h="43">
                <a:moveTo>
                  <a:pt x="13" y="41"/>
                </a:moveTo>
                <a:cubicBezTo>
                  <a:pt x="10" y="40"/>
                  <a:pt x="8" y="39"/>
                  <a:pt x="6" y="37"/>
                </a:cubicBezTo>
                <a:cubicBezTo>
                  <a:pt x="4" y="35"/>
                  <a:pt x="2" y="33"/>
                  <a:pt x="1" y="30"/>
                </a:cubicBezTo>
                <a:cubicBezTo>
                  <a:pt x="0" y="27"/>
                  <a:pt x="0" y="25"/>
                  <a:pt x="0" y="22"/>
                </a:cubicBezTo>
                <a:cubicBezTo>
                  <a:pt x="0" y="19"/>
                  <a:pt x="0" y="16"/>
                  <a:pt x="1" y="13"/>
                </a:cubicBezTo>
                <a:cubicBezTo>
                  <a:pt x="2" y="11"/>
                  <a:pt x="4" y="8"/>
                  <a:pt x="6" y="6"/>
                </a:cubicBezTo>
                <a:cubicBezTo>
                  <a:pt x="8" y="4"/>
                  <a:pt x="10" y="3"/>
                  <a:pt x="13" y="2"/>
                </a:cubicBezTo>
                <a:cubicBezTo>
                  <a:pt x="16" y="1"/>
                  <a:pt x="18" y="0"/>
                  <a:pt x="21" y="0"/>
                </a:cubicBezTo>
                <a:cubicBezTo>
                  <a:pt x="24" y="0"/>
                  <a:pt x="27" y="1"/>
                  <a:pt x="30" y="2"/>
                </a:cubicBezTo>
                <a:cubicBezTo>
                  <a:pt x="32" y="3"/>
                  <a:pt x="34" y="4"/>
                  <a:pt x="37" y="6"/>
                </a:cubicBezTo>
                <a:cubicBezTo>
                  <a:pt x="38" y="8"/>
                  <a:pt x="40" y="11"/>
                  <a:pt x="41" y="13"/>
                </a:cubicBezTo>
                <a:cubicBezTo>
                  <a:pt x="42" y="16"/>
                  <a:pt x="43" y="19"/>
                  <a:pt x="43" y="22"/>
                </a:cubicBezTo>
                <a:cubicBezTo>
                  <a:pt x="43" y="26"/>
                  <a:pt x="42" y="29"/>
                  <a:pt x="40" y="33"/>
                </a:cubicBezTo>
                <a:cubicBezTo>
                  <a:pt x="38" y="36"/>
                  <a:pt x="35" y="38"/>
                  <a:pt x="32" y="40"/>
                </a:cubicBezTo>
                <a:cubicBezTo>
                  <a:pt x="29" y="42"/>
                  <a:pt x="25" y="43"/>
                  <a:pt x="21" y="43"/>
                </a:cubicBezTo>
                <a:cubicBezTo>
                  <a:pt x="18" y="43"/>
                  <a:pt x="16" y="43"/>
                  <a:pt x="13" y="41"/>
                </a:cubicBezTo>
                <a:close/>
                <a:moveTo>
                  <a:pt x="6" y="31"/>
                </a:moveTo>
                <a:cubicBezTo>
                  <a:pt x="8" y="34"/>
                  <a:pt x="10" y="36"/>
                  <a:pt x="13" y="37"/>
                </a:cubicBezTo>
                <a:cubicBezTo>
                  <a:pt x="15" y="39"/>
                  <a:pt x="18" y="39"/>
                  <a:pt x="21" y="39"/>
                </a:cubicBezTo>
                <a:cubicBezTo>
                  <a:pt x="24" y="39"/>
                  <a:pt x="27" y="39"/>
                  <a:pt x="30" y="37"/>
                </a:cubicBezTo>
                <a:cubicBezTo>
                  <a:pt x="33" y="36"/>
                  <a:pt x="35" y="33"/>
                  <a:pt x="36" y="31"/>
                </a:cubicBezTo>
                <a:cubicBezTo>
                  <a:pt x="38" y="28"/>
                  <a:pt x="39" y="25"/>
                  <a:pt x="39" y="22"/>
                </a:cubicBezTo>
                <a:cubicBezTo>
                  <a:pt x="39" y="19"/>
                  <a:pt x="38" y="17"/>
                  <a:pt x="37" y="15"/>
                </a:cubicBezTo>
                <a:cubicBezTo>
                  <a:pt x="36" y="13"/>
                  <a:pt x="35" y="11"/>
                  <a:pt x="34" y="9"/>
                </a:cubicBezTo>
                <a:cubicBezTo>
                  <a:pt x="32" y="7"/>
                  <a:pt x="30" y="6"/>
                  <a:pt x="28" y="5"/>
                </a:cubicBezTo>
                <a:cubicBezTo>
                  <a:pt x="26" y="4"/>
                  <a:pt x="24" y="4"/>
                  <a:pt x="21" y="4"/>
                </a:cubicBezTo>
                <a:cubicBezTo>
                  <a:pt x="19" y="4"/>
                  <a:pt x="17" y="4"/>
                  <a:pt x="15" y="5"/>
                </a:cubicBezTo>
                <a:cubicBezTo>
                  <a:pt x="12" y="6"/>
                  <a:pt x="11" y="7"/>
                  <a:pt x="9" y="9"/>
                </a:cubicBezTo>
                <a:cubicBezTo>
                  <a:pt x="7" y="11"/>
                  <a:pt x="6" y="12"/>
                  <a:pt x="5" y="15"/>
                </a:cubicBezTo>
                <a:cubicBezTo>
                  <a:pt x="5" y="16"/>
                  <a:pt x="4" y="17"/>
                  <a:pt x="4" y="18"/>
                </a:cubicBezTo>
                <a:cubicBezTo>
                  <a:pt x="4" y="19"/>
                  <a:pt x="4" y="20"/>
                  <a:pt x="4" y="22"/>
                </a:cubicBezTo>
                <a:cubicBezTo>
                  <a:pt x="4" y="25"/>
                  <a:pt x="5" y="28"/>
                  <a:pt x="6" y="31"/>
                </a:cubicBezTo>
                <a:close/>
                <a:moveTo>
                  <a:pt x="17" y="34"/>
                </a:moveTo>
                <a:cubicBezTo>
                  <a:pt x="13" y="34"/>
                  <a:pt x="13" y="34"/>
                  <a:pt x="13" y="34"/>
                </a:cubicBezTo>
                <a:cubicBezTo>
                  <a:pt x="13" y="9"/>
                  <a:pt x="13" y="9"/>
                  <a:pt x="13" y="9"/>
                </a:cubicBezTo>
                <a:cubicBezTo>
                  <a:pt x="23" y="9"/>
                  <a:pt x="23" y="9"/>
                  <a:pt x="23" y="9"/>
                </a:cubicBezTo>
                <a:cubicBezTo>
                  <a:pt x="25" y="9"/>
                  <a:pt x="28" y="10"/>
                  <a:pt x="29" y="11"/>
                </a:cubicBezTo>
                <a:cubicBezTo>
                  <a:pt x="30" y="12"/>
                  <a:pt x="31" y="14"/>
                  <a:pt x="31" y="16"/>
                </a:cubicBezTo>
                <a:cubicBezTo>
                  <a:pt x="31" y="18"/>
                  <a:pt x="31" y="20"/>
                  <a:pt x="29" y="21"/>
                </a:cubicBezTo>
                <a:cubicBezTo>
                  <a:pt x="28" y="22"/>
                  <a:pt x="27" y="23"/>
                  <a:pt x="25" y="23"/>
                </a:cubicBezTo>
                <a:cubicBezTo>
                  <a:pt x="32" y="34"/>
                  <a:pt x="32" y="34"/>
                  <a:pt x="32" y="34"/>
                </a:cubicBezTo>
                <a:cubicBezTo>
                  <a:pt x="28" y="34"/>
                  <a:pt x="28" y="34"/>
                  <a:pt x="28" y="34"/>
                </a:cubicBezTo>
                <a:cubicBezTo>
                  <a:pt x="21" y="23"/>
                  <a:pt x="21" y="23"/>
                  <a:pt x="21" y="23"/>
                </a:cubicBezTo>
                <a:cubicBezTo>
                  <a:pt x="17" y="23"/>
                  <a:pt x="17" y="23"/>
                  <a:pt x="17" y="23"/>
                </a:cubicBezTo>
                <a:lnTo>
                  <a:pt x="17" y="34"/>
                </a:lnTo>
                <a:close/>
                <a:moveTo>
                  <a:pt x="21" y="20"/>
                </a:moveTo>
                <a:cubicBezTo>
                  <a:pt x="23" y="20"/>
                  <a:pt x="25" y="20"/>
                  <a:pt x="26" y="19"/>
                </a:cubicBezTo>
                <a:cubicBezTo>
                  <a:pt x="27" y="19"/>
                  <a:pt x="27" y="18"/>
                  <a:pt x="27" y="16"/>
                </a:cubicBezTo>
                <a:cubicBezTo>
                  <a:pt x="27" y="14"/>
                  <a:pt x="25" y="13"/>
                  <a:pt x="22" y="13"/>
                </a:cubicBezTo>
                <a:cubicBezTo>
                  <a:pt x="17" y="13"/>
                  <a:pt x="17" y="13"/>
                  <a:pt x="17" y="13"/>
                </a:cubicBezTo>
                <a:cubicBezTo>
                  <a:pt x="17" y="20"/>
                  <a:pt x="17" y="20"/>
                  <a:pt x="17" y="20"/>
                </a:cubicBezTo>
                <a:lnTo>
                  <a:pt x="21"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dirty="0">
              <a:solidFill>
                <a:srgbClr val="FFFFFF"/>
              </a:solidFill>
            </a:endParaRPr>
          </a:p>
        </p:txBody>
      </p:sp>
      <p:sp>
        <p:nvSpPr>
          <p:cNvPr id="25" name="Text Placeholder 24"/>
          <p:cNvSpPr>
            <a:spLocks noGrp="1"/>
          </p:cNvSpPr>
          <p:nvPr>
            <p:ph type="body" sz="quarter" idx="10"/>
          </p:nvPr>
        </p:nvSpPr>
        <p:spPr/>
        <p:txBody>
          <a:bodyPr/>
          <a:lstStyle/>
          <a:p>
            <a:r>
              <a:rPr lang="en-US" dirty="0" smtClean="0"/>
              <a:t>video</a:t>
            </a:r>
            <a:endParaRPr lang="en-US" dirty="0"/>
          </a:p>
        </p:txBody>
      </p:sp>
      <p:pic>
        <p:nvPicPr>
          <p:cNvPr id="2" name="1006070_TargetCS_4000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99407" y="1447800"/>
            <a:ext cx="6096000" cy="3429000"/>
          </a:xfrm>
          <a:prstGeom prst="rect">
            <a:avLst/>
          </a:prstGeom>
        </p:spPr>
      </p:pic>
    </p:spTree>
    <p:extLst>
      <p:ext uri="{BB962C8B-B14F-4D97-AF65-F5344CB8AC3E}">
        <p14:creationId xmlns:p14="http://schemas.microsoft.com/office/powerpoint/2010/main" val="1345824953"/>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Rounded Rectangle 38"/>
          <p:cNvSpPr/>
          <p:nvPr/>
        </p:nvSpPr>
        <p:spPr bwMode="auto">
          <a:xfrm>
            <a:off x="6140318" y="1205869"/>
            <a:ext cx="5696517" cy="4194656"/>
          </a:xfrm>
          <a:prstGeom prst="roundRect">
            <a:avLst/>
          </a:prstGeom>
          <a:solidFill>
            <a:schemeClr val="tx1"/>
          </a:solidFill>
          <a:ln w="15875">
            <a:solidFill>
              <a:schemeClr val="bg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28" tIns="45715" rIns="91428" bIns="45715" numCol="1" rtlCol="0" anchor="ctr" anchorCtr="0" compatLnSpc="1">
            <a:prstTxWarp prst="textNoShape">
              <a:avLst/>
            </a:prstTxWarp>
          </a:bodyPr>
          <a:lstStyle>
            <a:defPPr>
              <a:defRPr lang="en-US"/>
            </a:defPPr>
            <a:lvl1pPr marL="0" algn="l" defTabSz="914287" rtl="0" eaLnBrk="1" latinLnBrk="0" hangingPunct="1">
              <a:defRPr sz="1900" kern="1200">
                <a:solidFill>
                  <a:schemeClr val="lt1"/>
                </a:solidFill>
                <a:latin typeface="+mn-lt"/>
                <a:ea typeface="+mn-ea"/>
                <a:cs typeface="+mn-cs"/>
              </a:defRPr>
            </a:lvl1pPr>
            <a:lvl2pPr marL="457144" algn="l" defTabSz="914287" rtl="0" eaLnBrk="1" latinLnBrk="0" hangingPunct="1">
              <a:defRPr sz="1900" kern="1200">
                <a:solidFill>
                  <a:schemeClr val="lt1"/>
                </a:solidFill>
                <a:latin typeface="+mn-lt"/>
                <a:ea typeface="+mn-ea"/>
                <a:cs typeface="+mn-cs"/>
              </a:defRPr>
            </a:lvl2pPr>
            <a:lvl3pPr marL="914287" algn="l" defTabSz="914287" rtl="0" eaLnBrk="1" latinLnBrk="0" hangingPunct="1">
              <a:defRPr sz="1900" kern="1200">
                <a:solidFill>
                  <a:schemeClr val="lt1"/>
                </a:solidFill>
                <a:latin typeface="+mn-lt"/>
                <a:ea typeface="+mn-ea"/>
                <a:cs typeface="+mn-cs"/>
              </a:defRPr>
            </a:lvl3pPr>
            <a:lvl4pPr marL="1371431" algn="l" defTabSz="914287" rtl="0" eaLnBrk="1" latinLnBrk="0" hangingPunct="1">
              <a:defRPr sz="1900" kern="1200">
                <a:solidFill>
                  <a:schemeClr val="lt1"/>
                </a:solidFill>
                <a:latin typeface="+mn-lt"/>
                <a:ea typeface="+mn-ea"/>
                <a:cs typeface="+mn-cs"/>
              </a:defRPr>
            </a:lvl4pPr>
            <a:lvl5pPr marL="1828575" algn="l" defTabSz="914287" rtl="0" eaLnBrk="1" latinLnBrk="0" hangingPunct="1">
              <a:defRPr sz="1900" kern="1200">
                <a:solidFill>
                  <a:schemeClr val="lt1"/>
                </a:solidFill>
                <a:latin typeface="+mn-lt"/>
                <a:ea typeface="+mn-ea"/>
                <a:cs typeface="+mn-cs"/>
              </a:defRPr>
            </a:lvl5pPr>
            <a:lvl6pPr marL="2285717" algn="l" defTabSz="914287" rtl="0" eaLnBrk="1" latinLnBrk="0" hangingPunct="1">
              <a:defRPr sz="1900" kern="1200">
                <a:solidFill>
                  <a:schemeClr val="lt1"/>
                </a:solidFill>
                <a:latin typeface="+mn-lt"/>
                <a:ea typeface="+mn-ea"/>
                <a:cs typeface="+mn-cs"/>
              </a:defRPr>
            </a:lvl6pPr>
            <a:lvl7pPr marL="2742861" algn="l" defTabSz="914287" rtl="0" eaLnBrk="1" latinLnBrk="0" hangingPunct="1">
              <a:defRPr sz="1900" kern="1200">
                <a:solidFill>
                  <a:schemeClr val="lt1"/>
                </a:solidFill>
                <a:latin typeface="+mn-lt"/>
                <a:ea typeface="+mn-ea"/>
                <a:cs typeface="+mn-cs"/>
              </a:defRPr>
            </a:lvl7pPr>
            <a:lvl8pPr marL="3200005" algn="l" defTabSz="914287" rtl="0" eaLnBrk="1" latinLnBrk="0" hangingPunct="1">
              <a:defRPr sz="1900" kern="1200">
                <a:solidFill>
                  <a:schemeClr val="lt1"/>
                </a:solidFill>
                <a:latin typeface="+mn-lt"/>
                <a:ea typeface="+mn-ea"/>
                <a:cs typeface="+mn-cs"/>
              </a:defRPr>
            </a:lvl8pPr>
            <a:lvl9pPr marL="3657148" algn="l" defTabSz="914287" rtl="0" eaLnBrk="1" latinLnBrk="0" hangingPunct="1">
              <a:defRPr sz="1900" kern="1200">
                <a:solidFill>
                  <a:schemeClr val="lt1"/>
                </a:solidFill>
                <a:latin typeface="+mn-lt"/>
                <a:ea typeface="+mn-ea"/>
                <a:cs typeface="+mn-cs"/>
              </a:defRPr>
            </a:lvl9pPr>
          </a:lstStyle>
          <a:p>
            <a:pPr algn="ctr" defTabSz="914023" fontAlgn="base">
              <a:spcBef>
                <a:spcPct val="0"/>
              </a:spcBef>
              <a:spcAft>
                <a:spcPct val="0"/>
              </a:spcAft>
            </a:pPr>
            <a:endParaRPr lang="en-US" sz="2300" dirty="0" smtClean="0">
              <a:gradFill>
                <a:gsLst>
                  <a:gs pos="0">
                    <a:srgbClr val="FFFFFF"/>
                  </a:gs>
                  <a:gs pos="100000">
                    <a:srgbClr val="FFFFFF"/>
                  </a:gs>
                </a:gsLst>
                <a:lin ang="5400000" scaled="0"/>
              </a:gradFill>
              <a:latin typeface="Segoe Light" pitchFamily="34" charset="0"/>
            </a:endParaRPr>
          </a:p>
        </p:txBody>
      </p:sp>
      <p:sp>
        <p:nvSpPr>
          <p:cNvPr id="2" name="Title 1"/>
          <p:cNvSpPr>
            <a:spLocks noGrp="1"/>
          </p:cNvSpPr>
          <p:nvPr>
            <p:ph type="title"/>
          </p:nvPr>
        </p:nvSpPr>
        <p:spPr/>
        <p:txBody>
          <a:bodyPr/>
          <a:lstStyle/>
          <a:p>
            <a:r>
              <a:rPr lang="en-US" dirty="0" smtClean="0">
                <a:solidFill>
                  <a:schemeClr val="tx1"/>
                </a:solidFill>
              </a:rPr>
              <a:t>Tremendous Momentum for Hyper-V</a:t>
            </a:r>
            <a:endParaRPr lang="en-US" dirty="0">
              <a:solidFill>
                <a:schemeClr val="tx1"/>
              </a:solidFill>
            </a:endParaRPr>
          </a:p>
        </p:txBody>
      </p:sp>
      <p:pic>
        <p:nvPicPr>
          <p:cNvPr id="4" name="Picture 4" descr="C:\Users\Administrator\Desktop\PPT Graphics\Shapes and Graphics\Newspaper headline quotes\headline quote white wide.png"/>
          <p:cNvPicPr>
            <a:picLocks noChangeAspect="1" noChangeArrowheads="1"/>
          </p:cNvPicPr>
          <p:nvPr/>
        </p:nvPicPr>
        <p:blipFill>
          <a:blip r:embed="rId2" cstate="print"/>
          <a:srcRect/>
          <a:stretch>
            <a:fillRect/>
          </a:stretch>
        </p:blipFill>
        <p:spPr bwMode="auto">
          <a:xfrm>
            <a:off x="204952" y="5381198"/>
            <a:ext cx="11983873" cy="1319860"/>
          </a:xfrm>
          <a:prstGeom prst="rect">
            <a:avLst/>
          </a:prstGeom>
          <a:noFill/>
        </p:spPr>
      </p:pic>
      <p:sp>
        <p:nvSpPr>
          <p:cNvPr id="36" name="TextBox 35"/>
          <p:cNvSpPr txBox="1"/>
          <p:nvPr/>
        </p:nvSpPr>
        <p:spPr>
          <a:xfrm>
            <a:off x="877027" y="5579728"/>
            <a:ext cx="10475185" cy="738664"/>
          </a:xfrm>
          <a:prstGeom prst="rect">
            <a:avLst/>
          </a:prstGeom>
          <a:noFill/>
        </p:spPr>
        <p:txBody>
          <a:bodyPr wrap="square" lIns="0" tIns="0" rIns="0" bIns="0" rtlCol="0">
            <a:spAutoFit/>
          </a:bodyPr>
          <a:lstStyle/>
          <a:p>
            <a:r>
              <a:rPr lang="en-US" sz="1600" i="1" dirty="0">
                <a:solidFill>
                  <a:schemeClr val="bg1"/>
                </a:solidFill>
              </a:rPr>
              <a:t>“With Hyper-V, </a:t>
            </a:r>
            <a:r>
              <a:rPr lang="en-US" sz="1600" i="1" dirty="0" smtClean="0">
                <a:solidFill>
                  <a:schemeClr val="bg1"/>
                </a:solidFill>
              </a:rPr>
              <a:t>Target </a:t>
            </a:r>
            <a:r>
              <a:rPr lang="en-US" sz="1600" i="1" dirty="0">
                <a:solidFill>
                  <a:schemeClr val="bg1"/>
                </a:solidFill>
              </a:rPr>
              <a:t>can reduce our stores’ server footprints without sacrificing the mission-critical application performance that contributes to a superior retail experience for our guests</a:t>
            </a:r>
            <a:r>
              <a:rPr lang="en-US" sz="1600" i="1" dirty="0" smtClean="0">
                <a:solidFill>
                  <a:schemeClr val="bg1"/>
                </a:solidFill>
              </a:rPr>
              <a:t>.”</a:t>
            </a:r>
          </a:p>
          <a:p>
            <a:pPr algn="just"/>
            <a:r>
              <a:rPr lang="en-US" sz="1600" b="1" i="1" dirty="0" smtClean="0">
                <a:solidFill>
                  <a:schemeClr val="bg1"/>
                </a:solidFill>
              </a:rPr>
              <a:t>		</a:t>
            </a:r>
            <a:r>
              <a:rPr lang="en-US" sz="1600" b="1" dirty="0" smtClean="0">
                <a:solidFill>
                  <a:schemeClr val="bg1"/>
                </a:solidFill>
              </a:rPr>
              <a:t>                                            Jeff </a:t>
            </a:r>
            <a:r>
              <a:rPr lang="en-US" sz="1600" b="1" dirty="0" err="1" smtClean="0">
                <a:solidFill>
                  <a:schemeClr val="bg1"/>
                </a:solidFill>
              </a:rPr>
              <a:t>Mader</a:t>
            </a:r>
            <a:r>
              <a:rPr lang="en-US" sz="1600" b="1" dirty="0">
                <a:solidFill>
                  <a:schemeClr val="bg1"/>
                </a:solidFill>
              </a:rPr>
              <a:t>, </a:t>
            </a:r>
            <a:r>
              <a:rPr lang="en-US" sz="1600" b="1" dirty="0" smtClean="0">
                <a:solidFill>
                  <a:schemeClr val="bg1"/>
                </a:solidFill>
              </a:rPr>
              <a:t>Vice President, Target </a:t>
            </a:r>
            <a:r>
              <a:rPr lang="en-US" sz="1600" b="1" dirty="0">
                <a:solidFill>
                  <a:schemeClr val="bg1"/>
                </a:solidFill>
              </a:rPr>
              <a:t>Technology Services</a:t>
            </a:r>
            <a:r>
              <a:rPr lang="en-US" sz="1600" b="1" i="1" dirty="0" smtClean="0">
                <a:solidFill>
                  <a:schemeClr val="bg1"/>
                </a:solidFill>
              </a:rPr>
              <a:t> </a:t>
            </a:r>
            <a:endParaRPr lang="en-US" sz="1600" b="1" i="1" dirty="0" smtClean="0">
              <a:solidFill>
                <a:schemeClr val="bg1"/>
              </a:solidFill>
              <a:latin typeface="Segoe Light" pitchFamily="34" charset="0"/>
            </a:endParaRPr>
          </a:p>
        </p:txBody>
      </p:sp>
      <p:sp>
        <p:nvSpPr>
          <p:cNvPr id="37" name="Rounded Rectangle 36"/>
          <p:cNvSpPr/>
          <p:nvPr/>
        </p:nvSpPr>
        <p:spPr bwMode="auto">
          <a:xfrm>
            <a:off x="383908" y="1172234"/>
            <a:ext cx="5588000" cy="4194656"/>
          </a:xfrm>
          <a:prstGeom prst="roundRect">
            <a:avLst/>
          </a:prstGeom>
          <a:solidFill>
            <a:schemeClr val="tx1"/>
          </a:solidFill>
          <a:ln w="15875">
            <a:solidFill>
              <a:schemeClr val="bg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28" tIns="45715" rIns="91428" bIns="45715" numCol="1" rtlCol="0" anchor="ctr" anchorCtr="0" compatLnSpc="1">
            <a:prstTxWarp prst="textNoShape">
              <a:avLst/>
            </a:prstTxWarp>
          </a:bodyPr>
          <a:lstStyle>
            <a:defPPr>
              <a:defRPr lang="en-US"/>
            </a:defPPr>
            <a:lvl1pPr marL="0" algn="l" defTabSz="914287" rtl="0" eaLnBrk="1" latinLnBrk="0" hangingPunct="1">
              <a:defRPr sz="1900" kern="1200">
                <a:solidFill>
                  <a:schemeClr val="lt1"/>
                </a:solidFill>
                <a:latin typeface="+mn-lt"/>
                <a:ea typeface="+mn-ea"/>
                <a:cs typeface="+mn-cs"/>
              </a:defRPr>
            </a:lvl1pPr>
            <a:lvl2pPr marL="457144" algn="l" defTabSz="914287" rtl="0" eaLnBrk="1" latinLnBrk="0" hangingPunct="1">
              <a:defRPr sz="1900" kern="1200">
                <a:solidFill>
                  <a:schemeClr val="lt1"/>
                </a:solidFill>
                <a:latin typeface="+mn-lt"/>
                <a:ea typeface="+mn-ea"/>
                <a:cs typeface="+mn-cs"/>
              </a:defRPr>
            </a:lvl2pPr>
            <a:lvl3pPr marL="914287" algn="l" defTabSz="914287" rtl="0" eaLnBrk="1" latinLnBrk="0" hangingPunct="1">
              <a:defRPr sz="1900" kern="1200">
                <a:solidFill>
                  <a:schemeClr val="lt1"/>
                </a:solidFill>
                <a:latin typeface="+mn-lt"/>
                <a:ea typeface="+mn-ea"/>
                <a:cs typeface="+mn-cs"/>
              </a:defRPr>
            </a:lvl3pPr>
            <a:lvl4pPr marL="1371431" algn="l" defTabSz="914287" rtl="0" eaLnBrk="1" latinLnBrk="0" hangingPunct="1">
              <a:defRPr sz="1900" kern="1200">
                <a:solidFill>
                  <a:schemeClr val="lt1"/>
                </a:solidFill>
                <a:latin typeface="+mn-lt"/>
                <a:ea typeface="+mn-ea"/>
                <a:cs typeface="+mn-cs"/>
              </a:defRPr>
            </a:lvl4pPr>
            <a:lvl5pPr marL="1828575" algn="l" defTabSz="914287" rtl="0" eaLnBrk="1" latinLnBrk="0" hangingPunct="1">
              <a:defRPr sz="1900" kern="1200">
                <a:solidFill>
                  <a:schemeClr val="lt1"/>
                </a:solidFill>
                <a:latin typeface="+mn-lt"/>
                <a:ea typeface="+mn-ea"/>
                <a:cs typeface="+mn-cs"/>
              </a:defRPr>
            </a:lvl5pPr>
            <a:lvl6pPr marL="2285717" algn="l" defTabSz="914287" rtl="0" eaLnBrk="1" latinLnBrk="0" hangingPunct="1">
              <a:defRPr sz="1900" kern="1200">
                <a:solidFill>
                  <a:schemeClr val="lt1"/>
                </a:solidFill>
                <a:latin typeface="+mn-lt"/>
                <a:ea typeface="+mn-ea"/>
                <a:cs typeface="+mn-cs"/>
              </a:defRPr>
            </a:lvl6pPr>
            <a:lvl7pPr marL="2742861" algn="l" defTabSz="914287" rtl="0" eaLnBrk="1" latinLnBrk="0" hangingPunct="1">
              <a:defRPr sz="1900" kern="1200">
                <a:solidFill>
                  <a:schemeClr val="lt1"/>
                </a:solidFill>
                <a:latin typeface="+mn-lt"/>
                <a:ea typeface="+mn-ea"/>
                <a:cs typeface="+mn-cs"/>
              </a:defRPr>
            </a:lvl7pPr>
            <a:lvl8pPr marL="3200005" algn="l" defTabSz="914287" rtl="0" eaLnBrk="1" latinLnBrk="0" hangingPunct="1">
              <a:defRPr sz="1900" kern="1200">
                <a:solidFill>
                  <a:schemeClr val="lt1"/>
                </a:solidFill>
                <a:latin typeface="+mn-lt"/>
                <a:ea typeface="+mn-ea"/>
                <a:cs typeface="+mn-cs"/>
              </a:defRPr>
            </a:lvl8pPr>
            <a:lvl9pPr marL="3657148" algn="l" defTabSz="914287" rtl="0" eaLnBrk="1" latinLnBrk="0" hangingPunct="1">
              <a:defRPr sz="1900" kern="1200">
                <a:solidFill>
                  <a:schemeClr val="lt1"/>
                </a:solidFill>
                <a:latin typeface="+mn-lt"/>
                <a:ea typeface="+mn-ea"/>
                <a:cs typeface="+mn-cs"/>
              </a:defRPr>
            </a:lvl9pPr>
          </a:lstStyle>
          <a:p>
            <a:pPr algn="ctr" defTabSz="914023" fontAlgn="base">
              <a:spcBef>
                <a:spcPct val="0"/>
              </a:spcBef>
              <a:spcAft>
                <a:spcPct val="0"/>
              </a:spcAft>
            </a:pPr>
            <a:endParaRPr lang="en-US" sz="2300" dirty="0" smtClean="0">
              <a:gradFill>
                <a:gsLst>
                  <a:gs pos="0">
                    <a:srgbClr val="FFFFFF"/>
                  </a:gs>
                  <a:gs pos="100000">
                    <a:srgbClr val="FFFFFF"/>
                  </a:gs>
                </a:gsLst>
                <a:lin ang="5400000" scaled="0"/>
              </a:gradFill>
              <a:latin typeface="Segoe Light" pitchFamily="34" charset="0"/>
            </a:endParaRPr>
          </a:p>
        </p:txBody>
      </p:sp>
      <p:pic>
        <p:nvPicPr>
          <p:cNvPr id="30" name="Picture 29" descr="Miele.png"/>
          <p:cNvPicPr>
            <a:picLocks noChangeAspect="1"/>
          </p:cNvPicPr>
          <p:nvPr/>
        </p:nvPicPr>
        <p:blipFill>
          <a:blip r:embed="rId3"/>
          <a:stretch>
            <a:fillRect/>
          </a:stretch>
        </p:blipFill>
        <p:spPr>
          <a:xfrm>
            <a:off x="1164488" y="1368250"/>
            <a:ext cx="1174863" cy="289197"/>
          </a:xfrm>
          <a:prstGeom prst="rect">
            <a:avLst/>
          </a:prstGeom>
        </p:spPr>
      </p:pic>
      <p:pic>
        <p:nvPicPr>
          <p:cNvPr id="28" name="Picture 27" descr="Ingersoll_Rand.png"/>
          <p:cNvPicPr>
            <a:picLocks noChangeAspect="1"/>
          </p:cNvPicPr>
          <p:nvPr/>
        </p:nvPicPr>
        <p:blipFill>
          <a:blip r:embed="rId4"/>
          <a:stretch>
            <a:fillRect/>
          </a:stretch>
        </p:blipFill>
        <p:spPr>
          <a:xfrm>
            <a:off x="838183" y="1803596"/>
            <a:ext cx="2057404" cy="566929"/>
          </a:xfrm>
          <a:prstGeom prst="rect">
            <a:avLst/>
          </a:prstGeom>
        </p:spPr>
      </p:pic>
      <p:pic>
        <p:nvPicPr>
          <p:cNvPr id="32" name="Picture 31" descr="Telecom_Italia.png"/>
          <p:cNvPicPr>
            <a:picLocks noChangeAspect="1"/>
          </p:cNvPicPr>
          <p:nvPr/>
        </p:nvPicPr>
        <p:blipFill>
          <a:blip r:embed="rId5"/>
          <a:stretch>
            <a:fillRect/>
          </a:stretch>
        </p:blipFill>
        <p:spPr>
          <a:xfrm>
            <a:off x="877027" y="2535807"/>
            <a:ext cx="1244537" cy="260129"/>
          </a:xfrm>
          <a:prstGeom prst="rect">
            <a:avLst/>
          </a:prstGeom>
        </p:spPr>
      </p:pic>
      <p:pic>
        <p:nvPicPr>
          <p:cNvPr id="25" name="Picture 18" descr="http://images.forbes.com/media/2010/06/02/0602_terremark-logo_485x340.jpg"/>
          <p:cNvPicPr>
            <a:picLocks noChangeAspect="1" noChangeArrowheads="1"/>
          </p:cNvPicPr>
          <p:nvPr/>
        </p:nvPicPr>
        <p:blipFill>
          <a:blip r:embed="rId6" cstate="print">
            <a:biLevel thresh="50000"/>
            <a:extLst>
              <a:ext uri="{28A0092B-C50C-407E-A947-70E740481C1C}">
                <a14:useLocalDpi xmlns:a14="http://schemas.microsoft.com/office/drawing/2010/main" val="0"/>
              </a:ext>
            </a:extLst>
          </a:blip>
          <a:srcRect/>
          <a:stretch>
            <a:fillRect/>
          </a:stretch>
        </p:blipFill>
        <p:spPr bwMode="auto">
          <a:xfrm>
            <a:off x="835938" y="3746888"/>
            <a:ext cx="1017434" cy="7132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i5.png"/>
          <p:cNvPicPr>
            <a:picLocks noChangeAspect="1"/>
          </p:cNvPicPr>
          <p:nvPr/>
        </p:nvPicPr>
        <p:blipFill>
          <a:blip r:embed="rId7"/>
          <a:stretch>
            <a:fillRect/>
          </a:stretch>
        </p:blipFill>
        <p:spPr>
          <a:xfrm>
            <a:off x="3018856" y="4574019"/>
            <a:ext cx="774457" cy="380000"/>
          </a:xfrm>
          <a:prstGeom prst="rect">
            <a:avLst/>
          </a:prstGeom>
        </p:spPr>
      </p:pic>
      <p:pic>
        <p:nvPicPr>
          <p:cNvPr id="22" name="Picture 20" descr="http://www2.milwaukee.k12.wi.us/35th/graphics/logos/partners/Aurora.gif"/>
          <p:cNvPicPr>
            <a:picLocks noChangeAspect="1" noChangeArrowheads="1"/>
          </p:cNvPicPr>
          <p:nvPr/>
        </p:nvPicPr>
        <p:blipFill>
          <a:blip r:embed="rId8" cstate="print">
            <a:biLevel thresh="50000"/>
            <a:extLst>
              <a:ext uri="{28A0092B-C50C-407E-A947-70E740481C1C}">
                <a14:useLocalDpi xmlns:a14="http://schemas.microsoft.com/office/drawing/2010/main" val="0"/>
              </a:ext>
            </a:extLst>
          </a:blip>
          <a:srcRect/>
          <a:stretch>
            <a:fillRect/>
          </a:stretch>
        </p:blipFill>
        <p:spPr bwMode="auto">
          <a:xfrm>
            <a:off x="1813272" y="3029799"/>
            <a:ext cx="1232682" cy="5077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upload.wikimedia.org/wikipedia/en/2/27/DenizBankLogo.png"/>
          <p:cNvPicPr>
            <a:picLocks noChangeAspect="1" noChangeArrowheads="1"/>
          </p:cNvPicPr>
          <p:nvPr/>
        </p:nvPicPr>
        <p:blipFill>
          <a:blip r:embed="rId9"/>
          <a:stretch>
            <a:fillRect/>
          </a:stretch>
        </p:blipFill>
        <p:spPr bwMode="auto">
          <a:xfrm>
            <a:off x="2879727" y="1368250"/>
            <a:ext cx="1979197" cy="5009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ch2mhill.png"/>
          <p:cNvPicPr>
            <a:picLocks noChangeAspect="1"/>
          </p:cNvPicPr>
          <p:nvPr/>
        </p:nvPicPr>
        <p:blipFill>
          <a:blip r:embed="rId10"/>
          <a:stretch>
            <a:fillRect/>
          </a:stretch>
        </p:blipFill>
        <p:spPr>
          <a:xfrm>
            <a:off x="2703413" y="2638101"/>
            <a:ext cx="2179800" cy="546925"/>
          </a:xfrm>
          <a:prstGeom prst="rect">
            <a:avLst/>
          </a:prstGeom>
        </p:spPr>
      </p:pic>
      <p:pic>
        <p:nvPicPr>
          <p:cNvPr id="26" name="Picture 11"/>
          <p:cNvPicPr>
            <a:picLocks noChangeAspect="1" noChangeArrowheads="1"/>
          </p:cNvPicPr>
          <p:nvPr/>
        </p:nvPicPr>
        <p:blipFill>
          <a:blip r:embed="rId11">
            <a:biLevel thresh="50000"/>
            <a:extLst>
              <a:ext uri="{28A0092B-C50C-407E-A947-70E740481C1C}">
                <a14:useLocalDpi xmlns:a14="http://schemas.microsoft.com/office/drawing/2010/main" val="0"/>
              </a:ext>
            </a:extLst>
          </a:blip>
          <a:srcRect/>
          <a:stretch>
            <a:fillRect/>
          </a:stretch>
        </p:blipFill>
        <p:spPr bwMode="auto">
          <a:xfrm>
            <a:off x="3694750" y="3125213"/>
            <a:ext cx="1891526" cy="31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6" descr="http://www.conexioncentral.com/blog/wp-content/uploads/2010/05/logo-telefonica.jpg"/>
          <p:cNvPicPr>
            <a:picLocks noChangeAspect="1" noChangeArrowheads="1"/>
          </p:cNvPicPr>
          <p:nvPr/>
        </p:nvPicPr>
        <p:blipFill>
          <a:blip r:embed="rId12" cstate="print">
            <a:biLevel thresh="50000"/>
            <a:extLst>
              <a:ext uri="{28A0092B-C50C-407E-A947-70E740481C1C}">
                <a14:useLocalDpi xmlns:a14="http://schemas.microsoft.com/office/drawing/2010/main" val="0"/>
              </a:ext>
            </a:extLst>
          </a:blip>
          <a:srcRect/>
          <a:stretch>
            <a:fillRect/>
          </a:stretch>
        </p:blipFill>
        <p:spPr bwMode="auto">
          <a:xfrm>
            <a:off x="4426883" y="4284785"/>
            <a:ext cx="1178989" cy="4917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siemens.png"/>
          <p:cNvPicPr>
            <a:picLocks noChangeAspect="1"/>
          </p:cNvPicPr>
          <p:nvPr/>
        </p:nvPicPr>
        <p:blipFill>
          <a:blip r:embed="rId13"/>
          <a:stretch>
            <a:fillRect/>
          </a:stretch>
        </p:blipFill>
        <p:spPr>
          <a:xfrm>
            <a:off x="3491769" y="5050221"/>
            <a:ext cx="1401930" cy="220364"/>
          </a:xfrm>
          <a:prstGeom prst="rect">
            <a:avLst/>
          </a:prstGeom>
        </p:spPr>
      </p:pic>
      <p:pic>
        <p:nvPicPr>
          <p:cNvPr id="27" name="Picture 26" descr="intel_rgb_1700.png"/>
          <p:cNvPicPr>
            <a:picLocks noChangeAspect="1"/>
          </p:cNvPicPr>
          <p:nvPr/>
        </p:nvPicPr>
        <p:blipFill>
          <a:blip r:embed="rId14"/>
          <a:stretch>
            <a:fillRect/>
          </a:stretch>
        </p:blipFill>
        <p:spPr>
          <a:xfrm>
            <a:off x="4519383" y="3359789"/>
            <a:ext cx="1228118" cy="932385"/>
          </a:xfrm>
          <a:prstGeom prst="rect">
            <a:avLst/>
          </a:prstGeom>
        </p:spPr>
      </p:pic>
      <p:pic>
        <p:nvPicPr>
          <p:cNvPr id="23" name="Picture 3"/>
          <p:cNvPicPr>
            <a:picLocks noChangeAspect="1" noChangeArrowheads="1"/>
          </p:cNvPicPr>
          <p:nvPr/>
        </p:nvPicPr>
        <p:blipFill>
          <a:blip r:embed="rId15"/>
          <a:stretch>
            <a:fillRect/>
          </a:stretch>
        </p:blipFill>
        <p:spPr bwMode="auto">
          <a:xfrm>
            <a:off x="2121564" y="4224902"/>
            <a:ext cx="673556" cy="82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6"/>
          <p:cNvPicPr>
            <a:picLocks noChangeAspect="1" noChangeArrowheads="1"/>
          </p:cNvPicPr>
          <p:nvPr/>
        </p:nvPicPr>
        <p:blipFill>
          <a:blip r:embed="rId16">
            <a:biLevel thresh="50000"/>
            <a:extLst>
              <a:ext uri="{28A0092B-C50C-407E-A947-70E740481C1C}">
                <a14:useLocalDpi xmlns:a14="http://schemas.microsoft.com/office/drawing/2010/main" val="0"/>
              </a:ext>
            </a:extLst>
          </a:blip>
          <a:srcRect/>
          <a:stretch>
            <a:fillRect/>
          </a:stretch>
        </p:blipFill>
        <p:spPr bwMode="auto">
          <a:xfrm>
            <a:off x="4074800" y="2004063"/>
            <a:ext cx="1281309" cy="531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118432" y="3501311"/>
            <a:ext cx="1349761" cy="441740"/>
          </a:xfrm>
          <a:prstGeom prst="rect">
            <a:avLst/>
          </a:prstGeom>
        </p:spPr>
      </p:pic>
      <p:pic>
        <p:nvPicPr>
          <p:cNvPr id="5" name="Picture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69166" y="3580900"/>
            <a:ext cx="1216642" cy="559655"/>
          </a:xfrm>
          <a:prstGeom prst="rect">
            <a:avLst/>
          </a:prstGeom>
        </p:spPr>
      </p:pic>
      <p:pic>
        <p:nvPicPr>
          <p:cNvPr id="6" name="Picture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99394" y="1848724"/>
            <a:ext cx="561966" cy="892954"/>
          </a:xfrm>
          <a:prstGeom prst="rect">
            <a:avLst/>
          </a:prstGeom>
        </p:spPr>
      </p:pic>
      <p:pic>
        <p:nvPicPr>
          <p:cNvPr id="7" name="Pictur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39923" y="4080142"/>
            <a:ext cx="906780" cy="365760"/>
          </a:xfrm>
          <a:prstGeom prst="rect">
            <a:avLst/>
          </a:prstGeom>
        </p:spPr>
      </p:pic>
      <p:pic>
        <p:nvPicPr>
          <p:cNvPr id="8" name="Picture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22983" y="2865332"/>
            <a:ext cx="926068" cy="926068"/>
          </a:xfrm>
          <a:prstGeom prst="rect">
            <a:avLst/>
          </a:prstGeom>
        </p:spPr>
      </p:pic>
      <p:pic>
        <p:nvPicPr>
          <p:cNvPr id="9" name="Picture 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50700" y="4578662"/>
            <a:ext cx="587910" cy="659766"/>
          </a:xfrm>
          <a:prstGeom prst="rect">
            <a:avLst/>
          </a:prstGeom>
        </p:spPr>
      </p:pic>
      <p:sp>
        <p:nvSpPr>
          <p:cNvPr id="38" name="Rectangle 37"/>
          <p:cNvSpPr/>
          <p:nvPr/>
        </p:nvSpPr>
        <p:spPr>
          <a:xfrm flipH="1">
            <a:off x="6516246" y="4769846"/>
            <a:ext cx="5089656" cy="338554"/>
          </a:xfrm>
          <a:prstGeom prst="rect">
            <a:avLst/>
          </a:prstGeom>
        </p:spPr>
        <p:txBody>
          <a:bodyPr wrap="square" lIns="0" tIns="0" rIns="0" bIns="0">
            <a:spAutoFit/>
          </a:bodyPr>
          <a:lstStyle/>
          <a:p>
            <a:r>
              <a:rPr lang="en-US" sz="1100" i="1" dirty="0">
                <a:solidFill>
                  <a:schemeClr val="bg1"/>
                </a:solidFill>
              </a:rPr>
              <a:t>Source: </a:t>
            </a:r>
            <a:r>
              <a:rPr lang="en-US" sz="1100" dirty="0" smtClean="0">
                <a:solidFill>
                  <a:schemeClr val="bg1"/>
                </a:solidFill>
              </a:rPr>
              <a:t>IDC WW Quarterly Server Virtualization Tracker, March 2011. Data represents x86 + EPIC based servers</a:t>
            </a:r>
            <a:endParaRPr lang="en-US" sz="1100" dirty="0">
              <a:solidFill>
                <a:schemeClr val="bg1"/>
              </a:solidFill>
              <a:ea typeface="Times New Roman"/>
            </a:endParaRPr>
          </a:p>
        </p:txBody>
      </p:sp>
      <p:sp>
        <p:nvSpPr>
          <p:cNvPr id="40" name="TextBox 39"/>
          <p:cNvSpPr txBox="1"/>
          <p:nvPr/>
        </p:nvSpPr>
        <p:spPr>
          <a:xfrm>
            <a:off x="6325131" y="1527881"/>
            <a:ext cx="5471887" cy="523220"/>
          </a:xfrm>
          <a:prstGeom prst="rect">
            <a:avLst/>
          </a:prstGeom>
          <a:noFill/>
        </p:spPr>
        <p:txBody>
          <a:bodyPr wrap="square" lIns="0" tIns="0" rIns="0" bIns="0" rtlCol="0">
            <a:spAutoFit/>
          </a:bodyPr>
          <a:lstStyle/>
          <a:p>
            <a:pPr algn="ctr">
              <a:lnSpc>
                <a:spcPct val="85000"/>
              </a:lnSpc>
            </a:pPr>
            <a:r>
              <a:rPr lang="en-US" sz="2000" b="1" dirty="0" smtClean="0">
                <a:solidFill>
                  <a:schemeClr val="bg1"/>
                </a:solidFill>
              </a:rPr>
              <a:t>Change in hypervisor market share </a:t>
            </a:r>
          </a:p>
          <a:p>
            <a:pPr algn="ctr">
              <a:lnSpc>
                <a:spcPct val="85000"/>
              </a:lnSpc>
            </a:pPr>
            <a:r>
              <a:rPr lang="en-US" sz="2000" b="1" dirty="0" smtClean="0">
                <a:solidFill>
                  <a:schemeClr val="bg1"/>
                </a:solidFill>
              </a:rPr>
              <a:t>over the past 3 years </a:t>
            </a:r>
            <a:endParaRPr lang="en-US" sz="2000" b="1" dirty="0">
              <a:solidFill>
                <a:schemeClr val="bg1"/>
              </a:solidFill>
            </a:endParaRPr>
          </a:p>
        </p:txBody>
      </p:sp>
      <p:graphicFrame>
        <p:nvGraphicFramePr>
          <p:cNvPr id="35" name="Chart 34"/>
          <p:cNvGraphicFramePr/>
          <p:nvPr>
            <p:extLst>
              <p:ext uri="{D42A27DB-BD31-4B8C-83A1-F6EECF244321}">
                <p14:modId xmlns:p14="http://schemas.microsoft.com/office/powerpoint/2010/main" val="3658151762"/>
              </p:ext>
            </p:extLst>
          </p:nvPr>
        </p:nvGraphicFramePr>
        <p:xfrm>
          <a:off x="6203382" y="2295201"/>
          <a:ext cx="5734837" cy="2177536"/>
        </p:xfrm>
        <a:graphic>
          <a:graphicData uri="http://schemas.openxmlformats.org/drawingml/2006/chart">
            <c:chart xmlns:c="http://schemas.openxmlformats.org/drawingml/2006/chart" xmlns:r="http://schemas.openxmlformats.org/officeDocument/2006/relationships" r:id="rId23"/>
          </a:graphicData>
        </a:graphic>
      </p:graphicFrame>
    </p:spTree>
    <p:extLst>
      <p:ext uri="{BB962C8B-B14F-4D97-AF65-F5344CB8AC3E}">
        <p14:creationId xmlns:p14="http://schemas.microsoft.com/office/powerpoint/2010/main" val="413572248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C:\Users\Administrator\Desktop\PPT Graphics\Shapes and Graphics\Newspaper headline quotes\headline quote white wide.png"/>
          <p:cNvPicPr>
            <a:picLocks noChangeAspect="1" noChangeArrowheads="1"/>
          </p:cNvPicPr>
          <p:nvPr/>
        </p:nvPicPr>
        <p:blipFill>
          <a:blip r:embed="rId3" cstate="print"/>
          <a:srcRect/>
          <a:stretch>
            <a:fillRect/>
          </a:stretch>
        </p:blipFill>
        <p:spPr bwMode="auto">
          <a:xfrm>
            <a:off x="0" y="5257800"/>
            <a:ext cx="12188825" cy="1280160"/>
          </a:xfrm>
          <a:prstGeom prst="rect">
            <a:avLst/>
          </a:prstGeom>
          <a:noFill/>
        </p:spPr>
      </p:pic>
      <p:sp>
        <p:nvSpPr>
          <p:cNvPr id="16" name="Rectangle 15"/>
          <p:cNvSpPr/>
          <p:nvPr/>
        </p:nvSpPr>
        <p:spPr bwMode="auto">
          <a:xfrm>
            <a:off x="198120" y="2820297"/>
            <a:ext cx="11722608" cy="924307"/>
          </a:xfrm>
          <a:prstGeom prst="rect">
            <a:avLst/>
          </a:prstGeom>
          <a:gradFill flip="none" rotWithShape="1">
            <a:gsLst>
              <a:gs pos="0">
                <a:schemeClr val="tx1">
                  <a:alpha val="0"/>
                </a:schemeClr>
              </a:gs>
              <a:gs pos="10000">
                <a:schemeClr val="accent5">
                  <a:alpha val="50000"/>
                </a:schemeClr>
              </a:gs>
              <a:gs pos="50000">
                <a:schemeClr val="accent5"/>
              </a:gs>
              <a:gs pos="90000">
                <a:schemeClr val="accent5">
                  <a:alpha val="50000"/>
                </a:schemeClr>
              </a:gs>
              <a:gs pos="100000">
                <a:schemeClr val="tx1">
                  <a:alpha val="0"/>
                </a:schemeClr>
              </a:gs>
            </a:gsLst>
            <a:lin ang="0" scaled="1"/>
            <a:tileRect/>
          </a:gradFill>
          <a:ln w="19050">
            <a:gradFill flip="none" rotWithShape="1">
              <a:gsLst>
                <a:gs pos="0">
                  <a:schemeClr val="accent5">
                    <a:lumMod val="75000"/>
                  </a:schemeClr>
                </a:gs>
                <a:gs pos="2000">
                  <a:schemeClr val="accent1">
                    <a:tint val="44500"/>
                    <a:satMod val="160000"/>
                    <a:alpha val="0"/>
                  </a:schemeClr>
                </a:gs>
                <a:gs pos="98000">
                  <a:schemeClr val="accent1">
                    <a:tint val="44500"/>
                    <a:satMod val="160000"/>
                    <a:alpha val="0"/>
                  </a:schemeClr>
                </a:gs>
                <a:gs pos="100000">
                  <a:schemeClr val="accent5">
                    <a:lumMod val="75000"/>
                  </a:schemeClr>
                </a:gs>
              </a:gsLst>
              <a:lin ang="5400000" scaled="1"/>
              <a:tileRect/>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smtClean="0">
              <a:solidFill>
                <a:schemeClr val="tx1">
                  <a:alpha val="99000"/>
                </a:schemeClr>
              </a:solidFill>
            </a:endParaRPr>
          </a:p>
        </p:txBody>
      </p:sp>
      <p:sp>
        <p:nvSpPr>
          <p:cNvPr id="18" name="Rectangle 17"/>
          <p:cNvSpPr/>
          <p:nvPr/>
        </p:nvSpPr>
        <p:spPr bwMode="auto">
          <a:xfrm>
            <a:off x="204216" y="3840235"/>
            <a:ext cx="11722608" cy="883920"/>
          </a:xfrm>
          <a:prstGeom prst="rect">
            <a:avLst/>
          </a:prstGeom>
          <a:gradFill flip="none" rotWithShape="1">
            <a:gsLst>
              <a:gs pos="0">
                <a:schemeClr val="tx1">
                  <a:alpha val="0"/>
                </a:schemeClr>
              </a:gs>
              <a:gs pos="10000">
                <a:schemeClr val="accent5">
                  <a:alpha val="50000"/>
                </a:schemeClr>
              </a:gs>
              <a:gs pos="50000">
                <a:schemeClr val="accent5"/>
              </a:gs>
              <a:gs pos="90000">
                <a:schemeClr val="accent5">
                  <a:alpha val="50000"/>
                </a:schemeClr>
              </a:gs>
              <a:gs pos="100000">
                <a:schemeClr val="tx1">
                  <a:alpha val="0"/>
                </a:schemeClr>
              </a:gs>
            </a:gsLst>
            <a:lin ang="0" scaled="1"/>
            <a:tileRect/>
          </a:gradFill>
          <a:ln w="19050">
            <a:gradFill flip="none" rotWithShape="1">
              <a:gsLst>
                <a:gs pos="0">
                  <a:schemeClr val="accent5">
                    <a:lumMod val="75000"/>
                  </a:schemeClr>
                </a:gs>
                <a:gs pos="2000">
                  <a:schemeClr val="accent1">
                    <a:tint val="44500"/>
                    <a:satMod val="160000"/>
                    <a:alpha val="0"/>
                  </a:schemeClr>
                </a:gs>
                <a:gs pos="98000">
                  <a:schemeClr val="accent1">
                    <a:tint val="44500"/>
                    <a:satMod val="160000"/>
                    <a:alpha val="0"/>
                  </a:schemeClr>
                </a:gs>
                <a:gs pos="100000">
                  <a:schemeClr val="accent5">
                    <a:lumMod val="75000"/>
                  </a:schemeClr>
                </a:gs>
              </a:gsLst>
              <a:lin ang="5400000" scaled="1"/>
              <a:tileRect/>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smtClean="0">
              <a:solidFill>
                <a:schemeClr val="tx1">
                  <a:alpha val="99000"/>
                </a:schemeClr>
              </a:solidFill>
            </a:endParaRPr>
          </a:p>
        </p:txBody>
      </p:sp>
      <p:sp>
        <p:nvSpPr>
          <p:cNvPr id="15" name="Rectangle 14"/>
          <p:cNvSpPr/>
          <p:nvPr/>
        </p:nvSpPr>
        <p:spPr bwMode="auto">
          <a:xfrm>
            <a:off x="201167" y="1863227"/>
            <a:ext cx="11722608" cy="859536"/>
          </a:xfrm>
          <a:prstGeom prst="rect">
            <a:avLst/>
          </a:prstGeom>
          <a:gradFill flip="none" rotWithShape="1">
            <a:gsLst>
              <a:gs pos="0">
                <a:schemeClr val="tx1">
                  <a:alpha val="0"/>
                </a:schemeClr>
              </a:gs>
              <a:gs pos="10000">
                <a:schemeClr val="accent5">
                  <a:alpha val="50000"/>
                </a:schemeClr>
              </a:gs>
              <a:gs pos="50000">
                <a:schemeClr val="accent5"/>
              </a:gs>
              <a:gs pos="90000">
                <a:schemeClr val="accent5">
                  <a:alpha val="50000"/>
                </a:schemeClr>
              </a:gs>
              <a:gs pos="100000">
                <a:schemeClr val="tx1">
                  <a:alpha val="0"/>
                </a:schemeClr>
              </a:gs>
            </a:gsLst>
            <a:lin ang="0" scaled="1"/>
            <a:tileRect/>
          </a:gradFill>
          <a:ln w="19050">
            <a:gradFill flip="none" rotWithShape="1">
              <a:gsLst>
                <a:gs pos="0">
                  <a:schemeClr val="accent5">
                    <a:lumMod val="75000"/>
                  </a:schemeClr>
                </a:gs>
                <a:gs pos="2000">
                  <a:schemeClr val="accent1">
                    <a:tint val="44500"/>
                    <a:satMod val="160000"/>
                    <a:alpha val="0"/>
                  </a:schemeClr>
                </a:gs>
                <a:gs pos="98000">
                  <a:schemeClr val="accent1">
                    <a:tint val="44500"/>
                    <a:satMod val="160000"/>
                    <a:alpha val="0"/>
                  </a:schemeClr>
                </a:gs>
                <a:gs pos="100000">
                  <a:schemeClr val="accent5">
                    <a:lumMod val="75000"/>
                  </a:schemeClr>
                </a:gs>
              </a:gsLst>
              <a:lin ang="5400000" scaled="1"/>
              <a:tileRect/>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smtClean="0">
              <a:solidFill>
                <a:schemeClr val="tx1">
                  <a:alpha val="99000"/>
                </a:schemeClr>
              </a:solidFill>
            </a:endParaRPr>
          </a:p>
        </p:txBody>
      </p:sp>
      <p:sp>
        <p:nvSpPr>
          <p:cNvPr id="60" name="Title 1"/>
          <p:cNvSpPr txBox="1">
            <a:spLocks/>
          </p:cNvSpPr>
          <p:nvPr/>
        </p:nvSpPr>
        <p:spPr>
          <a:xfrm>
            <a:off x="410600" y="347355"/>
            <a:ext cx="10118316" cy="609399"/>
          </a:xfrm>
          <a:prstGeom prst="rect">
            <a:avLst/>
          </a:prstGeom>
        </p:spPr>
        <p:txBody>
          <a:bodyPr lIns="91432" tIns="45717" rIns="91432" bIns="45717"/>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indent="-171435"/>
            <a:endParaRPr lang="en-US" b="1" dirty="0">
              <a:gradFill flip="none" rotWithShape="1">
                <a:gsLst>
                  <a:gs pos="0">
                    <a:srgbClr val="FFFFFF"/>
                  </a:gs>
                  <a:gs pos="86000">
                    <a:srgbClr val="FFFFFF"/>
                  </a:gs>
                </a:gsLst>
                <a:lin ang="5400000" scaled="0"/>
                <a:tileRect/>
              </a:gradFill>
              <a:latin typeface="Segoe Condensed" pitchFamily="34" charset="0"/>
            </a:endParaRPr>
          </a:p>
        </p:txBody>
      </p:sp>
      <p:grpSp>
        <p:nvGrpSpPr>
          <p:cNvPr id="4" name="Group 3"/>
          <p:cNvGrpSpPr/>
          <p:nvPr/>
        </p:nvGrpSpPr>
        <p:grpSpPr>
          <a:xfrm>
            <a:off x="603506" y="5363005"/>
            <a:ext cx="10927080" cy="1089487"/>
            <a:chOff x="283001" y="5546827"/>
            <a:chExt cx="9125309" cy="1089486"/>
          </a:xfrm>
        </p:grpSpPr>
        <p:sp>
          <p:nvSpPr>
            <p:cNvPr id="26" name="Title 1"/>
            <p:cNvSpPr txBox="1">
              <a:spLocks/>
            </p:cNvSpPr>
            <p:nvPr/>
          </p:nvSpPr>
          <p:spPr>
            <a:xfrm>
              <a:off x="283001" y="5546827"/>
              <a:ext cx="8695944" cy="907287"/>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z="2000" i="1" spc="0" dirty="0">
                  <a:solidFill>
                    <a:schemeClr val="bg1"/>
                  </a:solidFill>
                  <a:latin typeface="+mn-lt"/>
                </a:rPr>
                <a:t>It’s clear that Hyper-V R2 SP1 can be used to virtualize tier-1 data center applications with confidence.</a:t>
              </a:r>
            </a:p>
          </p:txBody>
        </p:sp>
        <p:sp>
          <p:nvSpPr>
            <p:cNvPr id="27" name="Title 1"/>
            <p:cNvSpPr txBox="1">
              <a:spLocks/>
            </p:cNvSpPr>
            <p:nvPr/>
          </p:nvSpPr>
          <p:spPr>
            <a:xfrm>
              <a:off x="3209081" y="6239387"/>
              <a:ext cx="6199229" cy="39692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r"/>
              <a:r>
                <a:rPr lang="en-US" sz="2000" b="1" spc="0" dirty="0">
                  <a:solidFill>
                    <a:schemeClr val="bg1"/>
                  </a:solidFill>
                  <a:latin typeface="+mn-lt"/>
                </a:rPr>
                <a:t>– Enterprise Strategy Group Research, Mark </a:t>
              </a:r>
              <a:r>
                <a:rPr lang="en-US" sz="2000" b="1" spc="0" dirty="0" err="1">
                  <a:solidFill>
                    <a:schemeClr val="bg1"/>
                  </a:solidFill>
                  <a:latin typeface="+mn-lt"/>
                </a:rPr>
                <a:t>Bowker</a:t>
              </a:r>
              <a:endParaRPr lang="en-US" sz="2000" b="1" spc="0" dirty="0">
                <a:solidFill>
                  <a:schemeClr val="bg1"/>
                </a:solidFill>
                <a:latin typeface="+mn-lt"/>
              </a:endParaRPr>
            </a:p>
          </p:txBody>
        </p:sp>
      </p:grpSp>
      <p:sp>
        <p:nvSpPr>
          <p:cNvPr id="17" name="Content Placeholder 16"/>
          <p:cNvSpPr>
            <a:spLocks noGrp="1"/>
          </p:cNvSpPr>
          <p:nvPr>
            <p:ph idx="1"/>
          </p:nvPr>
        </p:nvSpPr>
        <p:spPr>
          <a:xfrm>
            <a:off x="2513014" y="2168672"/>
            <a:ext cx="9525000" cy="2271391"/>
          </a:xfrm>
        </p:spPr>
        <p:txBody>
          <a:bodyPr/>
          <a:lstStyle/>
          <a:p>
            <a:r>
              <a:rPr lang="en-US" sz="2000" b="1" dirty="0" smtClean="0"/>
              <a:t>460,800 light-weight 1% concurrent users</a:t>
            </a:r>
          </a:p>
          <a:p>
            <a:pPr marL="0" indent="0">
              <a:buNone/>
            </a:pPr>
            <a:endParaRPr lang="en-US" sz="1100" b="1" dirty="0" smtClean="0"/>
          </a:p>
          <a:p>
            <a:pPr marL="0" indent="0">
              <a:buNone/>
            </a:pPr>
            <a:endParaRPr lang="en-US" sz="400" b="1" dirty="0" smtClean="0"/>
          </a:p>
          <a:p>
            <a:pPr>
              <a:spcBef>
                <a:spcPts val="3500"/>
              </a:spcBef>
            </a:pPr>
            <a:r>
              <a:rPr lang="en-US" sz="2000" b="1" dirty="0" smtClean="0"/>
              <a:t>80,000 simulated OLTP customers</a:t>
            </a:r>
          </a:p>
          <a:p>
            <a:pPr marL="0" indent="0">
              <a:buNone/>
            </a:pPr>
            <a:endParaRPr lang="en-US" sz="1100" b="1" dirty="0" smtClean="0"/>
          </a:p>
          <a:p>
            <a:endParaRPr lang="en-US" sz="500" dirty="0" smtClean="0"/>
          </a:p>
          <a:p>
            <a:endParaRPr lang="en-US" sz="2000" b="1" dirty="0" smtClean="0"/>
          </a:p>
          <a:p>
            <a:pPr>
              <a:spcBef>
                <a:spcPts val="1000"/>
              </a:spcBef>
            </a:pPr>
            <a:r>
              <a:rPr lang="en-US" sz="2000" b="1" dirty="0" smtClean="0"/>
              <a:t>20,000 Exchange 2010 mailboxes</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603" y="1890660"/>
            <a:ext cx="1810855" cy="728405"/>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600" y="3864619"/>
            <a:ext cx="1752450" cy="80258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600" y="2990804"/>
            <a:ext cx="1807364" cy="551109"/>
          </a:xfrm>
          <a:prstGeom prst="rect">
            <a:avLst/>
          </a:prstGeom>
        </p:spPr>
      </p:pic>
      <p:sp>
        <p:nvSpPr>
          <p:cNvPr id="14" name="Title 1"/>
          <p:cNvSpPr txBox="1">
            <a:spLocks/>
          </p:cNvSpPr>
          <p:nvPr/>
        </p:nvSpPr>
        <p:spPr>
          <a:xfrm>
            <a:off x="519113" y="228602"/>
            <a:ext cx="11149013" cy="609399"/>
          </a:xfrm>
          <a:prstGeom prst="rect">
            <a:avLst/>
          </a:prstGeom>
        </p:spPr>
        <p:txBody>
          <a:bodyPr vert="horz" wrap="square" lIns="0" tIns="0" rIns="0" bIns="0" rtlCol="0" anchor="t">
            <a:spAutoFit/>
          </a:bodyPr>
          <a:lstStyle/>
          <a:p>
            <a:pPr>
              <a:lnSpc>
                <a:spcPct val="90000"/>
              </a:lnSpc>
              <a:spcBef>
                <a:spcPct val="0"/>
              </a:spcBef>
              <a:defRPr/>
            </a:pPr>
            <a:r>
              <a:rPr lang="en-US" sz="4400" spc="-100" dirty="0" smtClean="0">
                <a:ln w="3175">
                  <a:noFill/>
                </a:ln>
                <a:gradFill flip="none" rotWithShape="1">
                  <a:gsLst>
                    <a:gs pos="0">
                      <a:schemeClr val="tx1"/>
                    </a:gs>
                    <a:gs pos="86000">
                      <a:schemeClr val="tx1"/>
                    </a:gs>
                  </a:gsLst>
                  <a:lin ang="5400000" scaled="0"/>
                  <a:tileRect/>
                </a:gradFill>
                <a:latin typeface="+mj-lt"/>
                <a:cs typeface="Arial" charset="0"/>
              </a:rPr>
              <a:t>Optimized for Business Critical Applications</a:t>
            </a:r>
            <a:endParaRPr lang="en-US" sz="4400" spc="-100" dirty="0">
              <a:ln w="3175">
                <a:noFill/>
              </a:ln>
              <a:gradFill flip="none" rotWithShape="1">
                <a:gsLst>
                  <a:gs pos="0">
                    <a:schemeClr val="tx1"/>
                  </a:gs>
                  <a:gs pos="86000">
                    <a:schemeClr val="tx1"/>
                  </a:gs>
                </a:gsLst>
                <a:lin ang="5400000" scaled="0"/>
                <a:tileRect/>
              </a:gradFill>
              <a:latin typeface="+mj-lt"/>
              <a:cs typeface="Arial" charset="0"/>
            </a:endParaRPr>
          </a:p>
        </p:txBody>
      </p:sp>
      <p:pic>
        <p:nvPicPr>
          <p:cNvPr id="21"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08806" y="2165177"/>
            <a:ext cx="6344384" cy="135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3230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234 0.00416 L -0.33007 -0.23451 " pathEditMode="relative" rAng="0" ptsTypes="AA">
                                      <p:cBhvr>
                                        <p:cTn id="6" dur="2000" fill="hold"/>
                                        <p:tgtEl>
                                          <p:spTgt spid="21"/>
                                        </p:tgtEl>
                                        <p:attrNameLst>
                                          <p:attrName>ppt_x</p:attrName>
                                          <p:attrName>ppt_y</p:attrName>
                                        </p:attrNameLst>
                                      </p:cBhvr>
                                      <p:rCtr x="-16400" y="-11900"/>
                                    </p:animMotion>
                                  </p:childTnLst>
                                </p:cTn>
                              </p:par>
                              <p:par>
                                <p:cTn id="7" presetID="6" presetClass="emph" presetSubtype="0" fill="hold" nodeType="withEffect">
                                  <p:stCondLst>
                                    <p:cond delay="0"/>
                                  </p:stCondLst>
                                  <p:childTnLst>
                                    <p:animScale>
                                      <p:cBhvr>
                                        <p:cTn id="8" dur="2000" fill="hold"/>
                                        <p:tgtEl>
                                          <p:spTgt spid="21"/>
                                        </p:tgtEl>
                                      </p:cBhvr>
                                      <p:by x="50000" y="50000"/>
                                    </p:animScale>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fade">
                                      <p:cBhvr>
                                        <p:cTn id="18" dur="500"/>
                                        <p:tgtEl>
                                          <p:spTgt spid="17">
                                            <p:txEl>
                                              <p:pRg st="0" end="0"/>
                                            </p:txEl>
                                          </p:spTgt>
                                        </p:tgtEl>
                                      </p:cBhvr>
                                    </p:animEffect>
                                  </p:childTnLst>
                                </p:cTn>
                              </p:par>
                            </p:childTnLst>
                          </p:cTn>
                        </p:par>
                        <p:par>
                          <p:cTn id="19" fill="hold">
                            <p:stCondLst>
                              <p:cond delay="2500"/>
                            </p:stCondLst>
                            <p:childTnLst>
                              <p:par>
                                <p:cTn id="20" presetID="10" presetClass="entr" presetSubtype="0" fill="hold" grpId="0" nodeType="after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10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100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500"/>
                                        <p:tgtEl>
                                          <p:spTgt spid="17">
                                            <p:txEl>
                                              <p:pRg st="3" end="3"/>
                                            </p:txEl>
                                          </p:spTgt>
                                        </p:tgtEl>
                                      </p:cBhvr>
                                    </p:animEffect>
                                  </p:childTnLst>
                                </p:cTn>
                              </p:par>
                            </p:childTnLst>
                          </p:cTn>
                        </p:par>
                        <p:par>
                          <p:cTn id="29" fill="hold">
                            <p:stCondLst>
                              <p:cond delay="4000"/>
                            </p:stCondLst>
                            <p:childTnLst>
                              <p:par>
                                <p:cTn id="30" presetID="10" presetClass="entr" presetSubtype="0" fill="hold" nodeType="afterEffect">
                                  <p:stCondLst>
                                    <p:cond delay="10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1000"/>
                                  </p:stCondLst>
                                  <p:childTnLst>
                                    <p:set>
                                      <p:cBhvr>
                                        <p:cTn id="37" dur="1" fill="hold">
                                          <p:stCondLst>
                                            <p:cond delay="0"/>
                                          </p:stCondLst>
                                        </p:cTn>
                                        <p:tgtEl>
                                          <p:spTgt spid="17">
                                            <p:txEl>
                                              <p:pRg st="7" end="7"/>
                                            </p:txEl>
                                          </p:spTgt>
                                        </p:tgtEl>
                                        <p:attrNameLst>
                                          <p:attrName>style.visibility</p:attrName>
                                        </p:attrNameLst>
                                      </p:cBhvr>
                                      <p:to>
                                        <p:strVal val="visible"/>
                                      </p:to>
                                    </p:set>
                                    <p:animEffect transition="in" filter="fade">
                                      <p:cBhvr>
                                        <p:cTn id="38" dur="500"/>
                                        <p:tgtEl>
                                          <p:spTgt spid="17">
                                            <p:txEl>
                                              <p:pRg st="7" end="7"/>
                                            </p:txEl>
                                          </p:spTgt>
                                        </p:tgtEl>
                                      </p:cBhvr>
                                    </p:animEffect>
                                  </p:childTnLst>
                                </p:cTn>
                              </p:par>
                            </p:childTnLst>
                          </p:cTn>
                        </p:par>
                        <p:par>
                          <p:cTn id="39" fill="hold">
                            <p:stCondLst>
                              <p:cond delay="5500"/>
                            </p:stCondLst>
                            <p:childTnLst>
                              <p:par>
                                <p:cTn id="40" presetID="10" presetClass="entr" presetSubtype="0" fill="hold" nodeType="afterEffect">
                                  <p:stCondLst>
                                    <p:cond delay="100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nodeType="withEffect">
                                  <p:stCondLst>
                                    <p:cond delay="100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Expanded </a:t>
            </a:r>
            <a:r>
              <a:rPr lang="en-US" dirty="0" smtClean="0"/>
              <a:t>Support </a:t>
            </a:r>
            <a:r>
              <a:rPr lang="en-US" dirty="0"/>
              <a:t>for </a:t>
            </a:r>
            <a:r>
              <a:rPr lang="en-US" dirty="0" err="1" smtClean="0"/>
              <a:t>Virtualizing</a:t>
            </a:r>
            <a:r>
              <a:rPr lang="en-US" dirty="0" smtClean="0"/>
              <a:t> </a:t>
            </a:r>
            <a:r>
              <a:rPr lang="en-US" dirty="0"/>
              <a:t>Exchange on Hyper-V</a:t>
            </a:r>
            <a:br>
              <a:rPr lang="en-US" dirty="0"/>
            </a:br>
            <a:endParaRPr lang="en-US" dirty="0"/>
          </a:p>
        </p:txBody>
      </p:sp>
      <p:sp>
        <p:nvSpPr>
          <p:cNvPr id="7" name="Subtitle 6"/>
          <p:cNvSpPr>
            <a:spLocks noGrp="1"/>
          </p:cNvSpPr>
          <p:nvPr>
            <p:ph type="subTitle" idx="1"/>
          </p:nvPr>
        </p:nvSpPr>
        <p:spPr/>
        <p:txBody>
          <a:bodyPr/>
          <a:lstStyle/>
          <a:p>
            <a:pPr marL="457161" indent="-457161">
              <a:buFont typeface="Arial" pitchFamily="34" charset="0"/>
              <a:buChar char="•"/>
            </a:pPr>
            <a:r>
              <a:rPr lang="en-US" sz="2400" dirty="0"/>
              <a:t>Unified Messaging </a:t>
            </a:r>
            <a:r>
              <a:rPr lang="en-US" sz="2400" dirty="0" smtClean="0"/>
              <a:t>Role</a:t>
            </a:r>
          </a:p>
          <a:p>
            <a:pPr marL="457161" indent="-457161">
              <a:buFont typeface="Arial" pitchFamily="34" charset="0"/>
              <a:buChar char="•"/>
            </a:pPr>
            <a:r>
              <a:rPr lang="en-US" sz="2400" dirty="0" smtClean="0"/>
              <a:t>Exchange HA </a:t>
            </a:r>
            <a:r>
              <a:rPr lang="en-US" sz="2400" dirty="0"/>
              <a:t>with failover clustering and live migration</a:t>
            </a:r>
          </a:p>
        </p:txBody>
      </p:sp>
      <p:sp>
        <p:nvSpPr>
          <p:cNvPr id="5" name="Text Placeholder 4"/>
          <p:cNvSpPr>
            <a:spLocks noGrp="1"/>
          </p:cNvSpPr>
          <p:nvPr>
            <p:ph type="body" sz="quarter" idx="10"/>
          </p:nvPr>
        </p:nvSpPr>
        <p:spPr/>
        <p:txBody>
          <a:bodyPr/>
          <a:lstStyle/>
          <a:p>
            <a:r>
              <a:rPr lang="en-US" dirty="0" smtClean="0"/>
              <a:t>announcement</a:t>
            </a:r>
            <a:endParaRPr lang="en-US" dirty="0"/>
          </a:p>
        </p:txBody>
      </p:sp>
    </p:spTree>
    <p:extLst>
      <p:ext uri="{BB962C8B-B14F-4D97-AF65-F5344CB8AC3E}">
        <p14:creationId xmlns:p14="http://schemas.microsoft.com/office/powerpoint/2010/main" val="362444946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SERVER3\InternalBin\Resource DVD\DVD_ART36\Artwork_Imagery\Icons - Illustrations\Internet Clouds web\cloud 2.png"/>
          <p:cNvPicPr>
            <a:picLocks noChangeAspect="1" noChangeArrowheads="1"/>
          </p:cNvPicPr>
          <p:nvPr/>
        </p:nvPicPr>
        <p:blipFill>
          <a:blip r:embed="rId2" cstate="email"/>
          <a:srcRect/>
          <a:stretch>
            <a:fillRect/>
          </a:stretch>
        </p:blipFill>
        <p:spPr bwMode="auto">
          <a:xfrm>
            <a:off x="-520799" y="1122510"/>
            <a:ext cx="10697020" cy="5555136"/>
          </a:xfrm>
          <a:prstGeom prst="rect">
            <a:avLst/>
          </a:prstGeom>
          <a:noFill/>
        </p:spPr>
      </p:pic>
      <p:sp>
        <p:nvSpPr>
          <p:cNvPr id="18" name="TextBox 17"/>
          <p:cNvSpPr txBox="1"/>
          <p:nvPr/>
        </p:nvSpPr>
        <p:spPr>
          <a:xfrm>
            <a:off x="629945" y="337656"/>
            <a:ext cx="3738851" cy="1015663"/>
          </a:xfrm>
          <a:prstGeom prst="rect">
            <a:avLst/>
          </a:prstGeom>
          <a:noFill/>
        </p:spPr>
        <p:txBody>
          <a:bodyPr wrap="square" lIns="0" tIns="0" rIns="0" bIns="0" rtlCol="0">
            <a:spAutoFit/>
          </a:bodyPr>
          <a:lstStyle/>
          <a:p>
            <a:r>
              <a:rPr lang="en-US" sz="6600" b="1" dirty="0" smtClean="0">
                <a:latin typeface="+mn-lt"/>
              </a:rPr>
              <a:t>CLOUD</a:t>
            </a:r>
            <a:endParaRPr lang="en-US" sz="6600" b="1" dirty="0">
              <a:latin typeface="+mn-lt"/>
            </a:endParaRPr>
          </a:p>
        </p:txBody>
      </p:sp>
      <p:sp>
        <p:nvSpPr>
          <p:cNvPr id="19" name="TextBox 18"/>
          <p:cNvSpPr txBox="1"/>
          <p:nvPr/>
        </p:nvSpPr>
        <p:spPr>
          <a:xfrm>
            <a:off x="7650002" y="4427649"/>
            <a:ext cx="3900693" cy="1015663"/>
          </a:xfrm>
          <a:prstGeom prst="rect">
            <a:avLst/>
          </a:prstGeom>
          <a:noFill/>
        </p:spPr>
        <p:txBody>
          <a:bodyPr wrap="square" lIns="0" tIns="0" rIns="0" bIns="0" rtlCol="0">
            <a:spAutoFit/>
          </a:bodyPr>
          <a:lstStyle/>
          <a:p>
            <a:pPr algn="r"/>
            <a:r>
              <a:rPr lang="en-US" sz="6600" b="1" dirty="0" smtClean="0">
                <a:gradFill>
                  <a:gsLst>
                    <a:gs pos="0">
                      <a:schemeClr val="tx1"/>
                    </a:gs>
                    <a:gs pos="86000">
                      <a:schemeClr val="tx1"/>
                    </a:gs>
                  </a:gsLst>
                  <a:lin ang="5400000" scaled="0"/>
                </a:gradFill>
                <a:latin typeface="+mn-lt"/>
              </a:rPr>
              <a:t>DEVICES</a:t>
            </a:r>
            <a:endParaRPr lang="en-US" sz="6600" b="1" dirty="0">
              <a:gradFill>
                <a:gsLst>
                  <a:gs pos="0">
                    <a:schemeClr val="tx1"/>
                  </a:gs>
                  <a:gs pos="86000">
                    <a:schemeClr val="tx1"/>
                  </a:gs>
                </a:gsLst>
                <a:lin ang="5400000" scaled="0"/>
              </a:gradFill>
              <a:latin typeface="+mn-lt"/>
            </a:endParaRPr>
          </a:p>
        </p:txBody>
      </p:sp>
      <p:pic>
        <p:nvPicPr>
          <p:cNvPr id="1026" name="Picture 2" descr="G:\DVD_Art_08-10-2010\Artwork_Imagery\Hardware Photos\OEM HW\Windows 7 Phones\HTC Surround_and_7Surround (WP7)\HTC-ATT Surround-yellow st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9569" y="3819716"/>
            <a:ext cx="825792" cy="1600890"/>
          </a:xfrm>
          <a:prstGeom prst="rect">
            <a:avLst/>
          </a:prstGeom>
          <a:noFill/>
          <a:effectLst>
            <a:outerShdw blurRad="292100" dist="1270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6" descr="\\eventsql\dvd\Online_ART\DVD_Art_Sept-2-2010\Artwork_Imagery\Hardware Photos\OEM HW\COMPUTERS - PC\Windows 7\Tablets\ExoPC slat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436" y="4560250"/>
            <a:ext cx="2157128" cy="1495799"/>
          </a:xfrm>
          <a:prstGeom prst="rect">
            <a:avLst/>
          </a:prstGeom>
          <a:noFill/>
          <a:effectLst>
            <a:outerShdw blurRad="292100" dist="1270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descr="G:\DVD_Art_08-10-2010\Artwork_Imagery\Hardware Photos\OEM HW\COMPUTERS - PC\Windows 7\Tablets\HP EliteBook 2740p Notebook PC rear tablet w p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540" y="4985391"/>
            <a:ext cx="2803246" cy="1913216"/>
          </a:xfrm>
          <a:prstGeom prst="rect">
            <a:avLst/>
          </a:prstGeom>
          <a:noFill/>
          <a:effectLst>
            <a:outerShdw blurRad="292100" dist="1270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759242"/>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5937" y="228601"/>
            <a:ext cx="11165020" cy="609398"/>
          </a:xfrm>
        </p:spPr>
        <p:txBody>
          <a:bodyPr/>
          <a:lstStyle/>
          <a:p>
            <a:r>
              <a:rPr lang="en-US" dirty="0" smtClean="0"/>
              <a:t>Desktop Virtualization Benefits</a:t>
            </a:r>
            <a:endParaRPr lang="en-US" dirty="0"/>
          </a:p>
        </p:txBody>
      </p:sp>
      <p:sp>
        <p:nvSpPr>
          <p:cNvPr id="4" name="Bottom Rectangle"/>
          <p:cNvSpPr/>
          <p:nvPr/>
        </p:nvSpPr>
        <p:spPr bwMode="auto">
          <a:xfrm>
            <a:off x="0" y="4495800"/>
            <a:ext cx="12192139" cy="2362200"/>
          </a:xfrm>
          <a:prstGeom prst="rect">
            <a:avLst/>
          </a:prstGeom>
          <a:gradFill flip="none" rotWithShape="1">
            <a:gsLst>
              <a:gs pos="1000">
                <a:schemeClr val="accent1">
                  <a:alpha val="22000"/>
                </a:schemeClr>
              </a:gs>
              <a:gs pos="100000">
                <a:schemeClr val="bg2">
                  <a:lumMod val="60000"/>
                  <a:lumOff val="40000"/>
                  <a:alpha val="22000"/>
                </a:schemeClr>
              </a:gs>
            </a:gsLst>
            <a:lin ang="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lnSpc>
                <a:spcPct val="80000"/>
              </a:lnSpc>
              <a:spcBef>
                <a:spcPct val="0"/>
              </a:spcBef>
              <a:spcAft>
                <a:spcPct val="0"/>
              </a:spcAft>
              <a:defRPr/>
            </a:pPr>
            <a:endParaRPr lang="en-US" altLang="zh-CN" dirty="0">
              <a:solidFill>
                <a:srgbClr val="FFFFFF"/>
              </a:solidFill>
              <a:effectLst>
                <a:outerShdw blurRad="38100" dist="38100" dir="2700000" algn="tl">
                  <a:srgbClr val="000000">
                    <a:alpha val="43137"/>
                  </a:srgbClr>
                </a:outerShdw>
              </a:effectLst>
            </a:endParaRPr>
          </a:p>
        </p:txBody>
      </p:sp>
      <p:sp>
        <p:nvSpPr>
          <p:cNvPr id="5" name="Middle Rectangle"/>
          <p:cNvSpPr/>
          <p:nvPr/>
        </p:nvSpPr>
        <p:spPr bwMode="auto">
          <a:xfrm>
            <a:off x="0" y="1887570"/>
            <a:ext cx="12192139" cy="1727220"/>
          </a:xfrm>
          <a:prstGeom prst="rect">
            <a:avLst/>
          </a:prstGeom>
          <a:gradFill flip="none" rotWithShape="1">
            <a:gsLst>
              <a:gs pos="1000">
                <a:schemeClr val="accent1">
                  <a:alpha val="22000"/>
                </a:schemeClr>
              </a:gs>
              <a:gs pos="100000">
                <a:schemeClr val="bg2">
                  <a:lumMod val="60000"/>
                  <a:lumOff val="40000"/>
                  <a:alpha val="22000"/>
                </a:schemeClr>
              </a:gs>
            </a:gsLst>
            <a:lin ang="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lnSpc>
                <a:spcPct val="80000"/>
              </a:lnSpc>
              <a:spcBef>
                <a:spcPct val="0"/>
              </a:spcBef>
              <a:spcAft>
                <a:spcPct val="0"/>
              </a:spcAft>
              <a:defRPr/>
            </a:pPr>
            <a:endParaRPr lang="en-US" altLang="zh-CN" dirty="0">
              <a:solidFill>
                <a:srgbClr val="FFFFFF"/>
              </a:solidFill>
              <a:effectLst>
                <a:outerShdw blurRad="38100" dist="38100" dir="2700000" algn="tl">
                  <a:srgbClr val="000000">
                    <a:alpha val="43137"/>
                  </a:srgbClr>
                </a:outerShdw>
              </a:effectLst>
            </a:endParaRPr>
          </a:p>
        </p:txBody>
      </p:sp>
      <p:grpSp>
        <p:nvGrpSpPr>
          <p:cNvPr id="6" name="Green Triangle"/>
          <p:cNvGrpSpPr/>
          <p:nvPr/>
        </p:nvGrpSpPr>
        <p:grpSpPr>
          <a:xfrm>
            <a:off x="1903413" y="1524000"/>
            <a:ext cx="4177785" cy="4145557"/>
            <a:chOff x="1215400" y="1014491"/>
            <a:chExt cx="3481487" cy="3454631"/>
          </a:xfrm>
          <a:noFill/>
        </p:grpSpPr>
        <p:grpSp>
          <p:nvGrpSpPr>
            <p:cNvPr id="7" name="Group 51"/>
            <p:cNvGrpSpPr/>
            <p:nvPr/>
          </p:nvGrpSpPr>
          <p:grpSpPr>
            <a:xfrm>
              <a:off x="1215400" y="1014491"/>
              <a:ext cx="3481487" cy="3454631"/>
              <a:chOff x="1215400" y="1014491"/>
              <a:chExt cx="3481487" cy="3454631"/>
            </a:xfrm>
            <a:grpFill/>
          </p:grpSpPr>
          <p:pic>
            <p:nvPicPr>
              <p:cNvPr id="116" name="Picture 115" descr="L-trn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5400" y="1014491"/>
                <a:ext cx="3481487" cy="3454631"/>
              </a:xfrm>
              <a:prstGeom prst="rect">
                <a:avLst/>
              </a:prstGeom>
              <a:grpFill/>
            </p:spPr>
          </p:pic>
          <p:pic>
            <p:nvPicPr>
              <p:cNvPr id="117" name="Picture 2"/>
              <p:cNvPicPr>
                <a:picLocks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233448" y="2135491"/>
                <a:ext cx="1365441" cy="1262239"/>
              </a:xfrm>
              <a:prstGeom prst="rect">
                <a:avLst/>
              </a:prstGeom>
              <a:grpFill/>
            </p:spPr>
          </p:pic>
        </p:grpSp>
        <p:sp>
          <p:nvSpPr>
            <p:cNvPr id="115" name="Rectangle 114"/>
            <p:cNvSpPr/>
            <p:nvPr/>
          </p:nvSpPr>
          <p:spPr>
            <a:xfrm rot="18900000">
              <a:off x="2008509" y="1973099"/>
              <a:ext cx="1911236" cy="589905"/>
            </a:xfrm>
            <a:prstGeom prst="rect">
              <a:avLst/>
            </a:prstGeom>
            <a:grpFill/>
          </p:spPr>
          <p:txBody>
            <a:bodyPr wrap="square">
              <a:spAutoFit/>
            </a:bodyPr>
            <a:lstStyle/>
            <a:p>
              <a:pPr algn="ctr"/>
              <a:r>
                <a:rPr lang="en-US" sz="2000" dirty="0">
                  <a:solidFill>
                    <a:srgbClr val="FFFFFF"/>
                  </a:solidFill>
                  <a:cs typeface="Segoe UI"/>
                </a:rPr>
                <a:t>Flexibility to </a:t>
              </a:r>
              <a:r>
                <a:rPr lang="en-US" sz="2000" dirty="0" smtClean="0">
                  <a:solidFill>
                    <a:srgbClr val="FFFFFF"/>
                  </a:solidFill>
                  <a:cs typeface="Segoe UI"/>
                </a:rPr>
                <a:t>work everywhere</a:t>
              </a:r>
              <a:endParaRPr lang="en-US" sz="2000" dirty="0">
                <a:solidFill>
                  <a:srgbClr val="FFFFFF"/>
                </a:solidFill>
                <a:cs typeface="Segoe UI"/>
              </a:endParaRPr>
            </a:p>
          </p:txBody>
        </p:sp>
      </p:grpSp>
      <p:grpSp>
        <p:nvGrpSpPr>
          <p:cNvPr id="8" name="Orange Triangle"/>
          <p:cNvGrpSpPr/>
          <p:nvPr/>
        </p:nvGrpSpPr>
        <p:grpSpPr>
          <a:xfrm>
            <a:off x="6336228" y="1524000"/>
            <a:ext cx="4177785" cy="4145557"/>
            <a:chOff x="4684613" y="1014491"/>
            <a:chExt cx="3481487" cy="3454631"/>
          </a:xfrm>
        </p:grpSpPr>
        <p:grpSp>
          <p:nvGrpSpPr>
            <p:cNvPr id="9" name="Group 53"/>
            <p:cNvGrpSpPr/>
            <p:nvPr/>
          </p:nvGrpSpPr>
          <p:grpSpPr>
            <a:xfrm>
              <a:off x="4684613" y="1014491"/>
              <a:ext cx="3481487" cy="3454631"/>
              <a:chOff x="4684613" y="1014491"/>
              <a:chExt cx="3481487" cy="3454631"/>
            </a:xfrm>
          </p:grpSpPr>
          <p:pic>
            <p:nvPicPr>
              <p:cNvPr id="121" name="Picture 120" descr="R-trng.png"/>
              <p:cNvPicPr>
                <a:picLocks noChangeAspect="1"/>
              </p:cNvPicPr>
              <p:nvPr/>
            </p:nvPicPr>
            <p:blipFill>
              <a:blip r:embed="rId5" cstate="screen">
                <a:alphaModFix amt="87000"/>
                <a:extLst>
                  <a:ext uri="{28A0092B-C50C-407E-A947-70E740481C1C}">
                    <a14:useLocalDpi xmlns:a14="http://schemas.microsoft.com/office/drawing/2010/main"/>
                  </a:ext>
                </a:extLst>
              </a:blip>
              <a:stretch>
                <a:fillRect/>
              </a:stretch>
            </p:blipFill>
            <p:spPr>
              <a:xfrm>
                <a:off x="4684613" y="1014491"/>
                <a:ext cx="3481487" cy="3454631"/>
              </a:xfrm>
              <a:prstGeom prst="rect">
                <a:avLst/>
              </a:prstGeom>
              <a:effectLst>
                <a:outerShdw blurRad="50800" dist="38100" dir="2700000" algn="tl" rotWithShape="0">
                  <a:srgbClr val="000000">
                    <a:alpha val="43000"/>
                  </a:srgbClr>
                </a:outerShdw>
              </a:effectLst>
            </p:spPr>
          </p:pic>
          <p:pic>
            <p:nvPicPr>
              <p:cNvPr id="122" name="Picture 1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50254" y="1912670"/>
                <a:ext cx="1700644" cy="1282640"/>
              </a:xfrm>
              <a:prstGeom prst="rect">
                <a:avLst/>
              </a:prstGeom>
            </p:spPr>
          </p:pic>
        </p:grpSp>
        <p:sp>
          <p:nvSpPr>
            <p:cNvPr id="120" name="Rectangle 119"/>
            <p:cNvSpPr/>
            <p:nvPr/>
          </p:nvSpPr>
          <p:spPr>
            <a:xfrm rot="2700000">
              <a:off x="5427178" y="2170644"/>
              <a:ext cx="2602142" cy="589905"/>
            </a:xfrm>
            <a:prstGeom prst="rect">
              <a:avLst/>
            </a:prstGeom>
          </p:spPr>
          <p:txBody>
            <a:bodyPr wrap="square">
              <a:spAutoFit/>
            </a:bodyPr>
            <a:lstStyle/>
            <a:p>
              <a:pPr algn="ctr">
                <a:spcAft>
                  <a:spcPts val="600"/>
                </a:spcAft>
              </a:pPr>
              <a:r>
                <a:rPr lang="en-US" sz="2000" dirty="0">
                  <a:solidFill>
                    <a:srgbClr val="FFFFFF"/>
                  </a:solidFill>
                  <a:cs typeface="Segoe UI"/>
                </a:rPr>
                <a:t>Improve </a:t>
              </a:r>
              <a:r>
                <a:rPr lang="en-US" sz="2000" dirty="0" smtClean="0">
                  <a:solidFill>
                    <a:srgbClr val="FFFFFF"/>
                  </a:solidFill>
                  <a:cs typeface="Segoe UI"/>
                </a:rPr>
                <a:t>compliance </a:t>
              </a:r>
              <a:r>
                <a:rPr lang="en-US" sz="2000" dirty="0">
                  <a:solidFill>
                    <a:srgbClr val="FFFFFF"/>
                  </a:solidFill>
                  <a:cs typeface="Segoe UI"/>
                </a:rPr>
                <a:t/>
              </a:r>
              <a:br>
                <a:rPr lang="en-US" sz="2000" dirty="0">
                  <a:solidFill>
                    <a:srgbClr val="FFFFFF"/>
                  </a:solidFill>
                  <a:cs typeface="Segoe UI"/>
                </a:rPr>
              </a:br>
              <a:r>
                <a:rPr lang="en-US" sz="2000" dirty="0">
                  <a:solidFill>
                    <a:srgbClr val="FFFFFF"/>
                  </a:solidFill>
                  <a:cs typeface="Segoe UI"/>
                </a:rPr>
                <a:t>and </a:t>
              </a:r>
              <a:r>
                <a:rPr lang="en-US" sz="2000" dirty="0" smtClean="0">
                  <a:solidFill>
                    <a:srgbClr val="FFFFFF"/>
                  </a:solidFill>
                  <a:cs typeface="Segoe UI"/>
                </a:rPr>
                <a:t>business continuity</a:t>
              </a:r>
              <a:endParaRPr lang="en-US" sz="2000" dirty="0">
                <a:solidFill>
                  <a:srgbClr val="FFFFFF"/>
                </a:solidFill>
                <a:cs typeface="Segoe UI"/>
              </a:endParaRPr>
            </a:p>
          </p:txBody>
        </p:sp>
      </p:grpSp>
      <p:pic>
        <p:nvPicPr>
          <p:cNvPr id="128" name="Picture 127" descr="vertical blue glow.png"/>
          <p:cNvPicPr>
            <a:picLocks noChangeAspect="1"/>
          </p:cNvPicPr>
          <p:nvPr/>
        </p:nvPicPr>
        <p:blipFill rotWithShape="1">
          <a:blip r:embed="rId7" cstate="screen">
            <a:alphaModFix amt="60000"/>
            <a:extLst>
              <a:ext uri="{28A0092B-C50C-407E-A947-70E740481C1C}">
                <a14:useLocalDpi xmlns:a14="http://schemas.microsoft.com/office/drawing/2010/main"/>
              </a:ext>
            </a:extLst>
          </a:blip>
          <a:srcRect/>
          <a:stretch/>
        </p:blipFill>
        <p:spPr>
          <a:xfrm>
            <a:off x="5540609" y="5089545"/>
            <a:ext cx="1666701" cy="1390467"/>
          </a:xfrm>
          <a:prstGeom prst="rect">
            <a:avLst/>
          </a:prstGeom>
        </p:spPr>
      </p:pic>
      <p:pic>
        <p:nvPicPr>
          <p:cNvPr id="129" name="Picture 128" descr="vertical blue glow.png"/>
          <p:cNvPicPr>
            <a:picLocks noChangeAspect="1"/>
          </p:cNvPicPr>
          <p:nvPr/>
        </p:nvPicPr>
        <p:blipFill>
          <a:blip r:embed="rId8">
            <a:alphaModFix amt="60000"/>
          </a:blip>
          <a:stretch>
            <a:fillRect/>
          </a:stretch>
        </p:blipFill>
        <p:spPr>
          <a:xfrm>
            <a:off x="1065214" y="1752601"/>
            <a:ext cx="1666701" cy="3542931"/>
          </a:xfrm>
          <a:prstGeom prst="rect">
            <a:avLst/>
          </a:prstGeom>
        </p:spPr>
      </p:pic>
      <p:pic>
        <p:nvPicPr>
          <p:cNvPr id="130" name="Picture 129" descr="vertical blue glow.png"/>
          <p:cNvPicPr>
            <a:picLocks noChangeAspect="1"/>
          </p:cNvPicPr>
          <p:nvPr/>
        </p:nvPicPr>
        <p:blipFill>
          <a:blip r:embed="rId8">
            <a:alphaModFix amt="60000"/>
          </a:blip>
          <a:stretch>
            <a:fillRect/>
          </a:stretch>
        </p:blipFill>
        <p:spPr>
          <a:xfrm>
            <a:off x="9371013" y="1752601"/>
            <a:ext cx="1666701" cy="3542931"/>
          </a:xfrm>
          <a:prstGeom prst="rect">
            <a:avLst/>
          </a:prstGeom>
        </p:spPr>
      </p:pic>
      <p:grpSp>
        <p:nvGrpSpPr>
          <p:cNvPr id="10" name="Blue Triangle"/>
          <p:cNvGrpSpPr/>
          <p:nvPr/>
        </p:nvGrpSpPr>
        <p:grpSpPr>
          <a:xfrm>
            <a:off x="2020773" y="4416106"/>
            <a:ext cx="8340839" cy="1901730"/>
            <a:chOff x="1215400" y="3183546"/>
            <a:chExt cx="6950700" cy="1584759"/>
          </a:xfrm>
        </p:grpSpPr>
        <p:sp>
          <p:nvSpPr>
            <p:cNvPr id="132" name="Rectangle 131"/>
            <p:cNvSpPr/>
            <p:nvPr/>
          </p:nvSpPr>
          <p:spPr>
            <a:xfrm>
              <a:off x="2991654" y="4434883"/>
              <a:ext cx="3750335" cy="333422"/>
            </a:xfrm>
            <a:prstGeom prst="rect">
              <a:avLst/>
            </a:prstGeom>
          </p:spPr>
          <p:txBody>
            <a:bodyPr wrap="square">
              <a:spAutoFit/>
            </a:bodyPr>
            <a:lstStyle/>
            <a:p>
              <a:pPr algn="ctr"/>
              <a:r>
                <a:rPr lang="en-US" sz="2000" dirty="0">
                  <a:solidFill>
                    <a:srgbClr val="FFFFFF"/>
                  </a:solidFill>
                  <a:cs typeface="Segoe UI"/>
                </a:rPr>
                <a:t>Simplify </a:t>
              </a:r>
              <a:r>
                <a:rPr lang="en-US" sz="2000" dirty="0" smtClean="0">
                  <a:solidFill>
                    <a:srgbClr val="FFFFFF"/>
                  </a:solidFill>
                  <a:cs typeface="Segoe UI"/>
                </a:rPr>
                <a:t>management </a:t>
              </a:r>
              <a:r>
                <a:rPr lang="en-US" sz="2000" dirty="0">
                  <a:solidFill>
                    <a:srgbClr val="FFFFFF"/>
                  </a:solidFill>
                  <a:cs typeface="Segoe UI"/>
                </a:rPr>
                <a:t>and </a:t>
              </a:r>
              <a:r>
                <a:rPr lang="en-US" sz="2000" dirty="0" smtClean="0">
                  <a:solidFill>
                    <a:srgbClr val="FFFFFF"/>
                  </a:solidFill>
                  <a:cs typeface="Segoe UI"/>
                </a:rPr>
                <a:t>delivery</a:t>
              </a:r>
              <a:endParaRPr lang="en-US" sz="2000" dirty="0">
                <a:solidFill>
                  <a:srgbClr val="FFFFFF"/>
                </a:solidFill>
                <a:cs typeface="Segoe UI"/>
              </a:endParaRPr>
            </a:p>
          </p:txBody>
        </p:sp>
        <p:grpSp>
          <p:nvGrpSpPr>
            <p:cNvPr id="11" name="Group 57"/>
            <p:cNvGrpSpPr/>
            <p:nvPr/>
          </p:nvGrpSpPr>
          <p:grpSpPr>
            <a:xfrm>
              <a:off x="1215400" y="3183546"/>
              <a:ext cx="6950700" cy="1222842"/>
              <a:chOff x="1215400" y="3183546"/>
              <a:chExt cx="6950700" cy="1222842"/>
            </a:xfrm>
          </p:grpSpPr>
          <p:pic>
            <p:nvPicPr>
              <p:cNvPr id="134" name="Picture 12" descr="b-trng.png"/>
              <p:cNvPicPr>
                <a:picLocks noChangeAspect="1"/>
              </p:cNvPicPr>
              <p:nvPr/>
            </p:nvPicPr>
            <p:blipFill>
              <a:blip r:embed="rId9" cstate="screen">
                <a:alphaModFix amt="86000"/>
                <a:extLst>
                  <a:ext uri="{28A0092B-C50C-407E-A947-70E740481C1C}">
                    <a14:useLocalDpi xmlns:a14="http://schemas.microsoft.com/office/drawing/2010/main"/>
                  </a:ext>
                </a:extLst>
              </a:blip>
              <a:stretch>
                <a:fillRect/>
              </a:stretch>
            </p:blipFill>
            <p:spPr>
              <a:xfrm>
                <a:off x="1215400" y="3183546"/>
                <a:ext cx="6950700" cy="1222842"/>
              </a:xfrm>
              <a:prstGeom prst="rect">
                <a:avLst/>
              </a:prstGeom>
              <a:noFill/>
              <a:effectLst>
                <a:outerShdw blurRad="50800" dist="38100" dir="2700000" algn="tl" rotWithShape="0">
                  <a:srgbClr val="000000">
                    <a:alpha val="43000"/>
                  </a:srgbClr>
                </a:outerShdw>
              </a:effectLst>
            </p:spPr>
          </p:pic>
          <p:pic>
            <p:nvPicPr>
              <p:cNvPr id="135" name="Picture 31"/>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677900" y="3730142"/>
                <a:ext cx="680653" cy="559748"/>
              </a:xfrm>
              <a:prstGeom prst="rect">
                <a:avLst/>
              </a:prstGeom>
              <a:noFill/>
              <a:effectLst/>
            </p:spPr>
          </p:pic>
          <p:grpSp>
            <p:nvGrpSpPr>
              <p:cNvPr id="12" name="Group 49"/>
              <p:cNvGrpSpPr/>
              <p:nvPr/>
            </p:nvGrpSpPr>
            <p:grpSpPr>
              <a:xfrm>
                <a:off x="4322976" y="3527142"/>
                <a:ext cx="1240034" cy="762750"/>
                <a:chOff x="4391375" y="3314700"/>
                <a:chExt cx="1095026" cy="673556"/>
              </a:xfrm>
            </p:grpSpPr>
            <p:pic>
              <p:nvPicPr>
                <p:cNvPr id="137" name="Picture 24" descr="Computer Monitor.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91375" y="3377688"/>
                  <a:ext cx="316560" cy="324803"/>
                </a:xfrm>
                <a:prstGeom prst="rect">
                  <a:avLst/>
                </a:prstGeom>
              </p:spPr>
            </p:pic>
            <p:pic>
              <p:nvPicPr>
                <p:cNvPr id="138" name="Picture 137" descr="Computer Monitor.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06703" y="3377688"/>
                  <a:ext cx="316560" cy="324803"/>
                </a:xfrm>
                <a:prstGeom prst="rect">
                  <a:avLst/>
                </a:prstGeom>
              </p:spPr>
            </p:pic>
            <p:pic>
              <p:nvPicPr>
                <p:cNvPr id="139" name="Picture 138" descr="Computer Monitor.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22031" y="3377688"/>
                  <a:ext cx="316560" cy="324803"/>
                </a:xfrm>
                <a:prstGeom prst="rect">
                  <a:avLst/>
                </a:prstGeom>
              </p:spPr>
            </p:pic>
            <p:pic>
              <p:nvPicPr>
                <p:cNvPr id="140" name="Picture 139" descr="Computer Monitor.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39185" y="3663453"/>
                  <a:ext cx="316560" cy="324803"/>
                </a:xfrm>
                <a:prstGeom prst="rect">
                  <a:avLst/>
                </a:prstGeom>
              </p:spPr>
            </p:pic>
            <p:pic>
              <p:nvPicPr>
                <p:cNvPr id="141" name="Picture 140" descr="Computer Monitor.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69841" y="3663453"/>
                  <a:ext cx="316560" cy="324803"/>
                </a:xfrm>
                <a:prstGeom prst="rect">
                  <a:avLst/>
                </a:prstGeom>
              </p:spPr>
            </p:pic>
            <p:pic>
              <p:nvPicPr>
                <p:cNvPr id="142" name="Picture 141" descr="check.png"/>
                <p:cNvPicPr>
                  <a:picLocks noChangeAspect="1"/>
                </p:cNvPicPr>
                <p:nvPr/>
              </p:nvPicPr>
              <p:blipFill>
                <a:blip r:embed="rId12" cstate="screen">
                  <a:duotone>
                    <a:prstClr val="black"/>
                    <a:schemeClr val="accent3">
                      <a:tint val="45000"/>
                      <a:satMod val="400000"/>
                    </a:schemeClr>
                  </a:duotone>
                  <a:lum bright="-50000" contrast="60000"/>
                  <a:extLst>
                    <a:ext uri="{28A0092B-C50C-407E-A947-70E740481C1C}">
                      <a14:useLocalDpi xmlns:a14="http://schemas.microsoft.com/office/drawing/2010/main"/>
                    </a:ext>
                  </a:extLst>
                </a:blip>
                <a:stretch>
                  <a:fillRect/>
                </a:stretch>
              </p:blipFill>
              <p:spPr>
                <a:xfrm>
                  <a:off x="4445572" y="3314700"/>
                  <a:ext cx="262363" cy="249835"/>
                </a:xfrm>
                <a:prstGeom prst="rect">
                  <a:avLst/>
                </a:prstGeom>
              </p:spPr>
            </p:pic>
            <p:pic>
              <p:nvPicPr>
                <p:cNvPr id="143" name="Picture 142" descr="check.png"/>
                <p:cNvPicPr>
                  <a:picLocks noChangeAspect="1"/>
                </p:cNvPicPr>
                <p:nvPr/>
              </p:nvPicPr>
              <p:blipFill>
                <a:blip r:embed="rId12" cstate="screen">
                  <a:duotone>
                    <a:prstClr val="black"/>
                    <a:schemeClr val="accent3">
                      <a:tint val="45000"/>
                      <a:satMod val="400000"/>
                    </a:schemeClr>
                  </a:duotone>
                  <a:lum bright="-50000" contrast="60000"/>
                  <a:extLst>
                    <a:ext uri="{28A0092B-C50C-407E-A947-70E740481C1C}">
                      <a14:useLocalDpi xmlns:a14="http://schemas.microsoft.com/office/drawing/2010/main"/>
                    </a:ext>
                  </a:extLst>
                </a:blip>
                <a:stretch>
                  <a:fillRect/>
                </a:stretch>
              </p:blipFill>
              <p:spPr>
                <a:xfrm>
                  <a:off x="4741192" y="3314700"/>
                  <a:ext cx="262363" cy="249835"/>
                </a:xfrm>
                <a:prstGeom prst="rect">
                  <a:avLst/>
                </a:prstGeom>
              </p:spPr>
            </p:pic>
            <p:pic>
              <p:nvPicPr>
                <p:cNvPr id="144" name="Picture 143" descr="check.png"/>
                <p:cNvPicPr>
                  <a:picLocks noChangeAspect="1"/>
                </p:cNvPicPr>
                <p:nvPr/>
              </p:nvPicPr>
              <p:blipFill>
                <a:blip r:embed="rId12" cstate="screen">
                  <a:duotone>
                    <a:prstClr val="black"/>
                    <a:schemeClr val="accent3">
                      <a:tint val="45000"/>
                      <a:satMod val="400000"/>
                    </a:schemeClr>
                  </a:duotone>
                  <a:lum bright="-50000" contrast="60000"/>
                  <a:extLst>
                    <a:ext uri="{28A0092B-C50C-407E-A947-70E740481C1C}">
                      <a14:useLocalDpi xmlns:a14="http://schemas.microsoft.com/office/drawing/2010/main"/>
                    </a:ext>
                  </a:extLst>
                </a:blip>
                <a:stretch>
                  <a:fillRect/>
                </a:stretch>
              </p:blipFill>
              <p:spPr>
                <a:xfrm>
                  <a:off x="5056520" y="3314700"/>
                  <a:ext cx="262363" cy="249835"/>
                </a:xfrm>
                <a:prstGeom prst="rect">
                  <a:avLst/>
                </a:prstGeom>
              </p:spPr>
            </p:pic>
            <p:pic>
              <p:nvPicPr>
                <p:cNvPr id="145" name="Picture 144" descr="check.png"/>
                <p:cNvPicPr>
                  <a:picLocks noChangeAspect="1"/>
                </p:cNvPicPr>
                <p:nvPr/>
              </p:nvPicPr>
              <p:blipFill>
                <a:blip r:embed="rId12" cstate="screen">
                  <a:duotone>
                    <a:prstClr val="black"/>
                    <a:schemeClr val="accent3">
                      <a:tint val="45000"/>
                      <a:satMod val="400000"/>
                    </a:schemeClr>
                  </a:duotone>
                  <a:lum bright="-50000" contrast="60000"/>
                  <a:extLst>
                    <a:ext uri="{28A0092B-C50C-407E-A947-70E740481C1C}">
                      <a14:useLocalDpi xmlns:a14="http://schemas.microsoft.com/office/drawing/2010/main"/>
                    </a:ext>
                  </a:extLst>
                </a:blip>
                <a:stretch>
                  <a:fillRect/>
                </a:stretch>
              </p:blipFill>
              <p:spPr>
                <a:xfrm>
                  <a:off x="4593382" y="3600465"/>
                  <a:ext cx="262363" cy="249835"/>
                </a:xfrm>
                <a:prstGeom prst="rect">
                  <a:avLst/>
                </a:prstGeom>
              </p:spPr>
            </p:pic>
            <p:pic>
              <p:nvPicPr>
                <p:cNvPr id="146" name="Picture 145" descr="check.png"/>
                <p:cNvPicPr>
                  <a:picLocks noChangeAspect="1"/>
                </p:cNvPicPr>
                <p:nvPr/>
              </p:nvPicPr>
              <p:blipFill>
                <a:blip r:embed="rId12" cstate="screen">
                  <a:duotone>
                    <a:prstClr val="black"/>
                    <a:schemeClr val="accent3">
                      <a:tint val="45000"/>
                      <a:satMod val="400000"/>
                    </a:schemeClr>
                  </a:duotone>
                  <a:lum bright="-50000" contrast="60000"/>
                  <a:extLst>
                    <a:ext uri="{28A0092B-C50C-407E-A947-70E740481C1C}">
                      <a14:useLocalDpi xmlns:a14="http://schemas.microsoft.com/office/drawing/2010/main"/>
                    </a:ext>
                  </a:extLst>
                </a:blip>
                <a:stretch>
                  <a:fillRect/>
                </a:stretch>
              </p:blipFill>
              <p:spPr>
                <a:xfrm>
                  <a:off x="5204330" y="3600465"/>
                  <a:ext cx="262363" cy="249835"/>
                </a:xfrm>
                <a:prstGeom prst="rect">
                  <a:avLst/>
                </a:prstGeom>
              </p:spPr>
            </p:pic>
            <p:pic>
              <p:nvPicPr>
                <p:cNvPr id="147" name="Picture 146" descr="Computer Monitor.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52341" y="3663453"/>
                  <a:ext cx="316560" cy="324803"/>
                </a:xfrm>
                <a:prstGeom prst="rect">
                  <a:avLst/>
                </a:prstGeom>
              </p:spPr>
            </p:pic>
            <p:pic>
              <p:nvPicPr>
                <p:cNvPr id="148" name="Picture 147" descr="check.png"/>
                <p:cNvPicPr>
                  <a:picLocks noChangeAspect="1"/>
                </p:cNvPicPr>
                <p:nvPr/>
              </p:nvPicPr>
              <p:blipFill>
                <a:blip r:embed="rId12" cstate="screen">
                  <a:duotone>
                    <a:prstClr val="black"/>
                    <a:schemeClr val="accent3">
                      <a:tint val="45000"/>
                      <a:satMod val="400000"/>
                    </a:schemeClr>
                  </a:duotone>
                  <a:lum bright="-50000" contrast="60000"/>
                  <a:extLst>
                    <a:ext uri="{28A0092B-C50C-407E-A947-70E740481C1C}">
                      <a14:useLocalDpi xmlns:a14="http://schemas.microsoft.com/office/drawing/2010/main"/>
                    </a:ext>
                  </a:extLst>
                </a:blip>
                <a:stretch>
                  <a:fillRect/>
                </a:stretch>
              </p:blipFill>
              <p:spPr>
                <a:xfrm>
                  <a:off x="4886830" y="3600465"/>
                  <a:ext cx="262363" cy="249835"/>
                </a:xfrm>
                <a:prstGeom prst="rect">
                  <a:avLst/>
                </a:prstGeom>
              </p:spPr>
            </p:pic>
          </p:grpSp>
        </p:grpSp>
      </p:grpSp>
      <p:sp>
        <p:nvSpPr>
          <p:cNvPr id="149" name="Rectangle 148"/>
          <p:cNvSpPr/>
          <p:nvPr/>
        </p:nvSpPr>
        <p:spPr>
          <a:xfrm>
            <a:off x="1153415" y="2068690"/>
            <a:ext cx="3224463" cy="1132616"/>
          </a:xfrm>
          <a:prstGeom prst="rect">
            <a:avLst/>
          </a:prstGeom>
        </p:spPr>
        <p:txBody>
          <a:bodyPr wrap="square" lIns="91436" tIns="45719" rIns="91436" bIns="45719">
            <a:spAutoFit/>
          </a:bodyPr>
          <a:lstStyle/>
          <a:p>
            <a:pPr marL="400050" lvl="1" indent="-342900">
              <a:lnSpc>
                <a:spcPct val="90000"/>
              </a:lnSpc>
              <a:spcBef>
                <a:spcPts val="300"/>
              </a:spcBef>
              <a:spcAft>
                <a:spcPts val="300"/>
              </a:spcAft>
              <a:buClr>
                <a:srgbClr val="007EAE"/>
              </a:buClr>
              <a:buSzPct val="90000"/>
              <a:buBlip>
                <a:blip r:embed="rId13"/>
              </a:buBlip>
              <a:defRPr/>
            </a:pPr>
            <a:r>
              <a:rPr lang="en-US" sz="1600" dirty="0">
                <a:gradFill>
                  <a:gsLst>
                    <a:gs pos="0">
                      <a:schemeClr val="tx1"/>
                    </a:gs>
                    <a:gs pos="100000">
                      <a:schemeClr val="tx1"/>
                    </a:gs>
                  </a:gsLst>
                  <a:lin ang="5400000" scaled="0"/>
                </a:gradFill>
              </a:rPr>
              <a:t>Flexible </a:t>
            </a:r>
            <a:r>
              <a:rPr lang="en-US" sz="1600" dirty="0" smtClean="0">
                <a:gradFill>
                  <a:gsLst>
                    <a:gs pos="0">
                      <a:schemeClr val="tx1"/>
                    </a:gs>
                    <a:gs pos="100000">
                      <a:schemeClr val="tx1"/>
                    </a:gs>
                  </a:gsLst>
                  <a:lin ang="5400000" scaled="0"/>
                </a:gradFill>
              </a:rPr>
              <a:t>workspace </a:t>
            </a:r>
            <a:endParaRPr lang="en-US" sz="1600" dirty="0">
              <a:gradFill>
                <a:gsLst>
                  <a:gs pos="0">
                    <a:schemeClr val="tx1"/>
                  </a:gs>
                  <a:gs pos="100000">
                    <a:schemeClr val="tx1"/>
                  </a:gs>
                </a:gsLst>
                <a:lin ang="5400000" scaled="0"/>
              </a:gradFill>
            </a:endParaRPr>
          </a:p>
          <a:p>
            <a:pPr marL="400050" lvl="1" indent="-342900">
              <a:lnSpc>
                <a:spcPct val="90000"/>
              </a:lnSpc>
              <a:spcBef>
                <a:spcPts val="300"/>
              </a:spcBef>
              <a:spcAft>
                <a:spcPts val="300"/>
              </a:spcAft>
              <a:buClr>
                <a:srgbClr val="007EAE"/>
              </a:buClr>
              <a:buSzPct val="90000"/>
              <a:buBlip>
                <a:blip r:embed="rId13"/>
              </a:buBlip>
              <a:defRPr/>
            </a:pPr>
            <a:r>
              <a:rPr lang="en-US" sz="1600" dirty="0">
                <a:gradFill>
                  <a:gsLst>
                    <a:gs pos="0">
                      <a:schemeClr val="tx1"/>
                    </a:gs>
                    <a:gs pos="100000">
                      <a:schemeClr val="tx1"/>
                    </a:gs>
                  </a:gsLst>
                  <a:lin ang="5400000" scaled="0"/>
                </a:gradFill>
              </a:rPr>
              <a:t>Anywhere </a:t>
            </a:r>
            <a:r>
              <a:rPr lang="en-US" sz="1600" dirty="0" smtClean="0">
                <a:gradFill>
                  <a:gsLst>
                    <a:gs pos="0">
                      <a:schemeClr val="tx1"/>
                    </a:gs>
                    <a:gs pos="100000">
                      <a:schemeClr val="tx1"/>
                    </a:gs>
                  </a:gsLst>
                  <a:lin ang="5400000" scaled="0"/>
                </a:gradFill>
              </a:rPr>
              <a:t>productivity</a:t>
            </a:r>
            <a:endParaRPr lang="en-US" sz="1600" dirty="0">
              <a:gradFill>
                <a:gsLst>
                  <a:gs pos="0">
                    <a:schemeClr val="tx1"/>
                  </a:gs>
                  <a:gs pos="100000">
                    <a:schemeClr val="tx1"/>
                  </a:gs>
                </a:gsLst>
                <a:lin ang="5400000" scaled="0"/>
              </a:gradFill>
            </a:endParaRPr>
          </a:p>
          <a:p>
            <a:pPr marL="400050" lvl="1" indent="-342900">
              <a:lnSpc>
                <a:spcPct val="90000"/>
              </a:lnSpc>
              <a:spcBef>
                <a:spcPts val="300"/>
              </a:spcBef>
              <a:spcAft>
                <a:spcPts val="300"/>
              </a:spcAft>
              <a:buClr>
                <a:srgbClr val="007EAE"/>
              </a:buClr>
              <a:buSzPct val="90000"/>
              <a:buBlip>
                <a:blip r:embed="rId13"/>
              </a:buBlip>
              <a:defRPr/>
            </a:pPr>
            <a:r>
              <a:rPr lang="en-US" sz="1600" dirty="0">
                <a:gradFill>
                  <a:gsLst>
                    <a:gs pos="0">
                      <a:schemeClr val="tx1"/>
                    </a:gs>
                    <a:gs pos="100000">
                      <a:schemeClr val="tx1"/>
                    </a:gs>
                  </a:gsLst>
                  <a:lin ang="5400000" scaled="0"/>
                </a:gradFill>
              </a:rPr>
              <a:t>Maximize </a:t>
            </a:r>
            <a:r>
              <a:rPr lang="en-US" sz="1600" dirty="0" smtClean="0">
                <a:gradFill>
                  <a:gsLst>
                    <a:gs pos="0">
                      <a:schemeClr val="tx1"/>
                    </a:gs>
                    <a:gs pos="100000">
                      <a:schemeClr val="tx1"/>
                    </a:gs>
                  </a:gsLst>
                  <a:lin ang="5400000" scaled="0"/>
                </a:gradFill>
              </a:rPr>
              <a:t>hardware </a:t>
            </a:r>
            <a:r>
              <a:rPr lang="en-US" sz="1600" dirty="0">
                <a:gradFill>
                  <a:gsLst>
                    <a:gs pos="0">
                      <a:schemeClr val="tx1"/>
                    </a:gs>
                    <a:gs pos="100000">
                      <a:schemeClr val="tx1"/>
                    </a:gs>
                  </a:gsLst>
                  <a:lin ang="5400000" scaled="0"/>
                </a:gradFill>
              </a:rPr>
              <a:t/>
            </a:r>
            <a:br>
              <a:rPr lang="en-US" sz="1600" dirty="0">
                <a:gradFill>
                  <a:gsLst>
                    <a:gs pos="0">
                      <a:schemeClr val="tx1"/>
                    </a:gs>
                    <a:gs pos="100000">
                      <a:schemeClr val="tx1"/>
                    </a:gs>
                  </a:gsLst>
                  <a:lin ang="5400000" scaled="0"/>
                </a:gradFill>
              </a:rPr>
            </a:br>
            <a:r>
              <a:rPr lang="en-US" sz="1600" dirty="0" smtClean="0">
                <a:gradFill>
                  <a:gsLst>
                    <a:gs pos="0">
                      <a:schemeClr val="tx1"/>
                    </a:gs>
                    <a:gs pos="100000">
                      <a:schemeClr val="tx1"/>
                    </a:gs>
                  </a:gsLst>
                  <a:lin ang="5400000" scaled="0"/>
                </a:gradFill>
              </a:rPr>
              <a:t>investments</a:t>
            </a:r>
            <a:endParaRPr lang="en-US" sz="1600" dirty="0">
              <a:gradFill>
                <a:gsLst>
                  <a:gs pos="0">
                    <a:schemeClr val="tx1"/>
                  </a:gs>
                  <a:gs pos="100000">
                    <a:schemeClr val="tx1"/>
                  </a:gs>
                </a:gsLst>
                <a:lin ang="5400000" scaled="0"/>
              </a:gradFill>
            </a:endParaRPr>
          </a:p>
        </p:txBody>
      </p:sp>
      <p:sp>
        <p:nvSpPr>
          <p:cNvPr id="151" name="Rectangle 150"/>
          <p:cNvSpPr/>
          <p:nvPr/>
        </p:nvSpPr>
        <p:spPr>
          <a:xfrm>
            <a:off x="4606501" y="6231762"/>
            <a:ext cx="4191000" cy="612473"/>
          </a:xfrm>
          <a:prstGeom prst="rect">
            <a:avLst/>
          </a:prstGeom>
        </p:spPr>
        <p:txBody>
          <a:bodyPr wrap="square" lIns="91436" tIns="45719" rIns="91436" bIns="45719">
            <a:spAutoFit/>
          </a:bodyPr>
          <a:lstStyle/>
          <a:p>
            <a:pPr marL="400050" lvl="1" indent="-342900">
              <a:lnSpc>
                <a:spcPct val="90000"/>
              </a:lnSpc>
              <a:spcBef>
                <a:spcPts val="300"/>
              </a:spcBef>
              <a:spcAft>
                <a:spcPts val="300"/>
              </a:spcAft>
              <a:buClr>
                <a:srgbClr val="007EAE"/>
              </a:buClr>
              <a:buSzPct val="90000"/>
              <a:buBlip>
                <a:blip r:embed="rId13"/>
              </a:buBlip>
              <a:defRPr/>
            </a:pPr>
            <a:r>
              <a:rPr lang="en-US" sz="1600" dirty="0" smtClean="0">
                <a:gradFill>
                  <a:gsLst>
                    <a:gs pos="0">
                      <a:schemeClr val="tx1"/>
                    </a:gs>
                    <a:gs pos="100000">
                      <a:schemeClr val="tx1"/>
                    </a:gs>
                  </a:gsLst>
                  <a:lin ang="5400000" scaled="0"/>
                </a:gradFill>
              </a:rPr>
              <a:t>Accelerate deployment</a:t>
            </a:r>
            <a:endParaRPr lang="en-US" sz="1600" dirty="0">
              <a:gradFill>
                <a:gsLst>
                  <a:gs pos="0">
                    <a:schemeClr val="tx1"/>
                  </a:gs>
                  <a:gs pos="100000">
                    <a:schemeClr val="tx1"/>
                  </a:gs>
                </a:gsLst>
                <a:lin ang="5400000" scaled="0"/>
              </a:gradFill>
            </a:endParaRPr>
          </a:p>
          <a:p>
            <a:pPr marL="400050" lvl="1" indent="-342900">
              <a:lnSpc>
                <a:spcPct val="90000"/>
              </a:lnSpc>
              <a:spcBef>
                <a:spcPts val="300"/>
              </a:spcBef>
              <a:spcAft>
                <a:spcPts val="300"/>
              </a:spcAft>
              <a:buClr>
                <a:srgbClr val="007EAE"/>
              </a:buClr>
              <a:buSzPct val="90000"/>
              <a:buBlip>
                <a:blip r:embed="rId13"/>
              </a:buBlip>
              <a:defRPr/>
            </a:pPr>
            <a:r>
              <a:rPr lang="en-US" sz="1600" dirty="0" smtClean="0">
                <a:gradFill>
                  <a:gsLst>
                    <a:gs pos="0">
                      <a:schemeClr val="tx1"/>
                    </a:gs>
                    <a:gs pos="100000">
                      <a:schemeClr val="tx1"/>
                    </a:gs>
                  </a:gsLst>
                  <a:lin ang="5400000" scaled="0"/>
                </a:gradFill>
              </a:rPr>
              <a:t>Centralized </a:t>
            </a:r>
            <a:r>
              <a:rPr lang="en-US" sz="1600" dirty="0">
                <a:gradFill>
                  <a:gsLst>
                    <a:gs pos="0">
                      <a:schemeClr val="tx1"/>
                    </a:gs>
                    <a:gs pos="100000">
                      <a:schemeClr val="tx1"/>
                    </a:gs>
                  </a:gsLst>
                  <a:lin ang="5400000" scaled="0"/>
                </a:gradFill>
              </a:rPr>
              <a:t>and </a:t>
            </a:r>
            <a:r>
              <a:rPr lang="en-US" sz="1600" dirty="0" smtClean="0">
                <a:gradFill>
                  <a:gsLst>
                    <a:gs pos="0">
                      <a:schemeClr val="tx1"/>
                    </a:gs>
                    <a:gs pos="100000">
                      <a:schemeClr val="tx1"/>
                    </a:gs>
                  </a:gsLst>
                  <a:lin ang="5400000" scaled="0"/>
                </a:gradFill>
              </a:rPr>
              <a:t>unified infrastructure</a:t>
            </a:r>
            <a:endParaRPr lang="en-US" sz="1600" dirty="0">
              <a:gradFill>
                <a:gsLst>
                  <a:gs pos="0">
                    <a:schemeClr val="tx1"/>
                  </a:gs>
                  <a:gs pos="100000">
                    <a:schemeClr val="tx1"/>
                  </a:gs>
                </a:gsLst>
                <a:lin ang="5400000" scaled="0"/>
              </a:gradFill>
            </a:endParaRPr>
          </a:p>
        </p:txBody>
      </p:sp>
      <p:grpSp>
        <p:nvGrpSpPr>
          <p:cNvPr id="13" name="Group 169"/>
          <p:cNvGrpSpPr/>
          <p:nvPr/>
        </p:nvGrpSpPr>
        <p:grpSpPr>
          <a:xfrm>
            <a:off x="8789953" y="1752597"/>
            <a:ext cx="3073178" cy="3542931"/>
            <a:chOff x="6824302" y="1563269"/>
            <a:chExt cx="3073178" cy="3542931"/>
          </a:xfrm>
        </p:grpSpPr>
        <p:pic>
          <p:nvPicPr>
            <p:cNvPr id="171" name="Picture 170" descr="vertical blue glow.png"/>
            <p:cNvPicPr>
              <a:picLocks noChangeAspect="1"/>
            </p:cNvPicPr>
            <p:nvPr/>
          </p:nvPicPr>
          <p:blipFill>
            <a:blip r:embed="rId8">
              <a:alphaModFix amt="60000"/>
            </a:blip>
            <a:stretch>
              <a:fillRect/>
            </a:stretch>
          </p:blipFill>
          <p:spPr>
            <a:xfrm>
              <a:off x="7091449" y="1563269"/>
              <a:ext cx="1666701" cy="3542931"/>
            </a:xfrm>
            <a:prstGeom prst="rect">
              <a:avLst/>
            </a:prstGeom>
          </p:spPr>
        </p:pic>
        <p:sp>
          <p:nvSpPr>
            <p:cNvPr id="172" name="Rectangle 171"/>
            <p:cNvSpPr/>
            <p:nvPr/>
          </p:nvSpPr>
          <p:spPr>
            <a:xfrm>
              <a:off x="6824302" y="1878689"/>
              <a:ext cx="3073178" cy="612475"/>
            </a:xfrm>
            <a:prstGeom prst="rect">
              <a:avLst/>
            </a:prstGeom>
          </p:spPr>
          <p:txBody>
            <a:bodyPr wrap="square">
              <a:spAutoFit/>
            </a:bodyPr>
            <a:lstStyle/>
            <a:p>
              <a:pPr marL="400050" lvl="1" indent="-342900">
                <a:lnSpc>
                  <a:spcPct val="90000"/>
                </a:lnSpc>
                <a:spcBef>
                  <a:spcPts val="300"/>
                </a:spcBef>
                <a:spcAft>
                  <a:spcPts val="300"/>
                </a:spcAft>
                <a:buClr>
                  <a:srgbClr val="007EAE"/>
                </a:buClr>
                <a:buSzPct val="90000"/>
                <a:buBlip>
                  <a:blip r:embed="rId13"/>
                </a:buBlip>
                <a:defRPr/>
              </a:pPr>
              <a:r>
                <a:rPr lang="en-US" sz="1600" dirty="0">
                  <a:gradFill>
                    <a:gsLst>
                      <a:gs pos="0">
                        <a:schemeClr val="tx1"/>
                      </a:gs>
                      <a:gs pos="100000">
                        <a:schemeClr val="tx1"/>
                      </a:gs>
                    </a:gsLst>
                    <a:lin ang="5400000" scaled="0"/>
                  </a:gradFill>
                </a:rPr>
                <a:t>Secure </a:t>
              </a:r>
              <a:r>
                <a:rPr lang="en-US" sz="1600" dirty="0" smtClean="0">
                  <a:gradFill>
                    <a:gsLst>
                      <a:gs pos="0">
                        <a:schemeClr val="tx1"/>
                      </a:gs>
                      <a:gs pos="100000">
                        <a:schemeClr val="tx1"/>
                      </a:gs>
                    </a:gsLst>
                    <a:lin ang="5400000" scaled="0"/>
                  </a:gradFill>
                </a:rPr>
                <a:t>corporate data</a:t>
              </a:r>
              <a:endParaRPr lang="en-US" sz="1600" dirty="0">
                <a:gradFill>
                  <a:gsLst>
                    <a:gs pos="0">
                      <a:schemeClr val="tx1"/>
                    </a:gs>
                    <a:gs pos="100000">
                      <a:schemeClr val="tx1"/>
                    </a:gs>
                  </a:gsLst>
                  <a:lin ang="5400000" scaled="0"/>
                </a:gradFill>
              </a:endParaRPr>
            </a:p>
            <a:p>
              <a:pPr marL="400050" lvl="1" indent="-342900">
                <a:lnSpc>
                  <a:spcPct val="90000"/>
                </a:lnSpc>
                <a:spcBef>
                  <a:spcPts val="300"/>
                </a:spcBef>
                <a:spcAft>
                  <a:spcPts val="300"/>
                </a:spcAft>
                <a:buClr>
                  <a:srgbClr val="007EAE"/>
                </a:buClr>
                <a:buSzPct val="90000"/>
                <a:buBlip>
                  <a:blip r:embed="rId13"/>
                </a:buBlip>
                <a:defRPr/>
              </a:pPr>
              <a:r>
                <a:rPr lang="en-US" sz="1600" dirty="0">
                  <a:gradFill>
                    <a:gsLst>
                      <a:gs pos="0">
                        <a:schemeClr val="tx1"/>
                      </a:gs>
                      <a:gs pos="100000">
                        <a:schemeClr val="tx1"/>
                      </a:gs>
                    </a:gsLst>
                    <a:lin ang="5400000" scaled="0"/>
                  </a:gradFill>
                </a:rPr>
                <a:t>Avoid </a:t>
              </a:r>
              <a:r>
                <a:rPr lang="en-US" sz="1600" dirty="0" smtClean="0">
                  <a:gradFill>
                    <a:gsLst>
                      <a:gs pos="0">
                        <a:schemeClr val="tx1"/>
                      </a:gs>
                      <a:gs pos="100000">
                        <a:schemeClr val="tx1"/>
                      </a:gs>
                    </a:gsLst>
                    <a:lin ang="5400000" scaled="0"/>
                  </a:gradFill>
                </a:rPr>
                <a:t>business disruptions</a:t>
              </a:r>
              <a:endParaRPr lang="en-US" sz="1600" dirty="0">
                <a:gradFill>
                  <a:gsLst>
                    <a:gs pos="0">
                      <a:schemeClr val="tx1"/>
                    </a:gs>
                    <a:gs pos="100000">
                      <a:schemeClr val="tx1"/>
                    </a:gs>
                  </a:gsLst>
                  <a:lin ang="5400000" scaled="0"/>
                </a:gradFill>
              </a:endParaRPr>
            </a:p>
          </p:txBody>
        </p:sp>
      </p:grpSp>
      <p:sp>
        <p:nvSpPr>
          <p:cNvPr id="2" name="Oval 1"/>
          <p:cNvSpPr/>
          <p:nvPr/>
        </p:nvSpPr>
        <p:spPr bwMode="auto">
          <a:xfrm>
            <a:off x="6101629" y="4131683"/>
            <a:ext cx="216568" cy="216568"/>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lnSpc>
                <a:spcPct val="90000"/>
              </a:lnSpc>
            </a:pPr>
            <a:endParaRPr lang="en-US"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6968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4000"/>
                                        <p:tgtEl>
                                          <p:spTgt spid="10"/>
                                        </p:tgtEl>
                                        <p:attrNameLst>
                                          <p:attrName>style.opacity</p:attrName>
                                        </p:attrNameLst>
                                      </p:cBhvr>
                                      <p:to>
                                        <p:strVal val="0.25"/>
                                      </p:to>
                                    </p:set>
                                    <p:animEffect filter="image" prLst="opacity: 0.25">
                                      <p:cBhvr rctx="IE">
                                        <p:cTn id="7" dur="4000"/>
                                        <p:tgtEl>
                                          <p:spTgt spid="10"/>
                                        </p:tgtEl>
                                      </p:cBhvr>
                                    </p:animEffect>
                                  </p:childTnLst>
                                </p:cTn>
                              </p:par>
                              <p:par>
                                <p:cTn id="8" presetID="9" presetClass="emph" presetSubtype="0" nodeType="withEffect">
                                  <p:stCondLst>
                                    <p:cond delay="0"/>
                                  </p:stCondLst>
                                  <p:childTnLst>
                                    <p:set>
                                      <p:cBhvr rctx="PPT">
                                        <p:cTn id="9" dur="4000"/>
                                        <p:tgtEl>
                                          <p:spTgt spid="8"/>
                                        </p:tgtEl>
                                        <p:attrNameLst>
                                          <p:attrName>style.opacity</p:attrName>
                                        </p:attrNameLst>
                                      </p:cBhvr>
                                      <p:to>
                                        <p:strVal val="0.25"/>
                                      </p:to>
                                    </p:set>
                                    <p:animEffect filter="image" prLst="opacity: 0.25">
                                      <p:cBhvr rctx="IE">
                                        <p:cTn id="10" dur="4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49">
                                            <p:txEl>
                                              <p:pRg st="0" end="0"/>
                                            </p:txEl>
                                          </p:spTgt>
                                        </p:tgtEl>
                                        <p:attrNameLst>
                                          <p:attrName>style.visibility</p:attrName>
                                        </p:attrNameLst>
                                      </p:cBhvr>
                                      <p:to>
                                        <p:strVal val="visible"/>
                                      </p:to>
                                    </p:set>
                                    <p:animEffect transition="in" filter="fade">
                                      <p:cBhvr>
                                        <p:cTn id="13" dur="500"/>
                                        <p:tgtEl>
                                          <p:spTgt spid="14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9">
                                            <p:txEl>
                                              <p:pRg st="1" end="1"/>
                                            </p:txEl>
                                          </p:spTgt>
                                        </p:tgtEl>
                                        <p:attrNameLst>
                                          <p:attrName>style.visibility</p:attrName>
                                        </p:attrNameLst>
                                      </p:cBhvr>
                                      <p:to>
                                        <p:strVal val="visible"/>
                                      </p:to>
                                    </p:set>
                                    <p:animEffect transition="in" filter="fade">
                                      <p:cBhvr>
                                        <p:cTn id="16" dur="500"/>
                                        <p:tgtEl>
                                          <p:spTgt spid="149">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49">
                                            <p:txEl>
                                              <p:pRg st="2" end="2"/>
                                            </p:txEl>
                                          </p:spTgt>
                                        </p:tgtEl>
                                        <p:attrNameLst>
                                          <p:attrName>style.visibility</p:attrName>
                                        </p:attrNameLst>
                                      </p:cBhvr>
                                      <p:to>
                                        <p:strVal val="visible"/>
                                      </p:to>
                                    </p:set>
                                    <p:animEffect transition="in" filter="fade">
                                      <p:cBhvr>
                                        <p:cTn id="19" dur="500"/>
                                        <p:tgtEl>
                                          <p:spTgt spid="149">
                                            <p:txEl>
                                              <p:pRg st="2" end="2"/>
                                            </p:txEl>
                                          </p:spTgt>
                                        </p:tgtEl>
                                      </p:cBhvr>
                                    </p:animEffect>
                                  </p:childTnLst>
                                </p:cTn>
                              </p:par>
                              <p:par>
                                <p:cTn id="20" presetID="9" presetClass="emph" presetSubtype="0" nodeType="withEffect">
                                  <p:stCondLst>
                                    <p:cond delay="4000"/>
                                  </p:stCondLst>
                                  <p:childTnLst>
                                    <p:set>
                                      <p:cBhvr rctx="PPT">
                                        <p:cTn id="21" dur="4000"/>
                                        <p:tgtEl>
                                          <p:spTgt spid="10"/>
                                        </p:tgtEl>
                                        <p:attrNameLst>
                                          <p:attrName>style.opacity</p:attrName>
                                        </p:attrNameLst>
                                      </p:cBhvr>
                                      <p:to>
                                        <p:strVal val="0.25"/>
                                      </p:to>
                                    </p:set>
                                    <p:animEffect filter="image" prLst="opacity: 0.25">
                                      <p:cBhvr rctx="IE">
                                        <p:cTn id="22" dur="4000"/>
                                        <p:tgtEl>
                                          <p:spTgt spid="10"/>
                                        </p:tgtEl>
                                      </p:cBhvr>
                                    </p:animEffect>
                                  </p:childTnLst>
                                </p:cTn>
                              </p:par>
                              <p:par>
                                <p:cTn id="23" presetID="9" presetClass="emph" presetSubtype="0" grpId="0" nodeType="withEffect">
                                  <p:stCondLst>
                                    <p:cond delay="4000"/>
                                  </p:stCondLst>
                                  <p:endCondLst>
                                    <p:cond evt="onNext" delay="0">
                                      <p:tgtEl>
                                        <p:sldTgt/>
                                      </p:tgtEl>
                                    </p:cond>
                                  </p:endCondLst>
                                  <p:childTnLst>
                                    <p:set>
                                      <p:cBhvr rctx="PPT">
                                        <p:cTn id="24" dur="indefinite"/>
                                        <p:tgtEl>
                                          <p:spTgt spid="149">
                                            <p:txEl>
                                              <p:pRg st="0" end="0"/>
                                            </p:txEl>
                                          </p:spTgt>
                                        </p:tgtEl>
                                        <p:attrNameLst>
                                          <p:attrName>style.opacity</p:attrName>
                                        </p:attrNameLst>
                                      </p:cBhvr>
                                      <p:to>
                                        <p:strVal val="0.5"/>
                                      </p:to>
                                    </p:set>
                                    <p:animEffect filter="image" prLst="opacity: 0.5">
                                      <p:cBhvr rctx="IE">
                                        <p:cTn id="25" dur="indefinite"/>
                                        <p:tgtEl>
                                          <p:spTgt spid="149">
                                            <p:txEl>
                                              <p:pRg st="0" end="0"/>
                                            </p:txEl>
                                          </p:spTgt>
                                        </p:tgtEl>
                                      </p:cBhvr>
                                    </p:animEffect>
                                  </p:childTnLst>
                                </p:cTn>
                              </p:par>
                              <p:par>
                                <p:cTn id="26" presetID="9" presetClass="emph" presetSubtype="0" grpId="0" nodeType="withEffect">
                                  <p:stCondLst>
                                    <p:cond delay="4000"/>
                                  </p:stCondLst>
                                  <p:endCondLst>
                                    <p:cond evt="onNext" delay="0">
                                      <p:tgtEl>
                                        <p:sldTgt/>
                                      </p:tgtEl>
                                    </p:cond>
                                  </p:endCondLst>
                                  <p:childTnLst>
                                    <p:set>
                                      <p:cBhvr rctx="PPT">
                                        <p:cTn id="27" dur="indefinite"/>
                                        <p:tgtEl>
                                          <p:spTgt spid="149">
                                            <p:txEl>
                                              <p:pRg st="1" end="1"/>
                                            </p:txEl>
                                          </p:spTgt>
                                        </p:tgtEl>
                                        <p:attrNameLst>
                                          <p:attrName>style.opacity</p:attrName>
                                        </p:attrNameLst>
                                      </p:cBhvr>
                                      <p:to>
                                        <p:strVal val="0.5"/>
                                      </p:to>
                                    </p:set>
                                    <p:animEffect filter="image" prLst="opacity: 0.5">
                                      <p:cBhvr rctx="IE">
                                        <p:cTn id="28" dur="indefinite"/>
                                        <p:tgtEl>
                                          <p:spTgt spid="149">
                                            <p:txEl>
                                              <p:pRg st="1" end="1"/>
                                            </p:txEl>
                                          </p:spTgt>
                                        </p:tgtEl>
                                      </p:cBhvr>
                                    </p:animEffect>
                                  </p:childTnLst>
                                </p:cTn>
                              </p:par>
                              <p:par>
                                <p:cTn id="29" presetID="9" presetClass="emph" presetSubtype="0" grpId="0" nodeType="withEffect">
                                  <p:stCondLst>
                                    <p:cond delay="4000"/>
                                  </p:stCondLst>
                                  <p:endCondLst>
                                    <p:cond evt="onNext" delay="0">
                                      <p:tgtEl>
                                        <p:sldTgt/>
                                      </p:tgtEl>
                                    </p:cond>
                                  </p:endCondLst>
                                  <p:childTnLst>
                                    <p:set>
                                      <p:cBhvr rctx="PPT">
                                        <p:cTn id="30" dur="indefinite"/>
                                        <p:tgtEl>
                                          <p:spTgt spid="149">
                                            <p:txEl>
                                              <p:pRg st="2" end="2"/>
                                            </p:txEl>
                                          </p:spTgt>
                                        </p:tgtEl>
                                        <p:attrNameLst>
                                          <p:attrName>style.opacity</p:attrName>
                                        </p:attrNameLst>
                                      </p:cBhvr>
                                      <p:to>
                                        <p:strVal val="0.5"/>
                                      </p:to>
                                    </p:set>
                                    <p:animEffect filter="image" prLst="opacity: 0.5">
                                      <p:cBhvr rctx="IE">
                                        <p:cTn id="31" dur="indefinite"/>
                                        <p:tgtEl>
                                          <p:spTgt spid="149">
                                            <p:txEl>
                                              <p:pRg st="2" end="2"/>
                                            </p:txEl>
                                          </p:spTgt>
                                        </p:tgtEl>
                                      </p:cBhvr>
                                    </p:animEffect>
                                  </p:childTnLst>
                                </p:cTn>
                              </p:par>
                              <p:par>
                                <p:cTn id="32" presetID="9" presetClass="emph" presetSubtype="0" nodeType="withEffect">
                                  <p:stCondLst>
                                    <p:cond delay="4000"/>
                                  </p:stCondLst>
                                  <p:childTnLst>
                                    <p:set>
                                      <p:cBhvr rctx="PPT">
                                        <p:cTn id="33" dur="4000"/>
                                        <p:tgtEl>
                                          <p:spTgt spid="6"/>
                                        </p:tgtEl>
                                        <p:attrNameLst>
                                          <p:attrName>style.opacity</p:attrName>
                                        </p:attrNameLst>
                                      </p:cBhvr>
                                      <p:to>
                                        <p:strVal val="0.5"/>
                                      </p:to>
                                    </p:set>
                                    <p:animEffect filter="image" prLst="opacity: 0.5">
                                      <p:cBhvr rctx="IE">
                                        <p:cTn id="34" dur="4000"/>
                                        <p:tgtEl>
                                          <p:spTgt spid="6"/>
                                        </p:tgtEl>
                                      </p:cBhvr>
                                    </p:animEffect>
                                  </p:childTnLst>
                                </p:cTn>
                              </p:par>
                              <p:par>
                                <p:cTn id="35" presetID="63" presetClass="path" presetSubtype="0" accel="50000" decel="50000" fill="hold" nodeType="withEffect">
                                  <p:stCondLst>
                                    <p:cond delay="4000"/>
                                  </p:stCondLst>
                                  <p:childTnLst>
                                    <p:animMotion origin="layout" path="M -8.33333E-7 -4.69136E-6 L 0.00903 -4.69136E-6 " pathEditMode="relative" rAng="0" ptsTypes="AA">
                                      <p:cBhvr>
                                        <p:cTn id="36" dur="1000" fill="hold"/>
                                        <p:tgtEl>
                                          <p:spTgt spid="6"/>
                                        </p:tgtEl>
                                        <p:attrNameLst>
                                          <p:attrName>ppt_x</p:attrName>
                                          <p:attrName>ppt_y</p:attrName>
                                        </p:attrNameLst>
                                      </p:cBhvr>
                                      <p:rCtr x="451" y="0"/>
                                    </p:animMotion>
                                  </p:childTnLst>
                                </p:cTn>
                              </p:par>
                              <p:par>
                                <p:cTn id="37" presetID="35" presetClass="path" presetSubtype="0" accel="50000" decel="50000" fill="hold" nodeType="withEffect">
                                  <p:stCondLst>
                                    <p:cond delay="4000"/>
                                  </p:stCondLst>
                                  <p:childTnLst>
                                    <p:animMotion origin="layout" path="M 4.44444E-6 -3.58025E-6 L -0.00955 -3.58025E-6 " pathEditMode="relative" rAng="0" ptsTypes="AA">
                                      <p:cBhvr>
                                        <p:cTn id="38" dur="1000" fill="hold"/>
                                        <p:tgtEl>
                                          <p:spTgt spid="8"/>
                                        </p:tgtEl>
                                        <p:attrNameLst>
                                          <p:attrName>ppt_x</p:attrName>
                                          <p:attrName>ppt_y</p:attrName>
                                        </p:attrNameLst>
                                      </p:cBhvr>
                                      <p:rCtr x="-486" y="0"/>
                                    </p:animMotion>
                                  </p:childTnLst>
                                </p:cTn>
                              </p:par>
                              <p:par>
                                <p:cTn id="39" presetID="10" presetClass="entr" presetSubtype="0" fill="hold" nodeType="withEffect">
                                  <p:stCondLst>
                                    <p:cond delay="40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par>
                          <p:cTn id="42" fill="hold">
                            <p:stCondLst>
                              <p:cond delay="8000"/>
                            </p:stCondLst>
                            <p:childTnLst>
                              <p:par>
                                <p:cTn id="43" presetID="64" presetClass="path" presetSubtype="0" accel="50000" decel="50000" fill="hold" nodeType="afterEffect">
                                  <p:stCondLst>
                                    <p:cond delay="0"/>
                                  </p:stCondLst>
                                  <p:childTnLst>
                                    <p:animMotion origin="layout" path="M -8.33333E-7 -9.87654E-7 L -8.33333E-7 -0.02407 " pathEditMode="relative" rAng="0" ptsTypes="AA">
                                      <p:cBhvr>
                                        <p:cTn id="44" dur="1000" fill="hold"/>
                                        <p:tgtEl>
                                          <p:spTgt spid="10"/>
                                        </p:tgtEl>
                                        <p:attrNameLst>
                                          <p:attrName>ppt_x</p:attrName>
                                          <p:attrName>ppt_y</p:attrName>
                                        </p:attrNameLst>
                                      </p:cBhvr>
                                      <p:rCtr x="0" y="-1204"/>
                                    </p:animMotion>
                                  </p:childTnLst>
                                </p:cTn>
                              </p:par>
                              <p:par>
                                <p:cTn id="45" presetID="9" presetClass="emph" presetSubtype="0" grpId="1" nodeType="withEffect">
                                  <p:stCondLst>
                                    <p:cond delay="0"/>
                                  </p:stCondLst>
                                  <p:endCondLst>
                                    <p:cond evt="onNext" delay="0">
                                      <p:tgtEl>
                                        <p:sldTgt/>
                                      </p:tgtEl>
                                    </p:cond>
                                  </p:endCondLst>
                                  <p:childTnLst>
                                    <p:set>
                                      <p:cBhvr rctx="PPT">
                                        <p:cTn id="46" dur="indefinite"/>
                                        <p:tgtEl>
                                          <p:spTgt spid="149">
                                            <p:txEl>
                                              <p:pRg st="0" end="0"/>
                                            </p:txEl>
                                          </p:spTgt>
                                        </p:tgtEl>
                                        <p:attrNameLst>
                                          <p:attrName>style.opacity</p:attrName>
                                        </p:attrNameLst>
                                      </p:cBhvr>
                                      <p:to>
                                        <p:strVal val="0.5"/>
                                      </p:to>
                                    </p:set>
                                    <p:animEffect filter="image" prLst="opacity: 0.5">
                                      <p:cBhvr rctx="IE">
                                        <p:cTn id="47" dur="indefinite"/>
                                        <p:tgtEl>
                                          <p:spTgt spid="149">
                                            <p:txEl>
                                              <p:pRg st="0" end="0"/>
                                            </p:txEl>
                                          </p:spTgt>
                                        </p:tgtEl>
                                      </p:cBhvr>
                                    </p:animEffect>
                                  </p:childTnLst>
                                </p:cTn>
                              </p:par>
                              <p:par>
                                <p:cTn id="48" presetID="9" presetClass="emph" presetSubtype="0" grpId="1" nodeType="withEffect">
                                  <p:stCondLst>
                                    <p:cond delay="0"/>
                                  </p:stCondLst>
                                  <p:endCondLst>
                                    <p:cond evt="onNext" delay="0">
                                      <p:tgtEl>
                                        <p:sldTgt/>
                                      </p:tgtEl>
                                    </p:cond>
                                  </p:endCondLst>
                                  <p:childTnLst>
                                    <p:set>
                                      <p:cBhvr rctx="PPT">
                                        <p:cTn id="49" dur="indefinite"/>
                                        <p:tgtEl>
                                          <p:spTgt spid="149">
                                            <p:txEl>
                                              <p:pRg st="1" end="1"/>
                                            </p:txEl>
                                          </p:spTgt>
                                        </p:tgtEl>
                                        <p:attrNameLst>
                                          <p:attrName>style.opacity</p:attrName>
                                        </p:attrNameLst>
                                      </p:cBhvr>
                                      <p:to>
                                        <p:strVal val="0.5"/>
                                      </p:to>
                                    </p:set>
                                    <p:animEffect filter="image" prLst="opacity: 0.5">
                                      <p:cBhvr rctx="IE">
                                        <p:cTn id="50" dur="indefinite"/>
                                        <p:tgtEl>
                                          <p:spTgt spid="149">
                                            <p:txEl>
                                              <p:pRg st="1" end="1"/>
                                            </p:txEl>
                                          </p:spTgt>
                                        </p:tgtEl>
                                      </p:cBhvr>
                                    </p:animEffect>
                                  </p:childTnLst>
                                </p:cTn>
                              </p:par>
                              <p:par>
                                <p:cTn id="51" presetID="9" presetClass="emph" presetSubtype="0" grpId="1" nodeType="withEffect">
                                  <p:stCondLst>
                                    <p:cond delay="0"/>
                                  </p:stCondLst>
                                  <p:endCondLst>
                                    <p:cond evt="onNext" delay="0">
                                      <p:tgtEl>
                                        <p:sldTgt/>
                                      </p:tgtEl>
                                    </p:cond>
                                  </p:endCondLst>
                                  <p:childTnLst>
                                    <p:set>
                                      <p:cBhvr rctx="PPT">
                                        <p:cTn id="52" dur="indefinite"/>
                                        <p:tgtEl>
                                          <p:spTgt spid="149">
                                            <p:txEl>
                                              <p:pRg st="2" end="2"/>
                                            </p:txEl>
                                          </p:spTgt>
                                        </p:tgtEl>
                                        <p:attrNameLst>
                                          <p:attrName>style.opacity</p:attrName>
                                        </p:attrNameLst>
                                      </p:cBhvr>
                                      <p:to>
                                        <p:strVal val="0.5"/>
                                      </p:to>
                                    </p:set>
                                    <p:animEffect filter="image" prLst="opacity: 0.5">
                                      <p:cBhvr rctx="IE">
                                        <p:cTn id="53" dur="indefinite"/>
                                        <p:tgtEl>
                                          <p:spTgt spid="149">
                                            <p:txEl>
                                              <p:pRg st="2" end="2"/>
                                            </p:txEl>
                                          </p:spTgt>
                                        </p:tgtEl>
                                      </p:cBhvr>
                                    </p:animEffect>
                                  </p:childTnLst>
                                </p:cTn>
                              </p:par>
                              <p:par>
                                <p:cTn id="54" presetID="9" presetClass="emph" presetSubtype="0" nodeType="withEffect">
                                  <p:stCondLst>
                                    <p:cond delay="0"/>
                                  </p:stCondLst>
                                  <p:childTnLst>
                                    <p:set>
                                      <p:cBhvr rctx="PPT">
                                        <p:cTn id="55" dur="5000"/>
                                        <p:tgtEl>
                                          <p:spTgt spid="6"/>
                                        </p:tgtEl>
                                        <p:attrNameLst>
                                          <p:attrName>style.opacity</p:attrName>
                                        </p:attrNameLst>
                                      </p:cBhvr>
                                      <p:to>
                                        <p:strVal val="0.5"/>
                                      </p:to>
                                    </p:set>
                                    <p:animEffect filter="image" prLst="opacity: 0.5">
                                      <p:cBhvr rctx="IE">
                                        <p:cTn id="56" dur="5000"/>
                                        <p:tgtEl>
                                          <p:spTgt spid="6"/>
                                        </p:tgtEl>
                                      </p:cBhvr>
                                    </p:animEffect>
                                  </p:childTnLst>
                                </p:cTn>
                              </p:par>
                              <p:par>
                                <p:cTn id="57" presetID="9" presetClass="emph" presetSubtype="0" nodeType="withEffect">
                                  <p:stCondLst>
                                    <p:cond delay="0"/>
                                  </p:stCondLst>
                                  <p:childTnLst>
                                    <p:set>
                                      <p:cBhvr rctx="PPT">
                                        <p:cTn id="58" dur="5000"/>
                                        <p:tgtEl>
                                          <p:spTgt spid="8"/>
                                        </p:tgtEl>
                                        <p:attrNameLst>
                                          <p:attrName>style.opacity</p:attrName>
                                        </p:attrNameLst>
                                      </p:cBhvr>
                                      <p:to>
                                        <p:strVal val="0.5"/>
                                      </p:to>
                                    </p:set>
                                    <p:animEffect filter="image" prLst="opacity: 0.5">
                                      <p:cBhvr rctx="IE">
                                        <p:cTn id="59" dur="5000"/>
                                        <p:tgtEl>
                                          <p:spTgt spid="8"/>
                                        </p:tgtEl>
                                      </p:cBhvr>
                                    </p:animEffect>
                                  </p:childTnLst>
                                </p:cTn>
                              </p:par>
                              <p:par>
                                <p:cTn id="60" presetID="9" presetClass="emph" presetSubtype="0" nodeType="withEffect">
                                  <p:stCondLst>
                                    <p:cond delay="0"/>
                                  </p:stCondLst>
                                  <p:endCondLst>
                                    <p:cond evt="onNext" delay="0">
                                      <p:tgtEl>
                                        <p:sldTgt/>
                                      </p:tgtEl>
                                    </p:cond>
                                  </p:endCondLst>
                                  <p:childTnLst>
                                    <p:set>
                                      <p:cBhvr rctx="PPT">
                                        <p:cTn id="61" dur="indefinite"/>
                                        <p:tgtEl>
                                          <p:spTgt spid="13"/>
                                        </p:tgtEl>
                                        <p:attrNameLst>
                                          <p:attrName>style.opacity</p:attrName>
                                        </p:attrNameLst>
                                      </p:cBhvr>
                                      <p:to>
                                        <p:strVal val="0.5"/>
                                      </p:to>
                                    </p:set>
                                    <p:animEffect filter="image" prLst="opacity: 0.5">
                                      <p:cBhvr rctx="IE">
                                        <p:cTn id="62" dur="indefinite"/>
                                        <p:tgtEl>
                                          <p:spTgt spid="13"/>
                                        </p:tgtEl>
                                      </p:cBhvr>
                                    </p:animEffect>
                                  </p:childTnLst>
                                </p:cTn>
                              </p:par>
                              <p:par>
                                <p:cTn id="63" presetID="10" presetClass="entr" presetSubtype="0" fill="hold" grpId="0" nodeType="withEffect">
                                  <p:stCondLst>
                                    <p:cond delay="1000"/>
                                  </p:stCondLst>
                                  <p:childTnLst>
                                    <p:set>
                                      <p:cBhvr>
                                        <p:cTn id="64" dur="1" fill="hold">
                                          <p:stCondLst>
                                            <p:cond delay="0"/>
                                          </p:stCondLst>
                                        </p:cTn>
                                        <p:tgtEl>
                                          <p:spTgt spid="151"/>
                                        </p:tgtEl>
                                        <p:attrNameLst>
                                          <p:attrName>style.visibility</p:attrName>
                                        </p:attrNameLst>
                                      </p:cBhvr>
                                      <p:to>
                                        <p:strVal val="visible"/>
                                      </p:to>
                                    </p:set>
                                    <p:animEffect transition="in" filter="fade">
                                      <p:cBhvr>
                                        <p:cTn id="65" dur="500"/>
                                        <p:tgtEl>
                                          <p:spTgt spid="151"/>
                                        </p:tgtEl>
                                      </p:cBhvr>
                                    </p:animEffect>
                                  </p:childTnLst>
                                </p:cTn>
                              </p:par>
                              <p:par>
                                <p:cTn id="66" presetID="10" presetClass="entr" presetSubtype="0" fill="hold" grpId="0" nodeType="withEffect">
                                  <p:stCondLst>
                                    <p:cond delay="500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build="allAtOnce"/>
      <p:bldP spid="149" grpId="1" build="allAtOnce"/>
      <p:bldP spid="151"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 colors fan.png"/>
          <p:cNvPicPr>
            <a:picLocks noChangeAspect="1"/>
          </p:cNvPicPr>
          <p:nvPr/>
        </p:nvPicPr>
        <p:blipFill>
          <a:blip r:embed="rId3" cstate="screen">
            <a:extLst>
              <a:ext uri="{28A0092B-C50C-407E-A947-70E740481C1C}">
                <a14:useLocalDpi xmlns:a14="http://schemas.microsoft.com/office/drawing/2010/main"/>
              </a:ext>
            </a:extLst>
          </a:blip>
          <a:srcRect r="-762"/>
          <a:stretch>
            <a:fillRect/>
          </a:stretch>
        </p:blipFill>
        <p:spPr>
          <a:xfrm rot="16200000">
            <a:off x="2982914" y="-2380661"/>
            <a:ext cx="6858000" cy="11553826"/>
          </a:xfrm>
          <a:prstGeom prst="rect">
            <a:avLst/>
          </a:prstGeom>
        </p:spPr>
      </p:pic>
      <p:sp>
        <p:nvSpPr>
          <p:cNvPr id="2" name="Title 1"/>
          <p:cNvSpPr>
            <a:spLocks noGrp="1"/>
          </p:cNvSpPr>
          <p:nvPr>
            <p:ph type="title"/>
          </p:nvPr>
        </p:nvSpPr>
        <p:spPr>
          <a:xfrm>
            <a:off x="519113" y="228602"/>
            <a:ext cx="11669715" cy="609398"/>
          </a:xfrm>
        </p:spPr>
        <p:txBody>
          <a:bodyPr/>
          <a:lstStyle/>
          <a:p>
            <a:pPr lvl="0"/>
            <a:r>
              <a:rPr spc="-151" dirty="0" smtClean="0"/>
              <a:t>Microsoft </a:t>
            </a:r>
            <a:r>
              <a:rPr spc="-151" dirty="0"/>
              <a:t>Desktop Virtualization Technology </a:t>
            </a:r>
            <a:r>
              <a:rPr spc="-151" dirty="0" smtClean="0"/>
              <a:t>Stack</a:t>
            </a:r>
            <a:endParaRPr lang="en-US" dirty="0"/>
          </a:p>
        </p:txBody>
      </p:sp>
      <p:grpSp>
        <p:nvGrpSpPr>
          <p:cNvPr id="6" name="Group 45"/>
          <p:cNvGrpSpPr/>
          <p:nvPr/>
        </p:nvGrpSpPr>
        <p:grpSpPr>
          <a:xfrm>
            <a:off x="737842" y="3277279"/>
            <a:ext cx="2207681" cy="614072"/>
            <a:chOff x="2363442" y="2146062"/>
            <a:chExt cx="2207681" cy="614072"/>
          </a:xfrm>
        </p:grpSpPr>
        <p:grpSp>
          <p:nvGrpSpPr>
            <p:cNvPr id="7" name="Group 63"/>
            <p:cNvGrpSpPr/>
            <p:nvPr/>
          </p:nvGrpSpPr>
          <p:grpSpPr>
            <a:xfrm>
              <a:off x="2363442" y="2146062"/>
              <a:ext cx="2207681" cy="598932"/>
              <a:chOff x="2363442" y="2145768"/>
              <a:chExt cx="2207681" cy="598932"/>
            </a:xfrm>
          </p:grpSpPr>
          <p:sp>
            <p:nvSpPr>
              <p:cNvPr id="53" name="Rounded Rectangle 52"/>
              <p:cNvSpPr/>
              <p:nvPr/>
            </p:nvSpPr>
            <p:spPr bwMode="auto">
              <a:xfrm>
                <a:off x="2363442" y="2149922"/>
                <a:ext cx="2192886" cy="590625"/>
              </a:xfrm>
              <a:prstGeom prst="roundRect">
                <a:avLst>
                  <a:gd name="adj" fmla="val 3773"/>
                </a:avLst>
              </a:prstGeom>
              <a:gradFill flip="none" rotWithShape="1">
                <a:gsLst>
                  <a:gs pos="70000">
                    <a:schemeClr val="accent2">
                      <a:lumMod val="75000"/>
                    </a:schemeClr>
                  </a:gs>
                  <a:gs pos="27000">
                    <a:schemeClr val="accent2">
                      <a:lumMod val="75000"/>
                    </a:schemeClr>
                  </a:gs>
                </a:gsLst>
                <a:path path="circle">
                  <a:fillToRect l="100000" t="100000"/>
                </a:path>
                <a:tileRect r="-100000" b="-100000"/>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182880" bIns="91440" numCol="1" rtlCol="0" anchor="ctr" anchorCtr="0" compatLnSpc="1">
                <a:prstTxWarp prst="textNoShape">
                  <a:avLst/>
                </a:prstTxWarp>
              </a:bodyPr>
              <a:lstStyle/>
              <a:p>
                <a:pPr algn="r" defTabSz="685780">
                  <a:lnSpc>
                    <a:spcPct val="88000"/>
                  </a:lnSpc>
                  <a:defRPr/>
                </a:pPr>
                <a:r>
                  <a:rPr lang="en-US" altLang="zh-CN" sz="1300" dirty="0">
                    <a:solidFill>
                      <a:srgbClr val="FFFFFF"/>
                    </a:solidFill>
                    <a:latin typeface="Segoe UI Semibold"/>
                    <a:cs typeface="Segoe UI Semibold"/>
                  </a:rPr>
                  <a:t>   </a:t>
                </a:r>
                <a:r>
                  <a:rPr lang="en-US" altLang="zh-CN" sz="1600" dirty="0">
                    <a:solidFill>
                      <a:srgbClr val="FFFFFF"/>
                    </a:solidFill>
                    <a:cs typeface="Segoe UI Semibold"/>
                  </a:rPr>
                  <a:t>Applications</a:t>
                </a:r>
              </a:p>
            </p:txBody>
          </p:sp>
          <p:sp>
            <p:nvSpPr>
              <p:cNvPr id="54" name="Rectangle 53"/>
              <p:cNvSpPr/>
              <p:nvPr/>
            </p:nvSpPr>
            <p:spPr bwMode="auto">
              <a:xfrm>
                <a:off x="2367419" y="2145768"/>
                <a:ext cx="2203704" cy="598932"/>
              </a:xfrm>
              <a:prstGeom prst="rect">
                <a:avLst/>
              </a:prstGeom>
              <a:noFill/>
              <a:ln w="19050">
                <a:gradFill flip="none" rotWithShape="1">
                  <a:gsLst>
                    <a:gs pos="16000">
                      <a:schemeClr val="accent3">
                        <a:lumMod val="60000"/>
                        <a:lumOff val="40000"/>
                        <a:alpha val="0"/>
                      </a:schemeClr>
                    </a:gs>
                    <a:gs pos="100000">
                      <a:schemeClr val="accent3">
                        <a:lumMod val="75000"/>
                      </a:schemeClr>
                    </a:gs>
                    <a:gs pos="62000">
                      <a:schemeClr val="accent3"/>
                    </a:gs>
                  </a:gsLst>
                  <a:lin ang="0" scaled="1"/>
                  <a:tileRect/>
                </a:gradFill>
                <a:headEnd type="none" w="med" len="med"/>
                <a:tailEnd type="none" w="med" len="med"/>
              </a:ln>
              <a:effectLst/>
              <a:scene3d>
                <a:camera prst="orthographicFront">
                  <a:rot lat="0" lon="0" rev="0"/>
                </a:camera>
                <a:lightRig rig="threePt" dir="t">
                  <a:rot lat="0" lon="0" rev="1200000"/>
                </a:lightRig>
              </a:scene3d>
              <a:sp3d/>
            </p:spPr>
            <p:txBody>
              <a:bodyPr vert="horz" wrap="square" lIns="68586" tIns="34293" rIns="68586" bIns="34293" numCol="1" rtlCol="0" anchor="ctr" anchorCtr="0" compatLnSpc="1">
                <a:prstTxWarp prst="textNoShape">
                  <a:avLst/>
                </a:prstTxWarp>
              </a:bodyPr>
              <a:lstStyle/>
              <a:p>
                <a:pPr indent="-257187" algn="ctr" defTabSz="685608" fontAlgn="base">
                  <a:lnSpc>
                    <a:spcPct val="90000"/>
                  </a:lnSpc>
                  <a:spcBef>
                    <a:spcPct val="0"/>
                  </a:spcBef>
                  <a:spcAft>
                    <a:spcPct val="0"/>
                  </a:spcAft>
                  <a:buClr>
                    <a:srgbClr val="FFFF99"/>
                  </a:buClr>
                  <a:buSzPct val="80000"/>
                  <a:tabLst>
                    <a:tab pos="318459" algn="l"/>
                  </a:tabLst>
                </a:pPr>
                <a:endParaRPr lang="en-US" kern="0" dirty="0" smtClean="0">
                  <a:gradFill flip="none" rotWithShape="1">
                    <a:gsLst>
                      <a:gs pos="0">
                        <a:srgbClr val="000000"/>
                      </a:gs>
                      <a:gs pos="31000">
                        <a:srgbClr val="000000"/>
                      </a:gs>
                      <a:gs pos="81000">
                        <a:srgbClr val="000000">
                          <a:lumMod val="95000"/>
                        </a:srgbClr>
                      </a:gs>
                    </a:gsLst>
                    <a:lin ang="5400000" scaled="1"/>
                    <a:tileRect/>
                  </a:gradFill>
                  <a:latin typeface="Segoe Semibold" pitchFamily="34" charset="0"/>
                </a:endParaRPr>
              </a:p>
            </p:txBody>
          </p:sp>
        </p:grpSp>
        <p:sp>
          <p:nvSpPr>
            <p:cNvPr id="48" name="Oval 47"/>
            <p:cNvSpPr/>
            <p:nvPr/>
          </p:nvSpPr>
          <p:spPr bwMode="auto">
            <a:xfrm>
              <a:off x="2421466" y="2218267"/>
              <a:ext cx="541867" cy="541867"/>
            </a:xfrm>
            <a:prstGeom prst="ellipse">
              <a:avLst/>
            </a:prstGeom>
            <a:gradFill flip="none" rotWithShape="1">
              <a:gsLst>
                <a:gs pos="15000">
                  <a:schemeClr val="tx2">
                    <a:lumMod val="25000"/>
                  </a:schemeClr>
                </a:gs>
                <a:gs pos="70000">
                  <a:srgbClr val="FFFFFF">
                    <a:alpha val="0"/>
                  </a:srgbClr>
                </a:gs>
              </a:gsLst>
              <a:path path="circle">
                <a:fillToRect l="50000" t="50000" r="50000" b="5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a:lnSpc>
                  <a:spcPct val="90000"/>
                </a:lnSpc>
              </a:pPr>
              <a:endParaRPr lang="en-US" dirty="0">
                <a:solidFill>
                  <a:srgbClr val="FFFFFF"/>
                </a:solidFill>
                <a:effectLst>
                  <a:outerShdw blurRad="38100" dist="38100" dir="2700000" algn="tl">
                    <a:srgbClr val="000000">
                      <a:alpha val="43137"/>
                    </a:srgbClr>
                  </a:outerShdw>
                </a:effectLst>
                <a:latin typeface="Segoe UI"/>
              </a:endParaRPr>
            </a:p>
          </p:txBody>
        </p:sp>
        <p:grpSp>
          <p:nvGrpSpPr>
            <p:cNvPr id="8" name="Group 55"/>
            <p:cNvGrpSpPr/>
            <p:nvPr/>
          </p:nvGrpSpPr>
          <p:grpSpPr>
            <a:xfrm>
              <a:off x="2442733" y="2215841"/>
              <a:ext cx="498637" cy="442691"/>
              <a:chOff x="2582433" y="2224309"/>
              <a:chExt cx="498637" cy="442691"/>
            </a:xfrm>
          </p:grpSpPr>
          <p:pic>
            <p:nvPicPr>
              <p:cNvPr id="50" name="Picture 49" descr="House hom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83934" y="2224309"/>
                <a:ext cx="300566" cy="260657"/>
              </a:xfrm>
              <a:prstGeom prst="rect">
                <a:avLst/>
              </a:prstGeom>
            </p:spPr>
          </p:pic>
          <p:pic>
            <p:nvPicPr>
              <p:cNvPr id="51" name="Picture 50" descr="pie chart ring 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89767" y="2438399"/>
                <a:ext cx="291303" cy="228601"/>
              </a:xfrm>
              <a:prstGeom prst="rect">
                <a:avLst/>
              </a:prstGeom>
            </p:spPr>
          </p:pic>
          <p:pic>
            <p:nvPicPr>
              <p:cNvPr id="52" name="Picture 51" descr="virtuous cycle arrows.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82433" y="2400300"/>
                <a:ext cx="242895" cy="245532"/>
              </a:xfrm>
              <a:prstGeom prst="rect">
                <a:avLst/>
              </a:prstGeom>
            </p:spPr>
          </p:pic>
        </p:grpSp>
      </p:grpSp>
      <p:grpSp>
        <p:nvGrpSpPr>
          <p:cNvPr id="9" name="Group 54"/>
          <p:cNvGrpSpPr/>
          <p:nvPr/>
        </p:nvGrpSpPr>
        <p:grpSpPr>
          <a:xfrm>
            <a:off x="744194" y="4314683"/>
            <a:ext cx="2201331" cy="612595"/>
            <a:chOff x="2369792" y="2836333"/>
            <a:chExt cx="2201331" cy="612594"/>
          </a:xfrm>
        </p:grpSpPr>
        <p:grpSp>
          <p:nvGrpSpPr>
            <p:cNvPr id="10" name="Group 64"/>
            <p:cNvGrpSpPr/>
            <p:nvPr/>
          </p:nvGrpSpPr>
          <p:grpSpPr>
            <a:xfrm>
              <a:off x="2369792" y="2858302"/>
              <a:ext cx="2201331" cy="590625"/>
              <a:chOff x="2369792" y="2867969"/>
              <a:chExt cx="2201331" cy="590625"/>
            </a:xfrm>
          </p:grpSpPr>
          <p:sp>
            <p:nvSpPr>
              <p:cNvPr id="62" name="Rounded Rectangle 22"/>
              <p:cNvSpPr/>
              <p:nvPr/>
            </p:nvSpPr>
            <p:spPr bwMode="auto">
              <a:xfrm>
                <a:off x="2369792" y="2867969"/>
                <a:ext cx="2192886" cy="590625"/>
              </a:xfrm>
              <a:prstGeom prst="roundRect">
                <a:avLst>
                  <a:gd name="adj" fmla="val 3773"/>
                </a:avLst>
              </a:prstGeom>
              <a:gradFill flip="none" rotWithShape="1">
                <a:gsLst>
                  <a:gs pos="85000">
                    <a:schemeClr val="accent1"/>
                  </a:gs>
                  <a:gs pos="26000">
                    <a:schemeClr val="accent1">
                      <a:lumMod val="75000"/>
                    </a:schemeClr>
                  </a:gs>
                </a:gsLst>
                <a:path path="circle">
                  <a:fillToRect l="100000" t="100000"/>
                </a:path>
                <a:tileRect r="-100000" b="-100000"/>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91440" rIns="182880" bIns="91440" numCol="1" rtlCol="0" anchor="ctr" anchorCtr="0" compatLnSpc="1">
                <a:prstTxWarp prst="textNoShape">
                  <a:avLst/>
                </a:prstTxWarp>
              </a:bodyPr>
              <a:lstStyle/>
              <a:p>
                <a:pPr algn="r" defTabSz="685780">
                  <a:lnSpc>
                    <a:spcPct val="88000"/>
                  </a:lnSpc>
                  <a:defRPr/>
                </a:pPr>
                <a:r>
                  <a:rPr lang="en-US" altLang="zh-CN" sz="1600" dirty="0">
                    <a:solidFill>
                      <a:srgbClr val="FFFFFF"/>
                    </a:solidFill>
                    <a:cs typeface="Segoe UI Semibold"/>
                  </a:rPr>
                  <a:t>Operating </a:t>
                </a:r>
                <a:br>
                  <a:rPr lang="en-US" altLang="zh-CN" sz="1600" dirty="0">
                    <a:solidFill>
                      <a:srgbClr val="FFFFFF"/>
                    </a:solidFill>
                    <a:cs typeface="Segoe UI Semibold"/>
                  </a:rPr>
                </a:br>
                <a:r>
                  <a:rPr lang="en-US" altLang="zh-CN" sz="1600" dirty="0">
                    <a:solidFill>
                      <a:srgbClr val="FFFFFF"/>
                    </a:solidFill>
                    <a:cs typeface="Segoe UI Semibold"/>
                  </a:rPr>
                  <a:t>System</a:t>
                </a:r>
              </a:p>
            </p:txBody>
          </p:sp>
          <p:sp>
            <p:nvSpPr>
              <p:cNvPr id="63" name="Rectangle 62"/>
              <p:cNvSpPr/>
              <p:nvPr/>
            </p:nvSpPr>
            <p:spPr bwMode="auto">
              <a:xfrm>
                <a:off x="2376563" y="2868387"/>
                <a:ext cx="2194560" cy="589788"/>
              </a:xfrm>
              <a:prstGeom prst="rect">
                <a:avLst/>
              </a:prstGeom>
              <a:noFill/>
              <a:ln w="19050">
                <a:gradFill flip="none" rotWithShape="1">
                  <a:gsLst>
                    <a:gs pos="16000">
                      <a:schemeClr val="accent3">
                        <a:lumMod val="60000"/>
                        <a:lumOff val="40000"/>
                        <a:alpha val="0"/>
                      </a:schemeClr>
                    </a:gs>
                    <a:gs pos="100000">
                      <a:srgbClr val="FF6600"/>
                    </a:gs>
                    <a:gs pos="62000">
                      <a:schemeClr val="accent6"/>
                    </a:gs>
                  </a:gsLst>
                  <a:lin ang="0" scaled="1"/>
                  <a:tileRect/>
                </a:gradFill>
                <a:headEnd type="none" w="med" len="med"/>
                <a:tailEnd type="none" w="med" len="med"/>
              </a:ln>
              <a:effectLst/>
              <a:scene3d>
                <a:camera prst="orthographicFront">
                  <a:rot lat="0" lon="0" rev="0"/>
                </a:camera>
                <a:lightRig rig="threePt" dir="t">
                  <a:rot lat="0" lon="0" rev="1200000"/>
                </a:lightRig>
              </a:scene3d>
              <a:sp3d/>
            </p:spPr>
            <p:txBody>
              <a:bodyPr vert="horz" wrap="square" lIns="68586" tIns="34293" rIns="68586" bIns="34293" numCol="1" rtlCol="0" anchor="ctr" anchorCtr="0" compatLnSpc="1">
                <a:prstTxWarp prst="textNoShape">
                  <a:avLst/>
                </a:prstTxWarp>
              </a:bodyPr>
              <a:lstStyle/>
              <a:p>
                <a:pPr indent="-257187" algn="ctr" defTabSz="685608" fontAlgn="base">
                  <a:lnSpc>
                    <a:spcPct val="90000"/>
                  </a:lnSpc>
                  <a:spcBef>
                    <a:spcPct val="0"/>
                  </a:spcBef>
                  <a:spcAft>
                    <a:spcPct val="0"/>
                  </a:spcAft>
                  <a:buClr>
                    <a:srgbClr val="FFFF99"/>
                  </a:buClr>
                  <a:buSzPct val="80000"/>
                  <a:tabLst>
                    <a:tab pos="318459" algn="l"/>
                  </a:tabLst>
                </a:pPr>
                <a:endParaRPr lang="en-US" kern="0" dirty="0" smtClean="0">
                  <a:gradFill flip="none" rotWithShape="1">
                    <a:gsLst>
                      <a:gs pos="0">
                        <a:srgbClr val="000000"/>
                      </a:gs>
                      <a:gs pos="31000">
                        <a:srgbClr val="000000"/>
                      </a:gs>
                      <a:gs pos="81000">
                        <a:srgbClr val="000000">
                          <a:lumMod val="95000"/>
                        </a:srgbClr>
                      </a:gs>
                    </a:gsLst>
                    <a:lin ang="5400000" scaled="1"/>
                    <a:tileRect/>
                  </a:gradFill>
                  <a:latin typeface="Segoe Semibold" pitchFamily="34" charset="0"/>
                </a:endParaRPr>
              </a:p>
            </p:txBody>
          </p:sp>
        </p:grpSp>
        <p:sp>
          <p:nvSpPr>
            <p:cNvPr id="57" name="Oval 56"/>
            <p:cNvSpPr/>
            <p:nvPr/>
          </p:nvSpPr>
          <p:spPr bwMode="auto">
            <a:xfrm>
              <a:off x="2412999" y="2836333"/>
              <a:ext cx="609601" cy="609601"/>
            </a:xfrm>
            <a:prstGeom prst="ellipse">
              <a:avLst/>
            </a:prstGeom>
            <a:gradFill flip="none" rotWithShape="1">
              <a:gsLst>
                <a:gs pos="15000">
                  <a:schemeClr val="accent5"/>
                </a:gs>
                <a:gs pos="70000">
                  <a:srgbClr val="FFFFFF">
                    <a:alpha val="0"/>
                  </a:srgbClr>
                </a:gs>
              </a:gsLst>
              <a:path path="circle">
                <a:fillToRect l="50000" t="50000" r="50000" b="5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a:lnSpc>
                  <a:spcPct val="90000"/>
                </a:lnSpc>
              </a:pPr>
              <a:endParaRPr lang="en-US" dirty="0">
                <a:solidFill>
                  <a:srgbClr val="FFFFFF"/>
                </a:solidFill>
                <a:effectLst>
                  <a:outerShdw blurRad="38100" dist="38100" dir="2700000" algn="tl">
                    <a:srgbClr val="000000">
                      <a:alpha val="43137"/>
                    </a:srgbClr>
                  </a:outerShdw>
                </a:effectLst>
                <a:latin typeface="Segoe UI"/>
              </a:endParaRPr>
            </a:p>
          </p:txBody>
        </p:sp>
        <p:grpSp>
          <p:nvGrpSpPr>
            <p:cNvPr id="11" name="Group 54"/>
            <p:cNvGrpSpPr/>
            <p:nvPr/>
          </p:nvGrpSpPr>
          <p:grpSpPr>
            <a:xfrm>
              <a:off x="2488131" y="2924822"/>
              <a:ext cx="500601" cy="434325"/>
              <a:chOff x="2500832" y="2886722"/>
              <a:chExt cx="500601" cy="434325"/>
            </a:xfrm>
          </p:grpSpPr>
          <p:pic>
            <p:nvPicPr>
              <p:cNvPr id="59" name="Picture 58" descr="Toolbox tools repair fix Red.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03501" y="2886722"/>
                <a:ext cx="287550" cy="169743"/>
              </a:xfrm>
              <a:prstGeom prst="rect">
                <a:avLst/>
              </a:prstGeom>
            </p:spPr>
          </p:pic>
          <p:pic>
            <p:nvPicPr>
              <p:cNvPr id="60" name="Picture 59" descr="Easy Transfer share sharing.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2738966" y="3058580"/>
                <a:ext cx="262467" cy="262467"/>
              </a:xfrm>
              <a:prstGeom prst="rect">
                <a:avLst/>
              </a:prstGeom>
            </p:spPr>
          </p:pic>
          <p:pic>
            <p:nvPicPr>
              <p:cNvPr id="61" name="Picture 60" descr="software box.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00832" y="3056340"/>
                <a:ext cx="246603" cy="247516"/>
              </a:xfrm>
              <a:prstGeom prst="rect">
                <a:avLst/>
              </a:prstGeom>
            </p:spPr>
          </p:pic>
        </p:grpSp>
      </p:grpSp>
      <p:sp>
        <p:nvSpPr>
          <p:cNvPr id="64" name="Rectangle 63"/>
          <p:cNvSpPr/>
          <p:nvPr/>
        </p:nvSpPr>
        <p:spPr bwMode="auto">
          <a:xfrm>
            <a:off x="2016441" y="2197782"/>
            <a:ext cx="2203705" cy="598932"/>
          </a:xfrm>
          <a:prstGeom prst="rect">
            <a:avLst/>
          </a:prstGeom>
          <a:noFill/>
          <a:ln w="19050">
            <a:gradFill flip="none" rotWithShape="1">
              <a:gsLst>
                <a:gs pos="16000">
                  <a:schemeClr val="bg2">
                    <a:alpha val="0"/>
                  </a:schemeClr>
                </a:gs>
                <a:gs pos="100000">
                  <a:schemeClr val="bg2">
                    <a:lumMod val="60000"/>
                    <a:lumOff val="40000"/>
                  </a:schemeClr>
                </a:gs>
                <a:gs pos="62000">
                  <a:schemeClr val="accent1">
                    <a:lumMod val="60000"/>
                    <a:lumOff val="40000"/>
                  </a:schemeClr>
                </a:gs>
              </a:gsLst>
              <a:lin ang="0" scaled="1"/>
              <a:tileRect/>
            </a:gradFill>
            <a:headEnd type="none" w="med" len="med"/>
            <a:tailEnd type="none" w="med" len="med"/>
          </a:ln>
          <a:effectLst/>
          <a:scene3d>
            <a:camera prst="orthographicFront">
              <a:rot lat="0" lon="0" rev="0"/>
            </a:camera>
            <a:lightRig rig="threePt" dir="t">
              <a:rot lat="0" lon="0" rev="1200000"/>
            </a:lightRig>
          </a:scene3d>
          <a:sp3d/>
        </p:spPr>
        <p:txBody>
          <a:bodyPr vert="horz" wrap="square" lIns="68580" tIns="34290" rIns="68580" bIns="34290" numCol="1" rtlCol="0" anchor="ctr" anchorCtr="0" compatLnSpc="1">
            <a:prstTxWarp prst="textNoShape">
              <a:avLst/>
            </a:prstTxWarp>
          </a:bodyPr>
          <a:lstStyle/>
          <a:p>
            <a:pPr indent="-257187" algn="ctr" defTabSz="685608" fontAlgn="base">
              <a:lnSpc>
                <a:spcPct val="90000"/>
              </a:lnSpc>
              <a:spcBef>
                <a:spcPct val="0"/>
              </a:spcBef>
              <a:spcAft>
                <a:spcPct val="0"/>
              </a:spcAft>
              <a:buClr>
                <a:srgbClr val="FFFF99"/>
              </a:buClr>
              <a:buSzPct val="80000"/>
              <a:tabLst>
                <a:tab pos="318459" algn="l"/>
              </a:tabLst>
            </a:pPr>
            <a:endParaRPr lang="en-US" kern="0" dirty="0" smtClean="0">
              <a:gradFill flip="none" rotWithShape="1">
                <a:gsLst>
                  <a:gs pos="0">
                    <a:srgbClr val="000000"/>
                  </a:gs>
                  <a:gs pos="31000">
                    <a:srgbClr val="000000"/>
                  </a:gs>
                  <a:gs pos="81000">
                    <a:srgbClr val="000000">
                      <a:lumMod val="95000"/>
                    </a:srgbClr>
                  </a:gs>
                </a:gsLst>
                <a:lin ang="5400000" scaled="1"/>
                <a:tileRect/>
              </a:gradFill>
              <a:latin typeface="Segoe Semibold" pitchFamily="34" charset="0"/>
            </a:endParaRPr>
          </a:p>
        </p:txBody>
      </p:sp>
      <p:sp>
        <p:nvSpPr>
          <p:cNvPr id="65" name="Rectangle 64"/>
          <p:cNvSpPr/>
          <p:nvPr/>
        </p:nvSpPr>
        <p:spPr bwMode="auto">
          <a:xfrm>
            <a:off x="2007034" y="3274249"/>
            <a:ext cx="2203705" cy="598932"/>
          </a:xfrm>
          <a:prstGeom prst="rect">
            <a:avLst/>
          </a:prstGeom>
          <a:noFill/>
          <a:ln w="19050">
            <a:gradFill flip="none" rotWithShape="1">
              <a:gsLst>
                <a:gs pos="16000">
                  <a:schemeClr val="accent3">
                    <a:lumMod val="60000"/>
                    <a:lumOff val="40000"/>
                    <a:alpha val="0"/>
                  </a:schemeClr>
                </a:gs>
                <a:gs pos="100000">
                  <a:schemeClr val="accent3">
                    <a:lumMod val="75000"/>
                  </a:schemeClr>
                </a:gs>
                <a:gs pos="62000">
                  <a:schemeClr val="accent3"/>
                </a:gs>
              </a:gsLst>
              <a:lin ang="0" scaled="1"/>
              <a:tileRect/>
            </a:gradFill>
            <a:headEnd type="none" w="med" len="med"/>
            <a:tailEnd type="none" w="med" len="med"/>
          </a:ln>
          <a:effectLst/>
          <a:scene3d>
            <a:camera prst="orthographicFront">
              <a:rot lat="0" lon="0" rev="0"/>
            </a:camera>
            <a:lightRig rig="threePt" dir="t">
              <a:rot lat="0" lon="0" rev="1200000"/>
            </a:lightRig>
          </a:scene3d>
          <a:sp3d/>
        </p:spPr>
        <p:txBody>
          <a:bodyPr vert="horz" wrap="square" lIns="68580" tIns="34290" rIns="68580" bIns="34290" numCol="1" rtlCol="0" anchor="ctr" anchorCtr="0" compatLnSpc="1">
            <a:prstTxWarp prst="textNoShape">
              <a:avLst/>
            </a:prstTxWarp>
          </a:bodyPr>
          <a:lstStyle/>
          <a:p>
            <a:pPr indent="-257187" algn="ctr" defTabSz="685608" fontAlgn="base">
              <a:lnSpc>
                <a:spcPct val="90000"/>
              </a:lnSpc>
              <a:spcBef>
                <a:spcPct val="0"/>
              </a:spcBef>
              <a:spcAft>
                <a:spcPct val="0"/>
              </a:spcAft>
              <a:buClr>
                <a:srgbClr val="FFFF99"/>
              </a:buClr>
              <a:buSzPct val="80000"/>
              <a:tabLst>
                <a:tab pos="318459" algn="l"/>
              </a:tabLst>
            </a:pPr>
            <a:endParaRPr lang="en-US" kern="0" dirty="0" smtClean="0">
              <a:gradFill flip="none" rotWithShape="1">
                <a:gsLst>
                  <a:gs pos="0">
                    <a:srgbClr val="000000"/>
                  </a:gs>
                  <a:gs pos="31000">
                    <a:srgbClr val="000000"/>
                  </a:gs>
                  <a:gs pos="81000">
                    <a:srgbClr val="000000">
                      <a:lumMod val="95000"/>
                    </a:srgbClr>
                  </a:gs>
                </a:gsLst>
                <a:lin ang="5400000" scaled="1"/>
                <a:tileRect/>
              </a:gradFill>
              <a:latin typeface="Segoe Semibold" pitchFamily="34" charset="0"/>
            </a:endParaRPr>
          </a:p>
        </p:txBody>
      </p:sp>
      <p:sp>
        <p:nvSpPr>
          <p:cNvPr id="66" name="Rectangle 65"/>
          <p:cNvSpPr/>
          <p:nvPr/>
        </p:nvSpPr>
        <p:spPr bwMode="auto">
          <a:xfrm>
            <a:off x="2007034" y="4335106"/>
            <a:ext cx="2203705" cy="598932"/>
          </a:xfrm>
          <a:prstGeom prst="rect">
            <a:avLst/>
          </a:prstGeom>
          <a:noFill/>
          <a:ln w="19050">
            <a:gradFill flip="none" rotWithShape="1">
              <a:gsLst>
                <a:gs pos="16000">
                  <a:schemeClr val="accent6">
                    <a:alpha val="0"/>
                  </a:schemeClr>
                </a:gs>
                <a:gs pos="100000">
                  <a:srgbClr val="FF6600"/>
                </a:gs>
                <a:gs pos="62000">
                  <a:srgbClr val="F6AE1E"/>
                </a:gs>
              </a:gsLst>
              <a:lin ang="0" scaled="1"/>
              <a:tileRect/>
            </a:gradFill>
            <a:headEnd type="none" w="med" len="med"/>
            <a:tailEnd type="none" w="med" len="med"/>
          </a:ln>
          <a:effectLst/>
          <a:scene3d>
            <a:camera prst="orthographicFront">
              <a:rot lat="0" lon="0" rev="0"/>
            </a:camera>
            <a:lightRig rig="threePt" dir="t">
              <a:rot lat="0" lon="0" rev="1200000"/>
            </a:lightRig>
          </a:scene3d>
          <a:sp3d/>
        </p:spPr>
        <p:txBody>
          <a:bodyPr vert="horz" wrap="square" lIns="68580" tIns="34290" rIns="68580" bIns="34290" numCol="1" rtlCol="0" anchor="ctr" anchorCtr="0" compatLnSpc="1">
            <a:prstTxWarp prst="textNoShape">
              <a:avLst/>
            </a:prstTxWarp>
          </a:bodyPr>
          <a:lstStyle/>
          <a:p>
            <a:pPr indent="-257187" algn="ctr" defTabSz="685608" fontAlgn="base">
              <a:lnSpc>
                <a:spcPct val="90000"/>
              </a:lnSpc>
              <a:spcBef>
                <a:spcPct val="0"/>
              </a:spcBef>
              <a:spcAft>
                <a:spcPct val="0"/>
              </a:spcAft>
              <a:buClr>
                <a:srgbClr val="FFFF99"/>
              </a:buClr>
              <a:buSzPct val="80000"/>
              <a:tabLst>
                <a:tab pos="318459" algn="l"/>
              </a:tabLst>
            </a:pPr>
            <a:endParaRPr lang="en-US" kern="0" dirty="0" smtClean="0">
              <a:gradFill flip="none" rotWithShape="1">
                <a:gsLst>
                  <a:gs pos="0">
                    <a:srgbClr val="000000"/>
                  </a:gs>
                  <a:gs pos="31000">
                    <a:srgbClr val="000000"/>
                  </a:gs>
                  <a:gs pos="81000">
                    <a:srgbClr val="000000">
                      <a:lumMod val="95000"/>
                    </a:srgbClr>
                  </a:gs>
                </a:gsLst>
                <a:lin ang="5400000" scaled="1"/>
                <a:tileRect/>
              </a:gradFill>
              <a:latin typeface="Segoe Semibold" pitchFamily="34" charset="0"/>
            </a:endParaRPr>
          </a:p>
        </p:txBody>
      </p:sp>
      <p:sp>
        <p:nvSpPr>
          <p:cNvPr id="38" name="TextBox 37"/>
          <p:cNvSpPr txBox="1"/>
          <p:nvPr/>
        </p:nvSpPr>
        <p:spPr>
          <a:xfrm>
            <a:off x="4634172" y="2164805"/>
            <a:ext cx="3684328" cy="818686"/>
          </a:xfrm>
          <a:prstGeom prst="rect">
            <a:avLst/>
          </a:prstGeom>
          <a:noFill/>
          <a:ln>
            <a:noFill/>
          </a:ln>
        </p:spPr>
        <p:txBody>
          <a:bodyPr wrap="square" lIns="0" tIns="0" rIns="0" bIns="0" rtlCol="0">
            <a:spAutoFit/>
          </a:bodyPr>
          <a:lstStyle/>
          <a:p>
            <a:pPr marL="400050" lvl="1" indent="-342900" fontAlgn="base">
              <a:lnSpc>
                <a:spcPct val="90000"/>
              </a:lnSpc>
              <a:spcBef>
                <a:spcPts val="300"/>
              </a:spcBef>
              <a:spcAft>
                <a:spcPts val="300"/>
              </a:spcAft>
              <a:buClr>
                <a:srgbClr val="007EAE"/>
              </a:buClr>
              <a:buSzPct val="90000"/>
              <a:buBlip>
                <a:blip r:embed="rId10"/>
              </a:buBlip>
              <a:defRPr/>
            </a:pPr>
            <a:r>
              <a:rPr lang="en-US" sz="1600" dirty="0" smtClean="0">
                <a:gradFill>
                  <a:gsLst>
                    <a:gs pos="0">
                      <a:schemeClr val="tx1"/>
                    </a:gs>
                    <a:gs pos="100000">
                      <a:schemeClr val="tx1"/>
                    </a:gs>
                  </a:gsLst>
                  <a:lin ang="5400000" scaled="0"/>
                </a:gradFill>
              </a:rPr>
              <a:t>Windows folder redirection</a:t>
            </a:r>
          </a:p>
          <a:p>
            <a:pPr marL="400050" lvl="1" indent="-342900" fontAlgn="base">
              <a:lnSpc>
                <a:spcPct val="90000"/>
              </a:lnSpc>
              <a:spcBef>
                <a:spcPts val="300"/>
              </a:spcBef>
              <a:spcAft>
                <a:spcPts val="300"/>
              </a:spcAft>
              <a:buClr>
                <a:srgbClr val="007EAE"/>
              </a:buClr>
              <a:buSzPct val="90000"/>
              <a:buBlip>
                <a:blip r:embed="rId10"/>
              </a:buBlip>
              <a:defRPr/>
            </a:pPr>
            <a:r>
              <a:rPr lang="en-US" sz="1600" dirty="0" smtClean="0">
                <a:gradFill>
                  <a:gsLst>
                    <a:gs pos="0">
                      <a:schemeClr val="tx1"/>
                    </a:gs>
                    <a:gs pos="100000">
                      <a:schemeClr val="tx1"/>
                    </a:gs>
                  </a:gsLst>
                  <a:lin ang="5400000" scaled="0"/>
                </a:gradFill>
              </a:rPr>
              <a:t>Windows offline files</a:t>
            </a:r>
          </a:p>
          <a:p>
            <a:pPr marL="400050" lvl="1" indent="-342900" fontAlgn="base">
              <a:lnSpc>
                <a:spcPct val="90000"/>
              </a:lnSpc>
              <a:spcBef>
                <a:spcPts val="300"/>
              </a:spcBef>
              <a:spcAft>
                <a:spcPts val="300"/>
              </a:spcAft>
              <a:buClr>
                <a:srgbClr val="007EAE"/>
              </a:buClr>
              <a:buSzPct val="90000"/>
              <a:buBlip>
                <a:blip r:embed="rId10"/>
              </a:buBlip>
              <a:defRPr/>
            </a:pPr>
            <a:r>
              <a:rPr lang="en-US" sz="1600" dirty="0" smtClean="0">
                <a:gradFill>
                  <a:gsLst>
                    <a:gs pos="0">
                      <a:schemeClr val="tx1"/>
                    </a:gs>
                    <a:gs pos="100000">
                      <a:schemeClr val="tx1"/>
                    </a:gs>
                  </a:gsLst>
                  <a:lin ang="5400000" scaled="0"/>
                </a:gradFill>
              </a:rPr>
              <a:t>Windows roaming user profiles</a:t>
            </a:r>
          </a:p>
        </p:txBody>
      </p:sp>
      <p:sp>
        <p:nvSpPr>
          <p:cNvPr id="39" name="TextBox 38"/>
          <p:cNvSpPr txBox="1"/>
          <p:nvPr/>
        </p:nvSpPr>
        <p:spPr>
          <a:xfrm>
            <a:off x="4652373" y="3302878"/>
            <a:ext cx="3526429" cy="520142"/>
          </a:xfrm>
          <a:prstGeom prst="rect">
            <a:avLst/>
          </a:prstGeom>
          <a:noFill/>
          <a:ln>
            <a:noFill/>
          </a:ln>
        </p:spPr>
        <p:txBody>
          <a:bodyPr wrap="square" lIns="0" tIns="0" rIns="0" bIns="0" rtlCol="0">
            <a:spAutoFit/>
          </a:bodyPr>
          <a:lstStyle/>
          <a:p>
            <a:pPr marL="400050" lvl="1" indent="-342900" fontAlgn="base">
              <a:lnSpc>
                <a:spcPct val="90000"/>
              </a:lnSpc>
              <a:spcBef>
                <a:spcPts val="300"/>
              </a:spcBef>
              <a:spcAft>
                <a:spcPts val="300"/>
              </a:spcAft>
              <a:buClr>
                <a:srgbClr val="007EAE"/>
              </a:buClr>
              <a:buSzPct val="90000"/>
              <a:buBlip>
                <a:blip r:embed="rId10"/>
              </a:buBlip>
              <a:defRPr/>
            </a:pPr>
            <a:r>
              <a:rPr lang="en-US" sz="1600" dirty="0" smtClean="0">
                <a:gradFill>
                  <a:gsLst>
                    <a:gs pos="0">
                      <a:schemeClr val="tx1"/>
                    </a:gs>
                    <a:gs pos="100000">
                      <a:schemeClr val="tx1"/>
                    </a:gs>
                  </a:gsLst>
                  <a:lin ang="5400000" scaled="0"/>
                </a:gradFill>
              </a:rPr>
              <a:t>Microsoft Application Virtualization</a:t>
            </a:r>
          </a:p>
          <a:p>
            <a:pPr marL="400050" lvl="1" indent="-342900" fontAlgn="base">
              <a:lnSpc>
                <a:spcPct val="90000"/>
              </a:lnSpc>
              <a:spcBef>
                <a:spcPts val="300"/>
              </a:spcBef>
              <a:spcAft>
                <a:spcPts val="300"/>
              </a:spcAft>
              <a:buClr>
                <a:srgbClr val="007EAE"/>
              </a:buClr>
              <a:buSzPct val="90000"/>
              <a:buBlip>
                <a:blip r:embed="rId10"/>
              </a:buBlip>
              <a:defRPr/>
            </a:pPr>
            <a:r>
              <a:rPr lang="en-US" sz="1600" dirty="0" smtClean="0">
                <a:gradFill>
                  <a:gsLst>
                    <a:gs pos="0">
                      <a:schemeClr val="tx1"/>
                    </a:gs>
                    <a:gs pos="100000">
                      <a:schemeClr val="tx1"/>
                    </a:gs>
                  </a:gsLst>
                  <a:lin ang="5400000" scaled="0"/>
                </a:gradFill>
              </a:rPr>
              <a:t>Microsoft </a:t>
            </a:r>
            <a:r>
              <a:rPr lang="en-US" sz="1600" dirty="0" err="1" smtClean="0">
                <a:gradFill>
                  <a:gsLst>
                    <a:gs pos="0">
                      <a:schemeClr val="tx1"/>
                    </a:gs>
                    <a:gs pos="100000">
                      <a:schemeClr val="tx1"/>
                    </a:gs>
                  </a:gsLst>
                  <a:lin ang="5400000" scaled="0"/>
                </a:gradFill>
              </a:rPr>
              <a:t>RemoteApp</a:t>
            </a:r>
            <a:endParaRPr lang="en-US" sz="1600" dirty="0" smtClean="0">
              <a:gradFill>
                <a:gsLst>
                  <a:gs pos="0">
                    <a:schemeClr val="tx1"/>
                  </a:gs>
                  <a:gs pos="100000">
                    <a:schemeClr val="tx1"/>
                  </a:gs>
                </a:gsLst>
                <a:lin ang="5400000" scaled="0"/>
              </a:gradFill>
            </a:endParaRPr>
          </a:p>
        </p:txBody>
      </p:sp>
      <p:sp>
        <p:nvSpPr>
          <p:cNvPr id="40" name="TextBox 39"/>
          <p:cNvSpPr txBox="1"/>
          <p:nvPr/>
        </p:nvSpPr>
        <p:spPr>
          <a:xfrm>
            <a:off x="4652369" y="4267401"/>
            <a:ext cx="6675273" cy="818686"/>
          </a:xfrm>
          <a:prstGeom prst="rect">
            <a:avLst/>
          </a:prstGeom>
          <a:noFill/>
          <a:ln>
            <a:noFill/>
          </a:ln>
        </p:spPr>
        <p:txBody>
          <a:bodyPr wrap="square" lIns="0" tIns="0" rIns="0" bIns="0" rtlCol="0">
            <a:spAutoFit/>
          </a:bodyPr>
          <a:lstStyle/>
          <a:p>
            <a:pPr marL="400050" lvl="1" indent="-342900" fontAlgn="base">
              <a:lnSpc>
                <a:spcPct val="90000"/>
              </a:lnSpc>
              <a:spcBef>
                <a:spcPts val="300"/>
              </a:spcBef>
              <a:spcAft>
                <a:spcPts val="300"/>
              </a:spcAft>
              <a:buClr>
                <a:srgbClr val="007EAE"/>
              </a:buClr>
              <a:buSzPct val="90000"/>
              <a:buBlip>
                <a:blip r:embed="rId10"/>
              </a:buBlip>
              <a:defRPr/>
            </a:pPr>
            <a:r>
              <a:rPr lang="en-US" sz="1600" dirty="0" smtClean="0">
                <a:gradFill>
                  <a:gsLst>
                    <a:gs pos="0">
                      <a:schemeClr val="tx1"/>
                    </a:gs>
                    <a:gs pos="100000">
                      <a:schemeClr val="tx1"/>
                    </a:gs>
                  </a:gsLst>
                  <a:lin ang="5400000" scaled="0"/>
                </a:gradFill>
              </a:rPr>
              <a:t>Microsoft Virtual Desktop Infrastructure Suites</a:t>
            </a:r>
          </a:p>
          <a:p>
            <a:pPr marL="400050" lvl="1" indent="-342900" fontAlgn="base">
              <a:lnSpc>
                <a:spcPct val="90000"/>
              </a:lnSpc>
              <a:spcBef>
                <a:spcPts val="300"/>
              </a:spcBef>
              <a:spcAft>
                <a:spcPts val="300"/>
              </a:spcAft>
              <a:buClr>
                <a:srgbClr val="007EAE"/>
              </a:buClr>
              <a:buSzPct val="90000"/>
              <a:buBlip>
                <a:blip r:embed="rId10"/>
              </a:buBlip>
              <a:defRPr/>
            </a:pPr>
            <a:r>
              <a:rPr lang="en-US" sz="1600" dirty="0" smtClean="0">
                <a:gradFill>
                  <a:gsLst>
                    <a:gs pos="0">
                      <a:schemeClr val="tx1"/>
                    </a:gs>
                    <a:gs pos="100000">
                      <a:schemeClr val="tx1"/>
                    </a:gs>
                  </a:gsLst>
                  <a:lin ang="5400000" scaled="0"/>
                </a:gradFill>
              </a:rPr>
              <a:t>Microsoft Remote Desktop Services Session Virtualization</a:t>
            </a:r>
          </a:p>
          <a:p>
            <a:pPr marL="400050" lvl="1" indent="-342900" fontAlgn="base">
              <a:lnSpc>
                <a:spcPct val="90000"/>
              </a:lnSpc>
              <a:spcBef>
                <a:spcPts val="300"/>
              </a:spcBef>
              <a:spcAft>
                <a:spcPts val="300"/>
              </a:spcAft>
              <a:buClr>
                <a:srgbClr val="007EAE"/>
              </a:buClr>
              <a:buSzPct val="90000"/>
              <a:buBlip>
                <a:blip r:embed="rId10"/>
              </a:buBlip>
              <a:defRPr/>
            </a:pPr>
            <a:r>
              <a:rPr lang="en-US" sz="1600" dirty="0" smtClean="0">
                <a:gradFill>
                  <a:gsLst>
                    <a:gs pos="0">
                      <a:schemeClr val="tx1"/>
                    </a:gs>
                    <a:gs pos="100000">
                      <a:schemeClr val="tx1"/>
                    </a:gs>
                  </a:gsLst>
                  <a:lin ang="5400000" scaled="0"/>
                </a:gradFill>
              </a:rPr>
              <a:t>Microsoft Enterprise Desktop Virtualization </a:t>
            </a:r>
          </a:p>
        </p:txBody>
      </p:sp>
      <p:grpSp>
        <p:nvGrpSpPr>
          <p:cNvPr id="12" name="Group 40"/>
          <p:cNvGrpSpPr/>
          <p:nvPr/>
        </p:nvGrpSpPr>
        <p:grpSpPr>
          <a:xfrm>
            <a:off x="738878" y="2152171"/>
            <a:ext cx="2206647" cy="712905"/>
            <a:chOff x="2364477" y="1385018"/>
            <a:chExt cx="2206646" cy="712905"/>
          </a:xfrm>
        </p:grpSpPr>
        <p:grpSp>
          <p:nvGrpSpPr>
            <p:cNvPr id="13" name="Group 62"/>
            <p:cNvGrpSpPr/>
            <p:nvPr/>
          </p:nvGrpSpPr>
          <p:grpSpPr>
            <a:xfrm>
              <a:off x="2364477" y="1433822"/>
              <a:ext cx="2206646" cy="598932"/>
              <a:chOff x="2364477" y="1433822"/>
              <a:chExt cx="2206646" cy="598932"/>
            </a:xfrm>
          </p:grpSpPr>
          <p:sp>
            <p:nvSpPr>
              <p:cNvPr id="44" name="Rounded Rectangle 43"/>
              <p:cNvSpPr/>
              <p:nvPr/>
            </p:nvSpPr>
            <p:spPr bwMode="auto">
              <a:xfrm>
                <a:off x="2364477" y="1437976"/>
                <a:ext cx="2191851" cy="590625"/>
              </a:xfrm>
              <a:prstGeom prst="roundRect">
                <a:avLst>
                  <a:gd name="adj" fmla="val 3773"/>
                </a:avLst>
              </a:prstGeom>
              <a:gradFill>
                <a:gsLst>
                  <a:gs pos="100000">
                    <a:schemeClr val="tx2"/>
                  </a:gs>
                  <a:gs pos="10000">
                    <a:schemeClr val="tx2">
                      <a:lumMod val="75000"/>
                    </a:schemeClr>
                  </a:gs>
                </a:gsLst>
                <a:lin ang="960000" scaled="0"/>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91440" rIns="182880" bIns="91440" numCol="1" rtlCol="0" anchor="ctr" anchorCtr="0" compatLnSpc="1">
                <a:prstTxWarp prst="textNoShape">
                  <a:avLst/>
                </a:prstTxWarp>
              </a:bodyPr>
              <a:lstStyle/>
              <a:p>
                <a:pPr algn="r" defTabSz="685780">
                  <a:lnSpc>
                    <a:spcPct val="88000"/>
                  </a:lnSpc>
                  <a:defRPr/>
                </a:pPr>
                <a:r>
                  <a:rPr lang="en-US" altLang="zh-CN" sz="1600" dirty="0">
                    <a:solidFill>
                      <a:srgbClr val="FFFFFF"/>
                    </a:solidFill>
                    <a:cs typeface="Segoe UI Semibold"/>
                  </a:rPr>
                  <a:t>Data &amp; </a:t>
                </a:r>
                <a:br>
                  <a:rPr lang="en-US" altLang="zh-CN" sz="1600" dirty="0">
                    <a:solidFill>
                      <a:srgbClr val="FFFFFF"/>
                    </a:solidFill>
                    <a:cs typeface="Segoe UI Semibold"/>
                  </a:rPr>
                </a:br>
                <a:r>
                  <a:rPr lang="en-US" altLang="zh-CN" sz="1600" dirty="0">
                    <a:solidFill>
                      <a:srgbClr val="FFFFFF"/>
                    </a:solidFill>
                    <a:cs typeface="Segoe UI Semibold"/>
                  </a:rPr>
                  <a:t>User Settings</a:t>
                </a:r>
              </a:p>
            </p:txBody>
          </p:sp>
          <p:sp>
            <p:nvSpPr>
              <p:cNvPr id="45" name="Rectangle 44"/>
              <p:cNvSpPr/>
              <p:nvPr/>
            </p:nvSpPr>
            <p:spPr bwMode="auto">
              <a:xfrm>
                <a:off x="2367419" y="1433822"/>
                <a:ext cx="2203704" cy="598932"/>
              </a:xfrm>
              <a:prstGeom prst="rect">
                <a:avLst/>
              </a:prstGeom>
              <a:noFill/>
              <a:ln w="19050">
                <a:gradFill flip="none" rotWithShape="1">
                  <a:gsLst>
                    <a:gs pos="16000">
                      <a:schemeClr val="bg2">
                        <a:alpha val="0"/>
                      </a:schemeClr>
                    </a:gs>
                    <a:gs pos="100000">
                      <a:schemeClr val="bg2">
                        <a:lumMod val="60000"/>
                        <a:lumOff val="40000"/>
                      </a:schemeClr>
                    </a:gs>
                    <a:gs pos="62000">
                      <a:schemeClr val="accent1">
                        <a:lumMod val="60000"/>
                        <a:lumOff val="40000"/>
                      </a:schemeClr>
                    </a:gs>
                  </a:gsLst>
                  <a:lin ang="0" scaled="1"/>
                  <a:tileRect/>
                </a:gradFill>
                <a:headEnd type="none" w="med" len="med"/>
                <a:tailEnd type="none" w="med" len="med"/>
              </a:ln>
              <a:effectLst/>
              <a:scene3d>
                <a:camera prst="orthographicFront">
                  <a:rot lat="0" lon="0" rev="0"/>
                </a:camera>
                <a:lightRig rig="threePt" dir="t">
                  <a:rot lat="0" lon="0" rev="1200000"/>
                </a:lightRig>
              </a:scene3d>
              <a:sp3d/>
            </p:spPr>
            <p:txBody>
              <a:bodyPr vert="horz" wrap="square" lIns="68586" tIns="34293" rIns="68586" bIns="34293" numCol="1" rtlCol="0" anchor="ctr" anchorCtr="0" compatLnSpc="1">
                <a:prstTxWarp prst="textNoShape">
                  <a:avLst/>
                </a:prstTxWarp>
              </a:bodyPr>
              <a:lstStyle/>
              <a:p>
                <a:pPr indent="-257187" algn="ctr" defTabSz="685608" fontAlgn="base">
                  <a:lnSpc>
                    <a:spcPct val="90000"/>
                  </a:lnSpc>
                  <a:spcBef>
                    <a:spcPct val="0"/>
                  </a:spcBef>
                  <a:spcAft>
                    <a:spcPct val="0"/>
                  </a:spcAft>
                  <a:buClr>
                    <a:srgbClr val="FFFF99"/>
                  </a:buClr>
                  <a:buSzPct val="80000"/>
                  <a:tabLst>
                    <a:tab pos="318459" algn="l"/>
                  </a:tabLst>
                </a:pPr>
                <a:endParaRPr lang="en-US" kern="0" dirty="0" smtClean="0">
                  <a:gradFill flip="none" rotWithShape="1">
                    <a:gsLst>
                      <a:gs pos="0">
                        <a:srgbClr val="000000"/>
                      </a:gs>
                      <a:gs pos="31000">
                        <a:srgbClr val="000000"/>
                      </a:gs>
                      <a:gs pos="81000">
                        <a:srgbClr val="000000">
                          <a:lumMod val="95000"/>
                        </a:srgbClr>
                      </a:gs>
                    </a:gsLst>
                    <a:lin ang="5400000" scaled="1"/>
                    <a:tileRect/>
                  </a:gradFill>
                  <a:latin typeface="Segoe Semibold" pitchFamily="34" charset="0"/>
                </a:endParaRPr>
              </a:p>
            </p:txBody>
          </p:sp>
        </p:grpSp>
        <p:pic>
          <p:nvPicPr>
            <p:cNvPr id="43" name="Picture 3" descr="\\SERVER3\InternalBin\Resource DVD\DVD_ART36\Artwork_Imagery\Icons - Illustrations\_ REAL VISTA STYLE\batch database group.png"/>
            <p:cNvPicPr>
              <a:picLocks noChangeAspect="1" noChangeArrowheads="1"/>
            </p:cNvPicPr>
            <p:nvPr/>
          </p:nvPicPr>
          <p:blipFill>
            <a:blip r:embed="rId11" cstate="email">
              <a:alphaModFix/>
              <a:lum bright="-7000" contrast="4000"/>
              <a:extLst>
                <a:ext uri="{28A0092B-C50C-407E-A947-70E740481C1C}">
                  <a14:useLocalDpi xmlns:a14="http://schemas.microsoft.com/office/drawing/2010/main"/>
                </a:ext>
              </a:extLst>
            </a:blip>
            <a:stretch>
              <a:fillRect/>
            </a:stretch>
          </p:blipFill>
          <p:spPr bwMode="auto">
            <a:xfrm>
              <a:off x="2409436" y="1385018"/>
              <a:ext cx="672470" cy="712905"/>
            </a:xfrm>
            <a:prstGeom prst="rect">
              <a:avLst/>
            </a:prstGeom>
            <a:noFill/>
            <a:effectLst/>
          </p:spPr>
        </p:pic>
      </p:grpSp>
      <p:pic>
        <p:nvPicPr>
          <p:cNvPr id="34" name="Picture 5" descr="\\eventsql\dvd\Online_ART\DVD_ART36\Logos\System Center\System Center generic brand Grid h r.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632068" y="2054271"/>
            <a:ext cx="3133852" cy="688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285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4.54041E-6 L 0.10416 -4.54041E-6 " pathEditMode="relative" rAng="0" ptsTypes="AA">
                                      <p:cBhvr>
                                        <p:cTn id="6" dur="2000" fill="hold"/>
                                        <p:tgtEl>
                                          <p:spTgt spid="12"/>
                                        </p:tgtEl>
                                        <p:attrNameLst>
                                          <p:attrName>ppt_x</p:attrName>
                                          <p:attrName>ppt_y</p:attrName>
                                        </p:attrNameLst>
                                      </p:cBhvr>
                                      <p:rCtr x="5208" y="0"/>
                                    </p:animMotion>
                                  </p:childTnLst>
                                </p:cTn>
                              </p:par>
                              <p:par>
                                <p:cTn id="7" presetID="22" presetClass="entr" presetSubtype="2"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animEffect transition="in" filter="wipe(right)">
                                      <p:cBhvr>
                                        <p:cTn id="9" dur="2000"/>
                                        <p:tgtEl>
                                          <p:spTgt spid="6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2000"/>
                                        <p:tgtEl>
                                          <p:spTgt spid="38"/>
                                        </p:tgtEl>
                                      </p:cBhvr>
                                    </p:animEffect>
                                  </p:childTnLst>
                                </p:cTn>
                              </p:par>
                            </p:childTnLst>
                          </p:cTn>
                        </p:par>
                        <p:par>
                          <p:cTn id="13" fill="hold">
                            <p:stCondLst>
                              <p:cond delay="2000"/>
                            </p:stCondLst>
                            <p:childTnLst>
                              <p:par>
                                <p:cTn id="14" presetID="22" presetClass="entr" presetSubtype="2" fill="hold" grpId="0" nodeType="afterEffect">
                                  <p:stCondLst>
                                    <p:cond delay="2000"/>
                                  </p:stCondLst>
                                  <p:childTnLst>
                                    <p:set>
                                      <p:cBhvr>
                                        <p:cTn id="15" dur="1" fill="hold">
                                          <p:stCondLst>
                                            <p:cond delay="0"/>
                                          </p:stCondLst>
                                        </p:cTn>
                                        <p:tgtEl>
                                          <p:spTgt spid="65"/>
                                        </p:tgtEl>
                                        <p:attrNameLst>
                                          <p:attrName>style.visibility</p:attrName>
                                        </p:attrNameLst>
                                      </p:cBhvr>
                                      <p:to>
                                        <p:strVal val="visible"/>
                                      </p:to>
                                    </p:set>
                                    <p:animEffect transition="in" filter="wipe(right)">
                                      <p:cBhvr>
                                        <p:cTn id="16" dur="2000"/>
                                        <p:tgtEl>
                                          <p:spTgt spid="65"/>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9" presetClass="emph" presetSubtype="0" nodeType="withEffect">
                                  <p:stCondLst>
                                    <p:cond delay="2000"/>
                                  </p:stCondLst>
                                  <p:childTnLst>
                                    <p:set>
                                      <p:cBhvr rctx="PPT">
                                        <p:cTn id="21" dur="indefinite"/>
                                        <p:tgtEl>
                                          <p:spTgt spid="12"/>
                                        </p:tgtEl>
                                        <p:attrNameLst>
                                          <p:attrName>style.opacity</p:attrName>
                                        </p:attrNameLst>
                                      </p:cBhvr>
                                      <p:to>
                                        <p:strVal val="0.5"/>
                                      </p:to>
                                    </p:set>
                                    <p:animEffect filter="image" prLst="opacity: 0.5">
                                      <p:cBhvr rctx="IE">
                                        <p:cTn id="22" dur="indefinite"/>
                                        <p:tgtEl>
                                          <p:spTgt spid="12"/>
                                        </p:tgtEl>
                                      </p:cBhvr>
                                    </p:animEffect>
                                  </p:childTnLst>
                                </p:cTn>
                              </p:par>
                              <p:par>
                                <p:cTn id="23" presetID="9" presetClass="emph" presetSubtype="0" nodeType="withEffect">
                                  <p:stCondLst>
                                    <p:cond delay="2000"/>
                                  </p:stCondLst>
                                  <p:childTnLst>
                                    <p:set>
                                      <p:cBhvr rctx="PPT">
                                        <p:cTn id="24" dur="indefinite"/>
                                        <p:tgtEl>
                                          <p:spTgt spid="64"/>
                                        </p:tgtEl>
                                        <p:attrNameLst>
                                          <p:attrName>style.opacity</p:attrName>
                                        </p:attrNameLst>
                                      </p:cBhvr>
                                      <p:to>
                                        <p:strVal val="0.5"/>
                                      </p:to>
                                    </p:set>
                                    <p:animEffect filter="image" prLst="opacity: 0.5">
                                      <p:cBhvr rctx="IE">
                                        <p:cTn id="25" dur="indefinite"/>
                                        <p:tgtEl>
                                          <p:spTgt spid="64"/>
                                        </p:tgtEl>
                                      </p:cBhvr>
                                    </p:animEffect>
                                  </p:childTnLst>
                                </p:cTn>
                              </p:par>
                              <p:par>
                                <p:cTn id="26" presetID="9" presetClass="emph" presetSubtype="0" nodeType="withEffect">
                                  <p:stCondLst>
                                    <p:cond delay="2000"/>
                                  </p:stCondLst>
                                  <p:childTnLst>
                                    <p:set>
                                      <p:cBhvr rctx="PPT">
                                        <p:cTn id="27" dur="indefinite"/>
                                        <p:tgtEl>
                                          <p:spTgt spid="38"/>
                                        </p:tgtEl>
                                        <p:attrNameLst>
                                          <p:attrName>style.opacity</p:attrName>
                                        </p:attrNameLst>
                                      </p:cBhvr>
                                      <p:to>
                                        <p:strVal val="0.5"/>
                                      </p:to>
                                    </p:set>
                                    <p:animEffect filter="image" prLst="opacity: 0.5">
                                      <p:cBhvr rctx="IE">
                                        <p:cTn id="28" dur="indefinite"/>
                                        <p:tgtEl>
                                          <p:spTgt spid="38"/>
                                        </p:tgtEl>
                                      </p:cBhvr>
                                    </p:animEffect>
                                  </p:childTnLst>
                                </p:cTn>
                              </p:par>
                              <p:par>
                                <p:cTn id="29" presetID="63" presetClass="path" presetSubtype="0" accel="50000" decel="50000" fill="hold" nodeType="withEffect">
                                  <p:stCondLst>
                                    <p:cond delay="2000"/>
                                  </p:stCondLst>
                                  <p:childTnLst>
                                    <p:animMotion origin="layout" path="M 3.33333E-6 -5.18199E-7 L 0.10416 -5.18199E-7 " pathEditMode="relative" rAng="0" ptsTypes="AA">
                                      <p:cBhvr>
                                        <p:cTn id="30" dur="2000" fill="hold"/>
                                        <p:tgtEl>
                                          <p:spTgt spid="6"/>
                                        </p:tgtEl>
                                        <p:attrNameLst>
                                          <p:attrName>ppt_x</p:attrName>
                                          <p:attrName>ppt_y</p:attrName>
                                        </p:attrNameLst>
                                      </p:cBhvr>
                                      <p:rCtr x="5208" y="0"/>
                                    </p:animMotion>
                                  </p:childTnLst>
                                </p:cTn>
                              </p:par>
                            </p:childTnLst>
                          </p:cTn>
                        </p:par>
                        <p:par>
                          <p:cTn id="31" fill="hold">
                            <p:stCondLst>
                              <p:cond delay="6000"/>
                            </p:stCondLst>
                            <p:childTnLst>
                              <p:par>
                                <p:cTn id="32" presetID="22" presetClass="entr" presetSubtype="2" fill="hold" grpId="0" nodeType="afterEffect">
                                  <p:stCondLst>
                                    <p:cond delay="2000"/>
                                  </p:stCondLst>
                                  <p:childTnLst>
                                    <p:set>
                                      <p:cBhvr>
                                        <p:cTn id="33" dur="1" fill="hold">
                                          <p:stCondLst>
                                            <p:cond delay="0"/>
                                          </p:stCondLst>
                                        </p:cTn>
                                        <p:tgtEl>
                                          <p:spTgt spid="66"/>
                                        </p:tgtEl>
                                        <p:attrNameLst>
                                          <p:attrName>style.visibility</p:attrName>
                                        </p:attrNameLst>
                                      </p:cBhvr>
                                      <p:to>
                                        <p:strVal val="visible"/>
                                      </p:to>
                                    </p:set>
                                    <p:animEffect transition="in" filter="wipe(right)">
                                      <p:cBhvr>
                                        <p:cTn id="34" dur="2000"/>
                                        <p:tgtEl>
                                          <p:spTgt spid="66"/>
                                        </p:tgtEl>
                                      </p:cBhvr>
                                    </p:animEffect>
                                  </p:childTnLst>
                                </p:cTn>
                              </p:par>
                              <p:par>
                                <p:cTn id="35" presetID="63" presetClass="path" presetSubtype="0" accel="50000" decel="50000" fill="hold" nodeType="withEffect">
                                  <p:stCondLst>
                                    <p:cond delay="2000"/>
                                  </p:stCondLst>
                                  <p:childTnLst>
                                    <p:animMotion origin="layout" path="M -3.88889E-6 -4.31832E-7 L 0.10382 -4.31832E-7 " pathEditMode="relative" rAng="0" ptsTypes="AA">
                                      <p:cBhvr>
                                        <p:cTn id="36" dur="2000" fill="hold"/>
                                        <p:tgtEl>
                                          <p:spTgt spid="9"/>
                                        </p:tgtEl>
                                        <p:attrNameLst>
                                          <p:attrName>ppt_x</p:attrName>
                                          <p:attrName>ppt_y</p:attrName>
                                        </p:attrNameLst>
                                      </p:cBhvr>
                                      <p:rCtr x="5191" y="0"/>
                                    </p:animMotion>
                                  </p:childTnLst>
                                </p:cTn>
                              </p:par>
                              <p:par>
                                <p:cTn id="37" presetID="10" presetClass="entr" presetSubtype="0" fill="hold" grpId="0" nodeType="withEffect">
                                  <p:stCondLst>
                                    <p:cond delay="200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2000"/>
                                        <p:tgtEl>
                                          <p:spTgt spid="40"/>
                                        </p:tgtEl>
                                      </p:cBhvr>
                                    </p:animEffect>
                                  </p:childTnLst>
                                </p:cTn>
                              </p:par>
                              <p:par>
                                <p:cTn id="40" presetID="9" presetClass="emph" presetSubtype="0" grpId="1" nodeType="withEffect">
                                  <p:stCondLst>
                                    <p:cond delay="2000"/>
                                  </p:stCondLst>
                                  <p:childTnLst>
                                    <p:set>
                                      <p:cBhvr rctx="PPT">
                                        <p:cTn id="41" dur="indefinite"/>
                                        <p:tgtEl>
                                          <p:spTgt spid="65"/>
                                        </p:tgtEl>
                                        <p:attrNameLst>
                                          <p:attrName>style.opacity</p:attrName>
                                        </p:attrNameLst>
                                      </p:cBhvr>
                                      <p:to>
                                        <p:strVal val="0.5"/>
                                      </p:to>
                                    </p:set>
                                    <p:animEffect filter="image" prLst="opacity: 0.5">
                                      <p:cBhvr rctx="IE">
                                        <p:cTn id="42" dur="indefinite"/>
                                        <p:tgtEl>
                                          <p:spTgt spid="65"/>
                                        </p:tgtEl>
                                      </p:cBhvr>
                                    </p:animEffect>
                                  </p:childTnLst>
                                </p:cTn>
                              </p:par>
                              <p:par>
                                <p:cTn id="43" presetID="9" presetClass="emph" presetSubtype="0" grpId="1" nodeType="withEffect">
                                  <p:stCondLst>
                                    <p:cond delay="2000"/>
                                  </p:stCondLst>
                                  <p:childTnLst>
                                    <p:set>
                                      <p:cBhvr rctx="PPT">
                                        <p:cTn id="44" dur="indefinite"/>
                                        <p:tgtEl>
                                          <p:spTgt spid="39"/>
                                        </p:tgtEl>
                                        <p:attrNameLst>
                                          <p:attrName>style.opacity</p:attrName>
                                        </p:attrNameLst>
                                      </p:cBhvr>
                                      <p:to>
                                        <p:strVal val="0.5"/>
                                      </p:to>
                                    </p:set>
                                    <p:animEffect filter="image" prLst="opacity: 0.5">
                                      <p:cBhvr rctx="IE">
                                        <p:cTn id="45" dur="indefinite"/>
                                        <p:tgtEl>
                                          <p:spTgt spid="39"/>
                                        </p:tgtEl>
                                      </p:cBhvr>
                                    </p:animEffect>
                                  </p:childTnLst>
                                </p:cTn>
                              </p:par>
                              <p:par>
                                <p:cTn id="46" presetID="9" presetClass="emph" presetSubtype="0" nodeType="withEffect">
                                  <p:stCondLst>
                                    <p:cond delay="2000"/>
                                  </p:stCondLst>
                                  <p:childTnLst>
                                    <p:set>
                                      <p:cBhvr rctx="PPT">
                                        <p:cTn id="47" dur="indefinite"/>
                                        <p:tgtEl>
                                          <p:spTgt spid="6"/>
                                        </p:tgtEl>
                                        <p:attrNameLst>
                                          <p:attrName>style.opacity</p:attrName>
                                        </p:attrNameLst>
                                      </p:cBhvr>
                                      <p:to>
                                        <p:strVal val="0.5"/>
                                      </p:to>
                                    </p:set>
                                    <p:animEffect filter="image" prLst="opacity: 0.5">
                                      <p:cBhvr rctx="IE">
                                        <p:cTn id="48" dur="indefinite"/>
                                        <p:tgtEl>
                                          <p:spTgt spid="6"/>
                                        </p:tgtEl>
                                      </p:cBhvr>
                                    </p:animEffect>
                                  </p:childTnLst>
                                </p:cTn>
                              </p:par>
                            </p:childTnLst>
                          </p:cTn>
                        </p:par>
                        <p:par>
                          <p:cTn id="49" fill="hold">
                            <p:stCondLst>
                              <p:cond delay="10000"/>
                            </p:stCondLst>
                            <p:childTnLst>
                              <p:par>
                                <p:cTn id="50" presetID="22" presetClass="entr" presetSubtype="2" fill="hold" nodeType="afterEffect">
                                  <p:stCondLst>
                                    <p:cond delay="2000"/>
                                  </p:stCondLst>
                                  <p:childTnLst>
                                    <p:set>
                                      <p:cBhvr>
                                        <p:cTn id="51" dur="1" fill="hold">
                                          <p:stCondLst>
                                            <p:cond delay="0"/>
                                          </p:stCondLst>
                                        </p:cTn>
                                        <p:tgtEl>
                                          <p:spTgt spid="3"/>
                                        </p:tgtEl>
                                        <p:attrNameLst>
                                          <p:attrName>style.visibility</p:attrName>
                                        </p:attrNameLst>
                                      </p:cBhvr>
                                      <p:to>
                                        <p:strVal val="visible"/>
                                      </p:to>
                                    </p:set>
                                    <p:animEffect transition="in" filter="wipe(right)">
                                      <p:cBhvr>
                                        <p:cTn id="52" dur="2000"/>
                                        <p:tgtEl>
                                          <p:spTgt spid="3"/>
                                        </p:tgtEl>
                                      </p:cBhvr>
                                    </p:animEffect>
                                  </p:childTnLst>
                                </p:cTn>
                              </p:par>
                              <p:par>
                                <p:cTn id="53" presetID="9" presetClass="emph" presetSubtype="0" grpId="1" nodeType="withEffect">
                                  <p:stCondLst>
                                    <p:cond delay="2000"/>
                                  </p:stCondLst>
                                  <p:childTnLst>
                                    <p:set>
                                      <p:cBhvr rctx="PPT">
                                        <p:cTn id="54" dur="indefinite"/>
                                        <p:tgtEl>
                                          <p:spTgt spid="40"/>
                                        </p:tgtEl>
                                        <p:attrNameLst>
                                          <p:attrName>style.opacity</p:attrName>
                                        </p:attrNameLst>
                                      </p:cBhvr>
                                      <p:to>
                                        <p:strVal val="0.5"/>
                                      </p:to>
                                    </p:set>
                                    <p:animEffect filter="image" prLst="opacity: 0.5">
                                      <p:cBhvr rctx="IE">
                                        <p:cTn id="55" dur="indefinite"/>
                                        <p:tgtEl>
                                          <p:spTgt spid="40"/>
                                        </p:tgtEl>
                                      </p:cBhvr>
                                    </p:animEffect>
                                  </p:childTnLst>
                                </p:cTn>
                              </p:par>
                              <p:par>
                                <p:cTn id="56" presetID="9" presetClass="emph" presetSubtype="0" nodeType="withEffect">
                                  <p:stCondLst>
                                    <p:cond delay="2000"/>
                                  </p:stCondLst>
                                  <p:childTnLst>
                                    <p:set>
                                      <p:cBhvr rctx="PPT">
                                        <p:cTn id="57" dur="indefinite"/>
                                        <p:tgtEl>
                                          <p:spTgt spid="9"/>
                                        </p:tgtEl>
                                        <p:attrNameLst>
                                          <p:attrName>style.opacity</p:attrName>
                                        </p:attrNameLst>
                                      </p:cBhvr>
                                      <p:to>
                                        <p:strVal val="0.5"/>
                                      </p:to>
                                    </p:set>
                                    <p:animEffect filter="image" prLst="opacity: 0.5">
                                      <p:cBhvr rctx="IE">
                                        <p:cTn id="58" dur="indefinite"/>
                                        <p:tgtEl>
                                          <p:spTgt spid="9"/>
                                        </p:tgtEl>
                                      </p:cBhvr>
                                    </p:animEffect>
                                  </p:childTnLst>
                                </p:cTn>
                              </p:par>
                              <p:par>
                                <p:cTn id="59" presetID="10" presetClass="entr" presetSubtype="0" fill="hold" nodeType="withEffect">
                                  <p:stCondLst>
                                    <p:cond delay="200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5" grpId="1" animBg="1"/>
      <p:bldP spid="66" grpId="0" animBg="1"/>
      <p:bldP spid="38" grpId="0"/>
      <p:bldP spid="39" grpId="0"/>
      <p:bldP spid="39" grpId="1"/>
      <p:bldP spid="40" grpId="0"/>
      <p:bldP spid="4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7" y="228601"/>
            <a:ext cx="11561762" cy="609398"/>
          </a:xfrm>
        </p:spPr>
        <p:txBody>
          <a:bodyPr/>
          <a:lstStyle/>
          <a:p>
            <a:r>
              <a:rPr dirty="0"/>
              <a:t>Virtualization Enhancements in Service Pack 1</a:t>
            </a:r>
            <a:endParaRPr lang="en-US" dirty="0"/>
          </a:p>
        </p:txBody>
      </p:sp>
      <p:sp>
        <p:nvSpPr>
          <p:cNvPr id="30" name="Rounded Rectangle 29"/>
          <p:cNvSpPr/>
          <p:nvPr/>
        </p:nvSpPr>
        <p:spPr bwMode="auto">
          <a:xfrm>
            <a:off x="6251006" y="963533"/>
            <a:ext cx="5417256" cy="5569231"/>
          </a:xfrm>
          <a:prstGeom prst="roundRect">
            <a:avLst>
              <a:gd name="adj" fmla="val 13686"/>
            </a:avLst>
          </a:prstGeom>
          <a:solidFill>
            <a:schemeClr val="bg2">
              <a:lumMod val="60000"/>
              <a:lumOff val="40000"/>
              <a:alpha val="36000"/>
            </a:schemeClr>
          </a:solidFill>
          <a:ln>
            <a:noFill/>
            <a:headEnd/>
            <a:tailEnd/>
          </a:ln>
          <a:effectLst>
            <a:outerShdw blurRad="149987" dist="250190" dir="8460000" algn="ctr">
              <a:srgbClr val="000000">
                <a:alpha val="28000"/>
              </a:srgbClr>
            </a:outerShdw>
          </a:effectLst>
          <a:scene3d>
            <a:camera prst="orthographicFront">
              <a:rot lat="0" lon="0" rev="0"/>
            </a:camera>
            <a:lightRig rig="contrasting" dir="tl">
              <a:rot lat="0" lon="0" rev="1500000"/>
            </a:lightRig>
          </a:scene3d>
          <a:sp3d prstMaterial="metal">
            <a:bevelT w="88900" h="88900"/>
          </a:sp3d>
        </p:spPr>
        <p:style>
          <a:lnRef idx="0">
            <a:schemeClr val="dk1"/>
          </a:lnRef>
          <a:fillRef idx="3">
            <a:schemeClr val="dk1"/>
          </a:fillRef>
          <a:effectRef idx="3">
            <a:schemeClr val="dk1"/>
          </a:effectRef>
          <a:fontRef idx="minor">
            <a:schemeClr val="lt1"/>
          </a:fontRef>
        </p:style>
        <p:txBody>
          <a:bodyPr lIns="147675" tIns="492249" rIns="147675" bIns="73836"/>
          <a:lstStyle/>
          <a:p>
            <a:pPr marL="286898" indent="-286898" defTabSz="1105920" eaLnBrk="0" hangingPunct="0">
              <a:lnSpc>
                <a:spcPct val="90000"/>
              </a:lnSpc>
              <a:spcBef>
                <a:spcPct val="30000"/>
              </a:spcBef>
              <a:buClr>
                <a:srgbClr val="050595"/>
              </a:buClr>
              <a:buSzPct val="95000"/>
              <a:buBlip>
                <a:blip r:embed="rId3"/>
              </a:buBlip>
              <a:tabLst>
                <a:tab pos="514433" algn="l"/>
              </a:tabLst>
              <a:defRPr/>
            </a:pPr>
            <a:endParaRPr lang="en-US" dirty="0">
              <a:solidFill>
                <a:srgbClr val="000000"/>
              </a:solidFill>
              <a:latin typeface="Segoe"/>
            </a:endParaRPr>
          </a:p>
        </p:txBody>
      </p:sp>
      <p:sp>
        <p:nvSpPr>
          <p:cNvPr id="31" name="Rounded Rectangle 30"/>
          <p:cNvSpPr/>
          <p:nvPr/>
        </p:nvSpPr>
        <p:spPr bwMode="auto">
          <a:xfrm>
            <a:off x="522681" y="991225"/>
            <a:ext cx="5417256" cy="5569231"/>
          </a:xfrm>
          <a:prstGeom prst="roundRect">
            <a:avLst>
              <a:gd name="adj" fmla="val 13686"/>
            </a:avLst>
          </a:prstGeom>
          <a:solidFill>
            <a:schemeClr val="bg2">
              <a:lumMod val="60000"/>
              <a:lumOff val="40000"/>
              <a:alpha val="36000"/>
            </a:schemeClr>
          </a:solidFill>
          <a:ln>
            <a:noFill/>
            <a:headEnd/>
            <a:tailEnd/>
          </a:ln>
          <a:effectLst>
            <a:outerShdw blurRad="149987" dist="250190" dir="8460000" algn="ctr">
              <a:srgbClr val="000000">
                <a:alpha val="28000"/>
              </a:srgbClr>
            </a:outerShdw>
          </a:effectLst>
          <a:scene3d>
            <a:camera prst="orthographicFront">
              <a:rot lat="0" lon="0" rev="0"/>
            </a:camera>
            <a:lightRig rig="contrasting" dir="tl">
              <a:rot lat="0" lon="0" rev="1500000"/>
            </a:lightRig>
          </a:scene3d>
          <a:sp3d prstMaterial="metal">
            <a:bevelT w="88900" h="88900"/>
          </a:sp3d>
        </p:spPr>
        <p:style>
          <a:lnRef idx="0">
            <a:schemeClr val="dk1"/>
          </a:lnRef>
          <a:fillRef idx="3">
            <a:schemeClr val="dk1"/>
          </a:fillRef>
          <a:effectRef idx="3">
            <a:schemeClr val="dk1"/>
          </a:effectRef>
          <a:fontRef idx="minor">
            <a:schemeClr val="lt1"/>
          </a:fontRef>
        </p:style>
        <p:txBody>
          <a:bodyPr lIns="147675" tIns="492249" rIns="147675" bIns="73836"/>
          <a:lstStyle/>
          <a:p>
            <a:pPr marL="286898" indent="-286898" defTabSz="1105920" eaLnBrk="0" hangingPunct="0">
              <a:lnSpc>
                <a:spcPct val="90000"/>
              </a:lnSpc>
              <a:spcBef>
                <a:spcPct val="30000"/>
              </a:spcBef>
              <a:buClr>
                <a:srgbClr val="050595"/>
              </a:buClr>
              <a:buSzPct val="95000"/>
              <a:buBlip>
                <a:blip r:embed="rId3"/>
              </a:buBlip>
              <a:tabLst>
                <a:tab pos="514433" algn="l"/>
              </a:tabLst>
              <a:defRPr/>
            </a:pPr>
            <a:endParaRPr lang="en-US" dirty="0">
              <a:solidFill>
                <a:srgbClr val="000000"/>
              </a:solidFill>
              <a:latin typeface="Segoe"/>
            </a:endParaRPr>
          </a:p>
        </p:txBody>
      </p:sp>
      <p:sp>
        <p:nvSpPr>
          <p:cNvPr id="32" name="TextBox 31"/>
          <p:cNvSpPr txBox="1"/>
          <p:nvPr/>
        </p:nvSpPr>
        <p:spPr>
          <a:xfrm>
            <a:off x="838045" y="1269979"/>
            <a:ext cx="2488822" cy="369332"/>
          </a:xfrm>
          <a:prstGeom prst="rect">
            <a:avLst/>
          </a:prstGeom>
          <a:noFill/>
        </p:spPr>
        <p:txBody>
          <a:bodyPr wrap="none" lIns="91432" tIns="0" rIns="0" bIns="0" rtlCol="0">
            <a:spAutoFit/>
          </a:bodyPr>
          <a:lstStyle/>
          <a:p>
            <a:r>
              <a:rPr lang="en-US" sz="2400" dirty="0" smtClean="0">
                <a:gradFill flip="none" rotWithShape="1">
                  <a:gsLst>
                    <a:gs pos="0">
                      <a:srgbClr val="FFFFFF"/>
                    </a:gs>
                    <a:gs pos="100000">
                      <a:srgbClr val="FFFFFF"/>
                    </a:gs>
                  </a:gsLst>
                  <a:lin ang="2700000" scaled="1"/>
                  <a:tileRect/>
                </a:gradFill>
              </a:rPr>
              <a:t>Dynamic memory</a:t>
            </a:r>
            <a:endParaRPr lang="en-US" sz="2400" dirty="0">
              <a:gradFill flip="none" rotWithShape="1">
                <a:gsLst>
                  <a:gs pos="0">
                    <a:srgbClr val="FFFFFF"/>
                  </a:gs>
                  <a:gs pos="100000">
                    <a:srgbClr val="FFFFFF"/>
                  </a:gs>
                </a:gsLst>
                <a:lin ang="2700000" scaled="1"/>
                <a:tileRect/>
              </a:gradFill>
            </a:endParaRPr>
          </a:p>
        </p:txBody>
      </p:sp>
      <p:sp>
        <p:nvSpPr>
          <p:cNvPr id="33" name="TextBox 32"/>
          <p:cNvSpPr txBox="1"/>
          <p:nvPr/>
        </p:nvSpPr>
        <p:spPr>
          <a:xfrm>
            <a:off x="6634655" y="1270022"/>
            <a:ext cx="1563890" cy="369332"/>
          </a:xfrm>
          <a:prstGeom prst="rect">
            <a:avLst/>
          </a:prstGeom>
          <a:noFill/>
        </p:spPr>
        <p:txBody>
          <a:bodyPr wrap="none" lIns="91432" tIns="0" rIns="0" bIns="0" rtlCol="0">
            <a:spAutoFit/>
          </a:bodyPr>
          <a:lstStyle/>
          <a:p>
            <a:r>
              <a:rPr lang="en-US" sz="2400" dirty="0" err="1" smtClean="0">
                <a:gradFill flip="none" rotWithShape="1">
                  <a:gsLst>
                    <a:gs pos="0">
                      <a:srgbClr val="FFFFFF"/>
                    </a:gs>
                    <a:gs pos="100000">
                      <a:srgbClr val="FFFFFF"/>
                    </a:gs>
                  </a:gsLst>
                  <a:lin ang="2700000" scaled="1"/>
                  <a:tileRect/>
                </a:gradFill>
              </a:rPr>
              <a:t>RemoteFX</a:t>
            </a:r>
            <a:endParaRPr lang="en-US" sz="2400" dirty="0">
              <a:gradFill flip="none" rotWithShape="1">
                <a:gsLst>
                  <a:gs pos="0">
                    <a:srgbClr val="FFFFFF"/>
                  </a:gs>
                  <a:gs pos="100000">
                    <a:srgbClr val="FFFFFF"/>
                  </a:gs>
                </a:gsLst>
                <a:lin ang="2700000" scaled="1"/>
                <a:tileRect/>
              </a:gradFill>
            </a:endParaRPr>
          </a:p>
        </p:txBody>
      </p:sp>
      <p:sp>
        <p:nvSpPr>
          <p:cNvPr id="34" name="TextBox 33"/>
          <p:cNvSpPr txBox="1"/>
          <p:nvPr/>
        </p:nvSpPr>
        <p:spPr>
          <a:xfrm>
            <a:off x="838045" y="1655187"/>
            <a:ext cx="5003198" cy="1055668"/>
          </a:xfrm>
          <a:prstGeom prst="rect">
            <a:avLst/>
          </a:prstGeom>
          <a:noFill/>
        </p:spPr>
        <p:txBody>
          <a:bodyPr wrap="square" lIns="91432" tIns="45717" rIns="91432" bIns="45717" rtlCol="0">
            <a:spAutoFit/>
          </a:bodyPr>
          <a:lstStyle/>
          <a:p>
            <a:pPr marL="400050" lvl="1" indent="-342900" fontAlgn="base">
              <a:lnSpc>
                <a:spcPct val="90000"/>
              </a:lnSpc>
              <a:spcBef>
                <a:spcPts val="300"/>
              </a:spcBef>
              <a:spcAft>
                <a:spcPts val="300"/>
              </a:spcAft>
              <a:buClr>
                <a:srgbClr val="007EAE"/>
              </a:buClr>
              <a:buSzPct val="90000"/>
              <a:buBlip>
                <a:blip r:embed="rId4"/>
              </a:buBlip>
              <a:defRPr/>
            </a:pPr>
            <a:r>
              <a:rPr lang="en-US" sz="1600" dirty="0">
                <a:gradFill>
                  <a:gsLst>
                    <a:gs pos="0">
                      <a:schemeClr val="tx1"/>
                    </a:gs>
                    <a:gs pos="100000">
                      <a:schemeClr val="tx1"/>
                    </a:gs>
                  </a:gsLst>
                  <a:lin ang="5400000" scaled="0"/>
                </a:gradFill>
              </a:rPr>
              <a:t>Allocate range of memory per VM </a:t>
            </a:r>
            <a:r>
              <a:rPr lang="en-US" sz="1600" dirty="0" smtClean="0">
                <a:gradFill>
                  <a:gsLst>
                    <a:gs pos="0">
                      <a:schemeClr val="tx1"/>
                    </a:gs>
                    <a:gs pos="100000">
                      <a:schemeClr val="tx1"/>
                    </a:gs>
                  </a:gsLst>
                  <a:lin ang="5400000" scaled="0"/>
                </a:gradFill>
              </a:rPr>
              <a:t>and </a:t>
            </a:r>
            <a:r>
              <a:rPr lang="en-US" sz="1600" dirty="0">
                <a:gradFill>
                  <a:gsLst>
                    <a:gs pos="0">
                      <a:schemeClr val="tx1"/>
                    </a:gs>
                    <a:gs pos="100000">
                      <a:schemeClr val="tx1"/>
                    </a:gs>
                  </a:gsLst>
                  <a:lin ang="5400000" scaled="0"/>
                </a:gradFill>
              </a:rPr>
              <a:t>dynamically adjust memory usage on </a:t>
            </a:r>
            <a:r>
              <a:rPr lang="en-US" sz="1600" dirty="0" smtClean="0">
                <a:gradFill>
                  <a:gsLst>
                    <a:gs pos="0">
                      <a:schemeClr val="tx1"/>
                    </a:gs>
                    <a:gs pos="100000">
                      <a:schemeClr val="tx1"/>
                    </a:gs>
                  </a:gsLst>
                  <a:lin ang="5400000" scaled="0"/>
                </a:gradFill>
              </a:rPr>
              <a:t>demand</a:t>
            </a:r>
          </a:p>
          <a:p>
            <a:pPr marL="400050" lvl="1" indent="-342900" fontAlgn="base">
              <a:lnSpc>
                <a:spcPct val="90000"/>
              </a:lnSpc>
              <a:spcBef>
                <a:spcPts val="300"/>
              </a:spcBef>
              <a:spcAft>
                <a:spcPts val="300"/>
              </a:spcAft>
              <a:buClr>
                <a:srgbClr val="007EAE"/>
              </a:buClr>
              <a:buSzPct val="90000"/>
              <a:buBlip>
                <a:blip r:embed="rId4"/>
              </a:buBlip>
              <a:defRPr/>
            </a:pPr>
            <a:r>
              <a:rPr lang="en-US" sz="1600" dirty="0" smtClean="0">
                <a:gradFill>
                  <a:gsLst>
                    <a:gs pos="0">
                      <a:schemeClr val="tx1"/>
                    </a:gs>
                    <a:gs pos="100000">
                      <a:schemeClr val="tx1"/>
                    </a:gs>
                  </a:gsLst>
                  <a:lin ang="5400000" scaled="0"/>
                </a:gradFill>
              </a:rPr>
              <a:t>Consistent </a:t>
            </a:r>
            <a:r>
              <a:rPr lang="en-US" sz="1600" dirty="0">
                <a:gradFill>
                  <a:gsLst>
                    <a:gs pos="0">
                      <a:schemeClr val="tx1"/>
                    </a:gs>
                    <a:gs pos="100000">
                      <a:schemeClr val="tx1"/>
                    </a:gs>
                  </a:gsLst>
                  <a:lin ang="5400000" scaled="0"/>
                </a:gradFill>
              </a:rPr>
              <a:t>performance </a:t>
            </a:r>
            <a:r>
              <a:rPr lang="en-US" sz="1600" dirty="0" smtClean="0">
                <a:gradFill>
                  <a:gsLst>
                    <a:gs pos="0">
                      <a:schemeClr val="tx1"/>
                    </a:gs>
                    <a:gs pos="100000">
                      <a:schemeClr val="tx1"/>
                    </a:gs>
                  </a:gsLst>
                  <a:lin ang="5400000" scaled="0"/>
                </a:gradFill>
              </a:rPr>
              <a:t>and better manageability</a:t>
            </a:r>
            <a:endParaRPr lang="en-US" sz="1600" dirty="0">
              <a:gradFill>
                <a:gsLst>
                  <a:gs pos="0">
                    <a:schemeClr val="tx1"/>
                  </a:gs>
                  <a:gs pos="100000">
                    <a:schemeClr val="tx1"/>
                  </a:gs>
                </a:gsLst>
                <a:lin ang="5400000" scaled="0"/>
              </a:gradFill>
            </a:endParaRPr>
          </a:p>
        </p:txBody>
      </p:sp>
      <p:sp>
        <p:nvSpPr>
          <p:cNvPr id="35" name="TextBox 34"/>
          <p:cNvSpPr txBox="1"/>
          <p:nvPr/>
        </p:nvSpPr>
        <p:spPr>
          <a:xfrm>
            <a:off x="6400801" y="1682947"/>
            <a:ext cx="5207152" cy="1055668"/>
          </a:xfrm>
          <a:prstGeom prst="rect">
            <a:avLst/>
          </a:prstGeom>
          <a:noFill/>
        </p:spPr>
        <p:txBody>
          <a:bodyPr wrap="square" lIns="91432" tIns="45717" rIns="91432" bIns="45717" rtlCol="0">
            <a:spAutoFit/>
          </a:bodyPr>
          <a:lstStyle>
            <a:defPPr>
              <a:defRPr lang="en-US"/>
            </a:defPPr>
            <a:lvl1pPr>
              <a:defRPr sz="1400">
                <a:gradFill>
                  <a:gsLst>
                    <a:gs pos="0">
                      <a:srgbClr val="FFFFFF"/>
                    </a:gs>
                    <a:gs pos="100000">
                      <a:srgbClr val="FFFFFF"/>
                    </a:gs>
                  </a:gsLst>
                  <a:lin ang="5400000" scaled="0"/>
                </a:gradFill>
              </a:defRPr>
            </a:lvl1pPr>
          </a:lstStyle>
          <a:p>
            <a:pPr marL="400050" lvl="1" indent="-342900" fontAlgn="base">
              <a:lnSpc>
                <a:spcPct val="90000"/>
              </a:lnSpc>
              <a:spcBef>
                <a:spcPts val="300"/>
              </a:spcBef>
              <a:spcAft>
                <a:spcPts val="300"/>
              </a:spcAft>
              <a:buClr>
                <a:srgbClr val="007EAE"/>
              </a:buClr>
              <a:buSzPct val="90000"/>
              <a:buBlip>
                <a:blip r:embed="rId4"/>
              </a:buBlip>
              <a:defRPr/>
            </a:pPr>
            <a:r>
              <a:rPr lang="en-US" sz="1600" dirty="0" smtClean="0">
                <a:gradFill>
                  <a:gsLst>
                    <a:gs pos="0">
                      <a:schemeClr val="tx1"/>
                    </a:gs>
                    <a:gs pos="100000">
                      <a:schemeClr val="tx1"/>
                    </a:gs>
                  </a:gsLst>
                  <a:lin ang="5400000" scaled="0"/>
                </a:gradFill>
              </a:rPr>
              <a:t>Uses </a:t>
            </a:r>
            <a:r>
              <a:rPr lang="en-US" sz="1600" dirty="0">
                <a:gradFill>
                  <a:gsLst>
                    <a:gs pos="0">
                      <a:schemeClr val="tx1"/>
                    </a:gs>
                    <a:gs pos="100000">
                      <a:schemeClr val="tx1"/>
                    </a:gs>
                  </a:gsLst>
                  <a:lin ang="5400000" scaled="0"/>
                </a:gradFill>
              </a:rPr>
              <a:t>the power of virtualized graphics resources and advanced codecs to achieve </a:t>
            </a:r>
            <a:r>
              <a:rPr lang="en-US" sz="1600" dirty="0" smtClean="0">
                <a:gradFill>
                  <a:gsLst>
                    <a:gs pos="0">
                      <a:schemeClr val="tx1"/>
                    </a:gs>
                    <a:gs pos="100000">
                      <a:schemeClr val="tx1"/>
                    </a:gs>
                  </a:gsLst>
                  <a:lin ang="5400000" scaled="0"/>
                </a:gradFill>
              </a:rPr>
              <a:t>high fidelity</a:t>
            </a:r>
          </a:p>
          <a:p>
            <a:pPr marL="400050" lvl="1" indent="-342900" fontAlgn="base">
              <a:lnSpc>
                <a:spcPct val="90000"/>
              </a:lnSpc>
              <a:spcBef>
                <a:spcPts val="300"/>
              </a:spcBef>
              <a:spcAft>
                <a:spcPts val="300"/>
              </a:spcAft>
              <a:buClr>
                <a:srgbClr val="007EAE"/>
              </a:buClr>
              <a:buSzPct val="90000"/>
              <a:buBlip>
                <a:blip r:embed="rId4"/>
              </a:buBlip>
              <a:defRPr/>
            </a:pPr>
            <a:r>
              <a:rPr lang="en-US" sz="1600" dirty="0" smtClean="0">
                <a:gradFill>
                  <a:gsLst>
                    <a:gs pos="0">
                      <a:schemeClr val="tx1"/>
                    </a:gs>
                    <a:gs pos="100000">
                      <a:schemeClr val="tx1"/>
                    </a:gs>
                  </a:gsLst>
                  <a:lin ang="5400000" scaled="0"/>
                </a:gradFill>
              </a:rPr>
              <a:t>Enables “local-like” experience </a:t>
            </a:r>
            <a:r>
              <a:rPr lang="en-US" sz="1600" dirty="0">
                <a:gradFill>
                  <a:gsLst>
                    <a:gs pos="0">
                      <a:schemeClr val="tx1"/>
                    </a:gs>
                    <a:gs pos="100000">
                      <a:schemeClr val="tx1"/>
                    </a:gs>
                  </a:gsLst>
                  <a:lin ang="5400000" scaled="0"/>
                </a:gradFill>
              </a:rPr>
              <a:t>for a hosted </a:t>
            </a:r>
            <a:r>
              <a:rPr lang="en-US" sz="1600" dirty="0" smtClean="0">
                <a:gradFill>
                  <a:gsLst>
                    <a:gs pos="0">
                      <a:schemeClr val="tx1"/>
                    </a:gs>
                    <a:gs pos="100000">
                      <a:schemeClr val="tx1"/>
                    </a:gs>
                  </a:gsLst>
                  <a:lin ang="5400000" scaled="0"/>
                </a:gradFill>
              </a:rPr>
              <a:t>desktop</a:t>
            </a:r>
            <a:endParaRPr lang="en-US" sz="1600" dirty="0">
              <a:gradFill>
                <a:gsLst>
                  <a:gs pos="0">
                    <a:schemeClr val="tx1"/>
                  </a:gs>
                  <a:gs pos="100000">
                    <a:schemeClr val="tx1"/>
                  </a:gs>
                </a:gsLst>
                <a:lin ang="5400000" scaled="0"/>
              </a:gradFill>
            </a:endParaRPr>
          </a:p>
        </p:txBody>
      </p:sp>
      <p:pic>
        <p:nvPicPr>
          <p:cNvPr id="36"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60876" y="3044561"/>
            <a:ext cx="3740866" cy="262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Group 36"/>
          <p:cNvGrpSpPr/>
          <p:nvPr/>
        </p:nvGrpSpPr>
        <p:grpSpPr>
          <a:xfrm>
            <a:off x="7485528" y="3048228"/>
            <a:ext cx="2948215" cy="1851323"/>
            <a:chOff x="5158602" y="2362200"/>
            <a:chExt cx="2985366" cy="2594730"/>
          </a:xfrm>
        </p:grpSpPr>
        <p:pic>
          <p:nvPicPr>
            <p:cNvPr id="38" name="Picture 17" descr="Single-Monitor"/>
            <p:cNvPicPr>
              <a:picLocks noChangeAspect="1" noChangeArrowheads="1"/>
            </p:cNvPicPr>
            <p:nvPr/>
          </p:nvPicPr>
          <p:blipFill>
            <a:blip r:embed="rId6" cstate="print"/>
            <a:srcRect/>
            <a:stretch>
              <a:fillRect/>
            </a:stretch>
          </p:blipFill>
          <p:spPr bwMode="auto">
            <a:xfrm>
              <a:off x="5158602" y="2362200"/>
              <a:ext cx="2985366" cy="2594730"/>
            </a:xfrm>
            <a:prstGeom prst="rect">
              <a:avLst/>
            </a:prstGeom>
            <a:noFill/>
            <a:ln w="9525">
              <a:noFill/>
              <a:miter lim="800000"/>
              <a:headEnd/>
              <a:tailEnd/>
            </a:ln>
          </p:spPr>
        </p:pic>
        <p:pic>
          <p:nvPicPr>
            <p:cNvPr id="39" name="Picture 2" descr="clip_image006">
              <a:hlinkClick r:id="rId7"/>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857" b="1469"/>
            <a:stretch/>
          </p:blipFill>
          <p:spPr bwMode="auto">
            <a:xfrm>
              <a:off x="5336805" y="2472448"/>
              <a:ext cx="2645126" cy="1619532"/>
            </a:xfrm>
            <a:prstGeom prst="rect">
              <a:avLst/>
            </a:prstGeom>
            <a:noFill/>
          </p:spPr>
        </p:pic>
        <p:pic>
          <p:nvPicPr>
            <p:cNvPr id="40" name="Picture 5" descr="\\eventsql\dvd\Online_ART\DVD_ART36\Artwork_Imagery\Icons - Illustrations\Screen Captures\Windows 7\wmp video.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8000" y="2514600"/>
              <a:ext cx="909430" cy="703089"/>
            </a:xfrm>
            <a:prstGeom prst="rect">
              <a:avLst/>
            </a:prstGeom>
            <a:noFill/>
          </p:spPr>
        </p:pic>
      </p:grpSp>
      <p:pic>
        <p:nvPicPr>
          <p:cNvPr id="41" name="Picture 2" descr="\\sfp\work\White_Whale\8-20305_ChanelChambers\SFP_Art\Gartner_Deck\Mediabank\WS08R2-RDS_h_rgb_r.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694272" y="4900006"/>
            <a:ext cx="2530727" cy="484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10248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Michael Kleef</a:t>
            </a:r>
          </a:p>
          <a:p>
            <a:r>
              <a:rPr lang="en-US" dirty="0" smtClean="0"/>
              <a:t>Senior Technical Product Manager</a:t>
            </a:r>
          </a:p>
          <a:p>
            <a:r>
              <a:rPr lang="en-US" dirty="0" smtClean="0"/>
              <a:t>Windows Server Product Management</a:t>
            </a:r>
            <a:endParaRPr lang="en-US" dirty="0"/>
          </a:p>
        </p:txBody>
      </p:sp>
      <p:sp>
        <p:nvSpPr>
          <p:cNvPr id="4" name="Text Placeholder 3"/>
          <p:cNvSpPr>
            <a:spLocks noGrp="1"/>
          </p:cNvSpPr>
          <p:nvPr>
            <p:ph type="body" sz="quarter" idx="10"/>
          </p:nvPr>
        </p:nvSpPr>
        <p:spPr/>
        <p:txBody>
          <a:bodyPr/>
          <a:lstStyle/>
          <a:p>
            <a:r>
              <a:rPr lang="en-US" smtClean="0"/>
              <a:t>demo </a:t>
            </a:r>
            <a:endParaRPr lang="en-US" dirty="0"/>
          </a:p>
        </p:txBody>
      </p:sp>
      <p:sp>
        <p:nvSpPr>
          <p:cNvPr id="5" name="Title 1"/>
          <p:cNvSpPr txBox="1">
            <a:spLocks/>
          </p:cNvSpPr>
          <p:nvPr/>
        </p:nvSpPr>
        <p:spPr>
          <a:xfrm>
            <a:off x="836613" y="2431026"/>
            <a:ext cx="9323387" cy="1523495"/>
          </a:xfrm>
          <a:prstGeom prst="rect">
            <a:avLst/>
          </a:prstGeom>
        </p:spPr>
        <p:txBody>
          <a:bodyPr vert="horz" wrap="square" lIns="0" tIns="0" rIns="0" bIns="0" rtlCol="0" anchor="ctr" anchorCtr="0">
            <a:noAutofit/>
          </a:bodyPr>
          <a:lstStyle/>
          <a:p>
            <a:pPr lvl="0">
              <a:lnSpc>
                <a:spcPct val="90000"/>
              </a:lnSpc>
              <a:spcBef>
                <a:spcPct val="0"/>
              </a:spcBef>
            </a:pPr>
            <a:r>
              <a:rPr lang="en-US" sz="4800" dirty="0" smtClean="0"/>
              <a:t>Dynamic Memory &amp; </a:t>
            </a:r>
            <a:r>
              <a:rPr lang="en-US" sz="4800" dirty="0" err="1" smtClean="0"/>
              <a:t>RemoteFX</a:t>
            </a:r>
            <a:endParaRPr lang="en-US" sz="4800" spc="-100" dirty="0">
              <a:ln w="3175">
                <a:noFill/>
              </a:ln>
              <a:gradFill flip="none" rotWithShape="1">
                <a:gsLst>
                  <a:gs pos="0">
                    <a:schemeClr val="tx1"/>
                  </a:gs>
                  <a:gs pos="86000">
                    <a:schemeClr val="tx1"/>
                  </a:gs>
                </a:gsLst>
                <a:lin ang="5400000" scaled="0"/>
                <a:tileRect/>
              </a:gradFill>
              <a:latin typeface="+mj-lt"/>
              <a:cs typeface="Arial" charset="0"/>
            </a:endParaRPr>
          </a:p>
        </p:txBody>
      </p:sp>
    </p:spTree>
    <p:extLst>
      <p:ext uri="{BB962C8B-B14F-4D97-AF65-F5344CB8AC3E}">
        <p14:creationId xmlns:p14="http://schemas.microsoft.com/office/powerpoint/2010/main" val="197009746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Virtualization: State of the Union</a:t>
            </a:r>
            <a:endParaRPr lang="en-US" dirty="0"/>
          </a:p>
        </p:txBody>
      </p:sp>
      <p:sp>
        <p:nvSpPr>
          <p:cNvPr id="6" name="Text Placeholder 5"/>
          <p:cNvSpPr>
            <a:spLocks noGrp="1"/>
          </p:cNvSpPr>
          <p:nvPr>
            <p:ph type="body" sz="quarter" idx="10"/>
          </p:nvPr>
        </p:nvSpPr>
        <p:spPr>
          <a:xfrm>
            <a:off x="519113" y="1447802"/>
            <a:ext cx="11149013" cy="3844129"/>
          </a:xfrm>
        </p:spPr>
        <p:txBody>
          <a:bodyPr/>
          <a:lstStyle/>
          <a:p>
            <a:pPr>
              <a:spcBef>
                <a:spcPts val="300"/>
              </a:spcBef>
            </a:pPr>
            <a:r>
              <a:rPr lang="en-US" sz="1900" dirty="0" smtClean="0"/>
              <a:t>Cloud, Evolution of DC, Cloud Attributes &amp; Benefits, Technology Inflection Points &amp; Microsoft Cloud Platform—(10 minutes)</a:t>
            </a:r>
          </a:p>
          <a:p>
            <a:pPr>
              <a:spcBef>
                <a:spcPts val="300"/>
              </a:spcBef>
            </a:pPr>
            <a:r>
              <a:rPr lang="en-US" sz="1900" dirty="0" smtClean="0"/>
              <a:t>Microsoft Private Cloud—(5 minutes)</a:t>
            </a:r>
          </a:p>
          <a:p>
            <a:pPr>
              <a:spcBef>
                <a:spcPts val="300"/>
              </a:spcBef>
            </a:pPr>
            <a:r>
              <a:rPr lang="en-US" sz="1900" dirty="0" smtClean="0"/>
              <a:t>Application Driven—(5 minutes)</a:t>
            </a:r>
            <a:endParaRPr lang="en-US" sz="1900" dirty="0"/>
          </a:p>
          <a:p>
            <a:pPr>
              <a:spcBef>
                <a:spcPts val="300"/>
              </a:spcBef>
            </a:pPr>
            <a:r>
              <a:rPr lang="en-US" sz="1900" dirty="0" smtClean="0"/>
              <a:t>System Center 2012 Demo—(6 minutes)</a:t>
            </a:r>
            <a:endParaRPr lang="en-US" sz="1900" dirty="0"/>
          </a:p>
          <a:p>
            <a:pPr>
              <a:spcBef>
                <a:spcPts val="300"/>
              </a:spcBef>
            </a:pPr>
            <a:r>
              <a:rPr lang="en-US" sz="1900" dirty="0" smtClean="0"/>
              <a:t>Cross-Platform—(5 minutes)</a:t>
            </a:r>
          </a:p>
          <a:p>
            <a:pPr>
              <a:spcBef>
                <a:spcPts val="300"/>
              </a:spcBef>
            </a:pPr>
            <a:r>
              <a:rPr lang="en-US" sz="1900" dirty="0"/>
              <a:t>Cloud on your terms and Hyper-V Cloud—(7 minutes</a:t>
            </a:r>
            <a:r>
              <a:rPr lang="en-US" sz="1900" dirty="0" smtClean="0"/>
              <a:t>)</a:t>
            </a:r>
          </a:p>
          <a:p>
            <a:pPr>
              <a:spcBef>
                <a:spcPts val="300"/>
              </a:spcBef>
            </a:pPr>
            <a:r>
              <a:rPr lang="en-US" sz="1900" dirty="0"/>
              <a:t>NetApp </a:t>
            </a:r>
            <a:r>
              <a:rPr lang="en-US" sz="1900" dirty="0" err="1"/>
              <a:t>FastTrack</a:t>
            </a:r>
            <a:r>
              <a:rPr lang="en-US" sz="1900" dirty="0"/>
              <a:t> Demo—(5 minutes</a:t>
            </a:r>
            <a:r>
              <a:rPr lang="en-US" sz="1900" dirty="0" smtClean="0"/>
              <a:t>)</a:t>
            </a:r>
          </a:p>
          <a:p>
            <a:pPr>
              <a:spcBef>
                <a:spcPts val="300"/>
              </a:spcBef>
            </a:pPr>
            <a:r>
              <a:rPr lang="en-US" sz="1900" dirty="0"/>
              <a:t>Optimized for Business Critical Workloads &amp; Hyper-V Momentum—(7 minutes</a:t>
            </a:r>
            <a:r>
              <a:rPr lang="en-US" sz="1900" dirty="0" smtClean="0"/>
              <a:t>)</a:t>
            </a:r>
            <a:endParaRPr lang="en-US" sz="1900" dirty="0"/>
          </a:p>
          <a:p>
            <a:pPr>
              <a:spcBef>
                <a:spcPts val="300"/>
              </a:spcBef>
            </a:pPr>
            <a:r>
              <a:rPr lang="en-US" sz="1900" dirty="0" smtClean="0"/>
              <a:t>Desktop Virtualization—(7 minutes)</a:t>
            </a:r>
          </a:p>
          <a:p>
            <a:pPr>
              <a:spcBef>
                <a:spcPts val="300"/>
              </a:spcBef>
            </a:pPr>
            <a:r>
              <a:rPr lang="en-US" sz="1900" dirty="0" smtClean="0"/>
              <a:t>Dynamic Memory Demo—(7 minutes)</a:t>
            </a:r>
            <a:endParaRPr lang="en-US" sz="1900" dirty="0"/>
          </a:p>
          <a:p>
            <a:pPr>
              <a:spcBef>
                <a:spcPts val="300"/>
              </a:spcBef>
            </a:pPr>
            <a:r>
              <a:rPr lang="en-US" sz="1900" dirty="0" smtClean="0"/>
              <a:t>Partner Ecosystem—(5 </a:t>
            </a:r>
            <a:r>
              <a:rPr lang="en-US" sz="1900" dirty="0"/>
              <a:t>minutes</a:t>
            </a:r>
            <a:r>
              <a:rPr lang="en-US" sz="1900" dirty="0" smtClean="0"/>
              <a:t>)</a:t>
            </a:r>
          </a:p>
          <a:p>
            <a:pPr>
              <a:spcBef>
                <a:spcPts val="300"/>
              </a:spcBef>
            </a:pPr>
            <a:r>
              <a:rPr lang="en-US" sz="1900" dirty="0" smtClean="0"/>
              <a:t>Wrap-up—(3 minutes)    Total: 72 minutes</a:t>
            </a:r>
            <a:endParaRPr lang="en-US" sz="1900" dirty="0"/>
          </a:p>
        </p:txBody>
      </p:sp>
      <p:sp>
        <p:nvSpPr>
          <p:cNvPr id="7" name="Text Placeholder 6"/>
          <p:cNvSpPr>
            <a:spLocks noGrp="1"/>
          </p:cNvSpPr>
          <p:nvPr>
            <p:ph type="body" sz="quarter" idx="11"/>
          </p:nvPr>
        </p:nvSpPr>
        <p:spPr/>
        <p:txBody>
          <a:bodyPr/>
          <a:lstStyle/>
          <a:p>
            <a:r>
              <a:rPr lang="en-US" dirty="0" smtClean="0"/>
              <a:t>NEXT: &lt;next slide title&gt;</a:t>
            </a:r>
            <a:endParaRPr lang="en-US" dirty="0"/>
          </a:p>
        </p:txBody>
      </p:sp>
    </p:spTree>
    <p:extLst>
      <p:ext uri="{BB962C8B-B14F-4D97-AF65-F5344CB8AC3E}">
        <p14:creationId xmlns:p14="http://schemas.microsoft.com/office/powerpoint/2010/main" val="422966646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bwMode="auto">
          <a:xfrm>
            <a:off x="63545" y="1210056"/>
            <a:ext cx="11974468" cy="5181599"/>
          </a:xfrm>
          <a:prstGeom prst="roundRect">
            <a:avLst>
              <a:gd name="adj" fmla="val 5730"/>
            </a:avLst>
          </a:prstGeom>
          <a:solidFill>
            <a:schemeClr val="tx2">
              <a:alpha val="40000"/>
            </a:schemeClr>
          </a:solidFill>
          <a:ln w="6350" cap="flat" cmpd="sng" algn="ctr">
            <a:solidFill>
              <a:srgbClr val="FFFFFF">
                <a:alpha val="25098"/>
              </a:srgb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0" tIns="0" rIns="0" bIns="0" numCol="1" rtlCol="0" anchor="ctr" anchorCtr="0" compatLnSpc="1">
            <a:prstTxWarp prst="textNoShape">
              <a:avLst/>
            </a:prstTxWarp>
          </a:bodyPr>
          <a:lstStyle/>
          <a:p>
            <a:pPr algn="ctr" fontAlgn="base">
              <a:lnSpc>
                <a:spcPct val="80000"/>
              </a:lnSpc>
              <a:spcBef>
                <a:spcPct val="0"/>
              </a:spcBef>
              <a:spcAft>
                <a:spcPct val="0"/>
              </a:spcAft>
            </a:pPr>
            <a:endParaRPr lang="en-US" sz="4800" spc="-144" dirty="0">
              <a:ln w="3175">
                <a:noFill/>
              </a:ln>
              <a:gradFill>
                <a:gsLst>
                  <a:gs pos="0">
                    <a:srgbClr val="FFFFFF"/>
                  </a:gs>
                  <a:gs pos="100000">
                    <a:srgbClr val="FFFFFF"/>
                  </a:gs>
                </a:gsLst>
                <a:lin ang="5400000" scaled="1"/>
              </a:gradFill>
              <a:effectLst>
                <a:outerShdw blurRad="38100" dist="38100" dir="2700000" algn="tl">
                  <a:srgbClr val="000000">
                    <a:alpha val="43137"/>
                  </a:srgbClr>
                </a:outerShdw>
              </a:effectLst>
              <a:latin typeface="Segoe Light" pitchFamily="34" charset="0"/>
              <a:cs typeface="Arial" charset="0"/>
            </a:endParaRPr>
          </a:p>
        </p:txBody>
      </p:sp>
      <p:sp>
        <p:nvSpPr>
          <p:cNvPr id="42" name="Rectangle 41"/>
          <p:cNvSpPr/>
          <p:nvPr/>
        </p:nvSpPr>
        <p:spPr bwMode="invGray">
          <a:xfrm>
            <a:off x="282475" y="3175572"/>
            <a:ext cx="11513286" cy="1602181"/>
          </a:xfrm>
          <a:prstGeom prst="rect">
            <a:avLst/>
          </a:prstGeom>
          <a:gradFill flip="none" rotWithShape="1">
            <a:gsLst>
              <a:gs pos="97500">
                <a:schemeClr val="bg1">
                  <a:alpha val="0"/>
                </a:schemeClr>
              </a:gs>
              <a:gs pos="0">
                <a:srgbClr val="FFFFFF">
                  <a:alpha val="0"/>
                </a:srgbClr>
              </a:gs>
              <a:gs pos="22000">
                <a:schemeClr val="bg1">
                  <a:alpha val="57000"/>
                </a:schemeClr>
              </a:gs>
              <a:gs pos="74000">
                <a:schemeClr val="bg1">
                  <a:alpha val="39000"/>
                </a:schemeClr>
              </a:gs>
            </a:gsLst>
            <a:lin ang="10800000" scaled="1"/>
            <a:tileRect/>
          </a:gradFill>
          <a:ln w="6350" cap="flat" cmpd="sng" algn="ctr">
            <a:gradFill flip="none" rotWithShape="1">
              <a:gsLst>
                <a:gs pos="0">
                  <a:schemeClr val="accent1">
                    <a:tint val="66000"/>
                    <a:satMod val="160000"/>
                    <a:alpha val="0"/>
                  </a:schemeClr>
                </a:gs>
                <a:gs pos="44000">
                  <a:schemeClr val="accent5">
                    <a:lumMod val="60000"/>
                    <a:lumOff val="40000"/>
                  </a:schemeClr>
                </a:gs>
                <a:gs pos="100000">
                  <a:schemeClr val="accent1">
                    <a:tint val="23500"/>
                    <a:satMod val="160000"/>
                    <a:alpha val="0"/>
                  </a:schemeClr>
                </a:gs>
              </a:gsLst>
              <a:lin ang="108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0" tIns="0" rIns="0" bIns="0" numCol="1" rtlCol="0" anchor="ctr" anchorCtr="0" compatLnSpc="1">
            <a:prstTxWarp prst="textNoShape">
              <a:avLst/>
            </a:prstTxWarp>
          </a:bodyPr>
          <a:lstStyle/>
          <a:p>
            <a:pPr algn="ctr" fontAlgn="base">
              <a:lnSpc>
                <a:spcPct val="80000"/>
              </a:lnSpc>
              <a:spcBef>
                <a:spcPct val="0"/>
              </a:spcBef>
              <a:spcAft>
                <a:spcPct val="0"/>
              </a:spcAft>
            </a:pPr>
            <a:endParaRPr lang="en-US" sz="4800" spc="-144" dirty="0">
              <a:ln w="3175">
                <a:noFill/>
              </a:ln>
              <a:gradFill>
                <a:gsLst>
                  <a:gs pos="0">
                    <a:srgbClr val="FFFFFF"/>
                  </a:gs>
                  <a:gs pos="100000">
                    <a:srgbClr val="FFFFFF"/>
                  </a:gs>
                </a:gsLst>
                <a:lin ang="5400000" scaled="1"/>
              </a:gradFill>
              <a:effectLst>
                <a:outerShdw blurRad="38100" dist="38100" dir="2700000" algn="tl">
                  <a:srgbClr val="000000">
                    <a:alpha val="43137"/>
                  </a:srgbClr>
                </a:outerShdw>
              </a:effectLst>
              <a:latin typeface="Segoe Light" pitchFamily="34" charset="0"/>
              <a:cs typeface="Arial" charset="0"/>
            </a:endParaRPr>
          </a:p>
        </p:txBody>
      </p:sp>
      <p:sp>
        <p:nvSpPr>
          <p:cNvPr id="41" name="Rectangle 40"/>
          <p:cNvSpPr/>
          <p:nvPr/>
        </p:nvSpPr>
        <p:spPr bwMode="invGray">
          <a:xfrm>
            <a:off x="282476" y="1471787"/>
            <a:ext cx="11568149" cy="828407"/>
          </a:xfrm>
          <a:prstGeom prst="rect">
            <a:avLst/>
          </a:prstGeom>
          <a:gradFill flip="none" rotWithShape="1">
            <a:gsLst>
              <a:gs pos="97500">
                <a:schemeClr val="bg1">
                  <a:alpha val="0"/>
                </a:schemeClr>
              </a:gs>
              <a:gs pos="0">
                <a:srgbClr val="FFFFFF">
                  <a:alpha val="0"/>
                </a:srgbClr>
              </a:gs>
              <a:gs pos="22000">
                <a:schemeClr val="bg1">
                  <a:alpha val="57000"/>
                </a:schemeClr>
              </a:gs>
              <a:gs pos="74000">
                <a:schemeClr val="bg1">
                  <a:alpha val="39000"/>
                </a:schemeClr>
              </a:gs>
            </a:gsLst>
            <a:lin ang="10800000" scaled="1"/>
            <a:tileRect/>
          </a:gradFill>
          <a:ln w="6350" cap="flat" cmpd="sng" algn="ctr">
            <a:gradFill flip="none" rotWithShape="1">
              <a:gsLst>
                <a:gs pos="0">
                  <a:schemeClr val="accent1">
                    <a:tint val="66000"/>
                    <a:satMod val="160000"/>
                    <a:alpha val="0"/>
                  </a:schemeClr>
                </a:gs>
                <a:gs pos="44000">
                  <a:schemeClr val="accent5">
                    <a:lumMod val="60000"/>
                    <a:lumOff val="40000"/>
                  </a:schemeClr>
                </a:gs>
                <a:gs pos="100000">
                  <a:schemeClr val="accent1">
                    <a:tint val="23500"/>
                    <a:satMod val="160000"/>
                    <a:alpha val="0"/>
                  </a:schemeClr>
                </a:gs>
              </a:gsLst>
              <a:lin ang="108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0" tIns="0" rIns="0" bIns="0" numCol="1" rtlCol="0" anchor="ctr" anchorCtr="0" compatLnSpc="1">
            <a:prstTxWarp prst="textNoShape">
              <a:avLst/>
            </a:prstTxWarp>
          </a:bodyPr>
          <a:lstStyle/>
          <a:p>
            <a:pPr algn="ctr" fontAlgn="base">
              <a:lnSpc>
                <a:spcPct val="80000"/>
              </a:lnSpc>
              <a:spcBef>
                <a:spcPct val="0"/>
              </a:spcBef>
              <a:spcAft>
                <a:spcPct val="0"/>
              </a:spcAft>
            </a:pPr>
            <a:endParaRPr lang="en-US" sz="4800" spc="-144" dirty="0">
              <a:ln w="3175">
                <a:noFill/>
              </a:ln>
              <a:gradFill>
                <a:gsLst>
                  <a:gs pos="0">
                    <a:srgbClr val="FFFFFF"/>
                  </a:gs>
                  <a:gs pos="100000">
                    <a:srgbClr val="FFFFFF"/>
                  </a:gs>
                </a:gsLst>
                <a:lin ang="5400000" scaled="1"/>
              </a:gradFill>
              <a:effectLst>
                <a:outerShdw blurRad="38100" dist="38100" dir="2700000" algn="tl">
                  <a:srgbClr val="000000">
                    <a:alpha val="43137"/>
                  </a:srgbClr>
                </a:outerShdw>
              </a:effectLst>
              <a:latin typeface="Segoe Light" pitchFamily="34" charset="0"/>
              <a:cs typeface="Arial" charset="0"/>
            </a:endParaRPr>
          </a:p>
        </p:txBody>
      </p:sp>
      <p:sp>
        <p:nvSpPr>
          <p:cNvPr id="33" name="Rectangle 32"/>
          <p:cNvSpPr/>
          <p:nvPr/>
        </p:nvSpPr>
        <p:spPr bwMode="invGray">
          <a:xfrm>
            <a:off x="282475" y="2321831"/>
            <a:ext cx="11595582" cy="832104"/>
          </a:xfrm>
          <a:prstGeom prst="rect">
            <a:avLst/>
          </a:prstGeom>
          <a:gradFill flip="none" rotWithShape="1">
            <a:gsLst>
              <a:gs pos="97500">
                <a:schemeClr val="bg1">
                  <a:alpha val="0"/>
                </a:schemeClr>
              </a:gs>
              <a:gs pos="0">
                <a:srgbClr val="FFFFFF">
                  <a:alpha val="0"/>
                </a:srgbClr>
              </a:gs>
              <a:gs pos="22000">
                <a:schemeClr val="bg1">
                  <a:alpha val="57000"/>
                </a:schemeClr>
              </a:gs>
              <a:gs pos="74000">
                <a:schemeClr val="bg1">
                  <a:alpha val="39000"/>
                </a:schemeClr>
              </a:gs>
            </a:gsLst>
            <a:lin ang="10800000" scaled="1"/>
            <a:tileRect/>
          </a:gradFill>
          <a:ln w="6350" cap="flat" cmpd="sng" algn="ctr">
            <a:gradFill flip="none" rotWithShape="1">
              <a:gsLst>
                <a:gs pos="0">
                  <a:schemeClr val="accent1">
                    <a:tint val="66000"/>
                    <a:satMod val="160000"/>
                    <a:alpha val="0"/>
                  </a:schemeClr>
                </a:gs>
                <a:gs pos="44000">
                  <a:schemeClr val="accent5">
                    <a:lumMod val="60000"/>
                    <a:lumOff val="40000"/>
                  </a:schemeClr>
                </a:gs>
                <a:gs pos="100000">
                  <a:schemeClr val="accent1">
                    <a:tint val="23500"/>
                    <a:satMod val="160000"/>
                    <a:alpha val="0"/>
                  </a:schemeClr>
                </a:gs>
              </a:gsLst>
              <a:lin ang="10800000" scaled="1"/>
              <a:tileRect/>
            </a:gra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0" tIns="0" rIns="0" bIns="0" numCol="1" rtlCol="0" anchor="ctr" anchorCtr="0" compatLnSpc="1">
            <a:prstTxWarp prst="textNoShape">
              <a:avLst/>
            </a:prstTxWarp>
          </a:bodyPr>
          <a:lstStyle/>
          <a:p>
            <a:pPr algn="ctr" fontAlgn="base">
              <a:lnSpc>
                <a:spcPct val="80000"/>
              </a:lnSpc>
              <a:spcBef>
                <a:spcPct val="0"/>
              </a:spcBef>
              <a:spcAft>
                <a:spcPct val="0"/>
              </a:spcAft>
            </a:pPr>
            <a:endParaRPr lang="en-US" sz="4800" spc="-144" dirty="0">
              <a:ln w="3175">
                <a:noFill/>
              </a:ln>
              <a:gradFill>
                <a:gsLst>
                  <a:gs pos="0">
                    <a:srgbClr val="FFFFFF"/>
                  </a:gs>
                  <a:gs pos="100000">
                    <a:srgbClr val="FFFFFF"/>
                  </a:gs>
                </a:gsLst>
                <a:lin ang="5400000" scaled="1"/>
              </a:gradFill>
              <a:effectLst>
                <a:outerShdw blurRad="38100" dist="38100" dir="2700000" algn="tl">
                  <a:srgbClr val="000000">
                    <a:alpha val="43137"/>
                  </a:srgbClr>
                </a:outerShdw>
              </a:effectLst>
              <a:latin typeface="Segoe Light" pitchFamily="34" charset="0"/>
              <a:cs typeface="Arial" charset="0"/>
            </a:endParaRPr>
          </a:p>
        </p:txBody>
      </p:sp>
      <p:sp>
        <p:nvSpPr>
          <p:cNvPr id="3" name="Title 2"/>
          <p:cNvSpPr>
            <a:spLocks noGrp="1"/>
          </p:cNvSpPr>
          <p:nvPr>
            <p:ph type="title"/>
          </p:nvPr>
        </p:nvSpPr>
        <p:spPr/>
        <p:txBody>
          <a:bodyPr/>
          <a:lstStyle/>
          <a:p>
            <a:r>
              <a:rPr lang="en-US" dirty="0" smtClean="0"/>
              <a:t>Virtualization Partner Ecosystem Momentum</a:t>
            </a:r>
            <a:endParaRPr lang="en-US" dirty="0"/>
          </a:p>
        </p:txBody>
      </p:sp>
      <p:sp>
        <p:nvSpPr>
          <p:cNvPr id="17" name="Rectangle 16"/>
          <p:cNvSpPr/>
          <p:nvPr/>
        </p:nvSpPr>
        <p:spPr>
          <a:xfrm>
            <a:off x="5602570" y="2365973"/>
            <a:ext cx="6421107" cy="669414"/>
          </a:xfrm>
          <a:prstGeom prst="rect">
            <a:avLst/>
          </a:prstGeom>
          <a:noFill/>
        </p:spPr>
        <p:txBody>
          <a:bodyPr wrap="square" lIns="0" tIns="0" rIns="0" bIns="0" rtlCol="0">
            <a:spAutoFit/>
          </a:bodyPr>
          <a:lstStyle/>
          <a:p>
            <a:pPr>
              <a:lnSpc>
                <a:spcPct val="90000"/>
              </a:lnSpc>
              <a:spcBef>
                <a:spcPct val="20000"/>
              </a:spcBef>
              <a:buSzPct val="80000"/>
            </a:pPr>
            <a:r>
              <a:rPr lang="en-US" sz="1500" dirty="0">
                <a:gradFill>
                  <a:gsLst>
                    <a:gs pos="0">
                      <a:schemeClr val="tx1"/>
                    </a:gs>
                    <a:gs pos="86000">
                      <a:schemeClr val="tx1"/>
                    </a:gs>
                  </a:gsLst>
                  <a:lin ang="5400000" scaled="0"/>
                </a:gradFill>
              </a:rPr>
              <a:t>System Center Alliance </a:t>
            </a:r>
            <a:r>
              <a:rPr lang="en-US" sz="1500" b="1" dirty="0">
                <a:gradFill>
                  <a:gsLst>
                    <a:gs pos="0">
                      <a:schemeClr val="tx1"/>
                    </a:gs>
                    <a:gs pos="86000">
                      <a:schemeClr val="tx1"/>
                    </a:gs>
                  </a:gsLst>
                  <a:lin ang="5400000" scaled="0"/>
                </a:gradFill>
              </a:rPr>
              <a:t>&gt; 100% growth in past year</a:t>
            </a:r>
            <a:r>
              <a:rPr lang="en-US" sz="1500" dirty="0">
                <a:gradFill>
                  <a:gsLst>
                    <a:gs pos="0">
                      <a:schemeClr val="tx1"/>
                    </a:gs>
                    <a:gs pos="86000">
                      <a:schemeClr val="tx1"/>
                    </a:gs>
                  </a:gsLst>
                  <a:lin ang="5400000" scaled="0"/>
                </a:gradFill>
              </a:rPr>
              <a:t> to 150 partners</a:t>
            </a:r>
          </a:p>
          <a:p>
            <a:pPr>
              <a:lnSpc>
                <a:spcPct val="90000"/>
              </a:lnSpc>
              <a:spcBef>
                <a:spcPct val="20000"/>
              </a:spcBef>
              <a:buSzPct val="80000"/>
            </a:pPr>
            <a:r>
              <a:rPr lang="en-US" sz="1500" dirty="0">
                <a:gradFill>
                  <a:gsLst>
                    <a:gs pos="0">
                      <a:schemeClr val="tx1"/>
                    </a:gs>
                    <a:gs pos="86000">
                      <a:schemeClr val="tx1"/>
                    </a:gs>
                  </a:gsLst>
                  <a:lin ang="5400000" scaled="0"/>
                </a:gradFill>
              </a:rPr>
              <a:t>22 Performance and Resource Optimization (PRO) packs; </a:t>
            </a:r>
            <a:r>
              <a:rPr lang="en-US" sz="1500" b="1" dirty="0">
                <a:gradFill>
                  <a:gsLst>
                    <a:gs pos="0">
                      <a:schemeClr val="tx1"/>
                    </a:gs>
                    <a:gs pos="86000">
                      <a:schemeClr val="tx1"/>
                    </a:gs>
                  </a:gsLst>
                  <a:lin ang="5400000" scaled="0"/>
                </a:gradFill>
              </a:rPr>
              <a:t>15 packs since VMM R2 including HP, Dell, IBM, Brocade, </a:t>
            </a:r>
            <a:r>
              <a:rPr lang="en-US" sz="1500" b="1" dirty="0" err="1">
                <a:gradFill>
                  <a:gsLst>
                    <a:gs pos="0">
                      <a:schemeClr val="tx1"/>
                    </a:gs>
                    <a:gs pos="86000">
                      <a:schemeClr val="tx1"/>
                    </a:gs>
                  </a:gsLst>
                  <a:lin ang="5400000" scaled="0"/>
                </a:gradFill>
              </a:rPr>
              <a:t>QLogic</a:t>
            </a:r>
            <a:r>
              <a:rPr lang="en-US" sz="1500" b="1" dirty="0">
                <a:gradFill>
                  <a:gsLst>
                    <a:gs pos="0">
                      <a:schemeClr val="tx1"/>
                    </a:gs>
                    <a:gs pos="86000">
                      <a:schemeClr val="tx1"/>
                    </a:gs>
                  </a:gsLst>
                  <a:lin ang="5400000" scaled="0"/>
                </a:gradFill>
              </a:rPr>
              <a:t>, Emulex and APC</a:t>
            </a:r>
          </a:p>
        </p:txBody>
      </p:sp>
      <p:sp>
        <p:nvSpPr>
          <p:cNvPr id="44" name="TextBox 43"/>
          <p:cNvSpPr txBox="1"/>
          <p:nvPr/>
        </p:nvSpPr>
        <p:spPr>
          <a:xfrm>
            <a:off x="5602573" y="1670546"/>
            <a:ext cx="6202740" cy="415498"/>
          </a:xfrm>
          <a:prstGeom prst="rect">
            <a:avLst/>
          </a:prstGeom>
          <a:noFill/>
        </p:spPr>
        <p:txBody>
          <a:bodyPr wrap="square" lIns="0" tIns="0" rIns="0" bIns="0" rtlCol="0">
            <a:spAutoFit/>
          </a:bodyPr>
          <a:lstStyle/>
          <a:p>
            <a:pPr>
              <a:lnSpc>
                <a:spcPct val="90000"/>
              </a:lnSpc>
              <a:spcBef>
                <a:spcPct val="20000"/>
              </a:spcBef>
              <a:buSzPct val="80000"/>
            </a:pPr>
            <a:r>
              <a:rPr lang="en-US" sz="1500" dirty="0">
                <a:gradFill>
                  <a:gsLst>
                    <a:gs pos="0">
                      <a:schemeClr val="tx1"/>
                    </a:gs>
                    <a:gs pos="86000">
                      <a:schemeClr val="tx1"/>
                    </a:gs>
                  </a:gsLst>
                  <a:lin ang="5400000" scaled="0"/>
                </a:gradFill>
              </a:rPr>
              <a:t>Deep integration </a:t>
            </a:r>
            <a:r>
              <a:rPr lang="en-US" sz="1500" dirty="0" smtClean="0">
                <a:gradFill>
                  <a:gsLst>
                    <a:gs pos="0">
                      <a:schemeClr val="tx1"/>
                    </a:gs>
                    <a:gs pos="86000">
                      <a:schemeClr val="tx1"/>
                    </a:gs>
                  </a:gsLst>
                  <a:lin ang="5400000" scaled="0"/>
                </a:gradFill>
              </a:rPr>
              <a:t>including: </a:t>
            </a:r>
            <a:r>
              <a:rPr lang="en-US" sz="1500" b="1" dirty="0">
                <a:gradFill>
                  <a:gsLst>
                    <a:gs pos="0">
                      <a:schemeClr val="tx1"/>
                    </a:gs>
                    <a:gs pos="86000">
                      <a:schemeClr val="tx1"/>
                    </a:gs>
                  </a:gsLst>
                  <a:lin ang="5400000" scaled="0"/>
                </a:gradFill>
              </a:rPr>
              <a:t>HP, NetApp, Citrix, Compellent, </a:t>
            </a:r>
            <a:r>
              <a:rPr lang="en-US" sz="1500" b="1" dirty="0" smtClean="0">
                <a:gradFill>
                  <a:gsLst>
                    <a:gs pos="0">
                      <a:schemeClr val="tx1"/>
                    </a:gs>
                    <a:gs pos="86000">
                      <a:schemeClr val="tx1"/>
                    </a:gs>
                  </a:gsLst>
                  <a:lin ang="5400000" scaled="0"/>
                </a:gradFill>
              </a:rPr>
              <a:t>F5 </a:t>
            </a:r>
            <a:r>
              <a:rPr lang="en-US" sz="1500" b="1" dirty="0">
                <a:gradFill>
                  <a:gsLst>
                    <a:gs pos="0">
                      <a:schemeClr val="tx1"/>
                    </a:gs>
                    <a:gs pos="86000">
                      <a:schemeClr val="tx1"/>
                    </a:gs>
                  </a:gsLst>
                  <a:lin ang="5400000" scaled="0"/>
                </a:gradFill>
              </a:rPr>
              <a:t>Networks and V-Kernel</a:t>
            </a:r>
          </a:p>
        </p:txBody>
      </p:sp>
      <p:sp>
        <p:nvSpPr>
          <p:cNvPr id="21" name="Rectangle 20"/>
          <p:cNvSpPr/>
          <p:nvPr/>
        </p:nvSpPr>
        <p:spPr>
          <a:xfrm>
            <a:off x="5332412" y="5578283"/>
            <a:ext cx="6399213" cy="584769"/>
          </a:xfrm>
          <a:prstGeom prst="rect">
            <a:avLst/>
          </a:prstGeom>
        </p:spPr>
        <p:txBody>
          <a:bodyPr wrap="square" lIns="91432" tIns="45717" rIns="91432" bIns="45717">
            <a:spAutoFit/>
          </a:bodyPr>
          <a:lstStyle/>
          <a:p>
            <a:pPr algn="ctr"/>
            <a:r>
              <a:rPr lang="en-US" sz="1600" dirty="0" smtClean="0"/>
              <a:t>Numerous Joint Solution Blueprints available with partners including:</a:t>
            </a:r>
            <a:br>
              <a:rPr lang="en-US" sz="1600" dirty="0" smtClean="0"/>
            </a:br>
            <a:r>
              <a:rPr lang="en-US" sz="1600" b="1" i="1" dirty="0" smtClean="0">
                <a:solidFill>
                  <a:schemeClr val="accent1"/>
                </a:solidFill>
              </a:rPr>
              <a:t>HP</a:t>
            </a:r>
            <a:r>
              <a:rPr lang="en-US" sz="1600" b="1" i="1" dirty="0"/>
              <a:t>, </a:t>
            </a:r>
            <a:r>
              <a:rPr lang="en-US" sz="1600" b="1" i="1" dirty="0" smtClean="0">
                <a:solidFill>
                  <a:schemeClr val="accent1"/>
                </a:solidFill>
              </a:rPr>
              <a:t>Dell</a:t>
            </a:r>
            <a:r>
              <a:rPr lang="en-US" sz="1600" b="1" i="1" dirty="0" smtClean="0"/>
              <a:t>, </a:t>
            </a:r>
            <a:r>
              <a:rPr lang="en-US" sz="1600" b="1" i="1" dirty="0" smtClean="0">
                <a:solidFill>
                  <a:schemeClr val="accent1"/>
                </a:solidFill>
              </a:rPr>
              <a:t>NetApp</a:t>
            </a:r>
            <a:r>
              <a:rPr lang="en-US" sz="1600" b="1" i="1" dirty="0"/>
              <a:t>, </a:t>
            </a:r>
            <a:r>
              <a:rPr lang="en-US" sz="1600" b="1" i="1" dirty="0">
                <a:solidFill>
                  <a:schemeClr val="accent1"/>
                </a:solidFill>
              </a:rPr>
              <a:t>Citrix</a:t>
            </a:r>
            <a:r>
              <a:rPr lang="en-US" sz="1600" b="1" i="1" dirty="0"/>
              <a:t>, </a:t>
            </a:r>
            <a:r>
              <a:rPr lang="en-US" sz="1600" b="1" i="1" dirty="0" smtClean="0">
                <a:solidFill>
                  <a:schemeClr val="accent1"/>
                </a:solidFill>
              </a:rPr>
              <a:t>EMC</a:t>
            </a:r>
            <a:r>
              <a:rPr lang="en-US" sz="1600" b="1" i="1" dirty="0" smtClean="0"/>
              <a:t>, </a:t>
            </a:r>
            <a:r>
              <a:rPr lang="en-US" sz="1600" b="1" i="1" dirty="0" smtClean="0">
                <a:solidFill>
                  <a:schemeClr val="accent1"/>
                </a:solidFill>
              </a:rPr>
              <a:t>Hitachi</a:t>
            </a:r>
            <a:r>
              <a:rPr lang="en-US" sz="1600" b="1" i="1" dirty="0">
                <a:solidFill>
                  <a:schemeClr val="accent1"/>
                </a:solidFill>
              </a:rPr>
              <a:t> </a:t>
            </a:r>
            <a:r>
              <a:rPr lang="en-US" sz="1600" b="1" i="1" dirty="0" smtClean="0">
                <a:solidFill>
                  <a:schemeClr val="accent1"/>
                </a:solidFill>
              </a:rPr>
              <a:t>Data Systems</a:t>
            </a:r>
            <a:endParaRPr lang="en-US" sz="1600" i="1" dirty="0">
              <a:solidFill>
                <a:schemeClr val="accent1"/>
              </a:solidFill>
            </a:endParaRPr>
          </a:p>
        </p:txBody>
      </p:sp>
      <p:sp>
        <p:nvSpPr>
          <p:cNvPr id="25" name="Rounded Rectangle 24"/>
          <p:cNvSpPr/>
          <p:nvPr/>
        </p:nvSpPr>
        <p:spPr bwMode="auto">
          <a:xfrm>
            <a:off x="250205" y="1438656"/>
            <a:ext cx="5234608" cy="3404309"/>
          </a:xfrm>
          <a:prstGeom prst="roundRect">
            <a:avLst>
              <a:gd name="adj" fmla="val 11217"/>
            </a:avLst>
          </a:prstGeom>
          <a:solidFill>
            <a:srgbClr val="FFFFFF"/>
          </a:solidFill>
          <a:ln w="12700" cap="flat" cmpd="sng" algn="ctr">
            <a:noFill/>
            <a:prstDash val="solid"/>
            <a:round/>
            <a:headEnd type="none" w="med" len="med"/>
            <a:tailEnd type="none" w="med" len="med"/>
          </a:ln>
          <a:effectLst/>
          <a:scene3d>
            <a:camera prst="orthographicFront"/>
            <a:lightRig rig="brightRoom" dir="t"/>
          </a:scene3d>
          <a:sp3d prstMaterial="clear">
            <a:bevelT w="203200" h="127000"/>
            <a:contourClr>
              <a:srgbClr val="FFFFFF"/>
            </a:contourClr>
          </a:sp3d>
        </p:spPr>
        <p:txBody>
          <a:bodyPr vert="horz" wrap="none" lIns="91432" tIns="45717" rIns="91432" bIns="45717" numCol="1" rtlCol="0" anchor="ctr" anchorCtr="0" compatLnSpc="1"/>
          <a:lstStyle/>
          <a:p>
            <a:pPr lvl="1"/>
            <a:endParaRPr lang="en-US" dirty="0"/>
          </a:p>
        </p:txBody>
      </p:sp>
      <p:sp>
        <p:nvSpPr>
          <p:cNvPr id="35" name="Rounded Rectangle 34"/>
          <p:cNvSpPr/>
          <p:nvPr/>
        </p:nvSpPr>
        <p:spPr bwMode="auto">
          <a:xfrm>
            <a:off x="1406030" y="1585810"/>
            <a:ext cx="3749039" cy="653473"/>
          </a:xfrm>
          <a:prstGeom prst="roundRect">
            <a:avLst/>
          </a:prstGeom>
          <a:solidFill>
            <a:schemeClr val="accent2"/>
          </a:solidFill>
          <a:ln>
            <a:solidFill>
              <a:schemeClr val="tx1">
                <a:lumMod val="75000"/>
              </a:schemeClr>
            </a:solidFill>
          </a:ln>
        </p:spPr>
        <p:style>
          <a:lnRef idx="1">
            <a:schemeClr val="accent4"/>
          </a:lnRef>
          <a:fillRef idx="3">
            <a:schemeClr val="accent4"/>
          </a:fillRef>
          <a:effectRef idx="2">
            <a:schemeClr val="accent4"/>
          </a:effectRef>
          <a:fontRef idx="minor">
            <a:schemeClr val="lt1"/>
          </a:fontRef>
        </p:style>
        <p:txBody>
          <a:bodyPr vert="horz" lIns="91428" tIns="45715" rIns="91428" bIns="45715" anchor="ctr"/>
          <a:lstStyle/>
          <a:p>
            <a:pPr marL="0" lvl="1" indent="-342871" algn="ctr" defTabSz="914023">
              <a:lnSpc>
                <a:spcPct val="90000"/>
              </a:lnSpc>
              <a:buClr>
                <a:schemeClr val="tx2"/>
              </a:buClr>
              <a:buSzPct val="80000"/>
              <a:tabLst>
                <a:tab pos="424554" algn="l"/>
              </a:tabLst>
            </a:pPr>
            <a:r>
              <a:rPr lang="en-US" sz="1600" dirty="0">
                <a:solidFill>
                  <a:schemeClr val="tx1"/>
                </a:solidFill>
              </a:rPr>
              <a:t>System Center Virtual Machine </a:t>
            </a:r>
            <a:r>
              <a:rPr lang="en-US" sz="1600" dirty="0" smtClean="0">
                <a:solidFill>
                  <a:schemeClr val="tx1"/>
                </a:solidFill>
              </a:rPr>
              <a:t>Manager Self </a:t>
            </a:r>
            <a:r>
              <a:rPr lang="en-US" sz="1600" dirty="0">
                <a:solidFill>
                  <a:schemeClr val="tx1"/>
                </a:solidFill>
              </a:rPr>
              <a:t>Service Portal 2.0</a:t>
            </a:r>
          </a:p>
        </p:txBody>
      </p:sp>
      <p:sp>
        <p:nvSpPr>
          <p:cNvPr id="36" name="TextBox 35"/>
          <p:cNvSpPr txBox="1"/>
          <p:nvPr/>
        </p:nvSpPr>
        <p:spPr>
          <a:xfrm>
            <a:off x="282476" y="1722055"/>
            <a:ext cx="1143000" cy="430887"/>
          </a:xfrm>
          <a:prstGeom prst="rect">
            <a:avLst/>
          </a:prstGeom>
          <a:noFill/>
        </p:spPr>
        <p:txBody>
          <a:bodyPr wrap="square" lIns="91432" tIns="45717" rIns="91432" bIns="45717" rtlCol="0">
            <a:spAutoFit/>
          </a:bodyPr>
          <a:lstStyle/>
          <a:p>
            <a:pPr algn="ctr"/>
            <a:r>
              <a:rPr lang="en-US" sz="1100" dirty="0" smtClean="0"/>
              <a:t>Dynamic provisioning</a:t>
            </a:r>
          </a:p>
        </p:txBody>
      </p:sp>
      <p:sp>
        <p:nvSpPr>
          <p:cNvPr id="38" name="TextBox 37"/>
          <p:cNvSpPr txBox="1"/>
          <p:nvPr/>
        </p:nvSpPr>
        <p:spPr>
          <a:xfrm>
            <a:off x="266700" y="2511785"/>
            <a:ext cx="1174547" cy="430887"/>
          </a:xfrm>
          <a:prstGeom prst="rect">
            <a:avLst/>
          </a:prstGeom>
          <a:noFill/>
        </p:spPr>
        <p:txBody>
          <a:bodyPr wrap="square" lIns="91432" tIns="45717" rIns="91432" bIns="45717" rtlCol="0">
            <a:spAutoFit/>
          </a:bodyPr>
          <a:lstStyle/>
          <a:p>
            <a:pPr algn="ctr"/>
            <a:r>
              <a:rPr lang="en-US" sz="1100" dirty="0" smtClean="0"/>
              <a:t>Integrated management</a:t>
            </a:r>
          </a:p>
        </p:txBody>
      </p:sp>
      <p:sp>
        <p:nvSpPr>
          <p:cNvPr id="39" name="TextBox 38"/>
          <p:cNvSpPr txBox="1"/>
          <p:nvPr/>
        </p:nvSpPr>
        <p:spPr>
          <a:xfrm>
            <a:off x="389848" y="3352973"/>
            <a:ext cx="928256" cy="261611"/>
          </a:xfrm>
          <a:prstGeom prst="rect">
            <a:avLst/>
          </a:prstGeom>
          <a:noFill/>
        </p:spPr>
        <p:txBody>
          <a:bodyPr wrap="square" lIns="91432" tIns="45717" rIns="91432" bIns="45717" rtlCol="0">
            <a:spAutoFit/>
          </a:bodyPr>
          <a:lstStyle/>
          <a:p>
            <a:pPr algn="ctr"/>
            <a:r>
              <a:rPr lang="en-US" sz="1100" dirty="0" smtClean="0"/>
              <a:t>Platform</a:t>
            </a:r>
          </a:p>
        </p:txBody>
      </p:sp>
      <p:sp>
        <p:nvSpPr>
          <p:cNvPr id="51" name="TextBox 50"/>
          <p:cNvSpPr txBox="1"/>
          <p:nvPr/>
        </p:nvSpPr>
        <p:spPr>
          <a:xfrm>
            <a:off x="2922281" y="4518110"/>
            <a:ext cx="517770" cy="169277"/>
          </a:xfrm>
          <a:prstGeom prst="rect">
            <a:avLst/>
          </a:prstGeom>
          <a:noFill/>
        </p:spPr>
        <p:txBody>
          <a:bodyPr wrap="none" lIns="0" tIns="0" rIns="0" bIns="0" rtlCol="0">
            <a:spAutoFit/>
          </a:bodyPr>
          <a:lstStyle/>
          <a:p>
            <a:pPr algn="r"/>
            <a:r>
              <a:rPr lang="en-US" sz="1100" dirty="0">
                <a:ln w="3175">
                  <a:noFill/>
                </a:ln>
                <a:gradFill>
                  <a:gsLst>
                    <a:gs pos="0">
                      <a:srgbClr val="FFFFFF"/>
                    </a:gs>
                    <a:gs pos="100000">
                      <a:srgbClr val="FFFFFF"/>
                    </a:gs>
                  </a:gsLst>
                  <a:lin ang="5400000" scaled="0"/>
                </a:gradFill>
              </a:rPr>
              <a:t>Network</a:t>
            </a:r>
            <a:endParaRPr lang="en-US" sz="1100" dirty="0">
              <a:gradFill>
                <a:gsLst>
                  <a:gs pos="0">
                    <a:srgbClr val="292929"/>
                  </a:gs>
                  <a:gs pos="100000">
                    <a:srgbClr val="292929"/>
                  </a:gs>
                </a:gsLst>
                <a:lin ang="16200000" scaled="0"/>
              </a:gradFill>
            </a:endParaRPr>
          </a:p>
        </p:txBody>
      </p:sp>
      <p:sp>
        <p:nvSpPr>
          <p:cNvPr id="54" name="TextBox 53"/>
          <p:cNvSpPr txBox="1"/>
          <p:nvPr/>
        </p:nvSpPr>
        <p:spPr>
          <a:xfrm>
            <a:off x="4101213" y="4514179"/>
            <a:ext cx="493725" cy="169277"/>
          </a:xfrm>
          <a:prstGeom prst="rect">
            <a:avLst/>
          </a:prstGeom>
          <a:noFill/>
        </p:spPr>
        <p:txBody>
          <a:bodyPr wrap="none" lIns="0" tIns="0" rIns="0" bIns="0" rtlCol="0">
            <a:spAutoFit/>
          </a:bodyPr>
          <a:lstStyle/>
          <a:p>
            <a:pPr algn="ctr"/>
            <a:r>
              <a:rPr lang="en-US" sz="1100" dirty="0">
                <a:ln w="3175">
                  <a:noFill/>
                </a:ln>
                <a:gradFill>
                  <a:gsLst>
                    <a:gs pos="0">
                      <a:srgbClr val="FFFFFF"/>
                    </a:gs>
                    <a:gs pos="100000">
                      <a:srgbClr val="FFFFFF"/>
                    </a:gs>
                  </a:gsLst>
                  <a:lin ang="5400000" scaled="0"/>
                </a:gradFill>
              </a:rPr>
              <a:t>Storage</a:t>
            </a:r>
            <a:endParaRPr lang="en-US" sz="1100" dirty="0">
              <a:gradFill>
                <a:gsLst>
                  <a:gs pos="0">
                    <a:srgbClr val="292929"/>
                  </a:gs>
                  <a:gs pos="100000">
                    <a:srgbClr val="292929"/>
                  </a:gs>
                </a:gsLst>
                <a:lin ang="16200000" scaled="0"/>
              </a:gradFill>
            </a:endParaRPr>
          </a:p>
        </p:txBody>
      </p:sp>
      <p:sp>
        <p:nvSpPr>
          <p:cNvPr id="57" name="TextBox 56"/>
          <p:cNvSpPr txBox="1"/>
          <p:nvPr/>
        </p:nvSpPr>
        <p:spPr>
          <a:xfrm>
            <a:off x="1781872" y="4514179"/>
            <a:ext cx="572274" cy="169277"/>
          </a:xfrm>
          <a:prstGeom prst="rect">
            <a:avLst/>
          </a:prstGeom>
          <a:noFill/>
        </p:spPr>
        <p:txBody>
          <a:bodyPr wrap="none" lIns="0" tIns="0" rIns="0" bIns="0" rtlCol="0">
            <a:spAutoFit/>
          </a:bodyPr>
          <a:lstStyle/>
          <a:p>
            <a:pPr algn="ctr"/>
            <a:r>
              <a:rPr lang="en-US" sz="1100" dirty="0">
                <a:ln w="3175">
                  <a:noFill/>
                </a:ln>
                <a:gradFill>
                  <a:gsLst>
                    <a:gs pos="0">
                      <a:srgbClr val="FFFFFF"/>
                    </a:gs>
                    <a:gs pos="100000">
                      <a:srgbClr val="FFFFFF"/>
                    </a:gs>
                  </a:gsLst>
                  <a:lin ang="5400000" scaled="0"/>
                </a:gradFill>
              </a:rPr>
              <a:t>Compute</a:t>
            </a:r>
            <a:endParaRPr lang="en-US" sz="1100" dirty="0">
              <a:gradFill>
                <a:gsLst>
                  <a:gs pos="0">
                    <a:srgbClr val="292929"/>
                  </a:gs>
                  <a:gs pos="100000">
                    <a:srgbClr val="292929"/>
                  </a:gs>
                </a:gsLst>
                <a:lin ang="16200000" scaled="0"/>
              </a:gradFill>
            </a:endParaRPr>
          </a:p>
        </p:txBody>
      </p:sp>
      <p:sp>
        <p:nvSpPr>
          <p:cNvPr id="34" name="TextBox 33"/>
          <p:cNvSpPr txBox="1"/>
          <p:nvPr/>
        </p:nvSpPr>
        <p:spPr>
          <a:xfrm>
            <a:off x="4008520" y="4978371"/>
            <a:ext cx="1628693" cy="507831"/>
          </a:xfrm>
          <a:prstGeom prst="rect">
            <a:avLst/>
          </a:prstGeom>
          <a:noFill/>
        </p:spPr>
        <p:txBody>
          <a:bodyPr wrap="square" lIns="0" tIns="0" rIns="0" bIns="0" rtlCol="0">
            <a:spAutoFit/>
          </a:bodyPr>
          <a:lstStyle/>
          <a:p>
            <a:r>
              <a:rPr lang="en-US" sz="1100" dirty="0" smtClean="0">
                <a:gradFill>
                  <a:gsLst>
                    <a:gs pos="0">
                      <a:schemeClr val="tx1"/>
                    </a:gs>
                    <a:gs pos="86000">
                      <a:schemeClr val="tx1"/>
                    </a:gs>
                  </a:gsLst>
                  <a:lin ang="5400000" scaled="0"/>
                </a:gradFill>
              </a:rPr>
              <a:t>More than 1,800 servers certified with Hyper-V;  780 since R2 release</a:t>
            </a:r>
          </a:p>
        </p:txBody>
      </p:sp>
      <p:sp>
        <p:nvSpPr>
          <p:cNvPr id="37" name="TextBox 36"/>
          <p:cNvSpPr txBox="1"/>
          <p:nvPr/>
        </p:nvSpPr>
        <p:spPr>
          <a:xfrm>
            <a:off x="2081490" y="5002690"/>
            <a:ext cx="1488546" cy="677108"/>
          </a:xfrm>
          <a:prstGeom prst="rect">
            <a:avLst/>
          </a:prstGeom>
          <a:noFill/>
        </p:spPr>
        <p:txBody>
          <a:bodyPr wrap="square" lIns="0" tIns="0" rIns="0" bIns="0" rtlCol="0">
            <a:spAutoFit/>
          </a:bodyPr>
          <a:lstStyle/>
          <a:p>
            <a:r>
              <a:rPr lang="en-US" sz="1100" dirty="0" smtClean="0">
                <a:gradFill>
                  <a:gsLst>
                    <a:gs pos="0">
                      <a:schemeClr val="tx1"/>
                    </a:gs>
                    <a:gs pos="86000">
                      <a:schemeClr val="tx1"/>
                    </a:gs>
                  </a:gsLst>
                  <a:lin ang="5400000" scaled="0"/>
                </a:gradFill>
              </a:rPr>
              <a:t>More than 1,600 storage arrays certified with Hyper-V; 700 since R2 release</a:t>
            </a:r>
          </a:p>
        </p:txBody>
      </p:sp>
      <p:sp>
        <p:nvSpPr>
          <p:cNvPr id="50" name="TextBox 49"/>
          <p:cNvSpPr txBox="1"/>
          <p:nvPr/>
        </p:nvSpPr>
        <p:spPr>
          <a:xfrm>
            <a:off x="531812" y="4986317"/>
            <a:ext cx="1246022" cy="846387"/>
          </a:xfrm>
          <a:prstGeom prst="rect">
            <a:avLst/>
          </a:prstGeom>
          <a:noFill/>
        </p:spPr>
        <p:txBody>
          <a:bodyPr wrap="square" lIns="0" tIns="0" rIns="0" bIns="0" rtlCol="0">
            <a:spAutoFit/>
          </a:bodyPr>
          <a:lstStyle/>
          <a:p>
            <a:r>
              <a:rPr lang="en-US" sz="1100" dirty="0" smtClean="0">
                <a:gradFill>
                  <a:gsLst>
                    <a:gs pos="0">
                      <a:schemeClr val="tx1"/>
                    </a:gs>
                    <a:gs pos="86000">
                      <a:schemeClr val="tx1"/>
                    </a:gs>
                  </a:gsLst>
                  <a:lin ang="5400000" scaled="0"/>
                </a:gradFill>
              </a:rPr>
              <a:t>More than 304 NICs qualified with Windows Server; 160 since R2 release</a:t>
            </a:r>
          </a:p>
        </p:txBody>
      </p:sp>
      <p:sp>
        <p:nvSpPr>
          <p:cNvPr id="58" name="TextBox 57"/>
          <p:cNvSpPr txBox="1"/>
          <p:nvPr/>
        </p:nvSpPr>
        <p:spPr>
          <a:xfrm>
            <a:off x="707643" y="5934457"/>
            <a:ext cx="4214583" cy="338555"/>
          </a:xfrm>
          <a:prstGeom prst="rect">
            <a:avLst/>
          </a:prstGeom>
          <a:noFill/>
        </p:spPr>
        <p:txBody>
          <a:bodyPr wrap="square" lIns="0" tIns="0" rIns="0" bIns="0" rtlCol="0">
            <a:spAutoFit/>
          </a:bodyPr>
          <a:lstStyle/>
          <a:p>
            <a:pPr algn="ctr"/>
            <a:r>
              <a:rPr lang="en-US" sz="1100" dirty="0" smtClean="0">
                <a:gradFill>
                  <a:gsLst>
                    <a:gs pos="0">
                      <a:schemeClr val="tx1"/>
                    </a:gs>
                    <a:gs pos="86000">
                      <a:schemeClr val="tx1"/>
                    </a:gs>
                  </a:gsLst>
                  <a:lin ang="5400000" scaled="0"/>
                </a:gradFill>
              </a:rPr>
              <a:t>Replication partner cluster integration including HP, HDS, NetApp, EMC, and Double-Take</a:t>
            </a:r>
            <a:endParaRPr lang="en-US" sz="1500" dirty="0" smtClean="0">
              <a:gradFill>
                <a:gsLst>
                  <a:gs pos="0">
                    <a:schemeClr val="tx1"/>
                  </a:gs>
                  <a:gs pos="86000">
                    <a:schemeClr val="tx1"/>
                  </a:gs>
                </a:gsLst>
                <a:lin ang="5400000" scaled="0"/>
              </a:gradFill>
            </a:endParaRPr>
          </a:p>
        </p:txBody>
      </p:sp>
      <p:sp>
        <p:nvSpPr>
          <p:cNvPr id="59" name="TextBox 58"/>
          <p:cNvSpPr txBox="1"/>
          <p:nvPr/>
        </p:nvSpPr>
        <p:spPr>
          <a:xfrm>
            <a:off x="5602574" y="3438052"/>
            <a:ext cx="6407456" cy="830997"/>
          </a:xfrm>
          <a:prstGeom prst="rect">
            <a:avLst/>
          </a:prstGeom>
          <a:noFill/>
        </p:spPr>
        <p:txBody>
          <a:bodyPr wrap="square" lIns="0" tIns="0" rIns="0" bIns="0" rtlCol="0">
            <a:spAutoFit/>
          </a:bodyPr>
          <a:lstStyle>
            <a:lvl1pPr marL="457200" indent="-457200">
              <a:lnSpc>
                <a:spcPct val="90000"/>
              </a:lnSpc>
              <a:spcBef>
                <a:spcPct val="20000"/>
              </a:spcBef>
              <a:buSzPct val="80000"/>
              <a:buBlip>
                <a:blip r:embed="rId3"/>
              </a:buBlip>
              <a:defRPr>
                <a:gradFill>
                  <a:gsLst>
                    <a:gs pos="0">
                      <a:schemeClr val="tx1"/>
                    </a:gs>
                    <a:gs pos="86000">
                      <a:schemeClr val="tx1"/>
                    </a:gs>
                  </a:gsLst>
                  <a:lin ang="5400000" scaled="0"/>
                </a:gradFill>
              </a:defRPr>
            </a:lvl1pPr>
          </a:lstStyle>
          <a:p>
            <a:pPr marL="0" indent="0">
              <a:buNone/>
            </a:pPr>
            <a:r>
              <a:rPr lang="en-US" sz="1500" b="1" dirty="0"/>
              <a:t>Innovation on Hyper-V </a:t>
            </a:r>
            <a:r>
              <a:rPr lang="en-US" sz="1500" dirty="0"/>
              <a:t>supporting Cluster Shared Volumes, Storage Virtualization, Provisioning, Conversion, Assessment and more with partners including: </a:t>
            </a:r>
            <a:r>
              <a:rPr lang="en-US" sz="1500" b="1" dirty="0" err="1"/>
              <a:t>Datacore</a:t>
            </a:r>
            <a:r>
              <a:rPr lang="en-US" sz="1500" b="1" dirty="0"/>
              <a:t>, Double-Take, CA, Citrix, </a:t>
            </a:r>
            <a:r>
              <a:rPr lang="en-US" sz="1500" b="1" dirty="0" smtClean="0"/>
              <a:t>NetApp</a:t>
            </a:r>
            <a:r>
              <a:rPr lang="en-US" sz="1500" b="1" dirty="0"/>
              <a:t>, CA, </a:t>
            </a:r>
            <a:r>
              <a:rPr lang="en-US" sz="1500" b="1" dirty="0" err="1"/>
              <a:t>CommVault</a:t>
            </a:r>
            <a:r>
              <a:rPr lang="en-US" sz="1500" b="1" dirty="0"/>
              <a:t> , Symantec, </a:t>
            </a:r>
            <a:r>
              <a:rPr lang="en-US" sz="1500" b="1" dirty="0" err="1"/>
              <a:t>Sanbolic</a:t>
            </a:r>
            <a:r>
              <a:rPr lang="en-US" sz="1500" b="1" dirty="0"/>
              <a:t> </a:t>
            </a:r>
            <a:r>
              <a:rPr lang="en-US" sz="1500" dirty="0"/>
              <a:t>and others</a:t>
            </a:r>
            <a:endParaRPr lang="en-US" sz="1500" b="1" dirty="0"/>
          </a:p>
        </p:txBody>
      </p:sp>
      <p:sp>
        <p:nvSpPr>
          <p:cNvPr id="40" name="Rounded Rectangle 39"/>
          <p:cNvSpPr/>
          <p:nvPr/>
        </p:nvSpPr>
        <p:spPr bwMode="auto">
          <a:xfrm>
            <a:off x="1406030" y="2415880"/>
            <a:ext cx="3749039" cy="653473"/>
          </a:xfrm>
          <a:prstGeom prst="roundRect">
            <a:avLst/>
          </a:prstGeom>
          <a:solidFill>
            <a:schemeClr val="bg2"/>
          </a:solidFill>
          <a:ln>
            <a:solidFill>
              <a:schemeClr val="tx1">
                <a:lumMod val="75000"/>
              </a:schemeClr>
            </a:solidFill>
          </a:ln>
        </p:spPr>
        <p:style>
          <a:lnRef idx="1">
            <a:schemeClr val="accent1"/>
          </a:lnRef>
          <a:fillRef idx="3">
            <a:schemeClr val="accent1"/>
          </a:fillRef>
          <a:effectRef idx="2">
            <a:schemeClr val="accent1"/>
          </a:effectRef>
          <a:fontRef idx="minor">
            <a:schemeClr val="lt1"/>
          </a:fontRef>
        </p:style>
        <p:txBody>
          <a:bodyPr vert="vert270" lIns="91428" tIns="45715" rIns="91428" bIns="45715" anchor="ctr"/>
          <a:lstStyle/>
          <a:p>
            <a:pPr marL="0" lvl="1" indent="-342871" algn="ctr" defTabSz="914023">
              <a:lnSpc>
                <a:spcPct val="90000"/>
              </a:lnSpc>
              <a:buClr>
                <a:schemeClr val="tx2"/>
              </a:buClr>
              <a:buSzPct val="80000"/>
              <a:tabLst>
                <a:tab pos="424554" algn="l"/>
              </a:tabLst>
              <a:defRPr/>
            </a:pPr>
            <a:endParaRPr lang="en-US" sz="2000" dirty="0">
              <a:solidFill>
                <a:srgbClr val="FFFFFF"/>
              </a:solidFill>
              <a:effectLst>
                <a:outerShdw blurRad="38100" dist="38100" dir="2700000" algn="tl">
                  <a:srgbClr val="000000">
                    <a:alpha val="43137"/>
                  </a:srgbClr>
                </a:outerShdw>
              </a:effectLst>
            </a:endParaRPr>
          </a:p>
        </p:txBody>
      </p:sp>
      <p:pic>
        <p:nvPicPr>
          <p:cNvPr id="43" name="Picture 3" descr="\\eventsql\dvd\Online_ART\DVD_ART36\Logos\System Center\System Center generic brand Grid h r.png"/>
          <p:cNvPicPr>
            <a:picLocks noChangeAspect="1" noChangeArrowheads="1"/>
          </p:cNvPicPr>
          <p:nvPr/>
        </p:nvPicPr>
        <p:blipFill>
          <a:blip r:embed="rId4" cstate="print"/>
          <a:stretch>
            <a:fillRect/>
          </a:stretch>
        </p:blipFill>
        <p:spPr bwMode="auto">
          <a:xfrm>
            <a:off x="2068008" y="2478681"/>
            <a:ext cx="2280065" cy="503391"/>
          </a:xfrm>
          <a:prstGeom prst="rect">
            <a:avLst/>
          </a:prstGeom>
          <a:noFill/>
        </p:spPr>
      </p:pic>
      <p:sp>
        <p:nvSpPr>
          <p:cNvPr id="47" name="Rounded Rectangle 46"/>
          <p:cNvSpPr/>
          <p:nvPr/>
        </p:nvSpPr>
        <p:spPr bwMode="auto">
          <a:xfrm>
            <a:off x="1406030" y="3284644"/>
            <a:ext cx="3749039" cy="692727"/>
          </a:xfrm>
          <a:prstGeom prst="roundRect">
            <a:avLst/>
          </a:prstGeom>
          <a:solidFill>
            <a:schemeClr val="accent5"/>
          </a:solidFill>
          <a:ln>
            <a:solidFill>
              <a:schemeClr val="tx1">
                <a:lumMod val="75000"/>
              </a:schemeClr>
            </a:solidFill>
          </a:ln>
        </p:spPr>
        <p:style>
          <a:lnRef idx="1">
            <a:schemeClr val="accent1"/>
          </a:lnRef>
          <a:fillRef idx="3">
            <a:schemeClr val="accent1"/>
          </a:fillRef>
          <a:effectRef idx="2">
            <a:schemeClr val="accent1"/>
          </a:effectRef>
          <a:fontRef idx="minor">
            <a:schemeClr val="lt1"/>
          </a:fontRef>
        </p:style>
        <p:txBody>
          <a:bodyPr vert="vert270" lIns="91428" tIns="45715" rIns="91428" bIns="45715" anchor="ctr"/>
          <a:lstStyle/>
          <a:p>
            <a:pPr marL="0" lvl="1" indent="-342871" algn="ctr" defTabSz="914023">
              <a:lnSpc>
                <a:spcPct val="90000"/>
              </a:lnSpc>
              <a:buClr>
                <a:schemeClr val="tx2"/>
              </a:buClr>
              <a:buSzPct val="80000"/>
              <a:tabLst>
                <a:tab pos="424554" algn="l"/>
              </a:tabLst>
              <a:defRPr/>
            </a:pPr>
            <a:endParaRPr lang="en-US" sz="2000" dirty="0">
              <a:solidFill>
                <a:srgbClr val="FFFFFF"/>
              </a:solidFill>
              <a:effectLst>
                <a:outerShdw blurRad="38100" dist="38100" dir="2700000" algn="tl">
                  <a:srgbClr val="000000">
                    <a:alpha val="43137"/>
                  </a:srgbClr>
                </a:outerShdw>
              </a:effectLst>
            </a:endParaRPr>
          </a:p>
        </p:txBody>
      </p:sp>
      <p:pic>
        <p:nvPicPr>
          <p:cNvPr id="48" name="Picture 2" descr="C:\Users\v-mikoma\Desktop\WS08R2-HyperV_h_rgb_r.pn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54528" y="3342326"/>
            <a:ext cx="2821044" cy="57736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77834" y="4075889"/>
            <a:ext cx="475953" cy="44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961193" y="4079511"/>
            <a:ext cx="472056" cy="438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110096" y="4071957"/>
            <a:ext cx="475953" cy="44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3180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75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750"/>
                                        <p:tgtEl>
                                          <p:spTgt spid="4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750"/>
                                        <p:tgtEl>
                                          <p:spTgt spid="4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750"/>
                                        <p:tgtEl>
                                          <p:spTgt spid="36"/>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750"/>
                                        <p:tgtEl>
                                          <p:spTgt spid="3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750"/>
                                        <p:tgtEl>
                                          <p:spTgt spid="39"/>
                                        </p:tgtEl>
                                      </p:cBhvr>
                                    </p:animEffect>
                                  </p:childTnLst>
                                </p:cTn>
                              </p:par>
                              <p:par>
                                <p:cTn id="23" presetID="22" presetClass="entr" presetSubtype="8" fill="hold" grpId="0" nodeType="withEffect">
                                  <p:stCondLst>
                                    <p:cond delay="30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par>
                                <p:cTn id="26" presetID="22" presetClass="entr" presetSubtype="8" fill="hold" grpId="0" nodeType="withEffect">
                                  <p:stCondLst>
                                    <p:cond delay="30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300"/>
                                  </p:stCondLst>
                                  <p:childTnLst>
                                    <p:set>
                                      <p:cBhvr>
                                        <p:cTn id="30" dur="1" fill="hold">
                                          <p:stCondLst>
                                            <p:cond delay="0"/>
                                          </p:stCondLst>
                                        </p:cTn>
                                        <p:tgtEl>
                                          <p:spTgt spid="59"/>
                                        </p:tgtEl>
                                        <p:attrNameLst>
                                          <p:attrName>style.visibility</p:attrName>
                                        </p:attrNameLst>
                                      </p:cBhvr>
                                      <p:to>
                                        <p:strVal val="visible"/>
                                      </p:to>
                                    </p:set>
                                    <p:animEffect transition="in" filter="wipe(left)">
                                      <p:cBhvr>
                                        <p:cTn id="31" dur="500"/>
                                        <p:tgtEl>
                                          <p:spTgt spid="59"/>
                                        </p:tgtEl>
                                      </p:cBhvr>
                                    </p:animEffect>
                                  </p:childTnLst>
                                </p:cTn>
                              </p:par>
                            </p:childTnLst>
                          </p:cTn>
                        </p:par>
                        <p:par>
                          <p:cTn id="32" fill="hold">
                            <p:stCondLst>
                              <p:cond delay="800"/>
                            </p:stCondLst>
                            <p:childTnLst>
                              <p:par>
                                <p:cTn id="33" presetID="42"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1000"/>
                                        <p:tgtEl>
                                          <p:spTgt spid="34"/>
                                        </p:tgtEl>
                                      </p:cBhvr>
                                    </p:animEffect>
                                    <p:anim calcmode="lin" valueType="num">
                                      <p:cBhvr>
                                        <p:cTn id="41" dur="1000" fill="hold"/>
                                        <p:tgtEl>
                                          <p:spTgt spid="34"/>
                                        </p:tgtEl>
                                        <p:attrNameLst>
                                          <p:attrName>ppt_x</p:attrName>
                                        </p:attrNameLst>
                                      </p:cBhvr>
                                      <p:tavLst>
                                        <p:tav tm="0">
                                          <p:val>
                                            <p:strVal val="#ppt_x"/>
                                          </p:val>
                                        </p:tav>
                                        <p:tav tm="100000">
                                          <p:val>
                                            <p:strVal val="#ppt_x"/>
                                          </p:val>
                                        </p:tav>
                                      </p:tavLst>
                                    </p:anim>
                                    <p:anim calcmode="lin" valueType="num">
                                      <p:cBhvr>
                                        <p:cTn id="42" dur="1000" fill="hold"/>
                                        <p:tgtEl>
                                          <p:spTgt spid="3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1000"/>
                                        <p:tgtEl>
                                          <p:spTgt spid="37"/>
                                        </p:tgtEl>
                                      </p:cBhvr>
                                    </p:animEffect>
                                    <p:anim calcmode="lin" valueType="num">
                                      <p:cBhvr>
                                        <p:cTn id="46" dur="1000" fill="hold"/>
                                        <p:tgtEl>
                                          <p:spTgt spid="37"/>
                                        </p:tgtEl>
                                        <p:attrNameLst>
                                          <p:attrName>ppt_x</p:attrName>
                                        </p:attrNameLst>
                                      </p:cBhvr>
                                      <p:tavLst>
                                        <p:tav tm="0">
                                          <p:val>
                                            <p:strVal val="#ppt_x"/>
                                          </p:val>
                                        </p:tav>
                                        <p:tav tm="100000">
                                          <p:val>
                                            <p:strVal val="#ppt_x"/>
                                          </p:val>
                                        </p:tav>
                                      </p:tavLst>
                                    </p:anim>
                                    <p:anim calcmode="lin" valueType="num">
                                      <p:cBhvr>
                                        <p:cTn id="47" dur="1000" fill="hold"/>
                                        <p:tgtEl>
                                          <p:spTgt spid="3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1000"/>
                                        <p:tgtEl>
                                          <p:spTgt spid="50"/>
                                        </p:tgtEl>
                                      </p:cBhvr>
                                    </p:animEffect>
                                    <p:anim calcmode="lin" valueType="num">
                                      <p:cBhvr>
                                        <p:cTn id="51" dur="1000" fill="hold"/>
                                        <p:tgtEl>
                                          <p:spTgt spid="50"/>
                                        </p:tgtEl>
                                        <p:attrNameLst>
                                          <p:attrName>ppt_x</p:attrName>
                                        </p:attrNameLst>
                                      </p:cBhvr>
                                      <p:tavLst>
                                        <p:tav tm="0">
                                          <p:val>
                                            <p:strVal val="#ppt_x"/>
                                          </p:val>
                                        </p:tav>
                                        <p:tav tm="100000">
                                          <p:val>
                                            <p:strVal val="#ppt_x"/>
                                          </p:val>
                                        </p:tav>
                                      </p:tavLst>
                                    </p:anim>
                                    <p:anim calcmode="lin" valueType="num">
                                      <p:cBhvr>
                                        <p:cTn id="52" dur="1000" fill="hold"/>
                                        <p:tgtEl>
                                          <p:spTgt spid="50"/>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1000"/>
                                        <p:tgtEl>
                                          <p:spTgt spid="58"/>
                                        </p:tgtEl>
                                      </p:cBhvr>
                                    </p:animEffect>
                                    <p:anim calcmode="lin" valueType="num">
                                      <p:cBhvr>
                                        <p:cTn id="56" dur="1000" fill="hold"/>
                                        <p:tgtEl>
                                          <p:spTgt spid="58"/>
                                        </p:tgtEl>
                                        <p:attrNameLst>
                                          <p:attrName>ppt_x</p:attrName>
                                        </p:attrNameLst>
                                      </p:cBhvr>
                                      <p:tavLst>
                                        <p:tav tm="0">
                                          <p:val>
                                            <p:strVal val="#ppt_x"/>
                                          </p:val>
                                        </p:tav>
                                        <p:tav tm="100000">
                                          <p:val>
                                            <p:strVal val="#ppt_x"/>
                                          </p:val>
                                        </p:tav>
                                      </p:tavLst>
                                    </p:anim>
                                    <p:anim calcmode="lin" valueType="num">
                                      <p:cBhvr>
                                        <p:cTn id="57"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1" grpId="0" animBg="1"/>
      <p:bldP spid="33" grpId="0" animBg="1"/>
      <p:bldP spid="17" grpId="0"/>
      <p:bldP spid="44" grpId="0"/>
      <p:bldP spid="21" grpId="0"/>
      <p:bldP spid="36" grpId="0"/>
      <p:bldP spid="38" grpId="0"/>
      <p:bldP spid="39" grpId="0"/>
      <p:bldP spid="34" grpId="0"/>
      <p:bldP spid="37" grpId="0"/>
      <p:bldP spid="50" grpId="0"/>
      <p:bldP spid="58" grpId="0"/>
      <p:bldP spid="5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SERVER3\InternalBin\Resource DVD\DVD_ART36\Artwork_Imagery\Icons - Illustrations\Internet Clouds web\cloud 2.png"/>
          <p:cNvPicPr>
            <a:picLocks noChangeAspect="1" noChangeArrowheads="1"/>
          </p:cNvPicPr>
          <p:nvPr/>
        </p:nvPicPr>
        <p:blipFill>
          <a:blip r:embed="rId2" cstate="email"/>
          <a:srcRect/>
          <a:stretch>
            <a:fillRect/>
          </a:stretch>
        </p:blipFill>
        <p:spPr bwMode="auto">
          <a:xfrm>
            <a:off x="-520799" y="1122510"/>
            <a:ext cx="10697020" cy="5555136"/>
          </a:xfrm>
          <a:prstGeom prst="rect">
            <a:avLst/>
          </a:prstGeom>
          <a:noFill/>
        </p:spPr>
      </p:pic>
      <p:sp>
        <p:nvSpPr>
          <p:cNvPr id="18" name="TextBox 17"/>
          <p:cNvSpPr txBox="1"/>
          <p:nvPr/>
        </p:nvSpPr>
        <p:spPr>
          <a:xfrm>
            <a:off x="629945" y="337656"/>
            <a:ext cx="3738851" cy="1015663"/>
          </a:xfrm>
          <a:prstGeom prst="rect">
            <a:avLst/>
          </a:prstGeom>
          <a:noFill/>
        </p:spPr>
        <p:txBody>
          <a:bodyPr wrap="square" lIns="0" tIns="0" rIns="0" bIns="0" rtlCol="0">
            <a:spAutoFit/>
          </a:bodyPr>
          <a:lstStyle/>
          <a:p>
            <a:r>
              <a:rPr lang="en-US" sz="6600" b="1" dirty="0" smtClean="0">
                <a:latin typeface="+mn-lt"/>
              </a:rPr>
              <a:t>CLOUD</a:t>
            </a:r>
            <a:endParaRPr lang="en-US" sz="6600" b="1" dirty="0">
              <a:latin typeface="+mn-lt"/>
            </a:endParaRPr>
          </a:p>
        </p:txBody>
      </p:sp>
      <p:sp>
        <p:nvSpPr>
          <p:cNvPr id="19" name="TextBox 18"/>
          <p:cNvSpPr txBox="1"/>
          <p:nvPr/>
        </p:nvSpPr>
        <p:spPr>
          <a:xfrm>
            <a:off x="7650002" y="4427649"/>
            <a:ext cx="3900693" cy="1015663"/>
          </a:xfrm>
          <a:prstGeom prst="rect">
            <a:avLst/>
          </a:prstGeom>
          <a:noFill/>
        </p:spPr>
        <p:txBody>
          <a:bodyPr wrap="square" lIns="0" tIns="0" rIns="0" bIns="0" rtlCol="0">
            <a:spAutoFit/>
          </a:bodyPr>
          <a:lstStyle/>
          <a:p>
            <a:pPr algn="r"/>
            <a:r>
              <a:rPr lang="en-US" sz="6600" b="1" dirty="0" smtClean="0">
                <a:gradFill>
                  <a:gsLst>
                    <a:gs pos="0">
                      <a:schemeClr val="tx1"/>
                    </a:gs>
                    <a:gs pos="86000">
                      <a:schemeClr val="tx1"/>
                    </a:gs>
                  </a:gsLst>
                  <a:lin ang="5400000" scaled="0"/>
                </a:gradFill>
                <a:latin typeface="+mn-lt"/>
              </a:rPr>
              <a:t>DEVICES</a:t>
            </a:r>
            <a:endParaRPr lang="en-US" sz="6600" b="1" dirty="0">
              <a:gradFill>
                <a:gsLst>
                  <a:gs pos="0">
                    <a:schemeClr val="tx1"/>
                  </a:gs>
                  <a:gs pos="86000">
                    <a:schemeClr val="tx1"/>
                  </a:gs>
                </a:gsLst>
                <a:lin ang="5400000" scaled="0"/>
              </a:gradFill>
              <a:latin typeface="+mn-lt"/>
            </a:endParaRPr>
          </a:p>
        </p:txBody>
      </p:sp>
      <p:pic>
        <p:nvPicPr>
          <p:cNvPr id="1026" name="Picture 2" descr="G:\DVD_Art_08-10-2010\Artwork_Imagery\Hardware Photos\OEM HW\Windows 7 Phones\HTC Surround_and_7Surround (WP7)\HTC-ATT Surround-yellow st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9569" y="3819716"/>
            <a:ext cx="825792" cy="1600890"/>
          </a:xfrm>
          <a:prstGeom prst="rect">
            <a:avLst/>
          </a:prstGeom>
          <a:noFill/>
          <a:effectLst>
            <a:outerShdw blurRad="292100" dist="1270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6" descr="\\eventsql\dvd\Online_ART\DVD_Art_Sept-2-2010\Artwork_Imagery\Hardware Photos\OEM HW\COMPUTERS - PC\Windows 7\Tablets\ExoPC slat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436" y="4560250"/>
            <a:ext cx="2157128" cy="1495799"/>
          </a:xfrm>
          <a:prstGeom prst="rect">
            <a:avLst/>
          </a:prstGeom>
          <a:noFill/>
          <a:effectLst>
            <a:outerShdw blurRad="292100" dist="1270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descr="G:\DVD_Art_08-10-2010\Artwork_Imagery\Hardware Photos\OEM HW\COMPUTERS - PC\Windows 7\Tablets\HP EliteBook 2740p Notebook PC rear tablet w p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540" y="4985391"/>
            <a:ext cx="2803246" cy="1913216"/>
          </a:xfrm>
          <a:prstGeom prst="rect">
            <a:avLst/>
          </a:prstGeom>
          <a:noFill/>
          <a:effectLst>
            <a:outerShdw blurRad="292100" dist="1270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75990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dirty="0" smtClean="0"/>
              <a:t>Next Steps: </a:t>
            </a:r>
            <a:r>
              <a:rPr i="1" u="sng" dirty="0" smtClean="0"/>
              <a:t>Learn</a:t>
            </a:r>
            <a:r>
              <a:rPr i="1" dirty="0" smtClean="0"/>
              <a:t>, </a:t>
            </a:r>
            <a:r>
              <a:rPr i="1" u="sng" dirty="0" smtClean="0"/>
              <a:t>Connect</a:t>
            </a:r>
            <a:r>
              <a:rPr i="1" dirty="0" smtClean="0"/>
              <a:t> &amp; </a:t>
            </a:r>
            <a:r>
              <a:rPr i="1" u="sng" dirty="0" smtClean="0"/>
              <a:t>Share</a:t>
            </a:r>
            <a:endParaRPr i="1" u="sng" dirty="0"/>
          </a:p>
        </p:txBody>
      </p:sp>
      <p:sp>
        <p:nvSpPr>
          <p:cNvPr id="3" name="Text Placeholder 2"/>
          <p:cNvSpPr>
            <a:spLocks noGrp="1"/>
          </p:cNvSpPr>
          <p:nvPr>
            <p:ph type="body" sz="quarter" idx="10"/>
          </p:nvPr>
        </p:nvSpPr>
        <p:spPr>
          <a:xfrm>
            <a:off x="471378" y="1231501"/>
            <a:ext cx="11149013" cy="4425827"/>
          </a:xfrm>
        </p:spPr>
        <p:txBody>
          <a:bodyPr/>
          <a:lstStyle/>
          <a:p>
            <a:pPr marL="688917" lvl="1" indent="-344458">
              <a:spcBef>
                <a:spcPts val="300"/>
              </a:spcBef>
              <a:spcAft>
                <a:spcPts val="300"/>
              </a:spcAft>
              <a:defRPr/>
            </a:pPr>
            <a:r>
              <a:rPr lang="en-US" sz="2400" dirty="0">
                <a:gradFill>
                  <a:gsLst>
                    <a:gs pos="0">
                      <a:schemeClr val="tx1"/>
                    </a:gs>
                    <a:gs pos="100000">
                      <a:schemeClr val="tx1"/>
                    </a:gs>
                  </a:gsLst>
                  <a:lin ang="5400000" scaled="0"/>
                </a:gradFill>
              </a:rPr>
              <a:t>Attend the </a:t>
            </a:r>
            <a:r>
              <a:rPr lang="en-US" sz="2400" dirty="0" smtClean="0">
                <a:gradFill>
                  <a:gsLst>
                    <a:gs pos="0">
                      <a:schemeClr val="tx1"/>
                    </a:gs>
                    <a:gs pos="100000">
                      <a:schemeClr val="tx1"/>
                    </a:gs>
                  </a:gsLst>
                  <a:lin ang="5400000" scaled="0"/>
                </a:gradFill>
              </a:rPr>
              <a:t>virtualization sessions:</a:t>
            </a:r>
          </a:p>
          <a:p>
            <a:pPr marL="1092108" lvl="2" indent="-344458">
              <a:spcBef>
                <a:spcPts val="300"/>
              </a:spcBef>
              <a:spcAft>
                <a:spcPts val="300"/>
              </a:spcAft>
              <a:defRPr/>
            </a:pPr>
            <a:r>
              <a:rPr lang="en-US" dirty="0" smtClean="0">
                <a:gradFill>
                  <a:gsLst>
                    <a:gs pos="0">
                      <a:schemeClr val="tx1"/>
                    </a:gs>
                    <a:gs pos="100000">
                      <a:schemeClr val="tx1"/>
                    </a:gs>
                  </a:gsLst>
                  <a:lin ang="5400000" scaled="0"/>
                </a:gradFill>
              </a:rPr>
              <a:t>30 Breakout Sessions</a:t>
            </a:r>
            <a:endParaRPr lang="en-US" sz="400" dirty="0" smtClean="0">
              <a:gradFill>
                <a:gsLst>
                  <a:gs pos="0">
                    <a:schemeClr val="tx1"/>
                  </a:gs>
                  <a:gs pos="100000">
                    <a:schemeClr val="tx1"/>
                  </a:gs>
                </a:gsLst>
                <a:lin ang="5400000" scaled="0"/>
              </a:gradFill>
            </a:endParaRPr>
          </a:p>
          <a:p>
            <a:pPr marL="1092108" lvl="2" indent="-344458">
              <a:spcBef>
                <a:spcPts val="300"/>
              </a:spcBef>
              <a:spcAft>
                <a:spcPts val="300"/>
              </a:spcAft>
              <a:defRPr/>
            </a:pPr>
            <a:r>
              <a:rPr lang="en-US" dirty="0" smtClean="0">
                <a:gradFill>
                  <a:gsLst>
                    <a:gs pos="0">
                      <a:schemeClr val="tx1"/>
                    </a:gs>
                    <a:gs pos="100000">
                      <a:schemeClr val="tx1"/>
                    </a:gs>
                  </a:gsLst>
                  <a:lin ang="5400000" scaled="0"/>
                </a:gradFill>
              </a:rPr>
              <a:t>6 Interactive Discussions</a:t>
            </a:r>
          </a:p>
          <a:p>
            <a:pPr marL="1092108" lvl="2" indent="-344458">
              <a:spcBef>
                <a:spcPts val="300"/>
              </a:spcBef>
              <a:spcAft>
                <a:spcPts val="300"/>
              </a:spcAft>
              <a:defRPr/>
            </a:pPr>
            <a:r>
              <a:rPr lang="en-US" dirty="0" smtClean="0">
                <a:gradFill>
                  <a:gsLst>
                    <a:gs pos="0">
                      <a:schemeClr val="tx1"/>
                    </a:gs>
                    <a:gs pos="100000">
                      <a:schemeClr val="tx1"/>
                    </a:gs>
                  </a:gsLst>
                  <a:lin ang="5400000" scaled="0"/>
                </a:gradFill>
              </a:rPr>
              <a:t>10 Hands-on Labs</a:t>
            </a:r>
            <a:endParaRPr lang="en-US" sz="400" dirty="0" smtClean="0">
              <a:gradFill>
                <a:gsLst>
                  <a:gs pos="0">
                    <a:schemeClr val="tx1"/>
                  </a:gs>
                  <a:gs pos="100000">
                    <a:schemeClr val="tx1"/>
                  </a:gs>
                </a:gsLst>
                <a:lin ang="5400000" scaled="0"/>
              </a:gradFill>
            </a:endParaRPr>
          </a:p>
          <a:p>
            <a:pPr marL="688917" lvl="1" indent="-344458">
              <a:spcBef>
                <a:spcPts val="300"/>
              </a:spcBef>
              <a:spcAft>
                <a:spcPts val="300"/>
              </a:spcAft>
              <a:defRPr/>
            </a:pPr>
            <a:r>
              <a:rPr lang="en-US" sz="2400" dirty="0" smtClean="0">
                <a:gradFill>
                  <a:gsLst>
                    <a:gs pos="0">
                      <a:schemeClr val="tx1"/>
                    </a:gs>
                    <a:gs pos="100000">
                      <a:schemeClr val="tx1"/>
                    </a:gs>
                  </a:gsLst>
                  <a:lin ang="5400000" scaled="0"/>
                </a:gradFill>
              </a:rPr>
              <a:t>Learn </a:t>
            </a:r>
            <a:r>
              <a:rPr lang="en-US" sz="2400" dirty="0">
                <a:gradFill>
                  <a:gsLst>
                    <a:gs pos="0">
                      <a:schemeClr val="tx1"/>
                    </a:gs>
                    <a:gs pos="100000">
                      <a:schemeClr val="tx1"/>
                    </a:gs>
                  </a:gsLst>
                  <a:lin ang="5400000" scaled="0"/>
                </a:gradFill>
              </a:rPr>
              <a:t>more about Microsoft Virtualization Solutions</a:t>
            </a:r>
          </a:p>
          <a:p>
            <a:pPr marL="1092109" lvl="2" indent="-344458">
              <a:spcBef>
                <a:spcPts val="300"/>
              </a:spcBef>
              <a:spcAft>
                <a:spcPts val="300"/>
              </a:spcAft>
              <a:defRPr/>
            </a:pPr>
            <a:r>
              <a:rPr lang="en-US" dirty="0" smtClean="0">
                <a:gradFill>
                  <a:gsLst>
                    <a:gs pos="0">
                      <a:schemeClr val="tx1"/>
                    </a:gs>
                    <a:gs pos="100000">
                      <a:schemeClr val="tx1"/>
                    </a:gs>
                  </a:gsLst>
                  <a:lin ang="5400000" scaled="0"/>
                </a:gradFill>
              </a:rPr>
              <a:t>Find more info at </a:t>
            </a:r>
            <a:r>
              <a:rPr lang="en-US" dirty="0" smtClean="0">
                <a:gradFill>
                  <a:gsLst>
                    <a:gs pos="0">
                      <a:schemeClr val="tx1"/>
                    </a:gs>
                    <a:gs pos="100000">
                      <a:schemeClr val="tx1"/>
                    </a:gs>
                  </a:gsLst>
                  <a:lin ang="5400000" scaled="0"/>
                </a:gradFill>
                <a:hlinkClick r:id="rId3"/>
              </a:rPr>
              <a:t>www.microsoft.com/virtualization</a:t>
            </a:r>
            <a:endParaRPr lang="en-US" sz="400" dirty="0" smtClean="0">
              <a:gradFill>
                <a:gsLst>
                  <a:gs pos="0">
                    <a:schemeClr val="tx1"/>
                  </a:gs>
                  <a:gs pos="100000">
                    <a:schemeClr val="tx1"/>
                  </a:gs>
                </a:gsLst>
                <a:lin ang="5400000" scaled="0"/>
              </a:gradFill>
            </a:endParaRPr>
          </a:p>
          <a:p>
            <a:pPr marL="688917" lvl="1" indent="-344458">
              <a:spcBef>
                <a:spcPts val="300"/>
              </a:spcBef>
              <a:spcAft>
                <a:spcPts val="300"/>
              </a:spcAft>
              <a:defRPr/>
            </a:pPr>
            <a:r>
              <a:rPr lang="en-US" sz="2400" dirty="0" smtClean="0">
                <a:gradFill>
                  <a:gsLst>
                    <a:gs pos="0">
                      <a:schemeClr val="tx1"/>
                    </a:gs>
                    <a:gs pos="100000">
                      <a:schemeClr val="tx1"/>
                    </a:gs>
                  </a:gsLst>
                  <a:lin ang="5400000" scaled="0"/>
                </a:gradFill>
              </a:rPr>
              <a:t>Plan </a:t>
            </a:r>
            <a:r>
              <a:rPr lang="en-US" sz="2400" dirty="0">
                <a:gradFill>
                  <a:gsLst>
                    <a:gs pos="0">
                      <a:schemeClr val="tx1"/>
                    </a:gs>
                    <a:gs pos="100000">
                      <a:schemeClr val="tx1"/>
                    </a:gs>
                  </a:gsLst>
                  <a:lin ang="5400000" scaled="0"/>
                </a:gradFill>
              </a:rPr>
              <a:t>your Windows 7 and Windows Server 2008 R2 </a:t>
            </a:r>
            <a:r>
              <a:rPr lang="en-US" sz="2400" dirty="0" smtClean="0">
                <a:gradFill>
                  <a:gsLst>
                    <a:gs pos="0">
                      <a:schemeClr val="tx1"/>
                    </a:gs>
                    <a:gs pos="100000">
                      <a:schemeClr val="tx1"/>
                    </a:gs>
                  </a:gsLst>
                  <a:lin ang="5400000" scaled="0"/>
                </a:gradFill>
              </a:rPr>
              <a:t>deployment</a:t>
            </a:r>
            <a:endParaRPr lang="en-US" sz="2400" dirty="0">
              <a:gradFill>
                <a:gsLst>
                  <a:gs pos="0">
                    <a:schemeClr val="tx1"/>
                  </a:gs>
                  <a:gs pos="100000">
                    <a:schemeClr val="tx1"/>
                  </a:gs>
                </a:gsLst>
                <a:lin ang="5400000" scaled="0"/>
              </a:gradFill>
            </a:endParaRPr>
          </a:p>
          <a:p>
            <a:pPr marL="1092109" lvl="2" indent="-344458">
              <a:spcBef>
                <a:spcPts val="300"/>
              </a:spcBef>
              <a:spcAft>
                <a:spcPts val="300"/>
              </a:spcAft>
              <a:defRPr/>
            </a:pPr>
            <a:r>
              <a:rPr lang="en-US" dirty="0">
                <a:gradFill>
                  <a:gsLst>
                    <a:gs pos="0">
                      <a:schemeClr val="tx1"/>
                    </a:gs>
                    <a:gs pos="100000">
                      <a:schemeClr val="tx1"/>
                    </a:gs>
                  </a:gsLst>
                  <a:lin ang="5400000" scaled="0"/>
                </a:gradFill>
              </a:rPr>
              <a:t>Find more info at </a:t>
            </a:r>
            <a:r>
              <a:rPr lang="en-US" dirty="0" smtClean="0">
                <a:gradFill>
                  <a:gsLst>
                    <a:gs pos="0">
                      <a:schemeClr val="tx1"/>
                    </a:gs>
                    <a:gs pos="100000">
                      <a:schemeClr val="tx1"/>
                    </a:gs>
                  </a:gsLst>
                  <a:lin ang="5400000" scaled="0"/>
                </a:gradFill>
                <a:hlinkClick r:id="rId4"/>
              </a:rPr>
              <a:t>www.windows.com/enterprise</a:t>
            </a:r>
            <a:endParaRPr lang="en-US" sz="400" dirty="0" smtClean="0">
              <a:gradFill>
                <a:gsLst>
                  <a:gs pos="0">
                    <a:schemeClr val="tx1"/>
                  </a:gs>
                  <a:gs pos="100000">
                    <a:schemeClr val="tx1"/>
                  </a:gs>
                </a:gsLst>
                <a:lin ang="5400000" scaled="0"/>
              </a:gradFill>
            </a:endParaRPr>
          </a:p>
          <a:p>
            <a:pPr marL="688917" lvl="1" indent="-344458">
              <a:spcBef>
                <a:spcPts val="300"/>
              </a:spcBef>
              <a:spcAft>
                <a:spcPts val="300"/>
              </a:spcAft>
              <a:defRPr/>
            </a:pPr>
            <a:r>
              <a:rPr lang="en-US" sz="2400" dirty="0" smtClean="0">
                <a:gradFill>
                  <a:gsLst>
                    <a:gs pos="0">
                      <a:schemeClr val="tx1"/>
                    </a:gs>
                    <a:gs pos="100000">
                      <a:schemeClr val="tx1"/>
                    </a:gs>
                  </a:gsLst>
                  <a:lin ang="5400000" scaled="0"/>
                </a:gradFill>
              </a:rPr>
              <a:t>Take </a:t>
            </a:r>
            <a:r>
              <a:rPr lang="en-US" sz="2400" dirty="0">
                <a:gradFill>
                  <a:gsLst>
                    <a:gs pos="0">
                      <a:schemeClr val="tx1"/>
                    </a:gs>
                    <a:gs pos="100000">
                      <a:schemeClr val="tx1"/>
                    </a:gs>
                  </a:gsLst>
                  <a:lin ang="5400000" scaled="0"/>
                </a:gradFill>
              </a:rPr>
              <a:t>advantage of </a:t>
            </a:r>
            <a:r>
              <a:rPr lang="en-US" sz="2400" dirty="0" smtClean="0">
                <a:gradFill>
                  <a:gsLst>
                    <a:gs pos="0">
                      <a:schemeClr val="tx1"/>
                    </a:gs>
                    <a:gs pos="100000">
                      <a:schemeClr val="tx1"/>
                    </a:gs>
                  </a:gsLst>
                  <a:lin ang="5400000" scaled="0"/>
                </a:gradFill>
              </a:rPr>
              <a:t>Hyper-V </a:t>
            </a:r>
            <a:r>
              <a:rPr lang="en-US" sz="2400" dirty="0">
                <a:gradFill>
                  <a:gsLst>
                    <a:gs pos="0">
                      <a:schemeClr val="tx1"/>
                    </a:gs>
                    <a:gs pos="100000">
                      <a:schemeClr val="tx1"/>
                    </a:gs>
                  </a:gsLst>
                  <a:lin ang="5400000" scaled="0"/>
                </a:gradFill>
              </a:rPr>
              <a:t>Cloud programs today. </a:t>
            </a:r>
            <a:endParaRPr lang="en-US" sz="2400" dirty="0" smtClean="0">
              <a:gradFill>
                <a:gsLst>
                  <a:gs pos="0">
                    <a:schemeClr val="tx1"/>
                  </a:gs>
                  <a:gs pos="100000">
                    <a:schemeClr val="tx1"/>
                  </a:gs>
                </a:gsLst>
                <a:lin ang="5400000" scaled="0"/>
              </a:gradFill>
            </a:endParaRPr>
          </a:p>
          <a:p>
            <a:pPr marL="1092109" lvl="2" indent="-344458">
              <a:spcBef>
                <a:spcPts val="300"/>
              </a:spcBef>
              <a:spcAft>
                <a:spcPts val="300"/>
              </a:spcAft>
              <a:defRPr/>
            </a:pPr>
            <a:r>
              <a:rPr lang="en-US" dirty="0" smtClean="0">
                <a:gradFill>
                  <a:gsLst>
                    <a:gs pos="0">
                      <a:schemeClr val="tx1"/>
                    </a:gs>
                    <a:gs pos="100000">
                      <a:schemeClr val="tx1"/>
                    </a:gs>
                  </a:gsLst>
                  <a:lin ang="5400000" scaled="0"/>
                </a:gradFill>
              </a:rPr>
              <a:t>Contact Microsoft, Hyper-V </a:t>
            </a:r>
            <a:r>
              <a:rPr lang="en-US" dirty="0">
                <a:gradFill>
                  <a:gsLst>
                    <a:gs pos="0">
                      <a:schemeClr val="tx1"/>
                    </a:gs>
                    <a:gs pos="100000">
                      <a:schemeClr val="tx1"/>
                    </a:gs>
                  </a:gsLst>
                  <a:lin ang="5400000" scaled="0"/>
                </a:gradFill>
              </a:rPr>
              <a:t>Cloud Partners or </a:t>
            </a:r>
            <a:r>
              <a:rPr lang="en-US" dirty="0" smtClean="0">
                <a:gradFill>
                  <a:gsLst>
                    <a:gs pos="0">
                      <a:schemeClr val="tx1"/>
                    </a:gs>
                    <a:gs pos="100000">
                      <a:schemeClr val="tx1"/>
                    </a:gs>
                  </a:gsLst>
                  <a:lin ang="5400000" scaled="0"/>
                </a:gradFill>
              </a:rPr>
              <a:t>Service Provider</a:t>
            </a:r>
          </a:p>
          <a:p>
            <a:pPr marL="1092109" lvl="2" indent="-344458">
              <a:spcBef>
                <a:spcPts val="300"/>
              </a:spcBef>
              <a:spcAft>
                <a:spcPts val="300"/>
              </a:spcAft>
              <a:defRPr/>
            </a:pPr>
            <a:r>
              <a:rPr lang="en-US" dirty="0" smtClean="0">
                <a:gradFill>
                  <a:gsLst>
                    <a:gs pos="0">
                      <a:schemeClr val="tx1"/>
                    </a:gs>
                    <a:gs pos="100000">
                      <a:schemeClr val="tx1"/>
                    </a:gs>
                  </a:gsLst>
                  <a:lin ang="5400000" scaled="0"/>
                </a:gradFill>
              </a:rPr>
              <a:t>Find </a:t>
            </a:r>
            <a:r>
              <a:rPr lang="en-US" dirty="0">
                <a:gradFill>
                  <a:gsLst>
                    <a:gs pos="0">
                      <a:schemeClr val="tx1"/>
                    </a:gs>
                    <a:gs pos="100000">
                      <a:schemeClr val="tx1"/>
                    </a:gs>
                  </a:gsLst>
                  <a:lin ang="5400000" scaled="0"/>
                </a:gradFill>
              </a:rPr>
              <a:t>more info at </a:t>
            </a:r>
            <a:r>
              <a:rPr lang="en-US" dirty="0" smtClean="0">
                <a:gradFill>
                  <a:gsLst>
                    <a:gs pos="0">
                      <a:schemeClr val="tx1"/>
                    </a:gs>
                    <a:gs pos="100000">
                      <a:schemeClr val="tx1"/>
                    </a:gs>
                  </a:gsLst>
                  <a:lin ang="5400000" scaled="0"/>
                </a:gradFill>
                <a:hlinkClick r:id="rId5"/>
              </a:rPr>
              <a:t>www.microsoft.com/hyper-vcloud</a:t>
            </a:r>
            <a:endParaRPr lang="en-US" dirty="0" smtClean="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102080119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defTabSz="914363"/>
            <a:r>
              <a:rPr lang="en-US" sz="1800"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defTabSz="914363">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defTabSz="914363">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defTabSz="914363">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defTabSz="914363">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defTabSz="914363"/>
            <a:r>
              <a:rPr lang="en-US" sz="1800" dirty="0" smtClean="0">
                <a:solidFill>
                  <a:srgbClr val="FFFFFF"/>
                </a:solidFill>
                <a:hlinkClick r:id="rId5"/>
              </a:rPr>
              <a:t>www.microsoft.com/learning</a:t>
            </a:r>
            <a:r>
              <a:rPr lang="en-US" sz="1800"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defTabSz="914363">
              <a:spcBef>
                <a:spcPts val="600"/>
              </a:spcBef>
              <a:buSzPct val="120000"/>
              <a:tabLst>
                <a:tab pos="1828800" algn="l"/>
              </a:tabLst>
              <a:defRPr/>
            </a:pPr>
            <a:r>
              <a:rPr lang="en-US" sz="1800" dirty="0" smtClean="0">
                <a:solidFill>
                  <a:srgbClr val="FFFFFF"/>
                </a:solidFill>
                <a:latin typeface="Calibri" pitchFamily="34" charset="0"/>
                <a:hlinkClick r:id="rId6"/>
              </a:rPr>
              <a:t>http://microsoft.com/technet</a:t>
            </a:r>
            <a:r>
              <a:rPr lang="en-US" sz="1800" b="1" dirty="0" smtClean="0">
                <a:solidFill>
                  <a:srgbClr val="FFFFFF"/>
                </a:solidFill>
                <a:latin typeface="Calibri" pitchFamily="34" charset="0"/>
              </a:rPr>
              <a:t>  </a:t>
            </a:r>
            <a:endParaRPr lang="en-US" sz="1800"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defTabSz="914363">
              <a:spcBef>
                <a:spcPts val="600"/>
              </a:spcBef>
              <a:tabLst>
                <a:tab pos="1828800" algn="l"/>
              </a:tabLst>
            </a:pPr>
            <a:r>
              <a:rPr lang="en-US" sz="1800" dirty="0" smtClean="0">
                <a:solidFill>
                  <a:srgbClr val="FFFFFF"/>
                </a:solidFill>
                <a:hlinkClick r:id="rId7"/>
              </a:rPr>
              <a:t>http://microsoft.com/msdn</a:t>
            </a:r>
            <a:r>
              <a:rPr lang="en-US" sz="1800" b="1" dirty="0" smtClean="0">
                <a:solidFill>
                  <a:srgbClr val="FFFFFF"/>
                </a:solidFill>
              </a:rPr>
              <a:t> </a:t>
            </a:r>
            <a:endParaRPr lang="en-US" sz="1800"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pPr defTabSz="914363"/>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defTabSz="914363"/>
            <a:r>
              <a:rPr lang="en-US" sz="1800"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defTabSz="914363">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59379543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defTabSz="914363">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68974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6051550" y="1941513"/>
            <a:ext cx="4114800" cy="4114800"/>
          </a:xfrm>
        </p:spPr>
      </p:pic>
    </p:spTree>
    <p:extLst>
      <p:ext uri="{BB962C8B-B14F-4D97-AF65-F5344CB8AC3E}">
        <p14:creationId xmlns:p14="http://schemas.microsoft.com/office/powerpoint/2010/main" val="3838472284"/>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8" y="3051284"/>
            <a:ext cx="4491655" cy="755435"/>
          </a:xfrm>
          <a:prstGeom prst="rect">
            <a:avLst/>
          </a:prstGeom>
          <a:noFill/>
          <a:ln>
            <a:noFill/>
          </a:ln>
        </p:spPr>
      </p:pic>
      <p:sp>
        <p:nvSpPr>
          <p:cNvPr id="5" name="Text Box 3"/>
          <p:cNvSpPr txBox="1">
            <a:spLocks noChangeArrowheads="1"/>
          </p:cNvSpPr>
          <p:nvPr/>
        </p:nvSpPr>
        <p:spPr bwMode="blackWhite">
          <a:xfrm>
            <a:off x="507868" y="6083573"/>
            <a:ext cx="11173090" cy="415476"/>
          </a:xfrm>
          <a:prstGeom prst="rect">
            <a:avLst/>
          </a:prstGeom>
          <a:noFill/>
          <a:ln w="12700">
            <a:noFill/>
            <a:miter lim="800000"/>
            <a:headEnd type="none" w="sm" len="sm"/>
            <a:tailEnd type="none" w="sm" len="sm"/>
          </a:ln>
          <a:effectLst/>
        </p:spPr>
        <p:txBody>
          <a:bodyPr vert="horz" wrap="square" lIns="91417" tIns="45709" rIns="91417" bIns="45709" numCol="1" anchor="t" anchorCtr="0" compatLnSpc="1">
            <a:prstTxWarp prst="textNoShape">
              <a:avLst/>
            </a:prstTxWarp>
            <a:spAutoFit/>
          </a:bodyPr>
          <a:lstStyle/>
          <a:p>
            <a:pPr algn="ctr" defTabSz="914023"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23"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SERVER3\InternalBin\Resource DVD\DVD_ART36\Artwork_Imagery\Icons - Illustrations\Internet Clouds web\cloud 2.png"/>
          <p:cNvPicPr>
            <a:picLocks noChangeAspect="1" noChangeArrowheads="1"/>
          </p:cNvPicPr>
          <p:nvPr/>
        </p:nvPicPr>
        <p:blipFill>
          <a:blip r:embed="rId2" cstate="email"/>
          <a:srcRect/>
          <a:stretch>
            <a:fillRect/>
          </a:stretch>
        </p:blipFill>
        <p:spPr bwMode="auto">
          <a:xfrm>
            <a:off x="-520799" y="1122510"/>
            <a:ext cx="10697020" cy="5555136"/>
          </a:xfrm>
          <a:prstGeom prst="rect">
            <a:avLst/>
          </a:prstGeom>
          <a:noFill/>
        </p:spPr>
      </p:pic>
      <p:sp>
        <p:nvSpPr>
          <p:cNvPr id="18" name="TextBox 17"/>
          <p:cNvSpPr txBox="1"/>
          <p:nvPr/>
        </p:nvSpPr>
        <p:spPr>
          <a:xfrm>
            <a:off x="629945" y="337656"/>
            <a:ext cx="3738851" cy="1015663"/>
          </a:xfrm>
          <a:prstGeom prst="rect">
            <a:avLst/>
          </a:prstGeom>
          <a:noFill/>
        </p:spPr>
        <p:txBody>
          <a:bodyPr wrap="square" lIns="0" tIns="0" rIns="0" bIns="0" rtlCol="0">
            <a:spAutoFit/>
          </a:bodyPr>
          <a:lstStyle/>
          <a:p>
            <a:r>
              <a:rPr lang="en-US" sz="6600" b="1" dirty="0" smtClean="0">
                <a:latin typeface="+mn-lt"/>
              </a:rPr>
              <a:t>CLOUD</a:t>
            </a:r>
            <a:endParaRPr lang="en-US" sz="6600" b="1" dirty="0">
              <a:latin typeface="+mn-lt"/>
            </a:endParaRPr>
          </a:p>
        </p:txBody>
      </p:sp>
      <p:sp>
        <p:nvSpPr>
          <p:cNvPr id="19" name="TextBox 18"/>
          <p:cNvSpPr txBox="1"/>
          <p:nvPr/>
        </p:nvSpPr>
        <p:spPr>
          <a:xfrm>
            <a:off x="7650002" y="4427649"/>
            <a:ext cx="3900693" cy="1015663"/>
          </a:xfrm>
          <a:prstGeom prst="rect">
            <a:avLst/>
          </a:prstGeom>
          <a:noFill/>
        </p:spPr>
        <p:txBody>
          <a:bodyPr wrap="square" lIns="0" tIns="0" rIns="0" bIns="0" rtlCol="0">
            <a:spAutoFit/>
          </a:bodyPr>
          <a:lstStyle/>
          <a:p>
            <a:pPr algn="r"/>
            <a:r>
              <a:rPr lang="en-US" sz="6600" b="1" dirty="0" smtClean="0">
                <a:gradFill>
                  <a:gsLst>
                    <a:gs pos="0">
                      <a:schemeClr val="tx1"/>
                    </a:gs>
                    <a:gs pos="86000">
                      <a:schemeClr val="tx1"/>
                    </a:gs>
                  </a:gsLst>
                  <a:lin ang="5400000" scaled="0"/>
                </a:gradFill>
                <a:latin typeface="+mn-lt"/>
              </a:rPr>
              <a:t>DEVICES</a:t>
            </a:r>
            <a:endParaRPr lang="en-US" sz="6600" b="1" dirty="0">
              <a:gradFill>
                <a:gsLst>
                  <a:gs pos="0">
                    <a:schemeClr val="tx1"/>
                  </a:gs>
                  <a:gs pos="86000">
                    <a:schemeClr val="tx1"/>
                  </a:gs>
                </a:gsLst>
                <a:lin ang="5400000" scaled="0"/>
              </a:gradFill>
              <a:latin typeface="+mn-lt"/>
            </a:endParaRPr>
          </a:p>
        </p:txBody>
      </p:sp>
      <p:pic>
        <p:nvPicPr>
          <p:cNvPr id="1026" name="Picture 2" descr="G:\DVD_Art_08-10-2010\Artwork_Imagery\Hardware Photos\OEM HW\Windows 7 Phones\HTC Surround_and_7Surround (WP7)\HTC-ATT Surround-yellow st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9569" y="3819716"/>
            <a:ext cx="825792" cy="1600890"/>
          </a:xfrm>
          <a:prstGeom prst="rect">
            <a:avLst/>
          </a:prstGeom>
          <a:noFill/>
          <a:effectLst>
            <a:outerShdw blurRad="292100" dist="1270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6" descr="\\eventsql\dvd\Online_ART\DVD_Art_Sept-2-2010\Artwork_Imagery\Hardware Photos\OEM HW\COMPUTERS - PC\Windows 7\Tablets\ExoPC slat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436" y="4560250"/>
            <a:ext cx="2157128" cy="1495799"/>
          </a:xfrm>
          <a:prstGeom prst="rect">
            <a:avLst/>
          </a:prstGeom>
          <a:noFill/>
          <a:effectLst>
            <a:outerShdw blurRad="292100" dist="1270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descr="G:\DVD_Art_08-10-2010\Artwork_Imagery\Hardware Photos\OEM HW\COMPUTERS - PC\Windows 7\Tablets\HP EliteBook 2740p Notebook PC rear tablet w p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540" y="4985391"/>
            <a:ext cx="2803246" cy="1913216"/>
          </a:xfrm>
          <a:prstGeom prst="rect">
            <a:avLst/>
          </a:prstGeom>
          <a:noFill/>
          <a:effectLst>
            <a:outerShdw blurRad="292100" dist="1270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8381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flipV="1">
            <a:off x="116114" y="2096144"/>
            <a:ext cx="6858000" cy="3251303"/>
          </a:xfrm>
          <a:prstGeom prst="roundRect">
            <a:avLst>
              <a:gd name="adj" fmla="val 8602"/>
            </a:avLst>
          </a:prstGeom>
          <a:gradFill flip="none" rotWithShape="1">
            <a:gsLst>
              <a:gs pos="47000">
                <a:srgbClr val="00B0F0">
                  <a:alpha val="84000"/>
                </a:srgbClr>
              </a:gs>
              <a:gs pos="100000">
                <a:srgbClr val="00B0F0">
                  <a:alpha val="5000"/>
                </a:srgbClr>
              </a:gs>
              <a:gs pos="0">
                <a:srgbClr val="00B0F0">
                  <a:alpha val="4000"/>
                </a:srgbClr>
              </a:gs>
            </a:gsLst>
            <a:lin ang="5400000" scaled="1"/>
            <a:tileRect/>
          </a:gradFill>
          <a:effectLst/>
        </p:spPr>
        <p:txBody>
          <a:bodyPr wrap="none" lIns="0" tIns="0" rIns="0" bIns="0" rtlCol="0" anchor="ctr" anchorCtr="0">
            <a:noAutofit/>
          </a:bodyPr>
          <a:lstStyle/>
          <a:p>
            <a:pPr marL="345298" indent="-345298" algn="ctr" defTabSz="685807">
              <a:lnSpc>
                <a:spcPct val="90000"/>
              </a:lnSpc>
              <a:spcBef>
                <a:spcPct val="20000"/>
              </a:spcBef>
              <a:buSzPct val="95000"/>
            </a:pPr>
            <a:endParaRPr lang="en-US" sz="4400" b="1" spc="-68" dirty="0">
              <a:ln w="3175">
                <a:noFill/>
              </a:ln>
              <a:gradFill flip="none" rotWithShape="1">
                <a:gsLst>
                  <a:gs pos="0">
                    <a:srgbClr val="FFFFFF"/>
                  </a:gs>
                  <a:gs pos="86000">
                    <a:srgbClr val="FFFFFF"/>
                  </a:gs>
                </a:gsLst>
                <a:lin ang="5400000" scaled="0"/>
                <a:tileRect/>
              </a:gradFill>
              <a:latin typeface="Segoe Light" pitchFamily="34" charset="0"/>
              <a:cs typeface="Arial" charset="0"/>
            </a:endParaRPr>
          </a:p>
        </p:txBody>
      </p:sp>
      <p:grpSp>
        <p:nvGrpSpPr>
          <p:cNvPr id="2" name="Group 1"/>
          <p:cNvGrpSpPr/>
          <p:nvPr/>
        </p:nvGrpSpPr>
        <p:grpSpPr>
          <a:xfrm>
            <a:off x="1176609" y="2865121"/>
            <a:ext cx="2216287" cy="1823363"/>
            <a:chOff x="-1534001" y="2228850"/>
            <a:chExt cx="2216287" cy="1823362"/>
          </a:xfrm>
        </p:grpSpPr>
        <p:pic>
          <p:nvPicPr>
            <p:cNvPr id="33" name="Picture 4" descr="\\MAGNUM\Projects\Microsoft\Journey to the Cloud Campaign\Design\Assets\tower.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50000"/>
            <a:stretch/>
          </p:blipFill>
          <p:spPr bwMode="auto">
            <a:xfrm flipH="1">
              <a:off x="116113" y="2457428"/>
              <a:ext cx="566173" cy="15947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MAGNUM\Projects\Microsoft\Journey to the Cloud Campaign\Design\Assets\tower.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47986"/>
            <a:stretch/>
          </p:blipFill>
          <p:spPr bwMode="auto">
            <a:xfrm flipH="1">
              <a:off x="-472864" y="2346592"/>
              <a:ext cx="588977" cy="17056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AGNUM\Projects\Microsoft\Journey to the Cloud Campaign\Design\Assets\tow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1534001" y="2228850"/>
              <a:ext cx="1061137" cy="1823362"/>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4" descr="\\MAGNUM\Projects\Microsoft\Journey to the Cloud Campaign\Design\Assets\tow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1176609" y="2865121"/>
            <a:ext cx="1061137" cy="1823363"/>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p:cNvSpPr/>
          <p:nvPr/>
        </p:nvSpPr>
        <p:spPr bwMode="auto">
          <a:xfrm flipV="1">
            <a:off x="7280227" y="2139324"/>
            <a:ext cx="4344673" cy="3103875"/>
          </a:xfrm>
          <a:prstGeom prst="roundRect">
            <a:avLst>
              <a:gd name="adj" fmla="val 8602"/>
            </a:avLst>
          </a:prstGeom>
          <a:gradFill flip="none" rotWithShape="1">
            <a:gsLst>
              <a:gs pos="47000">
                <a:srgbClr val="00B0F0">
                  <a:alpha val="84000"/>
                  <a:lumMod val="48000"/>
                  <a:lumOff val="52000"/>
                </a:srgbClr>
              </a:gs>
              <a:gs pos="100000">
                <a:srgbClr val="00B0F0">
                  <a:alpha val="5000"/>
                </a:srgbClr>
              </a:gs>
              <a:gs pos="0">
                <a:srgbClr val="00B0F0">
                  <a:alpha val="4000"/>
                </a:srgbClr>
              </a:gs>
            </a:gsLst>
            <a:lin ang="5400000" scaled="1"/>
            <a:tileRect/>
          </a:gradFill>
          <a:effectLst/>
        </p:spPr>
        <p:txBody>
          <a:bodyPr wrap="none" lIns="0" tIns="0" rIns="0" bIns="0" rtlCol="0" anchor="ctr" anchorCtr="0">
            <a:noAutofit/>
          </a:bodyPr>
          <a:lstStyle/>
          <a:p>
            <a:pPr marL="345298" indent="-345298" algn="ctr" defTabSz="685807">
              <a:lnSpc>
                <a:spcPct val="90000"/>
              </a:lnSpc>
              <a:spcBef>
                <a:spcPct val="20000"/>
              </a:spcBef>
              <a:buSzPct val="95000"/>
            </a:pPr>
            <a:endParaRPr lang="en-US" sz="4400" i="1" spc="-68" dirty="0">
              <a:ln w="3175">
                <a:noFill/>
              </a:ln>
              <a:gradFill flip="none" rotWithShape="1">
                <a:gsLst>
                  <a:gs pos="0">
                    <a:srgbClr val="FFFFFF"/>
                  </a:gs>
                  <a:gs pos="86000">
                    <a:srgbClr val="FFFFFF"/>
                  </a:gs>
                </a:gsLst>
                <a:lin ang="5400000" scaled="0"/>
                <a:tileRect/>
              </a:gradFill>
              <a:latin typeface="Segoe Light" pitchFamily="34" charset="0"/>
              <a:cs typeface="Arial" charset="0"/>
            </a:endParaRPr>
          </a:p>
        </p:txBody>
      </p:sp>
      <p:sp>
        <p:nvSpPr>
          <p:cNvPr id="20" name="Title 4"/>
          <p:cNvSpPr>
            <a:spLocks noGrp="1"/>
          </p:cNvSpPr>
          <p:nvPr>
            <p:ph type="title"/>
          </p:nvPr>
        </p:nvSpPr>
        <p:spPr>
          <a:xfrm>
            <a:off x="680306" y="285753"/>
            <a:ext cx="11508518" cy="609398"/>
          </a:xfrm>
        </p:spPr>
        <p:txBody>
          <a:bodyPr/>
          <a:lstStyle/>
          <a:p>
            <a:pPr algn="l"/>
            <a:r>
              <a:rPr lang="en-US" spc="-200" dirty="0">
                <a:solidFill>
                  <a:schemeClr val="tx1"/>
                </a:solidFill>
              </a:rPr>
              <a:t>Evolution of </a:t>
            </a:r>
            <a:r>
              <a:rPr lang="en-US" spc="-200" dirty="0" smtClean="0">
                <a:solidFill>
                  <a:schemeClr val="tx1"/>
                </a:solidFill>
              </a:rPr>
              <a:t>Datacenter Computing</a:t>
            </a:r>
            <a:endParaRPr lang="en-US" spc="-200" dirty="0">
              <a:solidFill>
                <a:schemeClr val="tx1"/>
              </a:solidFill>
            </a:endParaRPr>
          </a:p>
        </p:txBody>
      </p:sp>
      <p:sp>
        <p:nvSpPr>
          <p:cNvPr id="7" name="Rectangle 6"/>
          <p:cNvSpPr/>
          <p:nvPr/>
        </p:nvSpPr>
        <p:spPr>
          <a:xfrm>
            <a:off x="947344" y="1282560"/>
            <a:ext cx="2538515" cy="457407"/>
          </a:xfrm>
          <a:prstGeom prst="rect">
            <a:avLst/>
          </a:prstGeom>
        </p:spPr>
        <p:txBody>
          <a:bodyPr wrap="square" lIns="121893" tIns="60947" rIns="121893" bIns="60947">
            <a:spAutoFit/>
          </a:bodyPr>
          <a:lstStyle/>
          <a:p>
            <a:pPr algn="ctr" defTabSz="1218800" eaLnBrk="0" fontAlgn="base" hangingPunct="0">
              <a:lnSpc>
                <a:spcPts val="2600"/>
              </a:lnSpc>
              <a:spcBef>
                <a:spcPct val="0"/>
              </a:spcBef>
              <a:spcAft>
                <a:spcPct val="0"/>
              </a:spcAft>
            </a:pPr>
            <a:r>
              <a:rPr lang="en-US" sz="2900" kern="0" dirty="0" smtClean="0">
                <a:gradFill>
                  <a:gsLst>
                    <a:gs pos="26000">
                      <a:srgbClr val="FFFFFF"/>
                    </a:gs>
                    <a:gs pos="97000">
                      <a:srgbClr val="FFFFFF"/>
                    </a:gs>
                  </a:gsLst>
                  <a:lin ang="16200000" scaled="0"/>
                </a:gradFill>
                <a:latin typeface="Segoe UI" pitchFamily="34" charset="0"/>
                <a:ea typeface="Segoe UI" pitchFamily="34" charset="0"/>
                <a:cs typeface="Segoe UI" pitchFamily="34" charset="0"/>
              </a:rPr>
              <a:t>Traditional</a:t>
            </a:r>
            <a:endParaRPr lang="en-US" sz="2900" kern="0" dirty="0">
              <a:gradFill>
                <a:gsLst>
                  <a:gs pos="26000">
                    <a:srgbClr val="FFFFFF"/>
                  </a:gs>
                  <a:gs pos="97000">
                    <a:srgbClr val="FFFFFF"/>
                  </a:gs>
                </a:gsLst>
                <a:lin ang="16200000" scaled="0"/>
              </a:gradFill>
              <a:latin typeface="Segoe UI" pitchFamily="34" charset="0"/>
              <a:ea typeface="Segoe UI" pitchFamily="34" charset="0"/>
              <a:cs typeface="Segoe UI" pitchFamily="34" charset="0"/>
            </a:endParaRPr>
          </a:p>
        </p:txBody>
      </p:sp>
      <p:sp>
        <p:nvSpPr>
          <p:cNvPr id="8" name="Rectangle 7"/>
          <p:cNvSpPr/>
          <p:nvPr/>
        </p:nvSpPr>
        <p:spPr>
          <a:xfrm>
            <a:off x="4449380" y="1282561"/>
            <a:ext cx="2235588" cy="457407"/>
          </a:xfrm>
          <a:prstGeom prst="rect">
            <a:avLst/>
          </a:prstGeom>
        </p:spPr>
        <p:txBody>
          <a:bodyPr wrap="square" lIns="121893" tIns="60947" rIns="121893" bIns="60947">
            <a:spAutoFit/>
          </a:bodyPr>
          <a:lstStyle/>
          <a:p>
            <a:pPr algn="ctr" defTabSz="1218800" eaLnBrk="0" fontAlgn="base" hangingPunct="0">
              <a:lnSpc>
                <a:spcPts val="2600"/>
              </a:lnSpc>
              <a:spcBef>
                <a:spcPct val="0"/>
              </a:spcBef>
              <a:spcAft>
                <a:spcPct val="0"/>
              </a:spcAft>
            </a:pPr>
            <a:r>
              <a:rPr lang="en-US" sz="2900" kern="0" dirty="0" smtClean="0">
                <a:gradFill>
                  <a:gsLst>
                    <a:gs pos="26000">
                      <a:srgbClr val="FFFFFF"/>
                    </a:gs>
                    <a:gs pos="97000">
                      <a:srgbClr val="FFFFFF"/>
                    </a:gs>
                  </a:gsLst>
                  <a:lin ang="16200000" scaled="0"/>
                </a:gradFill>
                <a:latin typeface="Segoe UI" pitchFamily="34" charset="0"/>
                <a:ea typeface="Segoe UI" pitchFamily="34" charset="0"/>
                <a:cs typeface="Segoe UI" pitchFamily="34" charset="0"/>
              </a:rPr>
              <a:t>Virtualized</a:t>
            </a:r>
            <a:endParaRPr lang="en-US" sz="2900" kern="0" dirty="0">
              <a:gradFill>
                <a:gsLst>
                  <a:gs pos="26000">
                    <a:srgbClr val="FFFFFF"/>
                  </a:gs>
                  <a:gs pos="97000">
                    <a:srgbClr val="FFFFFF"/>
                  </a:gs>
                </a:gsLst>
                <a:lin ang="16200000" scaled="0"/>
              </a:gradFill>
              <a:latin typeface="Segoe UI" pitchFamily="34" charset="0"/>
              <a:ea typeface="Segoe UI" pitchFamily="34" charset="0"/>
              <a:cs typeface="Segoe UI" pitchFamily="34" charset="0"/>
            </a:endParaRPr>
          </a:p>
        </p:txBody>
      </p:sp>
      <p:sp>
        <p:nvSpPr>
          <p:cNvPr id="9" name="Rectangle 8"/>
          <p:cNvSpPr/>
          <p:nvPr/>
        </p:nvSpPr>
        <p:spPr>
          <a:xfrm>
            <a:off x="7100477" y="1282561"/>
            <a:ext cx="4873994" cy="457407"/>
          </a:xfrm>
          <a:prstGeom prst="rect">
            <a:avLst/>
          </a:prstGeom>
        </p:spPr>
        <p:txBody>
          <a:bodyPr wrap="square" lIns="121893" tIns="60947" rIns="121893" bIns="60947">
            <a:spAutoFit/>
          </a:bodyPr>
          <a:lstStyle/>
          <a:p>
            <a:pPr algn="ctr" defTabSz="1218800" eaLnBrk="0" fontAlgn="base" hangingPunct="0">
              <a:lnSpc>
                <a:spcPts val="2600"/>
              </a:lnSpc>
              <a:spcBef>
                <a:spcPct val="0"/>
              </a:spcBef>
              <a:spcAft>
                <a:spcPct val="0"/>
              </a:spcAft>
            </a:pPr>
            <a:r>
              <a:rPr lang="en-US" sz="2900" kern="0" dirty="0" smtClean="0">
                <a:gradFill>
                  <a:gsLst>
                    <a:gs pos="26000">
                      <a:srgbClr val="FFFFFF"/>
                    </a:gs>
                    <a:gs pos="97000">
                      <a:srgbClr val="FFFFFF"/>
                    </a:gs>
                  </a:gsLst>
                  <a:lin ang="16200000" scaled="0"/>
                </a:gradFill>
                <a:latin typeface="Segoe UI" pitchFamily="34" charset="0"/>
                <a:ea typeface="Segoe UI" pitchFamily="34" charset="0"/>
                <a:cs typeface="Segoe UI" pitchFamily="34" charset="0"/>
              </a:rPr>
              <a:t>Cloud</a:t>
            </a:r>
            <a:endParaRPr lang="en-US" sz="2900" kern="0" dirty="0">
              <a:gradFill>
                <a:gsLst>
                  <a:gs pos="26000">
                    <a:srgbClr val="FFFFFF"/>
                  </a:gs>
                  <a:gs pos="97000">
                    <a:srgbClr val="FFFFFF"/>
                  </a:gs>
                </a:gsLst>
                <a:lin ang="16200000" scaled="0"/>
              </a:gradFill>
              <a:latin typeface="Segoe UI" pitchFamily="34" charset="0"/>
              <a:ea typeface="Segoe UI" pitchFamily="34" charset="0"/>
              <a:cs typeface="Segoe UI" pitchFamily="34" charset="0"/>
            </a:endParaRPr>
          </a:p>
        </p:txBody>
      </p:sp>
      <p:grpSp>
        <p:nvGrpSpPr>
          <p:cNvPr id="6" name="Group 5"/>
          <p:cNvGrpSpPr/>
          <p:nvPr/>
        </p:nvGrpSpPr>
        <p:grpSpPr>
          <a:xfrm>
            <a:off x="7021865" y="4675908"/>
            <a:ext cx="5031219" cy="456513"/>
            <a:chOff x="7014633" y="4675910"/>
            <a:chExt cx="5039343" cy="456513"/>
          </a:xfrm>
        </p:grpSpPr>
        <p:sp>
          <p:nvSpPr>
            <p:cNvPr id="41" name="Rectangle 40"/>
            <p:cNvSpPr/>
            <p:nvPr/>
          </p:nvSpPr>
          <p:spPr>
            <a:xfrm>
              <a:off x="7014633" y="4675910"/>
              <a:ext cx="5039343" cy="456513"/>
            </a:xfrm>
            <a:prstGeom prst="rect">
              <a:avLst/>
            </a:prstGeom>
          </p:spPr>
          <p:txBody>
            <a:bodyPr wrap="square" lIns="121899" tIns="60949" rIns="121899" bIns="60949">
              <a:spAutoFit/>
            </a:bodyPr>
            <a:lstStyle/>
            <a:p>
              <a:pPr algn="ctr" defTabSz="1218800" eaLnBrk="0" fontAlgn="base" hangingPunct="0">
                <a:lnSpc>
                  <a:spcPts val="2600"/>
                </a:lnSpc>
                <a:spcBef>
                  <a:spcPct val="0"/>
                </a:spcBef>
                <a:spcAft>
                  <a:spcPct val="0"/>
                </a:spcAft>
              </a:pPr>
              <a:r>
                <a:rPr lang="en-US" sz="2900" kern="0" dirty="0">
                  <a:gradFill>
                    <a:gsLst>
                      <a:gs pos="26000">
                        <a:srgbClr val="FFFFFF"/>
                      </a:gs>
                      <a:gs pos="97000">
                        <a:srgbClr val="FFFFFF"/>
                      </a:gs>
                    </a:gsLst>
                    <a:lin ang="16200000" scaled="0"/>
                  </a:gradFill>
                  <a:latin typeface="Segoe UI" pitchFamily="34" charset="0"/>
                  <a:ea typeface="Segoe UI" pitchFamily="34" charset="0"/>
                  <a:cs typeface="Segoe UI" pitchFamily="34" charset="0"/>
                </a:rPr>
                <a:t>Private   Public</a:t>
              </a:r>
            </a:p>
          </p:txBody>
        </p:sp>
        <p:cxnSp>
          <p:nvCxnSpPr>
            <p:cNvPr id="5" name="Straight Connector 4"/>
            <p:cNvCxnSpPr/>
            <p:nvPr/>
          </p:nvCxnSpPr>
          <p:spPr>
            <a:xfrm>
              <a:off x="9579410" y="4750021"/>
              <a:ext cx="0" cy="3657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7646519" y="2139324"/>
            <a:ext cx="3441027" cy="2391712"/>
            <a:chOff x="7460343" y="2111821"/>
            <a:chExt cx="3963714" cy="2638208"/>
          </a:xfrm>
        </p:grpSpPr>
        <p:grpSp>
          <p:nvGrpSpPr>
            <p:cNvPr id="4" name="Group 3"/>
            <p:cNvGrpSpPr/>
            <p:nvPr/>
          </p:nvGrpSpPr>
          <p:grpSpPr>
            <a:xfrm>
              <a:off x="7676443" y="2111821"/>
              <a:ext cx="3728562" cy="2623696"/>
              <a:chOff x="7676443" y="2111821"/>
              <a:chExt cx="3728562" cy="2623696"/>
            </a:xfrm>
          </p:grpSpPr>
          <p:pic>
            <p:nvPicPr>
              <p:cNvPr id="22" name="Picture 13"/>
              <p:cNvPicPr>
                <a:picLocks noChangeAspect="1" noChangeArrowheads="1"/>
              </p:cNvPicPr>
              <p:nvPr/>
            </p:nvPicPr>
            <p:blipFill>
              <a:blip r:embed="rId4" cstate="screen"/>
              <a:srcRect/>
              <a:stretch>
                <a:fillRect/>
              </a:stretch>
            </p:blipFill>
            <p:spPr bwMode="auto">
              <a:xfrm>
                <a:off x="7676443" y="2111821"/>
                <a:ext cx="3728562" cy="2231579"/>
              </a:xfrm>
              <a:prstGeom prst="rect">
                <a:avLst/>
              </a:prstGeom>
              <a:noFill/>
              <a:ln w="9525">
                <a:noFill/>
                <a:miter lim="800000"/>
                <a:headEnd/>
                <a:tailEnd/>
              </a:ln>
              <a:effectLst/>
            </p:spPr>
          </p:pic>
          <p:pic>
            <p:nvPicPr>
              <p:cNvPr id="21" name="Picture 8" descr="I:\SilverFox\8-20190_IsaacRoybal\Art\Data Center Servers.png"/>
              <p:cNvPicPr>
                <a:picLocks noChangeAspect="1" noChangeArrowheads="1"/>
              </p:cNvPicPr>
              <p:nvPr/>
            </p:nvPicPr>
            <p:blipFill>
              <a:blip r:embed="rId5" cstate="email">
                <a:lum bright="70000" contrast="-70000"/>
                <a:extLst>
                  <a:ext uri="{28A0092B-C50C-407E-A947-70E740481C1C}">
                    <a14:useLocalDpi xmlns:a14="http://schemas.microsoft.com/office/drawing/2010/main"/>
                  </a:ext>
                </a:extLst>
              </a:blip>
              <a:stretch>
                <a:fillRect/>
              </a:stretch>
            </p:blipFill>
            <p:spPr bwMode="auto">
              <a:xfrm>
                <a:off x="7739338" y="2708070"/>
                <a:ext cx="3405609" cy="2027447"/>
              </a:xfrm>
              <a:prstGeom prst="rect">
                <a:avLst/>
              </a:prstGeom>
              <a:noFill/>
              <a:ln>
                <a:noFill/>
              </a:ln>
            </p:spPr>
          </p:pic>
        </p:grpSp>
        <p:sp>
          <p:nvSpPr>
            <p:cNvPr id="10" name="Rectangle 9"/>
            <p:cNvSpPr/>
            <p:nvPr/>
          </p:nvSpPr>
          <p:spPr bwMode="auto">
            <a:xfrm>
              <a:off x="7460343" y="2717516"/>
              <a:ext cx="278995" cy="2017999"/>
            </a:xfrm>
            <a:prstGeom prst="rect">
              <a:avLst/>
            </a:prstGeom>
            <a:solidFill>
              <a:schemeClr val="tx1"/>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rgbClr val="FFFFFF"/>
                    </a:gs>
                    <a:gs pos="100000">
                      <a:srgbClr val="FFFFFF"/>
                    </a:gs>
                  </a:gsLst>
                  <a:lin ang="5400000" scaled="0"/>
                </a:gradFill>
                <a:latin typeface="Segoe Light" pitchFamily="34" charset="0"/>
              </a:endParaRPr>
            </a:p>
          </p:txBody>
        </p:sp>
        <p:sp>
          <p:nvSpPr>
            <p:cNvPr id="25" name="Rectangle 24"/>
            <p:cNvSpPr/>
            <p:nvPr/>
          </p:nvSpPr>
          <p:spPr bwMode="auto">
            <a:xfrm>
              <a:off x="11145062" y="2722584"/>
              <a:ext cx="278995" cy="2027445"/>
            </a:xfrm>
            <a:prstGeom prst="rect">
              <a:avLst/>
            </a:prstGeom>
            <a:solidFill>
              <a:schemeClr val="tx1"/>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rgbClr val="FFFFFF"/>
                    </a:gs>
                    <a:gs pos="100000">
                      <a:srgbClr val="FFFFFF"/>
                    </a:gs>
                  </a:gsLst>
                  <a:lin ang="5400000" scaled="0"/>
                </a:gradFill>
                <a:latin typeface="Segoe Light" pitchFamily="34" charset="0"/>
              </a:endParaRPr>
            </a:p>
          </p:txBody>
        </p:sp>
      </p:grpSp>
      <p:pic>
        <p:nvPicPr>
          <p:cNvPr id="35" name="Picture 4" descr="\\MAGNUM\Projects\Microsoft\Journey to the Cloud Campaign\Design\Assets\tow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5025106" y="2899760"/>
            <a:ext cx="1061137" cy="182336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bwMode="auto">
          <a:xfrm>
            <a:off x="0" y="1165273"/>
            <a:ext cx="12188825" cy="45719"/>
          </a:xfrm>
          <a:prstGeom prst="rect">
            <a:avLst/>
          </a:prstGeom>
          <a:gradFill>
            <a:gsLst>
              <a:gs pos="23000">
                <a:schemeClr val="bg1">
                  <a:lumMod val="65000"/>
                  <a:lumOff val="35000"/>
                </a:schemeClr>
              </a:gs>
              <a:gs pos="64000">
                <a:schemeClr val="tx1"/>
              </a:gs>
              <a:gs pos="71000">
                <a:schemeClr val="tx1">
                  <a:lumMod val="75000"/>
                </a:schemeClr>
              </a:gs>
              <a:gs pos="87000">
                <a:schemeClr val="bg1">
                  <a:lumMod val="65000"/>
                  <a:lumOff val="35000"/>
                </a:schemeClr>
              </a:gs>
            </a:gsLst>
            <a:lin ang="0" scaled="1"/>
          </a:gra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20" tIns="45711" rIns="91420" bIns="45711" numCol="1" rtlCol="0" anchor="ctr" anchorCtr="0" compatLnSpc="1">
            <a:prstTxWarp prst="textNoShape">
              <a:avLst/>
            </a:prstTxWarp>
          </a:bodyPr>
          <a:lstStyle/>
          <a:p>
            <a:pPr algn="ctr" defTabSz="913947" fontAlgn="base">
              <a:spcBef>
                <a:spcPct val="0"/>
              </a:spcBef>
              <a:spcAft>
                <a:spcPct val="0"/>
              </a:spcAft>
            </a:pPr>
            <a:endParaRPr lang="en-US" dirty="0">
              <a:gradFill>
                <a:gsLst>
                  <a:gs pos="0">
                    <a:srgbClr val="FFFFFF"/>
                  </a:gs>
                  <a:gs pos="100000">
                    <a:srgbClr val="FFFFFF"/>
                  </a:gs>
                </a:gsLst>
                <a:lin ang="5400000" scaled="0"/>
              </a:gradFill>
            </a:endParaRPr>
          </a:p>
        </p:txBody>
      </p:sp>
      <p:sp>
        <p:nvSpPr>
          <p:cNvPr id="30" name="Title 55"/>
          <p:cNvSpPr txBox="1">
            <a:spLocks/>
          </p:cNvSpPr>
          <p:nvPr/>
        </p:nvSpPr>
        <p:spPr>
          <a:xfrm>
            <a:off x="796575" y="5410374"/>
            <a:ext cx="7944154" cy="600162"/>
          </a:xfrm>
          <a:prstGeom prst="rect">
            <a:avLst/>
          </a:prstGeom>
        </p:spPr>
        <p:txBody>
          <a:bodyPr wrap="none" lIns="91436" tIns="45719" rIns="91436" bIns="45719">
            <a:spAutoFit/>
          </a:bodyPr>
          <a:lstStyle>
            <a:defPPr>
              <a:defRPr lang="en-US"/>
            </a:defPPr>
            <a:lvl1pPr>
              <a:spcBef>
                <a:spcPts val="338"/>
              </a:spcBef>
              <a:defRPr sz="3300" spc="-51">
                <a:ln w="3175">
                  <a:noFill/>
                </a:ln>
                <a:latin typeface="Segoe" pitchFamily="34" charset="0"/>
                <a:cs typeface="Arial" charset="0"/>
              </a:defRPr>
            </a:lvl1pPr>
          </a:lstStyle>
          <a:p>
            <a:r>
              <a:rPr lang="en-US" dirty="0">
                <a:latin typeface="Segoe Light" pitchFamily="34" charset="0"/>
              </a:rPr>
              <a:t>Cloud Computing = Delivering IT as a Service</a:t>
            </a:r>
          </a:p>
        </p:txBody>
      </p:sp>
      <p:sp>
        <p:nvSpPr>
          <p:cNvPr id="36" name="Rectangle 35"/>
          <p:cNvSpPr/>
          <p:nvPr/>
        </p:nvSpPr>
        <p:spPr>
          <a:xfrm>
            <a:off x="1339900" y="6070112"/>
            <a:ext cx="8608631" cy="646329"/>
          </a:xfrm>
          <a:prstGeom prst="rect">
            <a:avLst/>
          </a:prstGeom>
        </p:spPr>
        <p:txBody>
          <a:bodyPr wrap="none" lIns="91436" tIns="45719" rIns="91436" bIns="45719">
            <a:spAutoFit/>
          </a:bodyPr>
          <a:lstStyle/>
          <a:p>
            <a:pPr>
              <a:spcBef>
                <a:spcPts val="451"/>
              </a:spcBef>
            </a:pPr>
            <a:r>
              <a:rPr lang="en-US" sz="3600" spc="-68" dirty="0">
                <a:ln w="3175">
                  <a:noFill/>
                </a:ln>
                <a:latin typeface="Segoe Light" pitchFamily="34" charset="0"/>
                <a:cs typeface="Arial" charset="0"/>
              </a:rPr>
              <a:t>Freeing You Up to Focus on Your Business</a:t>
            </a:r>
          </a:p>
        </p:txBody>
      </p:sp>
    </p:spTree>
    <p:extLst>
      <p:ext uri="{BB962C8B-B14F-4D97-AF65-F5344CB8AC3E}">
        <p14:creationId xmlns:p14="http://schemas.microsoft.com/office/powerpoint/2010/main" val="731044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4.58333E-6 -3.33333E-6 L 0.31601 0.00348 " pathEditMode="relative" rAng="0" ptsTypes="AA">
                                      <p:cBhvr>
                                        <p:cTn id="8" dur="1000" fill="hold"/>
                                        <p:tgtEl>
                                          <p:spTgt spid="34"/>
                                        </p:tgtEl>
                                        <p:attrNameLst>
                                          <p:attrName>ppt_x</p:attrName>
                                          <p:attrName>ppt_y</p:attrName>
                                        </p:attrNameLst>
                                      </p:cBhvr>
                                      <p:rCtr x="15794" y="162"/>
                                    </p:animMotion>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par>
                                <p:cTn id="12" presetID="42" presetClass="path" presetSubtype="0" accel="50000" decel="50000" fill="hold" nodeType="withEffect">
                                  <p:stCondLst>
                                    <p:cond delay="600"/>
                                  </p:stCondLst>
                                  <p:childTnLst>
                                    <p:animMotion origin="layout" path="M 0.00065 -2.13873E-6 L 0.31628 0.0044 " pathEditMode="relative" rAng="0" ptsTypes="AA">
                                      <p:cBhvr>
                                        <p:cTn id="13" dur="1000" fill="hold"/>
                                        <p:tgtEl>
                                          <p:spTgt spid="35"/>
                                        </p:tgtEl>
                                        <p:attrNameLst>
                                          <p:attrName>ppt_x</p:attrName>
                                          <p:attrName>ppt_y</p:attrName>
                                        </p:attrNameLst>
                                      </p:cBhvr>
                                      <p:rCtr x="15781" y="208"/>
                                    </p:animMotion>
                                  </p:childTnLst>
                                </p:cTn>
                              </p:par>
                              <p:par>
                                <p:cTn id="14" presetID="10" presetClass="exit" presetSubtype="0" fill="hold" nodeType="withEffect">
                                  <p:stCondLst>
                                    <p:cond delay="600"/>
                                  </p:stCondLst>
                                  <p:childTnLst>
                                    <p:animEffect transition="out" filter="fade">
                                      <p:cBhvr>
                                        <p:cTn id="15" dur="1250"/>
                                        <p:tgtEl>
                                          <p:spTgt spid="35"/>
                                        </p:tgtEl>
                                      </p:cBhvr>
                                    </p:animEffect>
                                    <p:set>
                                      <p:cBhvr>
                                        <p:cTn id="16" dur="1" fill="hold">
                                          <p:stCondLst>
                                            <p:cond delay="1249"/>
                                          </p:stCondLst>
                                        </p:cTn>
                                        <p:tgtEl>
                                          <p:spTgt spid="35"/>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53" presetClass="entr" presetSubtype="16" fill="hold" nodeType="withEffect">
                                  <p:stCondLst>
                                    <p:cond delay="12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Effect transition="in" filter="fade">
                                      <p:cBhvr>
                                        <p:cTn id="24" dur="1000"/>
                                        <p:tgtEl>
                                          <p:spTgt spid="11"/>
                                        </p:tgtEl>
                                      </p:cBhvr>
                                    </p:animEffect>
                                  </p:childTnLst>
                                </p:cTn>
                              </p:par>
                              <p:par>
                                <p:cTn id="25" presetID="10" presetClass="entr" presetSubtype="0" fill="hold" grpId="0" nodeType="withEffect">
                                  <p:stCondLst>
                                    <p:cond delay="12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par>
                                <p:cTn id="28" presetID="6" presetClass="entr" presetSubtype="32" fill="hold" grpId="0" nodeType="withEffect">
                                  <p:stCondLst>
                                    <p:cond delay="600"/>
                                  </p:stCondLst>
                                  <p:childTnLst>
                                    <p:set>
                                      <p:cBhvr>
                                        <p:cTn id="29" dur="1" fill="hold">
                                          <p:stCondLst>
                                            <p:cond delay="0"/>
                                          </p:stCondLst>
                                        </p:cTn>
                                        <p:tgtEl>
                                          <p:spTgt spid="43"/>
                                        </p:tgtEl>
                                        <p:attrNameLst>
                                          <p:attrName>style.visibility</p:attrName>
                                        </p:attrNameLst>
                                      </p:cBhvr>
                                      <p:to>
                                        <p:strVal val="visible"/>
                                      </p:to>
                                    </p:set>
                                    <p:animEffect transition="in" filter="circle(out)">
                                      <p:cBhvr>
                                        <p:cTn id="30" dur="1000"/>
                                        <p:tgtEl>
                                          <p:spTgt spid="43"/>
                                        </p:tgtEl>
                                      </p:cBhvr>
                                    </p:animEffect>
                                  </p:childTnLst>
                                </p:cTn>
                              </p:par>
                            </p:childTnLst>
                          </p:cTn>
                        </p:par>
                        <p:par>
                          <p:cTn id="31" fill="hold">
                            <p:stCondLst>
                              <p:cond delay="3200"/>
                            </p:stCondLst>
                            <p:childTnLst>
                              <p:par>
                                <p:cTn id="32" presetID="42"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RVER3\InternalBin\Resource DVD\DVD_ART36\Artwork_Imagery\Icons - Illustrations\Internet Clouds web\cloud 2.png"/>
          <p:cNvPicPr>
            <a:picLocks noChangeAspect="1" noChangeArrowheads="1"/>
          </p:cNvPicPr>
          <p:nvPr/>
        </p:nvPicPr>
        <p:blipFill>
          <a:blip r:embed="rId2" cstate="email"/>
          <a:srcRect/>
          <a:stretch>
            <a:fillRect/>
          </a:stretch>
        </p:blipFill>
        <p:spPr bwMode="auto">
          <a:xfrm>
            <a:off x="6004074" y="-1498727"/>
            <a:ext cx="9396165" cy="4879581"/>
          </a:xfrm>
          <a:prstGeom prst="rect">
            <a:avLst/>
          </a:prstGeom>
          <a:noFill/>
        </p:spPr>
      </p:pic>
      <p:sp>
        <p:nvSpPr>
          <p:cNvPr id="4" name="Title 3"/>
          <p:cNvSpPr>
            <a:spLocks noGrp="1"/>
          </p:cNvSpPr>
          <p:nvPr>
            <p:ph type="title"/>
          </p:nvPr>
        </p:nvSpPr>
        <p:spPr>
          <a:xfrm>
            <a:off x="1039812" y="203202"/>
            <a:ext cx="11149013" cy="609399"/>
          </a:xfrm>
        </p:spPr>
        <p:txBody>
          <a:bodyPr/>
          <a:lstStyle/>
          <a:p>
            <a:r>
              <a:rPr lang="en-US" dirty="0" smtClean="0"/>
              <a:t>Cloud Computing</a:t>
            </a:r>
            <a:endParaRPr lang="en-US" dirty="0"/>
          </a:p>
        </p:txBody>
      </p:sp>
      <p:sp>
        <p:nvSpPr>
          <p:cNvPr id="7" name="Rounded Rectangle 6"/>
          <p:cNvSpPr/>
          <p:nvPr/>
        </p:nvSpPr>
        <p:spPr>
          <a:xfrm>
            <a:off x="1920550" y="2614304"/>
            <a:ext cx="3324549" cy="675555"/>
          </a:xfrm>
          <a:prstGeom prst="roundRect">
            <a:avLst>
              <a:gd name="adj" fmla="val 8582"/>
            </a:avLst>
          </a:prstGeom>
          <a:gradFill flip="none" rotWithShape="1">
            <a:gsLst>
              <a:gs pos="0">
                <a:schemeClr val="tx1">
                  <a:alpha val="40000"/>
                </a:schemeClr>
              </a:gs>
              <a:gs pos="25000">
                <a:schemeClr val="tx2">
                  <a:lumMod val="60000"/>
                  <a:lumOff val="40000"/>
                  <a:alpha val="60000"/>
                </a:schemeClr>
              </a:gs>
              <a:gs pos="100000">
                <a:schemeClr val="tx2">
                  <a:alpha val="90000"/>
                </a:schemeClr>
              </a:gs>
            </a:gsLst>
            <a:lin ang="10800000" scaled="1"/>
            <a:tileRect/>
          </a:gradFill>
          <a:ln w="12700" cap="sq">
            <a:noFill/>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r>
              <a:rPr lang="en-US" sz="2400" b="1" dirty="0" smtClean="0">
                <a:solidFill>
                  <a:schemeClr val="tx1"/>
                </a:solidFill>
              </a:rPr>
              <a:t>Self-service</a:t>
            </a:r>
            <a:endParaRPr lang="en-US" sz="2400" b="1" dirty="0">
              <a:solidFill>
                <a:schemeClr val="tx1"/>
              </a:solidFill>
            </a:endParaRPr>
          </a:p>
        </p:txBody>
      </p:sp>
      <p:sp>
        <p:nvSpPr>
          <p:cNvPr id="8" name="Rounded Rectangle 7"/>
          <p:cNvSpPr/>
          <p:nvPr/>
        </p:nvSpPr>
        <p:spPr>
          <a:xfrm>
            <a:off x="1922825" y="3380854"/>
            <a:ext cx="3324549" cy="675555"/>
          </a:xfrm>
          <a:prstGeom prst="roundRect">
            <a:avLst>
              <a:gd name="adj" fmla="val 8582"/>
            </a:avLst>
          </a:prstGeom>
          <a:gradFill>
            <a:gsLst>
              <a:gs pos="0">
                <a:schemeClr val="tx1">
                  <a:alpha val="40000"/>
                </a:schemeClr>
              </a:gs>
              <a:gs pos="25000">
                <a:schemeClr val="tx2">
                  <a:lumMod val="60000"/>
                  <a:lumOff val="40000"/>
                  <a:alpha val="60000"/>
                </a:schemeClr>
              </a:gs>
              <a:gs pos="100000">
                <a:schemeClr val="tx2">
                  <a:alpha val="90000"/>
                </a:schemeClr>
              </a:gs>
            </a:gsLst>
            <a:lin ang="10800000" scaled="1"/>
          </a:gradFill>
          <a:ln w="12700" cap="sq">
            <a:noFill/>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r>
              <a:rPr lang="en-US" sz="2400" b="1" dirty="0" smtClean="0">
                <a:solidFill>
                  <a:schemeClr val="tx1"/>
                </a:solidFill>
              </a:rPr>
              <a:t>Shared</a:t>
            </a:r>
            <a:endParaRPr lang="en-US" sz="2400" b="1" dirty="0">
              <a:solidFill>
                <a:schemeClr val="tx1"/>
              </a:solidFill>
            </a:endParaRPr>
          </a:p>
        </p:txBody>
      </p:sp>
      <p:sp>
        <p:nvSpPr>
          <p:cNvPr id="9" name="Rounded Rectangle 8"/>
          <p:cNvSpPr/>
          <p:nvPr/>
        </p:nvSpPr>
        <p:spPr>
          <a:xfrm>
            <a:off x="1925099" y="4147403"/>
            <a:ext cx="3324549" cy="675555"/>
          </a:xfrm>
          <a:prstGeom prst="roundRect">
            <a:avLst>
              <a:gd name="adj" fmla="val 8582"/>
            </a:avLst>
          </a:prstGeom>
          <a:gradFill>
            <a:gsLst>
              <a:gs pos="0">
                <a:schemeClr val="tx1">
                  <a:alpha val="40000"/>
                </a:schemeClr>
              </a:gs>
              <a:gs pos="25000">
                <a:schemeClr val="tx2">
                  <a:lumMod val="60000"/>
                  <a:lumOff val="40000"/>
                  <a:alpha val="60000"/>
                </a:schemeClr>
              </a:gs>
              <a:gs pos="100000">
                <a:schemeClr val="tx2">
                  <a:alpha val="90000"/>
                </a:schemeClr>
              </a:gs>
            </a:gsLst>
            <a:lin ang="10800000" scaled="1"/>
          </a:gradFill>
          <a:ln w="12700" cap="sq">
            <a:noFill/>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r>
              <a:rPr lang="en-US" sz="2400" b="1" dirty="0" smtClean="0">
                <a:solidFill>
                  <a:schemeClr val="tx1"/>
                </a:solidFill>
              </a:rPr>
              <a:t>Scalable and elastic</a:t>
            </a:r>
            <a:endParaRPr lang="en-US" sz="2400" b="1" dirty="0">
              <a:solidFill>
                <a:schemeClr val="tx1"/>
              </a:solidFill>
            </a:endParaRPr>
          </a:p>
        </p:txBody>
      </p:sp>
      <p:sp>
        <p:nvSpPr>
          <p:cNvPr id="10" name="Rounded Rectangle 9"/>
          <p:cNvSpPr/>
          <p:nvPr/>
        </p:nvSpPr>
        <p:spPr>
          <a:xfrm>
            <a:off x="1927374" y="4913952"/>
            <a:ext cx="3324549" cy="675555"/>
          </a:xfrm>
          <a:prstGeom prst="roundRect">
            <a:avLst>
              <a:gd name="adj" fmla="val 8582"/>
            </a:avLst>
          </a:prstGeom>
          <a:gradFill>
            <a:gsLst>
              <a:gs pos="0">
                <a:schemeClr val="tx1">
                  <a:alpha val="40000"/>
                </a:schemeClr>
              </a:gs>
              <a:gs pos="25000">
                <a:schemeClr val="tx2">
                  <a:lumMod val="60000"/>
                  <a:lumOff val="40000"/>
                  <a:alpha val="60000"/>
                </a:schemeClr>
              </a:gs>
              <a:gs pos="100000">
                <a:schemeClr val="tx2">
                  <a:alpha val="90000"/>
                </a:schemeClr>
              </a:gs>
            </a:gsLst>
            <a:lin ang="10800000" scaled="1"/>
          </a:gradFill>
          <a:ln w="12700" cap="sq">
            <a:noFill/>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r>
              <a:rPr lang="en-US" sz="2400" b="1" dirty="0" smtClean="0">
                <a:solidFill>
                  <a:schemeClr val="tx1"/>
                </a:solidFill>
              </a:rPr>
              <a:t>Usage-based</a:t>
            </a:r>
            <a:endParaRPr lang="en-US" sz="2400" b="1" dirty="0">
              <a:solidFill>
                <a:schemeClr val="tx1"/>
              </a:solidFill>
            </a:endParaRPr>
          </a:p>
        </p:txBody>
      </p:sp>
      <p:sp>
        <p:nvSpPr>
          <p:cNvPr id="12" name="TextBox 11"/>
          <p:cNvSpPr txBox="1"/>
          <p:nvPr/>
        </p:nvSpPr>
        <p:spPr>
          <a:xfrm>
            <a:off x="2378328" y="1539684"/>
            <a:ext cx="2423740" cy="615553"/>
          </a:xfrm>
          <a:prstGeom prst="rect">
            <a:avLst/>
          </a:prstGeom>
          <a:noFill/>
        </p:spPr>
        <p:txBody>
          <a:bodyPr wrap="none" lIns="0" tIns="0" rIns="0" bIns="0" rtlCol="0">
            <a:spAutoFit/>
          </a:bodyPr>
          <a:lstStyle/>
          <a:p>
            <a:r>
              <a:rPr lang="en-US" sz="40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Attributes</a:t>
            </a:r>
          </a:p>
        </p:txBody>
      </p:sp>
      <p:sp>
        <p:nvSpPr>
          <p:cNvPr id="13" name="Rounded Rectangle 12"/>
          <p:cNvSpPr/>
          <p:nvPr/>
        </p:nvSpPr>
        <p:spPr>
          <a:xfrm>
            <a:off x="6412938" y="2934017"/>
            <a:ext cx="3324549" cy="675555"/>
          </a:xfrm>
          <a:prstGeom prst="roundRect">
            <a:avLst>
              <a:gd name="adj" fmla="val 8582"/>
            </a:avLst>
          </a:prstGeom>
          <a:gradFill>
            <a:gsLst>
              <a:gs pos="0">
                <a:schemeClr val="tx1">
                  <a:alpha val="40000"/>
                </a:schemeClr>
              </a:gs>
              <a:gs pos="25000">
                <a:schemeClr val="tx2">
                  <a:lumMod val="60000"/>
                  <a:lumOff val="40000"/>
                  <a:alpha val="60000"/>
                </a:schemeClr>
              </a:gs>
              <a:gs pos="100000">
                <a:schemeClr val="tx2">
                  <a:alpha val="90000"/>
                </a:schemeClr>
              </a:gs>
            </a:gsLst>
            <a:lin ang="10800000" scaled="1"/>
          </a:gradFill>
          <a:ln w="12700" cap="sq">
            <a:noFill/>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r>
              <a:rPr lang="en-US" sz="2400" b="1" dirty="0" smtClean="0">
                <a:solidFill>
                  <a:schemeClr val="tx1"/>
                </a:solidFill>
              </a:rPr>
              <a:t>Agility</a:t>
            </a:r>
            <a:endParaRPr lang="en-US" sz="2400" b="1" dirty="0">
              <a:solidFill>
                <a:schemeClr val="tx1"/>
              </a:solidFill>
            </a:endParaRPr>
          </a:p>
        </p:txBody>
      </p:sp>
      <p:sp>
        <p:nvSpPr>
          <p:cNvPr id="14" name="Rounded Rectangle 13"/>
          <p:cNvSpPr/>
          <p:nvPr/>
        </p:nvSpPr>
        <p:spPr>
          <a:xfrm>
            <a:off x="6415213" y="3700567"/>
            <a:ext cx="3324549" cy="675555"/>
          </a:xfrm>
          <a:prstGeom prst="roundRect">
            <a:avLst>
              <a:gd name="adj" fmla="val 8582"/>
            </a:avLst>
          </a:prstGeom>
          <a:gradFill>
            <a:gsLst>
              <a:gs pos="0">
                <a:schemeClr val="tx1">
                  <a:alpha val="40000"/>
                </a:schemeClr>
              </a:gs>
              <a:gs pos="25000">
                <a:schemeClr val="tx2">
                  <a:lumMod val="60000"/>
                  <a:lumOff val="40000"/>
                  <a:alpha val="60000"/>
                </a:schemeClr>
              </a:gs>
              <a:gs pos="100000">
                <a:schemeClr val="tx2">
                  <a:alpha val="90000"/>
                </a:schemeClr>
              </a:gs>
            </a:gsLst>
            <a:lin ang="10800000" scaled="1"/>
          </a:gradFill>
          <a:ln w="12700" cap="sq">
            <a:noFill/>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r>
              <a:rPr lang="en-US" sz="2400" b="1" dirty="0" smtClean="0">
                <a:solidFill>
                  <a:schemeClr val="tx1"/>
                </a:solidFill>
              </a:rPr>
              <a:t>Focus</a:t>
            </a:r>
            <a:endParaRPr lang="en-US" sz="2400" b="1" dirty="0">
              <a:solidFill>
                <a:schemeClr val="tx1"/>
              </a:solidFill>
            </a:endParaRPr>
          </a:p>
        </p:txBody>
      </p:sp>
      <p:sp>
        <p:nvSpPr>
          <p:cNvPr id="15" name="Rounded Rectangle 14"/>
          <p:cNvSpPr/>
          <p:nvPr/>
        </p:nvSpPr>
        <p:spPr>
          <a:xfrm>
            <a:off x="6417487" y="4467116"/>
            <a:ext cx="3324549" cy="675555"/>
          </a:xfrm>
          <a:prstGeom prst="roundRect">
            <a:avLst>
              <a:gd name="adj" fmla="val 8582"/>
            </a:avLst>
          </a:prstGeom>
          <a:gradFill>
            <a:gsLst>
              <a:gs pos="0">
                <a:schemeClr val="tx1">
                  <a:alpha val="40000"/>
                </a:schemeClr>
              </a:gs>
              <a:gs pos="25000">
                <a:schemeClr val="tx2">
                  <a:lumMod val="60000"/>
                  <a:lumOff val="40000"/>
                  <a:alpha val="60000"/>
                </a:schemeClr>
              </a:gs>
              <a:gs pos="100000">
                <a:schemeClr val="tx2">
                  <a:alpha val="90000"/>
                </a:schemeClr>
              </a:gs>
            </a:gsLst>
            <a:lin ang="10800000" scaled="1"/>
          </a:gradFill>
          <a:ln w="12700" cap="sq">
            <a:noFill/>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r>
              <a:rPr lang="en-US" sz="2400" b="1" dirty="0" smtClean="0">
                <a:solidFill>
                  <a:schemeClr val="tx1"/>
                </a:solidFill>
              </a:rPr>
              <a:t>Economics</a:t>
            </a:r>
            <a:endParaRPr lang="en-US" sz="2400" b="1" dirty="0">
              <a:solidFill>
                <a:schemeClr val="tx1"/>
              </a:solidFill>
            </a:endParaRPr>
          </a:p>
        </p:txBody>
      </p:sp>
      <p:sp>
        <p:nvSpPr>
          <p:cNvPr id="17" name="TextBox 16"/>
          <p:cNvSpPr txBox="1"/>
          <p:nvPr/>
        </p:nvSpPr>
        <p:spPr>
          <a:xfrm>
            <a:off x="7228371" y="1583451"/>
            <a:ext cx="2226572" cy="677108"/>
          </a:xfrm>
          <a:prstGeom prst="rect">
            <a:avLst/>
          </a:prstGeom>
          <a:noFill/>
        </p:spPr>
        <p:txBody>
          <a:bodyPr wrap="none" lIns="0" tIns="0" rIns="0" bIns="0" rtlCol="0">
            <a:spAutoFit/>
          </a:bodyPr>
          <a:lstStyle/>
          <a:p>
            <a:r>
              <a:rPr lang="en-US" sz="44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Benefits</a:t>
            </a:r>
          </a:p>
        </p:txBody>
      </p:sp>
    </p:spTree>
    <p:extLst>
      <p:ext uri="{BB962C8B-B14F-4D97-AF65-F5344CB8AC3E}">
        <p14:creationId xmlns:p14="http://schemas.microsoft.com/office/powerpoint/2010/main" val="3143763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500"/>
                            </p:stCondLst>
                            <p:childTnLst>
                              <p:par>
                                <p:cTn id="30" presetID="10" presetClass="entr" presetSubtype="0" fill="hold" grpId="0" nodeType="afterEffect">
                                  <p:stCondLst>
                                    <p:cond delay="1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2000"/>
                            </p:stCondLst>
                            <p:childTnLst>
                              <p:par>
                                <p:cTn id="34" presetID="10" presetClass="entr" presetSubtype="0" fill="hold" grpId="0" nodeType="after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3500"/>
                            </p:stCondLst>
                            <p:childTnLst>
                              <p:par>
                                <p:cTn id="38" presetID="10" presetClass="entr" presetSubtype="0" fill="hold" grpId="0" nodeType="afterEffect">
                                  <p:stCondLst>
                                    <p:cond delay="100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p:bldP spid="13" grpId="0" animBg="1"/>
      <p:bldP spid="14" grpId="0" animBg="1"/>
      <p:bldP spid="15"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4"/>
          <p:cNvSpPr>
            <a:spLocks noGrp="1"/>
          </p:cNvSpPr>
          <p:nvPr>
            <p:ph type="title"/>
          </p:nvPr>
        </p:nvSpPr>
        <p:spPr>
          <a:xfrm>
            <a:off x="376530" y="285754"/>
            <a:ext cx="12188825" cy="609399"/>
          </a:xfrm>
        </p:spPr>
        <p:txBody>
          <a:bodyPr/>
          <a:lstStyle/>
          <a:p>
            <a:pPr defTabSz="685664"/>
            <a:r>
              <a:rPr lang="en-US" dirty="0" smtClean="0"/>
              <a:t>Virtualization Adoption</a:t>
            </a:r>
            <a:endParaRPr lang="en-US" dirty="0"/>
          </a:p>
        </p:txBody>
      </p:sp>
      <p:grpSp>
        <p:nvGrpSpPr>
          <p:cNvPr id="15" name="Group 14"/>
          <p:cNvGrpSpPr/>
          <p:nvPr/>
        </p:nvGrpSpPr>
        <p:grpSpPr>
          <a:xfrm>
            <a:off x="6129133" y="2078291"/>
            <a:ext cx="6060694" cy="2280324"/>
            <a:chOff x="6129132" y="2078291"/>
            <a:chExt cx="6060696" cy="2280324"/>
          </a:xfrm>
        </p:grpSpPr>
        <p:grpSp>
          <p:nvGrpSpPr>
            <p:cNvPr id="16" name="Group 15"/>
            <p:cNvGrpSpPr/>
            <p:nvPr/>
          </p:nvGrpSpPr>
          <p:grpSpPr>
            <a:xfrm>
              <a:off x="6129132" y="2078291"/>
              <a:ext cx="6060696" cy="2280324"/>
              <a:chOff x="6129132" y="2078291"/>
              <a:chExt cx="6060696" cy="2280324"/>
            </a:xfrm>
          </p:grpSpPr>
          <p:sp>
            <p:nvSpPr>
              <p:cNvPr id="170" name="Rectangle 169"/>
              <p:cNvSpPr/>
              <p:nvPr/>
            </p:nvSpPr>
            <p:spPr bwMode="auto">
              <a:xfrm flipH="1">
                <a:off x="6129133" y="2078291"/>
                <a:ext cx="5885385" cy="2280324"/>
              </a:xfrm>
              <a:prstGeom prst="rect">
                <a:avLst/>
              </a:prstGeom>
              <a:solidFill>
                <a:srgbClr val="000000"/>
              </a:solidFill>
              <a:ln w="9525">
                <a:solidFill>
                  <a:schemeClr val="tx1">
                    <a:lumMod val="75000"/>
                  </a:schemeClr>
                </a:solidFill>
              </a:ln>
            </p:spPr>
            <p:txBody>
              <a:bodyPr wrap="square" anchor="ctr">
                <a:noAutofit/>
              </a:bodyPr>
              <a:lstStyle/>
              <a:p>
                <a:pPr algn="ctr" defTabSz="914211">
                  <a:lnSpc>
                    <a:spcPts val="3399"/>
                  </a:lnSpc>
                </a:pPr>
                <a:endParaRPr lang="en-US" sz="3100" b="1" dirty="0">
                  <a:solidFill>
                    <a:srgbClr val="FFFFFF"/>
                  </a:solidFill>
                </a:endParaRPr>
              </a:p>
            </p:txBody>
          </p:sp>
          <p:sp>
            <p:nvSpPr>
              <p:cNvPr id="171" name="Rectangle 170"/>
              <p:cNvSpPr/>
              <p:nvPr/>
            </p:nvSpPr>
            <p:spPr bwMode="auto">
              <a:xfrm>
                <a:off x="6129132" y="2104860"/>
                <a:ext cx="5850661" cy="397096"/>
              </a:xfrm>
              <a:prstGeom prst="rect">
                <a:avLst/>
              </a:prstGeom>
              <a:no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t" anchorCtr="0" compatLnSpc="1">
                <a:prstTxWarp prst="textNoShape">
                  <a:avLst/>
                </a:prstTxWarp>
              </a:bodyPr>
              <a:lstStyle/>
              <a:p>
                <a:pPr algn="ctr" defTabSz="913947" fontAlgn="base">
                  <a:lnSpc>
                    <a:spcPts val="2600"/>
                  </a:lnSpc>
                  <a:spcBef>
                    <a:spcPct val="0"/>
                  </a:spcBef>
                  <a:spcAft>
                    <a:spcPct val="0"/>
                  </a:spcAft>
                </a:pPr>
                <a:r>
                  <a:rPr lang="en-US" sz="1800" kern="0" dirty="0">
                    <a:gradFill>
                      <a:gsLst>
                        <a:gs pos="26000">
                          <a:srgbClr val="FFFFFF"/>
                        </a:gs>
                        <a:gs pos="97000">
                          <a:srgbClr val="FFFFFF"/>
                        </a:gs>
                      </a:gsLst>
                      <a:lin ang="16200000" scaled="0"/>
                    </a:gradFill>
                    <a:ea typeface="Segoe UI" pitchFamily="34" charset="0"/>
                    <a:cs typeface="Segoe UI" pitchFamily="34" charset="0"/>
                  </a:rPr>
                  <a:t>MACHINE INSTANCES RUN RATE</a:t>
                </a:r>
              </a:p>
            </p:txBody>
          </p:sp>
          <p:sp>
            <p:nvSpPr>
              <p:cNvPr id="172" name="Rectangle 171"/>
              <p:cNvSpPr/>
              <p:nvPr/>
            </p:nvSpPr>
            <p:spPr>
              <a:xfrm flipH="1">
                <a:off x="6247111" y="4155688"/>
                <a:ext cx="4091778" cy="169277"/>
              </a:xfrm>
              <a:prstGeom prst="rect">
                <a:avLst/>
              </a:prstGeom>
            </p:spPr>
            <p:txBody>
              <a:bodyPr wrap="square" lIns="0" tIns="0" rIns="0" bIns="0">
                <a:spAutoFit/>
              </a:bodyPr>
              <a:lstStyle/>
              <a:p>
                <a:pPr defTabSz="914211"/>
                <a:r>
                  <a:rPr lang="en-US" sz="1100" dirty="0">
                    <a:gradFill>
                      <a:gsLst>
                        <a:gs pos="0">
                          <a:srgbClr val="FFFFFF"/>
                        </a:gs>
                        <a:gs pos="100000">
                          <a:srgbClr val="FFFFFF"/>
                        </a:gs>
                      </a:gsLst>
                      <a:lin ang="5400000" scaled="0"/>
                    </a:gradFill>
                  </a:rPr>
                  <a:t>Source: Microsoft</a:t>
                </a:r>
              </a:p>
            </p:txBody>
          </p:sp>
          <p:graphicFrame>
            <p:nvGraphicFramePr>
              <p:cNvPr id="129" name="Chart 128"/>
              <p:cNvGraphicFramePr/>
              <p:nvPr>
                <p:extLst>
                  <p:ext uri="{D42A27DB-BD31-4B8C-83A1-F6EECF244321}">
                    <p14:modId xmlns:p14="http://schemas.microsoft.com/office/powerpoint/2010/main" val="4108739644"/>
                  </p:ext>
                </p:extLst>
              </p:nvPr>
            </p:nvGraphicFramePr>
            <p:xfrm>
              <a:off x="6276139" y="2186845"/>
              <a:ext cx="3828932" cy="1966223"/>
            </p:xfrm>
            <a:graphic>
              <a:graphicData uri="http://schemas.openxmlformats.org/drawingml/2006/chart">
                <c:chart xmlns:c="http://schemas.openxmlformats.org/drawingml/2006/chart" xmlns:r="http://schemas.openxmlformats.org/officeDocument/2006/relationships" r:id="rId3"/>
              </a:graphicData>
            </a:graphic>
          </p:graphicFrame>
          <p:sp>
            <p:nvSpPr>
              <p:cNvPr id="130" name="TextBox 129"/>
              <p:cNvSpPr txBox="1"/>
              <p:nvPr/>
            </p:nvSpPr>
            <p:spPr>
              <a:xfrm>
                <a:off x="7255669" y="3061266"/>
                <a:ext cx="861896" cy="230832"/>
              </a:xfrm>
              <a:prstGeom prst="rect">
                <a:avLst/>
              </a:prstGeom>
              <a:noFill/>
            </p:spPr>
            <p:txBody>
              <a:bodyPr wrap="square" lIns="0" tIns="0" rIns="0" bIns="0" rtlCol="0">
                <a:spAutoFit/>
              </a:bodyPr>
              <a:lstStyle/>
              <a:p>
                <a:pPr algn="ctr" defTabSz="914211"/>
                <a:r>
                  <a:rPr lang="en-US" sz="1500" dirty="0">
                    <a:gradFill>
                      <a:gsLst>
                        <a:gs pos="0">
                          <a:srgbClr val="FFFFFF"/>
                        </a:gs>
                        <a:gs pos="86000">
                          <a:srgbClr val="FFFFFF"/>
                        </a:gs>
                      </a:gsLst>
                      <a:lin ang="5400000" scaled="0"/>
                    </a:gradFill>
                  </a:rPr>
                  <a:t>7.8M</a:t>
                </a:r>
              </a:p>
            </p:txBody>
          </p:sp>
          <p:sp>
            <p:nvSpPr>
              <p:cNvPr id="131" name="TextBox 130"/>
              <p:cNvSpPr txBox="1"/>
              <p:nvPr/>
            </p:nvSpPr>
            <p:spPr>
              <a:xfrm>
                <a:off x="8543895" y="2635655"/>
                <a:ext cx="852118" cy="230832"/>
              </a:xfrm>
              <a:prstGeom prst="rect">
                <a:avLst/>
              </a:prstGeom>
              <a:noFill/>
            </p:spPr>
            <p:txBody>
              <a:bodyPr wrap="square" lIns="0" tIns="0" rIns="0" bIns="0" rtlCol="0">
                <a:spAutoFit/>
              </a:bodyPr>
              <a:lstStyle/>
              <a:p>
                <a:pPr algn="ctr" defTabSz="914211"/>
                <a:r>
                  <a:rPr lang="en-US" sz="1500" dirty="0">
                    <a:gradFill>
                      <a:gsLst>
                        <a:gs pos="0">
                          <a:srgbClr val="FFFFFF"/>
                        </a:gs>
                        <a:gs pos="86000">
                          <a:srgbClr val="FFFFFF"/>
                        </a:gs>
                      </a:gsLst>
                      <a:lin ang="5400000" scaled="0"/>
                    </a:gradFill>
                  </a:rPr>
                  <a:t>10.7M</a:t>
                </a:r>
              </a:p>
            </p:txBody>
          </p:sp>
          <p:grpSp>
            <p:nvGrpSpPr>
              <p:cNvPr id="117" name="Group 116"/>
              <p:cNvGrpSpPr/>
              <p:nvPr/>
            </p:nvGrpSpPr>
            <p:grpSpPr>
              <a:xfrm>
                <a:off x="9639486" y="3004820"/>
                <a:ext cx="2550342" cy="533676"/>
                <a:chOff x="885231" y="6098973"/>
                <a:chExt cx="2550342" cy="533676"/>
              </a:xfrm>
            </p:grpSpPr>
            <p:sp>
              <p:nvSpPr>
                <p:cNvPr id="118" name="Rectangle 117"/>
                <p:cNvSpPr/>
                <p:nvPr/>
              </p:nvSpPr>
              <p:spPr>
                <a:xfrm>
                  <a:off x="961818" y="6098973"/>
                  <a:ext cx="1774846" cy="261610"/>
                </a:xfrm>
                <a:prstGeom prst="rect">
                  <a:avLst/>
                </a:prstGeom>
              </p:spPr>
              <p:txBody>
                <a:bodyPr wrap="none">
                  <a:spAutoFit/>
                </a:bodyPr>
                <a:lstStyle/>
                <a:p>
                  <a:pPr defTabSz="914211"/>
                  <a:r>
                    <a:rPr lang="en-US" sz="1100" dirty="0">
                      <a:solidFill>
                        <a:srgbClr val="FFFFFF"/>
                      </a:solidFill>
                    </a:rPr>
                    <a:t>Server Shipments (FY11)</a:t>
                  </a:r>
                </a:p>
              </p:txBody>
            </p:sp>
            <p:sp>
              <p:nvSpPr>
                <p:cNvPr id="125" name="Rectangle 124"/>
                <p:cNvSpPr/>
                <p:nvPr/>
              </p:nvSpPr>
              <p:spPr bwMode="auto">
                <a:xfrm>
                  <a:off x="885231" y="6177416"/>
                  <a:ext cx="91440" cy="91440"/>
                </a:xfrm>
                <a:prstGeom prst="rect">
                  <a:avLst/>
                </a:prstGeom>
                <a:solidFill>
                  <a:srgbClr val="00B0F0"/>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47"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6" name="Rectangle 125"/>
                <p:cNvSpPr/>
                <p:nvPr/>
              </p:nvSpPr>
              <p:spPr>
                <a:xfrm>
                  <a:off x="961818" y="6371039"/>
                  <a:ext cx="2473755" cy="261610"/>
                </a:xfrm>
                <a:prstGeom prst="rect">
                  <a:avLst/>
                </a:prstGeom>
              </p:spPr>
              <p:txBody>
                <a:bodyPr wrap="none">
                  <a:spAutoFit/>
                </a:bodyPr>
                <a:lstStyle/>
                <a:p>
                  <a:pPr defTabSz="914211"/>
                  <a:r>
                    <a:rPr lang="en-US" sz="1100" dirty="0">
                      <a:solidFill>
                        <a:srgbClr val="FFFFFF"/>
                      </a:solidFill>
                    </a:rPr>
                    <a:t>Virtualized Server Shipments (FY11)</a:t>
                  </a:r>
                </a:p>
              </p:txBody>
            </p:sp>
            <p:sp>
              <p:nvSpPr>
                <p:cNvPr id="127" name="Rectangle 126"/>
                <p:cNvSpPr/>
                <p:nvPr/>
              </p:nvSpPr>
              <p:spPr bwMode="auto">
                <a:xfrm>
                  <a:off x="885231" y="6440709"/>
                  <a:ext cx="91440" cy="91440"/>
                </a:xfrm>
                <a:prstGeom prst="rect">
                  <a:avLst/>
                </a:prstGeom>
                <a:solidFill>
                  <a:srgbClr val="92D050"/>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47" fontAlgn="base">
                    <a:spcBef>
                      <a:spcPct val="0"/>
                    </a:spcBef>
                    <a:spcAft>
                      <a:spcPct val="0"/>
                    </a:spcAft>
                  </a:pPr>
                  <a:endParaRPr lang="en-US" sz="1500" dirty="0">
                    <a:gradFill>
                      <a:gsLst>
                        <a:gs pos="0">
                          <a:srgbClr val="FFFFFF"/>
                        </a:gs>
                        <a:gs pos="100000">
                          <a:srgbClr val="FFFFFF"/>
                        </a:gs>
                      </a:gsLst>
                      <a:lin ang="5400000" scaled="0"/>
                    </a:gradFill>
                  </a:endParaRPr>
                </a:p>
              </p:txBody>
            </p:sp>
          </p:grpSp>
        </p:grpSp>
        <p:cxnSp>
          <p:nvCxnSpPr>
            <p:cNvPr id="9" name="Straight Connector 8"/>
            <p:cNvCxnSpPr/>
            <p:nvPr/>
          </p:nvCxnSpPr>
          <p:spPr>
            <a:xfrm>
              <a:off x="9960769" y="3981448"/>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634525" y="2355552"/>
              <a:ext cx="45720" cy="1675066"/>
              <a:chOff x="6629763" y="2350790"/>
              <a:chExt cx="45720" cy="1675066"/>
            </a:xfrm>
          </p:grpSpPr>
          <p:cxnSp>
            <p:nvCxnSpPr>
              <p:cNvPr id="66" name="Straight Connector 65"/>
              <p:cNvCxnSpPr/>
              <p:nvPr/>
            </p:nvCxnSpPr>
            <p:spPr>
              <a:xfrm rot="5400000">
                <a:off x="6652623" y="3688197"/>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6652623" y="3417096"/>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6652623" y="3145995"/>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6652623" y="2874894"/>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6652623" y="2603793"/>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6652623" y="2327930"/>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6652623" y="3959299"/>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10800000">
                <a:off x="6674052" y="3980136"/>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6" name="Group 25"/>
          <p:cNvGrpSpPr/>
          <p:nvPr/>
        </p:nvGrpSpPr>
        <p:grpSpPr>
          <a:xfrm>
            <a:off x="156657" y="2078291"/>
            <a:ext cx="5885386" cy="2413331"/>
            <a:chOff x="156656" y="2078291"/>
            <a:chExt cx="5885386" cy="2413331"/>
          </a:xfrm>
        </p:grpSpPr>
        <p:grpSp>
          <p:nvGrpSpPr>
            <p:cNvPr id="25" name="Group 24"/>
            <p:cNvGrpSpPr/>
            <p:nvPr/>
          </p:nvGrpSpPr>
          <p:grpSpPr>
            <a:xfrm>
              <a:off x="156656" y="2078291"/>
              <a:ext cx="5885386" cy="2413331"/>
              <a:chOff x="156656" y="2078291"/>
              <a:chExt cx="5885386" cy="2413331"/>
            </a:xfrm>
          </p:grpSpPr>
          <p:grpSp>
            <p:nvGrpSpPr>
              <p:cNvPr id="177" name="Group 176"/>
              <p:cNvGrpSpPr/>
              <p:nvPr/>
            </p:nvGrpSpPr>
            <p:grpSpPr>
              <a:xfrm>
                <a:off x="156656" y="2078291"/>
                <a:ext cx="5885386" cy="2413331"/>
                <a:chOff x="156656" y="2078291"/>
                <a:chExt cx="5885386" cy="2413331"/>
              </a:xfrm>
            </p:grpSpPr>
            <p:sp>
              <p:nvSpPr>
                <p:cNvPr id="178" name="Rectangle 177"/>
                <p:cNvSpPr/>
                <p:nvPr/>
              </p:nvSpPr>
              <p:spPr bwMode="auto">
                <a:xfrm flipH="1">
                  <a:off x="156657" y="2078291"/>
                  <a:ext cx="5885385" cy="2280324"/>
                </a:xfrm>
                <a:prstGeom prst="rect">
                  <a:avLst/>
                </a:prstGeom>
                <a:solidFill>
                  <a:srgbClr val="000000"/>
                </a:solidFill>
                <a:ln w="9525">
                  <a:solidFill>
                    <a:schemeClr val="tx1">
                      <a:lumMod val="75000"/>
                    </a:schemeClr>
                  </a:solidFill>
                </a:ln>
              </p:spPr>
              <p:txBody>
                <a:bodyPr wrap="square" anchor="ctr">
                  <a:noAutofit/>
                </a:bodyPr>
                <a:lstStyle/>
                <a:p>
                  <a:pPr algn="ctr" defTabSz="914211">
                    <a:lnSpc>
                      <a:spcPts val="3399"/>
                    </a:lnSpc>
                  </a:pPr>
                  <a:endParaRPr lang="en-US" sz="3100" b="1" dirty="0">
                    <a:solidFill>
                      <a:srgbClr val="FFFFFF"/>
                    </a:solidFill>
                  </a:endParaRPr>
                </a:p>
              </p:txBody>
            </p:sp>
            <p:sp>
              <p:nvSpPr>
                <p:cNvPr id="179" name="Rectangle 178"/>
                <p:cNvSpPr/>
                <p:nvPr/>
              </p:nvSpPr>
              <p:spPr bwMode="auto">
                <a:xfrm>
                  <a:off x="156656" y="2101625"/>
                  <a:ext cx="5850661" cy="397096"/>
                </a:xfrm>
                <a:prstGeom prst="rect">
                  <a:avLst/>
                </a:prstGeom>
                <a:no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t" anchorCtr="0" compatLnSpc="1">
                  <a:prstTxWarp prst="textNoShape">
                    <a:avLst/>
                  </a:prstTxWarp>
                </a:bodyPr>
                <a:lstStyle/>
                <a:p>
                  <a:pPr algn="ctr" defTabSz="913947" fontAlgn="base">
                    <a:lnSpc>
                      <a:spcPts val="2600"/>
                    </a:lnSpc>
                    <a:spcBef>
                      <a:spcPct val="0"/>
                    </a:spcBef>
                    <a:spcAft>
                      <a:spcPct val="0"/>
                    </a:spcAft>
                  </a:pPr>
                  <a:r>
                    <a:rPr lang="en-US" sz="1800" kern="0" dirty="0">
                      <a:gradFill>
                        <a:gsLst>
                          <a:gs pos="26000">
                            <a:srgbClr val="FFFFFF"/>
                          </a:gs>
                          <a:gs pos="97000">
                            <a:srgbClr val="FFFFFF"/>
                          </a:gs>
                        </a:gsLst>
                        <a:lin ang="16200000" scaled="0"/>
                      </a:gradFill>
                      <a:ea typeface="Segoe UI" pitchFamily="34" charset="0"/>
                      <a:cs typeface="Segoe UI" pitchFamily="34" charset="0"/>
                    </a:rPr>
                    <a:t>SHIPPED MACHINES VIRTUALIZED</a:t>
                  </a:r>
                </a:p>
              </p:txBody>
            </p:sp>
            <p:sp>
              <p:nvSpPr>
                <p:cNvPr id="180" name="Rectangle 179"/>
                <p:cNvSpPr/>
                <p:nvPr/>
              </p:nvSpPr>
              <p:spPr>
                <a:xfrm flipH="1">
                  <a:off x="274635" y="4153068"/>
                  <a:ext cx="3517237" cy="338554"/>
                </a:xfrm>
                <a:prstGeom prst="rect">
                  <a:avLst/>
                </a:prstGeom>
              </p:spPr>
              <p:txBody>
                <a:bodyPr wrap="square" lIns="0" tIns="0" rIns="0" bIns="0">
                  <a:spAutoFit/>
                </a:bodyPr>
                <a:lstStyle/>
                <a:p>
                  <a:pPr defTabSz="914211"/>
                  <a:r>
                    <a:rPr lang="en-US" sz="1100" dirty="0">
                      <a:gradFill>
                        <a:gsLst>
                          <a:gs pos="0">
                            <a:srgbClr val="FFFFFF"/>
                          </a:gs>
                          <a:gs pos="100000">
                            <a:srgbClr val="FFFFFF"/>
                          </a:gs>
                        </a:gsLst>
                        <a:lin ang="5400000" scaled="0"/>
                      </a:gradFill>
                    </a:rPr>
                    <a:t>Source: IDC 2010 Server Virtualization Module, Nov 2010</a:t>
                  </a:r>
                </a:p>
              </p:txBody>
            </p:sp>
            <p:graphicFrame>
              <p:nvGraphicFramePr>
                <p:cNvPr id="181" name="Chart 180"/>
                <p:cNvGraphicFramePr>
                  <a:graphicFrameLocks/>
                </p:cNvGraphicFramePr>
                <p:nvPr>
                  <p:extLst>
                    <p:ext uri="{D42A27DB-BD31-4B8C-83A1-F6EECF244321}">
                      <p14:modId xmlns:p14="http://schemas.microsoft.com/office/powerpoint/2010/main" val="551139287"/>
                    </p:ext>
                  </p:extLst>
                </p:nvPr>
              </p:nvGraphicFramePr>
              <p:xfrm>
                <a:off x="390525" y="2399343"/>
                <a:ext cx="5288521" cy="1741974"/>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83" name="Group 82"/>
              <p:cNvGrpSpPr/>
              <p:nvPr/>
            </p:nvGrpSpPr>
            <p:grpSpPr>
              <a:xfrm>
                <a:off x="873489" y="2563494"/>
                <a:ext cx="45720" cy="1184417"/>
                <a:chOff x="6629763" y="2797742"/>
                <a:chExt cx="45720" cy="1184417"/>
              </a:xfrm>
            </p:grpSpPr>
            <p:cxnSp>
              <p:nvCxnSpPr>
                <p:cNvPr id="84" name="Straight Connector 83"/>
                <p:cNvCxnSpPr/>
                <p:nvPr/>
              </p:nvCxnSpPr>
              <p:spPr>
                <a:xfrm rot="5400000">
                  <a:off x="6652623" y="3564494"/>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6652623" y="3169688"/>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6652623" y="2774882"/>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6652623" y="3959299"/>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1" name="Rectangle 90"/>
            <p:cNvSpPr/>
            <p:nvPr/>
          </p:nvSpPr>
          <p:spPr bwMode="auto">
            <a:xfrm>
              <a:off x="924048" y="2530701"/>
              <a:ext cx="57580" cy="1185118"/>
            </a:xfrm>
            <a:prstGeom prst="rect">
              <a:avLst/>
            </a:prstGeom>
            <a:solidFill>
              <a:schemeClr val="bg1"/>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47" fontAlgn="base">
                <a:spcBef>
                  <a:spcPct val="0"/>
                </a:spcBef>
                <a:spcAft>
                  <a:spcPct val="0"/>
                </a:spcAft>
              </a:pPr>
              <a:endParaRPr lang="en-US" dirty="0">
                <a:gradFill>
                  <a:gsLst>
                    <a:gs pos="0">
                      <a:srgbClr val="FFFFFF"/>
                    </a:gs>
                    <a:gs pos="100000">
                      <a:srgbClr val="FFFFFF"/>
                    </a:gs>
                  </a:gsLst>
                  <a:lin ang="5400000" scaled="0"/>
                </a:gradFill>
              </a:endParaRPr>
            </a:p>
          </p:txBody>
        </p:sp>
      </p:grpSp>
      <p:grpSp>
        <p:nvGrpSpPr>
          <p:cNvPr id="29" name="Group 28"/>
          <p:cNvGrpSpPr/>
          <p:nvPr/>
        </p:nvGrpSpPr>
        <p:grpSpPr>
          <a:xfrm>
            <a:off x="6129133" y="4442609"/>
            <a:ext cx="5885386" cy="2416051"/>
            <a:chOff x="6129133" y="4442609"/>
            <a:chExt cx="5885385" cy="2416051"/>
          </a:xfrm>
        </p:grpSpPr>
        <p:grpSp>
          <p:nvGrpSpPr>
            <p:cNvPr id="27" name="Group 26"/>
            <p:cNvGrpSpPr/>
            <p:nvPr/>
          </p:nvGrpSpPr>
          <p:grpSpPr>
            <a:xfrm>
              <a:off x="6129133" y="4442609"/>
              <a:ext cx="5885385" cy="2416051"/>
              <a:chOff x="6129133" y="4442609"/>
              <a:chExt cx="5885385" cy="2416051"/>
            </a:xfrm>
          </p:grpSpPr>
          <p:grpSp>
            <p:nvGrpSpPr>
              <p:cNvPr id="182" name="Group 181"/>
              <p:cNvGrpSpPr/>
              <p:nvPr/>
            </p:nvGrpSpPr>
            <p:grpSpPr>
              <a:xfrm>
                <a:off x="6129133" y="4442609"/>
                <a:ext cx="5885385" cy="2416051"/>
                <a:chOff x="6129133" y="4442609"/>
                <a:chExt cx="5885385" cy="2416051"/>
              </a:xfrm>
            </p:grpSpPr>
            <p:sp>
              <p:nvSpPr>
                <p:cNvPr id="183" name="Rectangle 182"/>
                <p:cNvSpPr/>
                <p:nvPr/>
              </p:nvSpPr>
              <p:spPr bwMode="auto">
                <a:xfrm flipH="1">
                  <a:off x="6129133" y="4442609"/>
                  <a:ext cx="5885385" cy="2280324"/>
                </a:xfrm>
                <a:prstGeom prst="rect">
                  <a:avLst/>
                </a:prstGeom>
                <a:solidFill>
                  <a:srgbClr val="000000"/>
                </a:solidFill>
                <a:ln w="9525">
                  <a:solidFill>
                    <a:schemeClr val="tx1">
                      <a:lumMod val="75000"/>
                    </a:schemeClr>
                  </a:solidFill>
                </a:ln>
              </p:spPr>
              <p:txBody>
                <a:bodyPr wrap="square" anchor="ctr">
                  <a:noAutofit/>
                </a:bodyPr>
                <a:lstStyle/>
                <a:p>
                  <a:pPr algn="ctr" defTabSz="914211">
                    <a:lnSpc>
                      <a:spcPts val="3399"/>
                    </a:lnSpc>
                  </a:pPr>
                  <a:endParaRPr lang="en-US" sz="3100" b="1" dirty="0">
                    <a:solidFill>
                      <a:srgbClr val="FFFFFF"/>
                    </a:solidFill>
                  </a:endParaRPr>
                </a:p>
              </p:txBody>
            </p:sp>
            <p:sp>
              <p:nvSpPr>
                <p:cNvPr id="184" name="Rectangle 183"/>
                <p:cNvSpPr/>
                <p:nvPr/>
              </p:nvSpPr>
              <p:spPr>
                <a:xfrm flipH="1">
                  <a:off x="6235599" y="6520106"/>
                  <a:ext cx="4879314" cy="338554"/>
                </a:xfrm>
                <a:prstGeom prst="rect">
                  <a:avLst/>
                </a:prstGeom>
              </p:spPr>
              <p:txBody>
                <a:bodyPr wrap="square" lIns="0" tIns="0" rIns="0" bIns="0">
                  <a:spAutoFit/>
                </a:bodyPr>
                <a:lstStyle/>
                <a:p>
                  <a:pPr defTabSz="914211"/>
                  <a:r>
                    <a:rPr lang="en-US" sz="1100" dirty="0">
                      <a:gradFill>
                        <a:gsLst>
                          <a:gs pos="0">
                            <a:srgbClr val="FFFFFF"/>
                          </a:gs>
                          <a:gs pos="100000">
                            <a:srgbClr val="FFFFFF"/>
                          </a:gs>
                        </a:gsLst>
                        <a:lin ang="5400000" scaled="0"/>
                      </a:gradFill>
                      <a:latin typeface="Segoe"/>
                    </a:rPr>
                    <a:t>Source: </a:t>
                  </a:r>
                  <a:r>
                    <a:rPr lang="en-US" sz="1100" dirty="0">
                      <a:gradFill>
                        <a:gsLst>
                          <a:gs pos="0">
                            <a:srgbClr val="FFFFFF"/>
                          </a:gs>
                          <a:gs pos="100000">
                            <a:srgbClr val="FFFFFF"/>
                          </a:gs>
                        </a:gsLst>
                        <a:lin ang="5400000" scaled="0"/>
                      </a:gradFill>
                    </a:rPr>
                    <a:t>IDC Server Shipment Forecast, Dec 2010 (Converted from CY to Microsoft FY)</a:t>
                  </a:r>
                  <a:endParaRPr lang="en-US" sz="1100" dirty="0">
                    <a:gradFill>
                      <a:gsLst>
                        <a:gs pos="0">
                          <a:srgbClr val="FFFFFF"/>
                        </a:gs>
                        <a:gs pos="100000">
                          <a:srgbClr val="FFFFFF"/>
                        </a:gs>
                      </a:gsLst>
                      <a:lin ang="5400000" scaled="0"/>
                    </a:gradFill>
                    <a:latin typeface="Times New Roman"/>
                    <a:ea typeface="Times New Roman"/>
                  </a:endParaRPr>
                </a:p>
              </p:txBody>
            </p:sp>
            <p:sp>
              <p:nvSpPr>
                <p:cNvPr id="185" name="Rectangle 184"/>
                <p:cNvSpPr/>
                <p:nvPr/>
              </p:nvSpPr>
              <p:spPr bwMode="auto">
                <a:xfrm>
                  <a:off x="6146494" y="4469178"/>
                  <a:ext cx="5850661" cy="397096"/>
                </a:xfrm>
                <a:prstGeom prst="rect">
                  <a:avLst/>
                </a:prstGeom>
                <a:no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t" anchorCtr="0" compatLnSpc="1">
                  <a:prstTxWarp prst="textNoShape">
                    <a:avLst/>
                  </a:prstTxWarp>
                </a:bodyPr>
                <a:lstStyle/>
                <a:p>
                  <a:pPr algn="ctr" defTabSz="913947" fontAlgn="base">
                    <a:lnSpc>
                      <a:spcPts val="2600"/>
                    </a:lnSpc>
                    <a:spcBef>
                      <a:spcPct val="0"/>
                    </a:spcBef>
                    <a:spcAft>
                      <a:spcPct val="0"/>
                    </a:spcAft>
                  </a:pPr>
                  <a:r>
                    <a:rPr lang="en-US" sz="1800" kern="0" dirty="0">
                      <a:gradFill>
                        <a:gsLst>
                          <a:gs pos="26000">
                            <a:srgbClr val="FFFFFF"/>
                          </a:gs>
                          <a:gs pos="97000">
                            <a:srgbClr val="FFFFFF"/>
                          </a:gs>
                        </a:gsLst>
                        <a:lin ang="16200000" scaled="0"/>
                      </a:gradFill>
                      <a:ea typeface="Segoe UI" pitchFamily="34" charset="0"/>
                      <a:cs typeface="Segoe UI" pitchFamily="34" charset="0"/>
                    </a:rPr>
                    <a:t>MACHINE SHIPMENTS PROJECTED 2011 - 2014 </a:t>
                  </a:r>
                </a:p>
              </p:txBody>
            </p:sp>
          </p:grpSp>
          <p:sp>
            <p:nvSpPr>
              <p:cNvPr id="96" name="TextBox 95"/>
              <p:cNvSpPr txBox="1"/>
              <p:nvPr/>
            </p:nvSpPr>
            <p:spPr>
              <a:xfrm>
                <a:off x="6979534" y="5520132"/>
                <a:ext cx="852118" cy="230832"/>
              </a:xfrm>
              <a:prstGeom prst="rect">
                <a:avLst/>
              </a:prstGeom>
              <a:noFill/>
            </p:spPr>
            <p:txBody>
              <a:bodyPr wrap="square" lIns="0" tIns="0" rIns="0" bIns="0" rtlCol="0">
                <a:spAutoFit/>
              </a:bodyPr>
              <a:lstStyle/>
              <a:p>
                <a:pPr algn="ctr" defTabSz="914211"/>
                <a:r>
                  <a:rPr lang="en-US" sz="1500" dirty="0">
                    <a:gradFill>
                      <a:gsLst>
                        <a:gs pos="0">
                          <a:srgbClr val="FFFFFF"/>
                        </a:gs>
                        <a:gs pos="86000">
                          <a:srgbClr val="FFFFFF"/>
                        </a:gs>
                      </a:gsLst>
                      <a:lin ang="5400000" scaled="0"/>
                    </a:gradFill>
                  </a:rPr>
                  <a:t>7.7M</a:t>
                </a:r>
              </a:p>
            </p:txBody>
          </p:sp>
          <p:sp>
            <p:nvSpPr>
              <p:cNvPr id="97" name="TextBox 96"/>
              <p:cNvSpPr txBox="1"/>
              <p:nvPr/>
            </p:nvSpPr>
            <p:spPr>
              <a:xfrm>
                <a:off x="8226870" y="5316177"/>
                <a:ext cx="852118" cy="230832"/>
              </a:xfrm>
              <a:prstGeom prst="rect">
                <a:avLst/>
              </a:prstGeom>
              <a:noFill/>
            </p:spPr>
            <p:txBody>
              <a:bodyPr wrap="square" lIns="0" tIns="0" rIns="0" bIns="0" rtlCol="0">
                <a:spAutoFit/>
              </a:bodyPr>
              <a:lstStyle/>
              <a:p>
                <a:pPr algn="ctr" defTabSz="914211"/>
                <a:r>
                  <a:rPr lang="en-US" sz="1500" dirty="0">
                    <a:gradFill>
                      <a:gsLst>
                        <a:gs pos="0">
                          <a:srgbClr val="FFFFFF"/>
                        </a:gs>
                        <a:gs pos="86000">
                          <a:srgbClr val="FFFFFF"/>
                        </a:gs>
                      </a:gsLst>
                      <a:lin ang="5400000" scaled="0"/>
                    </a:gradFill>
                  </a:rPr>
                  <a:t>8.2M</a:t>
                </a:r>
              </a:p>
            </p:txBody>
          </p:sp>
          <p:sp>
            <p:nvSpPr>
              <p:cNvPr id="98" name="TextBox 97"/>
              <p:cNvSpPr txBox="1"/>
              <p:nvPr/>
            </p:nvSpPr>
            <p:spPr>
              <a:xfrm>
                <a:off x="9464279" y="5088276"/>
                <a:ext cx="852118" cy="230832"/>
              </a:xfrm>
              <a:prstGeom prst="rect">
                <a:avLst/>
              </a:prstGeom>
              <a:noFill/>
            </p:spPr>
            <p:txBody>
              <a:bodyPr wrap="square" lIns="0" tIns="0" rIns="0" bIns="0" rtlCol="0">
                <a:spAutoFit/>
              </a:bodyPr>
              <a:lstStyle/>
              <a:p>
                <a:pPr algn="ctr" defTabSz="914211"/>
                <a:r>
                  <a:rPr lang="en-US" sz="1500" dirty="0">
                    <a:gradFill>
                      <a:gsLst>
                        <a:gs pos="0">
                          <a:srgbClr val="FFFFFF"/>
                        </a:gs>
                        <a:gs pos="86000">
                          <a:srgbClr val="FFFFFF"/>
                        </a:gs>
                      </a:gsLst>
                      <a:lin ang="5400000" scaled="0"/>
                    </a:gradFill>
                  </a:rPr>
                  <a:t>8.6M</a:t>
                </a:r>
              </a:p>
            </p:txBody>
          </p:sp>
          <p:sp>
            <p:nvSpPr>
              <p:cNvPr id="99" name="TextBox 98"/>
              <p:cNvSpPr txBox="1"/>
              <p:nvPr/>
            </p:nvSpPr>
            <p:spPr>
              <a:xfrm>
                <a:off x="10491943" y="5000922"/>
                <a:ext cx="852118" cy="230832"/>
              </a:xfrm>
              <a:prstGeom prst="rect">
                <a:avLst/>
              </a:prstGeom>
              <a:noFill/>
            </p:spPr>
            <p:txBody>
              <a:bodyPr wrap="square" lIns="0" tIns="0" rIns="0" bIns="0" rtlCol="0">
                <a:spAutoFit/>
              </a:bodyPr>
              <a:lstStyle/>
              <a:p>
                <a:pPr algn="ctr" defTabSz="914211"/>
                <a:r>
                  <a:rPr lang="en-US" sz="1500" dirty="0">
                    <a:gradFill>
                      <a:gsLst>
                        <a:gs pos="0">
                          <a:srgbClr val="FFFFFF"/>
                        </a:gs>
                        <a:gs pos="86000">
                          <a:srgbClr val="FFFFFF"/>
                        </a:gs>
                      </a:gsLst>
                      <a:lin ang="5400000" scaled="0"/>
                    </a:gradFill>
                  </a:rPr>
                  <a:t>9.0M</a:t>
                </a:r>
              </a:p>
            </p:txBody>
          </p:sp>
        </p:grpSp>
        <p:graphicFrame>
          <p:nvGraphicFramePr>
            <p:cNvPr id="105" name="Chart 104"/>
            <p:cNvGraphicFramePr/>
            <p:nvPr>
              <p:extLst>
                <p:ext uri="{D42A27DB-BD31-4B8C-83A1-F6EECF244321}">
                  <p14:modId xmlns:p14="http://schemas.microsoft.com/office/powerpoint/2010/main" val="2079340560"/>
                </p:ext>
              </p:extLst>
            </p:nvPr>
          </p:nvGraphicFramePr>
          <p:xfrm>
            <a:off x="6336674" y="4911687"/>
            <a:ext cx="5470300" cy="1630187"/>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32" name="Group 31"/>
          <p:cNvGrpSpPr/>
          <p:nvPr/>
        </p:nvGrpSpPr>
        <p:grpSpPr>
          <a:xfrm>
            <a:off x="156657" y="4442611"/>
            <a:ext cx="5885386" cy="2280324"/>
            <a:chOff x="156656" y="4442609"/>
            <a:chExt cx="5885385" cy="2280324"/>
          </a:xfrm>
        </p:grpSpPr>
        <p:sp>
          <p:nvSpPr>
            <p:cNvPr id="121" name="Rectangle 120"/>
            <p:cNvSpPr/>
            <p:nvPr/>
          </p:nvSpPr>
          <p:spPr bwMode="auto">
            <a:xfrm flipH="1">
              <a:off x="156656" y="4442609"/>
              <a:ext cx="5885385" cy="2280324"/>
            </a:xfrm>
            <a:prstGeom prst="rect">
              <a:avLst/>
            </a:prstGeom>
            <a:solidFill>
              <a:srgbClr val="000000"/>
            </a:solidFill>
            <a:ln w="9525">
              <a:solidFill>
                <a:schemeClr val="tx1">
                  <a:lumMod val="75000"/>
                </a:schemeClr>
              </a:solidFill>
            </a:ln>
          </p:spPr>
          <p:txBody>
            <a:bodyPr wrap="square" anchor="ctr">
              <a:noAutofit/>
            </a:bodyPr>
            <a:lstStyle/>
            <a:p>
              <a:pPr algn="ctr" defTabSz="914211">
                <a:lnSpc>
                  <a:spcPts val="3399"/>
                </a:lnSpc>
              </a:pPr>
              <a:endParaRPr lang="en-US" sz="3100" b="1" dirty="0">
                <a:solidFill>
                  <a:srgbClr val="FFFFFF"/>
                </a:solidFill>
              </a:endParaRPr>
            </a:p>
          </p:txBody>
        </p:sp>
        <p:graphicFrame>
          <p:nvGraphicFramePr>
            <p:cNvPr id="161" name="Chart 160"/>
            <p:cNvGraphicFramePr/>
            <p:nvPr>
              <p:extLst>
                <p:ext uri="{D42A27DB-BD31-4B8C-83A1-F6EECF244321}">
                  <p14:modId xmlns:p14="http://schemas.microsoft.com/office/powerpoint/2010/main" val="50889434"/>
                </p:ext>
              </p:extLst>
            </p:nvPr>
          </p:nvGraphicFramePr>
          <p:xfrm>
            <a:off x="497629" y="4866274"/>
            <a:ext cx="3975220" cy="1653732"/>
          </p:xfrm>
          <a:graphic>
            <a:graphicData uri="http://schemas.openxmlformats.org/drawingml/2006/chart">
              <c:chart xmlns:c="http://schemas.openxmlformats.org/drawingml/2006/chart" xmlns:r="http://schemas.openxmlformats.org/officeDocument/2006/relationships" r:id="rId6"/>
            </a:graphicData>
          </a:graphic>
        </p:graphicFrame>
        <p:sp>
          <p:nvSpPr>
            <p:cNvPr id="167" name="Rectangle 166"/>
            <p:cNvSpPr/>
            <p:nvPr/>
          </p:nvSpPr>
          <p:spPr bwMode="auto">
            <a:xfrm>
              <a:off x="174016" y="4492928"/>
              <a:ext cx="5850661" cy="397096"/>
            </a:xfrm>
            <a:prstGeom prst="rect">
              <a:avLst/>
            </a:prstGeom>
            <a:no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t" anchorCtr="0" compatLnSpc="1">
              <a:prstTxWarp prst="textNoShape">
                <a:avLst/>
              </a:prstTxWarp>
            </a:bodyPr>
            <a:lstStyle/>
            <a:p>
              <a:pPr algn="ctr" defTabSz="913947" fontAlgn="base">
                <a:lnSpc>
                  <a:spcPts val="2600"/>
                </a:lnSpc>
                <a:spcBef>
                  <a:spcPct val="0"/>
                </a:spcBef>
                <a:spcAft>
                  <a:spcPct val="0"/>
                </a:spcAft>
              </a:pPr>
              <a:r>
                <a:rPr lang="en-US" sz="1800" kern="0" dirty="0">
                  <a:gradFill>
                    <a:gsLst>
                      <a:gs pos="26000">
                        <a:srgbClr val="FFFFFF"/>
                      </a:gs>
                      <a:gs pos="97000">
                        <a:srgbClr val="FFFFFF"/>
                      </a:gs>
                    </a:gsLst>
                    <a:lin ang="16200000" scaled="0"/>
                  </a:gradFill>
                  <a:ea typeface="Segoe UI" pitchFamily="34" charset="0"/>
                  <a:cs typeface="Segoe UI" pitchFamily="34" charset="0"/>
                </a:rPr>
                <a:t>INSTALL BASE MACHINE INSTANCE</a:t>
              </a:r>
            </a:p>
          </p:txBody>
        </p:sp>
        <p:sp>
          <p:nvSpPr>
            <p:cNvPr id="168" name="Rectangle 167"/>
            <p:cNvSpPr/>
            <p:nvPr/>
          </p:nvSpPr>
          <p:spPr>
            <a:xfrm flipH="1">
              <a:off x="263122" y="6543756"/>
              <a:ext cx="2260216" cy="169277"/>
            </a:xfrm>
            <a:prstGeom prst="rect">
              <a:avLst/>
            </a:prstGeom>
          </p:spPr>
          <p:txBody>
            <a:bodyPr wrap="square" lIns="0" tIns="0" rIns="0" bIns="0">
              <a:spAutoFit/>
            </a:bodyPr>
            <a:lstStyle/>
            <a:p>
              <a:pPr defTabSz="914211"/>
              <a:r>
                <a:rPr lang="en-US" sz="1100" dirty="0">
                  <a:gradFill>
                    <a:gsLst>
                      <a:gs pos="0">
                        <a:srgbClr val="FFFFFF"/>
                      </a:gs>
                      <a:gs pos="100000">
                        <a:srgbClr val="FFFFFF"/>
                      </a:gs>
                    </a:gsLst>
                    <a:lin ang="5400000" scaled="0"/>
                  </a:gradFill>
                </a:rPr>
                <a:t>Source: Microsoft</a:t>
              </a:r>
            </a:p>
          </p:txBody>
        </p:sp>
        <p:grpSp>
          <p:nvGrpSpPr>
            <p:cNvPr id="169" name="Group 168"/>
            <p:cNvGrpSpPr/>
            <p:nvPr/>
          </p:nvGrpSpPr>
          <p:grpSpPr>
            <a:xfrm>
              <a:off x="3987247" y="5390494"/>
              <a:ext cx="2001805" cy="526308"/>
              <a:chOff x="759981" y="6189642"/>
              <a:chExt cx="2001805" cy="526308"/>
            </a:xfrm>
          </p:grpSpPr>
          <p:sp>
            <p:nvSpPr>
              <p:cNvPr id="173" name="Rectangle 172"/>
              <p:cNvSpPr/>
              <p:nvPr/>
            </p:nvSpPr>
            <p:spPr>
              <a:xfrm>
                <a:off x="831805" y="6189642"/>
                <a:ext cx="1779239" cy="261610"/>
              </a:xfrm>
              <a:prstGeom prst="rect">
                <a:avLst/>
              </a:prstGeom>
            </p:spPr>
            <p:txBody>
              <a:bodyPr wrap="square">
                <a:spAutoFit/>
              </a:bodyPr>
              <a:lstStyle/>
              <a:p>
                <a:pPr defTabSz="914211"/>
                <a:r>
                  <a:rPr lang="en-US" sz="1100" dirty="0">
                    <a:solidFill>
                      <a:srgbClr val="FFFFFF"/>
                    </a:solidFill>
                  </a:rPr>
                  <a:t>Servers (FY11)</a:t>
                </a:r>
              </a:p>
            </p:txBody>
          </p:sp>
          <p:sp>
            <p:nvSpPr>
              <p:cNvPr id="174" name="Rectangle 173"/>
              <p:cNvSpPr/>
              <p:nvPr/>
            </p:nvSpPr>
            <p:spPr bwMode="auto">
              <a:xfrm>
                <a:off x="759981" y="6264500"/>
                <a:ext cx="91440" cy="91440"/>
              </a:xfrm>
              <a:prstGeom prst="rect">
                <a:avLst/>
              </a:prstGeom>
              <a:solidFill>
                <a:srgbClr val="00B0F0"/>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47"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75" name="Rectangle 174"/>
              <p:cNvSpPr/>
              <p:nvPr/>
            </p:nvSpPr>
            <p:spPr>
              <a:xfrm>
                <a:off x="831805" y="6454340"/>
                <a:ext cx="1929981" cy="261610"/>
              </a:xfrm>
              <a:prstGeom prst="rect">
                <a:avLst/>
              </a:prstGeom>
            </p:spPr>
            <p:txBody>
              <a:bodyPr wrap="square">
                <a:spAutoFit/>
              </a:bodyPr>
              <a:lstStyle/>
              <a:p>
                <a:pPr defTabSz="914211"/>
                <a:r>
                  <a:rPr lang="en-US" sz="1100" dirty="0">
                    <a:solidFill>
                      <a:srgbClr val="FFFFFF"/>
                    </a:solidFill>
                  </a:rPr>
                  <a:t>Virtualized Servers (FY11)</a:t>
                </a:r>
              </a:p>
            </p:txBody>
          </p:sp>
          <p:sp>
            <p:nvSpPr>
              <p:cNvPr id="176" name="Rectangle 175"/>
              <p:cNvSpPr/>
              <p:nvPr/>
            </p:nvSpPr>
            <p:spPr bwMode="auto">
              <a:xfrm>
                <a:off x="759981" y="6527793"/>
                <a:ext cx="91440" cy="91440"/>
              </a:xfrm>
              <a:prstGeom prst="rect">
                <a:avLst/>
              </a:prstGeom>
              <a:solidFill>
                <a:srgbClr val="92D050"/>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47" fontAlgn="base">
                  <a:spcBef>
                    <a:spcPct val="0"/>
                  </a:spcBef>
                  <a:spcAft>
                    <a:spcPct val="0"/>
                  </a:spcAft>
                </a:pPr>
                <a:endParaRPr lang="en-US" sz="1500" dirty="0">
                  <a:gradFill>
                    <a:gsLst>
                      <a:gs pos="0">
                        <a:srgbClr val="FFFFFF"/>
                      </a:gs>
                      <a:gs pos="100000">
                        <a:srgbClr val="FFFFFF"/>
                      </a:gs>
                    </a:gsLst>
                    <a:lin ang="5400000" scaled="0"/>
                  </a:gradFill>
                </a:endParaRPr>
              </a:p>
            </p:txBody>
          </p:sp>
        </p:grpSp>
        <p:grpSp>
          <p:nvGrpSpPr>
            <p:cNvPr id="74" name="Group 73"/>
            <p:cNvGrpSpPr/>
            <p:nvPr/>
          </p:nvGrpSpPr>
          <p:grpSpPr>
            <a:xfrm>
              <a:off x="861584" y="5037148"/>
              <a:ext cx="45720" cy="1236805"/>
              <a:chOff x="6629763" y="2745354"/>
              <a:chExt cx="45720" cy="1236805"/>
            </a:xfrm>
          </p:grpSpPr>
          <p:cxnSp>
            <p:nvCxnSpPr>
              <p:cNvPr id="75" name="Straight Connector 74"/>
              <p:cNvCxnSpPr/>
              <p:nvPr/>
            </p:nvCxnSpPr>
            <p:spPr>
              <a:xfrm rot="5400000">
                <a:off x="6652623" y="3547030"/>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652623" y="3134762"/>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6652623" y="2722494"/>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652623" y="3959299"/>
                <a:ext cx="0" cy="45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4" name="Group 103"/>
            <p:cNvGrpSpPr/>
            <p:nvPr/>
          </p:nvGrpSpPr>
          <p:grpSpPr>
            <a:xfrm>
              <a:off x="1462087" y="5225398"/>
              <a:ext cx="2329786" cy="230832"/>
              <a:chOff x="1540972" y="2624702"/>
              <a:chExt cx="2522526" cy="230832"/>
            </a:xfrm>
          </p:grpSpPr>
          <p:sp>
            <p:nvSpPr>
              <p:cNvPr id="107" name="TextBox 106"/>
              <p:cNvSpPr txBox="1"/>
              <p:nvPr/>
            </p:nvSpPr>
            <p:spPr>
              <a:xfrm>
                <a:off x="1540972" y="2624702"/>
                <a:ext cx="950505" cy="230832"/>
              </a:xfrm>
              <a:prstGeom prst="rect">
                <a:avLst/>
              </a:prstGeom>
              <a:noFill/>
            </p:spPr>
            <p:txBody>
              <a:bodyPr wrap="square" lIns="0" tIns="0" rIns="0" bIns="0" rtlCol="0">
                <a:spAutoFit/>
              </a:bodyPr>
              <a:lstStyle/>
              <a:p>
                <a:pPr algn="ctr" defTabSz="914211"/>
                <a:r>
                  <a:rPr lang="en-US" sz="1500" dirty="0">
                    <a:gradFill>
                      <a:gsLst>
                        <a:gs pos="0">
                          <a:srgbClr val="FFFFFF"/>
                        </a:gs>
                        <a:gs pos="86000">
                          <a:srgbClr val="FFFFFF"/>
                        </a:gs>
                      </a:gsLst>
                      <a:lin ang="5400000" scaled="0"/>
                    </a:gradFill>
                  </a:rPr>
                  <a:t>28.2M</a:t>
                </a:r>
              </a:p>
            </p:txBody>
          </p:sp>
          <p:sp>
            <p:nvSpPr>
              <p:cNvPr id="108" name="TextBox 107"/>
              <p:cNvSpPr txBox="1"/>
              <p:nvPr/>
            </p:nvSpPr>
            <p:spPr>
              <a:xfrm>
                <a:off x="3082343" y="2624702"/>
                <a:ext cx="981155" cy="230832"/>
              </a:xfrm>
              <a:prstGeom prst="rect">
                <a:avLst/>
              </a:prstGeom>
              <a:noFill/>
            </p:spPr>
            <p:txBody>
              <a:bodyPr wrap="square" lIns="0" tIns="0" rIns="0" bIns="0" rtlCol="0">
                <a:spAutoFit/>
              </a:bodyPr>
              <a:lstStyle/>
              <a:p>
                <a:pPr algn="ctr" defTabSz="914211"/>
                <a:r>
                  <a:rPr lang="en-US" sz="1500" dirty="0">
                    <a:gradFill>
                      <a:gsLst>
                        <a:gs pos="0">
                          <a:srgbClr val="FFFFFF"/>
                        </a:gs>
                        <a:gs pos="86000">
                          <a:srgbClr val="FFFFFF"/>
                        </a:gs>
                      </a:gsLst>
                      <a:lin ang="5400000" scaled="0"/>
                    </a:gradFill>
                  </a:rPr>
                  <a:t>27.6M</a:t>
                </a:r>
              </a:p>
            </p:txBody>
          </p:sp>
        </p:grpSp>
      </p:grpSp>
      <p:sp>
        <p:nvSpPr>
          <p:cNvPr id="88" name="Rectangle 87"/>
          <p:cNvSpPr/>
          <p:nvPr/>
        </p:nvSpPr>
        <p:spPr bwMode="auto">
          <a:xfrm>
            <a:off x="590550" y="979343"/>
            <a:ext cx="10963275" cy="967740"/>
          </a:xfrm>
          <a:prstGeom prst="rect">
            <a:avLst/>
          </a:prstGeom>
          <a:gradFill flip="none" rotWithShape="1">
            <a:gsLst>
              <a:gs pos="0">
                <a:schemeClr val="tx1">
                  <a:alpha val="0"/>
                </a:schemeClr>
              </a:gs>
              <a:gs pos="10000">
                <a:schemeClr val="tx1">
                  <a:alpha val="20000"/>
                </a:schemeClr>
              </a:gs>
              <a:gs pos="50000">
                <a:schemeClr val="tx1">
                  <a:alpha val="40000"/>
                </a:schemeClr>
              </a:gs>
              <a:gs pos="90000">
                <a:schemeClr val="tx1">
                  <a:alpha val="50000"/>
                </a:schemeClr>
              </a:gs>
              <a:gs pos="100000">
                <a:schemeClr val="tx1"/>
              </a:gs>
            </a:gsLst>
            <a:lin ang="0" scaled="1"/>
            <a:tileRect/>
          </a:gradFill>
          <a:ln w="19050">
            <a:gradFill flip="none" rotWithShape="1">
              <a:gsLst>
                <a:gs pos="0">
                  <a:schemeClr val="accent5">
                    <a:lumMod val="75000"/>
                  </a:schemeClr>
                </a:gs>
                <a:gs pos="2000">
                  <a:schemeClr val="accent1">
                    <a:tint val="44500"/>
                    <a:satMod val="160000"/>
                    <a:alpha val="0"/>
                  </a:schemeClr>
                </a:gs>
                <a:gs pos="98000">
                  <a:schemeClr val="accent1">
                    <a:tint val="44500"/>
                    <a:satMod val="160000"/>
                    <a:alpha val="0"/>
                  </a:schemeClr>
                </a:gs>
                <a:gs pos="100000">
                  <a:schemeClr val="accent5">
                    <a:lumMod val="75000"/>
                  </a:schemeClr>
                </a:gs>
              </a:gsLst>
              <a:lin ang="5400000" scaled="1"/>
              <a:tileRect/>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smtClean="0">
              <a:solidFill>
                <a:schemeClr val="tx1">
                  <a:alpha val="99000"/>
                </a:schemeClr>
              </a:solidFill>
            </a:endParaRPr>
          </a:p>
        </p:txBody>
      </p:sp>
      <p:grpSp>
        <p:nvGrpSpPr>
          <p:cNvPr id="89" name="Group 88"/>
          <p:cNvGrpSpPr/>
          <p:nvPr/>
        </p:nvGrpSpPr>
        <p:grpSpPr>
          <a:xfrm>
            <a:off x="642073" y="1031848"/>
            <a:ext cx="3906100" cy="581083"/>
            <a:chOff x="205046" y="1693751"/>
            <a:chExt cx="3906100" cy="581083"/>
          </a:xfrm>
        </p:grpSpPr>
        <p:sp>
          <p:nvSpPr>
            <p:cNvPr id="92" name="Right Arrow 91"/>
            <p:cNvSpPr/>
            <p:nvPr/>
          </p:nvSpPr>
          <p:spPr bwMode="auto">
            <a:xfrm>
              <a:off x="1907702" y="1693751"/>
              <a:ext cx="1818198" cy="548640"/>
            </a:xfrm>
            <a:prstGeom prst="rightArrow">
              <a:avLst>
                <a:gd name="adj1" fmla="val 70253"/>
                <a:gd name="adj2" fmla="val 50000"/>
              </a:avLst>
            </a:prstGeom>
            <a:gradFill flip="none" rotWithShape="1">
              <a:gsLst>
                <a:gs pos="14000">
                  <a:schemeClr val="tx1">
                    <a:shade val="30000"/>
                    <a:satMod val="115000"/>
                    <a:alpha val="0"/>
                  </a:schemeClr>
                </a:gs>
                <a:gs pos="60000">
                  <a:schemeClr val="bg1">
                    <a:lumMod val="85000"/>
                    <a:lumOff val="15000"/>
                  </a:schemeClr>
                </a:gs>
                <a:gs pos="100000">
                  <a:schemeClr val="bg1">
                    <a:lumMod val="52000"/>
                    <a:lumOff val="48000"/>
                  </a:schemeClr>
                </a:gs>
              </a:gsLst>
              <a:lin ang="0" scaled="1"/>
              <a:tileRect/>
            </a:gra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93" name="Rectangle 92"/>
            <p:cNvSpPr/>
            <p:nvPr/>
          </p:nvSpPr>
          <p:spPr>
            <a:xfrm>
              <a:off x="205046" y="1827494"/>
              <a:ext cx="3906100" cy="447340"/>
            </a:xfrm>
            <a:prstGeom prst="rect">
              <a:avLst/>
            </a:prstGeom>
          </p:spPr>
          <p:txBody>
            <a:bodyPr wrap="square" lIns="121895" tIns="60947" rIns="121895" bIns="60947">
              <a:spAutoFit/>
            </a:bodyPr>
            <a:lstStyle/>
            <a:p>
              <a:pPr algn="ctr" defTabSz="1218717" eaLnBrk="0" hangingPunct="0">
                <a:lnSpc>
                  <a:spcPts val="2400"/>
                </a:lnSpc>
              </a:pPr>
              <a:r>
                <a:rPr lang="en-US" sz="3200" kern="0" spc="300" dirty="0" smtClean="0">
                  <a:gradFill>
                    <a:gsLst>
                      <a:gs pos="26000">
                        <a:srgbClr val="FFFFFF"/>
                      </a:gs>
                      <a:gs pos="97000">
                        <a:srgbClr val="FFFFFF"/>
                      </a:gs>
                    </a:gsLst>
                    <a:lin ang="16200000" scaled="0"/>
                  </a:gradFill>
                  <a:ea typeface="Segoe UI" pitchFamily="34" charset="0"/>
                  <a:cs typeface="Segoe UI" pitchFamily="34" charset="0"/>
                </a:rPr>
                <a:t>Traditional</a:t>
              </a:r>
              <a:endParaRPr lang="en-US" sz="3200" kern="0" spc="300" dirty="0">
                <a:gradFill>
                  <a:gsLst>
                    <a:gs pos="26000">
                      <a:srgbClr val="FFFFFF"/>
                    </a:gs>
                    <a:gs pos="97000">
                      <a:srgbClr val="FFFFFF"/>
                    </a:gs>
                  </a:gsLst>
                  <a:lin ang="16200000" scaled="0"/>
                </a:gradFill>
                <a:ea typeface="Segoe UI" pitchFamily="34" charset="0"/>
                <a:cs typeface="Segoe UI" pitchFamily="34" charset="0"/>
              </a:endParaRPr>
            </a:p>
          </p:txBody>
        </p:sp>
      </p:grpSp>
      <p:grpSp>
        <p:nvGrpSpPr>
          <p:cNvPr id="94" name="Group 93"/>
          <p:cNvGrpSpPr/>
          <p:nvPr/>
        </p:nvGrpSpPr>
        <p:grpSpPr>
          <a:xfrm>
            <a:off x="4215574" y="1031848"/>
            <a:ext cx="3906100" cy="581083"/>
            <a:chOff x="309221" y="1693751"/>
            <a:chExt cx="3906100" cy="581083"/>
          </a:xfrm>
        </p:grpSpPr>
        <p:sp>
          <p:nvSpPr>
            <p:cNvPr id="100" name="Right Arrow 99"/>
            <p:cNvSpPr/>
            <p:nvPr/>
          </p:nvSpPr>
          <p:spPr bwMode="auto">
            <a:xfrm>
              <a:off x="2312309" y="1693751"/>
              <a:ext cx="1818198" cy="548640"/>
            </a:xfrm>
            <a:prstGeom prst="rightArrow">
              <a:avLst>
                <a:gd name="adj1" fmla="val 70253"/>
                <a:gd name="adj2" fmla="val 50000"/>
              </a:avLst>
            </a:prstGeom>
            <a:gradFill flip="none" rotWithShape="1">
              <a:gsLst>
                <a:gs pos="14000">
                  <a:schemeClr val="tx1">
                    <a:shade val="30000"/>
                    <a:satMod val="115000"/>
                    <a:alpha val="0"/>
                  </a:schemeClr>
                </a:gs>
                <a:gs pos="60000">
                  <a:schemeClr val="bg1">
                    <a:lumMod val="85000"/>
                    <a:lumOff val="15000"/>
                  </a:schemeClr>
                </a:gs>
                <a:gs pos="100000">
                  <a:schemeClr val="bg1">
                    <a:lumMod val="52000"/>
                    <a:lumOff val="48000"/>
                  </a:schemeClr>
                </a:gs>
              </a:gsLst>
              <a:lin ang="0" scaled="1"/>
              <a:tileRect/>
            </a:gra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01" name="Rectangle 100"/>
            <p:cNvSpPr/>
            <p:nvPr/>
          </p:nvSpPr>
          <p:spPr>
            <a:xfrm>
              <a:off x="309221" y="1827494"/>
              <a:ext cx="3906100" cy="447340"/>
            </a:xfrm>
            <a:prstGeom prst="rect">
              <a:avLst/>
            </a:prstGeom>
          </p:spPr>
          <p:txBody>
            <a:bodyPr wrap="square" lIns="121895" tIns="60947" rIns="121895" bIns="60947">
              <a:spAutoFit/>
            </a:bodyPr>
            <a:lstStyle/>
            <a:p>
              <a:pPr algn="ctr" defTabSz="1218717" eaLnBrk="0" hangingPunct="0">
                <a:lnSpc>
                  <a:spcPts val="2400"/>
                </a:lnSpc>
              </a:pPr>
              <a:r>
                <a:rPr lang="en-US" sz="3200" kern="0" spc="300" dirty="0" smtClean="0">
                  <a:gradFill>
                    <a:gsLst>
                      <a:gs pos="26000">
                        <a:srgbClr val="FFFFFF"/>
                      </a:gs>
                      <a:gs pos="97000">
                        <a:srgbClr val="FFFFFF"/>
                      </a:gs>
                    </a:gsLst>
                    <a:lin ang="16200000" scaled="0"/>
                  </a:gradFill>
                  <a:ea typeface="Segoe UI" pitchFamily="34" charset="0"/>
                  <a:cs typeface="Segoe UI" pitchFamily="34" charset="0"/>
                </a:rPr>
                <a:t>Virtualized</a:t>
              </a:r>
              <a:endParaRPr lang="en-US" sz="3200" kern="0" spc="300" dirty="0">
                <a:gradFill>
                  <a:gsLst>
                    <a:gs pos="26000">
                      <a:srgbClr val="FFFFFF"/>
                    </a:gs>
                    <a:gs pos="97000">
                      <a:srgbClr val="FFFFFF"/>
                    </a:gs>
                  </a:gsLst>
                  <a:lin ang="16200000" scaled="0"/>
                </a:gradFill>
                <a:ea typeface="Segoe UI" pitchFamily="34" charset="0"/>
                <a:cs typeface="Segoe UI" pitchFamily="34" charset="0"/>
              </a:endParaRPr>
            </a:p>
          </p:txBody>
        </p:sp>
      </p:grpSp>
      <p:grpSp>
        <p:nvGrpSpPr>
          <p:cNvPr id="102" name="Group 101"/>
          <p:cNvGrpSpPr/>
          <p:nvPr/>
        </p:nvGrpSpPr>
        <p:grpSpPr>
          <a:xfrm>
            <a:off x="7437961" y="1031848"/>
            <a:ext cx="3906100" cy="836655"/>
            <a:chOff x="7437961" y="1233714"/>
            <a:chExt cx="3906100" cy="836654"/>
          </a:xfrm>
        </p:grpSpPr>
        <p:grpSp>
          <p:nvGrpSpPr>
            <p:cNvPr id="103" name="Group 102"/>
            <p:cNvGrpSpPr/>
            <p:nvPr/>
          </p:nvGrpSpPr>
          <p:grpSpPr>
            <a:xfrm>
              <a:off x="7437961" y="1233714"/>
              <a:ext cx="3906100" cy="581084"/>
              <a:chOff x="370596" y="1693751"/>
              <a:chExt cx="3906100" cy="581084"/>
            </a:xfrm>
          </p:grpSpPr>
          <p:sp>
            <p:nvSpPr>
              <p:cNvPr id="112" name="Right Arrow 111"/>
              <p:cNvSpPr/>
              <p:nvPr/>
            </p:nvSpPr>
            <p:spPr bwMode="auto">
              <a:xfrm>
                <a:off x="1749589" y="1693751"/>
                <a:ext cx="1818198" cy="548640"/>
              </a:xfrm>
              <a:prstGeom prst="rightArrow">
                <a:avLst>
                  <a:gd name="adj1" fmla="val 70253"/>
                  <a:gd name="adj2" fmla="val 50000"/>
                </a:avLst>
              </a:prstGeom>
              <a:gradFill flip="none" rotWithShape="1">
                <a:gsLst>
                  <a:gs pos="14000">
                    <a:schemeClr val="tx1">
                      <a:shade val="30000"/>
                      <a:satMod val="115000"/>
                      <a:alpha val="0"/>
                    </a:schemeClr>
                  </a:gs>
                  <a:gs pos="60000">
                    <a:schemeClr val="bg1">
                      <a:lumMod val="85000"/>
                      <a:lumOff val="15000"/>
                    </a:schemeClr>
                  </a:gs>
                  <a:gs pos="100000">
                    <a:schemeClr val="bg1">
                      <a:lumMod val="52000"/>
                      <a:lumOff val="48000"/>
                    </a:schemeClr>
                  </a:gs>
                </a:gsLst>
                <a:lin ang="0" scaled="1"/>
                <a:tileRect/>
              </a:gra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13" name="Rectangle 112"/>
              <p:cNvSpPr/>
              <p:nvPr/>
            </p:nvSpPr>
            <p:spPr>
              <a:xfrm>
                <a:off x="370596" y="1827496"/>
                <a:ext cx="3906100" cy="447339"/>
              </a:xfrm>
              <a:prstGeom prst="rect">
                <a:avLst/>
              </a:prstGeom>
            </p:spPr>
            <p:txBody>
              <a:bodyPr wrap="square" lIns="121895" tIns="60947" rIns="121895" bIns="60947">
                <a:spAutoFit/>
              </a:bodyPr>
              <a:lstStyle/>
              <a:p>
                <a:pPr algn="ctr" defTabSz="1218717" eaLnBrk="0" hangingPunct="0">
                  <a:lnSpc>
                    <a:spcPts val="2400"/>
                  </a:lnSpc>
                </a:pPr>
                <a:r>
                  <a:rPr lang="en-US" sz="3200" kern="0" spc="300" dirty="0" smtClean="0">
                    <a:gradFill>
                      <a:gsLst>
                        <a:gs pos="26000">
                          <a:srgbClr val="FFFFFF"/>
                        </a:gs>
                        <a:gs pos="97000">
                          <a:srgbClr val="FFFFFF"/>
                        </a:gs>
                      </a:gsLst>
                      <a:lin ang="16200000" scaled="0"/>
                    </a:gradFill>
                    <a:ea typeface="Segoe UI" pitchFamily="34" charset="0"/>
                    <a:cs typeface="Segoe UI" pitchFamily="34" charset="0"/>
                  </a:rPr>
                  <a:t>Cloud</a:t>
                </a:r>
                <a:endParaRPr lang="en-US" sz="3200" kern="0" spc="300" dirty="0">
                  <a:gradFill>
                    <a:gsLst>
                      <a:gs pos="26000">
                        <a:srgbClr val="FFFFFF"/>
                      </a:gs>
                      <a:gs pos="97000">
                        <a:srgbClr val="FFFFFF"/>
                      </a:gs>
                    </a:gsLst>
                    <a:lin ang="16200000" scaled="0"/>
                  </a:gradFill>
                  <a:ea typeface="Segoe UI" pitchFamily="34" charset="0"/>
                  <a:cs typeface="Segoe UI" pitchFamily="34" charset="0"/>
                </a:endParaRPr>
              </a:p>
            </p:txBody>
          </p:sp>
        </p:grpSp>
        <p:grpSp>
          <p:nvGrpSpPr>
            <p:cNvPr id="106" name="Group 105"/>
            <p:cNvGrpSpPr/>
            <p:nvPr/>
          </p:nvGrpSpPr>
          <p:grpSpPr>
            <a:xfrm>
              <a:off x="8450313" y="1670258"/>
              <a:ext cx="1935064" cy="400110"/>
              <a:chOff x="9040851" y="-746703"/>
              <a:chExt cx="1935064" cy="400110"/>
            </a:xfrm>
          </p:grpSpPr>
          <p:sp>
            <p:nvSpPr>
              <p:cNvPr id="109" name="Rectangle 108"/>
              <p:cNvSpPr/>
              <p:nvPr/>
            </p:nvSpPr>
            <p:spPr>
              <a:xfrm>
                <a:off x="9040851" y="-746703"/>
                <a:ext cx="982961" cy="400110"/>
              </a:xfrm>
              <a:prstGeom prst="rect">
                <a:avLst/>
              </a:prstGeom>
            </p:spPr>
            <p:txBody>
              <a:bodyPr wrap="none">
                <a:spAutoFit/>
              </a:bodyPr>
              <a:lstStyle/>
              <a:p>
                <a:pPr algn="ctr"/>
                <a:r>
                  <a:rPr lang="en-US" sz="2000" dirty="0" smtClean="0">
                    <a:gradFill>
                      <a:gsLst>
                        <a:gs pos="0">
                          <a:srgbClr val="FFFFFF"/>
                        </a:gs>
                        <a:gs pos="100000">
                          <a:srgbClr val="FFFFFF"/>
                        </a:gs>
                      </a:gsLst>
                      <a:lin ang="5400000" scaled="0"/>
                    </a:gradFill>
                  </a:rPr>
                  <a:t>Private</a:t>
                </a:r>
                <a:endParaRPr lang="en-US" sz="2000" dirty="0"/>
              </a:p>
            </p:txBody>
          </p:sp>
          <p:sp>
            <p:nvSpPr>
              <p:cNvPr id="110" name="Rectangle 109"/>
              <p:cNvSpPr/>
              <p:nvPr/>
            </p:nvSpPr>
            <p:spPr>
              <a:xfrm>
                <a:off x="10020204" y="-746703"/>
                <a:ext cx="955711" cy="400110"/>
              </a:xfrm>
              <a:prstGeom prst="rect">
                <a:avLst/>
              </a:prstGeom>
            </p:spPr>
            <p:txBody>
              <a:bodyPr wrap="none">
                <a:spAutoFit/>
              </a:bodyPr>
              <a:lstStyle/>
              <a:p>
                <a:pPr algn="ctr"/>
                <a:r>
                  <a:rPr lang="en-US" sz="2000" dirty="0" smtClean="0">
                    <a:gradFill>
                      <a:gsLst>
                        <a:gs pos="0">
                          <a:srgbClr val="FFFFFF"/>
                        </a:gs>
                        <a:gs pos="100000">
                          <a:srgbClr val="FFFFFF"/>
                        </a:gs>
                      </a:gsLst>
                      <a:lin ang="5400000" scaled="0"/>
                    </a:gradFill>
                  </a:rPr>
                  <a:t>Public </a:t>
                </a:r>
                <a:endParaRPr lang="en-US" sz="2000" dirty="0"/>
              </a:p>
            </p:txBody>
          </p:sp>
          <p:cxnSp>
            <p:nvCxnSpPr>
              <p:cNvPr id="111" name="Straight Connector 110"/>
              <p:cNvCxnSpPr/>
              <p:nvPr/>
            </p:nvCxnSpPr>
            <p:spPr>
              <a:xfrm>
                <a:off x="10021884" y="-667006"/>
                <a:ext cx="5262" cy="292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0796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75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p:cNvSpPr/>
          <p:nvPr/>
        </p:nvSpPr>
        <p:spPr bwMode="auto">
          <a:xfrm>
            <a:off x="0" y="3251095"/>
            <a:ext cx="12188825" cy="1075917"/>
          </a:xfrm>
          <a:prstGeom prst="rect">
            <a:avLst/>
          </a:prstGeom>
          <a:gradFill flip="none" rotWithShape="1">
            <a:gsLst>
              <a:gs pos="0">
                <a:schemeClr val="bg1">
                  <a:lumMod val="50000"/>
                  <a:lumOff val="50000"/>
                  <a:shade val="30000"/>
                  <a:satMod val="115000"/>
                  <a:alpha val="22000"/>
                </a:schemeClr>
              </a:gs>
              <a:gs pos="50000">
                <a:schemeClr val="bg1">
                  <a:shade val="67500"/>
                  <a:satMod val="115000"/>
                  <a:lumMod val="63000"/>
                  <a:lumOff val="37000"/>
                </a:schemeClr>
              </a:gs>
              <a:gs pos="100000">
                <a:schemeClr val="bg1">
                  <a:lumMod val="50000"/>
                  <a:lumOff val="50000"/>
                  <a:shade val="100000"/>
                  <a:satMod val="115000"/>
                  <a:alpha val="17000"/>
                </a:schemeClr>
              </a:gs>
            </a:gsLst>
            <a:lin ang="0" scaled="1"/>
            <a:tileRec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47" name="Rectangle 46"/>
          <p:cNvSpPr/>
          <p:nvPr/>
        </p:nvSpPr>
        <p:spPr bwMode="auto">
          <a:xfrm>
            <a:off x="0" y="4415476"/>
            <a:ext cx="12188825" cy="1965960"/>
          </a:xfrm>
          <a:prstGeom prst="rect">
            <a:avLst/>
          </a:prstGeom>
          <a:gradFill flip="none" rotWithShape="1">
            <a:gsLst>
              <a:gs pos="0">
                <a:schemeClr val="bg1">
                  <a:lumMod val="50000"/>
                  <a:lumOff val="50000"/>
                  <a:shade val="30000"/>
                  <a:satMod val="115000"/>
                  <a:alpha val="22000"/>
                </a:schemeClr>
              </a:gs>
              <a:gs pos="50000">
                <a:schemeClr val="bg1">
                  <a:shade val="67500"/>
                  <a:satMod val="115000"/>
                  <a:lumMod val="63000"/>
                  <a:lumOff val="37000"/>
                </a:schemeClr>
              </a:gs>
              <a:gs pos="100000">
                <a:schemeClr val="bg1">
                  <a:lumMod val="50000"/>
                  <a:lumOff val="50000"/>
                  <a:shade val="100000"/>
                  <a:satMod val="115000"/>
                  <a:alpha val="17000"/>
                </a:schemeClr>
              </a:gs>
            </a:gsLst>
            <a:lin ang="0" scaled="1"/>
            <a:tileRec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35" name="Rectangle 34"/>
          <p:cNvSpPr/>
          <p:nvPr/>
        </p:nvSpPr>
        <p:spPr bwMode="auto">
          <a:xfrm>
            <a:off x="0" y="1173661"/>
            <a:ext cx="12188825" cy="2005985"/>
          </a:xfrm>
          <a:prstGeom prst="rect">
            <a:avLst/>
          </a:prstGeom>
          <a:gradFill flip="none" rotWithShape="1">
            <a:gsLst>
              <a:gs pos="0">
                <a:schemeClr val="bg1">
                  <a:lumMod val="50000"/>
                  <a:lumOff val="50000"/>
                  <a:shade val="30000"/>
                  <a:satMod val="115000"/>
                  <a:alpha val="22000"/>
                </a:schemeClr>
              </a:gs>
              <a:gs pos="50000">
                <a:schemeClr val="bg1">
                  <a:shade val="67500"/>
                  <a:satMod val="115000"/>
                  <a:lumMod val="63000"/>
                  <a:lumOff val="37000"/>
                </a:schemeClr>
              </a:gs>
              <a:gs pos="100000">
                <a:schemeClr val="bg1">
                  <a:lumMod val="50000"/>
                  <a:lumOff val="50000"/>
                  <a:shade val="100000"/>
                  <a:satMod val="115000"/>
                  <a:alpha val="17000"/>
                </a:schemeClr>
              </a:gs>
            </a:gsLst>
            <a:lin ang="0" scaled="1"/>
            <a:tileRec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81" name="Rectangle 80"/>
          <p:cNvSpPr/>
          <p:nvPr/>
        </p:nvSpPr>
        <p:spPr bwMode="auto">
          <a:xfrm>
            <a:off x="411889" y="4509692"/>
            <a:ext cx="11417643" cy="1776669"/>
          </a:xfrm>
          <a:prstGeom prst="rect">
            <a:avLst/>
          </a:prstGeom>
          <a:solidFill>
            <a:schemeClr val="accent5">
              <a:lumMod val="50000"/>
              <a:alpha val="62000"/>
            </a:schemeClr>
          </a:solidFill>
          <a:ln w="9525" cap="flat" cmpd="sng" algn="ctr">
            <a:solidFill>
              <a:srgbClr val="FFFFFF">
                <a:alpha val="63137"/>
              </a:srgbClr>
            </a:solidFill>
            <a:prstDash val="solid"/>
            <a:round/>
            <a:headEnd type="none" w="med" len="med"/>
            <a:tailEnd type="none" w="med" len="med"/>
          </a:ln>
          <a:effectLst/>
        </p:spPr>
        <p:txBody>
          <a:bodyPr vert="horz" wrap="square" lIns="0" tIns="38098" rIns="0" bIns="38098" numCol="1" rtlCol="0" anchor="ctr" anchorCtr="0" compatLnSpc="1">
            <a:prstTxWarp prst="textNoShape">
              <a:avLst/>
            </a:prstTxWarp>
          </a:bodyPr>
          <a:lstStyle/>
          <a:p>
            <a:pPr algn="ctr" defTabSz="685835" fontAlgn="base">
              <a:lnSpc>
                <a:spcPts val="2600"/>
              </a:lnSpc>
              <a:spcBef>
                <a:spcPct val="0"/>
              </a:spcBef>
              <a:spcAft>
                <a:spcPct val="0"/>
              </a:spcAft>
            </a:pPr>
            <a:endParaRPr lang="en-US" sz="2400" dirty="0">
              <a:ln w="3175">
                <a:noFill/>
              </a:ln>
              <a:gradFill>
                <a:gsLst>
                  <a:gs pos="0">
                    <a:srgbClr val="FFFFFF"/>
                  </a:gs>
                  <a:gs pos="100000">
                    <a:srgbClr val="FFFFFF"/>
                  </a:gs>
                </a:gsLst>
                <a:lin ang="5400000" scaled="1"/>
              </a:gradFill>
              <a:effectLst>
                <a:outerShdw blurRad="38100" dist="38100" dir="2700000" algn="tl">
                  <a:srgbClr val="000000">
                    <a:alpha val="43137"/>
                  </a:srgbClr>
                </a:outerShdw>
              </a:effectLst>
              <a:cs typeface="Arial" charset="0"/>
            </a:endParaRPr>
          </a:p>
        </p:txBody>
      </p:sp>
      <p:cxnSp>
        <p:nvCxnSpPr>
          <p:cNvPr id="75" name="Straight Connector 74"/>
          <p:cNvCxnSpPr/>
          <p:nvPr/>
        </p:nvCxnSpPr>
        <p:spPr>
          <a:xfrm flipH="1">
            <a:off x="2508830" y="4882712"/>
            <a:ext cx="7223760" cy="0"/>
          </a:xfrm>
          <a:prstGeom prst="line">
            <a:avLst/>
          </a:prstGeom>
          <a:solidFill>
            <a:schemeClr val="bg1">
              <a:alpha val="42000"/>
            </a:schemeClr>
          </a:solidFill>
          <a:ln w="9525" cap="flat" cmpd="sng" algn="ctr">
            <a:gradFill>
              <a:gsLst>
                <a:gs pos="0">
                  <a:schemeClr val="accent1">
                    <a:tint val="66000"/>
                    <a:satMod val="160000"/>
                    <a:alpha val="0"/>
                  </a:schemeClr>
                </a:gs>
                <a:gs pos="50000">
                  <a:schemeClr val="tx1">
                    <a:lumMod val="75000"/>
                  </a:schemeClr>
                </a:gs>
                <a:gs pos="100000">
                  <a:schemeClr val="accent1">
                    <a:tint val="23500"/>
                    <a:satMod val="160000"/>
                    <a:alpha val="0"/>
                  </a:schemeClr>
                </a:gs>
              </a:gsLst>
              <a:lin ang="4800000" scaled="0"/>
            </a:gra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43784" y="5626321"/>
            <a:ext cx="8753852" cy="524952"/>
          </a:xfrm>
          <a:prstGeom prst="rect">
            <a:avLst/>
          </a:prstGeom>
          <a:noFill/>
        </p:spPr>
        <p:txBody>
          <a:bodyPr wrap="square" lIns="0" tIns="182880" rIns="0" bIns="0" rtlCol="0" anchor="ctr">
            <a:spAutoFit/>
          </a:bodyPr>
          <a:lstStyle/>
          <a:p>
            <a:pPr algn="ctr" defTabSz="685835" fontAlgn="base">
              <a:lnSpc>
                <a:spcPts val="2600"/>
              </a:lnSpc>
              <a:spcBef>
                <a:spcPct val="0"/>
              </a:spcBef>
              <a:spcAft>
                <a:spcPct val="0"/>
              </a:spcAft>
            </a:pPr>
            <a:r>
              <a:rPr lang="en-US" sz="2800" dirty="0">
                <a:ln w="3175">
                  <a:noFill/>
                </a:ln>
                <a:gradFill>
                  <a:gsLst>
                    <a:gs pos="0">
                      <a:srgbClr val="FFFFFF"/>
                    </a:gs>
                    <a:gs pos="100000">
                      <a:srgbClr val="FFFFFF"/>
                    </a:gs>
                  </a:gsLst>
                  <a:lin ang="5400000" scaled="1"/>
                </a:gradFill>
                <a:cs typeface="Arial" charset="0"/>
              </a:rPr>
              <a:t>PRIVATE CLOUD</a:t>
            </a:r>
          </a:p>
        </p:txBody>
      </p:sp>
      <p:cxnSp>
        <p:nvCxnSpPr>
          <p:cNvPr id="49" name="Straight Connector 48"/>
          <p:cNvCxnSpPr/>
          <p:nvPr/>
        </p:nvCxnSpPr>
        <p:spPr>
          <a:xfrm flipH="1">
            <a:off x="1777310" y="5595318"/>
            <a:ext cx="8686800" cy="0"/>
          </a:xfrm>
          <a:prstGeom prst="line">
            <a:avLst/>
          </a:prstGeom>
          <a:solidFill>
            <a:schemeClr val="bg1">
              <a:alpha val="42000"/>
            </a:schemeClr>
          </a:solidFill>
          <a:ln w="9525" cap="flat" cmpd="sng" algn="ctr">
            <a:gradFill>
              <a:gsLst>
                <a:gs pos="0">
                  <a:schemeClr val="accent1">
                    <a:tint val="66000"/>
                    <a:satMod val="160000"/>
                    <a:alpha val="0"/>
                  </a:schemeClr>
                </a:gs>
                <a:gs pos="50000">
                  <a:schemeClr val="tx1">
                    <a:lumMod val="75000"/>
                  </a:schemeClr>
                </a:gs>
                <a:gs pos="100000">
                  <a:schemeClr val="accent1">
                    <a:tint val="23500"/>
                    <a:satMod val="160000"/>
                    <a:alpha val="0"/>
                  </a:schemeClr>
                </a:gs>
              </a:gsLst>
              <a:lin ang="4800000" scaled="0"/>
            </a:gra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5" name="Group 41"/>
          <p:cNvGrpSpPr/>
          <p:nvPr/>
        </p:nvGrpSpPr>
        <p:grpSpPr>
          <a:xfrm>
            <a:off x="3109757" y="4973351"/>
            <a:ext cx="6021906" cy="592406"/>
            <a:chOff x="1333722" y="5140242"/>
            <a:chExt cx="6954857" cy="684186"/>
          </a:xfrm>
        </p:grpSpPr>
        <p:pic>
          <p:nvPicPr>
            <p:cNvPr id="43" name="Picture 5" descr="\\eventsql\dvd\Online_ART\DVD_ART36\Logos\System Center\System Center generic brand Grid h r.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72838" y="5142018"/>
              <a:ext cx="2515741" cy="553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33722" y="5140242"/>
              <a:ext cx="4149056" cy="684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47"/>
          <p:cNvGrpSpPr/>
          <p:nvPr/>
        </p:nvGrpSpPr>
        <p:grpSpPr>
          <a:xfrm>
            <a:off x="411890" y="1272214"/>
            <a:ext cx="11417643" cy="1806500"/>
            <a:chOff x="19111" y="1183340"/>
            <a:chExt cx="11417643" cy="1806500"/>
          </a:xfrm>
        </p:grpSpPr>
        <p:grpSp>
          <p:nvGrpSpPr>
            <p:cNvPr id="7" name="Group 49"/>
            <p:cNvGrpSpPr/>
            <p:nvPr/>
          </p:nvGrpSpPr>
          <p:grpSpPr>
            <a:xfrm>
              <a:off x="19111" y="1183340"/>
              <a:ext cx="11417643" cy="1806500"/>
              <a:chOff x="19111" y="1183340"/>
              <a:chExt cx="11417643" cy="1806500"/>
            </a:xfrm>
          </p:grpSpPr>
          <p:grpSp>
            <p:nvGrpSpPr>
              <p:cNvPr id="8" name="Group 52"/>
              <p:cNvGrpSpPr/>
              <p:nvPr/>
            </p:nvGrpSpPr>
            <p:grpSpPr>
              <a:xfrm>
                <a:off x="19111" y="1183340"/>
                <a:ext cx="11417643" cy="1806500"/>
                <a:chOff x="19111" y="1183340"/>
                <a:chExt cx="11417643" cy="1806500"/>
              </a:xfrm>
            </p:grpSpPr>
            <p:sp>
              <p:nvSpPr>
                <p:cNvPr id="58" name="Rectangle 57"/>
                <p:cNvSpPr/>
                <p:nvPr/>
              </p:nvSpPr>
              <p:spPr bwMode="auto">
                <a:xfrm>
                  <a:off x="19111" y="1183340"/>
                  <a:ext cx="11417643" cy="1806500"/>
                </a:xfrm>
                <a:prstGeom prst="rect">
                  <a:avLst/>
                </a:prstGeom>
                <a:solidFill>
                  <a:schemeClr val="accent5">
                    <a:lumMod val="50000"/>
                    <a:alpha val="62000"/>
                  </a:schemeClr>
                </a:solidFill>
                <a:ln w="9525" cap="flat" cmpd="sng" algn="ctr">
                  <a:solidFill>
                    <a:srgbClr val="FFFFFF">
                      <a:alpha val="63137"/>
                    </a:srgbClr>
                  </a:solidFill>
                  <a:prstDash val="solid"/>
                  <a:round/>
                  <a:headEnd type="none" w="med" len="med"/>
                  <a:tailEnd type="none" w="med" len="med"/>
                </a:ln>
                <a:effectLst/>
              </p:spPr>
              <p:txBody>
                <a:bodyPr vert="horz" wrap="square" lIns="0" tIns="38098" rIns="0" bIns="38098" numCol="1" rtlCol="0" anchor="ctr" anchorCtr="0" compatLnSpc="1">
                  <a:prstTxWarp prst="textNoShape">
                    <a:avLst/>
                  </a:prstTxWarp>
                </a:bodyPr>
                <a:lstStyle/>
                <a:p>
                  <a:pPr algn="ctr" defTabSz="685835" fontAlgn="base">
                    <a:lnSpc>
                      <a:spcPts val="2600"/>
                    </a:lnSpc>
                    <a:spcBef>
                      <a:spcPct val="0"/>
                    </a:spcBef>
                    <a:spcAft>
                      <a:spcPct val="0"/>
                    </a:spcAft>
                  </a:pPr>
                  <a:endParaRPr lang="en-US" sz="2400" dirty="0">
                    <a:ln w="3175">
                      <a:noFill/>
                    </a:ln>
                    <a:gradFill>
                      <a:gsLst>
                        <a:gs pos="0">
                          <a:srgbClr val="FFFFFF"/>
                        </a:gs>
                        <a:gs pos="100000">
                          <a:srgbClr val="FFFFFF"/>
                        </a:gs>
                      </a:gsLst>
                      <a:lin ang="5400000" scaled="1"/>
                    </a:gradFill>
                    <a:effectLst>
                      <a:outerShdw blurRad="38100" dist="38100" dir="2700000" algn="tl">
                        <a:srgbClr val="000000">
                          <a:alpha val="43137"/>
                        </a:srgbClr>
                      </a:outerShdw>
                    </a:effectLst>
                    <a:cs typeface="Arial" charset="0"/>
                  </a:endParaRPr>
                </a:p>
              </p:txBody>
            </p:sp>
            <p:sp>
              <p:nvSpPr>
                <p:cNvPr id="59" name="TextBox 58"/>
                <p:cNvSpPr txBox="1"/>
                <p:nvPr/>
              </p:nvSpPr>
              <p:spPr>
                <a:xfrm>
                  <a:off x="860535" y="1221673"/>
                  <a:ext cx="9734795" cy="524952"/>
                </a:xfrm>
                <a:prstGeom prst="rect">
                  <a:avLst/>
                </a:prstGeom>
                <a:noFill/>
              </p:spPr>
              <p:txBody>
                <a:bodyPr wrap="square" lIns="0" tIns="182880" rIns="0" bIns="0" rtlCol="0" anchor="ctr">
                  <a:spAutoFit/>
                </a:bodyPr>
                <a:lstStyle/>
                <a:p>
                  <a:pPr algn="ctr" defTabSz="685835" fontAlgn="base">
                    <a:lnSpc>
                      <a:spcPts val="2600"/>
                    </a:lnSpc>
                    <a:spcBef>
                      <a:spcPct val="0"/>
                    </a:spcBef>
                    <a:spcAft>
                      <a:spcPct val="0"/>
                    </a:spcAft>
                  </a:pPr>
                  <a:r>
                    <a:rPr lang="en-US" sz="2800" dirty="0">
                      <a:ln w="3175">
                        <a:noFill/>
                      </a:ln>
                      <a:gradFill>
                        <a:gsLst>
                          <a:gs pos="0">
                            <a:srgbClr val="FFFFFF"/>
                          </a:gs>
                          <a:gs pos="100000">
                            <a:srgbClr val="FFFFFF"/>
                          </a:gs>
                        </a:gsLst>
                        <a:lin ang="5400000" scaled="1"/>
                      </a:gradFill>
                      <a:cs typeface="Arial" charset="0"/>
                    </a:rPr>
                    <a:t>PUBLIC CLOUD</a:t>
                  </a:r>
                </a:p>
              </p:txBody>
            </p:sp>
            <p:cxnSp>
              <p:nvCxnSpPr>
                <p:cNvPr id="60" name="Straight Connector 59"/>
                <p:cNvCxnSpPr/>
                <p:nvPr/>
              </p:nvCxnSpPr>
              <p:spPr>
                <a:xfrm flipH="1">
                  <a:off x="1384532" y="1842619"/>
                  <a:ext cx="8686800" cy="0"/>
                </a:xfrm>
                <a:prstGeom prst="line">
                  <a:avLst/>
                </a:prstGeom>
                <a:solidFill>
                  <a:schemeClr val="bg1">
                    <a:alpha val="42000"/>
                  </a:schemeClr>
                </a:solidFill>
                <a:ln w="9525" cap="flat" cmpd="sng" algn="ctr">
                  <a:gradFill>
                    <a:gsLst>
                      <a:gs pos="0">
                        <a:schemeClr val="accent1">
                          <a:tint val="66000"/>
                          <a:satMod val="160000"/>
                          <a:alpha val="0"/>
                        </a:schemeClr>
                      </a:gs>
                      <a:gs pos="50000">
                        <a:schemeClr val="tx1">
                          <a:lumMod val="75000"/>
                        </a:schemeClr>
                      </a:gs>
                      <a:gs pos="100000">
                        <a:schemeClr val="accent1">
                          <a:tint val="23500"/>
                          <a:satMod val="160000"/>
                          <a:alpha val="0"/>
                        </a:schemeClr>
                      </a:gs>
                    </a:gsLst>
                    <a:lin ang="4800000" scaled="0"/>
                  </a:gra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pic>
            <p:nvPicPr>
              <p:cNvPr id="57" name="Picture 5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61485" y="2211281"/>
                <a:ext cx="1564021" cy="502308"/>
              </a:xfrm>
              <a:prstGeom prst="rect">
                <a:avLst/>
              </a:prstGeom>
              <a:noFill/>
              <a:ln>
                <a:noFill/>
              </a:ln>
            </p:spPr>
          </p:pic>
        </p:grpSp>
        <p:pic>
          <p:nvPicPr>
            <p:cNvPr id="51" name="Picture 2" descr="\\eventsql\dvd\Online_ART\DVD_Art_Sept-2-2010\Logos\Microsoft Dynamics\Dynamics CRM Online\dynamics CRM online rev v.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19898" y="2190655"/>
              <a:ext cx="2516509" cy="51711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3" descr="\\eventsql\dvd\Online_ART\DVD_Art_Sept-2-2010\Logos\Windows Intune\Win-Intune_h_r.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97542" y="2492925"/>
            <a:ext cx="2145554" cy="2456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ventsql\dvd\Online_ART\DVD_Art_Sept-2-2010\Logos\Windows Azure (platform)\Windows Azure Platform AppFabric\Windows-Azure-Platform-Appliance-vr-logo.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650281" y="2168973"/>
            <a:ext cx="1921977" cy="56007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53"/>
          <p:cNvGrpSpPr/>
          <p:nvPr/>
        </p:nvGrpSpPr>
        <p:grpSpPr>
          <a:xfrm>
            <a:off x="-2354" y="3465557"/>
            <a:ext cx="12181751" cy="786298"/>
            <a:chOff x="-2354" y="2479082"/>
            <a:chExt cx="12181751" cy="786298"/>
          </a:xfrm>
        </p:grpSpPr>
        <p:sp>
          <p:nvSpPr>
            <p:cNvPr id="55" name="TextBox 54"/>
            <p:cNvSpPr txBox="1"/>
            <p:nvPr/>
          </p:nvSpPr>
          <p:spPr>
            <a:xfrm>
              <a:off x="-2354" y="2803715"/>
              <a:ext cx="12181751" cy="461665"/>
            </a:xfrm>
            <a:prstGeom prst="rect">
              <a:avLst/>
            </a:prstGeom>
            <a:noFill/>
          </p:spPr>
          <p:txBody>
            <a:bodyPr wrap="square" rtlCol="0">
              <a:spAutoFit/>
            </a:bodyPr>
            <a:lstStyle/>
            <a:p>
              <a:pPr algn="ctr"/>
              <a:r>
                <a:rPr lang="en-US" sz="2400" dirty="0" smtClean="0">
                  <a:solidFill>
                    <a:srgbClr val="FFFFFF"/>
                  </a:solidFill>
                </a:rPr>
                <a:t>Identity  ▪  Virtualization  ▪  Management  ▪  Development</a:t>
              </a:r>
              <a:endParaRPr lang="en-US" sz="2400" dirty="0">
                <a:solidFill>
                  <a:srgbClr val="FFFFFF"/>
                </a:solidFill>
              </a:endParaRPr>
            </a:p>
          </p:txBody>
        </p:sp>
        <p:sp>
          <p:nvSpPr>
            <p:cNvPr id="56" name="TextBox 55"/>
            <p:cNvSpPr txBox="1"/>
            <p:nvPr/>
          </p:nvSpPr>
          <p:spPr>
            <a:xfrm>
              <a:off x="3951227" y="2479082"/>
              <a:ext cx="4350003" cy="340286"/>
            </a:xfrm>
            <a:prstGeom prst="rect">
              <a:avLst/>
            </a:prstGeom>
            <a:noFill/>
          </p:spPr>
          <p:txBody>
            <a:bodyPr wrap="square" lIns="0" tIns="0" rIns="0" bIns="0" rtlCol="0">
              <a:spAutoFit/>
            </a:bodyPr>
            <a:lstStyle/>
            <a:p>
              <a:pPr algn="ctr" defTabSz="685835" fontAlgn="base">
                <a:lnSpc>
                  <a:spcPts val="2600"/>
                </a:lnSpc>
                <a:spcBef>
                  <a:spcPct val="0"/>
                </a:spcBef>
                <a:spcAft>
                  <a:spcPct val="0"/>
                </a:spcAft>
              </a:pPr>
              <a:r>
                <a:rPr lang="en-US" sz="3200" dirty="0" smtClean="0">
                  <a:ln w="3175">
                    <a:noFill/>
                  </a:ln>
                  <a:gradFill>
                    <a:gsLst>
                      <a:gs pos="0">
                        <a:srgbClr val="FFFFFF"/>
                      </a:gs>
                      <a:gs pos="100000">
                        <a:srgbClr val="FFFFFF"/>
                      </a:gs>
                    </a:gsLst>
                    <a:lin ang="5400000" scaled="1"/>
                  </a:gradFill>
                  <a:cs typeface="Arial" charset="0"/>
                </a:rPr>
                <a:t>COMMON</a:t>
              </a:r>
              <a:endParaRPr lang="en-US" sz="3200" dirty="0">
                <a:ln w="3175">
                  <a:noFill/>
                </a:ln>
                <a:gradFill>
                  <a:gsLst>
                    <a:gs pos="0">
                      <a:srgbClr val="FFFFFF"/>
                    </a:gs>
                    <a:gs pos="100000">
                      <a:srgbClr val="FFFFFF"/>
                    </a:gs>
                  </a:gsLst>
                  <a:lin ang="5400000" scaled="1"/>
                </a:gradFill>
                <a:cs typeface="Arial" charset="0"/>
              </a:endParaRPr>
            </a:p>
          </p:txBody>
        </p:sp>
      </p:grpSp>
      <p:sp>
        <p:nvSpPr>
          <p:cNvPr id="48" name="Title 1"/>
          <p:cNvSpPr txBox="1">
            <a:spLocks/>
          </p:cNvSpPr>
          <p:nvPr/>
        </p:nvSpPr>
        <p:spPr>
          <a:xfrm>
            <a:off x="423577" y="187658"/>
            <a:ext cx="11149013" cy="609399"/>
          </a:xfrm>
          <a:prstGeom prst="rect">
            <a:avLst/>
          </a:prstGeom>
        </p:spPr>
        <p:txBody>
          <a:bodyPr/>
          <a:lstStyle/>
          <a:p>
            <a:pPr marL="0" marR="0" lvl="0" indent="0" algn="l" defTabSz="91428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00" normalizeH="0" baseline="0" noProof="0" dirty="0" smtClean="0">
                <a:ln w="3175">
                  <a:noFill/>
                </a:ln>
                <a:gradFill flip="none" rotWithShape="1">
                  <a:gsLst>
                    <a:gs pos="0">
                      <a:schemeClr val="tx1"/>
                    </a:gs>
                    <a:gs pos="86000">
                      <a:schemeClr val="tx1"/>
                    </a:gs>
                  </a:gsLst>
                  <a:lin ang="5400000" scaled="0"/>
                  <a:tileRect/>
                </a:gradFill>
                <a:effectLst/>
                <a:uLnTx/>
                <a:uFillTx/>
                <a:latin typeface="+mj-lt"/>
                <a:ea typeface="+mn-ea"/>
                <a:cs typeface="Arial" charset="0"/>
              </a:rPr>
              <a:t>Microsoft’s Cloud Approach</a:t>
            </a:r>
            <a:endParaRPr kumimoji="0" lang="en-US" sz="4400" b="0" i="0" u="none" strike="noStrike" kern="1200" cap="none" spc="-100" normalizeH="0" baseline="0" noProof="0" dirty="0">
              <a:ln w="3175">
                <a:noFill/>
              </a:ln>
              <a:gradFill flip="none" rotWithShape="1">
                <a:gsLst>
                  <a:gs pos="0">
                    <a:schemeClr val="tx1"/>
                  </a:gs>
                  <a:gs pos="86000">
                    <a:schemeClr val="tx1"/>
                  </a:gs>
                </a:gsLst>
                <a:lin ang="5400000" scaled="0"/>
                <a:tileRect/>
              </a:gradFill>
              <a:effectLst/>
              <a:uLnTx/>
              <a:uFillTx/>
              <a:latin typeface="+mj-lt"/>
              <a:ea typeface="+mn-ea"/>
              <a:cs typeface="Arial" charset="0"/>
            </a:endParaRPr>
          </a:p>
        </p:txBody>
      </p:sp>
    </p:spTree>
    <p:extLst>
      <p:ext uri="{BB962C8B-B14F-4D97-AF65-F5344CB8AC3E}">
        <p14:creationId xmlns:p14="http://schemas.microsoft.com/office/powerpoint/2010/main" val="259125396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olumn 3.png"/>
          <p:cNvPicPr>
            <a:picLocks noChangeAspect="1"/>
          </p:cNvPicPr>
          <p:nvPr/>
        </p:nvPicPr>
        <p:blipFill>
          <a:blip r:embed="rId3"/>
          <a:stretch>
            <a:fillRect/>
          </a:stretch>
        </p:blipFill>
        <p:spPr>
          <a:xfrm>
            <a:off x="6048304" y="1419117"/>
            <a:ext cx="3024337" cy="5452531"/>
          </a:xfrm>
          <a:prstGeom prst="rect">
            <a:avLst/>
          </a:prstGeom>
          <a:ln>
            <a:solidFill>
              <a:schemeClr val="tx1"/>
            </a:solidFill>
          </a:ln>
        </p:spPr>
      </p:pic>
      <p:pic>
        <p:nvPicPr>
          <p:cNvPr id="15" name="Picture 14" descr="Column 2.png"/>
          <p:cNvPicPr>
            <a:picLocks noChangeAspect="1"/>
          </p:cNvPicPr>
          <p:nvPr/>
        </p:nvPicPr>
        <p:blipFill>
          <a:blip r:embed="rId4"/>
          <a:stretch>
            <a:fillRect/>
          </a:stretch>
        </p:blipFill>
        <p:spPr>
          <a:xfrm>
            <a:off x="3041420" y="1419242"/>
            <a:ext cx="2994661" cy="5425110"/>
          </a:xfrm>
          <a:prstGeom prst="rect">
            <a:avLst/>
          </a:prstGeom>
          <a:ln>
            <a:solidFill>
              <a:schemeClr val="tx1"/>
            </a:solidFill>
          </a:ln>
        </p:spPr>
      </p:pic>
      <p:pic>
        <p:nvPicPr>
          <p:cNvPr id="14" name="Picture 13" descr="Column 1.png"/>
          <p:cNvPicPr>
            <a:picLocks noChangeAspect="1"/>
          </p:cNvPicPr>
          <p:nvPr/>
        </p:nvPicPr>
        <p:blipFill>
          <a:blip r:embed="rId5"/>
          <a:stretch>
            <a:fillRect/>
          </a:stretch>
        </p:blipFill>
        <p:spPr>
          <a:xfrm>
            <a:off x="0" y="1419368"/>
            <a:ext cx="3044779" cy="5438632"/>
          </a:xfrm>
          <a:prstGeom prst="rect">
            <a:avLst/>
          </a:prstGeom>
          <a:ln>
            <a:solidFill>
              <a:schemeClr val="tx1"/>
            </a:solidFill>
          </a:ln>
        </p:spPr>
      </p:pic>
      <p:sp>
        <p:nvSpPr>
          <p:cNvPr id="22" name="Rectangle 21"/>
          <p:cNvSpPr/>
          <p:nvPr/>
        </p:nvSpPr>
        <p:spPr bwMode="auto">
          <a:xfrm>
            <a:off x="-25021" y="1418991"/>
            <a:ext cx="3057099" cy="5452281"/>
          </a:xfrm>
          <a:prstGeom prst="rect">
            <a:avLst/>
          </a:prstGeom>
          <a:solidFill>
            <a:schemeClr val="bg1">
              <a:alpha val="40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3" name="Rectangle 22"/>
          <p:cNvSpPr/>
          <p:nvPr/>
        </p:nvSpPr>
        <p:spPr bwMode="auto">
          <a:xfrm>
            <a:off x="3032078" y="1405719"/>
            <a:ext cx="3013880" cy="5452281"/>
          </a:xfrm>
          <a:prstGeom prst="rect">
            <a:avLst/>
          </a:prstGeom>
          <a:solidFill>
            <a:schemeClr val="bg1">
              <a:alpha val="40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4" name="Rectangle 23"/>
          <p:cNvSpPr/>
          <p:nvPr/>
        </p:nvSpPr>
        <p:spPr bwMode="auto">
          <a:xfrm>
            <a:off x="6050509" y="1405719"/>
            <a:ext cx="3038900" cy="5452281"/>
          </a:xfrm>
          <a:prstGeom prst="rect">
            <a:avLst/>
          </a:prstGeom>
          <a:solidFill>
            <a:schemeClr val="bg1">
              <a:alpha val="40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7" name="Picture 16" descr="Column 4.png"/>
          <p:cNvPicPr>
            <a:picLocks noChangeAspect="1"/>
          </p:cNvPicPr>
          <p:nvPr/>
        </p:nvPicPr>
        <p:blipFill>
          <a:blip r:embed="rId6">
            <a:extLst>
              <a:ext uri="{BEBA8EAE-BF5A-486C-A8C5-ECC9F3942E4B}">
                <a14:imgProps xmlns:a14="http://schemas.microsoft.com/office/drawing/2010/main">
                  <a14:imgLayer r:embed="rId7">
                    <a14:imgEffect>
                      <a14:brightnessContrast bright="26000"/>
                    </a14:imgEffect>
                  </a14:imgLayer>
                </a14:imgProps>
              </a:ext>
            </a:extLst>
          </a:blip>
          <a:stretch>
            <a:fillRect/>
          </a:stretch>
        </p:blipFill>
        <p:spPr>
          <a:xfrm>
            <a:off x="9081561" y="1418991"/>
            <a:ext cx="3107263" cy="5425361"/>
          </a:xfrm>
          <a:prstGeom prst="rect">
            <a:avLst/>
          </a:prstGeom>
          <a:ln>
            <a:solidFill>
              <a:schemeClr val="tx1"/>
            </a:solidFill>
          </a:ln>
          <a:effectLst>
            <a:outerShdw blurRad="50800" dist="50800" dir="5400000" algn="ctr" rotWithShape="0">
              <a:srgbClr val="000000">
                <a:alpha val="75000"/>
              </a:srgbClr>
            </a:outerShdw>
          </a:effectLst>
        </p:spPr>
      </p:pic>
      <p:sp>
        <p:nvSpPr>
          <p:cNvPr id="2" name="Title 1" hidden="1"/>
          <p:cNvSpPr>
            <a:spLocks noGrp="1"/>
          </p:cNvSpPr>
          <p:nvPr>
            <p:ph type="title"/>
          </p:nvPr>
        </p:nvSpPr>
        <p:spPr/>
        <p:txBody>
          <a:bodyPr/>
          <a:lstStyle/>
          <a:p>
            <a:endParaRPr lang="en-US"/>
          </a:p>
        </p:txBody>
      </p:sp>
      <p:sp>
        <p:nvSpPr>
          <p:cNvPr id="5" name="Title 3"/>
          <p:cNvSpPr txBox="1">
            <a:spLocks/>
          </p:cNvSpPr>
          <p:nvPr/>
        </p:nvSpPr>
        <p:spPr>
          <a:xfrm>
            <a:off x="521385" y="230874"/>
            <a:ext cx="11149013" cy="609399"/>
          </a:xfrm>
          <a:prstGeom prst="rect">
            <a:avLst/>
          </a:prstGeom>
        </p:spPr>
        <p:txBody>
          <a:bodyPr vert="horz" wrap="square" lIns="0" tIns="0" rIns="0" bIns="0" rtlCol="0" anchor="t">
            <a:spAutoFit/>
          </a:bodyPr>
          <a:lstStyle/>
          <a:p>
            <a:pPr marL="0" marR="0" lvl="0" indent="0" algn="l" defTabSz="91428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00" normalizeH="0" baseline="0" noProof="0" dirty="0" smtClean="0">
                <a:ln w="3175">
                  <a:noFill/>
                </a:ln>
                <a:gradFill flip="none" rotWithShape="1">
                  <a:gsLst>
                    <a:gs pos="0">
                      <a:schemeClr val="tx1"/>
                    </a:gs>
                    <a:gs pos="86000">
                      <a:schemeClr val="tx1"/>
                    </a:gs>
                  </a:gsLst>
                  <a:lin ang="5400000" scaled="0"/>
                  <a:tileRect/>
                </a:gradFill>
                <a:effectLst/>
                <a:uLnTx/>
                <a:uFillTx/>
                <a:latin typeface="+mj-lt"/>
                <a:ea typeface="+mn-ea"/>
                <a:cs typeface="Arial" charset="0"/>
              </a:rPr>
              <a:t>The Microsoft Private Cloud…</a:t>
            </a:r>
            <a:endParaRPr kumimoji="0" lang="en-US" sz="4400" b="0" i="0" u="none" strike="noStrike" kern="1200" cap="none" spc="-100" normalizeH="0" baseline="0" noProof="0" dirty="0">
              <a:ln w="3175">
                <a:noFill/>
              </a:ln>
              <a:gradFill flip="none" rotWithShape="1">
                <a:gsLst>
                  <a:gs pos="0">
                    <a:schemeClr val="tx1"/>
                  </a:gs>
                  <a:gs pos="86000">
                    <a:schemeClr val="tx1"/>
                  </a:gs>
                </a:gsLst>
                <a:lin ang="5400000" scaled="0"/>
                <a:tileRect/>
              </a:gradFill>
              <a:effectLst/>
              <a:uLnTx/>
              <a:uFillTx/>
              <a:latin typeface="+mj-lt"/>
              <a:ea typeface="+mn-ea"/>
              <a:cs typeface="Arial" charset="0"/>
            </a:endParaRPr>
          </a:p>
        </p:txBody>
      </p:sp>
      <p:sp>
        <p:nvSpPr>
          <p:cNvPr id="6" name="TextBox 5"/>
          <p:cNvSpPr txBox="1"/>
          <p:nvPr/>
        </p:nvSpPr>
        <p:spPr>
          <a:xfrm>
            <a:off x="300251" y="1555845"/>
            <a:ext cx="2470245" cy="800219"/>
          </a:xfrm>
          <a:prstGeom prst="rect">
            <a:avLst/>
          </a:prstGeom>
          <a:noFill/>
        </p:spPr>
        <p:txBody>
          <a:bodyPr wrap="square" lIns="0" tIns="0" rIns="0" bIns="0" rtlCol="0">
            <a:spAutoFit/>
          </a:bodyPr>
          <a:lstStyle/>
          <a:p>
            <a:pPr algn="ctr"/>
            <a:r>
              <a:rPr lang="en-US" sz="2600" b="1" dirty="0" smtClean="0"/>
              <a:t>Application driven</a:t>
            </a:r>
          </a:p>
        </p:txBody>
      </p:sp>
      <p:sp>
        <p:nvSpPr>
          <p:cNvPr id="7" name="TextBox 6"/>
          <p:cNvSpPr txBox="1"/>
          <p:nvPr/>
        </p:nvSpPr>
        <p:spPr>
          <a:xfrm>
            <a:off x="3332328" y="1558120"/>
            <a:ext cx="2470245" cy="400110"/>
          </a:xfrm>
          <a:prstGeom prst="rect">
            <a:avLst/>
          </a:prstGeom>
          <a:noFill/>
        </p:spPr>
        <p:txBody>
          <a:bodyPr wrap="square" lIns="0" tIns="0" rIns="0" bIns="0" rtlCol="0">
            <a:spAutoFit/>
          </a:bodyPr>
          <a:lstStyle/>
          <a:p>
            <a:pPr algn="ctr"/>
            <a:r>
              <a:rPr lang="en-US" sz="2600" b="1" dirty="0" smtClean="0"/>
              <a:t>Cross-platform</a:t>
            </a:r>
          </a:p>
        </p:txBody>
      </p:sp>
      <p:sp>
        <p:nvSpPr>
          <p:cNvPr id="8" name="TextBox 7"/>
          <p:cNvSpPr txBox="1"/>
          <p:nvPr/>
        </p:nvSpPr>
        <p:spPr>
          <a:xfrm>
            <a:off x="6348485" y="1558119"/>
            <a:ext cx="2470245" cy="800219"/>
          </a:xfrm>
          <a:prstGeom prst="rect">
            <a:avLst/>
          </a:prstGeom>
          <a:noFill/>
        </p:spPr>
        <p:txBody>
          <a:bodyPr wrap="square" lIns="0" tIns="0" rIns="0" bIns="0" rtlCol="0">
            <a:spAutoFit/>
          </a:bodyPr>
          <a:lstStyle/>
          <a:p>
            <a:pPr algn="ctr"/>
            <a:r>
              <a:rPr lang="en-US" sz="2600" b="1" dirty="0" smtClean="0"/>
              <a:t>Cloud on your terms</a:t>
            </a:r>
          </a:p>
        </p:txBody>
      </p:sp>
      <p:sp>
        <p:nvSpPr>
          <p:cNvPr id="9" name="TextBox 8"/>
          <p:cNvSpPr txBox="1"/>
          <p:nvPr/>
        </p:nvSpPr>
        <p:spPr>
          <a:xfrm>
            <a:off x="9108980" y="1417560"/>
            <a:ext cx="3079844" cy="1200329"/>
          </a:xfrm>
          <a:prstGeom prst="rect">
            <a:avLst/>
          </a:prstGeom>
          <a:noFill/>
        </p:spPr>
        <p:txBody>
          <a:bodyPr wrap="square" lIns="0" tIns="0" rIns="0" bIns="0" rtlCol="0">
            <a:spAutoFit/>
          </a:bodyPr>
          <a:lstStyle/>
          <a:p>
            <a:pPr algn="ctr"/>
            <a:r>
              <a:rPr lang="en-US" sz="2600" b="1" dirty="0" smtClean="0"/>
              <a:t>Optimized for business-critical applications</a:t>
            </a:r>
          </a:p>
        </p:txBody>
      </p:sp>
      <p:sp>
        <p:nvSpPr>
          <p:cNvPr id="10" name="Rectangle 9"/>
          <p:cNvSpPr/>
          <p:nvPr/>
        </p:nvSpPr>
        <p:spPr>
          <a:xfrm>
            <a:off x="9108980" y="2696402"/>
            <a:ext cx="2997957" cy="2573012"/>
          </a:xfrm>
          <a:prstGeom prst="rect">
            <a:avLst/>
          </a:prstGeom>
        </p:spPr>
        <p:txBody>
          <a:bodyPr wrap="square">
            <a:spAutoFit/>
          </a:bodyPr>
          <a:lstStyle/>
          <a:p>
            <a:pPr marL="231775" lvl="1" indent="-228600">
              <a:lnSpc>
                <a:spcPct val="90000"/>
              </a:lnSpc>
              <a:spcBef>
                <a:spcPts val="300"/>
              </a:spcBef>
              <a:spcAft>
                <a:spcPts val="300"/>
              </a:spcAft>
              <a:buSzPct val="90000"/>
              <a:buBlip>
                <a:blip r:embed="rId8"/>
              </a:buBlip>
              <a:defRPr/>
            </a:pPr>
            <a:r>
              <a:rPr lang="en-US" sz="2400" dirty="0" smtClean="0">
                <a:gradFill>
                  <a:gsLst>
                    <a:gs pos="0">
                      <a:schemeClr val="tx1"/>
                    </a:gs>
                    <a:gs pos="100000">
                      <a:schemeClr val="tx1"/>
                    </a:gs>
                  </a:gsLst>
                  <a:lin ang="5400000" scaled="0"/>
                </a:gradFill>
              </a:rPr>
              <a:t>Best platform to virtualize Microsoft workloads</a:t>
            </a:r>
          </a:p>
          <a:p>
            <a:pPr marL="3175" lvl="1">
              <a:lnSpc>
                <a:spcPct val="90000"/>
              </a:lnSpc>
              <a:spcBef>
                <a:spcPts val="300"/>
              </a:spcBef>
              <a:spcAft>
                <a:spcPts val="300"/>
              </a:spcAft>
              <a:buSzPct val="90000"/>
              <a:defRPr/>
            </a:pPr>
            <a:endParaRPr lang="en-US" sz="2400" dirty="0" smtClean="0">
              <a:gradFill>
                <a:gsLst>
                  <a:gs pos="0">
                    <a:schemeClr val="tx1"/>
                  </a:gs>
                  <a:gs pos="100000">
                    <a:schemeClr val="tx1"/>
                  </a:gs>
                </a:gsLst>
                <a:lin ang="5400000" scaled="0"/>
              </a:gradFill>
            </a:endParaRPr>
          </a:p>
          <a:p>
            <a:pPr marL="231775" lvl="1" indent="-228600">
              <a:lnSpc>
                <a:spcPct val="90000"/>
              </a:lnSpc>
              <a:spcBef>
                <a:spcPts val="300"/>
              </a:spcBef>
              <a:spcAft>
                <a:spcPts val="300"/>
              </a:spcAft>
              <a:buSzPct val="90000"/>
              <a:buBlip>
                <a:blip r:embed="rId8"/>
              </a:buBlip>
              <a:defRPr/>
            </a:pPr>
            <a:r>
              <a:rPr lang="en-US" sz="2400" dirty="0" smtClean="0">
                <a:gradFill>
                  <a:gsLst>
                    <a:gs pos="0">
                      <a:schemeClr val="tx1"/>
                    </a:gs>
                    <a:gs pos="100000">
                      <a:schemeClr val="tx1"/>
                    </a:gs>
                  </a:gsLst>
                  <a:lin ang="5400000" scaled="0"/>
                </a:gradFill>
              </a:rPr>
              <a:t>Hyper-V is the fastest growing hypervisor</a:t>
            </a:r>
            <a:endParaRPr lang="en-US" sz="2400" dirty="0">
              <a:gradFill>
                <a:gsLst>
                  <a:gs pos="0">
                    <a:schemeClr val="tx1"/>
                  </a:gs>
                  <a:gs pos="100000">
                    <a:schemeClr val="tx1"/>
                  </a:gs>
                </a:gsLst>
                <a:lin ang="5400000" scaled="0"/>
              </a:gradFill>
            </a:endParaRPr>
          </a:p>
        </p:txBody>
      </p:sp>
      <p:sp>
        <p:nvSpPr>
          <p:cNvPr id="11" name="Rectangle 10"/>
          <p:cNvSpPr/>
          <p:nvPr/>
        </p:nvSpPr>
        <p:spPr>
          <a:xfrm>
            <a:off x="13648" y="2696404"/>
            <a:ext cx="3025254" cy="2240613"/>
          </a:xfrm>
          <a:prstGeom prst="rect">
            <a:avLst/>
          </a:prstGeom>
        </p:spPr>
        <p:txBody>
          <a:bodyPr wrap="square">
            <a:spAutoFit/>
          </a:bodyPr>
          <a:lstStyle/>
          <a:p>
            <a:pPr marL="231775" lvl="1" indent="-228600">
              <a:lnSpc>
                <a:spcPct val="90000"/>
              </a:lnSpc>
              <a:spcBef>
                <a:spcPts val="300"/>
              </a:spcBef>
              <a:spcAft>
                <a:spcPts val="300"/>
              </a:spcAft>
              <a:buSzPct val="90000"/>
              <a:buBlip>
                <a:blip r:embed="rId8"/>
              </a:buBlip>
              <a:defRPr/>
            </a:pPr>
            <a:r>
              <a:rPr lang="en-US" sz="2400" dirty="0" smtClean="0">
                <a:gradFill>
                  <a:gsLst>
                    <a:gs pos="0">
                      <a:schemeClr val="tx1"/>
                    </a:gs>
                    <a:gs pos="100000">
                      <a:schemeClr val="tx1"/>
                    </a:gs>
                  </a:gsLst>
                  <a:lin ang="5400000" scaled="0"/>
                </a:gradFill>
              </a:rPr>
              <a:t>Deep insight into applications</a:t>
            </a:r>
          </a:p>
          <a:p>
            <a:pPr marL="3175" lvl="1">
              <a:lnSpc>
                <a:spcPct val="90000"/>
              </a:lnSpc>
              <a:spcBef>
                <a:spcPts val="300"/>
              </a:spcBef>
              <a:spcAft>
                <a:spcPts val="300"/>
              </a:spcAft>
              <a:buSzPct val="90000"/>
              <a:defRPr/>
            </a:pPr>
            <a:endParaRPr lang="en-US" sz="2400" dirty="0" smtClean="0">
              <a:gradFill>
                <a:gsLst>
                  <a:gs pos="0">
                    <a:schemeClr val="tx1"/>
                  </a:gs>
                  <a:gs pos="100000">
                    <a:schemeClr val="tx1"/>
                  </a:gs>
                </a:gsLst>
                <a:lin ang="5400000" scaled="0"/>
              </a:gradFill>
            </a:endParaRPr>
          </a:p>
          <a:p>
            <a:pPr marL="231775" lvl="1" indent="-228600">
              <a:lnSpc>
                <a:spcPct val="90000"/>
              </a:lnSpc>
              <a:spcBef>
                <a:spcPts val="300"/>
              </a:spcBef>
              <a:spcAft>
                <a:spcPts val="300"/>
              </a:spcAft>
              <a:buSzPct val="90000"/>
              <a:buBlip>
                <a:blip r:embed="rId8"/>
              </a:buBlip>
              <a:defRPr/>
            </a:pPr>
            <a:r>
              <a:rPr lang="en-US" sz="2400" dirty="0" smtClean="0">
                <a:gradFill>
                  <a:gsLst>
                    <a:gs pos="0">
                      <a:schemeClr val="tx1"/>
                    </a:gs>
                    <a:gs pos="100000">
                      <a:schemeClr val="tx1"/>
                    </a:gs>
                  </a:gsLst>
                  <a:lin ang="5400000" scaled="0"/>
                </a:gradFill>
              </a:rPr>
              <a:t>Manage the service, not just VMs</a:t>
            </a:r>
          </a:p>
        </p:txBody>
      </p:sp>
      <p:sp>
        <p:nvSpPr>
          <p:cNvPr id="12" name="Rectangle 11"/>
          <p:cNvSpPr/>
          <p:nvPr/>
        </p:nvSpPr>
        <p:spPr>
          <a:xfrm>
            <a:off x="3070748" y="2694382"/>
            <a:ext cx="3025254" cy="2394502"/>
          </a:xfrm>
          <a:prstGeom prst="rect">
            <a:avLst/>
          </a:prstGeom>
        </p:spPr>
        <p:txBody>
          <a:bodyPr wrap="square">
            <a:spAutoFit/>
          </a:bodyPr>
          <a:lstStyle/>
          <a:p>
            <a:pPr marL="231775" lvl="1" indent="-228600">
              <a:lnSpc>
                <a:spcPct val="90000"/>
              </a:lnSpc>
              <a:spcBef>
                <a:spcPts val="300"/>
              </a:spcBef>
              <a:spcAft>
                <a:spcPts val="300"/>
              </a:spcAft>
              <a:buSzPct val="90000"/>
              <a:buBlip>
                <a:blip r:embed="rId8"/>
              </a:buBlip>
              <a:defRPr/>
            </a:pPr>
            <a:r>
              <a:rPr lang="en-US" sz="2400" dirty="0" smtClean="0">
                <a:gradFill>
                  <a:gsLst>
                    <a:gs pos="0">
                      <a:schemeClr val="tx1"/>
                    </a:gs>
                    <a:gs pos="100000">
                      <a:schemeClr val="tx1"/>
                    </a:gs>
                  </a:gsLst>
                  <a:lin ang="5400000" scaled="0"/>
                </a:gradFill>
              </a:rPr>
              <a:t>Hypervisors</a:t>
            </a:r>
          </a:p>
          <a:p>
            <a:pPr marL="3175" lvl="1">
              <a:lnSpc>
                <a:spcPct val="90000"/>
              </a:lnSpc>
              <a:spcBef>
                <a:spcPts val="300"/>
              </a:spcBef>
              <a:spcAft>
                <a:spcPts val="300"/>
              </a:spcAft>
              <a:buSzPct val="90000"/>
              <a:defRPr/>
            </a:pPr>
            <a:endParaRPr lang="en-US" sz="2400" dirty="0" smtClean="0">
              <a:gradFill>
                <a:gsLst>
                  <a:gs pos="0">
                    <a:schemeClr val="tx1"/>
                  </a:gs>
                  <a:gs pos="100000">
                    <a:schemeClr val="tx1"/>
                  </a:gs>
                </a:gsLst>
                <a:lin ang="5400000" scaled="0"/>
              </a:gradFill>
            </a:endParaRPr>
          </a:p>
          <a:p>
            <a:pPr marL="231775" lvl="1" indent="-228600">
              <a:lnSpc>
                <a:spcPct val="90000"/>
              </a:lnSpc>
              <a:spcBef>
                <a:spcPts val="300"/>
              </a:spcBef>
              <a:spcAft>
                <a:spcPts val="300"/>
              </a:spcAft>
              <a:buSzPct val="90000"/>
              <a:buBlip>
                <a:blip r:embed="rId8"/>
              </a:buBlip>
              <a:defRPr/>
            </a:pPr>
            <a:r>
              <a:rPr lang="en-US" sz="2400" dirty="0" smtClean="0">
                <a:gradFill>
                  <a:gsLst>
                    <a:gs pos="0">
                      <a:schemeClr val="tx1"/>
                    </a:gs>
                    <a:gs pos="100000">
                      <a:schemeClr val="tx1"/>
                    </a:gs>
                  </a:gsLst>
                  <a:lin ang="5400000" scaled="0"/>
                </a:gradFill>
              </a:rPr>
              <a:t>Guest OS’s</a:t>
            </a:r>
          </a:p>
          <a:p>
            <a:pPr marL="3175" lvl="1">
              <a:lnSpc>
                <a:spcPct val="90000"/>
              </a:lnSpc>
              <a:spcBef>
                <a:spcPts val="300"/>
              </a:spcBef>
              <a:spcAft>
                <a:spcPts val="300"/>
              </a:spcAft>
              <a:buSzPct val="90000"/>
              <a:defRPr/>
            </a:pPr>
            <a:endParaRPr lang="en-US" sz="2400" dirty="0" smtClean="0">
              <a:gradFill>
                <a:gsLst>
                  <a:gs pos="0">
                    <a:schemeClr val="tx1"/>
                  </a:gs>
                  <a:gs pos="100000">
                    <a:schemeClr val="tx1"/>
                  </a:gs>
                </a:gsLst>
                <a:lin ang="5400000" scaled="0"/>
              </a:gradFill>
            </a:endParaRPr>
          </a:p>
          <a:p>
            <a:pPr marL="231775" lvl="1" indent="-228600">
              <a:lnSpc>
                <a:spcPct val="90000"/>
              </a:lnSpc>
              <a:spcBef>
                <a:spcPts val="300"/>
              </a:spcBef>
              <a:spcAft>
                <a:spcPts val="300"/>
              </a:spcAft>
              <a:buSzPct val="90000"/>
              <a:buBlip>
                <a:blip r:embed="rId8"/>
              </a:buBlip>
              <a:defRPr/>
            </a:pPr>
            <a:r>
              <a:rPr lang="en-US" sz="2400" dirty="0" smtClean="0">
                <a:gradFill>
                  <a:gsLst>
                    <a:gs pos="0">
                      <a:schemeClr val="tx1"/>
                    </a:gs>
                    <a:gs pos="100000">
                      <a:schemeClr val="tx1"/>
                    </a:gs>
                  </a:gsLst>
                  <a:lin ang="5400000" scaled="0"/>
                </a:gradFill>
              </a:rPr>
              <a:t>Development frameworks</a:t>
            </a:r>
          </a:p>
        </p:txBody>
      </p:sp>
      <p:sp>
        <p:nvSpPr>
          <p:cNvPr id="13" name="Rectangle 12"/>
          <p:cNvSpPr/>
          <p:nvPr/>
        </p:nvSpPr>
        <p:spPr>
          <a:xfrm>
            <a:off x="6068709" y="2696401"/>
            <a:ext cx="3034352" cy="3059299"/>
          </a:xfrm>
          <a:prstGeom prst="rect">
            <a:avLst/>
          </a:prstGeom>
        </p:spPr>
        <p:txBody>
          <a:bodyPr wrap="square">
            <a:spAutoFit/>
          </a:bodyPr>
          <a:lstStyle/>
          <a:p>
            <a:pPr marL="231775" lvl="1" indent="-228600">
              <a:lnSpc>
                <a:spcPct val="90000"/>
              </a:lnSpc>
              <a:spcBef>
                <a:spcPts val="300"/>
              </a:spcBef>
              <a:spcAft>
                <a:spcPts val="300"/>
              </a:spcAft>
              <a:buSzPct val="90000"/>
              <a:buBlip>
                <a:blip r:embed="rId8"/>
              </a:buBlip>
              <a:defRPr/>
            </a:pPr>
            <a:r>
              <a:rPr lang="en-US" sz="2400" dirty="0" smtClean="0">
                <a:gradFill>
                  <a:gsLst>
                    <a:gs pos="0">
                      <a:schemeClr val="tx1"/>
                    </a:gs>
                    <a:gs pos="100000">
                      <a:schemeClr val="tx1"/>
                    </a:gs>
                  </a:gsLst>
                  <a:lin ang="5400000" scaled="0"/>
                </a:gradFill>
              </a:rPr>
              <a:t>Private to Public</a:t>
            </a:r>
          </a:p>
          <a:p>
            <a:pPr marL="231775" lvl="1" indent="-228600">
              <a:lnSpc>
                <a:spcPct val="90000"/>
              </a:lnSpc>
              <a:spcBef>
                <a:spcPts val="300"/>
              </a:spcBef>
              <a:spcAft>
                <a:spcPts val="300"/>
              </a:spcAft>
              <a:buSzPct val="90000"/>
              <a:buBlip>
                <a:blip r:embed="rId8"/>
              </a:buBlip>
              <a:defRPr/>
            </a:pPr>
            <a:endParaRPr lang="en-US" sz="2400" dirty="0">
              <a:gradFill>
                <a:gsLst>
                  <a:gs pos="0">
                    <a:schemeClr val="tx1"/>
                  </a:gs>
                  <a:gs pos="100000">
                    <a:schemeClr val="tx1"/>
                  </a:gs>
                </a:gsLst>
                <a:lin ang="5400000" scaled="0"/>
              </a:gradFill>
            </a:endParaRPr>
          </a:p>
          <a:p>
            <a:pPr marL="231775" lvl="1" indent="-228600">
              <a:lnSpc>
                <a:spcPct val="90000"/>
              </a:lnSpc>
              <a:spcBef>
                <a:spcPts val="300"/>
              </a:spcBef>
              <a:spcAft>
                <a:spcPts val="300"/>
              </a:spcAft>
              <a:buSzPct val="90000"/>
              <a:buBlip>
                <a:blip r:embed="rId8"/>
              </a:buBlip>
              <a:defRPr/>
            </a:pPr>
            <a:r>
              <a:rPr lang="en-US" sz="2400" dirty="0" smtClean="0">
                <a:gradFill>
                  <a:gsLst>
                    <a:gs pos="0">
                      <a:schemeClr val="tx1"/>
                    </a:gs>
                    <a:gs pos="100000">
                      <a:schemeClr val="tx1"/>
                    </a:gs>
                  </a:gsLst>
                  <a:lin ang="5400000" scaled="0"/>
                </a:gradFill>
              </a:rPr>
              <a:t>Common tools and frameworks</a:t>
            </a:r>
          </a:p>
          <a:p>
            <a:pPr marL="3175" lvl="1">
              <a:lnSpc>
                <a:spcPct val="90000"/>
              </a:lnSpc>
              <a:spcBef>
                <a:spcPts val="300"/>
              </a:spcBef>
              <a:spcAft>
                <a:spcPts val="300"/>
              </a:spcAft>
              <a:buSzPct val="90000"/>
              <a:defRPr/>
            </a:pPr>
            <a:endParaRPr lang="en-US" sz="2400" dirty="0" smtClean="0">
              <a:gradFill>
                <a:gsLst>
                  <a:gs pos="0">
                    <a:schemeClr val="tx1"/>
                  </a:gs>
                  <a:gs pos="100000">
                    <a:schemeClr val="tx1"/>
                  </a:gs>
                </a:gsLst>
                <a:lin ang="5400000" scaled="0"/>
              </a:gradFill>
            </a:endParaRPr>
          </a:p>
          <a:p>
            <a:pPr marL="231775" lvl="1" indent="-228600">
              <a:lnSpc>
                <a:spcPct val="90000"/>
              </a:lnSpc>
              <a:spcBef>
                <a:spcPts val="300"/>
              </a:spcBef>
              <a:spcAft>
                <a:spcPts val="300"/>
              </a:spcAft>
              <a:buSzPct val="90000"/>
              <a:buBlip>
                <a:blip r:embed="rId8"/>
              </a:buBlip>
              <a:defRPr/>
            </a:pPr>
            <a:r>
              <a:rPr lang="en-US" sz="2400" dirty="0" smtClean="0">
                <a:gradFill>
                  <a:gsLst>
                    <a:gs pos="0">
                      <a:schemeClr val="tx1"/>
                    </a:gs>
                    <a:gs pos="100000">
                      <a:schemeClr val="tx1"/>
                    </a:gs>
                  </a:gsLst>
                  <a:lin ang="5400000" scaled="0"/>
                </a:gradFill>
              </a:rPr>
              <a:t>Single pane of glass across clouds</a:t>
            </a:r>
          </a:p>
        </p:txBody>
      </p:sp>
    </p:spTree>
    <p:extLst>
      <p:ext uri="{BB962C8B-B14F-4D97-AF65-F5344CB8AC3E}">
        <p14:creationId xmlns:p14="http://schemas.microsoft.com/office/powerpoint/2010/main" val="37274665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6" grpId="0"/>
      <p:bldP spid="7" grpId="0"/>
      <p:bldP spid="9" grpId="0"/>
      <p:bldP spid="10" grpId="0"/>
      <p:bldP spid="11" grpId="0"/>
      <p:bldP spid="12" grpId="0"/>
    </p:bldLst>
  </p:timing>
</p:sld>
</file>

<file path=ppt/theme/theme1.xml><?xml version="1.0" encoding="utf-8"?>
<a:theme xmlns:a="http://schemas.openxmlformats.org/drawingml/2006/main" name="TENA11_BreakoutSession_Template_16x9_Final">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TENA SIM208 - Management in the Datacenter - Ryan O'Hara">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PC2010_Value">
    <a:dk1>
      <a:srgbClr val="000000"/>
    </a:dk1>
    <a:lt1>
      <a:srgbClr val="FFFFFF"/>
    </a:lt1>
    <a:dk2>
      <a:srgbClr val="0070C0"/>
    </a:dk2>
    <a:lt2>
      <a:srgbClr val="BDE3FF"/>
    </a:lt2>
    <a:accent1>
      <a:srgbClr val="FFC000"/>
    </a:accent1>
    <a:accent2>
      <a:srgbClr val="2DA33B"/>
    </a:accent2>
    <a:accent3>
      <a:srgbClr val="DF8045"/>
    </a:accent3>
    <a:accent4>
      <a:srgbClr val="2D86E7"/>
    </a:accent4>
    <a:accent5>
      <a:srgbClr val="755DCB"/>
    </a:accent5>
    <a:accent6>
      <a:srgbClr val="777777"/>
    </a:accent6>
    <a:hlink>
      <a:srgbClr val="F0ED7B"/>
    </a:hlink>
    <a:folHlink>
      <a:srgbClr val="F3EB4F"/>
    </a:folHlink>
  </a:clrScheme>
  <a:fontScheme name="Segoe">
    <a:majorFont>
      <a:latin typeface="Segoe"/>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EAB4031B59DB2409B9F6BBBA233BE74" ma:contentTypeVersion="0" ma:contentTypeDescription="Create a new document." ma:contentTypeScope="" ma:versionID="7567a05a31949d49691656bdda4a43d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3833E7-CDA5-4E4A-AF0B-36A91B78C9EF}">
  <ds:schemaRefs>
    <ds:schemaRef ds:uri="http://www.w3.org/XML/1998/namespace"/>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191448CA-3B92-42F2-A15A-E485670603B6}">
  <ds:schemaRefs>
    <ds:schemaRef ds:uri="http://schemas.microsoft.com/sharepoint/v3/contenttype/forms"/>
  </ds:schemaRefs>
</ds:datastoreItem>
</file>

<file path=customXml/itemProps3.xml><?xml version="1.0" encoding="utf-8"?>
<ds:datastoreItem xmlns:ds="http://schemas.openxmlformats.org/officeDocument/2006/customXml" ds:itemID="{1264758A-61B8-4AD3-92DE-5D71EBB43F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TENA11_BreakoutSession_Template_16x9_Final</Template>
  <TotalTime>1550</TotalTime>
  <Words>4452</Words>
  <Application>Microsoft Office PowerPoint</Application>
  <PresentationFormat>Custom</PresentationFormat>
  <Paragraphs>506</Paragraphs>
  <Slides>36</Slides>
  <Notes>27</Notes>
  <HiddenSlides>3</HiddenSlides>
  <MMClips>1</MMClips>
  <ScaleCrop>false</ScaleCrop>
  <HeadingPairs>
    <vt:vector size="4" baseType="variant">
      <vt:variant>
        <vt:lpstr>Theme</vt:lpstr>
      </vt:variant>
      <vt:variant>
        <vt:i4>4</vt:i4>
      </vt:variant>
      <vt:variant>
        <vt:lpstr>Slide Titles</vt:lpstr>
      </vt:variant>
      <vt:variant>
        <vt:i4>36</vt:i4>
      </vt:variant>
    </vt:vector>
  </HeadingPairs>
  <TitlesOfParts>
    <vt:vector size="40" baseType="lpstr">
      <vt:lpstr>TENA11_BreakoutSession_Template_16x9_Final</vt:lpstr>
      <vt:lpstr>White with Consolas font for code slides</vt:lpstr>
      <vt:lpstr>TENA SIM208 - Management in the Datacenter - Ryan O'Hara</vt:lpstr>
      <vt:lpstr>TENA11_BreakoutSession_Template_16x9_Final (2)</vt:lpstr>
      <vt:lpstr>PowerPoint Presentation</vt:lpstr>
      <vt:lpstr>Virtualization: State of the Union VIR 201</vt:lpstr>
      <vt:lpstr>Virtualization: State of the Union</vt:lpstr>
      <vt:lpstr>PowerPoint Presentation</vt:lpstr>
      <vt:lpstr>Evolution of Datacenter Computing</vt:lpstr>
      <vt:lpstr>Cloud Computing</vt:lpstr>
      <vt:lpstr>Virtualization Adoption</vt:lpstr>
      <vt:lpstr>PowerPoint Presentation</vt:lpstr>
      <vt:lpstr>PowerPoint Presentation</vt:lpstr>
      <vt:lpstr>Deep Application Insight with System Center 2012</vt:lpstr>
      <vt:lpstr>PowerPoint Presentation</vt:lpstr>
      <vt:lpstr>PowerPoint Presentation</vt:lpstr>
      <vt:lpstr>Cross-Platform Support</vt:lpstr>
      <vt:lpstr>Cloud On Your Terms</vt:lpstr>
      <vt:lpstr>PowerPoint Presentation</vt:lpstr>
      <vt:lpstr>Hyper-V Cloud Fast Track</vt:lpstr>
      <vt:lpstr>NetApp and Cisco join Hyper-V Cloud Fast Track Program </vt:lpstr>
      <vt:lpstr>PowerPoint Presentation</vt:lpstr>
      <vt:lpstr>Fast Track: Rapid Provisioning</vt:lpstr>
      <vt:lpstr>Hyper-V Momentum</vt:lpstr>
      <vt:lpstr>PowerPoint Presentation</vt:lpstr>
      <vt:lpstr>Tremendous Momentum for Hyper-V</vt:lpstr>
      <vt:lpstr>PowerPoint Presentation</vt:lpstr>
      <vt:lpstr>Expanded Support for Virtualizing Exchange on Hyper-V </vt:lpstr>
      <vt:lpstr>PowerPoint Presentation</vt:lpstr>
      <vt:lpstr>Desktop Virtualization Benefits</vt:lpstr>
      <vt:lpstr>Microsoft Desktop Virtualization Technology Stack</vt:lpstr>
      <vt:lpstr>Virtualization Enhancements in Service Pack 1</vt:lpstr>
      <vt:lpstr>PowerPoint Presentation</vt:lpstr>
      <vt:lpstr>Virtualization Partner Ecosystem Momentum</vt:lpstr>
      <vt:lpstr>PowerPoint Presentation</vt:lpstr>
      <vt:lpstr>Next Steps: Learn, Connect &amp; Share</vt:lpstr>
      <vt:lpstr>Resources</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Microsoft TechEd North America 2011</dc:subject>
  <dc:creator>arunjay</dc:creator>
  <dc:description>Template Design: Jordan Cayabyab
Formatter: 
Event Date: May 16-19, 2011
Event Location: Atlanta
Audience Type: Developers, IT Pros</dc:description>
  <cp:lastModifiedBy>Shows</cp:lastModifiedBy>
  <cp:revision>256</cp:revision>
  <cp:lastPrinted>2010-05-11T05:02:34Z</cp:lastPrinted>
  <dcterms:created xsi:type="dcterms:W3CDTF">2011-05-02T17:20:34Z</dcterms:created>
  <dcterms:modified xsi:type="dcterms:W3CDTF">2011-05-16T17:06:30Z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0x0101006EAB4031B59DB2409B9F6BBBA233BE74</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