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4" r:id="rId6"/>
  </p:sldMasterIdLst>
  <p:notesMasterIdLst>
    <p:notesMasterId r:id="rId42"/>
  </p:notesMasterIdLst>
  <p:handoutMasterIdLst>
    <p:handoutMasterId r:id="rId43"/>
  </p:handoutMasterIdLst>
  <p:sldIdLst>
    <p:sldId id="322" r:id="rId7"/>
    <p:sldId id="370" r:id="rId8"/>
    <p:sldId id="392" r:id="rId9"/>
    <p:sldId id="394" r:id="rId10"/>
    <p:sldId id="395" r:id="rId11"/>
    <p:sldId id="396" r:id="rId12"/>
    <p:sldId id="397" r:id="rId13"/>
    <p:sldId id="402" r:id="rId14"/>
    <p:sldId id="399" r:id="rId15"/>
    <p:sldId id="401" r:id="rId16"/>
    <p:sldId id="403" r:id="rId17"/>
    <p:sldId id="404" r:id="rId18"/>
    <p:sldId id="405"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19" r:id="rId32"/>
    <p:sldId id="387" r:id="rId33"/>
    <p:sldId id="420" r:id="rId34"/>
    <p:sldId id="388" r:id="rId35"/>
    <p:sldId id="422" r:id="rId36"/>
    <p:sldId id="423" r:id="rId37"/>
    <p:sldId id="424" r:id="rId38"/>
    <p:sldId id="425" r:id="rId39"/>
    <p:sldId id="426" r:id="rId40"/>
    <p:sldId id="319" r:id="rId4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56107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0158075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00370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225099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17245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0447045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189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0326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66663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4771206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84610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8215488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148131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61693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08546462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68977761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9927054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14965765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7970919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288033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98774404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180946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4836014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26200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037963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3148183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980255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6096493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59980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2978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85412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197509812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581838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776374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5086606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25190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769974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453017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64475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68531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223452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0690890"/>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3847107"/>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oleObject" Target="../embeddings/oleObject15.bin"/><Relationship Id="rId5" Type="http://schemas.openxmlformats.org/officeDocument/2006/relationships/image" Target="../media/image21.emf"/><Relationship Id="rId10" Type="http://schemas.openxmlformats.org/officeDocument/2006/relationships/oleObject" Target="../embeddings/oleObject14.bin"/><Relationship Id="rId4" Type="http://schemas.openxmlformats.org/officeDocument/2006/relationships/oleObject" Target="../embeddings/oleObject12.bin"/><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9.png"/><Relationship Id="rId7" Type="http://schemas.openxmlformats.org/officeDocument/2006/relationships/oleObject" Target="../embeddings/oleObject18.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8.emf"/><Relationship Id="rId10" Type="http://schemas.openxmlformats.org/officeDocument/2006/relationships/oleObject" Target="../embeddings/oleObject21.bin"/><Relationship Id="rId4" Type="http://schemas.openxmlformats.org/officeDocument/2006/relationships/oleObject" Target="../embeddings/oleObject16.bin"/><Relationship Id="rId9"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21.emf"/><Relationship Id="rId4"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png"/><Relationship Id="rId7" Type="http://schemas.openxmlformats.org/officeDocument/2006/relationships/oleObject" Target="../embeddings/oleObject26.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21.emf"/><Relationship Id="rId4" Type="http://schemas.openxmlformats.org/officeDocument/2006/relationships/oleObject" Target="../embeddings/oleObject24.bin"/><Relationship Id="rId9"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1.e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oleObject" Target="../embeddings/oleObject29.bin"/><Relationship Id="rId5" Type="http://schemas.openxmlformats.org/officeDocument/2006/relationships/image" Target="../media/image28.emf"/><Relationship Id="rId10" Type="http://schemas.openxmlformats.org/officeDocument/2006/relationships/image" Target="../media/image27.png"/><Relationship Id="rId4" Type="http://schemas.openxmlformats.org/officeDocument/2006/relationships/oleObject" Target="../embeddings/oleObject28.bin"/><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www.xtseminars.co.uk/"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21.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39.png"/><Relationship Id="rId5" Type="http://schemas.openxmlformats.org/officeDocument/2006/relationships/hyperlink" Target="http://www.microsoft.com/learning" TargetMode="External"/><Relationship Id="rId10" Type="http://schemas.openxmlformats.org/officeDocument/2006/relationships/image" Target="../media/image38.emf"/><Relationship Id="rId4" Type="http://schemas.openxmlformats.org/officeDocument/2006/relationships/image" Target="../media/image35.png"/><Relationship Id="rId9" Type="http://schemas.openxmlformats.org/officeDocument/2006/relationships/image" Target="../media/image37.png"/><Relationship Id="rId1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2.png"/><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1.emf"/><Relationship Id="rId10" Type="http://schemas.openxmlformats.org/officeDocument/2006/relationships/image" Target="../media/image23.png"/><Relationship Id="rId4" Type="http://schemas.openxmlformats.org/officeDocument/2006/relationships/oleObject" Target="../embeddings/oleObject5.bin"/><Relationship Id="rId9"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200" dirty="0" smtClean="0"/>
              <a:t>Active Directory Federation Services, Part 2: </a:t>
            </a:r>
            <a:br>
              <a:rPr lang="en-US" sz="4200" dirty="0" smtClean="0"/>
            </a:br>
            <a:r>
              <a:rPr lang="en-US" sz="4200" dirty="0" smtClean="0"/>
              <a:t>Building Federated Identity Solutions</a:t>
            </a:r>
            <a:endParaRPr lang="en-US" sz="4200" dirty="0"/>
          </a:p>
        </p:txBody>
      </p:sp>
      <p:sp>
        <p:nvSpPr>
          <p:cNvPr id="3" name="Subtitle 2"/>
          <p:cNvSpPr>
            <a:spLocks noGrp="1"/>
          </p:cNvSpPr>
          <p:nvPr>
            <p:ph type="subTitle" idx="1"/>
          </p:nvPr>
        </p:nvSpPr>
        <p:spPr/>
        <p:txBody>
          <a:bodyPr/>
          <a:lstStyle/>
          <a:p>
            <a:r>
              <a:rPr lang="en-GB" smtClean="0"/>
              <a:t>John Craddock (john.craddock@xtseminars.co.uk)</a:t>
            </a:r>
          </a:p>
          <a:p>
            <a:r>
              <a:rPr lang="en-GB" smtClean="0"/>
              <a:t>Infrastructure and Security Architect </a:t>
            </a:r>
          </a:p>
          <a:p>
            <a:r>
              <a:rPr lang="en-GB" smtClean="0"/>
              <a:t>XTSeminars Ltd</a:t>
            </a:r>
            <a:endParaRPr lang="en-GB" dirty="0"/>
          </a:p>
        </p:txBody>
      </p:sp>
      <p:sp>
        <p:nvSpPr>
          <p:cNvPr id="4" name="Text Placeholder 3"/>
          <p:cNvSpPr>
            <a:spLocks noGrp="1"/>
          </p:cNvSpPr>
          <p:nvPr>
            <p:ph type="body" sz="quarter" idx="10"/>
          </p:nvPr>
        </p:nvSpPr>
        <p:spPr/>
        <p:txBody>
          <a:bodyPr/>
          <a:lstStyle/>
          <a:p>
            <a:r>
              <a:rPr lang="en-US" smtClean="0"/>
              <a:t>SIM403</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ADFS Proxy Requirements</a:t>
            </a:r>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1325970432"/>
              </p:ext>
            </p:extLst>
          </p:nvPr>
        </p:nvGraphicFramePr>
        <p:xfrm>
          <a:off x="2747643" y="2483450"/>
          <a:ext cx="938212" cy="1074738"/>
        </p:xfrm>
        <a:graphic>
          <a:graphicData uri="http://schemas.openxmlformats.org/presentationml/2006/ole">
            <mc:AlternateContent xmlns:mc="http://schemas.openxmlformats.org/markup-compatibility/2006">
              <mc:Choice xmlns:v="urn:schemas-microsoft-com:vml" Requires="v">
                <p:oleObj spid="_x0000_s23586"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643" y="2483450"/>
                        <a:ext cx="93821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2"/>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2190168" y="3305857"/>
            <a:ext cx="595669" cy="357494"/>
          </a:xfrm>
          <a:prstGeom prst="rect">
            <a:avLst/>
          </a:prstGeom>
          <a:noFill/>
          <a:ln w="9525">
            <a:noFill/>
            <a:miter lim="800000"/>
            <a:headEnd/>
            <a:tailEnd/>
          </a:ln>
        </p:spPr>
      </p:pic>
      <p:sp>
        <p:nvSpPr>
          <p:cNvPr id="8" name="TextBox 7"/>
          <p:cNvSpPr txBox="1"/>
          <p:nvPr/>
        </p:nvSpPr>
        <p:spPr>
          <a:xfrm>
            <a:off x="420937" y="3666093"/>
            <a:ext cx="2479268" cy="553998"/>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SSL certificate matches </a:t>
            </a:r>
            <a:br>
              <a:rPr lang="en-GB" dirty="0" smtClean="0">
                <a:gradFill>
                  <a:gsLst>
                    <a:gs pos="0">
                      <a:schemeClr val="tx1"/>
                    </a:gs>
                    <a:gs pos="86000">
                      <a:schemeClr val="tx1"/>
                    </a:gs>
                  </a:gsLst>
                  <a:lin ang="5400000" scaled="0"/>
                </a:gradFill>
              </a:rPr>
            </a:br>
            <a:r>
              <a:rPr lang="en-GB" dirty="0" smtClean="0">
                <a:gradFill>
                  <a:gsLst>
                    <a:gs pos="0">
                      <a:schemeClr val="tx1"/>
                    </a:gs>
                    <a:gs pos="86000">
                      <a:schemeClr val="tx1"/>
                    </a:gs>
                  </a:gsLst>
                  <a:lin ang="5400000" scaled="0"/>
                </a:gradFill>
              </a:rPr>
              <a:t>ADFS Federation URL</a:t>
            </a:r>
          </a:p>
        </p:txBody>
      </p:sp>
      <p:sp>
        <p:nvSpPr>
          <p:cNvPr id="11" name="TextBox 10"/>
          <p:cNvSpPr txBox="1"/>
          <p:nvPr/>
        </p:nvSpPr>
        <p:spPr>
          <a:xfrm>
            <a:off x="2874169" y="1829193"/>
            <a:ext cx="615553" cy="553998"/>
          </a:xfrm>
          <a:prstGeom prst="rect">
            <a:avLst/>
          </a:prstGeom>
          <a:noFill/>
        </p:spPr>
        <p:txBody>
          <a:bodyPr wrap="none" lIns="0" tIns="0" rIns="0" bIns="0" rtlCol="0">
            <a:spAutoFit/>
          </a:bodyPr>
          <a:lstStyle/>
          <a:p>
            <a:pPr algn="ctr"/>
            <a:r>
              <a:rPr lang="en-GB" dirty="0" smtClean="0">
                <a:gradFill>
                  <a:gsLst>
                    <a:gs pos="0">
                      <a:schemeClr val="tx1"/>
                    </a:gs>
                    <a:gs pos="86000">
                      <a:schemeClr val="tx1"/>
                    </a:gs>
                  </a:gsLst>
                  <a:lin ang="5400000" scaled="0"/>
                </a:gradFill>
              </a:rPr>
              <a:t>ADFS</a:t>
            </a:r>
            <a:br>
              <a:rPr lang="en-GB" dirty="0" smtClean="0">
                <a:gradFill>
                  <a:gsLst>
                    <a:gs pos="0">
                      <a:schemeClr val="tx1"/>
                    </a:gs>
                    <a:gs pos="86000">
                      <a:schemeClr val="tx1"/>
                    </a:gs>
                  </a:gsLst>
                  <a:lin ang="5400000" scaled="0"/>
                </a:gradFill>
              </a:rPr>
            </a:br>
            <a:r>
              <a:rPr lang="en-GB" dirty="0" smtClean="0">
                <a:gradFill>
                  <a:gsLst>
                    <a:gs pos="0">
                      <a:schemeClr val="tx1"/>
                    </a:gs>
                    <a:gs pos="86000">
                      <a:schemeClr val="tx1"/>
                    </a:gs>
                  </a:gsLst>
                  <a:lin ang="5400000" scaled="0"/>
                </a:gradFill>
              </a:rPr>
              <a:t>proxy</a:t>
            </a:r>
          </a:p>
        </p:txBody>
      </p:sp>
      <p:sp>
        <p:nvSpPr>
          <p:cNvPr id="32" name="TextBox 31"/>
          <p:cNvSpPr txBox="1"/>
          <p:nvPr/>
        </p:nvSpPr>
        <p:spPr>
          <a:xfrm>
            <a:off x="3665647" y="2279916"/>
            <a:ext cx="2013372" cy="55399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spAutoFit/>
          </a:bodyPr>
          <a:lstStyle/>
          <a:p>
            <a:pPr algn="ctr"/>
            <a:r>
              <a:rPr lang="en-GB" dirty="0" smtClean="0">
                <a:gradFill>
                  <a:gsLst>
                    <a:gs pos="0">
                      <a:schemeClr val="tx1"/>
                    </a:gs>
                    <a:gs pos="86000">
                      <a:schemeClr val="tx1"/>
                    </a:gs>
                  </a:gsLst>
                  <a:lin ang="5400000" scaled="0"/>
                </a:gradFill>
              </a:rPr>
              <a:t>Does NOT need </a:t>
            </a:r>
            <a:br>
              <a:rPr lang="en-GB" dirty="0" smtClean="0">
                <a:gradFill>
                  <a:gsLst>
                    <a:gs pos="0">
                      <a:schemeClr val="tx1"/>
                    </a:gs>
                    <a:gs pos="86000">
                      <a:schemeClr val="tx1"/>
                    </a:gs>
                  </a:gsLst>
                  <a:lin ang="5400000" scaled="0"/>
                </a:gradFill>
              </a:rPr>
            </a:br>
            <a:r>
              <a:rPr lang="en-GB" dirty="0" smtClean="0">
                <a:gradFill>
                  <a:gsLst>
                    <a:gs pos="0">
                      <a:schemeClr val="tx1"/>
                    </a:gs>
                    <a:gs pos="86000">
                      <a:schemeClr val="tx1"/>
                    </a:gs>
                  </a:gsLst>
                  <a:lin ang="5400000" scaled="0"/>
                </a:gradFill>
              </a:rPr>
              <a:t>to be domain joined</a:t>
            </a:r>
          </a:p>
        </p:txBody>
      </p:sp>
      <p:pic>
        <p:nvPicPr>
          <p:cNvPr id="33" name="Picture 32" descr="laptop"/>
          <p:cNvPicPr>
            <a:picLocks noChangeAspect="1" noChangeArrowheads="1"/>
          </p:cNvPicPr>
          <p:nvPr/>
        </p:nvPicPr>
        <p:blipFill>
          <a:blip r:embed="rId6" cstate="print"/>
          <a:srcRect/>
          <a:stretch>
            <a:fillRect/>
          </a:stretch>
        </p:blipFill>
        <p:spPr bwMode="auto">
          <a:xfrm>
            <a:off x="147417" y="2696274"/>
            <a:ext cx="1182540" cy="651787"/>
          </a:xfrm>
          <a:prstGeom prst="rect">
            <a:avLst/>
          </a:prstGeom>
          <a:noFill/>
          <a:ln w="9525">
            <a:noFill/>
            <a:miter lim="800000"/>
            <a:headEnd/>
            <a:tailEnd/>
          </a:ln>
        </p:spPr>
      </p:pic>
      <p:cxnSp>
        <p:nvCxnSpPr>
          <p:cNvPr id="35" name="Straight Arrow Connector 34"/>
          <p:cNvCxnSpPr>
            <a:stCxn id="33" idx="3"/>
            <a:endCxn id="5" idx="1"/>
          </p:cNvCxnSpPr>
          <p:nvPr/>
        </p:nvCxnSpPr>
        <p:spPr>
          <a:xfrm flipV="1">
            <a:off x="1329957" y="3020819"/>
            <a:ext cx="1417686" cy="1349"/>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09783" y="2652458"/>
            <a:ext cx="756617"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HTTPS</a:t>
            </a:r>
          </a:p>
        </p:txBody>
      </p:sp>
      <p:cxnSp>
        <p:nvCxnSpPr>
          <p:cNvPr id="37" name="Straight Arrow Connector 36"/>
          <p:cNvCxnSpPr/>
          <p:nvPr/>
        </p:nvCxnSpPr>
        <p:spPr>
          <a:xfrm flipV="1">
            <a:off x="3643589" y="3022168"/>
            <a:ext cx="6105322" cy="1"/>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555600" y="2696274"/>
            <a:ext cx="756617"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HTTPS</a:t>
            </a:r>
          </a:p>
        </p:txBody>
      </p:sp>
      <p:graphicFrame>
        <p:nvGraphicFramePr>
          <p:cNvPr id="40" name="Object 39"/>
          <p:cNvGraphicFramePr>
            <a:graphicFrameLocks noChangeAspect="1"/>
          </p:cNvGraphicFramePr>
          <p:nvPr>
            <p:extLst>
              <p:ext uri="{D42A27DB-BD31-4B8C-83A1-F6EECF244321}">
                <p14:modId xmlns:p14="http://schemas.microsoft.com/office/powerpoint/2010/main" val="2502782183"/>
              </p:ext>
            </p:extLst>
          </p:nvPr>
        </p:nvGraphicFramePr>
        <p:xfrm>
          <a:off x="9748911" y="2480348"/>
          <a:ext cx="938212" cy="1074738"/>
        </p:xfrm>
        <a:graphic>
          <a:graphicData uri="http://schemas.openxmlformats.org/presentationml/2006/ole">
            <mc:AlternateContent xmlns:mc="http://schemas.openxmlformats.org/markup-compatibility/2006">
              <mc:Choice xmlns:v="urn:schemas-microsoft-com:vml" Requires="v">
                <p:oleObj spid="_x0000_s23587"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8911" y="2480348"/>
                        <a:ext cx="938212"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 name="TextBox 40"/>
          <p:cNvSpPr txBox="1"/>
          <p:nvPr/>
        </p:nvSpPr>
        <p:spPr>
          <a:xfrm>
            <a:off x="9748911" y="2169166"/>
            <a:ext cx="1782539"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ADFS Federation</a:t>
            </a:r>
          </a:p>
        </p:txBody>
      </p:sp>
      <p:sp>
        <p:nvSpPr>
          <p:cNvPr id="44" name="TextBox 43"/>
          <p:cNvSpPr txBox="1"/>
          <p:nvPr/>
        </p:nvSpPr>
        <p:spPr>
          <a:xfrm>
            <a:off x="4715920" y="1372651"/>
            <a:ext cx="2122274" cy="540555"/>
          </a:xfrm>
          <a:prstGeom prst="rect">
            <a:avLst/>
          </a:prstGeom>
        </p:spPr>
        <p:style>
          <a:lnRef idx="1">
            <a:schemeClr val="dk1"/>
          </a:lnRef>
          <a:fillRef idx="2">
            <a:schemeClr val="dk1"/>
          </a:fillRef>
          <a:effectRef idx="1">
            <a:schemeClr val="dk1"/>
          </a:effectRef>
          <a:fontRef idx="minor">
            <a:schemeClr val="dk1"/>
          </a:fontRef>
        </p:style>
        <p:txBody>
          <a:bodyPr wrap="square" lIns="0" tIns="0" rIns="0" bIns="0" rtlCol="0" anchor="ctr" anchorCtr="0">
            <a:noAutofit/>
          </a:bodyPr>
          <a:lstStyle/>
          <a:p>
            <a:pPr algn="ctr"/>
            <a:r>
              <a:rPr lang="en-GB" dirty="0" smtClean="0">
                <a:solidFill>
                  <a:schemeClr val="bg1"/>
                </a:solidFill>
              </a:rPr>
              <a:t>adfs.example.com</a:t>
            </a:r>
          </a:p>
        </p:txBody>
      </p:sp>
      <p:sp>
        <p:nvSpPr>
          <p:cNvPr id="45" name="Rectangle 44"/>
          <p:cNvSpPr/>
          <p:nvPr/>
        </p:nvSpPr>
        <p:spPr bwMode="auto">
          <a:xfrm>
            <a:off x="9573917" y="2696274"/>
            <a:ext cx="174993" cy="233183"/>
          </a:xfrm>
          <a:prstGeom prst="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cxnSp>
        <p:nvCxnSpPr>
          <p:cNvPr id="47" name="Elbow Connector 46"/>
          <p:cNvCxnSpPr>
            <a:stCxn id="44" idx="3"/>
            <a:endCxn id="45" idx="0"/>
          </p:cNvCxnSpPr>
          <p:nvPr/>
        </p:nvCxnSpPr>
        <p:spPr>
          <a:xfrm>
            <a:off x="6838194" y="1642929"/>
            <a:ext cx="2823220" cy="105334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414982" y="1344515"/>
            <a:ext cx="1538883"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Internal clients</a:t>
            </a:r>
          </a:p>
        </p:txBody>
      </p:sp>
      <p:sp>
        <p:nvSpPr>
          <p:cNvPr id="54" name="Rectangle 53"/>
          <p:cNvSpPr/>
          <p:nvPr/>
        </p:nvSpPr>
        <p:spPr bwMode="auto">
          <a:xfrm>
            <a:off x="2516137" y="2696274"/>
            <a:ext cx="174993" cy="233183"/>
          </a:xfrm>
          <a:prstGeom prst="rect">
            <a:avLst/>
          </a:prstGeom>
          <a:no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cxnSp>
        <p:nvCxnSpPr>
          <p:cNvPr id="56" name="Elbow Connector 55"/>
          <p:cNvCxnSpPr>
            <a:stCxn id="44" idx="1"/>
            <a:endCxn id="54" idx="0"/>
          </p:cNvCxnSpPr>
          <p:nvPr/>
        </p:nvCxnSpPr>
        <p:spPr>
          <a:xfrm rot="10800000" flipV="1">
            <a:off x="2603634" y="1642928"/>
            <a:ext cx="2112286" cy="105334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3955" y="5540421"/>
            <a:ext cx="3988271" cy="553998"/>
          </a:xfrm>
          <a:prstGeom prst="rect">
            <a:avLst/>
          </a:prstGeom>
          <a:noFill/>
        </p:spPr>
        <p:txBody>
          <a:bodyPr wrap="none" lIns="0" tIns="0" rIns="0" bIns="0" rtlCol="0">
            <a:spAutoFit/>
          </a:bodyPr>
          <a:lstStyle/>
          <a:p>
            <a:pPr algn="ctr"/>
            <a:r>
              <a:rPr lang="en-GB" dirty="0" smtClean="0">
                <a:gradFill>
                  <a:gsLst>
                    <a:gs pos="0">
                      <a:schemeClr val="tx1"/>
                    </a:gs>
                    <a:gs pos="86000">
                      <a:schemeClr val="tx1"/>
                    </a:gs>
                  </a:gsLst>
                  <a:lin ang="5400000" scaled="0"/>
                </a:gradFill>
              </a:rPr>
              <a:t>Deploy certificates to all farm members</a:t>
            </a:r>
          </a:p>
          <a:p>
            <a:pPr algn="ctr"/>
            <a:r>
              <a:rPr lang="en-GB" dirty="0" smtClean="0">
                <a:gradFill>
                  <a:gsLst>
                    <a:gs pos="0">
                      <a:schemeClr val="tx1"/>
                    </a:gs>
                    <a:gs pos="86000">
                      <a:schemeClr val="tx1"/>
                    </a:gs>
                  </a:gsLst>
                  <a:lin ang="5400000" scaled="0"/>
                </a:gradFill>
              </a:rPr>
              <a:t>(private key must be exportable)</a:t>
            </a:r>
          </a:p>
        </p:txBody>
      </p:sp>
      <p:sp>
        <p:nvSpPr>
          <p:cNvPr id="46" name="TextBox 45"/>
          <p:cNvSpPr txBox="1"/>
          <p:nvPr/>
        </p:nvSpPr>
        <p:spPr>
          <a:xfrm>
            <a:off x="10075547" y="1817305"/>
            <a:ext cx="1474763" cy="2769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lIns="0" tIns="0" rIns="0" bIns="0" rtlCol="0">
            <a:spAutoFit/>
          </a:bodyPr>
          <a:lstStyle/>
          <a:p>
            <a:pPr algn="ctr"/>
            <a:r>
              <a:rPr lang="en-GB" dirty="0">
                <a:gradFill>
                  <a:gsLst>
                    <a:gs pos="0">
                      <a:schemeClr val="tx1"/>
                    </a:gs>
                    <a:gs pos="86000">
                      <a:schemeClr val="tx1"/>
                    </a:gs>
                  </a:gsLst>
                  <a:lin ang="5400000" scaled="0"/>
                </a:gradFill>
              </a:rPr>
              <a:t>D</a:t>
            </a:r>
            <a:r>
              <a:rPr lang="en-GB" dirty="0" smtClean="0">
                <a:gradFill>
                  <a:gsLst>
                    <a:gs pos="0">
                      <a:schemeClr val="tx1"/>
                    </a:gs>
                    <a:gs pos="86000">
                      <a:schemeClr val="tx1"/>
                    </a:gs>
                  </a:gsLst>
                  <a:lin ang="5400000" scaled="0"/>
                </a:gradFill>
              </a:rPr>
              <a:t>omain joined</a:t>
            </a:r>
          </a:p>
        </p:txBody>
      </p:sp>
      <p:sp>
        <p:nvSpPr>
          <p:cNvPr id="7" name="Left Brace 6"/>
          <p:cNvSpPr/>
          <p:nvPr/>
        </p:nvSpPr>
        <p:spPr>
          <a:xfrm rot="16200000">
            <a:off x="1161798" y="3870409"/>
            <a:ext cx="902111" cy="2156555"/>
          </a:xfrm>
          <a:prstGeom prst="leftBrace">
            <a:avLst>
              <a:gd name="adj1" fmla="val 8333"/>
              <a:gd name="adj2" fmla="val 4972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Rectangle 33"/>
          <p:cNvSpPr/>
          <p:nvPr/>
        </p:nvSpPr>
        <p:spPr bwMode="auto">
          <a:xfrm>
            <a:off x="6569418" y="4948689"/>
            <a:ext cx="5402187" cy="1456109"/>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2200" dirty="0" smtClean="0">
                <a:solidFill>
                  <a:schemeClr val="tx1">
                    <a:alpha val="99000"/>
                  </a:schemeClr>
                </a:solidFill>
              </a:rPr>
              <a:t>Domain joined proxies simplify management through group policy</a:t>
            </a:r>
          </a:p>
          <a:p>
            <a:pPr algn="ctr" defTabSz="914099"/>
            <a:r>
              <a:rPr lang="en-GB" sz="2200" dirty="0" smtClean="0">
                <a:solidFill>
                  <a:schemeClr val="tx1">
                    <a:alpha val="99000"/>
                  </a:schemeClr>
                </a:solidFill>
              </a:rPr>
              <a:t>May not meet your security requirements</a:t>
            </a:r>
          </a:p>
        </p:txBody>
      </p:sp>
      <p:sp>
        <p:nvSpPr>
          <p:cNvPr id="49" name="TextBox 48"/>
          <p:cNvSpPr txBox="1"/>
          <p:nvPr/>
        </p:nvSpPr>
        <p:spPr>
          <a:xfrm>
            <a:off x="2874147" y="1344515"/>
            <a:ext cx="1564531"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External clients</a:t>
            </a:r>
          </a:p>
        </p:txBody>
      </p:sp>
      <p:pic>
        <p:nvPicPr>
          <p:cNvPr id="50" name="Picture 2"/>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9413897" y="3764345"/>
            <a:ext cx="595669" cy="357494"/>
          </a:xfrm>
          <a:prstGeom prst="rect">
            <a:avLst/>
          </a:prstGeom>
          <a:noFill/>
          <a:ln w="9525">
            <a:noFill/>
            <a:miter lim="800000"/>
            <a:headEnd/>
            <a:tailEnd/>
          </a:ln>
        </p:spPr>
      </p:pic>
      <p:pic>
        <p:nvPicPr>
          <p:cNvPr id="51" name="Picture 2"/>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9402982" y="4235891"/>
            <a:ext cx="595669" cy="357494"/>
          </a:xfrm>
          <a:prstGeom prst="rect">
            <a:avLst/>
          </a:prstGeom>
          <a:noFill/>
          <a:ln w="9525">
            <a:noFill/>
            <a:miter lim="800000"/>
            <a:headEnd/>
            <a:tailEnd/>
          </a:ln>
        </p:spPr>
      </p:pic>
      <p:sp>
        <p:nvSpPr>
          <p:cNvPr id="52" name="TextBox 51"/>
          <p:cNvSpPr txBox="1"/>
          <p:nvPr/>
        </p:nvSpPr>
        <p:spPr>
          <a:xfrm>
            <a:off x="10075547" y="3804592"/>
            <a:ext cx="436017"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SSL</a:t>
            </a:r>
          </a:p>
        </p:txBody>
      </p:sp>
      <p:sp>
        <p:nvSpPr>
          <p:cNvPr id="53" name="TextBox 52"/>
          <p:cNvSpPr txBox="1"/>
          <p:nvPr/>
        </p:nvSpPr>
        <p:spPr>
          <a:xfrm>
            <a:off x="10075547" y="4276138"/>
            <a:ext cx="1423531"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Token-signing</a:t>
            </a:r>
          </a:p>
        </p:txBody>
      </p:sp>
      <p:sp>
        <p:nvSpPr>
          <p:cNvPr id="39" name="TextBox 38"/>
          <p:cNvSpPr txBox="1"/>
          <p:nvPr/>
        </p:nvSpPr>
        <p:spPr>
          <a:xfrm>
            <a:off x="3181945" y="3704232"/>
            <a:ext cx="4950073" cy="553998"/>
          </a:xfrm>
          <a:prstGeom prst="rect">
            <a:avLst/>
          </a:prstGeom>
          <a:noFill/>
        </p:spPr>
        <p:txBody>
          <a:bodyPr wrap="none" lIns="0" tIns="0" rIns="0" bIns="0" rtlCol="0">
            <a:spAutoFit/>
          </a:bodyPr>
          <a:lstStyle/>
          <a:p>
            <a:r>
              <a:rPr lang="en-GB" dirty="0">
                <a:gradFill>
                  <a:gsLst>
                    <a:gs pos="0">
                      <a:schemeClr val="tx1"/>
                    </a:gs>
                    <a:gs pos="86000">
                      <a:schemeClr val="tx1"/>
                    </a:gs>
                  </a:gsLst>
                  <a:lin ang="5400000" scaled="0"/>
                </a:gradFill>
              </a:rPr>
              <a:t>Client authentication certificates are </a:t>
            </a:r>
            <a:r>
              <a:rPr lang="en-GB" dirty="0" smtClean="0">
                <a:gradFill>
                  <a:gsLst>
                    <a:gs pos="0">
                      <a:schemeClr val="tx1"/>
                    </a:gs>
                    <a:gs pos="86000">
                      <a:schemeClr val="tx1"/>
                    </a:gs>
                  </a:gsLst>
                  <a:lin ang="5400000" scaled="0"/>
                </a:gradFill>
              </a:rPr>
              <a:t>not required</a:t>
            </a:r>
            <a:br>
              <a:rPr lang="en-GB" dirty="0" smtClean="0">
                <a:gradFill>
                  <a:gsLst>
                    <a:gs pos="0">
                      <a:schemeClr val="tx1"/>
                    </a:gs>
                    <a:gs pos="86000">
                      <a:schemeClr val="tx1"/>
                    </a:gs>
                  </a:gsLst>
                  <a:lin ang="5400000" scaled="0"/>
                </a:gradFill>
              </a:rPr>
            </a:br>
            <a:r>
              <a:rPr lang="en-GB" dirty="0" smtClean="0">
                <a:gradFill>
                  <a:gsLst>
                    <a:gs pos="0">
                      <a:schemeClr val="tx1"/>
                    </a:gs>
                    <a:gs pos="86000">
                      <a:schemeClr val="tx1"/>
                    </a:gs>
                  </a:gsLst>
                  <a:lin ang="5400000" scaled="0"/>
                </a:gradFill>
              </a:rPr>
              <a:t> </a:t>
            </a:r>
            <a:r>
              <a:rPr lang="en-GB" dirty="0">
                <a:gradFill>
                  <a:gsLst>
                    <a:gs pos="0">
                      <a:schemeClr val="tx1"/>
                    </a:gs>
                    <a:gs pos="86000">
                      <a:schemeClr val="tx1"/>
                    </a:gs>
                  </a:gsLst>
                  <a:lin ang="5400000" scaled="0"/>
                </a:gradFill>
              </a:rPr>
              <a:t>for AD FS 2.0 federation server proxies</a:t>
            </a:r>
            <a:endParaRPr lang="en-GB"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62501814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Forefront Unified </a:t>
            </a:r>
            <a:r>
              <a:rPr lang="en-GB" dirty="0"/>
              <a:t>Access Gateway</a:t>
            </a:r>
          </a:p>
        </p:txBody>
      </p:sp>
      <p:pic>
        <p:nvPicPr>
          <p:cNvPr id="4" name="Picture 3" descr="laptop"/>
          <p:cNvPicPr>
            <a:picLocks noChangeAspect="1" noChangeArrowheads="1"/>
          </p:cNvPicPr>
          <p:nvPr/>
        </p:nvPicPr>
        <p:blipFill>
          <a:blip r:embed="rId3" cstate="print"/>
          <a:srcRect/>
          <a:stretch>
            <a:fillRect/>
          </a:stretch>
        </p:blipFill>
        <p:spPr bwMode="auto">
          <a:xfrm>
            <a:off x="618248" y="3094043"/>
            <a:ext cx="1279255" cy="573422"/>
          </a:xfrm>
          <a:prstGeom prst="rect">
            <a:avLst/>
          </a:prstGeom>
          <a:noFill/>
          <a:ln w="9525">
            <a:noFill/>
            <a:miter lim="800000"/>
            <a:headEnd/>
            <a:tailEnd/>
          </a:ln>
        </p:spPr>
      </p:pic>
      <p:graphicFrame>
        <p:nvGraphicFramePr>
          <p:cNvPr id="5" name="Object 4"/>
          <p:cNvGraphicFramePr>
            <a:graphicFrameLocks noChangeAspect="1"/>
          </p:cNvGraphicFramePr>
          <p:nvPr>
            <p:extLst>
              <p:ext uri="{D42A27DB-BD31-4B8C-83A1-F6EECF244321}">
                <p14:modId xmlns:p14="http://schemas.microsoft.com/office/powerpoint/2010/main" val="4147450169"/>
              </p:ext>
            </p:extLst>
          </p:nvPr>
        </p:nvGraphicFramePr>
        <p:xfrm>
          <a:off x="7261886" y="1744085"/>
          <a:ext cx="938166" cy="1075090"/>
        </p:xfrm>
        <a:graphic>
          <a:graphicData uri="http://schemas.openxmlformats.org/presentationml/2006/ole">
            <mc:AlternateContent xmlns:mc="http://schemas.openxmlformats.org/markup-compatibility/2006">
              <mc:Choice xmlns:v="urn:schemas-microsoft-com:vml" Requires="v">
                <p:oleObj spid="_x0000_s24642"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886" y="1744085"/>
                        <a:ext cx="938166" cy="1075090"/>
                      </a:xfrm>
                      <a:prstGeom prst="rect">
                        <a:avLst/>
                      </a:prstGeom>
                      <a:noFill/>
                      <a:ln>
                        <a:noFill/>
                      </a:ln>
                    </p:spPr>
                  </p:pic>
                </p:oleObj>
              </mc:Fallback>
            </mc:AlternateContent>
          </a:graphicData>
        </a:graphic>
      </p:graphicFrame>
      <p:pic>
        <p:nvPicPr>
          <p:cNvPr id="6" name="Picture 68" descr="YellowUser"/>
          <p:cNvPicPr>
            <a:picLocks noChangeAspect="1" noChangeArrowheads="1"/>
          </p:cNvPicPr>
          <p:nvPr/>
        </p:nvPicPr>
        <p:blipFill>
          <a:blip r:embed="rId6">
            <a:clrChange>
              <a:clrFrom>
                <a:srgbClr val="08369A"/>
              </a:clrFrom>
              <a:clrTo>
                <a:srgbClr val="08369A">
                  <a:alpha val="0"/>
                </a:srgbClr>
              </a:clrTo>
            </a:clrChange>
            <a:duotone>
              <a:prstClr val="black"/>
              <a:schemeClr val="accent3">
                <a:tint val="45000"/>
                <a:satMod val="400000"/>
              </a:schemeClr>
            </a:duotone>
          </a:blip>
          <a:srcRect/>
          <a:stretch>
            <a:fillRect/>
          </a:stretch>
        </p:blipFill>
        <p:spPr bwMode="auto">
          <a:xfrm>
            <a:off x="1133629" y="2525955"/>
            <a:ext cx="763874" cy="492001"/>
          </a:xfrm>
          <a:prstGeom prst="rect">
            <a:avLst/>
          </a:prstGeom>
          <a:noFill/>
        </p:spPr>
      </p:pic>
      <p:graphicFrame>
        <p:nvGraphicFramePr>
          <p:cNvPr id="7" name="Object 6"/>
          <p:cNvGraphicFramePr>
            <a:graphicFrameLocks noChangeAspect="1"/>
          </p:cNvGraphicFramePr>
          <p:nvPr>
            <p:extLst>
              <p:ext uri="{D42A27DB-BD31-4B8C-83A1-F6EECF244321}">
                <p14:modId xmlns:p14="http://schemas.microsoft.com/office/powerpoint/2010/main" val="1184195468"/>
              </p:ext>
            </p:extLst>
          </p:nvPr>
        </p:nvGraphicFramePr>
        <p:xfrm>
          <a:off x="7261886" y="3511925"/>
          <a:ext cx="938166" cy="1075090"/>
        </p:xfrm>
        <a:graphic>
          <a:graphicData uri="http://schemas.openxmlformats.org/presentationml/2006/ole">
            <mc:AlternateContent xmlns:mc="http://schemas.openxmlformats.org/markup-compatibility/2006">
              <mc:Choice xmlns:v="urn:schemas-microsoft-com:vml" Requires="v">
                <p:oleObj spid="_x0000_s24643"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886" y="3511925"/>
                        <a:ext cx="938166" cy="1075090"/>
                      </a:xfrm>
                      <a:prstGeom prst="rect">
                        <a:avLst/>
                      </a:prstGeom>
                      <a:noFill/>
                      <a:ln>
                        <a:noFill/>
                      </a:ln>
                    </p:spPr>
                  </p:pic>
                </p:oleObj>
              </mc:Fallback>
            </mc:AlternateContent>
          </a:graphicData>
        </a:graphic>
      </p:graphicFrame>
      <p:sp>
        <p:nvSpPr>
          <p:cNvPr id="8" name="TextBox 7"/>
          <p:cNvSpPr txBox="1"/>
          <p:nvPr/>
        </p:nvSpPr>
        <p:spPr>
          <a:xfrm>
            <a:off x="8108109" y="1570831"/>
            <a:ext cx="1179810" cy="276999"/>
          </a:xfrm>
          <a:prstGeom prst="rect">
            <a:avLst/>
          </a:prstGeom>
          <a:noFill/>
        </p:spPr>
        <p:txBody>
          <a:bodyPr wrap="none" lIns="0" tIns="0" rIns="0" bIns="0" rtlCol="0">
            <a:spAutoFit/>
          </a:bodyPr>
          <a:lstStyle/>
          <a:p>
            <a:r>
              <a:rPr lang="en-GB" dirty="0" smtClean="0"/>
              <a:t>ADFS v 2.0</a:t>
            </a:r>
          </a:p>
        </p:txBody>
      </p:sp>
      <p:sp>
        <p:nvSpPr>
          <p:cNvPr id="9" name="TextBox 8"/>
          <p:cNvSpPr txBox="1"/>
          <p:nvPr/>
        </p:nvSpPr>
        <p:spPr>
          <a:xfrm>
            <a:off x="8280327" y="3977757"/>
            <a:ext cx="2564805" cy="276999"/>
          </a:xfrm>
          <a:prstGeom prst="rect">
            <a:avLst/>
          </a:prstGeom>
          <a:noFill/>
        </p:spPr>
        <p:txBody>
          <a:bodyPr wrap="none" lIns="0" tIns="0" rIns="0" bIns="0" rtlCol="0">
            <a:spAutoFit/>
          </a:bodyPr>
          <a:lstStyle/>
          <a:p>
            <a:r>
              <a:rPr lang="en-GB" dirty="0" smtClean="0"/>
              <a:t>Claims aware application</a:t>
            </a:r>
          </a:p>
        </p:txBody>
      </p:sp>
      <p:grpSp>
        <p:nvGrpSpPr>
          <p:cNvPr id="11" name="Group 87"/>
          <p:cNvGrpSpPr/>
          <p:nvPr/>
        </p:nvGrpSpPr>
        <p:grpSpPr>
          <a:xfrm>
            <a:off x="10044048" y="1570831"/>
            <a:ext cx="1289188" cy="1255065"/>
            <a:chOff x="6140347" y="807523"/>
            <a:chExt cx="1073253" cy="1415121"/>
          </a:xfrm>
        </p:grpSpPr>
        <p:pic>
          <p:nvPicPr>
            <p:cNvPr id="12" name="Picture 21" descr="exchange"/>
            <p:cNvPicPr>
              <a:picLocks noChangeAspect="1" noChangeArrowheads="1"/>
            </p:cNvPicPr>
            <p:nvPr/>
          </p:nvPicPr>
          <p:blipFill>
            <a:blip r:embed="rId8">
              <a:clrChange>
                <a:clrFrom>
                  <a:srgbClr val="08369A"/>
                </a:clrFrom>
                <a:clrTo>
                  <a:srgbClr val="08369A">
                    <a:alpha val="0"/>
                  </a:srgbClr>
                </a:clrTo>
              </a:clrChange>
            </a:blip>
            <a:srcRect/>
            <a:stretch>
              <a:fillRect/>
            </a:stretch>
          </p:blipFill>
          <p:spPr bwMode="auto">
            <a:xfrm>
              <a:off x="6140347" y="807523"/>
              <a:ext cx="1073253" cy="1354302"/>
            </a:xfrm>
            <a:prstGeom prst="rect">
              <a:avLst/>
            </a:prstGeom>
            <a:noFill/>
            <a:ln w="9525">
              <a:noFill/>
              <a:miter lim="800000"/>
              <a:headEnd/>
              <a:tailEnd/>
            </a:ln>
          </p:spPr>
        </p:pic>
        <p:pic>
          <p:nvPicPr>
            <p:cNvPr id="13" name="Picture 22" descr="Blue Embossed Cylinder"/>
            <p:cNvPicPr>
              <a:picLocks noChangeAspect="1" noChangeArrowheads="1"/>
            </p:cNvPicPr>
            <p:nvPr/>
          </p:nvPicPr>
          <p:blipFill>
            <a:blip r:embed="rId9" cstate="print"/>
            <a:srcRect/>
            <a:stretch>
              <a:fillRect/>
            </a:stretch>
          </p:blipFill>
          <p:spPr bwMode="auto">
            <a:xfrm>
              <a:off x="6441147" y="1413164"/>
              <a:ext cx="652462" cy="809480"/>
            </a:xfrm>
            <a:prstGeom prst="rect">
              <a:avLst/>
            </a:prstGeom>
            <a:noFill/>
            <a:ln w="9525">
              <a:noFill/>
              <a:miter lim="800000"/>
              <a:headEnd/>
              <a:tailEnd/>
            </a:ln>
          </p:spPr>
        </p:pic>
      </p:grpSp>
      <p:graphicFrame>
        <p:nvGraphicFramePr>
          <p:cNvPr id="19" name="Object 18"/>
          <p:cNvGraphicFramePr>
            <a:graphicFrameLocks noChangeAspect="1"/>
          </p:cNvGraphicFramePr>
          <p:nvPr>
            <p:extLst>
              <p:ext uri="{D42A27DB-BD31-4B8C-83A1-F6EECF244321}">
                <p14:modId xmlns:p14="http://schemas.microsoft.com/office/powerpoint/2010/main" val="4014024415"/>
              </p:ext>
            </p:extLst>
          </p:nvPr>
        </p:nvGraphicFramePr>
        <p:xfrm>
          <a:off x="4140734" y="2771953"/>
          <a:ext cx="938166" cy="1075090"/>
        </p:xfrm>
        <a:graphic>
          <a:graphicData uri="http://schemas.openxmlformats.org/presentationml/2006/ole">
            <mc:AlternateContent xmlns:mc="http://schemas.openxmlformats.org/markup-compatibility/2006">
              <mc:Choice xmlns:v="urn:schemas-microsoft-com:vml" Requires="v">
                <p:oleObj spid="_x0000_s24644" name="Visio" r:id="rId10" imgW="681228" imgH="955548" progId="Visio.Drawing.11">
                  <p:embed/>
                </p:oleObj>
              </mc:Choice>
              <mc:Fallback>
                <p:oleObj name="Visio" r:id="rId10"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734" y="2771953"/>
                        <a:ext cx="938166" cy="1075090"/>
                      </a:xfrm>
                      <a:prstGeom prst="rect">
                        <a:avLst/>
                      </a:prstGeom>
                      <a:noFill/>
                      <a:ln>
                        <a:noFill/>
                      </a:ln>
                    </p:spPr>
                  </p:pic>
                </p:oleObj>
              </mc:Fallback>
            </mc:AlternateContent>
          </a:graphicData>
        </a:graphic>
      </p:graphicFrame>
      <p:sp>
        <p:nvSpPr>
          <p:cNvPr id="20" name="TextBox 19"/>
          <p:cNvSpPr txBox="1"/>
          <p:nvPr/>
        </p:nvSpPr>
        <p:spPr>
          <a:xfrm>
            <a:off x="4503573" y="2414022"/>
            <a:ext cx="500137" cy="276999"/>
          </a:xfrm>
          <a:prstGeom prst="rect">
            <a:avLst/>
          </a:prstGeom>
          <a:noFill/>
        </p:spPr>
        <p:txBody>
          <a:bodyPr wrap="none" lIns="0" tIns="0" rIns="0" bIns="0" rtlCol="0">
            <a:spAutoFit/>
          </a:bodyPr>
          <a:lstStyle/>
          <a:p>
            <a:r>
              <a:rPr lang="en-GB" dirty="0" smtClean="0"/>
              <a:t>UAG</a:t>
            </a:r>
          </a:p>
        </p:txBody>
      </p:sp>
      <p:cxnSp>
        <p:nvCxnSpPr>
          <p:cNvPr id="22" name="Straight Arrow Connector 21"/>
          <p:cNvCxnSpPr/>
          <p:nvPr/>
        </p:nvCxnSpPr>
        <p:spPr>
          <a:xfrm>
            <a:off x="2018631" y="3380754"/>
            <a:ext cx="2060449"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188551" y="2466934"/>
            <a:ext cx="1908048" cy="627111"/>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188551" y="3469812"/>
            <a:ext cx="1908048" cy="48137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1683346446"/>
              </p:ext>
            </p:extLst>
          </p:nvPr>
        </p:nvGraphicFramePr>
        <p:xfrm>
          <a:off x="7261886" y="4950581"/>
          <a:ext cx="938166" cy="1075090"/>
        </p:xfrm>
        <a:graphic>
          <a:graphicData uri="http://schemas.openxmlformats.org/presentationml/2006/ole">
            <mc:AlternateContent xmlns:mc="http://schemas.openxmlformats.org/markup-compatibility/2006">
              <mc:Choice xmlns:v="urn:schemas-microsoft-com:vml" Requires="v">
                <p:oleObj spid="_x0000_s24645" name="Visio" r:id="rId11" imgW="681228" imgH="955548" progId="Visio.Drawing.11">
                  <p:embed/>
                </p:oleObj>
              </mc:Choice>
              <mc:Fallback>
                <p:oleObj name="Visio" r:id="rId11"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886" y="4950581"/>
                        <a:ext cx="938166" cy="1075090"/>
                      </a:xfrm>
                      <a:prstGeom prst="rect">
                        <a:avLst/>
                      </a:prstGeom>
                      <a:noFill/>
                      <a:ln>
                        <a:noFill/>
                      </a:ln>
                    </p:spPr>
                  </p:pic>
                </p:oleObj>
              </mc:Fallback>
            </mc:AlternateContent>
          </a:graphicData>
        </a:graphic>
      </p:graphicFrame>
      <p:sp>
        <p:nvSpPr>
          <p:cNvPr id="29" name="TextBox 28"/>
          <p:cNvSpPr txBox="1"/>
          <p:nvPr/>
        </p:nvSpPr>
        <p:spPr>
          <a:xfrm>
            <a:off x="8280327" y="5416413"/>
            <a:ext cx="2103140" cy="276999"/>
          </a:xfrm>
          <a:prstGeom prst="rect">
            <a:avLst/>
          </a:prstGeom>
          <a:noFill/>
        </p:spPr>
        <p:txBody>
          <a:bodyPr wrap="none" lIns="0" tIns="0" rIns="0" bIns="0" rtlCol="0">
            <a:spAutoFit/>
          </a:bodyPr>
          <a:lstStyle/>
          <a:p>
            <a:r>
              <a:rPr lang="en-GB" dirty="0" smtClean="0"/>
              <a:t>Kerberos application</a:t>
            </a:r>
          </a:p>
        </p:txBody>
      </p:sp>
      <p:sp>
        <p:nvSpPr>
          <p:cNvPr id="30" name="TextBox 29"/>
          <p:cNvSpPr txBox="1"/>
          <p:nvPr/>
        </p:nvSpPr>
        <p:spPr>
          <a:xfrm>
            <a:off x="5533434" y="2062116"/>
            <a:ext cx="1218283" cy="553998"/>
          </a:xfrm>
          <a:prstGeom prst="rect">
            <a:avLst/>
          </a:prstGeom>
          <a:noFill/>
        </p:spPr>
        <p:txBody>
          <a:bodyPr wrap="none" lIns="0" tIns="0" rIns="0" bIns="0" rtlCol="0">
            <a:spAutoFit/>
          </a:bodyPr>
          <a:lstStyle/>
          <a:p>
            <a:pPr algn="ctr"/>
            <a:r>
              <a:rPr lang="en-GB" dirty="0" smtClean="0"/>
              <a:t>Publishes </a:t>
            </a:r>
            <a:br>
              <a:rPr lang="en-GB" dirty="0" smtClean="0"/>
            </a:br>
            <a:r>
              <a:rPr lang="en-GB" dirty="0" smtClean="0"/>
              <a:t>ADFS Farm</a:t>
            </a:r>
          </a:p>
        </p:txBody>
      </p:sp>
      <p:sp>
        <p:nvSpPr>
          <p:cNvPr id="31" name="TextBox 30"/>
          <p:cNvSpPr txBox="1"/>
          <p:nvPr/>
        </p:nvSpPr>
        <p:spPr>
          <a:xfrm>
            <a:off x="5847058" y="3964096"/>
            <a:ext cx="1243930" cy="553998"/>
          </a:xfrm>
          <a:prstGeom prst="rect">
            <a:avLst/>
          </a:prstGeom>
          <a:noFill/>
        </p:spPr>
        <p:txBody>
          <a:bodyPr wrap="none" lIns="0" tIns="0" rIns="0" bIns="0" rtlCol="0">
            <a:spAutoFit/>
          </a:bodyPr>
          <a:lstStyle/>
          <a:p>
            <a:pPr algn="ctr"/>
            <a:r>
              <a:rPr lang="en-GB" dirty="0" smtClean="0"/>
              <a:t>Publishes</a:t>
            </a:r>
            <a:br>
              <a:rPr lang="en-GB" dirty="0" smtClean="0"/>
            </a:br>
            <a:r>
              <a:rPr lang="en-GB" dirty="0" smtClean="0"/>
              <a:t>Applications</a:t>
            </a:r>
          </a:p>
        </p:txBody>
      </p:sp>
      <p:cxnSp>
        <p:nvCxnSpPr>
          <p:cNvPr id="33" name="Straight Arrow Connector 32"/>
          <p:cNvCxnSpPr/>
          <p:nvPr/>
        </p:nvCxnSpPr>
        <p:spPr>
          <a:xfrm>
            <a:off x="5188551" y="4098462"/>
            <a:ext cx="1908048" cy="113288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714330" y="2852463"/>
            <a:ext cx="1615827" cy="276999"/>
          </a:xfrm>
          <a:prstGeom prst="rect">
            <a:avLst/>
          </a:prstGeom>
          <a:noFill/>
        </p:spPr>
        <p:txBody>
          <a:bodyPr wrap="none" lIns="0" tIns="0" rIns="0" bIns="0" rtlCol="0">
            <a:spAutoFit/>
          </a:bodyPr>
          <a:lstStyle/>
          <a:p>
            <a:r>
              <a:rPr lang="en-GB" dirty="0" smtClean="0"/>
              <a:t>Active Directory</a:t>
            </a:r>
          </a:p>
        </p:txBody>
      </p:sp>
      <p:sp>
        <p:nvSpPr>
          <p:cNvPr id="10" name="TextBox 9"/>
          <p:cNvSpPr txBox="1"/>
          <p:nvPr/>
        </p:nvSpPr>
        <p:spPr>
          <a:xfrm>
            <a:off x="775063" y="4841966"/>
            <a:ext cx="2282741"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Replaces ADFS Proxy</a:t>
            </a:r>
          </a:p>
        </p:txBody>
      </p:sp>
    </p:spTree>
    <p:extLst>
      <p:ext uri="{BB962C8B-B14F-4D97-AF65-F5344CB8AC3E}">
        <p14:creationId xmlns:p14="http://schemas.microsoft.com/office/powerpoint/2010/main" val="8687160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709689" y="3932736"/>
            <a:ext cx="1620957" cy="92333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GB" dirty="0" smtClean="0">
                <a:solidFill>
                  <a:schemeClr val="tx1"/>
                </a:solidFill>
              </a:rPr>
              <a:t>Multiple</a:t>
            </a:r>
            <a:br>
              <a:rPr lang="en-GB" dirty="0" smtClean="0">
                <a:solidFill>
                  <a:schemeClr val="tx1"/>
                </a:solidFill>
              </a:rPr>
            </a:br>
            <a:r>
              <a:rPr lang="en-GB" dirty="0" smtClean="0">
                <a:solidFill>
                  <a:schemeClr val="tx1"/>
                </a:solidFill>
              </a:rPr>
              <a:t>authentication</a:t>
            </a:r>
            <a:br>
              <a:rPr lang="en-GB" dirty="0" smtClean="0">
                <a:solidFill>
                  <a:schemeClr val="tx1"/>
                </a:solidFill>
              </a:rPr>
            </a:br>
            <a:r>
              <a:rPr lang="en-GB" dirty="0" smtClean="0">
                <a:solidFill>
                  <a:schemeClr val="tx1"/>
                </a:solidFill>
              </a:rPr>
              <a:t>options</a:t>
            </a:r>
          </a:p>
        </p:txBody>
      </p:sp>
      <p:cxnSp>
        <p:nvCxnSpPr>
          <p:cNvPr id="27" name="Straight Connector 26"/>
          <p:cNvCxnSpPr/>
          <p:nvPr/>
        </p:nvCxnSpPr>
        <p:spPr>
          <a:xfrm flipV="1">
            <a:off x="4780288" y="2618269"/>
            <a:ext cx="2530909" cy="18256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Forefront Unified Access Gateway</a:t>
            </a:r>
            <a:endParaRPr lang="en-GB" dirty="0"/>
          </a:p>
        </p:txBody>
      </p:sp>
      <p:sp>
        <p:nvSpPr>
          <p:cNvPr id="3" name="Content Placeholder 2"/>
          <p:cNvSpPr>
            <a:spLocks noGrp="1"/>
          </p:cNvSpPr>
          <p:nvPr>
            <p:ph idx="1"/>
          </p:nvPr>
        </p:nvSpPr>
        <p:spPr>
          <a:xfrm>
            <a:off x="519113" y="5168881"/>
            <a:ext cx="10969943" cy="1460519"/>
          </a:xfrm>
        </p:spPr>
        <p:txBody>
          <a:bodyPr>
            <a:normAutofit/>
          </a:bodyPr>
          <a:lstStyle/>
          <a:p>
            <a:r>
              <a:rPr lang="en-GB" dirty="0" smtClean="0"/>
              <a:t>Single entry-point for all remote access</a:t>
            </a:r>
          </a:p>
          <a:p>
            <a:r>
              <a:rPr lang="en-GB" dirty="0" smtClean="0"/>
              <a:t>Service Pack 1 adds support for ADFS v2.0</a:t>
            </a:r>
          </a:p>
        </p:txBody>
      </p:sp>
      <p:sp>
        <p:nvSpPr>
          <p:cNvPr id="4" name="Cloud 3"/>
          <p:cNvSpPr/>
          <p:nvPr/>
        </p:nvSpPr>
        <p:spPr>
          <a:xfrm>
            <a:off x="789238" y="1595907"/>
            <a:ext cx="3702057" cy="2373345"/>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dirty="0">
              <a:solidFill>
                <a:schemeClr val="tx1"/>
              </a:solidFill>
              <a:effectLst/>
            </a:endParaRPr>
          </a:p>
        </p:txBody>
      </p:sp>
      <p:cxnSp>
        <p:nvCxnSpPr>
          <p:cNvPr id="10" name="Straight Connector 9"/>
          <p:cNvCxnSpPr/>
          <p:nvPr/>
        </p:nvCxnSpPr>
        <p:spPr>
          <a:xfrm rot="10800000">
            <a:off x="1081266" y="2399189"/>
            <a:ext cx="3406993" cy="0"/>
          </a:xfrm>
          <a:prstGeom prst="line">
            <a:avLst/>
          </a:prstGeom>
        </p:spPr>
        <p:style>
          <a:lnRef idx="3">
            <a:schemeClr val="accent6"/>
          </a:lnRef>
          <a:fillRef idx="0">
            <a:schemeClr val="accent6"/>
          </a:fillRef>
          <a:effectRef idx="2">
            <a:schemeClr val="accent6"/>
          </a:effectRef>
          <a:fontRef idx="minor">
            <a:schemeClr val="tx1"/>
          </a:fontRef>
        </p:style>
      </p:cxnSp>
      <p:sp>
        <p:nvSpPr>
          <p:cNvPr id="13" name="TextBox 929798"/>
          <p:cNvSpPr txBox="1">
            <a:spLocks noChangeArrowheads="1"/>
          </p:cNvSpPr>
          <p:nvPr/>
        </p:nvSpPr>
        <p:spPr bwMode="auto">
          <a:xfrm>
            <a:off x="2152035" y="2779428"/>
            <a:ext cx="1597475" cy="27699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Segoe UI" pitchFamily="34" charset="0"/>
                <a:ea typeface="Segoe UI" pitchFamily="34" charset="0"/>
                <a:cs typeface="Segoe UI" pitchFamily="34" charset="0"/>
              </a:rPr>
              <a:t>DirectAccess</a:t>
            </a:r>
            <a:endParaRPr kumimoji="0" lang="en-US" sz="1200" b="1" i="0" u="none" strike="noStrike" kern="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sp>
        <p:nvSpPr>
          <p:cNvPr id="14" name="TextBox 929798"/>
          <p:cNvSpPr txBox="1">
            <a:spLocks noChangeArrowheads="1"/>
          </p:cNvSpPr>
          <p:nvPr/>
        </p:nvSpPr>
        <p:spPr bwMode="auto">
          <a:xfrm>
            <a:off x="2152035" y="2445371"/>
            <a:ext cx="1523603" cy="276999"/>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Segoe UI" pitchFamily="34" charset="0"/>
                <a:ea typeface="Segoe UI" pitchFamily="34" charset="0"/>
                <a:cs typeface="Segoe UI" pitchFamily="34" charset="0"/>
              </a:rPr>
              <a:t>HTTP/HTTPS</a:t>
            </a:r>
            <a:endParaRPr kumimoji="0" lang="en-US" sz="1200" b="1" i="0" u="none" strike="noStrike" kern="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sp>
        <p:nvSpPr>
          <p:cNvPr id="15" name="TextBox 929798"/>
          <p:cNvSpPr txBox="1">
            <a:spLocks noChangeArrowheads="1"/>
          </p:cNvSpPr>
          <p:nvPr/>
        </p:nvSpPr>
        <p:spPr bwMode="auto">
          <a:xfrm>
            <a:off x="2152035" y="2113671"/>
            <a:ext cx="1523603" cy="27463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chemeClr val="bg1"/>
                </a:solidFill>
                <a:effectLst/>
                <a:uLnTx/>
                <a:uFillTx/>
                <a:latin typeface="Segoe UI" pitchFamily="34" charset="0"/>
                <a:ea typeface="Segoe UI" pitchFamily="34" charset="0"/>
                <a:cs typeface="Segoe UI" pitchFamily="34" charset="0"/>
              </a:rPr>
              <a:t>Layer3  VPN</a:t>
            </a:r>
            <a:endParaRPr kumimoji="0" lang="en-US" sz="1200" b="1" i="0" u="none" strike="noStrike" kern="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cxnSp>
        <p:nvCxnSpPr>
          <p:cNvPr id="16" name="Straight Connector 15"/>
          <p:cNvCxnSpPr/>
          <p:nvPr/>
        </p:nvCxnSpPr>
        <p:spPr>
          <a:xfrm rot="10800000">
            <a:off x="1032596" y="2727807"/>
            <a:ext cx="340699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rot="10800000">
            <a:off x="1032596" y="3056424"/>
            <a:ext cx="340699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flipV="1">
            <a:off x="5169658" y="1851495"/>
            <a:ext cx="2579580" cy="62072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479308" y="1121235"/>
            <a:ext cx="2672526" cy="369332"/>
          </a:xfrm>
          <a:prstGeom prst="rect">
            <a:avLst/>
          </a:prstGeom>
        </p:spPr>
        <p:txBody>
          <a:bodyPr wrap="none" rtlCol="0">
            <a:spAutoFit/>
          </a:bodyPr>
          <a:lstStyle/>
          <a:p>
            <a:r>
              <a:rPr lang="en-GB" b="1" dirty="0" smtClean="0"/>
              <a:t>Application publishing</a:t>
            </a:r>
          </a:p>
        </p:txBody>
      </p:sp>
      <p:pic>
        <p:nvPicPr>
          <p:cNvPr id="22" name="Picture 21" descr="Forefront-UAG_h_rgb.png"/>
          <p:cNvPicPr>
            <a:picLocks noChangeAspect="1"/>
          </p:cNvPicPr>
          <p:nvPr/>
        </p:nvPicPr>
        <p:blipFill>
          <a:blip r:embed="rId3" cstate="print">
            <a:lum bright="70000" contrast="-70000"/>
          </a:blip>
          <a:stretch>
            <a:fillRect/>
          </a:stretch>
        </p:blipFill>
        <p:spPr>
          <a:xfrm>
            <a:off x="4001546" y="1340313"/>
            <a:ext cx="2742488" cy="533400"/>
          </a:xfrm>
          <a:prstGeom prst="rect">
            <a:avLst/>
          </a:prstGeom>
          <a:effectLst>
            <a:outerShdw blurRad="50800" dist="38100" dir="2700000" algn="tl" rotWithShape="0">
              <a:prstClr val="black">
                <a:alpha val="40000"/>
              </a:prstClr>
            </a:outerShdw>
          </a:effectLst>
        </p:spPr>
      </p:pic>
      <p:sp>
        <p:nvSpPr>
          <p:cNvPr id="23" name="TextBox 22"/>
          <p:cNvSpPr txBox="1"/>
          <p:nvPr/>
        </p:nvSpPr>
        <p:spPr>
          <a:xfrm>
            <a:off x="8381966" y="1512376"/>
            <a:ext cx="2441694" cy="1200329"/>
          </a:xfrm>
          <a:prstGeom prst="rect">
            <a:avLst/>
          </a:prstGeom>
        </p:spPr>
        <p:txBody>
          <a:bodyPr wrap="none" rtlCol="0">
            <a:spAutoFit/>
          </a:bodyPr>
          <a:lstStyle/>
          <a:p>
            <a:r>
              <a:rPr lang="en-GB" dirty="0" smtClean="0"/>
              <a:t>Optimizer modules for</a:t>
            </a:r>
          </a:p>
          <a:p>
            <a:r>
              <a:rPr lang="en-GB" dirty="0" smtClean="0"/>
              <a:t>Exchange</a:t>
            </a:r>
          </a:p>
          <a:p>
            <a:r>
              <a:rPr lang="en-GB" dirty="0" smtClean="0"/>
              <a:t>SharePoint</a:t>
            </a:r>
          </a:p>
          <a:p>
            <a:r>
              <a:rPr lang="en-GB" dirty="0" smtClean="0"/>
              <a:t>CRM</a:t>
            </a:r>
          </a:p>
        </p:txBody>
      </p:sp>
      <p:graphicFrame>
        <p:nvGraphicFramePr>
          <p:cNvPr id="18" name="Object 3"/>
          <p:cNvGraphicFramePr>
            <a:graphicFrameLocks noChangeAspect="1"/>
          </p:cNvGraphicFramePr>
          <p:nvPr>
            <p:extLst>
              <p:ext uri="{D42A27DB-BD31-4B8C-83A1-F6EECF244321}">
                <p14:modId xmlns:p14="http://schemas.microsoft.com/office/powerpoint/2010/main" val="1730472452"/>
              </p:ext>
            </p:extLst>
          </p:nvPr>
        </p:nvGraphicFramePr>
        <p:xfrm>
          <a:off x="7116510" y="1413342"/>
          <a:ext cx="901245" cy="912825"/>
        </p:xfrm>
        <a:graphic>
          <a:graphicData uri="http://schemas.openxmlformats.org/presentationml/2006/ole">
            <mc:AlternateContent xmlns:mc="http://schemas.openxmlformats.org/markup-compatibility/2006">
              <mc:Choice xmlns:v="urn:schemas-microsoft-com:vml" Requires="v">
                <p:oleObj spid="_x0000_s25698" name="Visio" r:id="rId4" imgW="695706" imgH="947547" progId="Visio.Drawing.11">
                  <p:embed/>
                </p:oleObj>
              </mc:Choice>
              <mc:Fallback>
                <p:oleObj name="Visio" r:id="rId4"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6510" y="1413342"/>
                        <a:ext cx="901245" cy="9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TextBox 23"/>
          <p:cNvSpPr txBox="1"/>
          <p:nvPr/>
        </p:nvSpPr>
        <p:spPr>
          <a:xfrm>
            <a:off x="8381965" y="3145259"/>
            <a:ext cx="2005677" cy="646331"/>
          </a:xfrm>
          <a:prstGeom prst="rect">
            <a:avLst/>
          </a:prstGeom>
        </p:spPr>
        <p:txBody>
          <a:bodyPr wrap="none" rtlCol="0">
            <a:spAutoFit/>
          </a:bodyPr>
          <a:lstStyle/>
          <a:p>
            <a:r>
              <a:rPr lang="en-GB" dirty="0" smtClean="0"/>
              <a:t>Reverse proxy for</a:t>
            </a:r>
          </a:p>
          <a:p>
            <a:r>
              <a:rPr lang="en-GB" dirty="0" smtClean="0"/>
              <a:t>Web farms</a:t>
            </a:r>
          </a:p>
        </p:txBody>
      </p:sp>
      <p:cxnSp>
        <p:nvCxnSpPr>
          <p:cNvPr id="29" name="Straight Connector 28"/>
          <p:cNvCxnSpPr/>
          <p:nvPr/>
        </p:nvCxnSpPr>
        <p:spPr>
          <a:xfrm>
            <a:off x="5120986" y="2946890"/>
            <a:ext cx="2238881" cy="3286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5" name="Object 3"/>
          <p:cNvGraphicFramePr>
            <a:graphicFrameLocks noChangeAspect="1"/>
          </p:cNvGraphicFramePr>
          <p:nvPr>
            <p:extLst>
              <p:ext uri="{D42A27DB-BD31-4B8C-83A1-F6EECF244321}">
                <p14:modId xmlns:p14="http://schemas.microsoft.com/office/powerpoint/2010/main" val="1199622871"/>
              </p:ext>
            </p:extLst>
          </p:nvPr>
        </p:nvGraphicFramePr>
        <p:xfrm>
          <a:off x="7116510" y="2107089"/>
          <a:ext cx="901245" cy="912825"/>
        </p:xfrm>
        <a:graphic>
          <a:graphicData uri="http://schemas.openxmlformats.org/presentationml/2006/ole">
            <mc:AlternateContent xmlns:mc="http://schemas.openxmlformats.org/markup-compatibility/2006">
              <mc:Choice xmlns:v="urn:schemas-microsoft-com:vml" Requires="v">
                <p:oleObj spid="_x0000_s25699" name="Visio" r:id="rId6" imgW="695706" imgH="947547" progId="Visio.Drawing.11">
                  <p:embed/>
                </p:oleObj>
              </mc:Choice>
              <mc:Fallback>
                <p:oleObj name="Visio" r:id="rId6"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6510" y="2107089"/>
                        <a:ext cx="901245" cy="9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3"/>
          <p:cNvGraphicFramePr>
            <a:graphicFrameLocks noChangeAspect="1"/>
          </p:cNvGraphicFramePr>
          <p:nvPr>
            <p:extLst>
              <p:ext uri="{D42A27DB-BD31-4B8C-83A1-F6EECF244321}">
                <p14:modId xmlns:p14="http://schemas.microsoft.com/office/powerpoint/2010/main" val="1880850052"/>
              </p:ext>
            </p:extLst>
          </p:nvPr>
        </p:nvGraphicFramePr>
        <p:xfrm>
          <a:off x="7116510" y="2727810"/>
          <a:ext cx="901245" cy="912825"/>
        </p:xfrm>
        <a:graphic>
          <a:graphicData uri="http://schemas.openxmlformats.org/presentationml/2006/ole">
            <mc:AlternateContent xmlns:mc="http://schemas.openxmlformats.org/markup-compatibility/2006">
              <mc:Choice xmlns:v="urn:schemas-microsoft-com:vml" Requires="v">
                <p:oleObj spid="_x0000_s25700" name="Visio" r:id="rId7" imgW="695706" imgH="947547" progId="Visio.Drawing.11">
                  <p:embed/>
                </p:oleObj>
              </mc:Choice>
              <mc:Fallback>
                <p:oleObj name="Visio" r:id="rId7"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6510" y="2727810"/>
                        <a:ext cx="901245" cy="9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 name="TextBox 30"/>
          <p:cNvSpPr txBox="1"/>
          <p:nvPr/>
        </p:nvSpPr>
        <p:spPr>
          <a:xfrm>
            <a:off x="8381966" y="2744313"/>
            <a:ext cx="2121093" cy="369332"/>
          </a:xfrm>
          <a:prstGeom prst="rect">
            <a:avLst/>
          </a:prstGeom>
        </p:spPr>
        <p:txBody>
          <a:bodyPr wrap="none" rtlCol="0">
            <a:spAutoFit/>
          </a:bodyPr>
          <a:lstStyle/>
          <a:p>
            <a:r>
              <a:rPr lang="en-GB" dirty="0" smtClean="0"/>
              <a:t>Third party support</a:t>
            </a:r>
          </a:p>
        </p:txBody>
      </p:sp>
      <p:sp>
        <p:nvSpPr>
          <p:cNvPr id="32" name="TextBox 31"/>
          <p:cNvSpPr txBox="1"/>
          <p:nvPr/>
        </p:nvSpPr>
        <p:spPr>
          <a:xfrm>
            <a:off x="8381965" y="3823197"/>
            <a:ext cx="2954655" cy="923330"/>
          </a:xfrm>
          <a:prstGeom prst="rect">
            <a:avLst/>
          </a:prstGeom>
        </p:spPr>
        <p:txBody>
          <a:bodyPr wrap="none" rtlCol="0">
            <a:spAutoFit/>
          </a:bodyPr>
          <a:lstStyle/>
          <a:p>
            <a:r>
              <a:rPr lang="en-GB" dirty="0" err="1" smtClean="0"/>
              <a:t>RemoteApps</a:t>
            </a:r>
            <a:r>
              <a:rPr lang="en-GB" dirty="0" smtClean="0"/>
              <a:t> via</a:t>
            </a:r>
          </a:p>
          <a:p>
            <a:r>
              <a:rPr lang="en-GB" dirty="0" smtClean="0"/>
              <a:t>Integrated Remote</a:t>
            </a:r>
            <a:br>
              <a:rPr lang="en-GB" dirty="0" smtClean="0"/>
            </a:br>
            <a:r>
              <a:rPr lang="en-GB" dirty="0" smtClean="0"/>
              <a:t>Desktop Services Gateway</a:t>
            </a:r>
          </a:p>
        </p:txBody>
      </p:sp>
      <p:sp>
        <p:nvSpPr>
          <p:cNvPr id="36" name="Content Placeholder 2"/>
          <p:cNvSpPr txBox="1">
            <a:spLocks/>
          </p:cNvSpPr>
          <p:nvPr/>
        </p:nvSpPr>
        <p:spPr>
          <a:xfrm>
            <a:off x="691897" y="5064642"/>
            <a:ext cx="10969943" cy="693747"/>
          </a:xfrm>
          <a:prstGeom prst="rect">
            <a:avLst/>
          </a:prstGeom>
        </p:spPr>
        <p:txBody>
          <a:bodyPr vert="horz" lIns="91440" tIns="45720" rIns="91440" bIns="45720" rtlCol="0">
            <a:normAutofit/>
          </a:bodyPr>
          <a:lstStyle/>
          <a:p>
            <a:endParaRPr lang="en-GB" sz="3200" dirty="0"/>
          </a:p>
        </p:txBody>
      </p:sp>
      <p:graphicFrame>
        <p:nvGraphicFramePr>
          <p:cNvPr id="2108422" name="Object 6"/>
          <p:cNvGraphicFramePr>
            <a:graphicFrameLocks noChangeAspect="1"/>
          </p:cNvGraphicFramePr>
          <p:nvPr>
            <p:extLst>
              <p:ext uri="{D42A27DB-BD31-4B8C-83A1-F6EECF244321}">
                <p14:modId xmlns:p14="http://schemas.microsoft.com/office/powerpoint/2010/main" val="3438139158"/>
              </p:ext>
            </p:extLst>
          </p:nvPr>
        </p:nvGraphicFramePr>
        <p:xfrm>
          <a:off x="6413970" y="3677148"/>
          <a:ext cx="901465" cy="912813"/>
        </p:xfrm>
        <a:graphic>
          <a:graphicData uri="http://schemas.openxmlformats.org/presentationml/2006/ole">
            <mc:AlternateContent xmlns:mc="http://schemas.openxmlformats.org/markup-compatibility/2006">
              <mc:Choice xmlns:v="urn:schemas-microsoft-com:vml" Requires="v">
                <p:oleObj spid="_x0000_s25701" name="Visio" r:id="rId8" imgW="695706" imgH="947547" progId="Visio.Drawing.11">
                  <p:embed/>
                </p:oleObj>
              </mc:Choice>
              <mc:Fallback>
                <p:oleObj name="Visio" r:id="rId8"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970" y="3677148"/>
                        <a:ext cx="90146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8423" name="Object 7"/>
          <p:cNvGraphicFramePr>
            <a:graphicFrameLocks noChangeAspect="1"/>
          </p:cNvGraphicFramePr>
          <p:nvPr>
            <p:extLst>
              <p:ext uri="{D42A27DB-BD31-4B8C-83A1-F6EECF244321}">
                <p14:modId xmlns:p14="http://schemas.microsoft.com/office/powerpoint/2010/main" val="1118769182"/>
              </p:ext>
            </p:extLst>
          </p:nvPr>
        </p:nvGraphicFramePr>
        <p:xfrm>
          <a:off x="6653089" y="3856535"/>
          <a:ext cx="901465" cy="912813"/>
        </p:xfrm>
        <a:graphic>
          <a:graphicData uri="http://schemas.openxmlformats.org/presentationml/2006/ole">
            <mc:AlternateContent xmlns:mc="http://schemas.openxmlformats.org/markup-compatibility/2006">
              <mc:Choice xmlns:v="urn:schemas-microsoft-com:vml" Requires="v">
                <p:oleObj spid="_x0000_s25702"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3089" y="3856535"/>
                        <a:ext cx="901465"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Curved Right Arrow 27"/>
          <p:cNvSpPr/>
          <p:nvPr/>
        </p:nvSpPr>
        <p:spPr>
          <a:xfrm rot="19105148">
            <a:off x="4995761" y="2987734"/>
            <a:ext cx="681399" cy="18915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916443567"/>
              </p:ext>
            </p:extLst>
          </p:nvPr>
        </p:nvGraphicFramePr>
        <p:xfrm>
          <a:off x="4293575" y="2180115"/>
          <a:ext cx="901245" cy="1131903"/>
        </p:xfrm>
        <a:graphic>
          <a:graphicData uri="http://schemas.openxmlformats.org/presentationml/2006/ole">
            <mc:AlternateContent xmlns:mc="http://schemas.openxmlformats.org/markup-compatibility/2006">
              <mc:Choice xmlns:v="urn:schemas-microsoft-com:vml" Requires="v">
                <p:oleObj spid="_x0000_s25703"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3575" y="2180115"/>
                        <a:ext cx="901245" cy="113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7682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nodePh="1">
                                  <p:stCondLst>
                                    <p:cond delay="0"/>
                                  </p:stCondLst>
                                  <p:endCondLst>
                                    <p:cond evt="begin" delay="0">
                                      <p:tn val="49"/>
                                    </p:cond>
                                  </p:end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500"/>
                                        <p:tgtEl>
                                          <p:spTgt spid="2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nodeType="withEffect">
                                  <p:stCondLst>
                                    <p:cond delay="0"/>
                                  </p:stCondLst>
                                  <p:childTnLst>
                                    <p:set>
                                      <p:cBhvr>
                                        <p:cTn id="84" dur="1" fill="hold">
                                          <p:stCondLst>
                                            <p:cond delay="0"/>
                                          </p:stCondLst>
                                        </p:cTn>
                                        <p:tgtEl>
                                          <p:spTgt spid="2108423"/>
                                        </p:tgtEl>
                                        <p:attrNameLst>
                                          <p:attrName>style.visibility</p:attrName>
                                        </p:attrNameLst>
                                      </p:cBhvr>
                                      <p:to>
                                        <p:strVal val="visible"/>
                                      </p:to>
                                    </p:set>
                                    <p:animEffect transition="in" filter="fade">
                                      <p:cBhvr>
                                        <p:cTn id="85" dur="500"/>
                                        <p:tgtEl>
                                          <p:spTgt spid="2108423"/>
                                        </p:tgtEl>
                                      </p:cBhvr>
                                    </p:animEffect>
                                  </p:childTnLst>
                                </p:cTn>
                              </p:par>
                              <p:par>
                                <p:cTn id="86" presetID="10" presetClass="entr" presetSubtype="0" fill="hold" nodeType="withEffect">
                                  <p:stCondLst>
                                    <p:cond delay="0"/>
                                  </p:stCondLst>
                                  <p:childTnLst>
                                    <p:set>
                                      <p:cBhvr>
                                        <p:cTn id="87" dur="1" fill="hold">
                                          <p:stCondLst>
                                            <p:cond delay="0"/>
                                          </p:stCondLst>
                                        </p:cTn>
                                        <p:tgtEl>
                                          <p:spTgt spid="2108422"/>
                                        </p:tgtEl>
                                        <p:attrNameLst>
                                          <p:attrName>style.visibility</p:attrName>
                                        </p:attrNameLst>
                                      </p:cBhvr>
                                      <p:to>
                                        <p:strVal val="visible"/>
                                      </p:to>
                                    </p:set>
                                    <p:animEffect transition="in" filter="fade">
                                      <p:cBhvr>
                                        <p:cTn id="88" dur="500"/>
                                        <p:tgtEl>
                                          <p:spTgt spid="2108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build="p"/>
      <p:bldP spid="13" grpId="0"/>
      <p:bldP spid="14" grpId="0"/>
      <p:bldP spid="15" grpId="0"/>
      <p:bldP spid="21" grpId="0"/>
      <p:bldP spid="23" grpId="0"/>
      <p:bldP spid="24" grpId="0"/>
      <p:bldP spid="31" grpId="0"/>
      <p:bldP spid="32" grpId="0"/>
      <p:bldP spid="36"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UAG Architecture</a:t>
            </a:r>
            <a:endParaRPr lang="en-GB"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1038225"/>
            <a:ext cx="8345487" cy="53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52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UAG Trunks</a:t>
            </a:r>
            <a:endParaRPr lang="en-GB" dirty="0"/>
          </a:p>
        </p:txBody>
      </p:sp>
      <p:sp>
        <p:nvSpPr>
          <p:cNvPr id="4" name="Rectangle 3"/>
          <p:cNvSpPr/>
          <p:nvPr/>
        </p:nvSpPr>
        <p:spPr bwMode="auto">
          <a:xfrm>
            <a:off x="4078225" y="1837829"/>
            <a:ext cx="5943600" cy="202034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latin typeface="Segoe Light" pitchFamily="34" charset="0"/>
            </a:endParaRPr>
          </a:p>
        </p:txBody>
      </p:sp>
      <p:pic>
        <p:nvPicPr>
          <p:cNvPr id="5" name="Picture 4" descr="laptop"/>
          <p:cNvPicPr>
            <a:picLocks noChangeAspect="1" noChangeArrowheads="1"/>
          </p:cNvPicPr>
          <p:nvPr/>
        </p:nvPicPr>
        <p:blipFill>
          <a:blip r:embed="rId2" cstate="print"/>
          <a:srcRect/>
          <a:stretch>
            <a:fillRect/>
          </a:stretch>
        </p:blipFill>
        <p:spPr bwMode="auto">
          <a:xfrm>
            <a:off x="1" y="2404769"/>
            <a:ext cx="1518875" cy="837166"/>
          </a:xfrm>
          <a:prstGeom prst="rect">
            <a:avLst/>
          </a:prstGeom>
          <a:noFill/>
          <a:ln w="9525">
            <a:noFill/>
            <a:miter lim="800000"/>
            <a:headEnd/>
            <a:tailEnd/>
          </a:ln>
        </p:spPr>
      </p:pic>
      <p:sp>
        <p:nvSpPr>
          <p:cNvPr id="7" name="Left-Right Arrow 6"/>
          <p:cNvSpPr/>
          <p:nvPr/>
        </p:nvSpPr>
        <p:spPr bwMode="auto">
          <a:xfrm>
            <a:off x="1414273" y="2762659"/>
            <a:ext cx="2663951" cy="207264"/>
          </a:xfrm>
          <a:prstGeom prst="lef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latin typeface="Segoe Light" pitchFamily="34" charset="0"/>
            </a:endParaRPr>
          </a:p>
        </p:txBody>
      </p:sp>
      <p:sp>
        <p:nvSpPr>
          <p:cNvPr id="9" name="TextBox 8"/>
          <p:cNvSpPr txBox="1"/>
          <p:nvPr/>
        </p:nvSpPr>
        <p:spPr>
          <a:xfrm>
            <a:off x="1842642" y="1792158"/>
            <a:ext cx="1867498" cy="738664"/>
          </a:xfrm>
          <a:prstGeom prst="rect">
            <a:avLst/>
          </a:prstGeom>
          <a:noFill/>
        </p:spPr>
        <p:txBody>
          <a:bodyPr wrap="none" lIns="0" tIns="0" rIns="0" bIns="0" rtlCol="0">
            <a:spAutoFit/>
          </a:bodyPr>
          <a:lstStyle/>
          <a:p>
            <a:pPr algn="ctr" defTabSz="914099" fontAlgn="base">
              <a:spcBef>
                <a:spcPct val="0"/>
              </a:spcBef>
              <a:spcAft>
                <a:spcPct val="0"/>
              </a:spcAft>
            </a:pPr>
            <a:r>
              <a:rPr lang="en-GB" sz="1600" dirty="0">
                <a:gradFill>
                  <a:gsLst>
                    <a:gs pos="0">
                      <a:srgbClr val="FFFFFF"/>
                    </a:gs>
                    <a:gs pos="100000">
                      <a:srgbClr val="FFFFFF"/>
                    </a:gs>
                  </a:gsLst>
                  <a:lin ang="5400000" scaled="0"/>
                </a:gradFill>
              </a:rPr>
              <a:t>Endpoint </a:t>
            </a:r>
            <a:r>
              <a:rPr lang="en-GB" sz="1600" dirty="0" smtClean="0">
                <a:gradFill>
                  <a:gsLst>
                    <a:gs pos="0">
                      <a:srgbClr val="FFFFFF"/>
                    </a:gs>
                    <a:gs pos="100000">
                      <a:srgbClr val="FFFFFF"/>
                    </a:gs>
                  </a:gsLst>
                  <a:lin ang="5400000" scaled="0"/>
                </a:gradFill>
              </a:rPr>
              <a:t>detection</a:t>
            </a:r>
            <a:br>
              <a:rPr lang="en-GB" sz="1600" dirty="0" smtClean="0">
                <a:gradFill>
                  <a:gsLst>
                    <a:gs pos="0">
                      <a:srgbClr val="FFFFFF"/>
                    </a:gs>
                    <a:gs pos="100000">
                      <a:srgbClr val="FFFFFF"/>
                    </a:gs>
                  </a:gsLst>
                  <a:lin ang="5400000" scaled="0"/>
                </a:gradFill>
              </a:rPr>
            </a:br>
            <a:r>
              <a:rPr lang="en-GB" sz="1600" dirty="0" smtClean="0">
                <a:gradFill>
                  <a:gsLst>
                    <a:gs pos="0">
                      <a:srgbClr val="FFFFFF"/>
                    </a:gs>
                    <a:gs pos="100000">
                      <a:srgbClr val="FFFFFF"/>
                    </a:gs>
                  </a:gsLst>
                  <a:lin ang="5400000" scaled="0"/>
                </a:gradFill>
              </a:rPr>
              <a:t>&amp; </a:t>
            </a:r>
            <a:r>
              <a:rPr lang="en-GB" sz="1600" dirty="0">
                <a:gradFill>
                  <a:gsLst>
                    <a:gs pos="0">
                      <a:srgbClr val="FFFFFF"/>
                    </a:gs>
                    <a:gs pos="100000">
                      <a:srgbClr val="FFFFFF"/>
                    </a:gs>
                  </a:gsLst>
                  <a:lin ang="5400000" scaled="0"/>
                </a:gradFill>
              </a:rPr>
              <a:t>clean up</a:t>
            </a:r>
            <a:br>
              <a:rPr lang="en-GB" sz="1600" dirty="0">
                <a:gradFill>
                  <a:gsLst>
                    <a:gs pos="0">
                      <a:srgbClr val="FFFFFF"/>
                    </a:gs>
                    <a:gs pos="100000">
                      <a:srgbClr val="FFFFFF"/>
                    </a:gs>
                  </a:gsLst>
                  <a:lin ang="5400000" scaled="0"/>
                </a:gradFill>
              </a:rPr>
            </a:br>
            <a:r>
              <a:rPr lang="en-GB" sz="1600" dirty="0">
                <a:gradFill>
                  <a:gsLst>
                    <a:gs pos="0">
                      <a:srgbClr val="FFFFFF"/>
                    </a:gs>
                    <a:gs pos="100000">
                      <a:srgbClr val="FFFFFF"/>
                    </a:gs>
                  </a:gsLst>
                  <a:lin ang="5400000" scaled="0"/>
                </a:gradFill>
              </a:rPr>
              <a:t>downloaded to client</a:t>
            </a:r>
          </a:p>
        </p:txBody>
      </p:sp>
      <p:sp>
        <p:nvSpPr>
          <p:cNvPr id="10" name="Rounded Rectangle 9"/>
          <p:cNvSpPr/>
          <p:nvPr/>
        </p:nvSpPr>
        <p:spPr bwMode="auto">
          <a:xfrm>
            <a:off x="4072129" y="2207656"/>
            <a:ext cx="1981200" cy="123139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solidFill>
                  <a:schemeClr val="bg1"/>
                </a:solidFill>
              </a:rPr>
              <a:t>Evaluate Endpoint</a:t>
            </a:r>
          </a:p>
          <a:p>
            <a:pPr algn="ctr" defTabSz="914099" fontAlgn="base">
              <a:spcBef>
                <a:spcPct val="0"/>
              </a:spcBef>
              <a:spcAft>
                <a:spcPct val="0"/>
              </a:spcAft>
            </a:pPr>
            <a:r>
              <a:rPr lang="en-GB" sz="1400" dirty="0" smtClean="0">
                <a:solidFill>
                  <a:schemeClr val="bg1"/>
                </a:solidFill>
              </a:rPr>
              <a:t>Access Settings</a:t>
            </a:r>
            <a:r>
              <a:rPr lang="en-GB" sz="1400" dirty="0" smtClean="0">
                <a:solidFill>
                  <a:schemeClr val="bg1"/>
                </a:solidFill>
                <a:latin typeface="Segoe Light" pitchFamily="34" charset="0"/>
              </a:rPr>
              <a:t> </a:t>
            </a:r>
          </a:p>
        </p:txBody>
      </p:sp>
      <p:sp>
        <p:nvSpPr>
          <p:cNvPr id="12" name="Rounded Rectangle 11"/>
          <p:cNvSpPr/>
          <p:nvPr/>
        </p:nvSpPr>
        <p:spPr bwMode="auto">
          <a:xfrm>
            <a:off x="6156961" y="2207656"/>
            <a:ext cx="1938528" cy="123139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solidFill>
                  <a:schemeClr val="bg1"/>
                </a:solidFill>
              </a:rPr>
              <a:t>Authenticate</a:t>
            </a:r>
            <a:br>
              <a:rPr lang="en-GB" sz="1400" dirty="0" smtClean="0">
                <a:solidFill>
                  <a:schemeClr val="bg1"/>
                </a:solidFill>
              </a:rPr>
            </a:br>
            <a:r>
              <a:rPr lang="en-GB" sz="1400" dirty="0" smtClean="0">
                <a:solidFill>
                  <a:schemeClr val="bg1"/>
                </a:solidFill>
              </a:rPr>
              <a:t>user against</a:t>
            </a:r>
            <a:br>
              <a:rPr lang="en-GB" sz="1400" dirty="0" smtClean="0">
                <a:solidFill>
                  <a:schemeClr val="bg1"/>
                </a:solidFill>
              </a:rPr>
            </a:br>
            <a:r>
              <a:rPr lang="en-GB" sz="1400" dirty="0" smtClean="0">
                <a:solidFill>
                  <a:schemeClr val="bg1"/>
                </a:solidFill>
              </a:rPr>
              <a:t>authentication</a:t>
            </a:r>
            <a:br>
              <a:rPr lang="en-GB" sz="1400" dirty="0" smtClean="0">
                <a:solidFill>
                  <a:schemeClr val="bg1"/>
                </a:solidFill>
              </a:rPr>
            </a:br>
            <a:r>
              <a:rPr lang="en-GB" sz="1400" dirty="0" smtClean="0">
                <a:solidFill>
                  <a:schemeClr val="bg1"/>
                </a:solidFill>
              </a:rPr>
              <a:t>servers </a:t>
            </a:r>
          </a:p>
        </p:txBody>
      </p:sp>
      <p:sp>
        <p:nvSpPr>
          <p:cNvPr id="13" name="Rounded Rectangle 12"/>
          <p:cNvSpPr/>
          <p:nvPr/>
        </p:nvSpPr>
        <p:spPr bwMode="auto">
          <a:xfrm>
            <a:off x="6132576" y="4658248"/>
            <a:ext cx="1926336" cy="1231392"/>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400" dirty="0" smtClean="0">
                <a:solidFill>
                  <a:schemeClr val="bg1"/>
                </a:solidFill>
              </a:rPr>
              <a:t>Authentication</a:t>
            </a:r>
          </a:p>
          <a:p>
            <a:pPr algn="ctr" defTabSz="914099" fontAlgn="base">
              <a:spcBef>
                <a:spcPct val="0"/>
              </a:spcBef>
              <a:spcAft>
                <a:spcPct val="0"/>
              </a:spcAft>
            </a:pPr>
            <a:r>
              <a:rPr lang="en-GB" sz="1400" dirty="0" smtClean="0">
                <a:solidFill>
                  <a:schemeClr val="bg1"/>
                </a:solidFill>
              </a:rPr>
              <a:t>Servers</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3470" y="1768369"/>
            <a:ext cx="3956663" cy="208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eft-Right Arrow 10"/>
          <p:cNvSpPr/>
          <p:nvPr/>
        </p:nvSpPr>
        <p:spPr bwMode="auto">
          <a:xfrm rot="16200000">
            <a:off x="6558534" y="3875674"/>
            <a:ext cx="982980" cy="329184"/>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smtClean="0">
              <a:solidFill>
                <a:schemeClr val="tx1"/>
              </a:solidFill>
            </a:endParaRPr>
          </a:p>
        </p:txBody>
      </p:sp>
      <p:sp>
        <p:nvSpPr>
          <p:cNvPr id="14" name="Line Callout 1 13"/>
          <p:cNvSpPr/>
          <p:nvPr/>
        </p:nvSpPr>
        <p:spPr bwMode="auto">
          <a:xfrm>
            <a:off x="759437" y="4040267"/>
            <a:ext cx="2361715" cy="1372983"/>
          </a:xfrm>
          <a:prstGeom prst="borderCallout1">
            <a:avLst>
              <a:gd name="adj1" fmla="val 24966"/>
              <a:gd name="adj2" fmla="val 100076"/>
              <a:gd name="adj3" fmla="val -74867"/>
              <a:gd name="adj4" fmla="val 136671"/>
            </a:avLst>
          </a:prstGeom>
          <a:ln>
            <a:solidFill>
              <a:schemeClr val="bg1"/>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z="1400" dirty="0" smtClean="0">
                <a:solidFill>
                  <a:schemeClr val="bg1"/>
                </a:solidFill>
              </a:rPr>
              <a:t>External IP and </a:t>
            </a:r>
            <a:br>
              <a:rPr lang="en-GB" sz="1400" dirty="0" smtClean="0">
                <a:solidFill>
                  <a:schemeClr val="bg1"/>
                </a:solidFill>
              </a:rPr>
            </a:br>
            <a:r>
              <a:rPr lang="en-GB" sz="1400" dirty="0" smtClean="0">
                <a:solidFill>
                  <a:schemeClr val="bg1"/>
                </a:solidFill>
              </a:rPr>
              <a:t>URL</a:t>
            </a:r>
          </a:p>
          <a:p>
            <a:pPr algn="ctr" defTabSz="914099" fontAlgn="base">
              <a:spcBef>
                <a:spcPct val="0"/>
              </a:spcBef>
              <a:spcAft>
                <a:spcPct val="0"/>
              </a:spcAft>
            </a:pPr>
            <a:r>
              <a:rPr lang="en-GB" sz="1400" dirty="0" smtClean="0">
                <a:solidFill>
                  <a:schemeClr val="bg1"/>
                </a:solidFill>
              </a:rPr>
              <a:t>HTTP or HTTPS</a:t>
            </a:r>
          </a:p>
        </p:txBody>
      </p:sp>
      <p:sp>
        <p:nvSpPr>
          <p:cNvPr id="15" name="TextBox 14"/>
          <p:cNvSpPr txBox="1"/>
          <p:nvPr/>
        </p:nvSpPr>
        <p:spPr>
          <a:xfrm>
            <a:off x="5925313" y="1837829"/>
            <a:ext cx="1141403" cy="276999"/>
          </a:xfrm>
          <a:prstGeom prst="rect">
            <a:avLst/>
          </a:prstGeom>
          <a:noFill/>
        </p:spPr>
        <p:txBody>
          <a:bodyPr wrap="none" lIns="0" tIns="0" rIns="0" bIns="0" rtlCol="0">
            <a:spAutoFit/>
          </a:bodyPr>
          <a:lstStyle/>
          <a:p>
            <a:r>
              <a:rPr lang="en-GB" dirty="0" smtClean="0"/>
              <a:t>UAG Trunk</a:t>
            </a:r>
          </a:p>
        </p:txBody>
      </p:sp>
      <p:sp>
        <p:nvSpPr>
          <p:cNvPr id="16" name="TextBox 15"/>
          <p:cNvSpPr txBox="1"/>
          <p:nvPr/>
        </p:nvSpPr>
        <p:spPr>
          <a:xfrm>
            <a:off x="9546336" y="2969925"/>
            <a:ext cx="1248162" cy="276999"/>
          </a:xfrm>
          <a:prstGeom prst="rect">
            <a:avLst/>
          </a:prstGeom>
          <a:noFill/>
        </p:spPr>
        <p:txBody>
          <a:bodyPr wrap="none" lIns="0" tIns="0" rIns="0" bIns="0" rtlCol="0">
            <a:spAutoFit/>
          </a:bodyPr>
          <a:lstStyle/>
          <a:p>
            <a:r>
              <a:rPr lang="en-GB" dirty="0" smtClean="0">
                <a:solidFill>
                  <a:schemeClr val="bg1"/>
                </a:solidFill>
              </a:rPr>
              <a:t>Trunk Portal</a:t>
            </a:r>
          </a:p>
        </p:txBody>
      </p:sp>
      <p:sp>
        <p:nvSpPr>
          <p:cNvPr id="18" name="Line Callout 1 17"/>
          <p:cNvSpPr/>
          <p:nvPr/>
        </p:nvSpPr>
        <p:spPr bwMode="auto">
          <a:xfrm>
            <a:off x="9689199" y="4400900"/>
            <a:ext cx="1518626" cy="1092708"/>
          </a:xfrm>
          <a:prstGeom prst="borderCallout1">
            <a:avLst>
              <a:gd name="adj1" fmla="val -3565"/>
              <a:gd name="adj2" fmla="val 23780"/>
              <a:gd name="adj3" fmla="val -95031"/>
              <a:gd name="adj4" fmla="val -2307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a:r>
              <a:rPr lang="en-GB" sz="1400" dirty="0">
                <a:solidFill>
                  <a:schemeClr val="bg1"/>
                </a:solidFill>
              </a:rPr>
              <a:t>Add Applications to Trunk</a:t>
            </a:r>
          </a:p>
        </p:txBody>
      </p:sp>
    </p:spTree>
    <p:extLst>
      <p:ext uri="{BB962C8B-B14F-4D97-AF65-F5344CB8AC3E}">
        <p14:creationId xmlns:p14="http://schemas.microsoft.com/office/powerpoint/2010/main" val="41958030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1747"/>
                                        </p:tgtEl>
                                        <p:attrNameLst>
                                          <p:attrName>style.visibility</p:attrName>
                                        </p:attrNameLst>
                                      </p:cBhvr>
                                      <p:to>
                                        <p:strVal val="visible"/>
                                      </p:to>
                                    </p:set>
                                    <p:animEffect transition="in" filter="fade">
                                      <p:cBhvr>
                                        <p:cTn id="39" dur="500"/>
                                        <p:tgtEl>
                                          <p:spTgt spid="317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animBg="1"/>
      <p:bldP spid="12" grpId="0" animBg="1"/>
      <p:bldP spid="13" grpId="0" animBg="1"/>
      <p:bldP spid="11" grpId="0" animBg="1"/>
      <p:bldP spid="14" grpId="0" animBg="1"/>
      <p:bldP spid="16"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a Trunk for ADFS v 2.0	</a:t>
            </a:r>
            <a:endParaRPr lang="en-GB" dirty="0"/>
          </a:p>
        </p:txBody>
      </p:sp>
      <p:sp>
        <p:nvSpPr>
          <p:cNvPr id="3" name="Content Placeholder 2"/>
          <p:cNvSpPr>
            <a:spLocks noGrp="1"/>
          </p:cNvSpPr>
          <p:nvPr>
            <p:ph idx="1"/>
          </p:nvPr>
        </p:nvSpPr>
        <p:spPr>
          <a:xfrm>
            <a:off x="519112" y="1447799"/>
            <a:ext cx="11149013" cy="4690515"/>
          </a:xfrm>
        </p:spPr>
        <p:txBody>
          <a:bodyPr/>
          <a:lstStyle/>
          <a:p>
            <a:r>
              <a:rPr lang="en-GB" dirty="0" smtClean="0"/>
              <a:t>Requires UAG SP1</a:t>
            </a:r>
          </a:p>
          <a:p>
            <a:r>
              <a:rPr lang="en-GB" dirty="0" smtClean="0"/>
              <a:t>Define the ADFS STS-IP as an UAG Authentication Server</a:t>
            </a:r>
          </a:p>
          <a:p>
            <a:pPr lvl="1"/>
            <a:r>
              <a:rPr lang="en-GB" dirty="0" smtClean="0"/>
              <a:t>Requires federation metadata from the ADFS-IP</a:t>
            </a:r>
          </a:p>
          <a:p>
            <a:pPr lvl="1"/>
            <a:r>
              <a:rPr lang="en-GB" dirty="0" smtClean="0"/>
              <a:t>Define the claim that will be used as the lead value</a:t>
            </a:r>
          </a:p>
          <a:p>
            <a:r>
              <a:rPr lang="en-GB" dirty="0" smtClean="0"/>
              <a:t>Create an HTTPS Trunk</a:t>
            </a:r>
          </a:p>
          <a:p>
            <a:pPr lvl="1"/>
            <a:r>
              <a:rPr lang="en-GB" dirty="0" smtClean="0"/>
              <a:t>Select the ADFS Authentication server defined previously</a:t>
            </a:r>
          </a:p>
          <a:p>
            <a:r>
              <a:rPr lang="en-GB" dirty="0" smtClean="0"/>
              <a:t>Don’t forget to run Activate Configuration</a:t>
            </a:r>
          </a:p>
          <a:p>
            <a:pPr lvl="1"/>
            <a:r>
              <a:rPr lang="en-GB" dirty="0" smtClean="0"/>
              <a:t>If things don’t work as expected, an </a:t>
            </a:r>
            <a:r>
              <a:rPr lang="en-GB" dirty="0" err="1" smtClean="0"/>
              <a:t>iisreset</a:t>
            </a:r>
            <a:r>
              <a:rPr lang="en-GB" dirty="0" smtClean="0"/>
              <a:t> on the UAG server may solve it </a:t>
            </a:r>
          </a:p>
          <a:p>
            <a:endParaRPr lang="en-GB" sz="2000" i="1" dirty="0" smtClean="0"/>
          </a:p>
        </p:txBody>
      </p:sp>
    </p:spTree>
    <p:extLst>
      <p:ext uri="{BB962C8B-B14F-4D97-AF65-F5344CB8AC3E}">
        <p14:creationId xmlns:p14="http://schemas.microsoft.com/office/powerpoint/2010/main" val="13815537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Configuring the ADFS Server</a:t>
            </a:r>
            <a:endParaRPr lang="en-GB" dirty="0"/>
          </a:p>
        </p:txBody>
      </p:sp>
      <p:sp>
        <p:nvSpPr>
          <p:cNvPr id="3" name="Content Placeholder 2"/>
          <p:cNvSpPr>
            <a:spLocks noGrp="1"/>
          </p:cNvSpPr>
          <p:nvPr>
            <p:ph idx="1"/>
          </p:nvPr>
        </p:nvSpPr>
        <p:spPr>
          <a:xfrm>
            <a:off x="519112" y="1447799"/>
            <a:ext cx="11149013" cy="3877985"/>
          </a:xfrm>
        </p:spPr>
        <p:txBody>
          <a:bodyPr/>
          <a:lstStyle/>
          <a:p>
            <a:r>
              <a:rPr lang="en-GB" dirty="0"/>
              <a:t>On the ADFS server define UAG as a relying party</a:t>
            </a:r>
          </a:p>
          <a:p>
            <a:pPr lvl="1"/>
            <a:r>
              <a:rPr lang="en-GB" dirty="0"/>
              <a:t>Requires the UAG federation metadata</a:t>
            </a:r>
          </a:p>
          <a:p>
            <a:pPr lvl="2"/>
            <a:r>
              <a:rPr lang="en-GB" dirty="0"/>
              <a:t>Only available via an external URL or via XLM stored in</a:t>
            </a:r>
            <a:br>
              <a:rPr lang="en-GB" dirty="0"/>
            </a:br>
            <a:r>
              <a:rPr lang="en-GB" sz="2000" i="1" dirty="0"/>
              <a:t>Program Files\Microsoft Forefront Unified Access </a:t>
            </a:r>
            <a:r>
              <a:rPr lang="en-GB" sz="2000" i="1" dirty="0" smtClean="0"/>
              <a:t>Gateway\von\</a:t>
            </a:r>
            <a:r>
              <a:rPr lang="en-GB" sz="2000" i="1" dirty="0" err="1" smtClean="0"/>
              <a:t>InternalSite</a:t>
            </a:r>
            <a:r>
              <a:rPr lang="en-GB" sz="2000" i="1" dirty="0" smtClean="0"/>
              <a:t>\ADFSv2Sites\fed\</a:t>
            </a:r>
            <a:r>
              <a:rPr lang="en-GB" sz="2000" i="1" dirty="0" err="1" smtClean="0"/>
              <a:t>FederationMetadata</a:t>
            </a:r>
            <a:r>
              <a:rPr lang="en-GB" sz="2000" i="1" dirty="0" smtClean="0"/>
              <a:t>\2007-06</a:t>
            </a:r>
            <a:endParaRPr lang="en-GB" dirty="0" smtClean="0"/>
          </a:p>
          <a:p>
            <a:r>
              <a:rPr lang="en-GB" dirty="0"/>
              <a:t>On the ADFS </a:t>
            </a:r>
            <a:r>
              <a:rPr lang="en-GB" dirty="0" smtClean="0"/>
              <a:t>server define the appropriate claims to pass in the </a:t>
            </a:r>
            <a:r>
              <a:rPr lang="en-GB" dirty="0"/>
              <a:t>token (Issuance Transform </a:t>
            </a:r>
            <a:r>
              <a:rPr lang="en-GB" dirty="0" smtClean="0"/>
              <a:t>Rules)</a:t>
            </a:r>
          </a:p>
          <a:p>
            <a:r>
              <a:rPr lang="en-GB" dirty="0" smtClean="0"/>
              <a:t>On your client computer connect to the ADFS Trunk</a:t>
            </a:r>
          </a:p>
          <a:p>
            <a:pPr lvl="1"/>
            <a:r>
              <a:rPr lang="en-GB" dirty="0" smtClean="0"/>
              <a:t>You should be logged on via ADFS and see an empty portal</a:t>
            </a:r>
            <a:endParaRPr lang="en-GB" dirty="0"/>
          </a:p>
        </p:txBody>
      </p:sp>
    </p:spTree>
    <p:extLst>
      <p:ext uri="{BB962C8B-B14F-4D97-AF65-F5344CB8AC3E}">
        <p14:creationId xmlns:p14="http://schemas.microsoft.com/office/powerpoint/2010/main" val="31644790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Setting up an ADFS trunk</a:t>
            </a:r>
            <a:endParaRPr lang="en-US" dirty="0"/>
          </a:p>
        </p:txBody>
      </p:sp>
    </p:spTree>
    <p:extLst>
      <p:ext uri="{BB962C8B-B14F-4D97-AF65-F5344CB8AC3E}">
        <p14:creationId xmlns:p14="http://schemas.microsoft.com/office/powerpoint/2010/main" val="41580362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Man-in-the-Middle</a:t>
            </a:r>
            <a:endParaRPr lang="en-GB" dirty="0"/>
          </a:p>
        </p:txBody>
      </p:sp>
      <p:sp>
        <p:nvSpPr>
          <p:cNvPr id="3" name="Content Placeholder 2"/>
          <p:cNvSpPr>
            <a:spLocks noGrp="1"/>
          </p:cNvSpPr>
          <p:nvPr>
            <p:ph idx="1"/>
          </p:nvPr>
        </p:nvSpPr>
        <p:spPr>
          <a:xfrm>
            <a:off x="519113" y="3335925"/>
            <a:ext cx="11149013" cy="3237403"/>
          </a:xfrm>
        </p:spPr>
        <p:txBody>
          <a:bodyPr>
            <a:normAutofit fontScale="92500" lnSpcReduction="10000"/>
          </a:bodyPr>
          <a:lstStyle/>
          <a:p>
            <a:r>
              <a:rPr lang="en-GB" dirty="0" smtClean="0"/>
              <a:t>UAG is acting a the </a:t>
            </a:r>
            <a:r>
              <a:rPr lang="en-GB" dirty="0"/>
              <a:t>M</a:t>
            </a:r>
            <a:r>
              <a:rPr lang="en-GB" dirty="0" smtClean="0"/>
              <a:t>an-in-the-middle between the client and the ADFS server</a:t>
            </a:r>
          </a:p>
          <a:p>
            <a:pPr lvl="1"/>
            <a:r>
              <a:rPr lang="en-GB" dirty="0" smtClean="0"/>
              <a:t>Depending on the client and server versions Channel Binding Token (CBT) will be enforced and authentication will fail</a:t>
            </a:r>
          </a:p>
          <a:p>
            <a:pPr lvl="1"/>
            <a:r>
              <a:rPr lang="en-GB" dirty="0" smtClean="0"/>
              <a:t>Disable CBT on the ADFS server</a:t>
            </a:r>
          </a:p>
          <a:p>
            <a:pPr lvl="2"/>
            <a:r>
              <a:rPr lang="en-GB" dirty="0" smtClean="0"/>
              <a:t>Configured through the Configuration Editor for the Default Website\</a:t>
            </a:r>
            <a:r>
              <a:rPr lang="en-GB" dirty="0" err="1" smtClean="0"/>
              <a:t>adfs</a:t>
            </a:r>
            <a:r>
              <a:rPr lang="en-GB" dirty="0" smtClean="0"/>
              <a:t>\</a:t>
            </a:r>
            <a:r>
              <a:rPr lang="en-GB" dirty="0" err="1" smtClean="0"/>
              <a:t>ls</a:t>
            </a:r>
            <a:r>
              <a:rPr lang="en-GB" dirty="0" smtClean="0"/>
              <a:t>  or via a script </a:t>
            </a:r>
          </a:p>
          <a:p>
            <a:pPr lvl="3"/>
            <a:r>
              <a:rPr lang="en-GB" dirty="0" smtClean="0"/>
              <a:t>TechNet “Forefront UAG and AD FS 2.0 supported </a:t>
            </a:r>
            <a:br>
              <a:rPr lang="en-GB" dirty="0" smtClean="0"/>
            </a:br>
            <a:r>
              <a:rPr lang="en-GB" dirty="0" smtClean="0"/>
              <a:t>scenarios and prerequisites”</a:t>
            </a:r>
            <a:endParaRPr lang="en-GB" dirty="0"/>
          </a:p>
        </p:txBody>
      </p:sp>
      <p:pic>
        <p:nvPicPr>
          <p:cNvPr id="4" name="Picture 3" descr="laptop"/>
          <p:cNvPicPr>
            <a:picLocks noChangeAspect="1" noChangeArrowheads="1"/>
          </p:cNvPicPr>
          <p:nvPr/>
        </p:nvPicPr>
        <p:blipFill>
          <a:blip r:embed="rId3" cstate="print"/>
          <a:srcRect/>
          <a:stretch>
            <a:fillRect/>
          </a:stretch>
        </p:blipFill>
        <p:spPr bwMode="auto">
          <a:xfrm>
            <a:off x="202864" y="2328234"/>
            <a:ext cx="1518875" cy="837166"/>
          </a:xfrm>
          <a:prstGeom prst="rect">
            <a:avLst/>
          </a:prstGeom>
          <a:noFill/>
          <a:ln w="9525">
            <a:noFill/>
            <a:miter lim="800000"/>
            <a:headEnd/>
            <a:tailEnd/>
          </a:ln>
        </p:spPr>
      </p:pic>
      <p:graphicFrame>
        <p:nvGraphicFramePr>
          <p:cNvPr id="5" name="Object 2"/>
          <p:cNvGraphicFramePr>
            <a:graphicFrameLocks noChangeAspect="1"/>
          </p:cNvGraphicFramePr>
          <p:nvPr>
            <p:extLst>
              <p:ext uri="{D42A27DB-BD31-4B8C-83A1-F6EECF244321}">
                <p14:modId xmlns:p14="http://schemas.microsoft.com/office/powerpoint/2010/main" val="473774060"/>
              </p:ext>
            </p:extLst>
          </p:nvPr>
        </p:nvGraphicFramePr>
        <p:xfrm>
          <a:off x="8378544" y="2054298"/>
          <a:ext cx="876084" cy="921821"/>
        </p:xfrm>
        <a:graphic>
          <a:graphicData uri="http://schemas.openxmlformats.org/presentationml/2006/ole">
            <mc:AlternateContent xmlns:mc="http://schemas.openxmlformats.org/markup-compatibility/2006">
              <mc:Choice xmlns:v="urn:schemas-microsoft-com:vml" Requires="v">
                <p:oleObj spid="_x0000_s27682"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8544" y="2054298"/>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624575402"/>
              </p:ext>
            </p:extLst>
          </p:nvPr>
        </p:nvGraphicFramePr>
        <p:xfrm>
          <a:off x="4675279" y="2155265"/>
          <a:ext cx="876084" cy="921821"/>
        </p:xfrm>
        <a:graphic>
          <a:graphicData uri="http://schemas.openxmlformats.org/presentationml/2006/ole">
            <mc:AlternateContent xmlns:mc="http://schemas.openxmlformats.org/markup-compatibility/2006">
              <mc:Choice xmlns:v="urn:schemas-microsoft-com:vml" Requires="v">
                <p:oleObj spid="_x0000_s27683"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279" y="2155265"/>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ight Arrow 8"/>
          <p:cNvSpPr/>
          <p:nvPr/>
        </p:nvSpPr>
        <p:spPr bwMode="auto">
          <a:xfrm>
            <a:off x="1721739" y="2485534"/>
            <a:ext cx="2521078" cy="26128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sz="1600" dirty="0" smtClean="0">
              <a:gradFill>
                <a:gsLst>
                  <a:gs pos="0">
                    <a:srgbClr val="FFFFFF"/>
                  </a:gs>
                  <a:gs pos="100000">
                    <a:srgbClr val="FFFFFF"/>
                  </a:gs>
                </a:gsLst>
                <a:lin ang="5400000" scaled="0"/>
              </a:gradFill>
            </a:endParaRPr>
          </a:p>
        </p:txBody>
      </p:sp>
      <p:sp>
        <p:nvSpPr>
          <p:cNvPr id="10" name="Right Arrow 9"/>
          <p:cNvSpPr/>
          <p:nvPr/>
        </p:nvSpPr>
        <p:spPr bwMode="auto">
          <a:xfrm>
            <a:off x="6035041" y="2485534"/>
            <a:ext cx="2328672" cy="26128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sz="1600" dirty="0" smtClean="0">
              <a:gradFill>
                <a:gsLst>
                  <a:gs pos="0">
                    <a:srgbClr val="FFFFFF"/>
                  </a:gs>
                  <a:gs pos="100000">
                    <a:srgbClr val="FFFFFF"/>
                  </a:gs>
                </a:gsLst>
                <a:lin ang="5400000" scaled="0"/>
              </a:gradFill>
            </a:endParaRPr>
          </a:p>
        </p:txBody>
      </p:sp>
      <p:sp>
        <p:nvSpPr>
          <p:cNvPr id="11" name="TextBox 10"/>
          <p:cNvSpPr txBox="1"/>
          <p:nvPr/>
        </p:nvSpPr>
        <p:spPr>
          <a:xfrm>
            <a:off x="1674806" y="2052435"/>
            <a:ext cx="2284280" cy="246221"/>
          </a:xfrm>
          <a:prstGeom prst="rect">
            <a:avLst/>
          </a:prstGeom>
          <a:noFill/>
        </p:spPr>
        <p:txBody>
          <a:bodyPr wrap="none" lIns="0" tIns="0" rIns="0" bIns="0" rtlCol="0">
            <a:spAutoFit/>
          </a:bodyPr>
          <a:lstStyle/>
          <a:p>
            <a:r>
              <a:rPr lang="en-GB" sz="1600" dirty="0" smtClean="0"/>
              <a:t>https://adfs.example.com</a:t>
            </a:r>
          </a:p>
        </p:txBody>
      </p:sp>
      <p:sp>
        <p:nvSpPr>
          <p:cNvPr id="12" name="TextBox 11"/>
          <p:cNvSpPr txBox="1"/>
          <p:nvPr/>
        </p:nvSpPr>
        <p:spPr>
          <a:xfrm>
            <a:off x="5551364" y="2052434"/>
            <a:ext cx="2284280" cy="246221"/>
          </a:xfrm>
          <a:prstGeom prst="rect">
            <a:avLst/>
          </a:prstGeom>
          <a:noFill/>
        </p:spPr>
        <p:txBody>
          <a:bodyPr wrap="none" lIns="0" tIns="0" rIns="0" bIns="0" rtlCol="0">
            <a:spAutoFit/>
          </a:bodyPr>
          <a:lstStyle/>
          <a:p>
            <a:r>
              <a:rPr lang="en-GB" sz="1600" dirty="0" smtClean="0"/>
              <a:t>https://adfs.example.com</a:t>
            </a:r>
          </a:p>
        </p:txBody>
      </p:sp>
      <p:sp>
        <p:nvSpPr>
          <p:cNvPr id="13" name="Line Callout 1 12"/>
          <p:cNvSpPr/>
          <p:nvPr/>
        </p:nvSpPr>
        <p:spPr bwMode="auto">
          <a:xfrm>
            <a:off x="5437632" y="668924"/>
            <a:ext cx="2145792" cy="963168"/>
          </a:xfrm>
          <a:prstGeom prst="borderCallout1">
            <a:avLst>
              <a:gd name="adj1" fmla="val 18750"/>
              <a:gd name="adj2" fmla="val -8333"/>
              <a:gd name="adj3" fmla="val 179589"/>
              <a:gd name="adj4" fmla="val -16742"/>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z="1600" dirty="0" smtClean="0">
                <a:solidFill>
                  <a:schemeClr val="bg1"/>
                </a:solidFill>
              </a:rPr>
              <a:t>Terminates HTTPS and then sends to ADFS Farm</a:t>
            </a:r>
          </a:p>
        </p:txBody>
      </p:sp>
      <p:sp>
        <p:nvSpPr>
          <p:cNvPr id="14" name="Line Callout 1 13"/>
          <p:cNvSpPr/>
          <p:nvPr/>
        </p:nvSpPr>
        <p:spPr bwMode="auto">
          <a:xfrm>
            <a:off x="9448801" y="668924"/>
            <a:ext cx="2145792" cy="1522008"/>
          </a:xfrm>
          <a:prstGeom prst="borderCallout1">
            <a:avLst>
              <a:gd name="adj1" fmla="val 18750"/>
              <a:gd name="adj2" fmla="val -8333"/>
              <a:gd name="adj3" fmla="val 94757"/>
              <a:gd name="adj4" fmla="val -25833"/>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r>
              <a:rPr lang="en-GB" sz="1600" dirty="0" smtClean="0">
                <a:solidFill>
                  <a:schemeClr val="bg1"/>
                </a:solidFill>
              </a:rPr>
              <a:t>CTB prevents server accepting credentials from new SSL channel</a:t>
            </a:r>
          </a:p>
        </p:txBody>
      </p:sp>
      <p:sp>
        <p:nvSpPr>
          <p:cNvPr id="7" name="TextBox 6"/>
          <p:cNvSpPr txBox="1"/>
          <p:nvPr/>
        </p:nvSpPr>
        <p:spPr>
          <a:xfrm>
            <a:off x="4554747" y="1794294"/>
            <a:ext cx="500137"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UAG</a:t>
            </a:r>
          </a:p>
        </p:txBody>
      </p:sp>
    </p:spTree>
    <p:extLst>
      <p:ext uri="{BB962C8B-B14F-4D97-AF65-F5344CB8AC3E}">
        <p14:creationId xmlns:p14="http://schemas.microsoft.com/office/powerpoint/2010/main" val="212835658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Claims Aware Applications</a:t>
            </a:r>
            <a:endParaRPr lang="en-GB" dirty="0"/>
          </a:p>
        </p:txBody>
      </p:sp>
      <p:sp>
        <p:nvSpPr>
          <p:cNvPr id="3" name="Content Placeholder 2"/>
          <p:cNvSpPr>
            <a:spLocks noGrp="1"/>
          </p:cNvSpPr>
          <p:nvPr>
            <p:ph idx="1"/>
          </p:nvPr>
        </p:nvSpPr>
        <p:spPr>
          <a:xfrm>
            <a:off x="519112" y="1447799"/>
            <a:ext cx="11149013" cy="4136517"/>
          </a:xfrm>
        </p:spPr>
        <p:txBody>
          <a:bodyPr/>
          <a:lstStyle/>
          <a:p>
            <a:r>
              <a:rPr lang="en-GB" dirty="0" smtClean="0"/>
              <a:t>Select the application</a:t>
            </a:r>
          </a:p>
          <a:p>
            <a:r>
              <a:rPr lang="en-GB" dirty="0" smtClean="0"/>
              <a:t>Define name and type</a:t>
            </a:r>
          </a:p>
          <a:p>
            <a:r>
              <a:rPr lang="en-GB" dirty="0" smtClean="0"/>
              <a:t>Define endpoint policies</a:t>
            </a:r>
          </a:p>
          <a:p>
            <a:r>
              <a:rPr lang="en-GB" dirty="0" smtClean="0"/>
              <a:t>Specify the application’s internal address</a:t>
            </a:r>
          </a:p>
          <a:p>
            <a:r>
              <a:rPr lang="en-GB" dirty="0" smtClean="0"/>
              <a:t>Specify how SSO credentials are passed to the published App</a:t>
            </a:r>
          </a:p>
          <a:p>
            <a:r>
              <a:rPr lang="en-GB" dirty="0" smtClean="0"/>
              <a:t>Define how the application is shown in Trunk portal</a:t>
            </a:r>
          </a:p>
          <a:p>
            <a:r>
              <a:rPr lang="en-GB" dirty="0" smtClean="0"/>
              <a:t>Activate the configuration</a:t>
            </a:r>
            <a:endParaRPr lang="en-GB" dirty="0"/>
          </a:p>
        </p:txBody>
      </p:sp>
    </p:spTree>
    <p:extLst>
      <p:ext uri="{BB962C8B-B14F-4D97-AF65-F5344CB8AC3E}">
        <p14:creationId xmlns:p14="http://schemas.microsoft.com/office/powerpoint/2010/main" val="7769393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Agenda</a:t>
            </a:r>
            <a:endParaRPr lang="en-GB" dirty="0"/>
          </a:p>
        </p:txBody>
      </p:sp>
      <p:sp>
        <p:nvSpPr>
          <p:cNvPr id="5" name="Content Placeholder 4"/>
          <p:cNvSpPr>
            <a:spLocks noGrp="1"/>
          </p:cNvSpPr>
          <p:nvPr>
            <p:ph idx="1"/>
          </p:nvPr>
        </p:nvSpPr>
        <p:spPr>
          <a:xfrm>
            <a:off x="519112" y="1447799"/>
            <a:ext cx="11149013" cy="5219891"/>
          </a:xfrm>
        </p:spPr>
        <p:txBody>
          <a:bodyPr/>
          <a:lstStyle/>
          <a:p>
            <a:r>
              <a:rPr lang="en-GB" dirty="0" smtClean="0"/>
              <a:t>Working with Partners</a:t>
            </a:r>
          </a:p>
          <a:p>
            <a:r>
              <a:rPr lang="en-GB" dirty="0" smtClean="0"/>
              <a:t>ADFS availability</a:t>
            </a:r>
          </a:p>
          <a:p>
            <a:r>
              <a:rPr lang="en-GB" dirty="0" smtClean="0"/>
              <a:t>What is Forefront Unified Access Gateway (UAG)</a:t>
            </a:r>
          </a:p>
          <a:p>
            <a:r>
              <a:rPr lang="en-GB" dirty="0" smtClean="0"/>
              <a:t>UAG Trunks</a:t>
            </a:r>
          </a:p>
          <a:p>
            <a:r>
              <a:rPr lang="en-GB" dirty="0" smtClean="0"/>
              <a:t>Configuring a Trunk for ADFS v2.0</a:t>
            </a:r>
          </a:p>
          <a:p>
            <a:r>
              <a:rPr lang="en-GB" dirty="0" smtClean="0"/>
              <a:t>Adding a claims enabled application to the trunk</a:t>
            </a:r>
          </a:p>
          <a:p>
            <a:r>
              <a:rPr lang="en-GB" dirty="0" smtClean="0"/>
              <a:t>Using claims authentication with a Kerberos application through Kerberos Constrained Delegation (KCD)</a:t>
            </a:r>
          </a:p>
          <a:p>
            <a:endParaRPr lang="en-GB" dirty="0" smtClean="0"/>
          </a:p>
          <a:p>
            <a:endParaRPr lang="en-GB" dirty="0"/>
          </a:p>
        </p:txBody>
      </p:sp>
    </p:spTree>
    <p:extLst>
      <p:ext uri="{BB962C8B-B14F-4D97-AF65-F5344CB8AC3E}">
        <p14:creationId xmlns:p14="http://schemas.microsoft.com/office/powerpoint/2010/main" val="32985379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Adding a claims aware application</a:t>
            </a:r>
            <a:endParaRPr lang="en-US" dirty="0"/>
          </a:p>
        </p:txBody>
      </p:sp>
    </p:spTree>
    <p:extLst>
      <p:ext uri="{BB962C8B-B14F-4D97-AF65-F5344CB8AC3E}">
        <p14:creationId xmlns:p14="http://schemas.microsoft.com/office/powerpoint/2010/main" val="12298034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None Claims Aware Applications</a:t>
            </a:r>
            <a:endParaRPr lang="en-GB" dirty="0"/>
          </a:p>
        </p:txBody>
      </p:sp>
      <p:sp>
        <p:nvSpPr>
          <p:cNvPr id="3" name="Content Placeholder 2"/>
          <p:cNvSpPr>
            <a:spLocks noGrp="1"/>
          </p:cNvSpPr>
          <p:nvPr>
            <p:ph idx="1"/>
          </p:nvPr>
        </p:nvSpPr>
        <p:spPr>
          <a:xfrm>
            <a:off x="519113" y="4450080"/>
            <a:ext cx="11149013" cy="2062863"/>
          </a:xfrm>
        </p:spPr>
        <p:txBody>
          <a:bodyPr>
            <a:normAutofit/>
          </a:bodyPr>
          <a:lstStyle/>
          <a:p>
            <a:r>
              <a:rPr lang="en-GB" dirty="0"/>
              <a:t>None </a:t>
            </a:r>
            <a:r>
              <a:rPr lang="en-GB" dirty="0" smtClean="0"/>
              <a:t>Claims </a:t>
            </a:r>
            <a:r>
              <a:rPr lang="en-GB" dirty="0"/>
              <a:t>A</a:t>
            </a:r>
            <a:r>
              <a:rPr lang="en-GB" dirty="0" smtClean="0"/>
              <a:t>ware Applications </a:t>
            </a:r>
            <a:r>
              <a:rPr lang="en-GB" dirty="0"/>
              <a:t>can be supported via Kerberos Constrained Delegation</a:t>
            </a:r>
          </a:p>
          <a:p>
            <a:pPr lvl="1"/>
            <a:r>
              <a:rPr lang="en-GB" dirty="0"/>
              <a:t>Authentication to internal application via Kerberos</a:t>
            </a:r>
          </a:p>
          <a:p>
            <a:pPr lvl="1"/>
            <a:r>
              <a:rPr lang="en-GB" dirty="0"/>
              <a:t>Shadow accounts required for external users</a:t>
            </a:r>
          </a:p>
          <a:p>
            <a:pPr marL="0" indent="0">
              <a:buNone/>
            </a:pPr>
            <a:endParaRPr lang="en-GB" dirty="0"/>
          </a:p>
        </p:txBody>
      </p:sp>
      <p:pic>
        <p:nvPicPr>
          <p:cNvPr id="4" name="Picture 3" descr="laptop"/>
          <p:cNvPicPr>
            <a:picLocks noChangeAspect="1" noChangeArrowheads="1"/>
          </p:cNvPicPr>
          <p:nvPr/>
        </p:nvPicPr>
        <p:blipFill>
          <a:blip r:embed="rId3" cstate="print"/>
          <a:srcRect/>
          <a:stretch>
            <a:fillRect/>
          </a:stretch>
        </p:blipFill>
        <p:spPr bwMode="auto">
          <a:xfrm>
            <a:off x="202864" y="2671246"/>
            <a:ext cx="1518875" cy="837166"/>
          </a:xfrm>
          <a:prstGeom prst="rect">
            <a:avLst/>
          </a:prstGeom>
          <a:noFill/>
          <a:ln w="9525">
            <a:noFill/>
            <a:miter lim="800000"/>
            <a:headEnd/>
            <a:tailEnd/>
          </a:ln>
        </p:spPr>
      </p:pic>
      <p:graphicFrame>
        <p:nvGraphicFramePr>
          <p:cNvPr id="5" name="Object 2"/>
          <p:cNvGraphicFramePr>
            <a:graphicFrameLocks noChangeAspect="1"/>
          </p:cNvGraphicFramePr>
          <p:nvPr>
            <p:extLst>
              <p:ext uri="{D42A27DB-BD31-4B8C-83A1-F6EECF244321}">
                <p14:modId xmlns:p14="http://schemas.microsoft.com/office/powerpoint/2010/main" val="4278410316"/>
              </p:ext>
            </p:extLst>
          </p:nvPr>
        </p:nvGraphicFramePr>
        <p:xfrm>
          <a:off x="4615542" y="1009770"/>
          <a:ext cx="876084" cy="921821"/>
        </p:xfrm>
        <a:graphic>
          <a:graphicData uri="http://schemas.openxmlformats.org/presentationml/2006/ole">
            <mc:AlternateContent xmlns:mc="http://schemas.openxmlformats.org/markup-compatibility/2006">
              <mc:Choice xmlns:v="urn:schemas-microsoft-com:vml" Requires="v">
                <p:oleObj spid="_x0000_s28738"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5542" y="1009770"/>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024444344"/>
              </p:ext>
            </p:extLst>
          </p:nvPr>
        </p:nvGraphicFramePr>
        <p:xfrm>
          <a:off x="3321967" y="2498277"/>
          <a:ext cx="876084" cy="921821"/>
        </p:xfrm>
        <a:graphic>
          <a:graphicData uri="http://schemas.openxmlformats.org/presentationml/2006/ole">
            <mc:AlternateContent xmlns:mc="http://schemas.openxmlformats.org/markup-compatibility/2006">
              <mc:Choice xmlns:v="urn:schemas-microsoft-com:vml" Requires="v">
                <p:oleObj spid="_x0000_s28739"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1967" y="2498277"/>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ight Arrow 6"/>
          <p:cNvSpPr/>
          <p:nvPr/>
        </p:nvSpPr>
        <p:spPr bwMode="auto">
          <a:xfrm>
            <a:off x="1721739" y="2828546"/>
            <a:ext cx="1509142" cy="26128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smtClean="0">
              <a:solidFill>
                <a:schemeClr val="tx1"/>
              </a:solidFill>
            </a:endParaRPr>
          </a:p>
        </p:txBody>
      </p:sp>
      <p:sp>
        <p:nvSpPr>
          <p:cNvPr id="9" name="TextBox 8"/>
          <p:cNvSpPr txBox="1"/>
          <p:nvPr/>
        </p:nvSpPr>
        <p:spPr>
          <a:xfrm>
            <a:off x="1422623" y="3508412"/>
            <a:ext cx="2107372" cy="553998"/>
          </a:xfrm>
          <a:prstGeom prst="rect">
            <a:avLst/>
          </a:prstGeom>
          <a:noFill/>
        </p:spPr>
        <p:txBody>
          <a:bodyPr wrap="none" lIns="0" tIns="0" rIns="0" bIns="0" rtlCol="0">
            <a:spAutoFit/>
          </a:bodyPr>
          <a:lstStyle/>
          <a:p>
            <a:pPr algn="ctr"/>
            <a:r>
              <a:rPr lang="en-GB" dirty="0" smtClean="0"/>
              <a:t>Authentication via</a:t>
            </a:r>
            <a:br>
              <a:rPr lang="en-GB" dirty="0" smtClean="0"/>
            </a:br>
            <a:r>
              <a:rPr lang="en-GB" dirty="0" smtClean="0"/>
              <a:t>SAML security token</a:t>
            </a:r>
          </a:p>
        </p:txBody>
      </p:sp>
      <p:sp>
        <p:nvSpPr>
          <p:cNvPr id="10" name="TextBox 9"/>
          <p:cNvSpPr txBox="1"/>
          <p:nvPr/>
        </p:nvSpPr>
        <p:spPr>
          <a:xfrm>
            <a:off x="3510246" y="2212007"/>
            <a:ext cx="500137" cy="276999"/>
          </a:xfrm>
          <a:prstGeom prst="rect">
            <a:avLst/>
          </a:prstGeom>
          <a:noFill/>
        </p:spPr>
        <p:txBody>
          <a:bodyPr wrap="none" lIns="0" tIns="0" rIns="0" bIns="0" rtlCol="0">
            <a:spAutoFit/>
          </a:bodyPr>
          <a:lstStyle/>
          <a:p>
            <a:r>
              <a:rPr lang="en-GB" dirty="0" smtClean="0"/>
              <a:t>UAG</a:t>
            </a:r>
          </a:p>
        </p:txBody>
      </p:sp>
      <p:sp>
        <p:nvSpPr>
          <p:cNvPr id="11" name="TextBox 10"/>
          <p:cNvSpPr txBox="1"/>
          <p:nvPr/>
        </p:nvSpPr>
        <p:spPr>
          <a:xfrm>
            <a:off x="5510784" y="1475233"/>
            <a:ext cx="615553" cy="276999"/>
          </a:xfrm>
          <a:prstGeom prst="rect">
            <a:avLst/>
          </a:prstGeom>
          <a:noFill/>
        </p:spPr>
        <p:txBody>
          <a:bodyPr wrap="none" lIns="0" tIns="0" rIns="0" bIns="0" rtlCol="0">
            <a:spAutoFit/>
          </a:bodyPr>
          <a:lstStyle/>
          <a:p>
            <a:r>
              <a:rPr lang="en-GB" dirty="0" smtClean="0"/>
              <a:t>ADFS</a:t>
            </a:r>
          </a:p>
        </p:txBody>
      </p:sp>
      <p:sp>
        <p:nvSpPr>
          <p:cNvPr id="12" name="Left-Right Arrow 11"/>
          <p:cNvSpPr/>
          <p:nvPr/>
        </p:nvSpPr>
        <p:spPr bwMode="auto">
          <a:xfrm rot="20569493">
            <a:off x="4176826" y="2031354"/>
            <a:ext cx="3065222" cy="276999"/>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smtClean="0">
              <a:solidFill>
                <a:schemeClr val="tx1"/>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55196693"/>
              </p:ext>
            </p:extLst>
          </p:nvPr>
        </p:nvGraphicFramePr>
        <p:xfrm>
          <a:off x="7214603" y="1052034"/>
          <a:ext cx="781227" cy="797732"/>
        </p:xfrm>
        <a:graphic>
          <a:graphicData uri="http://schemas.openxmlformats.org/presentationml/2006/ole">
            <mc:AlternateContent xmlns:mc="http://schemas.openxmlformats.org/markup-compatibility/2006">
              <mc:Choice xmlns:v="urn:schemas-microsoft-com:vml" Requires="v">
                <p:oleObj spid="_x0000_s28740" name="Visio" r:id="rId7" imgW="695706" imgH="947547" progId="Visio.Drawing.11">
                  <p:embed/>
                </p:oleObj>
              </mc:Choice>
              <mc:Fallback>
                <p:oleObj name="Visio" r:id="rId7" imgW="695706" imgH="94754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4603" y="1052034"/>
                        <a:ext cx="781227" cy="797732"/>
                      </a:xfrm>
                      <a:prstGeom prst="rect">
                        <a:avLst/>
                      </a:prstGeom>
                      <a:noFill/>
                      <a:ln>
                        <a:noFill/>
                      </a:ln>
                      <a:effectLst/>
                    </p:spPr>
                  </p:pic>
                </p:oleObj>
              </mc:Fallback>
            </mc:AlternateContent>
          </a:graphicData>
        </a:graphic>
      </p:graphicFrame>
      <p:sp>
        <p:nvSpPr>
          <p:cNvPr id="14" name="TextBox 13"/>
          <p:cNvSpPr txBox="1"/>
          <p:nvPr/>
        </p:nvSpPr>
        <p:spPr>
          <a:xfrm rot="20591427">
            <a:off x="4538144" y="2257356"/>
            <a:ext cx="2846998" cy="553998"/>
          </a:xfrm>
          <a:prstGeom prst="rect">
            <a:avLst/>
          </a:prstGeom>
          <a:noFill/>
        </p:spPr>
        <p:txBody>
          <a:bodyPr wrap="none" lIns="0" tIns="0" rIns="0" bIns="0" rtlCol="0">
            <a:spAutoFit/>
          </a:bodyPr>
          <a:lstStyle/>
          <a:p>
            <a:pPr algn="ctr"/>
            <a:r>
              <a:rPr lang="en-GB" dirty="0" smtClean="0"/>
              <a:t>Request Kerberos Ticket to </a:t>
            </a:r>
            <a:br>
              <a:rPr lang="en-GB" dirty="0" smtClean="0"/>
            </a:br>
            <a:r>
              <a:rPr lang="en-GB" dirty="0" smtClean="0"/>
              <a:t>APP1 on behalf of user</a:t>
            </a:r>
          </a:p>
        </p:txBody>
      </p:sp>
      <p:graphicFrame>
        <p:nvGraphicFramePr>
          <p:cNvPr id="15" name="Object 2"/>
          <p:cNvGraphicFramePr>
            <a:graphicFrameLocks noChangeAspect="1"/>
          </p:cNvGraphicFramePr>
          <p:nvPr>
            <p:extLst>
              <p:ext uri="{D42A27DB-BD31-4B8C-83A1-F6EECF244321}">
                <p14:modId xmlns:p14="http://schemas.microsoft.com/office/powerpoint/2010/main" val="2067287512"/>
              </p:ext>
            </p:extLst>
          </p:nvPr>
        </p:nvGraphicFramePr>
        <p:xfrm>
          <a:off x="9139702" y="2671248"/>
          <a:ext cx="876084" cy="921821"/>
        </p:xfrm>
        <a:graphic>
          <a:graphicData uri="http://schemas.openxmlformats.org/presentationml/2006/ole">
            <mc:AlternateContent xmlns:mc="http://schemas.openxmlformats.org/markup-compatibility/2006">
              <mc:Choice xmlns:v="urn:schemas-microsoft-com:vml" Requires="v">
                <p:oleObj spid="_x0000_s28741" name="Visio" r:id="rId9" imgW="681228" imgH="955548" progId="Visio.Drawing.11">
                  <p:embed/>
                </p:oleObj>
              </mc:Choice>
              <mc:Fallback>
                <p:oleObj name="Visio" r:id="rId9"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9702" y="2671248"/>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Left-Right Arrow 15"/>
          <p:cNvSpPr/>
          <p:nvPr/>
        </p:nvSpPr>
        <p:spPr bwMode="auto">
          <a:xfrm>
            <a:off x="4208570" y="3089024"/>
            <a:ext cx="4931132" cy="298702"/>
          </a:xfrm>
          <a:prstGeom prst="lef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GB" dirty="0" smtClean="0">
              <a:solidFill>
                <a:schemeClr val="tx1"/>
              </a:solidFill>
            </a:endParaRPr>
          </a:p>
        </p:txBody>
      </p:sp>
      <p:sp>
        <p:nvSpPr>
          <p:cNvPr id="17" name="TextBox 16"/>
          <p:cNvSpPr txBox="1"/>
          <p:nvPr/>
        </p:nvSpPr>
        <p:spPr>
          <a:xfrm>
            <a:off x="4805836" y="3393619"/>
            <a:ext cx="3795976" cy="276999"/>
          </a:xfrm>
          <a:prstGeom prst="rect">
            <a:avLst/>
          </a:prstGeom>
          <a:noFill/>
        </p:spPr>
        <p:txBody>
          <a:bodyPr wrap="none" lIns="0" tIns="0" rIns="0" bIns="0" rtlCol="0">
            <a:spAutoFit/>
          </a:bodyPr>
          <a:lstStyle/>
          <a:p>
            <a:r>
              <a:rPr lang="en-GB" dirty="0" smtClean="0"/>
              <a:t>Authenticate to APP1 using Kerberos</a:t>
            </a:r>
          </a:p>
        </p:txBody>
      </p:sp>
      <p:sp>
        <p:nvSpPr>
          <p:cNvPr id="18" name="TextBox 17"/>
          <p:cNvSpPr txBox="1"/>
          <p:nvPr/>
        </p:nvSpPr>
        <p:spPr>
          <a:xfrm>
            <a:off x="10082785" y="2534355"/>
            <a:ext cx="1705595" cy="1107996"/>
          </a:xfrm>
          <a:prstGeom prst="rect">
            <a:avLst/>
          </a:prstGeom>
          <a:noFill/>
        </p:spPr>
        <p:txBody>
          <a:bodyPr wrap="none" lIns="0" tIns="0" rIns="0" bIns="0" rtlCol="0">
            <a:spAutoFit/>
          </a:bodyPr>
          <a:lstStyle/>
          <a:p>
            <a:r>
              <a:rPr lang="en-GB" dirty="0" smtClean="0"/>
              <a:t>App1</a:t>
            </a:r>
          </a:p>
          <a:p>
            <a:r>
              <a:rPr lang="en-GB" dirty="0" smtClean="0"/>
              <a:t>Authentication &amp;</a:t>
            </a:r>
          </a:p>
          <a:p>
            <a:r>
              <a:rPr lang="en-GB" dirty="0" smtClean="0"/>
              <a:t>Authorization via</a:t>
            </a:r>
            <a:br>
              <a:rPr lang="en-GB" dirty="0" smtClean="0"/>
            </a:br>
            <a:r>
              <a:rPr lang="en-GB" dirty="0" smtClean="0"/>
              <a:t>Kerberos ticket</a:t>
            </a:r>
          </a:p>
        </p:txBody>
      </p:sp>
      <p:sp>
        <p:nvSpPr>
          <p:cNvPr id="8" name="TextBox 7"/>
          <p:cNvSpPr txBox="1"/>
          <p:nvPr/>
        </p:nvSpPr>
        <p:spPr>
          <a:xfrm>
            <a:off x="8034529" y="1475233"/>
            <a:ext cx="3244478" cy="276999"/>
          </a:xfrm>
          <a:prstGeom prst="rect">
            <a:avLst/>
          </a:prstGeom>
          <a:noFill/>
        </p:spPr>
        <p:txBody>
          <a:bodyPr wrap="none" lIns="0" tIns="0" rIns="0" bIns="0" rtlCol="0">
            <a:spAutoFit/>
          </a:bodyPr>
          <a:lstStyle/>
          <a:p>
            <a:r>
              <a:rPr lang="en-GB" dirty="0" smtClean="0"/>
              <a:t>Domain Controller running KDC</a:t>
            </a:r>
          </a:p>
        </p:txBody>
      </p:sp>
    </p:spTree>
    <p:extLst>
      <p:ext uri="{BB962C8B-B14F-4D97-AF65-F5344CB8AC3E}">
        <p14:creationId xmlns:p14="http://schemas.microsoft.com/office/powerpoint/2010/main" val="2421804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animBg="1"/>
      <p:bldP spid="14" grpId="0"/>
      <p:bldP spid="16" grpId="0" animBg="1"/>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Kerberos Constrained Delegation (KCD)</a:t>
            </a:r>
          </a:p>
        </p:txBody>
      </p:sp>
      <p:pic>
        <p:nvPicPr>
          <p:cNvPr id="5" name="Picture 4" descr="laptop"/>
          <p:cNvPicPr>
            <a:picLocks noChangeAspect="1" noChangeArrowheads="1"/>
          </p:cNvPicPr>
          <p:nvPr/>
        </p:nvPicPr>
        <p:blipFill>
          <a:blip r:embed="rId3" cstate="print"/>
          <a:srcRect/>
          <a:stretch>
            <a:fillRect/>
          </a:stretch>
        </p:blipFill>
        <p:spPr bwMode="auto">
          <a:xfrm>
            <a:off x="1318433" y="1903004"/>
            <a:ext cx="1279255" cy="573422"/>
          </a:xfrm>
          <a:prstGeom prst="rect">
            <a:avLst/>
          </a:prstGeom>
          <a:noFill/>
          <a:ln w="9525">
            <a:noFill/>
            <a:miter lim="800000"/>
            <a:headEnd/>
            <a:tailEnd/>
          </a:ln>
        </p:spPr>
      </p:pic>
      <p:graphicFrame>
        <p:nvGraphicFramePr>
          <p:cNvPr id="6" name="Object 5"/>
          <p:cNvGraphicFramePr>
            <a:graphicFrameLocks noChangeAspect="1"/>
          </p:cNvGraphicFramePr>
          <p:nvPr>
            <p:extLst>
              <p:ext uri="{D42A27DB-BD31-4B8C-83A1-F6EECF244321}">
                <p14:modId xmlns:p14="http://schemas.microsoft.com/office/powerpoint/2010/main" val="1317604039"/>
              </p:ext>
            </p:extLst>
          </p:nvPr>
        </p:nvGraphicFramePr>
        <p:xfrm>
          <a:off x="6623857" y="1596643"/>
          <a:ext cx="939879" cy="1040953"/>
        </p:xfrm>
        <a:graphic>
          <a:graphicData uri="http://schemas.openxmlformats.org/presentationml/2006/ole">
            <mc:AlternateContent xmlns:mc="http://schemas.openxmlformats.org/markup-compatibility/2006">
              <mc:Choice xmlns:v="urn:schemas-microsoft-com:vml" Requires="v">
                <p:oleObj spid="_x0000_s29730" name="Visio" r:id="rId4" imgW="695706" imgH="947547" progId="Visio.Drawing.11">
                  <p:embed/>
                </p:oleObj>
              </mc:Choice>
              <mc:Fallback>
                <p:oleObj name="Visio" r:id="rId4"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857" y="1596643"/>
                        <a:ext cx="939879" cy="1040953"/>
                      </a:xfrm>
                      <a:prstGeom prst="rect">
                        <a:avLst/>
                      </a:prstGeom>
                      <a:noFill/>
                      <a:ln>
                        <a:noFill/>
                      </a:ln>
                      <a:effectLst/>
                    </p:spPr>
                  </p:pic>
                </p:oleObj>
              </mc:Fallback>
            </mc:AlternateContent>
          </a:graphicData>
        </a:graphic>
      </p:graphicFrame>
      <p:sp>
        <p:nvSpPr>
          <p:cNvPr id="7" name="TextBox 6"/>
          <p:cNvSpPr txBox="1"/>
          <p:nvPr/>
        </p:nvSpPr>
        <p:spPr>
          <a:xfrm>
            <a:off x="6741342" y="1117015"/>
            <a:ext cx="615874" cy="338554"/>
          </a:xfrm>
          <a:prstGeom prst="rect">
            <a:avLst/>
          </a:prstGeom>
          <a:noFill/>
        </p:spPr>
        <p:txBody>
          <a:bodyPr wrap="none" rtlCol="0">
            <a:spAutoFit/>
          </a:bodyPr>
          <a:lstStyle/>
          <a:p>
            <a:r>
              <a:rPr lang="en-GB" sz="1600" dirty="0" smtClean="0"/>
              <a:t>KDC</a:t>
            </a:r>
            <a:endParaRPr lang="en-GB" sz="1600" dirty="0"/>
          </a:p>
        </p:txBody>
      </p:sp>
      <p:sp>
        <p:nvSpPr>
          <p:cNvPr id="8" name="TextBox 7"/>
          <p:cNvSpPr txBox="1"/>
          <p:nvPr/>
        </p:nvSpPr>
        <p:spPr>
          <a:xfrm>
            <a:off x="4205932" y="1191674"/>
            <a:ext cx="1290738" cy="338554"/>
          </a:xfrm>
          <a:prstGeom prst="rect">
            <a:avLst/>
          </a:prstGeom>
          <a:noFill/>
        </p:spPr>
        <p:txBody>
          <a:bodyPr wrap="none" rtlCol="0">
            <a:spAutoFit/>
          </a:bodyPr>
          <a:lstStyle/>
          <a:p>
            <a:r>
              <a:rPr lang="en-GB" sz="1600" dirty="0" smtClean="0"/>
              <a:t>UAG Server</a:t>
            </a:r>
            <a:endParaRPr lang="en-GB" sz="1600" dirty="0"/>
          </a:p>
        </p:txBody>
      </p:sp>
      <p:graphicFrame>
        <p:nvGraphicFramePr>
          <p:cNvPr id="9" name="Object 8"/>
          <p:cNvGraphicFramePr>
            <a:graphicFrameLocks noChangeAspect="1"/>
          </p:cNvGraphicFramePr>
          <p:nvPr>
            <p:extLst>
              <p:ext uri="{D42A27DB-BD31-4B8C-83A1-F6EECF244321}">
                <p14:modId xmlns:p14="http://schemas.microsoft.com/office/powerpoint/2010/main" val="480804758"/>
              </p:ext>
            </p:extLst>
          </p:nvPr>
        </p:nvGraphicFramePr>
        <p:xfrm>
          <a:off x="4316662" y="1562504"/>
          <a:ext cx="938166" cy="1075090"/>
        </p:xfrm>
        <a:graphic>
          <a:graphicData uri="http://schemas.openxmlformats.org/presentationml/2006/ole">
            <mc:AlternateContent xmlns:mc="http://schemas.openxmlformats.org/markup-compatibility/2006">
              <mc:Choice xmlns:v="urn:schemas-microsoft-com:vml" Requires="v">
                <p:oleObj spid="_x0000_s29731"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6662" y="1562504"/>
                        <a:ext cx="938166" cy="1075090"/>
                      </a:xfrm>
                      <a:prstGeom prst="rect">
                        <a:avLst/>
                      </a:prstGeom>
                      <a:noFill/>
                      <a:ln>
                        <a:noFill/>
                      </a:ln>
                    </p:spPr>
                  </p:pic>
                </p:oleObj>
              </mc:Fallback>
            </mc:AlternateContent>
          </a:graphicData>
        </a:graphic>
      </p:graphicFrame>
      <p:cxnSp>
        <p:nvCxnSpPr>
          <p:cNvPr id="10" name="Straight Connector 9"/>
          <p:cNvCxnSpPr/>
          <p:nvPr/>
        </p:nvCxnSpPr>
        <p:spPr>
          <a:xfrm flipH="1">
            <a:off x="7065357" y="2583655"/>
            <a:ext cx="3" cy="3195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255225" y="2476427"/>
            <a:ext cx="3" cy="33023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778331" y="2607314"/>
            <a:ext cx="3" cy="3171455"/>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3" name="Picture 68" descr="YellowUser"/>
          <p:cNvPicPr>
            <a:picLocks noChangeAspect="1" noChangeArrowheads="1"/>
          </p:cNvPicPr>
          <p:nvPr/>
        </p:nvPicPr>
        <p:blipFill>
          <a:blip r:embed="rId8">
            <a:clrChange>
              <a:clrFrom>
                <a:srgbClr val="08369A"/>
              </a:clrFrom>
              <a:clrTo>
                <a:srgbClr val="08369A">
                  <a:alpha val="0"/>
                </a:srgbClr>
              </a:clrTo>
            </a:clrChange>
            <a:duotone>
              <a:prstClr val="black"/>
              <a:schemeClr val="accent3">
                <a:tint val="45000"/>
                <a:satMod val="400000"/>
              </a:schemeClr>
            </a:duotone>
          </a:blip>
          <a:srcRect/>
          <a:stretch>
            <a:fillRect/>
          </a:stretch>
        </p:blipFill>
        <p:spPr bwMode="auto">
          <a:xfrm>
            <a:off x="1760361" y="1411005"/>
            <a:ext cx="763874" cy="492001"/>
          </a:xfrm>
          <a:prstGeom prst="rect">
            <a:avLst/>
          </a:prstGeom>
          <a:noFill/>
        </p:spPr>
      </p:pic>
      <p:sp>
        <p:nvSpPr>
          <p:cNvPr id="14" name="TextBox 13"/>
          <p:cNvSpPr txBox="1"/>
          <p:nvPr/>
        </p:nvSpPr>
        <p:spPr>
          <a:xfrm>
            <a:off x="2031479" y="1138443"/>
            <a:ext cx="572273" cy="338554"/>
          </a:xfrm>
          <a:prstGeom prst="rect">
            <a:avLst/>
          </a:prstGeom>
          <a:noFill/>
        </p:spPr>
        <p:txBody>
          <a:bodyPr wrap="none" rtlCol="0">
            <a:spAutoFit/>
          </a:bodyPr>
          <a:lstStyle/>
          <a:p>
            <a:r>
              <a:rPr lang="en-GB" sz="1600" dirty="0" smtClean="0"/>
              <a:t>Tom</a:t>
            </a:r>
            <a:endParaRPr lang="en-GB" sz="1600" dirty="0"/>
          </a:p>
        </p:txBody>
      </p:sp>
      <p:cxnSp>
        <p:nvCxnSpPr>
          <p:cNvPr id="15" name="Straight Arrow Connector 14"/>
          <p:cNvCxnSpPr/>
          <p:nvPr/>
        </p:nvCxnSpPr>
        <p:spPr>
          <a:xfrm>
            <a:off x="4795966" y="4631922"/>
            <a:ext cx="2269388"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778331" y="3661736"/>
            <a:ext cx="2287023"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778328" y="3389508"/>
            <a:ext cx="2287026"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778332" y="5492056"/>
            <a:ext cx="4450333"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555778" y="3485080"/>
            <a:ext cx="595035" cy="353317"/>
            <a:chOff x="3902195" y="4640023"/>
            <a:chExt cx="687953" cy="682104"/>
          </a:xfrm>
        </p:grpSpPr>
        <p:sp>
          <p:nvSpPr>
            <p:cNvPr id="40" name="Folded Corner 39"/>
            <p:cNvSpPr/>
            <p:nvPr/>
          </p:nvSpPr>
          <p:spPr>
            <a:xfrm flipV="1">
              <a:off x="3986219" y="4641901"/>
              <a:ext cx="585781" cy="680226"/>
            </a:xfrm>
            <a:prstGeom prst="foldedCorner">
              <a:avLst>
                <a:gd name="adj"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sz="1600" dirty="0">
                <a:solidFill>
                  <a:schemeClr val="bg1"/>
                </a:solidFill>
              </a:endParaRPr>
            </a:p>
          </p:txBody>
        </p:sp>
        <p:sp>
          <p:nvSpPr>
            <p:cNvPr id="41" name="TextBox 40"/>
            <p:cNvSpPr txBox="1"/>
            <p:nvPr/>
          </p:nvSpPr>
          <p:spPr>
            <a:xfrm>
              <a:off x="3902195" y="4640023"/>
              <a:ext cx="687953" cy="653603"/>
            </a:xfrm>
            <a:prstGeom prst="rect">
              <a:avLst/>
            </a:prstGeom>
          </p:spPr>
          <p:txBody>
            <a:bodyPr wrap="none" rtlCol="0">
              <a:spAutoFit/>
            </a:bodyPr>
            <a:lstStyle/>
            <a:p>
              <a:r>
                <a:rPr lang="en-GB" sz="1600" dirty="0" smtClean="0">
                  <a:solidFill>
                    <a:schemeClr val="bg1"/>
                  </a:solidFill>
                </a:rPr>
                <a:t>TGT</a:t>
              </a:r>
            </a:p>
          </p:txBody>
        </p:sp>
        <p:sp>
          <p:nvSpPr>
            <p:cNvPr id="42" name="Rounded Rectangle 41"/>
            <p:cNvSpPr/>
            <p:nvPr/>
          </p:nvSpPr>
          <p:spPr>
            <a:xfrm>
              <a:off x="4382263" y="5166680"/>
              <a:ext cx="180020" cy="155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bg1"/>
                </a:solidFill>
              </a:endParaRPr>
            </a:p>
          </p:txBody>
        </p:sp>
      </p:grpSp>
      <p:grpSp>
        <p:nvGrpSpPr>
          <p:cNvPr id="21" name="Group 20"/>
          <p:cNvGrpSpPr/>
          <p:nvPr/>
        </p:nvGrpSpPr>
        <p:grpSpPr>
          <a:xfrm>
            <a:off x="7943559" y="5329882"/>
            <a:ext cx="651140" cy="353317"/>
            <a:chOff x="3902195" y="4640023"/>
            <a:chExt cx="752817" cy="682104"/>
          </a:xfrm>
        </p:grpSpPr>
        <p:sp>
          <p:nvSpPr>
            <p:cNvPr id="37" name="Folded Corner 36"/>
            <p:cNvSpPr/>
            <p:nvPr/>
          </p:nvSpPr>
          <p:spPr>
            <a:xfrm flipV="1">
              <a:off x="3986219" y="4641901"/>
              <a:ext cx="585781" cy="680226"/>
            </a:xfrm>
            <a:prstGeom prst="foldedCorner">
              <a:avLst>
                <a:gd name="adj" fmla="val 322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dirty="0">
                <a:solidFill>
                  <a:schemeClr val="bg1"/>
                </a:solidFill>
              </a:endParaRPr>
            </a:p>
          </p:txBody>
        </p:sp>
        <p:sp>
          <p:nvSpPr>
            <p:cNvPr id="38" name="TextBox 37"/>
            <p:cNvSpPr txBox="1"/>
            <p:nvPr/>
          </p:nvSpPr>
          <p:spPr>
            <a:xfrm>
              <a:off x="3902195" y="4640023"/>
              <a:ext cx="752817" cy="653603"/>
            </a:xfrm>
            <a:prstGeom prst="rect">
              <a:avLst/>
            </a:prstGeom>
          </p:spPr>
          <p:txBody>
            <a:bodyPr wrap="none" rtlCol="0">
              <a:spAutoFit/>
            </a:bodyPr>
            <a:lstStyle/>
            <a:p>
              <a:r>
                <a:rPr lang="en-GB" sz="1600" dirty="0" smtClean="0">
                  <a:solidFill>
                    <a:schemeClr val="bg1"/>
                  </a:solidFill>
                </a:rPr>
                <a:t>K-ST</a:t>
              </a:r>
            </a:p>
          </p:txBody>
        </p:sp>
        <p:sp>
          <p:nvSpPr>
            <p:cNvPr id="39" name="Rounded Rectangle 38"/>
            <p:cNvSpPr/>
            <p:nvPr/>
          </p:nvSpPr>
          <p:spPr>
            <a:xfrm>
              <a:off x="4382263" y="5166680"/>
              <a:ext cx="180020" cy="155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bg1"/>
                </a:solidFill>
              </a:endParaRPr>
            </a:p>
          </p:txBody>
        </p:sp>
      </p:grpSp>
      <p:cxnSp>
        <p:nvCxnSpPr>
          <p:cNvPr id="23" name="Straight Arrow Connector 22"/>
          <p:cNvCxnSpPr>
            <a:stCxn id="5" idx="3"/>
          </p:cNvCxnSpPr>
          <p:nvPr/>
        </p:nvCxnSpPr>
        <p:spPr>
          <a:xfrm>
            <a:off x="2597687" y="2189715"/>
            <a:ext cx="1694871"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4" name="Group 87"/>
          <p:cNvGrpSpPr/>
          <p:nvPr/>
        </p:nvGrpSpPr>
        <p:grpSpPr>
          <a:xfrm>
            <a:off x="8610632" y="1382532"/>
            <a:ext cx="1289188" cy="1255065"/>
            <a:chOff x="6140347" y="807523"/>
            <a:chExt cx="1073253" cy="1415121"/>
          </a:xfrm>
        </p:grpSpPr>
        <p:pic>
          <p:nvPicPr>
            <p:cNvPr id="35" name="Picture 21" descr="exchange"/>
            <p:cNvPicPr>
              <a:picLocks noChangeAspect="1" noChangeArrowheads="1"/>
            </p:cNvPicPr>
            <p:nvPr/>
          </p:nvPicPr>
          <p:blipFill>
            <a:blip r:embed="rId9">
              <a:clrChange>
                <a:clrFrom>
                  <a:srgbClr val="08369A"/>
                </a:clrFrom>
                <a:clrTo>
                  <a:srgbClr val="08369A">
                    <a:alpha val="0"/>
                  </a:srgbClr>
                </a:clrTo>
              </a:clrChange>
            </a:blip>
            <a:srcRect/>
            <a:stretch>
              <a:fillRect/>
            </a:stretch>
          </p:blipFill>
          <p:spPr bwMode="auto">
            <a:xfrm>
              <a:off x="6140347" y="807523"/>
              <a:ext cx="1073253" cy="1354302"/>
            </a:xfrm>
            <a:prstGeom prst="rect">
              <a:avLst/>
            </a:prstGeom>
            <a:noFill/>
            <a:ln w="9525">
              <a:noFill/>
              <a:miter lim="800000"/>
              <a:headEnd/>
              <a:tailEnd/>
            </a:ln>
          </p:spPr>
        </p:pic>
        <p:pic>
          <p:nvPicPr>
            <p:cNvPr id="36" name="Picture 22" descr="Blue Embossed Cylinder"/>
            <p:cNvPicPr>
              <a:picLocks noChangeAspect="1" noChangeArrowheads="1"/>
            </p:cNvPicPr>
            <p:nvPr/>
          </p:nvPicPr>
          <p:blipFill>
            <a:blip r:embed="rId10" cstate="print"/>
            <a:srcRect/>
            <a:stretch>
              <a:fillRect/>
            </a:stretch>
          </p:blipFill>
          <p:spPr bwMode="auto">
            <a:xfrm>
              <a:off x="6441147" y="1413164"/>
              <a:ext cx="652462" cy="809480"/>
            </a:xfrm>
            <a:prstGeom prst="rect">
              <a:avLst/>
            </a:prstGeom>
            <a:noFill/>
            <a:ln w="9525">
              <a:noFill/>
              <a:miter lim="800000"/>
              <a:headEnd/>
              <a:tailEnd/>
            </a:ln>
          </p:spPr>
        </p:pic>
      </p:grpSp>
      <p:sp>
        <p:nvSpPr>
          <p:cNvPr id="25" name="TextBox 24"/>
          <p:cNvSpPr txBox="1"/>
          <p:nvPr/>
        </p:nvSpPr>
        <p:spPr>
          <a:xfrm>
            <a:off x="8644104" y="1117015"/>
            <a:ext cx="1245854" cy="338554"/>
          </a:xfrm>
          <a:prstGeom prst="rect">
            <a:avLst/>
          </a:prstGeom>
          <a:noFill/>
        </p:spPr>
        <p:txBody>
          <a:bodyPr wrap="none" rtlCol="0">
            <a:spAutoFit/>
          </a:bodyPr>
          <a:lstStyle/>
          <a:p>
            <a:r>
              <a:rPr lang="en-GB" sz="1600" dirty="0" smtClean="0"/>
              <a:t>Data server</a:t>
            </a:r>
            <a:endParaRPr lang="en-GB" sz="1600" dirty="0"/>
          </a:p>
        </p:txBody>
      </p:sp>
      <p:sp>
        <p:nvSpPr>
          <p:cNvPr id="26" name="TextBox 25"/>
          <p:cNvSpPr txBox="1"/>
          <p:nvPr/>
        </p:nvSpPr>
        <p:spPr>
          <a:xfrm>
            <a:off x="2268221" y="2206218"/>
            <a:ext cx="2154629" cy="338554"/>
          </a:xfrm>
          <a:prstGeom prst="rect">
            <a:avLst/>
          </a:prstGeom>
          <a:noFill/>
        </p:spPr>
        <p:txBody>
          <a:bodyPr wrap="none" rtlCol="0">
            <a:spAutoFit/>
          </a:bodyPr>
          <a:lstStyle/>
          <a:p>
            <a:pPr algn="ctr"/>
            <a:r>
              <a:rPr lang="en-GB" sz="1600" dirty="0" smtClean="0"/>
              <a:t>Claims Authentication</a:t>
            </a:r>
          </a:p>
        </p:txBody>
      </p:sp>
      <p:sp>
        <p:nvSpPr>
          <p:cNvPr id="27" name="TextBox 26"/>
          <p:cNvSpPr txBox="1"/>
          <p:nvPr/>
        </p:nvSpPr>
        <p:spPr>
          <a:xfrm>
            <a:off x="4722942" y="2849088"/>
            <a:ext cx="2396810" cy="584775"/>
          </a:xfrm>
          <a:prstGeom prst="rect">
            <a:avLst/>
          </a:prstGeom>
          <a:noFill/>
        </p:spPr>
        <p:txBody>
          <a:bodyPr wrap="none" rtlCol="0">
            <a:spAutoFit/>
          </a:bodyPr>
          <a:lstStyle/>
          <a:p>
            <a:pPr algn="ctr"/>
            <a:r>
              <a:rPr lang="en-GB" sz="1600" dirty="0" smtClean="0"/>
              <a:t>Request Kerberos token</a:t>
            </a:r>
            <a:br>
              <a:rPr lang="en-GB" sz="1600" dirty="0" smtClean="0"/>
            </a:br>
            <a:r>
              <a:rPr lang="en-GB" sz="1600" dirty="0" smtClean="0"/>
              <a:t>with user’s identity</a:t>
            </a:r>
          </a:p>
        </p:txBody>
      </p:sp>
      <p:sp>
        <p:nvSpPr>
          <p:cNvPr id="28" name="TextBox 27"/>
          <p:cNvSpPr txBox="1"/>
          <p:nvPr/>
        </p:nvSpPr>
        <p:spPr>
          <a:xfrm>
            <a:off x="4843170" y="4120801"/>
            <a:ext cx="2156360" cy="584775"/>
          </a:xfrm>
          <a:prstGeom prst="rect">
            <a:avLst/>
          </a:prstGeom>
          <a:noFill/>
        </p:spPr>
        <p:txBody>
          <a:bodyPr wrap="none" rtlCol="0">
            <a:spAutoFit/>
          </a:bodyPr>
          <a:lstStyle/>
          <a:p>
            <a:pPr algn="ctr"/>
            <a:r>
              <a:rPr lang="en-GB" sz="1600" dirty="0" smtClean="0"/>
              <a:t>Request Kerberos ST</a:t>
            </a:r>
            <a:br>
              <a:rPr lang="en-GB" sz="1600" dirty="0" smtClean="0"/>
            </a:br>
            <a:r>
              <a:rPr lang="en-GB" sz="1600" dirty="0" smtClean="0"/>
              <a:t>with user’s identity</a:t>
            </a:r>
          </a:p>
        </p:txBody>
      </p:sp>
      <p:cxnSp>
        <p:nvCxnSpPr>
          <p:cNvPr id="29" name="Straight Arrow Connector 28"/>
          <p:cNvCxnSpPr/>
          <p:nvPr/>
        </p:nvCxnSpPr>
        <p:spPr>
          <a:xfrm flipH="1">
            <a:off x="4778331" y="5028686"/>
            <a:ext cx="2287023"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5608445" y="4796591"/>
            <a:ext cx="651140" cy="353317"/>
            <a:chOff x="3902195" y="4640023"/>
            <a:chExt cx="752817" cy="682104"/>
          </a:xfrm>
        </p:grpSpPr>
        <p:sp>
          <p:nvSpPr>
            <p:cNvPr id="32" name="Folded Corner 31"/>
            <p:cNvSpPr/>
            <p:nvPr/>
          </p:nvSpPr>
          <p:spPr>
            <a:xfrm flipV="1">
              <a:off x="3986219" y="4641901"/>
              <a:ext cx="585781" cy="680226"/>
            </a:xfrm>
            <a:prstGeom prst="foldedCorner">
              <a:avLst>
                <a:gd name="adj" fmla="val 322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sz="1600" dirty="0">
                <a:solidFill>
                  <a:schemeClr val="bg1"/>
                </a:solidFill>
              </a:endParaRPr>
            </a:p>
          </p:txBody>
        </p:sp>
        <p:sp>
          <p:nvSpPr>
            <p:cNvPr id="33" name="TextBox 32"/>
            <p:cNvSpPr txBox="1"/>
            <p:nvPr/>
          </p:nvSpPr>
          <p:spPr>
            <a:xfrm>
              <a:off x="3902195" y="4640023"/>
              <a:ext cx="752817" cy="653603"/>
            </a:xfrm>
            <a:prstGeom prst="rect">
              <a:avLst/>
            </a:prstGeom>
          </p:spPr>
          <p:txBody>
            <a:bodyPr wrap="none" rtlCol="0">
              <a:spAutoFit/>
            </a:bodyPr>
            <a:lstStyle/>
            <a:p>
              <a:r>
                <a:rPr lang="en-GB" sz="1600" dirty="0" smtClean="0">
                  <a:solidFill>
                    <a:schemeClr val="bg1"/>
                  </a:solidFill>
                </a:rPr>
                <a:t>K-ST</a:t>
              </a:r>
            </a:p>
          </p:txBody>
        </p:sp>
        <p:sp>
          <p:nvSpPr>
            <p:cNvPr id="34" name="Rounded Rectangle 33"/>
            <p:cNvSpPr/>
            <p:nvPr/>
          </p:nvSpPr>
          <p:spPr>
            <a:xfrm>
              <a:off x="4382263" y="5166680"/>
              <a:ext cx="180020" cy="1554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bg1"/>
                </a:solidFill>
              </a:endParaRPr>
            </a:p>
          </p:txBody>
        </p:sp>
      </p:grpSp>
      <p:sp>
        <p:nvSpPr>
          <p:cNvPr id="31" name="TextBox 30"/>
          <p:cNvSpPr txBox="1"/>
          <p:nvPr/>
        </p:nvSpPr>
        <p:spPr>
          <a:xfrm>
            <a:off x="7389370" y="4927476"/>
            <a:ext cx="1782860" cy="338554"/>
          </a:xfrm>
          <a:prstGeom prst="rect">
            <a:avLst/>
          </a:prstGeom>
          <a:noFill/>
        </p:spPr>
        <p:txBody>
          <a:bodyPr wrap="none" rtlCol="0">
            <a:spAutoFit/>
          </a:bodyPr>
          <a:lstStyle/>
          <a:p>
            <a:r>
              <a:rPr lang="en-GB" sz="1600" dirty="0" smtClean="0"/>
              <a:t>Impersonate user</a:t>
            </a:r>
          </a:p>
        </p:txBody>
      </p:sp>
      <p:sp>
        <p:nvSpPr>
          <p:cNvPr id="43" name="TextBox 42"/>
          <p:cNvSpPr txBox="1"/>
          <p:nvPr/>
        </p:nvSpPr>
        <p:spPr>
          <a:xfrm>
            <a:off x="454809" y="3838396"/>
            <a:ext cx="3230821" cy="492443"/>
          </a:xfrm>
          <a:prstGeom prst="rect">
            <a:avLst/>
          </a:prstGeom>
          <a:noFill/>
        </p:spPr>
        <p:txBody>
          <a:bodyPr wrap="none" lIns="0" tIns="0" rIns="0" bIns="0" rtlCol="0">
            <a:spAutoFit/>
          </a:bodyPr>
          <a:lstStyle/>
          <a:p>
            <a:pPr algn="ctr"/>
            <a:r>
              <a:rPr lang="en-AU" sz="1600" dirty="0" smtClean="0"/>
              <a:t>Uses: Kerberos </a:t>
            </a:r>
            <a:r>
              <a:rPr lang="en-AU" sz="1600" dirty="0"/>
              <a:t>extension </a:t>
            </a:r>
            <a:endParaRPr lang="en-AU" sz="1600" dirty="0" smtClean="0"/>
          </a:p>
          <a:p>
            <a:r>
              <a:rPr lang="en-AU" sz="1600" dirty="0" smtClean="0"/>
              <a:t>Service-for-User-to-Self </a:t>
            </a:r>
            <a:r>
              <a:rPr lang="en-AU" sz="1600" dirty="0"/>
              <a:t>(S4U2Self)</a:t>
            </a:r>
            <a:endParaRPr lang="en-GB" sz="1600" dirty="0" smtClean="0"/>
          </a:p>
        </p:txBody>
      </p:sp>
    </p:spTree>
    <p:extLst>
      <p:ext uri="{BB962C8B-B14F-4D97-AF65-F5344CB8AC3E}">
        <p14:creationId xmlns:p14="http://schemas.microsoft.com/office/powerpoint/2010/main" val="119305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1"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 UAG Server Object</a:t>
            </a:r>
            <a:endParaRPr lang="en-GB" dirty="0"/>
          </a:p>
        </p:txBody>
      </p:sp>
      <p:sp>
        <p:nvSpPr>
          <p:cNvPr id="5" name="Content Placeholder 4"/>
          <p:cNvSpPr>
            <a:spLocks noGrp="1"/>
          </p:cNvSpPr>
          <p:nvPr>
            <p:ph sz="half" idx="1"/>
          </p:nvPr>
        </p:nvSpPr>
        <p:spPr>
          <a:xfrm>
            <a:off x="6181725" y="1447800"/>
            <a:ext cx="5486400" cy="2499146"/>
          </a:xfrm>
        </p:spPr>
        <p:txBody>
          <a:bodyPr/>
          <a:lstStyle/>
          <a:p>
            <a:r>
              <a:rPr lang="en-GB" dirty="0" smtClean="0"/>
              <a:t>Automatically configured via UAG</a:t>
            </a:r>
          </a:p>
          <a:p>
            <a:r>
              <a:rPr lang="en-GB" dirty="0" smtClean="0"/>
              <a:t>You must supply the Service Principal Name</a:t>
            </a:r>
          </a:p>
          <a:p>
            <a:r>
              <a:rPr lang="en-GB" dirty="0" smtClean="0"/>
              <a:t>Backend application must be Kerberos</a:t>
            </a:r>
            <a:endParaRPr lang="en-GB"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513" y="1578635"/>
            <a:ext cx="4448175" cy="42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39322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a Kerberos Application</a:t>
            </a:r>
            <a:endParaRPr lang="en-GB" dirty="0"/>
          </a:p>
        </p:txBody>
      </p:sp>
      <p:sp>
        <p:nvSpPr>
          <p:cNvPr id="3" name="Content Placeholder 2"/>
          <p:cNvSpPr>
            <a:spLocks noGrp="1"/>
          </p:cNvSpPr>
          <p:nvPr>
            <p:ph idx="1"/>
          </p:nvPr>
        </p:nvSpPr>
        <p:spPr>
          <a:xfrm>
            <a:off x="519113" y="1447800"/>
            <a:ext cx="11149013" cy="4456464"/>
          </a:xfrm>
        </p:spPr>
        <p:txBody>
          <a:bodyPr>
            <a:normAutofit fontScale="92500" lnSpcReduction="10000"/>
          </a:bodyPr>
          <a:lstStyle/>
          <a:p>
            <a:r>
              <a:rPr lang="en-GB" dirty="0" smtClean="0"/>
              <a:t>As before</a:t>
            </a:r>
          </a:p>
          <a:p>
            <a:pPr lvl="1"/>
            <a:r>
              <a:rPr lang="en-GB" dirty="0" smtClean="0"/>
              <a:t>Select the application</a:t>
            </a:r>
          </a:p>
          <a:p>
            <a:pPr lvl="1"/>
            <a:r>
              <a:rPr lang="en-GB" dirty="0" smtClean="0"/>
              <a:t>Define name and type</a:t>
            </a:r>
          </a:p>
          <a:p>
            <a:pPr lvl="1"/>
            <a:r>
              <a:rPr lang="en-GB" dirty="0" smtClean="0"/>
              <a:t>Define endpoint policies</a:t>
            </a:r>
          </a:p>
          <a:p>
            <a:pPr lvl="1"/>
            <a:r>
              <a:rPr lang="en-GB" dirty="0" smtClean="0"/>
              <a:t>Specify the application’s internal address</a:t>
            </a:r>
          </a:p>
          <a:p>
            <a:pPr lvl="1"/>
            <a:r>
              <a:rPr lang="en-GB" dirty="0" smtClean="0">
                <a:solidFill>
                  <a:srgbClr val="FFC000"/>
                </a:solidFill>
              </a:rPr>
              <a:t>DON’T</a:t>
            </a:r>
            <a:r>
              <a:rPr lang="en-GB" dirty="0" smtClean="0"/>
              <a:t> specify how SSO credentials are passed to the published App</a:t>
            </a:r>
          </a:p>
          <a:p>
            <a:pPr lvl="1"/>
            <a:r>
              <a:rPr lang="en-GB" dirty="0" smtClean="0"/>
              <a:t>Define how the application is shown in Trunk portal</a:t>
            </a:r>
          </a:p>
          <a:p>
            <a:r>
              <a:rPr lang="en-GB" dirty="0" smtClean="0"/>
              <a:t>Select the application and change the authentication to KCD</a:t>
            </a:r>
          </a:p>
          <a:p>
            <a:pPr lvl="1"/>
            <a:r>
              <a:rPr lang="en-GB" dirty="0" smtClean="0"/>
              <a:t>Specify the SPN and shadow account identifier</a:t>
            </a:r>
          </a:p>
          <a:p>
            <a:r>
              <a:rPr lang="en-GB" dirty="0" smtClean="0"/>
              <a:t>Activate the configuration</a:t>
            </a:r>
            <a:endParaRPr lang="en-GB" dirty="0"/>
          </a:p>
        </p:txBody>
      </p:sp>
    </p:spTree>
    <p:extLst>
      <p:ext uri="{BB962C8B-B14F-4D97-AF65-F5344CB8AC3E}">
        <p14:creationId xmlns:p14="http://schemas.microsoft.com/office/powerpoint/2010/main" val="420044940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smtClean="0"/>
              <a:t>Adding a Kerberos application</a:t>
            </a:r>
            <a:endParaRPr lang="en-US" dirty="0"/>
          </a:p>
        </p:txBody>
      </p:sp>
    </p:spTree>
    <p:extLst>
      <p:ext uri="{BB962C8B-B14F-4D97-AF65-F5344CB8AC3E}">
        <p14:creationId xmlns:p14="http://schemas.microsoft.com/office/powerpoint/2010/main" val="331428600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 Your Certificates Right</a:t>
            </a:r>
            <a:endParaRPr lang="en-GB" dirty="0"/>
          </a:p>
        </p:txBody>
      </p:sp>
      <p:sp>
        <p:nvSpPr>
          <p:cNvPr id="3" name="Content Placeholder 2"/>
          <p:cNvSpPr>
            <a:spLocks noGrp="1"/>
          </p:cNvSpPr>
          <p:nvPr>
            <p:ph idx="1"/>
          </p:nvPr>
        </p:nvSpPr>
        <p:spPr>
          <a:xfrm>
            <a:off x="519112" y="1447799"/>
            <a:ext cx="11149013" cy="5016758"/>
          </a:xfrm>
        </p:spPr>
        <p:txBody>
          <a:bodyPr/>
          <a:lstStyle/>
          <a:p>
            <a:r>
              <a:rPr lang="en-GB" dirty="0" smtClean="0"/>
              <a:t>The UAG server will require a SSL certificate for the UAG portal and the ADFS server</a:t>
            </a:r>
          </a:p>
          <a:p>
            <a:pPr lvl="1"/>
            <a:r>
              <a:rPr lang="en-GB" dirty="0" smtClean="0"/>
              <a:t>For example adfsportal.example.com and adfs.example.com</a:t>
            </a:r>
          </a:p>
          <a:p>
            <a:pPr lvl="2"/>
            <a:r>
              <a:rPr lang="en-GB" dirty="0" smtClean="0"/>
              <a:t>Can use a wild card certificate *.example.com</a:t>
            </a:r>
          </a:p>
          <a:p>
            <a:r>
              <a:rPr lang="en-GB" dirty="0" smtClean="0"/>
              <a:t>Make sure that the UAG server has the root certificate for the ADFS token signing certificate</a:t>
            </a:r>
          </a:p>
          <a:p>
            <a:r>
              <a:rPr lang="en-GB" dirty="0" smtClean="0"/>
              <a:t>Make sure the client has the root certificate for the UAG server certificates</a:t>
            </a:r>
          </a:p>
          <a:p>
            <a:r>
              <a:rPr lang="en-GB" dirty="0" smtClean="0"/>
              <a:t>Make sure all CRL distribution points can be resolved</a:t>
            </a:r>
          </a:p>
          <a:p>
            <a:pPr lvl="2"/>
            <a:r>
              <a:rPr lang="en-GB" dirty="0" smtClean="0"/>
              <a:t>The client will check the certificates and CRLs for the UAG client components</a:t>
            </a:r>
            <a:endParaRPr lang="en-GB" dirty="0"/>
          </a:p>
        </p:txBody>
      </p:sp>
    </p:spTree>
    <p:extLst>
      <p:ext uri="{BB962C8B-B14F-4D97-AF65-F5344CB8AC3E}">
        <p14:creationId xmlns:p14="http://schemas.microsoft.com/office/powerpoint/2010/main" val="211362149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What Next?</a:t>
            </a:r>
            <a:endParaRPr lang="en-GB" dirty="0"/>
          </a:p>
        </p:txBody>
      </p:sp>
      <p:sp>
        <p:nvSpPr>
          <p:cNvPr id="3" name="Content Placeholder 2"/>
          <p:cNvSpPr>
            <a:spLocks noGrp="1"/>
          </p:cNvSpPr>
          <p:nvPr>
            <p:ph idx="1"/>
          </p:nvPr>
        </p:nvSpPr>
        <p:spPr/>
        <p:txBody>
          <a:bodyPr/>
          <a:lstStyle/>
          <a:p>
            <a:r>
              <a:rPr lang="en-GB" dirty="0" smtClean="0"/>
              <a:t>Build a test lab </a:t>
            </a:r>
          </a:p>
          <a:p>
            <a:pPr lvl="1"/>
            <a:r>
              <a:rPr lang="en-GB" dirty="0" smtClean="0"/>
              <a:t>Get ADFS working first with a claims aware application</a:t>
            </a:r>
          </a:p>
          <a:p>
            <a:pPr lvl="2"/>
            <a:r>
              <a:rPr lang="en-GB" dirty="0" smtClean="0"/>
              <a:t>Try the Microsoft ADFS step-by-step guides</a:t>
            </a:r>
          </a:p>
          <a:p>
            <a:pPr lvl="1"/>
            <a:r>
              <a:rPr lang="en-GB" dirty="0" smtClean="0"/>
              <a:t>Read the ADFS Design and Deployment guides</a:t>
            </a:r>
          </a:p>
          <a:p>
            <a:r>
              <a:rPr lang="en-GB" dirty="0" smtClean="0"/>
              <a:t>Read the UAG guides for ADFS v 2.0</a:t>
            </a:r>
          </a:p>
          <a:p>
            <a:r>
              <a:rPr lang="en-GB" dirty="0" smtClean="0"/>
              <a:t>Deploy UAG into your test environment </a:t>
            </a:r>
          </a:p>
          <a:p>
            <a:r>
              <a:rPr lang="en-GB" dirty="0" smtClean="0"/>
              <a:t>Publish ADFS v 2.0 and your application</a:t>
            </a:r>
          </a:p>
          <a:p>
            <a:r>
              <a:rPr lang="en-GB" dirty="0" smtClean="0"/>
              <a:t>Make sure all certificates and CRLs are available</a:t>
            </a:r>
          </a:p>
        </p:txBody>
      </p:sp>
    </p:spTree>
    <p:extLst>
      <p:ext uri="{BB962C8B-B14F-4D97-AF65-F5344CB8AC3E}">
        <p14:creationId xmlns:p14="http://schemas.microsoft.com/office/powerpoint/2010/main" val="8376765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on ADFS and Federation</a:t>
            </a:r>
            <a:endParaRPr lang="en-GB" dirty="0"/>
          </a:p>
        </p:txBody>
      </p:sp>
      <p:sp>
        <p:nvSpPr>
          <p:cNvPr id="3" name="Content Placeholder 2"/>
          <p:cNvSpPr>
            <a:spLocks noGrp="1"/>
          </p:cNvSpPr>
          <p:nvPr>
            <p:ph idx="1"/>
          </p:nvPr>
        </p:nvSpPr>
        <p:spPr>
          <a:xfrm>
            <a:off x="519113" y="1447801"/>
            <a:ext cx="11149013" cy="2794611"/>
          </a:xfrm>
        </p:spPr>
        <p:txBody>
          <a:bodyPr>
            <a:normAutofit/>
          </a:bodyPr>
          <a:lstStyle/>
          <a:p>
            <a:r>
              <a:rPr lang="en-GB" dirty="0" smtClean="0"/>
              <a:t>XTSeminars one-day event:</a:t>
            </a:r>
            <a:endParaRPr lang="en-GB" dirty="0"/>
          </a:p>
          <a:p>
            <a:pPr lvl="1"/>
            <a:r>
              <a:rPr lang="en-GB" dirty="0" smtClean="0"/>
              <a:t>Federation and Federated Identity</a:t>
            </a:r>
          </a:p>
          <a:p>
            <a:pPr lvl="1"/>
            <a:r>
              <a:rPr lang="en-GB" dirty="0" smtClean="0"/>
              <a:t>info@xtseminars.co.uk for more information</a:t>
            </a:r>
          </a:p>
          <a:p>
            <a:r>
              <a:rPr lang="en-GB" dirty="0" smtClean="0"/>
              <a:t>Get your local Microsoft subsidiary to run the event!</a:t>
            </a:r>
          </a:p>
        </p:txBody>
      </p:sp>
      <p:pic>
        <p:nvPicPr>
          <p:cNvPr id="4" name="Picture 3" descr="XTSeminars.wmf"/>
          <p:cNvPicPr>
            <a:picLocks noChangeAspect="1"/>
          </p:cNvPicPr>
          <p:nvPr/>
        </p:nvPicPr>
        <p:blipFill>
          <a:blip r:embed="rId2" cstate="print"/>
          <a:stretch>
            <a:fillRect/>
          </a:stretch>
        </p:blipFill>
        <p:spPr>
          <a:xfrm>
            <a:off x="2516658" y="3785503"/>
            <a:ext cx="6858016" cy="1119583"/>
          </a:xfrm>
          <a:prstGeom prst="rect">
            <a:avLst/>
          </a:prstGeom>
        </p:spPr>
      </p:pic>
    </p:spTree>
    <p:extLst>
      <p:ext uri="{BB962C8B-B14F-4D97-AF65-F5344CB8AC3E}">
        <p14:creationId xmlns:p14="http://schemas.microsoft.com/office/powerpoint/2010/main" val="137974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Consulting Services on Request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49" y="1818424"/>
            <a:ext cx="2962411" cy="2694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742481" y="1816015"/>
            <a:ext cx="4400244" cy="338554"/>
          </a:xfrm>
          <a:prstGeom prst="rect">
            <a:avLst/>
          </a:prstGeom>
          <a:noFill/>
        </p:spPr>
        <p:txBody>
          <a:bodyPr wrap="none" lIns="0" tIns="0" rIns="0" bIns="0" rtlCol="0">
            <a:spAutoFit/>
          </a:bodyPr>
          <a:lstStyle/>
          <a:p>
            <a:r>
              <a:rPr lang="en-GB" sz="2200" dirty="0" smtClean="0">
                <a:gradFill>
                  <a:gsLst>
                    <a:gs pos="0">
                      <a:schemeClr val="tx1"/>
                    </a:gs>
                    <a:gs pos="86000">
                      <a:schemeClr val="tx1"/>
                    </a:gs>
                  </a:gsLst>
                  <a:lin ang="5400000" scaled="0"/>
                </a:gradFill>
                <a:latin typeface="Segoe Light" pitchFamily="34" charset="0"/>
              </a:rPr>
              <a:t>John.craddock@xtseminars.co.uk</a:t>
            </a:r>
          </a:p>
        </p:txBody>
      </p:sp>
      <p:sp>
        <p:nvSpPr>
          <p:cNvPr id="6" name="TextBox 5"/>
          <p:cNvSpPr txBox="1"/>
          <p:nvPr/>
        </p:nvSpPr>
        <p:spPr>
          <a:xfrm>
            <a:off x="4742485" y="2619214"/>
            <a:ext cx="6819252" cy="3323987"/>
          </a:xfrm>
          <a:prstGeom prst="rect">
            <a:avLst/>
          </a:prstGeom>
          <a:noFill/>
        </p:spPr>
        <p:txBody>
          <a:bodyPr wrap="square" lIns="0" tIns="0" rIns="0" bIns="0" rtlCol="0">
            <a:spAutoFit/>
          </a:bodyPr>
          <a:lstStyle/>
          <a:p>
            <a:r>
              <a:rPr lang="en-US" dirty="0"/>
              <a:t>John has designed and implemented computing systems ranging from high-speed industrial controllers through to distributed IT systems with a focus on security and high-availability. A key player in many IT projects for industry leaders including Microsoft, the UK Government and multi-nationals that require optimized IT systems. Developed technical training courses that have been published worldwide, co-authored a highly successful book on Microsoft Active Directory Internals, presents regularly at major international conferences including, </a:t>
            </a:r>
            <a:r>
              <a:rPr lang="en-US" dirty="0" err="1"/>
              <a:t>TechEd</a:t>
            </a:r>
            <a:r>
              <a:rPr lang="en-US" dirty="0"/>
              <a:t>, IT Forum and European summits. John can be engaged as a consultant or booked for speaking engagements through XTSeminars. </a:t>
            </a:r>
            <a:r>
              <a:rPr lang="en-US" u="sng" dirty="0">
                <a:hlinkClick r:id="rId3"/>
              </a:rPr>
              <a:t>www.xtseminars.co.uk</a:t>
            </a:r>
            <a:endParaRPr lang="en-GB" dirty="0"/>
          </a:p>
          <a:p>
            <a:endParaRPr lang="en-GB" dirty="0" err="1"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31418066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Trusting A Partner</a:t>
            </a:r>
            <a:endParaRPr lang="en-GB" dirty="0"/>
          </a:p>
        </p:txBody>
      </p:sp>
      <p:sp>
        <p:nvSpPr>
          <p:cNvPr id="51" name="Content Placeholder 50"/>
          <p:cNvSpPr>
            <a:spLocks noGrp="1"/>
          </p:cNvSpPr>
          <p:nvPr>
            <p:ph idx="1"/>
          </p:nvPr>
        </p:nvSpPr>
        <p:spPr>
          <a:xfrm>
            <a:off x="609441" y="3677654"/>
            <a:ext cx="10397057" cy="2733168"/>
          </a:xfrm>
        </p:spPr>
        <p:txBody>
          <a:bodyPr>
            <a:normAutofit/>
          </a:bodyPr>
          <a:lstStyle/>
          <a:p>
            <a:r>
              <a:rPr lang="en-GB" dirty="0" smtClean="0"/>
              <a:t>Your STS now trusts your partner to </a:t>
            </a:r>
            <a:br>
              <a:rPr lang="en-GB" dirty="0" smtClean="0"/>
            </a:br>
            <a:r>
              <a:rPr lang="en-GB" dirty="0" smtClean="0"/>
              <a:t>provide a security token containing claims for their users</a:t>
            </a:r>
          </a:p>
          <a:p>
            <a:r>
              <a:rPr lang="en-GB" dirty="0" smtClean="0"/>
              <a:t>Your STS is no longer responsible for identifying the user</a:t>
            </a:r>
            <a:r>
              <a:rPr lang="en-GB" dirty="0"/>
              <a:t> </a:t>
            </a:r>
            <a:r>
              <a:rPr lang="en-GB" dirty="0" smtClean="0"/>
              <a:t>but still processes the claims from the partner as previously described</a:t>
            </a:r>
          </a:p>
        </p:txBody>
      </p:sp>
      <p:graphicFrame>
        <p:nvGraphicFramePr>
          <p:cNvPr id="5" name="Object 4"/>
          <p:cNvGraphicFramePr>
            <a:graphicFrameLocks noChangeAspect="1"/>
          </p:cNvGraphicFramePr>
          <p:nvPr>
            <p:extLst>
              <p:ext uri="{D42A27DB-BD31-4B8C-83A1-F6EECF244321}">
                <p14:modId xmlns:p14="http://schemas.microsoft.com/office/powerpoint/2010/main" val="3127043388"/>
              </p:ext>
            </p:extLst>
          </p:nvPr>
        </p:nvGraphicFramePr>
        <p:xfrm>
          <a:off x="11129020" y="3951098"/>
          <a:ext cx="876072" cy="922337"/>
        </p:xfrm>
        <a:graphic>
          <a:graphicData uri="http://schemas.openxmlformats.org/presentationml/2006/ole">
            <mc:AlternateContent xmlns:mc="http://schemas.openxmlformats.org/markup-compatibility/2006">
              <mc:Choice xmlns:v="urn:schemas-microsoft-com:vml" Requires="v">
                <p:oleObj spid="_x0000_s20530"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9020" y="3951098"/>
                        <a:ext cx="87607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Isosceles Triangle 5"/>
          <p:cNvSpPr/>
          <p:nvPr/>
        </p:nvSpPr>
        <p:spPr>
          <a:xfrm>
            <a:off x="191296" y="2502813"/>
            <a:ext cx="1007614" cy="6840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Left Arrow 11"/>
          <p:cNvSpPr/>
          <p:nvPr/>
        </p:nvSpPr>
        <p:spPr>
          <a:xfrm>
            <a:off x="1028815" y="2520731"/>
            <a:ext cx="2660090" cy="612056"/>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solidFill>
                  <a:schemeClr val="bg1"/>
                </a:solidFill>
              </a:rPr>
              <a:t>Claims Provider Trust</a:t>
            </a:r>
            <a:endParaRPr lang="en-GB" dirty="0">
              <a:solidFill>
                <a:schemeClr val="bg1"/>
              </a:solidFill>
            </a:endParaRPr>
          </a:p>
        </p:txBody>
      </p:sp>
      <p:sp>
        <p:nvSpPr>
          <p:cNvPr id="15" name="TextBox 14"/>
          <p:cNvSpPr txBox="1"/>
          <p:nvPr/>
        </p:nvSpPr>
        <p:spPr>
          <a:xfrm>
            <a:off x="11103899" y="4831526"/>
            <a:ext cx="954107" cy="646331"/>
          </a:xfrm>
          <a:prstGeom prst="rect">
            <a:avLst/>
          </a:prstGeom>
        </p:spPr>
        <p:txBody>
          <a:bodyPr wrap="none" rtlCol="0">
            <a:spAutoFit/>
          </a:bodyPr>
          <a:lstStyle/>
          <a:p>
            <a:pPr algn="ctr"/>
            <a:r>
              <a:rPr lang="en-GB" dirty="0" smtClean="0"/>
              <a:t>Relying</a:t>
            </a:r>
            <a:br>
              <a:rPr lang="en-GB" dirty="0" smtClean="0"/>
            </a:br>
            <a:r>
              <a:rPr lang="en-GB" dirty="0" smtClean="0"/>
              <a:t>Party x</a:t>
            </a:r>
          </a:p>
        </p:txBody>
      </p:sp>
      <p:graphicFrame>
        <p:nvGraphicFramePr>
          <p:cNvPr id="23" name="Object 22"/>
          <p:cNvGraphicFramePr>
            <a:graphicFrameLocks noChangeAspect="1"/>
          </p:cNvGraphicFramePr>
          <p:nvPr>
            <p:extLst>
              <p:ext uri="{D42A27DB-BD31-4B8C-83A1-F6EECF244321}">
                <p14:modId xmlns:p14="http://schemas.microsoft.com/office/powerpoint/2010/main" val="512902687"/>
              </p:ext>
            </p:extLst>
          </p:nvPr>
        </p:nvGraphicFramePr>
        <p:xfrm>
          <a:off x="3770265" y="2383685"/>
          <a:ext cx="876072" cy="922337"/>
        </p:xfrm>
        <a:graphic>
          <a:graphicData uri="http://schemas.openxmlformats.org/presentationml/2006/ole">
            <mc:AlternateContent xmlns:mc="http://schemas.openxmlformats.org/markup-compatibility/2006">
              <mc:Choice xmlns:v="urn:schemas-microsoft-com:vml" Requires="v">
                <p:oleObj spid="_x0000_s20531" name="Visio" r:id="rId5" imgW="681228" imgH="955548" progId="Visio.Drawing.11">
                  <p:embed/>
                </p:oleObj>
              </mc:Choice>
              <mc:Fallback>
                <p:oleObj name="Visio" r:id="rId5"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0265" y="2383685"/>
                        <a:ext cx="87607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Right Arrow 24"/>
          <p:cNvSpPr/>
          <p:nvPr/>
        </p:nvSpPr>
        <p:spPr>
          <a:xfrm>
            <a:off x="4646633" y="2713694"/>
            <a:ext cx="3092028" cy="61205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solidFill>
                  <a:schemeClr val="bg1"/>
                </a:solidFill>
              </a:rPr>
              <a:t>Relying Party Trust</a:t>
            </a:r>
            <a:endParaRPr lang="en-GB" dirty="0">
              <a:solidFill>
                <a:schemeClr val="bg1"/>
              </a:solidFill>
            </a:endParaRPr>
          </a:p>
        </p:txBody>
      </p:sp>
      <p:sp>
        <p:nvSpPr>
          <p:cNvPr id="26" name="Left Arrow 25"/>
          <p:cNvSpPr/>
          <p:nvPr/>
        </p:nvSpPr>
        <p:spPr>
          <a:xfrm>
            <a:off x="4667662" y="2204691"/>
            <a:ext cx="3070999" cy="612056"/>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schemeClr val="bg1"/>
                </a:solidFill>
              </a:rPr>
              <a:t>Claims Provider Trust</a:t>
            </a:r>
            <a:endParaRPr lang="en-GB" dirty="0">
              <a:solidFill>
                <a:schemeClr val="bg1"/>
              </a:solidFill>
            </a:endParaRPr>
          </a:p>
        </p:txBody>
      </p:sp>
      <p:sp>
        <p:nvSpPr>
          <p:cNvPr id="27" name="TextBox 26"/>
          <p:cNvSpPr txBox="1"/>
          <p:nvPr/>
        </p:nvSpPr>
        <p:spPr>
          <a:xfrm>
            <a:off x="7671398" y="1771186"/>
            <a:ext cx="1317732" cy="646331"/>
          </a:xfrm>
          <a:prstGeom prst="rect">
            <a:avLst/>
          </a:prstGeom>
        </p:spPr>
        <p:txBody>
          <a:bodyPr wrap="none" rtlCol="0">
            <a:spAutoFit/>
          </a:bodyPr>
          <a:lstStyle/>
          <a:p>
            <a:pPr algn="ctr"/>
            <a:r>
              <a:rPr lang="en-GB" dirty="0" smtClean="0"/>
              <a:t>Your ADFS</a:t>
            </a:r>
            <a:br>
              <a:rPr lang="en-GB" dirty="0" smtClean="0"/>
            </a:br>
            <a:r>
              <a:rPr lang="en-GB" dirty="0" smtClean="0"/>
              <a:t>STS</a:t>
            </a:r>
          </a:p>
        </p:txBody>
      </p:sp>
      <p:sp>
        <p:nvSpPr>
          <p:cNvPr id="28" name="TextBox 27"/>
          <p:cNvSpPr txBox="1"/>
          <p:nvPr/>
        </p:nvSpPr>
        <p:spPr>
          <a:xfrm>
            <a:off x="3424641" y="1771186"/>
            <a:ext cx="1608197" cy="646331"/>
          </a:xfrm>
          <a:prstGeom prst="rect">
            <a:avLst/>
          </a:prstGeom>
        </p:spPr>
        <p:txBody>
          <a:bodyPr wrap="none" rtlCol="0">
            <a:spAutoFit/>
          </a:bodyPr>
          <a:lstStyle/>
          <a:p>
            <a:pPr algn="ctr"/>
            <a:r>
              <a:rPr lang="en-GB" dirty="0" smtClean="0"/>
              <a:t>Partner ADFS</a:t>
            </a:r>
            <a:br>
              <a:rPr lang="en-GB" dirty="0" smtClean="0"/>
            </a:br>
            <a:r>
              <a:rPr lang="en-GB" dirty="0" smtClean="0"/>
              <a:t>STS &amp; IP</a:t>
            </a:r>
          </a:p>
        </p:txBody>
      </p:sp>
      <p:sp>
        <p:nvSpPr>
          <p:cNvPr id="48" name="Right Arrow 47"/>
          <p:cNvSpPr/>
          <p:nvPr/>
        </p:nvSpPr>
        <p:spPr>
          <a:xfrm rot="1599586">
            <a:off x="8419250" y="3176145"/>
            <a:ext cx="2673535" cy="61205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schemeClr val="bg1"/>
                </a:solidFill>
              </a:rPr>
              <a:t>Relying Party Trust</a:t>
            </a:r>
            <a:endParaRPr lang="en-GB" dirty="0">
              <a:solidFill>
                <a:schemeClr val="bg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023775973"/>
              </p:ext>
            </p:extLst>
          </p:nvPr>
        </p:nvGraphicFramePr>
        <p:xfrm>
          <a:off x="7868280" y="2315659"/>
          <a:ext cx="876072" cy="922337"/>
        </p:xfrm>
        <a:graphic>
          <a:graphicData uri="http://schemas.openxmlformats.org/presentationml/2006/ole">
            <mc:AlternateContent xmlns:mc="http://schemas.openxmlformats.org/markup-compatibility/2006">
              <mc:Choice xmlns:v="urn:schemas-microsoft-com:vml" Requires="v">
                <p:oleObj spid="_x0000_s20532"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280" y="2315659"/>
                        <a:ext cx="87607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 name="Left-Right Arrow 48"/>
          <p:cNvSpPr/>
          <p:nvPr/>
        </p:nvSpPr>
        <p:spPr>
          <a:xfrm>
            <a:off x="191296" y="1277015"/>
            <a:ext cx="4476366" cy="527707"/>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solidFill>
                  <a:schemeClr val="bg1"/>
                </a:solidFill>
              </a:rPr>
              <a:t>Partner organization</a:t>
            </a:r>
            <a:endParaRPr lang="en-GB" dirty="0">
              <a:solidFill>
                <a:schemeClr val="bg1"/>
              </a:solidFill>
            </a:endParaRPr>
          </a:p>
        </p:txBody>
      </p:sp>
      <p:sp>
        <p:nvSpPr>
          <p:cNvPr id="50" name="Left-Right Arrow 49"/>
          <p:cNvSpPr/>
          <p:nvPr/>
        </p:nvSpPr>
        <p:spPr>
          <a:xfrm>
            <a:off x="7884572" y="1294267"/>
            <a:ext cx="4208946" cy="527707"/>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schemeClr val="bg1"/>
                </a:solidFill>
              </a:rPr>
              <a:t>Your organization</a:t>
            </a:r>
            <a:endParaRPr lang="en-GB" dirty="0">
              <a:solidFill>
                <a:schemeClr val="bg1"/>
              </a:solidFill>
            </a:endParaRPr>
          </a:p>
        </p:txBody>
      </p:sp>
      <p:sp>
        <p:nvSpPr>
          <p:cNvPr id="17" name="Left Arrow 16"/>
          <p:cNvSpPr/>
          <p:nvPr/>
        </p:nvSpPr>
        <p:spPr>
          <a:xfrm rot="1657576">
            <a:off x="8573491" y="2838658"/>
            <a:ext cx="3070999" cy="612056"/>
          </a:xfrm>
          <a:prstGeom prst="lef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schemeClr val="bg1"/>
                </a:solidFill>
              </a:rPr>
              <a:t>Claims Provider Trust</a:t>
            </a:r>
            <a:endParaRPr lang="en-GB" dirty="0">
              <a:solidFill>
                <a:schemeClr val="bg1"/>
              </a:solidFill>
            </a:endParaRPr>
          </a:p>
        </p:txBody>
      </p:sp>
    </p:spTree>
    <p:extLst>
      <p:ext uri="{BB962C8B-B14F-4D97-AF65-F5344CB8AC3E}">
        <p14:creationId xmlns:p14="http://schemas.microsoft.com/office/powerpoint/2010/main" val="4143322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5" grpId="0" animBg="1"/>
      <p:bldP spid="26" grpId="0" animBg="1"/>
      <p:bldP spid="28" grpId="0"/>
      <p:bldP spid="49"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419216"/>
            <a:ext cx="11173090" cy="4856714"/>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SIM401 | Active Directory Federation Services 2.0 Deep Dive: Deploying a Highly Available </a:t>
            </a:r>
            <a:r>
              <a:rPr lang="en-GB" sz="2400" dirty="0" smtClean="0">
                <a:gradFill>
                  <a:gsLst>
                    <a:gs pos="0">
                      <a:schemeClr val="tx1"/>
                    </a:gs>
                    <a:gs pos="100000">
                      <a:schemeClr val="tx1"/>
                    </a:gs>
                  </a:gsLst>
                  <a:lin ang="5400000" scaled="0"/>
                </a:gradFill>
              </a:rPr>
              <a:t>Infrastructure</a:t>
            </a:r>
          </a:p>
          <a:p>
            <a:pPr marL="460375"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OSP308 | Claims Identity in Microsoft SharePoint 2010</a:t>
            </a:r>
          </a:p>
          <a:p>
            <a:pPr marL="460375" lvl="0" indent="-460375">
              <a:lnSpc>
                <a:spcPct val="90000"/>
              </a:lnSpc>
              <a:spcBef>
                <a:spcPct val="20000"/>
              </a:spcBef>
              <a:buSzPct val="90000"/>
              <a:buBlip>
                <a:blip r:embed="rId3"/>
              </a:buBlip>
            </a:pPr>
            <a:endParaRPr lang="en-GB"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endParaRPr lang="en-GB"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MID342-HOL | Use the Windows Azure </a:t>
            </a:r>
            <a:r>
              <a:rPr lang="en-GB" sz="2400" dirty="0" err="1">
                <a:gradFill>
                  <a:gsLst>
                    <a:gs pos="0">
                      <a:schemeClr val="tx1"/>
                    </a:gs>
                    <a:gs pos="100000">
                      <a:schemeClr val="tx1"/>
                    </a:gs>
                  </a:gsLst>
                  <a:lin ang="5400000" scaled="0"/>
                </a:gradFill>
              </a:rPr>
              <a:t>Appfabric</a:t>
            </a:r>
            <a:r>
              <a:rPr lang="en-GB" sz="2400" dirty="0">
                <a:gradFill>
                  <a:gsLst>
                    <a:gs pos="0">
                      <a:schemeClr val="tx1"/>
                    </a:gs>
                    <a:gs pos="100000">
                      <a:schemeClr val="tx1"/>
                    </a:gs>
                  </a:gsLst>
                  <a:lin ang="5400000" scaled="0"/>
                </a:gradFill>
              </a:rPr>
              <a:t> Access Control Service to Federate with Multiple Business Identity </a:t>
            </a:r>
            <a:r>
              <a:rPr lang="en-GB" sz="2400" dirty="0" smtClean="0">
                <a:gradFill>
                  <a:gsLst>
                    <a:gs pos="0">
                      <a:schemeClr val="tx1"/>
                    </a:gs>
                    <a:gs pos="100000">
                      <a:schemeClr val="tx1"/>
                    </a:gs>
                  </a:gsLst>
                  <a:lin ang="5400000" scaled="0"/>
                </a:gradFill>
              </a:rPr>
              <a:t>Providers</a:t>
            </a:r>
          </a:p>
          <a:p>
            <a:pPr marL="460375" lvl="0"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SIM399-HOL | Managing Claims Authentication Using Microsoft Forefront Identity Manager 2010 </a:t>
            </a:r>
            <a:endParaRPr lang="en-GB"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endParaRPr lang="en-GB"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SIM377-INT | Claims-Based Identity </a:t>
            </a:r>
            <a:endParaRPr lang="en-GB" sz="2400" dirty="0" smtClean="0">
              <a:gradFill>
                <a:gsLst>
                  <a:gs pos="0">
                    <a:schemeClr val="tx1"/>
                  </a:gs>
                  <a:gs pos="100000">
                    <a:schemeClr val="tx1"/>
                  </a:gs>
                </a:gsLst>
                <a:lin ang="5400000" scaled="0"/>
              </a:gradFill>
            </a:endParaRPr>
          </a:p>
          <a:p>
            <a:pPr lvl="0">
              <a:lnSpc>
                <a:spcPct val="90000"/>
              </a:lnSpc>
              <a:spcBef>
                <a:spcPct val="20000"/>
              </a:spcBef>
              <a:buSzPct val="90000"/>
            </a:pPr>
            <a:endParaRPr lang="en-GB" sz="24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49018075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8090507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48514603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7103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266821291"/>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Claims Flow</a:t>
            </a:r>
            <a:endParaRPr lang="en-GB" dirty="0"/>
          </a:p>
        </p:txBody>
      </p:sp>
      <p:sp>
        <p:nvSpPr>
          <p:cNvPr id="146" name="Text Placeholder 145"/>
          <p:cNvSpPr>
            <a:spLocks noGrp="1"/>
          </p:cNvSpPr>
          <p:nvPr>
            <p:ph type="body" sz="quarter" idx="10"/>
          </p:nvPr>
        </p:nvSpPr>
        <p:spPr>
          <a:xfrm>
            <a:off x="519112" y="5830031"/>
            <a:ext cx="11149013" cy="886397"/>
          </a:xfrm>
        </p:spPr>
        <p:txBody>
          <a:bodyPr/>
          <a:lstStyle/>
          <a:p>
            <a:r>
              <a:rPr lang="en-GB" dirty="0" smtClean="0"/>
              <a:t>Depending on the rules, claims flow from a trusted claims provider on ADFS1 to a relying party on ADFS2 </a:t>
            </a:r>
            <a:endParaRPr lang="en-GB" dirty="0"/>
          </a:p>
        </p:txBody>
      </p:sp>
      <p:sp>
        <p:nvSpPr>
          <p:cNvPr id="4" name="Rounded Rectangle 3"/>
          <p:cNvSpPr/>
          <p:nvPr/>
        </p:nvSpPr>
        <p:spPr bwMode="auto">
          <a:xfrm>
            <a:off x="2605424" y="886253"/>
            <a:ext cx="576775" cy="479856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bg1">
                  <a:alpha val="99000"/>
                </a:schemeClr>
              </a:solidFill>
            </a:endParaRPr>
          </a:p>
        </p:txBody>
      </p:sp>
      <p:sp>
        <p:nvSpPr>
          <p:cNvPr id="15" name="TextBox 14"/>
          <p:cNvSpPr txBox="1"/>
          <p:nvPr/>
        </p:nvSpPr>
        <p:spPr>
          <a:xfrm>
            <a:off x="2743385" y="961223"/>
            <a:ext cx="300852" cy="4512774"/>
          </a:xfrm>
          <a:prstGeom prst="rect">
            <a:avLst/>
          </a:prstGeom>
          <a:noFill/>
        </p:spPr>
        <p:txBody>
          <a:bodyPr vert="wordArtVert" wrap="none" lIns="0" tIns="0" rIns="0" bIns="0" rtlCol="0">
            <a:spAutoFit/>
          </a:bodyPr>
          <a:lstStyle/>
          <a:p>
            <a:r>
              <a:rPr lang="en-GB" dirty="0" smtClean="0">
                <a:solidFill>
                  <a:schemeClr val="bg1"/>
                </a:solidFill>
              </a:rPr>
              <a:t>Claims</a:t>
            </a:r>
            <a:r>
              <a:rPr lang="en-GB" dirty="0">
                <a:solidFill>
                  <a:schemeClr val="bg1"/>
                </a:solidFill>
              </a:rPr>
              <a:t> </a:t>
            </a:r>
            <a:r>
              <a:rPr lang="en-GB" dirty="0" smtClean="0">
                <a:solidFill>
                  <a:schemeClr val="bg1"/>
                </a:solidFill>
              </a:rPr>
              <a:t>Pipeline</a:t>
            </a:r>
          </a:p>
        </p:txBody>
      </p:sp>
      <p:sp>
        <p:nvSpPr>
          <p:cNvPr id="16" name="Isosceles Triangle 15"/>
          <p:cNvSpPr/>
          <p:nvPr/>
        </p:nvSpPr>
        <p:spPr>
          <a:xfrm>
            <a:off x="60382" y="1539840"/>
            <a:ext cx="897146" cy="5109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AD</a:t>
            </a:r>
            <a:endParaRPr lang="en-GB" sz="1400" dirty="0">
              <a:solidFill>
                <a:schemeClr val="bg1"/>
              </a:solidFill>
            </a:endParaRPr>
          </a:p>
        </p:txBody>
      </p:sp>
      <p:sp>
        <p:nvSpPr>
          <p:cNvPr id="17" name="Rectangle 16"/>
          <p:cNvSpPr/>
          <p:nvPr/>
        </p:nvSpPr>
        <p:spPr bwMode="auto">
          <a:xfrm>
            <a:off x="828138" y="2506011"/>
            <a:ext cx="1777286" cy="54346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a:solidFill>
                  <a:schemeClr val="tx1">
                    <a:alpha val="99000"/>
                  </a:schemeClr>
                </a:solidFill>
              </a:rPr>
              <a:t>Acceptance </a:t>
            </a:r>
            <a:r>
              <a:rPr lang="en-GB" sz="1400" dirty="0" smtClean="0">
                <a:solidFill>
                  <a:schemeClr val="tx1">
                    <a:alpha val="99000"/>
                  </a:schemeClr>
                </a:solidFill>
              </a:rPr>
              <a:t>Transform rules</a:t>
            </a:r>
          </a:p>
        </p:txBody>
      </p:sp>
      <p:sp>
        <p:nvSpPr>
          <p:cNvPr id="18" name="TextBox 17"/>
          <p:cNvSpPr txBox="1"/>
          <p:nvPr/>
        </p:nvSpPr>
        <p:spPr>
          <a:xfrm>
            <a:off x="235794" y="2958364"/>
            <a:ext cx="346249"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IP2</a:t>
            </a:r>
          </a:p>
        </p:txBody>
      </p:sp>
      <p:sp>
        <p:nvSpPr>
          <p:cNvPr id="19" name="Rectangle 18"/>
          <p:cNvSpPr/>
          <p:nvPr/>
        </p:nvSpPr>
        <p:spPr bwMode="auto">
          <a:xfrm>
            <a:off x="828138" y="3774094"/>
            <a:ext cx="1777285" cy="54346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a:solidFill>
                  <a:schemeClr val="tx1">
                    <a:alpha val="99000"/>
                  </a:schemeClr>
                </a:solidFill>
              </a:rPr>
              <a:t>Acceptance </a:t>
            </a:r>
            <a:r>
              <a:rPr lang="en-GB" sz="1400" dirty="0" smtClean="0">
                <a:solidFill>
                  <a:schemeClr val="tx1">
                    <a:alpha val="99000"/>
                  </a:schemeClr>
                </a:solidFill>
              </a:rPr>
              <a:t>Transform rules</a:t>
            </a:r>
          </a:p>
        </p:txBody>
      </p:sp>
      <p:sp>
        <p:nvSpPr>
          <p:cNvPr id="20" name="TextBox 19"/>
          <p:cNvSpPr txBox="1"/>
          <p:nvPr/>
        </p:nvSpPr>
        <p:spPr>
          <a:xfrm>
            <a:off x="235795" y="4183331"/>
            <a:ext cx="346249"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IP3</a:t>
            </a:r>
          </a:p>
        </p:txBody>
      </p:sp>
      <p:grpSp>
        <p:nvGrpSpPr>
          <p:cNvPr id="21" name="Group 20"/>
          <p:cNvGrpSpPr/>
          <p:nvPr/>
        </p:nvGrpSpPr>
        <p:grpSpPr>
          <a:xfrm>
            <a:off x="118781" y="3670501"/>
            <a:ext cx="566776" cy="500876"/>
            <a:chOff x="589448" y="4012780"/>
            <a:chExt cx="675993" cy="624602"/>
          </a:xfrm>
        </p:grpSpPr>
        <p:sp>
          <p:nvSpPr>
            <p:cNvPr id="22" name="Regular Pentagon 21"/>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000" dirty="0" smtClean="0">
                  <a:solidFill>
                    <a:schemeClr val="bg1"/>
                  </a:solidFill>
                </a:rPr>
                <a:t>ST</a:t>
              </a:r>
            </a:p>
          </p:txBody>
        </p:sp>
        <p:sp>
          <p:nvSpPr>
            <p:cNvPr id="23" name="Rounded Rectangle 22"/>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grpSp>
      <p:grpSp>
        <p:nvGrpSpPr>
          <p:cNvPr id="24" name="Group 23"/>
          <p:cNvGrpSpPr/>
          <p:nvPr/>
        </p:nvGrpSpPr>
        <p:grpSpPr>
          <a:xfrm>
            <a:off x="136355" y="2457488"/>
            <a:ext cx="566776" cy="500876"/>
            <a:chOff x="589448" y="4012780"/>
            <a:chExt cx="675993" cy="624602"/>
          </a:xfrm>
        </p:grpSpPr>
        <p:sp>
          <p:nvSpPr>
            <p:cNvPr id="25" name="Regular Pentagon 24"/>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000" dirty="0" smtClean="0">
                  <a:solidFill>
                    <a:schemeClr val="bg1"/>
                  </a:solidFill>
                </a:rPr>
                <a:t>ST</a:t>
              </a:r>
            </a:p>
          </p:txBody>
        </p:sp>
        <p:sp>
          <p:nvSpPr>
            <p:cNvPr id="26" name="Rounded Rectangle 25"/>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grpSp>
      <p:sp>
        <p:nvSpPr>
          <p:cNvPr id="31" name="Rectangle 30"/>
          <p:cNvSpPr/>
          <p:nvPr/>
        </p:nvSpPr>
        <p:spPr bwMode="auto">
          <a:xfrm>
            <a:off x="3182199" y="3051323"/>
            <a:ext cx="1786619" cy="543464"/>
          </a:xfrm>
          <a:prstGeom prst="rect">
            <a:avLst/>
          </a:prstGeom>
          <a:solidFill>
            <a:srgbClr val="92D050"/>
          </a:solidFill>
          <a:ln>
            <a:solidFill>
              <a:srgbClr val="92D05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tx1">
                    <a:alpha val="99000"/>
                  </a:schemeClr>
                </a:solidFill>
              </a:rPr>
              <a:t>Issuance </a:t>
            </a:r>
            <a:br>
              <a:rPr lang="en-GB" sz="1400" dirty="0" smtClean="0">
                <a:solidFill>
                  <a:schemeClr val="tx1">
                    <a:alpha val="99000"/>
                  </a:schemeClr>
                </a:solidFill>
              </a:rPr>
            </a:br>
            <a:r>
              <a:rPr lang="en-GB" sz="1400" dirty="0" smtClean="0">
                <a:solidFill>
                  <a:schemeClr val="tx1">
                    <a:alpha val="99000"/>
                  </a:schemeClr>
                </a:solidFill>
              </a:rPr>
              <a:t>Transform rules</a:t>
            </a:r>
          </a:p>
        </p:txBody>
      </p:sp>
      <p:sp>
        <p:nvSpPr>
          <p:cNvPr id="32" name="Rectangle 31"/>
          <p:cNvSpPr/>
          <p:nvPr/>
        </p:nvSpPr>
        <p:spPr bwMode="auto">
          <a:xfrm>
            <a:off x="3182199" y="2245821"/>
            <a:ext cx="1786619" cy="54346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tx1">
                    <a:alpha val="99000"/>
                  </a:schemeClr>
                </a:solidFill>
              </a:rPr>
              <a:t>Issuance Authorization rules</a:t>
            </a:r>
          </a:p>
        </p:txBody>
      </p:sp>
      <p:sp>
        <p:nvSpPr>
          <p:cNvPr id="33" name="TextBox 32"/>
          <p:cNvSpPr txBox="1"/>
          <p:nvPr/>
        </p:nvSpPr>
        <p:spPr>
          <a:xfrm>
            <a:off x="3381538" y="2756794"/>
            <a:ext cx="1509631" cy="342059"/>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rtlCol="0" anchor="ctr">
            <a:noAutofit/>
          </a:bodyPr>
          <a:lstStyle/>
          <a:p>
            <a:pPr algn="ctr"/>
            <a:r>
              <a:rPr lang="en-GB" sz="1400" dirty="0" smtClean="0">
                <a:gradFill>
                  <a:gsLst>
                    <a:gs pos="0">
                      <a:schemeClr val="tx1"/>
                    </a:gs>
                    <a:gs pos="86000">
                      <a:schemeClr val="tx1"/>
                    </a:gs>
                  </a:gsLst>
                  <a:lin ang="5400000" scaled="0"/>
                </a:gradFill>
              </a:rPr>
              <a:t>Permit or Deny</a:t>
            </a:r>
          </a:p>
        </p:txBody>
      </p:sp>
      <p:sp>
        <p:nvSpPr>
          <p:cNvPr id="34" name="Right Brace 33"/>
          <p:cNvSpPr/>
          <p:nvPr/>
        </p:nvSpPr>
        <p:spPr>
          <a:xfrm>
            <a:off x="4839413" y="2210304"/>
            <a:ext cx="439947" cy="1427555"/>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TextBox 34"/>
          <p:cNvSpPr txBox="1"/>
          <p:nvPr/>
        </p:nvSpPr>
        <p:spPr>
          <a:xfrm>
            <a:off x="5350614" y="3103728"/>
            <a:ext cx="448841"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RP1</a:t>
            </a:r>
          </a:p>
        </p:txBody>
      </p:sp>
      <p:grpSp>
        <p:nvGrpSpPr>
          <p:cNvPr id="36" name="Group 35"/>
          <p:cNvGrpSpPr/>
          <p:nvPr/>
        </p:nvGrpSpPr>
        <p:grpSpPr>
          <a:xfrm>
            <a:off x="5268104" y="2590898"/>
            <a:ext cx="566776" cy="500876"/>
            <a:chOff x="589448" y="4012780"/>
            <a:chExt cx="675993" cy="624602"/>
          </a:xfrm>
        </p:grpSpPr>
        <p:sp>
          <p:nvSpPr>
            <p:cNvPr id="37" name="Regular Pentagon 36"/>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000" dirty="0" smtClean="0">
                  <a:solidFill>
                    <a:schemeClr val="bg1"/>
                  </a:solidFill>
                </a:rPr>
                <a:t>ST</a:t>
              </a:r>
            </a:p>
          </p:txBody>
        </p:sp>
        <p:sp>
          <p:nvSpPr>
            <p:cNvPr id="38" name="Rounded Rectangle 37"/>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grpSp>
      <p:cxnSp>
        <p:nvCxnSpPr>
          <p:cNvPr id="5" name="Straight Arrow Connector 4"/>
          <p:cNvCxnSpPr/>
          <p:nvPr/>
        </p:nvCxnSpPr>
        <p:spPr>
          <a:xfrm>
            <a:off x="235794" y="4572014"/>
            <a:ext cx="3757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35794" y="3323129"/>
            <a:ext cx="3757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828138" y="1522588"/>
            <a:ext cx="1777286" cy="54346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tx1">
                    <a:alpha val="99000"/>
                  </a:schemeClr>
                </a:solidFill>
              </a:rPr>
              <a:t>Acceptance Transform rules</a:t>
            </a:r>
          </a:p>
        </p:txBody>
      </p:sp>
      <p:sp>
        <p:nvSpPr>
          <p:cNvPr id="95" name="Rounded Rectangle 94"/>
          <p:cNvSpPr/>
          <p:nvPr/>
        </p:nvSpPr>
        <p:spPr bwMode="auto">
          <a:xfrm>
            <a:off x="8773311" y="886253"/>
            <a:ext cx="576775" cy="4798567"/>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bg1">
                  <a:alpha val="99000"/>
                </a:schemeClr>
              </a:solidFill>
            </a:endParaRPr>
          </a:p>
        </p:txBody>
      </p:sp>
      <p:sp>
        <p:nvSpPr>
          <p:cNvPr id="96" name="Rectangle 95"/>
          <p:cNvSpPr/>
          <p:nvPr/>
        </p:nvSpPr>
        <p:spPr bwMode="auto">
          <a:xfrm>
            <a:off x="9350086" y="4990312"/>
            <a:ext cx="1786619" cy="543464"/>
          </a:xfrm>
          <a:prstGeom prst="rect">
            <a:avLst/>
          </a:prstGeom>
          <a:solidFill>
            <a:srgbClr val="92D050"/>
          </a:solidFill>
          <a:ln>
            <a:solidFill>
              <a:srgbClr val="92D05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tx1">
                    <a:alpha val="99000"/>
                  </a:schemeClr>
                </a:solidFill>
              </a:rPr>
              <a:t>Issuance </a:t>
            </a:r>
            <a:br>
              <a:rPr lang="en-GB" sz="1400" dirty="0" smtClean="0">
                <a:solidFill>
                  <a:schemeClr val="tx1">
                    <a:alpha val="99000"/>
                  </a:schemeClr>
                </a:solidFill>
              </a:rPr>
            </a:br>
            <a:r>
              <a:rPr lang="en-GB" sz="1400" dirty="0" smtClean="0">
                <a:solidFill>
                  <a:schemeClr val="tx1">
                    <a:alpha val="99000"/>
                  </a:schemeClr>
                </a:solidFill>
              </a:rPr>
              <a:t>Transform rules</a:t>
            </a:r>
          </a:p>
        </p:txBody>
      </p:sp>
      <p:sp>
        <p:nvSpPr>
          <p:cNvPr id="97" name="Rectangle 96"/>
          <p:cNvSpPr/>
          <p:nvPr/>
        </p:nvSpPr>
        <p:spPr bwMode="auto">
          <a:xfrm>
            <a:off x="9350086" y="4184810"/>
            <a:ext cx="1786619" cy="54346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tx1">
                    <a:alpha val="99000"/>
                  </a:schemeClr>
                </a:solidFill>
              </a:rPr>
              <a:t>Issuance Authorization rules</a:t>
            </a:r>
          </a:p>
        </p:txBody>
      </p:sp>
      <p:sp>
        <p:nvSpPr>
          <p:cNvPr id="98" name="TextBox 97"/>
          <p:cNvSpPr txBox="1"/>
          <p:nvPr/>
        </p:nvSpPr>
        <p:spPr>
          <a:xfrm>
            <a:off x="9549425" y="4695783"/>
            <a:ext cx="1509631" cy="342059"/>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rtlCol="0" anchor="ctr">
            <a:noAutofit/>
          </a:bodyPr>
          <a:lstStyle/>
          <a:p>
            <a:pPr algn="ctr"/>
            <a:r>
              <a:rPr lang="en-GB" sz="1400" dirty="0" smtClean="0">
                <a:gradFill>
                  <a:gsLst>
                    <a:gs pos="0">
                      <a:schemeClr val="tx1"/>
                    </a:gs>
                    <a:gs pos="86000">
                      <a:schemeClr val="tx1"/>
                    </a:gs>
                  </a:gsLst>
                  <a:lin ang="5400000" scaled="0"/>
                </a:gradFill>
              </a:rPr>
              <a:t>Permit or Deny</a:t>
            </a:r>
          </a:p>
        </p:txBody>
      </p:sp>
      <p:sp>
        <p:nvSpPr>
          <p:cNvPr id="99" name="Right Brace 98"/>
          <p:cNvSpPr/>
          <p:nvPr/>
        </p:nvSpPr>
        <p:spPr>
          <a:xfrm>
            <a:off x="11007300" y="4149293"/>
            <a:ext cx="439947" cy="1427555"/>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0" name="TextBox 99"/>
          <p:cNvSpPr txBox="1"/>
          <p:nvPr/>
        </p:nvSpPr>
        <p:spPr>
          <a:xfrm>
            <a:off x="8911272" y="961223"/>
            <a:ext cx="300852" cy="4512774"/>
          </a:xfrm>
          <a:prstGeom prst="rect">
            <a:avLst/>
          </a:prstGeom>
          <a:noFill/>
        </p:spPr>
        <p:txBody>
          <a:bodyPr vert="wordArtVert" wrap="none" lIns="0" tIns="0" rIns="0" bIns="0" rtlCol="0">
            <a:spAutoFit/>
          </a:bodyPr>
          <a:lstStyle/>
          <a:p>
            <a:r>
              <a:rPr lang="en-GB" dirty="0" smtClean="0">
                <a:solidFill>
                  <a:schemeClr val="bg1"/>
                </a:solidFill>
              </a:rPr>
              <a:t>Claims</a:t>
            </a:r>
            <a:r>
              <a:rPr lang="en-GB" dirty="0">
                <a:solidFill>
                  <a:schemeClr val="bg1"/>
                </a:solidFill>
              </a:rPr>
              <a:t> </a:t>
            </a:r>
            <a:r>
              <a:rPr lang="en-GB" dirty="0" smtClean="0">
                <a:solidFill>
                  <a:schemeClr val="bg1"/>
                </a:solidFill>
              </a:rPr>
              <a:t>Pipeline</a:t>
            </a:r>
          </a:p>
        </p:txBody>
      </p:sp>
      <p:sp>
        <p:nvSpPr>
          <p:cNvPr id="101" name="Isosceles Triangle 100"/>
          <p:cNvSpPr/>
          <p:nvPr/>
        </p:nvSpPr>
        <p:spPr>
          <a:xfrm>
            <a:off x="6228269" y="1539840"/>
            <a:ext cx="897146" cy="51099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bg1"/>
                </a:solidFill>
              </a:rPr>
              <a:t>AD</a:t>
            </a:r>
            <a:endParaRPr lang="en-GB" sz="1400" dirty="0">
              <a:solidFill>
                <a:schemeClr val="bg1"/>
              </a:solidFill>
            </a:endParaRPr>
          </a:p>
        </p:txBody>
      </p:sp>
      <p:sp>
        <p:nvSpPr>
          <p:cNvPr id="102" name="Rectangle 101"/>
          <p:cNvSpPr/>
          <p:nvPr/>
        </p:nvSpPr>
        <p:spPr bwMode="auto">
          <a:xfrm>
            <a:off x="6996025" y="2506011"/>
            <a:ext cx="1777286" cy="54346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a:solidFill>
                  <a:schemeClr val="tx1">
                    <a:alpha val="99000"/>
                  </a:schemeClr>
                </a:solidFill>
              </a:rPr>
              <a:t>Acceptance </a:t>
            </a:r>
            <a:r>
              <a:rPr lang="en-GB" sz="1400" dirty="0" smtClean="0">
                <a:solidFill>
                  <a:schemeClr val="tx1">
                    <a:alpha val="99000"/>
                  </a:schemeClr>
                </a:solidFill>
              </a:rPr>
              <a:t>Transform rules</a:t>
            </a:r>
          </a:p>
        </p:txBody>
      </p:sp>
      <p:sp>
        <p:nvSpPr>
          <p:cNvPr id="112" name="TextBox 111"/>
          <p:cNvSpPr txBox="1"/>
          <p:nvPr/>
        </p:nvSpPr>
        <p:spPr>
          <a:xfrm>
            <a:off x="11518501" y="4982335"/>
            <a:ext cx="448841"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RP3</a:t>
            </a:r>
          </a:p>
        </p:txBody>
      </p:sp>
      <p:grpSp>
        <p:nvGrpSpPr>
          <p:cNvPr id="113" name="Group 112"/>
          <p:cNvGrpSpPr/>
          <p:nvPr/>
        </p:nvGrpSpPr>
        <p:grpSpPr>
          <a:xfrm>
            <a:off x="11435991" y="4469505"/>
            <a:ext cx="566776" cy="500876"/>
            <a:chOff x="589448" y="4012780"/>
            <a:chExt cx="675993" cy="624602"/>
          </a:xfrm>
        </p:grpSpPr>
        <p:sp>
          <p:nvSpPr>
            <p:cNvPr id="114" name="Regular Pentagon 113"/>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000" dirty="0" smtClean="0">
                  <a:solidFill>
                    <a:schemeClr val="bg1"/>
                  </a:solidFill>
                </a:rPr>
                <a:t>ST</a:t>
              </a:r>
            </a:p>
          </p:txBody>
        </p:sp>
        <p:sp>
          <p:nvSpPr>
            <p:cNvPr id="115" name="Rounded Rectangle 114"/>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grpSp>
      <p:sp>
        <p:nvSpPr>
          <p:cNvPr id="124" name="Rectangle 123"/>
          <p:cNvSpPr/>
          <p:nvPr/>
        </p:nvSpPr>
        <p:spPr bwMode="auto">
          <a:xfrm>
            <a:off x="9350086" y="2391474"/>
            <a:ext cx="1786619" cy="543464"/>
          </a:xfrm>
          <a:prstGeom prst="rect">
            <a:avLst/>
          </a:prstGeom>
          <a:solidFill>
            <a:srgbClr val="92D050"/>
          </a:solidFill>
          <a:ln>
            <a:solidFill>
              <a:srgbClr val="92D050"/>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tx1">
                    <a:alpha val="99000"/>
                  </a:schemeClr>
                </a:solidFill>
              </a:rPr>
              <a:t>Issuance </a:t>
            </a:r>
            <a:br>
              <a:rPr lang="en-GB" sz="1400" dirty="0" smtClean="0">
                <a:solidFill>
                  <a:schemeClr val="tx1">
                    <a:alpha val="99000"/>
                  </a:schemeClr>
                </a:solidFill>
              </a:rPr>
            </a:br>
            <a:r>
              <a:rPr lang="en-GB" sz="1400" dirty="0" smtClean="0">
                <a:solidFill>
                  <a:schemeClr val="tx1">
                    <a:alpha val="99000"/>
                  </a:schemeClr>
                </a:solidFill>
              </a:rPr>
              <a:t>Transform rules</a:t>
            </a:r>
          </a:p>
        </p:txBody>
      </p:sp>
      <p:sp>
        <p:nvSpPr>
          <p:cNvPr id="125" name="Rectangle 124"/>
          <p:cNvSpPr/>
          <p:nvPr/>
        </p:nvSpPr>
        <p:spPr bwMode="auto">
          <a:xfrm>
            <a:off x="9350086" y="1585972"/>
            <a:ext cx="1786619" cy="54346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smtClean="0">
                <a:solidFill>
                  <a:schemeClr val="tx1">
                    <a:alpha val="99000"/>
                  </a:schemeClr>
                </a:solidFill>
              </a:rPr>
              <a:t>Issuance Authorization rules</a:t>
            </a:r>
          </a:p>
        </p:txBody>
      </p:sp>
      <p:sp>
        <p:nvSpPr>
          <p:cNvPr id="126" name="TextBox 125"/>
          <p:cNvSpPr txBox="1"/>
          <p:nvPr/>
        </p:nvSpPr>
        <p:spPr>
          <a:xfrm>
            <a:off x="9549425" y="2096945"/>
            <a:ext cx="1509631" cy="342059"/>
          </a:xfrm>
          <a:prstGeom prst="rect">
            <a:avLst/>
          </a:prstGeom>
        </p:spPr>
        <p:style>
          <a:lnRef idx="3">
            <a:schemeClr val="lt1"/>
          </a:lnRef>
          <a:fillRef idx="1">
            <a:schemeClr val="accent5"/>
          </a:fillRef>
          <a:effectRef idx="1">
            <a:schemeClr val="accent5"/>
          </a:effectRef>
          <a:fontRef idx="minor">
            <a:schemeClr val="lt1"/>
          </a:fontRef>
        </p:style>
        <p:txBody>
          <a:bodyPr wrap="square" lIns="0" tIns="0" rIns="0" bIns="0" rtlCol="0" anchor="ctr">
            <a:noAutofit/>
          </a:bodyPr>
          <a:lstStyle/>
          <a:p>
            <a:pPr algn="ctr"/>
            <a:r>
              <a:rPr lang="en-GB" sz="1400" dirty="0" smtClean="0">
                <a:gradFill>
                  <a:gsLst>
                    <a:gs pos="0">
                      <a:schemeClr val="tx1"/>
                    </a:gs>
                    <a:gs pos="86000">
                      <a:schemeClr val="tx1"/>
                    </a:gs>
                  </a:gsLst>
                  <a:lin ang="5400000" scaled="0"/>
                </a:gradFill>
              </a:rPr>
              <a:t>Permit or Deny</a:t>
            </a:r>
          </a:p>
        </p:txBody>
      </p:sp>
      <p:sp>
        <p:nvSpPr>
          <p:cNvPr id="127" name="Right Brace 126"/>
          <p:cNvSpPr/>
          <p:nvPr/>
        </p:nvSpPr>
        <p:spPr>
          <a:xfrm>
            <a:off x="11007300" y="1550455"/>
            <a:ext cx="439947" cy="1427555"/>
          </a:xfrm>
          <a:prstGeom prst="righ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8" name="TextBox 127"/>
          <p:cNvSpPr txBox="1"/>
          <p:nvPr/>
        </p:nvSpPr>
        <p:spPr>
          <a:xfrm>
            <a:off x="11518501" y="2383497"/>
            <a:ext cx="448841"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RP1</a:t>
            </a:r>
          </a:p>
        </p:txBody>
      </p:sp>
      <p:grpSp>
        <p:nvGrpSpPr>
          <p:cNvPr id="129" name="Group 128"/>
          <p:cNvGrpSpPr/>
          <p:nvPr/>
        </p:nvGrpSpPr>
        <p:grpSpPr>
          <a:xfrm>
            <a:off x="11435991" y="1870667"/>
            <a:ext cx="566776" cy="500876"/>
            <a:chOff x="589448" y="4012780"/>
            <a:chExt cx="675993" cy="624602"/>
          </a:xfrm>
        </p:grpSpPr>
        <p:sp>
          <p:nvSpPr>
            <p:cNvPr id="130" name="Regular Pentagon 129"/>
            <p:cNvSpPr/>
            <p:nvPr/>
          </p:nvSpPr>
          <p:spPr bwMode="auto">
            <a:xfrm>
              <a:off x="589448" y="4012780"/>
              <a:ext cx="675993" cy="607075"/>
            </a:xfrm>
            <a:prstGeom prst="pentagon">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000" dirty="0" smtClean="0">
                  <a:solidFill>
                    <a:schemeClr val="bg1"/>
                  </a:solidFill>
                </a:rPr>
                <a:t>ST</a:t>
              </a:r>
            </a:p>
          </p:txBody>
        </p:sp>
        <p:sp>
          <p:nvSpPr>
            <p:cNvPr id="131" name="Rounded Rectangle 130"/>
            <p:cNvSpPr/>
            <p:nvPr/>
          </p:nvSpPr>
          <p:spPr>
            <a:xfrm>
              <a:off x="948405" y="4551784"/>
              <a:ext cx="207819" cy="855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grpSp>
      <p:cxnSp>
        <p:nvCxnSpPr>
          <p:cNvPr id="134" name="Straight Arrow Connector 133"/>
          <p:cNvCxnSpPr/>
          <p:nvPr/>
        </p:nvCxnSpPr>
        <p:spPr>
          <a:xfrm>
            <a:off x="11549070" y="2665151"/>
            <a:ext cx="3757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11549070" y="5259334"/>
            <a:ext cx="3757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bwMode="auto">
          <a:xfrm>
            <a:off x="6996025" y="1522588"/>
            <a:ext cx="1777286" cy="543464"/>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400" dirty="0">
                <a:solidFill>
                  <a:schemeClr val="tx1">
                    <a:alpha val="99000"/>
                  </a:schemeClr>
                </a:solidFill>
              </a:rPr>
              <a:t>Acceptance </a:t>
            </a:r>
            <a:r>
              <a:rPr lang="en-GB" sz="1400" dirty="0" smtClean="0">
                <a:solidFill>
                  <a:schemeClr val="tx1">
                    <a:alpha val="99000"/>
                  </a:schemeClr>
                </a:solidFill>
              </a:rPr>
              <a:t>Transform rules</a:t>
            </a:r>
          </a:p>
        </p:txBody>
      </p:sp>
      <p:cxnSp>
        <p:nvCxnSpPr>
          <p:cNvPr id="14" name="Straight Arrow Connector 13"/>
          <p:cNvCxnSpPr>
            <a:stCxn id="37" idx="5"/>
            <a:endCxn id="102" idx="1"/>
          </p:cNvCxnSpPr>
          <p:nvPr/>
        </p:nvCxnSpPr>
        <p:spPr>
          <a:xfrm>
            <a:off x="5834879" y="2776847"/>
            <a:ext cx="1161146" cy="8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1" name="Left Arrow 140"/>
          <p:cNvSpPr/>
          <p:nvPr/>
        </p:nvSpPr>
        <p:spPr bwMode="auto">
          <a:xfrm flipH="1">
            <a:off x="3162343" y="3578441"/>
            <a:ext cx="5610968" cy="578881"/>
          </a:xfrm>
          <a:prstGeom prst="lef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tx1">
                    <a:alpha val="99000"/>
                  </a:schemeClr>
                </a:solidFill>
              </a:rPr>
              <a:t>Relying Party Trusts</a:t>
            </a:r>
          </a:p>
        </p:txBody>
      </p:sp>
      <p:sp>
        <p:nvSpPr>
          <p:cNvPr id="143" name="Left Arrow 142"/>
          <p:cNvSpPr/>
          <p:nvPr/>
        </p:nvSpPr>
        <p:spPr bwMode="auto">
          <a:xfrm>
            <a:off x="0" y="4728274"/>
            <a:ext cx="2605423" cy="592936"/>
          </a:xfrm>
          <a:prstGeom prst="lef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600" dirty="0" smtClean="0">
                <a:solidFill>
                  <a:schemeClr val="tx1">
                    <a:alpha val="99000"/>
                  </a:schemeClr>
                </a:solidFill>
              </a:rPr>
              <a:t>Claims Provider Trusts</a:t>
            </a:r>
          </a:p>
        </p:txBody>
      </p:sp>
      <p:sp>
        <p:nvSpPr>
          <p:cNvPr id="144" name="Left Arrow 143"/>
          <p:cNvSpPr/>
          <p:nvPr/>
        </p:nvSpPr>
        <p:spPr bwMode="auto">
          <a:xfrm flipH="1">
            <a:off x="9353508" y="3115458"/>
            <a:ext cx="2777953" cy="578881"/>
          </a:xfrm>
          <a:prstGeom prst="lef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tx1">
                    <a:alpha val="99000"/>
                  </a:schemeClr>
                </a:solidFill>
              </a:rPr>
              <a:t>Relying Party Trusts</a:t>
            </a:r>
          </a:p>
        </p:txBody>
      </p:sp>
      <p:sp>
        <p:nvSpPr>
          <p:cNvPr id="147" name="Left Arrow 146"/>
          <p:cNvSpPr/>
          <p:nvPr/>
        </p:nvSpPr>
        <p:spPr bwMode="auto">
          <a:xfrm>
            <a:off x="3182200" y="4169881"/>
            <a:ext cx="5591112" cy="592936"/>
          </a:xfrm>
          <a:prstGeom prst="lef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dirty="0" smtClean="0">
                <a:solidFill>
                  <a:schemeClr val="tx1">
                    <a:alpha val="99000"/>
                  </a:schemeClr>
                </a:solidFill>
              </a:rPr>
              <a:t>Claims Provider Trusts</a:t>
            </a:r>
          </a:p>
        </p:txBody>
      </p:sp>
      <p:sp>
        <p:nvSpPr>
          <p:cNvPr id="148" name="TextBox 147"/>
          <p:cNvSpPr txBox="1"/>
          <p:nvPr/>
        </p:nvSpPr>
        <p:spPr>
          <a:xfrm>
            <a:off x="1818500" y="1049805"/>
            <a:ext cx="743793"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ADFS1</a:t>
            </a:r>
          </a:p>
        </p:txBody>
      </p:sp>
      <p:sp>
        <p:nvSpPr>
          <p:cNvPr id="149" name="TextBox 148"/>
          <p:cNvSpPr txBox="1"/>
          <p:nvPr/>
        </p:nvSpPr>
        <p:spPr>
          <a:xfrm>
            <a:off x="9422516" y="1049805"/>
            <a:ext cx="743793" cy="276999"/>
          </a:xfrm>
          <a:prstGeom prst="rect">
            <a:avLst/>
          </a:prstGeom>
          <a:noFill/>
        </p:spPr>
        <p:txBody>
          <a:bodyPr wrap="none" lIns="0" tIns="0" rIns="0" bIns="0" rtlCol="0">
            <a:spAutoFit/>
          </a:bodyPr>
          <a:lstStyle/>
          <a:p>
            <a:r>
              <a:rPr lang="en-GB" dirty="0" smtClean="0">
                <a:gradFill>
                  <a:gsLst>
                    <a:gs pos="0">
                      <a:schemeClr val="tx1"/>
                    </a:gs>
                    <a:gs pos="86000">
                      <a:schemeClr val="tx1"/>
                    </a:gs>
                  </a:gsLst>
                  <a:lin ang="5400000" scaled="0"/>
                </a:gradFill>
              </a:rPr>
              <a:t>ADFS2</a:t>
            </a:r>
          </a:p>
        </p:txBody>
      </p:sp>
    </p:spTree>
    <p:extLst>
      <p:ext uri="{BB962C8B-B14F-4D97-AF65-F5344CB8AC3E}">
        <p14:creationId xmlns:p14="http://schemas.microsoft.com/office/powerpoint/2010/main" val="4006245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a:t>Trusting a </a:t>
            </a:r>
            <a:r>
              <a:rPr lang="en-US" dirty="0" smtClean="0"/>
              <a:t>partner </a:t>
            </a:r>
            <a:endParaRPr lang="en-US" dirty="0"/>
          </a:p>
        </p:txBody>
      </p:sp>
    </p:spTree>
    <p:extLst>
      <p:ext uri="{BB962C8B-B14F-4D97-AF65-F5344CB8AC3E}">
        <p14:creationId xmlns:p14="http://schemas.microsoft.com/office/powerpoint/2010/main" val="65876634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ADFS Availability</a:t>
            </a:r>
            <a:endParaRPr lang="en-GB" dirty="0"/>
          </a:p>
        </p:txBody>
      </p:sp>
      <p:sp>
        <p:nvSpPr>
          <p:cNvPr id="3" name="Content Placeholder 2"/>
          <p:cNvSpPr>
            <a:spLocks noGrp="1"/>
          </p:cNvSpPr>
          <p:nvPr>
            <p:ph idx="1"/>
          </p:nvPr>
        </p:nvSpPr>
        <p:spPr>
          <a:xfrm>
            <a:off x="519113" y="3462343"/>
            <a:ext cx="11484158" cy="2954655"/>
          </a:xfrm>
        </p:spPr>
        <p:txBody>
          <a:bodyPr/>
          <a:lstStyle/>
          <a:p>
            <a:r>
              <a:rPr lang="en-GB" dirty="0" smtClean="0"/>
              <a:t>The ADFS server is a key component</a:t>
            </a:r>
          </a:p>
          <a:p>
            <a:r>
              <a:rPr lang="en-GB" dirty="0" smtClean="0"/>
              <a:t>Requires high availability</a:t>
            </a:r>
          </a:p>
          <a:p>
            <a:r>
              <a:rPr lang="en-GB" dirty="0" smtClean="0"/>
              <a:t>Must scale to the authentication demands of your / partner organisation(s)</a:t>
            </a:r>
          </a:p>
          <a:p>
            <a:r>
              <a:rPr lang="en-GB" dirty="0" smtClean="0"/>
              <a:t>Functionality required from the Internet for remote workers / partners</a:t>
            </a:r>
          </a:p>
        </p:txBody>
      </p:sp>
      <p:graphicFrame>
        <p:nvGraphicFramePr>
          <p:cNvPr id="8" name="Object 7"/>
          <p:cNvGraphicFramePr>
            <a:graphicFrameLocks noChangeAspect="1"/>
          </p:cNvGraphicFramePr>
          <p:nvPr>
            <p:extLst>
              <p:ext uri="{D42A27DB-BD31-4B8C-83A1-F6EECF244321}">
                <p14:modId xmlns:p14="http://schemas.microsoft.com/office/powerpoint/2010/main" val="1010694490"/>
              </p:ext>
            </p:extLst>
          </p:nvPr>
        </p:nvGraphicFramePr>
        <p:xfrm>
          <a:off x="5268964" y="2233035"/>
          <a:ext cx="876072" cy="922337"/>
        </p:xfrm>
        <a:graphic>
          <a:graphicData uri="http://schemas.openxmlformats.org/presentationml/2006/ole">
            <mc:AlternateContent xmlns:mc="http://schemas.openxmlformats.org/markup-compatibility/2006">
              <mc:Choice xmlns:v="urn:schemas-microsoft-com:vml" Requires="v">
                <p:oleObj spid="_x0000_s21522"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964" y="2233035"/>
                        <a:ext cx="876072" cy="92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5101824" y="1777033"/>
            <a:ext cx="1313180" cy="369332"/>
          </a:xfrm>
          <a:prstGeom prst="rect">
            <a:avLst/>
          </a:prstGeom>
        </p:spPr>
        <p:txBody>
          <a:bodyPr wrap="none" rtlCol="0">
            <a:spAutoFit/>
          </a:bodyPr>
          <a:lstStyle/>
          <a:p>
            <a:r>
              <a:rPr lang="en-GB" dirty="0" smtClean="0"/>
              <a:t>ADFS STS</a:t>
            </a:r>
          </a:p>
        </p:txBody>
      </p:sp>
    </p:spTree>
    <p:extLst>
      <p:ext uri="{BB962C8B-B14F-4D97-AF65-F5344CB8AC3E}">
        <p14:creationId xmlns:p14="http://schemas.microsoft.com/office/powerpoint/2010/main" val="338676620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Farm is a Must</a:t>
            </a:r>
            <a:endParaRPr lang="en-GB" dirty="0"/>
          </a:p>
        </p:txBody>
      </p:sp>
      <p:sp>
        <p:nvSpPr>
          <p:cNvPr id="3" name="Text Placeholder 2"/>
          <p:cNvSpPr>
            <a:spLocks noGrp="1"/>
          </p:cNvSpPr>
          <p:nvPr>
            <p:ph type="body" sz="quarter" idx="10"/>
          </p:nvPr>
        </p:nvSpPr>
        <p:spPr>
          <a:xfrm>
            <a:off x="519112" y="1447799"/>
            <a:ext cx="11149013" cy="4918269"/>
          </a:xfrm>
        </p:spPr>
        <p:txBody>
          <a:bodyPr/>
          <a:lstStyle/>
          <a:p>
            <a:r>
              <a:rPr lang="en-GB" dirty="0" smtClean="0"/>
              <a:t>The ADFS server becomes a critical authentication service</a:t>
            </a:r>
          </a:p>
          <a:p>
            <a:pPr lvl="1"/>
            <a:r>
              <a:rPr lang="en-GB" dirty="0" smtClean="0"/>
              <a:t>Always install with the farm option</a:t>
            </a:r>
          </a:p>
          <a:p>
            <a:pPr lvl="2"/>
            <a:r>
              <a:rPr lang="en-GB" dirty="0" smtClean="0"/>
              <a:t>Allows other servers to be added</a:t>
            </a:r>
          </a:p>
          <a:p>
            <a:r>
              <a:rPr lang="en-GB" dirty="0" smtClean="0"/>
              <a:t>A stand-alone server is only recommended for test and development environments</a:t>
            </a:r>
          </a:p>
          <a:p>
            <a:r>
              <a:rPr lang="en-GB" dirty="0" smtClean="0"/>
              <a:t>For environments that need an Internet presence front the ADFS farm with a farm of ADFS proxies</a:t>
            </a:r>
          </a:p>
          <a:p>
            <a:pPr lvl="1"/>
            <a:r>
              <a:rPr lang="en-GB" dirty="0" smtClean="0"/>
              <a:t>Alternatively publish the ADFS Federation Server through UAG</a:t>
            </a:r>
          </a:p>
          <a:p>
            <a:endParaRPr lang="en-GB" dirty="0" smtClean="0"/>
          </a:p>
          <a:p>
            <a:endParaRPr lang="en-GB" dirty="0"/>
          </a:p>
        </p:txBody>
      </p:sp>
    </p:spTree>
    <p:extLst>
      <p:ext uri="{BB962C8B-B14F-4D97-AF65-F5344CB8AC3E}">
        <p14:creationId xmlns:p14="http://schemas.microsoft.com/office/powerpoint/2010/main" val="41606889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smtClean="0"/>
              <a:t>Deploymenting</a:t>
            </a:r>
            <a:r>
              <a:rPr lang="en-GB" dirty="0" smtClean="0"/>
              <a:t> a Farm</a:t>
            </a:r>
            <a:endParaRPr lang="en-GB" dirty="0"/>
          </a:p>
        </p:txBody>
      </p:sp>
      <p:sp>
        <p:nvSpPr>
          <p:cNvPr id="6" name="Rounded Rectangle 5"/>
          <p:cNvSpPr/>
          <p:nvPr/>
        </p:nvSpPr>
        <p:spPr bwMode="auto">
          <a:xfrm>
            <a:off x="10175148" y="2488411"/>
            <a:ext cx="1422030" cy="1219200"/>
          </a:xfrm>
          <a:prstGeom prst="roundRect">
            <a:avLst/>
          </a:prstGeom>
          <a:noFill/>
          <a:ln w="3175">
            <a:solidFill>
              <a:schemeClr val="tx1"/>
            </a:solidFill>
            <a:prstDash val="dash"/>
            <a:headEnd type="none" w="med" len="med"/>
            <a:tailEnd type="none" w="med" len="med"/>
          </a:ln>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solidFill>
            </a:endParaRPr>
          </a:p>
        </p:txBody>
      </p:sp>
      <p:pic>
        <p:nvPicPr>
          <p:cNvPr id="7" name="Picture 14" descr="C:\Program Files\Microsoft Resource DVD Artwork\DVD_ART\Artwork_Imagery\HARDWARE_IMAGERY\Illustration - Misc Hardware\XML Icons\Database blue.png"/>
          <p:cNvPicPr>
            <a:picLocks noChangeAspect="1" noChangeArrowheads="1"/>
          </p:cNvPicPr>
          <p:nvPr/>
        </p:nvPicPr>
        <p:blipFill>
          <a:blip r:embed="rId3" cstate="print"/>
          <a:srcRect/>
          <a:stretch>
            <a:fillRect/>
          </a:stretch>
        </p:blipFill>
        <p:spPr bwMode="auto">
          <a:xfrm>
            <a:off x="10479869" y="2717011"/>
            <a:ext cx="674430" cy="609600"/>
          </a:xfrm>
          <a:prstGeom prst="rect">
            <a:avLst/>
          </a:prstGeom>
          <a:noFill/>
        </p:spPr>
      </p:pic>
      <p:sp>
        <p:nvSpPr>
          <p:cNvPr id="36" name="TextBox 35"/>
          <p:cNvSpPr txBox="1"/>
          <p:nvPr/>
        </p:nvSpPr>
        <p:spPr>
          <a:xfrm>
            <a:off x="10000561" y="1799530"/>
            <a:ext cx="2133044" cy="400110"/>
          </a:xfrm>
          <a:prstGeom prst="rect">
            <a:avLst/>
          </a:prstGeom>
          <a:noFill/>
        </p:spPr>
        <p:txBody>
          <a:bodyPr wrap="square" rtlCol="0">
            <a:spAutoFit/>
          </a:bodyPr>
          <a:lstStyle/>
          <a:p>
            <a:pPr algn="ctr"/>
            <a:r>
              <a:rPr lang="en-US" sz="2000" dirty="0" smtClean="0"/>
              <a:t>Active Directory</a:t>
            </a:r>
            <a:endParaRPr lang="en-US" sz="2000" dirty="0"/>
          </a:p>
        </p:txBody>
      </p:sp>
      <p:pic>
        <p:nvPicPr>
          <p:cNvPr id="9" name="Picture 8" descr="C:\Program Files\Microsoft Resource DVD Artwork\DVD_ART\Artwork_Imagery\HARDWARE_IMAGERY\Illustration - Misc Hardware\XML Icons\Database blue.png"/>
          <p:cNvPicPr>
            <a:picLocks noChangeAspect="1" noChangeArrowheads="1"/>
          </p:cNvPicPr>
          <p:nvPr/>
        </p:nvPicPr>
        <p:blipFill>
          <a:blip r:embed="rId3" cstate="print"/>
          <a:srcRect/>
          <a:stretch>
            <a:fillRect/>
          </a:stretch>
        </p:blipFill>
        <p:spPr bwMode="auto">
          <a:xfrm>
            <a:off x="10683016" y="2869411"/>
            <a:ext cx="674430" cy="609600"/>
          </a:xfrm>
          <a:prstGeom prst="rect">
            <a:avLst/>
          </a:prstGeom>
          <a:noFill/>
        </p:spPr>
      </p:pic>
      <p:sp>
        <p:nvSpPr>
          <p:cNvPr id="10" name="TextBox 9"/>
          <p:cNvSpPr txBox="1"/>
          <p:nvPr/>
        </p:nvSpPr>
        <p:spPr>
          <a:xfrm>
            <a:off x="10073575" y="3707611"/>
            <a:ext cx="1828324" cy="707886"/>
          </a:xfrm>
          <a:prstGeom prst="rect">
            <a:avLst/>
          </a:prstGeom>
          <a:noFill/>
        </p:spPr>
        <p:txBody>
          <a:bodyPr wrap="square" rtlCol="0">
            <a:spAutoFit/>
          </a:bodyPr>
          <a:lstStyle/>
          <a:p>
            <a:pPr algn="ctr"/>
            <a:r>
              <a:rPr lang="en-US" sz="2000" dirty="0" smtClean="0"/>
              <a:t>Configuration SQL Cluster</a:t>
            </a:r>
            <a:endParaRPr lang="en-US" sz="2000" dirty="0"/>
          </a:p>
        </p:txBody>
      </p:sp>
      <p:sp>
        <p:nvSpPr>
          <p:cNvPr id="11" name="Rounded Rectangle 10"/>
          <p:cNvSpPr/>
          <p:nvPr/>
        </p:nvSpPr>
        <p:spPr bwMode="auto">
          <a:xfrm>
            <a:off x="7776760" y="1267713"/>
            <a:ext cx="1726750" cy="3810000"/>
          </a:xfrm>
          <a:prstGeom prst="roundRect">
            <a:avLst/>
          </a:prstGeom>
          <a:noFill/>
          <a:ln w="3175">
            <a:solidFill>
              <a:schemeClr val="bg1"/>
            </a:solidFill>
            <a:prstDash val="dash"/>
            <a:headEnd type="none" w="med" len="med"/>
            <a:tailEnd type="none" w="med" len="med"/>
          </a:ln>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solidFill>
            </a:endParaRPr>
          </a:p>
        </p:txBody>
      </p:sp>
      <p:sp>
        <p:nvSpPr>
          <p:cNvPr id="15" name="Rounded Rectangle 14"/>
          <p:cNvSpPr/>
          <p:nvPr/>
        </p:nvSpPr>
        <p:spPr bwMode="auto">
          <a:xfrm>
            <a:off x="2904398" y="1987335"/>
            <a:ext cx="2539339" cy="2514600"/>
          </a:xfrm>
          <a:prstGeom prst="roundRect">
            <a:avLst/>
          </a:prstGeom>
          <a:noFill/>
          <a:ln w="3175">
            <a:solidFill>
              <a:schemeClr val="bg1"/>
            </a:solidFill>
            <a:prstDash val="dash"/>
            <a:headEnd type="none" w="med" len="med"/>
            <a:tailEnd type="none" w="med" len="med"/>
          </a:ln>
          <a:scene3d>
            <a:camera prst="orthographicFront" fov="0">
              <a:rot lat="0" lon="0" rev="0"/>
            </a:camera>
            <a:lightRig rig="contrasting" dir="t">
              <a:rot lat="0" lon="0" rev="12000000"/>
            </a:lightRig>
          </a:scene3d>
          <a:sp3d prstMaterial="powder"/>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chemeClr val="tx1"/>
              </a:solidFill>
            </a:endParaRPr>
          </a:p>
        </p:txBody>
      </p:sp>
      <p:cxnSp>
        <p:nvCxnSpPr>
          <p:cNvPr id="18" name="Straight Arrow Connector 17"/>
          <p:cNvCxnSpPr>
            <a:endCxn id="39" idx="1"/>
          </p:cNvCxnSpPr>
          <p:nvPr/>
        </p:nvCxnSpPr>
        <p:spPr>
          <a:xfrm>
            <a:off x="6788989" y="3114571"/>
            <a:ext cx="1426368" cy="0"/>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37" idx="1"/>
          </p:cNvCxnSpPr>
          <p:nvPr/>
        </p:nvCxnSpPr>
        <p:spPr>
          <a:xfrm flipV="1">
            <a:off x="6788989" y="1975540"/>
            <a:ext cx="1426368" cy="983354"/>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38" idx="1"/>
          </p:cNvCxnSpPr>
          <p:nvPr/>
        </p:nvCxnSpPr>
        <p:spPr>
          <a:xfrm>
            <a:off x="6788989" y="3244635"/>
            <a:ext cx="1426368" cy="1008278"/>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29260" y="1908483"/>
            <a:ext cx="2174250" cy="707886"/>
          </a:xfrm>
          <a:prstGeom prst="rect">
            <a:avLst/>
          </a:prstGeom>
          <a:noFill/>
        </p:spPr>
        <p:txBody>
          <a:bodyPr wrap="square" rtlCol="0">
            <a:spAutoFit/>
          </a:bodyPr>
          <a:lstStyle/>
          <a:p>
            <a:pPr algn="ctr"/>
            <a:r>
              <a:rPr lang="en-US" sz="2000" dirty="0" smtClean="0"/>
              <a:t>Firewall &amp;</a:t>
            </a:r>
          </a:p>
          <a:p>
            <a:pPr algn="ctr"/>
            <a:r>
              <a:rPr lang="en-US" sz="2000" dirty="0" smtClean="0"/>
              <a:t>Load Balancer</a:t>
            </a:r>
            <a:endParaRPr lang="en-US" sz="2000" dirty="0"/>
          </a:p>
        </p:txBody>
      </p:sp>
      <p:cxnSp>
        <p:nvCxnSpPr>
          <p:cNvPr id="23" name="Straight Arrow Connector 22"/>
          <p:cNvCxnSpPr>
            <a:stCxn id="39" idx="3"/>
            <a:endCxn id="6" idx="1"/>
          </p:cNvCxnSpPr>
          <p:nvPr/>
        </p:nvCxnSpPr>
        <p:spPr>
          <a:xfrm flipV="1">
            <a:off x="9152795" y="3098011"/>
            <a:ext cx="1022354" cy="16560"/>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37" idx="3"/>
          </p:cNvCxnSpPr>
          <p:nvPr/>
        </p:nvCxnSpPr>
        <p:spPr>
          <a:xfrm>
            <a:off x="9152795" y="1975540"/>
            <a:ext cx="1022353" cy="983354"/>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8" idx="3"/>
          </p:cNvCxnSpPr>
          <p:nvPr/>
        </p:nvCxnSpPr>
        <p:spPr>
          <a:xfrm flipV="1">
            <a:off x="9152795" y="3244635"/>
            <a:ext cx="1022354" cy="1008278"/>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61" idx="1"/>
          </p:cNvCxnSpPr>
          <p:nvPr/>
        </p:nvCxnSpPr>
        <p:spPr>
          <a:xfrm flipV="1">
            <a:off x="2389517" y="2644675"/>
            <a:ext cx="1315832" cy="377136"/>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64" idx="1"/>
          </p:cNvCxnSpPr>
          <p:nvPr/>
        </p:nvCxnSpPr>
        <p:spPr>
          <a:xfrm>
            <a:off x="2389517" y="3244635"/>
            <a:ext cx="1315832" cy="510019"/>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904398" y="1245079"/>
            <a:ext cx="2539339" cy="707886"/>
          </a:xfrm>
          <a:prstGeom prst="rect">
            <a:avLst/>
          </a:prstGeom>
          <a:noFill/>
        </p:spPr>
        <p:txBody>
          <a:bodyPr wrap="square" rtlCol="0">
            <a:spAutoFit/>
          </a:bodyPr>
          <a:lstStyle/>
          <a:p>
            <a:pPr algn="ctr"/>
            <a:r>
              <a:rPr lang="en-US" sz="2000" dirty="0" smtClean="0"/>
              <a:t>Perimeter Network </a:t>
            </a:r>
          </a:p>
          <a:p>
            <a:pPr algn="ctr"/>
            <a:r>
              <a:rPr lang="en-US" sz="2000" dirty="0" smtClean="0"/>
              <a:t>ADFS Proxy Farm</a:t>
            </a:r>
            <a:endParaRPr lang="en-US" sz="2000" dirty="0"/>
          </a:p>
        </p:txBody>
      </p:sp>
      <p:sp>
        <p:nvSpPr>
          <p:cNvPr id="32" name="TextBox 31"/>
          <p:cNvSpPr txBox="1"/>
          <p:nvPr/>
        </p:nvSpPr>
        <p:spPr>
          <a:xfrm>
            <a:off x="1146240" y="1908483"/>
            <a:ext cx="1991228" cy="707886"/>
          </a:xfrm>
          <a:prstGeom prst="rect">
            <a:avLst/>
          </a:prstGeom>
          <a:noFill/>
        </p:spPr>
        <p:txBody>
          <a:bodyPr wrap="square" rtlCol="0">
            <a:spAutoFit/>
          </a:bodyPr>
          <a:lstStyle/>
          <a:p>
            <a:pPr algn="ctr"/>
            <a:r>
              <a:rPr lang="en-US" sz="2000" dirty="0" smtClean="0"/>
              <a:t>Firewall &amp;</a:t>
            </a:r>
            <a:br>
              <a:rPr lang="en-US" sz="2000" dirty="0" smtClean="0"/>
            </a:br>
            <a:r>
              <a:rPr lang="en-US" sz="2000" dirty="0" smtClean="0"/>
              <a:t>Load Balancer</a:t>
            </a:r>
            <a:endParaRPr lang="en-US" sz="2000" dirty="0"/>
          </a:p>
        </p:txBody>
      </p:sp>
      <p:cxnSp>
        <p:nvCxnSpPr>
          <p:cNvPr id="33" name="Straight Arrow Connector 32"/>
          <p:cNvCxnSpPr>
            <a:stCxn id="61" idx="3"/>
          </p:cNvCxnSpPr>
          <p:nvPr/>
        </p:nvCxnSpPr>
        <p:spPr>
          <a:xfrm>
            <a:off x="4642787" y="2644675"/>
            <a:ext cx="1594111" cy="377135"/>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4" idx="3"/>
          </p:cNvCxnSpPr>
          <p:nvPr/>
        </p:nvCxnSpPr>
        <p:spPr>
          <a:xfrm flipV="1">
            <a:off x="4642787" y="3106291"/>
            <a:ext cx="1594111" cy="648363"/>
          </a:xfrm>
          <a:prstGeom prst="straightConnector1">
            <a:avLst/>
          </a:prstGeom>
          <a:ln w="285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3846374637"/>
              </p:ext>
            </p:extLst>
          </p:nvPr>
        </p:nvGraphicFramePr>
        <p:xfrm>
          <a:off x="8215357" y="1438171"/>
          <a:ext cx="937438" cy="1074738"/>
        </p:xfrm>
        <a:graphic>
          <a:graphicData uri="http://schemas.openxmlformats.org/presentationml/2006/ole">
            <mc:AlternateContent xmlns:mc="http://schemas.openxmlformats.org/markup-compatibility/2006">
              <mc:Choice xmlns:v="urn:schemas-microsoft-com:vml" Requires="v">
                <p:oleObj spid="_x0000_s22610" name="Visio" r:id="rId4" imgW="681228" imgH="955548" progId="Visio.Drawing.11">
                  <p:embed/>
                </p:oleObj>
              </mc:Choice>
              <mc:Fallback>
                <p:oleObj name="Visio" r:id="rId4"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57" y="1438171"/>
                        <a:ext cx="9374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4005578752"/>
              </p:ext>
            </p:extLst>
          </p:nvPr>
        </p:nvGraphicFramePr>
        <p:xfrm>
          <a:off x="8215357" y="3715544"/>
          <a:ext cx="937438" cy="1074738"/>
        </p:xfrm>
        <a:graphic>
          <a:graphicData uri="http://schemas.openxmlformats.org/presentationml/2006/ole">
            <mc:AlternateContent xmlns:mc="http://schemas.openxmlformats.org/markup-compatibility/2006">
              <mc:Choice xmlns:v="urn:schemas-microsoft-com:vml" Requires="v">
                <p:oleObj spid="_x0000_s22611"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57" y="3715544"/>
                        <a:ext cx="9374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861954142"/>
              </p:ext>
            </p:extLst>
          </p:nvPr>
        </p:nvGraphicFramePr>
        <p:xfrm>
          <a:off x="8215357" y="2577202"/>
          <a:ext cx="937438" cy="1074738"/>
        </p:xfrm>
        <a:graphic>
          <a:graphicData uri="http://schemas.openxmlformats.org/presentationml/2006/ole">
            <mc:AlternateContent xmlns:mc="http://schemas.openxmlformats.org/markup-compatibility/2006">
              <mc:Choice xmlns:v="urn:schemas-microsoft-com:vml" Requires="v">
                <p:oleObj spid="_x0000_s22612"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57" y="2577202"/>
                        <a:ext cx="9374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49113870"/>
              </p:ext>
            </p:extLst>
          </p:nvPr>
        </p:nvGraphicFramePr>
        <p:xfrm>
          <a:off x="3705349" y="2107306"/>
          <a:ext cx="937438" cy="1074738"/>
        </p:xfrm>
        <a:graphic>
          <a:graphicData uri="http://schemas.openxmlformats.org/presentationml/2006/ole">
            <mc:AlternateContent xmlns:mc="http://schemas.openxmlformats.org/markup-compatibility/2006">
              <mc:Choice xmlns:v="urn:schemas-microsoft-com:vml" Requires="v">
                <p:oleObj spid="_x0000_s22613"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349" y="2107306"/>
                        <a:ext cx="9374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1059304982"/>
              </p:ext>
            </p:extLst>
          </p:nvPr>
        </p:nvGraphicFramePr>
        <p:xfrm>
          <a:off x="3705349" y="3217285"/>
          <a:ext cx="937438" cy="1074738"/>
        </p:xfrm>
        <a:graphic>
          <a:graphicData uri="http://schemas.openxmlformats.org/presentationml/2006/ole">
            <mc:AlternateContent xmlns:mc="http://schemas.openxmlformats.org/markup-compatibility/2006">
              <mc:Choice xmlns:v="urn:schemas-microsoft-com:vml" Requires="v">
                <p:oleObj spid="_x0000_s22614" name="Visio" r:id="rId9" imgW="681228" imgH="955548" progId="Visio.Drawing.11">
                  <p:embed/>
                </p:oleObj>
              </mc:Choice>
              <mc:Fallback>
                <p:oleObj name="Visio" r:id="rId9" imgW="681228" imgH="955548"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349" y="3217285"/>
                        <a:ext cx="937438"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5" name="Isosceles Triangle 84"/>
          <p:cNvSpPr/>
          <p:nvPr/>
        </p:nvSpPr>
        <p:spPr>
          <a:xfrm>
            <a:off x="10362096" y="908631"/>
            <a:ext cx="1437362" cy="713169"/>
          </a:xfrm>
          <a:prstGeom prst="triangl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2000">
              <a:solidFill>
                <a:schemeClr val="tx1"/>
              </a:solidFill>
            </a:endParaRPr>
          </a:p>
        </p:txBody>
      </p:sp>
      <p:sp>
        <p:nvSpPr>
          <p:cNvPr id="35" name="Cloud 34"/>
          <p:cNvSpPr/>
          <p:nvPr/>
        </p:nvSpPr>
        <p:spPr>
          <a:xfrm>
            <a:off x="79964" y="2760680"/>
            <a:ext cx="1776971" cy="880994"/>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smtClean="0">
                <a:solidFill>
                  <a:schemeClr val="tx1"/>
                </a:solidFill>
                <a:effectLst/>
              </a:rPr>
              <a:t>Internet</a:t>
            </a:r>
            <a:endParaRPr lang="en-GB" sz="2000" dirty="0">
              <a:solidFill>
                <a:schemeClr val="tx1"/>
              </a:solidFill>
              <a:effectLst/>
            </a:endParaRPr>
          </a:p>
        </p:txBody>
      </p:sp>
      <p:sp>
        <p:nvSpPr>
          <p:cNvPr id="40" name="TextBox 39"/>
          <p:cNvSpPr txBox="1"/>
          <p:nvPr/>
        </p:nvSpPr>
        <p:spPr>
          <a:xfrm>
            <a:off x="7399312" y="239049"/>
            <a:ext cx="2376161" cy="1015663"/>
          </a:xfrm>
          <a:prstGeom prst="rect">
            <a:avLst/>
          </a:prstGeom>
          <a:noFill/>
        </p:spPr>
        <p:txBody>
          <a:bodyPr wrap="square" rtlCol="0">
            <a:spAutoFit/>
          </a:bodyPr>
          <a:lstStyle/>
          <a:p>
            <a:pPr algn="ctr"/>
            <a:r>
              <a:rPr lang="en-US" sz="2000" dirty="0" smtClean="0"/>
              <a:t>Intranet </a:t>
            </a:r>
            <a:br>
              <a:rPr lang="en-US" sz="2000" dirty="0" smtClean="0"/>
            </a:br>
            <a:r>
              <a:rPr lang="en-US" sz="2000" dirty="0" smtClean="0"/>
              <a:t>ADFS Federation</a:t>
            </a:r>
            <a:br>
              <a:rPr lang="en-US" sz="2000" dirty="0" smtClean="0"/>
            </a:br>
            <a:r>
              <a:rPr lang="en-US" sz="2000" dirty="0" smtClean="0"/>
              <a:t>Farm</a:t>
            </a:r>
            <a:endParaRPr lang="en-US" sz="2000" dirty="0"/>
          </a:p>
        </p:txBody>
      </p:sp>
      <p:sp>
        <p:nvSpPr>
          <p:cNvPr id="2" name="Rectangle 1"/>
          <p:cNvSpPr/>
          <p:nvPr/>
        </p:nvSpPr>
        <p:spPr bwMode="auto">
          <a:xfrm>
            <a:off x="2141854" y="2668128"/>
            <a:ext cx="176841" cy="810883"/>
          </a:xfrm>
          <a:prstGeom prst="rect">
            <a:avLst/>
          </a:prstGeom>
          <a:solidFill>
            <a:schemeClr val="tx2">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41" name="Rectangle 40"/>
          <p:cNvSpPr/>
          <p:nvPr/>
        </p:nvSpPr>
        <p:spPr bwMode="auto">
          <a:xfrm>
            <a:off x="1980208" y="2668128"/>
            <a:ext cx="161646" cy="810883"/>
          </a:xfrm>
          <a:prstGeom prst="rect">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42" name="Rectangle 41"/>
          <p:cNvSpPr/>
          <p:nvPr/>
        </p:nvSpPr>
        <p:spPr bwMode="auto">
          <a:xfrm>
            <a:off x="6480941" y="2616369"/>
            <a:ext cx="176841" cy="810883"/>
          </a:xfrm>
          <a:prstGeom prst="rect">
            <a:avLst/>
          </a:prstGeom>
          <a:solidFill>
            <a:schemeClr val="tx2">
              <a:lumMod val="60000"/>
              <a:lumOff val="40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43" name="Rectangle 42"/>
          <p:cNvSpPr/>
          <p:nvPr/>
        </p:nvSpPr>
        <p:spPr bwMode="auto">
          <a:xfrm>
            <a:off x="6319295" y="2616369"/>
            <a:ext cx="161646" cy="810883"/>
          </a:xfrm>
          <a:prstGeom prst="rect">
            <a:avLst/>
          </a:prstGeom>
          <a:solidFill>
            <a:srgbClr val="FF0000"/>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46" name="TextBox 45"/>
          <p:cNvSpPr txBox="1"/>
          <p:nvPr/>
        </p:nvSpPr>
        <p:spPr>
          <a:xfrm>
            <a:off x="-14571" y="5976992"/>
            <a:ext cx="1991228" cy="400110"/>
          </a:xfrm>
          <a:prstGeom prst="rect">
            <a:avLst/>
          </a:prstGeom>
          <a:noFill/>
        </p:spPr>
        <p:txBody>
          <a:bodyPr wrap="square" rtlCol="0">
            <a:spAutoFit/>
          </a:bodyPr>
          <a:lstStyle/>
          <a:p>
            <a:r>
              <a:rPr lang="en-US" sz="2000" dirty="0" smtClean="0"/>
              <a:t>Remote user</a:t>
            </a:r>
            <a:endParaRPr lang="en-US" sz="2000" dirty="0"/>
          </a:p>
        </p:txBody>
      </p:sp>
      <p:sp>
        <p:nvSpPr>
          <p:cNvPr id="47" name="TextBox 46"/>
          <p:cNvSpPr txBox="1"/>
          <p:nvPr/>
        </p:nvSpPr>
        <p:spPr>
          <a:xfrm>
            <a:off x="3882483" y="5976992"/>
            <a:ext cx="1991228" cy="400110"/>
          </a:xfrm>
          <a:prstGeom prst="rect">
            <a:avLst/>
          </a:prstGeom>
          <a:noFill/>
        </p:spPr>
        <p:txBody>
          <a:bodyPr wrap="square" rtlCol="0">
            <a:spAutoFit/>
          </a:bodyPr>
          <a:lstStyle/>
          <a:p>
            <a:pPr algn="ctr"/>
            <a:r>
              <a:rPr lang="en-US" sz="2000" dirty="0" err="1" smtClean="0"/>
              <a:t>CorpNet</a:t>
            </a:r>
            <a:r>
              <a:rPr lang="en-US" sz="2000" dirty="0" smtClean="0"/>
              <a:t> users</a:t>
            </a:r>
            <a:endParaRPr lang="en-US" sz="2000" dirty="0"/>
          </a:p>
        </p:txBody>
      </p:sp>
      <p:sp>
        <p:nvSpPr>
          <p:cNvPr id="48" name="Right Arrow 47"/>
          <p:cNvSpPr/>
          <p:nvPr/>
        </p:nvSpPr>
        <p:spPr bwMode="auto">
          <a:xfrm rot="18073385">
            <a:off x="360417" y="4139557"/>
            <a:ext cx="1840210" cy="309489"/>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sp>
        <p:nvSpPr>
          <p:cNvPr id="49" name="TextBox 48"/>
          <p:cNvSpPr txBox="1"/>
          <p:nvPr/>
        </p:nvSpPr>
        <p:spPr>
          <a:xfrm>
            <a:off x="1169415" y="5309146"/>
            <a:ext cx="1991228" cy="707886"/>
          </a:xfrm>
          <a:prstGeom prst="rect">
            <a:avLst/>
          </a:prstGeom>
          <a:noFill/>
        </p:spPr>
        <p:txBody>
          <a:bodyPr wrap="square" rtlCol="0">
            <a:spAutoFit/>
          </a:bodyPr>
          <a:lstStyle/>
          <a:p>
            <a:pPr algn="ctr"/>
            <a:r>
              <a:rPr lang="en-US" sz="2000" dirty="0" smtClean="0"/>
              <a:t>Forms Authentication</a:t>
            </a:r>
            <a:endParaRPr lang="en-US" sz="2000" dirty="0"/>
          </a:p>
        </p:txBody>
      </p:sp>
      <p:sp>
        <p:nvSpPr>
          <p:cNvPr id="51" name="TextBox 50"/>
          <p:cNvSpPr txBox="1"/>
          <p:nvPr/>
        </p:nvSpPr>
        <p:spPr>
          <a:xfrm>
            <a:off x="5565731" y="5411437"/>
            <a:ext cx="3021661" cy="615553"/>
          </a:xfrm>
          <a:prstGeom prst="rect">
            <a:avLst/>
          </a:prstGeom>
          <a:noFill/>
        </p:spPr>
        <p:txBody>
          <a:bodyPr wrap="none" lIns="0" tIns="0" rIns="0" bIns="0" rtlCol="0">
            <a:spAutoFit/>
          </a:bodyPr>
          <a:lstStyle/>
          <a:p>
            <a:pPr algn="ctr"/>
            <a:r>
              <a:rPr lang="en-GB" sz="2000" dirty="0" smtClean="0">
                <a:gradFill>
                  <a:gsLst>
                    <a:gs pos="0">
                      <a:schemeClr val="tx1"/>
                    </a:gs>
                    <a:gs pos="86000">
                      <a:schemeClr val="tx1"/>
                    </a:gs>
                  </a:gsLst>
                  <a:lin ang="5400000" scaled="0"/>
                </a:gradFill>
              </a:rPr>
              <a:t>Windows authentication </a:t>
            </a:r>
            <a:br>
              <a:rPr lang="en-GB" sz="2000" dirty="0" smtClean="0">
                <a:gradFill>
                  <a:gsLst>
                    <a:gs pos="0">
                      <a:schemeClr val="tx1"/>
                    </a:gs>
                    <a:gs pos="86000">
                      <a:schemeClr val="tx1"/>
                    </a:gs>
                  </a:gsLst>
                  <a:lin ang="5400000" scaled="0"/>
                </a:gradFill>
              </a:rPr>
            </a:br>
            <a:r>
              <a:rPr lang="en-GB" sz="2000" dirty="0" smtClean="0">
                <a:gradFill>
                  <a:gsLst>
                    <a:gs pos="0">
                      <a:schemeClr val="tx1"/>
                    </a:gs>
                    <a:gs pos="86000">
                      <a:schemeClr val="tx1"/>
                    </a:gs>
                  </a:gsLst>
                  <a:lin ang="5400000" scaled="0"/>
                </a:gradFill>
              </a:rPr>
              <a:t>(Automatic logon possible)</a:t>
            </a:r>
          </a:p>
        </p:txBody>
      </p:sp>
      <p:pic>
        <p:nvPicPr>
          <p:cNvPr id="44" name="Picture 43" descr="laptop"/>
          <p:cNvPicPr>
            <a:picLocks noChangeAspect="1" noChangeArrowheads="1"/>
          </p:cNvPicPr>
          <p:nvPr/>
        </p:nvPicPr>
        <p:blipFill>
          <a:blip r:embed="rId10" cstate="print"/>
          <a:srcRect/>
          <a:stretch>
            <a:fillRect/>
          </a:stretch>
        </p:blipFill>
        <p:spPr bwMode="auto">
          <a:xfrm>
            <a:off x="97982" y="4971353"/>
            <a:ext cx="1182540" cy="651787"/>
          </a:xfrm>
          <a:prstGeom prst="rect">
            <a:avLst/>
          </a:prstGeom>
          <a:noFill/>
          <a:ln w="9525">
            <a:noFill/>
            <a:miter lim="800000"/>
            <a:headEnd/>
            <a:tailEnd/>
          </a:ln>
        </p:spPr>
      </p:pic>
      <p:sp>
        <p:nvSpPr>
          <p:cNvPr id="52" name="Right Arrow 51"/>
          <p:cNvSpPr/>
          <p:nvPr/>
        </p:nvSpPr>
        <p:spPr bwMode="auto">
          <a:xfrm rot="18073385">
            <a:off x="4707507" y="4139557"/>
            <a:ext cx="1840210" cy="309489"/>
          </a:xfrm>
          <a:prstGeom prs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200" dirty="0" smtClean="0">
              <a:solidFill>
                <a:schemeClr val="tx1">
                  <a:alpha val="99000"/>
                </a:schemeClr>
              </a:solidFill>
            </a:endParaRPr>
          </a:p>
        </p:txBody>
      </p:sp>
      <p:pic>
        <p:nvPicPr>
          <p:cNvPr id="53" name="Picture 52" descr="laptop"/>
          <p:cNvPicPr>
            <a:picLocks noChangeAspect="1" noChangeArrowheads="1"/>
          </p:cNvPicPr>
          <p:nvPr/>
        </p:nvPicPr>
        <p:blipFill>
          <a:blip r:embed="rId10" cstate="print"/>
          <a:srcRect/>
          <a:stretch>
            <a:fillRect/>
          </a:stretch>
        </p:blipFill>
        <p:spPr bwMode="auto">
          <a:xfrm>
            <a:off x="4445072" y="4971353"/>
            <a:ext cx="1182540" cy="651787"/>
          </a:xfrm>
          <a:prstGeom prst="rect">
            <a:avLst/>
          </a:prstGeom>
          <a:noFill/>
          <a:ln w="9525">
            <a:noFill/>
            <a:miter lim="800000"/>
            <a:headEnd/>
            <a:tailEnd/>
          </a:ln>
        </p:spPr>
      </p:pic>
    </p:spTree>
    <p:extLst>
      <p:ext uri="{BB962C8B-B14F-4D97-AF65-F5344CB8AC3E}">
        <p14:creationId xmlns:p14="http://schemas.microsoft.com/office/powerpoint/2010/main" val="3994897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ADFS Configuration Database</a:t>
            </a:r>
            <a:endParaRPr lang="en-GB" dirty="0"/>
          </a:p>
        </p:txBody>
      </p:sp>
      <p:sp>
        <p:nvSpPr>
          <p:cNvPr id="3" name="Text Placeholder 2"/>
          <p:cNvSpPr>
            <a:spLocks noGrp="1"/>
          </p:cNvSpPr>
          <p:nvPr>
            <p:ph type="body" sz="quarter" idx="10"/>
          </p:nvPr>
        </p:nvSpPr>
        <p:spPr>
          <a:xfrm>
            <a:off x="519112" y="1447799"/>
            <a:ext cx="11149013" cy="4985980"/>
          </a:xfrm>
        </p:spPr>
        <p:txBody>
          <a:bodyPr/>
          <a:lstStyle/>
          <a:p>
            <a:r>
              <a:rPr lang="en-GB" dirty="0" smtClean="0"/>
              <a:t>The first server in the farm is referred to as the primary federation server</a:t>
            </a:r>
          </a:p>
          <a:p>
            <a:pPr lvl="1"/>
            <a:r>
              <a:rPr lang="en-GB" dirty="0" smtClean="0"/>
              <a:t>Has read/write access to the configuration database</a:t>
            </a:r>
          </a:p>
          <a:p>
            <a:r>
              <a:rPr lang="en-GB" dirty="0" smtClean="0"/>
              <a:t>Subsequent servers added to the farm are called secondary federation servers</a:t>
            </a:r>
          </a:p>
          <a:p>
            <a:r>
              <a:rPr lang="en-GB" dirty="0" smtClean="0"/>
              <a:t>Two options for the database</a:t>
            </a:r>
          </a:p>
          <a:p>
            <a:pPr lvl="1"/>
            <a:r>
              <a:rPr lang="en-GB" dirty="0" smtClean="0"/>
              <a:t>Windows Internal Database (WID)</a:t>
            </a:r>
          </a:p>
          <a:p>
            <a:pPr lvl="2"/>
            <a:r>
              <a:rPr lang="en-GB" dirty="0" smtClean="0"/>
              <a:t>Replicated to all farm members </a:t>
            </a:r>
          </a:p>
          <a:p>
            <a:pPr lvl="3"/>
            <a:r>
              <a:rPr lang="en-GB" dirty="0" smtClean="0"/>
              <a:t>Maximum of five farm members</a:t>
            </a:r>
          </a:p>
          <a:p>
            <a:pPr lvl="1"/>
            <a:r>
              <a:rPr lang="en-GB" dirty="0" smtClean="0"/>
              <a:t>SQL, configured via script</a:t>
            </a:r>
          </a:p>
          <a:p>
            <a:pPr lvl="2"/>
            <a:r>
              <a:rPr lang="en-GB" dirty="0"/>
              <a:t>A</a:t>
            </a:r>
            <a:r>
              <a:rPr lang="en-GB" dirty="0" smtClean="0"/>
              <a:t>dd appropriate SQL redundancy to avoid a single-point </a:t>
            </a:r>
            <a:r>
              <a:rPr lang="en-GB" dirty="0"/>
              <a:t>of failure </a:t>
            </a:r>
            <a:endParaRPr lang="en-GB" dirty="0" smtClean="0"/>
          </a:p>
        </p:txBody>
      </p:sp>
    </p:spTree>
    <p:extLst>
      <p:ext uri="{BB962C8B-B14F-4D97-AF65-F5344CB8AC3E}">
        <p14:creationId xmlns:p14="http://schemas.microsoft.com/office/powerpoint/2010/main" val="125664532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openxmlformats.org/package/2006/metadata/core-properties"/>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microsoft.com/office/2006/metadata/properties"/>
    <ds:schemaRef ds:uri="8b529f77-48ab-4581-b468-93f09345b8aa"/>
    <ds:schemaRef ds:uri="2295e2e7-0eeb-498e-8716-217bb2ee6ee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273</TotalTime>
  <Words>2455</Words>
  <Application>Microsoft Office PowerPoint</Application>
  <PresentationFormat>Custom</PresentationFormat>
  <Paragraphs>344</Paragraphs>
  <Slides>35</Slides>
  <Notes>12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39" baseType="lpstr">
      <vt:lpstr>TENA11_BreakoutSession_Template_16x9_Final_05132011</vt:lpstr>
      <vt:lpstr>1_White with Consolas font for code slides</vt:lpstr>
      <vt:lpstr>TENA11_BreakoutSession_Template_16x9_Final (2)</vt:lpstr>
      <vt:lpstr>Visio</vt:lpstr>
      <vt:lpstr>Active Directory Federation Services, Part 2:  Building Federated Identity Solutions</vt:lpstr>
      <vt:lpstr>Agenda</vt:lpstr>
      <vt:lpstr>Trusting A Partner</vt:lpstr>
      <vt:lpstr>Claims Flow</vt:lpstr>
      <vt:lpstr>Trusting a partner </vt:lpstr>
      <vt:lpstr>ADFS Availability</vt:lpstr>
      <vt:lpstr>A Farm is a Must</vt:lpstr>
      <vt:lpstr>Deploymenting a Farm</vt:lpstr>
      <vt:lpstr>ADFS Configuration Database</vt:lpstr>
      <vt:lpstr>ADFS Proxy Requirements</vt:lpstr>
      <vt:lpstr>Adding Forefront Unified Access Gateway</vt:lpstr>
      <vt:lpstr>Forefront Unified Access Gateway</vt:lpstr>
      <vt:lpstr>UAG Architecture</vt:lpstr>
      <vt:lpstr>UAG Trunks</vt:lpstr>
      <vt:lpstr>Creating a Trunk for ADFS v 2.0 </vt:lpstr>
      <vt:lpstr>Configuring the ADFS Server</vt:lpstr>
      <vt:lpstr>Setting up an ADFS trunk</vt:lpstr>
      <vt:lpstr>Man-in-the-Middle</vt:lpstr>
      <vt:lpstr>Adding Claims Aware Applications</vt:lpstr>
      <vt:lpstr>Adding a claims aware application</vt:lpstr>
      <vt:lpstr>None Claims Aware Applications</vt:lpstr>
      <vt:lpstr>Kerberos Constrained Delegation (KCD)</vt:lpstr>
      <vt:lpstr>AD UAG Server Object</vt:lpstr>
      <vt:lpstr>Adding a Kerberos Application</vt:lpstr>
      <vt:lpstr>Adding a Kerberos application</vt:lpstr>
      <vt:lpstr>Get Your Certificates Right</vt:lpstr>
      <vt:lpstr>What Next?</vt:lpstr>
      <vt:lpstr>More on ADFS and Federation</vt:lpstr>
      <vt:lpstr>Consulting Services on Request</vt:lpstr>
      <vt:lpstr>Related Content</vt:lpstr>
      <vt:lpstr>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SIM403: Active Directory Federation Services, Part 2: Building Federated Identity Solutions</dc:title>
  <dc:subject>Microsoft TechEd North America 2011</dc:subject>
  <dc:creator>John Craddock</dc:creator>
  <dc:description>Template Design: Jordan Cayabyab
Formatter: Dana Kim-Wincapaw, Silver Fox Productions, Inc. 
Event Date: May 16-19, 2011
Event Location: Atlanta
Audience Type: Developers, IT Pros</dc:description>
  <cp:lastModifiedBy>Shows</cp:lastModifiedBy>
  <cp:revision>19</cp:revision>
  <cp:lastPrinted>2010-05-11T05:02:34Z</cp:lastPrinted>
  <dcterms:created xsi:type="dcterms:W3CDTF">2011-04-05T08:33:14Z</dcterms:created>
  <dcterms:modified xsi:type="dcterms:W3CDTF">2011-05-18T22:50:02Z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