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Lst>
  <p:notesMasterIdLst>
    <p:notesMasterId r:id="rId39"/>
  </p:notesMasterIdLst>
  <p:handoutMasterIdLst>
    <p:handoutMasterId r:id="rId40"/>
  </p:handoutMasterIdLst>
  <p:sldIdLst>
    <p:sldId id="322" r:id="rId6"/>
    <p:sldId id="336"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70" r:id="rId23"/>
    <p:sldId id="372" r:id="rId24"/>
    <p:sldId id="374" r:id="rId25"/>
    <p:sldId id="375" r:id="rId26"/>
    <p:sldId id="376" r:id="rId27"/>
    <p:sldId id="379" r:id="rId28"/>
    <p:sldId id="380" r:id="rId29"/>
    <p:sldId id="364" r:id="rId30"/>
    <p:sldId id="365" r:id="rId31"/>
    <p:sldId id="366" r:id="rId32"/>
    <p:sldId id="381" r:id="rId33"/>
    <p:sldId id="382" r:id="rId34"/>
    <p:sldId id="383" r:id="rId35"/>
    <p:sldId id="384" r:id="rId36"/>
    <p:sldId id="271" r:id="rId37"/>
    <p:sldId id="319" r:id="rId3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337" autoAdjust="0"/>
    <p:restoredTop sz="96163" autoAdjust="0"/>
  </p:normalViewPr>
  <p:slideViewPr>
    <p:cSldViewPr snapToGrid="0">
      <p:cViewPr varScale="1">
        <p:scale>
          <a:sx n="106" d="100"/>
          <a:sy n="106" d="100"/>
        </p:scale>
        <p:origin x="-798"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6FD37B-7353-4EC0-8DCD-182DB8E39C4D}" type="doc">
      <dgm:prSet loTypeId="urn:microsoft.com/office/officeart/2005/8/layout/cycle8" loCatId="cycle" qsTypeId="urn:microsoft.com/office/officeart/2005/8/quickstyle/simple1" qsCatId="simple" csTypeId="urn:microsoft.com/office/officeart/2005/8/colors/accent0_3" csCatId="mainScheme" phldr="1"/>
      <dgm:spPr/>
    </dgm:pt>
    <dgm:pt modelId="{800435E3-6DB8-478D-90D4-A348F0546A9A}">
      <dgm:prSet phldrT="[Text]" custT="1">
        <dgm:style>
          <a:lnRef idx="0">
            <a:schemeClr val="accent3"/>
          </a:lnRef>
          <a:fillRef idx="3">
            <a:schemeClr val="accent3"/>
          </a:fillRef>
          <a:effectRef idx="3">
            <a:schemeClr val="accent3"/>
          </a:effectRef>
          <a:fontRef idx="minor">
            <a:schemeClr val="lt1"/>
          </a:fontRef>
        </dgm:style>
      </dgm:prSet>
      <dgm:spPr>
        <a:gradFill rotWithShape="0">
          <a:gsLst>
            <a:gs pos="0">
              <a:schemeClr val="accent2">
                <a:lumMod val="75000"/>
              </a:schemeClr>
            </a:gs>
            <a:gs pos="80000">
              <a:schemeClr val="accent2"/>
            </a:gs>
            <a:gs pos="100000">
              <a:schemeClr val="accent2">
                <a:lumMod val="60000"/>
                <a:lumOff val="40000"/>
              </a:schemeClr>
            </a:gs>
          </a:gsLst>
          <a:lin ang="2700000" scaled="0"/>
        </a:gradFill>
      </dgm:spPr>
      <dgm:t>
        <a:bodyPr/>
        <a:lstStyle/>
        <a:p>
          <a:r>
            <a:rPr lang="en-US" sz="14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Service Management</a:t>
          </a:r>
          <a:endParaRPr lang="en-US" sz="1400" dirty="0">
            <a:solidFill>
              <a:schemeClr val="tx1"/>
            </a:solidFill>
            <a:effectLst>
              <a:outerShdw blurRad="38100" dist="38100" dir="2700000" algn="tl">
                <a:srgbClr val="000000">
                  <a:alpha val="43137"/>
                </a:srgbClr>
              </a:outerShdw>
            </a:effectLst>
          </a:endParaRPr>
        </a:p>
      </dgm:t>
    </dgm:pt>
    <dgm:pt modelId="{75801984-02A4-4AFE-8AAC-ED45BFDDC0BF}" type="parTrans" cxnId="{06A0774A-D906-4612-8633-E06AE5CB246B}">
      <dgm:prSet/>
      <dgm:spPr/>
      <dgm:t>
        <a:bodyPr/>
        <a:lstStyle/>
        <a:p>
          <a:endParaRPr lang="en-US"/>
        </a:p>
      </dgm:t>
    </dgm:pt>
    <dgm:pt modelId="{4DAB1BB4-1465-41BF-874E-FDEB68F3E053}" type="sibTrans" cxnId="{06A0774A-D906-4612-8633-E06AE5CB246B}">
      <dgm:prSet/>
      <dgm:spPr/>
      <dgm:t>
        <a:bodyPr/>
        <a:lstStyle/>
        <a:p>
          <a:endParaRPr lang="en-US"/>
        </a:p>
      </dgm:t>
    </dgm:pt>
    <dgm:pt modelId="{6488A305-0755-45A8-BF96-1945B9A0F1E5}">
      <dgm:prSet phldrT="[Text]" custT="1">
        <dgm:style>
          <a:lnRef idx="0">
            <a:schemeClr val="accent1"/>
          </a:lnRef>
          <a:fillRef idx="3">
            <a:schemeClr val="accent1"/>
          </a:fillRef>
          <a:effectRef idx="3">
            <a:schemeClr val="accent1"/>
          </a:effectRef>
          <a:fontRef idx="minor">
            <a:schemeClr val="lt1"/>
          </a:fontRef>
        </dgm:style>
      </dgm:prSet>
      <dgm:spPr>
        <a:gradFill rotWithShape="0">
          <a:gsLst>
            <a:gs pos="0">
              <a:schemeClr val="accent4">
                <a:shade val="51000"/>
                <a:satMod val="130000"/>
              </a:schemeClr>
            </a:gs>
            <a:gs pos="80000">
              <a:schemeClr val="accent4">
                <a:shade val="93000"/>
                <a:satMod val="130000"/>
                <a:alpha val="70000"/>
              </a:schemeClr>
            </a:gs>
            <a:gs pos="100000">
              <a:schemeClr val="accent4">
                <a:shade val="94000"/>
                <a:satMod val="135000"/>
                <a:alpha val="58000"/>
              </a:schemeClr>
            </a:gs>
          </a:gsLst>
          <a:lin ang="2700000" scaled="0"/>
        </a:gradFill>
      </dgm:spPr>
      <dgm:t>
        <a:bodyPr lIns="0" tIns="0" rIns="0" bIns="0"/>
        <a:lstStyle/>
        <a:p>
          <a:r>
            <a:rPr lang="en-US" sz="14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Configuration</a:t>
          </a:r>
          <a:r>
            <a:rPr lang="en-US" sz="1400" dirty="0" smtClean="0">
              <a:ln w="12700">
                <a:solidFill>
                  <a:schemeClr val="bg1">
                    <a:alpha val="0"/>
                  </a:schemeClr>
                </a:solidFill>
                <a:prstDash val="solid"/>
              </a:ln>
              <a:solidFill>
                <a:schemeClr val="bg1"/>
              </a:solidFill>
              <a:effectLst>
                <a:outerShdw blurRad="38100" dist="38100" dir="2700000" algn="tl">
                  <a:srgbClr val="000000">
                    <a:alpha val="43137"/>
                  </a:srgbClr>
                </a:outerShdw>
              </a:effectLst>
              <a:latin typeface="Arial" pitchFamily="34" charset="0"/>
            </a:rPr>
            <a:t> </a:t>
          </a:r>
          <a:endParaRPr lang="en-US" sz="1400" dirty="0">
            <a:effectLst>
              <a:outerShdw blurRad="38100" dist="38100" dir="2700000" algn="tl">
                <a:srgbClr val="000000">
                  <a:alpha val="43137"/>
                </a:srgbClr>
              </a:outerShdw>
            </a:effectLst>
          </a:endParaRPr>
        </a:p>
      </dgm:t>
    </dgm:pt>
    <dgm:pt modelId="{988BC3EF-EFAE-4C9F-9170-E37719D40522}" type="parTrans" cxnId="{BBAFF910-D67A-49E7-AE1A-236B77F97C3C}">
      <dgm:prSet/>
      <dgm:spPr/>
      <dgm:t>
        <a:bodyPr/>
        <a:lstStyle/>
        <a:p>
          <a:endParaRPr lang="en-US"/>
        </a:p>
      </dgm:t>
    </dgm:pt>
    <dgm:pt modelId="{2E6D8301-C425-4328-BA2A-118EA9A8C45D}" type="sibTrans" cxnId="{BBAFF910-D67A-49E7-AE1A-236B77F97C3C}">
      <dgm:prSet/>
      <dgm:spPr/>
      <dgm:t>
        <a:bodyPr/>
        <a:lstStyle/>
        <a:p>
          <a:endParaRPr lang="en-US"/>
        </a:p>
      </dgm:t>
    </dgm:pt>
    <dgm:pt modelId="{C08415AD-75F7-49DD-9C94-99BF6B609B30}">
      <dgm:prSet phldrT="[Text]" custT="1"/>
      <dgm:spPr>
        <a:gradFill rotWithShape="0">
          <a:gsLst>
            <a:gs pos="16000">
              <a:srgbClr val="A27400"/>
            </a:gs>
            <a:gs pos="87000">
              <a:schemeClr val="accent6">
                <a:shade val="93000"/>
                <a:satMod val="130000"/>
              </a:schemeClr>
            </a:gs>
            <a:gs pos="100000">
              <a:schemeClr val="accent6">
                <a:shade val="94000"/>
                <a:satMod val="135000"/>
              </a:schemeClr>
            </a:gs>
          </a:gsLst>
          <a:lin ang="2700000" scaled="0"/>
        </a:gradFill>
        <a:ln>
          <a:noFill/>
        </a:ln>
        <a:scene3d>
          <a:camera prst="orthographicFront"/>
          <a:lightRig rig="threePt" dir="t"/>
        </a:scene3d>
        <a:sp3d>
          <a:bevelT h="38100" prst="coolSlant"/>
        </a:sp3d>
      </dgm:spPr>
      <dgm:t>
        <a:bodyPr/>
        <a:lstStyle/>
        <a:p>
          <a:r>
            <a:rPr lang="en-US" sz="14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Monitoring</a:t>
          </a:r>
          <a:endParaRPr lang="en-US" sz="1400" dirty="0">
            <a:solidFill>
              <a:schemeClr val="tx1"/>
            </a:solidFill>
            <a:effectLst>
              <a:outerShdw blurRad="38100" dist="38100" dir="2700000" algn="tl">
                <a:srgbClr val="000000">
                  <a:alpha val="43137"/>
                </a:srgbClr>
              </a:outerShdw>
            </a:effectLst>
          </a:endParaRPr>
        </a:p>
      </dgm:t>
    </dgm:pt>
    <dgm:pt modelId="{DF2821AB-9041-4F1B-99C3-E97A6E68DA6C}" type="parTrans" cxnId="{E6D2CE37-3C69-4F45-AB3F-6F524FFBA16F}">
      <dgm:prSet/>
      <dgm:spPr/>
      <dgm:t>
        <a:bodyPr/>
        <a:lstStyle/>
        <a:p>
          <a:endParaRPr lang="en-US"/>
        </a:p>
      </dgm:t>
    </dgm:pt>
    <dgm:pt modelId="{23FDA28B-3844-4E7B-9474-4059AD72DE7C}" type="sibTrans" cxnId="{E6D2CE37-3C69-4F45-AB3F-6F524FFBA16F}">
      <dgm:prSet/>
      <dgm:spPr/>
      <dgm:t>
        <a:bodyPr/>
        <a:lstStyle/>
        <a:p>
          <a:endParaRPr lang="en-US"/>
        </a:p>
      </dgm:t>
    </dgm:pt>
    <dgm:pt modelId="{51051078-4DD0-4089-9167-BD0B3102DF2A}">
      <dgm:prSet phldrT="[Text]" custT="1">
        <dgm:style>
          <a:lnRef idx="0">
            <a:schemeClr val="accent2"/>
          </a:lnRef>
          <a:fillRef idx="3">
            <a:schemeClr val="accent2"/>
          </a:fillRef>
          <a:effectRef idx="3">
            <a:schemeClr val="accent2"/>
          </a:effectRef>
          <a:fontRef idx="minor">
            <a:schemeClr val="lt1"/>
          </a:fontRef>
        </dgm:style>
      </dgm:prSet>
      <dgm:spPr>
        <a:gradFill rotWithShape="0">
          <a:gsLst>
            <a:gs pos="0">
              <a:schemeClr val="accent2">
                <a:shade val="51000"/>
                <a:satMod val="130000"/>
              </a:schemeClr>
            </a:gs>
            <a:gs pos="80000">
              <a:schemeClr val="accent1">
                <a:lumMod val="75000"/>
              </a:schemeClr>
            </a:gs>
            <a:gs pos="100000">
              <a:schemeClr val="accent2">
                <a:shade val="94000"/>
                <a:satMod val="135000"/>
              </a:schemeClr>
            </a:gs>
          </a:gsLst>
          <a:lin ang="2700000" scaled="0"/>
        </a:gradFill>
      </dgm:spPr>
      <dgm:t>
        <a:bodyPr/>
        <a:lstStyle/>
        <a:p>
          <a:r>
            <a:rPr lang="en-US" sz="14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Provisioning</a:t>
          </a:r>
          <a:endParaRPr lang="en-US" sz="1400" dirty="0">
            <a:solidFill>
              <a:schemeClr val="tx1"/>
            </a:solidFill>
            <a:effectLst>
              <a:outerShdw blurRad="38100" dist="38100" dir="2700000" algn="tl">
                <a:srgbClr val="000000">
                  <a:alpha val="43137"/>
                </a:srgbClr>
              </a:outerShdw>
            </a:effectLst>
          </a:endParaRPr>
        </a:p>
      </dgm:t>
    </dgm:pt>
    <dgm:pt modelId="{454C2065-06BF-4881-AF13-56F63D5BCF63}" type="sibTrans" cxnId="{F96CE386-CCA5-4C23-99FB-B139EB3C54E1}">
      <dgm:prSet/>
      <dgm:spPr/>
      <dgm:t>
        <a:bodyPr/>
        <a:lstStyle/>
        <a:p>
          <a:endParaRPr lang="en-US"/>
        </a:p>
      </dgm:t>
    </dgm:pt>
    <dgm:pt modelId="{2E4A67B4-5C1C-40F6-B34D-A4796D40E81B}" type="parTrans" cxnId="{F96CE386-CCA5-4C23-99FB-B139EB3C54E1}">
      <dgm:prSet/>
      <dgm:spPr/>
      <dgm:t>
        <a:bodyPr/>
        <a:lstStyle/>
        <a:p>
          <a:endParaRPr lang="en-US"/>
        </a:p>
      </dgm:t>
    </dgm:pt>
    <dgm:pt modelId="{0C0A132B-9DAD-42BC-B730-8DF2D6146658}">
      <dgm:prSet phldrT="[Text]" custT="1">
        <dgm:style>
          <a:lnRef idx="0">
            <a:schemeClr val="accent5"/>
          </a:lnRef>
          <a:fillRef idx="3">
            <a:schemeClr val="accent5"/>
          </a:fillRef>
          <a:effectRef idx="3">
            <a:schemeClr val="accent5"/>
          </a:effectRef>
          <a:fontRef idx="minor">
            <a:schemeClr val="lt1"/>
          </a:fontRef>
        </dgm:style>
      </dgm:prSet>
      <dgm:spPr>
        <a:gradFill rotWithShape="0">
          <a:gsLst>
            <a:gs pos="0">
              <a:schemeClr val="accent1">
                <a:shade val="51000"/>
                <a:satMod val="130000"/>
              </a:schemeClr>
            </a:gs>
            <a:gs pos="66000">
              <a:schemeClr val="accent1">
                <a:shade val="93000"/>
                <a:satMod val="130000"/>
              </a:schemeClr>
            </a:gs>
            <a:gs pos="100000">
              <a:schemeClr val="accent1">
                <a:shade val="94000"/>
                <a:satMod val="135000"/>
                <a:alpha val="63000"/>
              </a:schemeClr>
            </a:gs>
          </a:gsLst>
          <a:lin ang="2700000" scaled="0"/>
        </a:gradFill>
      </dgm:spPr>
      <dgm:t>
        <a:bodyPr/>
        <a:lstStyle/>
        <a:p>
          <a:r>
            <a:rPr lang="en-US" sz="14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Protection</a:t>
          </a:r>
          <a:endParaRPr lang="en-US" sz="1400" dirty="0">
            <a:solidFill>
              <a:schemeClr val="tx1"/>
            </a:solidFill>
            <a:effectLst>
              <a:outerShdw blurRad="38100" dist="38100" dir="2700000" algn="tl">
                <a:srgbClr val="000000">
                  <a:alpha val="43137"/>
                </a:srgbClr>
              </a:outerShdw>
            </a:effectLst>
          </a:endParaRPr>
        </a:p>
      </dgm:t>
    </dgm:pt>
    <dgm:pt modelId="{308A913F-29F0-4B8A-B359-F0D32643FB9A}" type="sibTrans" cxnId="{2C41B265-B431-465D-BF4C-79D134471639}">
      <dgm:prSet/>
      <dgm:spPr/>
      <dgm:t>
        <a:bodyPr/>
        <a:lstStyle/>
        <a:p>
          <a:endParaRPr lang="en-US"/>
        </a:p>
      </dgm:t>
    </dgm:pt>
    <dgm:pt modelId="{68029E3D-5DDC-4E3D-8A99-1FDD242BC478}" type="parTrans" cxnId="{2C41B265-B431-465D-BF4C-79D134471639}">
      <dgm:prSet/>
      <dgm:spPr/>
      <dgm:t>
        <a:bodyPr/>
        <a:lstStyle/>
        <a:p>
          <a:endParaRPr lang="en-US"/>
        </a:p>
      </dgm:t>
    </dgm:pt>
    <dgm:pt modelId="{9B1E5CC2-21EC-4E48-B6A7-1E1AFB2A2AE5}" type="pres">
      <dgm:prSet presAssocID="{AF6FD37B-7353-4EC0-8DCD-182DB8E39C4D}" presName="compositeShape" presStyleCnt="0">
        <dgm:presLayoutVars>
          <dgm:chMax val="7"/>
          <dgm:dir/>
          <dgm:resizeHandles val="exact"/>
        </dgm:presLayoutVars>
      </dgm:prSet>
      <dgm:spPr/>
    </dgm:pt>
    <dgm:pt modelId="{4E683B28-2F39-45AC-8E12-88ED4D3DA1BF}" type="pres">
      <dgm:prSet presAssocID="{AF6FD37B-7353-4EC0-8DCD-182DB8E39C4D}" presName="wedge1" presStyleLbl="node1" presStyleIdx="0" presStyleCnt="5"/>
      <dgm:spPr/>
      <dgm:t>
        <a:bodyPr/>
        <a:lstStyle/>
        <a:p>
          <a:endParaRPr lang="en-US"/>
        </a:p>
      </dgm:t>
    </dgm:pt>
    <dgm:pt modelId="{5BF252F7-2EC9-4C46-8315-040717FE6EFE}" type="pres">
      <dgm:prSet presAssocID="{AF6FD37B-7353-4EC0-8DCD-182DB8E39C4D}" presName="dummy1a" presStyleCnt="0"/>
      <dgm:spPr/>
    </dgm:pt>
    <dgm:pt modelId="{D4D5DD7A-157B-447A-B754-816FED6A5533}" type="pres">
      <dgm:prSet presAssocID="{AF6FD37B-7353-4EC0-8DCD-182DB8E39C4D}" presName="dummy1b" presStyleCnt="0"/>
      <dgm:spPr/>
    </dgm:pt>
    <dgm:pt modelId="{BAB78E2A-E1D7-4315-A055-91C7C4FC21A9}" type="pres">
      <dgm:prSet presAssocID="{AF6FD37B-7353-4EC0-8DCD-182DB8E39C4D}" presName="wedge1Tx" presStyleLbl="node1" presStyleIdx="0" presStyleCnt="5">
        <dgm:presLayoutVars>
          <dgm:chMax val="0"/>
          <dgm:chPref val="0"/>
          <dgm:bulletEnabled val="1"/>
        </dgm:presLayoutVars>
      </dgm:prSet>
      <dgm:spPr/>
      <dgm:t>
        <a:bodyPr/>
        <a:lstStyle/>
        <a:p>
          <a:endParaRPr lang="en-US"/>
        </a:p>
      </dgm:t>
    </dgm:pt>
    <dgm:pt modelId="{D09BE494-DBD2-43D2-AFB6-BFDAF2107D1B}" type="pres">
      <dgm:prSet presAssocID="{AF6FD37B-7353-4EC0-8DCD-182DB8E39C4D}" presName="wedge2" presStyleLbl="node1" presStyleIdx="1" presStyleCnt="5"/>
      <dgm:spPr/>
      <dgm:t>
        <a:bodyPr/>
        <a:lstStyle/>
        <a:p>
          <a:endParaRPr lang="en-US"/>
        </a:p>
      </dgm:t>
    </dgm:pt>
    <dgm:pt modelId="{DEF9D2F0-19A2-4A4F-B684-A06F0527F596}" type="pres">
      <dgm:prSet presAssocID="{AF6FD37B-7353-4EC0-8DCD-182DB8E39C4D}" presName="dummy2a" presStyleCnt="0"/>
      <dgm:spPr/>
    </dgm:pt>
    <dgm:pt modelId="{7C3FA37E-9EF3-47DC-9F16-AA12DAD00F64}" type="pres">
      <dgm:prSet presAssocID="{AF6FD37B-7353-4EC0-8DCD-182DB8E39C4D}" presName="dummy2b" presStyleCnt="0"/>
      <dgm:spPr/>
    </dgm:pt>
    <dgm:pt modelId="{271328A5-69D0-4BB3-A34A-15382B24A64D}" type="pres">
      <dgm:prSet presAssocID="{AF6FD37B-7353-4EC0-8DCD-182DB8E39C4D}" presName="wedge2Tx" presStyleLbl="node1" presStyleIdx="1" presStyleCnt="5">
        <dgm:presLayoutVars>
          <dgm:chMax val="0"/>
          <dgm:chPref val="0"/>
          <dgm:bulletEnabled val="1"/>
        </dgm:presLayoutVars>
      </dgm:prSet>
      <dgm:spPr/>
      <dgm:t>
        <a:bodyPr/>
        <a:lstStyle/>
        <a:p>
          <a:endParaRPr lang="en-US"/>
        </a:p>
      </dgm:t>
    </dgm:pt>
    <dgm:pt modelId="{E779F631-6FCD-4FF0-8C12-81663AB82704}" type="pres">
      <dgm:prSet presAssocID="{AF6FD37B-7353-4EC0-8DCD-182DB8E39C4D}" presName="wedge3" presStyleLbl="node1" presStyleIdx="2" presStyleCnt="5" custScaleX="117611" custLinFactNeighborX="-334" custLinFactNeighborY="324"/>
      <dgm:spPr/>
      <dgm:t>
        <a:bodyPr/>
        <a:lstStyle/>
        <a:p>
          <a:endParaRPr lang="en-US"/>
        </a:p>
      </dgm:t>
    </dgm:pt>
    <dgm:pt modelId="{3C90EFB9-589B-41B4-BE78-17B490AE8D8C}" type="pres">
      <dgm:prSet presAssocID="{AF6FD37B-7353-4EC0-8DCD-182DB8E39C4D}" presName="dummy3a" presStyleCnt="0"/>
      <dgm:spPr/>
    </dgm:pt>
    <dgm:pt modelId="{E94EB5E9-7DD6-4F41-AB20-3184A22CA9E4}" type="pres">
      <dgm:prSet presAssocID="{AF6FD37B-7353-4EC0-8DCD-182DB8E39C4D}" presName="dummy3b" presStyleCnt="0"/>
      <dgm:spPr/>
    </dgm:pt>
    <dgm:pt modelId="{2B7F7202-27D2-4A4A-9C84-63E10982FE5A}" type="pres">
      <dgm:prSet presAssocID="{AF6FD37B-7353-4EC0-8DCD-182DB8E39C4D}" presName="wedge3Tx" presStyleLbl="node1" presStyleIdx="2" presStyleCnt="5">
        <dgm:presLayoutVars>
          <dgm:chMax val="0"/>
          <dgm:chPref val="0"/>
          <dgm:bulletEnabled val="1"/>
        </dgm:presLayoutVars>
      </dgm:prSet>
      <dgm:spPr/>
      <dgm:t>
        <a:bodyPr/>
        <a:lstStyle/>
        <a:p>
          <a:endParaRPr lang="en-US"/>
        </a:p>
      </dgm:t>
    </dgm:pt>
    <dgm:pt modelId="{57BE9798-62AD-4595-9913-161D01A26046}" type="pres">
      <dgm:prSet presAssocID="{AF6FD37B-7353-4EC0-8DCD-182DB8E39C4D}" presName="wedge4" presStyleLbl="node1" presStyleIdx="3" presStyleCnt="5"/>
      <dgm:spPr/>
      <dgm:t>
        <a:bodyPr/>
        <a:lstStyle/>
        <a:p>
          <a:endParaRPr lang="en-US"/>
        </a:p>
      </dgm:t>
    </dgm:pt>
    <dgm:pt modelId="{95984CDB-9C2B-4C33-9013-0415F411317C}" type="pres">
      <dgm:prSet presAssocID="{AF6FD37B-7353-4EC0-8DCD-182DB8E39C4D}" presName="dummy4a" presStyleCnt="0"/>
      <dgm:spPr/>
    </dgm:pt>
    <dgm:pt modelId="{2006D854-E24A-46DF-90CA-EFFE51B86A9A}" type="pres">
      <dgm:prSet presAssocID="{AF6FD37B-7353-4EC0-8DCD-182DB8E39C4D}" presName="dummy4b" presStyleCnt="0"/>
      <dgm:spPr/>
    </dgm:pt>
    <dgm:pt modelId="{648734EE-BD49-4F3C-A395-FA89A15C8B2D}" type="pres">
      <dgm:prSet presAssocID="{AF6FD37B-7353-4EC0-8DCD-182DB8E39C4D}" presName="wedge4Tx" presStyleLbl="node1" presStyleIdx="3" presStyleCnt="5">
        <dgm:presLayoutVars>
          <dgm:chMax val="0"/>
          <dgm:chPref val="0"/>
          <dgm:bulletEnabled val="1"/>
        </dgm:presLayoutVars>
      </dgm:prSet>
      <dgm:spPr/>
      <dgm:t>
        <a:bodyPr/>
        <a:lstStyle/>
        <a:p>
          <a:endParaRPr lang="en-US"/>
        </a:p>
      </dgm:t>
    </dgm:pt>
    <dgm:pt modelId="{6CF42F59-B534-4462-8090-F26660D37D09}" type="pres">
      <dgm:prSet presAssocID="{AF6FD37B-7353-4EC0-8DCD-182DB8E39C4D}" presName="wedge5" presStyleLbl="node1" presStyleIdx="4" presStyleCnt="5"/>
      <dgm:spPr/>
      <dgm:t>
        <a:bodyPr/>
        <a:lstStyle/>
        <a:p>
          <a:endParaRPr lang="en-US"/>
        </a:p>
      </dgm:t>
    </dgm:pt>
    <dgm:pt modelId="{F820D4D2-8CE4-4FC5-8323-9D2F4D56EC98}" type="pres">
      <dgm:prSet presAssocID="{AF6FD37B-7353-4EC0-8DCD-182DB8E39C4D}" presName="dummy5a" presStyleCnt="0"/>
      <dgm:spPr/>
    </dgm:pt>
    <dgm:pt modelId="{E25B9F81-56BC-44DF-8E9E-A6546959B1A3}" type="pres">
      <dgm:prSet presAssocID="{AF6FD37B-7353-4EC0-8DCD-182DB8E39C4D}" presName="dummy5b" presStyleCnt="0"/>
      <dgm:spPr/>
    </dgm:pt>
    <dgm:pt modelId="{5CDF3054-949B-4044-B22C-95635D23F1C7}" type="pres">
      <dgm:prSet presAssocID="{AF6FD37B-7353-4EC0-8DCD-182DB8E39C4D}" presName="wedge5Tx" presStyleLbl="node1" presStyleIdx="4" presStyleCnt="5">
        <dgm:presLayoutVars>
          <dgm:chMax val="0"/>
          <dgm:chPref val="0"/>
          <dgm:bulletEnabled val="1"/>
        </dgm:presLayoutVars>
      </dgm:prSet>
      <dgm:spPr/>
      <dgm:t>
        <a:bodyPr/>
        <a:lstStyle/>
        <a:p>
          <a:endParaRPr lang="en-US"/>
        </a:p>
      </dgm:t>
    </dgm:pt>
    <dgm:pt modelId="{F509C47D-9EBF-44F8-B928-E509612DB537}" type="pres">
      <dgm:prSet presAssocID="{4DAB1BB4-1465-41BF-874E-FDEB68F3E053}" presName="arrowWedge1" presStyleLbl="fgSibTrans2D1" presStyleIdx="0" presStyleCnt="5">
        <dgm:style>
          <a:lnRef idx="0">
            <a:schemeClr val="accent3"/>
          </a:lnRef>
          <a:fillRef idx="3">
            <a:schemeClr val="accent3"/>
          </a:fillRef>
          <a:effectRef idx="3">
            <a:schemeClr val="accent3"/>
          </a:effectRef>
          <a:fontRef idx="minor">
            <a:schemeClr val="lt1"/>
          </a:fontRef>
        </dgm:style>
      </dgm:prSet>
      <dgm:spPr>
        <a:solidFill>
          <a:srgbClr val="CF391B"/>
        </a:solidFill>
      </dgm:spPr>
    </dgm:pt>
    <dgm:pt modelId="{5414E31A-F597-440B-BEF9-A1198307DA31}" type="pres">
      <dgm:prSet presAssocID="{454C2065-06BF-4881-AF13-56F63D5BCF63}" presName="arrowWedge2" presStyleLbl="fgSibTrans2D1" presStyleIdx="1" presStyleCnt="5">
        <dgm:style>
          <a:lnRef idx="0">
            <a:schemeClr val="accent2"/>
          </a:lnRef>
          <a:fillRef idx="3">
            <a:schemeClr val="accent2"/>
          </a:fillRef>
          <a:effectRef idx="3">
            <a:schemeClr val="accent2"/>
          </a:effectRef>
          <a:fontRef idx="minor">
            <a:schemeClr val="lt1"/>
          </a:fontRef>
        </dgm:style>
      </dgm:prSet>
      <dgm:spPr>
        <a:solidFill>
          <a:srgbClr val="CF391B"/>
        </a:solidFill>
      </dgm:spPr>
    </dgm:pt>
    <dgm:pt modelId="{D3A946B7-FE1F-4934-B7E6-B96CF6A63412}" type="pres">
      <dgm:prSet presAssocID="{2E6D8301-C425-4328-BA2A-118EA9A8C45D}" presName="arrowWedge3" presStyleLbl="fgSibTrans2D1" presStyleIdx="2" presStyleCnt="5">
        <dgm:style>
          <a:lnRef idx="0">
            <a:schemeClr val="accent1"/>
          </a:lnRef>
          <a:fillRef idx="3">
            <a:schemeClr val="accent1"/>
          </a:fillRef>
          <a:effectRef idx="3">
            <a:schemeClr val="accent1"/>
          </a:effectRef>
          <a:fontRef idx="minor">
            <a:schemeClr val="lt1"/>
          </a:fontRef>
        </dgm:style>
      </dgm:prSet>
      <dgm:spPr>
        <a:solidFill>
          <a:srgbClr val="CF391B"/>
        </a:solidFill>
      </dgm:spPr>
    </dgm:pt>
    <dgm:pt modelId="{4F76B353-DB20-4998-9450-BE4D61433618}" type="pres">
      <dgm:prSet presAssocID="{23FDA28B-3844-4E7B-9474-4059AD72DE7C}" presName="arrowWedge4" presStyleLbl="fgSibTrans2D1" presStyleIdx="3" presStyleCnt="5">
        <dgm:style>
          <a:lnRef idx="0">
            <a:schemeClr val="accent4"/>
          </a:lnRef>
          <a:fillRef idx="3">
            <a:schemeClr val="accent4"/>
          </a:fillRef>
          <a:effectRef idx="3">
            <a:schemeClr val="accent4"/>
          </a:effectRef>
          <a:fontRef idx="minor">
            <a:schemeClr val="lt1"/>
          </a:fontRef>
        </dgm:style>
      </dgm:prSet>
      <dgm:spPr>
        <a:solidFill>
          <a:srgbClr val="CF391B"/>
        </a:solidFill>
      </dgm:spPr>
    </dgm:pt>
    <dgm:pt modelId="{EF5369E9-910F-4E6B-9E91-52154089FD5F}" type="pres">
      <dgm:prSet presAssocID="{308A913F-29F0-4B8A-B359-F0D32643FB9A}" presName="arrowWedge5" presStyleLbl="fgSibTrans2D1" presStyleIdx="4" presStyleCnt="5">
        <dgm:style>
          <a:lnRef idx="0">
            <a:schemeClr val="accent5"/>
          </a:lnRef>
          <a:fillRef idx="3">
            <a:schemeClr val="accent5"/>
          </a:fillRef>
          <a:effectRef idx="3">
            <a:schemeClr val="accent5"/>
          </a:effectRef>
          <a:fontRef idx="minor">
            <a:schemeClr val="lt1"/>
          </a:fontRef>
        </dgm:style>
      </dgm:prSet>
      <dgm:spPr>
        <a:solidFill>
          <a:srgbClr val="CF391B"/>
        </a:solidFill>
      </dgm:spPr>
      <dgm:t>
        <a:bodyPr/>
        <a:lstStyle/>
        <a:p>
          <a:endParaRPr lang="en-US"/>
        </a:p>
      </dgm:t>
    </dgm:pt>
  </dgm:ptLst>
  <dgm:cxnLst>
    <dgm:cxn modelId="{E250EBF4-DEA7-4461-872B-8420514BFD2B}" type="presOf" srcId="{800435E3-6DB8-478D-90D4-A348F0546A9A}" destId="{4E683B28-2F39-45AC-8E12-88ED4D3DA1BF}" srcOrd="0" destOrd="0" presId="urn:microsoft.com/office/officeart/2005/8/layout/cycle8"/>
    <dgm:cxn modelId="{F96CE386-CCA5-4C23-99FB-B139EB3C54E1}" srcId="{AF6FD37B-7353-4EC0-8DCD-182DB8E39C4D}" destId="{51051078-4DD0-4089-9167-BD0B3102DF2A}" srcOrd="1" destOrd="0" parTransId="{2E4A67B4-5C1C-40F6-B34D-A4796D40E81B}" sibTransId="{454C2065-06BF-4881-AF13-56F63D5BCF63}"/>
    <dgm:cxn modelId="{BBAFF910-D67A-49E7-AE1A-236B77F97C3C}" srcId="{AF6FD37B-7353-4EC0-8DCD-182DB8E39C4D}" destId="{6488A305-0755-45A8-BF96-1945B9A0F1E5}" srcOrd="2" destOrd="0" parTransId="{988BC3EF-EFAE-4C9F-9170-E37719D40522}" sibTransId="{2E6D8301-C425-4328-BA2A-118EA9A8C45D}"/>
    <dgm:cxn modelId="{E401BD3F-E4CF-4A84-9635-EB6BB4FB4B1C}" type="presOf" srcId="{800435E3-6DB8-478D-90D4-A348F0546A9A}" destId="{BAB78E2A-E1D7-4315-A055-91C7C4FC21A9}" srcOrd="1" destOrd="0" presId="urn:microsoft.com/office/officeart/2005/8/layout/cycle8"/>
    <dgm:cxn modelId="{9D965AA4-7ABF-4B2D-A612-9DF5AB2E0D23}" type="presOf" srcId="{6488A305-0755-45A8-BF96-1945B9A0F1E5}" destId="{E779F631-6FCD-4FF0-8C12-81663AB82704}" srcOrd="0" destOrd="0" presId="urn:microsoft.com/office/officeart/2005/8/layout/cycle8"/>
    <dgm:cxn modelId="{E6D2CE37-3C69-4F45-AB3F-6F524FFBA16F}" srcId="{AF6FD37B-7353-4EC0-8DCD-182DB8E39C4D}" destId="{C08415AD-75F7-49DD-9C94-99BF6B609B30}" srcOrd="3" destOrd="0" parTransId="{DF2821AB-9041-4F1B-99C3-E97A6E68DA6C}" sibTransId="{23FDA28B-3844-4E7B-9474-4059AD72DE7C}"/>
    <dgm:cxn modelId="{D3724336-665C-4A58-BDC1-6E2EDC62D8B3}" type="presOf" srcId="{51051078-4DD0-4089-9167-BD0B3102DF2A}" destId="{271328A5-69D0-4BB3-A34A-15382B24A64D}" srcOrd="1" destOrd="0" presId="urn:microsoft.com/office/officeart/2005/8/layout/cycle8"/>
    <dgm:cxn modelId="{031C1C77-CB20-4FA2-8D4C-251C3E969D9D}" type="presOf" srcId="{C08415AD-75F7-49DD-9C94-99BF6B609B30}" destId="{57BE9798-62AD-4595-9913-161D01A26046}" srcOrd="0" destOrd="0" presId="urn:microsoft.com/office/officeart/2005/8/layout/cycle8"/>
    <dgm:cxn modelId="{A6A2A07E-4724-436B-920E-40C7D4F9F5A4}" type="presOf" srcId="{0C0A132B-9DAD-42BC-B730-8DF2D6146658}" destId="{5CDF3054-949B-4044-B22C-95635D23F1C7}" srcOrd="1" destOrd="0" presId="urn:microsoft.com/office/officeart/2005/8/layout/cycle8"/>
    <dgm:cxn modelId="{E4D6B0EC-84CA-4622-9F8B-0ED4CDCC9E5A}" type="presOf" srcId="{51051078-4DD0-4089-9167-BD0B3102DF2A}" destId="{D09BE494-DBD2-43D2-AFB6-BFDAF2107D1B}" srcOrd="0" destOrd="0" presId="urn:microsoft.com/office/officeart/2005/8/layout/cycle8"/>
    <dgm:cxn modelId="{02205B40-10FC-4469-93BF-11EA2F042BA8}" type="presOf" srcId="{6488A305-0755-45A8-BF96-1945B9A0F1E5}" destId="{2B7F7202-27D2-4A4A-9C84-63E10982FE5A}" srcOrd="1" destOrd="0" presId="urn:microsoft.com/office/officeart/2005/8/layout/cycle8"/>
    <dgm:cxn modelId="{8FE5C917-0BDD-4127-860B-EAD51A5C09BD}" type="presOf" srcId="{AF6FD37B-7353-4EC0-8DCD-182DB8E39C4D}" destId="{9B1E5CC2-21EC-4E48-B6A7-1E1AFB2A2AE5}" srcOrd="0" destOrd="0" presId="urn:microsoft.com/office/officeart/2005/8/layout/cycle8"/>
    <dgm:cxn modelId="{2C41B265-B431-465D-BF4C-79D134471639}" srcId="{AF6FD37B-7353-4EC0-8DCD-182DB8E39C4D}" destId="{0C0A132B-9DAD-42BC-B730-8DF2D6146658}" srcOrd="4" destOrd="0" parTransId="{68029E3D-5DDC-4E3D-8A99-1FDD242BC478}" sibTransId="{308A913F-29F0-4B8A-B359-F0D32643FB9A}"/>
    <dgm:cxn modelId="{C6FB4BA8-442B-4F4E-A711-7B31D1CF82AF}" type="presOf" srcId="{0C0A132B-9DAD-42BC-B730-8DF2D6146658}" destId="{6CF42F59-B534-4462-8090-F26660D37D09}" srcOrd="0" destOrd="0" presId="urn:microsoft.com/office/officeart/2005/8/layout/cycle8"/>
    <dgm:cxn modelId="{06A0774A-D906-4612-8633-E06AE5CB246B}" srcId="{AF6FD37B-7353-4EC0-8DCD-182DB8E39C4D}" destId="{800435E3-6DB8-478D-90D4-A348F0546A9A}" srcOrd="0" destOrd="0" parTransId="{75801984-02A4-4AFE-8AAC-ED45BFDDC0BF}" sibTransId="{4DAB1BB4-1465-41BF-874E-FDEB68F3E053}"/>
    <dgm:cxn modelId="{CA60283F-C454-42A9-8AE2-F36E35E72742}" type="presOf" srcId="{C08415AD-75F7-49DD-9C94-99BF6B609B30}" destId="{648734EE-BD49-4F3C-A395-FA89A15C8B2D}" srcOrd="1" destOrd="0" presId="urn:microsoft.com/office/officeart/2005/8/layout/cycle8"/>
    <dgm:cxn modelId="{68F1B5C4-64D9-4FA1-9E9B-7AB551D5E329}" type="presParOf" srcId="{9B1E5CC2-21EC-4E48-B6A7-1E1AFB2A2AE5}" destId="{4E683B28-2F39-45AC-8E12-88ED4D3DA1BF}" srcOrd="0" destOrd="0" presId="urn:microsoft.com/office/officeart/2005/8/layout/cycle8"/>
    <dgm:cxn modelId="{23638FC2-15BE-41EF-91D5-70A31D4F74EC}" type="presParOf" srcId="{9B1E5CC2-21EC-4E48-B6A7-1E1AFB2A2AE5}" destId="{5BF252F7-2EC9-4C46-8315-040717FE6EFE}" srcOrd="1" destOrd="0" presId="urn:microsoft.com/office/officeart/2005/8/layout/cycle8"/>
    <dgm:cxn modelId="{A340F87D-4419-45FD-83CF-C34999CEA572}" type="presParOf" srcId="{9B1E5CC2-21EC-4E48-B6A7-1E1AFB2A2AE5}" destId="{D4D5DD7A-157B-447A-B754-816FED6A5533}" srcOrd="2" destOrd="0" presId="urn:microsoft.com/office/officeart/2005/8/layout/cycle8"/>
    <dgm:cxn modelId="{EFA2CE49-A5C6-4530-89EF-1DD071AEFA9F}" type="presParOf" srcId="{9B1E5CC2-21EC-4E48-B6A7-1E1AFB2A2AE5}" destId="{BAB78E2A-E1D7-4315-A055-91C7C4FC21A9}" srcOrd="3" destOrd="0" presId="urn:microsoft.com/office/officeart/2005/8/layout/cycle8"/>
    <dgm:cxn modelId="{BE618A1A-0D58-4F5F-8350-5350876B0318}" type="presParOf" srcId="{9B1E5CC2-21EC-4E48-B6A7-1E1AFB2A2AE5}" destId="{D09BE494-DBD2-43D2-AFB6-BFDAF2107D1B}" srcOrd="4" destOrd="0" presId="urn:microsoft.com/office/officeart/2005/8/layout/cycle8"/>
    <dgm:cxn modelId="{01A7E8F2-D8AD-415B-9C82-AB85FC2329D9}" type="presParOf" srcId="{9B1E5CC2-21EC-4E48-B6A7-1E1AFB2A2AE5}" destId="{DEF9D2F0-19A2-4A4F-B684-A06F0527F596}" srcOrd="5" destOrd="0" presId="urn:microsoft.com/office/officeart/2005/8/layout/cycle8"/>
    <dgm:cxn modelId="{0FB00487-630F-4C60-8EEB-73030546B733}" type="presParOf" srcId="{9B1E5CC2-21EC-4E48-B6A7-1E1AFB2A2AE5}" destId="{7C3FA37E-9EF3-47DC-9F16-AA12DAD00F64}" srcOrd="6" destOrd="0" presId="urn:microsoft.com/office/officeart/2005/8/layout/cycle8"/>
    <dgm:cxn modelId="{557CE117-5702-47DC-ACF7-5D9D58722438}" type="presParOf" srcId="{9B1E5CC2-21EC-4E48-B6A7-1E1AFB2A2AE5}" destId="{271328A5-69D0-4BB3-A34A-15382B24A64D}" srcOrd="7" destOrd="0" presId="urn:microsoft.com/office/officeart/2005/8/layout/cycle8"/>
    <dgm:cxn modelId="{6D6B9BCF-598A-4219-AD20-8E7A6CADE3A1}" type="presParOf" srcId="{9B1E5CC2-21EC-4E48-B6A7-1E1AFB2A2AE5}" destId="{E779F631-6FCD-4FF0-8C12-81663AB82704}" srcOrd="8" destOrd="0" presId="urn:microsoft.com/office/officeart/2005/8/layout/cycle8"/>
    <dgm:cxn modelId="{9589B0C2-E417-4891-BA68-AC192EB8EEEA}" type="presParOf" srcId="{9B1E5CC2-21EC-4E48-B6A7-1E1AFB2A2AE5}" destId="{3C90EFB9-589B-41B4-BE78-17B490AE8D8C}" srcOrd="9" destOrd="0" presId="urn:microsoft.com/office/officeart/2005/8/layout/cycle8"/>
    <dgm:cxn modelId="{1F14413B-F712-4F1D-AB07-8F9753CDC227}" type="presParOf" srcId="{9B1E5CC2-21EC-4E48-B6A7-1E1AFB2A2AE5}" destId="{E94EB5E9-7DD6-4F41-AB20-3184A22CA9E4}" srcOrd="10" destOrd="0" presId="urn:microsoft.com/office/officeart/2005/8/layout/cycle8"/>
    <dgm:cxn modelId="{F20363DF-5E5A-4BFE-91B9-652BA9F96595}" type="presParOf" srcId="{9B1E5CC2-21EC-4E48-B6A7-1E1AFB2A2AE5}" destId="{2B7F7202-27D2-4A4A-9C84-63E10982FE5A}" srcOrd="11" destOrd="0" presId="urn:microsoft.com/office/officeart/2005/8/layout/cycle8"/>
    <dgm:cxn modelId="{70446963-9F11-4B97-AF20-7F095DC45701}" type="presParOf" srcId="{9B1E5CC2-21EC-4E48-B6A7-1E1AFB2A2AE5}" destId="{57BE9798-62AD-4595-9913-161D01A26046}" srcOrd="12" destOrd="0" presId="urn:microsoft.com/office/officeart/2005/8/layout/cycle8"/>
    <dgm:cxn modelId="{EDF199B4-26E3-4A7D-B8E4-13F66E86A4DE}" type="presParOf" srcId="{9B1E5CC2-21EC-4E48-B6A7-1E1AFB2A2AE5}" destId="{95984CDB-9C2B-4C33-9013-0415F411317C}" srcOrd="13" destOrd="0" presId="urn:microsoft.com/office/officeart/2005/8/layout/cycle8"/>
    <dgm:cxn modelId="{2443C002-3710-4E19-B5E9-D006237B551A}" type="presParOf" srcId="{9B1E5CC2-21EC-4E48-B6A7-1E1AFB2A2AE5}" destId="{2006D854-E24A-46DF-90CA-EFFE51B86A9A}" srcOrd="14" destOrd="0" presId="urn:microsoft.com/office/officeart/2005/8/layout/cycle8"/>
    <dgm:cxn modelId="{F49577F9-2C5F-4BDB-A360-FE89F1EB8E08}" type="presParOf" srcId="{9B1E5CC2-21EC-4E48-B6A7-1E1AFB2A2AE5}" destId="{648734EE-BD49-4F3C-A395-FA89A15C8B2D}" srcOrd="15" destOrd="0" presId="urn:microsoft.com/office/officeart/2005/8/layout/cycle8"/>
    <dgm:cxn modelId="{B62C28D2-FE5E-4561-BBA4-0CF36E925159}" type="presParOf" srcId="{9B1E5CC2-21EC-4E48-B6A7-1E1AFB2A2AE5}" destId="{6CF42F59-B534-4462-8090-F26660D37D09}" srcOrd="16" destOrd="0" presId="urn:microsoft.com/office/officeart/2005/8/layout/cycle8"/>
    <dgm:cxn modelId="{EEA02E1D-BDBB-439A-9451-702A984CD58B}" type="presParOf" srcId="{9B1E5CC2-21EC-4E48-B6A7-1E1AFB2A2AE5}" destId="{F820D4D2-8CE4-4FC5-8323-9D2F4D56EC98}" srcOrd="17" destOrd="0" presId="urn:microsoft.com/office/officeart/2005/8/layout/cycle8"/>
    <dgm:cxn modelId="{39D78898-D738-47ED-8009-8CF32647C4F0}" type="presParOf" srcId="{9B1E5CC2-21EC-4E48-B6A7-1E1AFB2A2AE5}" destId="{E25B9F81-56BC-44DF-8E9E-A6546959B1A3}" srcOrd="18" destOrd="0" presId="urn:microsoft.com/office/officeart/2005/8/layout/cycle8"/>
    <dgm:cxn modelId="{A21B1A41-13A9-482A-9352-9B3A58162BFE}" type="presParOf" srcId="{9B1E5CC2-21EC-4E48-B6A7-1E1AFB2A2AE5}" destId="{5CDF3054-949B-4044-B22C-95635D23F1C7}" srcOrd="19" destOrd="0" presId="urn:microsoft.com/office/officeart/2005/8/layout/cycle8"/>
    <dgm:cxn modelId="{915A4AD4-1FB3-407F-81DE-EEFB3348EEC0}" type="presParOf" srcId="{9B1E5CC2-21EC-4E48-B6A7-1E1AFB2A2AE5}" destId="{F509C47D-9EBF-44F8-B928-E509612DB537}" srcOrd="20" destOrd="0" presId="urn:microsoft.com/office/officeart/2005/8/layout/cycle8"/>
    <dgm:cxn modelId="{AF4993A9-86EB-463E-B9AA-51C2BC62D062}" type="presParOf" srcId="{9B1E5CC2-21EC-4E48-B6A7-1E1AFB2A2AE5}" destId="{5414E31A-F597-440B-BEF9-A1198307DA31}" srcOrd="21" destOrd="0" presId="urn:microsoft.com/office/officeart/2005/8/layout/cycle8"/>
    <dgm:cxn modelId="{C3292355-85B5-436F-93BE-C42818290E7B}" type="presParOf" srcId="{9B1E5CC2-21EC-4E48-B6A7-1E1AFB2A2AE5}" destId="{D3A946B7-FE1F-4934-B7E6-B96CF6A63412}" srcOrd="22" destOrd="0" presId="urn:microsoft.com/office/officeart/2005/8/layout/cycle8"/>
    <dgm:cxn modelId="{85DBDF70-3297-4142-822D-617DE09F7CF8}" type="presParOf" srcId="{9B1E5CC2-21EC-4E48-B6A7-1E1AFB2A2AE5}" destId="{4F76B353-DB20-4998-9450-BE4D61433618}" srcOrd="23" destOrd="0" presId="urn:microsoft.com/office/officeart/2005/8/layout/cycle8"/>
    <dgm:cxn modelId="{84F13443-8C53-4637-A92A-5C91E59F8E9B}" type="presParOf" srcId="{9B1E5CC2-21EC-4E48-B6A7-1E1AFB2A2AE5}" destId="{EF5369E9-910F-4E6B-9E91-52154089FD5F}" srcOrd="2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83B28-2F39-45AC-8E12-88ED4D3DA1BF}">
      <dsp:nvSpPr>
        <dsp:cNvPr id="0" name=""/>
        <dsp:cNvSpPr/>
      </dsp:nvSpPr>
      <dsp:spPr>
        <a:xfrm>
          <a:off x="601607" y="270015"/>
          <a:ext cx="3664184" cy="3664184"/>
        </a:xfrm>
        <a:prstGeom prst="pie">
          <a:avLst>
            <a:gd name="adj1" fmla="val 16200000"/>
            <a:gd name="adj2" fmla="val 20520000"/>
          </a:avLst>
        </a:prstGeom>
        <a:gradFill rotWithShape="0">
          <a:gsLst>
            <a:gs pos="0">
              <a:schemeClr val="accent2">
                <a:lumMod val="75000"/>
              </a:schemeClr>
            </a:gs>
            <a:gs pos="80000">
              <a:schemeClr val="accent2"/>
            </a:gs>
            <a:gs pos="100000">
              <a:schemeClr val="accent2">
                <a:lumMod val="60000"/>
                <a:lumOff val="40000"/>
              </a:schemeClr>
            </a:gs>
          </a:gsLst>
          <a:lin ang="27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shade val="25000"/>
              <a:satMod val="15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Service Management</a:t>
          </a:r>
          <a:endParaRPr lang="en-US" sz="1400" kern="1200" dirty="0">
            <a:solidFill>
              <a:schemeClr val="tx1"/>
            </a:solidFill>
            <a:effectLst>
              <a:outerShdw blurRad="38100" dist="38100" dir="2700000" algn="tl">
                <a:srgbClr val="000000">
                  <a:alpha val="43137"/>
                </a:srgbClr>
              </a:outerShdw>
            </a:effectLst>
          </a:endParaRPr>
        </a:p>
      </dsp:txBody>
      <dsp:txXfrm>
        <a:off x="2513090" y="885947"/>
        <a:ext cx="1177773" cy="785182"/>
      </dsp:txXfrm>
    </dsp:sp>
    <dsp:sp modelId="{D09BE494-DBD2-43D2-AFB6-BFDAF2107D1B}">
      <dsp:nvSpPr>
        <dsp:cNvPr id="0" name=""/>
        <dsp:cNvSpPr/>
      </dsp:nvSpPr>
      <dsp:spPr>
        <a:xfrm>
          <a:off x="633015" y="367727"/>
          <a:ext cx="3664184" cy="3664184"/>
        </a:xfrm>
        <a:prstGeom prst="pie">
          <a:avLst>
            <a:gd name="adj1" fmla="val 20520000"/>
            <a:gd name="adj2" fmla="val 3240000"/>
          </a:avLst>
        </a:prstGeom>
        <a:gradFill rotWithShape="0">
          <a:gsLst>
            <a:gs pos="0">
              <a:schemeClr val="accent2">
                <a:shade val="51000"/>
                <a:satMod val="130000"/>
              </a:schemeClr>
            </a:gs>
            <a:gs pos="80000">
              <a:schemeClr val="accent1">
                <a:lumMod val="75000"/>
              </a:schemeClr>
            </a:gs>
            <a:gs pos="100000">
              <a:schemeClr val="accent2">
                <a:shade val="94000"/>
                <a:satMod val="135000"/>
              </a:schemeClr>
            </a:gs>
          </a:gsLst>
          <a:lin ang="27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shade val="25000"/>
              <a:satMod val="15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Provisioning</a:t>
          </a:r>
          <a:endParaRPr lang="en-US" sz="1400" kern="1200" dirty="0">
            <a:solidFill>
              <a:schemeClr val="tx1"/>
            </a:solidFill>
            <a:effectLst>
              <a:outerShdw blurRad="38100" dist="38100" dir="2700000" algn="tl">
                <a:srgbClr val="000000">
                  <a:alpha val="43137"/>
                </a:srgbClr>
              </a:outerShdw>
            </a:effectLst>
          </a:endParaRPr>
        </a:p>
      </dsp:txBody>
      <dsp:txXfrm>
        <a:off x="2992924" y="2041910"/>
        <a:ext cx="1090531" cy="872424"/>
      </dsp:txXfrm>
    </dsp:sp>
    <dsp:sp modelId="{E779F631-6FCD-4FF0-8C12-81663AB82704}">
      <dsp:nvSpPr>
        <dsp:cNvPr id="0" name=""/>
        <dsp:cNvSpPr/>
      </dsp:nvSpPr>
      <dsp:spPr>
        <a:xfrm>
          <a:off x="215246" y="439796"/>
          <a:ext cx="4309483" cy="3664184"/>
        </a:xfrm>
        <a:prstGeom prst="pie">
          <a:avLst>
            <a:gd name="adj1" fmla="val 3240000"/>
            <a:gd name="adj2" fmla="val 7560000"/>
          </a:avLst>
        </a:prstGeom>
        <a:gradFill rotWithShape="0">
          <a:gsLst>
            <a:gs pos="0">
              <a:schemeClr val="accent4">
                <a:shade val="51000"/>
                <a:satMod val="130000"/>
              </a:schemeClr>
            </a:gs>
            <a:gs pos="80000">
              <a:schemeClr val="accent4">
                <a:shade val="93000"/>
                <a:satMod val="130000"/>
                <a:alpha val="70000"/>
              </a:schemeClr>
            </a:gs>
            <a:gs pos="100000">
              <a:schemeClr val="accent4">
                <a:shade val="94000"/>
                <a:satMod val="135000"/>
                <a:alpha val="58000"/>
              </a:schemeClr>
            </a:gs>
          </a:gsLst>
          <a:lin ang="27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Configuration</a:t>
          </a:r>
          <a:r>
            <a:rPr lang="en-US" sz="1400" kern="1200" dirty="0" smtClean="0">
              <a:ln w="12700">
                <a:solidFill>
                  <a:schemeClr val="bg1">
                    <a:alpha val="0"/>
                  </a:schemeClr>
                </a:solidFill>
                <a:prstDash val="solid"/>
              </a:ln>
              <a:solidFill>
                <a:schemeClr val="bg1"/>
              </a:solidFill>
              <a:effectLst>
                <a:outerShdw blurRad="38100" dist="38100" dir="2700000" algn="tl">
                  <a:srgbClr val="000000">
                    <a:alpha val="43137"/>
                  </a:srgbClr>
                </a:outerShdw>
              </a:effectLst>
              <a:latin typeface="Arial" pitchFamily="34" charset="0"/>
            </a:rPr>
            <a:t> </a:t>
          </a:r>
          <a:endParaRPr lang="en-US" sz="1400" kern="1200" dirty="0">
            <a:effectLst>
              <a:outerShdw blurRad="38100" dist="38100" dir="2700000" algn="tl">
                <a:srgbClr val="000000">
                  <a:alpha val="43137"/>
                </a:srgbClr>
              </a:outerShdw>
            </a:effectLst>
          </a:endParaRPr>
        </a:p>
      </dsp:txBody>
      <dsp:txXfrm>
        <a:off x="1754348" y="3013449"/>
        <a:ext cx="1231281" cy="959667"/>
      </dsp:txXfrm>
    </dsp:sp>
    <dsp:sp modelId="{57BE9798-62AD-4595-9913-161D01A26046}">
      <dsp:nvSpPr>
        <dsp:cNvPr id="0" name=""/>
        <dsp:cNvSpPr/>
      </dsp:nvSpPr>
      <dsp:spPr>
        <a:xfrm>
          <a:off x="467254" y="367727"/>
          <a:ext cx="3664184" cy="3664184"/>
        </a:xfrm>
        <a:prstGeom prst="pie">
          <a:avLst>
            <a:gd name="adj1" fmla="val 7560000"/>
            <a:gd name="adj2" fmla="val 11880000"/>
          </a:avLst>
        </a:prstGeom>
        <a:gradFill rotWithShape="0">
          <a:gsLst>
            <a:gs pos="16000">
              <a:srgbClr val="A27400"/>
            </a:gs>
            <a:gs pos="87000">
              <a:schemeClr val="accent6">
                <a:shade val="93000"/>
                <a:satMod val="130000"/>
              </a:schemeClr>
            </a:gs>
            <a:gs pos="100000">
              <a:schemeClr val="accent6">
                <a:shade val="94000"/>
                <a:satMod val="135000"/>
              </a:schemeClr>
            </a:gs>
          </a:gsLst>
          <a:lin ang="2700000" scaled="0"/>
        </a:gradFill>
        <a:ln w="25400" cap="flat" cmpd="sng" algn="ctr">
          <a:noFill/>
          <a:prstDash val="solid"/>
        </a:ln>
        <a:effectLst/>
        <a:scene3d>
          <a:camera prst="orthographicFront"/>
          <a:lightRig rig="threePt" dir="t"/>
        </a:scene3d>
        <a:sp3d>
          <a:bevelT h="38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Monitoring</a:t>
          </a:r>
          <a:endParaRPr lang="en-US" sz="1400" kern="1200" dirty="0">
            <a:solidFill>
              <a:schemeClr val="tx1"/>
            </a:solidFill>
            <a:effectLst>
              <a:outerShdw blurRad="38100" dist="38100" dir="2700000" algn="tl">
                <a:srgbClr val="000000">
                  <a:alpha val="43137"/>
                </a:srgbClr>
              </a:outerShdw>
            </a:effectLst>
          </a:endParaRPr>
        </a:p>
      </dsp:txBody>
      <dsp:txXfrm>
        <a:off x="680998" y="2041910"/>
        <a:ext cx="1090531" cy="872424"/>
      </dsp:txXfrm>
    </dsp:sp>
    <dsp:sp modelId="{6CF42F59-B534-4462-8090-F26660D37D09}">
      <dsp:nvSpPr>
        <dsp:cNvPr id="0" name=""/>
        <dsp:cNvSpPr/>
      </dsp:nvSpPr>
      <dsp:spPr>
        <a:xfrm>
          <a:off x="498661" y="270015"/>
          <a:ext cx="3664184" cy="3664184"/>
        </a:xfrm>
        <a:prstGeom prst="pie">
          <a:avLst>
            <a:gd name="adj1" fmla="val 11880000"/>
            <a:gd name="adj2" fmla="val 16200000"/>
          </a:avLst>
        </a:prstGeom>
        <a:gradFill rotWithShape="0">
          <a:gsLst>
            <a:gs pos="0">
              <a:schemeClr val="accent1">
                <a:shade val="51000"/>
                <a:satMod val="130000"/>
              </a:schemeClr>
            </a:gs>
            <a:gs pos="66000">
              <a:schemeClr val="accent1">
                <a:shade val="93000"/>
                <a:satMod val="130000"/>
              </a:schemeClr>
            </a:gs>
            <a:gs pos="100000">
              <a:schemeClr val="accent1">
                <a:shade val="94000"/>
                <a:satMod val="135000"/>
                <a:alpha val="63000"/>
              </a:schemeClr>
            </a:gs>
          </a:gsLst>
          <a:lin ang="27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5">
              <a:shade val="25000"/>
              <a:satMod val="15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n w="12700">
                <a:solidFill>
                  <a:schemeClr val="bg1">
                    <a:alpha val="0"/>
                  </a:schemeClr>
                </a:solidFill>
                <a:prstDash val="solid"/>
              </a:ln>
              <a:solidFill>
                <a:schemeClr val="tx1"/>
              </a:solidFill>
              <a:effectLst>
                <a:outerShdw blurRad="38100" dist="38100" dir="2700000" algn="tl">
                  <a:srgbClr val="000000">
                    <a:alpha val="43137"/>
                  </a:srgbClr>
                </a:outerShdw>
              </a:effectLst>
              <a:latin typeface="Arial" pitchFamily="34" charset="0"/>
            </a:rPr>
            <a:t>Protection</a:t>
          </a:r>
          <a:endParaRPr lang="en-US" sz="1400" kern="1200" dirty="0">
            <a:solidFill>
              <a:schemeClr val="tx1"/>
            </a:solidFill>
            <a:effectLst>
              <a:outerShdw blurRad="38100" dist="38100" dir="2700000" algn="tl">
                <a:srgbClr val="000000">
                  <a:alpha val="43137"/>
                </a:srgbClr>
              </a:outerShdw>
            </a:effectLst>
          </a:endParaRPr>
        </a:p>
      </dsp:txBody>
      <dsp:txXfrm>
        <a:off x="1073589" y="885947"/>
        <a:ext cx="1177773" cy="785182"/>
      </dsp:txXfrm>
    </dsp:sp>
    <dsp:sp modelId="{F509C47D-9EBF-44F8-B928-E509612DB537}">
      <dsp:nvSpPr>
        <dsp:cNvPr id="0" name=""/>
        <dsp:cNvSpPr/>
      </dsp:nvSpPr>
      <dsp:spPr>
        <a:xfrm>
          <a:off x="374604" y="43185"/>
          <a:ext cx="4117845" cy="4117845"/>
        </a:xfrm>
        <a:prstGeom prst="circularArrow">
          <a:avLst>
            <a:gd name="adj1" fmla="val 5085"/>
            <a:gd name="adj2" fmla="val 327528"/>
            <a:gd name="adj3" fmla="val 20192361"/>
            <a:gd name="adj4" fmla="val 16200324"/>
            <a:gd name="adj5" fmla="val 5932"/>
          </a:avLst>
        </a:prstGeom>
        <a:solidFill>
          <a:srgbClr val="CF391B"/>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3">
              <a:shade val="25000"/>
              <a:satMod val="150000"/>
            </a:schemeClr>
          </a:contourClr>
        </a:sp3d>
      </dsp:spPr>
      <dsp:style>
        <a:lnRef idx="0">
          <a:schemeClr val="accent3"/>
        </a:lnRef>
        <a:fillRef idx="3">
          <a:schemeClr val="accent3"/>
        </a:fillRef>
        <a:effectRef idx="3">
          <a:schemeClr val="accent3"/>
        </a:effectRef>
        <a:fontRef idx="minor">
          <a:schemeClr val="lt1"/>
        </a:fontRef>
      </dsp:style>
    </dsp:sp>
    <dsp:sp modelId="{5414E31A-F597-440B-BEF9-A1198307DA31}">
      <dsp:nvSpPr>
        <dsp:cNvPr id="0" name=""/>
        <dsp:cNvSpPr/>
      </dsp:nvSpPr>
      <dsp:spPr>
        <a:xfrm>
          <a:off x="406438" y="140864"/>
          <a:ext cx="4117845" cy="4117845"/>
        </a:xfrm>
        <a:prstGeom prst="circularArrow">
          <a:avLst>
            <a:gd name="adj1" fmla="val 5085"/>
            <a:gd name="adj2" fmla="val 327528"/>
            <a:gd name="adj3" fmla="val 2912753"/>
            <a:gd name="adj4" fmla="val 20519953"/>
            <a:gd name="adj5" fmla="val 5932"/>
          </a:avLst>
        </a:prstGeom>
        <a:solidFill>
          <a:srgbClr val="CF391B"/>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2">
              <a:shade val="25000"/>
              <a:satMod val="150000"/>
            </a:schemeClr>
          </a:contourClr>
        </a:sp3d>
      </dsp:spPr>
      <dsp:style>
        <a:lnRef idx="0">
          <a:schemeClr val="accent2"/>
        </a:lnRef>
        <a:fillRef idx="3">
          <a:schemeClr val="accent2"/>
        </a:fillRef>
        <a:effectRef idx="3">
          <a:schemeClr val="accent2"/>
        </a:effectRef>
        <a:fontRef idx="minor">
          <a:schemeClr val="lt1"/>
        </a:fontRef>
      </dsp:style>
    </dsp:sp>
    <dsp:sp modelId="{D3A946B7-FE1F-4934-B7E6-B96CF6A63412}">
      <dsp:nvSpPr>
        <dsp:cNvPr id="0" name=""/>
        <dsp:cNvSpPr/>
      </dsp:nvSpPr>
      <dsp:spPr>
        <a:xfrm>
          <a:off x="307337" y="213117"/>
          <a:ext cx="4117845" cy="4117845"/>
        </a:xfrm>
        <a:prstGeom prst="circularArrow">
          <a:avLst>
            <a:gd name="adj1" fmla="val 5085"/>
            <a:gd name="adj2" fmla="val 327528"/>
            <a:gd name="adj3" fmla="val 7232777"/>
            <a:gd name="adj4" fmla="val 3239695"/>
            <a:gd name="adj5" fmla="val 5932"/>
          </a:avLst>
        </a:prstGeom>
        <a:solidFill>
          <a:srgbClr val="CF391B"/>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1">
              <a:shade val="25000"/>
              <a:satMod val="150000"/>
            </a:schemeClr>
          </a:contourClr>
        </a:sp3d>
      </dsp:spPr>
      <dsp:style>
        <a:lnRef idx="0">
          <a:schemeClr val="accent1"/>
        </a:lnRef>
        <a:fillRef idx="3">
          <a:schemeClr val="accent1"/>
        </a:fillRef>
        <a:effectRef idx="3">
          <a:schemeClr val="accent1"/>
        </a:effectRef>
        <a:fontRef idx="minor">
          <a:schemeClr val="lt1"/>
        </a:fontRef>
      </dsp:style>
    </dsp:sp>
    <dsp:sp modelId="{4F76B353-DB20-4998-9450-BE4D61433618}">
      <dsp:nvSpPr>
        <dsp:cNvPr id="0" name=""/>
        <dsp:cNvSpPr/>
      </dsp:nvSpPr>
      <dsp:spPr>
        <a:xfrm>
          <a:off x="240170" y="140864"/>
          <a:ext cx="4117845" cy="4117845"/>
        </a:xfrm>
        <a:prstGeom prst="circularArrow">
          <a:avLst>
            <a:gd name="adj1" fmla="val 5085"/>
            <a:gd name="adj2" fmla="val 327528"/>
            <a:gd name="adj3" fmla="val 11552519"/>
            <a:gd name="adj4" fmla="val 7559718"/>
            <a:gd name="adj5" fmla="val 5932"/>
          </a:avLst>
        </a:prstGeom>
        <a:solidFill>
          <a:srgbClr val="CF391B"/>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shade val="25000"/>
              <a:satMod val="150000"/>
            </a:schemeClr>
          </a:contourClr>
        </a:sp3d>
      </dsp:spPr>
      <dsp:style>
        <a:lnRef idx="0">
          <a:schemeClr val="accent4"/>
        </a:lnRef>
        <a:fillRef idx="3">
          <a:schemeClr val="accent4"/>
        </a:fillRef>
        <a:effectRef idx="3">
          <a:schemeClr val="accent4"/>
        </a:effectRef>
        <a:fontRef idx="minor">
          <a:schemeClr val="lt1"/>
        </a:fontRef>
      </dsp:style>
    </dsp:sp>
    <dsp:sp modelId="{EF5369E9-910F-4E6B-9E91-52154089FD5F}">
      <dsp:nvSpPr>
        <dsp:cNvPr id="0" name=""/>
        <dsp:cNvSpPr/>
      </dsp:nvSpPr>
      <dsp:spPr>
        <a:xfrm>
          <a:off x="272003" y="43185"/>
          <a:ext cx="4117845" cy="4117845"/>
        </a:xfrm>
        <a:prstGeom prst="circularArrow">
          <a:avLst>
            <a:gd name="adj1" fmla="val 5085"/>
            <a:gd name="adj2" fmla="val 327528"/>
            <a:gd name="adj3" fmla="val 15872148"/>
            <a:gd name="adj4" fmla="val 11880111"/>
            <a:gd name="adj5" fmla="val 5932"/>
          </a:avLst>
        </a:prstGeom>
        <a:solidFill>
          <a:srgbClr val="CF391B"/>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5">
              <a:shade val="25000"/>
              <a:satMod val="150000"/>
            </a:schemeClr>
          </a:contourClr>
        </a:sp3d>
      </dsp:spPr>
      <dsp:style>
        <a:lnRef idx="0">
          <a:schemeClr val="accent5"/>
        </a:lnRef>
        <a:fillRef idx="3">
          <a:schemeClr val="accent5"/>
        </a:fillRef>
        <a:effectRef idx="3">
          <a:schemeClr val="accent5"/>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6:23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304723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1710053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941435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445800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005164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1710053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3133E44D-DF65-4C07-9F16-FBA66E79E499}" type="datetime1">
              <a:rPr lang="en-US" smtClean="0"/>
              <a:pPr/>
              <a:t>5/19/2011</a:t>
            </a:fld>
            <a:endParaRPr lang="en-US" dirty="0"/>
          </a:p>
        </p:txBody>
      </p:sp>
      <p:sp>
        <p:nvSpPr>
          <p:cNvPr id="7" name="Slide Number Placeholder 6"/>
          <p:cNvSpPr>
            <a:spLocks noGrp="1"/>
          </p:cNvSpPr>
          <p:nvPr>
            <p:ph type="sldNum" sz="quarter" idx="13"/>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584593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866353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454691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pPr/>
              <a:t>20</a:t>
            </a:fld>
            <a:endParaRPr lang="en-US" dirty="0"/>
          </a:p>
        </p:txBody>
      </p:sp>
    </p:spTree>
    <p:extLst>
      <p:ext uri="{BB962C8B-B14F-4D97-AF65-F5344CB8AC3E}">
        <p14:creationId xmlns:p14="http://schemas.microsoft.com/office/powerpoint/2010/main" val="1267750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fontScale="47500" lnSpcReduction="20000"/>
          </a:bodyPr>
          <a:lstStyle/>
          <a:p>
            <a:pPr lvl="2">
              <a:buNone/>
            </a:pP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180" y="4342777"/>
            <a:ext cx="5487640" cy="4115111"/>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B531F46-AD95-454E-B729-E834F44C773A}"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7869" y="4343400"/>
            <a:ext cx="5990253" cy="4114800"/>
          </a:xfrm>
        </p:spPr>
        <p:txBody>
          <a:bodyPr>
            <a:noAutofit/>
          </a:bodyPr>
          <a:lstStyle/>
          <a:p>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F84096E8-288E-457D-B2D1-497292973AF4}"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579228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263056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6:23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6:23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6:23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6:23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6:23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3133E44D-DF65-4C07-9F16-FBA66E79E499}" type="datetime1">
              <a:rPr lang="en-US" smtClean="0"/>
              <a:pPr/>
              <a:t>5/19/2011</a:t>
            </a:fld>
            <a:endParaRPr lang="en-US" dirty="0"/>
          </a:p>
        </p:txBody>
      </p:sp>
      <p:sp>
        <p:nvSpPr>
          <p:cNvPr id="7" name="Slide Number Placeholder 6"/>
          <p:cNvSpPr>
            <a:spLocks noGrp="1"/>
          </p:cNvSpPr>
          <p:nvPr>
            <p:ph type="sldNum" sz="quarter" idx="13"/>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584593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5" name="Notes Placeholder 4"/>
          <p:cNvSpPr>
            <a:spLocks noGrp="1"/>
          </p:cNvSpPr>
          <p:nvPr>
            <p:ph type="body" sz="quarter" idx="11"/>
          </p:nvPr>
        </p:nvSpPr>
        <p:spPr/>
        <p:txBody>
          <a:bodyPr>
            <a:normAutofit/>
          </a:bodyPr>
          <a:lstStyle/>
          <a:p>
            <a:pPr marL="228600" indent="-228600">
              <a:buFont typeface="+mj-lt"/>
              <a:buAutoNum type="arabicPeriod"/>
            </a:pP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3CE1A280-E36B-4047-9190-9D8886C873C3}"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703553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BFCB1C1C-6DC7-4FE2-A474-E3DB8B7AEAB7}"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849372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06A82D53-0C17-4E7C-A3C9-056E04343116}"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950907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1C383681-81C3-4C69-BAE3-545145B4EBF7}"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756115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3133E44D-DF65-4C07-9F16-FBA66E79E499}" type="datetime1">
              <a:rPr lang="en-US" smtClean="0"/>
              <a:pPr/>
              <a:t>5/19/2011</a:t>
            </a:fld>
            <a:endParaRPr lang="en-US" dirty="0"/>
          </a:p>
        </p:txBody>
      </p:sp>
      <p:sp>
        <p:nvSpPr>
          <p:cNvPr id="7" name="Slide Number Placeholder 6"/>
          <p:cNvSpPr>
            <a:spLocks noGrp="1"/>
          </p:cNvSpPr>
          <p:nvPr>
            <p:ph type="sldNum" sz="quarter" idx="13"/>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5845938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408978911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414035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879839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957703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33833068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6575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92351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33057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06999097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623298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32832935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406350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22946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5054891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37924860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85747151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72073965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88335207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057688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522640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6913617"/>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261383"/>
      </p:ext>
    </p:extLst>
  </p:cSld>
  <p:clrMap bg1="dk1" tx1="lt1" bg2="dk2" tx2="lt2" accent1="accent1" accent2="accent2" accent3="accent3" accent4="accent4" accent5="accent5" accent6="accent6" hlink="hlink" folHlink="folHlink"/>
  <p:sldLayoutIdLst>
    <p:sldLayoutId id="2147483762"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ADHALL@microsoft.com" TargetMode="External"/><Relationship Id="rId5" Type="http://schemas.openxmlformats.org/officeDocument/2006/relationships/hyperlink" Target="mailto:SECHRIST@microsoft.com" TargetMode="External"/><Relationship Id="rId4" Type="http://schemas.openxmlformats.org/officeDocument/2006/relationships/hyperlink" Target="mailto:JBUFF@microsoft.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2.png"/><Relationship Id="rId18" Type="http://schemas.openxmlformats.org/officeDocument/2006/relationships/image" Target="../media/image57.jpeg"/><Relationship Id="rId3" Type="http://schemas.openxmlformats.org/officeDocument/2006/relationships/notesSlide" Target="../notesSlides/notesSlide10.xml"/><Relationship Id="rId21" Type="http://schemas.openxmlformats.org/officeDocument/2006/relationships/image" Target="../media/image42.png"/><Relationship Id="rId7" Type="http://schemas.openxmlformats.org/officeDocument/2006/relationships/image" Target="../media/image47.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slideLayout" Target="../slideLayouts/slideLayout13.xml"/><Relationship Id="rId16" Type="http://schemas.openxmlformats.org/officeDocument/2006/relationships/image" Target="../media/image55.png"/><Relationship Id="rId20" Type="http://schemas.openxmlformats.org/officeDocument/2006/relationships/image" Target="../media/image59.jpeg"/><Relationship Id="rId1" Type="http://schemas.openxmlformats.org/officeDocument/2006/relationships/tags" Target="../tags/tag1.xml"/><Relationship Id="rId6" Type="http://schemas.openxmlformats.org/officeDocument/2006/relationships/image" Target="../media/image46.png"/><Relationship Id="rId11" Type="http://schemas.microsoft.com/office/2007/relationships/hdphoto" Target="../media/hdphoto4.wdp"/><Relationship Id="rId5" Type="http://schemas.openxmlformats.org/officeDocument/2006/relationships/image" Target="../media/image45.png"/><Relationship Id="rId15" Type="http://schemas.openxmlformats.org/officeDocument/2006/relationships/image" Target="../media/image54.png"/><Relationship Id="rId10" Type="http://schemas.openxmlformats.org/officeDocument/2006/relationships/image" Target="../media/image50.jpeg"/><Relationship Id="rId19" Type="http://schemas.openxmlformats.org/officeDocument/2006/relationships/image" Target="../media/image58.jpeg"/><Relationship Id="rId4" Type="http://schemas.openxmlformats.org/officeDocument/2006/relationships/image" Target="../media/image44.jpeg"/><Relationship Id="rId9" Type="http://schemas.openxmlformats.org/officeDocument/2006/relationships/image" Target="../media/image49.png"/><Relationship Id="rId14" Type="http://schemas.openxmlformats.org/officeDocument/2006/relationships/image" Target="../media/image53.jpeg"/><Relationship Id="rId22"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2.xml"/><Relationship Id="rId5" Type="http://schemas.openxmlformats.org/officeDocument/2006/relationships/image" Target="../media/image61.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1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67.png"/><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78.png"/><Relationship Id="rId18" Type="http://schemas.openxmlformats.org/officeDocument/2006/relationships/image" Target="../media/image83.png"/><Relationship Id="rId26" Type="http://schemas.openxmlformats.org/officeDocument/2006/relationships/image" Target="../media/image91.png"/><Relationship Id="rId39" Type="http://schemas.openxmlformats.org/officeDocument/2006/relationships/image" Target="../media/image104.png"/><Relationship Id="rId3" Type="http://schemas.openxmlformats.org/officeDocument/2006/relationships/image" Target="../media/image74.png"/><Relationship Id="rId21" Type="http://schemas.openxmlformats.org/officeDocument/2006/relationships/image" Target="../media/image86.png"/><Relationship Id="rId34" Type="http://schemas.openxmlformats.org/officeDocument/2006/relationships/image" Target="../media/image99.png"/><Relationship Id="rId7" Type="http://schemas.openxmlformats.org/officeDocument/2006/relationships/diagramColors" Target="../diagrams/colors1.xml"/><Relationship Id="rId12" Type="http://schemas.openxmlformats.org/officeDocument/2006/relationships/image" Target="../media/image77.png"/><Relationship Id="rId17" Type="http://schemas.openxmlformats.org/officeDocument/2006/relationships/image" Target="../media/image82.png"/><Relationship Id="rId25" Type="http://schemas.openxmlformats.org/officeDocument/2006/relationships/image" Target="../media/image90.png"/><Relationship Id="rId33" Type="http://schemas.openxmlformats.org/officeDocument/2006/relationships/image" Target="../media/image98.png"/><Relationship Id="rId38" Type="http://schemas.openxmlformats.org/officeDocument/2006/relationships/image" Target="../media/image103.png"/><Relationship Id="rId2" Type="http://schemas.openxmlformats.org/officeDocument/2006/relationships/notesSlide" Target="../notesSlides/notesSlide18.xml"/><Relationship Id="rId16" Type="http://schemas.openxmlformats.org/officeDocument/2006/relationships/image" Target="../media/image81.png"/><Relationship Id="rId20" Type="http://schemas.openxmlformats.org/officeDocument/2006/relationships/image" Target="../media/image85.png"/><Relationship Id="rId29" Type="http://schemas.openxmlformats.org/officeDocument/2006/relationships/image" Target="../media/image94.png"/><Relationship Id="rId1" Type="http://schemas.openxmlformats.org/officeDocument/2006/relationships/slideLayout" Target="../slideLayouts/slideLayout13.xml"/><Relationship Id="rId6" Type="http://schemas.openxmlformats.org/officeDocument/2006/relationships/diagramQuickStyle" Target="../diagrams/quickStyle1.xml"/><Relationship Id="rId11" Type="http://schemas.openxmlformats.org/officeDocument/2006/relationships/image" Target="../media/image76.png"/><Relationship Id="rId24" Type="http://schemas.openxmlformats.org/officeDocument/2006/relationships/image" Target="../media/image89.png"/><Relationship Id="rId32" Type="http://schemas.openxmlformats.org/officeDocument/2006/relationships/image" Target="../media/image97.png"/><Relationship Id="rId37" Type="http://schemas.openxmlformats.org/officeDocument/2006/relationships/image" Target="../media/image102.png"/><Relationship Id="rId40" Type="http://schemas.openxmlformats.org/officeDocument/2006/relationships/image" Target="../media/image105.png"/><Relationship Id="rId5" Type="http://schemas.openxmlformats.org/officeDocument/2006/relationships/diagramLayout" Target="../diagrams/layout1.xml"/><Relationship Id="rId15" Type="http://schemas.openxmlformats.org/officeDocument/2006/relationships/image" Target="../media/image80.png"/><Relationship Id="rId23" Type="http://schemas.openxmlformats.org/officeDocument/2006/relationships/image" Target="../media/image88.png"/><Relationship Id="rId28" Type="http://schemas.openxmlformats.org/officeDocument/2006/relationships/image" Target="../media/image93.png"/><Relationship Id="rId36" Type="http://schemas.openxmlformats.org/officeDocument/2006/relationships/image" Target="../media/image101.png"/><Relationship Id="rId10" Type="http://schemas.microsoft.com/office/2007/relationships/hdphoto" Target="../media/hdphoto5.wdp"/><Relationship Id="rId19" Type="http://schemas.openxmlformats.org/officeDocument/2006/relationships/image" Target="../media/image84.png"/><Relationship Id="rId31" Type="http://schemas.openxmlformats.org/officeDocument/2006/relationships/image" Target="../media/image96.png"/><Relationship Id="rId4" Type="http://schemas.openxmlformats.org/officeDocument/2006/relationships/diagramData" Target="../diagrams/data1.xml"/><Relationship Id="rId9" Type="http://schemas.openxmlformats.org/officeDocument/2006/relationships/image" Target="../media/image75.png"/><Relationship Id="rId14" Type="http://schemas.openxmlformats.org/officeDocument/2006/relationships/image" Target="../media/image79.png"/><Relationship Id="rId22" Type="http://schemas.openxmlformats.org/officeDocument/2006/relationships/image" Target="../media/image87.png"/><Relationship Id="rId27" Type="http://schemas.openxmlformats.org/officeDocument/2006/relationships/image" Target="../media/image92.png"/><Relationship Id="rId30" Type="http://schemas.openxmlformats.org/officeDocument/2006/relationships/image" Target="../media/image95.png"/><Relationship Id="rId35" Type="http://schemas.openxmlformats.org/officeDocument/2006/relationships/image" Target="../media/image100.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21.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19.png"/><Relationship Id="rId3" Type="http://schemas.openxmlformats.org/officeDocument/2006/relationships/image" Target="../media/image111.png"/><Relationship Id="rId7" Type="http://schemas.openxmlformats.org/officeDocument/2006/relationships/image" Target="../media/image114.png"/><Relationship Id="rId12" Type="http://schemas.openxmlformats.org/officeDocument/2006/relationships/image" Target="../media/image118.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113.png"/><Relationship Id="rId11" Type="http://schemas.openxmlformats.org/officeDocument/2006/relationships/image" Target="../media/image117.png"/><Relationship Id="rId5" Type="http://schemas.openxmlformats.org/officeDocument/2006/relationships/image" Target="../media/image107.png"/><Relationship Id="rId10" Type="http://schemas.openxmlformats.org/officeDocument/2006/relationships/image" Target="../media/image116.png"/><Relationship Id="rId4" Type="http://schemas.openxmlformats.org/officeDocument/2006/relationships/image" Target="../media/image112.png"/><Relationship Id="rId9" Type="http://schemas.openxmlformats.org/officeDocument/2006/relationships/image" Target="../media/image10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25.jpeg"/><Relationship Id="rId3" Type="http://schemas.openxmlformats.org/officeDocument/2006/relationships/image" Target="../media/image121.png"/><Relationship Id="rId7" Type="http://schemas.openxmlformats.org/officeDocument/2006/relationships/image" Target="../media/image124.jpe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23.jpeg"/><Relationship Id="rId4" Type="http://schemas.openxmlformats.org/officeDocument/2006/relationships/image" Target="../media/image1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130.png"/><Relationship Id="rId5" Type="http://schemas.openxmlformats.org/officeDocument/2006/relationships/hyperlink" Target="http://www.microsoft.com/learning" TargetMode="External"/><Relationship Id="rId10" Type="http://schemas.openxmlformats.org/officeDocument/2006/relationships/image" Target="../media/image129.emf"/><Relationship Id="rId4" Type="http://schemas.openxmlformats.org/officeDocument/2006/relationships/image" Target="../media/image126.png"/><Relationship Id="rId9" Type="http://schemas.openxmlformats.org/officeDocument/2006/relationships/image" Target="../media/image128.png"/><Relationship Id="rId1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136.png"/><Relationship Id="rId13" Type="http://schemas.openxmlformats.org/officeDocument/2006/relationships/image" Target="../media/image141.png"/><Relationship Id="rId3" Type="http://schemas.openxmlformats.org/officeDocument/2006/relationships/image" Target="../media/image131.png"/><Relationship Id="rId7" Type="http://schemas.openxmlformats.org/officeDocument/2006/relationships/image" Target="../media/image135.png"/><Relationship Id="rId12" Type="http://schemas.openxmlformats.org/officeDocument/2006/relationships/image" Target="../media/image140.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 Id="rId14" Type="http://schemas.openxmlformats.org/officeDocument/2006/relationships/image" Target="../media/image142.png"/></Relationships>
</file>

<file path=ppt/slides/_rels/slide31.xml.rels><?xml version="1.0" encoding="UTF-8" standalone="yes"?>
<Relationships xmlns="http://schemas.openxmlformats.org/package/2006/relationships"><Relationship Id="rId3" Type="http://schemas.openxmlformats.org/officeDocument/2006/relationships/image" Target="../media/image143.jp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2.png"/><Relationship Id="rId12"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6.png"/><Relationship Id="rId11" Type="http://schemas.openxmlformats.org/officeDocument/2006/relationships/image" Target="../media/image28.png"/><Relationship Id="rId5" Type="http://schemas.openxmlformats.org/officeDocument/2006/relationships/image" Target="../media/image31.png"/><Relationship Id="rId10" Type="http://schemas.openxmlformats.org/officeDocument/2006/relationships/image" Target="../media/image38.png"/><Relationship Id="rId4" Type="http://schemas.openxmlformats.org/officeDocument/2006/relationships/image" Target="../media/image30.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Monitoring IT as a Service with Microsoft System Center</a:t>
            </a:r>
          </a:p>
        </p:txBody>
      </p:sp>
      <p:sp>
        <p:nvSpPr>
          <p:cNvPr id="5" name="Subtitle 2"/>
          <p:cNvSpPr>
            <a:spLocks noGrp="1"/>
          </p:cNvSpPr>
          <p:nvPr>
            <p:ph type="subTitle" idx="1"/>
          </p:nvPr>
        </p:nvSpPr>
        <p:spPr>
          <a:xfrm>
            <a:off x="969964" y="4184108"/>
            <a:ext cx="10242550" cy="463255"/>
          </a:xfrm>
        </p:spPr>
        <p:txBody>
          <a:bodyPr/>
          <a:lstStyle/>
          <a:p>
            <a:r>
              <a:rPr lang="en-US" dirty="0">
                <a:solidFill>
                  <a:schemeClr val="bg1"/>
                </a:solidFill>
              </a:rPr>
              <a:t>Jason Buffington</a:t>
            </a:r>
            <a:r>
              <a:rPr lang="en-US" dirty="0" smtClean="0"/>
              <a:t> </a:t>
            </a:r>
            <a:r>
              <a:rPr lang="en-US" sz="2000" dirty="0">
                <a:solidFill>
                  <a:schemeClr val="bg1"/>
                </a:solidFill>
              </a:rPr>
              <a:t>System Center Operations Manager</a:t>
            </a:r>
          </a:p>
          <a:p>
            <a:r>
              <a:rPr lang="en-US" sz="1600" i="1" dirty="0">
                <a:solidFill>
                  <a:schemeClr val="bg1"/>
                </a:solidFill>
                <a:hlinkClick r:id="rId4"/>
              </a:rPr>
              <a:t>JBUFF@microsoft.com</a:t>
            </a:r>
            <a:r>
              <a:rPr lang="en-US" sz="1600" i="1" dirty="0">
                <a:solidFill>
                  <a:schemeClr val="bg1"/>
                </a:solidFill>
              </a:rPr>
              <a:t>, @JBUFF</a:t>
            </a:r>
          </a:p>
        </p:txBody>
      </p:sp>
      <p:sp>
        <p:nvSpPr>
          <p:cNvPr id="9" name="Text Placeholder 8"/>
          <p:cNvSpPr>
            <a:spLocks noGrp="1"/>
          </p:cNvSpPr>
          <p:nvPr>
            <p:ph type="body" sz="quarter" idx="10"/>
          </p:nvPr>
        </p:nvSpPr>
        <p:spPr/>
        <p:txBody>
          <a:bodyPr/>
          <a:lstStyle/>
          <a:p>
            <a:r>
              <a:rPr lang="en-US" dirty="0" smtClean="0"/>
              <a:t>SIM362</a:t>
            </a:r>
            <a:endParaRPr lang="en-US" dirty="0"/>
          </a:p>
        </p:txBody>
      </p:sp>
      <p:sp>
        <p:nvSpPr>
          <p:cNvPr id="6" name="Subtitle 2"/>
          <p:cNvSpPr txBox="1">
            <a:spLocks/>
          </p:cNvSpPr>
          <p:nvPr/>
        </p:nvSpPr>
        <p:spPr>
          <a:xfrm>
            <a:off x="982599" y="4952188"/>
            <a:ext cx="12060306" cy="741944"/>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3200" kern="1200">
                <a:gradFill>
                  <a:gsLst>
                    <a:gs pos="0">
                      <a:schemeClr val="tx1"/>
                    </a:gs>
                    <a:gs pos="86000">
                      <a:schemeClr val="tx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bg1"/>
                </a:solidFill>
              </a:rPr>
              <a:t>Sean Christensen </a:t>
            </a:r>
            <a:r>
              <a:rPr lang="en-US" sz="2000" dirty="0" smtClean="0">
                <a:solidFill>
                  <a:schemeClr val="bg1"/>
                </a:solidFill>
              </a:rPr>
              <a:t>System Center Service Manager</a:t>
            </a:r>
          </a:p>
          <a:p>
            <a:r>
              <a:rPr lang="en-US" sz="1600" i="1" dirty="0" smtClean="0">
                <a:solidFill>
                  <a:schemeClr val="bg1"/>
                </a:solidFill>
                <a:hlinkClick r:id="rId5"/>
              </a:rPr>
              <a:t>SECHRIST@microsoft.com</a:t>
            </a:r>
            <a:r>
              <a:rPr lang="en-US" sz="1600" i="1" dirty="0" smtClean="0">
                <a:solidFill>
                  <a:schemeClr val="bg1"/>
                </a:solidFill>
              </a:rPr>
              <a:t>, @</a:t>
            </a:r>
            <a:r>
              <a:rPr lang="en-US" sz="1600" i="1" dirty="0" err="1" smtClean="0">
                <a:solidFill>
                  <a:schemeClr val="bg1"/>
                </a:solidFill>
              </a:rPr>
              <a:t>SeanC_MSFT</a:t>
            </a:r>
            <a:endParaRPr lang="en-US" sz="1600" dirty="0">
              <a:solidFill>
                <a:schemeClr val="bg1"/>
              </a:solidFill>
            </a:endParaRPr>
          </a:p>
        </p:txBody>
      </p:sp>
      <p:sp>
        <p:nvSpPr>
          <p:cNvPr id="7" name="Subtitle 2"/>
          <p:cNvSpPr txBox="1">
            <a:spLocks/>
          </p:cNvSpPr>
          <p:nvPr/>
        </p:nvSpPr>
        <p:spPr>
          <a:xfrm>
            <a:off x="982599" y="5754420"/>
            <a:ext cx="12060306" cy="847329"/>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3200" kern="1200">
                <a:gradFill>
                  <a:gsLst>
                    <a:gs pos="0">
                      <a:schemeClr val="tx1"/>
                    </a:gs>
                    <a:gs pos="86000">
                      <a:schemeClr val="tx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bg1"/>
                </a:solidFill>
              </a:rPr>
              <a:t>Adam Hall</a:t>
            </a:r>
            <a:r>
              <a:rPr lang="en-US" sz="1600" dirty="0" smtClean="0">
                <a:solidFill>
                  <a:schemeClr val="bg1"/>
                </a:solidFill>
              </a:rPr>
              <a:t> </a:t>
            </a:r>
            <a:r>
              <a:rPr lang="en-US" sz="2000" dirty="0" smtClean="0">
                <a:solidFill>
                  <a:schemeClr val="bg1"/>
                </a:solidFill>
              </a:rPr>
              <a:t>System Center Orchestrator</a:t>
            </a:r>
          </a:p>
          <a:p>
            <a:r>
              <a:rPr lang="en-US" sz="1600" i="1" dirty="0" smtClean="0">
                <a:solidFill>
                  <a:schemeClr val="bg1"/>
                </a:solidFill>
                <a:hlinkClick r:id="rId6"/>
              </a:rPr>
              <a:t>ADHALL@microsoft.com</a:t>
            </a:r>
            <a:r>
              <a:rPr lang="en-US" sz="1600" i="1" dirty="0" smtClean="0">
                <a:solidFill>
                  <a:schemeClr val="bg1"/>
                </a:solidFill>
              </a:rPr>
              <a:t>, @</a:t>
            </a:r>
            <a:r>
              <a:rPr lang="en-US" sz="1600" i="1" dirty="0" err="1">
                <a:solidFill>
                  <a:schemeClr val="bg1"/>
                </a:solidFill>
              </a:rPr>
              <a:t>Adman_NZ</a:t>
            </a:r>
            <a:endParaRPr lang="en-US" sz="1600" dirty="0">
              <a:solidFill>
                <a:schemeClr val="bg1"/>
              </a:solidFill>
            </a:endParaRPr>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Sean Christensen</a:t>
            </a:r>
            <a:endParaRPr lang="en-US" dirty="0"/>
          </a:p>
        </p:txBody>
      </p:sp>
      <p:sp>
        <p:nvSpPr>
          <p:cNvPr id="5" name="Subtitle 4"/>
          <p:cNvSpPr>
            <a:spLocks noGrp="1"/>
          </p:cNvSpPr>
          <p:nvPr>
            <p:ph type="subTitle" idx="1"/>
          </p:nvPr>
        </p:nvSpPr>
        <p:spPr/>
        <p:txBody>
          <a:bodyPr/>
          <a:lstStyle/>
          <a:p>
            <a:r>
              <a:rPr lang="en-US" dirty="0" smtClean="0"/>
              <a:t>Sr. Technical Product Manager</a:t>
            </a:r>
          </a:p>
          <a:p>
            <a:r>
              <a:rPr lang="en-US" dirty="0" smtClean="0"/>
              <a:t>System Center Service Manager</a:t>
            </a:r>
          </a:p>
          <a:p>
            <a:r>
              <a:rPr lang="en-US" dirty="0" smtClean="0"/>
              <a:t>Sechrist@microsoft.com</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4855" y="427124"/>
            <a:ext cx="3861651" cy="1193869"/>
          </a:xfrm>
          <a:prstGeom prst="rect">
            <a:avLst/>
          </a:prstGeom>
        </p:spPr>
      </p:pic>
    </p:spTree>
    <p:extLst>
      <p:ext uri="{BB962C8B-B14F-4D97-AF65-F5344CB8AC3E}">
        <p14:creationId xmlns:p14="http://schemas.microsoft.com/office/powerpoint/2010/main" val="181670606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C:\Users\twright.SEGROUP\AppData\Local\Microsoft\Windows\Temporary Internet Files\Content.IE5\OZ3XNRQG\MP900442501[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612" y="2190252"/>
            <a:ext cx="1557734" cy="2336601"/>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5" name="Isosceles Triangle 4"/>
          <p:cNvSpPr/>
          <p:nvPr/>
        </p:nvSpPr>
        <p:spPr bwMode="auto">
          <a:xfrm rot="16200000">
            <a:off x="3405189" y="1089023"/>
            <a:ext cx="6858002" cy="4679952"/>
          </a:xfrm>
          <a:prstGeom prst="triangle">
            <a:avLst/>
          </a:prstGeom>
          <a:gradFill flip="none" rotWithShape="1">
            <a:gsLst>
              <a:gs pos="0">
                <a:schemeClr val="accent2">
                  <a:shade val="51000"/>
                  <a:satMod val="130000"/>
                </a:schemeClr>
              </a:gs>
              <a:gs pos="37000">
                <a:schemeClr val="accent2">
                  <a:shade val="93000"/>
                  <a:satMod val="130000"/>
                </a:schemeClr>
              </a:gs>
              <a:gs pos="100000">
                <a:schemeClr val="accent2">
                  <a:shade val="94000"/>
                  <a:satMod val="135000"/>
                  <a:alpha val="0"/>
                </a:schemeClr>
              </a:gs>
            </a:gsLst>
            <a:lin ang="5400000" scaled="1"/>
            <a:tileRec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mtClean="0"/>
              <a:t>ITaaS – Reality is Complex!</a:t>
            </a:r>
            <a:endParaRPr lang="en-US" dirty="0"/>
          </a:p>
        </p:txBody>
      </p:sp>
      <p:pic>
        <p:nvPicPr>
          <p:cNvPr id="2068" name="Picture 2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65412" y="2032407"/>
            <a:ext cx="306310" cy="61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0" name="Picture 22" descr="C:\Users\twright.SEGROUP\AppData\Local\Microsoft\Windows\Temporary Internet Files\Content.IE5\OZ3XNRQG\MC900432627[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51113" y="3735491"/>
            <a:ext cx="915590" cy="91559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C:\Users\twright.SEGROUP\AppData\Local\Microsoft\Windows\Temporary Internet Files\Content.IE5\OTOEXO40\MC900441331[1].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flipH="1">
            <a:off x="2573018" y="2932969"/>
            <a:ext cx="714354" cy="714354"/>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25" descr="C:\Users\twright.SEGROUP\AppData\Local\Microsoft\Windows\Temporary Internet Files\Content.IE5\RLDTDMPJ\MP900402191[1].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037013" y="2743200"/>
            <a:ext cx="1580067" cy="1052966"/>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4" name="Right Arrow 3"/>
          <p:cNvSpPr/>
          <p:nvPr/>
        </p:nvSpPr>
        <p:spPr bwMode="auto">
          <a:xfrm>
            <a:off x="1824040" y="2211237"/>
            <a:ext cx="685800" cy="248841"/>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2" name="Right Arrow 31"/>
          <p:cNvSpPr/>
          <p:nvPr/>
        </p:nvSpPr>
        <p:spPr bwMode="auto">
          <a:xfrm>
            <a:off x="3351214" y="3124200"/>
            <a:ext cx="536070" cy="23435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3" name="Right Arrow 32"/>
          <p:cNvSpPr/>
          <p:nvPr/>
        </p:nvSpPr>
        <p:spPr bwMode="auto">
          <a:xfrm rot="2700000">
            <a:off x="3287300" y="2505842"/>
            <a:ext cx="588943" cy="275175"/>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4" name="Right Arrow 33"/>
          <p:cNvSpPr/>
          <p:nvPr/>
        </p:nvSpPr>
        <p:spPr bwMode="auto">
          <a:xfrm rot="18900000" flipV="1">
            <a:off x="3278847" y="3729243"/>
            <a:ext cx="679376" cy="288728"/>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36" name="Picture 35"/>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294873" y="1889760"/>
            <a:ext cx="790877" cy="77724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 descr="C:\Users\twright.SEGROUP\AppData\Local\Microsoft\Windows\Temporary Internet Files\Content.IE5\OZ3XNRQG\MP900400421[1].jpg"/>
          <p:cNvPicPr>
            <a:picLocks noChangeAspect="1" noChangeArrowheads="1"/>
          </p:cNvPicPr>
          <p:nvPr/>
        </p:nvPicPr>
        <p:blipFill>
          <a:blip r:embed="rId10" cstate="screen">
            <a:extLst>
              <a:ext uri="{BEBA8EAE-BF5A-486C-A8C5-ECC9F3942E4B}">
                <a14:imgProps xmlns:a14="http://schemas.microsoft.com/office/drawing/2010/main">
                  <a14:imgLayer r:embed="rId11">
                    <a14:imgEffect>
                      <a14:sharpenSoften amount="-4000"/>
                    </a14:imgEffect>
                  </a14:imgLayer>
                </a14:imgProps>
              </a:ext>
              <a:ext uri="{28A0092B-C50C-407E-A947-70E740481C1C}">
                <a14:useLocalDpi xmlns:a14="http://schemas.microsoft.com/office/drawing/2010/main"/>
              </a:ext>
            </a:extLst>
          </a:blip>
          <a:srcRect/>
          <a:stretch>
            <a:fillRect/>
          </a:stretch>
        </p:blipFill>
        <p:spPr bwMode="auto">
          <a:xfrm>
            <a:off x="11397056" y="1888339"/>
            <a:ext cx="787028" cy="77866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9396696" y="1371601"/>
            <a:ext cx="2777864" cy="492443"/>
          </a:xfrm>
          <a:prstGeom prst="rect">
            <a:avLst/>
          </a:prstGeom>
          <a:noFill/>
        </p:spPr>
        <p:txBody>
          <a:bodyPr wrap="square" lIns="0" tIns="0" rIns="0" bIns="0" rtlCol="0">
            <a:spAutoFit/>
          </a:bodyPr>
          <a:lstStyle/>
          <a:p>
            <a:pPr algn="r"/>
            <a:r>
              <a:rPr lang="en-US" sz="3200" dirty="0" err="1" smtClean="0">
                <a:gradFill>
                  <a:gsLst>
                    <a:gs pos="0">
                      <a:schemeClr val="tx1"/>
                    </a:gs>
                    <a:gs pos="86000">
                      <a:schemeClr val="tx1"/>
                    </a:gs>
                  </a:gsLst>
                  <a:lin ang="5400000" scaled="0"/>
                </a:gradFill>
              </a:rPr>
              <a:t>SaaS</a:t>
            </a:r>
            <a:r>
              <a:rPr lang="en-US" sz="3200" dirty="0" smtClean="0">
                <a:gradFill>
                  <a:gsLst>
                    <a:gs pos="0">
                      <a:schemeClr val="tx1"/>
                    </a:gs>
                    <a:gs pos="86000">
                      <a:schemeClr val="tx1"/>
                    </a:gs>
                  </a:gsLst>
                  <a:lin ang="5400000" scaled="0"/>
                </a:gradFill>
              </a:rPr>
              <a:t> by an ISV</a:t>
            </a:r>
          </a:p>
        </p:txBody>
      </p:sp>
      <p:pic>
        <p:nvPicPr>
          <p:cNvPr id="40" name="Picture 3" descr="C:\Users\twright.SEGROUP\AppData\Local\Microsoft\Windows\Temporary Internet Files\Content.IE5\OZ3XNRQG\MP900400421[1].jpg"/>
          <p:cNvPicPr>
            <a:picLocks noChangeAspect="1" noChangeArrowheads="1"/>
          </p:cNvPicPr>
          <p:nvPr/>
        </p:nvPicPr>
        <p:blipFill>
          <a:blip r:embed="rId10" cstate="screen">
            <a:extLst>
              <a:ext uri="{BEBA8EAE-BF5A-486C-A8C5-ECC9F3942E4B}">
                <a14:imgProps xmlns:a14="http://schemas.microsoft.com/office/drawing/2010/main">
                  <a14:imgLayer r:embed="rId11">
                    <a14:imgEffect>
                      <a14:sharpenSoften amount="-4000"/>
                    </a14:imgEffect>
                  </a14:imgLayer>
                </a14:imgProps>
              </a:ext>
              <a:ext uri="{28A0092B-C50C-407E-A947-70E740481C1C}">
                <a14:useLocalDpi xmlns:a14="http://schemas.microsoft.com/office/drawing/2010/main"/>
              </a:ext>
            </a:extLst>
          </a:blip>
          <a:srcRect/>
          <a:stretch>
            <a:fillRect/>
          </a:stretch>
        </p:blipFill>
        <p:spPr bwMode="auto">
          <a:xfrm>
            <a:off x="11400904" y="3259937"/>
            <a:ext cx="787028" cy="77866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9174165" y="2822487"/>
            <a:ext cx="3004241" cy="492443"/>
          </a:xfrm>
          <a:prstGeom prst="rect">
            <a:avLst/>
          </a:prstGeom>
          <a:noFill/>
        </p:spPr>
        <p:txBody>
          <a:bodyPr wrap="square" lIns="0" tIns="0" rIns="0" bIns="0" rtlCol="0">
            <a:spAutoFit/>
          </a:bodyPr>
          <a:lstStyle/>
          <a:p>
            <a:pPr algn="r"/>
            <a:r>
              <a:rPr lang="en-US" sz="3200" dirty="0" err="1" smtClean="0">
                <a:gradFill>
                  <a:gsLst>
                    <a:gs pos="0">
                      <a:schemeClr val="tx1"/>
                    </a:gs>
                    <a:gs pos="86000">
                      <a:schemeClr val="tx1"/>
                    </a:gs>
                  </a:gsLst>
                  <a:lin ang="5400000" scaled="0"/>
                </a:gradFill>
              </a:rPr>
              <a:t>IaaS</a:t>
            </a:r>
            <a:r>
              <a:rPr lang="en-US" sz="3200" dirty="0" smtClean="0">
                <a:gradFill>
                  <a:gsLst>
                    <a:gs pos="0">
                      <a:schemeClr val="tx1"/>
                    </a:gs>
                    <a:gs pos="86000">
                      <a:schemeClr val="tx1"/>
                    </a:gs>
                  </a:gsLst>
                  <a:lin ang="5400000" scaled="0"/>
                </a:gradFill>
              </a:rPr>
              <a:t> on Premise</a:t>
            </a:r>
          </a:p>
        </p:txBody>
      </p:sp>
      <p:pic>
        <p:nvPicPr>
          <p:cNvPr id="43" name="Picture 3" descr="C:\Users\twright.SEGROUP\AppData\Local\Microsoft\Windows\Temporary Internet Files\Content.IE5\OZ3XNRQG\MP900400421[1].jpg"/>
          <p:cNvPicPr>
            <a:picLocks noChangeAspect="1" noChangeArrowheads="1"/>
          </p:cNvPicPr>
          <p:nvPr/>
        </p:nvPicPr>
        <p:blipFill>
          <a:blip r:embed="rId10" cstate="screen">
            <a:extLst>
              <a:ext uri="{BEBA8EAE-BF5A-486C-A8C5-ECC9F3942E4B}">
                <a14:imgProps xmlns:a14="http://schemas.microsoft.com/office/drawing/2010/main">
                  <a14:imgLayer r:embed="rId11">
                    <a14:imgEffect>
                      <a14:sharpenSoften amount="-4000"/>
                    </a14:imgEffect>
                  </a14:imgLayer>
                </a14:imgProps>
              </a:ext>
              <a:ext uri="{28A0092B-C50C-407E-A947-70E740481C1C}">
                <a14:useLocalDpi xmlns:a14="http://schemas.microsoft.com/office/drawing/2010/main"/>
              </a:ext>
            </a:extLst>
          </a:blip>
          <a:srcRect/>
          <a:stretch>
            <a:fillRect/>
          </a:stretch>
        </p:blipFill>
        <p:spPr bwMode="auto">
          <a:xfrm>
            <a:off x="11400904" y="6037003"/>
            <a:ext cx="787028" cy="77866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8456614" y="5515690"/>
            <a:ext cx="3721795" cy="492443"/>
          </a:xfrm>
          <a:prstGeom prst="rect">
            <a:avLst/>
          </a:prstGeom>
          <a:noFill/>
        </p:spPr>
        <p:txBody>
          <a:bodyPr wrap="square" lIns="0" tIns="0" rIns="0" bIns="0" rtlCol="0">
            <a:spAutoFit/>
          </a:bodyPr>
          <a:lstStyle/>
          <a:p>
            <a:pPr algn="r"/>
            <a:r>
              <a:rPr lang="en-US" sz="3200" dirty="0" err="1" smtClean="0">
                <a:gradFill>
                  <a:gsLst>
                    <a:gs pos="0">
                      <a:schemeClr val="tx1"/>
                    </a:gs>
                    <a:gs pos="86000">
                      <a:schemeClr val="tx1"/>
                    </a:gs>
                  </a:gsLst>
                  <a:lin ang="5400000" scaled="0"/>
                </a:gradFill>
              </a:rPr>
              <a:t>PaaS</a:t>
            </a:r>
            <a:r>
              <a:rPr lang="en-US" sz="3200" dirty="0" smtClean="0">
                <a:gradFill>
                  <a:gsLst>
                    <a:gs pos="0">
                      <a:schemeClr val="tx1"/>
                    </a:gs>
                    <a:gs pos="86000">
                      <a:schemeClr val="tx1"/>
                    </a:gs>
                  </a:gsLst>
                  <a:lin ang="5400000" scaled="0"/>
                </a:gradFill>
              </a:rPr>
              <a:t> by Microsoft</a:t>
            </a:r>
          </a:p>
        </p:txBody>
      </p:sp>
      <p:grpSp>
        <p:nvGrpSpPr>
          <p:cNvPr id="45" name="Group 44"/>
          <p:cNvGrpSpPr/>
          <p:nvPr/>
        </p:nvGrpSpPr>
        <p:grpSpPr>
          <a:xfrm>
            <a:off x="10255999" y="6047010"/>
            <a:ext cx="1008007" cy="744379"/>
            <a:chOff x="5027612" y="1214166"/>
            <a:chExt cx="2590800" cy="1986234"/>
          </a:xfrm>
        </p:grpSpPr>
        <p:sp>
          <p:nvSpPr>
            <p:cNvPr id="46" name="Rectangle 45"/>
            <p:cNvSpPr/>
            <p:nvPr/>
          </p:nvSpPr>
          <p:spPr bwMode="auto">
            <a:xfrm>
              <a:off x="5027612" y="1214166"/>
              <a:ext cx="2590800" cy="1986234"/>
            </a:xfrm>
            <a:prstGeom prst="rect">
              <a:avLst/>
            </a:prstGeom>
            <a:solidFill>
              <a:schemeClr val="tx1"/>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47" name="Picture 4"/>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271364" y="1639218"/>
              <a:ext cx="2103209" cy="41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5"/>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271408" y="2324686"/>
              <a:ext cx="2103120" cy="64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0" name="Picture 3" descr="C:\Users\twright.SEGROUP\AppData\Local\Microsoft\Windows\Temporary Internet Files\Content.IE5\OZ3XNRQG\MP900400421[1].jpg"/>
          <p:cNvPicPr>
            <a:picLocks noChangeAspect="1" noChangeArrowheads="1"/>
          </p:cNvPicPr>
          <p:nvPr/>
        </p:nvPicPr>
        <p:blipFill>
          <a:blip r:embed="rId10" cstate="screen">
            <a:extLst>
              <a:ext uri="{BEBA8EAE-BF5A-486C-A8C5-ECC9F3942E4B}">
                <a14:imgProps xmlns:a14="http://schemas.microsoft.com/office/drawing/2010/main">
                  <a14:imgLayer r:embed="rId11">
                    <a14:imgEffect>
                      <a14:sharpenSoften amount="-4000"/>
                    </a14:imgEffect>
                  </a14:imgLayer>
                </a14:imgProps>
              </a:ext>
              <a:ext uri="{28A0092B-C50C-407E-A947-70E740481C1C}">
                <a14:useLocalDpi xmlns:a14="http://schemas.microsoft.com/office/drawing/2010/main"/>
              </a:ext>
            </a:extLst>
          </a:blip>
          <a:srcRect/>
          <a:stretch>
            <a:fillRect/>
          </a:stretch>
        </p:blipFill>
        <p:spPr bwMode="auto">
          <a:xfrm>
            <a:off x="11400904" y="457202"/>
            <a:ext cx="787028" cy="77866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9120658" y="-1"/>
            <a:ext cx="3053902" cy="492443"/>
          </a:xfrm>
          <a:prstGeom prst="rect">
            <a:avLst/>
          </a:prstGeom>
          <a:noFill/>
        </p:spPr>
        <p:txBody>
          <a:bodyPr wrap="square" lIns="0" tIns="0" rIns="0" bIns="0" rtlCol="0">
            <a:spAutoFit/>
          </a:bodyPr>
          <a:lstStyle/>
          <a:p>
            <a:pPr algn="r"/>
            <a:r>
              <a:rPr lang="en-US" sz="3200" dirty="0" err="1" smtClean="0">
                <a:gradFill>
                  <a:gsLst>
                    <a:gs pos="0">
                      <a:schemeClr val="tx1"/>
                    </a:gs>
                    <a:gs pos="86000">
                      <a:schemeClr val="tx1"/>
                    </a:gs>
                  </a:gsLst>
                  <a:lin ang="5400000" scaled="0"/>
                </a:gradFill>
              </a:rPr>
              <a:t>PaaS</a:t>
            </a:r>
            <a:r>
              <a:rPr lang="en-US" sz="3200" dirty="0" smtClean="0">
                <a:gradFill>
                  <a:gsLst>
                    <a:gs pos="0">
                      <a:schemeClr val="tx1"/>
                    </a:gs>
                    <a:gs pos="86000">
                      <a:schemeClr val="tx1"/>
                    </a:gs>
                  </a:gsLst>
                  <a:lin ang="5400000" scaled="0"/>
                </a:gradFill>
              </a:rPr>
              <a:t> on Premise</a:t>
            </a:r>
          </a:p>
        </p:txBody>
      </p:sp>
      <p:grpSp>
        <p:nvGrpSpPr>
          <p:cNvPr id="52" name="Group 51"/>
          <p:cNvGrpSpPr/>
          <p:nvPr/>
        </p:nvGrpSpPr>
        <p:grpSpPr>
          <a:xfrm>
            <a:off x="10186309" y="467209"/>
            <a:ext cx="1008007" cy="744379"/>
            <a:chOff x="5027612" y="1214166"/>
            <a:chExt cx="2590800" cy="1986234"/>
          </a:xfrm>
        </p:grpSpPr>
        <p:sp>
          <p:nvSpPr>
            <p:cNvPr id="53" name="Rectangle 52"/>
            <p:cNvSpPr/>
            <p:nvPr/>
          </p:nvSpPr>
          <p:spPr bwMode="auto">
            <a:xfrm>
              <a:off x="5027612" y="1214166"/>
              <a:ext cx="2590800" cy="1986234"/>
            </a:xfrm>
            <a:prstGeom prst="rect">
              <a:avLst/>
            </a:prstGeom>
            <a:solidFill>
              <a:schemeClr val="tx1"/>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54" name="Picture 4"/>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271364" y="1639218"/>
              <a:ext cx="2103209" cy="41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5"/>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271408" y="2324686"/>
              <a:ext cx="2103120" cy="64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7" name="Picture 3" descr="C:\Users\twright.SEGROUP\AppData\Local\Microsoft\Windows\Temporary Internet Files\Content.IE5\OZ3XNRQG\MP900400421[1].jpg"/>
          <p:cNvPicPr>
            <a:picLocks noChangeAspect="1" noChangeArrowheads="1"/>
          </p:cNvPicPr>
          <p:nvPr/>
        </p:nvPicPr>
        <p:blipFill>
          <a:blip r:embed="rId10" cstate="screen">
            <a:extLst>
              <a:ext uri="{BEBA8EAE-BF5A-486C-A8C5-ECC9F3942E4B}">
                <a14:imgProps xmlns:a14="http://schemas.microsoft.com/office/drawing/2010/main">
                  <a14:imgLayer r:embed="rId11">
                    <a14:imgEffect>
                      <a14:sharpenSoften amount="-4000"/>
                    </a14:imgEffect>
                  </a14:imgLayer>
                </a14:imgProps>
              </a:ext>
              <a:ext uri="{28A0092B-C50C-407E-A947-70E740481C1C}">
                <a14:useLocalDpi xmlns:a14="http://schemas.microsoft.com/office/drawing/2010/main"/>
              </a:ext>
            </a:extLst>
          </a:blip>
          <a:srcRect/>
          <a:stretch>
            <a:fillRect/>
          </a:stretch>
        </p:blipFill>
        <p:spPr bwMode="auto">
          <a:xfrm>
            <a:off x="11397056" y="4613402"/>
            <a:ext cx="787028" cy="77866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9141818" y="4114802"/>
            <a:ext cx="3047008" cy="492443"/>
          </a:xfrm>
          <a:prstGeom prst="rect">
            <a:avLst/>
          </a:prstGeom>
          <a:noFill/>
        </p:spPr>
        <p:txBody>
          <a:bodyPr wrap="square" lIns="0" tIns="0" rIns="0" bIns="0" rtlCol="0">
            <a:spAutoFit/>
          </a:bodyPr>
          <a:lstStyle/>
          <a:p>
            <a:pPr algn="r"/>
            <a:r>
              <a:rPr lang="en-US" sz="3200" dirty="0" err="1" smtClean="0">
                <a:gradFill>
                  <a:gsLst>
                    <a:gs pos="0">
                      <a:schemeClr val="tx1"/>
                    </a:gs>
                    <a:gs pos="86000">
                      <a:schemeClr val="tx1"/>
                    </a:gs>
                  </a:gsLst>
                  <a:lin ang="5400000" scaled="0"/>
                </a:gradFill>
              </a:rPr>
              <a:t>IaaS</a:t>
            </a:r>
            <a:r>
              <a:rPr lang="en-US" sz="3200" dirty="0" smtClean="0">
                <a:gradFill>
                  <a:gsLst>
                    <a:gs pos="0">
                      <a:schemeClr val="tx1"/>
                    </a:gs>
                    <a:gs pos="86000">
                      <a:schemeClr val="tx1"/>
                    </a:gs>
                  </a:gsLst>
                  <a:lin ang="5400000" scaled="0"/>
                </a:gradFill>
              </a:rPr>
              <a:t> by a </a:t>
            </a:r>
            <a:r>
              <a:rPr lang="en-US" sz="3200" dirty="0" err="1" smtClean="0">
                <a:gradFill>
                  <a:gsLst>
                    <a:gs pos="0">
                      <a:schemeClr val="tx1"/>
                    </a:gs>
                    <a:gs pos="86000">
                      <a:schemeClr val="tx1"/>
                    </a:gs>
                  </a:gsLst>
                  <a:lin ang="5400000" scaled="0"/>
                </a:gradFill>
              </a:rPr>
              <a:t>Hoster</a:t>
            </a:r>
            <a:endParaRPr lang="en-US" sz="3200" dirty="0" smtClean="0">
              <a:gradFill>
                <a:gsLst>
                  <a:gs pos="0">
                    <a:schemeClr val="tx1"/>
                  </a:gs>
                  <a:gs pos="86000">
                    <a:schemeClr val="tx1"/>
                  </a:gs>
                </a:gsLst>
                <a:lin ang="5400000" scaled="0"/>
              </a:gradFill>
            </a:endParaRPr>
          </a:p>
        </p:txBody>
      </p:sp>
      <p:sp>
        <p:nvSpPr>
          <p:cNvPr id="56" name="Right Arrow 55"/>
          <p:cNvSpPr/>
          <p:nvPr/>
        </p:nvSpPr>
        <p:spPr bwMode="auto">
          <a:xfrm>
            <a:off x="1824040" y="2999781"/>
            <a:ext cx="685800" cy="248841"/>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9" name="Right Arrow 58"/>
          <p:cNvSpPr/>
          <p:nvPr/>
        </p:nvSpPr>
        <p:spPr bwMode="auto">
          <a:xfrm>
            <a:off x="1824040" y="3997376"/>
            <a:ext cx="685800" cy="248841"/>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60" name="Picture 2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70612" y="2190252"/>
            <a:ext cx="306310" cy="61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22" descr="C:\Users\twright.SEGROUP\AppData\Local\Microsoft\Windows\Temporary Internet Files\Content.IE5\OZ3XNRQG\MC900432627[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56314" y="3893336"/>
            <a:ext cx="915590" cy="91559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C:\Users\twright.SEGROUP\AppData\Local\Microsoft\Windows\Temporary Internet Files\Content.IE5\OTOEXO40\MC900441331[1].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flipH="1">
            <a:off x="6078219" y="3090814"/>
            <a:ext cx="714354" cy="71435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5" descr="C:\Users\twright.SEGROUP\AppData\Local\Microsoft\Windows\Temporary Internet Files\Content.IE5\RLDTDMPJ\MP900402191[1].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761412" y="540782"/>
            <a:ext cx="917612" cy="611501"/>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64" name="Picture 25" descr="C:\Users\twright.SEGROUP\AppData\Local\Microsoft\Windows\Temporary Internet Files\Content.IE5\RLDTDMPJ\MP900402191[1].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761412" y="1881797"/>
            <a:ext cx="917612" cy="611501"/>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65" name="Picture 25" descr="C:\Users\twright.SEGROUP\AppData\Local\Microsoft\Windows\Temporary Internet Files\Content.IE5\RLDTDMPJ\MP900402191[1].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761412" y="3403054"/>
            <a:ext cx="917612" cy="611501"/>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66" name="Picture 25" descr="C:\Users\twright.SEGROUP\AppData\Local\Microsoft\Windows\Temporary Internet Files\Content.IE5\RLDTDMPJ\MP900402191[1].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761412" y="4780564"/>
            <a:ext cx="917612" cy="611501"/>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67" name="Picture 25" descr="C:\Users\twright.SEGROUP\AppData\Local\Microsoft\Windows\Temporary Internet Files\Content.IE5\RLDTDMPJ\MP900402191[1].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761412" y="6103497"/>
            <a:ext cx="917612" cy="611501"/>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86" name="Picture 20"/>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176128" y="4833908"/>
            <a:ext cx="150297" cy="299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22" descr="C:\Users\twright.SEGROUP\AppData\Local\Microsoft\Windows\Temporary Internet Files\Content.IE5\OZ3XNRQG\MC900432627[1].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101797" y="5646749"/>
            <a:ext cx="449254" cy="449253"/>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4" descr="C:\Users\twright.SEGROUP\AppData\Local\Microsoft\Windows\Temporary Internet Files\Content.IE5\OTOEXO40\MC900441331[1].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flipH="1">
            <a:off x="8076019" y="5266742"/>
            <a:ext cx="350511" cy="350512"/>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0"/>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113712" y="1141122"/>
            <a:ext cx="150297" cy="299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22" descr="C:\Users\twright.SEGROUP\AppData\Local\Microsoft\Windows\Temporary Internet Files\Content.IE5\OZ3XNRQG\MC900432627[1].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039380" y="1953963"/>
            <a:ext cx="449254" cy="449253"/>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4" descr="C:\Users\twright.SEGROUP\AppData\Local\Microsoft\Windows\Temporary Internet Files\Content.IE5\OTOEXO40\MC900441331[1].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flipH="1">
            <a:off x="8013603" y="1573956"/>
            <a:ext cx="350511" cy="350512"/>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0"/>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140746" y="3005108"/>
            <a:ext cx="150297" cy="299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 name="Picture 22" descr="C:\Users\twright.SEGROUP\AppData\Local\Microsoft\Windows\Temporary Internet Files\Content.IE5\OZ3XNRQG\MC900432627[1].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066416" y="3817949"/>
            <a:ext cx="449254" cy="44925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4" descr="C:\Users\twright.SEGROUP\AppData\Local\Microsoft\Windows\Temporary Internet Files\Content.IE5\OTOEXO40\MC900441331[1].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flipH="1">
            <a:off x="8040639" y="3437942"/>
            <a:ext cx="350511" cy="350512"/>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twright.SEGROUP\AppData\Local\Microsoft\Windows\Temporary Internet Files\Content.IE5\OTOEXO40\MP900402569[1].jp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093547" y="1170683"/>
            <a:ext cx="659892" cy="989355"/>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7171" name="Picture 3" descr="C:\Users\twright.SEGROUP\AppData\Local\Microsoft\Windows\Temporary Internet Files\Content.IE5\A9I01K9F\MP900407165[1].jpg"/>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6950207" y="2638881"/>
            <a:ext cx="946572" cy="630802"/>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7172" name="Picture 4" descr="C:\Users\twright.SEGROUP\AppData\Local\Microsoft\Windows\Temporary Internet Files\Content.IE5\OZ3XNRQG\MP900402193[1].jp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7021631" y="5003044"/>
            <a:ext cx="875148" cy="6994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9113" y="4913644"/>
            <a:ext cx="6013925" cy="1292662"/>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rPr>
              <a:t>How do you keep costs down?</a:t>
            </a:r>
          </a:p>
          <a:p>
            <a:r>
              <a:rPr lang="en-US" sz="2800" dirty="0" smtClean="0">
                <a:gradFill>
                  <a:gsLst>
                    <a:gs pos="0">
                      <a:schemeClr val="tx1"/>
                    </a:gs>
                    <a:gs pos="86000">
                      <a:schemeClr val="tx1"/>
                    </a:gs>
                  </a:gsLst>
                  <a:lin ang="5400000" scaled="0"/>
                </a:gradFill>
              </a:rPr>
              <a:t>How do you keep service levels up?</a:t>
            </a:r>
          </a:p>
          <a:p>
            <a:r>
              <a:rPr lang="en-US" sz="2800" dirty="0" smtClean="0">
                <a:gradFill>
                  <a:gsLst>
                    <a:gs pos="0">
                      <a:schemeClr val="tx1"/>
                    </a:gs>
                    <a:gs pos="86000">
                      <a:schemeClr val="tx1"/>
                    </a:gs>
                  </a:gsLst>
                  <a:lin ang="5400000" scaled="0"/>
                </a:gradFill>
              </a:rPr>
              <a:t>How do you keep everyone informed?</a:t>
            </a:r>
          </a:p>
        </p:txBody>
      </p:sp>
      <p:pic>
        <p:nvPicPr>
          <p:cNvPr id="68" name="Picture 67"/>
          <p:cNvPicPr>
            <a:picLocks noChangeAspect="1"/>
          </p:cNvPicPr>
          <p:nvPr/>
        </p:nvPicPr>
        <p:blipFill>
          <a:blip r:embed="rId21" cstate="screen">
            <a:extLst>
              <a:ext uri="{BEBA8EAE-BF5A-486C-A8C5-ECC9F3942E4B}">
                <a14:imgProps xmlns:a14="http://schemas.microsoft.com/office/drawing/2010/main">
                  <a14:imgLayer r:embed="rId22">
                    <a14:imgEffect>
                      <a14:backgroundRemoval t="5394" b="91399" l="4556" r="92326">
                        <a14:foregroundMark x1="32014" y1="47668" x2="49400" y2="39067"/>
                        <a14:foregroundMark x1="27098" y1="61516" x2="29496" y2="62974"/>
                        <a14:backgroundMark x1="36331" y1="74344" x2="36211" y2="77697"/>
                        <a14:backgroundMark x1="58393" y1="84694" x2="66667" y2="79883"/>
                      </a14:backgroundRemoval>
                    </a14:imgEffect>
                  </a14:imgLayer>
                </a14:imgProps>
              </a:ext>
              <a:ext uri="{28A0092B-C50C-407E-A947-70E740481C1C}">
                <a14:useLocalDpi xmlns:a14="http://schemas.microsoft.com/office/drawing/2010/main"/>
              </a:ext>
            </a:extLst>
          </a:blip>
          <a:stretch>
            <a:fillRect/>
          </a:stretch>
        </p:blipFill>
        <p:spPr>
          <a:xfrm>
            <a:off x="6979608" y="3805168"/>
            <a:ext cx="970399" cy="798194"/>
          </a:xfrm>
          <a:prstGeom prst="rect">
            <a:avLst/>
          </a:prstGeom>
        </p:spPr>
      </p:pic>
    </p:spTree>
    <p:custDataLst>
      <p:tags r:id="rId1"/>
    </p:custDataLst>
    <p:extLst>
      <p:ext uri="{BB962C8B-B14F-4D97-AF65-F5344CB8AC3E}">
        <p14:creationId xmlns:p14="http://schemas.microsoft.com/office/powerpoint/2010/main" val="1694941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Arrow Callout 20"/>
          <p:cNvSpPr/>
          <p:nvPr/>
        </p:nvSpPr>
        <p:spPr bwMode="auto">
          <a:xfrm>
            <a:off x="303213" y="1371601"/>
            <a:ext cx="4471987" cy="5334001"/>
          </a:xfrm>
          <a:prstGeom prst="rightArrowCallout">
            <a:avLst>
              <a:gd name="adj1" fmla="val 14075"/>
              <a:gd name="adj2" fmla="val 16375"/>
              <a:gd name="adj3" fmla="val 13787"/>
              <a:gd name="adj4" fmla="val 658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0" name="Right Arrow Callout 19"/>
          <p:cNvSpPr/>
          <p:nvPr/>
        </p:nvSpPr>
        <p:spPr bwMode="auto">
          <a:xfrm>
            <a:off x="3808412" y="1371600"/>
            <a:ext cx="3786187" cy="5334000"/>
          </a:xfrm>
          <a:prstGeom prst="rightArrowCallout">
            <a:avLst>
              <a:gd name="adj1" fmla="val 14075"/>
              <a:gd name="adj2" fmla="val 16375"/>
              <a:gd name="adj3" fmla="val 13787"/>
              <a:gd name="adj4" fmla="val 7769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ounded Rectangle 7"/>
          <p:cNvSpPr/>
          <p:nvPr/>
        </p:nvSpPr>
        <p:spPr bwMode="auto">
          <a:xfrm>
            <a:off x="1370013" y="1752600"/>
            <a:ext cx="2743199" cy="980938"/>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 name="Rounded Rectangle 10"/>
          <p:cNvSpPr/>
          <p:nvPr/>
        </p:nvSpPr>
        <p:spPr bwMode="auto">
          <a:xfrm>
            <a:off x="1370013" y="3352800"/>
            <a:ext cx="2743199" cy="980938"/>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 name="Rounded Rectangle 11"/>
          <p:cNvSpPr/>
          <p:nvPr/>
        </p:nvSpPr>
        <p:spPr bwMode="auto">
          <a:xfrm>
            <a:off x="1370013" y="5029200"/>
            <a:ext cx="2743199" cy="980938"/>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Achieving ITaaS Objectives</a:t>
            </a:r>
            <a:endParaRPr lang="en-US" dirty="0"/>
          </a:p>
        </p:txBody>
      </p:sp>
      <p:sp>
        <p:nvSpPr>
          <p:cNvPr id="5" name="Rectangle 4"/>
          <p:cNvSpPr/>
          <p:nvPr/>
        </p:nvSpPr>
        <p:spPr>
          <a:xfrm>
            <a:off x="1674812" y="3129487"/>
            <a:ext cx="1676401" cy="1046440"/>
          </a:xfrm>
          <a:prstGeom prst="rect">
            <a:avLst/>
          </a:prstGeom>
        </p:spPr>
        <p:txBody>
          <a:bodyPr wrap="square">
            <a:spAutoFit/>
          </a:bodyPr>
          <a:lstStyle/>
          <a:p>
            <a:endParaRPr lang="en-US" dirty="0"/>
          </a:p>
          <a:p>
            <a:r>
              <a:rPr lang="en-US" sz="4400" dirty="0"/>
              <a:t> ITIL</a:t>
            </a:r>
            <a:r>
              <a:rPr lang="en-US" sz="3200" baseline="70000" dirty="0"/>
              <a:t>®</a:t>
            </a:r>
            <a:r>
              <a:rPr lang="en-US" sz="4400" dirty="0"/>
              <a:t> </a:t>
            </a:r>
          </a:p>
        </p:txBody>
      </p:sp>
      <p:pic>
        <p:nvPicPr>
          <p:cNvPr id="1027" name="Picture 3" descr="C:\Users\twright.SEGROUP\Downloads\MOF Graphics\MOF-phases-PP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4235" y="1709143"/>
            <a:ext cx="1511554" cy="102439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74813" y="5137743"/>
            <a:ext cx="1885131" cy="707886"/>
          </a:xfrm>
          <a:prstGeom prst="rect">
            <a:avLst/>
          </a:prstGeom>
        </p:spPr>
        <p:txBody>
          <a:bodyPr wrap="none">
            <a:spAutoFit/>
          </a:bodyPr>
          <a:lstStyle/>
          <a:p>
            <a:r>
              <a:rPr lang="en-US" sz="4000" dirty="0"/>
              <a:t>COBIT</a:t>
            </a:r>
            <a:r>
              <a:rPr lang="en-US" sz="4000" baseline="50000" dirty="0"/>
              <a:t>®</a:t>
            </a:r>
          </a:p>
        </p:txBody>
      </p:sp>
      <p:sp>
        <p:nvSpPr>
          <p:cNvPr id="13" name="Rectangle 12"/>
          <p:cNvSpPr/>
          <p:nvPr/>
        </p:nvSpPr>
        <p:spPr>
          <a:xfrm>
            <a:off x="1674812" y="1556884"/>
            <a:ext cx="1676401" cy="1046440"/>
          </a:xfrm>
          <a:prstGeom prst="rect">
            <a:avLst/>
          </a:prstGeom>
        </p:spPr>
        <p:txBody>
          <a:bodyPr wrap="square">
            <a:spAutoFit/>
          </a:bodyPr>
          <a:lstStyle/>
          <a:p>
            <a:endParaRPr lang="en-US" dirty="0"/>
          </a:p>
          <a:p>
            <a:r>
              <a:rPr lang="en-US" sz="4400" dirty="0" smtClean="0"/>
              <a:t>MOF</a:t>
            </a:r>
            <a:r>
              <a:rPr lang="en-US" sz="3200" baseline="70000" dirty="0" smtClean="0"/>
              <a:t>®</a:t>
            </a:r>
            <a:r>
              <a:rPr lang="en-US" sz="4400" dirty="0" smtClean="0"/>
              <a:t> </a:t>
            </a:r>
            <a:endParaRPr lang="en-US" sz="4400" dirty="0"/>
          </a:p>
        </p:txBody>
      </p:sp>
      <p:sp>
        <p:nvSpPr>
          <p:cNvPr id="9" name="Snip Single Corner Rectangle 8"/>
          <p:cNvSpPr/>
          <p:nvPr/>
        </p:nvSpPr>
        <p:spPr bwMode="auto">
          <a:xfrm>
            <a:off x="3945162" y="1600200"/>
            <a:ext cx="2758849" cy="838200"/>
          </a:xfrm>
          <a:prstGeom prst="snip1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Automation</a:t>
            </a:r>
          </a:p>
        </p:txBody>
      </p:sp>
      <p:sp>
        <p:nvSpPr>
          <p:cNvPr id="15" name="Snip Single Corner Rectangle 14"/>
          <p:cNvSpPr/>
          <p:nvPr/>
        </p:nvSpPr>
        <p:spPr bwMode="auto">
          <a:xfrm>
            <a:off x="3945162" y="2819400"/>
            <a:ext cx="2758849" cy="838200"/>
          </a:xfrm>
          <a:prstGeom prst="snip1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Standardization</a:t>
            </a:r>
          </a:p>
        </p:txBody>
      </p:sp>
      <p:sp>
        <p:nvSpPr>
          <p:cNvPr id="16" name="Snip Single Corner Rectangle 15"/>
          <p:cNvSpPr/>
          <p:nvPr/>
        </p:nvSpPr>
        <p:spPr bwMode="auto">
          <a:xfrm>
            <a:off x="3945162" y="5257800"/>
            <a:ext cx="2758849" cy="838200"/>
          </a:xfrm>
          <a:prstGeom prst="snip1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Compliance</a:t>
            </a:r>
          </a:p>
        </p:txBody>
      </p:sp>
      <p:sp>
        <p:nvSpPr>
          <p:cNvPr id="17" name="Snip Single Corner Rectangle 16"/>
          <p:cNvSpPr/>
          <p:nvPr/>
        </p:nvSpPr>
        <p:spPr bwMode="auto">
          <a:xfrm>
            <a:off x="3945162" y="4038600"/>
            <a:ext cx="2758849" cy="838200"/>
          </a:xfrm>
          <a:prstGeom prst="snip1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Self-service</a:t>
            </a:r>
          </a:p>
        </p:txBody>
      </p:sp>
      <p:grpSp>
        <p:nvGrpSpPr>
          <p:cNvPr id="19" name="Group 18"/>
          <p:cNvGrpSpPr/>
          <p:nvPr/>
        </p:nvGrpSpPr>
        <p:grpSpPr>
          <a:xfrm>
            <a:off x="7594601" y="1905001"/>
            <a:ext cx="4270992" cy="3810000"/>
            <a:chOff x="7542212" y="1371600"/>
            <a:chExt cx="4270992" cy="3810000"/>
          </a:xfrm>
        </p:grpSpPr>
        <p:sp>
          <p:nvSpPr>
            <p:cNvPr id="6" name="Text Placeholder 2"/>
            <p:cNvSpPr txBox="1">
              <a:spLocks/>
            </p:cNvSpPr>
            <p:nvPr/>
          </p:nvSpPr>
          <p:spPr>
            <a:xfrm>
              <a:off x="7622204" y="2227961"/>
              <a:ext cx="4191000" cy="2363724"/>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Reduce Costs</a:t>
              </a:r>
            </a:p>
            <a:p>
              <a:r>
                <a:rPr lang="en-US" sz="2400" dirty="0" smtClean="0"/>
                <a:t>Increase Service Levels</a:t>
              </a:r>
            </a:p>
            <a:p>
              <a:r>
                <a:rPr lang="en-US" sz="2400" dirty="0" smtClean="0"/>
                <a:t>Faster Time to Delivery</a:t>
              </a:r>
            </a:p>
            <a:p>
              <a:r>
                <a:rPr lang="en-US" sz="2400" dirty="0" smtClean="0"/>
                <a:t>Provide More Data</a:t>
              </a:r>
            </a:p>
            <a:p>
              <a:r>
                <a:rPr lang="en-US" sz="2400" dirty="0" smtClean="0"/>
                <a:t>More Transparency</a:t>
              </a:r>
            </a:p>
            <a:p>
              <a:r>
                <a:rPr lang="en-US" sz="2400" dirty="0" smtClean="0"/>
                <a:t>Compliance</a:t>
              </a:r>
            </a:p>
          </p:txBody>
        </p:sp>
        <p:sp>
          <p:nvSpPr>
            <p:cNvPr id="14" name="Double Bracket 13"/>
            <p:cNvSpPr/>
            <p:nvPr/>
          </p:nvSpPr>
          <p:spPr>
            <a:xfrm>
              <a:off x="7542212" y="1371600"/>
              <a:ext cx="4073524" cy="3810000"/>
            </a:xfrm>
            <a:prstGeom prst="bracketPair">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18" name="TextBox 17"/>
            <p:cNvSpPr txBox="1"/>
            <p:nvPr/>
          </p:nvSpPr>
          <p:spPr>
            <a:xfrm>
              <a:off x="8145985" y="1564957"/>
              <a:ext cx="2865977"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ITaaS Objectives</a:t>
              </a:r>
            </a:p>
          </p:txBody>
        </p:sp>
      </p:grpSp>
      <p:sp>
        <p:nvSpPr>
          <p:cNvPr id="3" name="TextBox 2"/>
          <p:cNvSpPr txBox="1"/>
          <p:nvPr/>
        </p:nvSpPr>
        <p:spPr>
          <a:xfrm>
            <a:off x="379412" y="6172202"/>
            <a:ext cx="2668423"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Process Design</a:t>
            </a:r>
          </a:p>
        </p:txBody>
      </p:sp>
      <p:sp>
        <p:nvSpPr>
          <p:cNvPr id="22" name="TextBox 21"/>
          <p:cNvSpPr txBox="1"/>
          <p:nvPr/>
        </p:nvSpPr>
        <p:spPr>
          <a:xfrm>
            <a:off x="3835708" y="6172202"/>
            <a:ext cx="2864567"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Implementation</a:t>
            </a:r>
          </a:p>
        </p:txBody>
      </p:sp>
    </p:spTree>
    <p:custDataLst>
      <p:tags r:id="rId1"/>
    </p:custDataLst>
    <p:extLst>
      <p:ext uri="{BB962C8B-B14F-4D97-AF65-F5344CB8AC3E}">
        <p14:creationId xmlns:p14="http://schemas.microsoft.com/office/powerpoint/2010/main" val="2261138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8" grpId="0" animBg="1"/>
      <p:bldP spid="11" grpId="0" animBg="1"/>
      <p:bldP spid="12" grpId="0" animBg="1"/>
      <p:bldP spid="5" grpId="0"/>
      <p:bldP spid="7" grpId="0"/>
      <p:bldP spid="13" grpId="0"/>
      <p:bldP spid="9"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Service Manager Enables Automation</a:t>
            </a:r>
            <a:endParaRPr lang="en-US" dirty="0"/>
          </a:p>
        </p:txBody>
      </p:sp>
      <p:grpSp>
        <p:nvGrpSpPr>
          <p:cNvPr id="28" name="Group 27"/>
          <p:cNvGrpSpPr/>
          <p:nvPr/>
        </p:nvGrpSpPr>
        <p:grpSpPr>
          <a:xfrm>
            <a:off x="4862811" y="3014338"/>
            <a:ext cx="2340173" cy="2570693"/>
            <a:chOff x="7030839" y="2365734"/>
            <a:chExt cx="1681403" cy="2206265"/>
          </a:xfrm>
        </p:grpSpPr>
        <p:pic>
          <p:nvPicPr>
            <p:cNvPr id="4" name="Picture 3" descr="SMCoreGraphic.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1253" y="2786460"/>
              <a:ext cx="757646" cy="1625437"/>
            </a:xfrm>
            <a:prstGeom prst="rect">
              <a:avLst/>
            </a:prstGeom>
          </p:spPr>
        </p:pic>
        <p:pic>
          <p:nvPicPr>
            <p:cNvPr id="5" name="Picture 4" descr="SMCoreGraphic.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5558" y="2781947"/>
              <a:ext cx="775747" cy="1664272"/>
            </a:xfrm>
            <a:prstGeom prst="rect">
              <a:avLst/>
            </a:prstGeom>
          </p:spPr>
        </p:pic>
        <p:pic>
          <p:nvPicPr>
            <p:cNvPr id="6" name="Picture 5" descr="SMCoreGraphic.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0802" y="2922648"/>
              <a:ext cx="726084" cy="1649351"/>
            </a:xfrm>
            <a:prstGeom prst="rect">
              <a:avLst/>
            </a:prstGeom>
          </p:spPr>
        </p:pic>
        <p:sp>
          <p:nvSpPr>
            <p:cNvPr id="7" name="Oval 6"/>
            <p:cNvSpPr/>
            <p:nvPr/>
          </p:nvSpPr>
          <p:spPr bwMode="auto">
            <a:xfrm>
              <a:off x="7030839" y="2365734"/>
              <a:ext cx="1681403" cy="1192806"/>
            </a:xfrm>
            <a:prstGeom prst="ellipse">
              <a:avLst/>
            </a:prstGeom>
            <a:solidFill>
              <a:srgbClr val="429A16"/>
            </a:solidFill>
            <a:ln>
              <a:noFill/>
              <a:headEnd type="none" w="med" len="med"/>
              <a:tailEnd type="none" w="med" len="med"/>
            </a:ln>
            <a:scene3d>
              <a:camera prst="perspectiveRelaxed" fov="5400000"/>
              <a:lightRig rig="threePt" dir="t"/>
            </a:scene3d>
            <a:sp3d>
              <a:bevelT w="107950" h="82550"/>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666"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8" name="TextBox 91"/>
            <p:cNvSpPr txBox="1"/>
            <p:nvPr/>
          </p:nvSpPr>
          <p:spPr>
            <a:xfrm rot="16200000">
              <a:off x="6895680" y="3730958"/>
              <a:ext cx="798459" cy="121625"/>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100" b="1" dirty="0"/>
                <a:t>Work Items</a:t>
              </a:r>
            </a:p>
          </p:txBody>
        </p:sp>
        <p:sp>
          <p:nvSpPr>
            <p:cNvPr id="9" name="TextBox 92"/>
            <p:cNvSpPr txBox="1"/>
            <p:nvPr/>
          </p:nvSpPr>
          <p:spPr>
            <a:xfrm rot="16200000">
              <a:off x="7387998" y="3811931"/>
              <a:ext cx="972088" cy="243249"/>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100" b="1" dirty="0"/>
                <a:t>Configuration Items</a:t>
              </a:r>
            </a:p>
          </p:txBody>
        </p:sp>
        <p:sp>
          <p:nvSpPr>
            <p:cNvPr id="10" name="TextBox 94"/>
            <p:cNvSpPr txBox="1"/>
            <p:nvPr/>
          </p:nvSpPr>
          <p:spPr>
            <a:xfrm rot="16200000">
              <a:off x="8000046" y="3714935"/>
              <a:ext cx="830502" cy="121625"/>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100" b="1" dirty="0"/>
                <a:t>Knowledge</a:t>
              </a:r>
              <a:r>
                <a:rPr lang="en-US" sz="800" b="1" dirty="0"/>
                <a:t> </a:t>
              </a:r>
            </a:p>
          </p:txBody>
        </p:sp>
        <p:sp>
          <p:nvSpPr>
            <p:cNvPr id="11" name="TextBox 151"/>
            <p:cNvSpPr txBox="1"/>
            <p:nvPr/>
          </p:nvSpPr>
          <p:spPr>
            <a:xfrm>
              <a:off x="7317782" y="2698466"/>
              <a:ext cx="1125170" cy="633949"/>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b="1" dirty="0"/>
                <a:t>Configuration Management DB</a:t>
              </a:r>
            </a:p>
          </p:txBody>
        </p:sp>
      </p:grpSp>
      <p:pic>
        <p:nvPicPr>
          <p:cNvPr id="24" name="Picture 23" descr="C:\Documents and Settings\Eva\My Documents\336\SysCnt-OprtnsMgr_h_rgb_r.png"/>
          <p:cNvPicPr>
            <a:picLocks noChangeAspect="1" noChangeArrowheads="1"/>
          </p:cNvPicPr>
          <p:nvPr/>
        </p:nvPicPr>
        <p:blipFill>
          <a:blip r:embed="rId4" cstate="print">
            <a:lum bright="100000"/>
          </a:blip>
          <a:srcRect/>
          <a:stretch>
            <a:fillRect/>
          </a:stretch>
        </p:blipFill>
        <p:spPr bwMode="auto">
          <a:xfrm>
            <a:off x="8825493" y="1935799"/>
            <a:ext cx="2438400" cy="670544"/>
          </a:xfrm>
          <a:prstGeom prst="rect">
            <a:avLst/>
          </a:prstGeom>
          <a:noFill/>
          <a:ln w="9525">
            <a:noFill/>
            <a:miter lim="800000"/>
            <a:headEnd/>
            <a:tailEnd/>
          </a:ln>
        </p:spPr>
      </p:pic>
      <p:pic>
        <p:nvPicPr>
          <p:cNvPr id="25" name="Picture 3" descr="C:\Documents and Settings\Eva\My Documents\336\SysCnt-ConfigMgr_h_rgb_r.png"/>
          <p:cNvPicPr>
            <a:picLocks noChangeAspect="1" noChangeArrowheads="1"/>
          </p:cNvPicPr>
          <p:nvPr/>
        </p:nvPicPr>
        <p:blipFill>
          <a:blip r:embed="rId5" cstate="print">
            <a:lum bright="100000"/>
          </a:blip>
          <a:srcRect/>
          <a:stretch>
            <a:fillRect/>
          </a:stretch>
        </p:blipFill>
        <p:spPr bwMode="auto">
          <a:xfrm>
            <a:off x="8825494" y="2630450"/>
            <a:ext cx="2667000" cy="682007"/>
          </a:xfrm>
          <a:prstGeom prst="rect">
            <a:avLst/>
          </a:prstGeom>
          <a:noFill/>
          <a:ln w="9525">
            <a:noFill/>
            <a:miter lim="800000"/>
            <a:headEnd/>
            <a:tailEnd/>
          </a:ln>
        </p:spPr>
      </p:pic>
      <p:pic>
        <p:nvPicPr>
          <p:cNvPr id="26" name="Picture 25" descr="Opalis_logo_whiteText_orang.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82693" y="4108814"/>
            <a:ext cx="1374402" cy="687024"/>
          </a:xfrm>
          <a:prstGeom prst="rect">
            <a:avLst/>
          </a:prstGeom>
        </p:spPr>
      </p:pic>
      <p:pic>
        <p:nvPicPr>
          <p:cNvPr id="8196" name="Picture 4" descr="C:\Users\twright.SEGROUP\Pictures\SysCnt-VMM07_bL_r_no_2007_w_wav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825494" y="3387360"/>
            <a:ext cx="2907719" cy="62584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9301717" y="5727637"/>
            <a:ext cx="1663917" cy="369332"/>
          </a:xfrm>
          <a:prstGeom prst="rect">
            <a:avLst/>
          </a:prstGeom>
          <a:solidFill>
            <a:schemeClr val="accent6"/>
          </a:solidFill>
        </p:spPr>
        <p:style>
          <a:lnRef idx="0">
            <a:schemeClr val="accent3"/>
          </a:lnRef>
          <a:fillRef idx="3">
            <a:schemeClr val="accent3"/>
          </a:fillRef>
          <a:effectRef idx="3">
            <a:schemeClr val="accent3"/>
          </a:effectRef>
          <a:fontRef idx="minor">
            <a:schemeClr val="lt1"/>
          </a:fontRef>
        </p:style>
        <p:txBody>
          <a:bodyPr wrap="none" lIns="0" tIns="0" rIns="0" bIns="0" rtlCol="0">
            <a:spAutoFit/>
          </a:bodyPr>
          <a:lstStyle/>
          <a:p>
            <a:r>
              <a:rPr lang="en-US" sz="2400" dirty="0" smtClean="0">
                <a:solidFill>
                  <a:schemeClr val="bg1"/>
                </a:solidFill>
              </a:rPr>
              <a:t> Integration </a:t>
            </a:r>
          </a:p>
        </p:txBody>
      </p:sp>
      <p:pic>
        <p:nvPicPr>
          <p:cNvPr id="8197" name="Picture 5" descr="C:\Users\twright.SEGROUP\Pictures\SysCnt-ServiceMgr_h_bL_r.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825494" y="1219200"/>
            <a:ext cx="2239922" cy="69249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4380126" y="5727637"/>
            <a:ext cx="3526606" cy="369332"/>
          </a:xfrm>
          <a:prstGeom prst="rect">
            <a:avLst/>
          </a:prstGeom>
          <a:solidFill>
            <a:schemeClr val="accent6"/>
          </a:solidFill>
        </p:spPr>
        <p:style>
          <a:lnRef idx="0">
            <a:schemeClr val="accent3"/>
          </a:lnRef>
          <a:fillRef idx="3">
            <a:schemeClr val="accent3"/>
          </a:fillRef>
          <a:effectRef idx="3">
            <a:schemeClr val="accent3"/>
          </a:effectRef>
          <a:fontRef idx="minor">
            <a:schemeClr val="lt1"/>
          </a:fontRef>
        </p:style>
        <p:txBody>
          <a:bodyPr wrap="none" lIns="0" tIns="0" rIns="0" bIns="0" rtlCol="0">
            <a:spAutoFit/>
          </a:bodyPr>
          <a:lstStyle/>
          <a:p>
            <a:r>
              <a:rPr lang="en-US" sz="2400" dirty="0" smtClean="0">
                <a:solidFill>
                  <a:schemeClr val="bg1"/>
                </a:solidFill>
              </a:rPr>
              <a:t> Centralized Data Storage </a:t>
            </a:r>
          </a:p>
        </p:txBody>
      </p:sp>
      <p:pic>
        <p:nvPicPr>
          <p:cNvPr id="2051" name="Picture 3" descr="C:\Users\twright.SEGROUP\Pictures\NET_h_rgb.pn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27013" y="1818786"/>
            <a:ext cx="3124200" cy="771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pload.wikimedia.org/wikipedia/en/7/7f/Windows_PowerShell_icon.pn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79412" y="266700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78924" y="5727637"/>
            <a:ext cx="3166957" cy="369332"/>
          </a:xfrm>
          <a:prstGeom prst="rect">
            <a:avLst/>
          </a:prstGeom>
          <a:solidFill>
            <a:schemeClr val="accent6"/>
          </a:solidFill>
        </p:spPr>
        <p:style>
          <a:lnRef idx="0">
            <a:schemeClr val="accent3"/>
          </a:lnRef>
          <a:fillRef idx="3">
            <a:schemeClr val="accent3"/>
          </a:fillRef>
          <a:effectRef idx="3">
            <a:schemeClr val="accent3"/>
          </a:effectRef>
          <a:fontRef idx="minor">
            <a:schemeClr val="lt1"/>
          </a:fontRef>
        </p:style>
        <p:txBody>
          <a:bodyPr wrap="none" lIns="0" tIns="0" rIns="0" bIns="0" rtlCol="0">
            <a:spAutoFit/>
          </a:bodyPr>
          <a:lstStyle/>
          <a:p>
            <a:r>
              <a:rPr lang="en-US" sz="2400" dirty="0" smtClean="0">
                <a:solidFill>
                  <a:schemeClr val="bg1"/>
                </a:solidFill>
              </a:rPr>
              <a:t> Automation Interfaces </a:t>
            </a:r>
          </a:p>
        </p:txBody>
      </p:sp>
      <p:grpSp>
        <p:nvGrpSpPr>
          <p:cNvPr id="41" name="Group 40"/>
          <p:cNvGrpSpPr/>
          <p:nvPr/>
        </p:nvGrpSpPr>
        <p:grpSpPr>
          <a:xfrm>
            <a:off x="4862811" y="609600"/>
            <a:ext cx="2340173" cy="2570693"/>
            <a:chOff x="7030839" y="2365734"/>
            <a:chExt cx="1681403" cy="2206265"/>
          </a:xfrm>
        </p:grpSpPr>
        <p:pic>
          <p:nvPicPr>
            <p:cNvPr id="42" name="Picture 41" descr="SMCoreGraphic.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1253" y="2786460"/>
              <a:ext cx="757646" cy="1625437"/>
            </a:xfrm>
            <a:prstGeom prst="rect">
              <a:avLst/>
            </a:prstGeom>
          </p:spPr>
        </p:pic>
        <p:pic>
          <p:nvPicPr>
            <p:cNvPr id="43" name="Picture 42" descr="SMCoreGraphic.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5558" y="2781947"/>
              <a:ext cx="775747" cy="1664272"/>
            </a:xfrm>
            <a:prstGeom prst="rect">
              <a:avLst/>
            </a:prstGeom>
          </p:spPr>
        </p:pic>
        <p:pic>
          <p:nvPicPr>
            <p:cNvPr id="44" name="Picture 43" descr="SMCoreGraphic.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0802" y="2922648"/>
              <a:ext cx="726084" cy="1649351"/>
            </a:xfrm>
            <a:prstGeom prst="rect">
              <a:avLst/>
            </a:prstGeom>
          </p:spPr>
        </p:pic>
        <p:sp>
          <p:nvSpPr>
            <p:cNvPr id="46" name="Oval 45"/>
            <p:cNvSpPr/>
            <p:nvPr/>
          </p:nvSpPr>
          <p:spPr bwMode="auto">
            <a:xfrm>
              <a:off x="7030839" y="2365734"/>
              <a:ext cx="1681403" cy="1192806"/>
            </a:xfrm>
            <a:prstGeom prst="ellipse">
              <a:avLst/>
            </a:prstGeom>
            <a:solidFill>
              <a:srgbClr val="429A16"/>
            </a:solidFill>
            <a:ln>
              <a:noFill/>
              <a:headEnd type="none" w="med" len="med"/>
              <a:tailEnd type="none" w="med" len="med"/>
            </a:ln>
            <a:scene3d>
              <a:camera prst="perspectiveRelaxed" fov="5400000"/>
              <a:lightRig rig="threePt" dir="t"/>
            </a:scene3d>
            <a:sp3d>
              <a:bevelT w="107950" h="82550"/>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85666"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47" name="TextBox 91"/>
            <p:cNvSpPr txBox="1"/>
            <p:nvPr/>
          </p:nvSpPr>
          <p:spPr>
            <a:xfrm rot="16200000">
              <a:off x="6895680" y="3730958"/>
              <a:ext cx="798459" cy="121625"/>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endParaRPr lang="en-US" sz="1100" b="1" dirty="0"/>
            </a:p>
          </p:txBody>
        </p:sp>
        <p:sp>
          <p:nvSpPr>
            <p:cNvPr id="49" name="TextBox 92"/>
            <p:cNvSpPr txBox="1"/>
            <p:nvPr/>
          </p:nvSpPr>
          <p:spPr>
            <a:xfrm rot="16200000">
              <a:off x="7387998" y="3872743"/>
              <a:ext cx="972088" cy="121625"/>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endParaRPr lang="en-US" sz="1100" b="1" dirty="0"/>
            </a:p>
          </p:txBody>
        </p:sp>
        <p:sp>
          <p:nvSpPr>
            <p:cNvPr id="52" name="TextBox 94"/>
            <p:cNvSpPr txBox="1"/>
            <p:nvPr/>
          </p:nvSpPr>
          <p:spPr>
            <a:xfrm rot="16200000">
              <a:off x="8000046" y="3731522"/>
              <a:ext cx="830502" cy="88455"/>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endParaRPr lang="en-US" sz="800" b="1" dirty="0"/>
            </a:p>
          </p:txBody>
        </p:sp>
        <p:sp>
          <p:nvSpPr>
            <p:cNvPr id="53" name="TextBox 151"/>
            <p:cNvSpPr txBox="1"/>
            <p:nvPr/>
          </p:nvSpPr>
          <p:spPr>
            <a:xfrm>
              <a:off x="7317782" y="2698466"/>
              <a:ext cx="1125170" cy="422633"/>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600" b="1" dirty="0" smtClean="0"/>
                <a:t>IT Data</a:t>
              </a:r>
            </a:p>
            <a:p>
              <a:pPr algn="ctr"/>
              <a:r>
                <a:rPr lang="en-US" sz="1600" b="1" dirty="0" smtClean="0"/>
                <a:t>Warehouse</a:t>
              </a:r>
              <a:endParaRPr lang="en-US" sz="1600" b="1" dirty="0"/>
            </a:p>
          </p:txBody>
        </p:sp>
      </p:grpSp>
    </p:spTree>
    <p:extLst>
      <p:ext uri="{BB962C8B-B14F-4D97-AF65-F5344CB8AC3E}">
        <p14:creationId xmlns:p14="http://schemas.microsoft.com/office/powerpoint/2010/main" val="91787064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Service Manager Enables Standardization</a:t>
            </a:r>
            <a:endParaRPr lang="en-US" dirty="0"/>
          </a:p>
        </p:txBody>
      </p:sp>
      <p:sp>
        <p:nvSpPr>
          <p:cNvPr id="3" name="Text Placeholder 2"/>
          <p:cNvSpPr>
            <a:spLocks noGrp="1"/>
          </p:cNvSpPr>
          <p:nvPr>
            <p:ph type="body" sz="quarter" idx="10"/>
          </p:nvPr>
        </p:nvSpPr>
        <p:spPr>
          <a:xfrm>
            <a:off x="6094413" y="1447799"/>
            <a:ext cx="5573712" cy="1973561"/>
          </a:xfrm>
        </p:spPr>
        <p:txBody>
          <a:bodyPr/>
          <a:lstStyle/>
          <a:p>
            <a:r>
              <a:rPr lang="en-US" dirty="0" smtClean="0"/>
              <a:t>Business Process Defined in Templates</a:t>
            </a:r>
          </a:p>
          <a:p>
            <a:r>
              <a:rPr lang="en-US" dirty="0" smtClean="0"/>
              <a:t>CMDB Data Standardization</a:t>
            </a:r>
          </a:p>
          <a:p>
            <a:pPr lvl="1"/>
            <a:r>
              <a:rPr lang="en-US" dirty="0" smtClean="0"/>
              <a:t>Common Model</a:t>
            </a:r>
          </a:p>
          <a:p>
            <a:pPr lvl="1"/>
            <a:r>
              <a:rPr lang="en-US" dirty="0" smtClean="0"/>
              <a:t>Reconciliation of Data</a:t>
            </a:r>
          </a:p>
          <a:p>
            <a:r>
              <a:rPr lang="en-US" dirty="0" smtClean="0"/>
              <a:t>Service Catalog</a:t>
            </a:r>
          </a:p>
        </p:txBody>
      </p:sp>
      <p:pic>
        <p:nvPicPr>
          <p:cNvPr id="4117" name="Picture 2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0812" y="1219200"/>
            <a:ext cx="6151400" cy="4533900"/>
          </a:xfrm>
          <a:prstGeom prst="rect">
            <a:avLst/>
          </a:prstGeom>
          <a:noFill/>
          <a:ln>
            <a:noFill/>
          </a:ln>
          <a:effectLst>
            <a:outerShdw dist="127000" algn="ctr" rotWithShape="0">
              <a:schemeClr val="bg2">
                <a:alpha val="30000"/>
              </a:schemeClr>
            </a:outerShdw>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46739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Service Manager Enables Compliance</a:t>
            </a:r>
            <a:endParaRPr lang="en-US" dirty="0"/>
          </a:p>
        </p:txBody>
      </p:sp>
      <p:sp>
        <p:nvSpPr>
          <p:cNvPr id="3" name="Text Placeholder 2"/>
          <p:cNvSpPr>
            <a:spLocks noGrp="1"/>
          </p:cNvSpPr>
          <p:nvPr>
            <p:ph type="body" sz="quarter" idx="10"/>
          </p:nvPr>
        </p:nvSpPr>
        <p:spPr>
          <a:xfrm>
            <a:off x="519113" y="1447800"/>
            <a:ext cx="7785099" cy="4481227"/>
          </a:xfrm>
        </p:spPr>
        <p:txBody>
          <a:bodyPr/>
          <a:lstStyle/>
          <a:p>
            <a:r>
              <a:rPr lang="en-US" smtClean="0"/>
              <a:t>Compliance is embedded in process, standards, self-service, and automation</a:t>
            </a:r>
          </a:p>
          <a:p>
            <a:endParaRPr lang="en-US" smtClean="0"/>
          </a:p>
          <a:p>
            <a:r>
              <a:rPr lang="en-US" smtClean="0"/>
              <a:t>Compliance library maps legalese to actionable IT control activities</a:t>
            </a:r>
          </a:p>
          <a:p>
            <a:endParaRPr lang="en-US" smtClean="0"/>
          </a:p>
          <a:p>
            <a:r>
              <a:rPr lang="en-US" smtClean="0"/>
              <a:t>Compliance is continuously and automatically evaluated in real time</a:t>
            </a:r>
          </a:p>
          <a:p>
            <a:endParaRPr lang="en-US" dirty="0" smtClean="0"/>
          </a:p>
        </p:txBody>
      </p:sp>
      <p:pic>
        <p:nvPicPr>
          <p:cNvPr id="5125" name="Picture 5" descr="C:\Users\twright.SEGROUP\AppData\Local\Microsoft\Windows\Temporary Internet Files\Content.IE5\A9I01K9F\MP900448685[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56613" y="1066800"/>
            <a:ext cx="3732213" cy="55983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Documents and Settings\Eva\My Documents\336\SysCnt-ConfigMgr_h_rgb_r.png"/>
          <p:cNvPicPr>
            <a:picLocks noChangeAspect="1" noChangeArrowheads="1"/>
          </p:cNvPicPr>
          <p:nvPr/>
        </p:nvPicPr>
        <p:blipFill>
          <a:blip r:embed="rId4" cstate="print">
            <a:lum bright="100000"/>
          </a:blip>
          <a:srcRect/>
          <a:stretch>
            <a:fillRect/>
          </a:stretch>
        </p:blipFill>
        <p:spPr bwMode="auto">
          <a:xfrm>
            <a:off x="836612" y="5520807"/>
            <a:ext cx="2667000" cy="682007"/>
          </a:xfrm>
          <a:prstGeom prst="rect">
            <a:avLst/>
          </a:prstGeom>
          <a:noFill/>
          <a:ln w="9525">
            <a:noFill/>
            <a:miter lim="800000"/>
            <a:headEnd/>
            <a:tailEnd/>
          </a:ln>
        </p:spPr>
      </p:pic>
      <p:pic>
        <p:nvPicPr>
          <p:cNvPr id="9" name="Picture 5" descr="C:\Users\twright.SEGROUP\Pictures\SysCnt-ServiceMgr_h_bL_r.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22813" y="5515561"/>
            <a:ext cx="2239922" cy="692494"/>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bwMode="auto">
          <a:xfrm>
            <a:off x="3727492" y="5715002"/>
            <a:ext cx="766720" cy="27004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14589756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ight Arrow Callout 20"/>
          <p:cNvSpPr/>
          <p:nvPr/>
        </p:nvSpPr>
        <p:spPr bwMode="auto">
          <a:xfrm>
            <a:off x="303213" y="1371601"/>
            <a:ext cx="4471987" cy="5334001"/>
          </a:xfrm>
          <a:prstGeom prst="rightArrowCallout">
            <a:avLst>
              <a:gd name="adj1" fmla="val 14075"/>
              <a:gd name="adj2" fmla="val 16375"/>
              <a:gd name="adj3" fmla="val 13787"/>
              <a:gd name="adj4" fmla="val 658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0" name="Right Arrow Callout 19"/>
          <p:cNvSpPr/>
          <p:nvPr/>
        </p:nvSpPr>
        <p:spPr bwMode="auto">
          <a:xfrm>
            <a:off x="3808412" y="1371600"/>
            <a:ext cx="3786187" cy="5334000"/>
          </a:xfrm>
          <a:prstGeom prst="rightArrowCallout">
            <a:avLst>
              <a:gd name="adj1" fmla="val 14075"/>
              <a:gd name="adj2" fmla="val 16375"/>
              <a:gd name="adj3" fmla="val 13787"/>
              <a:gd name="adj4" fmla="val 7769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8" name="Rounded Rectangle 7"/>
          <p:cNvSpPr/>
          <p:nvPr/>
        </p:nvSpPr>
        <p:spPr bwMode="auto">
          <a:xfrm>
            <a:off x="1370013" y="1752600"/>
            <a:ext cx="2743199" cy="980938"/>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 name="Rounded Rectangle 10"/>
          <p:cNvSpPr/>
          <p:nvPr/>
        </p:nvSpPr>
        <p:spPr bwMode="auto">
          <a:xfrm>
            <a:off x="1370013" y="3352800"/>
            <a:ext cx="2743199" cy="980938"/>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 name="Rounded Rectangle 11"/>
          <p:cNvSpPr/>
          <p:nvPr/>
        </p:nvSpPr>
        <p:spPr bwMode="auto">
          <a:xfrm>
            <a:off x="1370013" y="5029200"/>
            <a:ext cx="2743199" cy="980938"/>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Service Manager &amp; ITaaS</a:t>
            </a:r>
            <a:endParaRPr lang="en-US" dirty="0"/>
          </a:p>
        </p:txBody>
      </p:sp>
      <p:sp>
        <p:nvSpPr>
          <p:cNvPr id="5" name="Rectangle 4"/>
          <p:cNvSpPr/>
          <p:nvPr/>
        </p:nvSpPr>
        <p:spPr>
          <a:xfrm>
            <a:off x="1674812" y="3129487"/>
            <a:ext cx="1676401" cy="1046440"/>
          </a:xfrm>
          <a:prstGeom prst="rect">
            <a:avLst/>
          </a:prstGeom>
        </p:spPr>
        <p:txBody>
          <a:bodyPr wrap="square">
            <a:spAutoFit/>
          </a:bodyPr>
          <a:lstStyle/>
          <a:p>
            <a:endParaRPr lang="en-US" dirty="0"/>
          </a:p>
          <a:p>
            <a:r>
              <a:rPr lang="en-US" sz="4400" dirty="0"/>
              <a:t> ITIL</a:t>
            </a:r>
            <a:r>
              <a:rPr lang="en-US" sz="3200" baseline="70000" dirty="0"/>
              <a:t>®</a:t>
            </a:r>
            <a:r>
              <a:rPr lang="en-US" sz="4400" dirty="0"/>
              <a:t> </a:t>
            </a:r>
          </a:p>
        </p:txBody>
      </p:sp>
      <p:pic>
        <p:nvPicPr>
          <p:cNvPr id="1027" name="Picture 3" descr="C:\Users\twright.SEGROUP\Downloads\MOF Graphics\MOF-phases-PPT.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4235" y="1709143"/>
            <a:ext cx="1511554" cy="102439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74813" y="5137743"/>
            <a:ext cx="1885131" cy="707886"/>
          </a:xfrm>
          <a:prstGeom prst="rect">
            <a:avLst/>
          </a:prstGeom>
        </p:spPr>
        <p:txBody>
          <a:bodyPr wrap="none">
            <a:spAutoFit/>
          </a:bodyPr>
          <a:lstStyle/>
          <a:p>
            <a:r>
              <a:rPr lang="en-US" sz="4000" dirty="0"/>
              <a:t>COBIT</a:t>
            </a:r>
            <a:r>
              <a:rPr lang="en-US" sz="4000" baseline="50000" dirty="0"/>
              <a:t>®</a:t>
            </a:r>
          </a:p>
        </p:txBody>
      </p:sp>
      <p:sp>
        <p:nvSpPr>
          <p:cNvPr id="13" name="Rectangle 12"/>
          <p:cNvSpPr/>
          <p:nvPr/>
        </p:nvSpPr>
        <p:spPr>
          <a:xfrm>
            <a:off x="1674812" y="1556884"/>
            <a:ext cx="1676401" cy="1046440"/>
          </a:xfrm>
          <a:prstGeom prst="rect">
            <a:avLst/>
          </a:prstGeom>
        </p:spPr>
        <p:txBody>
          <a:bodyPr wrap="square">
            <a:spAutoFit/>
          </a:bodyPr>
          <a:lstStyle/>
          <a:p>
            <a:endParaRPr lang="en-US" dirty="0"/>
          </a:p>
          <a:p>
            <a:r>
              <a:rPr lang="en-US" sz="4400" dirty="0" smtClean="0"/>
              <a:t>MOF</a:t>
            </a:r>
            <a:r>
              <a:rPr lang="en-US" sz="3200" baseline="70000" dirty="0" smtClean="0"/>
              <a:t>®</a:t>
            </a:r>
            <a:r>
              <a:rPr lang="en-US" sz="4400" dirty="0" smtClean="0"/>
              <a:t> </a:t>
            </a:r>
            <a:endParaRPr lang="en-US" sz="4400" dirty="0"/>
          </a:p>
        </p:txBody>
      </p:sp>
      <p:sp>
        <p:nvSpPr>
          <p:cNvPr id="9" name="Snip Single Corner Rectangle 8"/>
          <p:cNvSpPr/>
          <p:nvPr/>
        </p:nvSpPr>
        <p:spPr bwMode="auto">
          <a:xfrm>
            <a:off x="3945162" y="1600200"/>
            <a:ext cx="2758849" cy="838200"/>
          </a:xfrm>
          <a:prstGeom prst="snip1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Automation</a:t>
            </a:r>
          </a:p>
        </p:txBody>
      </p:sp>
      <p:sp>
        <p:nvSpPr>
          <p:cNvPr id="15" name="Snip Single Corner Rectangle 14"/>
          <p:cNvSpPr/>
          <p:nvPr/>
        </p:nvSpPr>
        <p:spPr bwMode="auto">
          <a:xfrm>
            <a:off x="3945162" y="2819400"/>
            <a:ext cx="2758849" cy="838200"/>
          </a:xfrm>
          <a:prstGeom prst="snip1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Standardization</a:t>
            </a:r>
          </a:p>
        </p:txBody>
      </p:sp>
      <p:sp>
        <p:nvSpPr>
          <p:cNvPr id="16" name="Snip Single Corner Rectangle 15"/>
          <p:cNvSpPr/>
          <p:nvPr/>
        </p:nvSpPr>
        <p:spPr bwMode="auto">
          <a:xfrm>
            <a:off x="3945162" y="5257800"/>
            <a:ext cx="2758849" cy="838200"/>
          </a:xfrm>
          <a:prstGeom prst="snip1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Compliance</a:t>
            </a:r>
          </a:p>
        </p:txBody>
      </p:sp>
      <p:sp>
        <p:nvSpPr>
          <p:cNvPr id="17" name="Snip Single Corner Rectangle 16"/>
          <p:cNvSpPr/>
          <p:nvPr/>
        </p:nvSpPr>
        <p:spPr bwMode="auto">
          <a:xfrm>
            <a:off x="3945162" y="4038600"/>
            <a:ext cx="2758849" cy="838200"/>
          </a:xfrm>
          <a:prstGeom prst="snip1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chemeClr val="bg1"/>
                </a:solidFill>
              </a:rPr>
              <a:t>Self-service</a:t>
            </a:r>
          </a:p>
        </p:txBody>
      </p:sp>
      <p:sp>
        <p:nvSpPr>
          <p:cNvPr id="3" name="TextBox 2"/>
          <p:cNvSpPr txBox="1"/>
          <p:nvPr/>
        </p:nvSpPr>
        <p:spPr>
          <a:xfrm>
            <a:off x="379412" y="6172202"/>
            <a:ext cx="2668423"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Process Design</a:t>
            </a:r>
          </a:p>
        </p:txBody>
      </p:sp>
      <p:sp>
        <p:nvSpPr>
          <p:cNvPr id="22" name="TextBox 21"/>
          <p:cNvSpPr txBox="1"/>
          <p:nvPr/>
        </p:nvSpPr>
        <p:spPr>
          <a:xfrm>
            <a:off x="3835708" y="6172202"/>
            <a:ext cx="2864567"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Implementation</a:t>
            </a:r>
          </a:p>
        </p:txBody>
      </p:sp>
      <p:sp>
        <p:nvSpPr>
          <p:cNvPr id="23" name="Snip Single Corner Rectangle 22"/>
          <p:cNvSpPr/>
          <p:nvPr/>
        </p:nvSpPr>
        <p:spPr bwMode="auto">
          <a:xfrm>
            <a:off x="6856412" y="1600200"/>
            <a:ext cx="5202238" cy="838200"/>
          </a:xfrm>
          <a:prstGeom prst="snip1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342900" indent="-342900" defTabSz="914099" fontAlgn="base">
              <a:spcBef>
                <a:spcPct val="0"/>
              </a:spcBef>
              <a:spcAft>
                <a:spcPct val="0"/>
              </a:spcAft>
              <a:buFont typeface="Arial" pitchFamily="34" charset="0"/>
              <a:buChar char="•"/>
            </a:pPr>
            <a:r>
              <a:rPr lang="en-US" sz="2000" dirty="0" smtClean="0">
                <a:solidFill>
                  <a:schemeClr val="bg1"/>
                </a:solidFill>
              </a:rPr>
              <a:t>Response &amp; Remediation in line with criticality of Business Services.</a:t>
            </a:r>
          </a:p>
        </p:txBody>
      </p:sp>
      <p:sp>
        <p:nvSpPr>
          <p:cNvPr id="24" name="Snip Single Corner Rectangle 23"/>
          <p:cNvSpPr/>
          <p:nvPr/>
        </p:nvSpPr>
        <p:spPr bwMode="auto">
          <a:xfrm>
            <a:off x="6856412" y="2814507"/>
            <a:ext cx="5202238" cy="1028763"/>
          </a:xfrm>
          <a:prstGeom prst="snip1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342900" indent="-342900" defTabSz="914099" fontAlgn="base">
              <a:spcBef>
                <a:spcPct val="0"/>
              </a:spcBef>
              <a:spcAft>
                <a:spcPct val="0"/>
              </a:spcAft>
              <a:buFont typeface="Arial" pitchFamily="34" charset="0"/>
              <a:buChar char="•"/>
            </a:pPr>
            <a:r>
              <a:rPr lang="en-US" sz="2000" dirty="0" smtClean="0">
                <a:solidFill>
                  <a:schemeClr val="bg1"/>
                </a:solidFill>
              </a:rPr>
              <a:t>Consistent view of Services &amp; Infrastructure</a:t>
            </a:r>
          </a:p>
          <a:p>
            <a:pPr marL="342900" indent="-342900" defTabSz="914099" fontAlgn="base">
              <a:spcBef>
                <a:spcPct val="0"/>
              </a:spcBef>
              <a:spcAft>
                <a:spcPct val="0"/>
              </a:spcAft>
              <a:buFont typeface="Arial" pitchFamily="34" charset="0"/>
              <a:buChar char="•"/>
            </a:pPr>
            <a:r>
              <a:rPr lang="en-US" sz="2000" dirty="0" smtClean="0">
                <a:solidFill>
                  <a:schemeClr val="bg1"/>
                </a:solidFill>
              </a:rPr>
              <a:t>Consistent delivery of services offered</a:t>
            </a:r>
          </a:p>
        </p:txBody>
      </p:sp>
      <p:sp>
        <p:nvSpPr>
          <p:cNvPr id="25" name="Snip Single Corner Rectangle 24"/>
          <p:cNvSpPr/>
          <p:nvPr/>
        </p:nvSpPr>
        <p:spPr bwMode="auto">
          <a:xfrm>
            <a:off x="6856412" y="4038600"/>
            <a:ext cx="5202238" cy="838200"/>
          </a:xfrm>
          <a:prstGeom prst="snip1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342900" indent="-342900" defTabSz="914099" fontAlgn="base">
              <a:spcBef>
                <a:spcPct val="0"/>
              </a:spcBef>
              <a:spcAft>
                <a:spcPct val="0"/>
              </a:spcAft>
              <a:buFont typeface="Arial" pitchFamily="34" charset="0"/>
              <a:buChar char="•"/>
            </a:pPr>
            <a:r>
              <a:rPr lang="en-US" sz="2000" dirty="0" smtClean="0">
                <a:solidFill>
                  <a:schemeClr val="bg1"/>
                </a:solidFill>
              </a:rPr>
              <a:t>Choice &amp; Control with Flexibility</a:t>
            </a:r>
          </a:p>
        </p:txBody>
      </p:sp>
      <p:sp>
        <p:nvSpPr>
          <p:cNvPr id="26" name="Snip Single Corner Rectangle 25"/>
          <p:cNvSpPr/>
          <p:nvPr/>
        </p:nvSpPr>
        <p:spPr bwMode="auto">
          <a:xfrm>
            <a:off x="6856412" y="5257800"/>
            <a:ext cx="5202238" cy="838200"/>
          </a:xfrm>
          <a:prstGeom prst="snip1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marL="342900" indent="-342900" defTabSz="914099" fontAlgn="base">
              <a:spcBef>
                <a:spcPct val="0"/>
              </a:spcBef>
              <a:spcAft>
                <a:spcPct val="0"/>
              </a:spcAft>
              <a:buFont typeface="Arial" pitchFamily="34" charset="0"/>
              <a:buChar char="•"/>
            </a:pPr>
            <a:r>
              <a:rPr lang="en-US" sz="2000" dirty="0" smtClean="0">
                <a:solidFill>
                  <a:schemeClr val="bg1"/>
                </a:solidFill>
              </a:rPr>
              <a:t>Embedded in the every day.</a:t>
            </a:r>
          </a:p>
        </p:txBody>
      </p:sp>
    </p:spTree>
    <p:custDataLst>
      <p:tags r:id="rId1"/>
    </p:custDataLst>
    <p:extLst>
      <p:ext uri="{BB962C8B-B14F-4D97-AF65-F5344CB8AC3E}">
        <p14:creationId xmlns:p14="http://schemas.microsoft.com/office/powerpoint/2010/main" val="27241771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8" grpId="0" animBg="1"/>
      <p:bldP spid="11" grpId="0" animBg="1"/>
      <p:bldP spid="12" grpId="0" animBg="1"/>
      <p:bldP spid="5" grpId="0"/>
      <p:bldP spid="7" grpId="0"/>
      <p:bldP spid="13" grpId="0"/>
      <p:bldP spid="9" grpId="0" animBg="1"/>
      <p:bldP spid="15" grpId="0" animBg="1"/>
      <p:bldP spid="16" grpId="0" animBg="1"/>
      <p:bldP spid="17" grpId="0" animBg="1"/>
      <p:bldP spid="23" grpId="0" animBg="1"/>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4" name="Title 3"/>
          <p:cNvSpPr>
            <a:spLocks noGrp="1"/>
          </p:cNvSpPr>
          <p:nvPr>
            <p:ph type="ctrTitle"/>
          </p:nvPr>
        </p:nvSpPr>
        <p:spPr/>
        <p:txBody>
          <a:bodyPr/>
          <a:lstStyle/>
          <a:p>
            <a:r>
              <a:rPr lang="en-US" dirty="0" smtClean="0"/>
              <a:t>Adam Hall</a:t>
            </a:r>
            <a:endParaRPr lang="en-US" dirty="0"/>
          </a:p>
        </p:txBody>
      </p:sp>
      <p:sp>
        <p:nvSpPr>
          <p:cNvPr id="5" name="Subtitle 4"/>
          <p:cNvSpPr>
            <a:spLocks noGrp="1"/>
          </p:cNvSpPr>
          <p:nvPr>
            <p:ph type="subTitle" idx="1"/>
          </p:nvPr>
        </p:nvSpPr>
        <p:spPr/>
        <p:txBody>
          <a:bodyPr/>
          <a:lstStyle/>
          <a:p>
            <a:r>
              <a:rPr lang="en-US" dirty="0" smtClean="0"/>
              <a:t>Sr. Technical Product Manager</a:t>
            </a:r>
          </a:p>
          <a:p>
            <a:r>
              <a:rPr lang="en-US" dirty="0" smtClean="0"/>
              <a:t>System Center Orchestrator</a:t>
            </a:r>
          </a:p>
          <a:p>
            <a:r>
              <a:rPr lang="en-US" dirty="0" smtClean="0"/>
              <a:t>AdHall@microsoft.com</a:t>
            </a:r>
            <a:endParaRPr lang="en-US" dirty="0"/>
          </a:p>
        </p:txBody>
      </p:sp>
      <p:pic>
        <p:nvPicPr>
          <p:cNvPr id="7" name="Picture 2" descr="C:\userdata\PowerPoint Content\images\SysCnt-Orchestrator_v_rgb_r.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3073" y="228600"/>
            <a:ext cx="2399366" cy="176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57814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5" name="Title 4"/>
          <p:cNvSpPr>
            <a:spLocks noGrp="1"/>
          </p:cNvSpPr>
          <p:nvPr>
            <p:ph type="ctrTitle"/>
          </p:nvPr>
        </p:nvSpPr>
        <p:spPr/>
        <p:txBody>
          <a:bodyPr/>
          <a:lstStyle/>
          <a:p>
            <a:r>
              <a:rPr lang="en-US" smtClean="0"/>
              <a:t>TODAY</a:t>
            </a:r>
            <a:endParaRPr lang="en-US" dirty="0"/>
          </a:p>
        </p:txBody>
      </p:sp>
      <p:sp>
        <p:nvSpPr>
          <p:cNvPr id="6" name="Subtitle 5"/>
          <p:cNvSpPr>
            <a:spLocks noGrp="1"/>
          </p:cNvSpPr>
          <p:nvPr>
            <p:ph type="subTitle" idx="1"/>
          </p:nvPr>
        </p:nvSpPr>
        <p:spPr/>
        <p:txBody>
          <a:bodyPr/>
          <a:lstStyle/>
          <a:p>
            <a:r>
              <a:rPr lang="en-US" smtClean="0"/>
              <a:t>Leveraging the Power of Opalis 6.3</a:t>
            </a:r>
            <a:endParaRPr lang="en-US" dirty="0"/>
          </a:p>
        </p:txBody>
      </p:sp>
      <p:pic>
        <p:nvPicPr>
          <p:cNvPr id="7" name="Picture 3" descr="E:\Powerpoint content\DVD_Art_Sept-2-2010\Logos\Opalis\Opalis_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963" y="363669"/>
            <a:ext cx="2486101" cy="1243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91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ounded Rectangle 82"/>
          <p:cNvSpPr/>
          <p:nvPr/>
        </p:nvSpPr>
        <p:spPr bwMode="auto">
          <a:xfrm>
            <a:off x="482928" y="1011662"/>
            <a:ext cx="11419115" cy="5590844"/>
          </a:xfrm>
          <a:prstGeom prst="roundRect">
            <a:avLst>
              <a:gd name="adj" fmla="val 3346"/>
            </a:avLst>
          </a:prstGeom>
          <a:gradFill>
            <a:gsLst>
              <a:gs pos="0">
                <a:schemeClr val="accent5">
                  <a:shade val="51000"/>
                  <a:satMod val="130000"/>
                  <a:alpha val="40000"/>
                </a:schemeClr>
              </a:gs>
              <a:gs pos="80000">
                <a:schemeClr val="accent5">
                  <a:shade val="93000"/>
                  <a:satMod val="130000"/>
                  <a:alpha val="27000"/>
                </a:schemeClr>
              </a:gs>
              <a:gs pos="100000">
                <a:schemeClr val="accent5">
                  <a:shade val="94000"/>
                  <a:satMod val="135000"/>
                  <a:alpha val="19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78" name="Oval 77"/>
          <p:cNvSpPr/>
          <p:nvPr/>
        </p:nvSpPr>
        <p:spPr bwMode="auto">
          <a:xfrm>
            <a:off x="4244431" y="1415173"/>
            <a:ext cx="4214391" cy="4107905"/>
          </a:xfrm>
          <a:prstGeom prst="ellipse">
            <a:avLst/>
          </a:prstGeom>
          <a:gradFill>
            <a:gsLst>
              <a:gs pos="0">
                <a:schemeClr val="accent4">
                  <a:shade val="51000"/>
                  <a:satMod val="130000"/>
                </a:schemeClr>
              </a:gs>
              <a:gs pos="80000">
                <a:schemeClr val="accent4">
                  <a:shade val="93000"/>
                  <a:satMod val="130000"/>
                  <a:alpha val="70000"/>
                </a:schemeClr>
              </a:gs>
              <a:gs pos="100000">
                <a:schemeClr val="accent4">
                  <a:shade val="94000"/>
                  <a:satMod val="135000"/>
                  <a:alpha val="58000"/>
                </a:schemeClr>
              </a:gs>
            </a:gsLst>
            <a:lin ang="2700000" scaled="0"/>
          </a:gradFill>
          <a:ln>
            <a:headEnd type="none" w="med" len="med"/>
            <a:tailEnd type="none" w="med" len="med"/>
          </a:ln>
          <a:scene3d>
            <a:camera prst="orthographicFront"/>
            <a:lightRig rig="threePt" dir="t"/>
          </a:scene3d>
          <a:sp3d>
            <a:bevelT h="63500"/>
          </a:sp3d>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grpSp>
        <p:nvGrpSpPr>
          <p:cNvPr id="6163" name="Group 6162"/>
          <p:cNvGrpSpPr/>
          <p:nvPr/>
        </p:nvGrpSpPr>
        <p:grpSpPr>
          <a:xfrm>
            <a:off x="9151200" y="2622176"/>
            <a:ext cx="2144813" cy="2090620"/>
            <a:chOff x="8780432" y="2248348"/>
            <a:chExt cx="2555924" cy="2491343"/>
          </a:xfrm>
        </p:grpSpPr>
        <p:sp>
          <p:nvSpPr>
            <p:cNvPr id="182" name="Oval 181"/>
            <p:cNvSpPr/>
            <p:nvPr/>
          </p:nvSpPr>
          <p:spPr bwMode="auto">
            <a:xfrm>
              <a:off x="8780432" y="2248348"/>
              <a:ext cx="2555924" cy="2491343"/>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pic>
          <p:nvPicPr>
            <p:cNvPr id="183" name="Picture 182" descr="Opalis_logo_whiteText_orang.png"/>
            <p:cNvPicPr>
              <a:picLocks noChangeAspect="1"/>
            </p:cNvPicPr>
            <p:nvPr/>
          </p:nvPicPr>
          <p:blipFill>
            <a:blip r:embed="rId3"/>
            <a:stretch>
              <a:fillRect/>
            </a:stretch>
          </p:blipFill>
          <p:spPr>
            <a:xfrm>
              <a:off x="9040731" y="3007395"/>
              <a:ext cx="2080232" cy="1040116"/>
            </a:xfrm>
            <a:prstGeom prst="rect">
              <a:avLst/>
            </a:prstGeom>
            <a:effectLst>
              <a:outerShdw blurRad="50800" dist="38100" dir="2700000" algn="tl" rotWithShape="0">
                <a:prstClr val="black">
                  <a:alpha val="40000"/>
                </a:prstClr>
              </a:outerShdw>
            </a:effectLst>
          </p:spPr>
        </p:pic>
      </p:grpSp>
      <p:sp>
        <p:nvSpPr>
          <p:cNvPr id="11" name="Title 1"/>
          <p:cNvSpPr>
            <a:spLocks noGrp="1"/>
          </p:cNvSpPr>
          <p:nvPr>
            <p:ph type="title"/>
          </p:nvPr>
        </p:nvSpPr>
        <p:spPr/>
        <p:txBody>
          <a:bodyPr/>
          <a:lstStyle/>
          <a:p>
            <a:r>
              <a:rPr lang="en-US" smtClean="0"/>
              <a:t>Opalis brings it all together!</a:t>
            </a:r>
            <a:endParaRPr lang="en-US" dirty="0"/>
          </a:p>
        </p:txBody>
      </p:sp>
      <p:grpSp>
        <p:nvGrpSpPr>
          <p:cNvPr id="63" name="Group 62"/>
          <p:cNvGrpSpPr/>
          <p:nvPr/>
        </p:nvGrpSpPr>
        <p:grpSpPr>
          <a:xfrm>
            <a:off x="3456432" y="751542"/>
            <a:ext cx="5390855" cy="5430983"/>
            <a:chOff x="3234938" y="784425"/>
            <a:chExt cx="5860236" cy="5903858"/>
          </a:xfrm>
        </p:grpSpPr>
        <p:grpSp>
          <p:nvGrpSpPr>
            <p:cNvPr id="2" name="Group 4"/>
            <p:cNvGrpSpPr/>
            <p:nvPr/>
          </p:nvGrpSpPr>
          <p:grpSpPr>
            <a:xfrm rot="3586331">
              <a:off x="3213127" y="806236"/>
              <a:ext cx="5903858" cy="5860236"/>
              <a:chOff x="2446969" y="-191106"/>
              <a:chExt cx="7158506" cy="7049107"/>
            </a:xfrm>
          </p:grpSpPr>
          <p:sp>
            <p:nvSpPr>
              <p:cNvPr id="6" name="Circular Arrow - MOM"/>
              <p:cNvSpPr/>
              <p:nvPr/>
            </p:nvSpPr>
            <p:spPr bwMode="blackGray">
              <a:xfrm rot="10293507">
                <a:off x="2492517" y="-191106"/>
                <a:ext cx="7034252" cy="6848586"/>
              </a:xfrm>
              <a:prstGeom prst="circularArrow">
                <a:avLst>
                  <a:gd name="adj1" fmla="val 12500"/>
                  <a:gd name="adj2" fmla="val 1142319"/>
                  <a:gd name="adj3" fmla="val 20457681"/>
                  <a:gd name="adj4" fmla="val 15855872"/>
                  <a:gd name="adj5" fmla="val 12500"/>
                </a:avLst>
              </a:prstGeom>
              <a:gradFill flip="none" rotWithShape="1">
                <a:gsLst>
                  <a:gs pos="0">
                    <a:schemeClr val="tx1">
                      <a:lumMod val="85000"/>
                      <a:alpha val="17000"/>
                    </a:schemeClr>
                  </a:gs>
                  <a:gs pos="100000">
                    <a:schemeClr val="tx1">
                      <a:lumMod val="85000"/>
                      <a:alpha val="34000"/>
                    </a:schemeClr>
                  </a:gs>
                </a:gsLst>
                <a:lin ang="5400000" scaled="0"/>
                <a:tileRect/>
              </a:gradFill>
              <a:ln>
                <a:noFill/>
                <a:headEnd type="none" w="med" len="med"/>
                <a:tailEnd type="none" w="med" len="med"/>
              </a:ln>
              <a:effectLst/>
              <a:scene3d>
                <a:camera prst="orthographicFront">
                  <a:rot lat="0" lon="0" rev="0"/>
                </a:camera>
                <a:lightRig rig="soft" dir="t"/>
              </a:scene3d>
              <a:sp3d prstMaterial="matte">
                <a:bevelT h="381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defTabSz="914063" fontAlgn="base">
                  <a:spcBef>
                    <a:spcPct val="0"/>
                  </a:spcBef>
                  <a:spcAft>
                    <a:spcPct val="0"/>
                  </a:spcAft>
                  <a:defRPr/>
                </a:pPr>
                <a:endParaRPr lang="en-US" altLang="zh-CN" sz="2300" dirty="0" smtClean="0"/>
              </a:p>
            </p:txBody>
          </p:sp>
          <p:sp>
            <p:nvSpPr>
              <p:cNvPr id="7" name="Circular Arrow - VMM"/>
              <p:cNvSpPr/>
              <p:nvPr/>
            </p:nvSpPr>
            <p:spPr bwMode="blackGray">
              <a:xfrm rot="21162785">
                <a:off x="2555485" y="9415"/>
                <a:ext cx="7034252" cy="6848586"/>
              </a:xfrm>
              <a:prstGeom prst="circularArrow">
                <a:avLst>
                  <a:gd name="adj1" fmla="val 12500"/>
                  <a:gd name="adj2" fmla="val 1142319"/>
                  <a:gd name="adj3" fmla="val 20457681"/>
                  <a:gd name="adj4" fmla="val 15369640"/>
                  <a:gd name="adj5" fmla="val 12500"/>
                </a:avLst>
              </a:prstGeom>
              <a:gradFill flip="none" rotWithShape="1">
                <a:gsLst>
                  <a:gs pos="0">
                    <a:schemeClr val="tx1">
                      <a:lumMod val="85000"/>
                      <a:alpha val="17000"/>
                    </a:schemeClr>
                  </a:gs>
                  <a:gs pos="100000">
                    <a:schemeClr val="tx1">
                      <a:lumMod val="85000"/>
                      <a:alpha val="34000"/>
                    </a:schemeClr>
                  </a:gs>
                </a:gsLst>
                <a:lin ang="5400000" scaled="0"/>
                <a:tileRect/>
              </a:gradFill>
              <a:ln>
                <a:noFill/>
                <a:headEnd type="none" w="med" len="med"/>
                <a:tailEnd type="none" w="med" len="med"/>
              </a:ln>
              <a:effectLst/>
              <a:scene3d>
                <a:camera prst="orthographicFront">
                  <a:rot lat="0" lon="0" rev="0"/>
                </a:camera>
                <a:lightRig rig="soft" dir="t"/>
              </a:scene3d>
              <a:sp3d prstMaterial="matte">
                <a:bevelT h="381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defTabSz="914063" fontAlgn="base">
                  <a:spcBef>
                    <a:spcPct val="0"/>
                  </a:spcBef>
                  <a:spcAft>
                    <a:spcPct val="0"/>
                  </a:spcAft>
                </a:pPr>
                <a:endParaRPr lang="en-US" altLang="zh-CN" sz="2300" dirty="0"/>
              </a:p>
            </p:txBody>
          </p:sp>
          <p:sp>
            <p:nvSpPr>
              <p:cNvPr id="8" name="Circular Arrow - SMS"/>
              <p:cNvSpPr/>
              <p:nvPr/>
            </p:nvSpPr>
            <p:spPr bwMode="blackGray">
              <a:xfrm rot="4488984">
                <a:off x="2536475" y="-207476"/>
                <a:ext cx="6851869" cy="7030881"/>
              </a:xfrm>
              <a:prstGeom prst="circularArrow">
                <a:avLst>
                  <a:gd name="adj1" fmla="val 12500"/>
                  <a:gd name="adj2" fmla="val 1142319"/>
                  <a:gd name="adj3" fmla="val 20457681"/>
                  <a:gd name="adj4" fmla="val 16604943"/>
                  <a:gd name="adj5" fmla="val 12500"/>
                </a:avLst>
              </a:prstGeom>
              <a:gradFill flip="none" rotWithShape="1">
                <a:gsLst>
                  <a:gs pos="0">
                    <a:schemeClr val="tx1">
                      <a:lumMod val="85000"/>
                      <a:alpha val="17000"/>
                    </a:schemeClr>
                  </a:gs>
                  <a:gs pos="100000">
                    <a:schemeClr val="tx1">
                      <a:lumMod val="85000"/>
                      <a:alpha val="34000"/>
                    </a:schemeClr>
                  </a:gs>
                </a:gsLst>
                <a:lin ang="5400000" scaled="0"/>
                <a:tileRect/>
              </a:gradFill>
              <a:ln>
                <a:noFill/>
                <a:headEnd type="none" w="med" len="med"/>
                <a:tailEnd type="none" w="med" len="med"/>
              </a:ln>
              <a:effectLst/>
              <a:scene3d>
                <a:camera prst="orthographicFront">
                  <a:rot lat="0" lon="0" rev="0"/>
                </a:camera>
                <a:lightRig rig="soft" dir="t"/>
              </a:scene3d>
              <a:sp3d prstMaterial="matte">
                <a:bevelT h="381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defTabSz="914063" fontAlgn="base">
                  <a:spcBef>
                    <a:spcPct val="0"/>
                  </a:spcBef>
                  <a:spcAft>
                    <a:spcPct val="0"/>
                  </a:spcAft>
                </a:pPr>
                <a:endParaRPr lang="en-US" altLang="zh-CN" sz="2300" dirty="0"/>
              </a:p>
            </p:txBody>
          </p:sp>
          <p:sp>
            <p:nvSpPr>
              <p:cNvPr id="9" name="Circular Arrow - DPM"/>
              <p:cNvSpPr/>
              <p:nvPr/>
            </p:nvSpPr>
            <p:spPr bwMode="blackGray">
              <a:xfrm rot="14968484">
                <a:off x="2664100" y="-175376"/>
                <a:ext cx="6851869" cy="7030881"/>
              </a:xfrm>
              <a:prstGeom prst="circularArrow">
                <a:avLst>
                  <a:gd name="adj1" fmla="val 12500"/>
                  <a:gd name="adj2" fmla="val 1142319"/>
                  <a:gd name="adj3" fmla="val 20457681"/>
                  <a:gd name="adj4" fmla="val 16884024"/>
                  <a:gd name="adj5" fmla="val 12500"/>
                </a:avLst>
              </a:prstGeom>
              <a:gradFill flip="none" rotWithShape="1">
                <a:gsLst>
                  <a:gs pos="0">
                    <a:schemeClr val="tx1">
                      <a:lumMod val="85000"/>
                      <a:alpha val="17000"/>
                    </a:schemeClr>
                  </a:gs>
                  <a:gs pos="100000">
                    <a:schemeClr val="tx1">
                      <a:lumMod val="85000"/>
                      <a:alpha val="34000"/>
                    </a:schemeClr>
                  </a:gs>
                </a:gsLst>
                <a:lin ang="5400000" scaled="0"/>
                <a:tileRect/>
              </a:gradFill>
              <a:ln>
                <a:noFill/>
                <a:headEnd type="none" w="med" len="med"/>
                <a:tailEnd type="none" w="med" len="med"/>
              </a:ln>
              <a:effectLst/>
              <a:scene3d>
                <a:camera prst="orthographicFront">
                  <a:rot lat="0" lon="0" rev="0"/>
                </a:camera>
                <a:lightRig rig="soft" dir="t"/>
              </a:scene3d>
              <a:sp3d prstMaterial="matte">
                <a:bevelT h="38100"/>
              </a:sp3d>
            </p:spPr>
            <p:style>
              <a:lnRef idx="0">
                <a:schemeClr val="accent2"/>
              </a:lnRef>
              <a:fillRef idx="3">
                <a:schemeClr val="accent2"/>
              </a:fillRef>
              <a:effectRef idx="3">
                <a:schemeClr val="accent2"/>
              </a:effectRef>
              <a:fontRef idx="minor">
                <a:schemeClr val="lt1"/>
              </a:fontRef>
            </p:style>
            <p:txBody>
              <a:bodyPr lIns="91432" tIns="45717" rIns="91432" bIns="45717" anchor="ctr"/>
              <a:lstStyle/>
              <a:p>
                <a:pPr defTabSz="914063" fontAlgn="base">
                  <a:spcBef>
                    <a:spcPct val="0"/>
                  </a:spcBef>
                  <a:spcAft>
                    <a:spcPct val="0"/>
                  </a:spcAft>
                </a:pPr>
                <a:endParaRPr lang="en-US" altLang="zh-CN" sz="2300" dirty="0"/>
              </a:p>
            </p:txBody>
          </p:sp>
        </p:grpSp>
        <p:graphicFrame>
          <p:nvGraphicFramePr>
            <p:cNvPr id="14" name="Diagram 13"/>
            <p:cNvGraphicFramePr/>
            <p:nvPr>
              <p:extLst>
                <p:ext uri="{D42A27DB-BD31-4B8C-83A1-F6EECF244321}">
                  <p14:modId xmlns:p14="http://schemas.microsoft.com/office/powerpoint/2010/main" val="4151560644"/>
                </p:ext>
              </p:extLst>
            </p:nvPr>
          </p:nvGraphicFramePr>
          <p:xfrm>
            <a:off x="3575409" y="1337428"/>
            <a:ext cx="5179294" cy="47419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pic>
        <p:nvPicPr>
          <p:cNvPr id="72" name="Picture 2" descr="D:\0Projects\Microsoft\MMS facelift deck\images\emc-logo.png"/>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398580" y="3266658"/>
            <a:ext cx="1075020" cy="45783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0" name="Picture 109" descr="BMC_Software"/>
          <p:cNvPicPr>
            <a:picLocks noChangeAspect="1" noChangeArrowheads="1"/>
          </p:cNvPicPr>
          <p:nvPr/>
        </p:nvPicPr>
        <p:blipFill>
          <a:blip r:embed="rId11" cstate="print"/>
          <a:srcRect/>
          <a:stretch>
            <a:fillRect/>
          </a:stretch>
        </p:blipFill>
        <p:spPr bwMode="gray">
          <a:xfrm>
            <a:off x="7747853" y="1408978"/>
            <a:ext cx="1359153" cy="252061"/>
          </a:xfrm>
          <a:prstGeom prst="rect">
            <a:avLst/>
          </a:prstGeom>
          <a:noFill/>
          <a:ln>
            <a:noFill/>
          </a:ln>
        </p:spPr>
      </p:pic>
      <p:pic>
        <p:nvPicPr>
          <p:cNvPr id="6150" name="Picture 3" descr="D:\0Projects\Microsoft\MMS facelift deck\images\vmware.png"/>
          <p:cNvPicPr>
            <a:picLocks noChangeAspect="1" noChangeArrowheads="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91635" y="4517027"/>
            <a:ext cx="1195627" cy="301896"/>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4" descr="D:\0Projects\Microsoft\MMS facelift deck\images\ca-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82003" y="5882789"/>
            <a:ext cx="639329" cy="5356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152" name="Picture 5" descr="D:\0Projects\Microsoft\MMS facelift deck\images\symantec.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79333" y="1560408"/>
            <a:ext cx="1439908" cy="484172"/>
          </a:xfrm>
          <a:prstGeom prst="rect">
            <a:avLst/>
          </a:prstGeom>
          <a:noFill/>
          <a:extLst>
            <a:ext uri="{909E8E84-426E-40DD-AFC4-6F175D3DCCD1}">
              <a14:hiddenFill xmlns:a14="http://schemas.microsoft.com/office/drawing/2010/main">
                <a:solidFill>
                  <a:srgbClr val="FFFFFF"/>
                </a:solidFill>
              </a14:hiddenFill>
            </a:ext>
          </a:extLst>
        </p:spPr>
      </p:pic>
      <p:grpSp>
        <p:nvGrpSpPr>
          <p:cNvPr id="6157" name="Group 6156"/>
          <p:cNvGrpSpPr/>
          <p:nvPr/>
        </p:nvGrpSpPr>
        <p:grpSpPr>
          <a:xfrm>
            <a:off x="2070644" y="4584312"/>
            <a:ext cx="2085697" cy="479896"/>
            <a:chOff x="1989962" y="4907041"/>
            <a:chExt cx="2085697" cy="479896"/>
          </a:xfrm>
        </p:grpSpPr>
        <p:sp>
          <p:nvSpPr>
            <p:cNvPr id="88" name="TextBox 87"/>
            <p:cNvSpPr txBox="1"/>
            <p:nvPr/>
          </p:nvSpPr>
          <p:spPr>
            <a:xfrm>
              <a:off x="2477016" y="5078010"/>
              <a:ext cx="1598643" cy="166199"/>
            </a:xfrm>
            <a:prstGeom prst="rect">
              <a:avLst/>
            </a:prstGeom>
            <a:noFill/>
          </p:spPr>
          <p:txBody>
            <a:bodyPr wrap="none" lIns="0" tIns="0" rIns="0" bIns="0" rtlCol="0">
              <a:spAutoFit/>
            </a:bodyPr>
            <a:lstStyle/>
            <a:p>
              <a:pPr>
                <a:lnSpc>
                  <a:spcPct val="90000"/>
                </a:lnSpc>
              </a:pPr>
              <a:r>
                <a:rPr lang="en-US" sz="1200" b="1" dirty="0">
                  <a:latin typeface="Arial" pitchFamily="34" charset="0"/>
                </a:rPr>
                <a:t>OpenView Operations</a:t>
              </a:r>
              <a:endParaRPr lang="en-US" sz="1200" b="1" dirty="0" smtClean="0">
                <a:latin typeface="Arial" pitchFamily="34" charset="0"/>
              </a:endParaRPr>
            </a:p>
          </p:txBody>
        </p:sp>
        <p:pic>
          <p:nvPicPr>
            <p:cNvPr id="1032" name="Picture 8" descr="D:\0Projects\Microsoft\MMS facelift deck\images\hp.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89962" y="4907041"/>
              <a:ext cx="473540" cy="4798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56" name="Group 6155"/>
          <p:cNvGrpSpPr/>
          <p:nvPr/>
        </p:nvGrpSpPr>
        <p:grpSpPr>
          <a:xfrm>
            <a:off x="8272914" y="2056752"/>
            <a:ext cx="2644445" cy="479896"/>
            <a:chOff x="8358490" y="3325667"/>
            <a:chExt cx="2644445" cy="479896"/>
          </a:xfrm>
        </p:grpSpPr>
        <p:sp>
          <p:nvSpPr>
            <p:cNvPr id="117" name="TextBox 116"/>
            <p:cNvSpPr txBox="1"/>
            <p:nvPr/>
          </p:nvSpPr>
          <p:spPr>
            <a:xfrm>
              <a:off x="8836829" y="3471659"/>
              <a:ext cx="2166106" cy="276999"/>
            </a:xfrm>
            <a:prstGeom prst="rect">
              <a:avLst/>
            </a:prstGeom>
            <a:noFill/>
          </p:spPr>
          <p:txBody>
            <a:bodyPr wrap="none" lIns="0" tIns="0" rIns="0" bIns="0" rtlCol="0">
              <a:spAutoFit/>
            </a:bodyPr>
            <a:lstStyle/>
            <a:p>
              <a:pPr>
                <a:lnSpc>
                  <a:spcPct val="90000"/>
                </a:lnSpc>
              </a:pPr>
              <a:r>
                <a:rPr lang="en-US" sz="1200" b="1" dirty="0" smtClean="0">
                  <a:latin typeface="Arial" pitchFamily="34" charset="0"/>
                </a:rPr>
                <a:t>HP Service Manager </a:t>
              </a:r>
              <a:r>
                <a:rPr lang="en-US" sz="1200" b="1" dirty="0">
                  <a:latin typeface="Arial" pitchFamily="34" charset="0"/>
                </a:rPr>
                <a:t>Software</a:t>
              </a:r>
              <a:br>
                <a:rPr lang="en-US" sz="1200" b="1" dirty="0">
                  <a:latin typeface="Arial" pitchFamily="34" charset="0"/>
                </a:rPr>
              </a:br>
              <a:r>
                <a:rPr lang="en-US" sz="800" dirty="0">
                  <a:solidFill>
                    <a:schemeClr val="tx1">
                      <a:lumMod val="65000"/>
                    </a:schemeClr>
                  </a:solidFill>
                  <a:latin typeface="Arial" pitchFamily="34" charset="0"/>
                  <a:cs typeface="Arial" pitchFamily="34" charset="0"/>
                </a:rPr>
                <a:t>Make your IT service desk enterprise strength</a:t>
              </a:r>
              <a:endParaRPr lang="en-US" sz="800" dirty="0" smtClean="0">
                <a:solidFill>
                  <a:schemeClr val="tx1">
                    <a:lumMod val="65000"/>
                  </a:schemeClr>
                </a:solidFill>
                <a:latin typeface="Arial" pitchFamily="34" charset="0"/>
                <a:cs typeface="Arial" pitchFamily="34" charset="0"/>
              </a:endParaRPr>
            </a:p>
          </p:txBody>
        </p:sp>
        <p:pic>
          <p:nvPicPr>
            <p:cNvPr id="128" name="Picture 8" descr="D:\0Projects\Microsoft\MMS facelift deck\images\hp.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58490" y="3325667"/>
              <a:ext cx="473540" cy="4798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58" name="Group 6157"/>
          <p:cNvGrpSpPr/>
          <p:nvPr/>
        </p:nvGrpSpPr>
        <p:grpSpPr>
          <a:xfrm>
            <a:off x="7937033" y="1205352"/>
            <a:ext cx="1885950" cy="1537850"/>
            <a:chOff x="8071504" y="-623448"/>
            <a:chExt cx="1885950" cy="1537850"/>
          </a:xfrm>
        </p:grpSpPr>
        <p:grpSp>
          <p:nvGrpSpPr>
            <p:cNvPr id="134" name="Group 31"/>
            <p:cNvGrpSpPr/>
            <p:nvPr/>
          </p:nvGrpSpPr>
          <p:grpSpPr>
            <a:xfrm>
              <a:off x="8405900" y="-176991"/>
              <a:ext cx="1484889" cy="1091393"/>
              <a:chOff x="4866294" y="626051"/>
              <a:chExt cx="2148834" cy="1579392"/>
            </a:xfrm>
          </p:grpSpPr>
          <p:pic>
            <p:nvPicPr>
              <p:cNvPr id="135" name="Picture 4"/>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4866294" y="626051"/>
                <a:ext cx="2148834" cy="1579392"/>
              </a:xfrm>
              <a:prstGeom prst="rect">
                <a:avLst/>
              </a:prstGeom>
              <a:noFill/>
              <a:ln w="9525">
                <a:noFill/>
                <a:miter lim="800000"/>
                <a:headEnd/>
                <a:tailEnd/>
              </a:ln>
            </p:spPr>
          </p:pic>
          <p:grpSp>
            <p:nvGrpSpPr>
              <p:cNvPr id="136" name="Group 67"/>
              <p:cNvGrpSpPr>
                <a:grpSpLocks/>
              </p:cNvGrpSpPr>
              <p:nvPr/>
            </p:nvGrpSpPr>
            <p:grpSpPr bwMode="auto">
              <a:xfrm>
                <a:off x="5000448" y="763120"/>
                <a:ext cx="672900" cy="733205"/>
                <a:chOff x="3644020" y="1771226"/>
                <a:chExt cx="593775" cy="646987"/>
              </a:xfrm>
            </p:grpSpPr>
            <p:pic>
              <p:nvPicPr>
                <p:cNvPr id="140" name="Picture 139" descr="112.png"/>
                <p:cNvPicPr>
                  <a:picLocks noChangeAspect="1"/>
                </p:cNvPicPr>
                <p:nvPr/>
              </p:nvPicPr>
              <p:blipFill>
                <a:blip r:embed="rId17" cstate="print"/>
                <a:srcRect b="5998"/>
                <a:stretch>
                  <a:fillRect/>
                </a:stretch>
              </p:blipFill>
              <p:spPr>
                <a:xfrm>
                  <a:off x="3725785" y="1771226"/>
                  <a:ext cx="512010" cy="480661"/>
                </a:xfrm>
                <a:prstGeom prst="rect">
                  <a:avLst/>
                </a:prstGeom>
                <a:effectLst>
                  <a:outerShdw blurRad="76200" dir="18900000" sy="23000" kx="-1200000" algn="bl" rotWithShape="0">
                    <a:prstClr val="black">
                      <a:alpha val="20000"/>
                    </a:prstClr>
                  </a:outerShdw>
                </a:effectLst>
              </p:spPr>
            </p:pic>
            <p:pic>
              <p:nvPicPr>
                <p:cNvPr id="141" name="Picture 140" descr="52.png"/>
                <p:cNvPicPr>
                  <a:picLocks noChangeAspect="1"/>
                </p:cNvPicPr>
                <p:nvPr/>
              </p:nvPicPr>
              <p:blipFill>
                <a:blip r:embed="rId18" cstate="print"/>
                <a:stretch>
                  <a:fillRect/>
                </a:stretch>
              </p:blipFill>
              <p:spPr bwMode="auto">
                <a:xfrm>
                  <a:off x="3644020" y="2033543"/>
                  <a:ext cx="400293" cy="384670"/>
                </a:xfrm>
                <a:prstGeom prst="rect">
                  <a:avLst/>
                </a:prstGeom>
                <a:noFill/>
                <a:ln>
                  <a:noFill/>
                </a:ln>
                <a:effectLst>
                  <a:outerShdw blurRad="76200" dir="18900000" sy="23000" kx="-1200000" algn="bl" rotWithShape="0">
                    <a:prstClr val="black">
                      <a:alpha val="20000"/>
                    </a:prstClr>
                  </a:outerShdw>
                </a:effectLst>
              </p:spPr>
            </p:pic>
          </p:grpSp>
          <p:grpSp>
            <p:nvGrpSpPr>
              <p:cNvPr id="137" name="Group 67"/>
              <p:cNvGrpSpPr/>
              <p:nvPr/>
            </p:nvGrpSpPr>
            <p:grpSpPr>
              <a:xfrm>
                <a:off x="5335946" y="825123"/>
                <a:ext cx="959149" cy="800361"/>
                <a:chOff x="4355096" y="2665717"/>
                <a:chExt cx="959149" cy="800361"/>
              </a:xfrm>
            </p:grpSpPr>
            <p:pic>
              <p:nvPicPr>
                <p:cNvPr id="138" name="Picture 137" descr="Picture1.png"/>
                <p:cNvPicPr>
                  <a:picLocks noChangeAspect="1"/>
                </p:cNvPicPr>
                <p:nvPr/>
              </p:nvPicPr>
              <p:blipFill>
                <a:blip r:embed="rId19"/>
                <a:stretch>
                  <a:fillRect/>
                </a:stretch>
              </p:blipFill>
              <p:spPr>
                <a:xfrm>
                  <a:off x="4629694" y="2665717"/>
                  <a:ext cx="684551" cy="716640"/>
                </a:xfrm>
                <a:prstGeom prst="rect">
                  <a:avLst/>
                </a:prstGeom>
              </p:spPr>
            </p:pic>
            <p:pic>
              <p:nvPicPr>
                <p:cNvPr id="139" name="Picture 138" descr="Configurations.png"/>
                <p:cNvPicPr>
                  <a:picLocks noChangeAspect="1"/>
                </p:cNvPicPr>
                <p:nvPr/>
              </p:nvPicPr>
              <p:blipFill>
                <a:blip r:embed="rId20" cstate="print"/>
                <a:srcRect b="11680"/>
                <a:stretch>
                  <a:fillRect/>
                </a:stretch>
              </p:blipFill>
              <p:spPr>
                <a:xfrm>
                  <a:off x="4355096" y="3114727"/>
                  <a:ext cx="397817" cy="351351"/>
                </a:xfrm>
                <a:prstGeom prst="rect">
                  <a:avLst/>
                </a:prstGeom>
                <a:effectLst>
                  <a:outerShdw blurRad="76200" dir="18900000" sy="23000" kx="-1200000" algn="bl" rotWithShape="0">
                    <a:prstClr val="black">
                      <a:alpha val="20000"/>
                    </a:prstClr>
                  </a:outerShdw>
                </a:effectLst>
              </p:spPr>
            </p:pic>
          </p:grpSp>
        </p:grpSp>
        <p:grpSp>
          <p:nvGrpSpPr>
            <p:cNvPr id="142" name="Group 39"/>
            <p:cNvGrpSpPr/>
            <p:nvPr/>
          </p:nvGrpSpPr>
          <p:grpSpPr>
            <a:xfrm>
              <a:off x="8071504" y="-623448"/>
              <a:ext cx="1885950" cy="485356"/>
              <a:chOff x="5952400" y="729388"/>
              <a:chExt cx="1885950" cy="485356"/>
            </a:xfrm>
          </p:grpSpPr>
          <p:sp>
            <p:nvSpPr>
              <p:cNvPr id="143" name="TextBox 142"/>
              <p:cNvSpPr txBox="1"/>
              <p:nvPr/>
            </p:nvSpPr>
            <p:spPr>
              <a:xfrm>
                <a:off x="5952400" y="1048545"/>
                <a:ext cx="1129861" cy="166199"/>
              </a:xfrm>
              <a:prstGeom prst="rect">
                <a:avLst/>
              </a:prstGeom>
              <a:noFill/>
            </p:spPr>
            <p:txBody>
              <a:bodyPr wrap="none" lIns="0" tIns="0" rIns="0" bIns="0" rtlCol="0">
                <a:spAutoFit/>
              </a:bodyPr>
              <a:lstStyle/>
              <a:p>
                <a:pPr>
                  <a:lnSpc>
                    <a:spcPct val="90000"/>
                  </a:lnSpc>
                </a:pPr>
                <a:r>
                  <a:rPr lang="en-US" sz="1200" dirty="0" smtClean="0">
                    <a:solidFill>
                      <a:schemeClr val="tx1">
                        <a:lumMod val="75000"/>
                      </a:schemeClr>
                    </a:solidFill>
                  </a:rPr>
                  <a:t>Service Manager</a:t>
                </a:r>
              </a:p>
            </p:txBody>
          </p:sp>
          <p:pic>
            <p:nvPicPr>
              <p:cNvPr id="144" name="Picture 8" descr="C:\Program Files\Microsoft Resource DVD Artwork\DVD_ART\BoxShots_Logos\Systems Center Data Protection Manager\Systems Center Data Protection Manager logo black.png"/>
              <p:cNvPicPr>
                <a:picLocks noChangeAspect="1" noChangeArrowheads="1"/>
              </p:cNvPicPr>
              <p:nvPr/>
            </p:nvPicPr>
            <p:blipFill rotWithShape="1">
              <a:blip r:embed="rId21" cstate="print">
                <a:lum bright="70000" contrast="-70000"/>
              </a:blip>
              <a:srcRect b="35147"/>
              <a:stretch/>
            </p:blipFill>
            <p:spPr bwMode="auto">
              <a:xfrm>
                <a:off x="5952400" y="729388"/>
                <a:ext cx="1885950" cy="319157"/>
              </a:xfrm>
              <a:prstGeom prst="rect">
                <a:avLst/>
              </a:prstGeom>
              <a:noFill/>
              <a:ln w="9525">
                <a:noFill/>
                <a:miter lim="800000"/>
                <a:headEnd/>
                <a:tailEnd/>
              </a:ln>
            </p:spPr>
          </p:pic>
        </p:grpSp>
      </p:grpSp>
      <p:grpSp>
        <p:nvGrpSpPr>
          <p:cNvPr id="6159" name="Group 6158"/>
          <p:cNvGrpSpPr/>
          <p:nvPr/>
        </p:nvGrpSpPr>
        <p:grpSpPr>
          <a:xfrm>
            <a:off x="8564498" y="3485653"/>
            <a:ext cx="1791215" cy="1596985"/>
            <a:chOff x="8416581" y="3109136"/>
            <a:chExt cx="1791215" cy="1596985"/>
          </a:xfrm>
        </p:grpSpPr>
        <p:pic>
          <p:nvPicPr>
            <p:cNvPr id="147" name="Picture 9" descr="C:\Program Files\Microsoft Resource DVD Artwork\DVD_ART\BoxShots_Logos\System Center Virtual Machine Manager\System Center Virtual Machine Manager logo bl.png"/>
            <p:cNvPicPr>
              <a:picLocks noChangeAspect="1" noChangeArrowheads="1"/>
            </p:cNvPicPr>
            <p:nvPr/>
          </p:nvPicPr>
          <p:blipFill>
            <a:blip r:embed="rId22" cstate="print">
              <a:lum bright="70000" contrast="-70000"/>
            </a:blip>
            <a:srcRect/>
            <a:stretch>
              <a:fillRect/>
            </a:stretch>
          </p:blipFill>
          <p:spPr bwMode="auto">
            <a:xfrm>
              <a:off x="8416581" y="3109136"/>
              <a:ext cx="1791215" cy="475488"/>
            </a:xfrm>
            <a:prstGeom prst="rect">
              <a:avLst/>
            </a:prstGeom>
            <a:noFill/>
            <a:ln w="9525">
              <a:noFill/>
              <a:miter lim="800000"/>
              <a:headEnd/>
              <a:tailEnd/>
            </a:ln>
          </p:spPr>
        </p:pic>
        <p:grpSp>
          <p:nvGrpSpPr>
            <p:cNvPr id="148" name="Group 42"/>
            <p:cNvGrpSpPr/>
            <p:nvPr/>
          </p:nvGrpSpPr>
          <p:grpSpPr>
            <a:xfrm>
              <a:off x="8652682" y="3659230"/>
              <a:ext cx="1373344" cy="1046891"/>
              <a:chOff x="6946209" y="5253393"/>
              <a:chExt cx="2040316" cy="1555320"/>
            </a:xfrm>
          </p:grpSpPr>
          <p:pic>
            <p:nvPicPr>
              <p:cNvPr id="150" name="Picture 4" descr="C:\Documents and Settings\davidg\My Documents\My Pictures\NewIcons\3-servers.png"/>
              <p:cNvPicPr>
                <a:picLocks noChangeAspect="1" noChangeArrowheads="1"/>
              </p:cNvPicPr>
              <p:nvPr/>
            </p:nvPicPr>
            <p:blipFill>
              <a:blip r:embed="rId23" cstate="print">
                <a:duotone>
                  <a:prstClr val="black"/>
                  <a:srgbClr val="D9C3A5">
                    <a:tint val="50000"/>
                    <a:satMod val="180000"/>
                  </a:srgbClr>
                </a:duotone>
              </a:blip>
              <a:srcRect/>
              <a:stretch>
                <a:fillRect/>
              </a:stretch>
            </p:blipFill>
            <p:spPr bwMode="auto">
              <a:xfrm>
                <a:off x="7221439" y="5253393"/>
                <a:ext cx="1475414" cy="1105165"/>
              </a:xfrm>
              <a:prstGeom prst="rect">
                <a:avLst/>
              </a:prstGeom>
              <a:noFill/>
              <a:ln w="9525">
                <a:noFill/>
                <a:miter lim="800000"/>
                <a:headEnd/>
                <a:tailEnd/>
              </a:ln>
            </p:spPr>
          </p:pic>
          <p:pic>
            <p:nvPicPr>
              <p:cNvPr id="149" name="Picture 4"/>
              <p:cNvPicPr>
                <a:picLocks noChangeAspect="1" noChangeArrowheads="1"/>
              </p:cNvPicPr>
              <p:nvPr/>
            </p:nvPicPr>
            <p:blipFill>
              <a:blip r:embed="rId24">
                <a:extLst>
                  <a:ext uri="{28A0092B-C50C-407E-A947-70E740481C1C}">
                    <a14:useLocalDpi xmlns:a14="http://schemas.microsoft.com/office/drawing/2010/main" val="0"/>
                  </a:ext>
                </a:extLst>
              </a:blip>
              <a:stretch>
                <a:fillRect/>
              </a:stretch>
            </p:blipFill>
            <p:spPr bwMode="auto">
              <a:xfrm>
                <a:off x="6946209" y="5309081"/>
                <a:ext cx="2040316" cy="1499632"/>
              </a:xfrm>
              <a:prstGeom prst="rect">
                <a:avLst/>
              </a:prstGeom>
              <a:noFill/>
              <a:ln w="9525">
                <a:noFill/>
                <a:miter lim="800000"/>
                <a:headEnd/>
                <a:tailEnd/>
              </a:ln>
            </p:spPr>
          </p:pic>
          <p:pic>
            <p:nvPicPr>
              <p:cNvPr id="151" name="Picture 150" descr="connection.png"/>
              <p:cNvPicPr>
                <a:picLocks noChangeAspect="1"/>
              </p:cNvPicPr>
              <p:nvPr/>
            </p:nvPicPr>
            <p:blipFill>
              <a:blip r:embed="rId25" cstate="print"/>
              <a:stretch>
                <a:fillRect/>
              </a:stretch>
            </p:blipFill>
            <p:spPr>
              <a:xfrm>
                <a:off x="7138825" y="5463046"/>
                <a:ext cx="828792" cy="616019"/>
              </a:xfrm>
              <a:prstGeom prst="rect">
                <a:avLst/>
              </a:prstGeom>
            </p:spPr>
          </p:pic>
        </p:grpSp>
      </p:grpSp>
      <p:grpSp>
        <p:nvGrpSpPr>
          <p:cNvPr id="6160" name="Group 6159"/>
          <p:cNvGrpSpPr/>
          <p:nvPr/>
        </p:nvGrpSpPr>
        <p:grpSpPr>
          <a:xfrm>
            <a:off x="4918808" y="5688281"/>
            <a:ext cx="3031960" cy="999986"/>
            <a:chOff x="6088702" y="5659815"/>
            <a:chExt cx="3031960" cy="999986"/>
          </a:xfrm>
        </p:grpSpPr>
        <p:pic>
          <p:nvPicPr>
            <p:cNvPr id="154" name="Picture 28" descr="SysCenter-CM_bL.png"/>
            <p:cNvPicPr>
              <a:picLocks noChangeAspect="1"/>
            </p:cNvPicPr>
            <p:nvPr/>
          </p:nvPicPr>
          <p:blipFill>
            <a:blip r:embed="rId26" cstate="print">
              <a:lum bright="70000" contrast="-70000"/>
            </a:blip>
            <a:srcRect/>
            <a:stretch>
              <a:fillRect/>
            </a:stretch>
          </p:blipFill>
          <p:spPr bwMode="auto">
            <a:xfrm>
              <a:off x="6088702" y="5910951"/>
              <a:ext cx="1691364" cy="476401"/>
            </a:xfrm>
            <a:prstGeom prst="rect">
              <a:avLst/>
            </a:prstGeom>
            <a:noFill/>
            <a:ln w="9525">
              <a:noFill/>
              <a:miter lim="800000"/>
              <a:headEnd/>
              <a:tailEnd/>
            </a:ln>
          </p:spPr>
        </p:pic>
        <p:grpSp>
          <p:nvGrpSpPr>
            <p:cNvPr id="155" name="Group 26"/>
            <p:cNvGrpSpPr/>
            <p:nvPr/>
          </p:nvGrpSpPr>
          <p:grpSpPr>
            <a:xfrm>
              <a:off x="7760138" y="5659815"/>
              <a:ext cx="1360524" cy="999986"/>
              <a:chOff x="7157704" y="1943934"/>
              <a:chExt cx="2066673" cy="1262001"/>
            </a:xfrm>
          </p:grpSpPr>
          <p:pic>
            <p:nvPicPr>
              <p:cNvPr id="156" name="Picture 4"/>
              <p:cNvPicPr>
                <a:picLocks noChangeAspect="1" noChangeArrowheads="1"/>
              </p:cNvPicPr>
              <p:nvPr/>
            </p:nvPicPr>
            <p:blipFill>
              <a:blip r:embed="rId27">
                <a:extLst>
                  <a:ext uri="{28A0092B-C50C-407E-A947-70E740481C1C}">
                    <a14:useLocalDpi xmlns:a14="http://schemas.microsoft.com/office/drawing/2010/main" val="0"/>
                  </a:ext>
                </a:extLst>
              </a:blip>
              <a:stretch>
                <a:fillRect/>
              </a:stretch>
            </p:blipFill>
            <p:spPr bwMode="auto">
              <a:xfrm>
                <a:off x="7157704" y="1943934"/>
                <a:ext cx="2066673" cy="1262001"/>
              </a:xfrm>
              <a:prstGeom prst="rect">
                <a:avLst/>
              </a:prstGeom>
              <a:noFill/>
              <a:ln w="9525">
                <a:noFill/>
                <a:miter lim="800000"/>
                <a:headEnd/>
                <a:tailEnd/>
              </a:ln>
            </p:spPr>
          </p:pic>
          <p:grpSp>
            <p:nvGrpSpPr>
              <p:cNvPr id="157" name="Group 63"/>
              <p:cNvGrpSpPr>
                <a:grpSpLocks/>
              </p:cNvGrpSpPr>
              <p:nvPr/>
            </p:nvGrpSpPr>
            <p:grpSpPr bwMode="auto">
              <a:xfrm>
                <a:off x="7400164" y="2236094"/>
                <a:ext cx="814396" cy="788138"/>
                <a:chOff x="6827913" y="4234597"/>
                <a:chExt cx="1085863" cy="1135969"/>
              </a:xfrm>
            </p:grpSpPr>
            <p:pic>
              <p:nvPicPr>
                <p:cNvPr id="158" name="Picture 53" descr="double arrows"/>
                <p:cNvPicPr>
                  <a:picLocks noChangeAspect="1" noChangeArrowheads="1"/>
                </p:cNvPicPr>
                <p:nvPr/>
              </p:nvPicPr>
              <p:blipFill>
                <a:blip r:embed="rId28" cstate="print">
                  <a:duotone>
                    <a:prstClr val="black"/>
                    <a:schemeClr val="accent6">
                      <a:tint val="45000"/>
                      <a:satMod val="400000"/>
                    </a:schemeClr>
                  </a:duotone>
                </a:blip>
                <a:srcRect/>
                <a:stretch>
                  <a:fillRect/>
                </a:stretch>
              </p:blipFill>
              <p:spPr bwMode="auto">
                <a:xfrm>
                  <a:off x="6827913" y="4482056"/>
                  <a:ext cx="1085863" cy="888510"/>
                </a:xfrm>
                <a:prstGeom prst="rect">
                  <a:avLst/>
                </a:prstGeom>
                <a:noFill/>
                <a:ln w="9525">
                  <a:noFill/>
                  <a:miter lim="800000"/>
                  <a:headEnd/>
                  <a:tailEnd/>
                </a:ln>
              </p:spPr>
            </p:pic>
            <p:pic>
              <p:nvPicPr>
                <p:cNvPr id="159" name="Picture 54" descr="developer Tools toolbox"/>
                <p:cNvPicPr>
                  <a:picLocks noChangeAspect="1" noChangeArrowheads="1"/>
                </p:cNvPicPr>
                <p:nvPr/>
              </p:nvPicPr>
              <p:blipFill>
                <a:blip r:embed="rId29" cstate="print"/>
                <a:srcRect/>
                <a:stretch>
                  <a:fillRect/>
                </a:stretch>
              </p:blipFill>
              <p:spPr bwMode="auto">
                <a:xfrm>
                  <a:off x="7140159" y="4234597"/>
                  <a:ext cx="581875" cy="874771"/>
                </a:xfrm>
                <a:prstGeom prst="rect">
                  <a:avLst/>
                </a:prstGeom>
                <a:noFill/>
                <a:ln w="9525">
                  <a:noFill/>
                  <a:miter lim="800000"/>
                  <a:headEnd/>
                  <a:tailEnd/>
                </a:ln>
              </p:spPr>
            </p:pic>
          </p:grpSp>
        </p:grpSp>
      </p:grpSp>
      <p:grpSp>
        <p:nvGrpSpPr>
          <p:cNvPr id="6161" name="Group 6160"/>
          <p:cNvGrpSpPr/>
          <p:nvPr/>
        </p:nvGrpSpPr>
        <p:grpSpPr>
          <a:xfrm>
            <a:off x="2197383" y="3472667"/>
            <a:ext cx="1720711" cy="1799977"/>
            <a:chOff x="2210830" y="4037443"/>
            <a:chExt cx="1720711" cy="1799977"/>
          </a:xfrm>
        </p:grpSpPr>
        <p:pic>
          <p:nvPicPr>
            <p:cNvPr id="162" name="Picture 3" descr="C:\Program Files\Microsoft Resource DVD Artwork\DVD_ART\BoxShots_Logos\System Center Operations Manager 2007 (generic)\System center Ops manager 2007 logo bl.png"/>
            <p:cNvPicPr>
              <a:picLocks noChangeAspect="1" noChangeArrowheads="1"/>
            </p:cNvPicPr>
            <p:nvPr/>
          </p:nvPicPr>
          <p:blipFill>
            <a:blip r:embed="rId30" cstate="print">
              <a:lum bright="70000" contrast="-70000"/>
            </a:blip>
            <a:srcRect r="14900"/>
            <a:stretch>
              <a:fillRect/>
            </a:stretch>
          </p:blipFill>
          <p:spPr bwMode="auto">
            <a:xfrm>
              <a:off x="2224680" y="4037443"/>
              <a:ext cx="1512395" cy="475488"/>
            </a:xfrm>
            <a:prstGeom prst="rect">
              <a:avLst/>
            </a:prstGeom>
            <a:noFill/>
            <a:ln w="9525">
              <a:noFill/>
              <a:miter lim="800000"/>
              <a:headEnd/>
              <a:tailEnd/>
            </a:ln>
          </p:spPr>
        </p:pic>
        <p:grpSp>
          <p:nvGrpSpPr>
            <p:cNvPr id="163" name="Group 46"/>
            <p:cNvGrpSpPr/>
            <p:nvPr/>
          </p:nvGrpSpPr>
          <p:grpSpPr>
            <a:xfrm>
              <a:off x="2210830" y="4460717"/>
              <a:ext cx="1720711" cy="1376703"/>
              <a:chOff x="304246" y="5087632"/>
              <a:chExt cx="2292441" cy="1834132"/>
            </a:xfrm>
          </p:grpSpPr>
          <p:pic>
            <p:nvPicPr>
              <p:cNvPr id="166" name="Picture 16" descr="enterprise sand"/>
              <p:cNvPicPr>
                <a:picLocks noChangeAspect="1" noChangeArrowheads="1"/>
              </p:cNvPicPr>
              <p:nvPr/>
            </p:nvPicPr>
            <p:blipFill>
              <a:blip r:embed="rId31" cstate="print"/>
              <a:srcRect/>
              <a:stretch>
                <a:fillRect/>
              </a:stretch>
            </p:blipFill>
            <p:spPr bwMode="auto">
              <a:xfrm>
                <a:off x="1958141" y="5335663"/>
                <a:ext cx="638546" cy="957211"/>
              </a:xfrm>
              <a:prstGeom prst="rect">
                <a:avLst/>
              </a:prstGeom>
              <a:noFill/>
              <a:ln w="9525">
                <a:noFill/>
                <a:miter lim="800000"/>
                <a:headEnd/>
                <a:tailEnd/>
              </a:ln>
            </p:spPr>
          </p:pic>
          <p:pic>
            <p:nvPicPr>
              <p:cNvPr id="164" name="Picture 103" descr="cloud illustration icon"/>
              <p:cNvPicPr>
                <a:picLocks noChangeAspect="1" noChangeArrowheads="1"/>
              </p:cNvPicPr>
              <p:nvPr/>
            </p:nvPicPr>
            <p:blipFill>
              <a:blip r:embed="rId32" cstate="print">
                <a:lum contrast="18000"/>
              </a:blip>
              <a:srcRect/>
              <a:stretch>
                <a:fillRect/>
              </a:stretch>
            </p:blipFill>
            <p:spPr bwMode="auto">
              <a:xfrm>
                <a:off x="304246" y="5087632"/>
                <a:ext cx="1646241" cy="1258888"/>
              </a:xfrm>
              <a:prstGeom prst="rect">
                <a:avLst/>
              </a:prstGeom>
              <a:noFill/>
              <a:ln w="9525">
                <a:noFill/>
                <a:miter lim="800000"/>
                <a:headEnd/>
                <a:tailEnd/>
              </a:ln>
            </p:spPr>
          </p:pic>
          <p:pic>
            <p:nvPicPr>
              <p:cNvPr id="165" name="Picture 4"/>
              <p:cNvPicPr>
                <a:picLocks noChangeAspect="1" noChangeArrowheads="1"/>
              </p:cNvPicPr>
              <p:nvPr/>
            </p:nvPicPr>
            <p:blipFill>
              <a:blip r:embed="rId33">
                <a:extLst>
                  <a:ext uri="{28A0092B-C50C-407E-A947-70E740481C1C}">
                    <a14:useLocalDpi xmlns:a14="http://schemas.microsoft.com/office/drawing/2010/main" val="0"/>
                  </a:ext>
                </a:extLst>
              </a:blip>
              <a:stretch>
                <a:fillRect/>
              </a:stretch>
            </p:blipFill>
            <p:spPr bwMode="auto">
              <a:xfrm>
                <a:off x="425225" y="5340913"/>
                <a:ext cx="2150817" cy="1580851"/>
              </a:xfrm>
              <a:prstGeom prst="rect">
                <a:avLst/>
              </a:prstGeom>
              <a:noFill/>
              <a:ln w="9525">
                <a:noFill/>
                <a:miter lim="800000"/>
                <a:headEnd/>
                <a:tailEnd/>
              </a:ln>
            </p:spPr>
          </p:pic>
          <p:pic>
            <p:nvPicPr>
              <p:cNvPr id="167" name="Picture 3" descr="\\showsrus\images\LOGOS\GEN_LOGO\L\Linux penguin.png"/>
              <p:cNvPicPr>
                <a:picLocks noChangeAspect="1" noChangeArrowheads="1"/>
              </p:cNvPicPr>
              <p:nvPr/>
            </p:nvPicPr>
            <p:blipFill>
              <a:blip r:embed="rId34" cstate="print"/>
              <a:srcRect/>
              <a:stretch>
                <a:fillRect/>
              </a:stretch>
            </p:blipFill>
            <p:spPr bwMode="auto">
              <a:xfrm>
                <a:off x="1167199" y="6148360"/>
                <a:ext cx="190809" cy="224154"/>
              </a:xfrm>
              <a:prstGeom prst="rect">
                <a:avLst/>
              </a:prstGeom>
              <a:noFill/>
              <a:scene3d>
                <a:camera prst="isometricOffAxis2Left"/>
                <a:lightRig rig="threePt" dir="t"/>
              </a:scene3d>
            </p:spPr>
          </p:pic>
          <p:pic>
            <p:nvPicPr>
              <p:cNvPr id="168" name="Picture 167" descr="Windows_Vista3.png"/>
              <p:cNvPicPr>
                <a:picLocks/>
              </p:cNvPicPr>
              <p:nvPr/>
            </p:nvPicPr>
            <p:blipFill>
              <a:blip r:embed="rId35" cstate="print"/>
              <a:srcRect r="76802" b="-2843"/>
              <a:stretch>
                <a:fillRect/>
              </a:stretch>
            </p:blipFill>
            <p:spPr>
              <a:xfrm>
                <a:off x="1637637" y="6254542"/>
                <a:ext cx="207344" cy="192297"/>
              </a:xfrm>
              <a:prstGeom prst="rect">
                <a:avLst/>
              </a:prstGeom>
              <a:scene3d>
                <a:camera prst="isometricOffAxis2Left"/>
                <a:lightRig rig="threePt" dir="t"/>
              </a:scene3d>
            </p:spPr>
          </p:pic>
          <p:pic>
            <p:nvPicPr>
              <p:cNvPr id="169" name="Picture 104" descr="arrow 0 gold  arrow curved double headed 1"/>
              <p:cNvPicPr>
                <a:picLocks noChangeAspect="1" noChangeArrowheads="1"/>
              </p:cNvPicPr>
              <p:nvPr/>
            </p:nvPicPr>
            <p:blipFill>
              <a:blip r:embed="rId36" cstate="print">
                <a:lum bright="6000" contrast="24000"/>
              </a:blip>
              <a:srcRect/>
              <a:stretch>
                <a:fillRect/>
              </a:stretch>
            </p:blipFill>
            <p:spPr bwMode="auto">
              <a:xfrm>
                <a:off x="526779" y="5393828"/>
                <a:ext cx="907605" cy="651205"/>
              </a:xfrm>
              <a:prstGeom prst="rect">
                <a:avLst/>
              </a:prstGeom>
              <a:noFill/>
              <a:ln w="9525">
                <a:noFill/>
                <a:miter lim="800000"/>
                <a:headEnd/>
                <a:tailEnd/>
              </a:ln>
            </p:spPr>
          </p:pic>
        </p:grpSp>
      </p:grpSp>
      <p:grpSp>
        <p:nvGrpSpPr>
          <p:cNvPr id="6162" name="Group 6161"/>
          <p:cNvGrpSpPr/>
          <p:nvPr/>
        </p:nvGrpSpPr>
        <p:grpSpPr>
          <a:xfrm>
            <a:off x="1676192" y="1228167"/>
            <a:ext cx="2101814" cy="1681286"/>
            <a:chOff x="1649298" y="1766048"/>
            <a:chExt cx="2101814" cy="1681286"/>
          </a:xfrm>
        </p:grpSpPr>
        <p:pic>
          <p:nvPicPr>
            <p:cNvPr id="172" name="Picture 8" descr="C:\Program Files\Microsoft Resource DVD Artwork\DVD_ART\BoxShots_Logos\Systems Center Data Protection Manager\Systems Center Data Protection Manager logo black.png"/>
            <p:cNvPicPr>
              <a:picLocks noChangeAspect="1" noChangeArrowheads="1"/>
            </p:cNvPicPr>
            <p:nvPr/>
          </p:nvPicPr>
          <p:blipFill>
            <a:blip r:embed="rId21" cstate="print">
              <a:lum bright="70000" contrast="-70000"/>
            </a:blip>
            <a:srcRect/>
            <a:stretch>
              <a:fillRect/>
            </a:stretch>
          </p:blipFill>
          <p:spPr bwMode="auto">
            <a:xfrm>
              <a:off x="1649298" y="1766048"/>
              <a:ext cx="1806282" cy="471336"/>
            </a:xfrm>
            <a:prstGeom prst="rect">
              <a:avLst/>
            </a:prstGeom>
            <a:noFill/>
            <a:ln w="9525">
              <a:noFill/>
              <a:miter lim="800000"/>
              <a:headEnd/>
              <a:tailEnd/>
            </a:ln>
          </p:spPr>
        </p:pic>
        <p:grpSp>
          <p:nvGrpSpPr>
            <p:cNvPr id="173" name="Group 20"/>
            <p:cNvGrpSpPr/>
            <p:nvPr/>
          </p:nvGrpSpPr>
          <p:grpSpPr>
            <a:xfrm>
              <a:off x="1861173" y="2293346"/>
              <a:ext cx="1889939" cy="1153988"/>
              <a:chOff x="-704891" y="1739187"/>
              <a:chExt cx="2812522" cy="1717313"/>
            </a:xfrm>
          </p:grpSpPr>
          <p:pic>
            <p:nvPicPr>
              <p:cNvPr id="174" name="Picture 4"/>
              <p:cNvPicPr>
                <a:picLocks noChangeAspect="1" noChangeArrowheads="1"/>
              </p:cNvPicPr>
              <p:nvPr/>
            </p:nvPicPr>
            <p:blipFill>
              <a:blip r:embed="rId37">
                <a:extLst>
                  <a:ext uri="{28A0092B-C50C-407E-A947-70E740481C1C}">
                    <a14:useLocalDpi xmlns:a14="http://schemas.microsoft.com/office/drawing/2010/main" val="0"/>
                  </a:ext>
                </a:extLst>
              </a:blip>
              <a:stretch>
                <a:fillRect/>
              </a:stretch>
            </p:blipFill>
            <p:spPr bwMode="auto">
              <a:xfrm>
                <a:off x="112756" y="1990271"/>
                <a:ext cx="1994875" cy="1466229"/>
              </a:xfrm>
              <a:prstGeom prst="rect">
                <a:avLst/>
              </a:prstGeom>
              <a:noFill/>
              <a:ln w="9525">
                <a:noFill/>
                <a:miter lim="800000"/>
                <a:headEnd/>
                <a:tailEnd/>
              </a:ln>
            </p:spPr>
          </p:pic>
          <p:grpSp>
            <p:nvGrpSpPr>
              <p:cNvPr id="175" name="Group 57"/>
              <p:cNvGrpSpPr>
                <a:grpSpLocks/>
              </p:cNvGrpSpPr>
              <p:nvPr/>
            </p:nvGrpSpPr>
            <p:grpSpPr bwMode="auto">
              <a:xfrm>
                <a:off x="-704891" y="1739187"/>
                <a:ext cx="1753205" cy="1192864"/>
                <a:chOff x="2576" y="-3492"/>
                <a:chExt cx="978" cy="666"/>
              </a:xfrm>
            </p:grpSpPr>
            <p:pic>
              <p:nvPicPr>
                <p:cNvPr id="176" name="Picture 58" descr="User-State-Migration-Icon"/>
                <p:cNvPicPr>
                  <a:picLocks noChangeAspect="1" noChangeArrowheads="1"/>
                </p:cNvPicPr>
                <p:nvPr/>
              </p:nvPicPr>
              <p:blipFill>
                <a:blip r:embed="rId38" cstate="print"/>
                <a:srcRect/>
                <a:stretch>
                  <a:fillRect/>
                </a:stretch>
              </p:blipFill>
              <p:spPr bwMode="auto">
                <a:xfrm>
                  <a:off x="2576" y="-3395"/>
                  <a:ext cx="824" cy="569"/>
                </a:xfrm>
                <a:prstGeom prst="rect">
                  <a:avLst/>
                </a:prstGeom>
                <a:noFill/>
                <a:ln w="9525">
                  <a:noFill/>
                  <a:miter lim="800000"/>
                  <a:headEnd/>
                  <a:tailEnd/>
                </a:ln>
              </p:spPr>
            </p:pic>
            <p:pic>
              <p:nvPicPr>
                <p:cNvPr id="177" name="Picture 59" descr="data page"/>
                <p:cNvPicPr>
                  <a:picLocks noChangeAspect="1" noChangeArrowheads="1"/>
                </p:cNvPicPr>
                <p:nvPr/>
              </p:nvPicPr>
              <p:blipFill>
                <a:blip r:embed="rId39" cstate="print"/>
                <a:srcRect/>
                <a:stretch>
                  <a:fillRect/>
                </a:stretch>
              </p:blipFill>
              <p:spPr bwMode="auto">
                <a:xfrm>
                  <a:off x="2901" y="-3172"/>
                  <a:ext cx="200" cy="240"/>
                </a:xfrm>
                <a:prstGeom prst="rect">
                  <a:avLst/>
                </a:prstGeom>
                <a:noFill/>
                <a:ln w="9525">
                  <a:noFill/>
                  <a:miter lim="800000"/>
                  <a:headEnd/>
                  <a:tailEnd/>
                </a:ln>
              </p:spPr>
            </p:pic>
            <p:pic>
              <p:nvPicPr>
                <p:cNvPr id="178" name="Picture 60" descr="page"/>
                <p:cNvPicPr>
                  <a:picLocks noChangeAspect="1" noChangeArrowheads="1"/>
                </p:cNvPicPr>
                <p:nvPr/>
              </p:nvPicPr>
              <p:blipFill>
                <a:blip r:embed="rId40" cstate="print"/>
                <a:srcRect/>
                <a:stretch>
                  <a:fillRect/>
                </a:stretch>
              </p:blipFill>
              <p:spPr bwMode="auto">
                <a:xfrm>
                  <a:off x="3431" y="-3492"/>
                  <a:ext cx="123" cy="148"/>
                </a:xfrm>
                <a:prstGeom prst="rect">
                  <a:avLst/>
                </a:prstGeom>
                <a:noFill/>
                <a:ln w="9525">
                  <a:noFill/>
                  <a:miter lim="800000"/>
                  <a:headEnd/>
                  <a:tailEnd/>
                </a:ln>
              </p:spPr>
            </p:pic>
          </p:grpSp>
        </p:grpSp>
      </p:grpSp>
      <p:grpSp>
        <p:nvGrpSpPr>
          <p:cNvPr id="5" name="Group 4"/>
          <p:cNvGrpSpPr/>
          <p:nvPr/>
        </p:nvGrpSpPr>
        <p:grpSpPr>
          <a:xfrm>
            <a:off x="4060892" y="1205113"/>
            <a:ext cx="4586270" cy="4607475"/>
            <a:chOff x="4060892" y="1205113"/>
            <a:chExt cx="4586270" cy="4607475"/>
          </a:xfrm>
        </p:grpSpPr>
        <p:sp>
          <p:nvSpPr>
            <p:cNvPr id="189" name="Circular Arrow 188"/>
            <p:cNvSpPr/>
            <p:nvPr/>
          </p:nvSpPr>
          <p:spPr>
            <a:xfrm rot="18086352">
              <a:off x="4050289" y="1215716"/>
              <a:ext cx="4607475" cy="4586270"/>
            </a:xfrm>
            <a:prstGeom prst="circularArrow">
              <a:avLst>
                <a:gd name="adj1" fmla="val 6263"/>
                <a:gd name="adj2" fmla="val 576426"/>
                <a:gd name="adj3" fmla="val 19172132"/>
                <a:gd name="adj4" fmla="val 12646021"/>
                <a:gd name="adj5" fmla="val 7909"/>
              </a:avLst>
            </a:prstGeom>
            <a:solidFill>
              <a:srgbClr val="0070C0"/>
            </a:solidFill>
            <a:ln>
              <a:headEnd type="none" w="med" len="med"/>
              <a:tailEnd type="none" w="med" len="med"/>
            </a:ln>
            <a:effectLst>
              <a:glow rad="1397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sp>
        <p:sp>
          <p:nvSpPr>
            <p:cNvPr id="194" name="Rectangle 193"/>
            <p:cNvSpPr/>
            <p:nvPr/>
          </p:nvSpPr>
          <p:spPr>
            <a:xfrm rot="18103324">
              <a:off x="4197907" y="2259234"/>
              <a:ext cx="2001247" cy="1108507"/>
            </a:xfrm>
            <a:prstGeom prst="rect">
              <a:avLst/>
            </a:prstGeom>
            <a:noFill/>
          </p:spPr>
          <p:txBody>
            <a:bodyPr wrap="square" lIns="91440" tIns="45720" rIns="91440" bIns="45720">
              <a:prstTxWarp prst="textArchUp">
                <a:avLst/>
              </a:prstTxWarp>
              <a:spAutoFit/>
            </a:bodyPr>
            <a:lstStyle/>
            <a:p>
              <a:pPr algn="ctr"/>
              <a:r>
                <a:rPr lang="en-US" sz="2000" cap="none"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Automation</a:t>
              </a:r>
              <a:endParaRPr lang="en-US" sz="2000" cap="none"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3" name="Group 2"/>
          <p:cNvGrpSpPr/>
          <p:nvPr/>
        </p:nvGrpSpPr>
        <p:grpSpPr>
          <a:xfrm>
            <a:off x="4059568" y="1209980"/>
            <a:ext cx="4586270" cy="4607475"/>
            <a:chOff x="4059568" y="1209980"/>
            <a:chExt cx="4586270" cy="4607475"/>
          </a:xfrm>
        </p:grpSpPr>
        <p:grpSp>
          <p:nvGrpSpPr>
            <p:cNvPr id="193" name="Group 63"/>
            <p:cNvGrpSpPr/>
            <p:nvPr/>
          </p:nvGrpSpPr>
          <p:grpSpPr>
            <a:xfrm>
              <a:off x="4059568" y="1209980"/>
              <a:ext cx="4586270" cy="4607475"/>
              <a:chOff x="5394248" y="1760539"/>
              <a:chExt cx="4828576" cy="4828576"/>
            </a:xfrm>
          </p:grpSpPr>
          <p:sp>
            <p:nvSpPr>
              <p:cNvPr id="197" name="Freeform 196"/>
              <p:cNvSpPr/>
              <p:nvPr/>
            </p:nvSpPr>
            <p:spPr>
              <a:xfrm flipH="1">
                <a:off x="9488524" y="3160618"/>
                <a:ext cx="45710" cy="45792"/>
              </a:xfrm>
              <a:custGeom>
                <a:avLst/>
                <a:gdLst>
                  <a:gd name="connsiteX0" fmla="*/ 0 w 45710"/>
                  <a:gd name="connsiteY0" fmla="*/ 0 h 45792"/>
                  <a:gd name="connsiteX1" fmla="*/ 45710 w 45710"/>
                  <a:gd name="connsiteY1" fmla="*/ 0 h 45792"/>
                  <a:gd name="connsiteX2" fmla="*/ 45710 w 45710"/>
                  <a:gd name="connsiteY2" fmla="*/ 45792 h 45792"/>
                  <a:gd name="connsiteX3" fmla="*/ 0 w 45710"/>
                  <a:gd name="connsiteY3" fmla="*/ 45792 h 45792"/>
                  <a:gd name="connsiteX4" fmla="*/ 0 w 45710"/>
                  <a:gd name="connsiteY4" fmla="*/ 0 h 45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10" h="45792">
                    <a:moveTo>
                      <a:pt x="0" y="0"/>
                    </a:moveTo>
                    <a:lnTo>
                      <a:pt x="45710" y="0"/>
                    </a:lnTo>
                    <a:lnTo>
                      <a:pt x="45710" y="45792"/>
                    </a:lnTo>
                    <a:lnTo>
                      <a:pt x="0" y="45792"/>
                    </a:lnTo>
                    <a:lnTo>
                      <a:pt x="0" y="0"/>
                    </a:lnTo>
                    <a:close/>
                  </a:path>
                </a:pathLst>
              </a:cu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2" tIns="45717" rIns="91432" bIns="45717" anchor="ctr"/>
              <a:lstStyle/>
              <a:p>
                <a:pPr defTabSz="914063" fontAlgn="base">
                  <a:spcBef>
                    <a:spcPct val="0"/>
                  </a:spcBef>
                  <a:spcAft>
                    <a:spcPct val="0"/>
                  </a:spcAft>
                </a:pPr>
                <a:r>
                  <a:rPr lang="en-US" sz="2300" dirty="0">
                    <a:solidFill>
                      <a:schemeClr val="lt1"/>
                    </a:solidFill>
                  </a:rPr>
                  <a:t>.</a:t>
                </a:r>
              </a:p>
            </p:txBody>
          </p:sp>
          <p:sp>
            <p:nvSpPr>
              <p:cNvPr id="198" name="Circular Arrow 197"/>
              <p:cNvSpPr/>
              <p:nvPr/>
            </p:nvSpPr>
            <p:spPr>
              <a:xfrm rot="3638661">
                <a:off x="5394248" y="1760539"/>
                <a:ext cx="4828576" cy="4828576"/>
              </a:xfrm>
              <a:prstGeom prst="circularArrow">
                <a:avLst>
                  <a:gd name="adj1" fmla="val 6263"/>
                  <a:gd name="adj2" fmla="val 576426"/>
                  <a:gd name="adj3" fmla="val 19172132"/>
                  <a:gd name="adj4" fmla="val 12646021"/>
                  <a:gd name="adj5" fmla="val 7909"/>
                </a:avLst>
              </a:prstGeom>
              <a:solidFill>
                <a:srgbClr val="0070C0"/>
              </a:solidFill>
              <a:ln>
                <a:headEnd type="none" w="med" len="med"/>
                <a:tailEnd type="none" w="med" len="med"/>
              </a:ln>
              <a:effectLst>
                <a:glow rad="1397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sp>
        </p:grpSp>
        <p:sp>
          <p:nvSpPr>
            <p:cNvPr id="195" name="Rectangle 194"/>
            <p:cNvSpPr/>
            <p:nvPr/>
          </p:nvSpPr>
          <p:spPr>
            <a:xfrm rot="3566862">
              <a:off x="6532795" y="2304533"/>
              <a:ext cx="2037841" cy="1088602"/>
            </a:xfrm>
            <a:prstGeom prst="rect">
              <a:avLst/>
            </a:prstGeom>
            <a:noFill/>
          </p:spPr>
          <p:txBody>
            <a:bodyPr wrap="square" lIns="91440" tIns="45720" rIns="91440" bIns="45720">
              <a:prstTxWarp prst="textArchUp">
                <a:avLst/>
              </a:prstTxWarp>
              <a:spAutoFit/>
            </a:bodyPr>
            <a:lstStyle/>
            <a:p>
              <a:pPr algn="ctr"/>
              <a:r>
                <a:rPr lang="en-US" sz="2000" cap="none"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Integration</a:t>
              </a:r>
              <a:endParaRPr lang="en-US" sz="2000" cap="none"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4" name="Group 3"/>
          <p:cNvGrpSpPr/>
          <p:nvPr/>
        </p:nvGrpSpPr>
        <p:grpSpPr>
          <a:xfrm>
            <a:off x="4103728" y="1169640"/>
            <a:ext cx="4586270" cy="4607475"/>
            <a:chOff x="4103728" y="1169640"/>
            <a:chExt cx="4586270" cy="4607475"/>
          </a:xfrm>
        </p:grpSpPr>
        <p:sp>
          <p:nvSpPr>
            <p:cNvPr id="191" name="Circular Arrow 190"/>
            <p:cNvSpPr/>
            <p:nvPr/>
          </p:nvSpPr>
          <p:spPr>
            <a:xfrm rot="11044749">
              <a:off x="4103728" y="1169640"/>
              <a:ext cx="4586270" cy="4607475"/>
            </a:xfrm>
            <a:prstGeom prst="circularArrow">
              <a:avLst>
                <a:gd name="adj1" fmla="val 6263"/>
                <a:gd name="adj2" fmla="val 576426"/>
                <a:gd name="adj3" fmla="val 19172132"/>
                <a:gd name="adj4" fmla="val 12646021"/>
                <a:gd name="adj5" fmla="val 7909"/>
              </a:avLst>
            </a:prstGeom>
            <a:solidFill>
              <a:srgbClr val="0070C0"/>
            </a:solidFill>
            <a:ln>
              <a:headEnd type="none" w="med" len="med"/>
              <a:tailEnd type="none" w="med" len="med"/>
            </a:ln>
            <a:effectLst>
              <a:glow rad="139700">
                <a:schemeClr val="accent3">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sp>
        <p:sp>
          <p:nvSpPr>
            <p:cNvPr id="196" name="Rectangle 195"/>
            <p:cNvSpPr/>
            <p:nvPr/>
          </p:nvSpPr>
          <p:spPr>
            <a:xfrm>
              <a:off x="5320148" y="4429696"/>
              <a:ext cx="2118427" cy="1015144"/>
            </a:xfrm>
            <a:prstGeom prst="rect">
              <a:avLst/>
            </a:prstGeom>
            <a:noFill/>
          </p:spPr>
          <p:txBody>
            <a:bodyPr wrap="square" lIns="91440" tIns="45720" rIns="91440" bIns="45720">
              <a:prstTxWarp prst="textArchDown">
                <a:avLst/>
              </a:prstTxWarp>
              <a:spAutoFit/>
            </a:bodyPr>
            <a:lstStyle/>
            <a:p>
              <a:pPr algn="ctr"/>
              <a:r>
                <a:rPr lang="en-US" sz="2000" spc="3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Orchestration</a:t>
              </a:r>
              <a:endParaRPr lang="en-US" sz="2000" cap="none" spc="3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309046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250"/>
                                        <p:tgtEl>
                                          <p:spTgt spid="83"/>
                                        </p:tgtEl>
                                      </p:cBhvr>
                                    </p:animEffect>
                                  </p:childTnLst>
                                </p:cTn>
                              </p:par>
                            </p:childTnLst>
                          </p:cTn>
                        </p:par>
                        <p:par>
                          <p:cTn id="8" fill="hold">
                            <p:stCondLst>
                              <p:cond delay="1250"/>
                            </p:stCondLst>
                            <p:childTnLst>
                              <p:par>
                                <p:cTn id="9" presetID="21" presetClass="entr" presetSubtype="1" fill="hold" nodeType="afterEffect">
                                  <p:stCondLst>
                                    <p:cond delay="250"/>
                                  </p:stCondLst>
                                  <p:childTnLst>
                                    <p:set>
                                      <p:cBhvr>
                                        <p:cTn id="10" dur="1" fill="hold">
                                          <p:stCondLst>
                                            <p:cond delay="0"/>
                                          </p:stCondLst>
                                        </p:cTn>
                                        <p:tgtEl>
                                          <p:spTgt spid="63"/>
                                        </p:tgtEl>
                                        <p:attrNameLst>
                                          <p:attrName>style.visibility</p:attrName>
                                        </p:attrNameLst>
                                      </p:cBhvr>
                                      <p:to>
                                        <p:strVal val="visible"/>
                                      </p:to>
                                    </p:set>
                                    <p:animEffect transition="in" filter="wheel(1)">
                                      <p:cBhvr>
                                        <p:cTn id="11" dur="150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152"/>
                                        </p:tgtEl>
                                        <p:attrNameLst>
                                          <p:attrName>style.visibility</p:attrName>
                                        </p:attrNameLst>
                                      </p:cBhvr>
                                      <p:to>
                                        <p:strVal val="visible"/>
                                      </p:to>
                                    </p:set>
                                    <p:animEffect transition="in" filter="fade">
                                      <p:cBhvr>
                                        <p:cTn id="16" dur="500"/>
                                        <p:tgtEl>
                                          <p:spTgt spid="6152"/>
                                        </p:tgtEl>
                                      </p:cBhvr>
                                    </p:animEffect>
                                  </p:childTnLst>
                                </p:cTn>
                              </p:par>
                            </p:childTnLst>
                          </p:cTn>
                        </p:par>
                        <p:par>
                          <p:cTn id="17" fill="hold">
                            <p:stCondLst>
                              <p:cond delay="500"/>
                            </p:stCondLst>
                            <p:childTnLst>
                              <p:par>
                                <p:cTn id="18" presetID="10" presetClass="entr" presetSubtype="0" fill="hold" nodeType="afterEffect">
                                  <p:stCondLst>
                                    <p:cond delay="150"/>
                                  </p:stCondLst>
                                  <p:childTnLst>
                                    <p:set>
                                      <p:cBhvr>
                                        <p:cTn id="19" dur="1" fill="hold">
                                          <p:stCondLst>
                                            <p:cond delay="0"/>
                                          </p:stCondLst>
                                        </p:cTn>
                                        <p:tgtEl>
                                          <p:spTgt spid="110"/>
                                        </p:tgtEl>
                                        <p:attrNameLst>
                                          <p:attrName>style.visibility</p:attrName>
                                        </p:attrNameLst>
                                      </p:cBhvr>
                                      <p:to>
                                        <p:strVal val="visible"/>
                                      </p:to>
                                    </p:set>
                                    <p:animEffect transition="in" filter="fade">
                                      <p:cBhvr>
                                        <p:cTn id="20" dur="500"/>
                                        <p:tgtEl>
                                          <p:spTgt spid="110"/>
                                        </p:tgtEl>
                                      </p:cBhvr>
                                    </p:animEffect>
                                  </p:childTnLst>
                                </p:cTn>
                              </p:par>
                            </p:childTnLst>
                          </p:cTn>
                        </p:par>
                        <p:par>
                          <p:cTn id="21" fill="hold">
                            <p:stCondLst>
                              <p:cond delay="1150"/>
                            </p:stCondLst>
                            <p:childTnLst>
                              <p:par>
                                <p:cTn id="22" presetID="10" presetClass="entr" presetSubtype="0" fill="hold" nodeType="afterEffect">
                                  <p:stCondLst>
                                    <p:cond delay="150"/>
                                  </p:stCondLst>
                                  <p:childTnLst>
                                    <p:set>
                                      <p:cBhvr>
                                        <p:cTn id="23" dur="1" fill="hold">
                                          <p:stCondLst>
                                            <p:cond delay="0"/>
                                          </p:stCondLst>
                                        </p:cTn>
                                        <p:tgtEl>
                                          <p:spTgt spid="6156"/>
                                        </p:tgtEl>
                                        <p:attrNameLst>
                                          <p:attrName>style.visibility</p:attrName>
                                        </p:attrNameLst>
                                      </p:cBhvr>
                                      <p:to>
                                        <p:strVal val="visible"/>
                                      </p:to>
                                    </p:set>
                                    <p:animEffect transition="in" filter="fade">
                                      <p:cBhvr>
                                        <p:cTn id="24" dur="500"/>
                                        <p:tgtEl>
                                          <p:spTgt spid="6156"/>
                                        </p:tgtEl>
                                      </p:cBhvr>
                                    </p:animEffect>
                                  </p:childTnLst>
                                </p:cTn>
                              </p:par>
                            </p:childTnLst>
                          </p:cTn>
                        </p:par>
                        <p:par>
                          <p:cTn id="25" fill="hold">
                            <p:stCondLst>
                              <p:cond delay="1800"/>
                            </p:stCondLst>
                            <p:childTnLst>
                              <p:par>
                                <p:cTn id="26" presetID="10" presetClass="entr" presetSubtype="0" fill="hold" nodeType="afterEffect">
                                  <p:stCondLst>
                                    <p:cond delay="150"/>
                                  </p:stCondLst>
                                  <p:childTnLst>
                                    <p:set>
                                      <p:cBhvr>
                                        <p:cTn id="27" dur="1" fill="hold">
                                          <p:stCondLst>
                                            <p:cond delay="0"/>
                                          </p:stCondLst>
                                        </p:cTn>
                                        <p:tgtEl>
                                          <p:spTgt spid="6150"/>
                                        </p:tgtEl>
                                        <p:attrNameLst>
                                          <p:attrName>style.visibility</p:attrName>
                                        </p:attrNameLst>
                                      </p:cBhvr>
                                      <p:to>
                                        <p:strVal val="visible"/>
                                      </p:to>
                                    </p:set>
                                    <p:animEffect transition="in" filter="fade">
                                      <p:cBhvr>
                                        <p:cTn id="28" dur="500"/>
                                        <p:tgtEl>
                                          <p:spTgt spid="6150"/>
                                        </p:tgtEl>
                                      </p:cBhvr>
                                    </p:animEffect>
                                  </p:childTnLst>
                                </p:cTn>
                              </p:par>
                            </p:childTnLst>
                          </p:cTn>
                        </p:par>
                        <p:par>
                          <p:cTn id="29" fill="hold">
                            <p:stCondLst>
                              <p:cond delay="2450"/>
                            </p:stCondLst>
                            <p:childTnLst>
                              <p:par>
                                <p:cTn id="30" presetID="10" presetClass="entr" presetSubtype="0" fill="hold" nodeType="afterEffect">
                                  <p:stCondLst>
                                    <p:cond delay="150"/>
                                  </p:stCondLst>
                                  <p:childTnLst>
                                    <p:set>
                                      <p:cBhvr>
                                        <p:cTn id="31" dur="1" fill="hold">
                                          <p:stCondLst>
                                            <p:cond delay="0"/>
                                          </p:stCondLst>
                                        </p:cTn>
                                        <p:tgtEl>
                                          <p:spTgt spid="6151"/>
                                        </p:tgtEl>
                                        <p:attrNameLst>
                                          <p:attrName>style.visibility</p:attrName>
                                        </p:attrNameLst>
                                      </p:cBhvr>
                                      <p:to>
                                        <p:strVal val="visible"/>
                                      </p:to>
                                    </p:set>
                                    <p:animEffect transition="in" filter="fade">
                                      <p:cBhvr>
                                        <p:cTn id="32" dur="500"/>
                                        <p:tgtEl>
                                          <p:spTgt spid="6151"/>
                                        </p:tgtEl>
                                      </p:cBhvr>
                                    </p:animEffect>
                                  </p:childTnLst>
                                </p:cTn>
                              </p:par>
                            </p:childTnLst>
                          </p:cTn>
                        </p:par>
                        <p:par>
                          <p:cTn id="33" fill="hold">
                            <p:stCondLst>
                              <p:cond delay="3100"/>
                            </p:stCondLst>
                            <p:childTnLst>
                              <p:par>
                                <p:cTn id="34" presetID="10" presetClass="entr" presetSubtype="0" fill="hold" nodeType="afterEffect">
                                  <p:stCondLst>
                                    <p:cond delay="150"/>
                                  </p:stCondLst>
                                  <p:childTnLst>
                                    <p:set>
                                      <p:cBhvr>
                                        <p:cTn id="35" dur="1" fill="hold">
                                          <p:stCondLst>
                                            <p:cond delay="0"/>
                                          </p:stCondLst>
                                        </p:cTn>
                                        <p:tgtEl>
                                          <p:spTgt spid="6157"/>
                                        </p:tgtEl>
                                        <p:attrNameLst>
                                          <p:attrName>style.visibility</p:attrName>
                                        </p:attrNameLst>
                                      </p:cBhvr>
                                      <p:to>
                                        <p:strVal val="visible"/>
                                      </p:to>
                                    </p:set>
                                    <p:animEffect transition="in" filter="fade">
                                      <p:cBhvr>
                                        <p:cTn id="36" dur="500"/>
                                        <p:tgtEl>
                                          <p:spTgt spid="6157"/>
                                        </p:tgtEl>
                                      </p:cBhvr>
                                    </p:animEffect>
                                  </p:childTnLst>
                                </p:cTn>
                              </p:par>
                            </p:childTnLst>
                          </p:cTn>
                        </p:par>
                        <p:par>
                          <p:cTn id="37" fill="hold">
                            <p:stCondLst>
                              <p:cond delay="3750"/>
                            </p:stCondLst>
                            <p:childTnLst>
                              <p:par>
                                <p:cTn id="38" presetID="10" presetClass="entr" presetSubtype="0" fill="hold" nodeType="afterEffect">
                                  <p:stCondLst>
                                    <p:cond delay="15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childTnLst>
                                </p:cTn>
                              </p:par>
                            </p:childTnLst>
                          </p:cTn>
                        </p:par>
                        <p:par>
                          <p:cTn id="41" fill="hold">
                            <p:stCondLst>
                              <p:cond delay="4400"/>
                            </p:stCondLst>
                            <p:childTnLst>
                              <p:par>
                                <p:cTn id="42" presetID="10" presetClass="exit" presetSubtype="0" fill="hold" nodeType="afterEffect">
                                  <p:stCondLst>
                                    <p:cond delay="2250"/>
                                  </p:stCondLst>
                                  <p:childTnLst>
                                    <p:animEffect transition="out" filter="fade">
                                      <p:cBhvr>
                                        <p:cTn id="43" dur="1000"/>
                                        <p:tgtEl>
                                          <p:spTgt spid="6152"/>
                                        </p:tgtEl>
                                      </p:cBhvr>
                                    </p:animEffect>
                                    <p:set>
                                      <p:cBhvr>
                                        <p:cTn id="44" dur="1" fill="hold">
                                          <p:stCondLst>
                                            <p:cond delay="999"/>
                                          </p:stCondLst>
                                        </p:cTn>
                                        <p:tgtEl>
                                          <p:spTgt spid="6152"/>
                                        </p:tgtEl>
                                        <p:attrNameLst>
                                          <p:attrName>style.visibility</p:attrName>
                                        </p:attrNameLst>
                                      </p:cBhvr>
                                      <p:to>
                                        <p:strVal val="hidden"/>
                                      </p:to>
                                    </p:set>
                                  </p:childTnLst>
                                </p:cTn>
                              </p:par>
                            </p:childTnLst>
                          </p:cTn>
                        </p:par>
                        <p:par>
                          <p:cTn id="45" fill="hold">
                            <p:stCondLst>
                              <p:cond delay="7650"/>
                            </p:stCondLst>
                            <p:childTnLst>
                              <p:par>
                                <p:cTn id="46" presetID="10" presetClass="exit" presetSubtype="0" fill="hold" nodeType="afterEffect">
                                  <p:stCondLst>
                                    <p:cond delay="0"/>
                                  </p:stCondLst>
                                  <p:childTnLst>
                                    <p:animEffect transition="out" filter="fade">
                                      <p:cBhvr>
                                        <p:cTn id="47" dur="500"/>
                                        <p:tgtEl>
                                          <p:spTgt spid="110"/>
                                        </p:tgtEl>
                                      </p:cBhvr>
                                    </p:animEffect>
                                    <p:set>
                                      <p:cBhvr>
                                        <p:cTn id="48" dur="1" fill="hold">
                                          <p:stCondLst>
                                            <p:cond delay="499"/>
                                          </p:stCondLst>
                                        </p:cTn>
                                        <p:tgtEl>
                                          <p:spTgt spid="110"/>
                                        </p:tgtEl>
                                        <p:attrNameLst>
                                          <p:attrName>style.visibility</p:attrName>
                                        </p:attrNameLst>
                                      </p:cBhvr>
                                      <p:to>
                                        <p:strVal val="hidden"/>
                                      </p:to>
                                    </p:set>
                                  </p:childTnLst>
                                </p:cTn>
                              </p:par>
                            </p:childTnLst>
                          </p:cTn>
                        </p:par>
                        <p:par>
                          <p:cTn id="49" fill="hold">
                            <p:stCondLst>
                              <p:cond delay="8150"/>
                            </p:stCondLst>
                            <p:childTnLst>
                              <p:par>
                                <p:cTn id="50" presetID="10" presetClass="exit" presetSubtype="0" fill="hold" nodeType="afterEffect">
                                  <p:stCondLst>
                                    <p:cond delay="0"/>
                                  </p:stCondLst>
                                  <p:childTnLst>
                                    <p:animEffect transition="out" filter="fade">
                                      <p:cBhvr>
                                        <p:cTn id="51" dur="500"/>
                                        <p:tgtEl>
                                          <p:spTgt spid="6156"/>
                                        </p:tgtEl>
                                      </p:cBhvr>
                                    </p:animEffect>
                                    <p:set>
                                      <p:cBhvr>
                                        <p:cTn id="52" dur="1" fill="hold">
                                          <p:stCondLst>
                                            <p:cond delay="499"/>
                                          </p:stCondLst>
                                        </p:cTn>
                                        <p:tgtEl>
                                          <p:spTgt spid="6156"/>
                                        </p:tgtEl>
                                        <p:attrNameLst>
                                          <p:attrName>style.visibility</p:attrName>
                                        </p:attrNameLst>
                                      </p:cBhvr>
                                      <p:to>
                                        <p:strVal val="hidden"/>
                                      </p:to>
                                    </p:set>
                                  </p:childTnLst>
                                </p:cTn>
                              </p:par>
                            </p:childTnLst>
                          </p:cTn>
                        </p:par>
                        <p:par>
                          <p:cTn id="53" fill="hold">
                            <p:stCondLst>
                              <p:cond delay="8650"/>
                            </p:stCondLst>
                            <p:childTnLst>
                              <p:par>
                                <p:cTn id="54" presetID="10" presetClass="exit" presetSubtype="0" fill="hold" nodeType="afterEffect">
                                  <p:stCondLst>
                                    <p:cond delay="0"/>
                                  </p:stCondLst>
                                  <p:childTnLst>
                                    <p:animEffect transition="out" filter="fade">
                                      <p:cBhvr>
                                        <p:cTn id="55" dur="500"/>
                                        <p:tgtEl>
                                          <p:spTgt spid="6150"/>
                                        </p:tgtEl>
                                      </p:cBhvr>
                                    </p:animEffect>
                                    <p:set>
                                      <p:cBhvr>
                                        <p:cTn id="56" dur="1" fill="hold">
                                          <p:stCondLst>
                                            <p:cond delay="499"/>
                                          </p:stCondLst>
                                        </p:cTn>
                                        <p:tgtEl>
                                          <p:spTgt spid="6150"/>
                                        </p:tgtEl>
                                        <p:attrNameLst>
                                          <p:attrName>style.visibility</p:attrName>
                                        </p:attrNameLst>
                                      </p:cBhvr>
                                      <p:to>
                                        <p:strVal val="hidden"/>
                                      </p:to>
                                    </p:set>
                                  </p:childTnLst>
                                </p:cTn>
                              </p:par>
                            </p:childTnLst>
                          </p:cTn>
                        </p:par>
                        <p:par>
                          <p:cTn id="57" fill="hold">
                            <p:stCondLst>
                              <p:cond delay="9150"/>
                            </p:stCondLst>
                            <p:childTnLst>
                              <p:par>
                                <p:cTn id="58" presetID="10" presetClass="exit" presetSubtype="0" fill="hold" nodeType="afterEffect">
                                  <p:stCondLst>
                                    <p:cond delay="0"/>
                                  </p:stCondLst>
                                  <p:childTnLst>
                                    <p:animEffect transition="out" filter="fade">
                                      <p:cBhvr>
                                        <p:cTn id="59" dur="500"/>
                                        <p:tgtEl>
                                          <p:spTgt spid="6151"/>
                                        </p:tgtEl>
                                      </p:cBhvr>
                                    </p:animEffect>
                                    <p:set>
                                      <p:cBhvr>
                                        <p:cTn id="60" dur="1" fill="hold">
                                          <p:stCondLst>
                                            <p:cond delay="499"/>
                                          </p:stCondLst>
                                        </p:cTn>
                                        <p:tgtEl>
                                          <p:spTgt spid="6151"/>
                                        </p:tgtEl>
                                        <p:attrNameLst>
                                          <p:attrName>style.visibility</p:attrName>
                                        </p:attrNameLst>
                                      </p:cBhvr>
                                      <p:to>
                                        <p:strVal val="hidden"/>
                                      </p:to>
                                    </p:set>
                                  </p:childTnLst>
                                </p:cTn>
                              </p:par>
                            </p:childTnLst>
                          </p:cTn>
                        </p:par>
                        <p:par>
                          <p:cTn id="61" fill="hold">
                            <p:stCondLst>
                              <p:cond delay="9650"/>
                            </p:stCondLst>
                            <p:childTnLst>
                              <p:par>
                                <p:cTn id="62" presetID="10" presetClass="exit" presetSubtype="0" fill="hold" nodeType="afterEffect">
                                  <p:stCondLst>
                                    <p:cond delay="0"/>
                                  </p:stCondLst>
                                  <p:childTnLst>
                                    <p:animEffect transition="out" filter="fade">
                                      <p:cBhvr>
                                        <p:cTn id="63" dur="500"/>
                                        <p:tgtEl>
                                          <p:spTgt spid="6157"/>
                                        </p:tgtEl>
                                      </p:cBhvr>
                                    </p:animEffect>
                                    <p:set>
                                      <p:cBhvr>
                                        <p:cTn id="64" dur="1" fill="hold">
                                          <p:stCondLst>
                                            <p:cond delay="499"/>
                                          </p:stCondLst>
                                        </p:cTn>
                                        <p:tgtEl>
                                          <p:spTgt spid="6157"/>
                                        </p:tgtEl>
                                        <p:attrNameLst>
                                          <p:attrName>style.visibility</p:attrName>
                                        </p:attrNameLst>
                                      </p:cBhvr>
                                      <p:to>
                                        <p:strVal val="hidden"/>
                                      </p:to>
                                    </p:set>
                                  </p:childTnLst>
                                </p:cTn>
                              </p:par>
                            </p:childTnLst>
                          </p:cTn>
                        </p:par>
                        <p:par>
                          <p:cTn id="65" fill="hold">
                            <p:stCondLst>
                              <p:cond delay="10150"/>
                            </p:stCondLst>
                            <p:childTnLst>
                              <p:par>
                                <p:cTn id="66" presetID="10" presetClass="exit" presetSubtype="0" fill="hold" nodeType="afterEffect">
                                  <p:stCondLst>
                                    <p:cond delay="0"/>
                                  </p:stCondLst>
                                  <p:childTnLst>
                                    <p:animEffect transition="out" filter="fade">
                                      <p:cBhvr>
                                        <p:cTn id="67" dur="500"/>
                                        <p:tgtEl>
                                          <p:spTgt spid="72"/>
                                        </p:tgtEl>
                                      </p:cBhvr>
                                    </p:animEffect>
                                    <p:set>
                                      <p:cBhvr>
                                        <p:cTn id="68" dur="1" fill="hold">
                                          <p:stCondLst>
                                            <p:cond delay="499"/>
                                          </p:stCondLst>
                                        </p:cTn>
                                        <p:tgtEl>
                                          <p:spTgt spid="7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nodeType="clickEffect">
                                  <p:stCondLst>
                                    <p:cond delay="0"/>
                                  </p:stCondLst>
                                  <p:childTnLst>
                                    <p:set>
                                      <p:cBhvr>
                                        <p:cTn id="72" dur="1" fill="hold">
                                          <p:stCondLst>
                                            <p:cond delay="0"/>
                                          </p:stCondLst>
                                        </p:cTn>
                                        <p:tgtEl>
                                          <p:spTgt spid="6158"/>
                                        </p:tgtEl>
                                        <p:attrNameLst>
                                          <p:attrName>style.visibility</p:attrName>
                                        </p:attrNameLst>
                                      </p:cBhvr>
                                      <p:to>
                                        <p:strVal val="visible"/>
                                      </p:to>
                                    </p:set>
                                    <p:animEffect transition="in" filter="fade">
                                      <p:cBhvr>
                                        <p:cTn id="73" dur="1000"/>
                                        <p:tgtEl>
                                          <p:spTgt spid="6158"/>
                                        </p:tgtEl>
                                      </p:cBhvr>
                                    </p:animEffect>
                                    <p:anim calcmode="lin" valueType="num">
                                      <p:cBhvr>
                                        <p:cTn id="74" dur="1000" fill="hold"/>
                                        <p:tgtEl>
                                          <p:spTgt spid="6158"/>
                                        </p:tgtEl>
                                        <p:attrNameLst>
                                          <p:attrName>ppt_x</p:attrName>
                                        </p:attrNameLst>
                                      </p:cBhvr>
                                      <p:tavLst>
                                        <p:tav tm="0">
                                          <p:val>
                                            <p:strVal val="#ppt_x"/>
                                          </p:val>
                                        </p:tav>
                                        <p:tav tm="100000">
                                          <p:val>
                                            <p:strVal val="#ppt_x"/>
                                          </p:val>
                                        </p:tav>
                                      </p:tavLst>
                                    </p:anim>
                                    <p:anim calcmode="lin" valueType="num">
                                      <p:cBhvr>
                                        <p:cTn id="75" dur="1000" fill="hold"/>
                                        <p:tgtEl>
                                          <p:spTgt spid="6158"/>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47" presetClass="entr" presetSubtype="0" fill="hold" nodeType="afterEffect">
                                  <p:stCondLst>
                                    <p:cond delay="0"/>
                                  </p:stCondLst>
                                  <p:childTnLst>
                                    <p:set>
                                      <p:cBhvr>
                                        <p:cTn id="78" dur="1" fill="hold">
                                          <p:stCondLst>
                                            <p:cond delay="0"/>
                                          </p:stCondLst>
                                        </p:cTn>
                                        <p:tgtEl>
                                          <p:spTgt spid="6159"/>
                                        </p:tgtEl>
                                        <p:attrNameLst>
                                          <p:attrName>style.visibility</p:attrName>
                                        </p:attrNameLst>
                                      </p:cBhvr>
                                      <p:to>
                                        <p:strVal val="visible"/>
                                      </p:to>
                                    </p:set>
                                    <p:animEffect transition="in" filter="fade">
                                      <p:cBhvr>
                                        <p:cTn id="79" dur="750"/>
                                        <p:tgtEl>
                                          <p:spTgt spid="6159"/>
                                        </p:tgtEl>
                                      </p:cBhvr>
                                    </p:animEffect>
                                    <p:anim calcmode="lin" valueType="num">
                                      <p:cBhvr>
                                        <p:cTn id="80" dur="750" fill="hold"/>
                                        <p:tgtEl>
                                          <p:spTgt spid="6159"/>
                                        </p:tgtEl>
                                        <p:attrNameLst>
                                          <p:attrName>ppt_x</p:attrName>
                                        </p:attrNameLst>
                                      </p:cBhvr>
                                      <p:tavLst>
                                        <p:tav tm="0">
                                          <p:val>
                                            <p:strVal val="#ppt_x"/>
                                          </p:val>
                                        </p:tav>
                                        <p:tav tm="100000">
                                          <p:val>
                                            <p:strVal val="#ppt_x"/>
                                          </p:val>
                                        </p:tav>
                                      </p:tavLst>
                                    </p:anim>
                                    <p:anim calcmode="lin" valueType="num">
                                      <p:cBhvr>
                                        <p:cTn id="81" dur="750" fill="hold"/>
                                        <p:tgtEl>
                                          <p:spTgt spid="6159"/>
                                        </p:tgtEl>
                                        <p:attrNameLst>
                                          <p:attrName>ppt_y</p:attrName>
                                        </p:attrNameLst>
                                      </p:cBhvr>
                                      <p:tavLst>
                                        <p:tav tm="0">
                                          <p:val>
                                            <p:strVal val="#ppt_y-.1"/>
                                          </p:val>
                                        </p:tav>
                                        <p:tav tm="100000">
                                          <p:val>
                                            <p:strVal val="#ppt_y"/>
                                          </p:val>
                                        </p:tav>
                                      </p:tavLst>
                                    </p:anim>
                                  </p:childTnLst>
                                </p:cTn>
                              </p:par>
                            </p:childTnLst>
                          </p:cTn>
                        </p:par>
                        <p:par>
                          <p:cTn id="82" fill="hold">
                            <p:stCondLst>
                              <p:cond delay="1750"/>
                            </p:stCondLst>
                            <p:childTnLst>
                              <p:par>
                                <p:cTn id="83" presetID="47" presetClass="entr" presetSubtype="0" fill="hold" nodeType="afterEffect">
                                  <p:stCondLst>
                                    <p:cond delay="0"/>
                                  </p:stCondLst>
                                  <p:childTnLst>
                                    <p:set>
                                      <p:cBhvr>
                                        <p:cTn id="84" dur="1" fill="hold">
                                          <p:stCondLst>
                                            <p:cond delay="0"/>
                                          </p:stCondLst>
                                        </p:cTn>
                                        <p:tgtEl>
                                          <p:spTgt spid="6160"/>
                                        </p:tgtEl>
                                        <p:attrNameLst>
                                          <p:attrName>style.visibility</p:attrName>
                                        </p:attrNameLst>
                                      </p:cBhvr>
                                      <p:to>
                                        <p:strVal val="visible"/>
                                      </p:to>
                                    </p:set>
                                    <p:animEffect transition="in" filter="fade">
                                      <p:cBhvr>
                                        <p:cTn id="85" dur="750"/>
                                        <p:tgtEl>
                                          <p:spTgt spid="6160"/>
                                        </p:tgtEl>
                                      </p:cBhvr>
                                    </p:animEffect>
                                    <p:anim calcmode="lin" valueType="num">
                                      <p:cBhvr>
                                        <p:cTn id="86" dur="750" fill="hold"/>
                                        <p:tgtEl>
                                          <p:spTgt spid="6160"/>
                                        </p:tgtEl>
                                        <p:attrNameLst>
                                          <p:attrName>ppt_x</p:attrName>
                                        </p:attrNameLst>
                                      </p:cBhvr>
                                      <p:tavLst>
                                        <p:tav tm="0">
                                          <p:val>
                                            <p:strVal val="#ppt_x"/>
                                          </p:val>
                                        </p:tav>
                                        <p:tav tm="100000">
                                          <p:val>
                                            <p:strVal val="#ppt_x"/>
                                          </p:val>
                                        </p:tav>
                                      </p:tavLst>
                                    </p:anim>
                                    <p:anim calcmode="lin" valueType="num">
                                      <p:cBhvr>
                                        <p:cTn id="87" dur="750" fill="hold"/>
                                        <p:tgtEl>
                                          <p:spTgt spid="6160"/>
                                        </p:tgtEl>
                                        <p:attrNameLst>
                                          <p:attrName>ppt_y</p:attrName>
                                        </p:attrNameLst>
                                      </p:cBhvr>
                                      <p:tavLst>
                                        <p:tav tm="0">
                                          <p:val>
                                            <p:strVal val="#ppt_y-.1"/>
                                          </p:val>
                                        </p:tav>
                                        <p:tav tm="100000">
                                          <p:val>
                                            <p:strVal val="#ppt_y"/>
                                          </p:val>
                                        </p:tav>
                                      </p:tavLst>
                                    </p:anim>
                                  </p:childTnLst>
                                </p:cTn>
                              </p:par>
                            </p:childTnLst>
                          </p:cTn>
                        </p:par>
                        <p:par>
                          <p:cTn id="88" fill="hold">
                            <p:stCondLst>
                              <p:cond delay="2500"/>
                            </p:stCondLst>
                            <p:childTnLst>
                              <p:par>
                                <p:cTn id="89" presetID="47" presetClass="entr" presetSubtype="0" fill="hold" nodeType="afterEffect">
                                  <p:stCondLst>
                                    <p:cond delay="0"/>
                                  </p:stCondLst>
                                  <p:childTnLst>
                                    <p:set>
                                      <p:cBhvr>
                                        <p:cTn id="90" dur="1" fill="hold">
                                          <p:stCondLst>
                                            <p:cond delay="0"/>
                                          </p:stCondLst>
                                        </p:cTn>
                                        <p:tgtEl>
                                          <p:spTgt spid="6161"/>
                                        </p:tgtEl>
                                        <p:attrNameLst>
                                          <p:attrName>style.visibility</p:attrName>
                                        </p:attrNameLst>
                                      </p:cBhvr>
                                      <p:to>
                                        <p:strVal val="visible"/>
                                      </p:to>
                                    </p:set>
                                    <p:animEffect transition="in" filter="fade">
                                      <p:cBhvr>
                                        <p:cTn id="91" dur="750"/>
                                        <p:tgtEl>
                                          <p:spTgt spid="6161"/>
                                        </p:tgtEl>
                                      </p:cBhvr>
                                    </p:animEffect>
                                    <p:anim calcmode="lin" valueType="num">
                                      <p:cBhvr>
                                        <p:cTn id="92" dur="750" fill="hold"/>
                                        <p:tgtEl>
                                          <p:spTgt spid="6161"/>
                                        </p:tgtEl>
                                        <p:attrNameLst>
                                          <p:attrName>ppt_x</p:attrName>
                                        </p:attrNameLst>
                                      </p:cBhvr>
                                      <p:tavLst>
                                        <p:tav tm="0">
                                          <p:val>
                                            <p:strVal val="#ppt_x"/>
                                          </p:val>
                                        </p:tav>
                                        <p:tav tm="100000">
                                          <p:val>
                                            <p:strVal val="#ppt_x"/>
                                          </p:val>
                                        </p:tav>
                                      </p:tavLst>
                                    </p:anim>
                                    <p:anim calcmode="lin" valueType="num">
                                      <p:cBhvr>
                                        <p:cTn id="93" dur="750" fill="hold"/>
                                        <p:tgtEl>
                                          <p:spTgt spid="6161"/>
                                        </p:tgtEl>
                                        <p:attrNameLst>
                                          <p:attrName>ppt_y</p:attrName>
                                        </p:attrNameLst>
                                      </p:cBhvr>
                                      <p:tavLst>
                                        <p:tav tm="0">
                                          <p:val>
                                            <p:strVal val="#ppt_y-.1"/>
                                          </p:val>
                                        </p:tav>
                                        <p:tav tm="100000">
                                          <p:val>
                                            <p:strVal val="#ppt_y"/>
                                          </p:val>
                                        </p:tav>
                                      </p:tavLst>
                                    </p:anim>
                                  </p:childTnLst>
                                </p:cTn>
                              </p:par>
                            </p:childTnLst>
                          </p:cTn>
                        </p:par>
                        <p:par>
                          <p:cTn id="94" fill="hold">
                            <p:stCondLst>
                              <p:cond delay="3250"/>
                            </p:stCondLst>
                            <p:childTnLst>
                              <p:par>
                                <p:cTn id="95" presetID="47" presetClass="entr" presetSubtype="0" fill="hold" nodeType="afterEffect">
                                  <p:stCondLst>
                                    <p:cond delay="0"/>
                                  </p:stCondLst>
                                  <p:childTnLst>
                                    <p:set>
                                      <p:cBhvr>
                                        <p:cTn id="96" dur="1" fill="hold">
                                          <p:stCondLst>
                                            <p:cond delay="0"/>
                                          </p:stCondLst>
                                        </p:cTn>
                                        <p:tgtEl>
                                          <p:spTgt spid="6162"/>
                                        </p:tgtEl>
                                        <p:attrNameLst>
                                          <p:attrName>style.visibility</p:attrName>
                                        </p:attrNameLst>
                                      </p:cBhvr>
                                      <p:to>
                                        <p:strVal val="visible"/>
                                      </p:to>
                                    </p:set>
                                    <p:animEffect transition="in" filter="fade">
                                      <p:cBhvr>
                                        <p:cTn id="97" dur="750"/>
                                        <p:tgtEl>
                                          <p:spTgt spid="6162"/>
                                        </p:tgtEl>
                                      </p:cBhvr>
                                    </p:animEffect>
                                    <p:anim calcmode="lin" valueType="num">
                                      <p:cBhvr>
                                        <p:cTn id="98" dur="750" fill="hold"/>
                                        <p:tgtEl>
                                          <p:spTgt spid="6162"/>
                                        </p:tgtEl>
                                        <p:attrNameLst>
                                          <p:attrName>ppt_x</p:attrName>
                                        </p:attrNameLst>
                                      </p:cBhvr>
                                      <p:tavLst>
                                        <p:tav tm="0">
                                          <p:val>
                                            <p:strVal val="#ppt_x"/>
                                          </p:val>
                                        </p:tav>
                                        <p:tav tm="100000">
                                          <p:val>
                                            <p:strVal val="#ppt_x"/>
                                          </p:val>
                                        </p:tav>
                                      </p:tavLst>
                                    </p:anim>
                                    <p:anim calcmode="lin" valueType="num">
                                      <p:cBhvr>
                                        <p:cTn id="99" dur="750" fill="hold"/>
                                        <p:tgtEl>
                                          <p:spTgt spid="6162"/>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0" presetClass="path" presetSubtype="0" accel="50000" decel="50000" fill="hold" nodeType="clickEffect">
                                  <p:stCondLst>
                                    <p:cond delay="0"/>
                                  </p:stCondLst>
                                  <p:childTnLst>
                                    <p:animMotion origin="layout" path="M 4.34193E-6 4.44444E-6 C -0.09891 0.00625 -0.05956 0.00555 -0.11807 0.00555 " pathEditMode="relative" rAng="0" ptsTypes="fA">
                                      <p:cBhvr>
                                        <p:cTn id="103" dur="1500" fill="hold"/>
                                        <p:tgtEl>
                                          <p:spTgt spid="63"/>
                                        </p:tgtEl>
                                        <p:attrNameLst>
                                          <p:attrName>ppt_x</p:attrName>
                                          <p:attrName>ppt_y</p:attrName>
                                        </p:attrNameLst>
                                      </p:cBhvr>
                                      <p:rCtr x="-5903" y="301"/>
                                    </p:animMotion>
                                  </p:childTnLst>
                                </p:cTn>
                              </p:par>
                              <p:par>
                                <p:cTn id="104" presetID="0" presetClass="path" presetSubtype="0" accel="50000" decel="50000" fill="hold" nodeType="withEffect">
                                  <p:stCondLst>
                                    <p:cond delay="0"/>
                                  </p:stCondLst>
                                  <p:childTnLst>
                                    <p:animMotion origin="layout" path="M 9.04352E-7 -7.40741E-7 C -0.04756 0.00833 -0.02385 0.00301 -0.12471 0.00301 " pathEditMode="relative" rAng="0" ptsTypes="fA">
                                      <p:cBhvr>
                                        <p:cTn id="105" dur="1500" fill="hold"/>
                                        <p:tgtEl>
                                          <p:spTgt spid="6158"/>
                                        </p:tgtEl>
                                        <p:attrNameLst>
                                          <p:attrName>ppt_x</p:attrName>
                                          <p:attrName>ppt_y</p:attrName>
                                        </p:attrNameLst>
                                      </p:cBhvr>
                                      <p:rCtr x="-6242" y="417"/>
                                    </p:animMotion>
                                  </p:childTnLst>
                                </p:cTn>
                              </p:par>
                              <p:par>
                                <p:cTn id="106" presetID="0" presetClass="path" presetSubtype="0" accel="50000" decel="50000" fill="hold" nodeType="withEffect">
                                  <p:stCondLst>
                                    <p:cond delay="0"/>
                                  </p:stCondLst>
                                  <p:childTnLst>
                                    <p:animMotion origin="layout" path="M -2.29606E-6 -1.48148E-6 C -0.04626 0.01042 -0.02319 0.00394 -0.12132 0.00394 " pathEditMode="relative" rAng="0" ptsTypes="fA">
                                      <p:cBhvr>
                                        <p:cTn id="107" dur="1500" fill="hold"/>
                                        <p:tgtEl>
                                          <p:spTgt spid="6159"/>
                                        </p:tgtEl>
                                        <p:attrNameLst>
                                          <p:attrName>ppt_x</p:attrName>
                                          <p:attrName>ppt_y</p:attrName>
                                        </p:attrNameLst>
                                      </p:cBhvr>
                                      <p:rCtr x="-6072" y="509"/>
                                    </p:animMotion>
                                  </p:childTnLst>
                                </p:cTn>
                              </p:par>
                              <p:par>
                                <p:cTn id="108" presetID="0" presetClass="path" presetSubtype="0" accel="50000" decel="50000" fill="hold" nodeType="withEffect">
                                  <p:stCondLst>
                                    <p:cond delay="0"/>
                                  </p:stCondLst>
                                  <p:childTnLst>
                                    <p:animMotion origin="layout" path="M 0 0 C -0.04287 0.01042 -0.0215 0.00394 -0.11259 0.00394 " pathEditMode="relative" ptsTypes="fA">
                                      <p:cBhvr>
                                        <p:cTn id="109" dur="1500" fill="hold"/>
                                        <p:tgtEl>
                                          <p:spTgt spid="6160"/>
                                        </p:tgtEl>
                                        <p:attrNameLst>
                                          <p:attrName>ppt_x</p:attrName>
                                          <p:attrName>ppt_y</p:attrName>
                                        </p:attrNameLst>
                                      </p:cBhvr>
                                    </p:animMotion>
                                  </p:childTnLst>
                                </p:cTn>
                              </p:par>
                              <p:par>
                                <p:cTn id="110" presetID="0" presetClass="path" presetSubtype="0" accel="50000" decel="50000" fill="hold" nodeType="withEffect">
                                  <p:stCondLst>
                                    <p:cond delay="0"/>
                                  </p:stCondLst>
                                  <p:childTnLst>
                                    <p:animMotion origin="layout" path="M 0 0 C -0.04287 0.01042 -0.0215 0.00394 -0.11259 0.00394 " pathEditMode="relative" ptsTypes="fA">
                                      <p:cBhvr>
                                        <p:cTn id="111" dur="1500" fill="hold"/>
                                        <p:tgtEl>
                                          <p:spTgt spid="6161"/>
                                        </p:tgtEl>
                                        <p:attrNameLst>
                                          <p:attrName>ppt_x</p:attrName>
                                          <p:attrName>ppt_y</p:attrName>
                                        </p:attrNameLst>
                                      </p:cBhvr>
                                    </p:animMotion>
                                  </p:childTnLst>
                                </p:cTn>
                              </p:par>
                              <p:par>
                                <p:cTn id="112" presetID="0" presetClass="path" presetSubtype="0" accel="50000" decel="50000" fill="hold" nodeType="withEffect">
                                  <p:stCondLst>
                                    <p:cond delay="0"/>
                                  </p:stCondLst>
                                  <p:childTnLst>
                                    <p:animMotion origin="layout" path="M 0 0 C -0.04287 0.01042 -0.0215 0.00394 -0.11259 0.00394 " pathEditMode="relative" ptsTypes="fA">
                                      <p:cBhvr>
                                        <p:cTn id="113" dur="1500" fill="hold"/>
                                        <p:tgtEl>
                                          <p:spTgt spid="6162"/>
                                        </p:tgtEl>
                                        <p:attrNameLst>
                                          <p:attrName>ppt_x</p:attrName>
                                          <p:attrName>ppt_y</p:attrName>
                                        </p:attrNameLst>
                                      </p:cBhvr>
                                    </p:animMotion>
                                  </p:childTnLst>
                                </p:cTn>
                              </p:par>
                              <p:par>
                                <p:cTn id="114" presetID="53" presetClass="entr" presetSubtype="16" fill="hold" nodeType="withEffect">
                                  <p:stCondLst>
                                    <p:cond delay="0"/>
                                  </p:stCondLst>
                                  <p:childTnLst>
                                    <p:set>
                                      <p:cBhvr>
                                        <p:cTn id="115" dur="1" fill="hold">
                                          <p:stCondLst>
                                            <p:cond delay="0"/>
                                          </p:stCondLst>
                                        </p:cTn>
                                        <p:tgtEl>
                                          <p:spTgt spid="6163"/>
                                        </p:tgtEl>
                                        <p:attrNameLst>
                                          <p:attrName>style.visibility</p:attrName>
                                        </p:attrNameLst>
                                      </p:cBhvr>
                                      <p:to>
                                        <p:strVal val="visible"/>
                                      </p:to>
                                    </p:set>
                                    <p:anim calcmode="lin" valueType="num">
                                      <p:cBhvr>
                                        <p:cTn id="116" dur="500" fill="hold"/>
                                        <p:tgtEl>
                                          <p:spTgt spid="6163"/>
                                        </p:tgtEl>
                                        <p:attrNameLst>
                                          <p:attrName>ppt_w</p:attrName>
                                        </p:attrNameLst>
                                      </p:cBhvr>
                                      <p:tavLst>
                                        <p:tav tm="0">
                                          <p:val>
                                            <p:fltVal val="0"/>
                                          </p:val>
                                        </p:tav>
                                        <p:tav tm="100000">
                                          <p:val>
                                            <p:strVal val="#ppt_w"/>
                                          </p:val>
                                        </p:tav>
                                      </p:tavLst>
                                    </p:anim>
                                    <p:anim calcmode="lin" valueType="num">
                                      <p:cBhvr>
                                        <p:cTn id="117" dur="500" fill="hold"/>
                                        <p:tgtEl>
                                          <p:spTgt spid="6163"/>
                                        </p:tgtEl>
                                        <p:attrNameLst>
                                          <p:attrName>ppt_h</p:attrName>
                                        </p:attrNameLst>
                                      </p:cBhvr>
                                      <p:tavLst>
                                        <p:tav tm="0">
                                          <p:val>
                                            <p:fltVal val="0"/>
                                          </p:val>
                                        </p:tav>
                                        <p:tav tm="100000">
                                          <p:val>
                                            <p:strVal val="#ppt_h"/>
                                          </p:val>
                                        </p:tav>
                                      </p:tavLst>
                                    </p:anim>
                                    <p:animEffect transition="in" filter="fade">
                                      <p:cBhvr>
                                        <p:cTn id="118" dur="500"/>
                                        <p:tgtEl>
                                          <p:spTgt spid="6163"/>
                                        </p:tgtEl>
                                      </p:cBhvr>
                                    </p:animEffect>
                                  </p:childTnLst>
                                </p:cTn>
                              </p:par>
                            </p:childTnLst>
                          </p:cTn>
                        </p:par>
                      </p:childTnLst>
                    </p:cTn>
                  </p:par>
                  <p:par>
                    <p:cTn id="119" fill="hold">
                      <p:stCondLst>
                        <p:cond delay="indefinite"/>
                      </p:stCondLst>
                      <p:childTnLst>
                        <p:par>
                          <p:cTn id="120" fill="hold">
                            <p:stCondLst>
                              <p:cond delay="0"/>
                            </p:stCondLst>
                            <p:childTnLst>
                              <p:par>
                                <p:cTn id="121" presetID="0" presetClass="path" presetSubtype="0" accel="50000" decel="50000" fill="hold" nodeType="clickEffect">
                                  <p:stCondLst>
                                    <p:cond delay="0"/>
                                  </p:stCondLst>
                                  <p:childTnLst>
                                    <p:animMotion origin="layout" path="M -8.65998E-7 1.52742E-6 L -0.31293 -0.02546 " pathEditMode="relative" rAng="0" ptsTypes="AA">
                                      <p:cBhvr>
                                        <p:cTn id="122" dur="1500" fill="hold"/>
                                        <p:tgtEl>
                                          <p:spTgt spid="6163"/>
                                        </p:tgtEl>
                                        <p:attrNameLst>
                                          <p:attrName>ppt_x</p:attrName>
                                          <p:attrName>ppt_y</p:attrName>
                                        </p:attrNameLst>
                                      </p:cBhvr>
                                      <p:rCtr x="-15653" y="-1273"/>
                                    </p:animMotion>
                                  </p:childTnLst>
                                </p:cTn>
                              </p:par>
                              <p:par>
                                <p:cTn id="123" presetID="0" presetClass="path" presetSubtype="0" accel="50000" decel="50000" fill="hold" nodeType="withEffect">
                                  <p:stCondLst>
                                    <p:cond delay="0"/>
                                  </p:stCondLst>
                                  <p:childTnLst>
                                    <p:animMotion origin="layout" path="M -0.11818 0.00555 L 0.01667 0.00463 " pathEditMode="relative" rAng="0" ptsTypes="AA">
                                      <p:cBhvr>
                                        <p:cTn id="124" dur="1500" fill="hold"/>
                                        <p:tgtEl>
                                          <p:spTgt spid="63"/>
                                        </p:tgtEl>
                                        <p:attrNameLst>
                                          <p:attrName>ppt_x</p:attrName>
                                          <p:attrName>ppt_y</p:attrName>
                                        </p:attrNameLst>
                                      </p:cBhvr>
                                      <p:rCtr x="6736" y="-46"/>
                                    </p:animMotion>
                                  </p:childTnLst>
                                </p:cTn>
                              </p:par>
                              <p:par>
                                <p:cTn id="125" presetID="0" presetClass="path" presetSubtype="0" accel="50000" decel="50000" fill="hold" nodeType="withEffect">
                                  <p:stCondLst>
                                    <p:cond delay="0"/>
                                  </p:stCondLst>
                                  <p:childTnLst>
                                    <p:animMotion origin="layout" path="M -0.12474 0.00301 L 0.00911 0.00139 " pathEditMode="relative" rAng="0" ptsTypes="AA">
                                      <p:cBhvr>
                                        <p:cTn id="126" dur="1500" fill="hold"/>
                                        <p:tgtEl>
                                          <p:spTgt spid="6158"/>
                                        </p:tgtEl>
                                        <p:attrNameLst>
                                          <p:attrName>ppt_x</p:attrName>
                                          <p:attrName>ppt_y</p:attrName>
                                        </p:attrNameLst>
                                      </p:cBhvr>
                                      <p:rCtr x="6693" y="-93"/>
                                    </p:animMotion>
                                  </p:childTnLst>
                                </p:cTn>
                              </p:par>
                              <p:par>
                                <p:cTn id="127" presetID="0" presetClass="path" presetSubtype="0" accel="50000" decel="50000" fill="hold" nodeType="withEffect">
                                  <p:stCondLst>
                                    <p:cond delay="0"/>
                                  </p:stCondLst>
                                  <p:childTnLst>
                                    <p:animMotion origin="layout" path="M -0.12122 0.00394 L 0.01537 0.00232 " pathEditMode="relative" rAng="0" ptsTypes="AA">
                                      <p:cBhvr>
                                        <p:cTn id="128" dur="1500" fill="hold"/>
                                        <p:tgtEl>
                                          <p:spTgt spid="6159"/>
                                        </p:tgtEl>
                                        <p:attrNameLst>
                                          <p:attrName>ppt_x</p:attrName>
                                          <p:attrName>ppt_y</p:attrName>
                                        </p:attrNameLst>
                                      </p:cBhvr>
                                      <p:rCtr x="6823" y="-93"/>
                                    </p:animMotion>
                                  </p:childTnLst>
                                </p:cTn>
                              </p:par>
                              <p:par>
                                <p:cTn id="129" presetID="0" presetClass="path" presetSubtype="0" accel="50000" decel="50000" fill="hold" nodeType="withEffect">
                                  <p:stCondLst>
                                    <p:cond delay="0"/>
                                  </p:stCondLst>
                                  <p:childTnLst>
                                    <p:animMotion origin="layout" path="M -0.1125 0.00394 L 0.02148 0.00394 " pathEditMode="relative" rAng="0" ptsTypes="AA">
                                      <p:cBhvr>
                                        <p:cTn id="130" dur="1500" fill="hold"/>
                                        <p:tgtEl>
                                          <p:spTgt spid="6160"/>
                                        </p:tgtEl>
                                        <p:attrNameLst>
                                          <p:attrName>ppt_x</p:attrName>
                                          <p:attrName>ppt_y</p:attrName>
                                        </p:attrNameLst>
                                      </p:cBhvr>
                                      <p:rCtr x="6693" y="0"/>
                                    </p:animMotion>
                                  </p:childTnLst>
                                </p:cTn>
                              </p:par>
                              <p:par>
                                <p:cTn id="131" presetID="0" presetClass="path" presetSubtype="0" accel="50000" decel="50000" fill="hold" nodeType="withEffect">
                                  <p:stCondLst>
                                    <p:cond delay="0"/>
                                  </p:stCondLst>
                                  <p:childTnLst>
                                    <p:animMotion origin="layout" path="M -0.1125 0.00394 L 0.01602 0.00232 " pathEditMode="relative" rAng="0" ptsTypes="AA">
                                      <p:cBhvr>
                                        <p:cTn id="132" dur="1500" fill="hold"/>
                                        <p:tgtEl>
                                          <p:spTgt spid="6161"/>
                                        </p:tgtEl>
                                        <p:attrNameLst>
                                          <p:attrName>ppt_x</p:attrName>
                                          <p:attrName>ppt_y</p:attrName>
                                        </p:attrNameLst>
                                      </p:cBhvr>
                                      <p:rCtr x="6419" y="-93"/>
                                    </p:animMotion>
                                  </p:childTnLst>
                                </p:cTn>
                              </p:par>
                              <p:par>
                                <p:cTn id="133" presetID="0" presetClass="path" presetSubtype="0" accel="50000" decel="50000" fill="hold" nodeType="withEffect">
                                  <p:stCondLst>
                                    <p:cond delay="0"/>
                                  </p:stCondLst>
                                  <p:childTnLst>
                                    <p:animMotion origin="layout" path="M -0.1125 0.00394 L 0.0151 0.00232 " pathEditMode="relative" rAng="0" ptsTypes="AA">
                                      <p:cBhvr>
                                        <p:cTn id="134" dur="1500" fill="hold"/>
                                        <p:tgtEl>
                                          <p:spTgt spid="6162"/>
                                        </p:tgtEl>
                                        <p:attrNameLst>
                                          <p:attrName>ppt_x</p:attrName>
                                          <p:attrName>ppt_y</p:attrName>
                                        </p:attrNameLst>
                                      </p:cBhvr>
                                      <p:rCtr x="6380" y="-93"/>
                                    </p:animMotion>
                                  </p:childTnLst>
                                </p:cTn>
                              </p:par>
                              <p:par>
                                <p:cTn id="135" presetID="6" presetClass="emph" presetSubtype="0" fill="hold" nodeType="withEffect">
                                  <p:stCondLst>
                                    <p:cond delay="500"/>
                                  </p:stCondLst>
                                  <p:childTnLst>
                                    <p:animScale>
                                      <p:cBhvr>
                                        <p:cTn id="136" dur="1000" fill="hold"/>
                                        <p:tgtEl>
                                          <p:spTgt spid="6163"/>
                                        </p:tgtEl>
                                      </p:cBhvr>
                                      <p:by x="170000" y="170000"/>
                                    </p:animScale>
                                  </p:childTnLst>
                                </p:cTn>
                              </p:par>
                            </p:childTnLst>
                          </p:cTn>
                        </p:par>
                        <p:par>
                          <p:cTn id="137" fill="hold">
                            <p:stCondLst>
                              <p:cond delay="1500"/>
                            </p:stCondLst>
                            <p:childTnLst>
                              <p:par>
                                <p:cTn id="138" presetID="10" presetClass="exit" presetSubtype="0" fill="hold" nodeType="afterEffect">
                                  <p:stCondLst>
                                    <p:cond delay="0"/>
                                  </p:stCondLst>
                                  <p:childTnLst>
                                    <p:animEffect transition="out" filter="fade">
                                      <p:cBhvr>
                                        <p:cTn id="139" dur="1000"/>
                                        <p:tgtEl>
                                          <p:spTgt spid="6163"/>
                                        </p:tgtEl>
                                      </p:cBhvr>
                                    </p:animEffect>
                                    <p:set>
                                      <p:cBhvr>
                                        <p:cTn id="140" dur="1" fill="hold">
                                          <p:stCondLst>
                                            <p:cond delay="999"/>
                                          </p:stCondLst>
                                        </p:cTn>
                                        <p:tgtEl>
                                          <p:spTgt spid="6163"/>
                                        </p:tgtEl>
                                        <p:attrNameLst>
                                          <p:attrName>style.visibility</p:attrName>
                                        </p:attrNameLst>
                                      </p:cBhvr>
                                      <p:to>
                                        <p:strVal val="hidden"/>
                                      </p:to>
                                    </p:set>
                                  </p:childTnLst>
                                </p:cTn>
                              </p:par>
                              <p:par>
                                <p:cTn id="141" presetID="10" presetClass="entr" presetSubtype="0" fill="hold" grpId="0" nodeType="with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fade">
                                      <p:cBhvr>
                                        <p:cTn id="143" dur="1000"/>
                                        <p:tgtEl>
                                          <p:spTgt spid="78"/>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1" fill="hold" nodeType="clickEffect">
                                  <p:stCondLst>
                                    <p:cond delay="0"/>
                                  </p:stCondLst>
                                  <p:childTnLst>
                                    <p:set>
                                      <p:cBhvr>
                                        <p:cTn id="147" dur="1" fill="hold">
                                          <p:stCondLst>
                                            <p:cond delay="0"/>
                                          </p:stCondLst>
                                        </p:cTn>
                                        <p:tgtEl>
                                          <p:spTgt spid="3"/>
                                        </p:tgtEl>
                                        <p:attrNameLst>
                                          <p:attrName>style.visibility</p:attrName>
                                        </p:attrNameLst>
                                      </p:cBhvr>
                                      <p:to>
                                        <p:strVal val="visible"/>
                                      </p:to>
                                    </p:set>
                                    <p:animEffect transition="in" filter="wipe(up)">
                                      <p:cBhvr>
                                        <p:cTn id="148" dur="500"/>
                                        <p:tgtEl>
                                          <p:spTgt spid="3"/>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2" fill="hold" nodeType="clickEffect">
                                  <p:stCondLst>
                                    <p:cond delay="0"/>
                                  </p:stCondLst>
                                  <p:childTnLst>
                                    <p:set>
                                      <p:cBhvr>
                                        <p:cTn id="152" dur="1" fill="hold">
                                          <p:stCondLst>
                                            <p:cond delay="0"/>
                                          </p:stCondLst>
                                        </p:cTn>
                                        <p:tgtEl>
                                          <p:spTgt spid="4"/>
                                        </p:tgtEl>
                                        <p:attrNameLst>
                                          <p:attrName>style.visibility</p:attrName>
                                        </p:attrNameLst>
                                      </p:cBhvr>
                                      <p:to>
                                        <p:strVal val="visible"/>
                                      </p:to>
                                    </p:set>
                                    <p:animEffect transition="in" filter="wipe(right)">
                                      <p:cBhvr>
                                        <p:cTn id="153" dur="500"/>
                                        <p:tgtEl>
                                          <p:spTgt spid="4"/>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nodeType="clickEffect">
                                  <p:stCondLst>
                                    <p:cond delay="0"/>
                                  </p:stCondLst>
                                  <p:childTnLst>
                                    <p:set>
                                      <p:cBhvr>
                                        <p:cTn id="157" dur="1" fill="hold">
                                          <p:stCondLst>
                                            <p:cond delay="0"/>
                                          </p:stCondLst>
                                        </p:cTn>
                                        <p:tgtEl>
                                          <p:spTgt spid="5"/>
                                        </p:tgtEl>
                                        <p:attrNameLst>
                                          <p:attrName>style.visibility</p:attrName>
                                        </p:attrNameLst>
                                      </p:cBhvr>
                                      <p:to>
                                        <p:strVal val="visible"/>
                                      </p:to>
                                    </p:set>
                                    <p:animEffect transition="in" filter="wipe(down)">
                                      <p:cBhvr>
                                        <p:cTn id="1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519113" y="4223218"/>
            <a:ext cx="10985500" cy="2032000"/>
          </a:xfrm>
          <a:prstGeom prst="roundRect">
            <a:avLst>
              <a:gd name="adj" fmla="val 8432"/>
            </a:avLst>
          </a:prstGeom>
          <a:gradFill>
            <a:gsLst>
              <a:gs pos="0">
                <a:schemeClr val="accent2">
                  <a:shade val="51000"/>
                  <a:satMod val="130000"/>
                  <a:alpha val="90000"/>
                </a:schemeClr>
              </a:gs>
              <a:gs pos="80000">
                <a:schemeClr val="accent2">
                  <a:shade val="93000"/>
                  <a:satMod val="130000"/>
                  <a:alpha val="36000"/>
                </a:schemeClr>
              </a:gs>
              <a:gs pos="100000">
                <a:schemeClr val="accent2">
                  <a:shade val="94000"/>
                  <a:satMod val="135000"/>
                  <a:alpha val="35000"/>
                </a:schemeClr>
              </a:gs>
            </a:gsLst>
          </a:gradFill>
          <a:ln>
            <a:noFill/>
            <a:headEnd type="none" w="med" len="med"/>
            <a:tailEnd type="none" w="med" len="med"/>
          </a:ln>
          <a:scene3d>
            <a:camera prst="orthographicFront"/>
            <a:lightRig rig="threePt" dir="t"/>
          </a:scene3d>
          <a:sp3d>
            <a:bevelT w="38100" h="254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Rounded Rectangle 1"/>
          <p:cNvSpPr/>
          <p:nvPr/>
        </p:nvSpPr>
        <p:spPr bwMode="auto">
          <a:xfrm>
            <a:off x="519113" y="1251408"/>
            <a:ext cx="10985500" cy="2374900"/>
          </a:xfrm>
          <a:prstGeom prst="roundRect">
            <a:avLst>
              <a:gd name="adj" fmla="val 8432"/>
            </a:avLst>
          </a:prstGeom>
          <a:gradFill>
            <a:gsLst>
              <a:gs pos="0">
                <a:schemeClr val="accent2">
                  <a:shade val="51000"/>
                  <a:satMod val="130000"/>
                  <a:alpha val="90000"/>
                </a:schemeClr>
              </a:gs>
              <a:gs pos="80000">
                <a:schemeClr val="accent2">
                  <a:shade val="93000"/>
                  <a:satMod val="130000"/>
                  <a:alpha val="36000"/>
                </a:schemeClr>
              </a:gs>
              <a:gs pos="100000">
                <a:schemeClr val="accent2">
                  <a:shade val="94000"/>
                  <a:satMod val="135000"/>
                  <a:alpha val="35000"/>
                </a:schemeClr>
              </a:gs>
            </a:gsLst>
          </a:gradFill>
          <a:ln>
            <a:noFill/>
            <a:headEnd type="none" w="med" len="med"/>
            <a:tailEnd type="none" w="med" len="med"/>
          </a:ln>
          <a:scene3d>
            <a:camera prst="orthographicFront"/>
            <a:lightRig rig="threePt" dir="t"/>
          </a:scene3d>
          <a:sp3d>
            <a:bevelT w="38100" h="25400"/>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 name="Title 4"/>
          <p:cNvSpPr>
            <a:spLocks noGrp="1"/>
          </p:cNvSpPr>
          <p:nvPr>
            <p:ph type="title"/>
          </p:nvPr>
        </p:nvSpPr>
        <p:spPr/>
        <p:txBody>
          <a:bodyPr/>
          <a:lstStyle/>
          <a:p>
            <a:r>
              <a:rPr lang="en-US" smtClean="0"/>
              <a:t>Session Objectives and Takeaways</a:t>
            </a:r>
            <a:endParaRPr lang="en-US" dirty="0"/>
          </a:p>
        </p:txBody>
      </p:sp>
      <p:sp>
        <p:nvSpPr>
          <p:cNvPr id="6" name="Text Placeholder 5"/>
          <p:cNvSpPr>
            <a:spLocks noGrp="1"/>
          </p:cNvSpPr>
          <p:nvPr>
            <p:ph type="body" sz="quarter" idx="4294967295"/>
          </p:nvPr>
        </p:nvSpPr>
        <p:spPr>
          <a:xfrm>
            <a:off x="707138" y="1391108"/>
            <a:ext cx="11149012" cy="1612900"/>
          </a:xfrm>
          <a:prstGeom prst="rect">
            <a:avLst/>
          </a:prstGeom>
        </p:spPr>
        <p:txBody>
          <a:bodyPr/>
          <a:lstStyle/>
          <a:p>
            <a:pPr marL="0" indent="0">
              <a:buSzPct val="80000"/>
              <a:buNone/>
            </a:pPr>
            <a:r>
              <a:rPr lang="en-US" sz="2600" dirty="0" smtClean="0"/>
              <a:t>Objectives:</a:t>
            </a:r>
          </a:p>
          <a:p>
            <a:pPr marL="0" indent="0">
              <a:buSzPct val="80000"/>
              <a:buNone/>
            </a:pPr>
            <a:endParaRPr lang="en-US" sz="800" dirty="0" smtClean="0"/>
          </a:p>
          <a:p>
            <a:pPr marL="342900" lvl="2" indent="-330200">
              <a:buSzPct val="80000"/>
              <a:buBlip>
                <a:blip r:embed="rId3"/>
              </a:buBlip>
            </a:pPr>
            <a:r>
              <a:rPr lang="en-US" sz="2200" dirty="0" smtClean="0"/>
              <a:t>You understand the capabilities required to Monitor IT as a Service</a:t>
            </a:r>
          </a:p>
          <a:p>
            <a:pPr marL="342900" lvl="2" indent="-330200">
              <a:buSzPct val="80000"/>
              <a:buBlip>
                <a:blip r:embed="rId3"/>
              </a:buBlip>
            </a:pPr>
            <a:r>
              <a:rPr lang="en-US" sz="2200" dirty="0" smtClean="0"/>
              <a:t>You hear us explain how System Center delivers you integrated Monitoring</a:t>
            </a:r>
          </a:p>
          <a:p>
            <a:pPr marL="342900" lvl="2" indent="-330200">
              <a:buSzPct val="80000"/>
              <a:buBlip>
                <a:blip r:embed="rId3"/>
              </a:buBlip>
            </a:pPr>
            <a:r>
              <a:rPr lang="en-US" sz="2200" dirty="0" smtClean="0"/>
              <a:t>You have fun, learn something and see lot’s of Demo!</a:t>
            </a:r>
            <a:endParaRPr lang="en-US" dirty="0" smtClean="0"/>
          </a:p>
        </p:txBody>
      </p:sp>
      <p:sp>
        <p:nvSpPr>
          <p:cNvPr id="7" name="Text Placeholder 5"/>
          <p:cNvSpPr txBox="1">
            <a:spLocks/>
          </p:cNvSpPr>
          <p:nvPr/>
        </p:nvSpPr>
        <p:spPr>
          <a:xfrm>
            <a:off x="707138" y="4432844"/>
            <a:ext cx="11149013" cy="161274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SzPct val="80000"/>
              <a:buFontTx/>
              <a:buNone/>
            </a:pPr>
            <a:r>
              <a:rPr lang="en-US" sz="2600" dirty="0" smtClean="0"/>
              <a:t>Key Takeaways:</a:t>
            </a:r>
          </a:p>
          <a:p>
            <a:pPr marL="0" indent="0">
              <a:buSzPct val="80000"/>
              <a:buFontTx/>
              <a:buNone/>
            </a:pPr>
            <a:endParaRPr lang="en-US" sz="800" dirty="0" smtClean="0"/>
          </a:p>
          <a:p>
            <a:pPr marL="342900" lvl="2" indent="-330200">
              <a:buSzPct val="80000"/>
              <a:buBlip>
                <a:blip r:embed="rId3"/>
              </a:buBlip>
            </a:pPr>
            <a:r>
              <a:rPr lang="en-US" sz="2200" dirty="0" smtClean="0"/>
              <a:t>Operations Manager is </a:t>
            </a:r>
            <a:r>
              <a:rPr lang="en-US" sz="2200" dirty="0"/>
              <a:t>THE monitor for your whole IT infrastructure </a:t>
            </a:r>
            <a:endParaRPr lang="en-US" sz="2200" dirty="0" smtClean="0"/>
          </a:p>
          <a:p>
            <a:pPr marL="342900" lvl="2" indent="-330200">
              <a:buSzPct val="80000"/>
              <a:buBlip>
                <a:blip r:embed="rId3"/>
              </a:buBlip>
            </a:pPr>
            <a:r>
              <a:rPr lang="en-US" sz="2200" dirty="0"/>
              <a:t>Service Manager is all about Standardization, </a:t>
            </a:r>
            <a:r>
              <a:rPr lang="en-US" sz="2200" dirty="0" smtClean="0"/>
              <a:t>Self-Service and </a:t>
            </a:r>
            <a:r>
              <a:rPr lang="en-US" sz="2200" dirty="0"/>
              <a:t>Compliance</a:t>
            </a:r>
            <a:endParaRPr lang="en-US" sz="2200" dirty="0" smtClean="0"/>
          </a:p>
          <a:p>
            <a:pPr marL="342900" lvl="2" indent="-330200">
              <a:buSzPct val="80000"/>
              <a:buFontTx/>
              <a:buBlip>
                <a:blip r:embed="rId3"/>
              </a:buBlip>
            </a:pPr>
            <a:r>
              <a:rPr lang="en-US" sz="2200" dirty="0" smtClean="0"/>
              <a:t>Orchestrator is all about Integration, Orchestration and Automation</a:t>
            </a:r>
            <a:endParaRPr lang="en-US" sz="2200" dirty="0"/>
          </a:p>
        </p:txBody>
      </p:sp>
    </p:spTree>
    <p:extLst>
      <p:ext uri="{BB962C8B-B14F-4D97-AF65-F5344CB8AC3E}">
        <p14:creationId xmlns:p14="http://schemas.microsoft.com/office/powerpoint/2010/main" val="2542307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7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750"/>
                            </p:stCondLst>
                            <p:childTnLst>
                              <p:par>
                                <p:cTn id="29" presetID="10" presetClass="entr" presetSubtype="0" fill="hold"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500"/>
                                        <p:tgtEl>
                                          <p:spTgt spid="7">
                                            <p:txEl>
                                              <p:pRg st="0" end="0"/>
                                            </p:txEl>
                                          </p:spTgt>
                                        </p:tgtEl>
                                      </p:cBhvr>
                                    </p:animEffect>
                                  </p:childTnLst>
                                </p:cTn>
                              </p:par>
                            </p:childTnLst>
                          </p:cTn>
                        </p:par>
                        <p:par>
                          <p:cTn id="32" fill="hold">
                            <p:stCondLst>
                              <p:cond delay="4250"/>
                            </p:stCondLst>
                            <p:childTnLst>
                              <p:par>
                                <p:cTn id="33" presetID="10" presetClass="entr" presetSubtype="0" fill="hold" nodeType="after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fade">
                                      <p:cBhvr>
                                        <p:cTn id="35" dur="500"/>
                                        <p:tgtEl>
                                          <p:spTgt spid="7">
                                            <p:txEl>
                                              <p:pRg st="2" end="2"/>
                                            </p:txEl>
                                          </p:spTgt>
                                        </p:tgtEl>
                                      </p:cBhvr>
                                    </p:animEffect>
                                  </p:childTnLst>
                                </p:cTn>
                              </p:par>
                            </p:childTnLst>
                          </p:cTn>
                        </p:par>
                        <p:par>
                          <p:cTn id="36" fill="hold">
                            <p:stCondLst>
                              <p:cond delay="4750"/>
                            </p:stCondLst>
                            <p:childTnLst>
                              <p:par>
                                <p:cTn id="37" presetID="10" presetClass="entr" presetSubtype="0" fill="hold" nodeType="after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fade">
                                      <p:cBhvr>
                                        <p:cTn id="39" dur="500"/>
                                        <p:tgtEl>
                                          <p:spTgt spid="7">
                                            <p:txEl>
                                              <p:pRg st="3" end="3"/>
                                            </p:txEl>
                                          </p:spTgt>
                                        </p:tgtEl>
                                      </p:cBhvr>
                                    </p:animEffect>
                                  </p:childTnLst>
                                </p:cTn>
                              </p:par>
                            </p:childTnLst>
                          </p:cTn>
                        </p:par>
                        <p:par>
                          <p:cTn id="40" fill="hold">
                            <p:stCondLst>
                              <p:cond delay="5250"/>
                            </p:stCondLst>
                            <p:childTnLst>
                              <p:par>
                                <p:cTn id="41" presetID="10" presetClass="entr" presetSubtype="0" fill="hold" nodeType="after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Effect transition="in" filter="fade">
                                      <p:cBhvr>
                                        <p:cTn id="4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ounded Rectangle 77"/>
          <p:cNvSpPr/>
          <p:nvPr/>
        </p:nvSpPr>
        <p:spPr bwMode="auto">
          <a:xfrm>
            <a:off x="1243395" y="1373871"/>
            <a:ext cx="9525000" cy="4714504"/>
          </a:xfrm>
          <a:prstGeom prst="roundRect">
            <a:avLst>
              <a:gd name="adj" fmla="val 3431"/>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gradFill>
                <a:gsLst>
                  <a:gs pos="0">
                    <a:srgbClr val="FFFFFF"/>
                  </a:gs>
                  <a:gs pos="100000">
                    <a:srgbClr val="FFFFFF"/>
                  </a:gs>
                </a:gsLst>
                <a:lin ang="5400000" scaled="0"/>
              </a:gradFill>
            </a:endParaRPr>
          </a:p>
        </p:txBody>
      </p:sp>
      <p:graphicFrame>
        <p:nvGraphicFramePr>
          <p:cNvPr id="80" name="Table 79"/>
          <p:cNvGraphicFramePr>
            <a:graphicFrameLocks noGrp="1" noChangeAspect="1"/>
          </p:cNvGraphicFramePr>
          <p:nvPr>
            <p:extLst>
              <p:ext uri="{D42A27DB-BD31-4B8C-83A1-F6EECF244321}">
                <p14:modId xmlns:p14="http://schemas.microsoft.com/office/powerpoint/2010/main" val="532838190"/>
              </p:ext>
            </p:extLst>
          </p:nvPr>
        </p:nvGraphicFramePr>
        <p:xfrm>
          <a:off x="2037504" y="3354864"/>
          <a:ext cx="7901940" cy="1295403"/>
        </p:xfrm>
        <a:graphic>
          <a:graphicData uri="http://schemas.openxmlformats.org/drawingml/2006/table">
            <a:tbl>
              <a:tblPr firstRow="1" bandRow="1">
                <a:tableStyleId>{16D9F66E-5EB9-4882-86FB-DCBF35E3C3E4}</a:tableStyleId>
              </a:tblPr>
              <a:tblGrid>
                <a:gridCol w="7901940"/>
              </a:tblGrid>
              <a:tr h="370115">
                <a:tc>
                  <a:txBody>
                    <a:bodyPr/>
                    <a:lstStyle/>
                    <a:p>
                      <a:pPr algn="ctr"/>
                      <a:endParaRPr lang="en-US" sz="900" dirty="0" smtClean="0"/>
                    </a:p>
                    <a:p>
                      <a:pPr algn="ctr"/>
                      <a:endParaRPr lang="en-US" sz="900" dirty="0" smtClean="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2">
                        <a:lumMod val="20000"/>
                        <a:lumOff val="80000"/>
                      </a:schemeClr>
                    </a:solidFill>
                  </a:tcPr>
                </a:tc>
              </a:tr>
              <a:tr h="231322">
                <a:tc>
                  <a:txBody>
                    <a:bodyPr/>
                    <a:lstStyle/>
                    <a:p>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95000"/>
                        <a:alpha val="90000"/>
                      </a:schemeClr>
                    </a:solidFill>
                  </a:tcPr>
                </a:tc>
              </a:tr>
              <a:tr h="231322">
                <a:tc>
                  <a:txBody>
                    <a:bodyPr/>
                    <a:lstStyle/>
                    <a:p>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2">
                        <a:lumMod val="20000"/>
                        <a:lumOff val="80000"/>
                      </a:schemeClr>
                    </a:solidFill>
                  </a:tcPr>
                </a:tc>
              </a:tr>
              <a:tr h="231322">
                <a:tc>
                  <a:txBody>
                    <a:bodyPr/>
                    <a:lstStyle/>
                    <a:p>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95000"/>
                        <a:alpha val="90000"/>
                      </a:schemeClr>
                    </a:solidFill>
                  </a:tcPr>
                </a:tc>
              </a:tr>
              <a:tr h="231322">
                <a:tc>
                  <a:txBody>
                    <a:bodyPr/>
                    <a:lstStyle/>
                    <a:p>
                      <a:r>
                        <a:rPr lang="en-US" sz="900" dirty="0" smtClean="0"/>
                        <a:t>	</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bg2">
                        <a:lumMod val="20000"/>
                        <a:lumOff val="80000"/>
                      </a:schemeClr>
                    </a:solidFill>
                  </a:tcPr>
                </a:tc>
              </a:tr>
            </a:tbl>
          </a:graphicData>
        </a:graphic>
      </p:graphicFrame>
      <p:sp>
        <p:nvSpPr>
          <p:cNvPr id="6" name="Title 5"/>
          <p:cNvSpPr>
            <a:spLocks noGrp="1"/>
          </p:cNvSpPr>
          <p:nvPr>
            <p:ph type="title"/>
          </p:nvPr>
        </p:nvSpPr>
        <p:spPr/>
        <p:txBody>
          <a:bodyPr/>
          <a:lstStyle/>
          <a:p>
            <a:r>
              <a:rPr lang="en-US" smtClean="0"/>
              <a:t>Authoring Made Easy </a:t>
            </a:r>
            <a:endParaRPr lang="en-US" dirty="0"/>
          </a:p>
        </p:txBody>
      </p:sp>
      <p:sp>
        <p:nvSpPr>
          <p:cNvPr id="79" name="Rounded Rectangle 78"/>
          <p:cNvSpPr>
            <a:spLocks noChangeAspect="1"/>
          </p:cNvSpPr>
          <p:nvPr/>
        </p:nvSpPr>
        <p:spPr>
          <a:xfrm>
            <a:off x="1927608" y="3103974"/>
            <a:ext cx="8156575" cy="2497418"/>
          </a:xfrm>
          <a:prstGeom prst="roundRect">
            <a:avLst>
              <a:gd name="adj" fmla="val 683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b" anchorCtr="1" compatLnSpc="1">
            <a:prstTxWarp prst="textNoShape">
              <a:avLst/>
            </a:prstTxWarp>
          </a:bodyPr>
          <a:lstStyle/>
          <a:p>
            <a:pPr algn="ctr" defTabSz="914099" fontAlgn="base">
              <a:spcBef>
                <a:spcPct val="0"/>
              </a:spcBef>
              <a:spcAft>
                <a:spcPct val="0"/>
              </a:spcAft>
            </a:pPr>
            <a:r>
              <a:rPr lang="en-US" sz="2400" b="1" dirty="0">
                <a:gradFill>
                  <a:gsLst>
                    <a:gs pos="0">
                      <a:srgbClr val="FFFFFF"/>
                    </a:gs>
                    <a:gs pos="100000">
                      <a:srgbClr val="FFFFFF"/>
                    </a:gs>
                  </a:gsLst>
                  <a:lin ang="5400000" scaled="0"/>
                </a:gradFill>
              </a:rPr>
              <a:t>Opalis</a:t>
            </a:r>
            <a:r>
              <a:rPr lang="en-US" sz="2400" dirty="0">
                <a:gradFill>
                  <a:gsLst>
                    <a:gs pos="0">
                      <a:srgbClr val="FFFFFF"/>
                    </a:gs>
                    <a:gs pos="100000">
                      <a:srgbClr val="FFFFFF"/>
                    </a:gs>
                  </a:gsLst>
                  <a:lin ang="5400000" scaled="0"/>
                </a:gradFill>
              </a:rPr>
              <a:t> </a:t>
            </a:r>
            <a:r>
              <a:rPr lang="en-US" sz="2400" dirty="0" err="1">
                <a:gradFill>
                  <a:gsLst>
                    <a:gs pos="0">
                      <a:srgbClr val="FFFFFF"/>
                    </a:gs>
                    <a:gs pos="100000">
                      <a:srgbClr val="FFFFFF"/>
                    </a:gs>
                  </a:gsLst>
                  <a:lin ang="5400000" scaled="0"/>
                </a:gradFill>
              </a:rPr>
              <a:t>Databus</a:t>
            </a:r>
            <a:endParaRPr lang="en-US" sz="2400" dirty="0">
              <a:gradFill>
                <a:gsLst>
                  <a:gs pos="0">
                    <a:srgbClr val="FFFFFF"/>
                  </a:gs>
                  <a:gs pos="100000">
                    <a:srgbClr val="FFFFFF"/>
                  </a:gs>
                </a:gsLst>
                <a:lin ang="5400000" scaled="0"/>
              </a:gradFill>
            </a:endParaRPr>
          </a:p>
        </p:txBody>
      </p:sp>
      <p:graphicFrame>
        <p:nvGraphicFramePr>
          <p:cNvPr id="81" name="Table 80"/>
          <p:cNvGraphicFramePr>
            <a:graphicFrameLocks noGrp="1" noChangeAspect="1"/>
          </p:cNvGraphicFramePr>
          <p:nvPr>
            <p:extLst>
              <p:ext uri="{D42A27DB-BD31-4B8C-83A1-F6EECF244321}">
                <p14:modId xmlns:p14="http://schemas.microsoft.com/office/powerpoint/2010/main" val="3071823837"/>
              </p:ext>
            </p:extLst>
          </p:nvPr>
        </p:nvGraphicFramePr>
        <p:xfrm>
          <a:off x="2113704" y="3362454"/>
          <a:ext cx="1805940" cy="1965960"/>
        </p:xfrm>
        <a:graphic>
          <a:graphicData uri="http://schemas.openxmlformats.org/drawingml/2006/table">
            <a:tbl>
              <a:tblPr firstRow="1" bandRow="1">
                <a:tableStyleId>{5C22544A-7EE6-4342-B048-85BDC9FD1C3A}</a:tableStyleId>
              </a:tblPr>
              <a:tblGrid>
                <a:gridCol w="586740"/>
                <a:gridCol w="484822"/>
                <a:gridCol w="416719"/>
                <a:gridCol w="317659"/>
              </a:tblGrid>
              <a:tr h="365823">
                <a:tc>
                  <a:txBody>
                    <a:bodyPr/>
                    <a:lstStyle/>
                    <a:p>
                      <a:pPr algn="ctr"/>
                      <a:r>
                        <a:rPr lang="en-US" sz="900" dirty="0" smtClean="0"/>
                        <a:t>Request ID</a:t>
                      </a:r>
                      <a:endParaRPr lang="en-US" sz="900" dirty="0"/>
                    </a:p>
                  </a:txBody>
                  <a:tcPr marL="45720" marR="45720">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c>
                  <a:txBody>
                    <a:bodyPr/>
                    <a:lstStyle/>
                    <a:p>
                      <a:pPr algn="ctr"/>
                      <a:r>
                        <a:rPr lang="en-US" sz="900" smtClean="0"/>
                        <a:t>VM</a:t>
                      </a:r>
                      <a:r>
                        <a:rPr lang="en-US" sz="900" baseline="0" smtClean="0"/>
                        <a:t> Size</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c>
                  <a:txBody>
                    <a:bodyPr/>
                    <a:lstStyle/>
                    <a:p>
                      <a:pPr algn="ctr"/>
                      <a:r>
                        <a:rPr lang="en-US" sz="900" dirty="0" smtClean="0"/>
                        <a:t>VM Disk</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r>
              <a:tr h="213344">
                <a:tc>
                  <a:txBody>
                    <a:bodyPr/>
                    <a:lstStyle/>
                    <a:p>
                      <a:pPr algn="ctr"/>
                      <a:r>
                        <a:rPr lang="en-US" sz="900" dirty="0" smtClean="0"/>
                        <a:t>CR3453</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Large</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8GB</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213344">
                <a:tc>
                  <a:txBody>
                    <a:bodyPr/>
                    <a:lstStyle/>
                    <a:p>
                      <a:pPr algn="ctr"/>
                      <a:r>
                        <a:rPr lang="en-US" sz="900" dirty="0" smtClean="0"/>
                        <a:t>CR3460</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Small</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1GB</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r h="213344">
                <a:tc>
                  <a:txBody>
                    <a:bodyPr/>
                    <a:lstStyle/>
                    <a:p>
                      <a:pPr algn="ctr"/>
                      <a:r>
                        <a:rPr lang="en-US" sz="900" dirty="0" smtClean="0"/>
                        <a:t>CR3750</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Small</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4GB</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213344">
                <a:tc>
                  <a:txBody>
                    <a:bodyPr/>
                    <a:lstStyle/>
                    <a:p>
                      <a:pPr algn="ctr"/>
                      <a:r>
                        <a:rPr lang="en-US" sz="900" dirty="0" smtClean="0"/>
                        <a:t>CR2762</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Med</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5GB</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bl>
          </a:graphicData>
        </a:graphic>
      </p:graphicFrame>
      <p:graphicFrame>
        <p:nvGraphicFramePr>
          <p:cNvPr id="82" name="Table 81"/>
          <p:cNvGraphicFramePr>
            <a:graphicFrameLocks noGrp="1" noChangeAspect="1"/>
          </p:cNvGraphicFramePr>
          <p:nvPr>
            <p:extLst>
              <p:ext uri="{D42A27DB-BD31-4B8C-83A1-F6EECF244321}">
                <p14:modId xmlns:p14="http://schemas.microsoft.com/office/powerpoint/2010/main" val="2854112754"/>
              </p:ext>
            </p:extLst>
          </p:nvPr>
        </p:nvGraphicFramePr>
        <p:xfrm>
          <a:off x="4062519" y="3362485"/>
          <a:ext cx="1488653" cy="1280160"/>
        </p:xfrm>
        <a:graphic>
          <a:graphicData uri="http://schemas.openxmlformats.org/drawingml/2006/table">
            <a:tbl>
              <a:tblPr firstRow="1" bandRow="1">
                <a:tableStyleId>{5C22544A-7EE6-4342-B048-85BDC9FD1C3A}</a:tableStyleId>
              </a:tblPr>
              <a:tblGrid>
                <a:gridCol w="609600"/>
                <a:gridCol w="546711"/>
                <a:gridCol w="332342"/>
              </a:tblGrid>
              <a:tr h="151161">
                <a:tc>
                  <a:txBody>
                    <a:bodyPr/>
                    <a:lstStyle/>
                    <a:p>
                      <a:pPr algn="ctr"/>
                      <a:r>
                        <a:rPr lang="en-US" sz="900" dirty="0" smtClean="0"/>
                        <a:t>VM</a:t>
                      </a:r>
                      <a:r>
                        <a:rPr lang="en-US" sz="900" baseline="0" dirty="0" smtClean="0"/>
                        <a:t> ID</a:t>
                      </a:r>
                      <a:br>
                        <a:rPr lang="en-US" sz="900" baseline="0" dirty="0" smtClean="0"/>
                      </a:br>
                      <a:endParaRPr lang="en-US" sz="900" dirty="0" smtClean="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c>
                  <a:txBody>
                    <a:bodyPr/>
                    <a:lstStyle/>
                    <a:p>
                      <a:pPr algn="ctr"/>
                      <a:r>
                        <a:rPr lang="en-US" sz="900" dirty="0" smtClean="0"/>
                        <a:t>VM</a:t>
                      </a:r>
                      <a:r>
                        <a:rPr lang="en-US" sz="900" baseline="0" dirty="0" smtClean="0"/>
                        <a:t> Name</a:t>
                      </a:r>
                      <a:endParaRPr lang="en-US" sz="900" dirty="0" smtClean="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c>
                  <a:txBody>
                    <a:bodyPr/>
                    <a:lstStyle/>
                    <a:p>
                      <a:pPr algn="ctr"/>
                      <a:r>
                        <a:rPr lang="en-US" sz="900" dirty="0" smtClean="0"/>
                        <a:t>…</a:t>
                      </a: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r>
              <a:tr h="151161">
                <a:tc>
                  <a:txBody>
                    <a:bodyPr/>
                    <a:lstStyle/>
                    <a:p>
                      <a:pPr algn="ctr"/>
                      <a:r>
                        <a:rPr lang="en-US" sz="900" dirty="0" smtClean="0"/>
                        <a:t>233113</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VM233</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233114</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VM234</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r h="151161">
                <a:tc>
                  <a:txBody>
                    <a:bodyPr/>
                    <a:lstStyle/>
                    <a:p>
                      <a:pPr algn="ctr"/>
                      <a:r>
                        <a:rPr lang="en-US" sz="900" dirty="0" smtClean="0"/>
                        <a:t>233115</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VM235</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233116</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VM236</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bl>
          </a:graphicData>
        </a:graphic>
      </p:graphicFrame>
      <p:graphicFrame>
        <p:nvGraphicFramePr>
          <p:cNvPr id="83" name="Table 82"/>
          <p:cNvGraphicFramePr>
            <a:graphicFrameLocks noGrp="1" noChangeAspect="1"/>
          </p:cNvGraphicFramePr>
          <p:nvPr>
            <p:extLst>
              <p:ext uri="{D42A27DB-BD31-4B8C-83A1-F6EECF244321}">
                <p14:modId xmlns:p14="http://schemas.microsoft.com/office/powerpoint/2010/main" val="1830445810"/>
              </p:ext>
            </p:extLst>
          </p:nvPr>
        </p:nvGraphicFramePr>
        <p:xfrm>
          <a:off x="5734584" y="3362485"/>
          <a:ext cx="903496" cy="1280160"/>
        </p:xfrm>
        <a:graphic>
          <a:graphicData uri="http://schemas.openxmlformats.org/drawingml/2006/table">
            <a:tbl>
              <a:tblPr firstRow="1" bandRow="1">
                <a:tableStyleId>{5C22544A-7EE6-4342-B048-85BDC9FD1C3A}</a:tableStyleId>
              </a:tblPr>
              <a:tblGrid>
                <a:gridCol w="575835"/>
                <a:gridCol w="327661"/>
              </a:tblGrid>
              <a:tr h="151161">
                <a:tc>
                  <a:txBody>
                    <a:bodyPr/>
                    <a:lstStyle/>
                    <a:p>
                      <a:pPr algn="ctr"/>
                      <a:r>
                        <a:rPr lang="en-US" sz="900" dirty="0" smtClean="0"/>
                        <a:t>Disk </a:t>
                      </a:r>
                      <a:r>
                        <a:rPr lang="en-US" sz="900" baseline="0" dirty="0" smtClean="0"/>
                        <a:t>ID</a:t>
                      </a:r>
                      <a:br>
                        <a:rPr lang="en-US" sz="900" baseline="0" dirty="0" smtClean="0"/>
                      </a:br>
                      <a:endParaRPr lang="en-US" sz="900" dirty="0" smtClean="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c>
                  <a:txBody>
                    <a:bodyPr/>
                    <a:lstStyle/>
                    <a:p>
                      <a:pPr algn="ctr"/>
                      <a:r>
                        <a:rPr lang="en-US" sz="900" dirty="0" smtClean="0"/>
                        <a:t>…</a:t>
                      </a: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r>
              <a:tr h="151161">
                <a:tc>
                  <a:txBody>
                    <a:bodyPr/>
                    <a:lstStyle/>
                    <a:p>
                      <a:pPr algn="ctr"/>
                      <a:r>
                        <a:rPr lang="en-US" sz="900" dirty="0" smtClean="0"/>
                        <a:t>33434</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33435</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r h="151161">
                <a:tc>
                  <a:txBody>
                    <a:bodyPr/>
                    <a:lstStyle/>
                    <a:p>
                      <a:pPr algn="ctr"/>
                      <a:r>
                        <a:rPr lang="en-US" sz="900" dirty="0" smtClean="0"/>
                        <a:t>33436</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33437</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bl>
          </a:graphicData>
        </a:graphic>
      </p:graphicFrame>
      <p:graphicFrame>
        <p:nvGraphicFramePr>
          <p:cNvPr id="84" name="Table 83"/>
          <p:cNvGraphicFramePr>
            <a:graphicFrameLocks noGrp="1" noChangeAspect="1"/>
          </p:cNvGraphicFramePr>
          <p:nvPr>
            <p:extLst>
              <p:ext uri="{D42A27DB-BD31-4B8C-83A1-F6EECF244321}">
                <p14:modId xmlns:p14="http://schemas.microsoft.com/office/powerpoint/2010/main" val="2142936008"/>
              </p:ext>
            </p:extLst>
          </p:nvPr>
        </p:nvGraphicFramePr>
        <p:xfrm>
          <a:off x="7333011" y="3362485"/>
          <a:ext cx="903496" cy="1417320"/>
        </p:xfrm>
        <a:graphic>
          <a:graphicData uri="http://schemas.openxmlformats.org/drawingml/2006/table">
            <a:tbl>
              <a:tblPr firstRow="1" bandRow="1">
                <a:tableStyleId>{5C22544A-7EE6-4342-B048-85BDC9FD1C3A}</a:tableStyleId>
              </a:tblPr>
              <a:tblGrid>
                <a:gridCol w="529983"/>
                <a:gridCol w="373513"/>
              </a:tblGrid>
              <a:tr h="151161">
                <a:tc>
                  <a:txBody>
                    <a:bodyPr/>
                    <a:lstStyle/>
                    <a:p>
                      <a:pPr algn="ctr"/>
                      <a:r>
                        <a:rPr lang="en-US" sz="900" dirty="0" smtClean="0"/>
                        <a:t>Job ID</a:t>
                      </a:r>
                    </a:p>
                    <a:p>
                      <a:pPr algn="ctr"/>
                      <a:endParaRPr lang="en-US" sz="900" dirty="0" smtClean="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c>
                  <a:txBody>
                    <a:bodyPr/>
                    <a:lstStyle/>
                    <a:p>
                      <a:pPr algn="ctr"/>
                      <a:r>
                        <a:rPr lang="en-US" sz="900" dirty="0" smtClean="0"/>
                        <a:t>…</a:t>
                      </a: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r>
              <a:tr h="151161">
                <a:tc>
                  <a:txBody>
                    <a:bodyPr/>
                    <a:lstStyle/>
                    <a:p>
                      <a:pPr algn="ctr"/>
                      <a:r>
                        <a:rPr lang="en-US" sz="900" dirty="0" smtClean="0"/>
                        <a:t>6655</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6657</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r h="151161">
                <a:tc>
                  <a:txBody>
                    <a:bodyPr/>
                    <a:lstStyle/>
                    <a:p>
                      <a:pPr algn="ctr"/>
                      <a:r>
                        <a:rPr lang="en-US" sz="900" dirty="0" smtClean="0"/>
                        <a:t>6659</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6670</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bl>
          </a:graphicData>
        </a:graphic>
      </p:graphicFrame>
      <p:graphicFrame>
        <p:nvGraphicFramePr>
          <p:cNvPr id="85" name="Table 84"/>
          <p:cNvGraphicFramePr>
            <a:graphicFrameLocks noGrp="1" noChangeAspect="1"/>
          </p:cNvGraphicFramePr>
          <p:nvPr>
            <p:extLst>
              <p:ext uri="{D42A27DB-BD31-4B8C-83A1-F6EECF244321}">
                <p14:modId xmlns:p14="http://schemas.microsoft.com/office/powerpoint/2010/main" val="2236292446"/>
              </p:ext>
            </p:extLst>
          </p:nvPr>
        </p:nvGraphicFramePr>
        <p:xfrm>
          <a:off x="8663094" y="3362485"/>
          <a:ext cx="1178061" cy="1280160"/>
        </p:xfrm>
        <a:graphic>
          <a:graphicData uri="http://schemas.openxmlformats.org/drawingml/2006/table">
            <a:tbl>
              <a:tblPr firstRow="1" bandRow="1">
                <a:tableStyleId>{5C22544A-7EE6-4342-B048-85BDC9FD1C3A}</a:tableStyleId>
              </a:tblPr>
              <a:tblGrid>
                <a:gridCol w="800100"/>
                <a:gridCol w="377961"/>
              </a:tblGrid>
              <a:tr h="151161">
                <a:tc>
                  <a:txBody>
                    <a:bodyPr/>
                    <a:lstStyle/>
                    <a:p>
                      <a:pPr algn="ctr"/>
                      <a:r>
                        <a:rPr lang="en-US" sz="900" dirty="0" smtClean="0"/>
                        <a:t>Protection Group</a:t>
                      </a: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c>
                  <a:txBody>
                    <a:bodyPr/>
                    <a:lstStyle/>
                    <a:p>
                      <a:pPr algn="ctr"/>
                      <a:r>
                        <a:rPr lang="en-US" sz="900" dirty="0" smtClean="0"/>
                        <a:t>…</a:t>
                      </a:r>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r>
              <a:tr h="151161">
                <a:tc>
                  <a:txBody>
                    <a:bodyPr/>
                    <a:lstStyle/>
                    <a:p>
                      <a:pPr algn="ctr"/>
                      <a:r>
                        <a:rPr lang="en-US" sz="900" dirty="0" smtClean="0"/>
                        <a:t>LargeVMs</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SmallVMs</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r h="151161">
                <a:tc>
                  <a:txBody>
                    <a:bodyPr/>
                    <a:lstStyle/>
                    <a:p>
                      <a:pPr algn="ctr"/>
                      <a:r>
                        <a:rPr lang="en-US" sz="900" dirty="0" smtClean="0"/>
                        <a:t>SmallVMs</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MedVMs</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bl>
          </a:graphicData>
        </a:graphic>
      </p:graphicFrame>
      <p:graphicFrame>
        <p:nvGraphicFramePr>
          <p:cNvPr id="86" name="Table 85"/>
          <p:cNvGraphicFramePr>
            <a:graphicFrameLocks noGrp="1" noChangeAspect="1"/>
          </p:cNvGraphicFramePr>
          <p:nvPr>
            <p:extLst>
              <p:ext uri="{D42A27DB-BD31-4B8C-83A1-F6EECF244321}">
                <p14:modId xmlns:p14="http://schemas.microsoft.com/office/powerpoint/2010/main" val="3055567423"/>
              </p:ext>
            </p:extLst>
          </p:nvPr>
        </p:nvGraphicFramePr>
        <p:xfrm>
          <a:off x="4062515" y="3362485"/>
          <a:ext cx="609600" cy="1280160"/>
        </p:xfrm>
        <a:graphic>
          <a:graphicData uri="http://schemas.openxmlformats.org/drawingml/2006/table">
            <a:tbl>
              <a:tblPr firstRow="1" bandRow="1">
                <a:tableStyleId>{5C22544A-7EE6-4342-B048-85BDC9FD1C3A}</a:tableStyleId>
              </a:tblPr>
              <a:tblGrid>
                <a:gridCol w="609600"/>
              </a:tblGrid>
              <a:tr h="151161">
                <a:tc>
                  <a:txBody>
                    <a:bodyPr/>
                    <a:lstStyle/>
                    <a:p>
                      <a:pPr algn="ctr"/>
                      <a:r>
                        <a:rPr lang="en-US" sz="900" dirty="0" smtClean="0"/>
                        <a:t>VM</a:t>
                      </a:r>
                      <a:r>
                        <a:rPr lang="en-US" sz="900" baseline="0" dirty="0" smtClean="0"/>
                        <a:t> ID</a:t>
                      </a:r>
                      <a:br>
                        <a:rPr lang="en-US" sz="900" baseline="0" dirty="0" smtClean="0"/>
                      </a:br>
                      <a:endParaRPr lang="en-US" sz="900" dirty="0" smtClean="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r>
              <a:tr h="151161">
                <a:tc>
                  <a:txBody>
                    <a:bodyPr/>
                    <a:lstStyle/>
                    <a:p>
                      <a:pPr algn="ctr"/>
                      <a:r>
                        <a:rPr lang="en-US" sz="900" dirty="0" smtClean="0"/>
                        <a:t>233113</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233114</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r h="151161">
                <a:tc>
                  <a:txBody>
                    <a:bodyPr/>
                    <a:lstStyle/>
                    <a:p>
                      <a:pPr algn="ctr"/>
                      <a:r>
                        <a:rPr lang="en-US" sz="900" dirty="0" smtClean="0"/>
                        <a:t>233115</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233116</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bl>
          </a:graphicData>
        </a:graphic>
      </p:graphicFrame>
      <p:graphicFrame>
        <p:nvGraphicFramePr>
          <p:cNvPr id="87" name="Table 86"/>
          <p:cNvGraphicFramePr>
            <a:graphicFrameLocks noGrp="1" noChangeAspect="1"/>
          </p:cNvGraphicFramePr>
          <p:nvPr>
            <p:extLst>
              <p:ext uri="{D42A27DB-BD31-4B8C-83A1-F6EECF244321}">
                <p14:modId xmlns:p14="http://schemas.microsoft.com/office/powerpoint/2010/main" val="32191779"/>
              </p:ext>
            </p:extLst>
          </p:nvPr>
        </p:nvGraphicFramePr>
        <p:xfrm>
          <a:off x="3199228" y="3362485"/>
          <a:ext cx="416719" cy="1417320"/>
        </p:xfrm>
        <a:graphic>
          <a:graphicData uri="http://schemas.openxmlformats.org/drawingml/2006/table">
            <a:tbl>
              <a:tblPr firstRow="1" bandRow="1">
                <a:tableStyleId>{5C22544A-7EE6-4342-B048-85BDC9FD1C3A}</a:tableStyleId>
              </a:tblPr>
              <a:tblGrid>
                <a:gridCol w="416719"/>
              </a:tblGrid>
              <a:tr h="137223">
                <a:tc>
                  <a:txBody>
                    <a:bodyPr/>
                    <a:lstStyle/>
                    <a:p>
                      <a:pPr algn="ctr"/>
                      <a:r>
                        <a:rPr lang="en-US" sz="900" dirty="0" smtClean="0"/>
                        <a:t>VM Disk</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r>
              <a:tr h="213344">
                <a:tc>
                  <a:txBody>
                    <a:bodyPr/>
                    <a:lstStyle/>
                    <a:p>
                      <a:pPr algn="ctr"/>
                      <a:r>
                        <a:rPr lang="en-US" sz="900" dirty="0" smtClean="0"/>
                        <a:t>8GB</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213344">
                <a:tc>
                  <a:txBody>
                    <a:bodyPr/>
                    <a:lstStyle/>
                    <a:p>
                      <a:pPr algn="ctr"/>
                      <a:r>
                        <a:rPr lang="en-US" sz="900" dirty="0" smtClean="0"/>
                        <a:t>1GB</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r h="213344">
                <a:tc>
                  <a:txBody>
                    <a:bodyPr/>
                    <a:lstStyle/>
                    <a:p>
                      <a:pPr algn="ctr"/>
                      <a:r>
                        <a:rPr lang="en-US" sz="900" dirty="0" smtClean="0"/>
                        <a:t>4GB</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213344">
                <a:tc>
                  <a:txBody>
                    <a:bodyPr/>
                    <a:lstStyle/>
                    <a:p>
                      <a:pPr algn="ctr"/>
                      <a:r>
                        <a:rPr lang="en-US" sz="900" dirty="0" smtClean="0"/>
                        <a:t>5GB</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bl>
          </a:graphicData>
        </a:graphic>
      </p:graphicFrame>
      <p:graphicFrame>
        <p:nvGraphicFramePr>
          <p:cNvPr id="88" name="Table 87"/>
          <p:cNvGraphicFramePr>
            <a:graphicFrameLocks noGrp="1" noChangeAspect="1"/>
          </p:cNvGraphicFramePr>
          <p:nvPr>
            <p:extLst>
              <p:ext uri="{D42A27DB-BD31-4B8C-83A1-F6EECF244321}">
                <p14:modId xmlns:p14="http://schemas.microsoft.com/office/powerpoint/2010/main" val="2010357011"/>
              </p:ext>
            </p:extLst>
          </p:nvPr>
        </p:nvGraphicFramePr>
        <p:xfrm>
          <a:off x="4657700" y="3362485"/>
          <a:ext cx="546711" cy="1280160"/>
        </p:xfrm>
        <a:graphic>
          <a:graphicData uri="http://schemas.openxmlformats.org/drawingml/2006/table">
            <a:tbl>
              <a:tblPr firstRow="1" bandRow="1">
                <a:tableStyleId>{5C22544A-7EE6-4342-B048-85BDC9FD1C3A}</a:tableStyleId>
              </a:tblPr>
              <a:tblGrid>
                <a:gridCol w="546711"/>
              </a:tblGrid>
              <a:tr h="137160">
                <a:tc>
                  <a:txBody>
                    <a:bodyPr/>
                    <a:lstStyle/>
                    <a:p>
                      <a:pPr algn="ctr"/>
                      <a:r>
                        <a:rPr lang="en-US" sz="900" dirty="0" smtClean="0"/>
                        <a:t>VM</a:t>
                      </a:r>
                      <a:r>
                        <a:rPr lang="en-US" sz="900" baseline="0" dirty="0" smtClean="0"/>
                        <a:t> Name</a:t>
                      </a:r>
                      <a:endParaRPr lang="en-US" sz="900" dirty="0" smtClean="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r>
              <a:tr h="151161">
                <a:tc>
                  <a:txBody>
                    <a:bodyPr/>
                    <a:lstStyle/>
                    <a:p>
                      <a:pPr algn="ctr"/>
                      <a:r>
                        <a:rPr lang="en-US" sz="900" dirty="0" smtClean="0"/>
                        <a:t>VM233</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VM234</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r h="151161">
                <a:tc>
                  <a:txBody>
                    <a:bodyPr/>
                    <a:lstStyle/>
                    <a:p>
                      <a:pPr algn="ctr"/>
                      <a:r>
                        <a:rPr lang="en-US" sz="900" dirty="0" smtClean="0"/>
                        <a:t>VM235</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VM236</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bl>
          </a:graphicData>
        </a:graphic>
      </p:graphicFrame>
      <p:graphicFrame>
        <p:nvGraphicFramePr>
          <p:cNvPr id="89" name="Table 88"/>
          <p:cNvGraphicFramePr>
            <a:graphicFrameLocks noGrp="1" noChangeAspect="1"/>
          </p:cNvGraphicFramePr>
          <p:nvPr>
            <p:extLst>
              <p:ext uri="{D42A27DB-BD31-4B8C-83A1-F6EECF244321}">
                <p14:modId xmlns:p14="http://schemas.microsoft.com/office/powerpoint/2010/main" val="481424024"/>
              </p:ext>
            </p:extLst>
          </p:nvPr>
        </p:nvGraphicFramePr>
        <p:xfrm>
          <a:off x="4657701" y="3362485"/>
          <a:ext cx="546711" cy="1280160"/>
        </p:xfrm>
        <a:graphic>
          <a:graphicData uri="http://schemas.openxmlformats.org/drawingml/2006/table">
            <a:tbl>
              <a:tblPr firstRow="1" bandRow="1">
                <a:tableStyleId>{5C22544A-7EE6-4342-B048-85BDC9FD1C3A}</a:tableStyleId>
              </a:tblPr>
              <a:tblGrid>
                <a:gridCol w="546711"/>
              </a:tblGrid>
              <a:tr h="137160">
                <a:tc>
                  <a:txBody>
                    <a:bodyPr/>
                    <a:lstStyle/>
                    <a:p>
                      <a:pPr algn="ctr"/>
                      <a:r>
                        <a:rPr lang="en-US" sz="900" dirty="0" smtClean="0"/>
                        <a:t>VM</a:t>
                      </a:r>
                      <a:r>
                        <a:rPr lang="en-US" sz="900" baseline="0" dirty="0" smtClean="0"/>
                        <a:t> Name</a:t>
                      </a:r>
                      <a:endParaRPr lang="en-US" sz="900" dirty="0" smtClean="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r>
              <a:tr h="151161">
                <a:tc>
                  <a:txBody>
                    <a:bodyPr/>
                    <a:lstStyle/>
                    <a:p>
                      <a:pPr algn="ctr"/>
                      <a:r>
                        <a:rPr lang="en-US" sz="900" dirty="0" smtClean="0"/>
                        <a:t>VM233</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VM234</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r h="151161">
                <a:tc>
                  <a:txBody>
                    <a:bodyPr/>
                    <a:lstStyle/>
                    <a:p>
                      <a:pPr algn="ctr"/>
                      <a:r>
                        <a:rPr lang="en-US" sz="900" dirty="0" smtClean="0"/>
                        <a:t>VM235</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151161">
                <a:tc>
                  <a:txBody>
                    <a:bodyPr/>
                    <a:lstStyle/>
                    <a:p>
                      <a:pPr algn="ctr"/>
                      <a:r>
                        <a:rPr lang="en-US" sz="900" dirty="0" smtClean="0"/>
                        <a:t>VM236</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bl>
          </a:graphicData>
        </a:graphic>
      </p:graphicFrame>
      <p:graphicFrame>
        <p:nvGraphicFramePr>
          <p:cNvPr id="90" name="Table 89"/>
          <p:cNvGraphicFramePr>
            <a:graphicFrameLocks noGrp="1" noChangeAspect="1"/>
          </p:cNvGraphicFramePr>
          <p:nvPr>
            <p:extLst>
              <p:ext uri="{D42A27DB-BD31-4B8C-83A1-F6EECF244321}">
                <p14:modId xmlns:p14="http://schemas.microsoft.com/office/powerpoint/2010/main" val="3777126659"/>
              </p:ext>
            </p:extLst>
          </p:nvPr>
        </p:nvGraphicFramePr>
        <p:xfrm>
          <a:off x="2711093" y="3362485"/>
          <a:ext cx="901541" cy="1417320"/>
        </p:xfrm>
        <a:graphic>
          <a:graphicData uri="http://schemas.openxmlformats.org/drawingml/2006/table">
            <a:tbl>
              <a:tblPr firstRow="1" bandRow="1">
                <a:tableStyleId>{5C22544A-7EE6-4342-B048-85BDC9FD1C3A}</a:tableStyleId>
              </a:tblPr>
              <a:tblGrid>
                <a:gridCol w="484822"/>
                <a:gridCol w="416719"/>
              </a:tblGrid>
              <a:tr h="365356">
                <a:tc>
                  <a:txBody>
                    <a:bodyPr/>
                    <a:lstStyle/>
                    <a:p>
                      <a:pPr algn="ctr"/>
                      <a:r>
                        <a:rPr lang="en-US" sz="900" dirty="0" smtClean="0"/>
                        <a:t>VM</a:t>
                      </a:r>
                      <a:r>
                        <a:rPr lang="en-US" sz="900" baseline="0" dirty="0" smtClean="0"/>
                        <a:t> Size</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c>
                  <a:txBody>
                    <a:bodyPr/>
                    <a:lstStyle/>
                    <a:p>
                      <a:pPr algn="ctr"/>
                      <a:r>
                        <a:rPr lang="en-US" sz="900" dirty="0" smtClean="0"/>
                        <a:t>VM Disk</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0070C0">
                        <a:alpha val="75000"/>
                      </a:srgbClr>
                    </a:solidFill>
                  </a:tcPr>
                </a:tc>
              </a:tr>
              <a:tr h="228308">
                <a:tc>
                  <a:txBody>
                    <a:bodyPr/>
                    <a:lstStyle/>
                    <a:p>
                      <a:pPr algn="ctr"/>
                      <a:r>
                        <a:rPr lang="en-US" sz="900" dirty="0" smtClean="0"/>
                        <a:t>Large</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8GB</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228308">
                <a:tc>
                  <a:txBody>
                    <a:bodyPr/>
                    <a:lstStyle/>
                    <a:p>
                      <a:pPr algn="ctr"/>
                      <a:r>
                        <a:rPr lang="en-US" sz="900" dirty="0" smtClean="0"/>
                        <a:t>Small</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1GB</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r h="228308">
                <a:tc>
                  <a:txBody>
                    <a:bodyPr/>
                    <a:lstStyle/>
                    <a:p>
                      <a:pPr algn="ctr"/>
                      <a:r>
                        <a:rPr lang="en-US" sz="900" dirty="0" smtClean="0"/>
                        <a:t>Small</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c>
                  <a:txBody>
                    <a:bodyPr/>
                    <a:lstStyle/>
                    <a:p>
                      <a:pPr algn="ctr"/>
                      <a:r>
                        <a:rPr lang="en-US" sz="900" dirty="0" smtClean="0"/>
                        <a:t>4GB</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rgbClr val="FFC000">
                        <a:alpha val="55000"/>
                      </a:srgbClr>
                    </a:solidFill>
                  </a:tcPr>
                </a:tc>
              </a:tr>
              <a:tr h="228308">
                <a:tc>
                  <a:txBody>
                    <a:bodyPr/>
                    <a:lstStyle/>
                    <a:p>
                      <a:pPr algn="ctr"/>
                      <a:r>
                        <a:rPr lang="en-US" sz="900" dirty="0" smtClean="0"/>
                        <a:t>Med</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c>
                  <a:txBody>
                    <a:bodyPr/>
                    <a:lstStyle/>
                    <a:p>
                      <a:pPr algn="ctr"/>
                      <a:r>
                        <a:rPr lang="en-US" sz="900" dirty="0" smtClean="0"/>
                        <a:t>5GB</a:t>
                      </a:r>
                      <a:endParaRPr lang="en-US" sz="900" dirty="0"/>
                    </a:p>
                  </a:txBody>
                  <a:tcP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1">
                        <a:lumMod val="85000"/>
                        <a:alpha val="35000"/>
                      </a:schemeClr>
                    </a:solidFill>
                  </a:tcPr>
                </a:tc>
              </a:tr>
            </a:tbl>
          </a:graphicData>
        </a:graphic>
      </p:graphicFrame>
      <p:pic>
        <p:nvPicPr>
          <p:cNvPr id="91" name="Picture 4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10813" y="1876722"/>
            <a:ext cx="730618" cy="66538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4" name="Picture 10"/>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84754" y="1908261"/>
            <a:ext cx="647647" cy="608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5"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875724" y="1932012"/>
            <a:ext cx="642136" cy="62429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6" name="Picture 1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451658" y="1953968"/>
            <a:ext cx="681455" cy="49623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7" name="Picture 69"/>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9085962" y="1911501"/>
            <a:ext cx="448914" cy="6043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8" name="TextBox 97"/>
          <p:cNvSpPr txBox="1"/>
          <p:nvPr/>
        </p:nvSpPr>
        <p:spPr>
          <a:xfrm>
            <a:off x="2610861" y="2602748"/>
            <a:ext cx="803105" cy="430887"/>
          </a:xfrm>
          <a:prstGeom prst="rect">
            <a:avLst/>
          </a:prstGeom>
          <a:noFill/>
        </p:spPr>
        <p:txBody>
          <a:bodyPr wrap="none" lIns="0" tIns="0" rIns="0" bIns="0" rtlCol="0">
            <a:spAutoFit/>
          </a:bodyPr>
          <a:lstStyle/>
          <a:p>
            <a:pPr algn="ctr"/>
            <a:r>
              <a:rPr lang="en-US" sz="1400" dirty="0" smtClean="0"/>
              <a:t>Get Clone</a:t>
            </a:r>
          </a:p>
          <a:p>
            <a:pPr algn="ctr"/>
            <a:r>
              <a:rPr lang="en-US" sz="1400" dirty="0" smtClean="0"/>
              <a:t>Requests</a:t>
            </a:r>
          </a:p>
        </p:txBody>
      </p:sp>
      <p:sp>
        <p:nvSpPr>
          <p:cNvPr id="102" name="TextBox 101"/>
          <p:cNvSpPr txBox="1"/>
          <p:nvPr/>
        </p:nvSpPr>
        <p:spPr>
          <a:xfrm>
            <a:off x="4325359" y="2602748"/>
            <a:ext cx="517770" cy="430887"/>
          </a:xfrm>
          <a:prstGeom prst="rect">
            <a:avLst/>
          </a:prstGeom>
          <a:noFill/>
        </p:spPr>
        <p:txBody>
          <a:bodyPr wrap="none" lIns="0" tIns="0" rIns="0" bIns="0" rtlCol="0">
            <a:spAutoFit/>
          </a:bodyPr>
          <a:lstStyle/>
          <a:p>
            <a:pPr algn="ctr"/>
            <a:r>
              <a:rPr lang="en-US" sz="1400" dirty="0" smtClean="0"/>
              <a:t>Clone </a:t>
            </a:r>
            <a:br>
              <a:rPr lang="en-US" sz="1400" dirty="0" smtClean="0"/>
            </a:br>
            <a:r>
              <a:rPr lang="en-US" sz="1400" dirty="0" smtClean="0"/>
              <a:t>VMs</a:t>
            </a:r>
          </a:p>
        </p:txBody>
      </p:sp>
      <p:sp>
        <p:nvSpPr>
          <p:cNvPr id="103" name="TextBox 102"/>
          <p:cNvSpPr txBox="1"/>
          <p:nvPr/>
        </p:nvSpPr>
        <p:spPr>
          <a:xfrm>
            <a:off x="5666546" y="2602748"/>
            <a:ext cx="1007199" cy="430887"/>
          </a:xfrm>
          <a:prstGeom prst="rect">
            <a:avLst/>
          </a:prstGeom>
          <a:noFill/>
        </p:spPr>
        <p:txBody>
          <a:bodyPr wrap="none" lIns="0" tIns="0" rIns="0" bIns="0" rtlCol="0">
            <a:spAutoFit/>
          </a:bodyPr>
          <a:lstStyle/>
          <a:p>
            <a:pPr algn="ctr"/>
            <a:r>
              <a:rPr lang="en-US" sz="1400" dirty="0" smtClean="0"/>
              <a:t>Add Storage</a:t>
            </a:r>
          </a:p>
          <a:p>
            <a:pPr algn="ctr"/>
            <a:r>
              <a:rPr lang="en-US" sz="1400" dirty="0" smtClean="0"/>
              <a:t>To Each</a:t>
            </a:r>
          </a:p>
        </p:txBody>
      </p:sp>
      <p:sp>
        <p:nvSpPr>
          <p:cNvPr id="104" name="TextBox 103"/>
          <p:cNvSpPr txBox="1"/>
          <p:nvPr/>
        </p:nvSpPr>
        <p:spPr>
          <a:xfrm>
            <a:off x="7235728" y="2602748"/>
            <a:ext cx="1143903" cy="430887"/>
          </a:xfrm>
          <a:prstGeom prst="rect">
            <a:avLst/>
          </a:prstGeom>
          <a:noFill/>
        </p:spPr>
        <p:txBody>
          <a:bodyPr wrap="none" lIns="0" tIns="0" rIns="0" bIns="0" rtlCol="0">
            <a:spAutoFit/>
          </a:bodyPr>
          <a:lstStyle/>
          <a:p>
            <a:pPr algn="ctr"/>
            <a:r>
              <a:rPr lang="en-US" sz="1400" dirty="0" smtClean="0"/>
              <a:t>Create</a:t>
            </a:r>
          </a:p>
          <a:p>
            <a:pPr algn="ctr"/>
            <a:r>
              <a:rPr lang="en-US" sz="1400" dirty="0" smtClean="0"/>
              <a:t>Advertisement</a:t>
            </a:r>
          </a:p>
        </p:txBody>
      </p:sp>
      <p:sp>
        <p:nvSpPr>
          <p:cNvPr id="105" name="TextBox 104"/>
          <p:cNvSpPr txBox="1"/>
          <p:nvPr/>
        </p:nvSpPr>
        <p:spPr>
          <a:xfrm>
            <a:off x="8954337" y="2602748"/>
            <a:ext cx="617157" cy="430887"/>
          </a:xfrm>
          <a:prstGeom prst="rect">
            <a:avLst/>
          </a:prstGeom>
          <a:noFill/>
        </p:spPr>
        <p:txBody>
          <a:bodyPr wrap="none" lIns="0" tIns="0" rIns="0" bIns="0" rtlCol="0">
            <a:spAutoFit/>
          </a:bodyPr>
          <a:lstStyle/>
          <a:p>
            <a:pPr algn="ctr"/>
            <a:r>
              <a:rPr lang="en-US" sz="1400" dirty="0" smtClean="0"/>
              <a:t>Protect </a:t>
            </a:r>
            <a:br>
              <a:rPr lang="en-US" sz="1400" dirty="0" smtClean="0"/>
            </a:br>
            <a:r>
              <a:rPr lang="en-US" sz="1400" dirty="0" smtClean="0"/>
              <a:t>VMs</a:t>
            </a:r>
          </a:p>
        </p:txBody>
      </p:sp>
      <p:sp>
        <p:nvSpPr>
          <p:cNvPr id="115" name="Right Arrow 114"/>
          <p:cNvSpPr/>
          <p:nvPr/>
        </p:nvSpPr>
        <p:spPr bwMode="auto">
          <a:xfrm>
            <a:off x="3448050" y="2040825"/>
            <a:ext cx="777240" cy="304800"/>
          </a:xfrm>
          <a:prstGeom prst="rightArrow">
            <a:avLst>
              <a:gd name="adj1" fmla="val 50000"/>
              <a:gd name="adj2" fmla="val 57143"/>
            </a:avLst>
          </a:prstGeom>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16" name="Right Arrow 115"/>
          <p:cNvSpPr/>
          <p:nvPr/>
        </p:nvSpPr>
        <p:spPr bwMode="auto">
          <a:xfrm>
            <a:off x="5067300" y="2040825"/>
            <a:ext cx="777240" cy="304800"/>
          </a:xfrm>
          <a:prstGeom prst="rightArrow">
            <a:avLst>
              <a:gd name="adj1" fmla="val 50000"/>
              <a:gd name="adj2" fmla="val 57143"/>
            </a:avLst>
          </a:prstGeom>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7" name="Right Arrow 116"/>
          <p:cNvSpPr/>
          <p:nvPr/>
        </p:nvSpPr>
        <p:spPr bwMode="auto">
          <a:xfrm>
            <a:off x="6600825" y="2040825"/>
            <a:ext cx="777240" cy="304800"/>
          </a:xfrm>
          <a:prstGeom prst="rightArrow">
            <a:avLst>
              <a:gd name="adj1" fmla="val 50000"/>
              <a:gd name="adj2" fmla="val 57143"/>
            </a:avLst>
          </a:prstGeom>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8" name="Right Arrow 117"/>
          <p:cNvSpPr/>
          <p:nvPr/>
        </p:nvSpPr>
        <p:spPr bwMode="auto">
          <a:xfrm>
            <a:off x="8239125" y="2040825"/>
            <a:ext cx="777240" cy="304800"/>
          </a:xfrm>
          <a:prstGeom prst="rightArrow">
            <a:avLst>
              <a:gd name="adj1" fmla="val 50000"/>
              <a:gd name="adj2" fmla="val 57143"/>
            </a:avLst>
          </a:prstGeom>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46772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91"/>
                                        </p:tgtEl>
                                      </p:cBhvr>
                                    </p:animEffect>
                                    <p:animScale>
                                      <p:cBhvr>
                                        <p:cTn id="7" dur="500" autoRev="1" fill="hold"/>
                                        <p:tgtEl>
                                          <p:spTgt spid="91"/>
                                        </p:tgtEl>
                                      </p:cBhvr>
                                      <p:by x="105000" y="105000"/>
                                    </p:animScale>
                                  </p:childTnLst>
                                </p:cTn>
                              </p:par>
                              <p:par>
                                <p:cTn id="8" presetID="16" presetClass="emph" presetSubtype="0" fill="remove" grpId="0" nodeType="withEffect">
                                  <p:stCondLst>
                                    <p:cond delay="0"/>
                                  </p:stCondLst>
                                  <p:iterate type="lt">
                                    <p:tmPct val="4000"/>
                                  </p:iterate>
                                  <p:childTnLst>
                                    <p:set>
                                      <p:cBhvr override="childStyle">
                                        <p:cTn id="9" dur="500" fill="hold"/>
                                        <p:tgtEl>
                                          <p:spTgt spid="98"/>
                                        </p:tgtEl>
                                        <p:attrNameLst>
                                          <p:attrName>style.color</p:attrName>
                                        </p:attrNameLst>
                                      </p:cBhvr>
                                      <p:to>
                                        <p:clrVal>
                                          <a:srgbClr val="FFC000"/>
                                        </p:clrVal>
                                      </p:to>
                                    </p:set>
                                    <p:set>
                                      <p:cBhvr>
                                        <p:cTn id="10" dur="500" fill="hold"/>
                                        <p:tgtEl>
                                          <p:spTgt spid="98"/>
                                        </p:tgtEl>
                                        <p:attrNameLst>
                                          <p:attrName>fillcolor</p:attrName>
                                        </p:attrNameLst>
                                      </p:cBhvr>
                                      <p:to>
                                        <p:clrVal>
                                          <a:srgbClr val="FFC000"/>
                                        </p:clrVal>
                                      </p:to>
                                    </p:set>
                                    <p:set>
                                      <p:cBhvr>
                                        <p:cTn id="11" dur="500" fill="hold"/>
                                        <p:tgtEl>
                                          <p:spTgt spid="98"/>
                                        </p:tgtEl>
                                        <p:attrNameLst>
                                          <p:attrName>fill.type</p:attrName>
                                        </p:attrNameLst>
                                      </p:cBhvr>
                                      <p:to>
                                        <p:strVal val="solid"/>
                                      </p:to>
                                    </p:set>
                                  </p:childTnLst>
                                </p:cTn>
                              </p:par>
                            </p:childTnLst>
                          </p:cTn>
                        </p:par>
                        <p:par>
                          <p:cTn id="12" fill="hold">
                            <p:stCondLst>
                              <p:cond delay="1000"/>
                            </p:stCondLst>
                            <p:childTnLst>
                              <p:par>
                                <p:cTn id="13" presetID="53" presetClass="entr" presetSubtype="16" fill="hold" nodeType="after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p:cTn id="15" dur="1200" fill="hold"/>
                                        <p:tgtEl>
                                          <p:spTgt spid="81"/>
                                        </p:tgtEl>
                                        <p:attrNameLst>
                                          <p:attrName>ppt_w</p:attrName>
                                        </p:attrNameLst>
                                      </p:cBhvr>
                                      <p:tavLst>
                                        <p:tav tm="0">
                                          <p:val>
                                            <p:fltVal val="0"/>
                                          </p:val>
                                        </p:tav>
                                        <p:tav tm="100000">
                                          <p:val>
                                            <p:strVal val="#ppt_w"/>
                                          </p:val>
                                        </p:tav>
                                      </p:tavLst>
                                    </p:anim>
                                    <p:anim calcmode="lin" valueType="num">
                                      <p:cBhvr>
                                        <p:cTn id="16" dur="1200" fill="hold"/>
                                        <p:tgtEl>
                                          <p:spTgt spid="81"/>
                                        </p:tgtEl>
                                        <p:attrNameLst>
                                          <p:attrName>ppt_h</p:attrName>
                                        </p:attrNameLst>
                                      </p:cBhvr>
                                      <p:tavLst>
                                        <p:tav tm="0">
                                          <p:val>
                                            <p:fltVal val="0"/>
                                          </p:val>
                                        </p:tav>
                                        <p:tav tm="100000">
                                          <p:val>
                                            <p:strVal val="#ppt_h"/>
                                          </p:val>
                                        </p:tav>
                                      </p:tavLst>
                                    </p:anim>
                                    <p:animEffect transition="in" filter="fade">
                                      <p:cBhvr>
                                        <p:cTn id="17" dur="1200"/>
                                        <p:tgtEl>
                                          <p:spTgt spid="81"/>
                                        </p:tgtEl>
                                      </p:cBhvr>
                                    </p:animEffect>
                                  </p:childTnLst>
                                </p:cTn>
                              </p:par>
                              <p:par>
                                <p:cTn id="18" presetID="42" presetClass="path" presetSubtype="0" accel="50000" decel="50000" fill="hold" nodeType="withEffect">
                                  <p:stCondLst>
                                    <p:cond delay="0"/>
                                  </p:stCondLst>
                                  <p:childTnLst>
                                    <p:animMotion origin="layout" path="M 1.38889E-6 3.7037E-6 L 0.00712 -0.22547 " pathEditMode="relative" rAng="0" ptsTypes="AA">
                                      <p:cBhvr>
                                        <p:cTn id="19" dur="1900" spd="-100000" fill="hold"/>
                                        <p:tgtEl>
                                          <p:spTgt spid="81"/>
                                        </p:tgtEl>
                                        <p:attrNameLst>
                                          <p:attrName>ppt_x</p:attrName>
                                          <p:attrName>ppt_y</p:attrName>
                                        </p:attrNameLst>
                                      </p:cBhvr>
                                      <p:rCtr x="347" y="-11273"/>
                                    </p:animMotion>
                                  </p:childTnLst>
                                </p:cTn>
                              </p:par>
                            </p:childTnLst>
                          </p:cTn>
                        </p:par>
                        <p:par>
                          <p:cTn id="20" fill="hold">
                            <p:stCondLst>
                              <p:cond delay="2900"/>
                            </p:stCondLst>
                            <p:childTnLst>
                              <p:par>
                                <p:cTn id="21" presetID="1" presetClass="entr" presetSubtype="0"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childTnLst>
                          </p:cTn>
                        </p:par>
                        <p:par>
                          <p:cTn id="23" fill="hold">
                            <p:stCondLst>
                              <p:cond delay="2900"/>
                            </p:stCondLst>
                            <p:childTnLst>
                              <p:par>
                                <p:cTn id="24" presetID="42" presetClass="path" presetSubtype="0" accel="50000" decel="50000" fill="hold" nodeType="afterEffect">
                                  <p:stCondLst>
                                    <p:cond delay="0"/>
                                  </p:stCondLst>
                                  <p:childTnLst>
                                    <p:animMotion origin="layout" path="M -2.93382E-6 -3.7037E-6 L 0.13158 -0.22523 " pathEditMode="relative" rAng="0" ptsTypes="AA">
                                      <p:cBhvr>
                                        <p:cTn id="25" dur="2000" fill="hold"/>
                                        <p:tgtEl>
                                          <p:spTgt spid="90"/>
                                        </p:tgtEl>
                                        <p:attrNameLst>
                                          <p:attrName>ppt_x</p:attrName>
                                          <p:attrName>ppt_y</p:attrName>
                                        </p:attrNameLst>
                                      </p:cBhvr>
                                      <p:rCtr x="6579" y="-11273"/>
                                    </p:animMotion>
                                  </p:childTnLst>
                                </p:cTn>
                              </p:par>
                              <p:par>
                                <p:cTn id="26" presetID="53" presetClass="exit" presetSubtype="32" fill="hold" nodeType="withEffect">
                                  <p:stCondLst>
                                    <p:cond delay="1200"/>
                                  </p:stCondLst>
                                  <p:childTnLst>
                                    <p:anim calcmode="lin" valueType="num">
                                      <p:cBhvr>
                                        <p:cTn id="27" dur="1000"/>
                                        <p:tgtEl>
                                          <p:spTgt spid="90"/>
                                        </p:tgtEl>
                                        <p:attrNameLst>
                                          <p:attrName>ppt_w</p:attrName>
                                        </p:attrNameLst>
                                      </p:cBhvr>
                                      <p:tavLst>
                                        <p:tav tm="0">
                                          <p:val>
                                            <p:strVal val="ppt_w"/>
                                          </p:val>
                                        </p:tav>
                                        <p:tav tm="100000">
                                          <p:val>
                                            <p:fltVal val="0"/>
                                          </p:val>
                                        </p:tav>
                                      </p:tavLst>
                                    </p:anim>
                                    <p:anim calcmode="lin" valueType="num">
                                      <p:cBhvr>
                                        <p:cTn id="28" dur="1000"/>
                                        <p:tgtEl>
                                          <p:spTgt spid="90"/>
                                        </p:tgtEl>
                                        <p:attrNameLst>
                                          <p:attrName>ppt_h</p:attrName>
                                        </p:attrNameLst>
                                      </p:cBhvr>
                                      <p:tavLst>
                                        <p:tav tm="0">
                                          <p:val>
                                            <p:strVal val="ppt_h"/>
                                          </p:val>
                                        </p:tav>
                                        <p:tav tm="100000">
                                          <p:val>
                                            <p:fltVal val="0"/>
                                          </p:val>
                                        </p:tav>
                                      </p:tavLst>
                                    </p:anim>
                                    <p:animEffect transition="out" filter="fade">
                                      <p:cBhvr>
                                        <p:cTn id="29" dur="1000"/>
                                        <p:tgtEl>
                                          <p:spTgt spid="90"/>
                                        </p:tgtEl>
                                      </p:cBhvr>
                                    </p:animEffect>
                                    <p:set>
                                      <p:cBhvr>
                                        <p:cTn id="30" dur="1" fill="hold">
                                          <p:stCondLst>
                                            <p:cond delay="999"/>
                                          </p:stCondLst>
                                        </p:cTn>
                                        <p:tgtEl>
                                          <p:spTgt spid="90"/>
                                        </p:tgtEl>
                                        <p:attrNameLst>
                                          <p:attrName>style.visibility</p:attrName>
                                        </p:attrNameLst>
                                      </p:cBhvr>
                                      <p:to>
                                        <p:strVal val="hidden"/>
                                      </p:to>
                                    </p:set>
                                  </p:childTnLst>
                                </p:cTn>
                              </p:par>
                            </p:childTnLst>
                          </p:cTn>
                        </p:par>
                        <p:par>
                          <p:cTn id="31" fill="hold">
                            <p:stCondLst>
                              <p:cond delay="5100"/>
                            </p:stCondLst>
                            <p:childTnLst>
                              <p:par>
                                <p:cTn id="32" presetID="26" presetClass="emph" presetSubtype="0" fill="hold" nodeType="afterEffect">
                                  <p:stCondLst>
                                    <p:cond delay="0"/>
                                  </p:stCondLst>
                                  <p:childTnLst>
                                    <p:animEffect transition="out" filter="fade">
                                      <p:cBhvr>
                                        <p:cTn id="33" dur="500" tmFilter="0, 0; .2, .5; .8, .5; 1, 0"/>
                                        <p:tgtEl>
                                          <p:spTgt spid="94"/>
                                        </p:tgtEl>
                                      </p:cBhvr>
                                    </p:animEffect>
                                    <p:animScale>
                                      <p:cBhvr>
                                        <p:cTn id="34" dur="250" autoRev="1" fill="hold"/>
                                        <p:tgtEl>
                                          <p:spTgt spid="94"/>
                                        </p:tgtEl>
                                      </p:cBhvr>
                                      <p:by x="105000" y="105000"/>
                                    </p:animScale>
                                  </p:childTnLst>
                                </p:cTn>
                              </p:par>
                              <p:par>
                                <p:cTn id="35" presetID="16" presetClass="emph" presetSubtype="0" fill="remove" grpId="0" nodeType="withEffect">
                                  <p:stCondLst>
                                    <p:cond delay="0"/>
                                  </p:stCondLst>
                                  <p:iterate type="lt">
                                    <p:tmPct val="4000"/>
                                  </p:iterate>
                                  <p:childTnLst>
                                    <p:set>
                                      <p:cBhvr override="childStyle">
                                        <p:cTn id="36" dur="500" fill="hold"/>
                                        <p:tgtEl>
                                          <p:spTgt spid="102"/>
                                        </p:tgtEl>
                                        <p:attrNameLst>
                                          <p:attrName>style.color</p:attrName>
                                        </p:attrNameLst>
                                      </p:cBhvr>
                                      <p:to>
                                        <p:clrVal>
                                          <a:srgbClr val="FFC000"/>
                                        </p:clrVal>
                                      </p:to>
                                    </p:set>
                                    <p:set>
                                      <p:cBhvr>
                                        <p:cTn id="37" dur="500" fill="hold"/>
                                        <p:tgtEl>
                                          <p:spTgt spid="102"/>
                                        </p:tgtEl>
                                        <p:attrNameLst>
                                          <p:attrName>fillcolor</p:attrName>
                                        </p:attrNameLst>
                                      </p:cBhvr>
                                      <p:to>
                                        <p:clrVal>
                                          <a:srgbClr val="FFC000"/>
                                        </p:clrVal>
                                      </p:to>
                                    </p:set>
                                    <p:set>
                                      <p:cBhvr>
                                        <p:cTn id="38" dur="500" fill="hold"/>
                                        <p:tgtEl>
                                          <p:spTgt spid="102"/>
                                        </p:tgtEl>
                                        <p:attrNameLst>
                                          <p:attrName>fill.type</p:attrName>
                                        </p:attrNameLst>
                                      </p:cBhvr>
                                      <p:to>
                                        <p:strVal val="solid"/>
                                      </p:to>
                                    </p:set>
                                  </p:childTnLst>
                                </p:cTn>
                              </p:par>
                            </p:childTnLst>
                          </p:cTn>
                        </p:par>
                        <p:par>
                          <p:cTn id="39" fill="hold">
                            <p:stCondLst>
                              <p:cond delay="5740"/>
                            </p:stCondLst>
                            <p:childTnLst>
                              <p:par>
                                <p:cTn id="40" presetID="53" presetClass="entr" presetSubtype="16" fill="hold" nodeType="afterEffect">
                                  <p:stCondLst>
                                    <p:cond delay="600"/>
                                  </p:stCondLst>
                                  <p:childTnLst>
                                    <p:set>
                                      <p:cBhvr>
                                        <p:cTn id="41" dur="1" fill="hold">
                                          <p:stCondLst>
                                            <p:cond delay="0"/>
                                          </p:stCondLst>
                                        </p:cTn>
                                        <p:tgtEl>
                                          <p:spTgt spid="82"/>
                                        </p:tgtEl>
                                        <p:attrNameLst>
                                          <p:attrName>style.visibility</p:attrName>
                                        </p:attrNameLst>
                                      </p:cBhvr>
                                      <p:to>
                                        <p:strVal val="visible"/>
                                      </p:to>
                                    </p:set>
                                    <p:anim calcmode="lin" valueType="num">
                                      <p:cBhvr>
                                        <p:cTn id="42" dur="1200" fill="hold"/>
                                        <p:tgtEl>
                                          <p:spTgt spid="82"/>
                                        </p:tgtEl>
                                        <p:attrNameLst>
                                          <p:attrName>ppt_w</p:attrName>
                                        </p:attrNameLst>
                                      </p:cBhvr>
                                      <p:tavLst>
                                        <p:tav tm="0">
                                          <p:val>
                                            <p:fltVal val="0"/>
                                          </p:val>
                                        </p:tav>
                                        <p:tav tm="100000">
                                          <p:val>
                                            <p:strVal val="#ppt_w"/>
                                          </p:val>
                                        </p:tav>
                                      </p:tavLst>
                                    </p:anim>
                                    <p:anim calcmode="lin" valueType="num">
                                      <p:cBhvr>
                                        <p:cTn id="43" dur="1200" fill="hold"/>
                                        <p:tgtEl>
                                          <p:spTgt spid="82"/>
                                        </p:tgtEl>
                                        <p:attrNameLst>
                                          <p:attrName>ppt_h</p:attrName>
                                        </p:attrNameLst>
                                      </p:cBhvr>
                                      <p:tavLst>
                                        <p:tav tm="0">
                                          <p:val>
                                            <p:fltVal val="0"/>
                                          </p:val>
                                        </p:tav>
                                        <p:tav tm="100000">
                                          <p:val>
                                            <p:strVal val="#ppt_h"/>
                                          </p:val>
                                        </p:tav>
                                      </p:tavLst>
                                    </p:anim>
                                    <p:animEffect transition="in" filter="fade">
                                      <p:cBhvr>
                                        <p:cTn id="44" dur="1200"/>
                                        <p:tgtEl>
                                          <p:spTgt spid="82"/>
                                        </p:tgtEl>
                                      </p:cBhvr>
                                    </p:animEffect>
                                  </p:childTnLst>
                                </p:cTn>
                              </p:par>
                              <p:par>
                                <p:cTn id="45" presetID="42" presetClass="path" presetSubtype="0" accel="50000" decel="50000" fill="hold" nodeType="withEffect">
                                  <p:stCondLst>
                                    <p:cond delay="0"/>
                                  </p:stCondLst>
                                  <p:childTnLst>
                                    <p:animMotion origin="layout" path="M 3.05556E-6 3.7037E-6 L 0.00191 -0.23658 " pathEditMode="relative" rAng="0" ptsTypes="AA">
                                      <p:cBhvr>
                                        <p:cTn id="46" dur="2000" spd="-100000" fill="hold"/>
                                        <p:tgtEl>
                                          <p:spTgt spid="82"/>
                                        </p:tgtEl>
                                        <p:attrNameLst>
                                          <p:attrName>ppt_x</p:attrName>
                                          <p:attrName>ppt_y</p:attrName>
                                        </p:attrNameLst>
                                      </p:cBhvr>
                                      <p:rCtr x="87" y="-11829"/>
                                    </p:animMotion>
                                  </p:childTnLst>
                                </p:cTn>
                              </p:par>
                            </p:childTnLst>
                          </p:cTn>
                        </p:par>
                        <p:par>
                          <p:cTn id="47" fill="hold">
                            <p:stCondLst>
                              <p:cond delay="7740"/>
                            </p:stCondLst>
                            <p:childTnLst>
                              <p:par>
                                <p:cTn id="48" presetID="1" presetClass="entr" presetSubtype="0" fill="hold" nodeType="afterEffect">
                                  <p:stCondLst>
                                    <p:cond delay="0"/>
                                  </p:stCondLst>
                                  <p:childTnLst>
                                    <p:set>
                                      <p:cBhvr>
                                        <p:cTn id="49" dur="1" fill="hold">
                                          <p:stCondLst>
                                            <p:cond delay="0"/>
                                          </p:stCondLst>
                                        </p:cTn>
                                        <p:tgtEl>
                                          <p:spTgt spid="87"/>
                                        </p:tgtEl>
                                        <p:attrNameLst>
                                          <p:attrName>style.visibility</p:attrName>
                                        </p:attrNameLst>
                                      </p:cBhvr>
                                      <p:to>
                                        <p:strVal val="visible"/>
                                      </p:to>
                                    </p:set>
                                  </p:childTnLst>
                                </p:cTn>
                              </p:par>
                            </p:childTnLst>
                          </p:cTn>
                        </p:par>
                        <p:par>
                          <p:cTn id="50" fill="hold">
                            <p:stCondLst>
                              <p:cond delay="7740"/>
                            </p:stCondLst>
                            <p:childTnLst>
                              <p:par>
                                <p:cTn id="51" presetID="1" presetClass="entr" presetSubtype="0"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childTnLst>
                                </p:cTn>
                              </p:par>
                            </p:childTnLst>
                          </p:cTn>
                        </p:par>
                        <p:par>
                          <p:cTn id="53" fill="hold">
                            <p:stCondLst>
                              <p:cond delay="7740"/>
                            </p:stCondLst>
                            <p:childTnLst>
                              <p:par>
                                <p:cTn id="54" presetID="42" presetClass="path" presetSubtype="0" accel="50000" decel="50000" fill="hold" nodeType="afterEffect">
                                  <p:stCondLst>
                                    <p:cond delay="0"/>
                                  </p:stCondLst>
                                  <p:childTnLst>
                                    <p:animMotion origin="layout" path="M -4.91402E-6 -0.00023 L 0.23685 -0.22662 " pathEditMode="relative" rAng="0" ptsTypes="AA">
                                      <p:cBhvr>
                                        <p:cTn id="55" dur="2000" fill="hold"/>
                                        <p:tgtEl>
                                          <p:spTgt spid="87"/>
                                        </p:tgtEl>
                                        <p:attrNameLst>
                                          <p:attrName>ppt_x</p:attrName>
                                          <p:attrName>ppt_y</p:attrName>
                                        </p:attrNameLst>
                                      </p:cBhvr>
                                      <p:rCtr x="11842" y="-11319"/>
                                    </p:animMotion>
                                  </p:childTnLst>
                                </p:cTn>
                              </p:par>
                              <p:par>
                                <p:cTn id="56" presetID="42" presetClass="path" presetSubtype="0" accel="50000" decel="50000" fill="hold" nodeType="withEffect">
                                  <p:stCondLst>
                                    <p:cond delay="0"/>
                                  </p:stCondLst>
                                  <p:childTnLst>
                                    <p:animMotion origin="layout" path="M 1.14643E-6 -3.7037E-6 L 0.13757 -0.23634 " pathEditMode="relative" rAng="0" ptsTypes="AA">
                                      <p:cBhvr>
                                        <p:cTn id="57" dur="2000" fill="hold"/>
                                        <p:tgtEl>
                                          <p:spTgt spid="86"/>
                                        </p:tgtEl>
                                        <p:attrNameLst>
                                          <p:attrName>ppt_x</p:attrName>
                                          <p:attrName>ppt_y</p:attrName>
                                        </p:attrNameLst>
                                      </p:cBhvr>
                                      <p:rCtr x="6879" y="-11829"/>
                                    </p:animMotion>
                                  </p:childTnLst>
                                </p:cTn>
                              </p:par>
                              <p:par>
                                <p:cTn id="58" presetID="53" presetClass="exit" presetSubtype="32" fill="hold" nodeType="withEffect">
                                  <p:stCondLst>
                                    <p:cond delay="1400"/>
                                  </p:stCondLst>
                                  <p:childTnLst>
                                    <p:anim calcmode="lin" valueType="num">
                                      <p:cBhvr>
                                        <p:cTn id="59" dur="1000"/>
                                        <p:tgtEl>
                                          <p:spTgt spid="87"/>
                                        </p:tgtEl>
                                        <p:attrNameLst>
                                          <p:attrName>ppt_w</p:attrName>
                                        </p:attrNameLst>
                                      </p:cBhvr>
                                      <p:tavLst>
                                        <p:tav tm="0">
                                          <p:val>
                                            <p:strVal val="ppt_w"/>
                                          </p:val>
                                        </p:tav>
                                        <p:tav tm="100000">
                                          <p:val>
                                            <p:fltVal val="0"/>
                                          </p:val>
                                        </p:tav>
                                      </p:tavLst>
                                    </p:anim>
                                    <p:anim calcmode="lin" valueType="num">
                                      <p:cBhvr>
                                        <p:cTn id="60" dur="1000"/>
                                        <p:tgtEl>
                                          <p:spTgt spid="87"/>
                                        </p:tgtEl>
                                        <p:attrNameLst>
                                          <p:attrName>ppt_h</p:attrName>
                                        </p:attrNameLst>
                                      </p:cBhvr>
                                      <p:tavLst>
                                        <p:tav tm="0">
                                          <p:val>
                                            <p:strVal val="ppt_h"/>
                                          </p:val>
                                        </p:tav>
                                        <p:tav tm="100000">
                                          <p:val>
                                            <p:fltVal val="0"/>
                                          </p:val>
                                        </p:tav>
                                      </p:tavLst>
                                    </p:anim>
                                    <p:animEffect transition="out" filter="fade">
                                      <p:cBhvr>
                                        <p:cTn id="61" dur="1000"/>
                                        <p:tgtEl>
                                          <p:spTgt spid="87"/>
                                        </p:tgtEl>
                                      </p:cBhvr>
                                    </p:animEffect>
                                    <p:set>
                                      <p:cBhvr>
                                        <p:cTn id="62" dur="1" fill="hold">
                                          <p:stCondLst>
                                            <p:cond delay="999"/>
                                          </p:stCondLst>
                                        </p:cTn>
                                        <p:tgtEl>
                                          <p:spTgt spid="87"/>
                                        </p:tgtEl>
                                        <p:attrNameLst>
                                          <p:attrName>style.visibility</p:attrName>
                                        </p:attrNameLst>
                                      </p:cBhvr>
                                      <p:to>
                                        <p:strVal val="hidden"/>
                                      </p:to>
                                    </p:set>
                                  </p:childTnLst>
                                </p:cTn>
                              </p:par>
                              <p:par>
                                <p:cTn id="63" presetID="53" presetClass="exit" presetSubtype="32" fill="hold" nodeType="withEffect">
                                  <p:stCondLst>
                                    <p:cond delay="1400"/>
                                  </p:stCondLst>
                                  <p:childTnLst>
                                    <p:anim calcmode="lin" valueType="num">
                                      <p:cBhvr>
                                        <p:cTn id="64" dur="1000"/>
                                        <p:tgtEl>
                                          <p:spTgt spid="86"/>
                                        </p:tgtEl>
                                        <p:attrNameLst>
                                          <p:attrName>ppt_w</p:attrName>
                                        </p:attrNameLst>
                                      </p:cBhvr>
                                      <p:tavLst>
                                        <p:tav tm="0">
                                          <p:val>
                                            <p:strVal val="ppt_w"/>
                                          </p:val>
                                        </p:tav>
                                        <p:tav tm="100000">
                                          <p:val>
                                            <p:fltVal val="0"/>
                                          </p:val>
                                        </p:tav>
                                      </p:tavLst>
                                    </p:anim>
                                    <p:anim calcmode="lin" valueType="num">
                                      <p:cBhvr>
                                        <p:cTn id="65" dur="1000"/>
                                        <p:tgtEl>
                                          <p:spTgt spid="86"/>
                                        </p:tgtEl>
                                        <p:attrNameLst>
                                          <p:attrName>ppt_h</p:attrName>
                                        </p:attrNameLst>
                                      </p:cBhvr>
                                      <p:tavLst>
                                        <p:tav tm="0">
                                          <p:val>
                                            <p:strVal val="ppt_h"/>
                                          </p:val>
                                        </p:tav>
                                        <p:tav tm="100000">
                                          <p:val>
                                            <p:fltVal val="0"/>
                                          </p:val>
                                        </p:tav>
                                      </p:tavLst>
                                    </p:anim>
                                    <p:animEffect transition="out" filter="fade">
                                      <p:cBhvr>
                                        <p:cTn id="66" dur="1000"/>
                                        <p:tgtEl>
                                          <p:spTgt spid="86"/>
                                        </p:tgtEl>
                                      </p:cBhvr>
                                    </p:animEffect>
                                    <p:set>
                                      <p:cBhvr>
                                        <p:cTn id="67" dur="1" fill="hold">
                                          <p:stCondLst>
                                            <p:cond delay="999"/>
                                          </p:stCondLst>
                                        </p:cTn>
                                        <p:tgtEl>
                                          <p:spTgt spid="86"/>
                                        </p:tgtEl>
                                        <p:attrNameLst>
                                          <p:attrName>style.visibility</p:attrName>
                                        </p:attrNameLst>
                                      </p:cBhvr>
                                      <p:to>
                                        <p:strVal val="hidden"/>
                                      </p:to>
                                    </p:set>
                                  </p:childTnLst>
                                </p:cTn>
                              </p:par>
                            </p:childTnLst>
                          </p:cTn>
                        </p:par>
                        <p:par>
                          <p:cTn id="68" fill="hold">
                            <p:stCondLst>
                              <p:cond delay="10140"/>
                            </p:stCondLst>
                            <p:childTnLst>
                              <p:par>
                                <p:cTn id="69" presetID="26" presetClass="emph" presetSubtype="0" fill="hold" nodeType="afterEffect">
                                  <p:stCondLst>
                                    <p:cond delay="0"/>
                                  </p:stCondLst>
                                  <p:childTnLst>
                                    <p:animEffect transition="out" filter="fade">
                                      <p:cBhvr>
                                        <p:cTn id="70" dur="500" tmFilter="0, 0; .2, .5; .8, .5; 1, 0"/>
                                        <p:tgtEl>
                                          <p:spTgt spid="95"/>
                                        </p:tgtEl>
                                      </p:cBhvr>
                                    </p:animEffect>
                                    <p:animScale>
                                      <p:cBhvr>
                                        <p:cTn id="71" dur="250" autoRev="1" fill="hold"/>
                                        <p:tgtEl>
                                          <p:spTgt spid="95"/>
                                        </p:tgtEl>
                                      </p:cBhvr>
                                      <p:by x="105000" y="105000"/>
                                    </p:animScale>
                                  </p:childTnLst>
                                </p:cTn>
                              </p:par>
                              <p:par>
                                <p:cTn id="72" presetID="16" presetClass="emph" presetSubtype="0" fill="remove" grpId="0" nodeType="withEffect">
                                  <p:stCondLst>
                                    <p:cond delay="0"/>
                                  </p:stCondLst>
                                  <p:iterate type="lt">
                                    <p:tmPct val="4000"/>
                                  </p:iterate>
                                  <p:childTnLst>
                                    <p:set>
                                      <p:cBhvr override="childStyle">
                                        <p:cTn id="73" dur="500" fill="hold"/>
                                        <p:tgtEl>
                                          <p:spTgt spid="103"/>
                                        </p:tgtEl>
                                        <p:attrNameLst>
                                          <p:attrName>style.color</p:attrName>
                                        </p:attrNameLst>
                                      </p:cBhvr>
                                      <p:to>
                                        <p:clrVal>
                                          <a:srgbClr val="FFC000"/>
                                        </p:clrVal>
                                      </p:to>
                                    </p:set>
                                    <p:set>
                                      <p:cBhvr>
                                        <p:cTn id="74" dur="500" fill="hold"/>
                                        <p:tgtEl>
                                          <p:spTgt spid="103"/>
                                        </p:tgtEl>
                                        <p:attrNameLst>
                                          <p:attrName>fillcolor</p:attrName>
                                        </p:attrNameLst>
                                      </p:cBhvr>
                                      <p:to>
                                        <p:clrVal>
                                          <a:srgbClr val="FFC000"/>
                                        </p:clrVal>
                                      </p:to>
                                    </p:set>
                                    <p:set>
                                      <p:cBhvr>
                                        <p:cTn id="75" dur="500" fill="hold"/>
                                        <p:tgtEl>
                                          <p:spTgt spid="103"/>
                                        </p:tgtEl>
                                        <p:attrNameLst>
                                          <p:attrName>fill.type</p:attrName>
                                        </p:attrNameLst>
                                      </p:cBhvr>
                                      <p:to>
                                        <p:strVal val="solid"/>
                                      </p:to>
                                    </p:set>
                                  </p:childTnLst>
                                </p:cTn>
                              </p:par>
                            </p:childTnLst>
                          </p:cTn>
                        </p:par>
                        <p:par>
                          <p:cTn id="76" fill="hold">
                            <p:stCondLst>
                              <p:cond delay="10940"/>
                            </p:stCondLst>
                            <p:childTnLst>
                              <p:par>
                                <p:cTn id="77" presetID="53" presetClass="entr" presetSubtype="16" fill="hold" nodeType="afterEffect">
                                  <p:stCondLst>
                                    <p:cond delay="700"/>
                                  </p:stCondLst>
                                  <p:childTnLst>
                                    <p:set>
                                      <p:cBhvr>
                                        <p:cTn id="78" dur="1" fill="hold">
                                          <p:stCondLst>
                                            <p:cond delay="0"/>
                                          </p:stCondLst>
                                        </p:cTn>
                                        <p:tgtEl>
                                          <p:spTgt spid="83"/>
                                        </p:tgtEl>
                                        <p:attrNameLst>
                                          <p:attrName>style.visibility</p:attrName>
                                        </p:attrNameLst>
                                      </p:cBhvr>
                                      <p:to>
                                        <p:strVal val="visible"/>
                                      </p:to>
                                    </p:set>
                                    <p:anim calcmode="lin" valueType="num">
                                      <p:cBhvr>
                                        <p:cTn id="79" dur="1100" fill="hold"/>
                                        <p:tgtEl>
                                          <p:spTgt spid="83"/>
                                        </p:tgtEl>
                                        <p:attrNameLst>
                                          <p:attrName>ppt_w</p:attrName>
                                        </p:attrNameLst>
                                      </p:cBhvr>
                                      <p:tavLst>
                                        <p:tav tm="0">
                                          <p:val>
                                            <p:fltVal val="0"/>
                                          </p:val>
                                        </p:tav>
                                        <p:tav tm="100000">
                                          <p:val>
                                            <p:strVal val="#ppt_w"/>
                                          </p:val>
                                        </p:tav>
                                      </p:tavLst>
                                    </p:anim>
                                    <p:anim calcmode="lin" valueType="num">
                                      <p:cBhvr>
                                        <p:cTn id="80" dur="1100" fill="hold"/>
                                        <p:tgtEl>
                                          <p:spTgt spid="83"/>
                                        </p:tgtEl>
                                        <p:attrNameLst>
                                          <p:attrName>ppt_h</p:attrName>
                                        </p:attrNameLst>
                                      </p:cBhvr>
                                      <p:tavLst>
                                        <p:tav tm="0">
                                          <p:val>
                                            <p:fltVal val="0"/>
                                          </p:val>
                                        </p:tav>
                                        <p:tav tm="100000">
                                          <p:val>
                                            <p:strVal val="#ppt_h"/>
                                          </p:val>
                                        </p:tav>
                                      </p:tavLst>
                                    </p:anim>
                                    <p:animEffect transition="in" filter="fade">
                                      <p:cBhvr>
                                        <p:cTn id="81" dur="1100"/>
                                        <p:tgtEl>
                                          <p:spTgt spid="83"/>
                                        </p:tgtEl>
                                      </p:cBhvr>
                                    </p:animEffect>
                                  </p:childTnLst>
                                </p:cTn>
                              </p:par>
                              <p:par>
                                <p:cTn id="82" presetID="42" presetClass="path" presetSubtype="0" accel="50000" decel="50000" fill="hold" nodeType="withEffect">
                                  <p:stCondLst>
                                    <p:cond delay="0"/>
                                  </p:stCondLst>
                                  <p:childTnLst>
                                    <p:animMotion origin="layout" path="M -4.72222E-6 3.7037E-6 L -0.00086 -0.2213 " pathEditMode="relative" rAng="0" ptsTypes="AA">
                                      <p:cBhvr>
                                        <p:cTn id="83" dur="2000" spd="-100000" fill="hold"/>
                                        <p:tgtEl>
                                          <p:spTgt spid="83"/>
                                        </p:tgtEl>
                                        <p:attrNameLst>
                                          <p:attrName>ppt_x</p:attrName>
                                          <p:attrName>ppt_y</p:attrName>
                                        </p:attrNameLst>
                                      </p:cBhvr>
                                      <p:rCtr x="-52" y="-11065"/>
                                    </p:animMotion>
                                  </p:childTnLst>
                                </p:cTn>
                              </p:par>
                            </p:childTnLst>
                          </p:cTn>
                        </p:par>
                        <p:par>
                          <p:cTn id="84" fill="hold">
                            <p:stCondLst>
                              <p:cond delay="12940"/>
                            </p:stCondLst>
                            <p:childTnLst>
                              <p:par>
                                <p:cTn id="85" presetID="1" presetClass="entr" presetSubtype="0"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childTnLst>
                                </p:cTn>
                              </p:par>
                              <p:par>
                                <p:cTn id="87" presetID="42" presetClass="path" presetSubtype="0" accel="50000" decel="50000" fill="hold" nodeType="withEffect">
                                  <p:stCondLst>
                                    <p:cond delay="0"/>
                                  </p:stCondLst>
                                  <p:childTnLst>
                                    <p:animMotion origin="layout" path="M 1.16727E-6 -3.7037E-6 L 0.22173 -0.22523 " pathEditMode="relative" rAng="0" ptsTypes="AA">
                                      <p:cBhvr>
                                        <p:cTn id="88" dur="2000" fill="hold"/>
                                        <p:tgtEl>
                                          <p:spTgt spid="88"/>
                                        </p:tgtEl>
                                        <p:attrNameLst>
                                          <p:attrName>ppt_x</p:attrName>
                                          <p:attrName>ppt_y</p:attrName>
                                        </p:attrNameLst>
                                      </p:cBhvr>
                                      <p:rCtr x="11087" y="-11273"/>
                                    </p:animMotion>
                                  </p:childTnLst>
                                </p:cTn>
                              </p:par>
                              <p:par>
                                <p:cTn id="89" presetID="53" presetClass="exit" presetSubtype="32" fill="hold" nodeType="withEffect">
                                  <p:stCondLst>
                                    <p:cond delay="1200"/>
                                  </p:stCondLst>
                                  <p:childTnLst>
                                    <p:anim calcmode="lin" valueType="num">
                                      <p:cBhvr>
                                        <p:cTn id="90" dur="1000"/>
                                        <p:tgtEl>
                                          <p:spTgt spid="88"/>
                                        </p:tgtEl>
                                        <p:attrNameLst>
                                          <p:attrName>ppt_w</p:attrName>
                                        </p:attrNameLst>
                                      </p:cBhvr>
                                      <p:tavLst>
                                        <p:tav tm="0">
                                          <p:val>
                                            <p:strVal val="ppt_w"/>
                                          </p:val>
                                        </p:tav>
                                        <p:tav tm="100000">
                                          <p:val>
                                            <p:fltVal val="0"/>
                                          </p:val>
                                        </p:tav>
                                      </p:tavLst>
                                    </p:anim>
                                    <p:anim calcmode="lin" valueType="num">
                                      <p:cBhvr>
                                        <p:cTn id="91" dur="1000"/>
                                        <p:tgtEl>
                                          <p:spTgt spid="88"/>
                                        </p:tgtEl>
                                        <p:attrNameLst>
                                          <p:attrName>ppt_h</p:attrName>
                                        </p:attrNameLst>
                                      </p:cBhvr>
                                      <p:tavLst>
                                        <p:tav tm="0">
                                          <p:val>
                                            <p:strVal val="ppt_h"/>
                                          </p:val>
                                        </p:tav>
                                        <p:tav tm="100000">
                                          <p:val>
                                            <p:fltVal val="0"/>
                                          </p:val>
                                        </p:tav>
                                      </p:tavLst>
                                    </p:anim>
                                    <p:animEffect transition="out" filter="fade">
                                      <p:cBhvr>
                                        <p:cTn id="92" dur="1000"/>
                                        <p:tgtEl>
                                          <p:spTgt spid="88"/>
                                        </p:tgtEl>
                                      </p:cBhvr>
                                    </p:animEffect>
                                    <p:set>
                                      <p:cBhvr>
                                        <p:cTn id="93" dur="1" fill="hold">
                                          <p:stCondLst>
                                            <p:cond delay="999"/>
                                          </p:stCondLst>
                                        </p:cTn>
                                        <p:tgtEl>
                                          <p:spTgt spid="88"/>
                                        </p:tgtEl>
                                        <p:attrNameLst>
                                          <p:attrName>style.visibility</p:attrName>
                                        </p:attrNameLst>
                                      </p:cBhvr>
                                      <p:to>
                                        <p:strVal val="hidden"/>
                                      </p:to>
                                    </p:set>
                                  </p:childTnLst>
                                </p:cTn>
                              </p:par>
                            </p:childTnLst>
                          </p:cTn>
                        </p:par>
                        <p:par>
                          <p:cTn id="94" fill="hold">
                            <p:stCondLst>
                              <p:cond delay="15140"/>
                            </p:stCondLst>
                            <p:childTnLst>
                              <p:par>
                                <p:cTn id="95" presetID="26" presetClass="emph" presetSubtype="0" fill="hold" nodeType="afterEffect">
                                  <p:stCondLst>
                                    <p:cond delay="0"/>
                                  </p:stCondLst>
                                  <p:childTnLst>
                                    <p:animEffect transition="out" filter="fade">
                                      <p:cBhvr>
                                        <p:cTn id="96" dur="500" tmFilter="0, 0; .2, .5; .8, .5; 1, 0"/>
                                        <p:tgtEl>
                                          <p:spTgt spid="96"/>
                                        </p:tgtEl>
                                      </p:cBhvr>
                                    </p:animEffect>
                                    <p:animScale>
                                      <p:cBhvr>
                                        <p:cTn id="97" dur="250" autoRev="1" fill="hold"/>
                                        <p:tgtEl>
                                          <p:spTgt spid="96"/>
                                        </p:tgtEl>
                                      </p:cBhvr>
                                      <p:by x="105000" y="105000"/>
                                    </p:animScale>
                                  </p:childTnLst>
                                </p:cTn>
                              </p:par>
                              <p:par>
                                <p:cTn id="98" presetID="16" presetClass="emph" presetSubtype="0" fill="remove" grpId="0" nodeType="withEffect">
                                  <p:stCondLst>
                                    <p:cond delay="0"/>
                                  </p:stCondLst>
                                  <p:iterate type="lt">
                                    <p:tmPct val="4000"/>
                                  </p:iterate>
                                  <p:childTnLst>
                                    <p:set>
                                      <p:cBhvr override="childStyle">
                                        <p:cTn id="99" dur="500" fill="hold"/>
                                        <p:tgtEl>
                                          <p:spTgt spid="104"/>
                                        </p:tgtEl>
                                        <p:attrNameLst>
                                          <p:attrName>style.color</p:attrName>
                                        </p:attrNameLst>
                                      </p:cBhvr>
                                      <p:to>
                                        <p:clrVal>
                                          <a:srgbClr val="FFC000"/>
                                        </p:clrVal>
                                      </p:to>
                                    </p:set>
                                    <p:set>
                                      <p:cBhvr>
                                        <p:cTn id="100" dur="500" fill="hold"/>
                                        <p:tgtEl>
                                          <p:spTgt spid="104"/>
                                        </p:tgtEl>
                                        <p:attrNameLst>
                                          <p:attrName>fillcolor</p:attrName>
                                        </p:attrNameLst>
                                      </p:cBhvr>
                                      <p:to>
                                        <p:clrVal>
                                          <a:srgbClr val="FFC000"/>
                                        </p:clrVal>
                                      </p:to>
                                    </p:set>
                                    <p:set>
                                      <p:cBhvr>
                                        <p:cTn id="101" dur="500" fill="hold"/>
                                        <p:tgtEl>
                                          <p:spTgt spid="104"/>
                                        </p:tgtEl>
                                        <p:attrNameLst>
                                          <p:attrName>fill.type</p:attrName>
                                        </p:attrNameLst>
                                      </p:cBhvr>
                                      <p:to>
                                        <p:strVal val="solid"/>
                                      </p:to>
                                    </p:set>
                                  </p:childTnLst>
                                </p:cTn>
                              </p:par>
                            </p:childTnLst>
                          </p:cTn>
                        </p:par>
                        <p:par>
                          <p:cTn id="102" fill="hold">
                            <p:stCondLst>
                              <p:cond delay="16000"/>
                            </p:stCondLst>
                            <p:childTnLst>
                              <p:par>
                                <p:cTn id="103" presetID="53" presetClass="entr" presetSubtype="16" fill="hold" nodeType="afterEffect">
                                  <p:stCondLst>
                                    <p:cond delay="600"/>
                                  </p:stCondLst>
                                  <p:childTnLst>
                                    <p:set>
                                      <p:cBhvr>
                                        <p:cTn id="104" dur="1" fill="hold">
                                          <p:stCondLst>
                                            <p:cond delay="0"/>
                                          </p:stCondLst>
                                        </p:cTn>
                                        <p:tgtEl>
                                          <p:spTgt spid="84"/>
                                        </p:tgtEl>
                                        <p:attrNameLst>
                                          <p:attrName>style.visibility</p:attrName>
                                        </p:attrNameLst>
                                      </p:cBhvr>
                                      <p:to>
                                        <p:strVal val="visible"/>
                                      </p:to>
                                    </p:set>
                                    <p:anim calcmode="lin" valueType="num">
                                      <p:cBhvr>
                                        <p:cTn id="105" dur="1200" fill="hold"/>
                                        <p:tgtEl>
                                          <p:spTgt spid="84"/>
                                        </p:tgtEl>
                                        <p:attrNameLst>
                                          <p:attrName>ppt_w</p:attrName>
                                        </p:attrNameLst>
                                      </p:cBhvr>
                                      <p:tavLst>
                                        <p:tav tm="0">
                                          <p:val>
                                            <p:fltVal val="0"/>
                                          </p:val>
                                        </p:tav>
                                        <p:tav tm="100000">
                                          <p:val>
                                            <p:strVal val="#ppt_w"/>
                                          </p:val>
                                        </p:tav>
                                      </p:tavLst>
                                    </p:anim>
                                    <p:anim calcmode="lin" valueType="num">
                                      <p:cBhvr>
                                        <p:cTn id="106" dur="1200" fill="hold"/>
                                        <p:tgtEl>
                                          <p:spTgt spid="84"/>
                                        </p:tgtEl>
                                        <p:attrNameLst>
                                          <p:attrName>ppt_h</p:attrName>
                                        </p:attrNameLst>
                                      </p:cBhvr>
                                      <p:tavLst>
                                        <p:tav tm="0">
                                          <p:val>
                                            <p:fltVal val="0"/>
                                          </p:val>
                                        </p:tav>
                                        <p:tav tm="100000">
                                          <p:val>
                                            <p:strVal val="#ppt_h"/>
                                          </p:val>
                                        </p:tav>
                                      </p:tavLst>
                                    </p:anim>
                                    <p:animEffect transition="in" filter="fade">
                                      <p:cBhvr>
                                        <p:cTn id="107" dur="1200"/>
                                        <p:tgtEl>
                                          <p:spTgt spid="84"/>
                                        </p:tgtEl>
                                      </p:cBhvr>
                                    </p:animEffect>
                                  </p:childTnLst>
                                </p:cTn>
                              </p:par>
                              <p:par>
                                <p:cTn id="108" presetID="42" presetClass="path" presetSubtype="0" accel="50000" decel="50000" fill="hold" nodeType="withEffect">
                                  <p:stCondLst>
                                    <p:cond delay="0"/>
                                  </p:stCondLst>
                                  <p:childTnLst>
                                    <p:animMotion origin="layout" path="M -2.77778E-6 3.7037E-6 L 0.00868 -0.22547 " pathEditMode="relative" rAng="0" ptsTypes="AA">
                                      <p:cBhvr>
                                        <p:cTn id="109" dur="2000" spd="-100000" fill="hold"/>
                                        <p:tgtEl>
                                          <p:spTgt spid="84"/>
                                        </p:tgtEl>
                                        <p:attrNameLst>
                                          <p:attrName>ppt_x</p:attrName>
                                          <p:attrName>ppt_y</p:attrName>
                                        </p:attrNameLst>
                                      </p:cBhvr>
                                      <p:rCtr x="434" y="-11273"/>
                                    </p:animMotion>
                                  </p:childTnLst>
                                </p:cTn>
                              </p:par>
                            </p:childTnLst>
                          </p:cTn>
                        </p:par>
                        <p:par>
                          <p:cTn id="110" fill="hold">
                            <p:stCondLst>
                              <p:cond delay="18000"/>
                            </p:stCondLst>
                            <p:childTnLst>
                              <p:par>
                                <p:cTn id="111" presetID="1" presetClass="entr" presetSubtype="0" fill="hold" nodeType="afterEffect">
                                  <p:stCondLst>
                                    <p:cond delay="0"/>
                                  </p:stCondLst>
                                  <p:childTnLst>
                                    <p:set>
                                      <p:cBhvr>
                                        <p:cTn id="112" dur="1" fill="hold">
                                          <p:stCondLst>
                                            <p:cond delay="0"/>
                                          </p:stCondLst>
                                        </p:cTn>
                                        <p:tgtEl>
                                          <p:spTgt spid="89"/>
                                        </p:tgtEl>
                                        <p:attrNameLst>
                                          <p:attrName>style.visibility</p:attrName>
                                        </p:attrNameLst>
                                      </p:cBhvr>
                                      <p:to>
                                        <p:strVal val="visible"/>
                                      </p:to>
                                    </p:set>
                                  </p:childTnLst>
                                </p:cTn>
                              </p:par>
                            </p:childTnLst>
                          </p:cTn>
                        </p:par>
                        <p:par>
                          <p:cTn id="113" fill="hold">
                            <p:stCondLst>
                              <p:cond delay="18000"/>
                            </p:stCondLst>
                            <p:childTnLst>
                              <p:par>
                                <p:cTn id="114" presetID="42" presetClass="path" presetSubtype="0" accel="50000" decel="50000" fill="hold" nodeType="afterEffect">
                                  <p:stCondLst>
                                    <p:cond delay="0"/>
                                  </p:stCondLst>
                                  <p:childTnLst>
                                    <p:animMotion origin="layout" path="M 1.16727E-6 -3.7037E-6 L 0.34679 -0.23634 " pathEditMode="relative" rAng="0" ptsTypes="AA">
                                      <p:cBhvr>
                                        <p:cTn id="115" dur="2000" fill="hold"/>
                                        <p:tgtEl>
                                          <p:spTgt spid="89"/>
                                        </p:tgtEl>
                                        <p:attrNameLst>
                                          <p:attrName>ppt_x</p:attrName>
                                          <p:attrName>ppt_y</p:attrName>
                                        </p:attrNameLst>
                                      </p:cBhvr>
                                      <p:rCtr x="17340" y="-11829"/>
                                    </p:animMotion>
                                  </p:childTnLst>
                                </p:cTn>
                              </p:par>
                              <p:par>
                                <p:cTn id="116" presetID="53" presetClass="exit" presetSubtype="32" fill="hold" nodeType="withEffect">
                                  <p:stCondLst>
                                    <p:cond delay="1200"/>
                                  </p:stCondLst>
                                  <p:childTnLst>
                                    <p:anim calcmode="lin" valueType="num">
                                      <p:cBhvr>
                                        <p:cTn id="117" dur="1000"/>
                                        <p:tgtEl>
                                          <p:spTgt spid="89"/>
                                        </p:tgtEl>
                                        <p:attrNameLst>
                                          <p:attrName>ppt_w</p:attrName>
                                        </p:attrNameLst>
                                      </p:cBhvr>
                                      <p:tavLst>
                                        <p:tav tm="0">
                                          <p:val>
                                            <p:strVal val="ppt_w"/>
                                          </p:val>
                                        </p:tav>
                                        <p:tav tm="100000">
                                          <p:val>
                                            <p:fltVal val="0"/>
                                          </p:val>
                                        </p:tav>
                                      </p:tavLst>
                                    </p:anim>
                                    <p:anim calcmode="lin" valueType="num">
                                      <p:cBhvr>
                                        <p:cTn id="118" dur="1000"/>
                                        <p:tgtEl>
                                          <p:spTgt spid="89"/>
                                        </p:tgtEl>
                                        <p:attrNameLst>
                                          <p:attrName>ppt_h</p:attrName>
                                        </p:attrNameLst>
                                      </p:cBhvr>
                                      <p:tavLst>
                                        <p:tav tm="0">
                                          <p:val>
                                            <p:strVal val="ppt_h"/>
                                          </p:val>
                                        </p:tav>
                                        <p:tav tm="100000">
                                          <p:val>
                                            <p:fltVal val="0"/>
                                          </p:val>
                                        </p:tav>
                                      </p:tavLst>
                                    </p:anim>
                                    <p:animEffect transition="out" filter="fade">
                                      <p:cBhvr>
                                        <p:cTn id="119" dur="1000"/>
                                        <p:tgtEl>
                                          <p:spTgt spid="89"/>
                                        </p:tgtEl>
                                      </p:cBhvr>
                                    </p:animEffect>
                                    <p:set>
                                      <p:cBhvr>
                                        <p:cTn id="120" dur="1" fill="hold">
                                          <p:stCondLst>
                                            <p:cond delay="999"/>
                                          </p:stCondLst>
                                        </p:cTn>
                                        <p:tgtEl>
                                          <p:spTgt spid="89"/>
                                        </p:tgtEl>
                                        <p:attrNameLst>
                                          <p:attrName>style.visibility</p:attrName>
                                        </p:attrNameLst>
                                      </p:cBhvr>
                                      <p:to>
                                        <p:strVal val="hidden"/>
                                      </p:to>
                                    </p:set>
                                  </p:childTnLst>
                                </p:cTn>
                              </p:par>
                            </p:childTnLst>
                          </p:cTn>
                        </p:par>
                        <p:par>
                          <p:cTn id="121" fill="hold">
                            <p:stCondLst>
                              <p:cond delay="20200"/>
                            </p:stCondLst>
                            <p:childTnLst>
                              <p:par>
                                <p:cTn id="122" presetID="26" presetClass="emph" presetSubtype="0" fill="hold" nodeType="afterEffect">
                                  <p:stCondLst>
                                    <p:cond delay="0"/>
                                  </p:stCondLst>
                                  <p:childTnLst>
                                    <p:animEffect transition="out" filter="fade">
                                      <p:cBhvr>
                                        <p:cTn id="123" dur="500" tmFilter="0, 0; .2, .5; .8, .5; 1, 0"/>
                                        <p:tgtEl>
                                          <p:spTgt spid="97"/>
                                        </p:tgtEl>
                                      </p:cBhvr>
                                    </p:animEffect>
                                    <p:animScale>
                                      <p:cBhvr>
                                        <p:cTn id="124" dur="250" autoRev="1" fill="hold"/>
                                        <p:tgtEl>
                                          <p:spTgt spid="97"/>
                                        </p:tgtEl>
                                      </p:cBhvr>
                                      <p:by x="105000" y="105000"/>
                                    </p:animScale>
                                  </p:childTnLst>
                                </p:cTn>
                              </p:par>
                              <p:par>
                                <p:cTn id="125" presetID="16" presetClass="emph" presetSubtype="0" fill="remove" grpId="0" nodeType="withEffect">
                                  <p:stCondLst>
                                    <p:cond delay="0"/>
                                  </p:stCondLst>
                                  <p:iterate type="lt">
                                    <p:tmPct val="4000"/>
                                  </p:iterate>
                                  <p:childTnLst>
                                    <p:set>
                                      <p:cBhvr override="childStyle">
                                        <p:cTn id="126" dur="500" fill="hold"/>
                                        <p:tgtEl>
                                          <p:spTgt spid="105"/>
                                        </p:tgtEl>
                                        <p:attrNameLst>
                                          <p:attrName>style.color</p:attrName>
                                        </p:attrNameLst>
                                      </p:cBhvr>
                                      <p:to>
                                        <p:clrVal>
                                          <a:srgbClr val="FFC000"/>
                                        </p:clrVal>
                                      </p:to>
                                    </p:set>
                                    <p:set>
                                      <p:cBhvr>
                                        <p:cTn id="127" dur="500" fill="hold"/>
                                        <p:tgtEl>
                                          <p:spTgt spid="105"/>
                                        </p:tgtEl>
                                        <p:attrNameLst>
                                          <p:attrName>fillcolor</p:attrName>
                                        </p:attrNameLst>
                                      </p:cBhvr>
                                      <p:to>
                                        <p:clrVal>
                                          <a:srgbClr val="FFC000"/>
                                        </p:clrVal>
                                      </p:to>
                                    </p:set>
                                    <p:set>
                                      <p:cBhvr>
                                        <p:cTn id="128" dur="500" fill="hold"/>
                                        <p:tgtEl>
                                          <p:spTgt spid="105"/>
                                        </p:tgtEl>
                                        <p:attrNameLst>
                                          <p:attrName>fill.type</p:attrName>
                                        </p:attrNameLst>
                                      </p:cBhvr>
                                      <p:to>
                                        <p:strVal val="solid"/>
                                      </p:to>
                                    </p:set>
                                  </p:childTnLst>
                                </p:cTn>
                              </p:par>
                            </p:childTnLst>
                          </p:cTn>
                        </p:par>
                        <p:par>
                          <p:cTn id="129" fill="hold">
                            <p:stCondLst>
                              <p:cond delay="20880"/>
                            </p:stCondLst>
                            <p:childTnLst>
                              <p:par>
                                <p:cTn id="130" presetID="53" presetClass="entr" presetSubtype="16" fill="hold" nodeType="afterEffect">
                                  <p:stCondLst>
                                    <p:cond delay="800"/>
                                  </p:stCondLst>
                                  <p:childTnLst>
                                    <p:set>
                                      <p:cBhvr>
                                        <p:cTn id="131" dur="1" fill="hold">
                                          <p:stCondLst>
                                            <p:cond delay="0"/>
                                          </p:stCondLst>
                                        </p:cTn>
                                        <p:tgtEl>
                                          <p:spTgt spid="85"/>
                                        </p:tgtEl>
                                        <p:attrNameLst>
                                          <p:attrName>style.visibility</p:attrName>
                                        </p:attrNameLst>
                                      </p:cBhvr>
                                      <p:to>
                                        <p:strVal val="visible"/>
                                      </p:to>
                                    </p:set>
                                    <p:anim calcmode="lin" valueType="num">
                                      <p:cBhvr>
                                        <p:cTn id="132" dur="1000" fill="hold"/>
                                        <p:tgtEl>
                                          <p:spTgt spid="85"/>
                                        </p:tgtEl>
                                        <p:attrNameLst>
                                          <p:attrName>ppt_w</p:attrName>
                                        </p:attrNameLst>
                                      </p:cBhvr>
                                      <p:tavLst>
                                        <p:tav tm="0">
                                          <p:val>
                                            <p:fltVal val="0"/>
                                          </p:val>
                                        </p:tav>
                                        <p:tav tm="100000">
                                          <p:val>
                                            <p:strVal val="#ppt_w"/>
                                          </p:val>
                                        </p:tav>
                                      </p:tavLst>
                                    </p:anim>
                                    <p:anim calcmode="lin" valueType="num">
                                      <p:cBhvr>
                                        <p:cTn id="133" dur="1000" fill="hold"/>
                                        <p:tgtEl>
                                          <p:spTgt spid="85"/>
                                        </p:tgtEl>
                                        <p:attrNameLst>
                                          <p:attrName>ppt_h</p:attrName>
                                        </p:attrNameLst>
                                      </p:cBhvr>
                                      <p:tavLst>
                                        <p:tav tm="0">
                                          <p:val>
                                            <p:fltVal val="0"/>
                                          </p:val>
                                        </p:tav>
                                        <p:tav tm="100000">
                                          <p:val>
                                            <p:strVal val="#ppt_h"/>
                                          </p:val>
                                        </p:tav>
                                      </p:tavLst>
                                    </p:anim>
                                    <p:animEffect transition="in" filter="fade">
                                      <p:cBhvr>
                                        <p:cTn id="134" dur="1000"/>
                                        <p:tgtEl>
                                          <p:spTgt spid="85"/>
                                        </p:tgtEl>
                                      </p:cBhvr>
                                    </p:animEffect>
                                  </p:childTnLst>
                                </p:cTn>
                              </p:par>
                              <p:par>
                                <p:cTn id="135" presetID="42" presetClass="path" presetSubtype="0" accel="50000" decel="50000" fill="hold" nodeType="withEffect">
                                  <p:stCondLst>
                                    <p:cond delay="0"/>
                                  </p:stCondLst>
                                  <p:childTnLst>
                                    <p:animMotion origin="layout" path="M 1.11022E-16 4.44444E-6 L -0.00191 -0.22223 " pathEditMode="relative" rAng="0" ptsTypes="AA">
                                      <p:cBhvr>
                                        <p:cTn id="136" dur="2000" spd="-100000" fill="hold"/>
                                        <p:tgtEl>
                                          <p:spTgt spid="85"/>
                                        </p:tgtEl>
                                        <p:attrNameLst>
                                          <p:attrName>ppt_x</p:attrName>
                                          <p:attrName>ppt_y</p:attrName>
                                        </p:attrNameLst>
                                      </p:cBhvr>
                                      <p:rCtr x="-104" y="-11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2" grpId="0"/>
      <p:bldP spid="103" grpId="0"/>
      <p:bldP spid="104" grpId="0"/>
      <p:bldP spid="1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bwMode="auto">
          <a:xfrm>
            <a:off x="814234" y="1257326"/>
            <a:ext cx="10631607" cy="5252660"/>
          </a:xfrm>
          <a:prstGeom prst="roundRect">
            <a:avLst>
              <a:gd name="adj" fmla="val 3346"/>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3613" name="Rectangle 9"/>
          <p:cNvSpPr>
            <a:spLocks noChangeArrowheads="1"/>
          </p:cNvSpPr>
          <p:nvPr/>
        </p:nvSpPr>
        <p:spPr bwMode="auto">
          <a:xfrm>
            <a:off x="3614906" y="1707348"/>
            <a:ext cx="6803298" cy="458787"/>
          </a:xfrm>
          <a:prstGeom prst="rect">
            <a:avLst/>
          </a:prstGeom>
          <a:solidFill>
            <a:schemeClr val="tx1">
              <a:lumMod val="95000"/>
              <a:alpha val="5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23614" name="Rectangle 9"/>
          <p:cNvSpPr>
            <a:spLocks noChangeArrowheads="1"/>
          </p:cNvSpPr>
          <p:nvPr/>
        </p:nvSpPr>
        <p:spPr bwMode="auto">
          <a:xfrm>
            <a:off x="3614906" y="2194464"/>
            <a:ext cx="6803298" cy="458786"/>
          </a:xfrm>
          <a:prstGeom prst="rect">
            <a:avLst/>
          </a:prstGeom>
          <a:solidFill>
            <a:schemeClr val="bg2">
              <a:lumMod val="40000"/>
              <a:lumOff val="6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23615" name="Rectangle 9"/>
          <p:cNvSpPr>
            <a:spLocks noChangeArrowheads="1"/>
          </p:cNvSpPr>
          <p:nvPr/>
        </p:nvSpPr>
        <p:spPr bwMode="auto">
          <a:xfrm>
            <a:off x="3614906" y="2683929"/>
            <a:ext cx="6803298" cy="458786"/>
          </a:xfrm>
          <a:prstGeom prst="rect">
            <a:avLst/>
          </a:prstGeom>
          <a:solidFill>
            <a:schemeClr val="tx1">
              <a:lumMod val="95000"/>
              <a:alpha val="5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23616" name="Rectangle 9"/>
          <p:cNvSpPr>
            <a:spLocks noChangeArrowheads="1"/>
          </p:cNvSpPr>
          <p:nvPr/>
        </p:nvSpPr>
        <p:spPr bwMode="auto">
          <a:xfrm>
            <a:off x="3614906" y="3173394"/>
            <a:ext cx="6803298" cy="458786"/>
          </a:xfrm>
          <a:prstGeom prst="rect">
            <a:avLst/>
          </a:prstGeom>
          <a:solidFill>
            <a:schemeClr val="bg2">
              <a:lumMod val="40000"/>
              <a:lumOff val="6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23617" name="Rectangle 9"/>
          <p:cNvSpPr>
            <a:spLocks noChangeArrowheads="1"/>
          </p:cNvSpPr>
          <p:nvPr/>
        </p:nvSpPr>
        <p:spPr bwMode="auto">
          <a:xfrm>
            <a:off x="3614906" y="3662859"/>
            <a:ext cx="6803298" cy="458787"/>
          </a:xfrm>
          <a:prstGeom prst="rect">
            <a:avLst/>
          </a:prstGeom>
          <a:solidFill>
            <a:schemeClr val="tx1">
              <a:lumMod val="95000"/>
              <a:alpha val="5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23618" name="Rectangle 9"/>
          <p:cNvSpPr>
            <a:spLocks noChangeArrowheads="1"/>
          </p:cNvSpPr>
          <p:nvPr/>
        </p:nvSpPr>
        <p:spPr bwMode="auto">
          <a:xfrm>
            <a:off x="3614906" y="4152325"/>
            <a:ext cx="6803298" cy="458787"/>
          </a:xfrm>
          <a:prstGeom prst="rect">
            <a:avLst/>
          </a:prstGeom>
          <a:solidFill>
            <a:schemeClr val="bg2">
              <a:lumMod val="40000"/>
              <a:lumOff val="6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23619" name="Rectangle 9"/>
          <p:cNvSpPr>
            <a:spLocks noChangeArrowheads="1"/>
          </p:cNvSpPr>
          <p:nvPr/>
        </p:nvSpPr>
        <p:spPr bwMode="auto">
          <a:xfrm>
            <a:off x="3614906" y="4632266"/>
            <a:ext cx="6803298" cy="458787"/>
          </a:xfrm>
          <a:prstGeom prst="rect">
            <a:avLst/>
          </a:prstGeom>
          <a:solidFill>
            <a:schemeClr val="tx1">
              <a:lumMod val="95000"/>
              <a:alpha val="5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23620" name="Rectangle 9"/>
          <p:cNvSpPr>
            <a:spLocks noChangeArrowheads="1"/>
          </p:cNvSpPr>
          <p:nvPr/>
        </p:nvSpPr>
        <p:spPr bwMode="auto">
          <a:xfrm>
            <a:off x="3622315" y="5121732"/>
            <a:ext cx="6805414" cy="458787"/>
          </a:xfrm>
          <a:prstGeom prst="rect">
            <a:avLst/>
          </a:prstGeom>
          <a:solidFill>
            <a:schemeClr val="bg2">
              <a:lumMod val="40000"/>
              <a:lumOff val="6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23621" name="Rectangle 9"/>
          <p:cNvSpPr>
            <a:spLocks noChangeArrowheads="1"/>
          </p:cNvSpPr>
          <p:nvPr/>
        </p:nvSpPr>
        <p:spPr bwMode="auto">
          <a:xfrm>
            <a:off x="3622315" y="5611196"/>
            <a:ext cx="6805414" cy="458787"/>
          </a:xfrm>
          <a:prstGeom prst="rect">
            <a:avLst/>
          </a:prstGeom>
          <a:solidFill>
            <a:schemeClr val="tx1">
              <a:lumMod val="95000"/>
              <a:alpha val="5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1600"/>
          </a:p>
        </p:txBody>
      </p:sp>
      <p:sp>
        <p:nvSpPr>
          <p:cNvPr id="60" name="Rounded Rectangle 59"/>
          <p:cNvSpPr/>
          <p:nvPr/>
        </p:nvSpPr>
        <p:spPr bwMode="auto">
          <a:xfrm>
            <a:off x="3597959" y="1707347"/>
            <a:ext cx="7497504" cy="4371405"/>
          </a:xfrm>
          <a:prstGeom prst="roundRect">
            <a:avLst>
              <a:gd name="adj" fmla="val 3346"/>
            </a:avLst>
          </a:prstGeom>
          <a:solidFill>
            <a:schemeClr val="accent4">
              <a:lumMod val="60000"/>
              <a:lumOff val="40000"/>
              <a:alpha val="70000"/>
            </a:schemeClr>
          </a:soli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3622" name="Rectangle 42"/>
          <p:cNvSpPr>
            <a:spLocks noChangeArrowheads="1"/>
          </p:cNvSpPr>
          <p:nvPr/>
        </p:nvSpPr>
        <p:spPr bwMode="auto">
          <a:xfrm>
            <a:off x="1255424" y="1707347"/>
            <a:ext cx="2342536" cy="466344"/>
          </a:xfrm>
          <a:prstGeom prst="rect">
            <a:avLst/>
          </a:prstGeom>
          <a:solidFill>
            <a:schemeClr val="accent6">
              <a:lumMod val="60000"/>
              <a:lumOff val="4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dirty="0">
                <a:solidFill>
                  <a:schemeClr val="tx1"/>
                </a:solidFill>
              </a:rPr>
              <a:t>Event </a:t>
            </a:r>
            <a:r>
              <a:rPr lang="en-GB" sz="1600" dirty="0" err="1">
                <a:solidFill>
                  <a:schemeClr val="tx1"/>
                </a:solidFill>
              </a:rPr>
              <a:t>Mgmt</a:t>
            </a:r>
            <a:endParaRPr lang="en-US" sz="1600" dirty="0">
              <a:solidFill>
                <a:schemeClr val="tx1"/>
              </a:solidFill>
            </a:endParaRPr>
          </a:p>
        </p:txBody>
      </p:sp>
      <p:sp>
        <p:nvSpPr>
          <p:cNvPr id="23623" name="Rectangle 42"/>
          <p:cNvSpPr>
            <a:spLocks noChangeArrowheads="1"/>
          </p:cNvSpPr>
          <p:nvPr/>
        </p:nvSpPr>
        <p:spPr bwMode="auto">
          <a:xfrm>
            <a:off x="1255424" y="2194662"/>
            <a:ext cx="2342536" cy="457199"/>
          </a:xfrm>
          <a:prstGeom prst="rect">
            <a:avLst/>
          </a:prstGeom>
          <a:solidFill>
            <a:schemeClr val="tx1">
              <a:lumMod val="85000"/>
              <a:alpha val="4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dirty="0">
                <a:solidFill>
                  <a:schemeClr val="tx1"/>
                </a:solidFill>
              </a:rPr>
              <a:t>Service Desk</a:t>
            </a:r>
            <a:endParaRPr lang="en-US" sz="1600" dirty="0">
              <a:solidFill>
                <a:schemeClr val="tx1"/>
              </a:solidFill>
            </a:endParaRPr>
          </a:p>
        </p:txBody>
      </p:sp>
      <p:sp>
        <p:nvSpPr>
          <p:cNvPr id="23624" name="Rectangle 42"/>
          <p:cNvSpPr>
            <a:spLocks noChangeArrowheads="1"/>
          </p:cNvSpPr>
          <p:nvPr/>
        </p:nvSpPr>
        <p:spPr bwMode="auto">
          <a:xfrm>
            <a:off x="1255424" y="2684326"/>
            <a:ext cx="2342536" cy="457199"/>
          </a:xfrm>
          <a:prstGeom prst="rect">
            <a:avLst/>
          </a:prstGeom>
          <a:solidFill>
            <a:schemeClr val="accent6">
              <a:lumMod val="60000"/>
              <a:lumOff val="4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a:solidFill>
                  <a:schemeClr val="tx1"/>
                </a:solidFill>
              </a:rPr>
              <a:t>Asset/CMDB</a:t>
            </a:r>
            <a:endParaRPr lang="en-US" sz="1600">
              <a:solidFill>
                <a:schemeClr val="tx1"/>
              </a:solidFill>
            </a:endParaRPr>
          </a:p>
        </p:txBody>
      </p:sp>
      <p:sp>
        <p:nvSpPr>
          <p:cNvPr id="23625" name="Rectangle 42"/>
          <p:cNvSpPr>
            <a:spLocks noChangeArrowheads="1"/>
          </p:cNvSpPr>
          <p:nvPr/>
        </p:nvSpPr>
        <p:spPr bwMode="auto">
          <a:xfrm>
            <a:off x="1255424" y="3173989"/>
            <a:ext cx="2342536" cy="466344"/>
          </a:xfrm>
          <a:prstGeom prst="rect">
            <a:avLst/>
          </a:prstGeom>
          <a:solidFill>
            <a:schemeClr val="tx1">
              <a:lumMod val="85000"/>
              <a:alpha val="4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a:solidFill>
                  <a:schemeClr val="tx1"/>
                </a:solidFill>
              </a:rPr>
              <a:t>Configuration</a:t>
            </a:r>
            <a:endParaRPr lang="en-US" sz="1600">
              <a:solidFill>
                <a:schemeClr val="tx1"/>
              </a:solidFill>
            </a:endParaRPr>
          </a:p>
        </p:txBody>
      </p:sp>
      <p:sp>
        <p:nvSpPr>
          <p:cNvPr id="23626" name="Rectangle 42"/>
          <p:cNvSpPr>
            <a:spLocks noChangeArrowheads="1"/>
          </p:cNvSpPr>
          <p:nvPr/>
        </p:nvSpPr>
        <p:spPr bwMode="auto">
          <a:xfrm>
            <a:off x="1255424" y="3663654"/>
            <a:ext cx="2342536" cy="457199"/>
          </a:xfrm>
          <a:prstGeom prst="rect">
            <a:avLst/>
          </a:prstGeom>
          <a:solidFill>
            <a:schemeClr val="accent6">
              <a:lumMod val="60000"/>
              <a:lumOff val="4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a:solidFill>
                  <a:schemeClr val="tx1"/>
                </a:solidFill>
              </a:rPr>
              <a:t>Virtual</a:t>
            </a:r>
            <a:endParaRPr lang="en-US" sz="1600">
              <a:solidFill>
                <a:schemeClr val="tx1"/>
              </a:solidFill>
            </a:endParaRPr>
          </a:p>
        </p:txBody>
      </p:sp>
      <p:sp>
        <p:nvSpPr>
          <p:cNvPr id="23627" name="Rectangle 42"/>
          <p:cNvSpPr>
            <a:spLocks noChangeArrowheads="1"/>
          </p:cNvSpPr>
          <p:nvPr/>
        </p:nvSpPr>
        <p:spPr bwMode="auto">
          <a:xfrm>
            <a:off x="1255424" y="4153318"/>
            <a:ext cx="2342536" cy="457199"/>
          </a:xfrm>
          <a:prstGeom prst="rect">
            <a:avLst/>
          </a:prstGeom>
          <a:solidFill>
            <a:schemeClr val="tx1">
              <a:lumMod val="85000"/>
              <a:alpha val="4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a:solidFill>
                  <a:schemeClr val="tx1"/>
                </a:solidFill>
              </a:rPr>
              <a:t>Security</a:t>
            </a:r>
            <a:endParaRPr lang="en-US" sz="1600">
              <a:solidFill>
                <a:schemeClr val="tx1"/>
              </a:solidFill>
            </a:endParaRPr>
          </a:p>
        </p:txBody>
      </p:sp>
      <p:sp>
        <p:nvSpPr>
          <p:cNvPr id="23628" name="Rectangle 42"/>
          <p:cNvSpPr>
            <a:spLocks noChangeArrowheads="1"/>
          </p:cNvSpPr>
          <p:nvPr/>
        </p:nvSpPr>
        <p:spPr bwMode="auto">
          <a:xfrm>
            <a:off x="1255424" y="4633457"/>
            <a:ext cx="2342536" cy="457199"/>
          </a:xfrm>
          <a:prstGeom prst="rect">
            <a:avLst/>
          </a:prstGeom>
          <a:solidFill>
            <a:schemeClr val="accent6">
              <a:lumMod val="60000"/>
              <a:lumOff val="4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a:solidFill>
                  <a:schemeClr val="tx1"/>
                </a:solidFill>
              </a:rPr>
              <a:t>Storage</a:t>
            </a:r>
            <a:endParaRPr lang="en-US" sz="1600">
              <a:solidFill>
                <a:schemeClr val="tx1"/>
              </a:solidFill>
            </a:endParaRPr>
          </a:p>
        </p:txBody>
      </p:sp>
      <p:sp>
        <p:nvSpPr>
          <p:cNvPr id="23629" name="Rectangle 42"/>
          <p:cNvSpPr>
            <a:spLocks noChangeArrowheads="1"/>
          </p:cNvSpPr>
          <p:nvPr/>
        </p:nvSpPr>
        <p:spPr bwMode="auto">
          <a:xfrm>
            <a:off x="1255424" y="5123121"/>
            <a:ext cx="2342536" cy="457199"/>
          </a:xfrm>
          <a:prstGeom prst="rect">
            <a:avLst/>
          </a:prstGeom>
          <a:solidFill>
            <a:schemeClr val="tx1">
              <a:lumMod val="85000"/>
              <a:alpha val="4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a:solidFill>
                  <a:schemeClr val="tx1"/>
                </a:solidFill>
              </a:rPr>
              <a:t>Server</a:t>
            </a:r>
            <a:endParaRPr lang="en-US" sz="1600">
              <a:solidFill>
                <a:schemeClr val="tx1"/>
              </a:solidFill>
            </a:endParaRPr>
          </a:p>
        </p:txBody>
      </p:sp>
      <p:sp>
        <p:nvSpPr>
          <p:cNvPr id="23630" name="Rectangle 42"/>
          <p:cNvSpPr>
            <a:spLocks noChangeArrowheads="1"/>
          </p:cNvSpPr>
          <p:nvPr/>
        </p:nvSpPr>
        <p:spPr bwMode="auto">
          <a:xfrm>
            <a:off x="1255424" y="5612784"/>
            <a:ext cx="2342534" cy="457199"/>
          </a:xfrm>
          <a:prstGeom prst="rect">
            <a:avLst/>
          </a:prstGeom>
          <a:solidFill>
            <a:schemeClr val="accent6">
              <a:lumMod val="60000"/>
              <a:lumOff val="40000"/>
              <a:alpha val="5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indent="285750" defTabSz="914099" fontAlgn="base">
              <a:spcBef>
                <a:spcPct val="0"/>
              </a:spcBef>
              <a:spcAft>
                <a:spcPct val="0"/>
              </a:spcAft>
            </a:pPr>
            <a:r>
              <a:rPr lang="en-GB" sz="1600">
                <a:solidFill>
                  <a:schemeClr val="tx1"/>
                </a:solidFill>
              </a:rPr>
              <a:t>Network</a:t>
            </a:r>
            <a:endParaRPr lang="en-US" sz="1600">
              <a:solidFill>
                <a:schemeClr val="tx1"/>
              </a:solidFill>
            </a:endParaRPr>
          </a:p>
        </p:txBody>
      </p:sp>
      <p:sp>
        <p:nvSpPr>
          <p:cNvPr id="12" name="Title 11"/>
          <p:cNvSpPr>
            <a:spLocks noGrp="1"/>
          </p:cNvSpPr>
          <p:nvPr>
            <p:ph type="title"/>
          </p:nvPr>
        </p:nvSpPr>
        <p:spPr/>
        <p:txBody>
          <a:bodyPr/>
          <a:lstStyle/>
          <a:p>
            <a:r>
              <a:rPr lang="en-CA" dirty="0" smtClean="0"/>
              <a:t>Automating </a:t>
            </a:r>
            <a:r>
              <a:rPr lang="en-CA" i="1" dirty="0" smtClean="0"/>
              <a:t>Across</a:t>
            </a:r>
            <a:r>
              <a:rPr lang="en-CA" dirty="0" smtClean="0"/>
              <a:t> Datacenter IT Silos</a:t>
            </a:r>
            <a:endParaRPr lang="en-CA" dirty="0"/>
          </a:p>
        </p:txBody>
      </p:sp>
      <p:pic>
        <p:nvPicPr>
          <p:cNvPr id="97" name="Picture 6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4218" y="2165623"/>
            <a:ext cx="438346" cy="4853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81586" y="2673897"/>
            <a:ext cx="494188" cy="46381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9" name="Picture 4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915585" y="3708963"/>
            <a:ext cx="492830" cy="4229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0" name="Picture 8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355465" y="3242376"/>
            <a:ext cx="495789" cy="3738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1"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862696" y="4685770"/>
            <a:ext cx="394864" cy="4391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 name="Picture 8"/>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862696" y="5663184"/>
            <a:ext cx="363212" cy="41556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4" name="Picture 83"/>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279915" y="4670886"/>
            <a:ext cx="476387" cy="46315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5" name="Picture 25"/>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991604" y="5146474"/>
            <a:ext cx="325039" cy="45719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6" name="Picture 50"/>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013221" y="3217151"/>
            <a:ext cx="420625" cy="38342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8" name="Picture 4"/>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7933709" y="2712249"/>
            <a:ext cx="452968" cy="3834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9" name="Picture 2"/>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9332076" y="2202109"/>
            <a:ext cx="399987" cy="38682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03782" y="1760560"/>
            <a:ext cx="797719" cy="369332"/>
          </a:xfrm>
          <a:prstGeom prst="rect">
            <a:avLst/>
          </a:prstGeom>
          <a:noFill/>
        </p:spPr>
        <p:txBody>
          <a:bodyPr wrap="none" lIns="0" tIns="0" rIns="0" bIns="0" rtlCol="0">
            <a:spAutoFit/>
          </a:bodyPr>
          <a:lstStyle/>
          <a:p>
            <a:r>
              <a:rPr lang="en-US" sz="1200" b="1" dirty="0" smtClean="0">
                <a:solidFill>
                  <a:schemeClr val="bg1"/>
                </a:solidFill>
              </a:rPr>
              <a:t>Monitor </a:t>
            </a:r>
          </a:p>
          <a:p>
            <a:r>
              <a:rPr lang="en-US" sz="1200" b="1" dirty="0" smtClean="0">
                <a:solidFill>
                  <a:schemeClr val="bg1"/>
                </a:solidFill>
              </a:rPr>
              <a:t>for request</a:t>
            </a:r>
          </a:p>
        </p:txBody>
      </p:sp>
      <p:sp>
        <p:nvSpPr>
          <p:cNvPr id="122" name="TextBox 121"/>
          <p:cNvSpPr txBox="1"/>
          <p:nvPr/>
        </p:nvSpPr>
        <p:spPr>
          <a:xfrm>
            <a:off x="4684017" y="2239368"/>
            <a:ext cx="564257" cy="369332"/>
          </a:xfrm>
          <a:prstGeom prst="rect">
            <a:avLst/>
          </a:prstGeom>
          <a:noFill/>
        </p:spPr>
        <p:txBody>
          <a:bodyPr wrap="none" lIns="0" tIns="0" rIns="0" bIns="0" rtlCol="0">
            <a:spAutoFit/>
          </a:bodyPr>
          <a:lstStyle/>
          <a:p>
            <a:r>
              <a:rPr lang="en-US" sz="1200" b="1" dirty="0" smtClean="0">
                <a:solidFill>
                  <a:schemeClr val="bg1"/>
                </a:solidFill>
              </a:rPr>
              <a:t>Initiate</a:t>
            </a:r>
          </a:p>
          <a:p>
            <a:r>
              <a:rPr lang="en-US" sz="1200" b="1" dirty="0" smtClean="0">
                <a:solidFill>
                  <a:schemeClr val="bg1"/>
                </a:solidFill>
              </a:rPr>
              <a:t>Change</a:t>
            </a:r>
          </a:p>
        </p:txBody>
      </p:sp>
      <p:sp>
        <p:nvSpPr>
          <p:cNvPr id="125" name="TextBox 124"/>
          <p:cNvSpPr txBox="1"/>
          <p:nvPr/>
        </p:nvSpPr>
        <p:spPr>
          <a:xfrm>
            <a:off x="5336219" y="2715654"/>
            <a:ext cx="891270" cy="369332"/>
          </a:xfrm>
          <a:prstGeom prst="rect">
            <a:avLst/>
          </a:prstGeom>
          <a:noFill/>
        </p:spPr>
        <p:txBody>
          <a:bodyPr wrap="none" lIns="0" tIns="0" rIns="0" bIns="0" rtlCol="0">
            <a:spAutoFit/>
          </a:bodyPr>
          <a:lstStyle/>
          <a:p>
            <a:r>
              <a:rPr lang="en-US" sz="1200" b="1" dirty="0" smtClean="0">
                <a:solidFill>
                  <a:schemeClr val="bg1"/>
                </a:solidFill>
              </a:rPr>
              <a:t>Create</a:t>
            </a:r>
          </a:p>
          <a:p>
            <a:r>
              <a:rPr lang="en-US" sz="1200" b="1" dirty="0" smtClean="0">
                <a:solidFill>
                  <a:schemeClr val="bg1"/>
                </a:solidFill>
              </a:rPr>
              <a:t>Deployment</a:t>
            </a:r>
          </a:p>
        </p:txBody>
      </p:sp>
      <p:sp>
        <p:nvSpPr>
          <p:cNvPr id="126" name="TextBox 125"/>
          <p:cNvSpPr txBox="1"/>
          <p:nvPr/>
        </p:nvSpPr>
        <p:spPr>
          <a:xfrm>
            <a:off x="5935943" y="3227988"/>
            <a:ext cx="428002" cy="369332"/>
          </a:xfrm>
          <a:prstGeom prst="rect">
            <a:avLst/>
          </a:prstGeom>
          <a:noFill/>
        </p:spPr>
        <p:txBody>
          <a:bodyPr wrap="none" lIns="0" tIns="0" rIns="0" bIns="0" rtlCol="0">
            <a:spAutoFit/>
          </a:bodyPr>
          <a:lstStyle/>
          <a:p>
            <a:r>
              <a:rPr lang="en-US" sz="1200" b="1" dirty="0" smtClean="0">
                <a:solidFill>
                  <a:schemeClr val="bg1"/>
                </a:solidFill>
              </a:rPr>
              <a:t>Clone</a:t>
            </a:r>
          </a:p>
          <a:p>
            <a:r>
              <a:rPr lang="en-US" sz="1200" b="1" dirty="0" smtClean="0">
                <a:solidFill>
                  <a:schemeClr val="bg1"/>
                </a:solidFill>
              </a:rPr>
              <a:t>VM</a:t>
            </a:r>
          </a:p>
        </p:txBody>
      </p:sp>
      <p:sp>
        <p:nvSpPr>
          <p:cNvPr id="138" name="TextBox 137"/>
          <p:cNvSpPr txBox="1"/>
          <p:nvPr/>
        </p:nvSpPr>
        <p:spPr>
          <a:xfrm>
            <a:off x="4832699" y="4691416"/>
            <a:ext cx="476092" cy="369332"/>
          </a:xfrm>
          <a:prstGeom prst="rect">
            <a:avLst/>
          </a:prstGeom>
          <a:noFill/>
        </p:spPr>
        <p:txBody>
          <a:bodyPr wrap="none" lIns="0" tIns="0" rIns="0" bIns="0" rtlCol="0">
            <a:spAutoFit/>
          </a:bodyPr>
          <a:lstStyle/>
          <a:p>
            <a:r>
              <a:rPr lang="en-US" sz="1200" b="1" dirty="0" smtClean="0">
                <a:solidFill>
                  <a:schemeClr val="bg1"/>
                </a:solidFill>
              </a:rPr>
              <a:t>Create</a:t>
            </a:r>
          </a:p>
          <a:p>
            <a:r>
              <a:rPr lang="en-US" sz="1200" b="1" dirty="0" smtClean="0">
                <a:solidFill>
                  <a:schemeClr val="bg1"/>
                </a:solidFill>
              </a:rPr>
              <a:t>Disk</a:t>
            </a:r>
          </a:p>
        </p:txBody>
      </p:sp>
      <p:sp>
        <p:nvSpPr>
          <p:cNvPr id="141" name="TextBox 140"/>
          <p:cNvSpPr txBox="1"/>
          <p:nvPr/>
        </p:nvSpPr>
        <p:spPr>
          <a:xfrm>
            <a:off x="5468443" y="5180469"/>
            <a:ext cx="476092" cy="369332"/>
          </a:xfrm>
          <a:prstGeom prst="rect">
            <a:avLst/>
          </a:prstGeom>
          <a:noFill/>
        </p:spPr>
        <p:txBody>
          <a:bodyPr wrap="none" lIns="0" tIns="0" rIns="0" bIns="0" rtlCol="0">
            <a:spAutoFit/>
          </a:bodyPr>
          <a:lstStyle/>
          <a:p>
            <a:r>
              <a:rPr lang="en-US" sz="1200" b="1" dirty="0" smtClean="0">
                <a:solidFill>
                  <a:schemeClr val="bg1"/>
                </a:solidFill>
              </a:rPr>
              <a:t>Create</a:t>
            </a:r>
          </a:p>
          <a:p>
            <a:r>
              <a:rPr lang="en-US" sz="1200" b="1" dirty="0" smtClean="0">
                <a:solidFill>
                  <a:schemeClr val="bg1"/>
                </a:solidFill>
              </a:rPr>
              <a:t>Server</a:t>
            </a:r>
          </a:p>
        </p:txBody>
      </p:sp>
      <p:sp>
        <p:nvSpPr>
          <p:cNvPr id="152" name="TextBox 151"/>
          <p:cNvSpPr txBox="1"/>
          <p:nvPr/>
        </p:nvSpPr>
        <p:spPr>
          <a:xfrm>
            <a:off x="7300263" y="5655874"/>
            <a:ext cx="629981" cy="369332"/>
          </a:xfrm>
          <a:prstGeom prst="rect">
            <a:avLst/>
          </a:prstGeom>
          <a:noFill/>
        </p:spPr>
        <p:txBody>
          <a:bodyPr wrap="none" lIns="0" tIns="0" rIns="0" bIns="0" rtlCol="0">
            <a:spAutoFit/>
          </a:bodyPr>
          <a:lstStyle/>
          <a:p>
            <a:r>
              <a:rPr lang="en-US" sz="1200" b="1" dirty="0" smtClean="0">
                <a:solidFill>
                  <a:schemeClr val="bg1"/>
                </a:solidFill>
              </a:rPr>
              <a:t>Join</a:t>
            </a:r>
          </a:p>
          <a:p>
            <a:r>
              <a:rPr lang="en-US" sz="1200" b="1" dirty="0" smtClean="0">
                <a:solidFill>
                  <a:schemeClr val="bg1"/>
                </a:solidFill>
              </a:rPr>
              <a:t>Network</a:t>
            </a:r>
          </a:p>
        </p:txBody>
      </p:sp>
      <p:sp>
        <p:nvSpPr>
          <p:cNvPr id="153" name="TextBox 152"/>
          <p:cNvSpPr txBox="1"/>
          <p:nvPr/>
        </p:nvSpPr>
        <p:spPr>
          <a:xfrm>
            <a:off x="7300263" y="4680253"/>
            <a:ext cx="798295" cy="369332"/>
          </a:xfrm>
          <a:prstGeom prst="rect">
            <a:avLst/>
          </a:prstGeom>
          <a:noFill/>
        </p:spPr>
        <p:txBody>
          <a:bodyPr wrap="none" lIns="0" tIns="0" rIns="0" bIns="0" rtlCol="0">
            <a:spAutoFit/>
          </a:bodyPr>
          <a:lstStyle/>
          <a:p>
            <a:r>
              <a:rPr lang="en-US" sz="1200" b="1" dirty="0" smtClean="0">
                <a:solidFill>
                  <a:schemeClr val="bg1"/>
                </a:solidFill>
              </a:rPr>
              <a:t>Connect</a:t>
            </a:r>
          </a:p>
          <a:p>
            <a:r>
              <a:rPr lang="en-US" sz="1200" b="1" dirty="0" smtClean="0">
                <a:solidFill>
                  <a:schemeClr val="bg1"/>
                </a:solidFill>
              </a:rPr>
              <a:t>Disk to VM</a:t>
            </a:r>
          </a:p>
        </p:txBody>
      </p:sp>
      <p:sp>
        <p:nvSpPr>
          <p:cNvPr id="154" name="TextBox 153"/>
          <p:cNvSpPr txBox="1"/>
          <p:nvPr/>
        </p:nvSpPr>
        <p:spPr>
          <a:xfrm>
            <a:off x="8486066" y="3214048"/>
            <a:ext cx="1223877" cy="553998"/>
          </a:xfrm>
          <a:prstGeom prst="rect">
            <a:avLst/>
          </a:prstGeom>
          <a:noFill/>
        </p:spPr>
        <p:txBody>
          <a:bodyPr wrap="square" lIns="0" tIns="0" rIns="0" bIns="0" rtlCol="0">
            <a:spAutoFit/>
          </a:bodyPr>
          <a:lstStyle/>
          <a:p>
            <a:r>
              <a:rPr lang="en-US" sz="1200" b="1" dirty="0" smtClean="0">
                <a:solidFill>
                  <a:schemeClr val="bg1"/>
                </a:solidFill>
              </a:rPr>
              <a:t>Associate</a:t>
            </a:r>
          </a:p>
          <a:p>
            <a:r>
              <a:rPr lang="en-US" sz="1200" b="1" dirty="0" smtClean="0">
                <a:solidFill>
                  <a:schemeClr val="bg1"/>
                </a:solidFill>
              </a:rPr>
              <a:t>Server to Service</a:t>
            </a:r>
          </a:p>
        </p:txBody>
      </p:sp>
      <p:sp>
        <p:nvSpPr>
          <p:cNvPr id="155" name="TextBox 154"/>
          <p:cNvSpPr txBox="1"/>
          <p:nvPr/>
        </p:nvSpPr>
        <p:spPr>
          <a:xfrm>
            <a:off x="7981824" y="2238670"/>
            <a:ext cx="527388" cy="369332"/>
          </a:xfrm>
          <a:prstGeom prst="rect">
            <a:avLst/>
          </a:prstGeom>
          <a:noFill/>
        </p:spPr>
        <p:txBody>
          <a:bodyPr wrap="none" lIns="0" tIns="0" rIns="0" bIns="0" rtlCol="0">
            <a:spAutoFit/>
          </a:bodyPr>
          <a:lstStyle/>
          <a:p>
            <a:r>
              <a:rPr lang="en-US" sz="1200" b="1" dirty="0" smtClean="0">
                <a:solidFill>
                  <a:schemeClr val="bg1"/>
                </a:solidFill>
              </a:rPr>
              <a:t>Update</a:t>
            </a:r>
          </a:p>
          <a:p>
            <a:r>
              <a:rPr lang="en-US" sz="1200" b="1" dirty="0" smtClean="0">
                <a:solidFill>
                  <a:schemeClr val="bg1"/>
                </a:solidFill>
              </a:rPr>
              <a:t>CMDB</a:t>
            </a:r>
          </a:p>
        </p:txBody>
      </p:sp>
      <p:sp>
        <p:nvSpPr>
          <p:cNvPr id="156" name="TextBox 155"/>
          <p:cNvSpPr txBox="1"/>
          <p:nvPr/>
        </p:nvSpPr>
        <p:spPr>
          <a:xfrm>
            <a:off x="9744755" y="2226185"/>
            <a:ext cx="605935" cy="369332"/>
          </a:xfrm>
          <a:prstGeom prst="rect">
            <a:avLst/>
          </a:prstGeom>
          <a:noFill/>
        </p:spPr>
        <p:txBody>
          <a:bodyPr wrap="none" lIns="0" tIns="0" rIns="0" bIns="0" rtlCol="0">
            <a:spAutoFit/>
          </a:bodyPr>
          <a:lstStyle/>
          <a:p>
            <a:r>
              <a:rPr lang="en-US" sz="1200" b="1" dirty="0" smtClean="0">
                <a:solidFill>
                  <a:schemeClr val="bg1"/>
                </a:solidFill>
              </a:rPr>
              <a:t>Close</a:t>
            </a:r>
          </a:p>
          <a:p>
            <a:r>
              <a:rPr lang="en-US" sz="1200" b="1" dirty="0" smtClean="0">
                <a:solidFill>
                  <a:schemeClr val="bg1"/>
                </a:solidFill>
              </a:rPr>
              <a:t>Request</a:t>
            </a:r>
          </a:p>
        </p:txBody>
      </p:sp>
      <p:cxnSp>
        <p:nvCxnSpPr>
          <p:cNvPr id="7" name="Elbow Connector 6"/>
          <p:cNvCxnSpPr/>
          <p:nvPr/>
        </p:nvCxnSpPr>
        <p:spPr>
          <a:xfrm>
            <a:off x="4336183" y="2697538"/>
            <a:ext cx="430122" cy="249956"/>
          </a:xfrm>
          <a:prstGeom prst="bentConnector3">
            <a:avLst>
              <a:gd name="adj1" fmla="val 13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Elbow Connector 156"/>
          <p:cNvCxnSpPr/>
          <p:nvPr/>
        </p:nvCxnSpPr>
        <p:spPr>
          <a:xfrm>
            <a:off x="5011361" y="3182383"/>
            <a:ext cx="278538" cy="230926"/>
          </a:xfrm>
          <a:prstGeom prst="bentConnector3">
            <a:avLst>
              <a:gd name="adj1" fmla="val 1365"/>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Elbow Connector 157"/>
          <p:cNvCxnSpPr/>
          <p:nvPr/>
        </p:nvCxnSpPr>
        <p:spPr>
          <a:xfrm>
            <a:off x="5458395" y="3652920"/>
            <a:ext cx="457081" cy="187266"/>
          </a:xfrm>
          <a:prstGeom prst="bentConnector3">
            <a:avLst>
              <a:gd name="adj1" fmla="val 182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Elbow Connector 159"/>
          <p:cNvCxnSpPr/>
          <p:nvPr/>
        </p:nvCxnSpPr>
        <p:spPr>
          <a:xfrm rot="10800000" flipV="1">
            <a:off x="6101335" y="4875166"/>
            <a:ext cx="676656" cy="174418"/>
          </a:xfrm>
          <a:prstGeom prst="bentConnector3">
            <a:avLst>
              <a:gd name="adj1" fmla="val 10221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Elbow Connector 160"/>
          <p:cNvCxnSpPr>
            <a:endCxn id="99" idx="3"/>
          </p:cNvCxnSpPr>
          <p:nvPr/>
        </p:nvCxnSpPr>
        <p:spPr>
          <a:xfrm rot="10800000" flipV="1">
            <a:off x="6408416" y="3494542"/>
            <a:ext cx="1549829" cy="425872"/>
          </a:xfrm>
          <a:prstGeom prst="bentConnector3">
            <a:avLst>
              <a:gd name="adj1"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Elbow Connector 161"/>
          <p:cNvCxnSpPr/>
          <p:nvPr/>
        </p:nvCxnSpPr>
        <p:spPr>
          <a:xfrm rot="10800000" flipV="1">
            <a:off x="8426689" y="2395525"/>
            <a:ext cx="877014" cy="483688"/>
          </a:xfrm>
          <a:prstGeom prst="bentConnector3">
            <a:avLst>
              <a:gd name="adj1" fmla="val 37128"/>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8" name="Straight Connector 2047"/>
          <p:cNvCxnSpPr/>
          <p:nvPr/>
        </p:nvCxnSpPr>
        <p:spPr>
          <a:xfrm>
            <a:off x="5468443" y="3629054"/>
            <a:ext cx="0" cy="11033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6085161" y="4113241"/>
            <a:ext cx="0" cy="9363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Elbow Connector 164"/>
          <p:cNvCxnSpPr/>
          <p:nvPr/>
        </p:nvCxnSpPr>
        <p:spPr>
          <a:xfrm>
            <a:off x="6101334" y="5658487"/>
            <a:ext cx="680417" cy="185239"/>
          </a:xfrm>
          <a:prstGeom prst="bentConnector3">
            <a:avLst>
              <a:gd name="adj1" fmla="val 1886"/>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Elbow Connector 165"/>
          <p:cNvCxnSpPr/>
          <p:nvPr/>
        </p:nvCxnSpPr>
        <p:spPr>
          <a:xfrm rot="10800000" flipV="1">
            <a:off x="7190558" y="2884560"/>
            <a:ext cx="778264" cy="603144"/>
          </a:xfrm>
          <a:prstGeom prst="bentConnector3">
            <a:avLst>
              <a:gd name="adj1" fmla="val 100768"/>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ounded Rectangle 75"/>
          <p:cNvSpPr>
            <a:spLocks noChangeAspect="1"/>
          </p:cNvSpPr>
          <p:nvPr/>
        </p:nvSpPr>
        <p:spPr>
          <a:xfrm>
            <a:off x="3990118" y="1828655"/>
            <a:ext cx="609591" cy="165370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ysClr val="windowText" lastClr="000000"/>
                </a:solidFill>
              </a:rPr>
              <a:t>Incident</a:t>
            </a:r>
            <a:br>
              <a:rPr lang="en-US" sz="1600" b="1" dirty="0" smtClean="0">
                <a:solidFill>
                  <a:sysClr val="windowText" lastClr="000000"/>
                </a:solidFill>
              </a:rPr>
            </a:br>
            <a:r>
              <a:rPr lang="en-US" sz="1600" b="1" dirty="0" smtClean="0">
                <a:solidFill>
                  <a:sysClr val="windowText" lastClr="000000"/>
                </a:solidFill>
              </a:rPr>
              <a:t>Response</a:t>
            </a:r>
            <a:endParaRPr lang="en-CA" sz="1600" b="1" dirty="0">
              <a:solidFill>
                <a:sysClr val="windowText" lastClr="000000"/>
              </a:solidFill>
            </a:endParaRPr>
          </a:p>
        </p:txBody>
      </p:sp>
      <p:sp>
        <p:nvSpPr>
          <p:cNvPr id="77" name="Rounded Rectangle 76"/>
          <p:cNvSpPr>
            <a:spLocks noChangeAspect="1"/>
          </p:cNvSpPr>
          <p:nvPr/>
        </p:nvSpPr>
        <p:spPr>
          <a:xfrm>
            <a:off x="5185307" y="2417786"/>
            <a:ext cx="609591" cy="28448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ysClr val="windowText" lastClr="000000"/>
                </a:solidFill>
              </a:rPr>
              <a:t>Change &amp; Compliance</a:t>
            </a:r>
            <a:endParaRPr lang="en-CA" sz="1600" b="1" dirty="0">
              <a:solidFill>
                <a:sysClr val="windowText" lastClr="000000"/>
              </a:solidFill>
            </a:endParaRPr>
          </a:p>
        </p:txBody>
      </p:sp>
      <p:sp>
        <p:nvSpPr>
          <p:cNvPr id="78" name="Rounded Rectangle 77"/>
          <p:cNvSpPr>
            <a:spLocks noChangeAspect="1"/>
          </p:cNvSpPr>
          <p:nvPr/>
        </p:nvSpPr>
        <p:spPr>
          <a:xfrm>
            <a:off x="6455512" y="2417786"/>
            <a:ext cx="660790" cy="3496486"/>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ysClr val="windowText" lastClr="000000"/>
                </a:solidFill>
              </a:rPr>
              <a:t>Provisioning</a:t>
            </a:r>
            <a:endParaRPr lang="en-CA" sz="1600" b="1" dirty="0">
              <a:solidFill>
                <a:sysClr val="windowText" lastClr="000000"/>
              </a:solidFill>
            </a:endParaRPr>
          </a:p>
        </p:txBody>
      </p:sp>
      <p:sp>
        <p:nvSpPr>
          <p:cNvPr id="79" name="Rounded Rectangle 78"/>
          <p:cNvSpPr>
            <a:spLocks noChangeAspect="1"/>
          </p:cNvSpPr>
          <p:nvPr/>
        </p:nvSpPr>
        <p:spPr>
          <a:xfrm>
            <a:off x="7864940" y="1704209"/>
            <a:ext cx="677323" cy="4359275"/>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a:solidFill>
                  <a:sysClr val="windowText" lastClr="000000"/>
                </a:solidFill>
              </a:rPr>
              <a:t>Application Service Management</a:t>
            </a:r>
            <a:endParaRPr lang="en-CA" sz="1600" b="1" dirty="0">
              <a:solidFill>
                <a:sysClr val="windowText" lastClr="000000"/>
              </a:solidFill>
            </a:endParaRPr>
          </a:p>
        </p:txBody>
      </p:sp>
      <p:sp>
        <p:nvSpPr>
          <p:cNvPr id="80" name="Rounded Rectangle 79"/>
          <p:cNvSpPr>
            <a:spLocks noChangeAspect="1"/>
          </p:cNvSpPr>
          <p:nvPr/>
        </p:nvSpPr>
        <p:spPr>
          <a:xfrm>
            <a:off x="9440889" y="1704209"/>
            <a:ext cx="671451" cy="4359274"/>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vert"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CA" sz="1600" b="1" dirty="0">
                <a:solidFill>
                  <a:sysClr val="windowText" lastClr="000000"/>
                </a:solidFill>
              </a:rPr>
              <a:t>VM Lifecycle Management</a:t>
            </a:r>
          </a:p>
        </p:txBody>
      </p:sp>
    </p:spTree>
    <p:extLst>
      <p:ext uri="{BB962C8B-B14F-4D97-AF65-F5344CB8AC3E}">
        <p14:creationId xmlns:p14="http://schemas.microsoft.com/office/powerpoint/2010/main" val="84351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09446E-6 -4.75486E-6 L 0.08469 0.00139 " pathEditMode="relative" rAng="0" ptsTypes="AA">
                                      <p:cBhvr>
                                        <p:cTn id="6" dur="2000" fill="hold"/>
                                        <p:tgtEl>
                                          <p:spTgt spid="80"/>
                                        </p:tgtEl>
                                        <p:attrNameLst>
                                          <p:attrName>ppt_x</p:attrName>
                                          <p:attrName>ppt_y</p:attrName>
                                        </p:attrNameLst>
                                      </p:cBhvr>
                                      <p:rCtr x="4235" y="69"/>
                                    </p:animMotion>
                                  </p:childTnLst>
                                </p:cTn>
                              </p:par>
                            </p:childTnLst>
                          </p:cTn>
                        </p:par>
                        <p:par>
                          <p:cTn id="7" fill="hold">
                            <p:stCondLst>
                              <p:cond delay="2000"/>
                            </p:stCondLst>
                            <p:childTnLst>
                              <p:par>
                                <p:cTn id="8" presetID="10" presetClass="exit" presetSubtype="0" fill="hold" grpId="0" nodeType="afterEffect">
                                  <p:stCondLst>
                                    <p:cond delay="0"/>
                                  </p:stCondLst>
                                  <p:childTnLst>
                                    <p:animEffect transition="out" filter="fade">
                                      <p:cBhvr>
                                        <p:cTn id="9" dur="500"/>
                                        <p:tgtEl>
                                          <p:spTgt spid="79"/>
                                        </p:tgtEl>
                                      </p:cBhvr>
                                    </p:animEffect>
                                    <p:set>
                                      <p:cBhvr>
                                        <p:cTn id="10" dur="1" fill="hold">
                                          <p:stCondLst>
                                            <p:cond delay="499"/>
                                          </p:stCondLst>
                                        </p:cTn>
                                        <p:tgtEl>
                                          <p:spTgt spid="79"/>
                                        </p:tgtEl>
                                        <p:attrNameLst>
                                          <p:attrName>style.visibility</p:attrName>
                                        </p:attrNameLst>
                                      </p:cBhvr>
                                      <p:to>
                                        <p:strVal val="hidden"/>
                                      </p:to>
                                    </p:set>
                                  </p:childTnLst>
                                </p:cTn>
                              </p:par>
                            </p:childTnLst>
                          </p:cTn>
                        </p:par>
                        <p:par>
                          <p:cTn id="11" fill="hold">
                            <p:stCondLst>
                              <p:cond delay="2500"/>
                            </p:stCondLst>
                            <p:childTnLst>
                              <p:par>
                                <p:cTn id="12" presetID="10" presetClass="exit" presetSubtype="0" fill="hold" grpId="0" nodeType="afterEffect">
                                  <p:stCondLst>
                                    <p:cond delay="0"/>
                                  </p:stCondLst>
                                  <p:childTnLst>
                                    <p:animEffect transition="out" filter="fade">
                                      <p:cBhvr>
                                        <p:cTn id="13" dur="500"/>
                                        <p:tgtEl>
                                          <p:spTgt spid="78"/>
                                        </p:tgtEl>
                                      </p:cBhvr>
                                    </p:animEffect>
                                    <p:set>
                                      <p:cBhvr>
                                        <p:cTn id="14" dur="1" fill="hold">
                                          <p:stCondLst>
                                            <p:cond delay="499"/>
                                          </p:stCondLst>
                                        </p:cTn>
                                        <p:tgtEl>
                                          <p:spTgt spid="78"/>
                                        </p:tgtEl>
                                        <p:attrNameLst>
                                          <p:attrName>style.visibility</p:attrName>
                                        </p:attrNameLst>
                                      </p:cBhvr>
                                      <p:to>
                                        <p:strVal val="hidden"/>
                                      </p:to>
                                    </p:set>
                                  </p:childTnLst>
                                </p:cTn>
                              </p:par>
                            </p:childTnLst>
                          </p:cTn>
                        </p:par>
                        <p:par>
                          <p:cTn id="15" fill="hold">
                            <p:stCondLst>
                              <p:cond delay="3000"/>
                            </p:stCondLst>
                            <p:childTnLst>
                              <p:par>
                                <p:cTn id="16" presetID="10" presetClass="exit" presetSubtype="0" fill="hold" grpId="0" nodeType="afterEffect">
                                  <p:stCondLst>
                                    <p:cond delay="0"/>
                                  </p:stCondLst>
                                  <p:childTnLst>
                                    <p:animEffect transition="out" filter="fade">
                                      <p:cBhvr>
                                        <p:cTn id="17" dur="500"/>
                                        <p:tgtEl>
                                          <p:spTgt spid="77"/>
                                        </p:tgtEl>
                                      </p:cBhvr>
                                    </p:animEffect>
                                    <p:set>
                                      <p:cBhvr>
                                        <p:cTn id="18" dur="1" fill="hold">
                                          <p:stCondLst>
                                            <p:cond delay="499"/>
                                          </p:stCondLst>
                                        </p:cTn>
                                        <p:tgtEl>
                                          <p:spTgt spid="77"/>
                                        </p:tgtEl>
                                        <p:attrNameLst>
                                          <p:attrName>style.visibility</p:attrName>
                                        </p:attrNameLst>
                                      </p:cBhvr>
                                      <p:to>
                                        <p:strVal val="hidden"/>
                                      </p:to>
                                    </p:set>
                                  </p:childTnLst>
                                </p:cTn>
                              </p:par>
                            </p:childTnLst>
                          </p:cTn>
                        </p:par>
                        <p:par>
                          <p:cTn id="19" fill="hold">
                            <p:stCondLst>
                              <p:cond delay="3500"/>
                            </p:stCondLst>
                            <p:childTnLst>
                              <p:par>
                                <p:cTn id="20" presetID="10" presetClass="exit" presetSubtype="0" fill="hold" grpId="0" nodeType="afterEffect">
                                  <p:stCondLst>
                                    <p:cond delay="0"/>
                                  </p:stCondLst>
                                  <p:childTnLst>
                                    <p:animEffect transition="out" filter="fade">
                                      <p:cBhvr>
                                        <p:cTn id="21" dur="500"/>
                                        <p:tgtEl>
                                          <p:spTgt spid="76"/>
                                        </p:tgtEl>
                                      </p:cBhvr>
                                    </p:animEffect>
                                    <p:set>
                                      <p:cBhvr>
                                        <p:cTn id="22" dur="1" fill="hold">
                                          <p:stCondLst>
                                            <p:cond delay="499"/>
                                          </p:stCondLst>
                                        </p:cTn>
                                        <p:tgtEl>
                                          <p:spTgt spid="76"/>
                                        </p:tgtEl>
                                        <p:attrNameLst>
                                          <p:attrName>style.visibility</p:attrName>
                                        </p:attrNameLst>
                                      </p:cBhvr>
                                      <p:to>
                                        <p:strVal val="hidden"/>
                                      </p:to>
                                    </p:set>
                                  </p:childTnLst>
                                </p:cTn>
                              </p:par>
                              <p:par>
                                <p:cTn id="23" presetID="10" presetClass="entr" presetSubtype="0" fill="hold" grpId="0" nodeType="withEffect">
                                  <p:stCondLst>
                                    <p:cond delay="50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10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fade">
                                      <p:cBhvr>
                                        <p:cTn id="34" dur="500"/>
                                        <p:tgtEl>
                                          <p:spTgt spid="97"/>
                                        </p:tgtEl>
                                      </p:cBhvr>
                                    </p:animEffect>
                                  </p:childTnLst>
                                </p:cTn>
                              </p:par>
                            </p:childTnLst>
                          </p:cTn>
                        </p:par>
                        <p:par>
                          <p:cTn id="35" fill="hold">
                            <p:stCondLst>
                              <p:cond delay="1000"/>
                            </p:stCondLst>
                            <p:childTnLst>
                              <p:par>
                                <p:cTn id="36" presetID="10"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122"/>
                                        </p:tgtEl>
                                        <p:attrNameLst>
                                          <p:attrName>style.visibility</p:attrName>
                                        </p:attrNameLst>
                                      </p:cBhvr>
                                      <p:to>
                                        <p:strVal val="visible"/>
                                      </p:to>
                                    </p:set>
                                    <p:animEffect transition="in" filter="fade">
                                      <p:cBhvr>
                                        <p:cTn id="42" dur="500"/>
                                        <p:tgtEl>
                                          <p:spTgt spid="122"/>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fade">
                                      <p:cBhvr>
                                        <p:cTn id="46" dur="500"/>
                                        <p:tgtEl>
                                          <p:spTgt spid="98"/>
                                        </p:tgtEl>
                                      </p:cBhvr>
                                    </p:animEffect>
                                  </p:childTnLst>
                                </p:cTn>
                              </p:par>
                            </p:childTnLst>
                          </p:cTn>
                        </p:par>
                        <p:par>
                          <p:cTn id="47" fill="hold">
                            <p:stCondLst>
                              <p:cond delay="2500"/>
                            </p:stCondLst>
                            <p:childTnLst>
                              <p:par>
                                <p:cTn id="48" presetID="10" presetClass="entr" presetSubtype="0" fill="hold" nodeType="afterEffect">
                                  <p:stCondLst>
                                    <p:cond delay="0"/>
                                  </p:stCondLst>
                                  <p:childTnLst>
                                    <p:set>
                                      <p:cBhvr>
                                        <p:cTn id="49" dur="1" fill="hold">
                                          <p:stCondLst>
                                            <p:cond delay="0"/>
                                          </p:stCondLst>
                                        </p:cTn>
                                        <p:tgtEl>
                                          <p:spTgt spid="157"/>
                                        </p:tgtEl>
                                        <p:attrNameLst>
                                          <p:attrName>style.visibility</p:attrName>
                                        </p:attrNameLst>
                                      </p:cBhvr>
                                      <p:to>
                                        <p:strVal val="visible"/>
                                      </p:to>
                                    </p:set>
                                    <p:animEffect transition="in" filter="fade">
                                      <p:cBhvr>
                                        <p:cTn id="50" dur="500"/>
                                        <p:tgtEl>
                                          <p:spTgt spid="157"/>
                                        </p:tgtEl>
                                      </p:cBhvr>
                                    </p:animEffect>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125"/>
                                        </p:tgtEl>
                                        <p:attrNameLst>
                                          <p:attrName>style.visibility</p:attrName>
                                        </p:attrNameLst>
                                      </p:cBhvr>
                                      <p:to>
                                        <p:strVal val="visible"/>
                                      </p:to>
                                    </p:set>
                                    <p:animEffect transition="in" filter="fade">
                                      <p:cBhvr>
                                        <p:cTn id="54" dur="500"/>
                                        <p:tgtEl>
                                          <p:spTgt spid="125"/>
                                        </p:tgtEl>
                                      </p:cBhvr>
                                    </p:animEffect>
                                  </p:childTnLst>
                                </p:cTn>
                              </p:par>
                            </p:childTnLst>
                          </p:cTn>
                        </p:par>
                        <p:par>
                          <p:cTn id="55" fill="hold">
                            <p:stCondLst>
                              <p:cond delay="3500"/>
                            </p:stCondLst>
                            <p:childTnLst>
                              <p:par>
                                <p:cTn id="56" presetID="10" presetClass="entr" presetSubtype="0" fill="hold"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500"/>
                                        <p:tgtEl>
                                          <p:spTgt spid="100"/>
                                        </p:tgtEl>
                                      </p:cBhvr>
                                    </p:animEffect>
                                  </p:childTnLst>
                                </p:cTn>
                              </p:par>
                            </p:childTnLst>
                          </p:cTn>
                        </p:par>
                        <p:par>
                          <p:cTn id="59" fill="hold">
                            <p:stCondLst>
                              <p:cond delay="4000"/>
                            </p:stCondLst>
                            <p:childTnLst>
                              <p:par>
                                <p:cTn id="60" presetID="10" presetClass="entr" presetSubtype="0" fill="hold" nodeType="afterEffect">
                                  <p:stCondLst>
                                    <p:cond delay="0"/>
                                  </p:stCondLst>
                                  <p:childTnLst>
                                    <p:set>
                                      <p:cBhvr>
                                        <p:cTn id="61" dur="1" fill="hold">
                                          <p:stCondLst>
                                            <p:cond delay="0"/>
                                          </p:stCondLst>
                                        </p:cTn>
                                        <p:tgtEl>
                                          <p:spTgt spid="158"/>
                                        </p:tgtEl>
                                        <p:attrNameLst>
                                          <p:attrName>style.visibility</p:attrName>
                                        </p:attrNameLst>
                                      </p:cBhvr>
                                      <p:to>
                                        <p:strVal val="visible"/>
                                      </p:to>
                                    </p:set>
                                    <p:animEffect transition="in" filter="fade">
                                      <p:cBhvr>
                                        <p:cTn id="62" dur="500"/>
                                        <p:tgtEl>
                                          <p:spTgt spid="158"/>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126"/>
                                        </p:tgtEl>
                                        <p:attrNameLst>
                                          <p:attrName>style.visibility</p:attrName>
                                        </p:attrNameLst>
                                      </p:cBhvr>
                                      <p:to>
                                        <p:strVal val="visible"/>
                                      </p:to>
                                    </p:set>
                                    <p:animEffect transition="in" filter="fade">
                                      <p:cBhvr>
                                        <p:cTn id="66" dur="500"/>
                                        <p:tgtEl>
                                          <p:spTgt spid="126"/>
                                        </p:tgtEl>
                                      </p:cBhvr>
                                    </p:animEffect>
                                  </p:childTnLst>
                                </p:cTn>
                              </p:par>
                            </p:childTnLst>
                          </p:cTn>
                        </p:par>
                        <p:par>
                          <p:cTn id="67" fill="hold">
                            <p:stCondLst>
                              <p:cond delay="5000"/>
                            </p:stCondLst>
                            <p:childTnLst>
                              <p:par>
                                <p:cTn id="68" presetID="10" presetClass="entr" presetSubtype="0" fill="hold" nodeType="afterEffect">
                                  <p:stCondLst>
                                    <p:cond delay="0"/>
                                  </p:stCondLst>
                                  <p:childTnLst>
                                    <p:set>
                                      <p:cBhvr>
                                        <p:cTn id="69" dur="1" fill="hold">
                                          <p:stCondLst>
                                            <p:cond delay="0"/>
                                          </p:stCondLst>
                                        </p:cTn>
                                        <p:tgtEl>
                                          <p:spTgt spid="99"/>
                                        </p:tgtEl>
                                        <p:attrNameLst>
                                          <p:attrName>style.visibility</p:attrName>
                                        </p:attrNameLst>
                                      </p:cBhvr>
                                      <p:to>
                                        <p:strVal val="visible"/>
                                      </p:to>
                                    </p:set>
                                    <p:animEffect transition="in" filter="fade">
                                      <p:cBhvr>
                                        <p:cTn id="70" dur="500"/>
                                        <p:tgtEl>
                                          <p:spTgt spid="99"/>
                                        </p:tgtEl>
                                      </p:cBhvr>
                                    </p:animEffect>
                                  </p:childTnLst>
                                </p:cTn>
                              </p:par>
                            </p:childTnLst>
                          </p:cTn>
                        </p:par>
                        <p:par>
                          <p:cTn id="71" fill="hold">
                            <p:stCondLst>
                              <p:cond delay="5500"/>
                            </p:stCondLst>
                            <p:childTnLst>
                              <p:par>
                                <p:cTn id="72" presetID="10" presetClass="entr" presetSubtype="0" fill="hold" nodeType="afterEffect">
                                  <p:stCondLst>
                                    <p:cond delay="0"/>
                                  </p:stCondLst>
                                  <p:childTnLst>
                                    <p:set>
                                      <p:cBhvr>
                                        <p:cTn id="73" dur="1" fill="hold">
                                          <p:stCondLst>
                                            <p:cond delay="0"/>
                                          </p:stCondLst>
                                        </p:cTn>
                                        <p:tgtEl>
                                          <p:spTgt spid="2048"/>
                                        </p:tgtEl>
                                        <p:attrNameLst>
                                          <p:attrName>style.visibility</p:attrName>
                                        </p:attrNameLst>
                                      </p:cBhvr>
                                      <p:to>
                                        <p:strVal val="visible"/>
                                      </p:to>
                                    </p:set>
                                    <p:animEffect transition="in" filter="fade">
                                      <p:cBhvr>
                                        <p:cTn id="74" dur="500"/>
                                        <p:tgtEl>
                                          <p:spTgt spid="2048"/>
                                        </p:tgtEl>
                                      </p:cBhvr>
                                    </p:animEffect>
                                  </p:childTnLst>
                                </p:cTn>
                              </p:par>
                            </p:childTnLst>
                          </p:cTn>
                        </p:par>
                        <p:par>
                          <p:cTn id="75" fill="hold">
                            <p:stCondLst>
                              <p:cond delay="6000"/>
                            </p:stCondLst>
                            <p:childTnLst>
                              <p:par>
                                <p:cTn id="76" presetID="10" presetClass="entr" presetSubtype="0" fill="hold" grpId="0" nodeType="afterEffect">
                                  <p:stCondLst>
                                    <p:cond delay="0"/>
                                  </p:stCondLst>
                                  <p:childTnLst>
                                    <p:set>
                                      <p:cBhvr>
                                        <p:cTn id="77" dur="1" fill="hold">
                                          <p:stCondLst>
                                            <p:cond delay="0"/>
                                          </p:stCondLst>
                                        </p:cTn>
                                        <p:tgtEl>
                                          <p:spTgt spid="138"/>
                                        </p:tgtEl>
                                        <p:attrNameLst>
                                          <p:attrName>style.visibility</p:attrName>
                                        </p:attrNameLst>
                                      </p:cBhvr>
                                      <p:to>
                                        <p:strVal val="visible"/>
                                      </p:to>
                                    </p:set>
                                    <p:animEffect transition="in" filter="fade">
                                      <p:cBhvr>
                                        <p:cTn id="78" dur="500"/>
                                        <p:tgtEl>
                                          <p:spTgt spid="138"/>
                                        </p:tgtEl>
                                      </p:cBhvr>
                                    </p:animEffect>
                                  </p:childTnLst>
                                </p:cTn>
                              </p:par>
                            </p:childTnLst>
                          </p:cTn>
                        </p:par>
                        <p:par>
                          <p:cTn id="79" fill="hold">
                            <p:stCondLst>
                              <p:cond delay="6500"/>
                            </p:stCondLst>
                            <p:childTnLst>
                              <p:par>
                                <p:cTn id="80" presetID="10" presetClass="entr" presetSubtype="0" fill="hold" nodeType="afterEffect">
                                  <p:stCondLst>
                                    <p:cond delay="0"/>
                                  </p:stCondLst>
                                  <p:childTnLst>
                                    <p:set>
                                      <p:cBhvr>
                                        <p:cTn id="81" dur="1" fill="hold">
                                          <p:stCondLst>
                                            <p:cond delay="0"/>
                                          </p:stCondLst>
                                        </p:cTn>
                                        <p:tgtEl>
                                          <p:spTgt spid="104"/>
                                        </p:tgtEl>
                                        <p:attrNameLst>
                                          <p:attrName>style.visibility</p:attrName>
                                        </p:attrNameLst>
                                      </p:cBhvr>
                                      <p:to>
                                        <p:strVal val="visible"/>
                                      </p:to>
                                    </p:set>
                                    <p:animEffect transition="in" filter="fade">
                                      <p:cBhvr>
                                        <p:cTn id="82" dur="500"/>
                                        <p:tgtEl>
                                          <p:spTgt spid="104"/>
                                        </p:tgtEl>
                                      </p:cBhvr>
                                    </p:animEffect>
                                  </p:childTnLst>
                                </p:cTn>
                              </p:par>
                            </p:childTnLst>
                          </p:cTn>
                        </p:par>
                        <p:par>
                          <p:cTn id="83" fill="hold">
                            <p:stCondLst>
                              <p:cond delay="7000"/>
                            </p:stCondLst>
                            <p:childTnLst>
                              <p:par>
                                <p:cTn id="84" presetID="10" presetClass="entr" presetSubtype="0" fill="hold" nodeType="afterEffect">
                                  <p:stCondLst>
                                    <p:cond delay="0"/>
                                  </p:stCondLst>
                                  <p:childTnLst>
                                    <p:set>
                                      <p:cBhvr>
                                        <p:cTn id="85" dur="1" fill="hold">
                                          <p:stCondLst>
                                            <p:cond delay="0"/>
                                          </p:stCondLst>
                                        </p:cTn>
                                        <p:tgtEl>
                                          <p:spTgt spid="163"/>
                                        </p:tgtEl>
                                        <p:attrNameLst>
                                          <p:attrName>style.visibility</p:attrName>
                                        </p:attrNameLst>
                                      </p:cBhvr>
                                      <p:to>
                                        <p:strVal val="visible"/>
                                      </p:to>
                                    </p:set>
                                    <p:animEffect transition="in" filter="fade">
                                      <p:cBhvr>
                                        <p:cTn id="86" dur="500"/>
                                        <p:tgtEl>
                                          <p:spTgt spid="163"/>
                                        </p:tgtEl>
                                      </p:cBhvr>
                                    </p:animEffect>
                                  </p:childTnLst>
                                </p:cTn>
                              </p:par>
                            </p:childTnLst>
                          </p:cTn>
                        </p:par>
                        <p:par>
                          <p:cTn id="87" fill="hold">
                            <p:stCondLst>
                              <p:cond delay="7500"/>
                            </p:stCondLst>
                            <p:childTnLst>
                              <p:par>
                                <p:cTn id="88" presetID="10" presetClass="entr" presetSubtype="0" fill="hold" grpId="0" nodeType="afterEffect">
                                  <p:stCondLst>
                                    <p:cond delay="0"/>
                                  </p:stCondLst>
                                  <p:childTnLst>
                                    <p:set>
                                      <p:cBhvr>
                                        <p:cTn id="89" dur="1" fill="hold">
                                          <p:stCondLst>
                                            <p:cond delay="0"/>
                                          </p:stCondLst>
                                        </p:cTn>
                                        <p:tgtEl>
                                          <p:spTgt spid="141"/>
                                        </p:tgtEl>
                                        <p:attrNameLst>
                                          <p:attrName>style.visibility</p:attrName>
                                        </p:attrNameLst>
                                      </p:cBhvr>
                                      <p:to>
                                        <p:strVal val="visible"/>
                                      </p:to>
                                    </p:set>
                                    <p:animEffect transition="in" filter="fade">
                                      <p:cBhvr>
                                        <p:cTn id="90" dur="500"/>
                                        <p:tgtEl>
                                          <p:spTgt spid="141"/>
                                        </p:tgtEl>
                                      </p:cBhvr>
                                    </p:animEffect>
                                  </p:childTnLst>
                                </p:cTn>
                              </p:par>
                            </p:childTnLst>
                          </p:cTn>
                        </p:par>
                        <p:par>
                          <p:cTn id="91" fill="hold">
                            <p:stCondLst>
                              <p:cond delay="8000"/>
                            </p:stCondLst>
                            <p:childTnLst>
                              <p:par>
                                <p:cTn id="92" presetID="10" presetClass="entr" presetSubtype="0" fill="hold" nodeType="afterEffect">
                                  <p:stCondLst>
                                    <p:cond delay="0"/>
                                  </p:stCondLst>
                                  <p:childTnLst>
                                    <p:set>
                                      <p:cBhvr>
                                        <p:cTn id="93" dur="1" fill="hold">
                                          <p:stCondLst>
                                            <p:cond delay="0"/>
                                          </p:stCondLst>
                                        </p:cTn>
                                        <p:tgtEl>
                                          <p:spTgt spid="105"/>
                                        </p:tgtEl>
                                        <p:attrNameLst>
                                          <p:attrName>style.visibility</p:attrName>
                                        </p:attrNameLst>
                                      </p:cBhvr>
                                      <p:to>
                                        <p:strVal val="visible"/>
                                      </p:to>
                                    </p:set>
                                    <p:animEffect transition="in" filter="fade">
                                      <p:cBhvr>
                                        <p:cTn id="94" dur="500"/>
                                        <p:tgtEl>
                                          <p:spTgt spid="105"/>
                                        </p:tgtEl>
                                      </p:cBhvr>
                                    </p:animEffect>
                                  </p:childTnLst>
                                </p:cTn>
                              </p:par>
                            </p:childTnLst>
                          </p:cTn>
                        </p:par>
                        <p:par>
                          <p:cTn id="95" fill="hold">
                            <p:stCondLst>
                              <p:cond delay="8500"/>
                            </p:stCondLst>
                            <p:childTnLst>
                              <p:par>
                                <p:cTn id="96" presetID="10" presetClass="entr" presetSubtype="0" fill="hold" nodeType="after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fade">
                                      <p:cBhvr>
                                        <p:cTn id="98" dur="500"/>
                                        <p:tgtEl>
                                          <p:spTgt spid="165"/>
                                        </p:tgtEl>
                                      </p:cBhvr>
                                    </p:animEffect>
                                  </p:childTnLst>
                                </p:cTn>
                              </p:par>
                            </p:childTnLst>
                          </p:cTn>
                        </p:par>
                        <p:par>
                          <p:cTn id="99" fill="hold">
                            <p:stCondLst>
                              <p:cond delay="9000"/>
                            </p:stCondLst>
                            <p:childTnLst>
                              <p:par>
                                <p:cTn id="100" presetID="10" presetClass="entr" presetSubtype="0" fill="hold"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500"/>
                                        <p:tgtEl>
                                          <p:spTgt spid="102"/>
                                        </p:tgtEl>
                                      </p:cBhvr>
                                    </p:animEffect>
                                  </p:childTnLst>
                                </p:cTn>
                              </p:par>
                            </p:childTnLst>
                          </p:cTn>
                        </p:par>
                        <p:par>
                          <p:cTn id="103" fill="hold">
                            <p:stCondLst>
                              <p:cond delay="9500"/>
                            </p:stCondLst>
                            <p:childTnLst>
                              <p:par>
                                <p:cTn id="104" presetID="10" presetClass="entr" presetSubtype="0" fill="hold" grpId="0" nodeType="afterEffect">
                                  <p:stCondLst>
                                    <p:cond delay="0"/>
                                  </p:stCondLst>
                                  <p:childTnLst>
                                    <p:set>
                                      <p:cBhvr>
                                        <p:cTn id="105" dur="1" fill="hold">
                                          <p:stCondLst>
                                            <p:cond delay="0"/>
                                          </p:stCondLst>
                                        </p:cTn>
                                        <p:tgtEl>
                                          <p:spTgt spid="152"/>
                                        </p:tgtEl>
                                        <p:attrNameLst>
                                          <p:attrName>style.visibility</p:attrName>
                                        </p:attrNameLst>
                                      </p:cBhvr>
                                      <p:to>
                                        <p:strVal val="visible"/>
                                      </p:to>
                                    </p:set>
                                    <p:animEffect transition="in" filter="fade">
                                      <p:cBhvr>
                                        <p:cTn id="106" dur="500"/>
                                        <p:tgtEl>
                                          <p:spTgt spid="152"/>
                                        </p:tgtEl>
                                      </p:cBhvr>
                                    </p:animEffect>
                                  </p:childTnLst>
                                </p:cTn>
                              </p:par>
                            </p:childTnLst>
                          </p:cTn>
                        </p:par>
                        <p:par>
                          <p:cTn id="107" fill="hold">
                            <p:stCondLst>
                              <p:cond delay="10000"/>
                            </p:stCondLst>
                            <p:childTnLst>
                              <p:par>
                                <p:cTn id="108" presetID="10" presetClass="entr" presetSubtype="0" fill="hold" nodeType="afterEffect">
                                  <p:stCondLst>
                                    <p:cond delay="0"/>
                                  </p:stCondLst>
                                  <p:childTnLst>
                                    <p:set>
                                      <p:cBhvr>
                                        <p:cTn id="109" dur="1" fill="hold">
                                          <p:stCondLst>
                                            <p:cond delay="0"/>
                                          </p:stCondLst>
                                        </p:cTn>
                                        <p:tgtEl>
                                          <p:spTgt spid="160"/>
                                        </p:tgtEl>
                                        <p:attrNameLst>
                                          <p:attrName>style.visibility</p:attrName>
                                        </p:attrNameLst>
                                      </p:cBhvr>
                                      <p:to>
                                        <p:strVal val="visible"/>
                                      </p:to>
                                    </p:set>
                                    <p:animEffect transition="in" filter="fade">
                                      <p:cBhvr>
                                        <p:cTn id="110" dur="500"/>
                                        <p:tgtEl>
                                          <p:spTgt spid="160"/>
                                        </p:tgtEl>
                                      </p:cBhvr>
                                    </p:animEffect>
                                  </p:childTnLst>
                                </p:cTn>
                              </p:par>
                            </p:childTnLst>
                          </p:cTn>
                        </p:par>
                        <p:par>
                          <p:cTn id="111" fill="hold">
                            <p:stCondLst>
                              <p:cond delay="10500"/>
                            </p:stCondLst>
                            <p:childTnLst>
                              <p:par>
                                <p:cTn id="112" presetID="10" presetClass="entr" presetSubtype="0" fill="hold" nodeType="afterEffect">
                                  <p:stCondLst>
                                    <p:cond delay="0"/>
                                  </p:stCondLst>
                                  <p:childTnLst>
                                    <p:set>
                                      <p:cBhvr>
                                        <p:cTn id="113" dur="1" fill="hold">
                                          <p:stCondLst>
                                            <p:cond delay="0"/>
                                          </p:stCondLst>
                                        </p:cTn>
                                        <p:tgtEl>
                                          <p:spTgt spid="101"/>
                                        </p:tgtEl>
                                        <p:attrNameLst>
                                          <p:attrName>style.visibility</p:attrName>
                                        </p:attrNameLst>
                                      </p:cBhvr>
                                      <p:to>
                                        <p:strVal val="visible"/>
                                      </p:to>
                                    </p:set>
                                    <p:animEffect transition="in" filter="fade">
                                      <p:cBhvr>
                                        <p:cTn id="114" dur="500"/>
                                        <p:tgtEl>
                                          <p:spTgt spid="101"/>
                                        </p:tgtEl>
                                      </p:cBhvr>
                                    </p:animEffect>
                                  </p:childTnLst>
                                </p:cTn>
                              </p:par>
                            </p:childTnLst>
                          </p:cTn>
                        </p:par>
                        <p:par>
                          <p:cTn id="115" fill="hold">
                            <p:stCondLst>
                              <p:cond delay="11000"/>
                            </p:stCondLst>
                            <p:childTnLst>
                              <p:par>
                                <p:cTn id="116" presetID="10" presetClass="entr" presetSubtype="0" fill="hold" grpId="0" nodeType="afterEffect">
                                  <p:stCondLst>
                                    <p:cond delay="0"/>
                                  </p:stCondLst>
                                  <p:childTnLst>
                                    <p:set>
                                      <p:cBhvr>
                                        <p:cTn id="117" dur="1" fill="hold">
                                          <p:stCondLst>
                                            <p:cond delay="0"/>
                                          </p:stCondLst>
                                        </p:cTn>
                                        <p:tgtEl>
                                          <p:spTgt spid="153"/>
                                        </p:tgtEl>
                                        <p:attrNameLst>
                                          <p:attrName>style.visibility</p:attrName>
                                        </p:attrNameLst>
                                      </p:cBhvr>
                                      <p:to>
                                        <p:strVal val="visible"/>
                                      </p:to>
                                    </p:set>
                                    <p:animEffect transition="in" filter="fade">
                                      <p:cBhvr>
                                        <p:cTn id="118" dur="500"/>
                                        <p:tgtEl>
                                          <p:spTgt spid="153"/>
                                        </p:tgtEl>
                                      </p:cBhvr>
                                    </p:animEffect>
                                  </p:childTnLst>
                                </p:cTn>
                              </p:par>
                            </p:childTnLst>
                          </p:cTn>
                        </p:par>
                        <p:par>
                          <p:cTn id="119" fill="hold">
                            <p:stCondLst>
                              <p:cond delay="11500"/>
                            </p:stCondLst>
                            <p:childTnLst>
                              <p:par>
                                <p:cTn id="120" presetID="10" presetClass="entr" presetSubtype="0" fill="hold" nodeType="afterEffect">
                                  <p:stCondLst>
                                    <p:cond delay="0"/>
                                  </p:stCondLst>
                                  <p:childTnLst>
                                    <p:set>
                                      <p:cBhvr>
                                        <p:cTn id="121" dur="1" fill="hold">
                                          <p:stCondLst>
                                            <p:cond delay="0"/>
                                          </p:stCondLst>
                                        </p:cTn>
                                        <p:tgtEl>
                                          <p:spTgt spid="161"/>
                                        </p:tgtEl>
                                        <p:attrNameLst>
                                          <p:attrName>style.visibility</p:attrName>
                                        </p:attrNameLst>
                                      </p:cBhvr>
                                      <p:to>
                                        <p:strVal val="visible"/>
                                      </p:to>
                                    </p:set>
                                    <p:animEffect transition="in" filter="fade">
                                      <p:cBhvr>
                                        <p:cTn id="122" dur="500"/>
                                        <p:tgtEl>
                                          <p:spTgt spid="161"/>
                                        </p:tgtEl>
                                      </p:cBhvr>
                                    </p:animEffect>
                                  </p:childTnLst>
                                </p:cTn>
                              </p:par>
                            </p:childTnLst>
                          </p:cTn>
                        </p:par>
                        <p:par>
                          <p:cTn id="123" fill="hold">
                            <p:stCondLst>
                              <p:cond delay="12000"/>
                            </p:stCondLst>
                            <p:childTnLst>
                              <p:par>
                                <p:cTn id="124" presetID="10" presetClass="entr" presetSubtype="0" fill="hold" nodeType="afterEffect">
                                  <p:stCondLst>
                                    <p:cond delay="0"/>
                                  </p:stCondLst>
                                  <p:childTnLst>
                                    <p:set>
                                      <p:cBhvr>
                                        <p:cTn id="125" dur="1" fill="hold">
                                          <p:stCondLst>
                                            <p:cond delay="0"/>
                                          </p:stCondLst>
                                        </p:cTn>
                                        <p:tgtEl>
                                          <p:spTgt spid="106"/>
                                        </p:tgtEl>
                                        <p:attrNameLst>
                                          <p:attrName>style.visibility</p:attrName>
                                        </p:attrNameLst>
                                      </p:cBhvr>
                                      <p:to>
                                        <p:strVal val="visible"/>
                                      </p:to>
                                    </p:set>
                                    <p:animEffect transition="in" filter="fade">
                                      <p:cBhvr>
                                        <p:cTn id="126" dur="500"/>
                                        <p:tgtEl>
                                          <p:spTgt spid="106"/>
                                        </p:tgtEl>
                                      </p:cBhvr>
                                    </p:animEffect>
                                  </p:childTnLst>
                                </p:cTn>
                              </p:par>
                            </p:childTnLst>
                          </p:cTn>
                        </p:par>
                        <p:par>
                          <p:cTn id="127" fill="hold">
                            <p:stCondLst>
                              <p:cond delay="12500"/>
                            </p:stCondLst>
                            <p:childTnLst>
                              <p:par>
                                <p:cTn id="128" presetID="10" presetClass="entr" presetSubtype="0" fill="hold" grpId="0" nodeType="afterEffect">
                                  <p:stCondLst>
                                    <p:cond delay="0"/>
                                  </p:stCondLst>
                                  <p:childTnLst>
                                    <p:set>
                                      <p:cBhvr>
                                        <p:cTn id="129" dur="1" fill="hold">
                                          <p:stCondLst>
                                            <p:cond delay="0"/>
                                          </p:stCondLst>
                                        </p:cTn>
                                        <p:tgtEl>
                                          <p:spTgt spid="154"/>
                                        </p:tgtEl>
                                        <p:attrNameLst>
                                          <p:attrName>style.visibility</p:attrName>
                                        </p:attrNameLst>
                                      </p:cBhvr>
                                      <p:to>
                                        <p:strVal val="visible"/>
                                      </p:to>
                                    </p:set>
                                    <p:animEffect transition="in" filter="fade">
                                      <p:cBhvr>
                                        <p:cTn id="130" dur="500"/>
                                        <p:tgtEl>
                                          <p:spTgt spid="154"/>
                                        </p:tgtEl>
                                      </p:cBhvr>
                                    </p:animEffect>
                                  </p:childTnLst>
                                </p:cTn>
                              </p:par>
                            </p:childTnLst>
                          </p:cTn>
                        </p:par>
                        <p:par>
                          <p:cTn id="131" fill="hold">
                            <p:stCondLst>
                              <p:cond delay="13000"/>
                            </p:stCondLst>
                            <p:childTnLst>
                              <p:par>
                                <p:cTn id="132" presetID="10" presetClass="entr" presetSubtype="0" fill="hold" nodeType="afterEffect">
                                  <p:stCondLst>
                                    <p:cond delay="0"/>
                                  </p:stCondLst>
                                  <p:childTnLst>
                                    <p:set>
                                      <p:cBhvr>
                                        <p:cTn id="133" dur="1" fill="hold">
                                          <p:stCondLst>
                                            <p:cond delay="0"/>
                                          </p:stCondLst>
                                        </p:cTn>
                                        <p:tgtEl>
                                          <p:spTgt spid="166"/>
                                        </p:tgtEl>
                                        <p:attrNameLst>
                                          <p:attrName>style.visibility</p:attrName>
                                        </p:attrNameLst>
                                      </p:cBhvr>
                                      <p:to>
                                        <p:strVal val="visible"/>
                                      </p:to>
                                    </p:set>
                                    <p:animEffect transition="in" filter="fade">
                                      <p:cBhvr>
                                        <p:cTn id="134" dur="500"/>
                                        <p:tgtEl>
                                          <p:spTgt spid="166"/>
                                        </p:tgtEl>
                                      </p:cBhvr>
                                    </p:animEffect>
                                  </p:childTnLst>
                                </p:cTn>
                              </p:par>
                            </p:childTnLst>
                          </p:cTn>
                        </p:par>
                        <p:par>
                          <p:cTn id="135" fill="hold">
                            <p:stCondLst>
                              <p:cond delay="13500"/>
                            </p:stCondLst>
                            <p:childTnLst>
                              <p:par>
                                <p:cTn id="136" presetID="10" presetClass="entr" presetSubtype="0" fill="hold" nodeType="afterEffect">
                                  <p:stCondLst>
                                    <p:cond delay="0"/>
                                  </p:stCondLst>
                                  <p:childTnLst>
                                    <p:set>
                                      <p:cBhvr>
                                        <p:cTn id="137" dur="1" fill="hold">
                                          <p:stCondLst>
                                            <p:cond delay="0"/>
                                          </p:stCondLst>
                                        </p:cTn>
                                        <p:tgtEl>
                                          <p:spTgt spid="108"/>
                                        </p:tgtEl>
                                        <p:attrNameLst>
                                          <p:attrName>style.visibility</p:attrName>
                                        </p:attrNameLst>
                                      </p:cBhvr>
                                      <p:to>
                                        <p:strVal val="visible"/>
                                      </p:to>
                                    </p:set>
                                    <p:animEffect transition="in" filter="fade">
                                      <p:cBhvr>
                                        <p:cTn id="138" dur="500"/>
                                        <p:tgtEl>
                                          <p:spTgt spid="108"/>
                                        </p:tgtEl>
                                      </p:cBhvr>
                                    </p:animEffect>
                                  </p:childTnLst>
                                </p:cTn>
                              </p:par>
                            </p:childTnLst>
                          </p:cTn>
                        </p:par>
                        <p:par>
                          <p:cTn id="139" fill="hold">
                            <p:stCondLst>
                              <p:cond delay="14000"/>
                            </p:stCondLst>
                            <p:childTnLst>
                              <p:par>
                                <p:cTn id="140" presetID="10" presetClass="entr" presetSubtype="0" fill="hold" grpId="0" nodeType="afterEffect">
                                  <p:stCondLst>
                                    <p:cond delay="0"/>
                                  </p:stCondLst>
                                  <p:childTnLst>
                                    <p:set>
                                      <p:cBhvr>
                                        <p:cTn id="141" dur="1" fill="hold">
                                          <p:stCondLst>
                                            <p:cond delay="0"/>
                                          </p:stCondLst>
                                        </p:cTn>
                                        <p:tgtEl>
                                          <p:spTgt spid="155"/>
                                        </p:tgtEl>
                                        <p:attrNameLst>
                                          <p:attrName>style.visibility</p:attrName>
                                        </p:attrNameLst>
                                      </p:cBhvr>
                                      <p:to>
                                        <p:strVal val="visible"/>
                                      </p:to>
                                    </p:set>
                                    <p:animEffect transition="in" filter="fade">
                                      <p:cBhvr>
                                        <p:cTn id="142" dur="500"/>
                                        <p:tgtEl>
                                          <p:spTgt spid="155"/>
                                        </p:tgtEl>
                                      </p:cBhvr>
                                    </p:animEffect>
                                  </p:childTnLst>
                                </p:cTn>
                              </p:par>
                            </p:childTnLst>
                          </p:cTn>
                        </p:par>
                        <p:par>
                          <p:cTn id="143" fill="hold">
                            <p:stCondLst>
                              <p:cond delay="14500"/>
                            </p:stCondLst>
                            <p:childTnLst>
                              <p:par>
                                <p:cTn id="144" presetID="10" presetClass="entr" presetSubtype="0" fill="hold" nodeType="afterEffect">
                                  <p:stCondLst>
                                    <p:cond delay="0"/>
                                  </p:stCondLst>
                                  <p:childTnLst>
                                    <p:set>
                                      <p:cBhvr>
                                        <p:cTn id="145" dur="1" fill="hold">
                                          <p:stCondLst>
                                            <p:cond delay="0"/>
                                          </p:stCondLst>
                                        </p:cTn>
                                        <p:tgtEl>
                                          <p:spTgt spid="162"/>
                                        </p:tgtEl>
                                        <p:attrNameLst>
                                          <p:attrName>style.visibility</p:attrName>
                                        </p:attrNameLst>
                                      </p:cBhvr>
                                      <p:to>
                                        <p:strVal val="visible"/>
                                      </p:to>
                                    </p:set>
                                    <p:animEffect transition="in" filter="fade">
                                      <p:cBhvr>
                                        <p:cTn id="146" dur="500"/>
                                        <p:tgtEl>
                                          <p:spTgt spid="162"/>
                                        </p:tgtEl>
                                      </p:cBhvr>
                                    </p:animEffect>
                                  </p:childTnLst>
                                </p:cTn>
                              </p:par>
                            </p:childTnLst>
                          </p:cTn>
                        </p:par>
                        <p:par>
                          <p:cTn id="147" fill="hold">
                            <p:stCondLst>
                              <p:cond delay="15000"/>
                            </p:stCondLst>
                            <p:childTnLst>
                              <p:par>
                                <p:cTn id="148" presetID="10" presetClass="entr" presetSubtype="0" fill="hold" nodeType="afterEffect">
                                  <p:stCondLst>
                                    <p:cond delay="0"/>
                                  </p:stCondLst>
                                  <p:childTnLst>
                                    <p:set>
                                      <p:cBhvr>
                                        <p:cTn id="149" dur="1" fill="hold">
                                          <p:stCondLst>
                                            <p:cond delay="0"/>
                                          </p:stCondLst>
                                        </p:cTn>
                                        <p:tgtEl>
                                          <p:spTgt spid="109"/>
                                        </p:tgtEl>
                                        <p:attrNameLst>
                                          <p:attrName>style.visibility</p:attrName>
                                        </p:attrNameLst>
                                      </p:cBhvr>
                                      <p:to>
                                        <p:strVal val="visible"/>
                                      </p:to>
                                    </p:set>
                                    <p:animEffect transition="in" filter="fade">
                                      <p:cBhvr>
                                        <p:cTn id="150" dur="500"/>
                                        <p:tgtEl>
                                          <p:spTgt spid="109"/>
                                        </p:tgtEl>
                                      </p:cBhvr>
                                    </p:animEffect>
                                  </p:childTnLst>
                                </p:cTn>
                              </p:par>
                            </p:childTnLst>
                          </p:cTn>
                        </p:par>
                        <p:par>
                          <p:cTn id="151" fill="hold">
                            <p:stCondLst>
                              <p:cond delay="15500"/>
                            </p:stCondLst>
                            <p:childTnLst>
                              <p:par>
                                <p:cTn id="152" presetID="10" presetClass="entr" presetSubtype="0" fill="hold" grpId="0" nodeType="afterEffect">
                                  <p:stCondLst>
                                    <p:cond delay="0"/>
                                  </p:stCondLst>
                                  <p:childTnLst>
                                    <p:set>
                                      <p:cBhvr>
                                        <p:cTn id="153" dur="1" fill="hold">
                                          <p:stCondLst>
                                            <p:cond delay="0"/>
                                          </p:stCondLst>
                                        </p:cTn>
                                        <p:tgtEl>
                                          <p:spTgt spid="156"/>
                                        </p:tgtEl>
                                        <p:attrNameLst>
                                          <p:attrName>style.visibility</p:attrName>
                                        </p:attrNameLst>
                                      </p:cBhvr>
                                      <p:to>
                                        <p:strVal val="visible"/>
                                      </p:to>
                                    </p:set>
                                    <p:animEffect transition="in" filter="fade">
                                      <p:cBhvr>
                                        <p:cTn id="154"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5" grpId="0"/>
      <p:bldP spid="122" grpId="0"/>
      <p:bldP spid="125" grpId="0"/>
      <p:bldP spid="126" grpId="0"/>
      <p:bldP spid="138" grpId="0"/>
      <p:bldP spid="141" grpId="0"/>
      <p:bldP spid="152" grpId="0"/>
      <p:bldP spid="153" grpId="0"/>
      <p:bldP spid="154" grpId="0"/>
      <p:bldP spid="155" grpId="0"/>
      <p:bldP spid="156" grpId="0"/>
      <p:bldP spid="76" grpId="0" animBg="1"/>
      <p:bldP spid="77" grpId="0" animBg="1"/>
      <p:bldP spid="78" grpId="0" animBg="1"/>
      <p:bldP spid="79" grpId="0" animBg="1"/>
      <p:bldP spid="8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613042" y="1192974"/>
            <a:ext cx="10789920" cy="4044044"/>
          </a:xfrm>
          <a:prstGeom prst="roundRect">
            <a:avLst>
              <a:gd name="adj" fmla="val 5496"/>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519112" y="228600"/>
            <a:ext cx="11149013" cy="553998"/>
          </a:xfrm>
        </p:spPr>
        <p:txBody>
          <a:bodyPr/>
          <a:lstStyle/>
          <a:p>
            <a:r>
              <a:rPr lang="en-US" sz="4000" dirty="0" smtClean="0"/>
              <a:t>Opalis target scenario examples</a:t>
            </a:r>
            <a:endParaRPr lang="en-US" sz="4000" dirty="0"/>
          </a:p>
        </p:txBody>
      </p:sp>
      <p:sp>
        <p:nvSpPr>
          <p:cNvPr id="3" name="Text Placeholder 2"/>
          <p:cNvSpPr>
            <a:spLocks noGrp="1"/>
          </p:cNvSpPr>
          <p:nvPr>
            <p:ph type="body" sz="quarter" idx="10"/>
          </p:nvPr>
        </p:nvSpPr>
        <p:spPr>
          <a:xfrm>
            <a:off x="992152" y="1447799"/>
            <a:ext cx="4991037" cy="3526478"/>
          </a:xfrm>
        </p:spPr>
        <p:txBody>
          <a:bodyPr/>
          <a:lstStyle/>
          <a:p>
            <a:pPr marL="341313" indent="-341313">
              <a:lnSpc>
                <a:spcPts val="3000"/>
              </a:lnSpc>
            </a:pPr>
            <a:r>
              <a:rPr lang="en-US" sz="2200" dirty="0"/>
              <a:t>Manual tasks</a:t>
            </a:r>
          </a:p>
          <a:p>
            <a:pPr marL="341313" indent="-341313">
              <a:lnSpc>
                <a:spcPts val="3000"/>
              </a:lnSpc>
            </a:pPr>
            <a:r>
              <a:rPr lang="en-US" sz="2200" dirty="0"/>
              <a:t>Batch Scripts</a:t>
            </a:r>
          </a:p>
          <a:p>
            <a:pPr marL="341313" indent="-341313">
              <a:lnSpc>
                <a:spcPts val="3000"/>
              </a:lnSpc>
            </a:pPr>
            <a:r>
              <a:rPr lang="en-US" sz="2200" dirty="0"/>
              <a:t>Compliance requirements</a:t>
            </a:r>
          </a:p>
          <a:p>
            <a:pPr marL="341313" indent="-341313">
              <a:lnSpc>
                <a:spcPts val="3000"/>
              </a:lnSpc>
            </a:pPr>
            <a:r>
              <a:rPr lang="en-US" sz="2200" dirty="0"/>
              <a:t>User request scenarios </a:t>
            </a:r>
          </a:p>
          <a:p>
            <a:pPr marL="341313" indent="-341313">
              <a:lnSpc>
                <a:spcPts val="3000"/>
              </a:lnSpc>
            </a:pPr>
            <a:r>
              <a:rPr lang="en-US" sz="2200" dirty="0"/>
              <a:t>Provisioning </a:t>
            </a:r>
          </a:p>
          <a:p>
            <a:pPr marL="341313" indent="-341313">
              <a:lnSpc>
                <a:spcPts val="3000"/>
              </a:lnSpc>
            </a:pPr>
            <a:r>
              <a:rPr lang="en-US" sz="2200" dirty="0"/>
              <a:t>Disaster Recovery</a:t>
            </a:r>
          </a:p>
          <a:p>
            <a:pPr marL="341313" indent="-341313">
              <a:lnSpc>
                <a:spcPts val="3000"/>
              </a:lnSpc>
            </a:pPr>
            <a:r>
              <a:rPr lang="en-US" sz="2200" dirty="0"/>
              <a:t>Desktop scenarios</a:t>
            </a:r>
          </a:p>
          <a:p>
            <a:pPr marL="341313" indent="-341313">
              <a:lnSpc>
                <a:spcPts val="3000"/>
              </a:lnSpc>
            </a:pPr>
            <a:r>
              <a:rPr lang="en-US" sz="2200" dirty="0"/>
              <a:t>Responding to incidents</a:t>
            </a:r>
          </a:p>
        </p:txBody>
      </p:sp>
      <p:sp>
        <p:nvSpPr>
          <p:cNvPr id="5" name="Rounded Rectangle 4"/>
          <p:cNvSpPr/>
          <p:nvPr/>
        </p:nvSpPr>
        <p:spPr>
          <a:xfrm>
            <a:off x="613042" y="5531062"/>
            <a:ext cx="10789920" cy="646331"/>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1" algn="ctr"/>
            <a:r>
              <a:rPr lang="en-US" sz="2000" dirty="0"/>
              <a:t>Every customer has at least one scenario that </a:t>
            </a:r>
            <a:r>
              <a:rPr lang="en-US" sz="2000" b="1" dirty="0"/>
              <a:t>Opalis</a:t>
            </a:r>
            <a:r>
              <a:rPr lang="en-US" sz="2000" dirty="0"/>
              <a:t> answers!</a:t>
            </a:r>
          </a:p>
        </p:txBody>
      </p:sp>
      <p:sp>
        <p:nvSpPr>
          <p:cNvPr id="6" name="Text Placeholder 2"/>
          <p:cNvSpPr txBox="1">
            <a:spLocks/>
          </p:cNvSpPr>
          <p:nvPr/>
        </p:nvSpPr>
        <p:spPr>
          <a:xfrm>
            <a:off x="6719846" y="1447126"/>
            <a:ext cx="4882346" cy="352647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1313" indent="-341313">
              <a:lnSpc>
                <a:spcPts val="3000"/>
              </a:lnSpc>
              <a:buBlip>
                <a:blip r:embed="rId5"/>
              </a:buBlip>
            </a:pPr>
            <a:r>
              <a:rPr lang="en-US" sz="2200" dirty="0"/>
              <a:t>Change Control </a:t>
            </a:r>
          </a:p>
          <a:p>
            <a:pPr marL="341313" indent="-341313">
              <a:lnSpc>
                <a:spcPts val="3000"/>
              </a:lnSpc>
              <a:buBlip>
                <a:blip r:embed="rId5"/>
              </a:buBlip>
            </a:pPr>
            <a:r>
              <a:rPr lang="en-US" sz="2200" dirty="0"/>
              <a:t>Multiple Service Desks </a:t>
            </a:r>
          </a:p>
          <a:p>
            <a:pPr marL="341313" indent="-341313">
              <a:lnSpc>
                <a:spcPts val="3000"/>
              </a:lnSpc>
              <a:buBlip>
                <a:blip r:embed="rId5"/>
              </a:buBlip>
            </a:pPr>
            <a:r>
              <a:rPr lang="en-US" sz="2200" dirty="0"/>
              <a:t>Capacity Management</a:t>
            </a:r>
          </a:p>
          <a:p>
            <a:pPr marL="341313" indent="-341313">
              <a:lnSpc>
                <a:spcPts val="3000"/>
              </a:lnSpc>
              <a:buBlip>
                <a:blip r:embed="rId5"/>
              </a:buBlip>
            </a:pPr>
            <a:r>
              <a:rPr lang="en-US" sz="2200" dirty="0"/>
              <a:t>Release Management</a:t>
            </a:r>
          </a:p>
          <a:p>
            <a:pPr marL="341313" indent="-341313">
              <a:lnSpc>
                <a:spcPts val="3000"/>
              </a:lnSpc>
              <a:buBlip>
                <a:blip r:embed="rId5"/>
              </a:buBlip>
            </a:pPr>
            <a:r>
              <a:rPr lang="en-US" sz="2200" dirty="0"/>
              <a:t>SLA adherence issues</a:t>
            </a:r>
          </a:p>
          <a:p>
            <a:pPr marL="341313" indent="-341313">
              <a:lnSpc>
                <a:spcPts val="3000"/>
              </a:lnSpc>
              <a:buBlip>
                <a:blip r:embed="rId5"/>
              </a:buBlip>
            </a:pPr>
            <a:r>
              <a:rPr lang="en-US" sz="2200" dirty="0"/>
              <a:t>Rapid change environments</a:t>
            </a:r>
          </a:p>
          <a:p>
            <a:pPr marL="341313" indent="-341313">
              <a:lnSpc>
                <a:spcPts val="3000"/>
              </a:lnSpc>
              <a:buBlip>
                <a:blip r:embed="rId5"/>
              </a:buBlip>
            </a:pPr>
            <a:r>
              <a:rPr lang="en-US" sz="2200" dirty="0"/>
              <a:t>Diverse system integrations</a:t>
            </a:r>
          </a:p>
          <a:p>
            <a:pPr marL="341313" indent="-341313">
              <a:lnSpc>
                <a:spcPts val="3000"/>
              </a:lnSpc>
              <a:buBlip>
                <a:blip r:embed="rId5"/>
              </a:buBlip>
            </a:pPr>
            <a:r>
              <a:rPr lang="en-US" sz="2200" dirty="0"/>
              <a:t>Patch Remediation</a:t>
            </a:r>
          </a:p>
        </p:txBody>
      </p:sp>
    </p:spTree>
    <p:extLst>
      <p:ext uri="{BB962C8B-B14F-4D97-AF65-F5344CB8AC3E}">
        <p14:creationId xmlns:p14="http://schemas.microsoft.com/office/powerpoint/2010/main" val="357261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mtClean="0"/>
              <a:t>TOMORROW</a:t>
            </a:r>
            <a:endParaRPr lang="en-US" dirty="0"/>
          </a:p>
        </p:txBody>
      </p:sp>
      <p:sp>
        <p:nvSpPr>
          <p:cNvPr id="6" name="Subtitle 5"/>
          <p:cNvSpPr>
            <a:spLocks noGrp="1"/>
          </p:cNvSpPr>
          <p:nvPr>
            <p:ph type="subTitle" idx="1"/>
          </p:nvPr>
        </p:nvSpPr>
        <p:spPr/>
        <p:txBody>
          <a:bodyPr/>
          <a:lstStyle/>
          <a:p>
            <a:r>
              <a:rPr lang="en-US" smtClean="0"/>
              <a:t>Lets go take a look at System Center Orchestrator!</a:t>
            </a:r>
            <a:endParaRPr lang="en-US" dirty="0"/>
          </a:p>
        </p:txBody>
      </p:sp>
      <p:pic>
        <p:nvPicPr>
          <p:cNvPr id="2050" name="Picture 2" descr="C:\userdata\PowerPoint Content\images\SysCnt-Orchestrator_v_rgb_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890" y="155572"/>
            <a:ext cx="2399366" cy="176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97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200" smtClean="0"/>
              <a:t>System Center Orchestrator Investments</a:t>
            </a:r>
            <a:endParaRPr lang="en-US" sz="4200" dirty="0"/>
          </a:p>
        </p:txBody>
      </p:sp>
      <p:pic>
        <p:nvPicPr>
          <p:cNvPr id="18" name="Picture 3" descr="S:\PowerPoint Content\images\SysCnt-Orchestrator_h_rgb_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500" y="241585"/>
            <a:ext cx="1903412" cy="545911"/>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bwMode="auto">
          <a:xfrm>
            <a:off x="2462212" y="1404741"/>
            <a:ext cx="7264400" cy="11303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gradFill>
                <a:gsLst>
                  <a:gs pos="0">
                    <a:srgbClr val="FFFFFF"/>
                  </a:gs>
                  <a:gs pos="100000">
                    <a:srgbClr val="FFFFFF"/>
                  </a:gs>
                </a:gsLst>
                <a:lin ang="5400000" scaled="0"/>
              </a:gradFill>
            </a:endParaRPr>
          </a:p>
        </p:txBody>
      </p:sp>
      <p:sp>
        <p:nvSpPr>
          <p:cNvPr id="15" name="Rounded Rectangle 14"/>
          <p:cNvSpPr/>
          <p:nvPr/>
        </p:nvSpPr>
        <p:spPr bwMode="auto">
          <a:xfrm>
            <a:off x="2462212" y="5156113"/>
            <a:ext cx="7264400" cy="11303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gradFill>
                <a:gsLst>
                  <a:gs pos="0">
                    <a:srgbClr val="FFFFFF"/>
                  </a:gs>
                  <a:gs pos="100000">
                    <a:srgbClr val="FFFFFF"/>
                  </a:gs>
                </a:gsLst>
                <a:lin ang="5400000" scaled="0"/>
              </a:gradFill>
            </a:endParaRPr>
          </a:p>
        </p:txBody>
      </p:sp>
      <p:sp>
        <p:nvSpPr>
          <p:cNvPr id="14" name="Rounded Rectangle 13"/>
          <p:cNvSpPr/>
          <p:nvPr/>
        </p:nvSpPr>
        <p:spPr bwMode="auto">
          <a:xfrm>
            <a:off x="2462212" y="3911513"/>
            <a:ext cx="7264400" cy="11303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gradFill>
                <a:gsLst>
                  <a:gs pos="0">
                    <a:srgbClr val="FFFFFF"/>
                  </a:gs>
                  <a:gs pos="100000">
                    <a:srgbClr val="FFFFFF"/>
                  </a:gs>
                </a:gsLst>
                <a:lin ang="5400000" scaled="0"/>
              </a:gradFill>
            </a:endParaRPr>
          </a:p>
        </p:txBody>
      </p:sp>
      <p:sp>
        <p:nvSpPr>
          <p:cNvPr id="4" name="Rounded Rectangle 3"/>
          <p:cNvSpPr/>
          <p:nvPr/>
        </p:nvSpPr>
        <p:spPr bwMode="auto">
          <a:xfrm>
            <a:off x="2462212" y="2641513"/>
            <a:ext cx="7264400" cy="11303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gradFill>
                <a:gsLst>
                  <a:gs pos="0">
                    <a:srgbClr val="FFFFFF"/>
                  </a:gs>
                  <a:gs pos="100000">
                    <a:srgbClr val="FFFFFF"/>
                  </a:gs>
                </a:gsLst>
                <a:lin ang="5400000" scaled="0"/>
              </a:gradFill>
            </a:endParaRPr>
          </a:p>
        </p:txBody>
      </p:sp>
      <p:pic>
        <p:nvPicPr>
          <p:cNvPr id="8" name="Picture 4" descr="D:\0Projects\Microsoft\MMS facelift deck\images\MSB08_Christina_01.jp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512410" y="2705013"/>
            <a:ext cx="2301859" cy="1017458"/>
          </a:xfrm>
          <a:prstGeom prst="roundRect">
            <a:avLst>
              <a:gd name="adj" fmla="val 12339"/>
            </a:avLst>
          </a:prstGeom>
          <a:solidFill>
            <a:srgbClr val="FFFFFF">
              <a:shade val="85000"/>
            </a:srgbClr>
          </a:solidFill>
          <a:ln>
            <a:noFill/>
          </a:ln>
          <a:effectLst/>
          <a:scene3d>
            <a:camera prst="orthographicFront"/>
            <a:lightRig rig="threePt" dir="t"/>
          </a:scene3d>
          <a:sp3d prstMaterial="matte"/>
          <a:extLst/>
        </p:spPr>
      </p:pic>
      <p:pic>
        <p:nvPicPr>
          <p:cNvPr id="9" name="Picture 5" descr="D:\0Projects\Microsoft\MMS facelift deck\images\MSB08_Freb_01.jpg"/>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2512410" y="3959112"/>
            <a:ext cx="2301859" cy="1028640"/>
          </a:xfrm>
          <a:prstGeom prst="roundRect">
            <a:avLst>
              <a:gd name="adj" fmla="val 12339"/>
            </a:avLst>
          </a:prstGeom>
          <a:solidFill>
            <a:srgbClr val="FFFFFF">
              <a:shade val="85000"/>
            </a:srgbClr>
          </a:solidFill>
          <a:ln>
            <a:noFill/>
          </a:ln>
          <a:effectLst/>
          <a:extLst/>
        </p:spPr>
      </p:pic>
      <p:sp>
        <p:nvSpPr>
          <p:cNvPr id="10" name="Rectangle 9"/>
          <p:cNvSpPr/>
          <p:nvPr/>
        </p:nvSpPr>
        <p:spPr>
          <a:xfrm>
            <a:off x="5168322" y="2787047"/>
            <a:ext cx="3694153" cy="797141"/>
          </a:xfrm>
          <a:prstGeom prst="rect">
            <a:avLst/>
          </a:prstGeom>
        </p:spPr>
        <p:txBody>
          <a:bodyPr wrap="none">
            <a:spAutoFit/>
          </a:bodyPr>
          <a:lstStyle/>
          <a:p>
            <a:pPr lvl="0"/>
            <a:r>
              <a:rPr lang="en-US" dirty="0" smtClean="0"/>
              <a:t>Operator</a:t>
            </a:r>
          </a:p>
          <a:p>
            <a:pPr lvl="0"/>
            <a:endParaRPr lang="en-US" sz="800" dirty="0"/>
          </a:p>
          <a:p>
            <a:pPr marL="287338" indent="-287338">
              <a:lnSpc>
                <a:spcPct val="90000"/>
              </a:lnSpc>
              <a:spcBef>
                <a:spcPct val="20000"/>
              </a:spcBef>
              <a:buSzPct val="90000"/>
              <a:buBlip>
                <a:blip r:embed="rId6"/>
              </a:buBlip>
            </a:pPr>
            <a:r>
              <a:rPr lang="en-US" dirty="0">
                <a:gradFill>
                  <a:gsLst>
                    <a:gs pos="0">
                      <a:schemeClr val="tx1"/>
                    </a:gs>
                    <a:gs pos="86000">
                      <a:schemeClr val="tx1"/>
                    </a:gs>
                  </a:gsLst>
                  <a:lin ang="5400000" scaled="0"/>
                </a:gradFill>
              </a:rPr>
              <a:t>Trigger, Monitor &amp;Troubleshoot</a:t>
            </a:r>
          </a:p>
        </p:txBody>
      </p:sp>
      <p:sp>
        <p:nvSpPr>
          <p:cNvPr id="17" name="Rectangle 16"/>
          <p:cNvSpPr/>
          <p:nvPr/>
        </p:nvSpPr>
        <p:spPr>
          <a:xfrm>
            <a:off x="5168322" y="4069747"/>
            <a:ext cx="2800767" cy="797141"/>
          </a:xfrm>
          <a:prstGeom prst="rect">
            <a:avLst/>
          </a:prstGeom>
        </p:spPr>
        <p:txBody>
          <a:bodyPr wrap="none">
            <a:spAutoFit/>
          </a:bodyPr>
          <a:lstStyle/>
          <a:p>
            <a:pPr lvl="0"/>
            <a:r>
              <a:rPr lang="en-US" dirty="0"/>
              <a:t>Developer</a:t>
            </a:r>
          </a:p>
          <a:p>
            <a:pPr lvl="0"/>
            <a:endParaRPr lang="en-US" sz="800" dirty="0"/>
          </a:p>
          <a:p>
            <a:pPr marL="287338" indent="-287338">
              <a:lnSpc>
                <a:spcPct val="90000"/>
              </a:lnSpc>
              <a:spcBef>
                <a:spcPct val="20000"/>
              </a:spcBef>
              <a:buSzPct val="90000"/>
              <a:buBlip>
                <a:blip r:embed="rId6"/>
              </a:buBlip>
            </a:pPr>
            <a:r>
              <a:rPr lang="en-US" dirty="0">
                <a:gradFill>
                  <a:gsLst>
                    <a:gs pos="0">
                      <a:schemeClr val="tx1"/>
                    </a:gs>
                    <a:gs pos="86000">
                      <a:schemeClr val="tx1"/>
                    </a:gs>
                  </a:gsLst>
                  <a:lin ang="5400000" scaled="0"/>
                </a:gradFill>
              </a:rPr>
              <a:t>Application integration</a:t>
            </a:r>
          </a:p>
        </p:txBody>
      </p:sp>
      <p:sp>
        <p:nvSpPr>
          <p:cNvPr id="19" name="Rectangle 18"/>
          <p:cNvSpPr/>
          <p:nvPr/>
        </p:nvSpPr>
        <p:spPr>
          <a:xfrm>
            <a:off x="5168322" y="5324203"/>
            <a:ext cx="2360583" cy="797141"/>
          </a:xfrm>
          <a:prstGeom prst="rect">
            <a:avLst/>
          </a:prstGeom>
        </p:spPr>
        <p:txBody>
          <a:bodyPr wrap="none">
            <a:spAutoFit/>
          </a:bodyPr>
          <a:lstStyle/>
          <a:p>
            <a:pPr lvl="0"/>
            <a:r>
              <a:rPr lang="en-US" dirty="0"/>
              <a:t>IT Business Manager</a:t>
            </a:r>
          </a:p>
          <a:p>
            <a:pPr lvl="0"/>
            <a:endParaRPr lang="en-US" sz="800" dirty="0"/>
          </a:p>
          <a:p>
            <a:pPr marL="287338" indent="-287338">
              <a:lnSpc>
                <a:spcPct val="90000"/>
              </a:lnSpc>
              <a:spcBef>
                <a:spcPct val="20000"/>
              </a:spcBef>
              <a:buSzPct val="90000"/>
              <a:buBlip>
                <a:blip r:embed="rId6"/>
              </a:buBlip>
            </a:pPr>
            <a:r>
              <a:rPr lang="en-US" dirty="0">
                <a:gradFill>
                  <a:gsLst>
                    <a:gs pos="0">
                      <a:schemeClr val="tx1"/>
                    </a:gs>
                    <a:gs pos="86000">
                      <a:schemeClr val="tx1"/>
                    </a:gs>
                  </a:gsLst>
                  <a:lin ang="5400000" scaled="0"/>
                </a:gradFill>
              </a:rPr>
              <a:t>Report &amp; Analyze</a:t>
            </a:r>
          </a:p>
        </p:txBody>
      </p:sp>
      <p:sp>
        <p:nvSpPr>
          <p:cNvPr id="20" name="Rectangle 19"/>
          <p:cNvSpPr/>
          <p:nvPr/>
        </p:nvSpPr>
        <p:spPr>
          <a:xfrm>
            <a:off x="5168322" y="1593115"/>
            <a:ext cx="3942105" cy="797141"/>
          </a:xfrm>
          <a:prstGeom prst="rect">
            <a:avLst/>
          </a:prstGeom>
        </p:spPr>
        <p:txBody>
          <a:bodyPr wrap="none">
            <a:spAutoFit/>
          </a:bodyPr>
          <a:lstStyle/>
          <a:p>
            <a:pPr lvl="0"/>
            <a:r>
              <a:rPr lang="en-US" dirty="0"/>
              <a:t>IT Pro</a:t>
            </a:r>
          </a:p>
          <a:p>
            <a:pPr lvl="0"/>
            <a:endParaRPr lang="en-US" sz="800" dirty="0"/>
          </a:p>
          <a:p>
            <a:pPr marL="287338" indent="-287338">
              <a:lnSpc>
                <a:spcPct val="90000"/>
              </a:lnSpc>
              <a:spcBef>
                <a:spcPct val="20000"/>
              </a:spcBef>
              <a:buSzPct val="90000"/>
              <a:buBlip>
                <a:blip r:embed="rId6"/>
              </a:buBlip>
            </a:pPr>
            <a:r>
              <a:rPr lang="en-US" dirty="0">
                <a:gradFill>
                  <a:gsLst>
                    <a:gs pos="0">
                      <a:schemeClr val="tx1"/>
                    </a:gs>
                    <a:gs pos="86000">
                      <a:schemeClr val="tx1"/>
                    </a:gs>
                  </a:gsLst>
                  <a:lin ang="5400000" scaled="0"/>
                </a:gradFill>
              </a:rPr>
              <a:t>Authoring, Debugging &amp; Scripting</a:t>
            </a:r>
          </a:p>
        </p:txBody>
      </p:sp>
      <p:pic>
        <p:nvPicPr>
          <p:cNvPr id="22" name="Picture 2" descr="D:\0Projects\Microsoft\MMS facelift deck\images\MSIT08_Opal_04.jpg"/>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2512410" y="1473021"/>
            <a:ext cx="2301859" cy="1028639"/>
          </a:xfrm>
          <a:prstGeom prst="roundRect">
            <a:avLst>
              <a:gd name="adj" fmla="val 12339"/>
            </a:avLst>
          </a:prstGeom>
          <a:solidFill>
            <a:srgbClr val="FFFFFF">
              <a:shade val="85000"/>
            </a:srgbClr>
          </a:solidFill>
          <a:ln>
            <a:noFill/>
          </a:ln>
          <a:effectLst/>
          <a:extLst/>
        </p:spPr>
      </p:pic>
      <p:pic>
        <p:nvPicPr>
          <p:cNvPr id="23" name="Picture 3" descr="D:\0Projects\Microsoft\MMS facelift deck\images\MSB08_Sherman_01.jpg"/>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2512410" y="5219674"/>
            <a:ext cx="2301859" cy="1028639"/>
          </a:xfrm>
          <a:prstGeom prst="roundRect">
            <a:avLst>
              <a:gd name="adj" fmla="val 12339"/>
            </a:avLst>
          </a:prstGeom>
          <a:solidFill>
            <a:srgbClr val="FFFFFF">
              <a:shade val="85000"/>
            </a:srgbClr>
          </a:solidFill>
          <a:ln>
            <a:noFill/>
          </a:ln>
          <a:effectLst/>
          <a:extLst/>
        </p:spPr>
      </p:pic>
    </p:spTree>
    <p:extLst>
      <p:ext uri="{BB962C8B-B14F-4D97-AF65-F5344CB8AC3E}">
        <p14:creationId xmlns:p14="http://schemas.microsoft.com/office/powerpoint/2010/main" val="415884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z="8800" smtClean="0"/>
              <a:t>Lets do some Demo!</a:t>
            </a:r>
            <a:endParaRPr lang="en-US" sz="8800" dirty="0"/>
          </a:p>
        </p:txBody>
      </p:sp>
      <p:sp>
        <p:nvSpPr>
          <p:cNvPr id="6" name="Title 5"/>
          <p:cNvSpPr>
            <a:spLocks noGrp="1"/>
          </p:cNvSpPr>
          <p:nvPr>
            <p:ph type="ctrTitle"/>
          </p:nvPr>
        </p:nvSpPr>
        <p:spPr/>
        <p:txBody>
          <a:bodyPr/>
          <a:lstStyle/>
          <a:p>
            <a:r>
              <a:rPr lang="en-US" smtClean="0"/>
              <a:t>Scenarios in flight</a:t>
            </a:r>
            <a:endParaRPr lang="en-US" dirty="0"/>
          </a:p>
        </p:txBody>
      </p:sp>
      <p:sp>
        <p:nvSpPr>
          <p:cNvPr id="4" name="Subtitle 3"/>
          <p:cNvSpPr>
            <a:spLocks noGrp="1"/>
          </p:cNvSpPr>
          <p:nvPr>
            <p:ph type="subTitle" idx="1"/>
          </p:nvPr>
        </p:nvSpPr>
        <p:spPr/>
        <p:txBody>
          <a:bodyPr/>
          <a:lstStyle/>
          <a:p>
            <a:r>
              <a:rPr lang="en-US" smtClean="0"/>
              <a:t>Jason, Sean, Adam</a:t>
            </a:r>
            <a:endParaRPr lang="en-US" dirty="0"/>
          </a:p>
        </p:txBody>
      </p:sp>
    </p:spTree>
    <p:extLst>
      <p:ext uri="{BB962C8B-B14F-4D97-AF65-F5344CB8AC3E}">
        <p14:creationId xmlns:p14="http://schemas.microsoft.com/office/powerpoint/2010/main" val="5024929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Close, Q &amp; A</a:t>
            </a:r>
            <a:endParaRPr lang="en-US" dirty="0"/>
          </a:p>
        </p:txBody>
      </p:sp>
      <p:grpSp>
        <p:nvGrpSpPr>
          <p:cNvPr id="14" name="Group 13"/>
          <p:cNvGrpSpPr/>
          <p:nvPr/>
        </p:nvGrpSpPr>
        <p:grpSpPr>
          <a:xfrm>
            <a:off x="601805" y="3720204"/>
            <a:ext cx="2847830" cy="1852551"/>
            <a:chOff x="560389" y="2909455"/>
            <a:chExt cx="2847830" cy="1852551"/>
          </a:xfrm>
        </p:grpSpPr>
        <p:sp>
          <p:nvSpPr>
            <p:cNvPr id="7" name="Rounded Rectangle 6"/>
            <p:cNvSpPr/>
            <p:nvPr/>
          </p:nvSpPr>
          <p:spPr bwMode="auto">
            <a:xfrm>
              <a:off x="560389" y="2909455"/>
              <a:ext cx="2847830" cy="1852551"/>
            </a:xfrm>
            <a:prstGeom prst="roundRect">
              <a:avLst>
                <a:gd name="adj" fmla="val 9115"/>
              </a:avLst>
            </a:prstGeom>
            <a:gradFill>
              <a:gsLst>
                <a:gs pos="0">
                  <a:schemeClr val="accent5">
                    <a:shade val="51000"/>
                    <a:satMod val="130000"/>
                    <a:alpha val="40000"/>
                  </a:schemeClr>
                </a:gs>
                <a:gs pos="80000">
                  <a:schemeClr val="accent5">
                    <a:shade val="93000"/>
                    <a:satMod val="130000"/>
                    <a:alpha val="27000"/>
                  </a:schemeClr>
                </a:gs>
                <a:gs pos="100000">
                  <a:schemeClr val="accent5">
                    <a:shade val="94000"/>
                    <a:satMod val="135000"/>
                    <a:alpha val="19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4" name="Subtitle 2"/>
            <p:cNvSpPr txBox="1">
              <a:spLocks/>
            </p:cNvSpPr>
            <p:nvPr/>
          </p:nvSpPr>
          <p:spPr>
            <a:xfrm>
              <a:off x="761975" y="3316883"/>
              <a:ext cx="2527491" cy="1052596"/>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85000"/>
                <a:buFontTx/>
                <a:buBlip>
                  <a:blip r:embed="rId2"/>
                </a:buBlip>
                <a:defRPr lang="en-US"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2"/>
                </a:buBlip>
                <a:defRPr lang="en-US"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2"/>
                </a:buBlip>
                <a:defRPr lang="en-US"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2"/>
                </a:buBlip>
                <a:defRPr lang="en-US"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2"/>
                </a:buBlip>
                <a:defRPr lang="en-US"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2800" dirty="0">
                  <a:solidFill>
                    <a:srgbClr val="FFC000"/>
                  </a:solidFill>
                </a:rPr>
                <a:t>Adam Hall</a:t>
              </a:r>
            </a:p>
            <a:p>
              <a:pPr marL="0" indent="0">
                <a:spcBef>
                  <a:spcPts val="0"/>
                </a:spcBef>
                <a:buNone/>
              </a:pPr>
              <a:r>
                <a:rPr lang="en-US" sz="2400" dirty="0" smtClean="0">
                  <a:solidFill>
                    <a:schemeClr val="tx1"/>
                  </a:solidFill>
                </a:rPr>
                <a:t>Orchestrator</a:t>
              </a:r>
              <a:endParaRPr lang="en-US" sz="2400" dirty="0">
                <a:solidFill>
                  <a:schemeClr val="tx1"/>
                </a:solidFill>
              </a:endParaRPr>
            </a:p>
            <a:p>
              <a:pPr marL="0" indent="0">
                <a:spcBef>
                  <a:spcPts val="0"/>
                </a:spcBef>
                <a:buNone/>
              </a:pPr>
              <a:r>
                <a:rPr lang="en-US" sz="2400" dirty="0" smtClean="0">
                  <a:solidFill>
                    <a:schemeClr val="tx1"/>
                  </a:solidFill>
                </a:rPr>
                <a:t>adhall</a:t>
              </a:r>
              <a:r>
                <a:rPr lang="en-US" sz="1800" dirty="0" smtClean="0">
                  <a:solidFill>
                    <a:schemeClr val="tx1"/>
                  </a:solidFill>
                </a:rPr>
                <a:t>@microsoft.com</a:t>
              </a:r>
              <a:endParaRPr lang="en-US" sz="2400" dirty="0">
                <a:solidFill>
                  <a:schemeClr val="tx1"/>
                </a:solidFill>
              </a:endParaRPr>
            </a:p>
          </p:txBody>
        </p:sp>
      </p:grpSp>
      <p:grpSp>
        <p:nvGrpSpPr>
          <p:cNvPr id="15" name="Group 14"/>
          <p:cNvGrpSpPr/>
          <p:nvPr/>
        </p:nvGrpSpPr>
        <p:grpSpPr>
          <a:xfrm>
            <a:off x="4443473" y="3720204"/>
            <a:ext cx="2847830" cy="1852551"/>
            <a:chOff x="4402056" y="2909455"/>
            <a:chExt cx="2847830" cy="1852551"/>
          </a:xfrm>
        </p:grpSpPr>
        <p:sp>
          <p:nvSpPr>
            <p:cNvPr id="8" name="Rounded Rectangle 7"/>
            <p:cNvSpPr/>
            <p:nvPr/>
          </p:nvSpPr>
          <p:spPr bwMode="auto">
            <a:xfrm>
              <a:off x="4402056" y="2909455"/>
              <a:ext cx="2847830" cy="1852551"/>
            </a:xfrm>
            <a:prstGeom prst="roundRect">
              <a:avLst>
                <a:gd name="adj" fmla="val 9115"/>
              </a:avLst>
            </a:prstGeom>
            <a:gradFill>
              <a:gsLst>
                <a:gs pos="0">
                  <a:schemeClr val="accent5">
                    <a:shade val="51000"/>
                    <a:satMod val="130000"/>
                    <a:alpha val="40000"/>
                  </a:schemeClr>
                </a:gs>
                <a:gs pos="80000">
                  <a:schemeClr val="accent5">
                    <a:shade val="93000"/>
                    <a:satMod val="130000"/>
                    <a:alpha val="27000"/>
                  </a:schemeClr>
                </a:gs>
                <a:gs pos="100000">
                  <a:schemeClr val="accent5">
                    <a:shade val="94000"/>
                    <a:satMod val="135000"/>
                    <a:alpha val="19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5" name="Subtitle 2"/>
            <p:cNvSpPr txBox="1">
              <a:spLocks/>
            </p:cNvSpPr>
            <p:nvPr/>
          </p:nvSpPr>
          <p:spPr>
            <a:xfrm>
              <a:off x="4512174" y="3316883"/>
              <a:ext cx="2627593" cy="1331259"/>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85000"/>
                <a:buFontTx/>
                <a:buNone/>
                <a:defRPr lang="en-US" sz="3200" kern="1200" dirty="0">
                  <a:gradFill>
                    <a:gsLst>
                      <a:gs pos="0">
                        <a:schemeClr val="tx2"/>
                      </a:gs>
                      <a:gs pos="100000">
                        <a:schemeClr val="tx2"/>
                      </a:gs>
                    </a:gsLst>
                    <a:path path="rect">
                      <a:fillToRect l="100000" t="100000"/>
                    </a:path>
                  </a:gradFill>
                  <a:latin typeface="+mn-lt"/>
                  <a:ea typeface="+mn-ea"/>
                  <a:cs typeface="+mn-cs"/>
                </a:defRPr>
              </a:lvl1pPr>
              <a:lvl2pPr marL="457182" indent="0" algn="ctr" defTabSz="914363" rtl="0" eaLnBrk="1" latinLnBrk="0" hangingPunct="1">
                <a:lnSpc>
                  <a:spcPct val="90000"/>
                </a:lnSpc>
                <a:spcBef>
                  <a:spcPct val="20000"/>
                </a:spcBef>
                <a:buSzPct val="85000"/>
                <a:buFontTx/>
                <a:buNone/>
                <a:defRPr lang="en-US"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85000"/>
                <a:buFontTx/>
                <a:buNone/>
                <a:defRPr lang="en-US"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85000"/>
                <a:buFontTx/>
                <a:buNone/>
                <a:defRPr lang="en-US"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85000"/>
                <a:buFontTx/>
                <a:buNone/>
                <a:defRPr lang="en-US"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C000"/>
                  </a:solidFill>
                </a:rPr>
                <a:t>Jason Buffington</a:t>
              </a:r>
              <a:endParaRPr lang="en-US" sz="2800" dirty="0">
                <a:solidFill>
                  <a:srgbClr val="FFC000"/>
                </a:solidFill>
              </a:endParaRPr>
            </a:p>
            <a:p>
              <a:r>
                <a:rPr lang="en-US" sz="2400" dirty="0" smtClean="0">
                  <a:solidFill>
                    <a:schemeClr val="tx1"/>
                  </a:solidFill>
                </a:rPr>
                <a:t>Operations </a:t>
              </a:r>
              <a:r>
                <a:rPr lang="en-US" sz="2400" dirty="0" err="1" smtClean="0">
                  <a:solidFill>
                    <a:schemeClr val="tx1"/>
                  </a:solidFill>
                </a:rPr>
                <a:t>Mgr</a:t>
              </a:r>
              <a:endParaRPr lang="en-US" sz="2400" dirty="0" smtClean="0">
                <a:solidFill>
                  <a:schemeClr val="tx1"/>
                </a:solidFill>
              </a:endParaRPr>
            </a:p>
            <a:p>
              <a:r>
                <a:rPr lang="en-US" sz="2400" dirty="0">
                  <a:solidFill>
                    <a:schemeClr val="tx1"/>
                  </a:solidFill>
                </a:rPr>
                <a:t>jbuff</a:t>
              </a:r>
              <a:r>
                <a:rPr lang="en-US" sz="1800" dirty="0">
                  <a:solidFill>
                    <a:schemeClr val="tx1"/>
                  </a:solidFill>
                </a:rPr>
                <a:t>@microsoft.com</a:t>
              </a:r>
              <a:endParaRPr lang="en-US" sz="2400" dirty="0" smtClean="0">
                <a:solidFill>
                  <a:schemeClr val="tx1"/>
                </a:solidFill>
              </a:endParaRPr>
            </a:p>
          </p:txBody>
        </p:sp>
      </p:grpSp>
      <p:grpSp>
        <p:nvGrpSpPr>
          <p:cNvPr id="16" name="Group 15"/>
          <p:cNvGrpSpPr/>
          <p:nvPr/>
        </p:nvGrpSpPr>
        <p:grpSpPr>
          <a:xfrm>
            <a:off x="8285140" y="3720204"/>
            <a:ext cx="2871587" cy="1852551"/>
            <a:chOff x="8243723" y="2909455"/>
            <a:chExt cx="2871586" cy="1852551"/>
          </a:xfrm>
        </p:grpSpPr>
        <p:sp>
          <p:nvSpPr>
            <p:cNvPr id="9" name="Rounded Rectangle 8"/>
            <p:cNvSpPr/>
            <p:nvPr/>
          </p:nvSpPr>
          <p:spPr bwMode="auto">
            <a:xfrm>
              <a:off x="8243723" y="2909455"/>
              <a:ext cx="2847830" cy="1852551"/>
            </a:xfrm>
            <a:prstGeom prst="roundRect">
              <a:avLst>
                <a:gd name="adj" fmla="val 9115"/>
              </a:avLst>
            </a:prstGeom>
            <a:gradFill>
              <a:gsLst>
                <a:gs pos="0">
                  <a:schemeClr val="accent5">
                    <a:shade val="51000"/>
                    <a:satMod val="130000"/>
                    <a:alpha val="40000"/>
                  </a:schemeClr>
                </a:gs>
                <a:gs pos="80000">
                  <a:schemeClr val="accent5">
                    <a:shade val="93000"/>
                    <a:satMod val="130000"/>
                    <a:alpha val="27000"/>
                  </a:schemeClr>
                </a:gs>
                <a:gs pos="100000">
                  <a:schemeClr val="accent5">
                    <a:shade val="94000"/>
                    <a:satMod val="135000"/>
                    <a:alpha val="19000"/>
                  </a:schemeClr>
                </a:gs>
              </a:gsLs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6" name="Subtitle 2"/>
            <p:cNvSpPr txBox="1">
              <a:spLocks/>
            </p:cNvSpPr>
            <p:nvPr/>
          </p:nvSpPr>
          <p:spPr>
            <a:xfrm>
              <a:off x="8432036" y="3315219"/>
              <a:ext cx="2683273" cy="1331259"/>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85000"/>
                <a:buFontTx/>
                <a:buNone/>
                <a:defRPr lang="en-US" sz="3200" kern="1200" dirty="0">
                  <a:gradFill>
                    <a:gsLst>
                      <a:gs pos="0">
                        <a:schemeClr val="tx2"/>
                      </a:gs>
                      <a:gs pos="100000">
                        <a:schemeClr val="tx2"/>
                      </a:gs>
                    </a:gsLst>
                    <a:path path="rect">
                      <a:fillToRect l="100000" t="100000"/>
                    </a:path>
                  </a:gradFill>
                  <a:latin typeface="+mn-lt"/>
                  <a:ea typeface="+mn-ea"/>
                  <a:cs typeface="+mn-cs"/>
                </a:defRPr>
              </a:lvl1pPr>
              <a:lvl2pPr marL="457182" indent="0" algn="ctr" defTabSz="914363" rtl="0" eaLnBrk="1" latinLnBrk="0" hangingPunct="1">
                <a:lnSpc>
                  <a:spcPct val="90000"/>
                </a:lnSpc>
                <a:spcBef>
                  <a:spcPct val="20000"/>
                </a:spcBef>
                <a:buSzPct val="85000"/>
                <a:buFontTx/>
                <a:buNone/>
                <a:defRPr lang="en-US"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85000"/>
                <a:buFontTx/>
                <a:buNone/>
                <a:defRPr lang="en-US"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85000"/>
                <a:buFontTx/>
                <a:buNone/>
                <a:defRPr lang="en-US"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85000"/>
                <a:buFontTx/>
                <a:buNone/>
                <a:defRPr lang="en-US"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solidFill>
                    <a:srgbClr val="FFC000"/>
                  </a:solidFill>
                </a:rPr>
                <a:t>Sean Christensen</a:t>
              </a:r>
              <a:endParaRPr lang="en-US" sz="2800" dirty="0">
                <a:solidFill>
                  <a:srgbClr val="FFC000"/>
                </a:solidFill>
              </a:endParaRPr>
            </a:p>
            <a:p>
              <a:r>
                <a:rPr lang="en-US" sz="2400" dirty="0" smtClean="0">
                  <a:solidFill>
                    <a:schemeClr val="tx1"/>
                  </a:solidFill>
                </a:rPr>
                <a:t>Service Manager</a:t>
              </a:r>
              <a:endParaRPr lang="en-US" sz="2400" dirty="0">
                <a:solidFill>
                  <a:schemeClr val="tx1"/>
                </a:solidFill>
              </a:endParaRPr>
            </a:p>
            <a:p>
              <a:r>
                <a:rPr lang="en-US" sz="2000" dirty="0">
                  <a:solidFill>
                    <a:schemeClr val="tx1"/>
                  </a:solidFill>
                </a:rPr>
                <a:t>sechrist</a:t>
              </a:r>
              <a:r>
                <a:rPr lang="en-US" sz="1600" dirty="0">
                  <a:solidFill>
                    <a:schemeClr val="tx1"/>
                  </a:solidFill>
                </a:rPr>
                <a:t>@microsoft.com</a:t>
              </a:r>
              <a:endParaRPr lang="en-US" sz="2000" dirty="0">
                <a:solidFill>
                  <a:schemeClr val="tx1"/>
                </a:solidFill>
              </a:endParaRPr>
            </a:p>
          </p:txBody>
        </p:sp>
      </p:grpSp>
    </p:spTree>
    <p:extLst>
      <p:ext uri="{BB962C8B-B14F-4D97-AF65-F5344CB8AC3E}">
        <p14:creationId xmlns:p14="http://schemas.microsoft.com/office/powerpoint/2010/main" val="1549807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7" presetClass="entr" presetSubtype="0" fill="hold" nodeType="afterEffect">
                                  <p:stCondLst>
                                    <p:cond delay="25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7" presetClass="entr" presetSubtype="0" fill="hold" nodeType="afterEffect">
                                  <p:stCondLst>
                                    <p:cond delay="25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r>
              <a:rPr lang="en-US" dirty="0" smtClean="0"/>
              <a:t>And please fill out your evaluations </a:t>
            </a:r>
            <a:r>
              <a:rPr lang="en-US" dirty="0" smtClean="0">
                <a:sym typeface="Wingdings" pitchFamily="2" charset="2"/>
              </a:rPr>
              <a:t></a:t>
            </a:r>
            <a:endParaRPr lang="en-US" dirty="0"/>
          </a:p>
        </p:txBody>
      </p:sp>
    </p:spTree>
    <p:extLst>
      <p:ext uri="{BB962C8B-B14F-4D97-AF65-F5344CB8AC3E}">
        <p14:creationId xmlns:p14="http://schemas.microsoft.com/office/powerpoint/2010/main" val="13407912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737422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63284966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sz="quarter" idx="10"/>
          </p:nvPr>
        </p:nvSpPr>
        <p:spPr/>
        <p:txBody>
          <a:bodyPr/>
          <a:lstStyle/>
          <a:p>
            <a:r>
              <a:rPr lang="en-US" smtClean="0"/>
              <a:t>System Center delivers Monitoring for IT as a Service</a:t>
            </a:r>
          </a:p>
          <a:p>
            <a:pPr lvl="1"/>
            <a:r>
              <a:rPr lang="en-US" smtClean="0"/>
              <a:t>Operations Manager</a:t>
            </a:r>
          </a:p>
          <a:p>
            <a:pPr lvl="1"/>
            <a:r>
              <a:rPr lang="en-US" smtClean="0"/>
              <a:t>Service Manager</a:t>
            </a:r>
          </a:p>
          <a:p>
            <a:pPr lvl="1"/>
            <a:r>
              <a:rPr lang="en-US" smtClean="0"/>
              <a:t>Opalis -&gt; Orchestrator</a:t>
            </a:r>
          </a:p>
          <a:p>
            <a:endParaRPr lang="en-US" smtClean="0"/>
          </a:p>
          <a:p>
            <a:r>
              <a:rPr lang="en-US" smtClean="0"/>
              <a:t>Scenarios &amp; Demos !</a:t>
            </a:r>
          </a:p>
          <a:p>
            <a:endParaRPr lang="en-US" smtClean="0"/>
          </a:p>
          <a:p>
            <a:r>
              <a:rPr lang="en-US" smtClean="0"/>
              <a:t>Q &amp; A</a:t>
            </a:r>
            <a:endParaRPr lang="en-US" dirty="0"/>
          </a:p>
        </p:txBody>
      </p:sp>
    </p:spTree>
    <p:extLst>
      <p:ext uri="{BB962C8B-B14F-4D97-AF65-F5344CB8AC3E}">
        <p14:creationId xmlns:p14="http://schemas.microsoft.com/office/powerpoint/2010/main" val="279803906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90748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49122691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smtClean="0"/>
              <a:t>Jason Buffington</a:t>
            </a:r>
            <a:endParaRPr lang="en-US" dirty="0"/>
          </a:p>
        </p:txBody>
      </p:sp>
      <p:sp>
        <p:nvSpPr>
          <p:cNvPr id="5" name="Subtitle 4"/>
          <p:cNvSpPr>
            <a:spLocks noGrp="1"/>
          </p:cNvSpPr>
          <p:nvPr>
            <p:ph type="subTitle" idx="1"/>
          </p:nvPr>
        </p:nvSpPr>
        <p:spPr/>
        <p:txBody>
          <a:bodyPr/>
          <a:lstStyle/>
          <a:p>
            <a:r>
              <a:rPr lang="en-US" smtClean="0"/>
              <a:t>Sr. Technical Product Manager</a:t>
            </a:r>
          </a:p>
          <a:p>
            <a:r>
              <a:rPr lang="en-US" smtClean="0"/>
              <a:t>System Center Operations Manager</a:t>
            </a:r>
            <a:r>
              <a:rPr lang="en-US" sz="2400" smtClean="0"/>
              <a:t>, AVIcode, </a:t>
            </a:r>
            <a:r>
              <a:rPr lang="en-US" sz="1800" smtClean="0"/>
              <a:t>DPM </a:t>
            </a:r>
            <a:r>
              <a:rPr lang="en-US" sz="1100" smtClean="0"/>
              <a:t>and </a:t>
            </a:r>
            <a:r>
              <a:rPr lang="en-US" sz="1400" smtClean="0"/>
              <a:t>SCE … </a:t>
            </a:r>
            <a:endParaRPr lang="en-US" sz="1800" smtClean="0"/>
          </a:p>
          <a:p>
            <a:r>
              <a:rPr lang="en-US" smtClean="0"/>
              <a:t>JBuff@microsoft.com</a:t>
            </a:r>
          </a:p>
          <a:p>
            <a:r>
              <a:rPr lang="en-US" smtClean="0"/>
              <a:t>@JBuff</a:t>
            </a:r>
          </a:p>
          <a:p>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2655" y="287030"/>
            <a:ext cx="3276637" cy="94540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2655" y="1551356"/>
            <a:ext cx="2521141" cy="707288"/>
          </a:xfrm>
          <a:prstGeom prst="rect">
            <a:avLst/>
          </a:prstGeom>
        </p:spPr>
      </p:pic>
    </p:spTree>
    <p:extLst>
      <p:ext uri="{BB962C8B-B14F-4D97-AF65-F5344CB8AC3E}">
        <p14:creationId xmlns:p14="http://schemas.microsoft.com/office/powerpoint/2010/main" val="403187793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Operations Manager</a:t>
            </a:r>
            <a:endParaRPr lang="en-US" dirty="0"/>
          </a:p>
        </p:txBody>
      </p:sp>
      <p:pic>
        <p:nvPicPr>
          <p:cNvPr id="65538" name="Picture 2" descr="C:\Program Files\Microsoft Resource DVD Artwork\DVD_ART\Artwork_Imagery\Shapes and Graphics\timeline\timeline.png"/>
          <p:cNvPicPr>
            <a:picLocks noChangeAspect="1" noChangeArrowheads="1"/>
          </p:cNvPicPr>
          <p:nvPr/>
        </p:nvPicPr>
        <p:blipFill>
          <a:blip r:embed="rId3"/>
          <a:srcRect/>
          <a:stretch>
            <a:fillRect/>
          </a:stretch>
        </p:blipFill>
        <p:spPr bwMode="auto">
          <a:xfrm>
            <a:off x="0" y="2057403"/>
            <a:ext cx="12174026" cy="802289"/>
          </a:xfrm>
          <a:prstGeom prst="rect">
            <a:avLst/>
          </a:prstGeom>
          <a:noFill/>
        </p:spPr>
      </p:pic>
      <p:grpSp>
        <p:nvGrpSpPr>
          <p:cNvPr id="3" name="Group 44"/>
          <p:cNvGrpSpPr/>
          <p:nvPr/>
        </p:nvGrpSpPr>
        <p:grpSpPr>
          <a:xfrm>
            <a:off x="3098708" y="2125119"/>
            <a:ext cx="1248099" cy="1124759"/>
            <a:chOff x="5456911" y="2640888"/>
            <a:chExt cx="936318" cy="1124759"/>
          </a:xfrm>
        </p:grpSpPr>
        <p:sp>
          <p:nvSpPr>
            <p:cNvPr id="21" name="Rectangle 20"/>
            <p:cNvSpPr/>
            <p:nvPr/>
          </p:nvSpPr>
          <p:spPr>
            <a:xfrm rot="19380000">
              <a:off x="5505409" y="3365537"/>
              <a:ext cx="528167" cy="400110"/>
            </a:xfrm>
            <a:prstGeom prst="rect">
              <a:avLst/>
            </a:prstGeom>
            <a:noFill/>
          </p:spPr>
          <p:txBody>
            <a:bodyPr wrap="none" lIns="91440" tIns="45720" rIns="91440" bIns="45720">
              <a:spAutoFit/>
            </a:bodyPr>
            <a:lstStyle/>
            <a:p>
              <a:pPr algn="ctr"/>
              <a:r>
                <a:rPr lang="en-US" sz="2000" dirty="0" smtClean="0">
                  <a:latin typeface="Calibri" pitchFamily="34" charset="0"/>
                </a:rPr>
                <a:t>2006</a:t>
              </a:r>
              <a:endParaRPr lang="en-US" sz="2000" dirty="0">
                <a:latin typeface="Calibri" pitchFamily="34" charset="0"/>
              </a:endParaRPr>
            </a:p>
          </p:txBody>
        </p:sp>
        <p:pic>
          <p:nvPicPr>
            <p:cNvPr id="30" name="Picture 3" descr="C:\Program Files\Microsoft Resource DVD Artwork\DVD_ART\Artwork_Imagery\Shapes and Graphics\timeline\timeline bead blue.png"/>
            <p:cNvPicPr>
              <a:picLocks noChangeAspect="1" noChangeArrowheads="1"/>
            </p:cNvPicPr>
            <p:nvPr/>
          </p:nvPicPr>
          <p:blipFill>
            <a:blip r:embed="rId4"/>
            <a:srcRect/>
            <a:stretch>
              <a:fillRect/>
            </a:stretch>
          </p:blipFill>
          <p:spPr bwMode="auto">
            <a:xfrm>
              <a:off x="5456911" y="2640888"/>
              <a:ext cx="936318" cy="663225"/>
            </a:xfrm>
            <a:prstGeom prst="rect">
              <a:avLst/>
            </a:prstGeom>
            <a:noFill/>
          </p:spPr>
        </p:pic>
      </p:grpSp>
      <p:grpSp>
        <p:nvGrpSpPr>
          <p:cNvPr id="4" name="Group 50"/>
          <p:cNvGrpSpPr/>
          <p:nvPr/>
        </p:nvGrpSpPr>
        <p:grpSpPr>
          <a:xfrm>
            <a:off x="464194" y="2117008"/>
            <a:ext cx="1308396" cy="1647113"/>
            <a:chOff x="3333749" y="2640888"/>
            <a:chExt cx="981552" cy="1647113"/>
          </a:xfrm>
        </p:grpSpPr>
        <p:grpSp>
          <p:nvGrpSpPr>
            <p:cNvPr id="5" name="Group 42"/>
            <p:cNvGrpSpPr/>
            <p:nvPr/>
          </p:nvGrpSpPr>
          <p:grpSpPr>
            <a:xfrm>
              <a:off x="3378983" y="2640888"/>
              <a:ext cx="936318" cy="1124759"/>
              <a:chOff x="3378983" y="2640888"/>
              <a:chExt cx="936318" cy="1124759"/>
            </a:xfrm>
          </p:grpSpPr>
          <p:sp>
            <p:nvSpPr>
              <p:cNvPr id="19" name="Rectangle 18"/>
              <p:cNvSpPr/>
              <p:nvPr/>
            </p:nvSpPr>
            <p:spPr>
              <a:xfrm rot="19380000">
                <a:off x="3388480" y="3365537"/>
                <a:ext cx="528166" cy="400110"/>
              </a:xfrm>
              <a:prstGeom prst="rect">
                <a:avLst/>
              </a:prstGeom>
              <a:noFill/>
            </p:spPr>
            <p:txBody>
              <a:bodyPr wrap="none" lIns="91440" tIns="45720" rIns="91440" bIns="45720">
                <a:spAutoFit/>
              </a:bodyPr>
              <a:lstStyle/>
              <a:p>
                <a:pPr algn="ctr"/>
                <a:r>
                  <a:rPr lang="en-US" sz="2000" dirty="0" smtClean="0">
                    <a:latin typeface="Calibri" pitchFamily="34" charset="0"/>
                  </a:rPr>
                  <a:t>2004</a:t>
                </a:r>
                <a:endParaRPr lang="en-US" sz="2000" dirty="0">
                  <a:latin typeface="Calibri" pitchFamily="34" charset="0"/>
                </a:endParaRPr>
              </a:p>
            </p:txBody>
          </p:sp>
          <p:pic>
            <p:nvPicPr>
              <p:cNvPr id="28" name="Picture 3" descr="C:\Program Files\Microsoft Resource DVD Artwork\DVD_ART\Artwork_Imagery\Shapes and Graphics\timeline\timeline bead blue.png"/>
              <p:cNvPicPr>
                <a:picLocks noChangeAspect="1" noChangeArrowheads="1"/>
              </p:cNvPicPr>
              <p:nvPr/>
            </p:nvPicPr>
            <p:blipFill>
              <a:blip r:embed="rId4"/>
              <a:srcRect/>
              <a:stretch>
                <a:fillRect/>
              </a:stretch>
            </p:blipFill>
            <p:spPr bwMode="auto">
              <a:xfrm>
                <a:off x="3378983" y="2640888"/>
                <a:ext cx="936318" cy="663225"/>
              </a:xfrm>
              <a:prstGeom prst="rect">
                <a:avLst/>
              </a:prstGeom>
              <a:noFill/>
            </p:spPr>
          </p:pic>
        </p:grpSp>
        <p:sp>
          <p:nvSpPr>
            <p:cNvPr id="35" name="TextBox 34"/>
            <p:cNvSpPr txBox="1"/>
            <p:nvPr/>
          </p:nvSpPr>
          <p:spPr>
            <a:xfrm>
              <a:off x="3333749" y="3955602"/>
              <a:ext cx="562800" cy="332399"/>
            </a:xfrm>
            <a:prstGeom prst="rect">
              <a:avLst/>
            </a:prstGeom>
            <a:noFill/>
          </p:spPr>
          <p:txBody>
            <a:bodyPr wrap="none" lIns="0" tIns="0" rIns="0" bIns="0" rtlCol="0">
              <a:spAutoFit/>
            </a:bodyPr>
            <a:lstStyle/>
            <a:p>
              <a:pPr algn="ctr">
                <a:lnSpc>
                  <a:spcPct val="90000"/>
                </a:lnSpc>
              </a:pPr>
              <a:r>
                <a:rPr lang="en-US" sz="1200" dirty="0" smtClean="0">
                  <a:latin typeface="Calibri" pitchFamily="34" charset="0"/>
                </a:rPr>
                <a:t>MOM 2005 </a:t>
              </a:r>
            </a:p>
            <a:p>
              <a:pPr algn="ctr">
                <a:lnSpc>
                  <a:spcPct val="90000"/>
                </a:lnSpc>
              </a:pPr>
              <a:r>
                <a:rPr lang="en-US" sz="1200" dirty="0" smtClean="0">
                  <a:latin typeface="Calibri" pitchFamily="34" charset="0"/>
                </a:rPr>
                <a:t>RTM</a:t>
              </a:r>
            </a:p>
          </p:txBody>
        </p:sp>
      </p:grpSp>
      <p:grpSp>
        <p:nvGrpSpPr>
          <p:cNvPr id="6" name="Group 51"/>
          <p:cNvGrpSpPr/>
          <p:nvPr/>
        </p:nvGrpSpPr>
        <p:grpSpPr>
          <a:xfrm>
            <a:off x="1647436" y="2135752"/>
            <a:ext cx="1429717" cy="1647113"/>
            <a:chOff x="4281698" y="2640888"/>
            <a:chExt cx="1072567" cy="1647113"/>
          </a:xfrm>
        </p:grpSpPr>
        <p:grpSp>
          <p:nvGrpSpPr>
            <p:cNvPr id="7" name="Group 43"/>
            <p:cNvGrpSpPr/>
            <p:nvPr/>
          </p:nvGrpSpPr>
          <p:grpSpPr>
            <a:xfrm>
              <a:off x="4417947" y="2640888"/>
              <a:ext cx="936318" cy="1124759"/>
              <a:chOff x="4417947" y="2640888"/>
              <a:chExt cx="936318" cy="1124759"/>
            </a:xfrm>
          </p:grpSpPr>
          <p:sp>
            <p:nvSpPr>
              <p:cNvPr id="20" name="Rectangle 19"/>
              <p:cNvSpPr/>
              <p:nvPr/>
            </p:nvSpPr>
            <p:spPr>
              <a:xfrm rot="19380000">
                <a:off x="4446944" y="3365537"/>
                <a:ext cx="528167" cy="400110"/>
              </a:xfrm>
              <a:prstGeom prst="rect">
                <a:avLst/>
              </a:prstGeom>
              <a:noFill/>
            </p:spPr>
            <p:txBody>
              <a:bodyPr wrap="none" lIns="91440" tIns="45720" rIns="91440" bIns="45720">
                <a:spAutoFit/>
              </a:bodyPr>
              <a:lstStyle/>
              <a:p>
                <a:pPr algn="ctr"/>
                <a:r>
                  <a:rPr lang="en-US" sz="2000" dirty="0" smtClean="0">
                    <a:latin typeface="Calibri" pitchFamily="34" charset="0"/>
                  </a:rPr>
                  <a:t>2005</a:t>
                </a:r>
                <a:endParaRPr lang="en-US" sz="2000" dirty="0">
                  <a:latin typeface="Calibri" pitchFamily="34" charset="0"/>
                </a:endParaRPr>
              </a:p>
            </p:txBody>
          </p:sp>
          <p:pic>
            <p:nvPicPr>
              <p:cNvPr id="29" name="Picture 3" descr="C:\Program Files\Microsoft Resource DVD Artwork\DVD_ART\Artwork_Imagery\Shapes and Graphics\timeline\timeline bead blue.png"/>
              <p:cNvPicPr>
                <a:picLocks noChangeAspect="1" noChangeArrowheads="1"/>
              </p:cNvPicPr>
              <p:nvPr/>
            </p:nvPicPr>
            <p:blipFill>
              <a:blip r:embed="rId4"/>
              <a:srcRect/>
              <a:stretch>
                <a:fillRect/>
              </a:stretch>
            </p:blipFill>
            <p:spPr bwMode="auto">
              <a:xfrm>
                <a:off x="4417947" y="2640888"/>
                <a:ext cx="936318" cy="663225"/>
              </a:xfrm>
              <a:prstGeom prst="rect">
                <a:avLst/>
              </a:prstGeom>
              <a:noFill/>
            </p:spPr>
          </p:pic>
        </p:grpSp>
        <p:sp>
          <p:nvSpPr>
            <p:cNvPr id="36" name="TextBox 35"/>
            <p:cNvSpPr txBox="1"/>
            <p:nvPr/>
          </p:nvSpPr>
          <p:spPr>
            <a:xfrm>
              <a:off x="4281698" y="3955602"/>
              <a:ext cx="562800" cy="332399"/>
            </a:xfrm>
            <a:prstGeom prst="rect">
              <a:avLst/>
            </a:prstGeom>
            <a:noFill/>
          </p:spPr>
          <p:txBody>
            <a:bodyPr wrap="none" lIns="0" tIns="0" rIns="0" bIns="0" rtlCol="0">
              <a:spAutoFit/>
            </a:bodyPr>
            <a:lstStyle/>
            <a:p>
              <a:pPr algn="ctr">
                <a:lnSpc>
                  <a:spcPct val="90000"/>
                </a:lnSpc>
              </a:pPr>
              <a:r>
                <a:rPr lang="en-US" sz="1200" dirty="0" smtClean="0">
                  <a:latin typeface="Calibri" pitchFamily="34" charset="0"/>
                </a:rPr>
                <a:t>MOM 2005 </a:t>
              </a:r>
            </a:p>
            <a:p>
              <a:pPr algn="ctr">
                <a:lnSpc>
                  <a:spcPct val="90000"/>
                </a:lnSpc>
              </a:pPr>
              <a:r>
                <a:rPr lang="en-US" sz="1200" dirty="0" smtClean="0">
                  <a:latin typeface="Calibri" pitchFamily="34" charset="0"/>
                </a:rPr>
                <a:t>SP1</a:t>
              </a:r>
            </a:p>
          </p:txBody>
        </p:sp>
      </p:grpSp>
      <p:grpSp>
        <p:nvGrpSpPr>
          <p:cNvPr id="8" name="Group 52"/>
          <p:cNvGrpSpPr/>
          <p:nvPr/>
        </p:nvGrpSpPr>
        <p:grpSpPr>
          <a:xfrm>
            <a:off x="4132837" y="2135752"/>
            <a:ext cx="1514867" cy="1647113"/>
            <a:chOff x="6295748" y="2640888"/>
            <a:chExt cx="1136445" cy="1647113"/>
          </a:xfrm>
        </p:grpSpPr>
        <p:grpSp>
          <p:nvGrpSpPr>
            <p:cNvPr id="9" name="Group 45"/>
            <p:cNvGrpSpPr/>
            <p:nvPr/>
          </p:nvGrpSpPr>
          <p:grpSpPr>
            <a:xfrm>
              <a:off x="6495875" y="2640888"/>
              <a:ext cx="936318" cy="1124759"/>
              <a:chOff x="6495875" y="2640888"/>
              <a:chExt cx="936318" cy="1124759"/>
            </a:xfrm>
          </p:grpSpPr>
          <p:sp>
            <p:nvSpPr>
              <p:cNvPr id="22" name="Rectangle 21"/>
              <p:cNvSpPr/>
              <p:nvPr/>
            </p:nvSpPr>
            <p:spPr>
              <a:xfrm rot="19380000">
                <a:off x="6563873" y="3365537"/>
                <a:ext cx="528166" cy="400110"/>
              </a:xfrm>
              <a:prstGeom prst="rect">
                <a:avLst/>
              </a:prstGeom>
              <a:noFill/>
            </p:spPr>
            <p:txBody>
              <a:bodyPr wrap="none" lIns="91440" tIns="45720" rIns="91440" bIns="45720">
                <a:spAutoFit/>
              </a:bodyPr>
              <a:lstStyle/>
              <a:p>
                <a:pPr algn="ctr"/>
                <a:r>
                  <a:rPr lang="en-US" sz="2000" dirty="0" smtClean="0">
                    <a:latin typeface="Calibri" pitchFamily="34" charset="0"/>
                  </a:rPr>
                  <a:t>2007</a:t>
                </a:r>
                <a:endParaRPr lang="en-US" sz="2000" dirty="0">
                  <a:latin typeface="Calibri" pitchFamily="34" charset="0"/>
                </a:endParaRPr>
              </a:p>
            </p:txBody>
          </p:sp>
          <p:pic>
            <p:nvPicPr>
              <p:cNvPr id="31" name="Picture 3" descr="C:\Program Files\Microsoft Resource DVD Artwork\DVD_ART\Artwork_Imagery\Shapes and Graphics\timeline\timeline bead blue.png"/>
              <p:cNvPicPr>
                <a:picLocks noChangeAspect="1" noChangeArrowheads="1"/>
              </p:cNvPicPr>
              <p:nvPr/>
            </p:nvPicPr>
            <p:blipFill>
              <a:blip r:embed="rId4"/>
              <a:srcRect/>
              <a:stretch>
                <a:fillRect/>
              </a:stretch>
            </p:blipFill>
            <p:spPr bwMode="auto">
              <a:xfrm>
                <a:off x="6495875" y="2640888"/>
                <a:ext cx="936318" cy="663225"/>
              </a:xfrm>
              <a:prstGeom prst="rect">
                <a:avLst/>
              </a:prstGeom>
              <a:noFill/>
            </p:spPr>
          </p:pic>
        </p:grpSp>
        <p:sp>
          <p:nvSpPr>
            <p:cNvPr id="37" name="TextBox 36"/>
            <p:cNvSpPr txBox="1"/>
            <p:nvPr/>
          </p:nvSpPr>
          <p:spPr>
            <a:xfrm>
              <a:off x="6295748" y="3955602"/>
              <a:ext cx="663238" cy="332399"/>
            </a:xfrm>
            <a:prstGeom prst="rect">
              <a:avLst/>
            </a:prstGeom>
            <a:noFill/>
          </p:spPr>
          <p:txBody>
            <a:bodyPr wrap="none" lIns="0" tIns="0" rIns="0" bIns="0" rtlCol="0">
              <a:spAutoFit/>
            </a:bodyPr>
            <a:lstStyle/>
            <a:p>
              <a:pPr algn="ctr">
                <a:lnSpc>
                  <a:spcPct val="90000"/>
                </a:lnSpc>
              </a:pPr>
              <a:r>
                <a:rPr lang="en-US" sz="1200" dirty="0" smtClean="0">
                  <a:latin typeface="Calibri" pitchFamily="34" charset="0"/>
                </a:rPr>
                <a:t>OpsMgr 2007 </a:t>
              </a:r>
            </a:p>
            <a:p>
              <a:pPr algn="ctr">
                <a:lnSpc>
                  <a:spcPct val="90000"/>
                </a:lnSpc>
              </a:pPr>
              <a:r>
                <a:rPr lang="en-US" sz="1200" dirty="0" smtClean="0">
                  <a:latin typeface="Calibri" pitchFamily="34" charset="0"/>
                </a:rPr>
                <a:t>RTM</a:t>
              </a:r>
            </a:p>
          </p:txBody>
        </p:sp>
      </p:grpSp>
      <p:grpSp>
        <p:nvGrpSpPr>
          <p:cNvPr id="10" name="Group 53"/>
          <p:cNvGrpSpPr/>
          <p:nvPr/>
        </p:nvGrpSpPr>
        <p:grpSpPr>
          <a:xfrm>
            <a:off x="5554865" y="2146218"/>
            <a:ext cx="1398236" cy="1647113"/>
            <a:chOff x="7422206" y="2640888"/>
            <a:chExt cx="1048949" cy="1647113"/>
          </a:xfrm>
        </p:grpSpPr>
        <p:grpSp>
          <p:nvGrpSpPr>
            <p:cNvPr id="11" name="Group 46"/>
            <p:cNvGrpSpPr/>
            <p:nvPr/>
          </p:nvGrpSpPr>
          <p:grpSpPr>
            <a:xfrm>
              <a:off x="7534837" y="2640888"/>
              <a:ext cx="936318" cy="1124760"/>
              <a:chOff x="7534837" y="2640888"/>
              <a:chExt cx="936318" cy="1124760"/>
            </a:xfrm>
          </p:grpSpPr>
          <p:sp>
            <p:nvSpPr>
              <p:cNvPr id="23" name="Rectangle 22"/>
              <p:cNvSpPr/>
              <p:nvPr/>
            </p:nvSpPr>
            <p:spPr>
              <a:xfrm rot="19380000">
                <a:off x="7622337" y="3365538"/>
                <a:ext cx="528166" cy="400110"/>
              </a:xfrm>
              <a:prstGeom prst="rect">
                <a:avLst/>
              </a:prstGeom>
              <a:noFill/>
            </p:spPr>
            <p:txBody>
              <a:bodyPr wrap="none" lIns="91440" tIns="45720" rIns="91440" bIns="45720">
                <a:spAutoFit/>
              </a:bodyPr>
              <a:lstStyle/>
              <a:p>
                <a:pPr algn="ctr"/>
                <a:r>
                  <a:rPr lang="en-US" sz="2000" dirty="0" smtClean="0">
                    <a:latin typeface="Calibri" pitchFamily="34" charset="0"/>
                  </a:rPr>
                  <a:t>2008</a:t>
                </a:r>
                <a:endParaRPr lang="en-US" sz="2000" dirty="0">
                  <a:latin typeface="Calibri" pitchFamily="34" charset="0"/>
                </a:endParaRPr>
              </a:p>
            </p:txBody>
          </p:sp>
          <p:pic>
            <p:nvPicPr>
              <p:cNvPr id="32" name="Picture 3" descr="C:\Program Files\Microsoft Resource DVD Artwork\DVD_ART\Artwork_Imagery\Shapes and Graphics\timeline\timeline bead blue.png"/>
              <p:cNvPicPr>
                <a:picLocks noChangeAspect="1" noChangeArrowheads="1"/>
              </p:cNvPicPr>
              <p:nvPr/>
            </p:nvPicPr>
            <p:blipFill>
              <a:blip r:embed="rId4"/>
              <a:srcRect/>
              <a:stretch>
                <a:fillRect/>
              </a:stretch>
            </p:blipFill>
            <p:spPr bwMode="auto">
              <a:xfrm>
                <a:off x="7534837" y="2640888"/>
                <a:ext cx="936318" cy="663225"/>
              </a:xfrm>
              <a:prstGeom prst="rect">
                <a:avLst/>
              </a:prstGeom>
              <a:noFill/>
            </p:spPr>
          </p:pic>
        </p:grpSp>
        <p:sp>
          <p:nvSpPr>
            <p:cNvPr id="38" name="TextBox 37"/>
            <p:cNvSpPr txBox="1"/>
            <p:nvPr/>
          </p:nvSpPr>
          <p:spPr>
            <a:xfrm>
              <a:off x="7422206" y="3955602"/>
              <a:ext cx="663238" cy="332399"/>
            </a:xfrm>
            <a:prstGeom prst="rect">
              <a:avLst/>
            </a:prstGeom>
            <a:noFill/>
          </p:spPr>
          <p:txBody>
            <a:bodyPr wrap="none" lIns="0" tIns="0" rIns="0" bIns="0" rtlCol="0">
              <a:spAutoFit/>
            </a:bodyPr>
            <a:lstStyle/>
            <a:p>
              <a:pPr algn="ctr">
                <a:lnSpc>
                  <a:spcPct val="90000"/>
                </a:lnSpc>
              </a:pPr>
              <a:r>
                <a:rPr lang="en-US" sz="1200" dirty="0" smtClean="0">
                  <a:latin typeface="Calibri" pitchFamily="34" charset="0"/>
                </a:rPr>
                <a:t>OpsMgr 2007 </a:t>
              </a:r>
            </a:p>
            <a:p>
              <a:pPr algn="ctr">
                <a:lnSpc>
                  <a:spcPct val="90000"/>
                </a:lnSpc>
              </a:pPr>
              <a:r>
                <a:rPr lang="en-US" sz="1200" dirty="0" smtClean="0">
                  <a:latin typeface="Calibri" pitchFamily="34" charset="0"/>
                </a:rPr>
                <a:t>SP1</a:t>
              </a:r>
            </a:p>
          </p:txBody>
        </p:sp>
      </p:grpSp>
      <p:grpSp>
        <p:nvGrpSpPr>
          <p:cNvPr id="13" name="Group 52"/>
          <p:cNvGrpSpPr/>
          <p:nvPr/>
        </p:nvGrpSpPr>
        <p:grpSpPr>
          <a:xfrm>
            <a:off x="7072597" y="2163921"/>
            <a:ext cx="1294792" cy="1647113"/>
            <a:chOff x="6460846" y="2640888"/>
            <a:chExt cx="971347" cy="1647113"/>
          </a:xfrm>
        </p:grpSpPr>
        <p:grpSp>
          <p:nvGrpSpPr>
            <p:cNvPr id="14" name="Group 45"/>
            <p:cNvGrpSpPr/>
            <p:nvPr/>
          </p:nvGrpSpPr>
          <p:grpSpPr>
            <a:xfrm>
              <a:off x="6495875" y="2640888"/>
              <a:ext cx="936318" cy="1124759"/>
              <a:chOff x="6495875" y="2640888"/>
              <a:chExt cx="936318" cy="1124759"/>
            </a:xfrm>
          </p:grpSpPr>
          <p:sp>
            <p:nvSpPr>
              <p:cNvPr id="79" name="Rectangle 78"/>
              <p:cNvSpPr/>
              <p:nvPr/>
            </p:nvSpPr>
            <p:spPr>
              <a:xfrm rot="19380000">
                <a:off x="6563873" y="3365537"/>
                <a:ext cx="528167" cy="400110"/>
              </a:xfrm>
              <a:prstGeom prst="rect">
                <a:avLst/>
              </a:prstGeom>
              <a:noFill/>
            </p:spPr>
            <p:txBody>
              <a:bodyPr wrap="none" lIns="91440" tIns="45720" rIns="91440" bIns="45720">
                <a:spAutoFit/>
              </a:bodyPr>
              <a:lstStyle/>
              <a:p>
                <a:pPr algn="ctr"/>
                <a:r>
                  <a:rPr lang="en-US" sz="2000" dirty="0" smtClean="0">
                    <a:latin typeface="Calibri" pitchFamily="34" charset="0"/>
                  </a:rPr>
                  <a:t>2009</a:t>
                </a:r>
                <a:endParaRPr lang="en-US" sz="2000" dirty="0">
                  <a:latin typeface="Calibri" pitchFamily="34" charset="0"/>
                </a:endParaRPr>
              </a:p>
            </p:txBody>
          </p:sp>
          <p:pic>
            <p:nvPicPr>
              <p:cNvPr id="80" name="Picture 3" descr="C:\Program Files\Microsoft Resource DVD Artwork\DVD_ART\Artwork_Imagery\Shapes and Graphics\timeline\timeline bead blue.png"/>
              <p:cNvPicPr>
                <a:picLocks noChangeAspect="1" noChangeArrowheads="1"/>
              </p:cNvPicPr>
              <p:nvPr/>
            </p:nvPicPr>
            <p:blipFill>
              <a:blip r:embed="rId4"/>
              <a:srcRect/>
              <a:stretch>
                <a:fillRect/>
              </a:stretch>
            </p:blipFill>
            <p:spPr bwMode="auto">
              <a:xfrm>
                <a:off x="6495875" y="2640888"/>
                <a:ext cx="936318" cy="663225"/>
              </a:xfrm>
              <a:prstGeom prst="rect">
                <a:avLst/>
              </a:prstGeom>
              <a:noFill/>
            </p:spPr>
          </p:pic>
        </p:grpSp>
        <p:sp>
          <p:nvSpPr>
            <p:cNvPr id="78" name="TextBox 77"/>
            <p:cNvSpPr txBox="1"/>
            <p:nvPr/>
          </p:nvSpPr>
          <p:spPr>
            <a:xfrm>
              <a:off x="6460846" y="3955602"/>
              <a:ext cx="636782" cy="332399"/>
            </a:xfrm>
            <a:prstGeom prst="rect">
              <a:avLst/>
            </a:prstGeom>
            <a:noFill/>
          </p:spPr>
          <p:txBody>
            <a:bodyPr wrap="none" lIns="0" tIns="0" rIns="0" bIns="0" rtlCol="0">
              <a:spAutoFit/>
            </a:bodyPr>
            <a:lstStyle/>
            <a:p>
              <a:pPr algn="ctr">
                <a:lnSpc>
                  <a:spcPct val="90000"/>
                </a:lnSpc>
              </a:pPr>
              <a:r>
                <a:rPr lang="en-US" sz="1200" dirty="0" smtClean="0">
                  <a:latin typeface="Calibri" pitchFamily="34" charset="0"/>
                </a:rPr>
                <a:t>OpsMgr 2007</a:t>
              </a:r>
            </a:p>
            <a:p>
              <a:pPr algn="ctr">
                <a:lnSpc>
                  <a:spcPct val="90000"/>
                </a:lnSpc>
              </a:pPr>
              <a:r>
                <a:rPr lang="en-US" sz="1200" dirty="0" smtClean="0">
                  <a:latin typeface="Calibri" pitchFamily="34" charset="0"/>
                </a:rPr>
                <a:t>R2</a:t>
              </a:r>
            </a:p>
          </p:txBody>
        </p:sp>
      </p:grpSp>
      <p:grpSp>
        <p:nvGrpSpPr>
          <p:cNvPr id="34" name="Group 52"/>
          <p:cNvGrpSpPr/>
          <p:nvPr/>
        </p:nvGrpSpPr>
        <p:grpSpPr>
          <a:xfrm>
            <a:off x="9776566" y="2146218"/>
            <a:ext cx="1248099" cy="1647113"/>
            <a:chOff x="6495875" y="2640888"/>
            <a:chExt cx="936318" cy="1647113"/>
          </a:xfrm>
        </p:grpSpPr>
        <p:grpSp>
          <p:nvGrpSpPr>
            <p:cNvPr id="40" name="Group 45"/>
            <p:cNvGrpSpPr/>
            <p:nvPr/>
          </p:nvGrpSpPr>
          <p:grpSpPr>
            <a:xfrm>
              <a:off x="6495875" y="2640888"/>
              <a:ext cx="936318" cy="1124759"/>
              <a:chOff x="6495875" y="2640888"/>
              <a:chExt cx="936318" cy="1124759"/>
            </a:xfrm>
          </p:grpSpPr>
          <p:sp>
            <p:nvSpPr>
              <p:cNvPr id="42" name="Rectangle 41"/>
              <p:cNvSpPr/>
              <p:nvPr/>
            </p:nvSpPr>
            <p:spPr>
              <a:xfrm rot="19380000">
                <a:off x="6563873" y="3365537"/>
                <a:ext cx="528167" cy="400110"/>
              </a:xfrm>
              <a:prstGeom prst="rect">
                <a:avLst/>
              </a:prstGeom>
              <a:noFill/>
            </p:spPr>
            <p:txBody>
              <a:bodyPr wrap="none" lIns="91440" tIns="45720" rIns="91440" bIns="45720">
                <a:spAutoFit/>
              </a:bodyPr>
              <a:lstStyle/>
              <a:p>
                <a:pPr algn="ctr"/>
                <a:r>
                  <a:rPr lang="en-US" sz="2000" dirty="0" smtClean="0">
                    <a:latin typeface="Calibri" pitchFamily="34" charset="0"/>
                  </a:rPr>
                  <a:t>2011</a:t>
                </a:r>
                <a:endParaRPr lang="en-US" sz="2000" dirty="0">
                  <a:latin typeface="Calibri" pitchFamily="34" charset="0"/>
                </a:endParaRPr>
              </a:p>
            </p:txBody>
          </p:sp>
          <p:pic>
            <p:nvPicPr>
              <p:cNvPr id="43" name="Picture 3" descr="C:\Program Files\Microsoft Resource DVD Artwork\DVD_ART\Artwork_Imagery\Shapes and Graphics\timeline\timeline bead blue.png"/>
              <p:cNvPicPr>
                <a:picLocks noChangeAspect="1" noChangeArrowheads="1"/>
              </p:cNvPicPr>
              <p:nvPr/>
            </p:nvPicPr>
            <p:blipFill>
              <a:blip r:embed="rId4"/>
              <a:srcRect/>
              <a:stretch>
                <a:fillRect/>
              </a:stretch>
            </p:blipFill>
            <p:spPr bwMode="auto">
              <a:xfrm>
                <a:off x="6495875" y="2640888"/>
                <a:ext cx="936318" cy="663225"/>
              </a:xfrm>
              <a:prstGeom prst="rect">
                <a:avLst/>
              </a:prstGeom>
              <a:noFill/>
            </p:spPr>
          </p:pic>
        </p:grpSp>
        <p:sp>
          <p:nvSpPr>
            <p:cNvPr id="41" name="TextBox 40"/>
            <p:cNvSpPr txBox="1"/>
            <p:nvPr/>
          </p:nvSpPr>
          <p:spPr>
            <a:xfrm>
              <a:off x="6578697" y="3955602"/>
              <a:ext cx="401080" cy="332399"/>
            </a:xfrm>
            <a:prstGeom prst="rect">
              <a:avLst/>
            </a:prstGeom>
            <a:noFill/>
          </p:spPr>
          <p:txBody>
            <a:bodyPr wrap="none" lIns="0" tIns="0" rIns="0" bIns="0" rtlCol="0">
              <a:spAutoFit/>
            </a:bodyPr>
            <a:lstStyle/>
            <a:p>
              <a:pPr algn="ctr">
                <a:lnSpc>
                  <a:spcPct val="90000"/>
                </a:lnSpc>
              </a:pPr>
              <a:r>
                <a:rPr lang="en-US" sz="1200" dirty="0" smtClean="0">
                  <a:latin typeface="Calibri" pitchFamily="34" charset="0"/>
                </a:rPr>
                <a:t>OpsMgr </a:t>
              </a:r>
            </a:p>
            <a:p>
              <a:pPr algn="ctr">
                <a:lnSpc>
                  <a:spcPct val="90000"/>
                </a:lnSpc>
              </a:pPr>
              <a:r>
                <a:rPr lang="en-US" sz="1200" dirty="0" smtClean="0">
                  <a:latin typeface="Calibri" pitchFamily="34" charset="0"/>
                </a:rPr>
                <a:t>2012</a:t>
              </a:r>
            </a:p>
          </p:txBody>
        </p:sp>
      </p:grpSp>
      <p:grpSp>
        <p:nvGrpSpPr>
          <p:cNvPr id="15" name="Group 11"/>
          <p:cNvGrpSpPr/>
          <p:nvPr/>
        </p:nvGrpSpPr>
        <p:grpSpPr>
          <a:xfrm>
            <a:off x="8153092" y="2133280"/>
            <a:ext cx="1600531" cy="1649585"/>
            <a:chOff x="8103675" y="2146216"/>
            <a:chExt cx="1600533" cy="1649585"/>
          </a:xfrm>
        </p:grpSpPr>
        <p:grpSp>
          <p:nvGrpSpPr>
            <p:cNvPr id="44" name="Group 52"/>
            <p:cNvGrpSpPr/>
            <p:nvPr/>
          </p:nvGrpSpPr>
          <p:grpSpPr>
            <a:xfrm>
              <a:off x="8456109" y="2146216"/>
              <a:ext cx="1248099" cy="1480913"/>
              <a:chOff x="6495875" y="2640888"/>
              <a:chExt cx="936318" cy="1480913"/>
            </a:xfrm>
          </p:grpSpPr>
          <p:grpSp>
            <p:nvGrpSpPr>
              <p:cNvPr id="45" name="Group 45"/>
              <p:cNvGrpSpPr/>
              <p:nvPr/>
            </p:nvGrpSpPr>
            <p:grpSpPr>
              <a:xfrm>
                <a:off x="6495875" y="2640888"/>
                <a:ext cx="936318" cy="1124759"/>
                <a:chOff x="6495875" y="2640888"/>
                <a:chExt cx="936318" cy="1124759"/>
              </a:xfrm>
            </p:grpSpPr>
            <p:sp>
              <p:nvSpPr>
                <p:cNvPr id="47" name="Rectangle 24"/>
                <p:cNvSpPr/>
                <p:nvPr/>
              </p:nvSpPr>
              <p:spPr>
                <a:xfrm rot="19380000">
                  <a:off x="6563873" y="3365537"/>
                  <a:ext cx="528167" cy="400110"/>
                </a:xfrm>
                <a:prstGeom prst="rect">
                  <a:avLst/>
                </a:prstGeom>
                <a:noFill/>
              </p:spPr>
              <p:txBody>
                <a:bodyPr wrap="none" lIns="91440" tIns="45720" rIns="91440" bIns="45720">
                  <a:spAutoFit/>
                </a:bodyPr>
                <a:lstStyle/>
                <a:p>
                  <a:pPr algn="ctr"/>
                  <a:r>
                    <a:rPr lang="en-US" sz="2000" dirty="0" smtClean="0">
                      <a:latin typeface="Calibri" pitchFamily="34" charset="0"/>
                    </a:rPr>
                    <a:t>2010</a:t>
                  </a:r>
                  <a:endParaRPr lang="en-US" sz="2000" dirty="0">
                    <a:latin typeface="Calibri" pitchFamily="34" charset="0"/>
                  </a:endParaRPr>
                </a:p>
              </p:txBody>
            </p:sp>
            <p:pic>
              <p:nvPicPr>
                <p:cNvPr id="48" name="Picture 3" descr="C:\Program Files\Microsoft Resource DVD Artwork\DVD_ART\Artwork_Imagery\Shapes and Graphics\timeline\timeline bead blue.png"/>
                <p:cNvPicPr>
                  <a:picLocks noChangeAspect="1" noChangeArrowheads="1"/>
                </p:cNvPicPr>
                <p:nvPr/>
              </p:nvPicPr>
              <p:blipFill>
                <a:blip r:embed="rId4"/>
                <a:srcRect/>
                <a:stretch>
                  <a:fillRect/>
                </a:stretch>
              </p:blipFill>
              <p:spPr bwMode="auto">
                <a:xfrm>
                  <a:off x="6495875" y="2640888"/>
                  <a:ext cx="936318" cy="663225"/>
                </a:xfrm>
                <a:prstGeom prst="rect">
                  <a:avLst/>
                </a:prstGeom>
                <a:noFill/>
              </p:spPr>
            </p:pic>
          </p:grpSp>
          <p:sp>
            <p:nvSpPr>
              <p:cNvPr id="46" name="TextBox 23"/>
              <p:cNvSpPr txBox="1"/>
              <p:nvPr/>
            </p:nvSpPr>
            <p:spPr>
              <a:xfrm>
                <a:off x="6779211" y="3955602"/>
                <a:ext cx="49" cy="166199"/>
              </a:xfrm>
              <a:prstGeom prst="rect">
                <a:avLst/>
              </a:prstGeom>
              <a:noFill/>
            </p:spPr>
            <p:txBody>
              <a:bodyPr wrap="none" lIns="0" tIns="0" rIns="0" bIns="0" rtlCol="0">
                <a:spAutoFit/>
              </a:bodyPr>
              <a:lstStyle/>
              <a:p>
                <a:pPr algn="ctr">
                  <a:lnSpc>
                    <a:spcPct val="90000"/>
                  </a:lnSpc>
                </a:pPr>
                <a:endParaRPr lang="en-US" sz="1200" dirty="0" smtClean="0">
                  <a:latin typeface="Calibri" pitchFamily="34" charset="0"/>
                </a:endParaRPr>
              </a:p>
            </p:txBody>
          </p:sp>
        </p:grpSp>
        <p:sp>
          <p:nvSpPr>
            <p:cNvPr id="49" name="TextBox 16"/>
            <p:cNvSpPr txBox="1"/>
            <p:nvPr/>
          </p:nvSpPr>
          <p:spPr>
            <a:xfrm>
              <a:off x="8103675" y="3463402"/>
              <a:ext cx="1569341" cy="332399"/>
            </a:xfrm>
            <a:prstGeom prst="rect">
              <a:avLst/>
            </a:prstGeom>
            <a:noFill/>
          </p:spPr>
          <p:txBody>
            <a:bodyPr wrap="none" lIns="0" tIns="0" rIns="0" bIns="0" rtlCol="0">
              <a:spAutoFit/>
            </a:bodyPr>
            <a:lstStyle/>
            <a:p>
              <a:pPr algn="ctr">
                <a:lnSpc>
                  <a:spcPct val="90000"/>
                </a:lnSpc>
              </a:pPr>
              <a:r>
                <a:rPr lang="en-US" sz="1200" dirty="0" smtClean="0">
                  <a:latin typeface="Calibri" pitchFamily="34" charset="0"/>
                </a:rPr>
                <a:t>OpsMgr 2007</a:t>
              </a:r>
            </a:p>
            <a:p>
              <a:pPr algn="ctr">
                <a:lnSpc>
                  <a:spcPct val="90000"/>
                </a:lnSpc>
              </a:pPr>
              <a:r>
                <a:rPr lang="en-US" sz="1200" dirty="0" smtClean="0">
                  <a:latin typeface="Calibri" pitchFamily="34" charset="0"/>
                </a:rPr>
                <a:t>R2 – CU1, CU2, CU3, CU4</a:t>
              </a:r>
            </a:p>
          </p:txBody>
        </p:sp>
      </p:grpSp>
      <p:pic>
        <p:nvPicPr>
          <p:cNvPr id="12" name="Picture 11"/>
          <p:cNvPicPr>
            <a:picLocks noChangeAspect="1"/>
          </p:cNvPicPr>
          <p:nvPr/>
        </p:nvPicPr>
        <p:blipFill>
          <a:blip r:embed="rId5" cstate="screen">
            <a:extLst>
              <a:ext uri="{BEBA8EAE-BF5A-486C-A8C5-ECC9F3942E4B}">
                <a14:imgProps xmlns:a14="http://schemas.microsoft.com/office/drawing/2010/main">
                  <a14:imgLayer r:embed="rId6">
                    <a14:imgEffect>
                      <a14:backgroundRemoval t="2484" b="98039" l="1200" r="100000"/>
                    </a14:imgEffect>
                  </a14:imgLayer>
                </a14:imgProps>
              </a:ext>
              <a:ext uri="{28A0092B-C50C-407E-A947-70E740481C1C}">
                <a14:useLocalDpi xmlns:a14="http://schemas.microsoft.com/office/drawing/2010/main"/>
              </a:ext>
            </a:extLst>
          </a:blip>
          <a:stretch>
            <a:fillRect/>
          </a:stretch>
        </p:blipFill>
        <p:spPr>
          <a:xfrm>
            <a:off x="-451880" y="1112782"/>
            <a:ext cx="903759" cy="1382751"/>
          </a:xfrm>
          <a:prstGeom prst="rect">
            <a:avLst/>
          </a:prstGeom>
        </p:spPr>
      </p:pic>
    </p:spTree>
    <p:extLst>
      <p:ext uri="{BB962C8B-B14F-4D97-AF65-F5344CB8AC3E}">
        <p14:creationId xmlns:p14="http://schemas.microsoft.com/office/powerpoint/2010/main" val="17120433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additive="base">
                                        <p:cTn id="7" dur="500" fill="hold"/>
                                        <p:tgtEl>
                                          <p:spTgt spid="65538"/>
                                        </p:tgtEl>
                                        <p:attrNameLst>
                                          <p:attrName>ppt_x</p:attrName>
                                        </p:attrNameLst>
                                      </p:cBhvr>
                                      <p:tavLst>
                                        <p:tav tm="0">
                                          <p:val>
                                            <p:strVal val="0-#ppt_w/2"/>
                                          </p:val>
                                        </p:tav>
                                        <p:tav tm="100000">
                                          <p:val>
                                            <p:strVal val="#ppt_x"/>
                                          </p:val>
                                        </p:tav>
                                      </p:tavLst>
                                    </p:anim>
                                    <p:anim calcmode="lin" valueType="num">
                                      <p:cBhvr additive="base">
                                        <p:cTn id="8" dur="500" fill="hold"/>
                                        <p:tgtEl>
                                          <p:spTgt spid="655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42" presetClass="path" presetSubtype="0" accel="50000" decel="50000" fill="hold" nodeType="withEffect">
                                  <p:stCondLst>
                                    <p:cond delay="0"/>
                                  </p:stCondLst>
                                  <p:childTnLst>
                                    <p:animMotion origin="layout" path="M 0 -2.96296E-6 L 1.118 -0.00208 " pathEditMode="relative" rAng="0" ptsTypes="AA">
                                      <p:cBhvr>
                                        <p:cTn id="42" dur="3000" fill="hold"/>
                                        <p:tgtEl>
                                          <p:spTgt spid="12"/>
                                        </p:tgtEl>
                                        <p:attrNameLst>
                                          <p:attrName>ppt_x</p:attrName>
                                          <p:attrName>ppt_y</p:attrName>
                                        </p:attrNameLst>
                                      </p:cBhvr>
                                      <p:rCtr x="55900"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669712" cy="609398"/>
          </a:xfrm>
        </p:spPr>
        <p:txBody>
          <a:bodyPr/>
          <a:lstStyle/>
          <a:p>
            <a:r>
              <a:rPr lang="en-US" dirty="0" smtClean="0"/>
              <a:t>Expanding the IT Pro’s Visibility of your ITaaS</a:t>
            </a:r>
            <a:endParaRPr lang="en-US" dirty="0"/>
          </a:p>
        </p:txBody>
      </p:sp>
      <p:sp>
        <p:nvSpPr>
          <p:cNvPr id="3" name="Content Placeholder 2"/>
          <p:cNvSpPr>
            <a:spLocks noGrp="1"/>
          </p:cNvSpPr>
          <p:nvPr>
            <p:ph idx="1"/>
          </p:nvPr>
        </p:nvSpPr>
        <p:spPr>
          <a:xfrm>
            <a:off x="519113" y="1447799"/>
            <a:ext cx="11149013" cy="443198"/>
          </a:xfrm>
        </p:spPr>
        <p:txBody>
          <a:bodyPr/>
          <a:lstStyle/>
          <a:p>
            <a:pPr marL="0" indent="0">
              <a:buNone/>
            </a:pPr>
            <a:r>
              <a:rPr lang="en-US" dirty="0"/>
              <a:t>Operations Manager </a:t>
            </a:r>
            <a:r>
              <a:rPr lang="en-US" dirty="0" smtClean="0"/>
              <a:t>2007 SP1</a:t>
            </a:r>
            <a:endParaRPr lang="en-US" dirty="0"/>
          </a:p>
        </p:txBody>
      </p:sp>
      <p:grpSp>
        <p:nvGrpSpPr>
          <p:cNvPr id="4" name="Group 3"/>
          <p:cNvGrpSpPr/>
          <p:nvPr/>
        </p:nvGrpSpPr>
        <p:grpSpPr>
          <a:xfrm>
            <a:off x="3687349" y="2238707"/>
            <a:ext cx="4410075" cy="2295525"/>
            <a:chOff x="3687348" y="2238705"/>
            <a:chExt cx="4410075" cy="2295525"/>
          </a:xfrm>
        </p:grpSpPr>
        <p:grpSp>
          <p:nvGrpSpPr>
            <p:cNvPr id="20" name="Group 19"/>
            <p:cNvGrpSpPr/>
            <p:nvPr/>
          </p:nvGrpSpPr>
          <p:grpSpPr>
            <a:xfrm>
              <a:off x="3687348" y="2238705"/>
              <a:ext cx="4410075" cy="2295525"/>
              <a:chOff x="3889375" y="2249338"/>
              <a:chExt cx="4410075" cy="2295525"/>
            </a:xfrm>
          </p:grpSpPr>
          <p:pic>
            <p:nvPicPr>
              <p:cNvPr id="717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89375" y="2249338"/>
                <a:ext cx="441007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4314825" y="3067050"/>
                <a:ext cx="3595688" cy="824467"/>
                <a:chOff x="4314825" y="3067050"/>
                <a:chExt cx="3595688" cy="824467"/>
              </a:xfrm>
            </p:grpSpPr>
            <p:cxnSp>
              <p:nvCxnSpPr>
                <p:cNvPr id="6" name="Straight Connector 5"/>
                <p:cNvCxnSpPr/>
                <p:nvPr/>
              </p:nvCxnSpPr>
              <p:spPr>
                <a:xfrm>
                  <a:off x="6124094" y="3067050"/>
                  <a:ext cx="0" cy="39052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6113461" y="3457575"/>
                  <a:ext cx="1797052"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4314825" y="3457575"/>
                  <a:ext cx="1798636"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4314825" y="3457575"/>
                  <a:ext cx="0" cy="433942"/>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5372100" y="3457575"/>
                  <a:ext cx="0" cy="259556"/>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6686550" y="3457575"/>
                  <a:ext cx="0" cy="259556"/>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7910513" y="3457575"/>
                  <a:ext cx="0" cy="259556"/>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grpSp>
        </p:grpSp>
        <p:pic>
          <p:nvPicPr>
            <p:cNvPr id="15" name="Picture 45" descr="chechmark"/>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72236" y="4242925"/>
              <a:ext cx="266154" cy="2524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5" descr="chechmark"/>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40636" y="4242925"/>
              <a:ext cx="266154" cy="2524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5" descr="chechmark"/>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76883" y="4242925"/>
              <a:ext cx="266154" cy="25241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5" descr="chechmark"/>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31269" y="4242925"/>
              <a:ext cx="266154" cy="25241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5" descr="chechmark"/>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18369" y="2804005"/>
              <a:ext cx="266154" cy="2524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312299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Expanding the IT Pro’s Visibility of your ITaaS</a:t>
            </a:r>
            <a:endParaRPr lang="en-US" dirty="0"/>
          </a:p>
        </p:txBody>
      </p:sp>
      <p:sp>
        <p:nvSpPr>
          <p:cNvPr id="3" name="Content Placeholder 2"/>
          <p:cNvSpPr>
            <a:spLocks noGrp="1"/>
          </p:cNvSpPr>
          <p:nvPr>
            <p:ph idx="1"/>
          </p:nvPr>
        </p:nvSpPr>
        <p:spPr>
          <a:xfrm>
            <a:off x="519112" y="1447799"/>
            <a:ext cx="11149013" cy="443198"/>
          </a:xfrm>
        </p:spPr>
        <p:txBody>
          <a:bodyPr/>
          <a:lstStyle/>
          <a:p>
            <a:pPr marL="0" indent="0">
              <a:buNone/>
            </a:pPr>
            <a:r>
              <a:rPr lang="en-US" dirty="0" smtClean="0"/>
              <a:t>Operations Manager 2007 R2</a:t>
            </a:r>
            <a:endParaRPr lang="en-US" dirty="0"/>
          </a:p>
        </p:txBody>
      </p:sp>
      <p:grpSp>
        <p:nvGrpSpPr>
          <p:cNvPr id="5" name="Group 4"/>
          <p:cNvGrpSpPr/>
          <p:nvPr/>
        </p:nvGrpSpPr>
        <p:grpSpPr>
          <a:xfrm>
            <a:off x="2565400" y="2247900"/>
            <a:ext cx="7058025" cy="2362200"/>
            <a:chOff x="2565400" y="2247900"/>
            <a:chExt cx="7058025" cy="236220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65400" y="2247900"/>
              <a:ext cx="70580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3005211" y="3035108"/>
              <a:ext cx="6264574" cy="1025217"/>
              <a:chOff x="2870563" y="3051654"/>
              <a:chExt cx="6264574" cy="1025217"/>
            </a:xfrm>
          </p:grpSpPr>
          <p:cxnSp>
            <p:nvCxnSpPr>
              <p:cNvPr id="18" name="Straight Connector 17"/>
              <p:cNvCxnSpPr/>
              <p:nvPr/>
            </p:nvCxnSpPr>
            <p:spPr>
              <a:xfrm>
                <a:off x="5917649" y="3051654"/>
                <a:ext cx="0" cy="39052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2870563" y="3442179"/>
                <a:ext cx="6264574"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3691929" y="3442179"/>
                <a:ext cx="0" cy="331633"/>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717305" y="3442179"/>
                <a:ext cx="0" cy="331633"/>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5917187" y="3442179"/>
                <a:ext cx="0" cy="331633"/>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8117400" y="3442179"/>
                <a:ext cx="0" cy="331633"/>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6991744" y="3442179"/>
                <a:ext cx="0" cy="634692"/>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9135136" y="3442179"/>
                <a:ext cx="0" cy="519113"/>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2870563" y="3442179"/>
                <a:ext cx="0" cy="259556"/>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grpSp>
        <p:pic>
          <p:nvPicPr>
            <p:cNvPr id="1024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90389" y="3761911"/>
              <a:ext cx="7524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604011" y="3805238"/>
              <a:ext cx="7524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684773" y="3828886"/>
              <a:ext cx="7524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868758" y="3797353"/>
              <a:ext cx="7524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5" descr="chechmark"/>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218369" y="2804005"/>
              <a:ext cx="266154" cy="25241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5" descr="chechmark"/>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176969" y="4316099"/>
              <a:ext cx="266154" cy="25241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5" descr="chechmark"/>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424869" y="4316099"/>
              <a:ext cx="266154" cy="25241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5" descr="chechmark"/>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333317" y="4316099"/>
              <a:ext cx="266154" cy="25241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344052" y="4277515"/>
              <a:ext cx="277181" cy="25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160067" y="4277515"/>
              <a:ext cx="277181" cy="25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079305" y="4277515"/>
              <a:ext cx="277181" cy="25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204273" y="4277515"/>
              <a:ext cx="277181" cy="25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7233369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669712" cy="609398"/>
          </a:xfrm>
        </p:spPr>
        <p:txBody>
          <a:bodyPr/>
          <a:lstStyle/>
          <a:p>
            <a:r>
              <a:rPr lang="en-US" dirty="0" smtClean="0"/>
              <a:t>Expanding the IT Pro’s </a:t>
            </a:r>
            <a:r>
              <a:rPr lang="en-US" dirty="0"/>
              <a:t>Visibility of your </a:t>
            </a:r>
            <a:r>
              <a:rPr lang="en-US" dirty="0" smtClean="0"/>
              <a:t>ITaaS</a:t>
            </a:r>
            <a:endParaRPr lang="en-US" dirty="0"/>
          </a:p>
        </p:txBody>
      </p:sp>
      <p:sp>
        <p:nvSpPr>
          <p:cNvPr id="3" name="Content Placeholder 2"/>
          <p:cNvSpPr>
            <a:spLocks noGrp="1"/>
          </p:cNvSpPr>
          <p:nvPr>
            <p:ph idx="1"/>
          </p:nvPr>
        </p:nvSpPr>
        <p:spPr>
          <a:xfrm>
            <a:off x="519113" y="1447799"/>
            <a:ext cx="11149013" cy="443198"/>
          </a:xfrm>
        </p:spPr>
        <p:txBody>
          <a:bodyPr/>
          <a:lstStyle/>
          <a:p>
            <a:pPr marL="0" indent="0">
              <a:buNone/>
            </a:pPr>
            <a:r>
              <a:rPr lang="en-US" dirty="0" smtClean="0"/>
              <a:t>Operations Manager 2012</a:t>
            </a:r>
            <a:endParaRPr lang="en-US" dirty="0"/>
          </a:p>
        </p:txBody>
      </p:sp>
      <p:grpSp>
        <p:nvGrpSpPr>
          <p:cNvPr id="5" name="Group 4"/>
          <p:cNvGrpSpPr/>
          <p:nvPr/>
        </p:nvGrpSpPr>
        <p:grpSpPr>
          <a:xfrm>
            <a:off x="1046163" y="2257425"/>
            <a:ext cx="10107944" cy="2343150"/>
            <a:chOff x="1046163" y="2257425"/>
            <a:chExt cx="10107944" cy="234315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6163" y="2257425"/>
              <a:ext cx="100965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p:cNvCxnSpPr/>
            <p:nvPr/>
          </p:nvCxnSpPr>
          <p:spPr>
            <a:xfrm>
              <a:off x="5926934" y="3062287"/>
              <a:ext cx="0" cy="390525"/>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1433817" y="3452812"/>
              <a:ext cx="9352536"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3613724" y="3452812"/>
              <a:ext cx="0" cy="310253"/>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335940" y="3452812"/>
              <a:ext cx="0" cy="317346"/>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5349901" y="3452812"/>
              <a:ext cx="0" cy="331633"/>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8730214" y="3460006"/>
              <a:ext cx="0" cy="303059"/>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7772701" y="3453698"/>
              <a:ext cx="0" cy="194244"/>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10786353" y="3452812"/>
              <a:ext cx="0" cy="331633"/>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2484405" y="3452812"/>
              <a:ext cx="0" cy="380634"/>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9712123" y="3460006"/>
              <a:ext cx="0" cy="324439"/>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6536675" y="3452812"/>
              <a:ext cx="0" cy="331633"/>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1433817" y="3453698"/>
              <a:ext cx="0" cy="441346"/>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pic>
          <p:nvPicPr>
            <p:cNvPr id="921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67982" y="3841329"/>
              <a:ext cx="7524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07000" y="3805238"/>
              <a:ext cx="7524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130118" y="3763065"/>
              <a:ext cx="7810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288704" y="3842187"/>
              <a:ext cx="7524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375608" y="3722860"/>
              <a:ext cx="8572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444020" y="3809572"/>
              <a:ext cx="75247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9386467" y="3800211"/>
              <a:ext cx="7143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5" descr="chechmark"/>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218369" y="2804005"/>
              <a:ext cx="266154" cy="25241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5" descr="chechmark"/>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570169" y="4258685"/>
              <a:ext cx="266154" cy="25241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5" descr="chechmark"/>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618928" y="4258685"/>
              <a:ext cx="266154" cy="25241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5" descr="chechmark"/>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887953" y="4258685"/>
              <a:ext cx="266154" cy="252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681866" y="4252261"/>
              <a:ext cx="277181" cy="25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454651" y="4271287"/>
              <a:ext cx="277181" cy="25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5633987" y="4271287"/>
              <a:ext cx="277181" cy="25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6763998" y="4271287"/>
              <a:ext cx="277181" cy="25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955677" y="4271287"/>
              <a:ext cx="277181" cy="25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8824624" y="4271287"/>
              <a:ext cx="277181" cy="25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9823661" y="4271287"/>
              <a:ext cx="277181" cy="25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4964261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77103" y="4591049"/>
            <a:ext cx="6907001"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Infrastructure Monitoring</a:t>
            </a:r>
          </a:p>
          <a:p>
            <a:pPr algn="ctr"/>
            <a:r>
              <a:rPr lang="en-US" dirty="0" smtClean="0"/>
              <a:t>(OS, SQL, IIS)</a:t>
            </a:r>
            <a:endParaRPr lang="en-US" dirty="0"/>
          </a:p>
        </p:txBody>
      </p:sp>
      <p:sp>
        <p:nvSpPr>
          <p:cNvPr id="6" name="Rectangle 5"/>
          <p:cNvSpPr/>
          <p:nvPr/>
        </p:nvSpPr>
        <p:spPr>
          <a:xfrm>
            <a:off x="4977103" y="3371849"/>
            <a:ext cx="6907001" cy="1219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Application Monitoring</a:t>
            </a:r>
          </a:p>
          <a:p>
            <a:pPr algn="ctr"/>
            <a:r>
              <a:rPr lang="en-US" dirty="0" smtClean="0"/>
              <a:t>(.NET, J2E)</a:t>
            </a:r>
            <a:endParaRPr lang="en-US" dirty="0"/>
          </a:p>
        </p:txBody>
      </p:sp>
      <p:sp>
        <p:nvSpPr>
          <p:cNvPr id="7" name="Rectangle 6"/>
          <p:cNvSpPr/>
          <p:nvPr/>
        </p:nvSpPr>
        <p:spPr>
          <a:xfrm>
            <a:off x="4977103" y="2063875"/>
            <a:ext cx="6907001" cy="130797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End User Experience</a:t>
            </a:r>
          </a:p>
          <a:p>
            <a:pPr algn="ctr"/>
            <a:r>
              <a:rPr lang="en-US" dirty="0" smtClean="0"/>
              <a:t>(Synthetic Transactions)</a:t>
            </a:r>
            <a:endParaRPr lang="en-US" dirty="0"/>
          </a:p>
        </p:txBody>
      </p:sp>
      <p:sp>
        <p:nvSpPr>
          <p:cNvPr id="8" name="Rectangle 7"/>
          <p:cNvSpPr/>
          <p:nvPr/>
        </p:nvSpPr>
        <p:spPr>
          <a:xfrm>
            <a:off x="4977103" y="5276849"/>
            <a:ext cx="6907001"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Infrastructure Monitoring</a:t>
            </a:r>
          </a:p>
          <a:p>
            <a:pPr algn="ctr"/>
            <a:r>
              <a:rPr lang="en-US" dirty="0" smtClean="0"/>
              <a:t>(Network)</a:t>
            </a:r>
            <a:endParaRPr lang="en-US" dirty="0"/>
          </a:p>
        </p:txBody>
      </p:sp>
      <p:sp>
        <p:nvSpPr>
          <p:cNvPr id="9" name="Rectangle 8"/>
          <p:cNvSpPr/>
          <p:nvPr/>
        </p:nvSpPr>
        <p:spPr>
          <a:xfrm>
            <a:off x="3980106" y="2063871"/>
            <a:ext cx="1015735" cy="3898777"/>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en-US" dirty="0" smtClean="0"/>
              <a:t>Consistent UX</a:t>
            </a:r>
          </a:p>
          <a:p>
            <a:pPr algn="ctr"/>
            <a:r>
              <a:rPr lang="en-US" dirty="0" smtClean="0"/>
              <a:t>(Console, Web, SharePoint) </a:t>
            </a:r>
            <a:endParaRPr lang="en-US" dirty="0"/>
          </a:p>
        </p:txBody>
      </p:sp>
      <p:sp>
        <p:nvSpPr>
          <p:cNvPr id="10" name="Left Brace 9"/>
          <p:cNvSpPr/>
          <p:nvPr/>
        </p:nvSpPr>
        <p:spPr>
          <a:xfrm>
            <a:off x="2862797" y="2063872"/>
            <a:ext cx="1117309" cy="3898778"/>
          </a:xfrm>
          <a:prstGeom prst="leftBrace">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1" name="Picture 9" descr="C:\Users\victormu\AppData\Local\Microsoft\Windows\Temporary Internet Files\Content.IE5\K96BJE9D\MC900434888[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06837" y="3008767"/>
            <a:ext cx="897197" cy="8966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Users\victormu\AppData\Local\Microsoft\Windows\Temporary Internet Files\Content.IE5\FAYS6LCJ\MC900433953[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33086" y="1663431"/>
            <a:ext cx="857789" cy="8572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60324" y="3919465"/>
            <a:ext cx="2785201" cy="369332"/>
          </a:xfrm>
          <a:prstGeom prst="rect">
            <a:avLst/>
          </a:prstGeom>
          <a:noFill/>
        </p:spPr>
        <p:txBody>
          <a:bodyPr wrap="square" rtlCol="0">
            <a:spAutoFit/>
          </a:bodyPr>
          <a:lstStyle/>
          <a:p>
            <a:pPr algn="ctr"/>
            <a:r>
              <a:rPr lang="en-US" dirty="0" smtClean="0">
                <a:gradFill>
                  <a:gsLst>
                    <a:gs pos="0">
                      <a:schemeClr val="tx1"/>
                    </a:gs>
                    <a:gs pos="100000">
                      <a:schemeClr val="tx1"/>
                    </a:gs>
                  </a:gsLst>
                  <a:lin ang="5400000" scaled="0"/>
                </a:gradFill>
              </a:rPr>
              <a:t>Service Owner</a:t>
            </a:r>
            <a:endParaRPr lang="en-US" dirty="0">
              <a:gradFill>
                <a:gsLst>
                  <a:gs pos="0">
                    <a:schemeClr val="tx1"/>
                  </a:gs>
                  <a:gs pos="100000">
                    <a:schemeClr val="tx1"/>
                  </a:gs>
                </a:gsLst>
                <a:lin ang="5400000" scaled="0"/>
              </a:gradFill>
            </a:endParaRPr>
          </a:p>
        </p:txBody>
      </p:sp>
      <p:sp>
        <p:nvSpPr>
          <p:cNvPr id="16" name="TextBox 15"/>
          <p:cNvSpPr txBox="1"/>
          <p:nvPr/>
        </p:nvSpPr>
        <p:spPr>
          <a:xfrm>
            <a:off x="360324" y="5293428"/>
            <a:ext cx="2785201" cy="369332"/>
          </a:xfrm>
          <a:prstGeom prst="rect">
            <a:avLst/>
          </a:prstGeom>
          <a:noFill/>
        </p:spPr>
        <p:txBody>
          <a:bodyPr wrap="square" rtlCol="0">
            <a:spAutoFit/>
          </a:bodyPr>
          <a:lstStyle/>
          <a:p>
            <a:pPr algn="ctr"/>
            <a:r>
              <a:rPr lang="en-US" dirty="0" smtClean="0">
                <a:gradFill>
                  <a:gsLst>
                    <a:gs pos="0">
                      <a:schemeClr val="tx1"/>
                    </a:gs>
                    <a:gs pos="100000">
                      <a:schemeClr val="tx1"/>
                    </a:gs>
                  </a:gsLst>
                  <a:lin ang="5400000" scaled="0"/>
                </a:gradFill>
              </a:rPr>
              <a:t>Infra Owner</a:t>
            </a:r>
            <a:endParaRPr lang="en-US" dirty="0">
              <a:gradFill>
                <a:gsLst>
                  <a:gs pos="0">
                    <a:schemeClr val="tx1"/>
                  </a:gs>
                  <a:gs pos="100000">
                    <a:schemeClr val="tx1"/>
                  </a:gs>
                </a:gsLst>
                <a:lin ang="5400000" scaled="0"/>
              </a:gradFill>
            </a:endParaRPr>
          </a:p>
        </p:txBody>
      </p:sp>
      <p:pic>
        <p:nvPicPr>
          <p:cNvPr id="1027" name="Picture 3" descr="C:\Users\dsavage\AppData\Local\Microsoft\Windows\Temporary Internet Files\Content.IE5\NNL5ALPT\MC900434894[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23533" y="4304282"/>
            <a:ext cx="872131" cy="97508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60324" y="2534745"/>
            <a:ext cx="2785201" cy="369332"/>
          </a:xfrm>
          <a:prstGeom prst="rect">
            <a:avLst/>
          </a:prstGeom>
          <a:noFill/>
        </p:spPr>
        <p:txBody>
          <a:bodyPr wrap="square" rtlCol="0">
            <a:spAutoFit/>
          </a:bodyPr>
          <a:lstStyle/>
          <a:p>
            <a:pPr algn="ctr"/>
            <a:r>
              <a:rPr lang="en-US" dirty="0" smtClean="0">
                <a:gradFill>
                  <a:gsLst>
                    <a:gs pos="0">
                      <a:schemeClr val="tx1"/>
                    </a:gs>
                    <a:gs pos="100000">
                      <a:schemeClr val="tx1"/>
                    </a:gs>
                  </a:gsLst>
                  <a:lin ang="5400000" scaled="0"/>
                </a:gradFill>
              </a:rPr>
              <a:t>CIO</a:t>
            </a:r>
            <a:endParaRPr lang="en-US" dirty="0">
              <a:gradFill>
                <a:gsLst>
                  <a:gs pos="0">
                    <a:schemeClr val="tx1"/>
                  </a:gs>
                  <a:gs pos="100000">
                    <a:schemeClr val="tx1"/>
                  </a:gs>
                </a:gsLst>
                <a:lin ang="5400000" scaled="0"/>
              </a:gradFill>
            </a:endParaRPr>
          </a:p>
        </p:txBody>
      </p:sp>
      <p:sp>
        <p:nvSpPr>
          <p:cNvPr id="3" name="Rectangle 1"/>
          <p:cNvSpPr/>
          <p:nvPr/>
        </p:nvSpPr>
        <p:spPr>
          <a:xfrm>
            <a:off x="5396414" y="5419694"/>
            <a:ext cx="780983" cy="4001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spc="0" dirty="0" smtClean="0">
                <a:ln w="0"/>
                <a:solidFill>
                  <a:srgbClr val="00B050"/>
                </a:solidFill>
                <a:effectLst>
                  <a:reflection blurRad="12700" stA="50000" endPos="50000" dist="5000" dir="5400000" sy="-100000" rotWithShape="0"/>
                </a:effectLst>
              </a:rPr>
              <a:t>New</a:t>
            </a:r>
            <a:endParaRPr lang="en-US" sz="2000" b="1" cap="all" spc="0" dirty="0">
              <a:ln w="0"/>
              <a:solidFill>
                <a:srgbClr val="00B050"/>
              </a:solidFill>
              <a:effectLst>
                <a:reflection blurRad="12700" stA="50000" endPos="50000" dist="5000" dir="5400000" sy="-100000" rotWithShape="0"/>
              </a:effectLst>
            </a:endParaRPr>
          </a:p>
        </p:txBody>
      </p:sp>
      <p:sp>
        <p:nvSpPr>
          <p:cNvPr id="5" name="Rectangle 16"/>
          <p:cNvSpPr/>
          <p:nvPr/>
        </p:nvSpPr>
        <p:spPr>
          <a:xfrm>
            <a:off x="5396414" y="3774853"/>
            <a:ext cx="780983" cy="4001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dirty="0" smtClean="0">
                <a:ln w="0"/>
                <a:solidFill>
                  <a:srgbClr val="00B050"/>
                </a:solidFill>
                <a:effectLst>
                  <a:reflection blurRad="12700" stA="50000" endPos="50000" dist="5000" dir="5400000" sy="-100000" rotWithShape="0"/>
                </a:effectLst>
              </a:rPr>
              <a:t>New</a:t>
            </a:r>
            <a:endParaRPr lang="en-US" sz="2000" b="1" cap="all" dirty="0">
              <a:ln w="0"/>
              <a:solidFill>
                <a:srgbClr val="00B050"/>
              </a:solidFill>
              <a:effectLst>
                <a:reflection blurRad="12700" stA="50000" endPos="50000" dist="5000" dir="5400000" sy="-100000" rotWithShape="0"/>
              </a:effectLst>
            </a:endParaRPr>
          </a:p>
        </p:txBody>
      </p:sp>
      <p:sp>
        <p:nvSpPr>
          <p:cNvPr id="21" name="Rectangle 17"/>
          <p:cNvSpPr/>
          <p:nvPr/>
        </p:nvSpPr>
        <p:spPr>
          <a:xfrm>
            <a:off x="5025320" y="2517806"/>
            <a:ext cx="1523174" cy="4001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dirty="0" smtClean="0">
                <a:ln w="0"/>
                <a:solidFill>
                  <a:srgbClr val="00B050"/>
                </a:solidFill>
                <a:effectLst>
                  <a:reflection blurRad="12700" stA="50000" endPos="50000" dist="5000" dir="5400000" sy="-100000" rotWithShape="0"/>
                </a:effectLst>
              </a:rPr>
              <a:t>Improved</a:t>
            </a:r>
            <a:endParaRPr lang="en-US" sz="2000" b="1" cap="all" dirty="0">
              <a:ln w="0"/>
              <a:solidFill>
                <a:srgbClr val="00B050"/>
              </a:solidFill>
              <a:effectLst>
                <a:reflection blurRad="12700" stA="50000" endPos="50000" dist="5000" dir="5400000" sy="-100000" rotWithShape="0"/>
              </a:effectLst>
            </a:endParaRPr>
          </a:p>
        </p:txBody>
      </p:sp>
      <p:sp>
        <p:nvSpPr>
          <p:cNvPr id="2" name="Title 1"/>
          <p:cNvSpPr>
            <a:spLocks noGrp="1"/>
          </p:cNvSpPr>
          <p:nvPr>
            <p:ph type="title"/>
          </p:nvPr>
        </p:nvSpPr>
        <p:spPr/>
        <p:txBody>
          <a:bodyPr/>
          <a:lstStyle/>
          <a:p>
            <a:r>
              <a:rPr lang="en-US" smtClean="0"/>
              <a:t>360 – Holistic View of your ITaaS Health</a:t>
            </a:r>
            <a:br>
              <a:rPr lang="en-US" smtClean="0"/>
            </a:br>
            <a:endParaRPr lang="en-US" dirty="0"/>
          </a:p>
        </p:txBody>
      </p:sp>
      <p:sp>
        <p:nvSpPr>
          <p:cNvPr id="23" name="Rectangle 22"/>
          <p:cNvSpPr/>
          <p:nvPr/>
        </p:nvSpPr>
        <p:spPr>
          <a:xfrm>
            <a:off x="519113" y="972214"/>
            <a:ext cx="11611434" cy="590931"/>
          </a:xfrm>
          <a:prstGeom prst="rect">
            <a:avLst/>
          </a:prstGeom>
        </p:spPr>
        <p:txBody>
          <a:bodyPr wrap="square">
            <a:spAutoFit/>
          </a:bodyPr>
          <a:lstStyle/>
          <a:p>
            <a:pPr>
              <a:lnSpc>
                <a:spcPct val="90000"/>
              </a:lnSpc>
              <a:spcBef>
                <a:spcPct val="20000"/>
              </a:spcBef>
              <a:buClr>
                <a:srgbClr val="777777"/>
              </a:buClr>
              <a:buSzPct val="130000"/>
            </a:pPr>
            <a:r>
              <a:rPr lang="en-US" i="1" dirty="0" smtClean="0">
                <a:gradFill>
                  <a:gsLst>
                    <a:gs pos="0">
                      <a:schemeClr val="tx1"/>
                    </a:gs>
                    <a:gs pos="100000">
                      <a:schemeClr val="tx1"/>
                    </a:gs>
                  </a:gsLst>
                  <a:lin ang="5400000" scaled="0"/>
                </a:gradFill>
              </a:rPr>
              <a:t>360 is a function of monitoring that gives customers visibility to the underlying application </a:t>
            </a:r>
            <a:br>
              <a:rPr lang="en-US" i="1" dirty="0" smtClean="0">
                <a:gradFill>
                  <a:gsLst>
                    <a:gs pos="0">
                      <a:schemeClr val="tx1"/>
                    </a:gs>
                    <a:gs pos="100000">
                      <a:schemeClr val="tx1"/>
                    </a:gs>
                  </a:gsLst>
                  <a:lin ang="5400000" scaled="0"/>
                </a:gradFill>
              </a:rPr>
            </a:br>
            <a:r>
              <a:rPr lang="en-US" i="1" dirty="0" smtClean="0">
                <a:gradFill>
                  <a:gsLst>
                    <a:gs pos="0">
                      <a:schemeClr val="tx1"/>
                    </a:gs>
                    <a:gs pos="100000">
                      <a:schemeClr val="tx1"/>
                    </a:gs>
                  </a:gsLst>
                  <a:lin ang="5400000" scaled="0"/>
                </a:gradFill>
              </a:rPr>
              <a:t>environment(s) or infrastructure</a:t>
            </a:r>
          </a:p>
        </p:txBody>
      </p:sp>
      <p:pic>
        <p:nvPicPr>
          <p:cNvPr id="13" name="Picture 12"/>
          <p:cNvPicPr>
            <a:picLocks noChangeAspect="1"/>
          </p:cNvPicPr>
          <p:nvPr/>
        </p:nvPicPr>
        <p:blipFill>
          <a:blip r:embed="rId6" cstate="screen">
            <a:extLst>
              <a:ext uri="{BEBA8EAE-BF5A-486C-A8C5-ECC9F3942E4B}">
                <a14:imgProps xmlns:a14="http://schemas.microsoft.com/office/drawing/2010/main">
                  <a14:imgLayer r:embed="rId7">
                    <a14:imgEffect>
                      <a14:backgroundRemoval t="5394" b="91399" l="4556" r="92326">
                        <a14:foregroundMark x1="32014" y1="47668" x2="49400" y2="39067"/>
                        <a14:foregroundMark x1="27098" y1="61516" x2="29496" y2="62974"/>
                        <a14:backgroundMark x1="36331" y1="74344" x2="36211" y2="77697"/>
                        <a14:backgroundMark x1="58393" y1="84694" x2="66667" y2="79883"/>
                      </a14:backgroundRemoval>
                    </a14:imgEffect>
                  </a14:imgLayer>
                </a14:imgProps>
              </a:ext>
              <a:ext uri="{28A0092B-C50C-407E-A947-70E740481C1C}">
                <a14:useLocalDpi xmlns:a14="http://schemas.microsoft.com/office/drawing/2010/main"/>
              </a:ext>
            </a:extLst>
          </a:blip>
          <a:stretch>
            <a:fillRect/>
          </a:stretch>
        </p:blipFill>
        <p:spPr>
          <a:xfrm>
            <a:off x="1276780" y="5685060"/>
            <a:ext cx="970399" cy="798194"/>
          </a:xfrm>
          <a:prstGeom prst="rect">
            <a:avLst/>
          </a:prstGeom>
        </p:spPr>
      </p:pic>
      <p:sp>
        <p:nvSpPr>
          <p:cNvPr id="20" name="TextBox 19"/>
          <p:cNvSpPr txBox="1"/>
          <p:nvPr/>
        </p:nvSpPr>
        <p:spPr>
          <a:xfrm>
            <a:off x="369379" y="6313811"/>
            <a:ext cx="2785201" cy="369332"/>
          </a:xfrm>
          <a:prstGeom prst="rect">
            <a:avLst/>
          </a:prstGeom>
          <a:noFill/>
        </p:spPr>
        <p:txBody>
          <a:bodyPr wrap="square" rtlCol="0">
            <a:spAutoFit/>
          </a:bodyPr>
          <a:lstStyle/>
          <a:p>
            <a:pPr algn="ctr"/>
            <a:r>
              <a:rPr lang="en-US" dirty="0" smtClean="0">
                <a:gradFill>
                  <a:gsLst>
                    <a:gs pos="0">
                      <a:schemeClr val="tx1"/>
                    </a:gs>
                    <a:gs pos="100000">
                      <a:schemeClr val="tx1"/>
                    </a:gs>
                  </a:gsLst>
                  <a:lin ang="5400000" scaled="0"/>
                </a:gradFill>
              </a:rPr>
              <a:t>Company Mascots</a:t>
            </a:r>
            <a:endParaRPr lang="en-US"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26650348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1.4"/>
</p:tagLst>
</file>

<file path=ppt/tags/tag2.xml><?xml version="1.0" encoding="utf-8"?>
<p:tagLst xmlns:a="http://schemas.openxmlformats.org/drawingml/2006/main" xmlns:r="http://schemas.openxmlformats.org/officeDocument/2006/relationships" xmlns:p="http://schemas.openxmlformats.org/presentationml/2006/main">
  <p:tag name="TIMING" val="|18.1|14.4|21.1|13.9|18.9|9.7"/>
</p:tagLst>
</file>

<file path=ppt/tags/tag3.xml><?xml version="1.0" encoding="utf-8"?>
<p:tagLst xmlns:a="http://schemas.openxmlformats.org/drawingml/2006/main" xmlns:r="http://schemas.openxmlformats.org/officeDocument/2006/relationships" xmlns:p="http://schemas.openxmlformats.org/presentationml/2006/main">
  <p:tag name="TIMING" val="|18.1|14.4|21.1|13.9|18.9|9.7"/>
</p:tagLst>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purl.org/dc/elements/1.1/"/>
    <ds:schemaRef ds:uri="http://purl.org/dc/dcmitype/"/>
    <ds:schemaRef ds:uri="http://schemas.microsoft.com/office/2006/metadata/properties"/>
    <ds:schemaRef ds:uri="2295e2e7-0eeb-498e-8716-217bb2ee6ee3"/>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8b529f77-48ab-4581-b468-93f09345b8a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108</TotalTime>
  <Words>2355</Words>
  <Application>Microsoft Office PowerPoint</Application>
  <PresentationFormat>Custom</PresentationFormat>
  <Paragraphs>465</Paragraphs>
  <Slides>33</Slides>
  <Notes>28</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TENA11_BreakoutSession_Template_16x9_Final_05132011</vt:lpstr>
      <vt:lpstr>1_White with Consolas font for code slides</vt:lpstr>
      <vt:lpstr>Monitoring IT as a Service with Microsoft System Center</vt:lpstr>
      <vt:lpstr>Session Objectives and Takeaways</vt:lpstr>
      <vt:lpstr>Agenda</vt:lpstr>
      <vt:lpstr>Jason Buffington</vt:lpstr>
      <vt:lpstr>Operations Manager</vt:lpstr>
      <vt:lpstr>Expanding the IT Pro’s Visibility of your ITaaS</vt:lpstr>
      <vt:lpstr>Expanding the IT Pro’s Visibility of your ITaaS</vt:lpstr>
      <vt:lpstr>Expanding the IT Pro’s Visibility of your ITaaS</vt:lpstr>
      <vt:lpstr>360 – Holistic View of your ITaaS Health </vt:lpstr>
      <vt:lpstr>Sean Christensen</vt:lpstr>
      <vt:lpstr>ITaaS – Reality is Complex!</vt:lpstr>
      <vt:lpstr>Achieving ITaaS Objectives</vt:lpstr>
      <vt:lpstr>Service Manager Enables Automation</vt:lpstr>
      <vt:lpstr>Service Manager Enables Standardization</vt:lpstr>
      <vt:lpstr>Service Manager Enables Compliance</vt:lpstr>
      <vt:lpstr>Service Manager &amp; ITaaS</vt:lpstr>
      <vt:lpstr>Adam Hall</vt:lpstr>
      <vt:lpstr>TODAY</vt:lpstr>
      <vt:lpstr>Opalis brings it all together!</vt:lpstr>
      <vt:lpstr>Authoring Made Easy </vt:lpstr>
      <vt:lpstr>Automating Across Datacenter IT Silos</vt:lpstr>
      <vt:lpstr>Opalis target scenario examples</vt:lpstr>
      <vt:lpstr>TOMORROW</vt:lpstr>
      <vt:lpstr>System Center Orchestrator Investments</vt:lpstr>
      <vt:lpstr>Scenarios in flight</vt:lpstr>
      <vt:lpstr>Close, Q &amp; A</vt:lpstr>
      <vt:lpstr>Thank You!</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SIM362: Monitoring IT as a Service with Microsoft System Center</dc:title>
  <dc:subject>Microsoft TechEd North America 2011</dc:subject>
  <dc:creator>Jason Buffington, Sean Christensen, Adam Hall</dc:creator>
  <dc:description>Template Design: Jordan Cayabyab
Formatter: Sylvia Tedjo, Silver Fox Productions
Event Date: May 16-19, 2011
Event Location: Atlanta
Audience Type: Developers, IT Pros</dc:description>
  <cp:lastModifiedBy>Shows</cp:lastModifiedBy>
  <cp:revision>22</cp:revision>
  <cp:lastPrinted>2010-05-11T05:02:34Z</cp:lastPrinted>
  <dcterms:created xsi:type="dcterms:W3CDTF">2011-05-13T18:14:00Z</dcterms:created>
  <dcterms:modified xsi:type="dcterms:W3CDTF">2011-05-19T22:24:42Z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