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4"/>
    <p:sldMasterId id="2147483784" r:id="rId5"/>
  </p:sldMasterIdLst>
  <p:notesMasterIdLst>
    <p:notesMasterId r:id="rId32"/>
  </p:notesMasterIdLst>
  <p:handoutMasterIdLst>
    <p:handoutMasterId r:id="rId33"/>
  </p:handoutMasterIdLst>
  <p:sldIdLst>
    <p:sldId id="322"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6" r:id="rId26"/>
    <p:sldId id="358" r:id="rId27"/>
    <p:sldId id="359" r:id="rId28"/>
    <p:sldId id="360" r:id="rId29"/>
    <p:sldId id="271" r:id="rId30"/>
    <p:sldId id="361" r:id="rId3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6AE1E"/>
    <a:srgbClr val="03C2F1"/>
    <a:srgbClr val="000000"/>
    <a:srgbClr val="429A16"/>
    <a:srgbClr val="F8F57B"/>
    <a:srgbClr val="59D01E"/>
    <a:srgbClr val="ACE58F"/>
    <a:srgbClr val="29292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616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7:40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7:40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7:40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7:40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7:40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085931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06976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40897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244823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3730138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794933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411033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13426974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064034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96104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25539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85693497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94701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7688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0776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0040523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295344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8056383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4956230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703095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3096620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938771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74608543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7652716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342660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754794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33332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266605"/>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6" r:id="rId2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8277224"/>
      </p:ext>
    </p:extLst>
  </p:cSld>
  <p:clrMap bg1="dk1" tx1="lt1" bg2="dk2" tx2="lt2" accent1="accent1" accent2="accent2" accent3="accent3" accent4="accent4" accent5="accent5" accent6="accent6" hlink="hlink" folHlink="folHlink"/>
  <p:sldLayoutIdLst>
    <p:sldLayoutId id="2147483785"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1.xml.rels><?xml version="1.0" encoding="UTF-8" standalone="yes"?>
<Relationships xmlns="http://schemas.openxmlformats.org/package/2006/relationships"><Relationship Id="rId3" Type="http://schemas.openxmlformats.org/officeDocument/2006/relationships/hyperlink" Target="http://support.microsoft.com/lifecycl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8.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82.png"/><Relationship Id="rId3" Type="http://schemas.openxmlformats.org/officeDocument/2006/relationships/image" Target="../media/image76.png"/><Relationship Id="rId7" Type="http://schemas.openxmlformats.org/officeDocument/2006/relationships/image" Target="../media/image79.png"/><Relationship Id="rId12" Type="http://schemas.openxmlformats.org/officeDocument/2006/relationships/image" Target="../media/image74.png"/><Relationship Id="rId2" Type="http://schemas.openxmlformats.org/officeDocument/2006/relationships/image" Target="../media/image75.png"/><Relationship Id="rId1" Type="http://schemas.openxmlformats.org/officeDocument/2006/relationships/slideLayout" Target="../slideLayouts/slideLayout13.xml"/><Relationship Id="rId6" Type="http://schemas.openxmlformats.org/officeDocument/2006/relationships/image" Target="../media/image78.png"/><Relationship Id="rId11" Type="http://schemas.openxmlformats.org/officeDocument/2006/relationships/image" Target="../media/image81.png"/><Relationship Id="rId5" Type="http://schemas.openxmlformats.org/officeDocument/2006/relationships/image" Target="../media/image46.png"/><Relationship Id="rId10" Type="http://schemas.openxmlformats.org/officeDocument/2006/relationships/image" Target="../media/image80.png"/><Relationship Id="rId4" Type="http://schemas.openxmlformats.org/officeDocument/2006/relationships/image" Target="../media/image77.png"/><Relationship Id="rId9" Type="http://schemas.openxmlformats.org/officeDocument/2006/relationships/image" Target="../media/image65.png"/></Relationships>
</file>

<file path=ppt/slides/_rels/slide1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46.png"/><Relationship Id="rId7" Type="http://schemas.openxmlformats.org/officeDocument/2006/relationships/image" Target="../media/image72.png"/><Relationship Id="rId2" Type="http://schemas.openxmlformats.org/officeDocument/2006/relationships/image" Target="../media/image78.png"/><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image" Target="../media/image84.png"/><Relationship Id="rId4" Type="http://schemas.openxmlformats.org/officeDocument/2006/relationships/image" Target="../media/image75.png"/></Relationships>
</file>

<file path=ppt/slides/_rels/slide1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70.png"/><Relationship Id="rId1" Type="http://schemas.openxmlformats.org/officeDocument/2006/relationships/slideLayout" Target="../slideLayouts/slideLayout13.xml"/><Relationship Id="rId5" Type="http://schemas.openxmlformats.org/officeDocument/2006/relationships/image" Target="../media/image85.png"/><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95.png"/><Relationship Id="rId5" Type="http://schemas.openxmlformats.org/officeDocument/2006/relationships/hyperlink" Target="http://www.microsoft.com/learning" TargetMode="External"/><Relationship Id="rId10" Type="http://schemas.openxmlformats.org/officeDocument/2006/relationships/image" Target="../media/image94.emf"/><Relationship Id="rId4" Type="http://schemas.openxmlformats.org/officeDocument/2006/relationships/image" Target="../media/image91.png"/><Relationship Id="rId9" Type="http://schemas.openxmlformats.org/officeDocument/2006/relationships/image" Target="../media/image93.png"/><Relationship Id="rId1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 Id="rId14" Type="http://schemas.openxmlformats.org/officeDocument/2006/relationships/image" Target="../media/image107.png"/></Relationships>
</file>

<file path=ppt/slides/_rels/slide24.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2.xml"/><Relationship Id="rId16"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pn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3.xml"/><Relationship Id="rId16" Type="http://schemas.openxmlformats.org/officeDocument/2006/relationships/image" Target="../media/image50.png"/><Relationship Id="rId1" Type="http://schemas.openxmlformats.org/officeDocument/2006/relationships/slideLayout" Target="../slideLayouts/slideLayout13.xml"/><Relationship Id="rId6" Type="http://schemas.openxmlformats.org/officeDocument/2006/relationships/image" Target="../media/image40.jpeg"/><Relationship Id="rId11" Type="http://schemas.openxmlformats.org/officeDocument/2006/relationships/image" Target="../media/image45.png"/><Relationship Id="rId5" Type="http://schemas.openxmlformats.org/officeDocument/2006/relationships/image" Target="../media/image39.jpe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58.png"/><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jpeg"/><Relationship Id="rId7"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jpeg"/><Relationship Id="rId9" Type="http://schemas.openxmlformats.org/officeDocument/2006/relationships/image" Target="../media/image65.png"/></Relationships>
</file>

<file path=ppt/slides/_rels/slide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2.jpeg"/><Relationship Id="rId7" Type="http://schemas.openxmlformats.org/officeDocument/2006/relationships/image" Target="../media/image67.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64.png"/><Relationship Id="rId5" Type="http://schemas.openxmlformats.org/officeDocument/2006/relationships/image" Target="../media/image66.png"/><Relationship Id="rId4" Type="http://schemas.openxmlformats.org/officeDocument/2006/relationships/image" Target="../media/image63.png"/><Relationship Id="rId9" Type="http://schemas.openxmlformats.org/officeDocument/2006/relationships/image" Target="../media/image65.png"/></Relationships>
</file>

<file path=ppt/slides/_rels/slide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Managing Specialized Devices With Windows Embedded Device Manager 2011</a:t>
            </a:r>
            <a:r>
              <a:rPr lang="en-US" sz="4400" dirty="0" smtClean="0"/>
              <a:t/>
            </a:r>
            <a:br>
              <a:rPr lang="en-US" sz="4400" dirty="0" smtClean="0"/>
            </a:br>
            <a:endParaRPr lang="en-US" sz="2800" dirty="0"/>
          </a:p>
        </p:txBody>
      </p:sp>
      <p:sp>
        <p:nvSpPr>
          <p:cNvPr id="3" name="Subtitle 2"/>
          <p:cNvSpPr>
            <a:spLocks noGrp="1"/>
          </p:cNvSpPr>
          <p:nvPr>
            <p:ph type="subTitle" idx="1"/>
          </p:nvPr>
        </p:nvSpPr>
        <p:spPr/>
        <p:txBody>
          <a:bodyPr/>
          <a:lstStyle/>
          <a:p>
            <a:r>
              <a:rPr lang="en-US" dirty="0" smtClean="0"/>
              <a:t>Robert Peterson, Sr. Product Manager</a:t>
            </a:r>
          </a:p>
          <a:p>
            <a:r>
              <a:rPr lang="en-US" dirty="0" smtClean="0"/>
              <a:t>Eric Kamont, Solution Specialist</a:t>
            </a:r>
          </a:p>
          <a:p>
            <a:r>
              <a:rPr lang="en-US" dirty="0" smtClean="0"/>
              <a:t>Microsoft</a:t>
            </a:r>
            <a:endParaRPr lang="en-US" dirty="0"/>
          </a:p>
        </p:txBody>
      </p:sp>
      <p:sp>
        <p:nvSpPr>
          <p:cNvPr id="4" name="Text Placeholder 3"/>
          <p:cNvSpPr>
            <a:spLocks noGrp="1"/>
          </p:cNvSpPr>
          <p:nvPr>
            <p:ph type="body" sz="quarter" idx="10"/>
          </p:nvPr>
        </p:nvSpPr>
        <p:spPr>
          <a:xfrm>
            <a:off x="3737368" y="1837299"/>
            <a:ext cx="2188302" cy="249299"/>
          </a:xfrm>
        </p:spPr>
        <p:txBody>
          <a:bodyPr/>
          <a:lstStyle/>
          <a:p>
            <a:r>
              <a:rPr lang="en-US" dirty="0"/>
              <a:t>SIM359</a:t>
            </a: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Features and Benefits</a:t>
            </a:r>
            <a:endParaRPr lang="en-US" dirty="0"/>
          </a:p>
        </p:txBody>
      </p:sp>
      <p:sp>
        <p:nvSpPr>
          <p:cNvPr id="3" name="Rectangle 2"/>
          <p:cNvSpPr/>
          <p:nvPr/>
        </p:nvSpPr>
        <p:spPr bwMode="auto">
          <a:xfrm>
            <a:off x="1946673" y="1239915"/>
            <a:ext cx="10242152" cy="460860"/>
          </a:xfrm>
          <a:prstGeom prst="rect">
            <a:avLst/>
          </a:prstGeom>
          <a:gradFill flip="none" rotWithShape="1">
            <a:gsLst>
              <a:gs pos="0">
                <a:schemeClr val="accent3">
                  <a:lumMod val="75000"/>
                </a:schemeClr>
              </a:gs>
              <a:gs pos="100000">
                <a:schemeClr val="bg2">
                  <a:lumMod val="50000"/>
                  <a:alpha val="0"/>
                </a:schemeClr>
              </a:gs>
            </a:gsLst>
            <a:lin ang="0" scaled="1"/>
            <a:tileRect/>
          </a:gra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chemeClr val="accent3">
                  <a:lumMod val="40000"/>
                  <a:lumOff val="60000"/>
                </a:schemeClr>
              </a:solidFill>
            </a:endParaRPr>
          </a:p>
        </p:txBody>
      </p:sp>
      <p:sp>
        <p:nvSpPr>
          <p:cNvPr id="4" name="Rectangle 3"/>
          <p:cNvSpPr/>
          <p:nvPr/>
        </p:nvSpPr>
        <p:spPr bwMode="auto">
          <a:xfrm>
            <a:off x="1946673" y="2737710"/>
            <a:ext cx="10242152" cy="460860"/>
          </a:xfrm>
          <a:prstGeom prst="rect">
            <a:avLst/>
          </a:prstGeom>
          <a:gradFill flip="none" rotWithShape="1">
            <a:gsLst>
              <a:gs pos="0">
                <a:schemeClr val="accent3">
                  <a:lumMod val="75000"/>
                </a:schemeClr>
              </a:gs>
              <a:gs pos="100000">
                <a:schemeClr val="bg2">
                  <a:lumMod val="50000"/>
                  <a:alpha val="0"/>
                </a:schemeClr>
              </a:gs>
            </a:gsLst>
            <a:lin ang="0" scaled="1"/>
            <a:tileRect/>
          </a:gra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chemeClr val="accent3">
                  <a:lumMod val="40000"/>
                  <a:lumOff val="60000"/>
                </a:schemeClr>
              </a:solidFill>
            </a:endParaRPr>
          </a:p>
        </p:txBody>
      </p:sp>
      <p:sp>
        <p:nvSpPr>
          <p:cNvPr id="5" name="Rectangle 4"/>
          <p:cNvSpPr/>
          <p:nvPr/>
        </p:nvSpPr>
        <p:spPr bwMode="auto">
          <a:xfrm>
            <a:off x="1946673" y="4734770"/>
            <a:ext cx="10242152" cy="460860"/>
          </a:xfrm>
          <a:prstGeom prst="rect">
            <a:avLst/>
          </a:prstGeom>
          <a:gradFill flip="none" rotWithShape="1">
            <a:gsLst>
              <a:gs pos="0">
                <a:schemeClr val="accent3">
                  <a:lumMod val="75000"/>
                </a:schemeClr>
              </a:gs>
              <a:gs pos="100000">
                <a:schemeClr val="bg2">
                  <a:lumMod val="50000"/>
                  <a:alpha val="0"/>
                </a:schemeClr>
              </a:gs>
            </a:gsLst>
            <a:lin ang="0" scaled="1"/>
            <a:tileRect/>
          </a:gra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chemeClr val="accent3">
                  <a:lumMod val="40000"/>
                  <a:lumOff val="60000"/>
                </a:schemeClr>
              </a:solidFill>
            </a:endParaRPr>
          </a:p>
        </p:txBody>
      </p:sp>
      <p:sp>
        <p:nvSpPr>
          <p:cNvPr id="6" name="Round Same Side Corner Rectangle 5"/>
          <p:cNvSpPr/>
          <p:nvPr/>
        </p:nvSpPr>
        <p:spPr bwMode="auto">
          <a:xfrm rot="5400000">
            <a:off x="666096" y="535416"/>
            <a:ext cx="960125" cy="2292314"/>
          </a:xfrm>
          <a:prstGeom prst="round2SameRect">
            <a:avLst>
              <a:gd name="adj1" fmla="val 50000"/>
              <a:gd name="adj2" fmla="val 0"/>
            </a:avLst>
          </a:prstGeom>
          <a:gradFill>
            <a:gsLst>
              <a:gs pos="0">
                <a:schemeClr val="bg2">
                  <a:lumMod val="20000"/>
                  <a:lumOff val="80000"/>
                </a:schemeClr>
              </a:gs>
              <a:gs pos="100000">
                <a:schemeClr val="bg2">
                  <a:lumMod val="50000"/>
                  <a:alpha val="0"/>
                </a:schemeClr>
              </a:gs>
            </a:gsLst>
            <a:lin ang="5400000" scaled="1"/>
          </a:gradFill>
          <a:ln w="6350">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p>
        </p:txBody>
      </p:sp>
      <p:sp>
        <p:nvSpPr>
          <p:cNvPr id="7" name="Round Same Side Corner Rectangle 6"/>
          <p:cNvSpPr/>
          <p:nvPr/>
        </p:nvSpPr>
        <p:spPr bwMode="auto">
          <a:xfrm rot="5400000">
            <a:off x="666090" y="2033216"/>
            <a:ext cx="960140" cy="2292314"/>
          </a:xfrm>
          <a:prstGeom prst="round2SameRect">
            <a:avLst>
              <a:gd name="adj1" fmla="val 50000"/>
              <a:gd name="adj2" fmla="val 0"/>
            </a:avLst>
          </a:prstGeom>
          <a:gradFill>
            <a:gsLst>
              <a:gs pos="0">
                <a:schemeClr val="bg2">
                  <a:lumMod val="20000"/>
                  <a:lumOff val="80000"/>
                </a:schemeClr>
              </a:gs>
              <a:gs pos="100000">
                <a:schemeClr val="bg2">
                  <a:lumMod val="50000"/>
                  <a:alpha val="0"/>
                </a:schemeClr>
              </a:gs>
            </a:gsLst>
            <a:lin ang="5400000" scaled="1"/>
          </a:gradFill>
          <a:ln w="6350">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p>
        </p:txBody>
      </p:sp>
      <p:sp>
        <p:nvSpPr>
          <p:cNvPr id="8" name="Round Same Side Corner Rectangle 7"/>
          <p:cNvSpPr/>
          <p:nvPr/>
        </p:nvSpPr>
        <p:spPr bwMode="auto">
          <a:xfrm rot="5400000">
            <a:off x="666092" y="4030271"/>
            <a:ext cx="960133" cy="2292314"/>
          </a:xfrm>
          <a:prstGeom prst="round2SameRect">
            <a:avLst>
              <a:gd name="adj1" fmla="val 50000"/>
              <a:gd name="adj2" fmla="val 0"/>
            </a:avLst>
          </a:prstGeom>
          <a:gradFill>
            <a:gsLst>
              <a:gs pos="0">
                <a:schemeClr val="bg2">
                  <a:lumMod val="20000"/>
                  <a:lumOff val="80000"/>
                </a:schemeClr>
              </a:gs>
              <a:gs pos="100000">
                <a:schemeClr val="bg2">
                  <a:lumMod val="50000"/>
                  <a:alpha val="0"/>
                </a:schemeClr>
              </a:gs>
            </a:gsLst>
            <a:lin ang="5400000" scaled="1"/>
          </a:gradFill>
          <a:ln w="6350">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p>
        </p:txBody>
      </p:sp>
      <p:sp>
        <p:nvSpPr>
          <p:cNvPr id="9" name="Rectangle 8"/>
          <p:cNvSpPr/>
          <p:nvPr/>
        </p:nvSpPr>
        <p:spPr bwMode="auto">
          <a:xfrm>
            <a:off x="2330722" y="1316725"/>
            <a:ext cx="8372290" cy="1497795"/>
          </a:xfrm>
          <a:prstGeom prst="rect">
            <a:avLst/>
          </a:prstGeom>
          <a:no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nSpc>
                <a:spcPct val="85000"/>
              </a:lnSpc>
              <a:spcBef>
                <a:spcPts val="600"/>
              </a:spcBef>
            </a:pPr>
            <a:r>
              <a:rPr lang="en-US" sz="2400" dirty="0" smtClean="0">
                <a:solidFill>
                  <a:schemeClr val="accent3">
                    <a:lumMod val="40000"/>
                    <a:lumOff val="60000"/>
                  </a:schemeClr>
                </a:solidFill>
                <a:effectLst>
                  <a:outerShdw blurRad="38100" dist="38100" dir="2700000" algn="tl">
                    <a:srgbClr val="000000">
                      <a:alpha val="43137"/>
                    </a:srgbClr>
                  </a:outerShdw>
                </a:effectLst>
              </a:rPr>
              <a:t>Ease of management: similar to PCs and Servers</a:t>
            </a:r>
          </a:p>
          <a:p>
            <a:pPr marL="228600">
              <a:lnSpc>
                <a:spcPct val="85000"/>
              </a:lnSpc>
              <a:spcBef>
                <a:spcPts val="600"/>
              </a:spcBef>
            </a:pPr>
            <a:r>
              <a:rPr lang="en-US" dirty="0"/>
              <a:t>Software Distribution and Updates</a:t>
            </a:r>
          </a:p>
          <a:p>
            <a:pPr marL="228600">
              <a:lnSpc>
                <a:spcPct val="85000"/>
              </a:lnSpc>
              <a:spcBef>
                <a:spcPts val="600"/>
              </a:spcBef>
            </a:pPr>
            <a:r>
              <a:rPr lang="en-US" dirty="0" smtClean="0"/>
              <a:t>Automatically included into predefined collections by device type</a:t>
            </a:r>
          </a:p>
          <a:p>
            <a:pPr marL="228600">
              <a:lnSpc>
                <a:spcPct val="85000"/>
              </a:lnSpc>
              <a:spcBef>
                <a:spcPts val="600"/>
              </a:spcBef>
            </a:pPr>
            <a:r>
              <a:rPr lang="en-US" dirty="0" smtClean="0"/>
              <a:t>Devices with Write Filters can be updated</a:t>
            </a:r>
          </a:p>
        </p:txBody>
      </p:sp>
      <p:sp>
        <p:nvSpPr>
          <p:cNvPr id="10" name="Rectangle 9"/>
          <p:cNvSpPr/>
          <p:nvPr/>
        </p:nvSpPr>
        <p:spPr bwMode="auto">
          <a:xfrm>
            <a:off x="2330722" y="2814520"/>
            <a:ext cx="8372290" cy="1497795"/>
          </a:xfrm>
          <a:prstGeom prst="rect">
            <a:avLst/>
          </a:prstGeom>
          <a:no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nSpc>
                <a:spcPct val="85000"/>
              </a:lnSpc>
              <a:spcBef>
                <a:spcPts val="600"/>
              </a:spcBef>
            </a:pPr>
            <a:r>
              <a:rPr lang="en-US" sz="2400" dirty="0" smtClean="0">
                <a:solidFill>
                  <a:schemeClr val="accent3">
                    <a:lumMod val="40000"/>
                    <a:lumOff val="60000"/>
                  </a:schemeClr>
                </a:solidFill>
                <a:effectLst>
                  <a:outerShdw blurRad="38100" dist="38100" dir="2700000" algn="tl">
                    <a:srgbClr val="000000">
                      <a:alpha val="43137"/>
                    </a:srgbClr>
                  </a:outerShdw>
                </a:effectLst>
              </a:rPr>
              <a:t>Enhanced IT Infrastructure Insight and Control</a:t>
            </a:r>
          </a:p>
          <a:p>
            <a:pPr marL="228600">
              <a:lnSpc>
                <a:spcPct val="85000"/>
              </a:lnSpc>
              <a:spcBef>
                <a:spcPts val="600"/>
              </a:spcBef>
            </a:pPr>
            <a:r>
              <a:rPr lang="en-US" dirty="0" smtClean="0"/>
              <a:t>Extend System Center Configuration Manager 2007 console to </a:t>
            </a:r>
            <a:br>
              <a:rPr lang="en-US" dirty="0" smtClean="0"/>
            </a:br>
            <a:r>
              <a:rPr lang="en-US" dirty="0" smtClean="0"/>
              <a:t>Windows Embedded devices </a:t>
            </a:r>
          </a:p>
          <a:p>
            <a:pPr marL="228600">
              <a:lnSpc>
                <a:spcPct val="85000"/>
              </a:lnSpc>
              <a:spcBef>
                <a:spcPts val="600"/>
              </a:spcBef>
            </a:pPr>
            <a:r>
              <a:rPr lang="en-US" dirty="0" smtClean="0"/>
              <a:t>Provide richer inventory information unique to embedded devices</a:t>
            </a:r>
          </a:p>
          <a:p>
            <a:pPr marL="228600">
              <a:lnSpc>
                <a:spcPct val="85000"/>
              </a:lnSpc>
              <a:spcBef>
                <a:spcPts val="600"/>
              </a:spcBef>
            </a:pPr>
            <a:r>
              <a:rPr lang="en-US" dirty="0" smtClean="0"/>
              <a:t>Simplify and streamline embedded device administration and </a:t>
            </a:r>
            <a:br>
              <a:rPr lang="en-US" dirty="0" smtClean="0"/>
            </a:br>
            <a:r>
              <a:rPr lang="en-US" dirty="0" smtClean="0"/>
              <a:t>compliance through easy provisioning</a:t>
            </a:r>
          </a:p>
        </p:txBody>
      </p:sp>
      <p:sp>
        <p:nvSpPr>
          <p:cNvPr id="11" name="Rectangle 10"/>
          <p:cNvSpPr/>
          <p:nvPr/>
        </p:nvSpPr>
        <p:spPr bwMode="auto">
          <a:xfrm>
            <a:off x="2330722" y="4811580"/>
            <a:ext cx="8333885" cy="1497795"/>
          </a:xfrm>
          <a:prstGeom prst="rect">
            <a:avLst/>
          </a:prstGeom>
          <a:no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nSpc>
                <a:spcPct val="85000"/>
              </a:lnSpc>
              <a:spcBef>
                <a:spcPts val="600"/>
              </a:spcBef>
            </a:pPr>
            <a:r>
              <a:rPr lang="en-US" sz="2400" dirty="0" smtClean="0">
                <a:solidFill>
                  <a:schemeClr val="accent3">
                    <a:lumMod val="40000"/>
                    <a:lumOff val="60000"/>
                  </a:schemeClr>
                </a:solidFill>
                <a:effectLst>
                  <a:outerShdw blurRad="38100" dist="38100" dir="2700000" algn="tl">
                    <a:srgbClr val="000000">
                      <a:alpha val="43137"/>
                    </a:srgbClr>
                  </a:outerShdw>
                </a:effectLst>
              </a:rPr>
              <a:t>Greater Device Integration</a:t>
            </a:r>
          </a:p>
          <a:p>
            <a:pPr marL="228600">
              <a:lnSpc>
                <a:spcPct val="85000"/>
              </a:lnSpc>
              <a:spcBef>
                <a:spcPts val="600"/>
              </a:spcBef>
            </a:pPr>
            <a:r>
              <a:rPr lang="en-US" dirty="0" smtClean="0"/>
              <a:t>Tailor Inventory: Embedded devices can come pre-populated with hardware </a:t>
            </a:r>
            <a:br>
              <a:rPr lang="en-US" dirty="0" smtClean="0"/>
            </a:br>
            <a:r>
              <a:rPr lang="en-US" dirty="0" smtClean="0"/>
              <a:t>inventory extensions providing greater insight into configuration</a:t>
            </a:r>
          </a:p>
          <a:p>
            <a:pPr marL="228600">
              <a:lnSpc>
                <a:spcPct val="85000"/>
              </a:lnSpc>
              <a:spcBef>
                <a:spcPts val="600"/>
              </a:spcBef>
            </a:pPr>
            <a:r>
              <a:rPr lang="en-US" dirty="0" smtClean="0"/>
              <a:t>Tailor Imaging: Simplify integration of custom imaging extensions through </a:t>
            </a:r>
            <a:br>
              <a:rPr lang="en-US" dirty="0" smtClean="0"/>
            </a:br>
            <a:r>
              <a:rPr lang="en-US" dirty="0" smtClean="0"/>
              <a:t>a common interface</a:t>
            </a:r>
          </a:p>
        </p:txBody>
      </p:sp>
      <p:pic>
        <p:nvPicPr>
          <p:cNvPr id="12" name="icon sw update" descr="product_box.png"/>
          <p:cNvPicPr>
            <a:picLocks noChangeAspect="1"/>
          </p:cNvPicPr>
          <p:nvPr/>
        </p:nvPicPr>
        <p:blipFill>
          <a:blip r:embed="rId3"/>
          <a:srcRect l="11722" r="13254"/>
          <a:stretch>
            <a:fillRect/>
          </a:stretch>
        </p:blipFill>
        <p:spPr>
          <a:xfrm>
            <a:off x="1293787" y="1009485"/>
            <a:ext cx="777948" cy="1036934"/>
          </a:xfrm>
          <a:prstGeom prst="rect">
            <a:avLst/>
          </a:prstGeom>
        </p:spPr>
      </p:pic>
      <p:grpSp>
        <p:nvGrpSpPr>
          <p:cNvPr id="13" name="Group 12"/>
          <p:cNvGrpSpPr/>
          <p:nvPr/>
        </p:nvGrpSpPr>
        <p:grpSpPr>
          <a:xfrm>
            <a:off x="1140167" y="2545685"/>
            <a:ext cx="998530" cy="998530"/>
            <a:chOff x="1140167" y="2545685"/>
            <a:chExt cx="998530" cy="998530"/>
          </a:xfrm>
        </p:grpSpPr>
        <p:pic>
          <p:nvPicPr>
            <p:cNvPr id="14" name="Picture 13" descr="filemgmt.dll_I00ec_0409.png"/>
            <p:cNvPicPr>
              <a:picLocks noChangeAspect="1"/>
            </p:cNvPicPr>
            <p:nvPr/>
          </p:nvPicPr>
          <p:blipFill>
            <a:blip r:embed="rId4"/>
            <a:srcRect l="14313" t="14313" r="16987" b="16987"/>
            <a:stretch>
              <a:fillRect/>
            </a:stretch>
          </p:blipFill>
          <p:spPr>
            <a:xfrm>
              <a:off x="1140167" y="2545685"/>
              <a:ext cx="998530" cy="998530"/>
            </a:xfrm>
            <a:prstGeom prst="rect">
              <a:avLst/>
            </a:prstGeom>
          </p:spPr>
        </p:pic>
        <p:pic>
          <p:nvPicPr>
            <p:cNvPr id="15" name="Picture 14" descr="check_green1.png"/>
            <p:cNvPicPr>
              <a:picLocks noChangeAspect="1"/>
            </p:cNvPicPr>
            <p:nvPr/>
          </p:nvPicPr>
          <p:blipFill>
            <a:blip r:embed="rId5"/>
            <a:stretch>
              <a:fillRect/>
            </a:stretch>
          </p:blipFill>
          <p:spPr>
            <a:xfrm>
              <a:off x="1524217" y="2584090"/>
              <a:ext cx="601679" cy="595865"/>
            </a:xfrm>
            <a:prstGeom prst="rect">
              <a:avLst/>
            </a:prstGeom>
          </p:spPr>
        </p:pic>
      </p:grpSp>
      <p:pic>
        <p:nvPicPr>
          <p:cNvPr id="16" name="Picture 15" descr="win_flag.png"/>
          <p:cNvPicPr>
            <a:picLocks noChangeAspect="1"/>
          </p:cNvPicPr>
          <p:nvPr/>
        </p:nvPicPr>
        <p:blipFill>
          <a:blip r:embed="rId6"/>
          <a:stretch>
            <a:fillRect/>
          </a:stretch>
        </p:blipFill>
        <p:spPr>
          <a:xfrm>
            <a:off x="1178572" y="4615042"/>
            <a:ext cx="998530" cy="881203"/>
          </a:xfrm>
          <a:prstGeom prst="rect">
            <a:avLst/>
          </a:prstGeom>
        </p:spPr>
      </p:pic>
    </p:spTree>
    <p:extLst>
      <p:ext uri="{BB962C8B-B14F-4D97-AF65-F5344CB8AC3E}">
        <p14:creationId xmlns:p14="http://schemas.microsoft.com/office/powerpoint/2010/main" val="3712989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fade">
                                      <p:cBhvr>
                                        <p:cTn id="29" dur="500"/>
                                        <p:tgtEl>
                                          <p:spTgt spid="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fade">
                                      <p:cBhvr>
                                        <p:cTn id="34" dur="500"/>
                                        <p:tgtEl>
                                          <p:spTgt spid="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decel="5000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0-#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Effect transition="in" filter="fade">
                                      <p:cBhvr>
                                        <p:cTn id="51" dur="500"/>
                                        <p:tgtEl>
                                          <p:spTgt spid="1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
                                            <p:txEl>
                                              <p:pRg st="1" end="1"/>
                                            </p:txEl>
                                          </p:spTgt>
                                        </p:tgtEl>
                                        <p:attrNameLst>
                                          <p:attrName>style.visibility</p:attrName>
                                        </p:attrNameLst>
                                      </p:cBhvr>
                                      <p:to>
                                        <p:strVal val="visible"/>
                                      </p:to>
                                    </p:set>
                                    <p:animEffect transition="in" filter="fade">
                                      <p:cBhvr>
                                        <p:cTn id="56" dur="500"/>
                                        <p:tgtEl>
                                          <p:spTgt spid="10">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500"/>
                                        <p:tgtEl>
                                          <p:spTgt spid="10">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
                                            <p:txEl>
                                              <p:pRg st="3" end="3"/>
                                            </p:txEl>
                                          </p:spTgt>
                                        </p:tgtEl>
                                        <p:attrNameLst>
                                          <p:attrName>style.visibility</p:attrName>
                                        </p:attrNameLst>
                                      </p:cBhvr>
                                      <p:to>
                                        <p:strVal val="visible"/>
                                      </p:to>
                                    </p:set>
                                    <p:animEffect transition="in" filter="fade">
                                      <p:cBhvr>
                                        <p:cTn id="66" dur="500"/>
                                        <p:tgtEl>
                                          <p:spTgt spid="10">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8" decel="5000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0-#ppt_w/2"/>
                                          </p:val>
                                        </p:tav>
                                        <p:tav tm="100000">
                                          <p:val>
                                            <p:strVal val="#ppt_x"/>
                                          </p:val>
                                        </p:tav>
                                      </p:tavLst>
                                    </p:anim>
                                    <p:anim calcmode="lin" valueType="num">
                                      <p:cBhvr additive="base">
                                        <p:cTn id="72" dur="500" fill="hold"/>
                                        <p:tgtEl>
                                          <p:spTgt spid="8"/>
                                        </p:tgtEl>
                                        <p:attrNameLst>
                                          <p:attrName>ppt_y</p:attrName>
                                        </p:attrNameLst>
                                      </p:cBhvr>
                                      <p:tavLst>
                                        <p:tav tm="0">
                                          <p:val>
                                            <p:strVal val="#ppt_y"/>
                                          </p:val>
                                        </p:tav>
                                        <p:tav tm="100000">
                                          <p:val>
                                            <p:strVal val="#ppt_y"/>
                                          </p:val>
                                        </p:tav>
                                      </p:tavLst>
                                    </p:anim>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childTnLst>
                          </p:cTn>
                        </p:par>
                        <p:par>
                          <p:cTn id="77" fill="hold">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left)">
                                      <p:cBhvr>
                                        <p:cTn id="80" dur="500"/>
                                        <p:tgtEl>
                                          <p:spTgt spid="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
                                            <p:txEl>
                                              <p:pRg st="0" end="0"/>
                                            </p:txEl>
                                          </p:spTgt>
                                        </p:tgtEl>
                                        <p:attrNameLst>
                                          <p:attrName>style.visibility</p:attrName>
                                        </p:attrNameLst>
                                      </p:cBhvr>
                                      <p:to>
                                        <p:strVal val="visible"/>
                                      </p:to>
                                    </p:set>
                                    <p:animEffect transition="in" filter="fade">
                                      <p:cBhvr>
                                        <p:cTn id="83" dur="500"/>
                                        <p:tgtEl>
                                          <p:spTgt spid="1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1">
                                            <p:txEl>
                                              <p:pRg st="1" end="1"/>
                                            </p:txEl>
                                          </p:spTgt>
                                        </p:tgtEl>
                                        <p:attrNameLst>
                                          <p:attrName>style.visibility</p:attrName>
                                        </p:attrNameLst>
                                      </p:cBhvr>
                                      <p:to>
                                        <p:strVal val="visible"/>
                                      </p:to>
                                    </p:set>
                                    <p:animEffect transition="in" filter="fade">
                                      <p:cBhvr>
                                        <p:cTn id="88" dur="500"/>
                                        <p:tgtEl>
                                          <p:spTgt spid="11">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1">
                                            <p:txEl>
                                              <p:pRg st="2" end="2"/>
                                            </p:txEl>
                                          </p:spTgt>
                                        </p:tgtEl>
                                        <p:attrNameLst>
                                          <p:attrName>style.visibility</p:attrName>
                                        </p:attrNameLst>
                                      </p:cBhvr>
                                      <p:to>
                                        <p:strVal val="visible"/>
                                      </p:to>
                                    </p:set>
                                    <p:animEffect transition="in" filter="fade">
                                      <p:cBhvr>
                                        <p:cTn id="93"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build="p"/>
      <p:bldP spid="10" grpId="0" build="p"/>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1107996"/>
          </a:xfrm>
        </p:spPr>
        <p:txBody>
          <a:bodyPr/>
          <a:lstStyle/>
          <a:p>
            <a:r>
              <a:rPr lang="en-US" dirty="0" smtClean="0"/>
              <a:t>Windows Embedded Device Manager 2011</a:t>
            </a:r>
            <a:br>
              <a:rPr lang="en-US" dirty="0" smtClean="0"/>
            </a:br>
            <a:r>
              <a:rPr lang="en-US" sz="3600" dirty="0">
                <a:solidFill>
                  <a:schemeClr val="accent1">
                    <a:alpha val="99000"/>
                  </a:schemeClr>
                </a:solidFill>
              </a:rPr>
              <a:t>Supported Configurations</a:t>
            </a:r>
          </a:p>
        </p:txBody>
      </p:sp>
      <p:sp>
        <p:nvSpPr>
          <p:cNvPr id="32" name="Rounded Rectangle 31"/>
          <p:cNvSpPr/>
          <p:nvPr/>
        </p:nvSpPr>
        <p:spPr>
          <a:xfrm>
            <a:off x="1845366" y="2102549"/>
            <a:ext cx="2764440" cy="2957185"/>
          </a:xfrm>
          <a:prstGeom prst="roundRect">
            <a:avLst>
              <a:gd name="adj" fmla="val 5525"/>
            </a:avLst>
          </a:prstGeom>
          <a:gradFill flip="none" rotWithShape="1">
            <a:gsLst>
              <a:gs pos="0">
                <a:srgbClr val="4F81BD">
                  <a:lumMod val="20000"/>
                  <a:lumOff val="80000"/>
                </a:srgbClr>
              </a:gs>
              <a:gs pos="100000">
                <a:srgbClr val="4F81BD"/>
              </a:gs>
            </a:gsLst>
            <a:lin ang="5400000" scaled="1"/>
            <a:tileRect/>
          </a:gradFill>
          <a:ln w="635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a:ea typeface="+mn-ea"/>
              <a:cs typeface="+mn-cs"/>
            </a:endParaRPr>
          </a:p>
        </p:txBody>
      </p:sp>
      <p:sp>
        <p:nvSpPr>
          <p:cNvPr id="33" name="Rounded Rectangle 32"/>
          <p:cNvSpPr/>
          <p:nvPr/>
        </p:nvSpPr>
        <p:spPr>
          <a:xfrm>
            <a:off x="4712193" y="2102549"/>
            <a:ext cx="2764440" cy="2957185"/>
          </a:xfrm>
          <a:prstGeom prst="roundRect">
            <a:avLst>
              <a:gd name="adj" fmla="val 5525"/>
            </a:avLst>
          </a:prstGeom>
          <a:gradFill flip="none" rotWithShape="1">
            <a:gsLst>
              <a:gs pos="0">
                <a:srgbClr val="4F81BD">
                  <a:lumMod val="20000"/>
                  <a:lumOff val="80000"/>
                </a:srgbClr>
              </a:gs>
              <a:gs pos="100000">
                <a:srgbClr val="4F81BD"/>
              </a:gs>
            </a:gsLst>
            <a:lin ang="5400000" scaled="1"/>
            <a:tileRect/>
          </a:gradFill>
          <a:ln w="635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a:ea typeface="+mn-ea"/>
              <a:cs typeface="+mn-cs"/>
            </a:endParaRPr>
          </a:p>
        </p:txBody>
      </p:sp>
      <p:sp>
        <p:nvSpPr>
          <p:cNvPr id="34" name="Rounded Rectangle 33"/>
          <p:cNvSpPr/>
          <p:nvPr/>
        </p:nvSpPr>
        <p:spPr>
          <a:xfrm>
            <a:off x="7579019" y="2102549"/>
            <a:ext cx="2764440" cy="2957185"/>
          </a:xfrm>
          <a:prstGeom prst="roundRect">
            <a:avLst>
              <a:gd name="adj" fmla="val 5525"/>
            </a:avLst>
          </a:prstGeom>
          <a:gradFill flip="none" rotWithShape="1">
            <a:gsLst>
              <a:gs pos="0">
                <a:srgbClr val="4F81BD">
                  <a:lumMod val="20000"/>
                  <a:lumOff val="80000"/>
                </a:srgbClr>
              </a:gs>
              <a:gs pos="100000">
                <a:srgbClr val="4F81BD"/>
              </a:gs>
            </a:gsLst>
            <a:lin ang="5400000" scaled="1"/>
            <a:tileRect/>
          </a:gradFill>
          <a:ln w="635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a:ea typeface="+mn-ea"/>
              <a:cs typeface="+mn-cs"/>
            </a:endParaRPr>
          </a:p>
        </p:txBody>
      </p:sp>
      <p:sp>
        <p:nvSpPr>
          <p:cNvPr id="35" name="Rounded Rectangle 34"/>
          <p:cNvSpPr/>
          <p:nvPr/>
        </p:nvSpPr>
        <p:spPr>
          <a:xfrm>
            <a:off x="1947752" y="2948928"/>
            <a:ext cx="2559667" cy="587504"/>
          </a:xfrm>
          <a:prstGeom prst="roundRect">
            <a:avLst/>
          </a:prstGeom>
          <a:solidFill>
            <a:sysClr val="window" lastClr="FFFFFF"/>
          </a:solidFill>
          <a:ln>
            <a:noFill/>
          </a:ln>
          <a:effectLst>
            <a:outerShdw blurRad="40000" dist="23000" dir="5400000" rotWithShape="0">
              <a:srgbClr val="000000">
                <a:alpha val="35000"/>
              </a:srgbClr>
            </a:outerShdw>
          </a:effectLst>
          <a:scene3d>
            <a:camera prst="orthographicFront">
              <a:rot lat="0" lon="0" rev="0"/>
            </a:camera>
            <a:lightRig rig="balanced" dir="t">
              <a:rot lat="0" lon="0" rev="8700000"/>
            </a:lightRig>
          </a:scene3d>
          <a:sp3d/>
        </p:spPr>
        <p:txBody>
          <a:bodyPr wrap="non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65000"/>
                    <a:lumOff val="35000"/>
                  </a:prstClr>
                </a:solidFill>
                <a:effectLst/>
                <a:uLnTx/>
                <a:uFillTx/>
                <a:latin typeface="Segoe"/>
                <a:ea typeface="+mn-ea"/>
                <a:cs typeface="+mn-cs"/>
              </a:rPr>
              <a:t>Windows </a:t>
            </a:r>
            <a:r>
              <a:rPr kumimoji="0" lang="en-US" sz="1400" b="0" i="0" u="none" strike="noStrike" kern="0" cap="none" spc="0" normalizeH="0" baseline="0" noProof="0" dirty="0" smtClean="0">
                <a:ln>
                  <a:noFill/>
                </a:ln>
                <a:solidFill>
                  <a:prstClr val="black">
                    <a:lumMod val="65000"/>
                    <a:lumOff val="35000"/>
                  </a:prstClr>
                </a:solidFill>
                <a:effectLst/>
                <a:uLnTx/>
                <a:uFillTx/>
                <a:latin typeface="Segoe"/>
                <a:ea typeface="+mn-ea"/>
                <a:cs typeface="+mn-cs"/>
              </a:rPr>
              <a:t>XP</a:t>
            </a:r>
            <a:br>
              <a:rPr kumimoji="0" lang="en-US" sz="1400" b="0" i="0" u="none" strike="noStrike" kern="0" cap="none" spc="0" normalizeH="0" baseline="0" noProof="0" dirty="0" smtClean="0">
                <a:ln>
                  <a:noFill/>
                </a:ln>
                <a:solidFill>
                  <a:prstClr val="black">
                    <a:lumMod val="65000"/>
                    <a:lumOff val="35000"/>
                  </a:prstClr>
                </a:solidFill>
                <a:effectLst/>
                <a:uLnTx/>
                <a:uFillTx/>
                <a:latin typeface="Segoe"/>
                <a:ea typeface="+mn-ea"/>
                <a:cs typeface="+mn-cs"/>
              </a:rPr>
            </a:br>
            <a:r>
              <a:rPr kumimoji="0" lang="en-US" sz="1400" b="0" i="0" u="none" strike="noStrike" kern="0" cap="none" spc="0" normalizeH="0" baseline="0" noProof="0" dirty="0" smtClean="0">
                <a:ln>
                  <a:noFill/>
                </a:ln>
                <a:solidFill>
                  <a:prstClr val="black">
                    <a:lumMod val="65000"/>
                    <a:lumOff val="35000"/>
                  </a:prstClr>
                </a:solidFill>
                <a:effectLst/>
                <a:uLnTx/>
                <a:uFillTx/>
                <a:latin typeface="Segoe"/>
                <a:ea typeface="+mn-ea"/>
                <a:cs typeface="+mn-cs"/>
              </a:rPr>
              <a:t>Embedded</a:t>
            </a:r>
            <a:endParaRPr kumimoji="0" lang="en-US" sz="1400" b="0" i="0" u="none" strike="noStrike" kern="0" cap="none" spc="0" normalizeH="0" baseline="0" noProof="0" dirty="0">
              <a:ln>
                <a:noFill/>
              </a:ln>
              <a:solidFill>
                <a:prstClr val="black">
                  <a:lumMod val="65000"/>
                  <a:lumOff val="35000"/>
                </a:prstClr>
              </a:solidFill>
              <a:effectLst/>
              <a:uLnTx/>
              <a:uFillTx/>
              <a:latin typeface="Segoe"/>
              <a:ea typeface="+mn-ea"/>
              <a:cs typeface="+mn-cs"/>
            </a:endParaRPr>
          </a:p>
        </p:txBody>
      </p:sp>
      <p:sp>
        <p:nvSpPr>
          <p:cNvPr id="36" name="Rounded Rectangle 35"/>
          <p:cNvSpPr/>
          <p:nvPr/>
        </p:nvSpPr>
        <p:spPr>
          <a:xfrm>
            <a:off x="1947752" y="3674728"/>
            <a:ext cx="2559667" cy="587504"/>
          </a:xfrm>
          <a:prstGeom prst="roundRect">
            <a:avLst/>
          </a:prstGeom>
          <a:solidFill>
            <a:sysClr val="window" lastClr="FFFFFF"/>
          </a:solidFill>
          <a:ln>
            <a:noFill/>
          </a:ln>
          <a:effectLst>
            <a:outerShdw blurRad="40000" dist="23000" dir="5400000" rotWithShape="0">
              <a:srgbClr val="000000">
                <a:alpha val="35000"/>
              </a:srgbClr>
            </a:outerShdw>
          </a:effectLst>
          <a:scene3d>
            <a:camera prst="orthographicFront">
              <a:rot lat="0" lon="0" rev="0"/>
            </a:camera>
            <a:lightRig rig="balanced" dir="t">
              <a:rot lat="0" lon="0" rev="8700000"/>
            </a:lightRig>
          </a:scene3d>
          <a:sp3d/>
        </p:spPr>
        <p:txBody>
          <a:bodyPr wrap="non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65000"/>
                    <a:lumOff val="35000"/>
                  </a:prstClr>
                </a:solidFill>
                <a:effectLst/>
                <a:uLnTx/>
                <a:uFillTx/>
                <a:latin typeface="Segoe"/>
                <a:ea typeface="+mn-ea"/>
                <a:cs typeface="+mn-cs"/>
              </a:rPr>
              <a:t>Windows Embedded </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65000"/>
                    <a:lumOff val="35000"/>
                  </a:prstClr>
                </a:solidFill>
                <a:effectLst/>
                <a:uLnTx/>
                <a:uFillTx/>
                <a:latin typeface="Segoe"/>
                <a:ea typeface="+mn-ea"/>
                <a:cs typeface="+mn-cs"/>
              </a:rPr>
              <a:t>Standard 2009</a:t>
            </a:r>
          </a:p>
        </p:txBody>
      </p:sp>
      <p:sp>
        <p:nvSpPr>
          <p:cNvPr id="37" name="Rounded Rectangle 36"/>
          <p:cNvSpPr/>
          <p:nvPr/>
        </p:nvSpPr>
        <p:spPr>
          <a:xfrm>
            <a:off x="1947752" y="4400528"/>
            <a:ext cx="2559667" cy="587504"/>
          </a:xfrm>
          <a:prstGeom prst="roundRect">
            <a:avLst/>
          </a:prstGeom>
          <a:solidFill>
            <a:sysClr val="window" lastClr="FFFFFF"/>
          </a:solidFill>
          <a:ln>
            <a:noFill/>
          </a:ln>
          <a:effectLst>
            <a:outerShdw blurRad="40000" dist="23000" dir="5400000" rotWithShape="0">
              <a:srgbClr val="000000">
                <a:alpha val="35000"/>
              </a:srgbClr>
            </a:outerShdw>
          </a:effectLst>
          <a:scene3d>
            <a:camera prst="orthographicFront">
              <a:rot lat="0" lon="0" rev="0"/>
            </a:camera>
            <a:lightRig rig="balanced" dir="t">
              <a:rot lat="0" lon="0" rev="8700000"/>
            </a:lightRig>
          </a:scene3d>
          <a:sp3d/>
        </p:spPr>
        <p:txBody>
          <a:bodyPr wrap="non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65000"/>
                    <a:lumOff val="35000"/>
                  </a:prstClr>
                </a:solidFill>
                <a:effectLst/>
                <a:uLnTx/>
                <a:uFillTx/>
                <a:latin typeface="Segoe"/>
                <a:ea typeface="+mn-ea"/>
                <a:cs typeface="+mn-cs"/>
              </a:rPr>
              <a:t>Windows </a:t>
            </a:r>
            <a:r>
              <a:rPr kumimoji="0" lang="en-US" sz="1400" b="0" i="0" u="none" strike="noStrike" kern="0" cap="none" spc="0" normalizeH="0" baseline="0" noProof="0" dirty="0" smtClean="0">
                <a:ln>
                  <a:noFill/>
                </a:ln>
                <a:solidFill>
                  <a:prstClr val="black">
                    <a:lumMod val="65000"/>
                    <a:lumOff val="35000"/>
                  </a:prstClr>
                </a:solidFill>
                <a:effectLst/>
                <a:uLnTx/>
                <a:uFillTx/>
                <a:latin typeface="Segoe"/>
                <a:ea typeface="+mn-ea"/>
                <a:cs typeface="+mn-cs"/>
              </a:rPr>
              <a:t>Embedded</a:t>
            </a:r>
            <a:br>
              <a:rPr kumimoji="0" lang="en-US" sz="1400" b="0" i="0" u="none" strike="noStrike" kern="0" cap="none" spc="0" normalizeH="0" baseline="0" noProof="0" dirty="0" smtClean="0">
                <a:ln>
                  <a:noFill/>
                </a:ln>
                <a:solidFill>
                  <a:prstClr val="black">
                    <a:lumMod val="65000"/>
                    <a:lumOff val="35000"/>
                  </a:prstClr>
                </a:solidFill>
                <a:effectLst/>
                <a:uLnTx/>
                <a:uFillTx/>
                <a:latin typeface="Segoe"/>
                <a:ea typeface="+mn-ea"/>
                <a:cs typeface="+mn-cs"/>
              </a:rPr>
            </a:br>
            <a:r>
              <a:rPr kumimoji="0" lang="en-US" sz="1400" b="0" i="0" u="none" strike="noStrike" kern="0" cap="none" spc="0" normalizeH="0" baseline="0" noProof="0" dirty="0" smtClean="0">
                <a:ln>
                  <a:noFill/>
                </a:ln>
                <a:solidFill>
                  <a:prstClr val="black">
                    <a:lumMod val="65000"/>
                    <a:lumOff val="35000"/>
                  </a:prstClr>
                </a:solidFill>
                <a:effectLst/>
                <a:uLnTx/>
                <a:uFillTx/>
                <a:latin typeface="Segoe"/>
                <a:ea typeface="+mn-ea"/>
                <a:cs typeface="+mn-cs"/>
              </a:rPr>
              <a:t>Standard </a:t>
            </a:r>
            <a:r>
              <a:rPr kumimoji="0" lang="en-US" sz="1400" b="0" i="0" u="none" strike="noStrike" kern="0" cap="none" spc="0" normalizeH="0" baseline="0" noProof="0" dirty="0">
                <a:ln>
                  <a:noFill/>
                </a:ln>
                <a:solidFill>
                  <a:prstClr val="black">
                    <a:lumMod val="65000"/>
                    <a:lumOff val="35000"/>
                  </a:prstClr>
                </a:solidFill>
                <a:effectLst/>
                <a:uLnTx/>
                <a:uFillTx/>
                <a:latin typeface="Segoe"/>
                <a:ea typeface="+mn-ea"/>
                <a:cs typeface="+mn-cs"/>
              </a:rPr>
              <a:t>7</a:t>
            </a:r>
          </a:p>
        </p:txBody>
      </p:sp>
      <p:sp>
        <p:nvSpPr>
          <p:cNvPr id="38" name="Rounded Rectangle 37"/>
          <p:cNvSpPr/>
          <p:nvPr/>
        </p:nvSpPr>
        <p:spPr>
          <a:xfrm>
            <a:off x="4814579" y="2960368"/>
            <a:ext cx="2559667" cy="587504"/>
          </a:xfrm>
          <a:prstGeom prst="roundRect">
            <a:avLst/>
          </a:prstGeom>
          <a:solidFill>
            <a:sysClr val="window" lastClr="FFFFFF"/>
          </a:solidFill>
          <a:ln>
            <a:noFill/>
          </a:ln>
          <a:effectLst>
            <a:outerShdw blurRad="40000" dist="23000" dir="5400000" rotWithShape="0">
              <a:srgbClr val="000000">
                <a:alpha val="35000"/>
              </a:srgbClr>
            </a:outerShdw>
          </a:effectLst>
          <a:scene3d>
            <a:camera prst="orthographicFront">
              <a:rot lat="0" lon="0" rev="0"/>
            </a:camera>
            <a:lightRig rig="balanced" dir="t">
              <a:rot lat="0" lon="0" rev="8700000"/>
            </a:lightRig>
          </a:scene3d>
          <a:sp3d/>
        </p:spPr>
        <p:txBody>
          <a:bodyPr wrap="non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65000"/>
                    <a:lumOff val="35000"/>
                  </a:prstClr>
                </a:solidFill>
                <a:effectLst/>
                <a:uLnTx/>
                <a:uFillTx/>
                <a:latin typeface="Segoe"/>
                <a:ea typeface="+mn-ea"/>
                <a:cs typeface="+mn-cs"/>
              </a:rPr>
              <a:t>Windows </a:t>
            </a:r>
            <a:r>
              <a:rPr kumimoji="0" lang="en-US" sz="1400" b="0" i="0" u="none" strike="noStrike" kern="0" cap="none" spc="0" normalizeH="0" baseline="0" noProof="0" dirty="0" smtClean="0">
                <a:ln>
                  <a:noFill/>
                </a:ln>
                <a:solidFill>
                  <a:prstClr val="black">
                    <a:lumMod val="65000"/>
                    <a:lumOff val="35000"/>
                  </a:prstClr>
                </a:solidFill>
                <a:effectLst/>
                <a:uLnTx/>
                <a:uFillTx/>
                <a:latin typeface="Segoe"/>
                <a:ea typeface="+mn-ea"/>
                <a:cs typeface="+mn-cs"/>
              </a:rPr>
              <a:t>XP</a:t>
            </a:r>
            <a:br>
              <a:rPr kumimoji="0" lang="en-US" sz="1400" b="0" i="0" u="none" strike="noStrike" kern="0" cap="none" spc="0" normalizeH="0" baseline="0" noProof="0" dirty="0" smtClean="0">
                <a:ln>
                  <a:noFill/>
                </a:ln>
                <a:solidFill>
                  <a:prstClr val="black">
                    <a:lumMod val="65000"/>
                    <a:lumOff val="35000"/>
                  </a:prstClr>
                </a:solidFill>
                <a:effectLst/>
                <a:uLnTx/>
                <a:uFillTx/>
                <a:latin typeface="Segoe"/>
                <a:ea typeface="+mn-ea"/>
                <a:cs typeface="+mn-cs"/>
              </a:rPr>
            </a:br>
            <a:r>
              <a:rPr kumimoji="0" lang="en-US" sz="1400" b="0" i="0" u="none" strike="noStrike" kern="0" cap="none" spc="0" normalizeH="0" baseline="0" noProof="0" dirty="0" smtClean="0">
                <a:ln>
                  <a:noFill/>
                </a:ln>
                <a:solidFill>
                  <a:prstClr val="black">
                    <a:lumMod val="65000"/>
                    <a:lumOff val="35000"/>
                  </a:prstClr>
                </a:solidFill>
                <a:effectLst/>
                <a:uLnTx/>
                <a:uFillTx/>
                <a:latin typeface="Segoe"/>
                <a:ea typeface="+mn-ea"/>
                <a:cs typeface="+mn-cs"/>
              </a:rPr>
              <a:t>Embedded</a:t>
            </a:r>
            <a:endParaRPr kumimoji="0" lang="en-US" sz="1400" b="0" i="0" u="none" strike="noStrike" kern="0" cap="none" spc="0" normalizeH="0" baseline="0" noProof="0" dirty="0">
              <a:ln>
                <a:noFill/>
              </a:ln>
              <a:solidFill>
                <a:prstClr val="black">
                  <a:lumMod val="65000"/>
                  <a:lumOff val="35000"/>
                </a:prstClr>
              </a:solidFill>
              <a:effectLst/>
              <a:uLnTx/>
              <a:uFillTx/>
              <a:latin typeface="Segoe"/>
              <a:ea typeface="+mn-ea"/>
              <a:cs typeface="+mn-cs"/>
            </a:endParaRPr>
          </a:p>
        </p:txBody>
      </p:sp>
      <p:sp>
        <p:nvSpPr>
          <p:cNvPr id="39" name="Rounded Rectangle 38"/>
          <p:cNvSpPr/>
          <p:nvPr/>
        </p:nvSpPr>
        <p:spPr>
          <a:xfrm>
            <a:off x="4814579" y="3686168"/>
            <a:ext cx="2559667" cy="587504"/>
          </a:xfrm>
          <a:prstGeom prst="roundRect">
            <a:avLst/>
          </a:prstGeom>
          <a:solidFill>
            <a:sysClr val="window" lastClr="FFFFFF"/>
          </a:solidFill>
          <a:ln>
            <a:noFill/>
          </a:ln>
          <a:effectLst>
            <a:outerShdw blurRad="40000" dist="23000" dir="5400000" rotWithShape="0">
              <a:srgbClr val="000000">
                <a:alpha val="35000"/>
              </a:srgbClr>
            </a:outerShdw>
          </a:effectLst>
          <a:scene3d>
            <a:camera prst="orthographicFront">
              <a:rot lat="0" lon="0" rev="0"/>
            </a:camera>
            <a:lightRig rig="balanced" dir="t">
              <a:rot lat="0" lon="0" rev="8700000"/>
            </a:lightRig>
          </a:scene3d>
          <a:sp3d/>
        </p:spPr>
        <p:txBody>
          <a:bodyPr wrap="non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65000"/>
                    <a:lumOff val="35000"/>
                  </a:prstClr>
                </a:solidFill>
                <a:effectLst/>
                <a:uLnTx/>
                <a:uFillTx/>
                <a:latin typeface="Segoe"/>
                <a:ea typeface="+mn-ea"/>
                <a:cs typeface="+mn-cs"/>
              </a:rPr>
              <a:t>Windows </a:t>
            </a:r>
            <a:r>
              <a:rPr kumimoji="0" lang="en-US" sz="1400" b="0" i="0" u="none" strike="noStrike" kern="0" cap="none" spc="0" normalizeH="0" baseline="0" noProof="0" dirty="0" smtClean="0">
                <a:ln>
                  <a:noFill/>
                </a:ln>
                <a:solidFill>
                  <a:prstClr val="black">
                    <a:lumMod val="65000"/>
                    <a:lumOff val="35000"/>
                  </a:prstClr>
                </a:solidFill>
                <a:effectLst/>
                <a:uLnTx/>
                <a:uFillTx/>
                <a:latin typeface="Segoe"/>
                <a:ea typeface="+mn-ea"/>
                <a:cs typeface="+mn-cs"/>
              </a:rPr>
              <a:t>Embedded</a:t>
            </a:r>
            <a:br>
              <a:rPr kumimoji="0" lang="en-US" sz="1400" b="0" i="0" u="none" strike="noStrike" kern="0" cap="none" spc="0" normalizeH="0" baseline="0" noProof="0" dirty="0" smtClean="0">
                <a:ln>
                  <a:noFill/>
                </a:ln>
                <a:solidFill>
                  <a:prstClr val="black">
                    <a:lumMod val="65000"/>
                    <a:lumOff val="35000"/>
                  </a:prstClr>
                </a:solidFill>
                <a:effectLst/>
                <a:uLnTx/>
                <a:uFillTx/>
                <a:latin typeface="Segoe"/>
                <a:ea typeface="+mn-ea"/>
                <a:cs typeface="+mn-cs"/>
              </a:rPr>
            </a:br>
            <a:r>
              <a:rPr kumimoji="0" lang="en-US" sz="1400" b="0" i="0" u="none" strike="noStrike" kern="0" cap="none" spc="0" normalizeH="0" baseline="0" noProof="0" dirty="0" smtClean="0">
                <a:ln>
                  <a:noFill/>
                </a:ln>
                <a:solidFill>
                  <a:prstClr val="black">
                    <a:lumMod val="65000"/>
                    <a:lumOff val="35000"/>
                  </a:prstClr>
                </a:solidFill>
                <a:effectLst/>
                <a:uLnTx/>
                <a:uFillTx/>
                <a:latin typeface="Segoe"/>
                <a:ea typeface="+mn-ea"/>
                <a:cs typeface="+mn-cs"/>
              </a:rPr>
              <a:t>for </a:t>
            </a:r>
            <a:r>
              <a:rPr kumimoji="0" lang="en-US" sz="1400" b="0" i="0" u="none" strike="noStrike" kern="0" cap="none" spc="0" normalizeH="0" baseline="0" noProof="0" dirty="0">
                <a:ln>
                  <a:noFill/>
                </a:ln>
                <a:solidFill>
                  <a:prstClr val="black">
                    <a:lumMod val="65000"/>
                    <a:lumOff val="35000"/>
                  </a:prstClr>
                </a:solidFill>
                <a:effectLst/>
                <a:uLnTx/>
                <a:uFillTx/>
                <a:latin typeface="Segoe"/>
                <a:ea typeface="+mn-ea"/>
                <a:cs typeface="+mn-cs"/>
              </a:rPr>
              <a:t>Point of Service</a:t>
            </a:r>
          </a:p>
        </p:txBody>
      </p:sp>
      <p:sp>
        <p:nvSpPr>
          <p:cNvPr id="40" name="Rounded Rectangle 39"/>
          <p:cNvSpPr/>
          <p:nvPr/>
        </p:nvSpPr>
        <p:spPr>
          <a:xfrm>
            <a:off x="4814579" y="4411968"/>
            <a:ext cx="2559667" cy="587504"/>
          </a:xfrm>
          <a:prstGeom prst="roundRect">
            <a:avLst/>
          </a:prstGeom>
          <a:solidFill>
            <a:sysClr val="window" lastClr="FFFFFF"/>
          </a:solidFill>
          <a:ln>
            <a:noFill/>
          </a:ln>
          <a:effectLst>
            <a:outerShdw blurRad="40000" dist="23000" dir="5400000" rotWithShape="0">
              <a:srgbClr val="000000">
                <a:alpha val="35000"/>
              </a:srgbClr>
            </a:outerShdw>
          </a:effectLst>
          <a:scene3d>
            <a:camera prst="orthographicFront">
              <a:rot lat="0" lon="0" rev="0"/>
            </a:camera>
            <a:lightRig rig="balanced" dir="t">
              <a:rot lat="0" lon="0" rev="8700000"/>
            </a:lightRig>
          </a:scene3d>
          <a:sp3d/>
        </p:spPr>
        <p:txBody>
          <a:bodyPr wrap="non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65000"/>
                    <a:lumOff val="35000"/>
                  </a:prstClr>
                </a:solidFill>
                <a:effectLst/>
                <a:uLnTx/>
                <a:uFillTx/>
                <a:latin typeface="Segoe"/>
                <a:ea typeface="+mn-ea"/>
                <a:cs typeface="+mn-cs"/>
              </a:rPr>
              <a:t>Windows </a:t>
            </a:r>
            <a:r>
              <a:rPr kumimoji="0" lang="en-US" sz="1400" b="0" i="0" u="none" strike="noStrike" kern="0" cap="none" spc="0" normalizeH="0" baseline="0" noProof="0" dirty="0" smtClean="0">
                <a:ln>
                  <a:noFill/>
                </a:ln>
                <a:solidFill>
                  <a:prstClr val="black">
                    <a:lumMod val="65000"/>
                    <a:lumOff val="35000"/>
                  </a:prstClr>
                </a:solidFill>
                <a:effectLst/>
                <a:uLnTx/>
                <a:uFillTx/>
                <a:latin typeface="Segoe"/>
                <a:ea typeface="+mn-ea"/>
                <a:cs typeface="+mn-cs"/>
              </a:rPr>
              <a:t>Embedded</a:t>
            </a:r>
            <a:br>
              <a:rPr kumimoji="0" lang="en-US" sz="1400" b="0" i="0" u="none" strike="noStrike" kern="0" cap="none" spc="0" normalizeH="0" baseline="0" noProof="0" dirty="0" smtClean="0">
                <a:ln>
                  <a:noFill/>
                </a:ln>
                <a:solidFill>
                  <a:prstClr val="black">
                    <a:lumMod val="65000"/>
                    <a:lumOff val="35000"/>
                  </a:prstClr>
                </a:solidFill>
                <a:effectLst/>
                <a:uLnTx/>
                <a:uFillTx/>
                <a:latin typeface="Segoe"/>
                <a:ea typeface="+mn-ea"/>
                <a:cs typeface="+mn-cs"/>
              </a:rPr>
            </a:br>
            <a:r>
              <a:rPr kumimoji="0" lang="en-US" sz="1400" b="0" i="0" u="none" strike="noStrike" kern="0" cap="none" spc="0" normalizeH="0" baseline="0" noProof="0" dirty="0" err="1" smtClean="0">
                <a:ln>
                  <a:noFill/>
                </a:ln>
                <a:solidFill>
                  <a:prstClr val="black">
                    <a:lumMod val="65000"/>
                    <a:lumOff val="35000"/>
                  </a:prstClr>
                </a:solidFill>
                <a:effectLst/>
                <a:uLnTx/>
                <a:uFillTx/>
                <a:latin typeface="Segoe"/>
                <a:ea typeface="+mn-ea"/>
                <a:cs typeface="+mn-cs"/>
              </a:rPr>
              <a:t>POSReady</a:t>
            </a:r>
            <a:r>
              <a:rPr kumimoji="0" lang="en-US" sz="1400" b="0" i="0" u="none" strike="noStrike" kern="0" cap="none" spc="0" normalizeH="0" baseline="0" noProof="0" dirty="0" smtClean="0">
                <a:ln>
                  <a:noFill/>
                </a:ln>
                <a:solidFill>
                  <a:prstClr val="black">
                    <a:lumMod val="65000"/>
                    <a:lumOff val="35000"/>
                  </a:prstClr>
                </a:solidFill>
                <a:effectLst/>
                <a:uLnTx/>
                <a:uFillTx/>
                <a:latin typeface="Segoe"/>
                <a:ea typeface="+mn-ea"/>
                <a:cs typeface="+mn-cs"/>
              </a:rPr>
              <a:t> </a:t>
            </a:r>
            <a:r>
              <a:rPr kumimoji="0" lang="en-US" sz="1400" b="0" i="0" u="none" strike="noStrike" kern="0" cap="none" spc="0" normalizeH="0" baseline="0" noProof="0" dirty="0">
                <a:ln>
                  <a:noFill/>
                </a:ln>
                <a:solidFill>
                  <a:prstClr val="black">
                    <a:lumMod val="65000"/>
                    <a:lumOff val="35000"/>
                  </a:prstClr>
                </a:solidFill>
                <a:effectLst/>
                <a:uLnTx/>
                <a:uFillTx/>
                <a:latin typeface="Segoe"/>
                <a:ea typeface="+mn-ea"/>
                <a:cs typeface="+mn-cs"/>
              </a:rPr>
              <a:t>2009</a:t>
            </a:r>
          </a:p>
        </p:txBody>
      </p:sp>
      <p:sp>
        <p:nvSpPr>
          <p:cNvPr id="41" name="Rounded Rectangle 40"/>
          <p:cNvSpPr/>
          <p:nvPr/>
        </p:nvSpPr>
        <p:spPr>
          <a:xfrm>
            <a:off x="7681407" y="2960368"/>
            <a:ext cx="2559667" cy="960120"/>
          </a:xfrm>
          <a:prstGeom prst="roundRect">
            <a:avLst>
              <a:gd name="adj" fmla="val 11376"/>
            </a:avLst>
          </a:prstGeom>
          <a:solidFill>
            <a:sysClr val="window" lastClr="FFFFFF"/>
          </a:solidFill>
          <a:ln>
            <a:noFill/>
          </a:ln>
          <a:effectLst>
            <a:outerShdw blurRad="40000" dist="23000" dir="5400000" rotWithShape="0">
              <a:srgbClr val="000000">
                <a:alpha val="35000"/>
              </a:srgbClr>
            </a:outerShdw>
          </a:effectLst>
          <a:scene3d>
            <a:camera prst="orthographicFront">
              <a:rot lat="0" lon="0" rev="0"/>
            </a:camera>
            <a:lightRig rig="balanced" dir="t">
              <a:rot lat="0" lon="0" rev="8700000"/>
            </a:lightRig>
          </a:scene3d>
          <a:sp3d/>
        </p:spPr>
        <p:txBody>
          <a:bodyPr wrap="non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65000"/>
                    <a:lumOff val="35000"/>
                  </a:prstClr>
                </a:solidFill>
                <a:effectLst/>
                <a:uLnTx/>
                <a:uFillTx/>
                <a:latin typeface="Segoe"/>
                <a:ea typeface="+mn-ea"/>
                <a:cs typeface="+mn-cs"/>
              </a:rPr>
              <a:t>Windows </a:t>
            </a:r>
            <a:r>
              <a:rPr kumimoji="0" lang="en-US" sz="1400" b="0" i="0" u="none" strike="noStrike" kern="0" cap="none" spc="0" normalizeH="0" baseline="0" noProof="0" dirty="0" smtClean="0">
                <a:ln>
                  <a:noFill/>
                </a:ln>
                <a:solidFill>
                  <a:prstClr val="black">
                    <a:lumMod val="65000"/>
                    <a:lumOff val="35000"/>
                  </a:prstClr>
                </a:solidFill>
                <a:effectLst/>
                <a:uLnTx/>
                <a:uFillTx/>
                <a:latin typeface="Segoe"/>
                <a:ea typeface="+mn-ea"/>
                <a:cs typeface="+mn-cs"/>
              </a:rPr>
              <a:t>Embedded</a:t>
            </a:r>
            <a:br>
              <a:rPr kumimoji="0" lang="en-US" sz="1400" b="0" i="0" u="none" strike="noStrike" kern="0" cap="none" spc="0" normalizeH="0" baseline="0" noProof="0" dirty="0" smtClean="0">
                <a:ln>
                  <a:noFill/>
                </a:ln>
                <a:solidFill>
                  <a:prstClr val="black">
                    <a:lumMod val="65000"/>
                    <a:lumOff val="35000"/>
                  </a:prstClr>
                </a:solidFill>
                <a:effectLst/>
                <a:uLnTx/>
                <a:uFillTx/>
                <a:latin typeface="Segoe"/>
                <a:ea typeface="+mn-ea"/>
                <a:cs typeface="+mn-cs"/>
              </a:rPr>
            </a:br>
            <a:r>
              <a:rPr kumimoji="0" lang="en-US" sz="1400" b="0" i="0" u="none" strike="noStrike" kern="0" cap="none" spc="0" normalizeH="0" baseline="0" noProof="0" dirty="0" smtClean="0">
                <a:ln>
                  <a:noFill/>
                </a:ln>
                <a:solidFill>
                  <a:prstClr val="black">
                    <a:lumMod val="65000"/>
                    <a:lumOff val="35000"/>
                  </a:prstClr>
                </a:solidFill>
                <a:effectLst/>
                <a:uLnTx/>
                <a:uFillTx/>
                <a:latin typeface="Segoe"/>
                <a:ea typeface="+mn-ea"/>
                <a:cs typeface="+mn-cs"/>
              </a:rPr>
              <a:t>Standard </a:t>
            </a:r>
            <a:r>
              <a:rPr kumimoji="0" lang="en-US" sz="1400" b="0" i="0" u="none" strike="noStrike" kern="0" cap="none" spc="0" normalizeH="0" baseline="0" noProof="0" dirty="0">
                <a:ln>
                  <a:noFill/>
                </a:ln>
                <a:solidFill>
                  <a:prstClr val="black">
                    <a:lumMod val="65000"/>
                    <a:lumOff val="35000"/>
                  </a:prstClr>
                </a:solidFill>
                <a:effectLst/>
                <a:uLnTx/>
                <a:uFillTx/>
                <a:latin typeface="Segoe"/>
                <a:ea typeface="+mn-ea"/>
                <a:cs typeface="+mn-cs"/>
              </a:rPr>
              <a:t>2009</a:t>
            </a:r>
          </a:p>
        </p:txBody>
      </p:sp>
      <p:sp>
        <p:nvSpPr>
          <p:cNvPr id="42" name="Rounded Rectangle 41"/>
          <p:cNvSpPr/>
          <p:nvPr/>
        </p:nvSpPr>
        <p:spPr>
          <a:xfrm>
            <a:off x="7681407" y="4039352"/>
            <a:ext cx="2559667" cy="960120"/>
          </a:xfrm>
          <a:prstGeom prst="roundRect">
            <a:avLst>
              <a:gd name="adj" fmla="val 10494"/>
            </a:avLst>
          </a:prstGeom>
          <a:solidFill>
            <a:sysClr val="window" lastClr="FFFFFF"/>
          </a:solidFill>
          <a:ln>
            <a:noFill/>
          </a:ln>
          <a:effectLst>
            <a:outerShdw blurRad="40000" dist="23000" dir="5400000" rotWithShape="0">
              <a:srgbClr val="000000">
                <a:alpha val="35000"/>
              </a:srgbClr>
            </a:outerShdw>
          </a:effectLst>
          <a:scene3d>
            <a:camera prst="orthographicFront">
              <a:rot lat="0" lon="0" rev="0"/>
            </a:camera>
            <a:lightRig rig="balanced" dir="t">
              <a:rot lat="0" lon="0" rev="8700000"/>
            </a:lightRig>
          </a:scene3d>
          <a:sp3d/>
        </p:spPr>
        <p:txBody>
          <a:bodyPr wrap="none"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65000"/>
                    <a:lumOff val="35000"/>
                  </a:prstClr>
                </a:solidFill>
                <a:effectLst/>
                <a:uLnTx/>
                <a:uFillTx/>
                <a:latin typeface="Segoe"/>
                <a:ea typeface="+mn-ea"/>
                <a:cs typeface="+mn-cs"/>
              </a:rPr>
              <a:t>Windows </a:t>
            </a:r>
            <a:r>
              <a:rPr kumimoji="0" lang="en-US" sz="1400" b="0" i="0" u="none" strike="noStrike" kern="0" cap="none" spc="0" normalizeH="0" baseline="0" noProof="0" dirty="0" smtClean="0">
                <a:ln>
                  <a:noFill/>
                </a:ln>
                <a:solidFill>
                  <a:prstClr val="black">
                    <a:lumMod val="65000"/>
                    <a:lumOff val="35000"/>
                  </a:prstClr>
                </a:solidFill>
                <a:effectLst/>
                <a:uLnTx/>
                <a:uFillTx/>
                <a:latin typeface="Segoe"/>
                <a:ea typeface="+mn-ea"/>
                <a:cs typeface="+mn-cs"/>
              </a:rPr>
              <a:t>Embedded</a:t>
            </a:r>
            <a:br>
              <a:rPr kumimoji="0" lang="en-US" sz="1400" b="0" i="0" u="none" strike="noStrike" kern="0" cap="none" spc="0" normalizeH="0" baseline="0" noProof="0" dirty="0" smtClean="0">
                <a:ln>
                  <a:noFill/>
                </a:ln>
                <a:solidFill>
                  <a:prstClr val="black">
                    <a:lumMod val="65000"/>
                    <a:lumOff val="35000"/>
                  </a:prstClr>
                </a:solidFill>
                <a:effectLst/>
                <a:uLnTx/>
                <a:uFillTx/>
                <a:latin typeface="Segoe"/>
                <a:ea typeface="+mn-ea"/>
                <a:cs typeface="+mn-cs"/>
              </a:rPr>
            </a:br>
            <a:r>
              <a:rPr kumimoji="0" lang="en-US" sz="1400" b="0" i="0" u="none" strike="noStrike" kern="0" cap="none" spc="0" normalizeH="0" baseline="0" noProof="0" dirty="0" smtClean="0">
                <a:ln>
                  <a:noFill/>
                </a:ln>
                <a:solidFill>
                  <a:prstClr val="black">
                    <a:lumMod val="65000"/>
                    <a:lumOff val="35000"/>
                  </a:prstClr>
                </a:solidFill>
                <a:effectLst/>
                <a:uLnTx/>
                <a:uFillTx/>
                <a:latin typeface="Segoe"/>
                <a:ea typeface="+mn-ea"/>
                <a:cs typeface="+mn-cs"/>
              </a:rPr>
              <a:t>Standard </a:t>
            </a:r>
            <a:r>
              <a:rPr kumimoji="0" lang="en-US" sz="1400" b="0" i="0" u="none" strike="noStrike" kern="0" cap="none" spc="0" normalizeH="0" baseline="0" noProof="0" dirty="0">
                <a:ln>
                  <a:noFill/>
                </a:ln>
                <a:solidFill>
                  <a:prstClr val="black">
                    <a:lumMod val="65000"/>
                    <a:lumOff val="35000"/>
                  </a:prstClr>
                </a:solidFill>
                <a:effectLst/>
                <a:uLnTx/>
                <a:uFillTx/>
                <a:latin typeface="Segoe"/>
                <a:ea typeface="+mn-ea"/>
                <a:cs typeface="+mn-cs"/>
              </a:rPr>
              <a:t>7</a:t>
            </a:r>
          </a:p>
        </p:txBody>
      </p:sp>
      <p:grpSp>
        <p:nvGrpSpPr>
          <p:cNvPr id="2" name="Group 57"/>
          <p:cNvGrpSpPr/>
          <p:nvPr/>
        </p:nvGrpSpPr>
        <p:grpSpPr>
          <a:xfrm>
            <a:off x="2360612" y="5251756"/>
            <a:ext cx="7222027" cy="1149044"/>
            <a:chOff x="1269170" y="4965200"/>
            <a:chExt cx="5417931" cy="1149044"/>
          </a:xfrm>
        </p:grpSpPr>
        <p:sp>
          <p:nvSpPr>
            <p:cNvPr id="44" name="TextBox 43"/>
            <p:cNvSpPr txBox="1"/>
            <p:nvPr/>
          </p:nvSpPr>
          <p:spPr>
            <a:xfrm>
              <a:off x="2190891" y="4965200"/>
              <a:ext cx="4496210" cy="1149044"/>
            </a:xfrm>
            <a:prstGeom prst="rect">
              <a:avLst/>
            </a:prstGeom>
            <a:noFill/>
          </p:spPr>
          <p:txBody>
            <a:bodyPr wrap="none" rtlCol="0">
              <a:noAutofit/>
            </a:bodyPr>
            <a:lstStyle/>
            <a:p>
              <a:pPr marL="169863" marR="76200" lvl="0" indent="-169863" defTabSz="914400" eaLnBrk="1" fontAlgn="auto" latinLnBrk="0" hangingPunct="1">
                <a:lnSpc>
                  <a:spcPct val="90000"/>
                </a:lnSpc>
                <a:spcBef>
                  <a:spcPts val="600"/>
                </a:spcBef>
                <a:spcAft>
                  <a:spcPts val="0"/>
                </a:spcAft>
                <a:buClrTx/>
                <a:buSzTx/>
                <a:buFontTx/>
                <a:buNone/>
                <a:tabLst/>
                <a:defRPr/>
              </a:pPr>
              <a:r>
                <a:rPr kumimoji="0" lang="en-US" sz="1100" b="0" i="0" u="none" strike="noStrike" kern="0" cap="none" spc="0" normalizeH="0" baseline="0" noProof="0" dirty="0" smtClean="0">
                  <a:ln>
                    <a:noFill/>
                  </a:ln>
                  <a:solidFill>
                    <a:schemeClr val="tx1">
                      <a:lumMod val="65000"/>
                    </a:schemeClr>
                  </a:solidFill>
                  <a:effectLst/>
                  <a:uLnTx/>
                  <a:uFillTx/>
                </a:rPr>
                <a:t>1.</a:t>
              </a:r>
              <a:r>
                <a:rPr kumimoji="0" lang="en-US" sz="600" b="0" i="0" u="none" strike="noStrike" kern="0" cap="none" spc="0" normalizeH="0" baseline="0" noProof="0" dirty="0" smtClean="0">
                  <a:ln>
                    <a:noFill/>
                  </a:ln>
                  <a:solidFill>
                    <a:schemeClr val="tx1">
                      <a:lumMod val="65000"/>
                    </a:schemeClr>
                  </a:solidFill>
                  <a:effectLst/>
                  <a:uLnTx/>
                  <a:uFillTx/>
                </a:rPr>
                <a:t>  </a:t>
              </a:r>
              <a:r>
                <a:rPr kumimoji="0" lang="en-US" sz="1100" b="0" i="0" u="none" strike="noStrike" kern="0" cap="none" spc="0" normalizeH="0" baseline="0" noProof="0" dirty="0" smtClean="0">
                  <a:ln>
                    <a:noFill/>
                  </a:ln>
                  <a:solidFill>
                    <a:schemeClr val="tx1">
                      <a:lumMod val="65000"/>
                    </a:schemeClr>
                  </a:solidFill>
                  <a:effectLst/>
                  <a:uLnTx/>
                  <a:uFillTx/>
                  <a:latin typeface="Calibri"/>
                </a:rPr>
                <a:t>The above operating systems require the </a:t>
              </a:r>
              <a:r>
                <a:rPr kumimoji="0" lang="en-US" sz="1100" b="0" i="0" u="none" strike="noStrike" kern="0" cap="none" spc="0" normalizeH="0" baseline="0" noProof="0" dirty="0">
                  <a:ln>
                    <a:noFill/>
                  </a:ln>
                  <a:solidFill>
                    <a:schemeClr val="tx1">
                      <a:lumMod val="65000"/>
                    </a:schemeClr>
                  </a:solidFill>
                  <a:effectLst/>
                  <a:uLnTx/>
                  <a:uFillTx/>
                  <a:latin typeface="Calibri"/>
                </a:rPr>
                <a:t>device manufacturer </a:t>
              </a:r>
              <a:r>
                <a:rPr kumimoji="0" lang="en-US" sz="1100" b="0" i="0" u="none" strike="noStrike" kern="0" cap="none" spc="0" normalizeH="0" baseline="0" noProof="0" dirty="0" smtClean="0">
                  <a:ln>
                    <a:noFill/>
                  </a:ln>
                  <a:solidFill>
                    <a:schemeClr val="tx1">
                      <a:lumMod val="65000"/>
                    </a:schemeClr>
                  </a:solidFill>
                  <a:effectLst/>
                  <a:uLnTx/>
                  <a:uFillTx/>
                  <a:latin typeface="Calibri"/>
                </a:rPr>
                <a:t>to have included the necessary </a:t>
              </a:r>
              <a:br>
                <a:rPr kumimoji="0" lang="en-US" sz="1100" b="0" i="0" u="none" strike="noStrike" kern="0" cap="none" spc="0" normalizeH="0" baseline="0" noProof="0" dirty="0" smtClean="0">
                  <a:ln>
                    <a:noFill/>
                  </a:ln>
                  <a:solidFill>
                    <a:schemeClr val="tx1">
                      <a:lumMod val="65000"/>
                    </a:schemeClr>
                  </a:solidFill>
                  <a:effectLst/>
                  <a:uLnTx/>
                  <a:uFillTx/>
                  <a:latin typeface="Calibri"/>
                </a:rPr>
              </a:br>
              <a:r>
                <a:rPr kumimoji="0" lang="en-US" sz="1100" b="0" i="0" u="none" strike="noStrike" kern="0" cap="none" spc="0" normalizeH="0" baseline="0" noProof="0" dirty="0" smtClean="0">
                  <a:ln>
                    <a:noFill/>
                  </a:ln>
                  <a:solidFill>
                    <a:schemeClr val="tx1">
                      <a:lumMod val="65000"/>
                    </a:schemeClr>
                  </a:solidFill>
                  <a:effectLst/>
                  <a:uLnTx/>
                  <a:uFillTx/>
                  <a:latin typeface="Calibri"/>
                </a:rPr>
                <a:t>dependencies for the  System Center Configuration Manager 2007 SP2 Advanced Client agent</a:t>
              </a:r>
            </a:p>
            <a:p>
              <a:pPr marL="169863" marR="76200" lvl="0" indent="-169863" defTabSz="914400" eaLnBrk="1" fontAlgn="auto" latinLnBrk="0" hangingPunct="1">
                <a:lnSpc>
                  <a:spcPct val="90000"/>
                </a:lnSpc>
                <a:spcBef>
                  <a:spcPts val="600"/>
                </a:spcBef>
                <a:spcAft>
                  <a:spcPts val="0"/>
                </a:spcAft>
                <a:buClrTx/>
                <a:buSzTx/>
                <a:buFontTx/>
                <a:buNone/>
                <a:tabLst/>
                <a:defRPr/>
              </a:pPr>
              <a:r>
                <a:rPr kumimoji="0" lang="en-US" sz="1100" b="0" i="0" u="none" strike="noStrike" kern="0" cap="none" spc="0" normalizeH="0" baseline="0" noProof="0" dirty="0" smtClean="0">
                  <a:ln>
                    <a:noFill/>
                  </a:ln>
                  <a:solidFill>
                    <a:schemeClr val="tx1">
                      <a:lumMod val="65000"/>
                    </a:schemeClr>
                  </a:solidFill>
                  <a:effectLst/>
                  <a:uLnTx/>
                  <a:uFillTx/>
                  <a:latin typeface="Calibri"/>
                </a:rPr>
                <a:t>2.</a:t>
              </a:r>
              <a:r>
                <a:rPr kumimoji="0" lang="en-US" sz="900" b="0" i="0" u="none" strike="noStrike" kern="0" cap="none" spc="0" normalizeH="0" baseline="0" noProof="0" dirty="0" smtClean="0">
                  <a:ln>
                    <a:noFill/>
                  </a:ln>
                  <a:solidFill>
                    <a:schemeClr val="tx1">
                      <a:lumMod val="65000"/>
                    </a:schemeClr>
                  </a:solidFill>
                  <a:effectLst/>
                  <a:uLnTx/>
                  <a:uFillTx/>
                  <a:latin typeface="Times New Roman"/>
                </a:rPr>
                <a:t>  </a:t>
              </a:r>
              <a:r>
                <a:rPr kumimoji="0" lang="en-US" sz="1100" b="0" i="0" u="none" strike="noStrike" kern="0" cap="none" spc="0" normalizeH="0" baseline="0" noProof="0" dirty="0" smtClean="0">
                  <a:ln>
                    <a:noFill/>
                  </a:ln>
                  <a:solidFill>
                    <a:schemeClr val="tx1">
                      <a:lumMod val="65000"/>
                    </a:schemeClr>
                  </a:solidFill>
                  <a:effectLst/>
                  <a:uLnTx/>
                  <a:uFillTx/>
                  <a:latin typeface="Calibri"/>
                </a:rPr>
                <a:t>Support is limited for generic Enterprise class devices built on Windows XP Embedded or </a:t>
              </a:r>
              <a:br>
                <a:rPr kumimoji="0" lang="en-US" sz="1100" b="0" i="0" u="none" strike="noStrike" kern="0" cap="none" spc="0" normalizeH="0" baseline="0" noProof="0" dirty="0" smtClean="0">
                  <a:ln>
                    <a:noFill/>
                  </a:ln>
                  <a:solidFill>
                    <a:schemeClr val="tx1">
                      <a:lumMod val="65000"/>
                    </a:schemeClr>
                  </a:solidFill>
                  <a:effectLst/>
                  <a:uLnTx/>
                  <a:uFillTx/>
                  <a:latin typeface="Calibri"/>
                </a:rPr>
              </a:br>
              <a:r>
                <a:rPr kumimoji="0" lang="en-US" sz="1100" b="0" i="0" u="none" strike="noStrike" kern="0" cap="none" spc="0" normalizeH="0" baseline="0" noProof="0" dirty="0" smtClean="0">
                  <a:ln>
                    <a:noFill/>
                  </a:ln>
                  <a:solidFill>
                    <a:schemeClr val="tx1">
                      <a:lumMod val="65000"/>
                    </a:schemeClr>
                  </a:solidFill>
                  <a:effectLst/>
                  <a:uLnTx/>
                  <a:uFillTx/>
                  <a:latin typeface="Calibri"/>
                </a:rPr>
                <a:t>Windows Embedded Standard Toolkit (2009 and 7)</a:t>
              </a:r>
              <a:endParaRPr kumimoji="0" lang="en-US" sz="1100" b="0" i="0" u="none" strike="noStrike" kern="0" cap="none" spc="0" normalizeH="0" baseline="0" noProof="0" dirty="0" smtClean="0">
                <a:ln>
                  <a:noFill/>
                </a:ln>
                <a:solidFill>
                  <a:schemeClr val="tx1">
                    <a:lumMod val="65000"/>
                  </a:schemeClr>
                </a:solidFill>
                <a:effectLst/>
                <a:uLnTx/>
                <a:uFillTx/>
              </a:endParaRPr>
            </a:p>
            <a:p>
              <a:pPr marL="169863" marR="76200" lvl="0" indent="-169863" defTabSz="914400" eaLnBrk="1" fontAlgn="auto" latinLnBrk="0" hangingPunct="1">
                <a:lnSpc>
                  <a:spcPct val="90000"/>
                </a:lnSpc>
                <a:spcBef>
                  <a:spcPts val="600"/>
                </a:spcBef>
                <a:spcAft>
                  <a:spcPts val="0"/>
                </a:spcAft>
                <a:buClrTx/>
                <a:buSzTx/>
                <a:buFontTx/>
                <a:buNone/>
                <a:tabLst/>
                <a:defRPr/>
              </a:pPr>
              <a:r>
                <a:rPr kumimoji="0" lang="en-US" sz="1100" b="0" i="0" u="none" strike="noStrike" kern="0" cap="none" spc="0" normalizeH="0" baseline="0" noProof="0" dirty="0" smtClean="0">
                  <a:ln>
                    <a:noFill/>
                  </a:ln>
                  <a:solidFill>
                    <a:schemeClr val="tx1">
                      <a:lumMod val="65000"/>
                    </a:schemeClr>
                  </a:solidFill>
                  <a:effectLst/>
                  <a:uLnTx/>
                  <a:uFillTx/>
                  <a:latin typeface="Calibri"/>
                </a:rPr>
                <a:t>3.</a:t>
              </a:r>
              <a:r>
                <a:rPr kumimoji="0" lang="en-US" sz="900" b="0" i="0" u="none" strike="noStrike" kern="0" cap="none" spc="0" normalizeH="0" baseline="0" noProof="0" dirty="0" smtClean="0">
                  <a:ln>
                    <a:noFill/>
                  </a:ln>
                  <a:solidFill>
                    <a:schemeClr val="tx1">
                      <a:lumMod val="65000"/>
                    </a:schemeClr>
                  </a:solidFill>
                  <a:effectLst/>
                  <a:uLnTx/>
                  <a:uFillTx/>
                  <a:latin typeface="Times New Roman"/>
                </a:rPr>
                <a:t>  </a:t>
              </a:r>
              <a:r>
                <a:rPr kumimoji="0" lang="en-US" sz="1100" b="0" i="0" u="none" strike="noStrike" kern="0" cap="none" spc="0" normalizeH="0" baseline="0" noProof="0" dirty="0" smtClean="0">
                  <a:ln>
                    <a:noFill/>
                  </a:ln>
                  <a:solidFill>
                    <a:schemeClr val="tx1">
                      <a:lumMod val="65000"/>
                    </a:schemeClr>
                  </a:solidFill>
                  <a:effectLst/>
                  <a:uLnTx/>
                  <a:uFillTx/>
                  <a:latin typeface="Calibri"/>
                </a:rPr>
                <a:t>All operating systems must have the appropriate service packs applied to stay within the </a:t>
              </a:r>
              <a:br>
                <a:rPr kumimoji="0" lang="en-US" sz="1100" b="0" i="0" u="none" strike="noStrike" kern="0" cap="none" spc="0" normalizeH="0" baseline="0" noProof="0" dirty="0" smtClean="0">
                  <a:ln>
                    <a:noFill/>
                  </a:ln>
                  <a:solidFill>
                    <a:schemeClr val="tx1">
                      <a:lumMod val="65000"/>
                    </a:schemeClr>
                  </a:solidFill>
                  <a:effectLst/>
                  <a:uLnTx/>
                  <a:uFillTx/>
                  <a:latin typeface="Calibri"/>
                </a:rPr>
              </a:br>
              <a:r>
                <a:rPr kumimoji="0" lang="en-US" sz="1100" b="0" i="0" u="none" strike="noStrike" kern="0" cap="none" spc="0" normalizeH="0" baseline="0" noProof="0" dirty="0" smtClean="0">
                  <a:ln>
                    <a:noFill/>
                  </a:ln>
                  <a:solidFill>
                    <a:schemeClr val="tx1">
                      <a:lumMod val="65000"/>
                    </a:schemeClr>
                  </a:solidFill>
                  <a:effectLst/>
                  <a:uLnTx/>
                  <a:uFillTx/>
                  <a:latin typeface="Calibri"/>
                </a:rPr>
                <a:t>Microsoft Support Lifecycle outlined here </a:t>
              </a:r>
              <a:r>
                <a:rPr kumimoji="0" lang="en-US" sz="1100" b="0" i="0" u="none" strike="noStrike" kern="0" cap="none" spc="0" normalizeH="0" baseline="0" noProof="0" dirty="0" smtClean="0">
                  <a:ln>
                    <a:noFill/>
                  </a:ln>
                  <a:solidFill>
                    <a:schemeClr val="tx1">
                      <a:lumMod val="65000"/>
                    </a:schemeClr>
                  </a:solidFill>
                  <a:effectLst/>
                  <a:uLnTx/>
                  <a:uFillTx/>
                  <a:latin typeface="Calibri"/>
                  <a:hlinkClick r:id="rId3"/>
                </a:rPr>
                <a:t>http://support.microsoft.com/lifecycle/</a:t>
              </a:r>
              <a:endParaRPr kumimoji="0" lang="en-US" sz="1100" b="0" i="0" u="none" strike="noStrike" kern="0" cap="none" spc="0" normalizeH="0" baseline="0" noProof="0" dirty="0">
                <a:ln>
                  <a:noFill/>
                </a:ln>
                <a:solidFill>
                  <a:schemeClr val="tx1">
                    <a:lumMod val="65000"/>
                  </a:schemeClr>
                </a:solidFill>
                <a:effectLst/>
                <a:uLnTx/>
                <a:uFillTx/>
              </a:endParaRPr>
            </a:p>
          </p:txBody>
        </p:sp>
        <p:sp>
          <p:nvSpPr>
            <p:cNvPr id="45" name="Rectangle 44"/>
            <p:cNvSpPr/>
            <p:nvPr/>
          </p:nvSpPr>
          <p:spPr>
            <a:xfrm>
              <a:off x="1269170" y="4965200"/>
              <a:ext cx="921719" cy="345645"/>
            </a:xfrm>
            <a:prstGeom prst="rect">
              <a:avLst/>
            </a:prstGeom>
            <a:noFill/>
            <a:ln w="6350" cap="flat" cmpd="sng" algn="ctr">
              <a:noFill/>
              <a:prstDash val="solid"/>
            </a:ln>
            <a:effectLst/>
          </p:spPr>
          <p:txBody>
            <a:bodyPr wrap="none" rtlCol="0" anchor="t"/>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lumMod val="50000"/>
                    </a:prstClr>
                  </a:solidFill>
                  <a:effectLst/>
                  <a:uLnTx/>
                  <a:uFillTx/>
                  <a:latin typeface="Segoe"/>
                  <a:ea typeface="+mn-ea"/>
                  <a:cs typeface="+mn-cs"/>
                </a:rPr>
                <a:t>NOTES</a:t>
              </a:r>
            </a:p>
          </p:txBody>
        </p:sp>
        <p:cxnSp>
          <p:nvCxnSpPr>
            <p:cNvPr id="46" name="Straight Connector 45"/>
            <p:cNvCxnSpPr/>
            <p:nvPr/>
          </p:nvCxnSpPr>
          <p:spPr>
            <a:xfrm rot="5400000">
              <a:off x="1653220" y="5502870"/>
              <a:ext cx="1075340" cy="0"/>
            </a:xfrm>
            <a:prstGeom prst="line">
              <a:avLst/>
            </a:prstGeom>
            <a:noFill/>
            <a:ln w="9525" cap="flat" cmpd="sng" algn="ctr">
              <a:solidFill>
                <a:sysClr val="window" lastClr="FFFFFF">
                  <a:lumMod val="75000"/>
                </a:sysClr>
              </a:solidFill>
              <a:prstDash val="solid"/>
            </a:ln>
            <a:effectLst/>
          </p:spPr>
        </p:cxnSp>
      </p:grpSp>
      <p:grpSp>
        <p:nvGrpSpPr>
          <p:cNvPr id="3" name="Group 50"/>
          <p:cNvGrpSpPr/>
          <p:nvPr/>
        </p:nvGrpSpPr>
        <p:grpSpPr>
          <a:xfrm>
            <a:off x="7932511" y="1488066"/>
            <a:ext cx="2037968" cy="1420984"/>
            <a:chOff x="4634190" y="1201510"/>
            <a:chExt cx="2011680" cy="1420984"/>
          </a:xfrm>
        </p:grpSpPr>
        <p:sp>
          <p:nvSpPr>
            <p:cNvPr id="48" name="Oval 47"/>
            <p:cNvSpPr/>
            <p:nvPr/>
          </p:nvSpPr>
          <p:spPr>
            <a:xfrm>
              <a:off x="4956050" y="1201510"/>
              <a:ext cx="1382580" cy="1382580"/>
            </a:xfrm>
            <a:prstGeom prst="ellipse">
              <a:avLst/>
            </a:prstGeom>
            <a:gradFill>
              <a:gsLst>
                <a:gs pos="0">
                  <a:srgbClr val="5BAD23"/>
                </a:gs>
                <a:gs pos="52000">
                  <a:sysClr val="window" lastClr="FFFFFF"/>
                </a:gs>
                <a:gs pos="75000">
                  <a:sysClr val="window" lastClr="FFFFFF">
                    <a:alpha val="0"/>
                  </a:sysClr>
                </a:gs>
              </a:gsLst>
              <a:lin ang="5400000" scaled="1"/>
            </a:gradFill>
            <a:ln w="50800" cap="flat" cmpd="sng" algn="ctr">
              <a:gradFill>
                <a:gsLst>
                  <a:gs pos="0">
                    <a:sysClr val="window" lastClr="FFFFFF"/>
                  </a:gs>
                  <a:gs pos="50000">
                    <a:sysClr val="window" lastClr="FFFFFF"/>
                  </a:gs>
                  <a:gs pos="78000">
                    <a:sysClr val="window" lastClr="FFFFFF">
                      <a:alpha val="0"/>
                    </a:sysClr>
                  </a:gs>
                </a:gsLst>
                <a:lin ang="5400000" scaled="0"/>
              </a:gra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a:ea typeface="+mn-ea"/>
                <a:cs typeface="+mn-cs"/>
              </a:endParaRPr>
            </a:p>
          </p:txBody>
        </p:sp>
        <p:sp>
          <p:nvSpPr>
            <p:cNvPr id="49" name="Rectangle 48"/>
            <p:cNvSpPr/>
            <p:nvPr/>
          </p:nvSpPr>
          <p:spPr>
            <a:xfrm>
              <a:off x="4634190" y="2315255"/>
              <a:ext cx="2011680" cy="307239"/>
            </a:xfrm>
            <a:prstGeom prst="rect">
              <a:avLst/>
            </a:prstGeom>
            <a:noFill/>
            <a:ln>
              <a:noFill/>
            </a:ln>
            <a:effectLst/>
            <a:scene3d>
              <a:camera prst="orthographicFront">
                <a:rot lat="0" lon="0" rev="0"/>
              </a:camera>
              <a:lightRig rig="threePt" dir="t">
                <a:rot lat="0" lon="0" rev="1200000"/>
              </a:lightRig>
            </a:scene3d>
            <a:sp3d/>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1F497D"/>
                  </a:solidFill>
                  <a:effectLst/>
                  <a:uLnTx/>
                  <a:uFillTx/>
                  <a:latin typeface="Segoe"/>
                  <a:ea typeface="+mn-ea"/>
                  <a:cs typeface="+mn-cs"/>
                </a:rPr>
                <a:t>Digital Signage</a:t>
              </a:r>
              <a:endParaRPr kumimoji="0" lang="en-US" sz="1600" b="1" i="0" u="none" strike="noStrike" kern="0" cap="none" spc="0" normalizeH="0" baseline="0" noProof="0" dirty="0">
                <a:ln>
                  <a:noFill/>
                </a:ln>
                <a:solidFill>
                  <a:srgbClr val="1F497D"/>
                </a:solidFill>
                <a:effectLst/>
                <a:uLnTx/>
                <a:uFillTx/>
                <a:latin typeface="Segoe"/>
                <a:ea typeface="+mn-ea"/>
                <a:cs typeface="+mn-cs"/>
              </a:endParaRPr>
            </a:p>
          </p:txBody>
        </p:sp>
        <p:pic>
          <p:nvPicPr>
            <p:cNvPr id="50" name="Picture 49" descr="digital_signage1.png"/>
            <p:cNvPicPr>
              <a:picLocks noChangeAspect="1"/>
            </p:cNvPicPr>
            <p:nvPr/>
          </p:nvPicPr>
          <p:blipFill>
            <a:blip r:embed="rId4"/>
            <a:stretch>
              <a:fillRect/>
            </a:stretch>
          </p:blipFill>
          <p:spPr>
            <a:xfrm>
              <a:off x="5340100" y="1316725"/>
              <a:ext cx="629828" cy="1036936"/>
            </a:xfrm>
            <a:prstGeom prst="rect">
              <a:avLst/>
            </a:prstGeom>
          </p:spPr>
        </p:pic>
      </p:grpSp>
      <p:grpSp>
        <p:nvGrpSpPr>
          <p:cNvPr id="5" name="Group 56"/>
          <p:cNvGrpSpPr/>
          <p:nvPr/>
        </p:nvGrpSpPr>
        <p:grpSpPr>
          <a:xfrm>
            <a:off x="2177102" y="1488067"/>
            <a:ext cx="2100972" cy="1420985"/>
            <a:chOff x="309045" y="1201510"/>
            <a:chExt cx="2073869" cy="1420985"/>
          </a:xfrm>
        </p:grpSpPr>
        <p:sp>
          <p:nvSpPr>
            <p:cNvPr id="52" name="Oval 51"/>
            <p:cNvSpPr/>
            <p:nvPr/>
          </p:nvSpPr>
          <p:spPr>
            <a:xfrm>
              <a:off x="654690" y="1201510"/>
              <a:ext cx="1382580" cy="1382580"/>
            </a:xfrm>
            <a:prstGeom prst="ellipse">
              <a:avLst/>
            </a:prstGeom>
            <a:gradFill>
              <a:gsLst>
                <a:gs pos="0">
                  <a:srgbClr val="FF8F33"/>
                </a:gs>
                <a:gs pos="52000">
                  <a:sysClr val="window" lastClr="FFFFFF"/>
                </a:gs>
                <a:gs pos="75000">
                  <a:sysClr val="window" lastClr="FFFFFF">
                    <a:alpha val="0"/>
                  </a:sysClr>
                </a:gs>
              </a:gsLst>
              <a:lin ang="5400000" scaled="1"/>
            </a:gradFill>
            <a:ln w="50800" cap="flat" cmpd="sng" algn="ctr">
              <a:gradFill>
                <a:gsLst>
                  <a:gs pos="0">
                    <a:sysClr val="window" lastClr="FFFFFF"/>
                  </a:gs>
                  <a:gs pos="50000">
                    <a:sysClr val="window" lastClr="FFFFFF"/>
                  </a:gs>
                  <a:gs pos="78000">
                    <a:sysClr val="window" lastClr="FFFFFF">
                      <a:alpha val="0"/>
                    </a:sysClr>
                  </a:gs>
                </a:gsLst>
                <a:lin ang="5400000" scaled="0"/>
              </a:gra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a:ea typeface="+mn-ea"/>
                <a:cs typeface="+mn-cs"/>
              </a:endParaRPr>
            </a:p>
          </p:txBody>
        </p:sp>
        <p:sp>
          <p:nvSpPr>
            <p:cNvPr id="53" name="Rectangle 52"/>
            <p:cNvSpPr/>
            <p:nvPr/>
          </p:nvSpPr>
          <p:spPr>
            <a:xfrm>
              <a:off x="309045" y="2315256"/>
              <a:ext cx="2073869" cy="307239"/>
            </a:xfrm>
            <a:prstGeom prst="rect">
              <a:avLst/>
            </a:prstGeom>
            <a:noFill/>
            <a:ln>
              <a:noFill/>
            </a:ln>
            <a:effectLst/>
            <a:scene3d>
              <a:camera prst="orthographicFront">
                <a:rot lat="0" lon="0" rev="0"/>
              </a:camera>
              <a:lightRig rig="threePt" dir="t">
                <a:rot lat="0" lon="0" rev="1200000"/>
              </a:lightRig>
            </a:scene3d>
            <a:sp3d/>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1F497D"/>
                  </a:solidFill>
                  <a:effectLst/>
                  <a:uLnTx/>
                  <a:uFillTx/>
                  <a:latin typeface="Segoe"/>
                  <a:ea typeface="+mn-ea"/>
                  <a:cs typeface="+mn-cs"/>
                </a:rPr>
                <a:t>Thin Client</a:t>
              </a:r>
              <a:endParaRPr kumimoji="0" lang="en-US" sz="1600" b="1" i="0" u="none" strike="noStrike" kern="0" cap="none" spc="0" normalizeH="0" baseline="0" noProof="0" dirty="0">
                <a:ln>
                  <a:noFill/>
                </a:ln>
                <a:solidFill>
                  <a:srgbClr val="1F497D"/>
                </a:solidFill>
                <a:effectLst/>
                <a:uLnTx/>
                <a:uFillTx/>
                <a:latin typeface="Segoe"/>
                <a:ea typeface="+mn-ea"/>
                <a:cs typeface="+mn-cs"/>
              </a:endParaRPr>
            </a:p>
          </p:txBody>
        </p:sp>
        <p:pic>
          <p:nvPicPr>
            <p:cNvPr id="54" name="img thinclient" descr="thin_client.png"/>
            <p:cNvPicPr>
              <a:picLocks noChangeAspect="1"/>
            </p:cNvPicPr>
            <p:nvPr/>
          </p:nvPicPr>
          <p:blipFill>
            <a:blip r:embed="rId5"/>
            <a:stretch>
              <a:fillRect/>
            </a:stretch>
          </p:blipFill>
          <p:spPr>
            <a:xfrm>
              <a:off x="1077146" y="1470345"/>
              <a:ext cx="560826" cy="806505"/>
            </a:xfrm>
            <a:prstGeom prst="rect">
              <a:avLst/>
            </a:prstGeom>
          </p:spPr>
        </p:pic>
      </p:grpSp>
      <p:grpSp>
        <p:nvGrpSpPr>
          <p:cNvPr id="6" name="Group 53"/>
          <p:cNvGrpSpPr/>
          <p:nvPr/>
        </p:nvGrpSpPr>
        <p:grpSpPr>
          <a:xfrm>
            <a:off x="5065684" y="1488067"/>
            <a:ext cx="2037968" cy="1420985"/>
            <a:chOff x="2483510" y="1201510"/>
            <a:chExt cx="2011680" cy="1420985"/>
          </a:xfrm>
        </p:grpSpPr>
        <p:sp>
          <p:nvSpPr>
            <p:cNvPr id="56" name="Oval 55"/>
            <p:cNvSpPr/>
            <p:nvPr/>
          </p:nvSpPr>
          <p:spPr>
            <a:xfrm>
              <a:off x="2805370" y="1201510"/>
              <a:ext cx="1382580" cy="1382580"/>
            </a:xfrm>
            <a:prstGeom prst="ellipse">
              <a:avLst/>
            </a:prstGeom>
            <a:gradFill>
              <a:gsLst>
                <a:gs pos="0">
                  <a:srgbClr val="C0504D"/>
                </a:gs>
                <a:gs pos="52000">
                  <a:sysClr val="window" lastClr="FFFFFF"/>
                </a:gs>
                <a:gs pos="75000">
                  <a:sysClr val="window" lastClr="FFFFFF">
                    <a:alpha val="0"/>
                  </a:sysClr>
                </a:gs>
              </a:gsLst>
              <a:lin ang="5400000" scaled="1"/>
            </a:gradFill>
            <a:ln w="50800" cap="flat" cmpd="sng" algn="ctr">
              <a:gradFill>
                <a:gsLst>
                  <a:gs pos="0">
                    <a:sysClr val="window" lastClr="FFFFFF"/>
                  </a:gs>
                  <a:gs pos="50000">
                    <a:sysClr val="window" lastClr="FFFFFF"/>
                  </a:gs>
                  <a:gs pos="78000">
                    <a:sysClr val="window" lastClr="FFFFFF">
                      <a:alpha val="0"/>
                    </a:sysClr>
                  </a:gs>
                </a:gsLst>
                <a:lin ang="5400000" scaled="0"/>
              </a:gra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a:ea typeface="+mn-ea"/>
                <a:cs typeface="+mn-cs"/>
              </a:endParaRPr>
            </a:p>
          </p:txBody>
        </p:sp>
        <p:sp>
          <p:nvSpPr>
            <p:cNvPr id="57" name="Rectangle 56"/>
            <p:cNvSpPr/>
            <p:nvPr/>
          </p:nvSpPr>
          <p:spPr>
            <a:xfrm>
              <a:off x="2483510" y="2315256"/>
              <a:ext cx="2011680" cy="307239"/>
            </a:xfrm>
            <a:prstGeom prst="rect">
              <a:avLst/>
            </a:prstGeom>
            <a:noFill/>
            <a:ln>
              <a:noFill/>
            </a:ln>
            <a:effectLst/>
            <a:scene3d>
              <a:camera prst="orthographicFront">
                <a:rot lat="0" lon="0" rev="0"/>
              </a:camera>
              <a:lightRig rig="threePt" dir="t">
                <a:rot lat="0" lon="0" rev="1200000"/>
              </a:lightRig>
            </a:scene3d>
            <a:sp3d/>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1F497D"/>
                  </a:solidFill>
                  <a:effectLst/>
                  <a:uLnTx/>
                  <a:uFillTx/>
                  <a:latin typeface="Segoe"/>
                  <a:ea typeface="+mn-ea"/>
                  <a:cs typeface="+mn-cs"/>
                </a:rPr>
                <a:t>Point Of Service</a:t>
              </a:r>
              <a:endParaRPr kumimoji="0" lang="en-US" sz="1600" b="1" i="0" u="none" strike="noStrike" kern="0" cap="none" spc="0" normalizeH="0" baseline="0" noProof="0" dirty="0">
                <a:ln>
                  <a:noFill/>
                </a:ln>
                <a:solidFill>
                  <a:srgbClr val="1F497D"/>
                </a:solidFill>
                <a:effectLst/>
                <a:uLnTx/>
                <a:uFillTx/>
                <a:latin typeface="Segoe"/>
                <a:ea typeface="+mn-ea"/>
                <a:cs typeface="+mn-cs"/>
              </a:endParaRPr>
            </a:p>
          </p:txBody>
        </p:sp>
        <p:pic>
          <p:nvPicPr>
            <p:cNvPr id="58" name="img carousel" descr="POScarousel1.png"/>
            <p:cNvPicPr>
              <a:picLocks noChangeAspect="1"/>
            </p:cNvPicPr>
            <p:nvPr/>
          </p:nvPicPr>
          <p:blipFill>
            <a:blip r:embed="rId6"/>
            <a:stretch>
              <a:fillRect/>
            </a:stretch>
          </p:blipFill>
          <p:spPr>
            <a:xfrm>
              <a:off x="3054699" y="1447292"/>
              <a:ext cx="864416" cy="810904"/>
            </a:xfrm>
            <a:prstGeom prst="rect">
              <a:avLst/>
            </a:prstGeom>
          </p:spPr>
        </p:pic>
      </p:grpSp>
    </p:spTree>
    <p:extLst>
      <p:ext uri="{BB962C8B-B14F-4D97-AF65-F5344CB8AC3E}">
        <p14:creationId xmlns:p14="http://schemas.microsoft.com/office/powerpoint/2010/main" val="3322061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up)">
                                      <p:cBhvr>
                                        <p:cTn id="10" dur="500"/>
                                        <p:tgtEl>
                                          <p:spTgt spid="3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par>
                                <p:cTn id="15" presetID="10" presetClass="entr" presetSubtype="0" fill="hold" grpId="0" nodeType="withEffect">
                                  <p:stCondLst>
                                    <p:cond delay="20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par>
                                <p:cTn id="18" presetID="10" presetClass="entr" presetSubtype="0" fill="hold" grpId="0" nodeType="withEffect">
                                  <p:stCondLst>
                                    <p:cond delay="40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1400"/>
                            </p:stCondLst>
                            <p:childTnLst>
                              <p:par>
                                <p:cTn id="22" presetID="1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lide(fromBottom)">
                                      <p:cBhvr>
                                        <p:cTn id="24" dur="500"/>
                                        <p:tgtEl>
                                          <p:spTgt spid="6"/>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19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grpId="0" nodeType="withEffect">
                                  <p:stCondLst>
                                    <p:cond delay="40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par>
                          <p:cTn id="38" fill="hold">
                            <p:stCondLst>
                              <p:cond delay="2800"/>
                            </p:stCondLst>
                            <p:childTnLst>
                              <p:par>
                                <p:cTn id="39" presetID="1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slide(fromBottom)">
                                      <p:cBhvr>
                                        <p:cTn id="41" dur="500"/>
                                        <p:tgtEl>
                                          <p:spTgt spid="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up)">
                                      <p:cBhvr>
                                        <p:cTn id="44" dur="500"/>
                                        <p:tgtEl>
                                          <p:spTgt spid="34"/>
                                        </p:tgtEl>
                                      </p:cBhvr>
                                    </p:animEffect>
                                  </p:childTnLst>
                                </p:cTn>
                              </p:par>
                            </p:childTnLst>
                          </p:cTn>
                        </p:par>
                        <p:par>
                          <p:cTn id="45" fill="hold">
                            <p:stCondLst>
                              <p:cond delay="3300"/>
                            </p:stCondLst>
                            <p:childTnLst>
                              <p:par>
                                <p:cTn id="46" presetID="10"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grpId="0" nodeType="withEffect">
                                  <p:stCondLst>
                                    <p:cond delay="20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childTnLst>
                          </p:cTn>
                        </p:par>
                        <p:par>
                          <p:cTn id="52" fill="hold">
                            <p:stCondLst>
                              <p:cond delay="4000"/>
                            </p:stCondLst>
                            <p:childTnLst>
                              <p:par>
                                <p:cTn id="53" presetID="10"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Details</a:t>
            </a:r>
            <a:endParaRPr lang="en-US" dirty="0"/>
          </a:p>
        </p:txBody>
      </p:sp>
      <p:sp>
        <p:nvSpPr>
          <p:cNvPr id="3" name="Rounded Rectangle 2"/>
          <p:cNvSpPr/>
          <p:nvPr/>
        </p:nvSpPr>
        <p:spPr bwMode="auto">
          <a:xfrm>
            <a:off x="746667" y="3313785"/>
            <a:ext cx="5671959" cy="2803564"/>
          </a:xfrm>
          <a:prstGeom prst="roundRect">
            <a:avLst>
              <a:gd name="adj" fmla="val 9726"/>
            </a:avLst>
          </a:prstGeom>
          <a:gradFill flip="none" rotWithShape="1">
            <a:gsLst>
              <a:gs pos="52000">
                <a:schemeClr val="accent1"/>
              </a:gs>
              <a:gs pos="100000">
                <a:schemeClr val="accent2">
                  <a:tint val="87000"/>
                  <a:satMod val="250000"/>
                  <a:alpha val="0"/>
                </a:schemeClr>
              </a:gs>
            </a:gsLst>
            <a:lin ang="0" scaled="1"/>
            <a:tileRect/>
          </a:gra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t" anchorCtr="0" compatLnSpc="1">
            <a:prstTxWarp prst="textNoShape">
              <a:avLst/>
            </a:prstTxWarp>
          </a:bodyPr>
          <a:lstStyle/>
          <a:p>
            <a:pPr defTabSz="914099" fontAlgn="base">
              <a:lnSpc>
                <a:spcPct val="85000"/>
              </a:lnSpc>
              <a:spcBef>
                <a:spcPts val="600"/>
              </a:spcBef>
              <a:spcAft>
                <a:spcPct val="0"/>
              </a:spcAft>
            </a:pPr>
            <a:r>
              <a:rPr lang="en-US" sz="2000" b="1" dirty="0" smtClean="0">
                <a:solidFill>
                  <a:schemeClr val="tx2"/>
                </a:solidFill>
                <a:effectLst>
                  <a:outerShdw blurRad="38100" dist="38100" dir="2700000" algn="tl">
                    <a:srgbClr val="000000">
                      <a:alpha val="43137"/>
                    </a:srgbClr>
                  </a:outerShdw>
                </a:effectLst>
              </a:rPr>
              <a:t>Licensing: </a:t>
            </a:r>
          </a:p>
          <a:p>
            <a:pPr defTabSz="914099" fontAlgn="base">
              <a:lnSpc>
                <a:spcPct val="85000"/>
              </a:lnSpc>
              <a:spcBef>
                <a:spcPts val="600"/>
              </a:spcBef>
              <a:spcAft>
                <a:spcPct val="0"/>
              </a:spcAft>
            </a:pPr>
            <a:r>
              <a:rPr lang="en-US" dirty="0" smtClean="0"/>
              <a:t>Similar licensing model as Configuration Manager 2007</a:t>
            </a:r>
          </a:p>
          <a:p>
            <a:pPr defTabSz="914099" fontAlgn="base">
              <a:lnSpc>
                <a:spcPct val="85000"/>
              </a:lnSpc>
              <a:spcBef>
                <a:spcPts val="600"/>
              </a:spcBef>
              <a:spcAft>
                <a:spcPct val="0"/>
              </a:spcAft>
            </a:pPr>
            <a:r>
              <a:rPr lang="en-US" dirty="0" smtClean="0"/>
              <a:t>Similar licensing programs as Configuration Manager 2007</a:t>
            </a:r>
            <a:br>
              <a:rPr lang="en-US" dirty="0" smtClean="0"/>
            </a:br>
            <a:endParaRPr lang="en-US" dirty="0" smtClean="0"/>
          </a:p>
        </p:txBody>
      </p:sp>
      <p:sp>
        <p:nvSpPr>
          <p:cNvPr id="4" name="Rounded Rectangle 3"/>
          <p:cNvSpPr/>
          <p:nvPr/>
        </p:nvSpPr>
        <p:spPr bwMode="auto">
          <a:xfrm>
            <a:off x="977097" y="4696364"/>
            <a:ext cx="5699751" cy="1344176"/>
          </a:xfrm>
          <a:prstGeom prst="roundRect">
            <a:avLst>
              <a:gd name="adj" fmla="val 11085"/>
            </a:avLst>
          </a:prstGeom>
          <a:gradFill flip="none" rotWithShape="1">
            <a:gsLst>
              <a:gs pos="52000">
                <a:schemeClr val="bg2">
                  <a:lumMod val="75000"/>
                </a:schemeClr>
              </a:gs>
              <a:gs pos="100000">
                <a:schemeClr val="accent2">
                  <a:tint val="87000"/>
                  <a:satMod val="250000"/>
                  <a:alpha val="0"/>
                </a:schemeClr>
              </a:gs>
            </a:gsLst>
            <a:lin ang="0" scaled="1"/>
            <a:tileRect/>
          </a:gra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defTabSz="914099" fontAlgn="base">
              <a:lnSpc>
                <a:spcPct val="85000"/>
              </a:lnSpc>
              <a:spcBef>
                <a:spcPts val="600"/>
              </a:spcBef>
              <a:spcAft>
                <a:spcPct val="0"/>
              </a:spcAft>
            </a:pPr>
            <a:r>
              <a:rPr lang="en-US" dirty="0" smtClean="0"/>
              <a:t>Windows Embedded Device Manager Client ML</a:t>
            </a:r>
          </a:p>
          <a:p>
            <a:pPr defTabSz="914099" fontAlgn="base">
              <a:lnSpc>
                <a:spcPct val="85000"/>
              </a:lnSpc>
              <a:spcBef>
                <a:spcPts val="600"/>
              </a:spcBef>
              <a:spcAft>
                <a:spcPct val="0"/>
              </a:spcAft>
            </a:pPr>
            <a:r>
              <a:rPr lang="en-US" dirty="0"/>
              <a:t>Windows Embedded Device Manager </a:t>
            </a:r>
            <a:r>
              <a:rPr lang="en-US" dirty="0" smtClean="0"/>
              <a:t>Server </a:t>
            </a:r>
            <a:r>
              <a:rPr lang="en-US" i="1" dirty="0" smtClean="0"/>
              <a:t>or</a:t>
            </a:r>
          </a:p>
          <a:p>
            <a:pPr defTabSz="914099" fontAlgn="base">
              <a:lnSpc>
                <a:spcPct val="85000"/>
              </a:lnSpc>
              <a:spcBef>
                <a:spcPts val="600"/>
              </a:spcBef>
              <a:spcAft>
                <a:spcPct val="0"/>
              </a:spcAft>
            </a:pPr>
            <a:r>
              <a:rPr lang="en-US" dirty="0"/>
              <a:t>Windows Embedded Device Manager </a:t>
            </a:r>
            <a:r>
              <a:rPr lang="en-US" dirty="0" smtClean="0"/>
              <a:t>Server w/ SQL</a:t>
            </a:r>
          </a:p>
        </p:txBody>
      </p:sp>
      <p:grpSp>
        <p:nvGrpSpPr>
          <p:cNvPr id="5" name="Group 4"/>
          <p:cNvGrpSpPr/>
          <p:nvPr/>
        </p:nvGrpSpPr>
        <p:grpSpPr>
          <a:xfrm>
            <a:off x="9666076" y="1585560"/>
            <a:ext cx="2112276" cy="4531790"/>
            <a:chOff x="9666076" y="1585560"/>
            <a:chExt cx="2112276" cy="4531790"/>
          </a:xfrm>
        </p:grpSpPr>
        <p:sp>
          <p:nvSpPr>
            <p:cNvPr id="6" name="Rounded Rectangle 5"/>
            <p:cNvSpPr/>
            <p:nvPr/>
          </p:nvSpPr>
          <p:spPr bwMode="auto">
            <a:xfrm>
              <a:off x="9666076" y="1585560"/>
              <a:ext cx="2112276" cy="4531790"/>
            </a:xfrm>
            <a:prstGeom prst="roundRect">
              <a:avLst>
                <a:gd name="adj" fmla="val 6840"/>
              </a:avLst>
            </a:prstGeom>
            <a:gradFill>
              <a:gsLst>
                <a:gs pos="0">
                  <a:schemeClr val="tx1">
                    <a:alpha val="10000"/>
                  </a:schemeClr>
                </a:gs>
                <a:gs pos="100000">
                  <a:schemeClr val="bg2">
                    <a:lumMod val="50000"/>
                  </a:schemeClr>
                </a:gs>
              </a:gsLst>
              <a:lin ang="5400000" scaled="1"/>
            </a:gra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p>
          </p:txBody>
        </p:sp>
        <p:sp>
          <p:nvSpPr>
            <p:cNvPr id="7" name="TextBox 6"/>
            <p:cNvSpPr txBox="1"/>
            <p:nvPr/>
          </p:nvSpPr>
          <p:spPr>
            <a:xfrm>
              <a:off x="9781291" y="5426060"/>
              <a:ext cx="1881846" cy="614480"/>
            </a:xfrm>
            <a:prstGeom prst="roundRect">
              <a:avLst/>
            </a:prstGeom>
            <a:gradFill flip="none" rotWithShape="1">
              <a:gsLst>
                <a:gs pos="0">
                  <a:schemeClr val="bg2">
                    <a:alpha val="0"/>
                  </a:schemeClr>
                </a:gs>
                <a:gs pos="100000">
                  <a:schemeClr val="bg2">
                    <a:lumMod val="75000"/>
                  </a:schemeClr>
                </a:gs>
              </a:gsLst>
              <a:lin ang="5400000" scaled="1"/>
              <a:tileRect/>
            </a:gradFill>
            <a:ln>
              <a:noFill/>
            </a:ln>
          </p:spPr>
          <p:style>
            <a:lnRef idx="1">
              <a:schemeClr val="accent2"/>
            </a:lnRef>
            <a:fillRef idx="3">
              <a:schemeClr val="accent2"/>
            </a:fillRef>
            <a:effectRef idx="2">
              <a:schemeClr val="accent2"/>
            </a:effectRef>
            <a:fontRef idx="minor">
              <a:schemeClr val="lt1"/>
            </a:fontRef>
          </p:style>
          <p:txBody>
            <a:bodyPr vert="horz" wrap="none" lIns="98070" tIns="49027" rIns="98070" bIns="49027" anchor="b">
              <a:noAutofit/>
            </a:bodyPr>
            <a:lstStyle>
              <a:defPPr>
                <a:defRPr lang="en-US"/>
              </a:defPPr>
              <a:lvl1pPr algn="ctr">
                <a:defRPr sz="1400">
                  <a:solidFill>
                    <a:srgbClr val="FFFFFF"/>
                  </a:solidFill>
                </a:defRPr>
              </a:lvl1pPr>
            </a:lstStyle>
            <a:p>
              <a:r>
                <a:rPr lang="en-US" sz="1800" b="1" dirty="0" smtClean="0">
                  <a:effectLst>
                    <a:outerShdw blurRad="38100" dist="38100" dir="2700000" algn="tl">
                      <a:srgbClr val="000000">
                        <a:alpha val="43137"/>
                      </a:srgbClr>
                    </a:outerShdw>
                  </a:effectLst>
                </a:rPr>
                <a:t>Device</a:t>
              </a:r>
              <a:endParaRPr lang="en-US" sz="1800" b="1" dirty="0">
                <a:effectLst>
                  <a:outerShdw blurRad="38100" dist="38100" dir="2700000" algn="tl">
                    <a:srgbClr val="000000">
                      <a:alpha val="43137"/>
                    </a:srgbClr>
                  </a:outerShdw>
                </a:effectLst>
              </a:endParaRPr>
            </a:p>
          </p:txBody>
        </p:sp>
        <p:grpSp>
          <p:nvGrpSpPr>
            <p:cNvPr id="8" name="Group 25"/>
            <p:cNvGrpSpPr/>
            <p:nvPr/>
          </p:nvGrpSpPr>
          <p:grpSpPr>
            <a:xfrm>
              <a:off x="10357367" y="4465935"/>
              <a:ext cx="739747" cy="1113745"/>
              <a:chOff x="6038850" y="704850"/>
              <a:chExt cx="3390900" cy="5105260"/>
            </a:xfrm>
          </p:grpSpPr>
          <p:sp>
            <p:nvSpPr>
              <p:cNvPr id="9" name="Freeform 8"/>
              <p:cNvSpPr/>
              <p:nvPr/>
            </p:nvSpPr>
            <p:spPr bwMode="auto">
              <a:xfrm>
                <a:off x="6038850" y="704850"/>
                <a:ext cx="3390900" cy="5105260"/>
              </a:xfrm>
              <a:custGeom>
                <a:avLst/>
                <a:gdLst>
                  <a:gd name="connsiteX0" fmla="*/ 314325 w 3390900"/>
                  <a:gd name="connsiteY0" fmla="*/ 9525 h 5067300"/>
                  <a:gd name="connsiteX1" fmla="*/ 3124200 w 3390900"/>
                  <a:gd name="connsiteY1" fmla="*/ 0 h 5067300"/>
                  <a:gd name="connsiteX2" fmla="*/ 3105150 w 3390900"/>
                  <a:gd name="connsiteY2" fmla="*/ 4610100 h 5067300"/>
                  <a:gd name="connsiteX3" fmla="*/ 2876550 w 3390900"/>
                  <a:gd name="connsiteY3" fmla="*/ 4638675 h 5067300"/>
                  <a:gd name="connsiteX4" fmla="*/ 2876550 w 3390900"/>
                  <a:gd name="connsiteY4" fmla="*/ 4686300 h 5067300"/>
                  <a:gd name="connsiteX5" fmla="*/ 3390900 w 3390900"/>
                  <a:gd name="connsiteY5" fmla="*/ 4867275 h 5067300"/>
                  <a:gd name="connsiteX6" fmla="*/ 2000250 w 3390900"/>
                  <a:gd name="connsiteY6" fmla="*/ 5067300 h 5067300"/>
                  <a:gd name="connsiteX7" fmla="*/ 1876425 w 3390900"/>
                  <a:gd name="connsiteY7" fmla="*/ 4895850 h 5067300"/>
                  <a:gd name="connsiteX8" fmla="*/ 371475 w 3390900"/>
                  <a:gd name="connsiteY8" fmla="*/ 4486275 h 5067300"/>
                  <a:gd name="connsiteX9" fmla="*/ 0 w 3390900"/>
                  <a:gd name="connsiteY9" fmla="*/ 4514850 h 5067300"/>
                  <a:gd name="connsiteX10" fmla="*/ 333375 w 3390900"/>
                  <a:gd name="connsiteY10" fmla="*/ 4333875 h 5067300"/>
                  <a:gd name="connsiteX11" fmla="*/ 495300 w 3390900"/>
                  <a:gd name="connsiteY11" fmla="*/ 4295775 h 5067300"/>
                  <a:gd name="connsiteX12" fmla="*/ 495300 w 3390900"/>
                  <a:gd name="connsiteY12" fmla="*/ 4229100 h 5067300"/>
                  <a:gd name="connsiteX13" fmla="*/ 295275 w 3390900"/>
                  <a:gd name="connsiteY13" fmla="*/ 4181475 h 5067300"/>
                  <a:gd name="connsiteX14" fmla="*/ 314325 w 3390900"/>
                  <a:gd name="connsiteY14" fmla="*/ 9525 h 5067300"/>
                  <a:gd name="connsiteX0" fmla="*/ 314325 w 3390900"/>
                  <a:gd name="connsiteY0" fmla="*/ 9525 h 5067300"/>
                  <a:gd name="connsiteX1" fmla="*/ 3124200 w 3390900"/>
                  <a:gd name="connsiteY1" fmla="*/ 0 h 5067300"/>
                  <a:gd name="connsiteX2" fmla="*/ 3105150 w 3390900"/>
                  <a:gd name="connsiteY2" fmla="*/ 4610100 h 5067300"/>
                  <a:gd name="connsiteX3" fmla="*/ 2876550 w 3390900"/>
                  <a:gd name="connsiteY3" fmla="*/ 4638675 h 5067300"/>
                  <a:gd name="connsiteX4" fmla="*/ 2876550 w 3390900"/>
                  <a:gd name="connsiteY4" fmla="*/ 4686300 h 5067300"/>
                  <a:gd name="connsiteX5" fmla="*/ 3390900 w 3390900"/>
                  <a:gd name="connsiteY5" fmla="*/ 4867275 h 5067300"/>
                  <a:gd name="connsiteX6" fmla="*/ 2362200 w 3390900"/>
                  <a:gd name="connsiteY6" fmla="*/ 5000625 h 5067300"/>
                  <a:gd name="connsiteX7" fmla="*/ 2000250 w 3390900"/>
                  <a:gd name="connsiteY7" fmla="*/ 5067300 h 5067300"/>
                  <a:gd name="connsiteX8" fmla="*/ 1876425 w 3390900"/>
                  <a:gd name="connsiteY8" fmla="*/ 4895850 h 5067300"/>
                  <a:gd name="connsiteX9" fmla="*/ 371475 w 3390900"/>
                  <a:gd name="connsiteY9" fmla="*/ 4486275 h 5067300"/>
                  <a:gd name="connsiteX10" fmla="*/ 0 w 3390900"/>
                  <a:gd name="connsiteY10" fmla="*/ 4514850 h 5067300"/>
                  <a:gd name="connsiteX11" fmla="*/ 333375 w 3390900"/>
                  <a:gd name="connsiteY11" fmla="*/ 4333875 h 5067300"/>
                  <a:gd name="connsiteX12" fmla="*/ 495300 w 3390900"/>
                  <a:gd name="connsiteY12" fmla="*/ 4295775 h 5067300"/>
                  <a:gd name="connsiteX13" fmla="*/ 495300 w 3390900"/>
                  <a:gd name="connsiteY13" fmla="*/ 4229100 h 5067300"/>
                  <a:gd name="connsiteX14" fmla="*/ 295275 w 3390900"/>
                  <a:gd name="connsiteY14" fmla="*/ 4181475 h 5067300"/>
                  <a:gd name="connsiteX15" fmla="*/ 314325 w 3390900"/>
                  <a:gd name="connsiteY15" fmla="*/ 9525 h 5067300"/>
                  <a:gd name="connsiteX0" fmla="*/ 314325 w 3390900"/>
                  <a:gd name="connsiteY0" fmla="*/ 9525 h 5067300"/>
                  <a:gd name="connsiteX1" fmla="*/ 3124200 w 3390900"/>
                  <a:gd name="connsiteY1" fmla="*/ 0 h 5067300"/>
                  <a:gd name="connsiteX2" fmla="*/ 3105150 w 3390900"/>
                  <a:gd name="connsiteY2" fmla="*/ 4610100 h 5067300"/>
                  <a:gd name="connsiteX3" fmla="*/ 2876550 w 3390900"/>
                  <a:gd name="connsiteY3" fmla="*/ 4638675 h 5067300"/>
                  <a:gd name="connsiteX4" fmla="*/ 2876550 w 3390900"/>
                  <a:gd name="connsiteY4" fmla="*/ 4686300 h 5067300"/>
                  <a:gd name="connsiteX5" fmla="*/ 3390900 w 3390900"/>
                  <a:gd name="connsiteY5" fmla="*/ 4867275 h 5067300"/>
                  <a:gd name="connsiteX6" fmla="*/ 3067050 w 3390900"/>
                  <a:gd name="connsiteY6" fmla="*/ 4905375 h 5067300"/>
                  <a:gd name="connsiteX7" fmla="*/ 2362200 w 3390900"/>
                  <a:gd name="connsiteY7" fmla="*/ 5000625 h 5067300"/>
                  <a:gd name="connsiteX8" fmla="*/ 2000250 w 3390900"/>
                  <a:gd name="connsiteY8" fmla="*/ 5067300 h 5067300"/>
                  <a:gd name="connsiteX9" fmla="*/ 1876425 w 3390900"/>
                  <a:gd name="connsiteY9" fmla="*/ 4895850 h 5067300"/>
                  <a:gd name="connsiteX10" fmla="*/ 371475 w 3390900"/>
                  <a:gd name="connsiteY10" fmla="*/ 4486275 h 5067300"/>
                  <a:gd name="connsiteX11" fmla="*/ 0 w 3390900"/>
                  <a:gd name="connsiteY11" fmla="*/ 4514850 h 5067300"/>
                  <a:gd name="connsiteX12" fmla="*/ 333375 w 3390900"/>
                  <a:gd name="connsiteY12" fmla="*/ 4333875 h 5067300"/>
                  <a:gd name="connsiteX13" fmla="*/ 495300 w 3390900"/>
                  <a:gd name="connsiteY13" fmla="*/ 4295775 h 5067300"/>
                  <a:gd name="connsiteX14" fmla="*/ 495300 w 3390900"/>
                  <a:gd name="connsiteY14" fmla="*/ 4229100 h 5067300"/>
                  <a:gd name="connsiteX15" fmla="*/ 295275 w 3390900"/>
                  <a:gd name="connsiteY15" fmla="*/ 4181475 h 5067300"/>
                  <a:gd name="connsiteX16" fmla="*/ 314325 w 3390900"/>
                  <a:gd name="connsiteY16" fmla="*/ 9525 h 5067300"/>
                  <a:gd name="connsiteX0" fmla="*/ 314325 w 3390900"/>
                  <a:gd name="connsiteY0" fmla="*/ 9525 h 5067300"/>
                  <a:gd name="connsiteX1" fmla="*/ 3124200 w 3390900"/>
                  <a:gd name="connsiteY1" fmla="*/ 0 h 5067300"/>
                  <a:gd name="connsiteX2" fmla="*/ 3105150 w 3390900"/>
                  <a:gd name="connsiteY2" fmla="*/ 4610100 h 5067300"/>
                  <a:gd name="connsiteX3" fmla="*/ 2876550 w 3390900"/>
                  <a:gd name="connsiteY3" fmla="*/ 4638675 h 5067300"/>
                  <a:gd name="connsiteX4" fmla="*/ 2876550 w 3390900"/>
                  <a:gd name="connsiteY4" fmla="*/ 4686300 h 5067300"/>
                  <a:gd name="connsiteX5" fmla="*/ 3390900 w 3390900"/>
                  <a:gd name="connsiteY5" fmla="*/ 4867275 h 5067300"/>
                  <a:gd name="connsiteX6" fmla="*/ 3067050 w 3390900"/>
                  <a:gd name="connsiteY6" fmla="*/ 4905375 h 5067300"/>
                  <a:gd name="connsiteX7" fmla="*/ 2362200 w 3390900"/>
                  <a:gd name="connsiteY7" fmla="*/ 5000625 h 5067300"/>
                  <a:gd name="connsiteX8" fmla="*/ 2000250 w 3390900"/>
                  <a:gd name="connsiteY8" fmla="*/ 5067300 h 5067300"/>
                  <a:gd name="connsiteX9" fmla="*/ 1876425 w 3390900"/>
                  <a:gd name="connsiteY9" fmla="*/ 4895850 h 5067300"/>
                  <a:gd name="connsiteX10" fmla="*/ 371475 w 3390900"/>
                  <a:gd name="connsiteY10" fmla="*/ 4486275 h 5067300"/>
                  <a:gd name="connsiteX11" fmla="*/ 0 w 3390900"/>
                  <a:gd name="connsiteY11" fmla="*/ 4514850 h 5067300"/>
                  <a:gd name="connsiteX12" fmla="*/ 333375 w 3390900"/>
                  <a:gd name="connsiteY12" fmla="*/ 4333875 h 5067300"/>
                  <a:gd name="connsiteX13" fmla="*/ 495300 w 3390900"/>
                  <a:gd name="connsiteY13" fmla="*/ 4295775 h 5067300"/>
                  <a:gd name="connsiteX14" fmla="*/ 495300 w 3390900"/>
                  <a:gd name="connsiteY14" fmla="*/ 4229100 h 5067300"/>
                  <a:gd name="connsiteX15" fmla="*/ 295275 w 3390900"/>
                  <a:gd name="connsiteY15" fmla="*/ 4181475 h 5067300"/>
                  <a:gd name="connsiteX16" fmla="*/ 314325 w 3390900"/>
                  <a:gd name="connsiteY16" fmla="*/ 9525 h 5067300"/>
                  <a:gd name="connsiteX0" fmla="*/ 314325 w 3390900"/>
                  <a:gd name="connsiteY0" fmla="*/ 9525 h 5067300"/>
                  <a:gd name="connsiteX1" fmla="*/ 3124200 w 3390900"/>
                  <a:gd name="connsiteY1" fmla="*/ 0 h 5067300"/>
                  <a:gd name="connsiteX2" fmla="*/ 3105150 w 3390900"/>
                  <a:gd name="connsiteY2" fmla="*/ 4610100 h 5067300"/>
                  <a:gd name="connsiteX3" fmla="*/ 2876550 w 3390900"/>
                  <a:gd name="connsiteY3" fmla="*/ 4638675 h 5067300"/>
                  <a:gd name="connsiteX4" fmla="*/ 2876550 w 3390900"/>
                  <a:gd name="connsiteY4" fmla="*/ 4686300 h 5067300"/>
                  <a:gd name="connsiteX5" fmla="*/ 3390900 w 3390900"/>
                  <a:gd name="connsiteY5" fmla="*/ 4867275 h 5067300"/>
                  <a:gd name="connsiteX6" fmla="*/ 3067050 w 3390900"/>
                  <a:gd name="connsiteY6" fmla="*/ 4905375 h 5067300"/>
                  <a:gd name="connsiteX7" fmla="*/ 2362200 w 3390900"/>
                  <a:gd name="connsiteY7" fmla="*/ 5000625 h 5067300"/>
                  <a:gd name="connsiteX8" fmla="*/ 2000250 w 3390900"/>
                  <a:gd name="connsiteY8" fmla="*/ 5067300 h 5067300"/>
                  <a:gd name="connsiteX9" fmla="*/ 1876425 w 3390900"/>
                  <a:gd name="connsiteY9" fmla="*/ 4895850 h 5067300"/>
                  <a:gd name="connsiteX10" fmla="*/ 371475 w 3390900"/>
                  <a:gd name="connsiteY10" fmla="*/ 4486275 h 5067300"/>
                  <a:gd name="connsiteX11" fmla="*/ 0 w 3390900"/>
                  <a:gd name="connsiteY11" fmla="*/ 4514850 h 5067300"/>
                  <a:gd name="connsiteX12" fmla="*/ 333375 w 3390900"/>
                  <a:gd name="connsiteY12" fmla="*/ 4333875 h 5067300"/>
                  <a:gd name="connsiteX13" fmla="*/ 495300 w 3390900"/>
                  <a:gd name="connsiteY13" fmla="*/ 4295775 h 5067300"/>
                  <a:gd name="connsiteX14" fmla="*/ 495300 w 3390900"/>
                  <a:gd name="connsiteY14" fmla="*/ 4229100 h 5067300"/>
                  <a:gd name="connsiteX15" fmla="*/ 295275 w 3390900"/>
                  <a:gd name="connsiteY15" fmla="*/ 4181475 h 5067300"/>
                  <a:gd name="connsiteX16" fmla="*/ 314325 w 3390900"/>
                  <a:gd name="connsiteY16" fmla="*/ 9525 h 5067300"/>
                  <a:gd name="connsiteX0" fmla="*/ 314325 w 3390900"/>
                  <a:gd name="connsiteY0" fmla="*/ 9525 h 5067300"/>
                  <a:gd name="connsiteX1" fmla="*/ 3124200 w 3390900"/>
                  <a:gd name="connsiteY1" fmla="*/ 0 h 5067300"/>
                  <a:gd name="connsiteX2" fmla="*/ 3105150 w 3390900"/>
                  <a:gd name="connsiteY2" fmla="*/ 4610100 h 5067300"/>
                  <a:gd name="connsiteX3" fmla="*/ 2876550 w 3390900"/>
                  <a:gd name="connsiteY3" fmla="*/ 4638675 h 5067300"/>
                  <a:gd name="connsiteX4" fmla="*/ 2876550 w 3390900"/>
                  <a:gd name="connsiteY4" fmla="*/ 4686300 h 5067300"/>
                  <a:gd name="connsiteX5" fmla="*/ 3390900 w 3390900"/>
                  <a:gd name="connsiteY5" fmla="*/ 4867275 h 5067300"/>
                  <a:gd name="connsiteX6" fmla="*/ 3067050 w 3390900"/>
                  <a:gd name="connsiteY6" fmla="*/ 4905375 h 5067300"/>
                  <a:gd name="connsiteX7" fmla="*/ 2362200 w 3390900"/>
                  <a:gd name="connsiteY7" fmla="*/ 5000625 h 5067300"/>
                  <a:gd name="connsiteX8" fmla="*/ 2000250 w 3390900"/>
                  <a:gd name="connsiteY8" fmla="*/ 5067300 h 5067300"/>
                  <a:gd name="connsiteX9" fmla="*/ 1876425 w 3390900"/>
                  <a:gd name="connsiteY9" fmla="*/ 4895850 h 5067300"/>
                  <a:gd name="connsiteX10" fmla="*/ 371475 w 3390900"/>
                  <a:gd name="connsiteY10" fmla="*/ 4486275 h 5067300"/>
                  <a:gd name="connsiteX11" fmla="*/ 0 w 3390900"/>
                  <a:gd name="connsiteY11" fmla="*/ 4514850 h 5067300"/>
                  <a:gd name="connsiteX12" fmla="*/ 333375 w 3390900"/>
                  <a:gd name="connsiteY12" fmla="*/ 4333875 h 5067300"/>
                  <a:gd name="connsiteX13" fmla="*/ 495300 w 3390900"/>
                  <a:gd name="connsiteY13" fmla="*/ 4295775 h 5067300"/>
                  <a:gd name="connsiteX14" fmla="*/ 495300 w 3390900"/>
                  <a:gd name="connsiteY14" fmla="*/ 4229100 h 5067300"/>
                  <a:gd name="connsiteX15" fmla="*/ 295275 w 3390900"/>
                  <a:gd name="connsiteY15" fmla="*/ 4181475 h 5067300"/>
                  <a:gd name="connsiteX16" fmla="*/ 314325 w 3390900"/>
                  <a:gd name="connsiteY16" fmla="*/ 9525 h 5067300"/>
                  <a:gd name="connsiteX0" fmla="*/ 314325 w 3390900"/>
                  <a:gd name="connsiteY0" fmla="*/ 9525 h 5067300"/>
                  <a:gd name="connsiteX1" fmla="*/ 3124200 w 3390900"/>
                  <a:gd name="connsiteY1" fmla="*/ 0 h 5067300"/>
                  <a:gd name="connsiteX2" fmla="*/ 3105150 w 3390900"/>
                  <a:gd name="connsiteY2" fmla="*/ 4610100 h 5067300"/>
                  <a:gd name="connsiteX3" fmla="*/ 2876550 w 3390900"/>
                  <a:gd name="connsiteY3" fmla="*/ 4638675 h 5067300"/>
                  <a:gd name="connsiteX4" fmla="*/ 2876550 w 3390900"/>
                  <a:gd name="connsiteY4" fmla="*/ 4686300 h 5067300"/>
                  <a:gd name="connsiteX5" fmla="*/ 3390900 w 3390900"/>
                  <a:gd name="connsiteY5" fmla="*/ 4867275 h 5067300"/>
                  <a:gd name="connsiteX6" fmla="*/ 3067050 w 3390900"/>
                  <a:gd name="connsiteY6" fmla="*/ 4905375 h 5067300"/>
                  <a:gd name="connsiteX7" fmla="*/ 2362200 w 3390900"/>
                  <a:gd name="connsiteY7" fmla="*/ 5000625 h 5067300"/>
                  <a:gd name="connsiteX8" fmla="*/ 2000250 w 3390900"/>
                  <a:gd name="connsiteY8" fmla="*/ 5067300 h 5067300"/>
                  <a:gd name="connsiteX9" fmla="*/ 1876425 w 3390900"/>
                  <a:gd name="connsiteY9" fmla="*/ 4895850 h 5067300"/>
                  <a:gd name="connsiteX10" fmla="*/ 371475 w 3390900"/>
                  <a:gd name="connsiteY10" fmla="*/ 4486275 h 5067300"/>
                  <a:gd name="connsiteX11" fmla="*/ 0 w 3390900"/>
                  <a:gd name="connsiteY11" fmla="*/ 4514850 h 5067300"/>
                  <a:gd name="connsiteX12" fmla="*/ 333375 w 3390900"/>
                  <a:gd name="connsiteY12" fmla="*/ 4333875 h 5067300"/>
                  <a:gd name="connsiteX13" fmla="*/ 495300 w 3390900"/>
                  <a:gd name="connsiteY13" fmla="*/ 4295775 h 5067300"/>
                  <a:gd name="connsiteX14" fmla="*/ 495300 w 3390900"/>
                  <a:gd name="connsiteY14" fmla="*/ 4229100 h 5067300"/>
                  <a:gd name="connsiteX15" fmla="*/ 295275 w 3390900"/>
                  <a:gd name="connsiteY15" fmla="*/ 4181475 h 5067300"/>
                  <a:gd name="connsiteX16" fmla="*/ 314325 w 3390900"/>
                  <a:gd name="connsiteY16" fmla="*/ 9525 h 5067300"/>
                  <a:gd name="connsiteX0" fmla="*/ 314325 w 3390900"/>
                  <a:gd name="connsiteY0" fmla="*/ 9525 h 5105260"/>
                  <a:gd name="connsiteX1" fmla="*/ 3124200 w 3390900"/>
                  <a:gd name="connsiteY1" fmla="*/ 0 h 5105260"/>
                  <a:gd name="connsiteX2" fmla="*/ 3105150 w 3390900"/>
                  <a:gd name="connsiteY2" fmla="*/ 4610100 h 5105260"/>
                  <a:gd name="connsiteX3" fmla="*/ 2876550 w 3390900"/>
                  <a:gd name="connsiteY3" fmla="*/ 4638675 h 5105260"/>
                  <a:gd name="connsiteX4" fmla="*/ 2876550 w 3390900"/>
                  <a:gd name="connsiteY4" fmla="*/ 4686300 h 5105260"/>
                  <a:gd name="connsiteX5" fmla="*/ 3390900 w 3390900"/>
                  <a:gd name="connsiteY5" fmla="*/ 4867275 h 5105260"/>
                  <a:gd name="connsiteX6" fmla="*/ 3067050 w 3390900"/>
                  <a:gd name="connsiteY6" fmla="*/ 4905375 h 5105260"/>
                  <a:gd name="connsiteX7" fmla="*/ 2362200 w 3390900"/>
                  <a:gd name="connsiteY7" fmla="*/ 5000625 h 5105260"/>
                  <a:gd name="connsiteX8" fmla="*/ 1937407 w 3390900"/>
                  <a:gd name="connsiteY8" fmla="*/ 5105260 h 5105260"/>
                  <a:gd name="connsiteX9" fmla="*/ 1876425 w 3390900"/>
                  <a:gd name="connsiteY9" fmla="*/ 4895850 h 5105260"/>
                  <a:gd name="connsiteX10" fmla="*/ 371475 w 3390900"/>
                  <a:gd name="connsiteY10" fmla="*/ 4486275 h 5105260"/>
                  <a:gd name="connsiteX11" fmla="*/ 0 w 3390900"/>
                  <a:gd name="connsiteY11" fmla="*/ 4514850 h 5105260"/>
                  <a:gd name="connsiteX12" fmla="*/ 333375 w 3390900"/>
                  <a:gd name="connsiteY12" fmla="*/ 4333875 h 5105260"/>
                  <a:gd name="connsiteX13" fmla="*/ 495300 w 3390900"/>
                  <a:gd name="connsiteY13" fmla="*/ 4295775 h 5105260"/>
                  <a:gd name="connsiteX14" fmla="*/ 495300 w 3390900"/>
                  <a:gd name="connsiteY14" fmla="*/ 4229100 h 5105260"/>
                  <a:gd name="connsiteX15" fmla="*/ 295275 w 3390900"/>
                  <a:gd name="connsiteY15" fmla="*/ 4181475 h 5105260"/>
                  <a:gd name="connsiteX16" fmla="*/ 314325 w 3390900"/>
                  <a:gd name="connsiteY16" fmla="*/ 9525 h 510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90900" h="5105260">
                    <a:moveTo>
                      <a:pt x="314325" y="9525"/>
                    </a:moveTo>
                    <a:lnTo>
                      <a:pt x="3124200" y="0"/>
                    </a:lnTo>
                    <a:lnTo>
                      <a:pt x="3105150" y="4610100"/>
                    </a:lnTo>
                    <a:lnTo>
                      <a:pt x="2876550" y="4638675"/>
                    </a:lnTo>
                    <a:lnTo>
                      <a:pt x="2876550" y="4686300"/>
                    </a:lnTo>
                    <a:lnTo>
                      <a:pt x="3390900" y="4867275"/>
                    </a:lnTo>
                    <a:lnTo>
                      <a:pt x="3067050" y="4905375"/>
                    </a:lnTo>
                    <a:cubicBezTo>
                      <a:pt x="2716478" y="4814965"/>
                      <a:pt x="2530983" y="4846105"/>
                      <a:pt x="2362200" y="5000625"/>
                    </a:cubicBezTo>
                    <a:lnTo>
                      <a:pt x="1937407" y="5105260"/>
                    </a:lnTo>
                    <a:lnTo>
                      <a:pt x="1876425" y="4895850"/>
                    </a:lnTo>
                    <a:cubicBezTo>
                      <a:pt x="1404093" y="4666960"/>
                      <a:pt x="858783" y="4512300"/>
                      <a:pt x="371475" y="4486275"/>
                    </a:cubicBezTo>
                    <a:lnTo>
                      <a:pt x="0" y="4514850"/>
                    </a:lnTo>
                    <a:lnTo>
                      <a:pt x="333375" y="4333875"/>
                    </a:lnTo>
                    <a:lnTo>
                      <a:pt x="495300" y="4295775"/>
                    </a:lnTo>
                    <a:lnTo>
                      <a:pt x="495300" y="4229100"/>
                    </a:lnTo>
                    <a:lnTo>
                      <a:pt x="295275" y="4181475"/>
                    </a:lnTo>
                    <a:lnTo>
                      <a:pt x="314325" y="9525"/>
                    </a:lnTo>
                    <a:close/>
                  </a:path>
                </a:pathLst>
              </a:custGeom>
              <a:noFill/>
              <a:ln w="19050">
                <a:solidFill>
                  <a:schemeClr val="accent1">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p>
            </p:txBody>
          </p:sp>
          <p:sp>
            <p:nvSpPr>
              <p:cNvPr id="10" name="Freeform 9"/>
              <p:cNvSpPr/>
              <p:nvPr/>
            </p:nvSpPr>
            <p:spPr bwMode="auto">
              <a:xfrm>
                <a:off x="6400800" y="800100"/>
                <a:ext cx="1819275" cy="4429125"/>
              </a:xfrm>
              <a:custGeom>
                <a:avLst/>
                <a:gdLst>
                  <a:gd name="connsiteX0" fmla="*/ 19050 w 1819275"/>
                  <a:gd name="connsiteY0" fmla="*/ 9525 h 4429125"/>
                  <a:gd name="connsiteX1" fmla="*/ 0 w 1819275"/>
                  <a:gd name="connsiteY1" fmla="*/ 4010025 h 4429125"/>
                  <a:gd name="connsiteX2" fmla="*/ 1762125 w 1819275"/>
                  <a:gd name="connsiteY2" fmla="*/ 4429125 h 4429125"/>
                  <a:gd name="connsiteX3" fmla="*/ 1819275 w 1819275"/>
                  <a:gd name="connsiteY3" fmla="*/ 0 h 4429125"/>
                  <a:gd name="connsiteX4" fmla="*/ 19050 w 1819275"/>
                  <a:gd name="connsiteY4" fmla="*/ 9525 h 4429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275" h="4429125">
                    <a:moveTo>
                      <a:pt x="19050" y="9525"/>
                    </a:moveTo>
                    <a:lnTo>
                      <a:pt x="0" y="4010025"/>
                    </a:lnTo>
                    <a:lnTo>
                      <a:pt x="1762125" y="4429125"/>
                    </a:lnTo>
                    <a:lnTo>
                      <a:pt x="1819275" y="0"/>
                    </a:lnTo>
                    <a:lnTo>
                      <a:pt x="19050" y="9525"/>
                    </a:lnTo>
                    <a:close/>
                  </a:path>
                </a:pathLst>
              </a:custGeom>
              <a:noFill/>
              <a:ln w="12700">
                <a:solidFill>
                  <a:schemeClr val="accent1">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p>
            </p:txBody>
          </p:sp>
          <p:sp>
            <p:nvSpPr>
              <p:cNvPr id="11" name="Freeform 10"/>
              <p:cNvSpPr/>
              <p:nvPr/>
            </p:nvSpPr>
            <p:spPr bwMode="auto">
              <a:xfrm>
                <a:off x="8629650" y="800100"/>
                <a:ext cx="276225" cy="4467225"/>
              </a:xfrm>
              <a:custGeom>
                <a:avLst/>
                <a:gdLst>
                  <a:gd name="connsiteX0" fmla="*/ 276225 w 276225"/>
                  <a:gd name="connsiteY0" fmla="*/ 0 h 4467225"/>
                  <a:gd name="connsiteX1" fmla="*/ 0 w 276225"/>
                  <a:gd name="connsiteY1" fmla="*/ 0 h 4467225"/>
                  <a:gd name="connsiteX2" fmla="*/ 0 w 276225"/>
                  <a:gd name="connsiteY2" fmla="*/ 4467225 h 4467225"/>
                  <a:gd name="connsiteX3" fmla="*/ 257175 w 276225"/>
                  <a:gd name="connsiteY3" fmla="*/ 4429125 h 4467225"/>
                  <a:gd name="connsiteX4" fmla="*/ 276225 w 276225"/>
                  <a:gd name="connsiteY4" fmla="*/ 0 h 446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4467225">
                    <a:moveTo>
                      <a:pt x="276225" y="0"/>
                    </a:moveTo>
                    <a:lnTo>
                      <a:pt x="0" y="0"/>
                    </a:lnTo>
                    <a:lnTo>
                      <a:pt x="0" y="4467225"/>
                    </a:lnTo>
                    <a:lnTo>
                      <a:pt x="257175" y="4429125"/>
                    </a:lnTo>
                    <a:lnTo>
                      <a:pt x="276225" y="0"/>
                    </a:lnTo>
                    <a:close/>
                  </a:path>
                </a:pathLst>
              </a:custGeom>
              <a:noFill/>
              <a:ln w="12700">
                <a:solidFill>
                  <a:schemeClr val="accent1">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p>
            </p:txBody>
          </p:sp>
          <p:sp>
            <p:nvSpPr>
              <p:cNvPr id="12" name="Rounded Rectangle 11"/>
              <p:cNvSpPr/>
              <p:nvPr/>
            </p:nvSpPr>
            <p:spPr bwMode="auto">
              <a:xfrm>
                <a:off x="8667547" y="1547155"/>
                <a:ext cx="192025" cy="307240"/>
              </a:xfrm>
              <a:prstGeom prst="roundRect">
                <a:avLst/>
              </a:prstGeom>
              <a:noFill/>
              <a:ln w="6350">
                <a:solidFill>
                  <a:schemeClr val="accent1">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p>
            </p:txBody>
          </p:sp>
        </p:grpSp>
      </p:grpSp>
      <p:grpSp>
        <p:nvGrpSpPr>
          <p:cNvPr id="13" name="Group 12"/>
          <p:cNvGrpSpPr/>
          <p:nvPr/>
        </p:nvGrpSpPr>
        <p:grpSpPr>
          <a:xfrm>
            <a:off x="7476992" y="1585560"/>
            <a:ext cx="2112276" cy="4531790"/>
            <a:chOff x="7476992" y="1585560"/>
            <a:chExt cx="2112276" cy="4531790"/>
          </a:xfrm>
        </p:grpSpPr>
        <p:sp>
          <p:nvSpPr>
            <p:cNvPr id="14" name="Rounded Rectangle 13"/>
            <p:cNvSpPr/>
            <p:nvPr/>
          </p:nvSpPr>
          <p:spPr bwMode="auto">
            <a:xfrm>
              <a:off x="7476992" y="1585560"/>
              <a:ext cx="2112276" cy="4531790"/>
            </a:xfrm>
            <a:prstGeom prst="roundRect">
              <a:avLst>
                <a:gd name="adj" fmla="val 6840"/>
              </a:avLst>
            </a:prstGeom>
            <a:gradFill>
              <a:gsLst>
                <a:gs pos="0">
                  <a:schemeClr val="tx1">
                    <a:alpha val="10000"/>
                  </a:schemeClr>
                </a:gs>
                <a:gs pos="100000">
                  <a:schemeClr val="bg2">
                    <a:lumMod val="50000"/>
                  </a:schemeClr>
                </a:gs>
              </a:gsLst>
              <a:lin ang="5400000" scaled="1"/>
            </a:gra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p>
          </p:txBody>
        </p:sp>
        <p:sp>
          <p:nvSpPr>
            <p:cNvPr id="15" name="TextBox 14"/>
            <p:cNvSpPr txBox="1"/>
            <p:nvPr/>
          </p:nvSpPr>
          <p:spPr>
            <a:xfrm>
              <a:off x="7592207" y="5426060"/>
              <a:ext cx="1881846" cy="614480"/>
            </a:xfrm>
            <a:prstGeom prst="roundRect">
              <a:avLst/>
            </a:prstGeom>
            <a:gradFill flip="none" rotWithShape="1">
              <a:gsLst>
                <a:gs pos="0">
                  <a:schemeClr val="bg2">
                    <a:alpha val="0"/>
                  </a:schemeClr>
                </a:gs>
                <a:gs pos="100000">
                  <a:schemeClr val="bg2">
                    <a:lumMod val="75000"/>
                  </a:schemeClr>
                </a:gs>
              </a:gsLst>
              <a:lin ang="5400000" scaled="1"/>
              <a:tileRect/>
            </a:gradFill>
            <a:ln>
              <a:noFill/>
            </a:ln>
          </p:spPr>
          <p:style>
            <a:lnRef idx="1">
              <a:schemeClr val="accent2"/>
            </a:lnRef>
            <a:fillRef idx="3">
              <a:schemeClr val="accent2"/>
            </a:fillRef>
            <a:effectRef idx="2">
              <a:schemeClr val="accent2"/>
            </a:effectRef>
            <a:fontRef idx="minor">
              <a:schemeClr val="lt1"/>
            </a:fontRef>
          </p:style>
          <p:txBody>
            <a:bodyPr vert="horz" wrap="none" lIns="98070" tIns="49027" rIns="98070" bIns="49027" anchor="b">
              <a:noAutofit/>
            </a:bodyPr>
            <a:lstStyle>
              <a:defPPr>
                <a:defRPr lang="en-US"/>
              </a:defPPr>
              <a:lvl1pPr algn="ctr">
                <a:defRPr sz="1400">
                  <a:solidFill>
                    <a:srgbClr val="FFFFFF"/>
                  </a:solidFill>
                </a:defRPr>
              </a:lvl1pPr>
            </a:lstStyle>
            <a:p>
              <a:r>
                <a:rPr lang="en-US" sz="1800" b="1" dirty="0">
                  <a:effectLst>
                    <a:outerShdw blurRad="38100" dist="38100" dir="2700000" algn="tl">
                      <a:srgbClr val="000000">
                        <a:alpha val="43137"/>
                      </a:srgbClr>
                    </a:outerShdw>
                  </a:effectLst>
                </a:rPr>
                <a:t>Server</a:t>
              </a:r>
            </a:p>
          </p:txBody>
        </p:sp>
        <p:grpSp>
          <p:nvGrpSpPr>
            <p:cNvPr id="16" name="Group 19"/>
            <p:cNvGrpSpPr/>
            <p:nvPr/>
          </p:nvGrpSpPr>
          <p:grpSpPr>
            <a:xfrm>
              <a:off x="8053067" y="4235505"/>
              <a:ext cx="951290" cy="1426602"/>
              <a:chOff x="1729150" y="208770"/>
              <a:chExt cx="3661999" cy="5491715"/>
            </a:xfrm>
          </p:grpSpPr>
          <p:sp>
            <p:nvSpPr>
              <p:cNvPr id="17" name="Freeform 16"/>
              <p:cNvSpPr/>
              <p:nvPr/>
            </p:nvSpPr>
            <p:spPr bwMode="auto">
              <a:xfrm>
                <a:off x="1729150" y="208770"/>
                <a:ext cx="3661999" cy="5491715"/>
              </a:xfrm>
              <a:custGeom>
                <a:avLst/>
                <a:gdLst>
                  <a:gd name="connsiteX0" fmla="*/ 200025 w 3657600"/>
                  <a:gd name="connsiteY0" fmla="*/ 76200 h 5324475"/>
                  <a:gd name="connsiteX1" fmla="*/ 0 w 3657600"/>
                  <a:gd name="connsiteY1" fmla="*/ 381000 h 5324475"/>
                  <a:gd name="connsiteX2" fmla="*/ 76200 w 3657600"/>
                  <a:gd name="connsiteY2" fmla="*/ 4876800 h 5324475"/>
                  <a:gd name="connsiteX3" fmla="*/ 285750 w 3657600"/>
                  <a:gd name="connsiteY3" fmla="*/ 5124450 h 5324475"/>
                  <a:gd name="connsiteX4" fmla="*/ 1828800 w 3657600"/>
                  <a:gd name="connsiteY4" fmla="*/ 5324475 h 5324475"/>
                  <a:gd name="connsiteX5" fmla="*/ 2238375 w 3657600"/>
                  <a:gd name="connsiteY5" fmla="*/ 5276850 h 5324475"/>
                  <a:gd name="connsiteX6" fmla="*/ 3562350 w 3657600"/>
                  <a:gd name="connsiteY6" fmla="*/ 4219575 h 5324475"/>
                  <a:gd name="connsiteX7" fmla="*/ 3629025 w 3657600"/>
                  <a:gd name="connsiteY7" fmla="*/ 4019550 h 5324475"/>
                  <a:gd name="connsiteX8" fmla="*/ 3657600 w 3657600"/>
                  <a:gd name="connsiteY8" fmla="*/ 600075 h 5324475"/>
                  <a:gd name="connsiteX9" fmla="*/ 2190750 w 3657600"/>
                  <a:gd name="connsiteY9" fmla="*/ 0 h 5324475"/>
                  <a:gd name="connsiteX10" fmla="*/ 200025 w 3657600"/>
                  <a:gd name="connsiteY10" fmla="*/ 76200 h 5324475"/>
                  <a:gd name="connsiteX0" fmla="*/ 200025 w 3657600"/>
                  <a:gd name="connsiteY0" fmla="*/ 76200 h 5324475"/>
                  <a:gd name="connsiteX1" fmla="*/ 0 w 3657600"/>
                  <a:gd name="connsiteY1" fmla="*/ 381000 h 5324475"/>
                  <a:gd name="connsiteX2" fmla="*/ 76200 w 3657600"/>
                  <a:gd name="connsiteY2" fmla="*/ 4876800 h 5324475"/>
                  <a:gd name="connsiteX3" fmla="*/ 285750 w 3657600"/>
                  <a:gd name="connsiteY3" fmla="*/ 5124450 h 5324475"/>
                  <a:gd name="connsiteX4" fmla="*/ 1828800 w 3657600"/>
                  <a:gd name="connsiteY4" fmla="*/ 5324475 h 5324475"/>
                  <a:gd name="connsiteX5" fmla="*/ 2238375 w 3657600"/>
                  <a:gd name="connsiteY5" fmla="*/ 5276850 h 5324475"/>
                  <a:gd name="connsiteX6" fmla="*/ 3562350 w 3657600"/>
                  <a:gd name="connsiteY6" fmla="*/ 4219575 h 5324475"/>
                  <a:gd name="connsiteX7" fmla="*/ 3629025 w 3657600"/>
                  <a:gd name="connsiteY7" fmla="*/ 4019550 h 5324475"/>
                  <a:gd name="connsiteX8" fmla="*/ 3657600 w 3657600"/>
                  <a:gd name="connsiteY8" fmla="*/ 600075 h 5324475"/>
                  <a:gd name="connsiteX9" fmla="*/ 2190750 w 3657600"/>
                  <a:gd name="connsiteY9" fmla="*/ 0 h 5324475"/>
                  <a:gd name="connsiteX10" fmla="*/ 200025 w 3657600"/>
                  <a:gd name="connsiteY10" fmla="*/ 76200 h 5324475"/>
                  <a:gd name="connsiteX0" fmla="*/ 200025 w 3657600"/>
                  <a:gd name="connsiteY0" fmla="*/ 76200 h 5324475"/>
                  <a:gd name="connsiteX1" fmla="*/ 0 w 3657600"/>
                  <a:gd name="connsiteY1" fmla="*/ 381000 h 5324475"/>
                  <a:gd name="connsiteX2" fmla="*/ 76200 w 3657600"/>
                  <a:gd name="connsiteY2" fmla="*/ 4876800 h 5324475"/>
                  <a:gd name="connsiteX3" fmla="*/ 285750 w 3657600"/>
                  <a:gd name="connsiteY3" fmla="*/ 5124450 h 5324475"/>
                  <a:gd name="connsiteX4" fmla="*/ 1828800 w 3657600"/>
                  <a:gd name="connsiteY4" fmla="*/ 5324475 h 5324475"/>
                  <a:gd name="connsiteX5" fmla="*/ 2238375 w 3657600"/>
                  <a:gd name="connsiteY5" fmla="*/ 5276850 h 5324475"/>
                  <a:gd name="connsiteX6" fmla="*/ 3562350 w 3657600"/>
                  <a:gd name="connsiteY6" fmla="*/ 4219575 h 5324475"/>
                  <a:gd name="connsiteX7" fmla="*/ 3629025 w 3657600"/>
                  <a:gd name="connsiteY7" fmla="*/ 4019550 h 5324475"/>
                  <a:gd name="connsiteX8" fmla="*/ 3657600 w 3657600"/>
                  <a:gd name="connsiteY8" fmla="*/ 600075 h 5324475"/>
                  <a:gd name="connsiteX9" fmla="*/ 2190750 w 3657600"/>
                  <a:gd name="connsiteY9" fmla="*/ 0 h 5324475"/>
                  <a:gd name="connsiteX10" fmla="*/ 200025 w 3657600"/>
                  <a:gd name="connsiteY10" fmla="*/ 76200 h 5324475"/>
                  <a:gd name="connsiteX0" fmla="*/ 204424 w 3661999"/>
                  <a:gd name="connsiteY0" fmla="*/ 76200 h 5324475"/>
                  <a:gd name="connsiteX1" fmla="*/ 4399 w 3661999"/>
                  <a:gd name="connsiteY1" fmla="*/ 381000 h 5324475"/>
                  <a:gd name="connsiteX2" fmla="*/ 80599 w 3661999"/>
                  <a:gd name="connsiteY2" fmla="*/ 4876800 h 5324475"/>
                  <a:gd name="connsiteX3" fmla="*/ 290149 w 3661999"/>
                  <a:gd name="connsiteY3" fmla="*/ 5124450 h 5324475"/>
                  <a:gd name="connsiteX4" fmla="*/ 1833199 w 3661999"/>
                  <a:gd name="connsiteY4" fmla="*/ 5324475 h 5324475"/>
                  <a:gd name="connsiteX5" fmla="*/ 2242774 w 3661999"/>
                  <a:gd name="connsiteY5" fmla="*/ 5276850 h 5324475"/>
                  <a:gd name="connsiteX6" fmla="*/ 3566749 w 3661999"/>
                  <a:gd name="connsiteY6" fmla="*/ 4219575 h 5324475"/>
                  <a:gd name="connsiteX7" fmla="*/ 3633424 w 3661999"/>
                  <a:gd name="connsiteY7" fmla="*/ 4019550 h 5324475"/>
                  <a:gd name="connsiteX8" fmla="*/ 3661999 w 3661999"/>
                  <a:gd name="connsiteY8" fmla="*/ 600075 h 5324475"/>
                  <a:gd name="connsiteX9" fmla="*/ 2195149 w 3661999"/>
                  <a:gd name="connsiteY9" fmla="*/ 0 h 5324475"/>
                  <a:gd name="connsiteX10" fmla="*/ 204424 w 3661999"/>
                  <a:gd name="connsiteY10" fmla="*/ 76200 h 5324475"/>
                  <a:gd name="connsiteX0" fmla="*/ 204424 w 3661999"/>
                  <a:gd name="connsiteY0" fmla="*/ 76200 h 5324475"/>
                  <a:gd name="connsiteX1" fmla="*/ 4399 w 3661999"/>
                  <a:gd name="connsiteY1" fmla="*/ 381000 h 5324475"/>
                  <a:gd name="connsiteX2" fmla="*/ 80599 w 3661999"/>
                  <a:gd name="connsiteY2" fmla="*/ 4876800 h 5324475"/>
                  <a:gd name="connsiteX3" fmla="*/ 290149 w 3661999"/>
                  <a:gd name="connsiteY3" fmla="*/ 5124450 h 5324475"/>
                  <a:gd name="connsiteX4" fmla="*/ 1833199 w 3661999"/>
                  <a:gd name="connsiteY4" fmla="*/ 5324475 h 5324475"/>
                  <a:gd name="connsiteX5" fmla="*/ 2242774 w 3661999"/>
                  <a:gd name="connsiteY5" fmla="*/ 5276850 h 5324475"/>
                  <a:gd name="connsiteX6" fmla="*/ 3566749 w 3661999"/>
                  <a:gd name="connsiteY6" fmla="*/ 4219575 h 5324475"/>
                  <a:gd name="connsiteX7" fmla="*/ 3633424 w 3661999"/>
                  <a:gd name="connsiteY7" fmla="*/ 4019550 h 5324475"/>
                  <a:gd name="connsiteX8" fmla="*/ 3661999 w 3661999"/>
                  <a:gd name="connsiteY8" fmla="*/ 600075 h 5324475"/>
                  <a:gd name="connsiteX9" fmla="*/ 2195149 w 3661999"/>
                  <a:gd name="connsiteY9" fmla="*/ 0 h 5324475"/>
                  <a:gd name="connsiteX10" fmla="*/ 204424 w 3661999"/>
                  <a:gd name="connsiteY10" fmla="*/ 76200 h 5324475"/>
                  <a:gd name="connsiteX0" fmla="*/ 204424 w 3661999"/>
                  <a:gd name="connsiteY0" fmla="*/ 76200 h 5324475"/>
                  <a:gd name="connsiteX1" fmla="*/ 4399 w 3661999"/>
                  <a:gd name="connsiteY1" fmla="*/ 381000 h 5324475"/>
                  <a:gd name="connsiteX2" fmla="*/ 80599 w 3661999"/>
                  <a:gd name="connsiteY2" fmla="*/ 4876800 h 5324475"/>
                  <a:gd name="connsiteX3" fmla="*/ 290149 w 3661999"/>
                  <a:gd name="connsiteY3" fmla="*/ 5124450 h 5324475"/>
                  <a:gd name="connsiteX4" fmla="*/ 1833199 w 3661999"/>
                  <a:gd name="connsiteY4" fmla="*/ 5324475 h 5324475"/>
                  <a:gd name="connsiteX5" fmla="*/ 2242774 w 3661999"/>
                  <a:gd name="connsiteY5" fmla="*/ 5276850 h 5324475"/>
                  <a:gd name="connsiteX6" fmla="*/ 3566749 w 3661999"/>
                  <a:gd name="connsiteY6" fmla="*/ 4219575 h 5324475"/>
                  <a:gd name="connsiteX7" fmla="*/ 3633424 w 3661999"/>
                  <a:gd name="connsiteY7" fmla="*/ 4019550 h 5324475"/>
                  <a:gd name="connsiteX8" fmla="*/ 3661999 w 3661999"/>
                  <a:gd name="connsiteY8" fmla="*/ 600075 h 5324475"/>
                  <a:gd name="connsiteX9" fmla="*/ 2195149 w 3661999"/>
                  <a:gd name="connsiteY9" fmla="*/ 0 h 5324475"/>
                  <a:gd name="connsiteX10" fmla="*/ 204424 w 3661999"/>
                  <a:gd name="connsiteY10" fmla="*/ 76200 h 5324475"/>
                  <a:gd name="connsiteX0" fmla="*/ 204424 w 3661999"/>
                  <a:gd name="connsiteY0" fmla="*/ 76200 h 5367110"/>
                  <a:gd name="connsiteX1" fmla="*/ 4399 w 3661999"/>
                  <a:gd name="connsiteY1" fmla="*/ 381000 h 5367110"/>
                  <a:gd name="connsiteX2" fmla="*/ 80599 w 3661999"/>
                  <a:gd name="connsiteY2" fmla="*/ 4876800 h 5367110"/>
                  <a:gd name="connsiteX3" fmla="*/ 290149 w 3661999"/>
                  <a:gd name="connsiteY3" fmla="*/ 5124450 h 5367110"/>
                  <a:gd name="connsiteX4" fmla="*/ 1833199 w 3661999"/>
                  <a:gd name="connsiteY4" fmla="*/ 5324475 h 5367110"/>
                  <a:gd name="connsiteX5" fmla="*/ 2242774 w 3661999"/>
                  <a:gd name="connsiteY5" fmla="*/ 5276850 h 5367110"/>
                  <a:gd name="connsiteX6" fmla="*/ 3566749 w 3661999"/>
                  <a:gd name="connsiteY6" fmla="*/ 4219575 h 5367110"/>
                  <a:gd name="connsiteX7" fmla="*/ 3633424 w 3661999"/>
                  <a:gd name="connsiteY7" fmla="*/ 4019550 h 5367110"/>
                  <a:gd name="connsiteX8" fmla="*/ 3661999 w 3661999"/>
                  <a:gd name="connsiteY8" fmla="*/ 600075 h 5367110"/>
                  <a:gd name="connsiteX9" fmla="*/ 2195149 w 3661999"/>
                  <a:gd name="connsiteY9" fmla="*/ 0 h 5367110"/>
                  <a:gd name="connsiteX10" fmla="*/ 204424 w 3661999"/>
                  <a:gd name="connsiteY10" fmla="*/ 76200 h 5367110"/>
                  <a:gd name="connsiteX0" fmla="*/ 204424 w 3661999"/>
                  <a:gd name="connsiteY0" fmla="*/ 76200 h 5367110"/>
                  <a:gd name="connsiteX1" fmla="*/ 4399 w 3661999"/>
                  <a:gd name="connsiteY1" fmla="*/ 381000 h 5367110"/>
                  <a:gd name="connsiteX2" fmla="*/ 80599 w 3661999"/>
                  <a:gd name="connsiteY2" fmla="*/ 4876800 h 5367110"/>
                  <a:gd name="connsiteX3" fmla="*/ 290149 w 3661999"/>
                  <a:gd name="connsiteY3" fmla="*/ 5124450 h 5367110"/>
                  <a:gd name="connsiteX4" fmla="*/ 1833199 w 3661999"/>
                  <a:gd name="connsiteY4" fmla="*/ 5324475 h 5367110"/>
                  <a:gd name="connsiteX5" fmla="*/ 2242774 w 3661999"/>
                  <a:gd name="connsiteY5" fmla="*/ 5276850 h 5367110"/>
                  <a:gd name="connsiteX6" fmla="*/ 3566749 w 3661999"/>
                  <a:gd name="connsiteY6" fmla="*/ 4219575 h 5367110"/>
                  <a:gd name="connsiteX7" fmla="*/ 3633424 w 3661999"/>
                  <a:gd name="connsiteY7" fmla="*/ 4019550 h 5367110"/>
                  <a:gd name="connsiteX8" fmla="*/ 3661999 w 3661999"/>
                  <a:gd name="connsiteY8" fmla="*/ 600075 h 5367110"/>
                  <a:gd name="connsiteX9" fmla="*/ 2195149 w 3661999"/>
                  <a:gd name="connsiteY9" fmla="*/ 0 h 5367110"/>
                  <a:gd name="connsiteX10" fmla="*/ 204424 w 3661999"/>
                  <a:gd name="connsiteY10" fmla="*/ 76200 h 5367110"/>
                  <a:gd name="connsiteX0" fmla="*/ 204424 w 3661999"/>
                  <a:gd name="connsiteY0" fmla="*/ 76200 h 5367110"/>
                  <a:gd name="connsiteX1" fmla="*/ 4399 w 3661999"/>
                  <a:gd name="connsiteY1" fmla="*/ 381000 h 5367110"/>
                  <a:gd name="connsiteX2" fmla="*/ 80599 w 3661999"/>
                  <a:gd name="connsiteY2" fmla="*/ 4876800 h 5367110"/>
                  <a:gd name="connsiteX3" fmla="*/ 290149 w 3661999"/>
                  <a:gd name="connsiteY3" fmla="*/ 5124450 h 5367110"/>
                  <a:gd name="connsiteX4" fmla="*/ 1833199 w 3661999"/>
                  <a:gd name="connsiteY4" fmla="*/ 5324475 h 5367110"/>
                  <a:gd name="connsiteX5" fmla="*/ 2242774 w 3661999"/>
                  <a:gd name="connsiteY5" fmla="*/ 5276850 h 5367110"/>
                  <a:gd name="connsiteX6" fmla="*/ 3566749 w 3661999"/>
                  <a:gd name="connsiteY6" fmla="*/ 4219575 h 5367110"/>
                  <a:gd name="connsiteX7" fmla="*/ 3633424 w 3661999"/>
                  <a:gd name="connsiteY7" fmla="*/ 4019550 h 5367110"/>
                  <a:gd name="connsiteX8" fmla="*/ 3661999 w 3661999"/>
                  <a:gd name="connsiteY8" fmla="*/ 600075 h 5367110"/>
                  <a:gd name="connsiteX9" fmla="*/ 2195149 w 3661999"/>
                  <a:gd name="connsiteY9" fmla="*/ 0 h 5367110"/>
                  <a:gd name="connsiteX10" fmla="*/ 204424 w 3661999"/>
                  <a:gd name="connsiteY10" fmla="*/ 76200 h 5367110"/>
                  <a:gd name="connsiteX0" fmla="*/ 204424 w 3661999"/>
                  <a:gd name="connsiteY0" fmla="*/ 76200 h 5367110"/>
                  <a:gd name="connsiteX1" fmla="*/ 4399 w 3661999"/>
                  <a:gd name="connsiteY1" fmla="*/ 381000 h 5367110"/>
                  <a:gd name="connsiteX2" fmla="*/ 80599 w 3661999"/>
                  <a:gd name="connsiteY2" fmla="*/ 4876800 h 5367110"/>
                  <a:gd name="connsiteX3" fmla="*/ 290149 w 3661999"/>
                  <a:gd name="connsiteY3" fmla="*/ 5124450 h 5367110"/>
                  <a:gd name="connsiteX4" fmla="*/ 1833199 w 3661999"/>
                  <a:gd name="connsiteY4" fmla="*/ 5324475 h 5367110"/>
                  <a:gd name="connsiteX5" fmla="*/ 2242774 w 3661999"/>
                  <a:gd name="connsiteY5" fmla="*/ 5276850 h 5367110"/>
                  <a:gd name="connsiteX6" fmla="*/ 3566749 w 3661999"/>
                  <a:gd name="connsiteY6" fmla="*/ 4219575 h 5367110"/>
                  <a:gd name="connsiteX7" fmla="*/ 3633424 w 3661999"/>
                  <a:gd name="connsiteY7" fmla="*/ 4019550 h 5367110"/>
                  <a:gd name="connsiteX8" fmla="*/ 3661999 w 3661999"/>
                  <a:gd name="connsiteY8" fmla="*/ 600075 h 5367110"/>
                  <a:gd name="connsiteX9" fmla="*/ 2195149 w 3661999"/>
                  <a:gd name="connsiteY9" fmla="*/ 0 h 5367110"/>
                  <a:gd name="connsiteX10" fmla="*/ 204424 w 3661999"/>
                  <a:gd name="connsiteY10" fmla="*/ 76200 h 5367110"/>
                  <a:gd name="connsiteX0" fmla="*/ 204424 w 3661999"/>
                  <a:gd name="connsiteY0" fmla="*/ 76200 h 5367110"/>
                  <a:gd name="connsiteX1" fmla="*/ 4399 w 3661999"/>
                  <a:gd name="connsiteY1" fmla="*/ 381000 h 5367110"/>
                  <a:gd name="connsiteX2" fmla="*/ 80599 w 3661999"/>
                  <a:gd name="connsiteY2" fmla="*/ 4876800 h 5367110"/>
                  <a:gd name="connsiteX3" fmla="*/ 290149 w 3661999"/>
                  <a:gd name="connsiteY3" fmla="*/ 5124450 h 5367110"/>
                  <a:gd name="connsiteX4" fmla="*/ 1833199 w 3661999"/>
                  <a:gd name="connsiteY4" fmla="*/ 5324475 h 5367110"/>
                  <a:gd name="connsiteX5" fmla="*/ 2242774 w 3661999"/>
                  <a:gd name="connsiteY5" fmla="*/ 5276850 h 5367110"/>
                  <a:gd name="connsiteX6" fmla="*/ 3566749 w 3661999"/>
                  <a:gd name="connsiteY6" fmla="*/ 4219575 h 5367110"/>
                  <a:gd name="connsiteX7" fmla="*/ 3633424 w 3661999"/>
                  <a:gd name="connsiteY7" fmla="*/ 4019550 h 5367110"/>
                  <a:gd name="connsiteX8" fmla="*/ 3661999 w 3661999"/>
                  <a:gd name="connsiteY8" fmla="*/ 600075 h 5367110"/>
                  <a:gd name="connsiteX9" fmla="*/ 2195149 w 3661999"/>
                  <a:gd name="connsiteY9" fmla="*/ 0 h 5367110"/>
                  <a:gd name="connsiteX10" fmla="*/ 204424 w 3661999"/>
                  <a:gd name="connsiteY10" fmla="*/ 76200 h 5367110"/>
                  <a:gd name="connsiteX0" fmla="*/ 204424 w 3661999"/>
                  <a:gd name="connsiteY0" fmla="*/ 76200 h 5367110"/>
                  <a:gd name="connsiteX1" fmla="*/ 4399 w 3661999"/>
                  <a:gd name="connsiteY1" fmla="*/ 381000 h 5367110"/>
                  <a:gd name="connsiteX2" fmla="*/ 80599 w 3661999"/>
                  <a:gd name="connsiteY2" fmla="*/ 4876800 h 5367110"/>
                  <a:gd name="connsiteX3" fmla="*/ 290149 w 3661999"/>
                  <a:gd name="connsiteY3" fmla="*/ 5124450 h 5367110"/>
                  <a:gd name="connsiteX4" fmla="*/ 1833199 w 3661999"/>
                  <a:gd name="connsiteY4" fmla="*/ 5324475 h 5367110"/>
                  <a:gd name="connsiteX5" fmla="*/ 2242774 w 3661999"/>
                  <a:gd name="connsiteY5" fmla="*/ 5276850 h 5367110"/>
                  <a:gd name="connsiteX6" fmla="*/ 3566749 w 3661999"/>
                  <a:gd name="connsiteY6" fmla="*/ 4219575 h 5367110"/>
                  <a:gd name="connsiteX7" fmla="*/ 3633424 w 3661999"/>
                  <a:gd name="connsiteY7" fmla="*/ 4019550 h 5367110"/>
                  <a:gd name="connsiteX8" fmla="*/ 3661999 w 3661999"/>
                  <a:gd name="connsiteY8" fmla="*/ 600075 h 5367110"/>
                  <a:gd name="connsiteX9" fmla="*/ 2195149 w 3661999"/>
                  <a:gd name="connsiteY9" fmla="*/ 0 h 5367110"/>
                  <a:gd name="connsiteX10" fmla="*/ 204424 w 3661999"/>
                  <a:gd name="connsiteY10" fmla="*/ 76200 h 5367110"/>
                  <a:gd name="connsiteX0" fmla="*/ 204424 w 3661999"/>
                  <a:gd name="connsiteY0" fmla="*/ 197850 h 5488760"/>
                  <a:gd name="connsiteX1" fmla="*/ 4399 w 3661999"/>
                  <a:gd name="connsiteY1" fmla="*/ 502650 h 5488760"/>
                  <a:gd name="connsiteX2" fmla="*/ 80599 w 3661999"/>
                  <a:gd name="connsiteY2" fmla="*/ 4998450 h 5488760"/>
                  <a:gd name="connsiteX3" fmla="*/ 290149 w 3661999"/>
                  <a:gd name="connsiteY3" fmla="*/ 5246100 h 5488760"/>
                  <a:gd name="connsiteX4" fmla="*/ 1833199 w 3661999"/>
                  <a:gd name="connsiteY4" fmla="*/ 5446125 h 5488760"/>
                  <a:gd name="connsiteX5" fmla="*/ 2242774 w 3661999"/>
                  <a:gd name="connsiteY5" fmla="*/ 5398500 h 5488760"/>
                  <a:gd name="connsiteX6" fmla="*/ 3566749 w 3661999"/>
                  <a:gd name="connsiteY6" fmla="*/ 4341225 h 5488760"/>
                  <a:gd name="connsiteX7" fmla="*/ 3633424 w 3661999"/>
                  <a:gd name="connsiteY7" fmla="*/ 4141200 h 5488760"/>
                  <a:gd name="connsiteX8" fmla="*/ 3661999 w 3661999"/>
                  <a:gd name="connsiteY8" fmla="*/ 721725 h 5488760"/>
                  <a:gd name="connsiteX9" fmla="*/ 2195149 w 3661999"/>
                  <a:gd name="connsiteY9" fmla="*/ 121650 h 5488760"/>
                  <a:gd name="connsiteX10" fmla="*/ 204424 w 3661999"/>
                  <a:gd name="connsiteY10" fmla="*/ 197850 h 5488760"/>
                  <a:gd name="connsiteX0" fmla="*/ 204424 w 3661999"/>
                  <a:gd name="connsiteY0" fmla="*/ 200805 h 5491715"/>
                  <a:gd name="connsiteX1" fmla="*/ 4399 w 3661999"/>
                  <a:gd name="connsiteY1" fmla="*/ 505605 h 5491715"/>
                  <a:gd name="connsiteX2" fmla="*/ 80599 w 3661999"/>
                  <a:gd name="connsiteY2" fmla="*/ 5001405 h 5491715"/>
                  <a:gd name="connsiteX3" fmla="*/ 290149 w 3661999"/>
                  <a:gd name="connsiteY3" fmla="*/ 5249055 h 5491715"/>
                  <a:gd name="connsiteX4" fmla="*/ 1833199 w 3661999"/>
                  <a:gd name="connsiteY4" fmla="*/ 5449080 h 5491715"/>
                  <a:gd name="connsiteX5" fmla="*/ 2242774 w 3661999"/>
                  <a:gd name="connsiteY5" fmla="*/ 5401455 h 5491715"/>
                  <a:gd name="connsiteX6" fmla="*/ 3566749 w 3661999"/>
                  <a:gd name="connsiteY6" fmla="*/ 4344180 h 5491715"/>
                  <a:gd name="connsiteX7" fmla="*/ 3633424 w 3661999"/>
                  <a:gd name="connsiteY7" fmla="*/ 4144155 h 5491715"/>
                  <a:gd name="connsiteX8" fmla="*/ 3661999 w 3661999"/>
                  <a:gd name="connsiteY8" fmla="*/ 724680 h 5491715"/>
                  <a:gd name="connsiteX9" fmla="*/ 2195149 w 3661999"/>
                  <a:gd name="connsiteY9" fmla="*/ 124605 h 5491715"/>
                  <a:gd name="connsiteX10" fmla="*/ 204424 w 3661999"/>
                  <a:gd name="connsiteY10" fmla="*/ 200805 h 5491715"/>
                  <a:gd name="connsiteX0" fmla="*/ 204424 w 3661999"/>
                  <a:gd name="connsiteY0" fmla="*/ 200805 h 5491715"/>
                  <a:gd name="connsiteX1" fmla="*/ 4399 w 3661999"/>
                  <a:gd name="connsiteY1" fmla="*/ 505605 h 5491715"/>
                  <a:gd name="connsiteX2" fmla="*/ 80599 w 3661999"/>
                  <a:gd name="connsiteY2" fmla="*/ 5001405 h 5491715"/>
                  <a:gd name="connsiteX3" fmla="*/ 290149 w 3661999"/>
                  <a:gd name="connsiteY3" fmla="*/ 5249055 h 5491715"/>
                  <a:gd name="connsiteX4" fmla="*/ 1833199 w 3661999"/>
                  <a:gd name="connsiteY4" fmla="*/ 5449080 h 5491715"/>
                  <a:gd name="connsiteX5" fmla="*/ 2242774 w 3661999"/>
                  <a:gd name="connsiteY5" fmla="*/ 5401455 h 5491715"/>
                  <a:gd name="connsiteX6" fmla="*/ 3566749 w 3661999"/>
                  <a:gd name="connsiteY6" fmla="*/ 4344180 h 5491715"/>
                  <a:gd name="connsiteX7" fmla="*/ 3633424 w 3661999"/>
                  <a:gd name="connsiteY7" fmla="*/ 4144155 h 5491715"/>
                  <a:gd name="connsiteX8" fmla="*/ 3661999 w 3661999"/>
                  <a:gd name="connsiteY8" fmla="*/ 724680 h 5491715"/>
                  <a:gd name="connsiteX9" fmla="*/ 2195149 w 3661999"/>
                  <a:gd name="connsiteY9" fmla="*/ 124605 h 5491715"/>
                  <a:gd name="connsiteX10" fmla="*/ 204424 w 3661999"/>
                  <a:gd name="connsiteY10" fmla="*/ 200805 h 549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1999" h="5491715">
                    <a:moveTo>
                      <a:pt x="204424" y="200805"/>
                    </a:moveTo>
                    <a:cubicBezTo>
                      <a:pt x="58587" y="220810"/>
                      <a:pt x="0" y="334845"/>
                      <a:pt x="4399" y="505605"/>
                    </a:cubicBezTo>
                    <a:lnTo>
                      <a:pt x="80599" y="5001405"/>
                    </a:lnTo>
                    <a:cubicBezTo>
                      <a:pt x="80812" y="5174090"/>
                      <a:pt x="169407" y="5227455"/>
                      <a:pt x="290149" y="5249055"/>
                    </a:cubicBezTo>
                    <a:lnTo>
                      <a:pt x="1833199" y="5449080"/>
                    </a:lnTo>
                    <a:cubicBezTo>
                      <a:pt x="2028627" y="5491715"/>
                      <a:pt x="2125832" y="5466620"/>
                      <a:pt x="2242774" y="5401455"/>
                    </a:cubicBezTo>
                    <a:lnTo>
                      <a:pt x="3566749" y="4344180"/>
                    </a:lnTo>
                    <a:cubicBezTo>
                      <a:pt x="3615712" y="4297845"/>
                      <a:pt x="3633653" y="4244190"/>
                      <a:pt x="3633424" y="4144155"/>
                    </a:cubicBezTo>
                    <a:lnTo>
                      <a:pt x="3661999" y="724680"/>
                    </a:lnTo>
                    <a:lnTo>
                      <a:pt x="2195149" y="124605"/>
                    </a:lnTo>
                    <a:cubicBezTo>
                      <a:pt x="1975365" y="0"/>
                      <a:pt x="430617" y="142350"/>
                      <a:pt x="204424" y="200805"/>
                    </a:cubicBezTo>
                    <a:close/>
                  </a:path>
                </a:pathLst>
              </a:custGeom>
              <a:noFill/>
              <a:ln w="19050">
                <a:solidFill>
                  <a:schemeClr val="accent1">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p>
            </p:txBody>
          </p:sp>
          <p:sp>
            <p:nvSpPr>
              <p:cNvPr id="18" name="Freeform 17"/>
              <p:cNvSpPr/>
              <p:nvPr/>
            </p:nvSpPr>
            <p:spPr bwMode="auto">
              <a:xfrm>
                <a:off x="1847850" y="514350"/>
                <a:ext cx="1724025" cy="4600575"/>
              </a:xfrm>
              <a:custGeom>
                <a:avLst/>
                <a:gdLst>
                  <a:gd name="connsiteX0" fmla="*/ 0 w 1724025"/>
                  <a:gd name="connsiteY0" fmla="*/ 104775 h 4600575"/>
                  <a:gd name="connsiteX1" fmla="*/ 1714500 w 1724025"/>
                  <a:gd name="connsiteY1" fmla="*/ 0 h 4600575"/>
                  <a:gd name="connsiteX2" fmla="*/ 1724025 w 1724025"/>
                  <a:gd name="connsiteY2" fmla="*/ 4600575 h 4600575"/>
                  <a:gd name="connsiteX3" fmla="*/ 85725 w 1724025"/>
                  <a:gd name="connsiteY3" fmla="*/ 4410075 h 4600575"/>
                  <a:gd name="connsiteX4" fmla="*/ 0 w 1724025"/>
                  <a:gd name="connsiteY4" fmla="*/ 104775 h 460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025" h="4600575">
                    <a:moveTo>
                      <a:pt x="0" y="104775"/>
                    </a:moveTo>
                    <a:lnTo>
                      <a:pt x="1714500" y="0"/>
                    </a:lnTo>
                    <a:lnTo>
                      <a:pt x="1724025" y="4600575"/>
                    </a:lnTo>
                    <a:lnTo>
                      <a:pt x="85725" y="4410075"/>
                    </a:lnTo>
                    <a:lnTo>
                      <a:pt x="0" y="104775"/>
                    </a:lnTo>
                    <a:close/>
                  </a:path>
                </a:pathLst>
              </a:custGeom>
              <a:noFill/>
              <a:ln w="12700">
                <a:solidFill>
                  <a:schemeClr val="accent1">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p>
            </p:txBody>
          </p:sp>
          <p:sp>
            <p:nvSpPr>
              <p:cNvPr id="19" name="Oval 18"/>
              <p:cNvSpPr/>
              <p:nvPr/>
            </p:nvSpPr>
            <p:spPr bwMode="auto">
              <a:xfrm>
                <a:off x="2484342" y="3774645"/>
                <a:ext cx="422455" cy="460860"/>
              </a:xfrm>
              <a:prstGeom prst="ellipse">
                <a:avLst/>
              </a:prstGeom>
              <a:noFill/>
              <a:ln w="15875">
                <a:solidFill>
                  <a:schemeClr val="accent1">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p>
            </p:txBody>
          </p:sp>
          <p:sp>
            <p:nvSpPr>
              <p:cNvPr id="20" name="Oval 19"/>
              <p:cNvSpPr/>
              <p:nvPr/>
            </p:nvSpPr>
            <p:spPr bwMode="auto">
              <a:xfrm>
                <a:off x="2589956" y="3889860"/>
                <a:ext cx="211228" cy="230430"/>
              </a:xfrm>
              <a:prstGeom prst="ellipse">
                <a:avLst/>
              </a:prstGeom>
              <a:noFill/>
              <a:ln w="12700">
                <a:solidFill>
                  <a:schemeClr val="accent1">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p>
            </p:txBody>
          </p:sp>
        </p:grpSp>
      </p:grpSp>
      <p:sp>
        <p:nvSpPr>
          <p:cNvPr id="21" name="Rectangle 20"/>
          <p:cNvSpPr/>
          <p:nvPr/>
        </p:nvSpPr>
        <p:spPr bwMode="auto">
          <a:xfrm>
            <a:off x="487282" y="1355131"/>
            <a:ext cx="6836090" cy="1805034"/>
          </a:xfrm>
          <a:prstGeom prst="rect">
            <a:avLst/>
          </a:prstGeom>
          <a:no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t" anchorCtr="0" compatLnSpc="1">
            <a:prstTxWarp prst="textNoShape">
              <a:avLst/>
            </a:prstTxWarp>
          </a:bodyPr>
          <a:lstStyle/>
          <a:p>
            <a:pPr defTabSz="914099" fontAlgn="base">
              <a:lnSpc>
                <a:spcPct val="85000"/>
              </a:lnSpc>
              <a:spcBef>
                <a:spcPts val="1200"/>
              </a:spcBef>
              <a:spcAft>
                <a:spcPct val="0"/>
              </a:spcAft>
            </a:pPr>
            <a:r>
              <a:rPr lang="en-US" sz="2000" dirty="0" smtClean="0"/>
              <a:t>Technical dependency on Configuration Manager 2007 R2 SP2</a:t>
            </a:r>
          </a:p>
          <a:p>
            <a:pPr defTabSz="914099" fontAlgn="base">
              <a:lnSpc>
                <a:spcPct val="85000"/>
              </a:lnSpc>
              <a:spcBef>
                <a:spcPts val="1200"/>
              </a:spcBef>
              <a:spcAft>
                <a:spcPct val="0"/>
              </a:spcAft>
            </a:pPr>
            <a:r>
              <a:rPr lang="en-US" sz="2000" dirty="0" smtClean="0"/>
              <a:t>Extend ConfigMgr 2007 capabilities to embedded devices</a:t>
            </a:r>
          </a:p>
          <a:p>
            <a:pPr defTabSz="914099" fontAlgn="base">
              <a:lnSpc>
                <a:spcPct val="85000"/>
              </a:lnSpc>
              <a:spcBef>
                <a:spcPts val="1200"/>
              </a:spcBef>
              <a:spcAft>
                <a:spcPct val="0"/>
              </a:spcAft>
            </a:pPr>
            <a:r>
              <a:rPr lang="en-US" sz="2000" dirty="0" smtClean="0"/>
              <a:t>OEM can pre-install ConfigMgr and DeviceMgr software</a:t>
            </a:r>
          </a:p>
          <a:p>
            <a:pPr defTabSz="914099" fontAlgn="base">
              <a:lnSpc>
                <a:spcPct val="85000"/>
              </a:lnSpc>
              <a:spcBef>
                <a:spcPts val="1200"/>
              </a:spcBef>
              <a:spcAft>
                <a:spcPct val="0"/>
              </a:spcAft>
            </a:pPr>
            <a:r>
              <a:rPr lang="en-US" sz="2000" dirty="0" smtClean="0"/>
              <a:t>General Availability is 4/1/2011</a:t>
            </a:r>
          </a:p>
        </p:txBody>
      </p:sp>
      <p:sp>
        <p:nvSpPr>
          <p:cNvPr id="22" name="TextBox 21"/>
          <p:cNvSpPr txBox="1"/>
          <p:nvPr/>
        </p:nvSpPr>
        <p:spPr>
          <a:xfrm>
            <a:off x="7592205" y="1777586"/>
            <a:ext cx="1881848" cy="460860"/>
          </a:xfrm>
          <a:prstGeom prst="rect">
            <a:avLst/>
          </a:prstGeom>
          <a:gradFill flip="none" rotWithShape="1">
            <a:gsLst>
              <a:gs pos="0">
                <a:schemeClr val="accent3">
                  <a:lumMod val="60000"/>
                  <a:lumOff val="40000"/>
                </a:schemeClr>
              </a:gs>
              <a:gs pos="100000">
                <a:schemeClr val="accent3"/>
              </a:gs>
            </a:gsLst>
            <a:lin ang="5400000" scaled="1"/>
            <a:tileRect/>
          </a:gradFill>
          <a:ln>
            <a:solidFill>
              <a:schemeClr val="accent3">
                <a:lumMod val="40000"/>
                <a:lumOff val="60000"/>
              </a:schemeClr>
            </a:solidFill>
          </a:ln>
        </p:spPr>
        <p:style>
          <a:lnRef idx="1">
            <a:schemeClr val="accent4"/>
          </a:lnRef>
          <a:fillRef idx="3">
            <a:schemeClr val="accent4"/>
          </a:fillRef>
          <a:effectRef idx="2">
            <a:schemeClr val="accent4"/>
          </a:effectRef>
          <a:fontRef idx="minor">
            <a:schemeClr val="lt1"/>
          </a:fontRef>
        </p:style>
        <p:txBody>
          <a:bodyPr vert="horz" wrap="none" anchor="ctr">
            <a:noAutofit/>
          </a:bodyPr>
          <a:lstStyle>
            <a:defPPr>
              <a:defRPr lang="en-US"/>
            </a:defPPr>
            <a:lvl1pPr algn="ctr">
              <a:defRPr sz="1400" spc="100">
                <a:solidFill>
                  <a:srgbClr val="FFFFFF"/>
                </a:solidFill>
              </a:defRPr>
            </a:lvl1pPr>
          </a:lstStyle>
          <a:p>
            <a:r>
              <a:rPr lang="en-US" sz="1600" b="1" spc="0" dirty="0" smtClean="0">
                <a:solidFill>
                  <a:schemeClr val="bg1"/>
                </a:solidFill>
              </a:rPr>
              <a:t>DeviceMgr 2011</a:t>
            </a:r>
            <a:endParaRPr lang="en-US" sz="1600" b="1" spc="0" dirty="0">
              <a:solidFill>
                <a:schemeClr val="bg1"/>
              </a:solidFill>
            </a:endParaRPr>
          </a:p>
        </p:txBody>
      </p:sp>
      <p:sp>
        <p:nvSpPr>
          <p:cNvPr id="23" name="TextBox 22"/>
          <p:cNvSpPr txBox="1"/>
          <p:nvPr/>
        </p:nvSpPr>
        <p:spPr>
          <a:xfrm>
            <a:off x="7592205" y="2353661"/>
            <a:ext cx="1881848" cy="460860"/>
          </a:xfrm>
          <a:prstGeom prst="rect">
            <a:avLst/>
          </a:prstGeom>
          <a:gradFill flip="none" rotWithShape="1">
            <a:gsLst>
              <a:gs pos="0">
                <a:schemeClr val="accent3">
                  <a:lumMod val="60000"/>
                  <a:lumOff val="40000"/>
                </a:schemeClr>
              </a:gs>
              <a:gs pos="100000">
                <a:schemeClr val="accent3"/>
              </a:gs>
            </a:gsLst>
            <a:lin ang="5400000" scaled="1"/>
            <a:tileRect/>
          </a:gradFill>
          <a:ln>
            <a:solidFill>
              <a:schemeClr val="accent3">
                <a:lumMod val="40000"/>
                <a:lumOff val="60000"/>
              </a:schemeClr>
            </a:solidFill>
          </a:ln>
        </p:spPr>
        <p:style>
          <a:lnRef idx="1">
            <a:schemeClr val="accent4"/>
          </a:lnRef>
          <a:fillRef idx="3">
            <a:schemeClr val="accent4"/>
          </a:fillRef>
          <a:effectRef idx="2">
            <a:schemeClr val="accent4"/>
          </a:effectRef>
          <a:fontRef idx="minor">
            <a:schemeClr val="lt1"/>
          </a:fontRef>
        </p:style>
        <p:txBody>
          <a:bodyPr vert="horz" wrap="none" anchor="ctr">
            <a:noAutofit/>
          </a:bodyPr>
          <a:lstStyle>
            <a:defPPr>
              <a:defRPr lang="en-US"/>
            </a:defPPr>
            <a:lvl1pPr algn="ctr">
              <a:defRPr sz="1400" spc="100">
                <a:solidFill>
                  <a:srgbClr val="FFFFFF"/>
                </a:solidFill>
              </a:defRPr>
            </a:lvl1pPr>
          </a:lstStyle>
          <a:p>
            <a:r>
              <a:rPr lang="en-US" sz="1600" b="1" spc="0" dirty="0" smtClean="0">
                <a:solidFill>
                  <a:schemeClr val="bg1"/>
                </a:solidFill>
              </a:rPr>
              <a:t>ConfigMgr 2007</a:t>
            </a:r>
            <a:endParaRPr lang="en-US" sz="1600" b="1" spc="0" dirty="0">
              <a:solidFill>
                <a:schemeClr val="bg1"/>
              </a:solidFill>
            </a:endParaRPr>
          </a:p>
        </p:txBody>
      </p:sp>
      <p:sp>
        <p:nvSpPr>
          <p:cNvPr id="24" name="TextBox 23"/>
          <p:cNvSpPr txBox="1"/>
          <p:nvPr/>
        </p:nvSpPr>
        <p:spPr>
          <a:xfrm>
            <a:off x="7592205" y="2929736"/>
            <a:ext cx="1881848" cy="460860"/>
          </a:xfrm>
          <a:prstGeom prst="rect">
            <a:avLst/>
          </a:prstGeom>
          <a:gradFill flip="none" rotWithShape="1">
            <a:gsLst>
              <a:gs pos="0">
                <a:schemeClr val="accent3">
                  <a:lumMod val="60000"/>
                  <a:lumOff val="40000"/>
                </a:schemeClr>
              </a:gs>
              <a:gs pos="100000">
                <a:schemeClr val="accent3"/>
              </a:gs>
            </a:gsLst>
            <a:lin ang="5400000" scaled="1"/>
            <a:tileRect/>
          </a:gradFill>
          <a:ln>
            <a:solidFill>
              <a:schemeClr val="accent3">
                <a:lumMod val="40000"/>
                <a:lumOff val="60000"/>
              </a:schemeClr>
            </a:solidFill>
          </a:ln>
        </p:spPr>
        <p:style>
          <a:lnRef idx="1">
            <a:schemeClr val="accent4"/>
          </a:lnRef>
          <a:fillRef idx="3">
            <a:schemeClr val="accent4"/>
          </a:fillRef>
          <a:effectRef idx="2">
            <a:schemeClr val="accent4"/>
          </a:effectRef>
          <a:fontRef idx="minor">
            <a:schemeClr val="lt1"/>
          </a:fontRef>
        </p:style>
        <p:txBody>
          <a:bodyPr vert="horz" wrap="none" anchor="ctr">
            <a:noAutofit/>
          </a:bodyPr>
          <a:lstStyle>
            <a:defPPr>
              <a:defRPr lang="en-US"/>
            </a:defPPr>
            <a:lvl1pPr algn="ctr">
              <a:defRPr sz="1400" spc="100">
                <a:solidFill>
                  <a:srgbClr val="FFFFFF"/>
                </a:solidFill>
              </a:defRPr>
            </a:lvl1pPr>
          </a:lstStyle>
          <a:p>
            <a:r>
              <a:rPr lang="en-US" sz="1600" b="1" spc="0" dirty="0" smtClean="0">
                <a:solidFill>
                  <a:schemeClr val="bg1"/>
                </a:solidFill>
              </a:rPr>
              <a:t>SQL</a:t>
            </a:r>
            <a:endParaRPr lang="en-US" sz="1600" b="1" spc="0" dirty="0">
              <a:solidFill>
                <a:schemeClr val="bg1"/>
              </a:solidFill>
            </a:endParaRPr>
          </a:p>
        </p:txBody>
      </p:sp>
      <p:sp>
        <p:nvSpPr>
          <p:cNvPr id="25" name="TextBox 24"/>
          <p:cNvSpPr txBox="1"/>
          <p:nvPr/>
        </p:nvSpPr>
        <p:spPr>
          <a:xfrm>
            <a:off x="7592205" y="3505811"/>
            <a:ext cx="1881848" cy="460860"/>
          </a:xfrm>
          <a:prstGeom prst="rect">
            <a:avLst/>
          </a:prstGeom>
          <a:gradFill flip="none" rotWithShape="1">
            <a:gsLst>
              <a:gs pos="0">
                <a:schemeClr val="accent3">
                  <a:lumMod val="60000"/>
                  <a:lumOff val="40000"/>
                </a:schemeClr>
              </a:gs>
              <a:gs pos="100000">
                <a:schemeClr val="accent3"/>
              </a:gs>
            </a:gsLst>
            <a:lin ang="5400000" scaled="1"/>
            <a:tileRect/>
          </a:gradFill>
          <a:ln>
            <a:solidFill>
              <a:schemeClr val="accent3">
                <a:lumMod val="40000"/>
                <a:lumOff val="60000"/>
              </a:schemeClr>
            </a:solidFill>
          </a:ln>
        </p:spPr>
        <p:style>
          <a:lnRef idx="1">
            <a:schemeClr val="accent4"/>
          </a:lnRef>
          <a:fillRef idx="3">
            <a:schemeClr val="accent4"/>
          </a:fillRef>
          <a:effectRef idx="2">
            <a:schemeClr val="accent4"/>
          </a:effectRef>
          <a:fontRef idx="minor">
            <a:schemeClr val="lt1"/>
          </a:fontRef>
        </p:style>
        <p:txBody>
          <a:bodyPr vert="horz" wrap="none" anchor="ctr">
            <a:noAutofit/>
          </a:bodyPr>
          <a:lstStyle>
            <a:defPPr>
              <a:defRPr lang="en-US"/>
            </a:defPPr>
            <a:lvl1pPr algn="ctr">
              <a:defRPr sz="1400" spc="100">
                <a:solidFill>
                  <a:srgbClr val="FFFFFF"/>
                </a:solidFill>
              </a:defRPr>
            </a:lvl1pPr>
          </a:lstStyle>
          <a:p>
            <a:r>
              <a:rPr lang="en-US" sz="1600" b="1" spc="0" dirty="0" smtClean="0">
                <a:solidFill>
                  <a:schemeClr val="bg1"/>
                </a:solidFill>
              </a:rPr>
              <a:t>Windows Server</a:t>
            </a:r>
            <a:endParaRPr lang="en-US" sz="1600" b="1" spc="0" dirty="0">
              <a:solidFill>
                <a:schemeClr val="bg1"/>
              </a:solidFill>
            </a:endParaRPr>
          </a:p>
        </p:txBody>
      </p:sp>
      <p:sp>
        <p:nvSpPr>
          <p:cNvPr id="26" name="TextBox 25"/>
          <p:cNvSpPr txBox="1"/>
          <p:nvPr/>
        </p:nvSpPr>
        <p:spPr>
          <a:xfrm>
            <a:off x="9781292" y="1777586"/>
            <a:ext cx="1881848" cy="460860"/>
          </a:xfrm>
          <a:prstGeom prst="rect">
            <a:avLst/>
          </a:prstGeom>
          <a:gradFill flip="none" rotWithShape="1">
            <a:gsLst>
              <a:gs pos="0">
                <a:schemeClr val="accent3">
                  <a:lumMod val="60000"/>
                  <a:lumOff val="40000"/>
                </a:schemeClr>
              </a:gs>
              <a:gs pos="100000">
                <a:schemeClr val="accent3"/>
              </a:gs>
            </a:gsLst>
            <a:lin ang="5400000" scaled="1"/>
            <a:tileRect/>
          </a:gradFill>
          <a:ln>
            <a:solidFill>
              <a:schemeClr val="accent3">
                <a:lumMod val="40000"/>
                <a:lumOff val="60000"/>
              </a:schemeClr>
            </a:solidFill>
          </a:ln>
        </p:spPr>
        <p:style>
          <a:lnRef idx="1">
            <a:schemeClr val="accent4"/>
          </a:lnRef>
          <a:fillRef idx="3">
            <a:schemeClr val="accent4"/>
          </a:fillRef>
          <a:effectRef idx="2">
            <a:schemeClr val="accent4"/>
          </a:effectRef>
          <a:fontRef idx="minor">
            <a:schemeClr val="lt1"/>
          </a:fontRef>
        </p:style>
        <p:txBody>
          <a:bodyPr vert="horz" wrap="none" anchor="ctr">
            <a:noAutofit/>
          </a:bodyPr>
          <a:lstStyle>
            <a:defPPr>
              <a:defRPr lang="en-US"/>
            </a:defPPr>
            <a:lvl1pPr algn="ctr">
              <a:defRPr sz="1400" spc="100">
                <a:solidFill>
                  <a:srgbClr val="FFFFFF"/>
                </a:solidFill>
              </a:defRPr>
            </a:lvl1pPr>
          </a:lstStyle>
          <a:p>
            <a:r>
              <a:rPr lang="en-US" sz="1600" b="1" spc="-70" dirty="0" smtClean="0">
                <a:solidFill>
                  <a:schemeClr val="bg1"/>
                </a:solidFill>
              </a:rPr>
              <a:t>DeviceMgr 2011 ML</a:t>
            </a:r>
            <a:endParaRPr lang="en-US" sz="1600" b="1" spc="-70" dirty="0">
              <a:solidFill>
                <a:schemeClr val="bg1"/>
              </a:solidFill>
            </a:endParaRPr>
          </a:p>
        </p:txBody>
      </p:sp>
      <p:sp>
        <p:nvSpPr>
          <p:cNvPr id="27" name="TextBox 26"/>
          <p:cNvSpPr txBox="1"/>
          <p:nvPr/>
        </p:nvSpPr>
        <p:spPr>
          <a:xfrm>
            <a:off x="9781292" y="2353661"/>
            <a:ext cx="1881848" cy="460860"/>
          </a:xfrm>
          <a:prstGeom prst="rect">
            <a:avLst/>
          </a:prstGeom>
          <a:gradFill flip="none" rotWithShape="1">
            <a:gsLst>
              <a:gs pos="0">
                <a:schemeClr val="accent3">
                  <a:lumMod val="60000"/>
                  <a:lumOff val="40000"/>
                </a:schemeClr>
              </a:gs>
              <a:gs pos="100000">
                <a:schemeClr val="accent3"/>
              </a:gs>
            </a:gsLst>
            <a:lin ang="5400000" scaled="1"/>
            <a:tileRect/>
          </a:gradFill>
          <a:ln>
            <a:solidFill>
              <a:schemeClr val="accent3">
                <a:lumMod val="40000"/>
                <a:lumOff val="60000"/>
              </a:schemeClr>
            </a:solidFill>
          </a:ln>
        </p:spPr>
        <p:style>
          <a:lnRef idx="1">
            <a:schemeClr val="accent4"/>
          </a:lnRef>
          <a:fillRef idx="3">
            <a:schemeClr val="accent4"/>
          </a:fillRef>
          <a:effectRef idx="2">
            <a:schemeClr val="accent4"/>
          </a:effectRef>
          <a:fontRef idx="minor">
            <a:schemeClr val="lt1"/>
          </a:fontRef>
        </p:style>
        <p:txBody>
          <a:bodyPr vert="horz" wrap="none" anchor="ctr">
            <a:noAutofit/>
          </a:bodyPr>
          <a:lstStyle>
            <a:defPPr>
              <a:defRPr lang="en-US"/>
            </a:defPPr>
            <a:lvl1pPr algn="ctr">
              <a:defRPr sz="1400" spc="100">
                <a:solidFill>
                  <a:srgbClr val="FFFFFF"/>
                </a:solidFill>
              </a:defRPr>
            </a:lvl1pPr>
          </a:lstStyle>
          <a:p>
            <a:r>
              <a:rPr lang="en-US" sz="1600" b="1" spc="-70" dirty="0" smtClean="0">
                <a:solidFill>
                  <a:schemeClr val="bg1"/>
                </a:solidFill>
              </a:rPr>
              <a:t>ConfigMgr 2007 ML</a:t>
            </a:r>
            <a:endParaRPr lang="en-US" sz="1600" b="1" spc="-70" dirty="0">
              <a:solidFill>
                <a:schemeClr val="bg1"/>
              </a:solidFill>
            </a:endParaRPr>
          </a:p>
        </p:txBody>
      </p:sp>
    </p:spTree>
    <p:extLst>
      <p:ext uri="{BB962C8B-B14F-4D97-AF65-F5344CB8AC3E}">
        <p14:creationId xmlns:p14="http://schemas.microsoft.com/office/powerpoint/2010/main" val="2510520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Top)">
                                      <p:cBhvr>
                                        <p:cTn id="7" dur="500"/>
                                        <p:tgtEl>
                                          <p:spTgt spid="1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outVertical)">
                                      <p:cBhvr>
                                        <p:cTn id="11" dur="500"/>
                                        <p:tgtEl>
                                          <p:spTgt spid="25"/>
                                        </p:tgtEl>
                                      </p:cBhvr>
                                    </p:animEffect>
                                  </p:childTnLst>
                                </p:cTn>
                              </p:par>
                              <p:par>
                                <p:cTn id="12" presetID="16" presetClass="entr" presetSubtype="37" fill="hold" grpId="0" nodeType="withEffect">
                                  <p:stCondLst>
                                    <p:cond delay="200"/>
                                  </p:stCondLst>
                                  <p:childTnLst>
                                    <p:set>
                                      <p:cBhvr>
                                        <p:cTn id="13" dur="1" fill="hold">
                                          <p:stCondLst>
                                            <p:cond delay="0"/>
                                          </p:stCondLst>
                                        </p:cTn>
                                        <p:tgtEl>
                                          <p:spTgt spid="24"/>
                                        </p:tgtEl>
                                        <p:attrNameLst>
                                          <p:attrName>style.visibility</p:attrName>
                                        </p:attrNameLst>
                                      </p:cBhvr>
                                      <p:to>
                                        <p:strVal val="visible"/>
                                      </p:to>
                                    </p:set>
                                    <p:animEffect transition="in" filter="barn(outVertical)">
                                      <p:cBhvr>
                                        <p:cTn id="14" dur="500"/>
                                        <p:tgtEl>
                                          <p:spTgt spid="24"/>
                                        </p:tgtEl>
                                      </p:cBhvr>
                                    </p:animEffect>
                                  </p:childTnLst>
                                </p:cTn>
                              </p:par>
                              <p:par>
                                <p:cTn id="15" presetID="16" presetClass="entr" presetSubtype="37" fill="hold" grpId="0" nodeType="withEffect">
                                  <p:stCondLst>
                                    <p:cond delay="400"/>
                                  </p:stCondLst>
                                  <p:childTnLst>
                                    <p:set>
                                      <p:cBhvr>
                                        <p:cTn id="16" dur="1" fill="hold">
                                          <p:stCondLst>
                                            <p:cond delay="0"/>
                                          </p:stCondLst>
                                        </p:cTn>
                                        <p:tgtEl>
                                          <p:spTgt spid="23"/>
                                        </p:tgtEl>
                                        <p:attrNameLst>
                                          <p:attrName>style.visibility</p:attrName>
                                        </p:attrNameLst>
                                      </p:cBhvr>
                                      <p:to>
                                        <p:strVal val="visible"/>
                                      </p:to>
                                    </p:set>
                                    <p:animEffect transition="in" filter="barn(outVertical)">
                                      <p:cBhvr>
                                        <p:cTn id="17" dur="500"/>
                                        <p:tgtEl>
                                          <p:spTgt spid="23"/>
                                        </p:tgtEl>
                                      </p:cBhvr>
                                    </p:animEffect>
                                  </p:childTnLst>
                                </p:cTn>
                              </p:par>
                              <p:par>
                                <p:cTn id="18" presetID="16" presetClass="entr" presetSubtype="37" fill="hold" grpId="0" nodeType="withEffect">
                                  <p:stCondLst>
                                    <p:cond delay="600"/>
                                  </p:stCondLst>
                                  <p:childTnLst>
                                    <p:set>
                                      <p:cBhvr>
                                        <p:cTn id="19" dur="1" fill="hold">
                                          <p:stCondLst>
                                            <p:cond delay="0"/>
                                          </p:stCondLst>
                                        </p:cTn>
                                        <p:tgtEl>
                                          <p:spTgt spid="22"/>
                                        </p:tgtEl>
                                        <p:attrNameLst>
                                          <p:attrName>style.visibility</p:attrName>
                                        </p:attrNameLst>
                                      </p:cBhvr>
                                      <p:to>
                                        <p:strVal val="visible"/>
                                      </p:to>
                                    </p:set>
                                    <p:animEffect transition="in" filter="barn(out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lide(fromTop)">
                                      <p:cBhvr>
                                        <p:cTn id="25" dur="500"/>
                                        <p:tgtEl>
                                          <p:spTgt spid="5"/>
                                        </p:tgtEl>
                                      </p:cBhvr>
                                    </p:animEffect>
                                  </p:childTnLst>
                                </p:cTn>
                              </p:par>
                            </p:childTnLst>
                          </p:cTn>
                        </p:par>
                        <p:par>
                          <p:cTn id="26" fill="hold">
                            <p:stCondLst>
                              <p:cond delay="500"/>
                            </p:stCondLst>
                            <p:childTnLst>
                              <p:par>
                                <p:cTn id="27" presetID="16" presetClass="entr" presetSubtype="37"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outVertical)">
                                      <p:cBhvr>
                                        <p:cTn id="29" dur="500"/>
                                        <p:tgtEl>
                                          <p:spTgt spid="27"/>
                                        </p:tgtEl>
                                      </p:cBhvr>
                                    </p:animEffect>
                                  </p:childTnLst>
                                </p:cTn>
                              </p:par>
                              <p:par>
                                <p:cTn id="30" presetID="16" presetClass="entr" presetSubtype="37" fill="hold" grpId="0" nodeType="withEffect">
                                  <p:stCondLst>
                                    <p:cond delay="200"/>
                                  </p:stCondLst>
                                  <p:childTnLst>
                                    <p:set>
                                      <p:cBhvr>
                                        <p:cTn id="31" dur="1" fill="hold">
                                          <p:stCondLst>
                                            <p:cond delay="0"/>
                                          </p:stCondLst>
                                        </p:cTn>
                                        <p:tgtEl>
                                          <p:spTgt spid="26"/>
                                        </p:tgtEl>
                                        <p:attrNameLst>
                                          <p:attrName>style.visibility</p:attrName>
                                        </p:attrNameLst>
                                      </p:cBhvr>
                                      <p:to>
                                        <p:strVal val="visible"/>
                                      </p:to>
                                    </p:set>
                                    <p:animEffect transition="in" filter="barn(outVertic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slide(fromRight)">
                                      <p:cBhvr>
                                        <p:cTn id="37" dur="500"/>
                                        <p:tgtEl>
                                          <p:spTgt spid="3"/>
                                        </p:tgtEl>
                                      </p:cBhvr>
                                    </p:animEffect>
                                  </p:childTnLst>
                                </p:cTn>
                              </p:par>
                              <p:par>
                                <p:cTn id="38" presetID="12" presetClass="entr" presetSubtype="2" fill="hold" grpId="0" nodeType="withEffect">
                                  <p:stCondLst>
                                    <p:cond delay="300"/>
                                  </p:stCondLst>
                                  <p:childTnLst>
                                    <p:set>
                                      <p:cBhvr>
                                        <p:cTn id="39" dur="1" fill="hold">
                                          <p:stCondLst>
                                            <p:cond delay="0"/>
                                          </p:stCondLst>
                                        </p:cTn>
                                        <p:tgtEl>
                                          <p:spTgt spid="4"/>
                                        </p:tgtEl>
                                        <p:attrNameLst>
                                          <p:attrName>style.visibility</p:attrName>
                                        </p:attrNameLst>
                                      </p:cBhvr>
                                      <p:to>
                                        <p:strVal val="visible"/>
                                      </p:to>
                                    </p:set>
                                    <p:animEffect transition="in" filter="slide(fromRight)">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2" grpId="0" animBg="1"/>
      <p:bldP spid="23" grpId="0" animBg="1"/>
      <p:bldP spid="24" grpId="0" animBg="1"/>
      <p:bldP spid="25"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799012" y="2667000"/>
            <a:ext cx="4510087" cy="609600"/>
          </a:xfrm>
        </p:spPr>
        <p:txBody>
          <a:bodyPr wrap="none" anchor="t"/>
          <a:lstStyle/>
          <a:p>
            <a:r>
              <a:rPr lang="en-US" sz="4400" dirty="0" smtClean="0"/>
              <a:t>please welcome</a:t>
            </a:r>
            <a:endParaRPr lang="en-US" sz="6000" dirty="0"/>
          </a:p>
        </p:txBody>
      </p:sp>
      <p:sp>
        <p:nvSpPr>
          <p:cNvPr id="6" name="Title 2"/>
          <p:cNvSpPr txBox="1">
            <a:spLocks/>
          </p:cNvSpPr>
          <p:nvPr/>
        </p:nvSpPr>
        <p:spPr>
          <a:xfrm>
            <a:off x="6551612" y="3200400"/>
            <a:ext cx="4584700" cy="1523494"/>
          </a:xfrm>
          <a:prstGeom prst="rect">
            <a:avLst/>
          </a:prstGeom>
        </p:spPr>
        <p:txBody>
          <a:bodyPr vert="horz" wrap="none" lIns="0" tIns="0" rIns="0" bIns="0" rtlCol="0" anchor="ctr" anchorCtr="0">
            <a:noAutofit/>
          </a:bodyPr>
          <a:lstStyle/>
          <a:p>
            <a:pPr>
              <a:lnSpc>
                <a:spcPct val="90000"/>
              </a:lnSpc>
              <a:spcBef>
                <a:spcPct val="0"/>
              </a:spcBef>
            </a:pPr>
            <a:r>
              <a:rPr kumimoji="0" lang="en-US" sz="60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Eric Kamont</a:t>
            </a:r>
            <a:br>
              <a:rPr kumimoji="0" lang="en-US" sz="6000" b="0" i="0" u="none" strike="noStrike" kern="1200" cap="none" spc="-10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br>
            <a:r>
              <a:rPr lang="en-US" sz="2800" dirty="0" smtClean="0">
                <a:gradFill>
                  <a:gsLst>
                    <a:gs pos="0">
                      <a:srgbClr val="FFFFFF"/>
                    </a:gs>
                    <a:gs pos="86000">
                      <a:srgbClr val="FFFFFF"/>
                    </a:gs>
                  </a:gsLst>
                  <a:lin ang="5400000" scaled="0"/>
                </a:gradFill>
              </a:rPr>
              <a:t> Solution Specialist</a:t>
            </a:r>
            <a:endParaRPr kumimoji="0" lang="en-US" sz="6000" b="0" i="0" u="none" strike="noStrike" kern="1200" cap="none" spc="-100" normalizeH="0" baseline="0" noProof="0" dirty="0">
              <a:ln w="3175">
                <a:noFill/>
              </a:ln>
              <a:gradFill flip="none" rotWithShape="1">
                <a:gsLst>
                  <a:gs pos="0">
                    <a:schemeClr val="tx1"/>
                  </a:gs>
                  <a:gs pos="86000">
                    <a:schemeClr val="tx1"/>
                  </a:gs>
                </a:gsLst>
                <a:lin ang="5400000" scaled="0"/>
                <a:tileRect/>
              </a:gradFill>
              <a:effectLst/>
              <a:uLnTx/>
              <a:uFillTx/>
              <a:latin typeface="+mj-lt"/>
              <a:ea typeface="+mn-ea"/>
              <a:cs typeface="Arial" charset="0"/>
            </a:endParaRPr>
          </a:p>
        </p:txBody>
      </p:sp>
    </p:spTree>
    <p:extLst>
      <p:ext uri="{BB962C8B-B14F-4D97-AF65-F5344CB8AC3E}">
        <p14:creationId xmlns:p14="http://schemas.microsoft.com/office/powerpoint/2010/main" val="166716120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Same Side Corner Rectangle 10"/>
          <p:cNvSpPr/>
          <p:nvPr/>
        </p:nvSpPr>
        <p:spPr bwMode="auto">
          <a:xfrm rot="16200000" flipH="1">
            <a:off x="8642354" y="-770356"/>
            <a:ext cx="729696" cy="6363250"/>
          </a:xfrm>
          <a:prstGeom prst="round2SameRect">
            <a:avLst>
              <a:gd name="adj1" fmla="val 50000"/>
              <a:gd name="adj2" fmla="val 0"/>
            </a:avLst>
          </a:prstGeom>
          <a:gradFill>
            <a:gsLst>
              <a:gs pos="0">
                <a:schemeClr val="accent1">
                  <a:lumMod val="60000"/>
                  <a:lumOff val="40000"/>
                </a:schemeClr>
              </a:gs>
              <a:gs pos="100000">
                <a:schemeClr val="accent1">
                  <a:alpha val="10000"/>
                </a:schemeClr>
              </a:gs>
            </a:gsLst>
            <a:lin ang="5400000" scaled="1"/>
          </a:gradFill>
          <a:ln w="6350">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 wrap="none" lIns="91440" tIns="182880" rIns="91436" bIns="45718" numCol="1" rtlCol="0" anchor="ctr" anchorCtr="0" compatLnSpc="1">
            <a:prstTxWarp prst="textNoShape">
              <a:avLst/>
            </a:prstTxWarp>
          </a:bodyPr>
          <a:lstStyle/>
          <a:p>
            <a:pPr defTabSz="914099" fontAlgn="base">
              <a:spcBef>
                <a:spcPct val="0"/>
              </a:spcBef>
              <a:spcAft>
                <a:spcPct val="0"/>
              </a:spcAft>
            </a:pPr>
            <a:r>
              <a:rPr lang="en-US" sz="3200" dirty="0" smtClean="0">
                <a:effectLst>
                  <a:outerShdw blurRad="38100" dist="38100" dir="2700000" algn="tl">
                    <a:srgbClr val="000000">
                      <a:alpha val="43137"/>
                    </a:srgbClr>
                  </a:outerShdw>
                </a:effectLst>
              </a:rPr>
              <a:t>Embedded Device Collections</a:t>
            </a:r>
          </a:p>
        </p:txBody>
      </p:sp>
      <p:sp>
        <p:nvSpPr>
          <p:cNvPr id="12" name="Round Same Side Corner Rectangle 11"/>
          <p:cNvSpPr/>
          <p:nvPr/>
        </p:nvSpPr>
        <p:spPr bwMode="auto">
          <a:xfrm rot="16200000" flipH="1">
            <a:off x="8642354" y="112956"/>
            <a:ext cx="729696" cy="6363250"/>
          </a:xfrm>
          <a:prstGeom prst="round2SameRect">
            <a:avLst>
              <a:gd name="adj1" fmla="val 50000"/>
              <a:gd name="adj2" fmla="val 0"/>
            </a:avLst>
          </a:prstGeom>
          <a:gradFill>
            <a:gsLst>
              <a:gs pos="0">
                <a:schemeClr val="accent1">
                  <a:lumMod val="60000"/>
                  <a:lumOff val="40000"/>
                </a:schemeClr>
              </a:gs>
              <a:gs pos="100000">
                <a:schemeClr val="accent1">
                  <a:alpha val="10000"/>
                </a:schemeClr>
              </a:gs>
            </a:gsLst>
            <a:lin ang="5400000" scaled="1"/>
          </a:gradFill>
          <a:ln w="6350">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 wrap="none" lIns="91440" tIns="182880" rIns="91436" bIns="45718" numCol="1" rtlCol="0" anchor="ctr" anchorCtr="0" compatLnSpc="1">
            <a:prstTxWarp prst="textNoShape">
              <a:avLst/>
            </a:prstTxWarp>
          </a:bodyPr>
          <a:lstStyle/>
          <a:p>
            <a:pPr defTabSz="914099" fontAlgn="base">
              <a:spcBef>
                <a:spcPct val="0"/>
              </a:spcBef>
              <a:spcAft>
                <a:spcPct val="0"/>
              </a:spcAft>
            </a:pPr>
            <a:r>
              <a:rPr lang="en-US" sz="3200" dirty="0" err="1" smtClean="0">
                <a:effectLst>
                  <a:outerShdw blurRad="38100" dist="38100" dir="2700000" algn="tl">
                    <a:srgbClr val="000000">
                      <a:alpha val="43137"/>
                    </a:srgbClr>
                  </a:outerShdw>
                </a:effectLst>
              </a:rPr>
              <a:t>Config</a:t>
            </a:r>
            <a:r>
              <a:rPr lang="en-US" sz="3200" dirty="0" smtClean="0">
                <a:effectLst>
                  <a:outerShdw blurRad="38100" dist="38100" dir="2700000" algn="tl">
                    <a:srgbClr val="000000">
                      <a:alpha val="43137"/>
                    </a:srgbClr>
                  </a:outerShdw>
                </a:effectLst>
              </a:rPr>
              <a:t> &amp; Package Deployment</a:t>
            </a:r>
          </a:p>
        </p:txBody>
      </p:sp>
      <p:sp>
        <p:nvSpPr>
          <p:cNvPr id="13" name="Round Same Side Corner Rectangle 12"/>
          <p:cNvSpPr/>
          <p:nvPr/>
        </p:nvSpPr>
        <p:spPr bwMode="auto">
          <a:xfrm rot="16200000" flipH="1">
            <a:off x="8642354" y="996271"/>
            <a:ext cx="729696" cy="6363250"/>
          </a:xfrm>
          <a:prstGeom prst="round2SameRect">
            <a:avLst>
              <a:gd name="adj1" fmla="val 50000"/>
              <a:gd name="adj2" fmla="val 0"/>
            </a:avLst>
          </a:prstGeom>
          <a:gradFill>
            <a:gsLst>
              <a:gs pos="0">
                <a:schemeClr val="accent1">
                  <a:lumMod val="60000"/>
                  <a:lumOff val="40000"/>
                </a:schemeClr>
              </a:gs>
              <a:gs pos="100000">
                <a:schemeClr val="accent1">
                  <a:alpha val="10000"/>
                </a:schemeClr>
              </a:gs>
            </a:gsLst>
            <a:lin ang="5400000" scaled="1"/>
          </a:gradFill>
          <a:ln w="6350">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vert" wrap="none" lIns="91440" tIns="182880" rIns="91436" bIns="45718" numCol="1" rtlCol="0" anchor="ctr" anchorCtr="0" compatLnSpc="1">
            <a:prstTxWarp prst="textNoShape">
              <a:avLst/>
            </a:prstTxWarp>
          </a:bodyPr>
          <a:lstStyle/>
          <a:p>
            <a:pPr defTabSz="914099" fontAlgn="base">
              <a:spcBef>
                <a:spcPct val="0"/>
              </a:spcBef>
              <a:spcAft>
                <a:spcPct val="0"/>
              </a:spcAft>
            </a:pPr>
            <a:r>
              <a:rPr lang="en-US" sz="3200" dirty="0" smtClean="0">
                <a:effectLst>
                  <a:outerShdw blurRad="38100" dist="38100" dir="2700000" algn="tl">
                    <a:srgbClr val="000000">
                      <a:alpha val="43137"/>
                    </a:srgbClr>
                  </a:outerShdw>
                </a:effectLst>
              </a:rPr>
              <a:t>Device Imaging</a:t>
            </a:r>
          </a:p>
        </p:txBody>
      </p:sp>
      <p:pic>
        <p:nvPicPr>
          <p:cNvPr id="14" name="Picture 7" descr="\\Tkzaw-pro-12\mydocs6\cuongp\My Documents\My Pictures\WinEmbed-DM11_rgb.png"/>
          <p:cNvPicPr>
            <a:picLocks noChangeAspect="1" noChangeArrowheads="1"/>
          </p:cNvPicPr>
          <p:nvPr/>
        </p:nvPicPr>
        <p:blipFill>
          <a:blip r:embed="rId2"/>
          <a:stretch>
            <a:fillRect/>
          </a:stretch>
        </p:blipFill>
        <p:spPr bwMode="auto">
          <a:xfrm>
            <a:off x="4705432" y="2084823"/>
            <a:ext cx="3078800" cy="2284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951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14"/>
                                        </p:tgtEl>
                                        <p:attrNameLst>
                                          <p:attrName>ppt_x</p:attrName>
                                          <p:attrName>ppt_y</p:attrName>
                                        </p:attrNameLst>
                                      </p:cBhvr>
                                    </p:animMotion>
                                  </p:childTnLst>
                                </p:cTn>
                              </p:par>
                            </p:childTnLst>
                          </p:cTn>
                        </p:par>
                        <p:par>
                          <p:cTn id="7" fill="hold">
                            <p:stCondLst>
                              <p:cond delay="2000"/>
                            </p:stCondLst>
                            <p:childTnLst>
                              <p:par>
                                <p:cTn id="8" presetID="2" presetClass="entr" presetSubtype="2" decel="50000" fill="hold" grpId="0" nodeType="afterEffect">
                                  <p:stCondLst>
                                    <p:cond delay="2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par>
                                <p:cTn id="12" presetID="2" presetClass="entr" presetSubtype="2" decel="50000" fill="hold" grpId="0" nodeType="withEffect">
                                  <p:stCondLst>
                                    <p:cond delay="5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1+#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8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p:cNvSpPr/>
          <p:nvPr/>
        </p:nvSpPr>
        <p:spPr bwMode="auto">
          <a:xfrm>
            <a:off x="6676587" y="533400"/>
            <a:ext cx="1371600" cy="1371600"/>
          </a:xfrm>
          <a:prstGeom prst="ellipse">
            <a:avLst/>
          </a:prstGeom>
          <a:gradFill flip="none" rotWithShape="1">
            <a:gsLst>
              <a:gs pos="0">
                <a:schemeClr val="tx1"/>
              </a:gs>
              <a:gs pos="100000">
                <a:schemeClr val="bg2">
                  <a:lumMod val="50000"/>
                  <a:alpha val="0"/>
                </a:schemeClr>
              </a:gs>
            </a:gsLst>
            <a:path path="shape">
              <a:fillToRect l="50000" t="50000" r="50000" b="50000"/>
            </a:path>
            <a:tileRect/>
          </a:gra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p>
        </p:txBody>
      </p:sp>
      <p:sp>
        <p:nvSpPr>
          <p:cNvPr id="2" name="Title 1"/>
          <p:cNvSpPr>
            <a:spLocks noGrp="1"/>
          </p:cNvSpPr>
          <p:nvPr>
            <p:ph type="title"/>
          </p:nvPr>
        </p:nvSpPr>
        <p:spPr/>
        <p:txBody>
          <a:bodyPr/>
          <a:lstStyle/>
          <a:p>
            <a:r>
              <a:rPr lang="en-US" dirty="0" smtClean="0"/>
              <a:t>Device Manager 2011</a:t>
            </a:r>
            <a:endParaRPr lang="en-US" dirty="0"/>
          </a:p>
        </p:txBody>
      </p:sp>
      <p:grpSp>
        <p:nvGrpSpPr>
          <p:cNvPr id="3" name="Group 32"/>
          <p:cNvGrpSpPr/>
          <p:nvPr/>
        </p:nvGrpSpPr>
        <p:grpSpPr>
          <a:xfrm>
            <a:off x="832927" y="1227617"/>
            <a:ext cx="5070690" cy="5167617"/>
            <a:chOff x="832927" y="971080"/>
            <a:chExt cx="5070690" cy="5167617"/>
          </a:xfrm>
        </p:grpSpPr>
        <p:sp>
          <p:nvSpPr>
            <p:cNvPr id="34" name="Freeform 33"/>
            <p:cNvSpPr/>
            <p:nvPr/>
          </p:nvSpPr>
          <p:spPr>
            <a:xfrm flipH="1">
              <a:off x="832927" y="971080"/>
              <a:ext cx="5070690" cy="5167617"/>
            </a:xfrm>
            <a:custGeom>
              <a:avLst/>
              <a:gdLst>
                <a:gd name="connsiteX0" fmla="*/ 0 w 2053087"/>
                <a:gd name="connsiteY0" fmla="*/ 4986068 h 5167223"/>
                <a:gd name="connsiteX1" fmla="*/ 17253 w 2053087"/>
                <a:gd name="connsiteY1" fmla="*/ 8627 h 5167223"/>
                <a:gd name="connsiteX2" fmla="*/ 2053087 w 2053087"/>
                <a:gd name="connsiteY2" fmla="*/ 0 h 5167223"/>
                <a:gd name="connsiteX3" fmla="*/ 879895 w 2053087"/>
                <a:gd name="connsiteY3" fmla="*/ 5167223 h 5167223"/>
                <a:gd name="connsiteX4" fmla="*/ 0 w 2053087"/>
                <a:gd name="connsiteY4" fmla="*/ 4986068 h 5167223"/>
                <a:gd name="connsiteX0" fmla="*/ 0 w 2058053"/>
                <a:gd name="connsiteY0" fmla="*/ 5167617 h 5167617"/>
                <a:gd name="connsiteX1" fmla="*/ 22219 w 2058053"/>
                <a:gd name="connsiteY1" fmla="*/ 8627 h 5167617"/>
                <a:gd name="connsiteX2" fmla="*/ 2058053 w 2058053"/>
                <a:gd name="connsiteY2" fmla="*/ 0 h 5167617"/>
                <a:gd name="connsiteX3" fmla="*/ 884861 w 2058053"/>
                <a:gd name="connsiteY3" fmla="*/ 5167223 h 5167617"/>
                <a:gd name="connsiteX4" fmla="*/ 0 w 2058053"/>
                <a:gd name="connsiteY4" fmla="*/ 5167617 h 5167617"/>
                <a:gd name="connsiteX0" fmla="*/ 0 w 2058053"/>
                <a:gd name="connsiteY0" fmla="*/ 5167617 h 5167617"/>
                <a:gd name="connsiteX1" fmla="*/ 22219 w 2058053"/>
                <a:gd name="connsiteY1" fmla="*/ 8627 h 5167617"/>
                <a:gd name="connsiteX2" fmla="*/ 2058053 w 2058053"/>
                <a:gd name="connsiteY2" fmla="*/ 0 h 5167617"/>
                <a:gd name="connsiteX3" fmla="*/ 960125 w 2058053"/>
                <a:gd name="connsiteY3" fmla="*/ 5167617 h 5167617"/>
                <a:gd name="connsiteX4" fmla="*/ 0 w 2058053"/>
                <a:gd name="connsiteY4" fmla="*/ 5167617 h 5167617"/>
                <a:gd name="connsiteX0" fmla="*/ 0 w 3544875"/>
                <a:gd name="connsiteY0" fmla="*/ 5167617 h 5167617"/>
                <a:gd name="connsiteX1" fmla="*/ 22219 w 3544875"/>
                <a:gd name="connsiteY1" fmla="*/ 8627 h 5167617"/>
                <a:gd name="connsiteX2" fmla="*/ 2058053 w 3544875"/>
                <a:gd name="connsiteY2" fmla="*/ 0 h 5167617"/>
                <a:gd name="connsiteX3" fmla="*/ 960125 w 3544875"/>
                <a:gd name="connsiteY3" fmla="*/ 5167617 h 5167617"/>
                <a:gd name="connsiteX4" fmla="*/ 0 w 3544875"/>
                <a:gd name="connsiteY4" fmla="*/ 5167617 h 5167617"/>
                <a:gd name="connsiteX0" fmla="*/ 0 w 4648235"/>
                <a:gd name="connsiteY0" fmla="*/ 5167617 h 5167617"/>
                <a:gd name="connsiteX1" fmla="*/ 22219 w 4648235"/>
                <a:gd name="connsiteY1" fmla="*/ 8627 h 5167617"/>
                <a:gd name="connsiteX2" fmla="*/ 2058053 w 4648235"/>
                <a:gd name="connsiteY2" fmla="*/ 0 h 5167617"/>
                <a:gd name="connsiteX3" fmla="*/ 960125 w 4648235"/>
                <a:gd name="connsiteY3" fmla="*/ 5167617 h 5167617"/>
                <a:gd name="connsiteX4" fmla="*/ 0 w 4648235"/>
                <a:gd name="connsiteY4" fmla="*/ 5167617 h 5167617"/>
                <a:gd name="connsiteX0" fmla="*/ 0 w 4648235"/>
                <a:gd name="connsiteY0" fmla="*/ 5167617 h 5167617"/>
                <a:gd name="connsiteX1" fmla="*/ 22219 w 4648235"/>
                <a:gd name="connsiteY1" fmla="*/ 8627 h 5167617"/>
                <a:gd name="connsiteX2" fmla="*/ 2058053 w 4648235"/>
                <a:gd name="connsiteY2" fmla="*/ 0 h 5167617"/>
                <a:gd name="connsiteX3" fmla="*/ 960125 w 4648235"/>
                <a:gd name="connsiteY3" fmla="*/ 5167617 h 5167617"/>
                <a:gd name="connsiteX4" fmla="*/ 0 w 4648235"/>
                <a:gd name="connsiteY4" fmla="*/ 5167617 h 5167617"/>
                <a:gd name="connsiteX0" fmla="*/ 0 w 4648235"/>
                <a:gd name="connsiteY0" fmla="*/ 5167617 h 5167617"/>
                <a:gd name="connsiteX1" fmla="*/ 22219 w 4648235"/>
                <a:gd name="connsiteY1" fmla="*/ 8627 h 5167617"/>
                <a:gd name="connsiteX2" fmla="*/ 2058053 w 4648235"/>
                <a:gd name="connsiteY2" fmla="*/ 0 h 5167617"/>
                <a:gd name="connsiteX3" fmla="*/ 960125 w 4648235"/>
                <a:gd name="connsiteY3" fmla="*/ 5167617 h 5167617"/>
                <a:gd name="connsiteX4" fmla="*/ 0 w 4648235"/>
                <a:gd name="connsiteY4" fmla="*/ 5167617 h 5167617"/>
                <a:gd name="connsiteX0" fmla="*/ 0 w 5070690"/>
                <a:gd name="connsiteY0" fmla="*/ 5167617 h 5167617"/>
                <a:gd name="connsiteX1" fmla="*/ 444674 w 5070690"/>
                <a:gd name="connsiteY1" fmla="*/ 8627 h 5167617"/>
                <a:gd name="connsiteX2" fmla="*/ 2480508 w 5070690"/>
                <a:gd name="connsiteY2" fmla="*/ 0 h 5167617"/>
                <a:gd name="connsiteX3" fmla="*/ 1382580 w 5070690"/>
                <a:gd name="connsiteY3" fmla="*/ 5167617 h 5167617"/>
                <a:gd name="connsiteX4" fmla="*/ 0 w 5070690"/>
                <a:gd name="connsiteY4" fmla="*/ 5167617 h 516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0690" h="5167617">
                  <a:moveTo>
                    <a:pt x="0" y="5167617"/>
                  </a:moveTo>
                  <a:cubicBezTo>
                    <a:pt x="1918810" y="4606442"/>
                    <a:pt x="3892800" y="2432520"/>
                    <a:pt x="444674" y="8627"/>
                  </a:cubicBezTo>
                  <a:lnTo>
                    <a:pt x="2480508" y="0"/>
                  </a:lnTo>
                  <a:cubicBezTo>
                    <a:pt x="5070690" y="1719403"/>
                    <a:pt x="3967330" y="4336147"/>
                    <a:pt x="1382580" y="5167617"/>
                  </a:cubicBezTo>
                  <a:lnTo>
                    <a:pt x="0" y="5167617"/>
                  </a:lnTo>
                  <a:close/>
                </a:path>
              </a:pathLst>
            </a:custGeom>
            <a:gradFill flip="none" rotWithShape="1">
              <a:gsLst>
                <a:gs pos="0">
                  <a:sysClr val="window" lastClr="FFFFFF">
                    <a:alpha val="0"/>
                  </a:sysClr>
                </a:gs>
                <a:gs pos="33000">
                  <a:srgbClr val="FF8F33">
                    <a:lumMod val="20000"/>
                    <a:lumOff val="80000"/>
                  </a:srgbClr>
                </a:gs>
                <a:gs pos="75000">
                  <a:srgbClr val="FF8F33">
                    <a:lumMod val="60000"/>
                    <a:lumOff val="40000"/>
                  </a:srgbClr>
                </a:gs>
                <a:gs pos="100000">
                  <a:srgbClr val="4F81BD">
                    <a:tint val="23500"/>
                    <a:satMod val="160000"/>
                    <a:alpha val="0"/>
                  </a:srgbClr>
                </a:gs>
              </a:gsLst>
              <a:lin ang="5400000" scaled="1"/>
              <a:tileRect/>
            </a:gradFill>
            <a:ln w="635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pic>
          <p:nvPicPr>
            <p:cNvPr id="35" name="logoSysC" descr="configmgr2007_logo.png"/>
            <p:cNvPicPr>
              <a:picLocks noChangeAspect="1"/>
            </p:cNvPicPr>
            <p:nvPr/>
          </p:nvPicPr>
          <p:blipFill>
            <a:blip r:embed="rId2"/>
            <a:srcRect r="-5000"/>
            <a:stretch>
              <a:fillRect/>
            </a:stretch>
          </p:blipFill>
          <p:spPr>
            <a:xfrm>
              <a:off x="2100292" y="3160165"/>
              <a:ext cx="1461643" cy="741697"/>
            </a:xfrm>
            <a:prstGeom prst="rect">
              <a:avLst/>
            </a:prstGeom>
          </p:spPr>
        </p:pic>
      </p:grpSp>
      <p:sp>
        <p:nvSpPr>
          <p:cNvPr id="36" name="Freeform 35"/>
          <p:cNvSpPr/>
          <p:nvPr/>
        </p:nvSpPr>
        <p:spPr>
          <a:xfrm>
            <a:off x="4250972" y="4645662"/>
            <a:ext cx="3379640" cy="1362396"/>
          </a:xfrm>
          <a:custGeom>
            <a:avLst/>
            <a:gdLst>
              <a:gd name="connsiteX0" fmla="*/ 0 w 3763690"/>
              <a:gd name="connsiteY0" fmla="*/ 0 h 960125"/>
              <a:gd name="connsiteX1" fmla="*/ 3763690 w 3763690"/>
              <a:gd name="connsiteY1" fmla="*/ 0 h 960125"/>
              <a:gd name="connsiteX2" fmla="*/ 3763690 w 3763690"/>
              <a:gd name="connsiteY2" fmla="*/ 960125 h 960125"/>
              <a:gd name="connsiteX3" fmla="*/ 0 w 3763690"/>
              <a:gd name="connsiteY3" fmla="*/ 960125 h 960125"/>
              <a:gd name="connsiteX4" fmla="*/ 0 w 3763690"/>
              <a:gd name="connsiteY4" fmla="*/ 0 h 960125"/>
              <a:gd name="connsiteX0" fmla="*/ 0 w 3763690"/>
              <a:gd name="connsiteY0" fmla="*/ 402271 h 1362396"/>
              <a:gd name="connsiteX1" fmla="*/ 3763690 w 3763690"/>
              <a:gd name="connsiteY1" fmla="*/ 402271 h 1362396"/>
              <a:gd name="connsiteX2" fmla="*/ 3763690 w 3763690"/>
              <a:gd name="connsiteY2" fmla="*/ 1362396 h 1362396"/>
              <a:gd name="connsiteX3" fmla="*/ 0 w 3763690"/>
              <a:gd name="connsiteY3" fmla="*/ 1362396 h 1362396"/>
              <a:gd name="connsiteX4" fmla="*/ 0 w 3763690"/>
              <a:gd name="connsiteY4" fmla="*/ 402271 h 1362396"/>
              <a:gd name="connsiteX0" fmla="*/ 0 w 3763690"/>
              <a:gd name="connsiteY0" fmla="*/ 402271 h 1362396"/>
              <a:gd name="connsiteX1" fmla="*/ 3763690 w 3763690"/>
              <a:gd name="connsiteY1" fmla="*/ 402271 h 1362396"/>
              <a:gd name="connsiteX2" fmla="*/ 3763690 w 3763690"/>
              <a:gd name="connsiteY2" fmla="*/ 1362396 h 1362396"/>
              <a:gd name="connsiteX3" fmla="*/ 0 w 3763690"/>
              <a:gd name="connsiteY3" fmla="*/ 1362396 h 1362396"/>
              <a:gd name="connsiteX4" fmla="*/ 0 w 3763690"/>
              <a:gd name="connsiteY4" fmla="*/ 402271 h 1362396"/>
              <a:gd name="connsiteX0" fmla="*/ 0 w 3763690"/>
              <a:gd name="connsiteY0" fmla="*/ 402271 h 1362396"/>
              <a:gd name="connsiteX1" fmla="*/ 3763690 w 3763690"/>
              <a:gd name="connsiteY1" fmla="*/ 402271 h 1362396"/>
              <a:gd name="connsiteX2" fmla="*/ 3763690 w 3763690"/>
              <a:gd name="connsiteY2" fmla="*/ 1362396 h 1362396"/>
              <a:gd name="connsiteX3" fmla="*/ 0 w 3763690"/>
              <a:gd name="connsiteY3" fmla="*/ 1362396 h 1362396"/>
              <a:gd name="connsiteX4" fmla="*/ 0 w 3763690"/>
              <a:gd name="connsiteY4" fmla="*/ 402271 h 1362396"/>
              <a:gd name="connsiteX0" fmla="*/ 0 w 3763690"/>
              <a:gd name="connsiteY0" fmla="*/ 402271 h 1362396"/>
              <a:gd name="connsiteX1" fmla="*/ 3763690 w 3763690"/>
              <a:gd name="connsiteY1" fmla="*/ 402271 h 1362396"/>
              <a:gd name="connsiteX2" fmla="*/ 3763690 w 3763690"/>
              <a:gd name="connsiteY2" fmla="*/ 1362396 h 1362396"/>
              <a:gd name="connsiteX3" fmla="*/ 0 w 3763690"/>
              <a:gd name="connsiteY3" fmla="*/ 1362396 h 1362396"/>
              <a:gd name="connsiteX4" fmla="*/ 0 w 3763690"/>
              <a:gd name="connsiteY4" fmla="*/ 402271 h 1362396"/>
              <a:gd name="connsiteX0" fmla="*/ 0 w 3763690"/>
              <a:gd name="connsiteY0" fmla="*/ 402271 h 1362396"/>
              <a:gd name="connsiteX1" fmla="*/ 3763690 w 3763690"/>
              <a:gd name="connsiteY1" fmla="*/ 402271 h 1362396"/>
              <a:gd name="connsiteX2" fmla="*/ 3763690 w 3763690"/>
              <a:gd name="connsiteY2" fmla="*/ 1362396 h 1362396"/>
              <a:gd name="connsiteX3" fmla="*/ 0 w 3763690"/>
              <a:gd name="connsiteY3" fmla="*/ 1362396 h 1362396"/>
              <a:gd name="connsiteX4" fmla="*/ 0 w 3763690"/>
              <a:gd name="connsiteY4" fmla="*/ 402271 h 1362396"/>
              <a:gd name="connsiteX0" fmla="*/ 0 w 3763690"/>
              <a:gd name="connsiteY0" fmla="*/ 402271 h 1362396"/>
              <a:gd name="connsiteX1" fmla="*/ 3763690 w 3763690"/>
              <a:gd name="connsiteY1" fmla="*/ 402271 h 1362396"/>
              <a:gd name="connsiteX2" fmla="*/ 3763690 w 3763690"/>
              <a:gd name="connsiteY2" fmla="*/ 1362396 h 1362396"/>
              <a:gd name="connsiteX3" fmla="*/ 0 w 3763690"/>
              <a:gd name="connsiteY3" fmla="*/ 1362396 h 1362396"/>
              <a:gd name="connsiteX4" fmla="*/ 0 w 3763690"/>
              <a:gd name="connsiteY4" fmla="*/ 402271 h 1362396"/>
              <a:gd name="connsiteX0" fmla="*/ 0 w 3763690"/>
              <a:gd name="connsiteY0" fmla="*/ 402271 h 1362396"/>
              <a:gd name="connsiteX1" fmla="*/ 3763690 w 3763690"/>
              <a:gd name="connsiteY1" fmla="*/ 402271 h 1362396"/>
              <a:gd name="connsiteX2" fmla="*/ 3763690 w 3763690"/>
              <a:gd name="connsiteY2" fmla="*/ 1362396 h 1362396"/>
              <a:gd name="connsiteX3" fmla="*/ 0 w 3763690"/>
              <a:gd name="connsiteY3" fmla="*/ 1362396 h 1362396"/>
              <a:gd name="connsiteX4" fmla="*/ 0 w 3763690"/>
              <a:gd name="connsiteY4" fmla="*/ 402271 h 1362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3690" h="1362396">
                <a:moveTo>
                  <a:pt x="0" y="402271"/>
                </a:moveTo>
                <a:cubicBezTo>
                  <a:pt x="1258117" y="0"/>
                  <a:pt x="2576177" y="107285"/>
                  <a:pt x="3763690" y="402271"/>
                </a:cubicBezTo>
                <a:lnTo>
                  <a:pt x="3763690" y="1362396"/>
                </a:lnTo>
                <a:cubicBezTo>
                  <a:pt x="2456983" y="480143"/>
                  <a:pt x="1141257" y="540349"/>
                  <a:pt x="0" y="1362396"/>
                </a:cubicBezTo>
                <a:lnTo>
                  <a:pt x="0" y="402271"/>
                </a:lnTo>
                <a:close/>
              </a:path>
            </a:pathLst>
          </a:custGeom>
          <a:gradFill flip="none" rotWithShape="1">
            <a:gsLst>
              <a:gs pos="0">
                <a:sysClr val="window" lastClr="FFFFFF">
                  <a:lumMod val="85000"/>
                  <a:alpha val="60000"/>
                </a:sysClr>
              </a:gs>
              <a:gs pos="50000">
                <a:sysClr val="window" lastClr="FFFFFF">
                  <a:lumMod val="95000"/>
                  <a:alpha val="0"/>
                </a:sysClr>
              </a:gs>
              <a:gs pos="100000">
                <a:sysClr val="window" lastClr="FFFFFF">
                  <a:lumMod val="85000"/>
                  <a:alpha val="60000"/>
                </a:sysClr>
              </a:gs>
            </a:gsLst>
            <a:lin ang="0" scaled="1"/>
            <a:tileRect/>
          </a:gradFill>
          <a:ln w="635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sp>
        <p:nvSpPr>
          <p:cNvPr id="37" name="Oval 36"/>
          <p:cNvSpPr/>
          <p:nvPr/>
        </p:nvSpPr>
        <p:spPr>
          <a:xfrm>
            <a:off x="6555272" y="4799282"/>
            <a:ext cx="2381110" cy="2381110"/>
          </a:xfrm>
          <a:prstGeom prst="ellipse">
            <a:avLst/>
          </a:prstGeom>
          <a:gradFill>
            <a:gsLst>
              <a:gs pos="0">
                <a:srgbClr val="4F81BD"/>
              </a:gs>
              <a:gs pos="100000">
                <a:srgbClr val="1F497D"/>
              </a:gs>
            </a:gsLst>
            <a:lin ang="5400000" scaled="0"/>
          </a:gradFill>
          <a:ln w="6350" cap="flat" cmpd="sng" algn="ctr">
            <a:noFill/>
            <a:prstDash val="solid"/>
          </a:ln>
          <a:effectLst/>
          <a:scene3d>
            <a:camera prst="perspectiveRelaxed">
              <a:rot lat="17373601" lon="0" rev="0"/>
            </a:camera>
            <a:lightRig rig="threePt" dir="t">
              <a:rot lat="0" lon="0" rev="8400000"/>
            </a:lightRig>
          </a:scene3d>
          <a:sp3d extrusionH="127000" prstMaterial="metal"/>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sp>
        <p:nvSpPr>
          <p:cNvPr id="38" name="Oval 37"/>
          <p:cNvSpPr/>
          <p:nvPr/>
        </p:nvSpPr>
        <p:spPr>
          <a:xfrm>
            <a:off x="2983607" y="4799282"/>
            <a:ext cx="2381110" cy="2381110"/>
          </a:xfrm>
          <a:prstGeom prst="ellipse">
            <a:avLst/>
          </a:prstGeom>
          <a:gradFill>
            <a:gsLst>
              <a:gs pos="0">
                <a:srgbClr val="FF8F33"/>
              </a:gs>
              <a:gs pos="100000">
                <a:srgbClr val="FF8F33">
                  <a:lumMod val="75000"/>
                </a:srgbClr>
              </a:gs>
            </a:gsLst>
            <a:lin ang="5400000" scaled="0"/>
          </a:gradFill>
          <a:ln w="6350" cap="flat" cmpd="sng" algn="ctr">
            <a:noFill/>
            <a:prstDash val="solid"/>
          </a:ln>
          <a:effectLst/>
          <a:scene3d>
            <a:camera prst="perspectiveRelaxed">
              <a:rot lat="17373601" lon="0" rev="0"/>
            </a:camera>
            <a:lightRig rig="threePt" dir="t">
              <a:rot lat="0" lon="0" rev="8400000"/>
            </a:lightRig>
          </a:scene3d>
          <a:sp3d extrusionH="127000" prstMaterial="metal"/>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grpSp>
        <p:nvGrpSpPr>
          <p:cNvPr id="4" name="Group 37"/>
          <p:cNvGrpSpPr/>
          <p:nvPr/>
        </p:nvGrpSpPr>
        <p:grpSpPr>
          <a:xfrm>
            <a:off x="6171222" y="1227617"/>
            <a:ext cx="5070690" cy="5167617"/>
            <a:chOff x="4648810" y="1239915"/>
            <a:chExt cx="5070690" cy="5167617"/>
          </a:xfrm>
        </p:grpSpPr>
        <p:sp>
          <p:nvSpPr>
            <p:cNvPr id="40" name="Freeform 39"/>
            <p:cNvSpPr/>
            <p:nvPr/>
          </p:nvSpPr>
          <p:spPr>
            <a:xfrm>
              <a:off x="4648810" y="1239915"/>
              <a:ext cx="5070690" cy="5167617"/>
            </a:xfrm>
            <a:custGeom>
              <a:avLst/>
              <a:gdLst>
                <a:gd name="connsiteX0" fmla="*/ 0 w 2053087"/>
                <a:gd name="connsiteY0" fmla="*/ 4986068 h 5167223"/>
                <a:gd name="connsiteX1" fmla="*/ 17253 w 2053087"/>
                <a:gd name="connsiteY1" fmla="*/ 8627 h 5167223"/>
                <a:gd name="connsiteX2" fmla="*/ 2053087 w 2053087"/>
                <a:gd name="connsiteY2" fmla="*/ 0 h 5167223"/>
                <a:gd name="connsiteX3" fmla="*/ 879895 w 2053087"/>
                <a:gd name="connsiteY3" fmla="*/ 5167223 h 5167223"/>
                <a:gd name="connsiteX4" fmla="*/ 0 w 2053087"/>
                <a:gd name="connsiteY4" fmla="*/ 4986068 h 5167223"/>
                <a:gd name="connsiteX0" fmla="*/ 0 w 2058053"/>
                <a:gd name="connsiteY0" fmla="*/ 5167617 h 5167617"/>
                <a:gd name="connsiteX1" fmla="*/ 22219 w 2058053"/>
                <a:gd name="connsiteY1" fmla="*/ 8627 h 5167617"/>
                <a:gd name="connsiteX2" fmla="*/ 2058053 w 2058053"/>
                <a:gd name="connsiteY2" fmla="*/ 0 h 5167617"/>
                <a:gd name="connsiteX3" fmla="*/ 884861 w 2058053"/>
                <a:gd name="connsiteY3" fmla="*/ 5167223 h 5167617"/>
                <a:gd name="connsiteX4" fmla="*/ 0 w 2058053"/>
                <a:gd name="connsiteY4" fmla="*/ 5167617 h 5167617"/>
                <a:gd name="connsiteX0" fmla="*/ 0 w 2058053"/>
                <a:gd name="connsiteY0" fmla="*/ 5167617 h 5167617"/>
                <a:gd name="connsiteX1" fmla="*/ 22219 w 2058053"/>
                <a:gd name="connsiteY1" fmla="*/ 8627 h 5167617"/>
                <a:gd name="connsiteX2" fmla="*/ 2058053 w 2058053"/>
                <a:gd name="connsiteY2" fmla="*/ 0 h 5167617"/>
                <a:gd name="connsiteX3" fmla="*/ 960125 w 2058053"/>
                <a:gd name="connsiteY3" fmla="*/ 5167617 h 5167617"/>
                <a:gd name="connsiteX4" fmla="*/ 0 w 2058053"/>
                <a:gd name="connsiteY4" fmla="*/ 5167617 h 5167617"/>
                <a:gd name="connsiteX0" fmla="*/ 0 w 3544875"/>
                <a:gd name="connsiteY0" fmla="*/ 5167617 h 5167617"/>
                <a:gd name="connsiteX1" fmla="*/ 22219 w 3544875"/>
                <a:gd name="connsiteY1" fmla="*/ 8627 h 5167617"/>
                <a:gd name="connsiteX2" fmla="*/ 2058053 w 3544875"/>
                <a:gd name="connsiteY2" fmla="*/ 0 h 5167617"/>
                <a:gd name="connsiteX3" fmla="*/ 960125 w 3544875"/>
                <a:gd name="connsiteY3" fmla="*/ 5167617 h 5167617"/>
                <a:gd name="connsiteX4" fmla="*/ 0 w 3544875"/>
                <a:gd name="connsiteY4" fmla="*/ 5167617 h 5167617"/>
                <a:gd name="connsiteX0" fmla="*/ 0 w 4648235"/>
                <a:gd name="connsiteY0" fmla="*/ 5167617 h 5167617"/>
                <a:gd name="connsiteX1" fmla="*/ 22219 w 4648235"/>
                <a:gd name="connsiteY1" fmla="*/ 8627 h 5167617"/>
                <a:gd name="connsiteX2" fmla="*/ 2058053 w 4648235"/>
                <a:gd name="connsiteY2" fmla="*/ 0 h 5167617"/>
                <a:gd name="connsiteX3" fmla="*/ 960125 w 4648235"/>
                <a:gd name="connsiteY3" fmla="*/ 5167617 h 5167617"/>
                <a:gd name="connsiteX4" fmla="*/ 0 w 4648235"/>
                <a:gd name="connsiteY4" fmla="*/ 5167617 h 5167617"/>
                <a:gd name="connsiteX0" fmla="*/ 0 w 4648235"/>
                <a:gd name="connsiteY0" fmla="*/ 5167617 h 5167617"/>
                <a:gd name="connsiteX1" fmla="*/ 22219 w 4648235"/>
                <a:gd name="connsiteY1" fmla="*/ 8627 h 5167617"/>
                <a:gd name="connsiteX2" fmla="*/ 2058053 w 4648235"/>
                <a:gd name="connsiteY2" fmla="*/ 0 h 5167617"/>
                <a:gd name="connsiteX3" fmla="*/ 960125 w 4648235"/>
                <a:gd name="connsiteY3" fmla="*/ 5167617 h 5167617"/>
                <a:gd name="connsiteX4" fmla="*/ 0 w 4648235"/>
                <a:gd name="connsiteY4" fmla="*/ 5167617 h 5167617"/>
                <a:gd name="connsiteX0" fmla="*/ 0 w 4648235"/>
                <a:gd name="connsiteY0" fmla="*/ 5167617 h 5167617"/>
                <a:gd name="connsiteX1" fmla="*/ 22219 w 4648235"/>
                <a:gd name="connsiteY1" fmla="*/ 8627 h 5167617"/>
                <a:gd name="connsiteX2" fmla="*/ 2058053 w 4648235"/>
                <a:gd name="connsiteY2" fmla="*/ 0 h 5167617"/>
                <a:gd name="connsiteX3" fmla="*/ 960125 w 4648235"/>
                <a:gd name="connsiteY3" fmla="*/ 5167617 h 5167617"/>
                <a:gd name="connsiteX4" fmla="*/ 0 w 4648235"/>
                <a:gd name="connsiteY4" fmla="*/ 5167617 h 5167617"/>
                <a:gd name="connsiteX0" fmla="*/ 0 w 5070690"/>
                <a:gd name="connsiteY0" fmla="*/ 5167617 h 5167617"/>
                <a:gd name="connsiteX1" fmla="*/ 444674 w 5070690"/>
                <a:gd name="connsiteY1" fmla="*/ 8627 h 5167617"/>
                <a:gd name="connsiteX2" fmla="*/ 2480508 w 5070690"/>
                <a:gd name="connsiteY2" fmla="*/ 0 h 5167617"/>
                <a:gd name="connsiteX3" fmla="*/ 1382580 w 5070690"/>
                <a:gd name="connsiteY3" fmla="*/ 5167617 h 5167617"/>
                <a:gd name="connsiteX4" fmla="*/ 0 w 5070690"/>
                <a:gd name="connsiteY4" fmla="*/ 5167617 h 516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0690" h="5167617">
                  <a:moveTo>
                    <a:pt x="0" y="5167617"/>
                  </a:moveTo>
                  <a:cubicBezTo>
                    <a:pt x="1918810" y="4606442"/>
                    <a:pt x="3892800" y="2432520"/>
                    <a:pt x="444674" y="8627"/>
                  </a:cubicBezTo>
                  <a:lnTo>
                    <a:pt x="2480508" y="0"/>
                  </a:lnTo>
                  <a:cubicBezTo>
                    <a:pt x="5070690" y="1719403"/>
                    <a:pt x="3967330" y="4336147"/>
                    <a:pt x="1382580" y="5167617"/>
                  </a:cubicBezTo>
                  <a:lnTo>
                    <a:pt x="0" y="5167617"/>
                  </a:lnTo>
                  <a:close/>
                </a:path>
              </a:pathLst>
            </a:custGeom>
            <a:gradFill flip="none" rotWithShape="1">
              <a:gsLst>
                <a:gs pos="0">
                  <a:sysClr val="window" lastClr="FFFFFF">
                    <a:alpha val="0"/>
                  </a:sysClr>
                </a:gs>
                <a:gs pos="33000">
                  <a:srgbClr val="4F81BD">
                    <a:lumMod val="20000"/>
                    <a:lumOff val="80000"/>
                  </a:srgbClr>
                </a:gs>
                <a:gs pos="75000">
                  <a:srgbClr val="4F81BD">
                    <a:lumMod val="60000"/>
                    <a:lumOff val="40000"/>
                  </a:srgbClr>
                </a:gs>
                <a:gs pos="100000">
                  <a:srgbClr val="4F81BD">
                    <a:tint val="23500"/>
                    <a:satMod val="160000"/>
                    <a:alpha val="0"/>
                  </a:srgbClr>
                </a:gs>
              </a:gsLst>
              <a:lin ang="5400000" scaled="1"/>
              <a:tileRect/>
            </a:gradFill>
            <a:ln w="635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pic>
          <p:nvPicPr>
            <p:cNvPr id="41" name="POS Ready" descr="C:\Users\roslyn.ADI\Desktop\DVD_ART36\Logos\Windows Embedded Nav Ready\Windows Embedded NavReady logo h r.png"/>
            <p:cNvPicPr>
              <a:picLocks noChangeAspect="1" noChangeArrowheads="1"/>
            </p:cNvPicPr>
            <p:nvPr/>
          </p:nvPicPr>
          <p:blipFill>
            <a:blip r:embed="rId3"/>
            <a:stretch>
              <a:fillRect/>
            </a:stretch>
          </p:blipFill>
          <p:spPr bwMode="auto">
            <a:xfrm>
              <a:off x="6821900" y="2780089"/>
              <a:ext cx="1529784" cy="271270"/>
            </a:xfrm>
            <a:prstGeom prst="rect">
              <a:avLst/>
            </a:prstGeom>
            <a:noFill/>
            <a:ln>
              <a:noFill/>
            </a:ln>
            <a:effectLst/>
          </p:spPr>
        </p:pic>
        <p:pic>
          <p:nvPicPr>
            <p:cNvPr id="42" name="winlogo" descr="Flag.png"/>
            <p:cNvPicPr>
              <a:picLocks noChangeAspect="1"/>
            </p:cNvPicPr>
            <p:nvPr/>
          </p:nvPicPr>
          <p:blipFill>
            <a:blip r:embed="rId4"/>
            <a:stretch>
              <a:fillRect/>
            </a:stretch>
          </p:blipFill>
          <p:spPr bwMode="gray">
            <a:xfrm>
              <a:off x="6607678" y="2392065"/>
              <a:ext cx="1574181" cy="253974"/>
            </a:xfrm>
            <a:prstGeom prst="rect">
              <a:avLst/>
            </a:prstGeom>
            <a:effectLst/>
          </p:spPr>
        </p:pic>
      </p:grpSp>
      <p:cxnSp>
        <p:nvCxnSpPr>
          <p:cNvPr id="43" name="Straight Connector 42"/>
          <p:cNvCxnSpPr/>
          <p:nvPr/>
        </p:nvCxnSpPr>
        <p:spPr>
          <a:xfrm rot="5400000" flipH="1" flipV="1">
            <a:off x="6492358" y="2008019"/>
            <a:ext cx="804910" cy="549877"/>
          </a:xfrm>
          <a:prstGeom prst="line">
            <a:avLst/>
          </a:prstGeom>
          <a:noFill/>
          <a:ln w="25400" cap="flat" cmpd="sng" algn="ctr">
            <a:gradFill>
              <a:gsLst>
                <a:gs pos="0">
                  <a:srgbClr val="3A94D2">
                    <a:tint val="66000"/>
                    <a:satMod val="160000"/>
                    <a:alpha val="0"/>
                  </a:srgbClr>
                </a:gs>
                <a:gs pos="50000">
                  <a:srgbClr val="FFFFFF"/>
                </a:gs>
              </a:gsLst>
              <a:lin ang="5400000" scaled="0"/>
            </a:gradFill>
            <a:prstDash val="solid"/>
            <a:headEnd type="none"/>
            <a:tailEnd type="oval"/>
          </a:ln>
          <a:effectLst/>
        </p:spPr>
      </p:cxnSp>
      <p:cxnSp>
        <p:nvCxnSpPr>
          <p:cNvPr id="44" name="Straight Connector 43"/>
          <p:cNvCxnSpPr/>
          <p:nvPr/>
        </p:nvCxnSpPr>
        <p:spPr>
          <a:xfrm flipV="1">
            <a:off x="6877050" y="2110932"/>
            <a:ext cx="1099207" cy="860230"/>
          </a:xfrm>
          <a:prstGeom prst="line">
            <a:avLst/>
          </a:prstGeom>
          <a:noFill/>
          <a:ln w="25400" cap="flat" cmpd="sng" algn="ctr">
            <a:gradFill>
              <a:gsLst>
                <a:gs pos="0">
                  <a:srgbClr val="3A94D2">
                    <a:tint val="66000"/>
                    <a:satMod val="160000"/>
                    <a:alpha val="0"/>
                  </a:srgbClr>
                </a:gs>
                <a:gs pos="50000">
                  <a:srgbClr val="FFFFFF"/>
                </a:gs>
              </a:gsLst>
              <a:lin ang="5400000" scaled="0"/>
            </a:gradFill>
            <a:prstDash val="solid"/>
            <a:headEnd type="none"/>
            <a:tailEnd type="oval"/>
          </a:ln>
          <a:effectLst/>
        </p:spPr>
      </p:cxnSp>
      <p:cxnSp>
        <p:nvCxnSpPr>
          <p:cNvPr id="45" name="Straight Connector 44"/>
          <p:cNvCxnSpPr/>
          <p:nvPr/>
        </p:nvCxnSpPr>
        <p:spPr>
          <a:xfrm>
            <a:off x="6962775" y="3561712"/>
            <a:ext cx="1973607" cy="8610"/>
          </a:xfrm>
          <a:prstGeom prst="line">
            <a:avLst/>
          </a:prstGeom>
          <a:noFill/>
          <a:ln w="25400" cap="flat" cmpd="sng" algn="ctr">
            <a:gradFill flip="none" rotWithShape="1">
              <a:gsLst>
                <a:gs pos="0">
                  <a:srgbClr val="3A94D2">
                    <a:tint val="66000"/>
                    <a:satMod val="160000"/>
                    <a:alpha val="0"/>
                  </a:srgbClr>
                </a:gs>
                <a:gs pos="50000">
                  <a:srgbClr val="FFFFFF"/>
                </a:gs>
              </a:gsLst>
              <a:lin ang="0" scaled="1"/>
              <a:tileRect/>
            </a:gradFill>
            <a:prstDash val="solid"/>
            <a:headEnd type="none"/>
            <a:tailEnd type="oval"/>
          </a:ln>
          <a:effectLst/>
        </p:spPr>
      </p:cxnSp>
      <p:cxnSp>
        <p:nvCxnSpPr>
          <p:cNvPr id="46" name="Straight Connector 45"/>
          <p:cNvCxnSpPr/>
          <p:nvPr/>
        </p:nvCxnSpPr>
        <p:spPr>
          <a:xfrm>
            <a:off x="6877050" y="3856987"/>
            <a:ext cx="1483257" cy="366220"/>
          </a:xfrm>
          <a:prstGeom prst="line">
            <a:avLst/>
          </a:prstGeom>
          <a:noFill/>
          <a:ln w="25400" cap="flat" cmpd="sng" algn="ctr">
            <a:gradFill>
              <a:gsLst>
                <a:gs pos="0">
                  <a:srgbClr val="3A94D2">
                    <a:tint val="66000"/>
                    <a:satMod val="160000"/>
                    <a:alpha val="0"/>
                  </a:srgbClr>
                </a:gs>
                <a:gs pos="50000">
                  <a:srgbClr val="FFFFFF"/>
                </a:gs>
              </a:gsLst>
              <a:lin ang="5400000" scaled="0"/>
            </a:gradFill>
            <a:prstDash val="solid"/>
            <a:headEnd type="none"/>
            <a:tailEnd type="oval"/>
          </a:ln>
          <a:effectLst/>
        </p:spPr>
      </p:cxnSp>
      <p:cxnSp>
        <p:nvCxnSpPr>
          <p:cNvPr id="47" name="Straight Connector 46"/>
          <p:cNvCxnSpPr/>
          <p:nvPr/>
        </p:nvCxnSpPr>
        <p:spPr>
          <a:xfrm flipH="1" flipV="1">
            <a:off x="3732352" y="3570322"/>
            <a:ext cx="1459390" cy="1"/>
          </a:xfrm>
          <a:prstGeom prst="line">
            <a:avLst/>
          </a:prstGeom>
          <a:noFill/>
          <a:ln w="25400" cap="flat" cmpd="sng" algn="ctr">
            <a:gradFill flip="none" rotWithShape="1">
              <a:gsLst>
                <a:gs pos="0">
                  <a:srgbClr val="3A94D2">
                    <a:tint val="66000"/>
                    <a:satMod val="160000"/>
                    <a:alpha val="0"/>
                  </a:srgbClr>
                </a:gs>
                <a:gs pos="50000">
                  <a:srgbClr val="FFFFFF"/>
                </a:gs>
              </a:gsLst>
              <a:lin ang="0" scaled="1"/>
              <a:tileRect/>
            </a:gradFill>
            <a:prstDash val="solid"/>
            <a:headEnd type="none"/>
            <a:tailEnd type="oval"/>
          </a:ln>
          <a:effectLst/>
        </p:spPr>
      </p:cxnSp>
      <p:pic>
        <p:nvPicPr>
          <p:cNvPr id="48" name="imgSRV" descr="server_tower.png"/>
          <p:cNvPicPr>
            <a:picLocks noChangeAspect="1"/>
          </p:cNvPicPr>
          <p:nvPr/>
        </p:nvPicPr>
        <p:blipFill>
          <a:blip r:embed="rId5"/>
          <a:stretch>
            <a:fillRect/>
          </a:stretch>
        </p:blipFill>
        <p:spPr>
          <a:xfrm>
            <a:off x="2791582" y="2648602"/>
            <a:ext cx="814612" cy="1189332"/>
          </a:xfrm>
          <a:prstGeom prst="rect">
            <a:avLst/>
          </a:prstGeom>
          <a:noFill/>
          <a:ln>
            <a:noFill/>
          </a:ln>
        </p:spPr>
      </p:pic>
      <p:pic>
        <p:nvPicPr>
          <p:cNvPr id="49" name="imgTHIN" descr="\\eventsql\dvd\Online_ART\DVD_ART36\Artwork_Imagery\Hardware Photos\OEM HW\Windows XP Embedded\Wyse Winterm (Thin Client.png"/>
          <p:cNvPicPr>
            <a:picLocks noChangeAspect="1" noChangeArrowheads="1"/>
          </p:cNvPicPr>
          <p:nvPr/>
        </p:nvPicPr>
        <p:blipFill>
          <a:blip r:embed="rId6"/>
          <a:stretch>
            <a:fillRect/>
          </a:stretch>
        </p:blipFill>
        <p:spPr bwMode="auto">
          <a:xfrm>
            <a:off x="7016132" y="762000"/>
            <a:ext cx="694191" cy="998293"/>
          </a:xfrm>
          <a:prstGeom prst="rect">
            <a:avLst/>
          </a:prstGeom>
          <a:ln>
            <a:noFill/>
          </a:ln>
          <a:effectLst/>
        </p:spPr>
      </p:pic>
      <p:pic>
        <p:nvPicPr>
          <p:cNvPr id="50" name="imgPOS2"/>
          <p:cNvPicPr>
            <a:picLocks noChangeAspect="1" noChangeArrowheads="1"/>
          </p:cNvPicPr>
          <p:nvPr/>
        </p:nvPicPr>
        <p:blipFill>
          <a:blip r:embed="rId7"/>
          <a:stretch>
            <a:fillRect/>
          </a:stretch>
        </p:blipFill>
        <p:spPr bwMode="auto">
          <a:xfrm>
            <a:off x="9013192" y="3224677"/>
            <a:ext cx="968026" cy="729695"/>
          </a:xfrm>
          <a:prstGeom prst="rect">
            <a:avLst/>
          </a:prstGeom>
          <a:noFill/>
          <a:ln>
            <a:noFill/>
          </a:ln>
        </p:spPr>
      </p:pic>
      <p:pic>
        <p:nvPicPr>
          <p:cNvPr id="51" name="imgDS" descr="digital_signage1.png"/>
          <p:cNvPicPr>
            <a:picLocks noChangeAspect="1"/>
          </p:cNvPicPr>
          <p:nvPr/>
        </p:nvPicPr>
        <p:blipFill>
          <a:blip r:embed="rId8"/>
          <a:stretch>
            <a:fillRect/>
          </a:stretch>
        </p:blipFill>
        <p:spPr>
          <a:xfrm>
            <a:off x="8129877" y="958782"/>
            <a:ext cx="944099" cy="1324066"/>
          </a:xfrm>
          <a:prstGeom prst="rect">
            <a:avLst/>
          </a:prstGeom>
        </p:spPr>
      </p:pic>
      <p:sp>
        <p:nvSpPr>
          <p:cNvPr id="52" name="TextBox 51"/>
          <p:cNvSpPr txBox="1"/>
          <p:nvPr/>
        </p:nvSpPr>
        <p:spPr>
          <a:xfrm>
            <a:off x="3137227" y="5874622"/>
            <a:ext cx="2073870" cy="384050"/>
          </a:xfrm>
          <a:prstGeom prst="rect">
            <a:avLst/>
          </a:prstGeom>
          <a:noFill/>
        </p:spPr>
        <p:txBody>
          <a:bodyPr wrap="non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Segoe" pitchFamily="34" charset="0"/>
              </a:rPr>
              <a:t>Server installer</a:t>
            </a:r>
          </a:p>
        </p:txBody>
      </p:sp>
      <p:pic>
        <p:nvPicPr>
          <p:cNvPr id="53" name="imgPOS" descr="pos_carousel3.png"/>
          <p:cNvPicPr>
            <a:picLocks noChangeAspect="1"/>
          </p:cNvPicPr>
          <p:nvPr/>
        </p:nvPicPr>
        <p:blipFill>
          <a:blip r:embed="rId9"/>
          <a:srcRect t="16885"/>
          <a:stretch>
            <a:fillRect/>
          </a:stretch>
        </p:blipFill>
        <p:spPr>
          <a:xfrm>
            <a:off x="8513927" y="3915967"/>
            <a:ext cx="1309636" cy="1190555"/>
          </a:xfrm>
          <a:prstGeom prst="rect">
            <a:avLst/>
          </a:prstGeom>
        </p:spPr>
      </p:pic>
      <p:pic>
        <p:nvPicPr>
          <p:cNvPr id="54" name="iconSI" descr="Software.png"/>
          <p:cNvPicPr>
            <a:picLocks noChangeAspect="1"/>
          </p:cNvPicPr>
          <p:nvPr/>
        </p:nvPicPr>
        <p:blipFill>
          <a:blip r:embed="rId10"/>
          <a:stretch>
            <a:fillRect/>
          </a:stretch>
        </p:blipFill>
        <p:spPr>
          <a:xfrm>
            <a:off x="3406062" y="4607257"/>
            <a:ext cx="1459390" cy="1459390"/>
          </a:xfrm>
          <a:prstGeom prst="rect">
            <a:avLst/>
          </a:prstGeom>
        </p:spPr>
      </p:pic>
      <p:sp>
        <p:nvSpPr>
          <p:cNvPr id="55" name="TextBox 54"/>
          <p:cNvSpPr txBox="1"/>
          <p:nvPr/>
        </p:nvSpPr>
        <p:spPr>
          <a:xfrm>
            <a:off x="6708892" y="5874622"/>
            <a:ext cx="2073870" cy="384050"/>
          </a:xfrm>
          <a:prstGeom prst="rect">
            <a:avLst/>
          </a:prstGeom>
          <a:noFill/>
        </p:spPr>
        <p:txBody>
          <a:bodyPr wrap="non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Segoe" pitchFamily="34" charset="0"/>
              </a:rPr>
              <a:t>Client installer</a:t>
            </a:r>
          </a:p>
        </p:txBody>
      </p:sp>
      <p:pic>
        <p:nvPicPr>
          <p:cNvPr id="56" name="iconCI" descr="Setup.exe_I0001_0409.png"/>
          <p:cNvPicPr>
            <a:picLocks noChangeAspect="1"/>
          </p:cNvPicPr>
          <p:nvPr/>
        </p:nvPicPr>
        <p:blipFill>
          <a:blip r:embed="rId11"/>
          <a:stretch>
            <a:fillRect/>
          </a:stretch>
        </p:blipFill>
        <p:spPr>
          <a:xfrm>
            <a:off x="7016132" y="4607257"/>
            <a:ext cx="1382581" cy="1382581"/>
          </a:xfrm>
          <a:prstGeom prst="rect">
            <a:avLst/>
          </a:prstGeom>
        </p:spPr>
      </p:pic>
      <p:pic>
        <p:nvPicPr>
          <p:cNvPr id="57" name="logoWEDM" descr="\\Tkzaw-pro-12\mydocs6\cuongp\My Documents\My Pictures\WinEmbed-DM11_rgb.png"/>
          <p:cNvPicPr>
            <a:picLocks noChangeAspect="1" noChangeArrowheads="1"/>
          </p:cNvPicPr>
          <p:nvPr/>
        </p:nvPicPr>
        <p:blipFill>
          <a:blip r:embed="rId12"/>
          <a:stretch>
            <a:fillRect/>
          </a:stretch>
        </p:blipFill>
        <p:spPr bwMode="auto">
          <a:xfrm>
            <a:off x="5173411" y="4453637"/>
            <a:ext cx="1611571" cy="11957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 name="Group 57"/>
          <p:cNvGrpSpPr/>
          <p:nvPr/>
        </p:nvGrpSpPr>
        <p:grpSpPr>
          <a:xfrm>
            <a:off x="4827827" y="2457791"/>
            <a:ext cx="2471695" cy="1905070"/>
            <a:chOff x="4827827" y="2201254"/>
            <a:chExt cx="2471695" cy="1905070"/>
          </a:xfrm>
        </p:grpSpPr>
        <p:pic>
          <p:nvPicPr>
            <p:cNvPr id="59" name="Picture 58" descr="globe_glass_green.png"/>
            <p:cNvPicPr>
              <a:picLocks noChangeAspect="1"/>
            </p:cNvPicPr>
            <p:nvPr/>
          </p:nvPicPr>
          <p:blipFill>
            <a:blip r:embed="rId13">
              <a:duotone>
                <a:srgbClr val="3A94D2">
                  <a:shade val="45000"/>
                  <a:satMod val="135000"/>
                </a:srgbClr>
                <a:prstClr val="white"/>
              </a:duotone>
            </a:blip>
            <a:stretch>
              <a:fillRect/>
            </a:stretch>
          </p:blipFill>
          <p:spPr>
            <a:xfrm>
              <a:off x="5134287" y="2201254"/>
              <a:ext cx="1920250" cy="1905070"/>
            </a:xfrm>
            <a:prstGeom prst="rect">
              <a:avLst/>
            </a:prstGeom>
          </p:spPr>
        </p:pic>
        <p:sp>
          <p:nvSpPr>
            <p:cNvPr id="60" name="Freeform 59"/>
            <p:cNvSpPr/>
            <p:nvPr/>
          </p:nvSpPr>
          <p:spPr bwMode="auto">
            <a:xfrm>
              <a:off x="4827827" y="2545611"/>
              <a:ext cx="720486" cy="676219"/>
            </a:xfrm>
            <a:custGeom>
              <a:avLst/>
              <a:gdLst>
                <a:gd name="connsiteX0" fmla="*/ 283368 w 504825"/>
                <a:gd name="connsiteY0" fmla="*/ 0 h 652462"/>
                <a:gd name="connsiteX1" fmla="*/ 223837 w 504825"/>
                <a:gd name="connsiteY1" fmla="*/ 83344 h 652462"/>
                <a:gd name="connsiteX2" fmla="*/ 504825 w 504825"/>
                <a:gd name="connsiteY2" fmla="*/ 652462 h 652462"/>
                <a:gd name="connsiteX3" fmla="*/ 0 w 504825"/>
                <a:gd name="connsiteY3" fmla="*/ 76200 h 652462"/>
                <a:gd name="connsiteX4" fmla="*/ 283368 w 504825"/>
                <a:gd name="connsiteY4" fmla="*/ 0 h 652462"/>
                <a:gd name="connsiteX0" fmla="*/ 499029 w 720486"/>
                <a:gd name="connsiteY0" fmla="*/ 0 h 652462"/>
                <a:gd name="connsiteX1" fmla="*/ 439498 w 720486"/>
                <a:gd name="connsiteY1" fmla="*/ 83344 h 652462"/>
                <a:gd name="connsiteX2" fmla="*/ 720486 w 720486"/>
                <a:gd name="connsiteY2" fmla="*/ 652462 h 652462"/>
                <a:gd name="connsiteX3" fmla="*/ 215661 w 720486"/>
                <a:gd name="connsiteY3" fmla="*/ 76200 h 652462"/>
                <a:gd name="connsiteX4" fmla="*/ 499029 w 720486"/>
                <a:gd name="connsiteY4" fmla="*/ 0 h 652462"/>
                <a:gd name="connsiteX0" fmla="*/ 499029 w 720486"/>
                <a:gd name="connsiteY0" fmla="*/ 0 h 652462"/>
                <a:gd name="connsiteX1" fmla="*/ 439498 w 720486"/>
                <a:gd name="connsiteY1" fmla="*/ 83344 h 652462"/>
                <a:gd name="connsiteX2" fmla="*/ 720486 w 720486"/>
                <a:gd name="connsiteY2" fmla="*/ 652462 h 652462"/>
                <a:gd name="connsiteX3" fmla="*/ 215661 w 720486"/>
                <a:gd name="connsiteY3" fmla="*/ 76200 h 652462"/>
                <a:gd name="connsiteX4" fmla="*/ 499029 w 720486"/>
                <a:gd name="connsiteY4" fmla="*/ 0 h 652462"/>
                <a:gd name="connsiteX0" fmla="*/ 499029 w 720486"/>
                <a:gd name="connsiteY0" fmla="*/ 0 h 652462"/>
                <a:gd name="connsiteX1" fmla="*/ 439498 w 720486"/>
                <a:gd name="connsiteY1" fmla="*/ 83344 h 652462"/>
                <a:gd name="connsiteX2" fmla="*/ 720486 w 720486"/>
                <a:gd name="connsiteY2" fmla="*/ 652462 h 652462"/>
                <a:gd name="connsiteX3" fmla="*/ 215661 w 720486"/>
                <a:gd name="connsiteY3" fmla="*/ 76200 h 652462"/>
                <a:gd name="connsiteX4" fmla="*/ 499029 w 720486"/>
                <a:gd name="connsiteY4" fmla="*/ 0 h 652462"/>
                <a:gd name="connsiteX0" fmla="*/ 499029 w 720486"/>
                <a:gd name="connsiteY0" fmla="*/ 0 h 652462"/>
                <a:gd name="connsiteX1" fmla="*/ 439498 w 720486"/>
                <a:gd name="connsiteY1" fmla="*/ 83344 h 652462"/>
                <a:gd name="connsiteX2" fmla="*/ 720486 w 720486"/>
                <a:gd name="connsiteY2" fmla="*/ 652462 h 652462"/>
                <a:gd name="connsiteX3" fmla="*/ 215661 w 720486"/>
                <a:gd name="connsiteY3" fmla="*/ 76200 h 652462"/>
                <a:gd name="connsiteX4" fmla="*/ 499029 w 720486"/>
                <a:gd name="connsiteY4" fmla="*/ 0 h 652462"/>
                <a:gd name="connsiteX0" fmla="*/ 499029 w 720486"/>
                <a:gd name="connsiteY0" fmla="*/ 23757 h 676219"/>
                <a:gd name="connsiteX1" fmla="*/ 439498 w 720486"/>
                <a:gd name="connsiteY1" fmla="*/ 107101 h 676219"/>
                <a:gd name="connsiteX2" fmla="*/ 720486 w 720486"/>
                <a:gd name="connsiteY2" fmla="*/ 676219 h 676219"/>
                <a:gd name="connsiteX3" fmla="*/ 215661 w 720486"/>
                <a:gd name="connsiteY3" fmla="*/ 99957 h 676219"/>
                <a:gd name="connsiteX4" fmla="*/ 499029 w 720486"/>
                <a:gd name="connsiteY4" fmla="*/ 23757 h 676219"/>
                <a:gd name="connsiteX0" fmla="*/ 499029 w 720486"/>
                <a:gd name="connsiteY0" fmla="*/ 23757 h 676219"/>
                <a:gd name="connsiteX1" fmla="*/ 439498 w 720486"/>
                <a:gd name="connsiteY1" fmla="*/ 107101 h 676219"/>
                <a:gd name="connsiteX2" fmla="*/ 720486 w 720486"/>
                <a:gd name="connsiteY2" fmla="*/ 676219 h 676219"/>
                <a:gd name="connsiteX3" fmla="*/ 215661 w 720486"/>
                <a:gd name="connsiteY3" fmla="*/ 99957 h 676219"/>
                <a:gd name="connsiteX4" fmla="*/ 499029 w 720486"/>
                <a:gd name="connsiteY4" fmla="*/ 23757 h 676219"/>
                <a:gd name="connsiteX0" fmla="*/ 499029 w 720486"/>
                <a:gd name="connsiteY0" fmla="*/ 23757 h 676219"/>
                <a:gd name="connsiteX1" fmla="*/ 439498 w 720486"/>
                <a:gd name="connsiteY1" fmla="*/ 107101 h 676219"/>
                <a:gd name="connsiteX2" fmla="*/ 720486 w 720486"/>
                <a:gd name="connsiteY2" fmla="*/ 676219 h 676219"/>
                <a:gd name="connsiteX3" fmla="*/ 215661 w 720486"/>
                <a:gd name="connsiteY3" fmla="*/ 99957 h 676219"/>
                <a:gd name="connsiteX4" fmla="*/ 499029 w 720486"/>
                <a:gd name="connsiteY4" fmla="*/ 23757 h 676219"/>
                <a:gd name="connsiteX0" fmla="*/ 499029 w 720486"/>
                <a:gd name="connsiteY0" fmla="*/ 23757 h 676219"/>
                <a:gd name="connsiteX1" fmla="*/ 439498 w 720486"/>
                <a:gd name="connsiteY1" fmla="*/ 107101 h 676219"/>
                <a:gd name="connsiteX2" fmla="*/ 720486 w 720486"/>
                <a:gd name="connsiteY2" fmla="*/ 676219 h 676219"/>
                <a:gd name="connsiteX3" fmla="*/ 215661 w 720486"/>
                <a:gd name="connsiteY3" fmla="*/ 99957 h 676219"/>
                <a:gd name="connsiteX4" fmla="*/ 499029 w 720486"/>
                <a:gd name="connsiteY4" fmla="*/ 23757 h 676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486" h="676219">
                  <a:moveTo>
                    <a:pt x="499029" y="23757"/>
                  </a:moveTo>
                  <a:lnTo>
                    <a:pt x="439498" y="107101"/>
                  </a:lnTo>
                  <a:cubicBezTo>
                    <a:pt x="0" y="70401"/>
                    <a:pt x="474597" y="495299"/>
                    <a:pt x="720486" y="676219"/>
                  </a:cubicBezTo>
                  <a:cubicBezTo>
                    <a:pt x="330994" y="449082"/>
                    <a:pt x="150254" y="199106"/>
                    <a:pt x="215661" y="99957"/>
                  </a:cubicBezTo>
                  <a:cubicBezTo>
                    <a:pt x="290755" y="0"/>
                    <a:pt x="427464" y="17767"/>
                    <a:pt x="499029" y="23757"/>
                  </a:cubicBezTo>
                  <a:close/>
                </a:path>
              </a:pathLst>
            </a:custGeom>
            <a:gradFill rotWithShape="1">
              <a:gsLst>
                <a:gs pos="0">
                  <a:srgbClr val="FFE784">
                    <a:alpha val="55000"/>
                  </a:srgbClr>
                </a:gs>
                <a:gs pos="100000">
                  <a:srgbClr val="FFE784">
                    <a:lumMod val="75000"/>
                    <a:alpha val="0"/>
                  </a:srgbClr>
                </a:gs>
              </a:gsLst>
              <a:lin ang="2400000" scaled="0"/>
            </a:gradFill>
            <a:ln w="6350" cap="flat" cmpd="sng" algn="ctr">
              <a:noFill/>
              <a:prstDash val="solid"/>
              <a:headEnd type="none" w="med" len="med"/>
              <a:tailEnd type="none" w="med" len="med"/>
            </a:ln>
            <a:effectLst/>
          </p:spPr>
          <p:txBody>
            <a:bodyPr vert="horz" wrap="non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61" name="Freeform 60"/>
            <p:cNvSpPr/>
            <p:nvPr/>
          </p:nvSpPr>
          <p:spPr bwMode="auto">
            <a:xfrm>
              <a:off x="5791202" y="3325386"/>
              <a:ext cx="1508320" cy="396332"/>
            </a:xfrm>
            <a:custGeom>
              <a:avLst/>
              <a:gdLst>
                <a:gd name="connsiteX0" fmla="*/ 1250156 w 1357312"/>
                <a:gd name="connsiteY0" fmla="*/ 73819 h 307181"/>
                <a:gd name="connsiteX1" fmla="*/ 1221581 w 1357312"/>
                <a:gd name="connsiteY1" fmla="*/ 190500 h 307181"/>
                <a:gd name="connsiteX2" fmla="*/ 45243 w 1357312"/>
                <a:gd name="connsiteY2" fmla="*/ 0 h 307181"/>
                <a:gd name="connsiteX3" fmla="*/ 0 w 1357312"/>
                <a:gd name="connsiteY3" fmla="*/ 107156 h 307181"/>
                <a:gd name="connsiteX4" fmla="*/ 1357312 w 1357312"/>
                <a:gd name="connsiteY4" fmla="*/ 307181 h 307181"/>
                <a:gd name="connsiteX5" fmla="*/ 1250156 w 1357312"/>
                <a:gd name="connsiteY5" fmla="*/ 73819 h 307181"/>
                <a:gd name="connsiteX0" fmla="*/ 1250156 w 1357312"/>
                <a:gd name="connsiteY0" fmla="*/ 73819 h 416414"/>
                <a:gd name="connsiteX1" fmla="*/ 1221581 w 1357312"/>
                <a:gd name="connsiteY1" fmla="*/ 190500 h 416414"/>
                <a:gd name="connsiteX2" fmla="*/ 45243 w 1357312"/>
                <a:gd name="connsiteY2" fmla="*/ 0 h 416414"/>
                <a:gd name="connsiteX3" fmla="*/ 0 w 1357312"/>
                <a:gd name="connsiteY3" fmla="*/ 107156 h 416414"/>
                <a:gd name="connsiteX4" fmla="*/ 1357312 w 1357312"/>
                <a:gd name="connsiteY4" fmla="*/ 307181 h 416414"/>
                <a:gd name="connsiteX5" fmla="*/ 1250156 w 1357312"/>
                <a:gd name="connsiteY5" fmla="*/ 73819 h 416414"/>
                <a:gd name="connsiteX0" fmla="*/ 1250156 w 1363851"/>
                <a:gd name="connsiteY0" fmla="*/ 73819 h 544391"/>
                <a:gd name="connsiteX1" fmla="*/ 1221581 w 1363851"/>
                <a:gd name="connsiteY1" fmla="*/ 190500 h 544391"/>
                <a:gd name="connsiteX2" fmla="*/ 45243 w 1363851"/>
                <a:gd name="connsiteY2" fmla="*/ 0 h 544391"/>
                <a:gd name="connsiteX3" fmla="*/ 0 w 1363851"/>
                <a:gd name="connsiteY3" fmla="*/ 107156 h 544391"/>
                <a:gd name="connsiteX4" fmla="*/ 1357312 w 1363851"/>
                <a:gd name="connsiteY4" fmla="*/ 307181 h 544391"/>
                <a:gd name="connsiteX5" fmla="*/ 1250156 w 1363851"/>
                <a:gd name="connsiteY5" fmla="*/ 73819 h 544391"/>
                <a:gd name="connsiteX0" fmla="*/ 1250156 w 1363851"/>
                <a:gd name="connsiteY0" fmla="*/ 73819 h 544391"/>
                <a:gd name="connsiteX1" fmla="*/ 1221581 w 1363851"/>
                <a:gd name="connsiteY1" fmla="*/ 190500 h 544391"/>
                <a:gd name="connsiteX2" fmla="*/ 45243 w 1363851"/>
                <a:gd name="connsiteY2" fmla="*/ 0 h 544391"/>
                <a:gd name="connsiteX3" fmla="*/ 0 w 1363851"/>
                <a:gd name="connsiteY3" fmla="*/ 107156 h 544391"/>
                <a:gd name="connsiteX4" fmla="*/ 1357312 w 1363851"/>
                <a:gd name="connsiteY4" fmla="*/ 307181 h 544391"/>
                <a:gd name="connsiteX5" fmla="*/ 1250156 w 1363851"/>
                <a:gd name="connsiteY5" fmla="*/ 73819 h 544391"/>
                <a:gd name="connsiteX0" fmla="*/ 1250156 w 1363851"/>
                <a:gd name="connsiteY0" fmla="*/ 73819 h 544391"/>
                <a:gd name="connsiteX1" fmla="*/ 1221581 w 1363851"/>
                <a:gd name="connsiteY1" fmla="*/ 190500 h 544391"/>
                <a:gd name="connsiteX2" fmla="*/ 45243 w 1363851"/>
                <a:gd name="connsiteY2" fmla="*/ 0 h 544391"/>
                <a:gd name="connsiteX3" fmla="*/ 0 w 1363851"/>
                <a:gd name="connsiteY3" fmla="*/ 107156 h 544391"/>
                <a:gd name="connsiteX4" fmla="*/ 1357312 w 1363851"/>
                <a:gd name="connsiteY4" fmla="*/ 307181 h 544391"/>
                <a:gd name="connsiteX5" fmla="*/ 1250156 w 1363851"/>
                <a:gd name="connsiteY5" fmla="*/ 73819 h 544391"/>
                <a:gd name="connsiteX0" fmla="*/ 1250156 w 1368136"/>
                <a:gd name="connsiteY0" fmla="*/ 73819 h 544391"/>
                <a:gd name="connsiteX1" fmla="*/ 1221581 w 1368136"/>
                <a:gd name="connsiteY1" fmla="*/ 190500 h 544391"/>
                <a:gd name="connsiteX2" fmla="*/ 45243 w 1368136"/>
                <a:gd name="connsiteY2" fmla="*/ 0 h 544391"/>
                <a:gd name="connsiteX3" fmla="*/ 0 w 1368136"/>
                <a:gd name="connsiteY3" fmla="*/ 107156 h 544391"/>
                <a:gd name="connsiteX4" fmla="*/ 1357312 w 1368136"/>
                <a:gd name="connsiteY4" fmla="*/ 307181 h 544391"/>
                <a:gd name="connsiteX5" fmla="*/ 1250156 w 1368136"/>
                <a:gd name="connsiteY5" fmla="*/ 73819 h 544391"/>
                <a:gd name="connsiteX0" fmla="*/ 1250156 w 1368136"/>
                <a:gd name="connsiteY0" fmla="*/ 73819 h 521986"/>
                <a:gd name="connsiteX1" fmla="*/ 1221581 w 1368136"/>
                <a:gd name="connsiteY1" fmla="*/ 190500 h 521986"/>
                <a:gd name="connsiteX2" fmla="*/ 45243 w 1368136"/>
                <a:gd name="connsiteY2" fmla="*/ 0 h 521986"/>
                <a:gd name="connsiteX3" fmla="*/ 0 w 1368136"/>
                <a:gd name="connsiteY3" fmla="*/ 107156 h 521986"/>
                <a:gd name="connsiteX4" fmla="*/ 1357312 w 1368136"/>
                <a:gd name="connsiteY4" fmla="*/ 307181 h 521986"/>
                <a:gd name="connsiteX5" fmla="*/ 1250156 w 1368136"/>
                <a:gd name="connsiteY5" fmla="*/ 73819 h 521986"/>
                <a:gd name="connsiteX0" fmla="*/ 1250156 w 1368136"/>
                <a:gd name="connsiteY0" fmla="*/ 73819 h 540367"/>
                <a:gd name="connsiteX1" fmla="*/ 1221581 w 1368136"/>
                <a:gd name="connsiteY1" fmla="*/ 190500 h 540367"/>
                <a:gd name="connsiteX2" fmla="*/ 45243 w 1368136"/>
                <a:gd name="connsiteY2" fmla="*/ 0 h 540367"/>
                <a:gd name="connsiteX3" fmla="*/ 0 w 1368136"/>
                <a:gd name="connsiteY3" fmla="*/ 107156 h 540367"/>
                <a:gd name="connsiteX4" fmla="*/ 1357312 w 1368136"/>
                <a:gd name="connsiteY4" fmla="*/ 307181 h 540367"/>
                <a:gd name="connsiteX5" fmla="*/ 1250156 w 1368136"/>
                <a:gd name="connsiteY5" fmla="*/ 73819 h 540367"/>
                <a:gd name="connsiteX0" fmla="*/ 1250156 w 1374779"/>
                <a:gd name="connsiteY0" fmla="*/ 73819 h 540367"/>
                <a:gd name="connsiteX1" fmla="*/ 1221581 w 1374779"/>
                <a:gd name="connsiteY1" fmla="*/ 190500 h 540367"/>
                <a:gd name="connsiteX2" fmla="*/ 45243 w 1374779"/>
                <a:gd name="connsiteY2" fmla="*/ 0 h 540367"/>
                <a:gd name="connsiteX3" fmla="*/ 0 w 1374779"/>
                <a:gd name="connsiteY3" fmla="*/ 107156 h 540367"/>
                <a:gd name="connsiteX4" fmla="*/ 1357312 w 1374779"/>
                <a:gd name="connsiteY4" fmla="*/ 307181 h 540367"/>
                <a:gd name="connsiteX5" fmla="*/ 1250156 w 1374779"/>
                <a:gd name="connsiteY5" fmla="*/ 73819 h 540367"/>
                <a:gd name="connsiteX0" fmla="*/ 1250156 w 1374779"/>
                <a:gd name="connsiteY0" fmla="*/ 73819 h 540367"/>
                <a:gd name="connsiteX1" fmla="*/ 1221581 w 1374779"/>
                <a:gd name="connsiteY1" fmla="*/ 190500 h 540367"/>
                <a:gd name="connsiteX2" fmla="*/ 45243 w 1374779"/>
                <a:gd name="connsiteY2" fmla="*/ 0 h 540367"/>
                <a:gd name="connsiteX3" fmla="*/ 0 w 1374779"/>
                <a:gd name="connsiteY3" fmla="*/ 107156 h 540367"/>
                <a:gd name="connsiteX4" fmla="*/ 1357312 w 1374779"/>
                <a:gd name="connsiteY4" fmla="*/ 307181 h 540367"/>
                <a:gd name="connsiteX5" fmla="*/ 1250156 w 1374779"/>
                <a:gd name="connsiteY5" fmla="*/ 73819 h 540367"/>
                <a:gd name="connsiteX0" fmla="*/ 1250156 w 1374779"/>
                <a:gd name="connsiteY0" fmla="*/ 103615 h 570163"/>
                <a:gd name="connsiteX1" fmla="*/ 1221581 w 1374779"/>
                <a:gd name="connsiteY1" fmla="*/ 220296 h 570163"/>
                <a:gd name="connsiteX2" fmla="*/ 48663 w 1374779"/>
                <a:gd name="connsiteY2" fmla="*/ 0 h 570163"/>
                <a:gd name="connsiteX3" fmla="*/ 0 w 1374779"/>
                <a:gd name="connsiteY3" fmla="*/ 136952 h 570163"/>
                <a:gd name="connsiteX4" fmla="*/ 1357312 w 1374779"/>
                <a:gd name="connsiteY4" fmla="*/ 336977 h 570163"/>
                <a:gd name="connsiteX5" fmla="*/ 1250156 w 1374779"/>
                <a:gd name="connsiteY5" fmla="*/ 103615 h 570163"/>
                <a:gd name="connsiteX0" fmla="*/ 1250156 w 1405927"/>
                <a:gd name="connsiteY0" fmla="*/ 103615 h 570163"/>
                <a:gd name="connsiteX1" fmla="*/ 1221581 w 1405927"/>
                <a:gd name="connsiteY1" fmla="*/ 220296 h 570163"/>
                <a:gd name="connsiteX2" fmla="*/ 48663 w 1405927"/>
                <a:gd name="connsiteY2" fmla="*/ 0 h 570163"/>
                <a:gd name="connsiteX3" fmla="*/ 0 w 1405927"/>
                <a:gd name="connsiteY3" fmla="*/ 136952 h 570163"/>
                <a:gd name="connsiteX4" fmla="*/ 1357312 w 1405927"/>
                <a:gd name="connsiteY4" fmla="*/ 336977 h 570163"/>
                <a:gd name="connsiteX5" fmla="*/ 1250156 w 1405927"/>
                <a:gd name="connsiteY5" fmla="*/ 103615 h 570163"/>
                <a:gd name="connsiteX0" fmla="*/ 1250156 w 1401164"/>
                <a:gd name="connsiteY0" fmla="*/ 103615 h 570163"/>
                <a:gd name="connsiteX1" fmla="*/ 1216818 w 1401164"/>
                <a:gd name="connsiteY1" fmla="*/ 222677 h 570163"/>
                <a:gd name="connsiteX2" fmla="*/ 48663 w 1401164"/>
                <a:gd name="connsiteY2" fmla="*/ 0 h 570163"/>
                <a:gd name="connsiteX3" fmla="*/ 0 w 1401164"/>
                <a:gd name="connsiteY3" fmla="*/ 136952 h 570163"/>
                <a:gd name="connsiteX4" fmla="*/ 1357312 w 1401164"/>
                <a:gd name="connsiteY4" fmla="*/ 336977 h 570163"/>
                <a:gd name="connsiteX5" fmla="*/ 1250156 w 1401164"/>
                <a:gd name="connsiteY5" fmla="*/ 103615 h 570163"/>
                <a:gd name="connsiteX0" fmla="*/ 1250156 w 1401164"/>
                <a:gd name="connsiteY0" fmla="*/ 103615 h 570163"/>
                <a:gd name="connsiteX1" fmla="*/ 1216818 w 1401164"/>
                <a:gd name="connsiteY1" fmla="*/ 222677 h 570163"/>
                <a:gd name="connsiteX2" fmla="*/ 48663 w 1401164"/>
                <a:gd name="connsiteY2" fmla="*/ 0 h 570163"/>
                <a:gd name="connsiteX3" fmla="*/ 0 w 1401164"/>
                <a:gd name="connsiteY3" fmla="*/ 136952 h 570163"/>
                <a:gd name="connsiteX4" fmla="*/ 1357312 w 1401164"/>
                <a:gd name="connsiteY4" fmla="*/ 336977 h 570163"/>
                <a:gd name="connsiteX5" fmla="*/ 1250156 w 1401164"/>
                <a:gd name="connsiteY5" fmla="*/ 103615 h 570163"/>
                <a:gd name="connsiteX0" fmla="*/ 1250156 w 1401164"/>
                <a:gd name="connsiteY0" fmla="*/ 103615 h 522538"/>
                <a:gd name="connsiteX1" fmla="*/ 1216818 w 1401164"/>
                <a:gd name="connsiteY1" fmla="*/ 222677 h 522538"/>
                <a:gd name="connsiteX2" fmla="*/ 48663 w 1401164"/>
                <a:gd name="connsiteY2" fmla="*/ 0 h 522538"/>
                <a:gd name="connsiteX3" fmla="*/ 0 w 1401164"/>
                <a:gd name="connsiteY3" fmla="*/ 136952 h 522538"/>
                <a:gd name="connsiteX4" fmla="*/ 1357312 w 1401164"/>
                <a:gd name="connsiteY4" fmla="*/ 336977 h 522538"/>
                <a:gd name="connsiteX5" fmla="*/ 1250156 w 1401164"/>
                <a:gd name="connsiteY5" fmla="*/ 103615 h 522538"/>
                <a:gd name="connsiteX0" fmla="*/ 1250156 w 1424976"/>
                <a:gd name="connsiteY0" fmla="*/ 103615 h 522538"/>
                <a:gd name="connsiteX1" fmla="*/ 1216818 w 1424976"/>
                <a:gd name="connsiteY1" fmla="*/ 222677 h 522538"/>
                <a:gd name="connsiteX2" fmla="*/ 48663 w 1424976"/>
                <a:gd name="connsiteY2" fmla="*/ 0 h 522538"/>
                <a:gd name="connsiteX3" fmla="*/ 0 w 1424976"/>
                <a:gd name="connsiteY3" fmla="*/ 136952 h 522538"/>
                <a:gd name="connsiteX4" fmla="*/ 1357312 w 1424976"/>
                <a:gd name="connsiteY4" fmla="*/ 336977 h 522538"/>
                <a:gd name="connsiteX5" fmla="*/ 1250156 w 1424976"/>
                <a:gd name="connsiteY5" fmla="*/ 103615 h 522538"/>
                <a:gd name="connsiteX0" fmla="*/ 1250156 w 1424976"/>
                <a:gd name="connsiteY0" fmla="*/ 103615 h 522538"/>
                <a:gd name="connsiteX1" fmla="*/ 1216818 w 1424976"/>
                <a:gd name="connsiteY1" fmla="*/ 222677 h 522538"/>
                <a:gd name="connsiteX2" fmla="*/ 48663 w 1424976"/>
                <a:gd name="connsiteY2" fmla="*/ 0 h 522538"/>
                <a:gd name="connsiteX3" fmla="*/ 0 w 1424976"/>
                <a:gd name="connsiteY3" fmla="*/ 136952 h 522538"/>
                <a:gd name="connsiteX4" fmla="*/ 1357312 w 1424976"/>
                <a:gd name="connsiteY4" fmla="*/ 336977 h 522538"/>
                <a:gd name="connsiteX5" fmla="*/ 1250156 w 1424976"/>
                <a:gd name="connsiteY5" fmla="*/ 103615 h 522538"/>
                <a:gd name="connsiteX0" fmla="*/ 1250156 w 1424976"/>
                <a:gd name="connsiteY0" fmla="*/ 103615 h 522538"/>
                <a:gd name="connsiteX1" fmla="*/ 1216818 w 1424976"/>
                <a:gd name="connsiteY1" fmla="*/ 222677 h 522538"/>
                <a:gd name="connsiteX2" fmla="*/ 48663 w 1424976"/>
                <a:gd name="connsiteY2" fmla="*/ 0 h 522538"/>
                <a:gd name="connsiteX3" fmla="*/ 0 w 1424976"/>
                <a:gd name="connsiteY3" fmla="*/ 136952 h 522538"/>
                <a:gd name="connsiteX4" fmla="*/ 1357312 w 1424976"/>
                <a:gd name="connsiteY4" fmla="*/ 336977 h 522538"/>
                <a:gd name="connsiteX5" fmla="*/ 1250156 w 1424976"/>
                <a:gd name="connsiteY5" fmla="*/ 103615 h 522538"/>
                <a:gd name="connsiteX0" fmla="*/ 1250156 w 1439263"/>
                <a:gd name="connsiteY0" fmla="*/ 103615 h 522538"/>
                <a:gd name="connsiteX1" fmla="*/ 1231105 w 1439263"/>
                <a:gd name="connsiteY1" fmla="*/ 179815 h 522538"/>
                <a:gd name="connsiteX2" fmla="*/ 48663 w 1439263"/>
                <a:gd name="connsiteY2" fmla="*/ 0 h 522538"/>
                <a:gd name="connsiteX3" fmla="*/ 0 w 1439263"/>
                <a:gd name="connsiteY3" fmla="*/ 136952 h 522538"/>
                <a:gd name="connsiteX4" fmla="*/ 1357312 w 1439263"/>
                <a:gd name="connsiteY4" fmla="*/ 336977 h 522538"/>
                <a:gd name="connsiteX5" fmla="*/ 1250156 w 1439263"/>
                <a:gd name="connsiteY5" fmla="*/ 103615 h 522538"/>
                <a:gd name="connsiteX0" fmla="*/ 1250156 w 1439263"/>
                <a:gd name="connsiteY0" fmla="*/ 103615 h 491582"/>
                <a:gd name="connsiteX1" fmla="*/ 1231105 w 1439263"/>
                <a:gd name="connsiteY1" fmla="*/ 179815 h 491582"/>
                <a:gd name="connsiteX2" fmla="*/ 48663 w 1439263"/>
                <a:gd name="connsiteY2" fmla="*/ 0 h 491582"/>
                <a:gd name="connsiteX3" fmla="*/ 0 w 1439263"/>
                <a:gd name="connsiteY3" fmla="*/ 136952 h 491582"/>
                <a:gd name="connsiteX4" fmla="*/ 1352550 w 1439263"/>
                <a:gd name="connsiteY4" fmla="*/ 306021 h 491582"/>
                <a:gd name="connsiteX5" fmla="*/ 1250156 w 1439263"/>
                <a:gd name="connsiteY5" fmla="*/ 103615 h 491582"/>
                <a:gd name="connsiteX0" fmla="*/ 1250156 w 1439263"/>
                <a:gd name="connsiteY0" fmla="*/ 103615 h 491582"/>
                <a:gd name="connsiteX1" fmla="*/ 1231105 w 1439263"/>
                <a:gd name="connsiteY1" fmla="*/ 179815 h 491582"/>
                <a:gd name="connsiteX2" fmla="*/ 48663 w 1439263"/>
                <a:gd name="connsiteY2" fmla="*/ 0 h 491582"/>
                <a:gd name="connsiteX3" fmla="*/ 0 w 1439263"/>
                <a:gd name="connsiteY3" fmla="*/ 136952 h 491582"/>
                <a:gd name="connsiteX4" fmla="*/ 1352550 w 1439263"/>
                <a:gd name="connsiteY4" fmla="*/ 306021 h 491582"/>
                <a:gd name="connsiteX5" fmla="*/ 1250156 w 1439263"/>
                <a:gd name="connsiteY5" fmla="*/ 103615 h 491582"/>
                <a:gd name="connsiteX0" fmla="*/ 1235869 w 1424976"/>
                <a:gd name="connsiteY0" fmla="*/ 103615 h 491582"/>
                <a:gd name="connsiteX1" fmla="*/ 1216818 w 1424976"/>
                <a:gd name="connsiteY1" fmla="*/ 179815 h 491582"/>
                <a:gd name="connsiteX2" fmla="*/ 34376 w 1424976"/>
                <a:gd name="connsiteY2" fmla="*/ 0 h 491582"/>
                <a:gd name="connsiteX3" fmla="*/ 0 w 1424976"/>
                <a:gd name="connsiteY3" fmla="*/ 91708 h 491582"/>
                <a:gd name="connsiteX4" fmla="*/ 1338263 w 1424976"/>
                <a:gd name="connsiteY4" fmla="*/ 306021 h 491582"/>
                <a:gd name="connsiteX5" fmla="*/ 1235869 w 1424976"/>
                <a:gd name="connsiteY5" fmla="*/ 103615 h 491582"/>
                <a:gd name="connsiteX0" fmla="*/ 1235869 w 1424976"/>
                <a:gd name="connsiteY0" fmla="*/ 77421 h 465388"/>
                <a:gd name="connsiteX1" fmla="*/ 1216818 w 1424976"/>
                <a:gd name="connsiteY1" fmla="*/ 153621 h 465388"/>
                <a:gd name="connsiteX2" fmla="*/ 29613 w 1424976"/>
                <a:gd name="connsiteY2" fmla="*/ 0 h 465388"/>
                <a:gd name="connsiteX3" fmla="*/ 0 w 1424976"/>
                <a:gd name="connsiteY3" fmla="*/ 65514 h 465388"/>
                <a:gd name="connsiteX4" fmla="*/ 1338263 w 1424976"/>
                <a:gd name="connsiteY4" fmla="*/ 279827 h 465388"/>
                <a:gd name="connsiteX5" fmla="*/ 1235869 w 1424976"/>
                <a:gd name="connsiteY5" fmla="*/ 77421 h 465388"/>
                <a:gd name="connsiteX0" fmla="*/ 1235869 w 1424976"/>
                <a:gd name="connsiteY0" fmla="*/ 53609 h 441576"/>
                <a:gd name="connsiteX1" fmla="*/ 1216818 w 1424976"/>
                <a:gd name="connsiteY1" fmla="*/ 129809 h 441576"/>
                <a:gd name="connsiteX2" fmla="*/ 12944 w 1424976"/>
                <a:gd name="connsiteY2" fmla="*/ 0 h 441576"/>
                <a:gd name="connsiteX3" fmla="*/ 0 w 1424976"/>
                <a:gd name="connsiteY3" fmla="*/ 41702 h 441576"/>
                <a:gd name="connsiteX4" fmla="*/ 1338263 w 1424976"/>
                <a:gd name="connsiteY4" fmla="*/ 256015 h 441576"/>
                <a:gd name="connsiteX5" fmla="*/ 1235869 w 1424976"/>
                <a:gd name="connsiteY5" fmla="*/ 53609 h 441576"/>
                <a:gd name="connsiteX0" fmla="*/ 1235869 w 1424976"/>
                <a:gd name="connsiteY0" fmla="*/ 53609 h 441576"/>
                <a:gd name="connsiteX1" fmla="*/ 1216818 w 1424976"/>
                <a:gd name="connsiteY1" fmla="*/ 129809 h 441576"/>
                <a:gd name="connsiteX2" fmla="*/ 12944 w 1424976"/>
                <a:gd name="connsiteY2" fmla="*/ 0 h 441576"/>
                <a:gd name="connsiteX3" fmla="*/ 0 w 1424976"/>
                <a:gd name="connsiteY3" fmla="*/ 41702 h 441576"/>
                <a:gd name="connsiteX4" fmla="*/ 1338263 w 1424976"/>
                <a:gd name="connsiteY4" fmla="*/ 256015 h 441576"/>
                <a:gd name="connsiteX5" fmla="*/ 1235869 w 1424976"/>
                <a:gd name="connsiteY5" fmla="*/ 53609 h 441576"/>
                <a:gd name="connsiteX0" fmla="*/ 1235869 w 1424976"/>
                <a:gd name="connsiteY0" fmla="*/ 53609 h 395104"/>
                <a:gd name="connsiteX1" fmla="*/ 1216818 w 1424976"/>
                <a:gd name="connsiteY1" fmla="*/ 129809 h 395104"/>
                <a:gd name="connsiteX2" fmla="*/ 12944 w 1424976"/>
                <a:gd name="connsiteY2" fmla="*/ 0 h 395104"/>
                <a:gd name="connsiteX3" fmla="*/ 0 w 1424976"/>
                <a:gd name="connsiteY3" fmla="*/ 41702 h 395104"/>
                <a:gd name="connsiteX4" fmla="*/ 1338263 w 1424976"/>
                <a:gd name="connsiteY4" fmla="*/ 256015 h 395104"/>
                <a:gd name="connsiteX5" fmla="*/ 1235869 w 1424976"/>
                <a:gd name="connsiteY5" fmla="*/ 53609 h 395104"/>
                <a:gd name="connsiteX0" fmla="*/ 1235869 w 1424976"/>
                <a:gd name="connsiteY0" fmla="*/ 53609 h 395104"/>
                <a:gd name="connsiteX1" fmla="*/ 1216818 w 1424976"/>
                <a:gd name="connsiteY1" fmla="*/ 129809 h 395104"/>
                <a:gd name="connsiteX2" fmla="*/ 12944 w 1424976"/>
                <a:gd name="connsiteY2" fmla="*/ 0 h 395104"/>
                <a:gd name="connsiteX3" fmla="*/ 0 w 1424976"/>
                <a:gd name="connsiteY3" fmla="*/ 41702 h 395104"/>
                <a:gd name="connsiteX4" fmla="*/ 1338263 w 1424976"/>
                <a:gd name="connsiteY4" fmla="*/ 256015 h 395104"/>
                <a:gd name="connsiteX5" fmla="*/ 1235869 w 1424976"/>
                <a:gd name="connsiteY5" fmla="*/ 53609 h 395104"/>
                <a:gd name="connsiteX0" fmla="*/ 1235869 w 1424976"/>
                <a:gd name="connsiteY0" fmla="*/ 53609 h 395104"/>
                <a:gd name="connsiteX1" fmla="*/ 1216818 w 1424976"/>
                <a:gd name="connsiteY1" fmla="*/ 129809 h 395104"/>
                <a:gd name="connsiteX2" fmla="*/ 12944 w 1424976"/>
                <a:gd name="connsiteY2" fmla="*/ 0 h 395104"/>
                <a:gd name="connsiteX3" fmla="*/ 0 w 1424976"/>
                <a:gd name="connsiteY3" fmla="*/ 41702 h 395104"/>
                <a:gd name="connsiteX4" fmla="*/ 1338263 w 1424976"/>
                <a:gd name="connsiteY4" fmla="*/ 256015 h 395104"/>
                <a:gd name="connsiteX5" fmla="*/ 1235869 w 1424976"/>
                <a:gd name="connsiteY5" fmla="*/ 53609 h 395104"/>
                <a:gd name="connsiteX0" fmla="*/ 1235869 w 1424976"/>
                <a:gd name="connsiteY0" fmla="*/ 53609 h 395104"/>
                <a:gd name="connsiteX1" fmla="*/ 1216818 w 1424976"/>
                <a:gd name="connsiteY1" fmla="*/ 129809 h 395104"/>
                <a:gd name="connsiteX2" fmla="*/ 12944 w 1424976"/>
                <a:gd name="connsiteY2" fmla="*/ 0 h 395104"/>
                <a:gd name="connsiteX3" fmla="*/ 0 w 1424976"/>
                <a:gd name="connsiteY3" fmla="*/ 41702 h 395104"/>
                <a:gd name="connsiteX4" fmla="*/ 1338263 w 1424976"/>
                <a:gd name="connsiteY4" fmla="*/ 256015 h 395104"/>
                <a:gd name="connsiteX5" fmla="*/ 1235869 w 1424976"/>
                <a:gd name="connsiteY5" fmla="*/ 53609 h 395104"/>
                <a:gd name="connsiteX0" fmla="*/ 1235869 w 1424976"/>
                <a:gd name="connsiteY0" fmla="*/ 53609 h 396332"/>
                <a:gd name="connsiteX1" fmla="*/ 1216818 w 1424976"/>
                <a:gd name="connsiteY1" fmla="*/ 129809 h 396332"/>
                <a:gd name="connsiteX2" fmla="*/ 12944 w 1424976"/>
                <a:gd name="connsiteY2" fmla="*/ 0 h 396332"/>
                <a:gd name="connsiteX3" fmla="*/ 0 w 1424976"/>
                <a:gd name="connsiteY3" fmla="*/ 41702 h 396332"/>
                <a:gd name="connsiteX4" fmla="*/ 1338263 w 1424976"/>
                <a:gd name="connsiteY4" fmla="*/ 256015 h 396332"/>
                <a:gd name="connsiteX5" fmla="*/ 1235869 w 1424976"/>
                <a:gd name="connsiteY5" fmla="*/ 53609 h 396332"/>
                <a:gd name="connsiteX0" fmla="*/ 1235869 w 1508320"/>
                <a:gd name="connsiteY0" fmla="*/ 53609 h 396332"/>
                <a:gd name="connsiteX1" fmla="*/ 1216818 w 1508320"/>
                <a:gd name="connsiteY1" fmla="*/ 129809 h 396332"/>
                <a:gd name="connsiteX2" fmla="*/ 12944 w 1508320"/>
                <a:gd name="connsiteY2" fmla="*/ 0 h 396332"/>
                <a:gd name="connsiteX3" fmla="*/ 0 w 1508320"/>
                <a:gd name="connsiteY3" fmla="*/ 41702 h 396332"/>
                <a:gd name="connsiteX4" fmla="*/ 1338263 w 1508320"/>
                <a:gd name="connsiteY4" fmla="*/ 256015 h 396332"/>
                <a:gd name="connsiteX5" fmla="*/ 1235869 w 1508320"/>
                <a:gd name="connsiteY5" fmla="*/ 53609 h 39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320" h="396332">
                  <a:moveTo>
                    <a:pt x="1235869" y="53609"/>
                  </a:moveTo>
                  <a:lnTo>
                    <a:pt x="1216818" y="129809"/>
                  </a:lnTo>
                  <a:cubicBezTo>
                    <a:pt x="1508320" y="330874"/>
                    <a:pt x="917699" y="395104"/>
                    <a:pt x="12944" y="0"/>
                  </a:cubicBezTo>
                  <a:lnTo>
                    <a:pt x="0" y="41702"/>
                  </a:lnTo>
                  <a:cubicBezTo>
                    <a:pt x="610273" y="336673"/>
                    <a:pt x="1281807" y="396332"/>
                    <a:pt x="1338263" y="256015"/>
                  </a:cubicBezTo>
                  <a:cubicBezTo>
                    <a:pt x="1380045" y="153197"/>
                    <a:pt x="1284601" y="90610"/>
                    <a:pt x="1235869" y="53609"/>
                  </a:cubicBezTo>
                  <a:close/>
                </a:path>
              </a:pathLst>
            </a:custGeom>
            <a:gradFill rotWithShape="1">
              <a:gsLst>
                <a:gs pos="0">
                  <a:srgbClr val="FFE784"/>
                </a:gs>
                <a:gs pos="100000">
                  <a:srgbClr val="FFE784">
                    <a:lumMod val="75000"/>
                  </a:srgbClr>
                </a:gs>
              </a:gsLst>
              <a:lin ang="0" scaled="1"/>
            </a:gradFill>
            <a:ln w="19050" cap="flat" cmpd="sng" algn="ctr">
              <a:solidFill>
                <a:srgbClr val="FFFFFF">
                  <a:alpha val="50000"/>
                </a:srgbClr>
              </a:solidFill>
              <a:prstDash val="solid"/>
              <a:headEnd type="none" w="med" len="med"/>
              <a:tailEnd type="none" w="med" len="med"/>
            </a:ln>
            <a:effectLst/>
          </p:spPr>
          <p:txBody>
            <a:bodyPr vert="horz" wrap="non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62" name="Oval 61"/>
            <p:cNvSpPr/>
            <p:nvPr/>
          </p:nvSpPr>
          <p:spPr bwMode="auto">
            <a:xfrm>
              <a:off x="5553076" y="3095626"/>
              <a:ext cx="485774" cy="485774"/>
            </a:xfrm>
            <a:prstGeom prst="ellipse">
              <a:avLst/>
            </a:prstGeom>
            <a:gradFill flip="none" rotWithShape="1">
              <a:gsLst>
                <a:gs pos="0">
                  <a:srgbClr val="FFFFFF"/>
                </a:gs>
                <a:gs pos="100000">
                  <a:srgbClr val="3A94D2">
                    <a:tint val="23500"/>
                    <a:satMod val="160000"/>
                    <a:alpha val="0"/>
                  </a:srgbClr>
                </a:gs>
              </a:gsLst>
              <a:path path="shape">
                <a:fillToRect l="50000" t="50000" r="50000" b="50000"/>
              </a:path>
              <a:tileRect/>
            </a:gradFill>
            <a:ln w="6350" cap="flat" cmpd="sng" algn="ctr">
              <a:noFill/>
              <a:prstDash val="solid"/>
              <a:headEnd type="none" w="med" len="med"/>
              <a:tailEnd type="none" w="med" len="med"/>
            </a:ln>
            <a:effectLst/>
          </p:spPr>
          <p:txBody>
            <a:bodyPr vert="horz" wrap="non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UI"/>
                <a:ea typeface="+mn-ea"/>
                <a:cs typeface="+mn-cs"/>
              </a:endParaRPr>
            </a:p>
          </p:txBody>
        </p:sp>
      </p:grpSp>
    </p:spTree>
    <p:extLst>
      <p:ext uri="{BB962C8B-B14F-4D97-AF65-F5344CB8AC3E}">
        <p14:creationId xmlns:p14="http://schemas.microsoft.com/office/powerpoint/2010/main" val="2156408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1)">
                                      <p:cBhvr>
                                        <p:cTn id="7" dur="1000"/>
                                        <p:tgtEl>
                                          <p:spTgt spid="38"/>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slide(fromBottom)">
                                      <p:cBhvr>
                                        <p:cTn id="11" dur="500"/>
                                        <p:tgtEl>
                                          <p:spTgt spid="52"/>
                                        </p:tgtEl>
                                      </p:cBhvr>
                                    </p:animEffect>
                                  </p:childTnLst>
                                </p:cTn>
                              </p:par>
                              <p:par>
                                <p:cTn id="12" presetID="10" presetClass="entr" presetSubtype="0" fill="hold"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2000"/>
                            </p:stCondLst>
                            <p:childTnLst>
                              <p:par>
                                <p:cTn id="20" presetID="21" presetClass="entr" presetSubtype="1" fill="hold" grpId="0" nodeType="afterEffect">
                                  <p:stCondLst>
                                    <p:cond delay="500"/>
                                  </p:stCondLst>
                                  <p:childTnLst>
                                    <p:set>
                                      <p:cBhvr>
                                        <p:cTn id="21" dur="1" fill="hold">
                                          <p:stCondLst>
                                            <p:cond delay="0"/>
                                          </p:stCondLst>
                                        </p:cTn>
                                        <p:tgtEl>
                                          <p:spTgt spid="37"/>
                                        </p:tgtEl>
                                        <p:attrNameLst>
                                          <p:attrName>style.visibility</p:attrName>
                                        </p:attrNameLst>
                                      </p:cBhvr>
                                      <p:to>
                                        <p:strVal val="visible"/>
                                      </p:to>
                                    </p:set>
                                    <p:animEffect transition="in" filter="wheel(1)">
                                      <p:cBhvr>
                                        <p:cTn id="22" dur="1000"/>
                                        <p:tgtEl>
                                          <p:spTgt spid="37"/>
                                        </p:tgtEl>
                                      </p:cBhvr>
                                    </p:animEffect>
                                  </p:childTnLst>
                                </p:cTn>
                              </p:par>
                            </p:childTnLst>
                          </p:cTn>
                        </p:par>
                        <p:par>
                          <p:cTn id="23" fill="hold">
                            <p:stCondLst>
                              <p:cond delay="3500"/>
                            </p:stCondLst>
                            <p:childTnLst>
                              <p:par>
                                <p:cTn id="24" presetID="12" presetClass="entr" presetSubtype="4"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slide(fromBottom)">
                                      <p:cBhvr>
                                        <p:cTn id="26" dur="500"/>
                                        <p:tgtEl>
                                          <p:spTgt spid="55"/>
                                        </p:tgtEl>
                                      </p:cBhvr>
                                    </p:animEffect>
                                  </p:childTnLst>
                                </p:cTn>
                              </p:par>
                              <p:par>
                                <p:cTn id="27" presetID="10" presetClass="entr" presetSubtype="0" fill="hold" nodeType="withEffect">
                                  <p:stCondLst>
                                    <p:cond delay="30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childTnLst>
                                </p:cTn>
                              </p:par>
                            </p:childTnLst>
                          </p:cTn>
                        </p:par>
                        <p:par>
                          <p:cTn id="30" fill="hold">
                            <p:stCondLst>
                              <p:cond delay="4300"/>
                            </p:stCondLst>
                            <p:childTnLst>
                              <p:par>
                                <p:cTn id="31" presetID="22" presetClass="entr" presetSubtype="4"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par>
                          <p:cTn id="34" fill="hold">
                            <p:stCondLst>
                              <p:cond delay="4800"/>
                            </p:stCondLst>
                            <p:childTnLst>
                              <p:par>
                                <p:cTn id="35" presetID="10" presetClass="entr" presetSubtype="0" fill="hold" nodeType="afterEffect">
                                  <p:stCondLst>
                                    <p:cond delay="50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par>
                          <p:cTn id="38" fill="hold">
                            <p:stCondLst>
                              <p:cond delay="5800"/>
                            </p:stCondLst>
                            <p:childTnLst>
                              <p:par>
                                <p:cTn id="39" presetID="16" presetClass="entr" presetSubtype="37"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arn(outVertical)">
                                      <p:cBhvr>
                                        <p:cTn id="4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52"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Imaging</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276" y="1188722"/>
            <a:ext cx="6772275"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73038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Imaging</a:t>
            </a:r>
            <a:endParaRPr lang="en-US" dirty="0"/>
          </a:p>
        </p:txBody>
      </p:sp>
      <p:sp>
        <p:nvSpPr>
          <p:cNvPr id="3" name="Rounded Rectangle 2"/>
          <p:cNvSpPr/>
          <p:nvPr/>
        </p:nvSpPr>
        <p:spPr>
          <a:xfrm>
            <a:off x="1716242" y="2438400"/>
            <a:ext cx="8756340" cy="3033994"/>
          </a:xfrm>
          <a:prstGeom prst="roundRect">
            <a:avLst>
              <a:gd name="adj" fmla="val 7662"/>
            </a:avLst>
          </a:prstGeom>
          <a:solidFill>
            <a:sysClr val="window" lastClr="FFFFFF">
              <a:lumMod val="95000"/>
            </a:sysClr>
          </a:solidFill>
          <a:ln w="635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sp>
        <p:nvSpPr>
          <p:cNvPr id="4" name="Right Arrow 3"/>
          <p:cNvSpPr/>
          <p:nvPr/>
        </p:nvSpPr>
        <p:spPr>
          <a:xfrm>
            <a:off x="4289377" y="3590550"/>
            <a:ext cx="883315" cy="625116"/>
          </a:xfrm>
          <a:prstGeom prst="rightArrow">
            <a:avLst>
              <a:gd name="adj1" fmla="val 50000"/>
              <a:gd name="adj2" fmla="val 67842"/>
            </a:avLst>
          </a:prstGeom>
          <a:gradFill>
            <a:gsLst>
              <a:gs pos="0">
                <a:srgbClr val="4F81BD">
                  <a:tint val="66000"/>
                  <a:satMod val="160000"/>
                  <a:alpha val="0"/>
                </a:srgbClr>
              </a:gs>
              <a:gs pos="80000">
                <a:srgbClr val="4F81BD"/>
              </a:gs>
            </a:gsLst>
            <a:lin ang="0" scaled="1"/>
          </a:gradFill>
          <a:ln w="2540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grpSp>
        <p:nvGrpSpPr>
          <p:cNvPr id="5" name="Group 4"/>
          <p:cNvGrpSpPr/>
          <p:nvPr/>
        </p:nvGrpSpPr>
        <p:grpSpPr>
          <a:xfrm>
            <a:off x="8168283" y="3395822"/>
            <a:ext cx="1441162" cy="1531678"/>
            <a:chOff x="6645871" y="2850222"/>
            <a:chExt cx="1441162" cy="1531678"/>
          </a:xfrm>
        </p:grpSpPr>
        <p:sp>
          <p:nvSpPr>
            <p:cNvPr id="6" name="TextBox 5"/>
            <p:cNvSpPr txBox="1"/>
            <p:nvPr/>
          </p:nvSpPr>
          <p:spPr>
            <a:xfrm>
              <a:off x="6645871" y="3966670"/>
              <a:ext cx="1441162" cy="415230"/>
            </a:xfrm>
            <a:prstGeom prst="rect">
              <a:avLst/>
            </a:prstGeom>
            <a:noFill/>
          </p:spPr>
          <p:txBody>
            <a:bodyPr wrap="non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1F497D"/>
                  </a:solidFill>
                  <a:effectLst/>
                  <a:uLnTx/>
                  <a:uFillTx/>
                  <a:latin typeface="Segoe" pitchFamily="34" charset="0"/>
                </a:rPr>
                <a:t>Thin Client</a:t>
              </a:r>
            </a:p>
          </p:txBody>
        </p:sp>
        <p:pic>
          <p:nvPicPr>
            <p:cNvPr id="7" name="Picture 6" descr="\\eventsql\dvd\Online_ART\DVD_ART36\Artwork_Imagery\Hardware Photos\OEM HW\Windows XP Embedded\Wyse Winterm (Thin Client.png"/>
            <p:cNvPicPr>
              <a:picLocks noChangeAspect="1" noChangeArrowheads="1"/>
            </p:cNvPicPr>
            <p:nvPr/>
          </p:nvPicPr>
          <p:blipFill>
            <a:blip r:embed="rId2"/>
            <a:stretch>
              <a:fillRect/>
            </a:stretch>
          </p:blipFill>
          <p:spPr bwMode="auto">
            <a:xfrm>
              <a:off x="6948983" y="2850222"/>
              <a:ext cx="776354" cy="1116448"/>
            </a:xfrm>
            <a:prstGeom prst="rect">
              <a:avLst/>
            </a:prstGeom>
            <a:ln>
              <a:noFill/>
            </a:ln>
            <a:effectLst/>
          </p:spPr>
        </p:pic>
      </p:grpSp>
      <p:pic>
        <p:nvPicPr>
          <p:cNvPr id="8" name="Picture 7" descr="server_tower.png"/>
          <p:cNvPicPr>
            <a:picLocks noChangeAspect="1"/>
          </p:cNvPicPr>
          <p:nvPr/>
        </p:nvPicPr>
        <p:blipFill>
          <a:blip r:embed="rId3"/>
          <a:stretch>
            <a:fillRect/>
          </a:stretch>
        </p:blipFill>
        <p:spPr>
          <a:xfrm>
            <a:off x="2945202" y="2976070"/>
            <a:ext cx="1077660" cy="1573382"/>
          </a:xfrm>
          <a:prstGeom prst="rect">
            <a:avLst/>
          </a:prstGeom>
          <a:noFill/>
          <a:ln>
            <a:noFill/>
          </a:ln>
        </p:spPr>
      </p:pic>
      <p:pic>
        <p:nvPicPr>
          <p:cNvPr id="9" name="Picture 8" descr="configmgr2007_logo.png"/>
          <p:cNvPicPr>
            <a:picLocks noChangeAspect="1"/>
          </p:cNvPicPr>
          <p:nvPr/>
        </p:nvPicPr>
        <p:blipFill>
          <a:blip r:embed="rId4"/>
          <a:srcRect r="-5000"/>
          <a:stretch>
            <a:fillRect/>
          </a:stretch>
        </p:blipFill>
        <p:spPr>
          <a:xfrm>
            <a:off x="2215508" y="4128220"/>
            <a:ext cx="1613009" cy="818507"/>
          </a:xfrm>
          <a:prstGeom prst="rect">
            <a:avLst/>
          </a:prstGeom>
        </p:spPr>
      </p:pic>
      <p:sp>
        <p:nvSpPr>
          <p:cNvPr id="10" name="Freeform 9"/>
          <p:cNvSpPr/>
          <p:nvPr/>
        </p:nvSpPr>
        <p:spPr>
          <a:xfrm>
            <a:off x="3790112" y="2899260"/>
            <a:ext cx="384050" cy="768100"/>
          </a:xfrm>
          <a:custGeom>
            <a:avLst/>
            <a:gdLst>
              <a:gd name="connsiteX0" fmla="*/ 413467 w 413467"/>
              <a:gd name="connsiteY0" fmla="*/ 0 h 723569"/>
              <a:gd name="connsiteX1" fmla="*/ 405516 w 413467"/>
              <a:gd name="connsiteY1" fmla="*/ 556592 h 723569"/>
              <a:gd name="connsiteX2" fmla="*/ 270344 w 413467"/>
              <a:gd name="connsiteY2" fmla="*/ 707666 h 723569"/>
              <a:gd name="connsiteX3" fmla="*/ 0 w 413467"/>
              <a:gd name="connsiteY3" fmla="*/ 723569 h 723569"/>
              <a:gd name="connsiteX0" fmla="*/ 428403 w 428403"/>
              <a:gd name="connsiteY0" fmla="*/ 0 h 746155"/>
              <a:gd name="connsiteX1" fmla="*/ 405516 w 428403"/>
              <a:gd name="connsiteY1" fmla="*/ 579178 h 746155"/>
              <a:gd name="connsiteX2" fmla="*/ 270344 w 428403"/>
              <a:gd name="connsiteY2" fmla="*/ 730252 h 746155"/>
              <a:gd name="connsiteX3" fmla="*/ 0 w 428403"/>
              <a:gd name="connsiteY3" fmla="*/ 746155 h 746155"/>
              <a:gd name="connsiteX0" fmla="*/ 428403 w 428403"/>
              <a:gd name="connsiteY0" fmla="*/ 0 h 746155"/>
              <a:gd name="connsiteX1" fmla="*/ 428403 w 428403"/>
              <a:gd name="connsiteY1" fmla="*/ 614480 h 746155"/>
              <a:gd name="connsiteX2" fmla="*/ 270344 w 428403"/>
              <a:gd name="connsiteY2" fmla="*/ 730252 h 746155"/>
              <a:gd name="connsiteX3" fmla="*/ 0 w 428403"/>
              <a:gd name="connsiteY3" fmla="*/ 746155 h 746155"/>
              <a:gd name="connsiteX0" fmla="*/ 428403 w 428403"/>
              <a:gd name="connsiteY0" fmla="*/ 0 h 746155"/>
              <a:gd name="connsiteX1" fmla="*/ 428403 w 428403"/>
              <a:gd name="connsiteY1" fmla="*/ 614480 h 746155"/>
              <a:gd name="connsiteX2" fmla="*/ 274783 w 428403"/>
              <a:gd name="connsiteY2" fmla="*/ 729695 h 746155"/>
              <a:gd name="connsiteX3" fmla="*/ 0 w 428403"/>
              <a:gd name="connsiteY3" fmla="*/ 746155 h 746155"/>
              <a:gd name="connsiteX0" fmla="*/ 428403 w 428403"/>
              <a:gd name="connsiteY0" fmla="*/ 0 h 768100"/>
              <a:gd name="connsiteX1" fmla="*/ 428403 w 428403"/>
              <a:gd name="connsiteY1" fmla="*/ 614480 h 768100"/>
              <a:gd name="connsiteX2" fmla="*/ 274783 w 428403"/>
              <a:gd name="connsiteY2" fmla="*/ 768100 h 768100"/>
              <a:gd name="connsiteX3" fmla="*/ 0 w 428403"/>
              <a:gd name="connsiteY3" fmla="*/ 746155 h 768100"/>
              <a:gd name="connsiteX0" fmla="*/ 384050 w 384050"/>
              <a:gd name="connsiteY0" fmla="*/ 0 h 768100"/>
              <a:gd name="connsiteX1" fmla="*/ 384050 w 384050"/>
              <a:gd name="connsiteY1" fmla="*/ 614480 h 768100"/>
              <a:gd name="connsiteX2" fmla="*/ 230430 w 384050"/>
              <a:gd name="connsiteY2" fmla="*/ 768100 h 768100"/>
              <a:gd name="connsiteX3" fmla="*/ 0 w 384050"/>
              <a:gd name="connsiteY3" fmla="*/ 768099 h 768100"/>
              <a:gd name="connsiteX0" fmla="*/ 384050 w 384050"/>
              <a:gd name="connsiteY0" fmla="*/ 0 h 768100"/>
              <a:gd name="connsiteX1" fmla="*/ 384050 w 384050"/>
              <a:gd name="connsiteY1" fmla="*/ 614480 h 768100"/>
              <a:gd name="connsiteX2" fmla="*/ 230430 w 384050"/>
              <a:gd name="connsiteY2" fmla="*/ 768100 h 768100"/>
              <a:gd name="connsiteX3" fmla="*/ 0 w 384050"/>
              <a:gd name="connsiteY3" fmla="*/ 768099 h 768100"/>
              <a:gd name="connsiteX0" fmla="*/ 384050 w 384050"/>
              <a:gd name="connsiteY0" fmla="*/ 0 h 768100"/>
              <a:gd name="connsiteX1" fmla="*/ 384050 w 384050"/>
              <a:gd name="connsiteY1" fmla="*/ 614480 h 768100"/>
              <a:gd name="connsiteX2" fmla="*/ 230430 w 384050"/>
              <a:gd name="connsiteY2" fmla="*/ 768100 h 768100"/>
              <a:gd name="connsiteX3" fmla="*/ 0 w 384050"/>
              <a:gd name="connsiteY3" fmla="*/ 768099 h 768100"/>
            </a:gdLst>
            <a:ahLst/>
            <a:cxnLst>
              <a:cxn ang="0">
                <a:pos x="connsiteX0" y="connsiteY0"/>
              </a:cxn>
              <a:cxn ang="0">
                <a:pos x="connsiteX1" y="connsiteY1"/>
              </a:cxn>
              <a:cxn ang="0">
                <a:pos x="connsiteX2" y="connsiteY2"/>
              </a:cxn>
              <a:cxn ang="0">
                <a:pos x="connsiteX3" y="connsiteY3"/>
              </a:cxn>
            </a:cxnLst>
            <a:rect l="l" t="t" r="r" b="b"/>
            <a:pathLst>
              <a:path w="384050" h="768100">
                <a:moveTo>
                  <a:pt x="384050" y="0"/>
                </a:moveTo>
                <a:lnTo>
                  <a:pt x="384050" y="614480"/>
                </a:lnTo>
                <a:cubicBezTo>
                  <a:pt x="383624" y="711600"/>
                  <a:pt x="328266" y="764577"/>
                  <a:pt x="230430" y="768100"/>
                </a:cubicBezTo>
                <a:lnTo>
                  <a:pt x="0" y="768099"/>
                </a:lnTo>
              </a:path>
            </a:pathLst>
          </a:custGeom>
          <a:noFill/>
          <a:ln w="2857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a:ea typeface="+mn-ea"/>
              <a:cs typeface="+mn-cs"/>
            </a:endParaRPr>
          </a:p>
        </p:txBody>
      </p:sp>
      <p:grpSp>
        <p:nvGrpSpPr>
          <p:cNvPr id="11" name="Group 10"/>
          <p:cNvGrpSpPr/>
          <p:nvPr/>
        </p:nvGrpSpPr>
        <p:grpSpPr>
          <a:xfrm>
            <a:off x="3252442" y="2054350"/>
            <a:ext cx="1536201" cy="921720"/>
            <a:chOff x="1730030" y="1508750"/>
            <a:chExt cx="1536201" cy="921720"/>
          </a:xfrm>
        </p:grpSpPr>
        <p:sp>
          <p:nvSpPr>
            <p:cNvPr id="12" name="Rounded Rectangle 11"/>
            <p:cNvSpPr/>
            <p:nvPr/>
          </p:nvSpPr>
          <p:spPr>
            <a:xfrm>
              <a:off x="2037271" y="1623965"/>
              <a:ext cx="1228960" cy="806505"/>
            </a:xfrm>
            <a:prstGeom prst="roundRect">
              <a:avLst/>
            </a:prstGeom>
            <a:solidFill>
              <a:srgbClr val="4F81BD">
                <a:lumMod val="20000"/>
                <a:lumOff val="80000"/>
              </a:srgbClr>
            </a:solidFill>
            <a:ln w="12700" cap="flat" cmpd="sng" algn="ctr">
              <a:solidFill>
                <a:srgbClr val="4F81BD"/>
              </a:solidFill>
              <a:prstDash val="solid"/>
            </a:ln>
            <a:effectLst>
              <a:outerShdw blurRad="50800" dist="38100" dir="2700000" algn="tl" rotWithShape="0">
                <a:prstClr val="black">
                  <a:alpha val="40000"/>
                </a:prstClr>
              </a:outerShdw>
            </a:effectLst>
          </p:spPr>
          <p:txBody>
            <a:bodyPr wrap="none" lIns="457200" rtlCol="0" anchor="ct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1F497D"/>
                  </a:solidFill>
                  <a:effectLst/>
                  <a:uLnTx/>
                  <a:uFillTx/>
                  <a:latin typeface="Segoe"/>
                  <a:ea typeface="+mn-ea"/>
                  <a:cs typeface="+mn-cs"/>
                </a:rPr>
                <a:t>OEM</a:t>
              </a:r>
              <a:br>
                <a:rPr kumimoji="0" lang="en-US" sz="1800" b="0" i="0" u="none" strike="noStrike" kern="0" cap="none" spc="0" normalizeH="0" baseline="0" noProof="0" dirty="0" smtClean="0">
                  <a:ln>
                    <a:noFill/>
                  </a:ln>
                  <a:solidFill>
                    <a:srgbClr val="1F497D"/>
                  </a:solidFill>
                  <a:effectLst/>
                  <a:uLnTx/>
                  <a:uFillTx/>
                  <a:latin typeface="Segoe"/>
                  <a:ea typeface="+mn-ea"/>
                  <a:cs typeface="+mn-cs"/>
                </a:rPr>
              </a:br>
              <a:r>
                <a:rPr kumimoji="0" lang="en-US" sz="1800" b="0" i="0" u="none" strike="noStrike" kern="0" cap="none" spc="0" normalizeH="0" baseline="0" noProof="0" dirty="0" err="1" smtClean="0">
                  <a:ln>
                    <a:noFill/>
                  </a:ln>
                  <a:solidFill>
                    <a:srgbClr val="1F497D"/>
                  </a:solidFill>
                  <a:effectLst/>
                  <a:uLnTx/>
                  <a:uFillTx/>
                  <a:latin typeface="Segoe"/>
                  <a:ea typeface="+mn-ea"/>
                  <a:cs typeface="+mn-cs"/>
                </a:rPr>
                <a:t>Plugin</a:t>
              </a:r>
              <a:endParaRPr kumimoji="0" lang="en-US" sz="1800" b="0" i="0" u="none" strike="noStrike" kern="0" cap="none" spc="0" normalizeH="0" baseline="0" noProof="0" dirty="0" smtClean="0">
                <a:ln>
                  <a:noFill/>
                </a:ln>
                <a:solidFill>
                  <a:srgbClr val="1F497D"/>
                </a:solidFill>
                <a:effectLst/>
                <a:uLnTx/>
                <a:uFillTx/>
                <a:latin typeface="Segoe"/>
                <a:ea typeface="+mn-ea"/>
                <a:cs typeface="+mn-cs"/>
              </a:endParaRPr>
            </a:p>
          </p:txBody>
        </p:sp>
        <p:pic>
          <p:nvPicPr>
            <p:cNvPr id="13" name="Picture 12" descr="CogWheel.png"/>
            <p:cNvPicPr>
              <a:picLocks noChangeAspect="1"/>
            </p:cNvPicPr>
            <p:nvPr/>
          </p:nvPicPr>
          <p:blipFill>
            <a:blip r:embed="rId5"/>
            <a:stretch>
              <a:fillRect/>
            </a:stretch>
          </p:blipFill>
          <p:spPr>
            <a:xfrm>
              <a:off x="1730030" y="1508750"/>
              <a:ext cx="873555" cy="873555"/>
            </a:xfrm>
            <a:prstGeom prst="rect">
              <a:avLst/>
            </a:prstGeom>
          </p:spPr>
        </p:pic>
      </p:grpSp>
      <p:sp>
        <p:nvSpPr>
          <p:cNvPr id="14" name="Oval 13"/>
          <p:cNvSpPr/>
          <p:nvPr/>
        </p:nvSpPr>
        <p:spPr>
          <a:xfrm>
            <a:off x="3598087" y="3475335"/>
            <a:ext cx="384050" cy="384050"/>
          </a:xfrm>
          <a:prstGeom prst="ellipse">
            <a:avLst/>
          </a:prstGeom>
          <a:gradFill flip="none" rotWithShape="1">
            <a:gsLst>
              <a:gs pos="0">
                <a:sysClr val="window" lastClr="FFFFFF"/>
              </a:gs>
              <a:gs pos="100000">
                <a:srgbClr val="4F81BD">
                  <a:tint val="23500"/>
                  <a:satMod val="160000"/>
                  <a:alpha val="0"/>
                </a:srgbClr>
              </a:gs>
            </a:gsLst>
            <a:path path="shape">
              <a:fillToRect l="50000" t="50000" r="50000" b="50000"/>
            </a:path>
            <a:tileRect/>
          </a:gradFill>
          <a:ln w="635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grpSp>
        <p:nvGrpSpPr>
          <p:cNvPr id="15" name="Group 14"/>
          <p:cNvGrpSpPr/>
          <p:nvPr/>
        </p:nvGrpSpPr>
        <p:grpSpPr>
          <a:xfrm>
            <a:off x="5249502" y="3283310"/>
            <a:ext cx="2073870" cy="1267364"/>
            <a:chOff x="3727090" y="2776116"/>
            <a:chExt cx="2073870" cy="1267364"/>
          </a:xfrm>
        </p:grpSpPr>
        <p:sp>
          <p:nvSpPr>
            <p:cNvPr id="16" name="Rounded Rectangle 15"/>
            <p:cNvSpPr/>
            <p:nvPr/>
          </p:nvSpPr>
          <p:spPr>
            <a:xfrm>
              <a:off x="3727090" y="2776116"/>
              <a:ext cx="2073870" cy="1267364"/>
            </a:xfrm>
            <a:prstGeom prst="roundRect">
              <a:avLst>
                <a:gd name="adj" fmla="val 11346"/>
              </a:avLst>
            </a:prstGeom>
            <a:solidFill>
              <a:sysClr val="window" lastClr="FFFFFF">
                <a:alpha val="60000"/>
              </a:sysClr>
            </a:solidFill>
            <a:ln w="25400" cap="flat" cmpd="sng" algn="ctr">
              <a:gradFill flip="none" rotWithShape="1">
                <a:gsLst>
                  <a:gs pos="0">
                    <a:srgbClr val="4F81BD">
                      <a:tint val="66000"/>
                      <a:satMod val="160000"/>
                    </a:srgbClr>
                  </a:gs>
                  <a:gs pos="30000">
                    <a:srgbClr val="4F81BD">
                      <a:tint val="44500"/>
                      <a:satMod val="160000"/>
                      <a:alpha val="0"/>
                    </a:srgbClr>
                  </a:gs>
                  <a:gs pos="70000">
                    <a:srgbClr val="4F81BD">
                      <a:tint val="44500"/>
                      <a:satMod val="160000"/>
                      <a:alpha val="0"/>
                    </a:srgbClr>
                  </a:gs>
                  <a:gs pos="100000">
                    <a:srgbClr val="4F81BD">
                      <a:lumMod val="60000"/>
                      <a:lumOff val="40000"/>
                    </a:srgbClr>
                  </a:gs>
                </a:gsLst>
                <a:lin ang="0" scaled="1"/>
                <a:tileRect/>
              </a:gradFill>
              <a:prstDash val="solid"/>
            </a:ln>
            <a:effectLst/>
          </p:spPr>
          <p:txBody>
            <a:bodyPr wrap="none" lIns="457200"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1F497D"/>
                </a:solidFill>
                <a:effectLst/>
                <a:uLnTx/>
                <a:uFillTx/>
                <a:latin typeface="Segoe"/>
                <a:ea typeface="+mn-ea"/>
                <a:cs typeface="+mn-cs"/>
              </a:endParaRPr>
            </a:p>
          </p:txBody>
        </p:sp>
        <p:sp>
          <p:nvSpPr>
            <p:cNvPr id="17" name="Rectangle 16"/>
            <p:cNvSpPr/>
            <p:nvPr/>
          </p:nvSpPr>
          <p:spPr>
            <a:xfrm>
              <a:off x="4764026" y="3044950"/>
              <a:ext cx="998529" cy="806505"/>
            </a:xfrm>
            <a:prstGeom prst="rect">
              <a:avLst/>
            </a:prstGeom>
            <a:noFill/>
            <a:ln w="6350" cap="flat" cmpd="sng" algn="ctr">
              <a:noFill/>
              <a:prstDash val="solid"/>
            </a:ln>
            <a:effectLst/>
          </p:spPr>
          <p:txBody>
            <a:bodyPr wrap="none" lIns="9144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1F497D"/>
                  </a:solidFill>
                  <a:effectLst>
                    <a:glow rad="63500">
                      <a:sysClr val="window" lastClr="FFFFFF">
                        <a:alpha val="40000"/>
                      </a:sysClr>
                    </a:glow>
                    <a:outerShdw blurRad="127000" algn="ctr" rotWithShape="0">
                      <a:sysClr val="window" lastClr="FFFFFF"/>
                    </a:outerShdw>
                  </a:effectLst>
                  <a:uLnTx/>
                  <a:uFillTx/>
                  <a:latin typeface="Segoe"/>
                  <a:ea typeface="+mn-ea"/>
                  <a:cs typeface="+mn-cs"/>
                </a:rPr>
                <a:t>OEM</a:t>
              </a:r>
              <a:br>
                <a:rPr kumimoji="0" lang="en-US" sz="1600" b="1" i="0" u="none" strike="noStrike" kern="0" cap="none" spc="0" normalizeH="0" baseline="0" noProof="0" dirty="0" smtClean="0">
                  <a:ln>
                    <a:noFill/>
                  </a:ln>
                  <a:solidFill>
                    <a:srgbClr val="1F497D"/>
                  </a:solidFill>
                  <a:effectLst>
                    <a:glow rad="63500">
                      <a:sysClr val="window" lastClr="FFFFFF">
                        <a:alpha val="40000"/>
                      </a:sysClr>
                    </a:glow>
                    <a:outerShdw blurRad="127000" algn="ctr" rotWithShape="0">
                      <a:sysClr val="window" lastClr="FFFFFF"/>
                    </a:outerShdw>
                  </a:effectLst>
                  <a:uLnTx/>
                  <a:uFillTx/>
                  <a:latin typeface="Segoe"/>
                  <a:ea typeface="+mn-ea"/>
                  <a:cs typeface="+mn-cs"/>
                </a:rPr>
              </a:br>
              <a:r>
                <a:rPr kumimoji="0" lang="en-US" sz="1600" b="1" i="0" u="none" strike="noStrike" kern="0" cap="none" spc="0" normalizeH="0" baseline="0" noProof="0" dirty="0" smtClean="0">
                  <a:ln>
                    <a:noFill/>
                  </a:ln>
                  <a:solidFill>
                    <a:srgbClr val="1F497D"/>
                  </a:solidFill>
                  <a:effectLst>
                    <a:glow rad="63500">
                      <a:sysClr val="window" lastClr="FFFFFF">
                        <a:alpha val="40000"/>
                      </a:sysClr>
                    </a:glow>
                    <a:outerShdw blurRad="127000" algn="ctr" rotWithShape="0">
                      <a:sysClr val="window" lastClr="FFFFFF"/>
                    </a:outerShdw>
                  </a:effectLst>
                  <a:uLnTx/>
                  <a:uFillTx/>
                  <a:latin typeface="Segoe"/>
                  <a:ea typeface="+mn-ea"/>
                  <a:cs typeface="+mn-cs"/>
                </a:rPr>
                <a:t>Device</a:t>
              </a:r>
              <a:br>
                <a:rPr kumimoji="0" lang="en-US" sz="1600" b="1" i="0" u="none" strike="noStrike" kern="0" cap="none" spc="0" normalizeH="0" baseline="0" noProof="0" dirty="0" smtClean="0">
                  <a:ln>
                    <a:noFill/>
                  </a:ln>
                  <a:solidFill>
                    <a:srgbClr val="1F497D"/>
                  </a:solidFill>
                  <a:effectLst>
                    <a:glow rad="63500">
                      <a:sysClr val="window" lastClr="FFFFFF">
                        <a:alpha val="40000"/>
                      </a:sysClr>
                    </a:glow>
                    <a:outerShdw blurRad="127000" algn="ctr" rotWithShape="0">
                      <a:sysClr val="window" lastClr="FFFFFF"/>
                    </a:outerShdw>
                  </a:effectLst>
                  <a:uLnTx/>
                  <a:uFillTx/>
                  <a:latin typeface="Segoe"/>
                  <a:ea typeface="+mn-ea"/>
                  <a:cs typeface="+mn-cs"/>
                </a:rPr>
              </a:br>
              <a:r>
                <a:rPr kumimoji="0" lang="en-US" sz="1600" b="1" i="0" u="none" strike="noStrike" kern="0" cap="none" spc="0" normalizeH="0" baseline="0" noProof="0" dirty="0" smtClean="0">
                  <a:ln>
                    <a:noFill/>
                  </a:ln>
                  <a:solidFill>
                    <a:srgbClr val="1F497D"/>
                  </a:solidFill>
                  <a:effectLst>
                    <a:glow rad="63500">
                      <a:sysClr val="window" lastClr="FFFFFF">
                        <a:alpha val="40000"/>
                      </a:sysClr>
                    </a:glow>
                    <a:outerShdw blurRad="127000" algn="ctr" rotWithShape="0">
                      <a:sysClr val="window" lastClr="FFFFFF"/>
                    </a:outerShdw>
                  </a:effectLst>
                  <a:uLnTx/>
                  <a:uFillTx/>
                  <a:latin typeface="Segoe"/>
                  <a:ea typeface="+mn-ea"/>
                  <a:cs typeface="+mn-cs"/>
                </a:rPr>
                <a:t>Imaging</a:t>
              </a:r>
              <a:br>
                <a:rPr kumimoji="0" lang="en-US" sz="1600" b="1" i="0" u="none" strike="noStrike" kern="0" cap="none" spc="0" normalizeH="0" baseline="0" noProof="0" dirty="0" smtClean="0">
                  <a:ln>
                    <a:noFill/>
                  </a:ln>
                  <a:solidFill>
                    <a:srgbClr val="1F497D"/>
                  </a:solidFill>
                  <a:effectLst>
                    <a:glow rad="63500">
                      <a:sysClr val="window" lastClr="FFFFFF">
                        <a:alpha val="40000"/>
                      </a:sysClr>
                    </a:glow>
                    <a:outerShdw blurRad="127000" algn="ctr" rotWithShape="0">
                      <a:sysClr val="window" lastClr="FFFFFF"/>
                    </a:outerShdw>
                  </a:effectLst>
                  <a:uLnTx/>
                  <a:uFillTx/>
                  <a:latin typeface="Segoe"/>
                  <a:ea typeface="+mn-ea"/>
                  <a:cs typeface="+mn-cs"/>
                </a:rPr>
              </a:br>
              <a:r>
                <a:rPr kumimoji="0" lang="en-US" sz="1600" b="1" i="0" u="none" strike="noStrike" kern="0" cap="none" spc="0" normalizeH="0" baseline="0" noProof="0" dirty="0" smtClean="0">
                  <a:ln>
                    <a:noFill/>
                  </a:ln>
                  <a:solidFill>
                    <a:srgbClr val="1F497D"/>
                  </a:solidFill>
                  <a:effectLst>
                    <a:glow rad="63500">
                      <a:sysClr val="window" lastClr="FFFFFF">
                        <a:alpha val="40000"/>
                      </a:sysClr>
                    </a:glow>
                    <a:outerShdw blurRad="127000" algn="ctr" rotWithShape="0">
                      <a:sysClr val="window" lastClr="FFFFFF"/>
                    </a:outerShdw>
                  </a:effectLst>
                  <a:uLnTx/>
                  <a:uFillTx/>
                  <a:latin typeface="Segoe"/>
                  <a:ea typeface="+mn-ea"/>
                  <a:cs typeface="+mn-cs"/>
                </a:rPr>
                <a:t>solution</a:t>
              </a:r>
            </a:p>
          </p:txBody>
        </p:sp>
        <p:pic>
          <p:nvPicPr>
            <p:cNvPr id="18" name="Picture 17" descr="filemgmt.dll_I00ec_0409.png"/>
            <p:cNvPicPr>
              <a:picLocks noChangeAspect="1"/>
            </p:cNvPicPr>
            <p:nvPr/>
          </p:nvPicPr>
          <p:blipFill>
            <a:blip r:embed="rId6"/>
            <a:srcRect l="14313" t="14313" r="16987" b="16987"/>
            <a:stretch>
              <a:fillRect/>
            </a:stretch>
          </p:blipFill>
          <p:spPr>
            <a:xfrm>
              <a:off x="3842305" y="2929735"/>
              <a:ext cx="998530" cy="998530"/>
            </a:xfrm>
            <a:prstGeom prst="rect">
              <a:avLst/>
            </a:prstGeom>
          </p:spPr>
        </p:pic>
        <p:pic>
          <p:nvPicPr>
            <p:cNvPr id="19" name="Picture 18" descr="check_green1.png"/>
            <p:cNvPicPr>
              <a:picLocks noChangeAspect="1"/>
            </p:cNvPicPr>
            <p:nvPr/>
          </p:nvPicPr>
          <p:blipFill>
            <a:blip r:embed="rId7"/>
            <a:stretch>
              <a:fillRect/>
            </a:stretch>
          </p:blipFill>
          <p:spPr>
            <a:xfrm>
              <a:off x="4226355" y="2968140"/>
              <a:ext cx="601679" cy="595865"/>
            </a:xfrm>
            <a:prstGeom prst="rect">
              <a:avLst/>
            </a:prstGeom>
          </p:spPr>
        </p:pic>
      </p:grpSp>
      <p:sp>
        <p:nvSpPr>
          <p:cNvPr id="20" name="Right Arrow 19"/>
          <p:cNvSpPr/>
          <p:nvPr/>
        </p:nvSpPr>
        <p:spPr>
          <a:xfrm>
            <a:off x="7400182" y="3590550"/>
            <a:ext cx="883315" cy="625116"/>
          </a:xfrm>
          <a:prstGeom prst="rightArrow">
            <a:avLst>
              <a:gd name="adj1" fmla="val 50000"/>
              <a:gd name="adj2" fmla="val 67842"/>
            </a:avLst>
          </a:prstGeom>
          <a:gradFill>
            <a:gsLst>
              <a:gs pos="0">
                <a:srgbClr val="4F81BD">
                  <a:tint val="66000"/>
                  <a:satMod val="160000"/>
                  <a:alpha val="0"/>
                </a:srgbClr>
              </a:gs>
              <a:gs pos="80000">
                <a:srgbClr val="4F81BD"/>
              </a:gs>
            </a:gsLst>
            <a:lin ang="0" scaled="1"/>
          </a:gradFill>
          <a:ln w="2540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pic>
        <p:nvPicPr>
          <p:cNvPr id="21" name="logo wedm" descr="WinEmbed-DM11_h_rgb.png"/>
          <p:cNvPicPr>
            <a:picLocks noChangeAspect="1"/>
          </p:cNvPicPr>
          <p:nvPr/>
        </p:nvPicPr>
        <p:blipFill>
          <a:blip r:embed="rId8"/>
          <a:stretch>
            <a:fillRect/>
          </a:stretch>
        </p:blipFill>
        <p:spPr>
          <a:xfrm>
            <a:off x="989013" y="1295400"/>
            <a:ext cx="3680038" cy="655047"/>
          </a:xfrm>
          <a:prstGeom prst="rect">
            <a:avLst/>
          </a:prstGeom>
        </p:spPr>
      </p:pic>
    </p:spTree>
    <p:extLst>
      <p:ext uri="{BB962C8B-B14F-4D97-AF65-F5344CB8AC3E}">
        <p14:creationId xmlns:p14="http://schemas.microsoft.com/office/powerpoint/2010/main" val="1063372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7" presetClass="entr" presetSubtype="0"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lide(fromLeft)">
                                      <p:cBhvr>
                                        <p:cTn id="25" dur="500"/>
                                        <p:tgtEl>
                                          <p:spTgt spid="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slide(fromLeft)">
                                      <p:cBhvr>
                                        <p:cTn id="34" dur="500"/>
                                        <p:tgtEl>
                                          <p:spTgt spid="20"/>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Write Filters</a:t>
            </a:r>
            <a:endParaRPr lang="en-US"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88720"/>
            <a:ext cx="542544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2"/>
          <p:cNvSpPr txBox="1">
            <a:spLocks/>
          </p:cNvSpPr>
          <p:nvPr/>
        </p:nvSpPr>
        <p:spPr>
          <a:xfrm>
            <a:off x="6615114" y="1447801"/>
            <a:ext cx="5573712" cy="2659190"/>
          </a:xfrm>
          <a:prstGeom prst="rect">
            <a:avLst/>
          </a:prstGeom>
        </p:spPr>
        <p:txBody>
          <a:bodyPr vert="horz" wrap="square" lIns="0" tIns="0" rIns="0" bIns="0" rtlCol="0">
            <a:spAutoFit/>
          </a:bodyPr>
          <a:lstStyle/>
          <a:p>
            <a:pPr marL="460375" marR="0" lvl="0" indent="-460375" algn="l" defTabSz="914363" rtl="0" eaLnBrk="1" fontAlgn="auto" latinLnBrk="0" hangingPunct="1">
              <a:lnSpc>
                <a:spcPct val="150000"/>
              </a:lnSpc>
              <a:spcBef>
                <a:spcPct val="20000"/>
              </a:spcBef>
              <a:spcAft>
                <a:spcPts val="0"/>
              </a:spcAft>
              <a:buClrTx/>
              <a:buSzPct val="90000"/>
              <a:buFontTx/>
              <a:buBlip>
                <a:blip r:embed="rId3"/>
              </a:buBlip>
              <a:tabLst/>
              <a:defRPr/>
            </a:pPr>
            <a:r>
              <a:rPr kumimoji="0" lang="en-US" sz="3200" b="0" i="0" u="none" strike="noStrike" kern="1200" cap="none" spc="0" normalizeH="0" baseline="0" noProof="0" smtClean="0">
                <a:ln>
                  <a:noFill/>
                </a:ln>
                <a:gradFill>
                  <a:gsLst>
                    <a:gs pos="0">
                      <a:schemeClr val="tx1"/>
                    </a:gs>
                    <a:gs pos="86000">
                      <a:schemeClr val="tx1"/>
                    </a:gs>
                  </a:gsLst>
                  <a:lin ang="5400000" scaled="0"/>
                </a:gradFill>
                <a:effectLst/>
                <a:uLnTx/>
                <a:uFillTx/>
                <a:latin typeface="+mn-lt"/>
                <a:ea typeface="+mn-ea"/>
                <a:cs typeface="+mn-cs"/>
              </a:rPr>
              <a:t>Turn off write filters</a:t>
            </a:r>
          </a:p>
          <a:p>
            <a:pPr marL="460375" marR="0" lvl="0" indent="-460375" algn="l" defTabSz="914363" rtl="0" eaLnBrk="1" fontAlgn="auto" latinLnBrk="0" hangingPunct="1">
              <a:lnSpc>
                <a:spcPct val="100000"/>
              </a:lnSpc>
              <a:spcBef>
                <a:spcPct val="20000"/>
              </a:spcBef>
              <a:spcAft>
                <a:spcPts val="0"/>
              </a:spcAft>
              <a:buClrTx/>
              <a:buSzPct val="90000"/>
              <a:buFontTx/>
              <a:buBlip>
                <a:blip r:embed="rId3"/>
              </a:buBlip>
              <a:tabLst/>
              <a:defRPr/>
            </a:pPr>
            <a:r>
              <a:rPr kumimoji="0" lang="en-US" sz="3200" b="0" i="0" u="none" strike="noStrike" kern="1200" cap="none" spc="0" normalizeH="0" baseline="0" noProof="0" smtClean="0">
                <a:ln>
                  <a:noFill/>
                </a:ln>
                <a:gradFill>
                  <a:gsLst>
                    <a:gs pos="0">
                      <a:schemeClr val="tx1"/>
                    </a:gs>
                    <a:gs pos="86000">
                      <a:schemeClr val="tx1"/>
                    </a:gs>
                  </a:gsLst>
                  <a:lin ang="5400000" scaled="0"/>
                </a:gradFill>
                <a:effectLst/>
                <a:uLnTx/>
                <a:uFillTx/>
                <a:latin typeface="+mn-lt"/>
                <a:ea typeface="+mn-ea"/>
                <a:cs typeface="+mn-cs"/>
              </a:rPr>
              <a:t>Apply configurations / software updates</a:t>
            </a:r>
          </a:p>
          <a:p>
            <a:pPr marL="460375" marR="0" lvl="0" indent="-460375" algn="l" defTabSz="914363" rtl="0" eaLnBrk="1" fontAlgn="auto" latinLnBrk="0" hangingPunct="1">
              <a:lnSpc>
                <a:spcPct val="150000"/>
              </a:lnSpc>
              <a:spcBef>
                <a:spcPct val="20000"/>
              </a:spcBef>
              <a:spcAft>
                <a:spcPts val="0"/>
              </a:spcAft>
              <a:buClrTx/>
              <a:buSzPct val="90000"/>
              <a:buFontTx/>
              <a:buBlip>
                <a:blip r:embed="rId3"/>
              </a:buBlip>
              <a:tabLst/>
              <a:defRPr/>
            </a:pPr>
            <a:r>
              <a:rPr kumimoji="0" lang="en-US" sz="3200" b="0" i="0" u="none" strike="noStrike" kern="1200" cap="none" spc="0" normalizeH="0" baseline="0" noProof="0" smtClean="0">
                <a:ln>
                  <a:noFill/>
                </a:ln>
                <a:gradFill>
                  <a:gsLst>
                    <a:gs pos="0">
                      <a:schemeClr val="tx1"/>
                    </a:gs>
                    <a:gs pos="86000">
                      <a:schemeClr val="tx1"/>
                    </a:gs>
                  </a:gsLst>
                  <a:lin ang="5400000" scaled="0"/>
                </a:gradFill>
                <a:effectLst/>
                <a:uLnTx/>
                <a:uFillTx/>
                <a:latin typeface="+mn-lt"/>
                <a:ea typeface="+mn-ea"/>
                <a:cs typeface="+mn-cs"/>
              </a:rPr>
              <a:t>Turn on write filters</a:t>
            </a:r>
            <a:endParaRPr kumimoji="0" lang="en-US" sz="3200" b="0" i="0" u="none" strike="noStrike" kern="1200" cap="none" spc="0" normalizeH="0" baseline="0" noProof="0" dirty="0">
              <a:ln>
                <a:noFill/>
              </a:ln>
              <a:gradFill>
                <a:gsLst>
                  <a:gs pos="0">
                    <a:schemeClr val="tx1"/>
                  </a:gs>
                  <a:gs pos="86000">
                    <a:schemeClr val="tx1"/>
                  </a:gs>
                </a:gsLst>
                <a:lin ang="5400000" scaled="0"/>
              </a:gradFill>
              <a:effectLst/>
              <a:uLnTx/>
              <a:uFillTx/>
              <a:latin typeface="+mn-lt"/>
              <a:ea typeface="+mn-ea"/>
              <a:cs typeface="+mn-cs"/>
            </a:endParaRPr>
          </a:p>
        </p:txBody>
      </p:sp>
    </p:spTree>
    <p:extLst>
      <p:ext uri="{BB962C8B-B14F-4D97-AF65-F5344CB8AC3E}">
        <p14:creationId xmlns:p14="http://schemas.microsoft.com/office/powerpoint/2010/main" val="203730262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fig data"/>
          <p:cNvCxnSpPr/>
          <p:nvPr/>
        </p:nvCxnSpPr>
        <p:spPr>
          <a:xfrm>
            <a:off x="-5887948" y="3390595"/>
            <a:ext cx="9144000" cy="0"/>
          </a:xfrm>
          <a:prstGeom prst="line">
            <a:avLst/>
          </a:prstGeom>
          <a:noFill/>
          <a:ln w="76200" cap="sq" cmpd="sng" algn="ctr">
            <a:gradFill flip="none" rotWithShape="1">
              <a:gsLst>
                <a:gs pos="0">
                  <a:srgbClr val="4F81BD">
                    <a:tint val="66000"/>
                    <a:satMod val="160000"/>
                    <a:alpha val="0"/>
                  </a:srgbClr>
                </a:gs>
                <a:gs pos="25000">
                  <a:srgbClr val="4F81BD">
                    <a:lumMod val="60000"/>
                    <a:lumOff val="40000"/>
                  </a:srgbClr>
                </a:gs>
              </a:gsLst>
              <a:lin ang="0" scaled="1"/>
              <a:tileRect/>
            </a:gradFill>
            <a:prstDash val="dashDot"/>
          </a:ln>
          <a:effectLst/>
        </p:spPr>
      </p:cxnSp>
      <p:cxnSp>
        <p:nvCxnSpPr>
          <p:cNvPr id="4" name="sw data"/>
          <p:cNvCxnSpPr/>
          <p:nvPr/>
        </p:nvCxnSpPr>
        <p:spPr>
          <a:xfrm>
            <a:off x="-5694118" y="4042675"/>
            <a:ext cx="8950170" cy="0"/>
          </a:xfrm>
          <a:prstGeom prst="line">
            <a:avLst/>
          </a:prstGeom>
          <a:noFill/>
          <a:ln w="76200" cap="rnd" cmpd="sng" algn="ctr">
            <a:gradFill flip="none" rotWithShape="1">
              <a:gsLst>
                <a:gs pos="0">
                  <a:srgbClr val="4F81BD">
                    <a:tint val="66000"/>
                    <a:satMod val="160000"/>
                    <a:alpha val="0"/>
                  </a:srgbClr>
                </a:gs>
                <a:gs pos="25000">
                  <a:srgbClr val="4F81BD">
                    <a:lumMod val="60000"/>
                    <a:lumOff val="40000"/>
                  </a:srgbClr>
                </a:gs>
              </a:gsLst>
              <a:lin ang="0" scaled="1"/>
              <a:tileRect/>
            </a:gradFill>
            <a:prstDash val="dashDot"/>
          </a:ln>
          <a:effectLst/>
        </p:spPr>
      </p:cxnSp>
      <p:sp>
        <p:nvSpPr>
          <p:cNvPr id="35" name="Rectangle 34"/>
          <p:cNvSpPr/>
          <p:nvPr/>
        </p:nvSpPr>
        <p:spPr bwMode="auto">
          <a:xfrm flipH="1">
            <a:off x="0" y="2480733"/>
            <a:ext cx="3884612" cy="2514600"/>
          </a:xfrm>
          <a:prstGeom prst="rect">
            <a:avLst/>
          </a:prstGeom>
          <a:gradFill flip="none" rotWithShape="1">
            <a:gsLst>
              <a:gs pos="0">
                <a:schemeClr val="accent2">
                  <a:shade val="51000"/>
                  <a:satMod val="130000"/>
                  <a:alpha val="0"/>
                </a:schemeClr>
              </a:gs>
              <a:gs pos="2500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4" name="Rectangle 33"/>
          <p:cNvSpPr/>
          <p:nvPr/>
        </p:nvSpPr>
        <p:spPr bwMode="auto">
          <a:xfrm>
            <a:off x="7999412" y="2514600"/>
            <a:ext cx="4189413" cy="2438400"/>
          </a:xfrm>
          <a:prstGeom prst="rect">
            <a:avLst/>
          </a:prstGeom>
          <a:gradFill flip="none" rotWithShape="1">
            <a:gsLst>
              <a:gs pos="0">
                <a:schemeClr val="accent2">
                  <a:shade val="51000"/>
                  <a:satMod val="130000"/>
                  <a:alpha val="0"/>
                </a:schemeClr>
              </a:gs>
              <a:gs pos="2500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ound Same Side Corner Rectangle 6"/>
          <p:cNvSpPr/>
          <p:nvPr/>
        </p:nvSpPr>
        <p:spPr>
          <a:xfrm flipV="1">
            <a:off x="2061887" y="4619555"/>
            <a:ext cx="8026645" cy="1344175"/>
          </a:xfrm>
          <a:prstGeom prst="round2SameRect">
            <a:avLst>
              <a:gd name="adj1" fmla="val 30144"/>
              <a:gd name="adj2" fmla="val 0"/>
            </a:avLst>
          </a:prstGeom>
          <a:gradFill flip="none" rotWithShape="1">
            <a:gsLst>
              <a:gs pos="0">
                <a:schemeClr val="bg1">
                  <a:alpha val="35000"/>
                </a:schemeClr>
              </a:gs>
              <a:gs pos="100000">
                <a:srgbClr val="4AB9C8">
                  <a:alpha val="0"/>
                </a:srgbClr>
              </a:gs>
            </a:gsLst>
            <a:lin ang="5400000" scaled="1"/>
            <a:tileRect/>
          </a:gradFill>
          <a:ln w="635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sp>
        <p:nvSpPr>
          <p:cNvPr id="8" name="Round Same Side Corner Rectangle 7"/>
          <p:cNvSpPr/>
          <p:nvPr/>
        </p:nvSpPr>
        <p:spPr>
          <a:xfrm>
            <a:off x="2061887" y="1777585"/>
            <a:ext cx="8026645" cy="1344175"/>
          </a:xfrm>
          <a:prstGeom prst="round2SameRect">
            <a:avLst>
              <a:gd name="adj1" fmla="val 30144"/>
              <a:gd name="adj2" fmla="val 0"/>
            </a:avLst>
          </a:prstGeom>
          <a:gradFill flip="none" rotWithShape="1">
            <a:gsLst>
              <a:gs pos="0">
                <a:schemeClr val="bg1">
                  <a:alpha val="35000"/>
                </a:schemeClr>
              </a:gs>
              <a:gs pos="100000">
                <a:srgbClr val="4AB9C8">
                  <a:alpha val="0"/>
                </a:srgbClr>
              </a:gs>
            </a:gsLst>
            <a:lin ang="5400000" scaled="1"/>
            <a:tileRect/>
          </a:gradFill>
          <a:ln w="635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sp>
        <p:nvSpPr>
          <p:cNvPr id="9" name="Rounded Rectangle 8"/>
          <p:cNvSpPr/>
          <p:nvPr/>
        </p:nvSpPr>
        <p:spPr>
          <a:xfrm>
            <a:off x="2253912" y="1854395"/>
            <a:ext cx="4262955" cy="1805035"/>
          </a:xfrm>
          <a:prstGeom prst="roundRect">
            <a:avLst/>
          </a:prstGeom>
          <a:gradFill flip="none" rotWithShape="1">
            <a:gsLst>
              <a:gs pos="10000">
                <a:srgbClr val="4F81BD">
                  <a:lumMod val="40000"/>
                  <a:lumOff val="60000"/>
                </a:srgbClr>
              </a:gs>
              <a:gs pos="46000">
                <a:sysClr val="window" lastClr="FFFFFF">
                  <a:lumMod val="50000"/>
                  <a:alpha val="0"/>
                </a:sysClr>
              </a:gs>
            </a:gsLst>
            <a:lin ang="18900000" scaled="1"/>
            <a:tileRect/>
          </a:gradFill>
          <a:ln w="635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sp>
        <p:nvSpPr>
          <p:cNvPr id="10" name="Rounded Rectangle 9"/>
          <p:cNvSpPr/>
          <p:nvPr/>
        </p:nvSpPr>
        <p:spPr>
          <a:xfrm flipV="1">
            <a:off x="2253912" y="3774645"/>
            <a:ext cx="4262955" cy="1805035"/>
          </a:xfrm>
          <a:prstGeom prst="roundRect">
            <a:avLst/>
          </a:prstGeom>
          <a:gradFill flip="none" rotWithShape="1">
            <a:gsLst>
              <a:gs pos="10000">
                <a:srgbClr val="4F81BD">
                  <a:lumMod val="40000"/>
                  <a:lumOff val="60000"/>
                </a:srgbClr>
              </a:gs>
              <a:gs pos="46000">
                <a:sysClr val="window" lastClr="FFFFFF">
                  <a:lumMod val="50000"/>
                  <a:alpha val="0"/>
                </a:sysClr>
              </a:gs>
            </a:gsLst>
            <a:lin ang="18900000" scaled="1"/>
            <a:tileRect/>
          </a:gradFill>
          <a:ln w="635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sp>
        <p:nvSpPr>
          <p:cNvPr id="11" name="Freeform 10"/>
          <p:cNvSpPr/>
          <p:nvPr/>
        </p:nvSpPr>
        <p:spPr>
          <a:xfrm>
            <a:off x="6094413" y="1201510"/>
            <a:ext cx="2995589" cy="4608600"/>
          </a:xfrm>
          <a:custGeom>
            <a:avLst/>
            <a:gdLst>
              <a:gd name="connsiteX0" fmla="*/ 0 w 2035465"/>
              <a:gd name="connsiteY0" fmla="*/ 0 h 4608600"/>
              <a:gd name="connsiteX1" fmla="*/ 2035465 w 2035465"/>
              <a:gd name="connsiteY1" fmla="*/ 0 h 4608600"/>
              <a:gd name="connsiteX2" fmla="*/ 2035465 w 2035465"/>
              <a:gd name="connsiteY2" fmla="*/ 4608600 h 4608600"/>
              <a:gd name="connsiteX3" fmla="*/ 0 w 2035465"/>
              <a:gd name="connsiteY3" fmla="*/ 4608600 h 4608600"/>
              <a:gd name="connsiteX4" fmla="*/ 0 w 2035465"/>
              <a:gd name="connsiteY4" fmla="*/ 0 h 4608600"/>
              <a:gd name="connsiteX0" fmla="*/ 0 w 2037014"/>
              <a:gd name="connsiteY0" fmla="*/ 0 h 4608600"/>
              <a:gd name="connsiteX1" fmla="*/ 2035465 w 2037014"/>
              <a:gd name="connsiteY1" fmla="*/ 0 h 4608600"/>
              <a:gd name="connsiteX2" fmla="*/ 2035465 w 2037014"/>
              <a:gd name="connsiteY2" fmla="*/ 768100 h 4608600"/>
              <a:gd name="connsiteX3" fmla="*/ 2035465 w 2037014"/>
              <a:gd name="connsiteY3" fmla="*/ 4608600 h 4608600"/>
              <a:gd name="connsiteX4" fmla="*/ 0 w 2037014"/>
              <a:gd name="connsiteY4" fmla="*/ 4608600 h 4608600"/>
              <a:gd name="connsiteX5" fmla="*/ 0 w 2037014"/>
              <a:gd name="connsiteY5" fmla="*/ 0 h 4608600"/>
              <a:gd name="connsiteX0" fmla="*/ 0 w 2373935"/>
              <a:gd name="connsiteY0" fmla="*/ 0 h 4712322"/>
              <a:gd name="connsiteX1" fmla="*/ 2035465 w 2373935"/>
              <a:gd name="connsiteY1" fmla="*/ 0 h 4712322"/>
              <a:gd name="connsiteX2" fmla="*/ 2035465 w 2373935"/>
              <a:gd name="connsiteY2" fmla="*/ 768100 h 4712322"/>
              <a:gd name="connsiteX3" fmla="*/ 2030818 w 2373935"/>
              <a:gd name="connsiteY3" fmla="*/ 4072239 h 4712322"/>
              <a:gd name="connsiteX4" fmla="*/ 2035465 w 2373935"/>
              <a:gd name="connsiteY4" fmla="*/ 4608600 h 4712322"/>
              <a:gd name="connsiteX5" fmla="*/ 0 w 2373935"/>
              <a:gd name="connsiteY5" fmla="*/ 4608600 h 4712322"/>
              <a:gd name="connsiteX6" fmla="*/ 0 w 2373935"/>
              <a:gd name="connsiteY6" fmla="*/ 0 h 4712322"/>
              <a:gd name="connsiteX0" fmla="*/ 0 w 2037014"/>
              <a:gd name="connsiteY0" fmla="*/ 0 h 4608600"/>
              <a:gd name="connsiteX1" fmla="*/ 2035465 w 2037014"/>
              <a:gd name="connsiteY1" fmla="*/ 0 h 4608600"/>
              <a:gd name="connsiteX2" fmla="*/ 2035465 w 2037014"/>
              <a:gd name="connsiteY2" fmla="*/ 768100 h 4608600"/>
              <a:gd name="connsiteX3" fmla="*/ 2030818 w 2037014"/>
              <a:gd name="connsiteY3" fmla="*/ 4072239 h 4608600"/>
              <a:gd name="connsiteX4" fmla="*/ 2035465 w 2037014"/>
              <a:gd name="connsiteY4" fmla="*/ 4608600 h 4608600"/>
              <a:gd name="connsiteX5" fmla="*/ 0 w 2037014"/>
              <a:gd name="connsiteY5" fmla="*/ 4608600 h 4608600"/>
              <a:gd name="connsiteX6" fmla="*/ 0 w 2037014"/>
              <a:gd name="connsiteY6" fmla="*/ 0 h 4608600"/>
              <a:gd name="connsiteX0" fmla="*/ 0 w 2037014"/>
              <a:gd name="connsiteY0" fmla="*/ 0 h 4608600"/>
              <a:gd name="connsiteX1" fmla="*/ 2035465 w 2037014"/>
              <a:gd name="connsiteY1" fmla="*/ 0 h 4608600"/>
              <a:gd name="connsiteX2" fmla="*/ 2035465 w 2037014"/>
              <a:gd name="connsiteY2" fmla="*/ 768100 h 4608600"/>
              <a:gd name="connsiteX3" fmla="*/ 2035464 w 2037014"/>
              <a:gd name="connsiteY3" fmla="*/ 4493385 h 4608600"/>
              <a:gd name="connsiteX4" fmla="*/ 2035465 w 2037014"/>
              <a:gd name="connsiteY4" fmla="*/ 4608600 h 4608600"/>
              <a:gd name="connsiteX5" fmla="*/ 0 w 2037014"/>
              <a:gd name="connsiteY5" fmla="*/ 4608600 h 4608600"/>
              <a:gd name="connsiteX6" fmla="*/ 0 w 2037014"/>
              <a:gd name="connsiteY6" fmla="*/ 0 h 4608600"/>
              <a:gd name="connsiteX0" fmla="*/ 0 w 2037014"/>
              <a:gd name="connsiteY0" fmla="*/ 0 h 4608600"/>
              <a:gd name="connsiteX1" fmla="*/ 2035465 w 2037014"/>
              <a:gd name="connsiteY1" fmla="*/ 0 h 4608600"/>
              <a:gd name="connsiteX2" fmla="*/ 2035465 w 2037014"/>
              <a:gd name="connsiteY2" fmla="*/ 768100 h 4608600"/>
              <a:gd name="connsiteX3" fmla="*/ 2035464 w 2037014"/>
              <a:gd name="connsiteY3" fmla="*/ 4454980 h 4608600"/>
              <a:gd name="connsiteX4" fmla="*/ 2035465 w 2037014"/>
              <a:gd name="connsiteY4" fmla="*/ 4608600 h 4608600"/>
              <a:gd name="connsiteX5" fmla="*/ 0 w 2037014"/>
              <a:gd name="connsiteY5" fmla="*/ 4608600 h 4608600"/>
              <a:gd name="connsiteX6" fmla="*/ 0 w 2037014"/>
              <a:gd name="connsiteY6" fmla="*/ 0 h 4608600"/>
              <a:gd name="connsiteX0" fmla="*/ 0 w 2037014"/>
              <a:gd name="connsiteY0" fmla="*/ 0 h 4608600"/>
              <a:gd name="connsiteX1" fmla="*/ 2035465 w 2037014"/>
              <a:gd name="connsiteY1" fmla="*/ 0 h 4608600"/>
              <a:gd name="connsiteX2" fmla="*/ 2035465 w 2037014"/>
              <a:gd name="connsiteY2" fmla="*/ 768100 h 4608600"/>
              <a:gd name="connsiteX3" fmla="*/ 2035464 w 2037014"/>
              <a:gd name="connsiteY3" fmla="*/ 4454980 h 4608600"/>
              <a:gd name="connsiteX4" fmla="*/ 2035465 w 2037014"/>
              <a:gd name="connsiteY4" fmla="*/ 4608600 h 4608600"/>
              <a:gd name="connsiteX5" fmla="*/ 0 w 2037014"/>
              <a:gd name="connsiteY5" fmla="*/ 4608600 h 4608600"/>
              <a:gd name="connsiteX6" fmla="*/ 0 w 2037014"/>
              <a:gd name="connsiteY6" fmla="*/ 0 h 4608600"/>
              <a:gd name="connsiteX0" fmla="*/ 0 w 3226019"/>
              <a:gd name="connsiteY0" fmla="*/ 0 h 4608600"/>
              <a:gd name="connsiteX1" fmla="*/ 2035465 w 3226019"/>
              <a:gd name="connsiteY1" fmla="*/ 0 h 4608600"/>
              <a:gd name="connsiteX2" fmla="*/ 2035465 w 3226019"/>
              <a:gd name="connsiteY2" fmla="*/ 768100 h 4608600"/>
              <a:gd name="connsiteX3" fmla="*/ 3226019 w 3226019"/>
              <a:gd name="connsiteY3" fmla="*/ 3264425 h 4608600"/>
              <a:gd name="connsiteX4" fmla="*/ 2035464 w 3226019"/>
              <a:gd name="connsiteY4" fmla="*/ 4454980 h 4608600"/>
              <a:gd name="connsiteX5" fmla="*/ 2035465 w 3226019"/>
              <a:gd name="connsiteY5" fmla="*/ 4608600 h 4608600"/>
              <a:gd name="connsiteX6" fmla="*/ 0 w 3226019"/>
              <a:gd name="connsiteY6" fmla="*/ 4608600 h 4608600"/>
              <a:gd name="connsiteX7" fmla="*/ 0 w 3226019"/>
              <a:gd name="connsiteY7" fmla="*/ 0 h 4608600"/>
              <a:gd name="connsiteX0" fmla="*/ 0 w 3424445"/>
              <a:gd name="connsiteY0" fmla="*/ 0 h 4608600"/>
              <a:gd name="connsiteX1" fmla="*/ 2035465 w 3424445"/>
              <a:gd name="connsiteY1" fmla="*/ 0 h 4608600"/>
              <a:gd name="connsiteX2" fmla="*/ 2035465 w 3424445"/>
              <a:gd name="connsiteY2" fmla="*/ 768100 h 4608600"/>
              <a:gd name="connsiteX3" fmla="*/ 3226019 w 3424445"/>
              <a:gd name="connsiteY3" fmla="*/ 1958655 h 4608600"/>
              <a:gd name="connsiteX4" fmla="*/ 3226019 w 3424445"/>
              <a:gd name="connsiteY4" fmla="*/ 3264425 h 4608600"/>
              <a:gd name="connsiteX5" fmla="*/ 2035464 w 3424445"/>
              <a:gd name="connsiteY5" fmla="*/ 4454980 h 4608600"/>
              <a:gd name="connsiteX6" fmla="*/ 2035465 w 3424445"/>
              <a:gd name="connsiteY6" fmla="*/ 4608600 h 4608600"/>
              <a:gd name="connsiteX7" fmla="*/ 0 w 3424445"/>
              <a:gd name="connsiteY7" fmla="*/ 4608600 h 4608600"/>
              <a:gd name="connsiteX8" fmla="*/ 0 w 3424445"/>
              <a:gd name="connsiteY8" fmla="*/ 0 h 4608600"/>
              <a:gd name="connsiteX0" fmla="*/ 0 w 3226019"/>
              <a:gd name="connsiteY0" fmla="*/ 0 h 4608600"/>
              <a:gd name="connsiteX1" fmla="*/ 2035465 w 3226019"/>
              <a:gd name="connsiteY1" fmla="*/ 0 h 4608600"/>
              <a:gd name="connsiteX2" fmla="*/ 2035465 w 3226019"/>
              <a:gd name="connsiteY2" fmla="*/ 768100 h 4608600"/>
              <a:gd name="connsiteX3" fmla="*/ 3226019 w 3226019"/>
              <a:gd name="connsiteY3" fmla="*/ 1958655 h 4608600"/>
              <a:gd name="connsiteX4" fmla="*/ 3226019 w 3226019"/>
              <a:gd name="connsiteY4" fmla="*/ 3264425 h 4608600"/>
              <a:gd name="connsiteX5" fmla="*/ 2035464 w 3226019"/>
              <a:gd name="connsiteY5" fmla="*/ 4454980 h 4608600"/>
              <a:gd name="connsiteX6" fmla="*/ 2035465 w 3226019"/>
              <a:gd name="connsiteY6" fmla="*/ 4608600 h 4608600"/>
              <a:gd name="connsiteX7" fmla="*/ 0 w 3226019"/>
              <a:gd name="connsiteY7" fmla="*/ 4608600 h 4608600"/>
              <a:gd name="connsiteX8" fmla="*/ 0 w 3226019"/>
              <a:gd name="connsiteY8" fmla="*/ 0 h 4608600"/>
              <a:gd name="connsiteX0" fmla="*/ 0 w 3226019"/>
              <a:gd name="connsiteY0" fmla="*/ 0 h 4608600"/>
              <a:gd name="connsiteX1" fmla="*/ 2035465 w 3226019"/>
              <a:gd name="connsiteY1" fmla="*/ 0 h 4608600"/>
              <a:gd name="connsiteX2" fmla="*/ 2035465 w 3226019"/>
              <a:gd name="connsiteY2" fmla="*/ 768100 h 4608600"/>
              <a:gd name="connsiteX3" fmla="*/ 3226019 w 3226019"/>
              <a:gd name="connsiteY3" fmla="*/ 1958655 h 4608600"/>
              <a:gd name="connsiteX4" fmla="*/ 3226019 w 3226019"/>
              <a:gd name="connsiteY4" fmla="*/ 3264425 h 4608600"/>
              <a:gd name="connsiteX5" fmla="*/ 2035464 w 3226019"/>
              <a:gd name="connsiteY5" fmla="*/ 4454980 h 4608600"/>
              <a:gd name="connsiteX6" fmla="*/ 2035465 w 3226019"/>
              <a:gd name="connsiteY6" fmla="*/ 4608600 h 4608600"/>
              <a:gd name="connsiteX7" fmla="*/ 0 w 3226019"/>
              <a:gd name="connsiteY7" fmla="*/ 4608600 h 4608600"/>
              <a:gd name="connsiteX8" fmla="*/ 0 w 3226019"/>
              <a:gd name="connsiteY8" fmla="*/ 0 h 4608600"/>
              <a:gd name="connsiteX0" fmla="*/ 0 w 3226019"/>
              <a:gd name="connsiteY0" fmla="*/ 0 h 4608600"/>
              <a:gd name="connsiteX1" fmla="*/ 2035465 w 3226019"/>
              <a:gd name="connsiteY1" fmla="*/ 0 h 4608600"/>
              <a:gd name="connsiteX2" fmla="*/ 2035465 w 3226019"/>
              <a:gd name="connsiteY2" fmla="*/ 768100 h 4608600"/>
              <a:gd name="connsiteX3" fmla="*/ 3226019 w 3226019"/>
              <a:gd name="connsiteY3" fmla="*/ 1958655 h 4608600"/>
              <a:gd name="connsiteX4" fmla="*/ 3226019 w 3226019"/>
              <a:gd name="connsiteY4" fmla="*/ 3264425 h 4608600"/>
              <a:gd name="connsiteX5" fmla="*/ 2035464 w 3226019"/>
              <a:gd name="connsiteY5" fmla="*/ 4454980 h 4608600"/>
              <a:gd name="connsiteX6" fmla="*/ 2035465 w 3226019"/>
              <a:gd name="connsiteY6" fmla="*/ 4608600 h 4608600"/>
              <a:gd name="connsiteX7" fmla="*/ 0 w 3226019"/>
              <a:gd name="connsiteY7" fmla="*/ 4608600 h 4608600"/>
              <a:gd name="connsiteX8" fmla="*/ 0 w 3226019"/>
              <a:gd name="connsiteY8" fmla="*/ 0 h 4608600"/>
              <a:gd name="connsiteX0" fmla="*/ 0 w 3226019"/>
              <a:gd name="connsiteY0" fmla="*/ 0 h 4608600"/>
              <a:gd name="connsiteX1" fmla="*/ 2035465 w 3226019"/>
              <a:gd name="connsiteY1" fmla="*/ 0 h 4608600"/>
              <a:gd name="connsiteX2" fmla="*/ 2035465 w 3226019"/>
              <a:gd name="connsiteY2" fmla="*/ 768100 h 4608600"/>
              <a:gd name="connsiteX3" fmla="*/ 3226019 w 3226019"/>
              <a:gd name="connsiteY3" fmla="*/ 1958655 h 4608600"/>
              <a:gd name="connsiteX4" fmla="*/ 3226019 w 3226019"/>
              <a:gd name="connsiteY4" fmla="*/ 3264425 h 4608600"/>
              <a:gd name="connsiteX5" fmla="*/ 2035464 w 3226019"/>
              <a:gd name="connsiteY5" fmla="*/ 4454980 h 4608600"/>
              <a:gd name="connsiteX6" fmla="*/ 2035465 w 3226019"/>
              <a:gd name="connsiteY6" fmla="*/ 4608600 h 4608600"/>
              <a:gd name="connsiteX7" fmla="*/ 0 w 3226019"/>
              <a:gd name="connsiteY7" fmla="*/ 4608600 h 4608600"/>
              <a:gd name="connsiteX8" fmla="*/ 0 w 3226019"/>
              <a:gd name="connsiteY8" fmla="*/ 0 h 4608600"/>
              <a:gd name="connsiteX0" fmla="*/ 0 w 3226019"/>
              <a:gd name="connsiteY0" fmla="*/ 0 h 4608600"/>
              <a:gd name="connsiteX1" fmla="*/ 2035465 w 3226019"/>
              <a:gd name="connsiteY1" fmla="*/ 0 h 4608600"/>
              <a:gd name="connsiteX2" fmla="*/ 2035465 w 3226019"/>
              <a:gd name="connsiteY2" fmla="*/ 768100 h 4608600"/>
              <a:gd name="connsiteX3" fmla="*/ 3226019 w 3226019"/>
              <a:gd name="connsiteY3" fmla="*/ 1958655 h 4608600"/>
              <a:gd name="connsiteX4" fmla="*/ 3226019 w 3226019"/>
              <a:gd name="connsiteY4" fmla="*/ 3264425 h 4608600"/>
              <a:gd name="connsiteX5" fmla="*/ 2035464 w 3226019"/>
              <a:gd name="connsiteY5" fmla="*/ 4454980 h 4608600"/>
              <a:gd name="connsiteX6" fmla="*/ 2035465 w 3226019"/>
              <a:gd name="connsiteY6" fmla="*/ 4608600 h 4608600"/>
              <a:gd name="connsiteX7" fmla="*/ 0 w 3226019"/>
              <a:gd name="connsiteY7" fmla="*/ 4608600 h 4608600"/>
              <a:gd name="connsiteX8" fmla="*/ 0 w 3226019"/>
              <a:gd name="connsiteY8" fmla="*/ 0 h 4608600"/>
              <a:gd name="connsiteX0" fmla="*/ 0 w 3226019"/>
              <a:gd name="connsiteY0" fmla="*/ 0 h 4608600"/>
              <a:gd name="connsiteX1" fmla="*/ 2035465 w 3226019"/>
              <a:gd name="connsiteY1" fmla="*/ 0 h 4608600"/>
              <a:gd name="connsiteX2" fmla="*/ 2035465 w 3226019"/>
              <a:gd name="connsiteY2" fmla="*/ 768100 h 4608600"/>
              <a:gd name="connsiteX3" fmla="*/ 3226019 w 3226019"/>
              <a:gd name="connsiteY3" fmla="*/ 1958655 h 4608600"/>
              <a:gd name="connsiteX4" fmla="*/ 3226019 w 3226019"/>
              <a:gd name="connsiteY4" fmla="*/ 3264425 h 4608600"/>
              <a:gd name="connsiteX5" fmla="*/ 2035464 w 3226019"/>
              <a:gd name="connsiteY5" fmla="*/ 4454980 h 4608600"/>
              <a:gd name="connsiteX6" fmla="*/ 2035465 w 3226019"/>
              <a:gd name="connsiteY6" fmla="*/ 4608600 h 4608600"/>
              <a:gd name="connsiteX7" fmla="*/ 0 w 3226019"/>
              <a:gd name="connsiteY7" fmla="*/ 4608600 h 4608600"/>
              <a:gd name="connsiteX8" fmla="*/ 0 w 3226019"/>
              <a:gd name="connsiteY8" fmla="*/ 0 h 4608600"/>
              <a:gd name="connsiteX0" fmla="*/ 0 w 3226019"/>
              <a:gd name="connsiteY0" fmla="*/ 0 h 4608600"/>
              <a:gd name="connsiteX1" fmla="*/ 2035465 w 3226019"/>
              <a:gd name="connsiteY1" fmla="*/ 0 h 4608600"/>
              <a:gd name="connsiteX2" fmla="*/ 2035465 w 3226019"/>
              <a:gd name="connsiteY2" fmla="*/ 768100 h 4608600"/>
              <a:gd name="connsiteX3" fmla="*/ 3226019 w 3226019"/>
              <a:gd name="connsiteY3" fmla="*/ 1958655 h 4608600"/>
              <a:gd name="connsiteX4" fmla="*/ 3226019 w 3226019"/>
              <a:gd name="connsiteY4" fmla="*/ 3264425 h 4608600"/>
              <a:gd name="connsiteX5" fmla="*/ 2035464 w 3226019"/>
              <a:gd name="connsiteY5" fmla="*/ 4454980 h 4608600"/>
              <a:gd name="connsiteX6" fmla="*/ 2035465 w 3226019"/>
              <a:gd name="connsiteY6" fmla="*/ 4608600 h 4608600"/>
              <a:gd name="connsiteX7" fmla="*/ 0 w 3226019"/>
              <a:gd name="connsiteY7" fmla="*/ 4608600 h 4608600"/>
              <a:gd name="connsiteX8" fmla="*/ 0 w 3226019"/>
              <a:gd name="connsiteY8" fmla="*/ 0 h 4608600"/>
              <a:gd name="connsiteX0" fmla="*/ 0 w 3226019"/>
              <a:gd name="connsiteY0" fmla="*/ 0 h 4608600"/>
              <a:gd name="connsiteX1" fmla="*/ 2035465 w 3226019"/>
              <a:gd name="connsiteY1" fmla="*/ 0 h 4608600"/>
              <a:gd name="connsiteX2" fmla="*/ 2035465 w 3226019"/>
              <a:gd name="connsiteY2" fmla="*/ 768100 h 4608600"/>
              <a:gd name="connsiteX3" fmla="*/ 3226019 w 3226019"/>
              <a:gd name="connsiteY3" fmla="*/ 1958655 h 4608600"/>
              <a:gd name="connsiteX4" fmla="*/ 3226019 w 3226019"/>
              <a:gd name="connsiteY4" fmla="*/ 3264425 h 4608600"/>
              <a:gd name="connsiteX5" fmla="*/ 2035464 w 3226019"/>
              <a:gd name="connsiteY5" fmla="*/ 4454980 h 4608600"/>
              <a:gd name="connsiteX6" fmla="*/ 2035465 w 3226019"/>
              <a:gd name="connsiteY6" fmla="*/ 4608600 h 4608600"/>
              <a:gd name="connsiteX7" fmla="*/ 0 w 3226019"/>
              <a:gd name="connsiteY7" fmla="*/ 4608600 h 4608600"/>
              <a:gd name="connsiteX8" fmla="*/ 0 w 3226019"/>
              <a:gd name="connsiteY8" fmla="*/ 0 h 4608600"/>
              <a:gd name="connsiteX0" fmla="*/ 0 w 3226019"/>
              <a:gd name="connsiteY0" fmla="*/ 0 h 4608600"/>
              <a:gd name="connsiteX1" fmla="*/ 2035465 w 3226019"/>
              <a:gd name="connsiteY1" fmla="*/ 0 h 4608600"/>
              <a:gd name="connsiteX2" fmla="*/ 2035465 w 3226019"/>
              <a:gd name="connsiteY2" fmla="*/ 768100 h 4608600"/>
              <a:gd name="connsiteX3" fmla="*/ 3226019 w 3226019"/>
              <a:gd name="connsiteY3" fmla="*/ 1958655 h 4608600"/>
              <a:gd name="connsiteX4" fmla="*/ 3226019 w 3226019"/>
              <a:gd name="connsiteY4" fmla="*/ 3264425 h 4608600"/>
              <a:gd name="connsiteX5" fmla="*/ 2035464 w 3226019"/>
              <a:gd name="connsiteY5" fmla="*/ 4454980 h 4608600"/>
              <a:gd name="connsiteX6" fmla="*/ 2035465 w 3226019"/>
              <a:gd name="connsiteY6" fmla="*/ 4608600 h 4608600"/>
              <a:gd name="connsiteX7" fmla="*/ 0 w 3226019"/>
              <a:gd name="connsiteY7" fmla="*/ 4608600 h 4608600"/>
              <a:gd name="connsiteX8" fmla="*/ 0 w 3226019"/>
              <a:gd name="connsiteY8" fmla="*/ 0 h 4608600"/>
              <a:gd name="connsiteX0" fmla="*/ 0 w 3226019"/>
              <a:gd name="connsiteY0" fmla="*/ 0 h 4608600"/>
              <a:gd name="connsiteX1" fmla="*/ 2035465 w 3226019"/>
              <a:gd name="connsiteY1" fmla="*/ 0 h 4608600"/>
              <a:gd name="connsiteX2" fmla="*/ 2035465 w 3226019"/>
              <a:gd name="connsiteY2" fmla="*/ 768100 h 4608600"/>
              <a:gd name="connsiteX3" fmla="*/ 2995589 w 3226019"/>
              <a:gd name="connsiteY3" fmla="*/ 1958655 h 4608600"/>
              <a:gd name="connsiteX4" fmla="*/ 3226019 w 3226019"/>
              <a:gd name="connsiteY4" fmla="*/ 3264425 h 4608600"/>
              <a:gd name="connsiteX5" fmla="*/ 2035464 w 3226019"/>
              <a:gd name="connsiteY5" fmla="*/ 4454980 h 4608600"/>
              <a:gd name="connsiteX6" fmla="*/ 2035465 w 3226019"/>
              <a:gd name="connsiteY6" fmla="*/ 4608600 h 4608600"/>
              <a:gd name="connsiteX7" fmla="*/ 0 w 3226019"/>
              <a:gd name="connsiteY7" fmla="*/ 4608600 h 4608600"/>
              <a:gd name="connsiteX8" fmla="*/ 0 w 3226019"/>
              <a:gd name="connsiteY8" fmla="*/ 0 h 4608600"/>
              <a:gd name="connsiteX0" fmla="*/ 0 w 2995589"/>
              <a:gd name="connsiteY0" fmla="*/ 0 h 4608600"/>
              <a:gd name="connsiteX1" fmla="*/ 2035465 w 2995589"/>
              <a:gd name="connsiteY1" fmla="*/ 0 h 4608600"/>
              <a:gd name="connsiteX2" fmla="*/ 2035465 w 2995589"/>
              <a:gd name="connsiteY2" fmla="*/ 768100 h 4608600"/>
              <a:gd name="connsiteX3" fmla="*/ 2995589 w 2995589"/>
              <a:gd name="connsiteY3" fmla="*/ 1958655 h 4608600"/>
              <a:gd name="connsiteX4" fmla="*/ 2995589 w 2995589"/>
              <a:gd name="connsiteY4" fmla="*/ 3264425 h 4608600"/>
              <a:gd name="connsiteX5" fmla="*/ 2035464 w 2995589"/>
              <a:gd name="connsiteY5" fmla="*/ 4454980 h 4608600"/>
              <a:gd name="connsiteX6" fmla="*/ 2035465 w 2995589"/>
              <a:gd name="connsiteY6" fmla="*/ 4608600 h 4608600"/>
              <a:gd name="connsiteX7" fmla="*/ 0 w 2995589"/>
              <a:gd name="connsiteY7" fmla="*/ 4608600 h 4608600"/>
              <a:gd name="connsiteX8" fmla="*/ 0 w 2995589"/>
              <a:gd name="connsiteY8" fmla="*/ 0 h 4608600"/>
              <a:gd name="connsiteX0" fmla="*/ 0 w 2995589"/>
              <a:gd name="connsiteY0" fmla="*/ 0 h 4608600"/>
              <a:gd name="connsiteX1" fmla="*/ 2035465 w 2995589"/>
              <a:gd name="connsiteY1" fmla="*/ 0 h 4608600"/>
              <a:gd name="connsiteX2" fmla="*/ 2035465 w 2995589"/>
              <a:gd name="connsiteY2" fmla="*/ 768100 h 4608600"/>
              <a:gd name="connsiteX3" fmla="*/ 2995589 w 2995589"/>
              <a:gd name="connsiteY3" fmla="*/ 1958655 h 4608600"/>
              <a:gd name="connsiteX4" fmla="*/ 2995589 w 2995589"/>
              <a:gd name="connsiteY4" fmla="*/ 3264425 h 4608600"/>
              <a:gd name="connsiteX5" fmla="*/ 2035464 w 2995589"/>
              <a:gd name="connsiteY5" fmla="*/ 4454980 h 4608600"/>
              <a:gd name="connsiteX6" fmla="*/ 2035465 w 2995589"/>
              <a:gd name="connsiteY6" fmla="*/ 4608600 h 4608600"/>
              <a:gd name="connsiteX7" fmla="*/ 0 w 2995589"/>
              <a:gd name="connsiteY7" fmla="*/ 4608600 h 4608600"/>
              <a:gd name="connsiteX8" fmla="*/ 0 w 2995589"/>
              <a:gd name="connsiteY8" fmla="*/ 0 h 4608600"/>
              <a:gd name="connsiteX0" fmla="*/ 0 w 2995589"/>
              <a:gd name="connsiteY0" fmla="*/ 0 h 4608600"/>
              <a:gd name="connsiteX1" fmla="*/ 2035465 w 2995589"/>
              <a:gd name="connsiteY1" fmla="*/ 0 h 4608600"/>
              <a:gd name="connsiteX2" fmla="*/ 2035465 w 2995589"/>
              <a:gd name="connsiteY2" fmla="*/ 768100 h 4608600"/>
              <a:gd name="connsiteX3" fmla="*/ 2995589 w 2995589"/>
              <a:gd name="connsiteY3" fmla="*/ 1958655 h 4608600"/>
              <a:gd name="connsiteX4" fmla="*/ 2995589 w 2995589"/>
              <a:gd name="connsiteY4" fmla="*/ 3264425 h 4608600"/>
              <a:gd name="connsiteX5" fmla="*/ 2035464 w 2995589"/>
              <a:gd name="connsiteY5" fmla="*/ 4454980 h 4608600"/>
              <a:gd name="connsiteX6" fmla="*/ 2035465 w 2995589"/>
              <a:gd name="connsiteY6" fmla="*/ 4608600 h 4608600"/>
              <a:gd name="connsiteX7" fmla="*/ 0 w 2995589"/>
              <a:gd name="connsiteY7" fmla="*/ 4608600 h 4608600"/>
              <a:gd name="connsiteX8" fmla="*/ 0 w 2995589"/>
              <a:gd name="connsiteY8" fmla="*/ 0 h 460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5589" h="4608600">
                <a:moveTo>
                  <a:pt x="0" y="0"/>
                </a:moveTo>
                <a:lnTo>
                  <a:pt x="2035465" y="0"/>
                </a:lnTo>
                <a:cubicBezTo>
                  <a:pt x="2033916" y="219729"/>
                  <a:pt x="2037014" y="548371"/>
                  <a:pt x="2035465" y="768100"/>
                </a:cubicBezTo>
                <a:cubicBezTo>
                  <a:pt x="2038882" y="1233386"/>
                  <a:pt x="2177743" y="1738765"/>
                  <a:pt x="2995589" y="1958655"/>
                </a:cubicBezTo>
                <a:lnTo>
                  <a:pt x="2995589" y="3264425"/>
                </a:lnTo>
                <a:cubicBezTo>
                  <a:pt x="2163624" y="3472115"/>
                  <a:pt x="2038268" y="3921758"/>
                  <a:pt x="2035464" y="4454980"/>
                </a:cubicBezTo>
                <a:cubicBezTo>
                  <a:pt x="2035464" y="4493385"/>
                  <a:pt x="2035465" y="4570195"/>
                  <a:pt x="2035465" y="4608600"/>
                </a:cubicBezTo>
                <a:lnTo>
                  <a:pt x="0" y="4608600"/>
                </a:lnTo>
                <a:lnTo>
                  <a:pt x="0" y="0"/>
                </a:lnTo>
                <a:close/>
              </a:path>
            </a:pathLst>
          </a:custGeom>
          <a:solidFill>
            <a:sysClr val="window" lastClr="FFFFFF">
              <a:lumMod val="95000"/>
              <a:alpha val="25000"/>
            </a:sysClr>
          </a:solidFill>
          <a:ln w="19050" cap="rnd" cmpd="sng" algn="ctr">
            <a:solidFill>
              <a:sysClr val="window" lastClr="FFFFFF">
                <a:lumMod val="75000"/>
              </a:sysClr>
            </a:solidFill>
            <a:prstDash val="sysDash"/>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sp>
        <p:nvSpPr>
          <p:cNvPr id="12" name="TextBox 11"/>
          <p:cNvSpPr txBox="1"/>
          <p:nvPr/>
        </p:nvSpPr>
        <p:spPr>
          <a:xfrm>
            <a:off x="3751707" y="2660900"/>
            <a:ext cx="1958656" cy="461665"/>
          </a:xfrm>
          <a:prstGeom prst="rect">
            <a:avLst/>
          </a:prstGeom>
          <a:noFill/>
        </p:spPr>
        <p:txBody>
          <a:bodyPr wrap="none"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effectLst>
                  <a:outerShdw blurRad="38100" dist="38100" dir="2700000" algn="tl">
                    <a:srgbClr val="000000">
                      <a:alpha val="43137"/>
                    </a:srgbClr>
                  </a:outerShdw>
                </a:effectLst>
                <a:uLnTx/>
                <a:uFillTx/>
                <a:latin typeface="Segoe" pitchFamily="34" charset="0"/>
              </a:rPr>
              <a:t>Device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effectLst>
                  <a:outerShdw blurRad="38100" dist="38100" dir="2700000" algn="tl">
                    <a:srgbClr val="000000">
                      <a:alpha val="43137"/>
                    </a:srgbClr>
                  </a:outerShdw>
                </a:effectLst>
                <a:uLnTx/>
                <a:uFillTx/>
                <a:latin typeface="Segoe" pitchFamily="34" charset="0"/>
              </a:rPr>
              <a:t>Configurations</a:t>
            </a:r>
          </a:p>
        </p:txBody>
      </p:sp>
      <p:sp>
        <p:nvSpPr>
          <p:cNvPr id="13" name="TextBox 12"/>
          <p:cNvSpPr txBox="1"/>
          <p:nvPr/>
        </p:nvSpPr>
        <p:spPr>
          <a:xfrm>
            <a:off x="3751707" y="4427530"/>
            <a:ext cx="2065463" cy="461665"/>
          </a:xfrm>
          <a:prstGeom prst="rect">
            <a:avLst/>
          </a:prstGeom>
          <a:noFill/>
        </p:spPr>
        <p:txBody>
          <a:bodyPr wrap="none"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effectLst>
                  <a:outerShdw blurRad="38100" dist="38100" dir="2700000" algn="tl">
                    <a:srgbClr val="000000">
                      <a:alpha val="43137"/>
                    </a:srgbClr>
                  </a:outerShdw>
                </a:effectLst>
                <a:uLnTx/>
                <a:uFillTx/>
                <a:latin typeface="Segoe" pitchFamily="34" charset="0"/>
              </a:rPr>
              <a:t>Software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effectLst>
                  <a:outerShdw blurRad="38100" dist="38100" dir="2700000" algn="tl">
                    <a:srgbClr val="000000">
                      <a:alpha val="43137"/>
                    </a:srgbClr>
                  </a:outerShdw>
                </a:effectLst>
                <a:uLnTx/>
                <a:uFillTx/>
                <a:latin typeface="Segoe" pitchFamily="34" charset="0"/>
              </a:rPr>
              <a:t>Packages</a:t>
            </a:r>
          </a:p>
        </p:txBody>
      </p:sp>
      <p:pic>
        <p:nvPicPr>
          <p:cNvPr id="14" name="icon sw update" descr="product_box.png"/>
          <p:cNvPicPr>
            <a:picLocks noChangeAspect="1"/>
          </p:cNvPicPr>
          <p:nvPr/>
        </p:nvPicPr>
        <p:blipFill>
          <a:blip r:embed="rId2"/>
          <a:srcRect l="11722" r="13254"/>
          <a:stretch>
            <a:fillRect/>
          </a:stretch>
        </p:blipFill>
        <p:spPr>
          <a:xfrm>
            <a:off x="2445937" y="3966670"/>
            <a:ext cx="1238953" cy="1651415"/>
          </a:xfrm>
          <a:prstGeom prst="rect">
            <a:avLst/>
          </a:prstGeom>
        </p:spPr>
      </p:pic>
      <p:pic>
        <p:nvPicPr>
          <p:cNvPr id="15" name="icon config" descr="imageres.dll_I0045_0409.png"/>
          <p:cNvPicPr>
            <a:picLocks noChangeAspect="1"/>
          </p:cNvPicPr>
          <p:nvPr/>
        </p:nvPicPr>
        <p:blipFill>
          <a:blip r:embed="rId3"/>
          <a:srcRect t="3150" r="13375"/>
          <a:stretch>
            <a:fillRect/>
          </a:stretch>
        </p:blipFill>
        <p:spPr>
          <a:xfrm>
            <a:off x="2369127" y="2161635"/>
            <a:ext cx="1219160" cy="1363060"/>
          </a:xfrm>
          <a:prstGeom prst="rect">
            <a:avLst/>
          </a:prstGeom>
        </p:spPr>
      </p:pic>
      <p:pic>
        <p:nvPicPr>
          <p:cNvPr id="16" name="img thinclient" descr="\\eventsql\dvd\Online_ART\DVD_ART36\Artwork_Imagery\Hardware Photos\OEM HW\Windows XP Embedded\Wyse Winterm (Thin Client.png"/>
          <p:cNvPicPr>
            <a:picLocks noChangeAspect="1" noChangeArrowheads="1"/>
          </p:cNvPicPr>
          <p:nvPr/>
        </p:nvPicPr>
        <p:blipFill>
          <a:blip r:embed="rId4"/>
          <a:stretch>
            <a:fillRect/>
          </a:stretch>
        </p:blipFill>
        <p:spPr bwMode="auto">
          <a:xfrm>
            <a:off x="8396868" y="3006545"/>
            <a:ext cx="1117434" cy="1606942"/>
          </a:xfrm>
          <a:prstGeom prst="rect">
            <a:avLst/>
          </a:prstGeom>
          <a:ln>
            <a:noFill/>
          </a:ln>
          <a:effectLst/>
        </p:spPr>
      </p:pic>
      <p:sp>
        <p:nvSpPr>
          <p:cNvPr id="17" name="Freeform 16"/>
          <p:cNvSpPr/>
          <p:nvPr/>
        </p:nvSpPr>
        <p:spPr>
          <a:xfrm>
            <a:off x="6972083" y="2022734"/>
            <a:ext cx="735339" cy="3610070"/>
          </a:xfrm>
          <a:custGeom>
            <a:avLst/>
            <a:gdLst>
              <a:gd name="connsiteX0" fmla="*/ 0 w 482600"/>
              <a:gd name="connsiteY0" fmla="*/ 254000 h 3750733"/>
              <a:gd name="connsiteX1" fmla="*/ 16933 w 482600"/>
              <a:gd name="connsiteY1" fmla="*/ 3547533 h 3750733"/>
              <a:gd name="connsiteX2" fmla="*/ 482600 w 482600"/>
              <a:gd name="connsiteY2" fmla="*/ 3750733 h 3750733"/>
              <a:gd name="connsiteX3" fmla="*/ 448733 w 482600"/>
              <a:gd name="connsiteY3" fmla="*/ 0 h 3750733"/>
              <a:gd name="connsiteX4" fmla="*/ 0 w 482600"/>
              <a:gd name="connsiteY4" fmla="*/ 254000 h 3750733"/>
              <a:gd name="connsiteX0" fmla="*/ 0 w 486943"/>
              <a:gd name="connsiteY0" fmla="*/ 200907 h 3697640"/>
              <a:gd name="connsiteX1" fmla="*/ 16933 w 486943"/>
              <a:gd name="connsiteY1" fmla="*/ 3494440 h 3697640"/>
              <a:gd name="connsiteX2" fmla="*/ 482600 w 486943"/>
              <a:gd name="connsiteY2" fmla="*/ 3697640 h 3697640"/>
              <a:gd name="connsiteX3" fmla="*/ 486943 w 486943"/>
              <a:gd name="connsiteY3" fmla="*/ 0 h 3697640"/>
              <a:gd name="connsiteX4" fmla="*/ 0 w 486943"/>
              <a:gd name="connsiteY4" fmla="*/ 200907 h 3697640"/>
              <a:gd name="connsiteX0" fmla="*/ 0 w 499265"/>
              <a:gd name="connsiteY0" fmla="*/ 230429 h 3697640"/>
              <a:gd name="connsiteX1" fmla="*/ 29255 w 499265"/>
              <a:gd name="connsiteY1" fmla="*/ 3494440 h 3697640"/>
              <a:gd name="connsiteX2" fmla="*/ 494922 w 499265"/>
              <a:gd name="connsiteY2" fmla="*/ 3697640 h 3697640"/>
              <a:gd name="connsiteX3" fmla="*/ 499265 w 499265"/>
              <a:gd name="connsiteY3" fmla="*/ 0 h 3697640"/>
              <a:gd name="connsiteX4" fmla="*/ 0 w 499265"/>
              <a:gd name="connsiteY4" fmla="*/ 230429 h 3697640"/>
              <a:gd name="connsiteX0" fmla="*/ 5644 w 504909"/>
              <a:gd name="connsiteY0" fmla="*/ 230429 h 3697640"/>
              <a:gd name="connsiteX1" fmla="*/ 5644 w 504909"/>
              <a:gd name="connsiteY1" fmla="*/ 3341234 h 3697640"/>
              <a:gd name="connsiteX2" fmla="*/ 500566 w 504909"/>
              <a:gd name="connsiteY2" fmla="*/ 3697640 h 3697640"/>
              <a:gd name="connsiteX3" fmla="*/ 504909 w 504909"/>
              <a:gd name="connsiteY3" fmla="*/ 0 h 3697640"/>
              <a:gd name="connsiteX4" fmla="*/ 5644 w 504909"/>
              <a:gd name="connsiteY4" fmla="*/ 230429 h 3697640"/>
              <a:gd name="connsiteX0" fmla="*/ 5644 w 506357"/>
              <a:gd name="connsiteY0" fmla="*/ 230429 h 3648474"/>
              <a:gd name="connsiteX1" fmla="*/ 5644 w 506357"/>
              <a:gd name="connsiteY1" fmla="*/ 3341234 h 3648474"/>
              <a:gd name="connsiteX2" fmla="*/ 504909 w 506357"/>
              <a:gd name="connsiteY2" fmla="*/ 3648474 h 3648474"/>
              <a:gd name="connsiteX3" fmla="*/ 504909 w 506357"/>
              <a:gd name="connsiteY3" fmla="*/ 0 h 3648474"/>
              <a:gd name="connsiteX4" fmla="*/ 5644 w 506357"/>
              <a:gd name="connsiteY4" fmla="*/ 230429 h 3648474"/>
              <a:gd name="connsiteX0" fmla="*/ 5644 w 506357"/>
              <a:gd name="connsiteY0" fmla="*/ 230429 h 3686879"/>
              <a:gd name="connsiteX1" fmla="*/ 5644 w 506357"/>
              <a:gd name="connsiteY1" fmla="*/ 3341234 h 3686879"/>
              <a:gd name="connsiteX2" fmla="*/ 504909 w 506357"/>
              <a:gd name="connsiteY2" fmla="*/ 3686879 h 3686879"/>
              <a:gd name="connsiteX3" fmla="*/ 504909 w 506357"/>
              <a:gd name="connsiteY3" fmla="*/ 0 h 3686879"/>
              <a:gd name="connsiteX4" fmla="*/ 5644 w 506357"/>
              <a:gd name="connsiteY4" fmla="*/ 230429 h 368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357" h="3686879">
                <a:moveTo>
                  <a:pt x="5644" y="230429"/>
                </a:moveTo>
                <a:cubicBezTo>
                  <a:pt x="11288" y="1328273"/>
                  <a:pt x="0" y="2243390"/>
                  <a:pt x="5644" y="3341234"/>
                </a:cubicBezTo>
                <a:lnTo>
                  <a:pt x="504909" y="3686879"/>
                </a:lnTo>
                <a:cubicBezTo>
                  <a:pt x="506357" y="2454332"/>
                  <a:pt x="503461" y="1232547"/>
                  <a:pt x="504909" y="0"/>
                </a:cubicBezTo>
                <a:lnTo>
                  <a:pt x="5644" y="230429"/>
                </a:lnTo>
                <a:close/>
              </a:path>
            </a:pathLst>
          </a:custGeom>
          <a:gradFill>
            <a:gsLst>
              <a:gs pos="0">
                <a:sysClr val="window" lastClr="FFFFFF">
                  <a:lumMod val="50000"/>
                </a:sysClr>
              </a:gs>
              <a:gs pos="80000">
                <a:sysClr val="windowText" lastClr="000000">
                  <a:alpha val="15000"/>
                </a:sysClr>
              </a:gs>
            </a:gsLst>
            <a:lin ang="0" scaled="1"/>
          </a:gradFill>
          <a:ln w="6350" cap="flat" cmpd="sng" algn="ctr">
            <a:gradFill flip="none" rotWithShape="1">
              <a:gsLst>
                <a:gs pos="0">
                  <a:sysClr val="window" lastClr="FFFFFF">
                    <a:lumMod val="65000"/>
                  </a:sysClr>
                </a:gs>
                <a:gs pos="100000">
                  <a:sysClr val="window" lastClr="FFFFFF">
                    <a:lumMod val="85000"/>
                  </a:sysClr>
                </a:gs>
              </a:gsLst>
              <a:lin ang="0" scaled="1"/>
              <a:tileRect/>
            </a:gra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sp>
        <p:nvSpPr>
          <p:cNvPr id="18" name="Freeform 17"/>
          <p:cNvSpPr/>
          <p:nvPr/>
        </p:nvSpPr>
        <p:spPr>
          <a:xfrm>
            <a:off x="6824107" y="1945924"/>
            <a:ext cx="576075" cy="3763690"/>
          </a:xfrm>
          <a:custGeom>
            <a:avLst/>
            <a:gdLst>
              <a:gd name="connsiteX0" fmla="*/ 0 w 482600"/>
              <a:gd name="connsiteY0" fmla="*/ 254000 h 3750733"/>
              <a:gd name="connsiteX1" fmla="*/ 16933 w 482600"/>
              <a:gd name="connsiteY1" fmla="*/ 3547533 h 3750733"/>
              <a:gd name="connsiteX2" fmla="*/ 482600 w 482600"/>
              <a:gd name="connsiteY2" fmla="*/ 3750733 h 3750733"/>
              <a:gd name="connsiteX3" fmla="*/ 448733 w 482600"/>
              <a:gd name="connsiteY3" fmla="*/ 0 h 3750733"/>
              <a:gd name="connsiteX4" fmla="*/ 0 w 482600"/>
              <a:gd name="connsiteY4" fmla="*/ 254000 h 3750733"/>
              <a:gd name="connsiteX0" fmla="*/ 0 w 486943"/>
              <a:gd name="connsiteY0" fmla="*/ 200907 h 3697640"/>
              <a:gd name="connsiteX1" fmla="*/ 16933 w 486943"/>
              <a:gd name="connsiteY1" fmla="*/ 3494440 h 3697640"/>
              <a:gd name="connsiteX2" fmla="*/ 482600 w 486943"/>
              <a:gd name="connsiteY2" fmla="*/ 3697640 h 3697640"/>
              <a:gd name="connsiteX3" fmla="*/ 486943 w 486943"/>
              <a:gd name="connsiteY3" fmla="*/ 0 h 3697640"/>
              <a:gd name="connsiteX4" fmla="*/ 0 w 486943"/>
              <a:gd name="connsiteY4" fmla="*/ 200907 h 3697640"/>
              <a:gd name="connsiteX0" fmla="*/ 0 w 499265"/>
              <a:gd name="connsiteY0" fmla="*/ 230429 h 3697640"/>
              <a:gd name="connsiteX1" fmla="*/ 29255 w 499265"/>
              <a:gd name="connsiteY1" fmla="*/ 3494440 h 3697640"/>
              <a:gd name="connsiteX2" fmla="*/ 494922 w 499265"/>
              <a:gd name="connsiteY2" fmla="*/ 3697640 h 3697640"/>
              <a:gd name="connsiteX3" fmla="*/ 499265 w 499265"/>
              <a:gd name="connsiteY3" fmla="*/ 0 h 3697640"/>
              <a:gd name="connsiteX4" fmla="*/ 0 w 499265"/>
              <a:gd name="connsiteY4" fmla="*/ 230429 h 3697640"/>
              <a:gd name="connsiteX0" fmla="*/ 5644 w 504909"/>
              <a:gd name="connsiteY0" fmla="*/ 230429 h 3697640"/>
              <a:gd name="connsiteX1" fmla="*/ 5644 w 504909"/>
              <a:gd name="connsiteY1" fmla="*/ 3341234 h 3697640"/>
              <a:gd name="connsiteX2" fmla="*/ 500566 w 504909"/>
              <a:gd name="connsiteY2" fmla="*/ 3697640 h 3697640"/>
              <a:gd name="connsiteX3" fmla="*/ 504909 w 504909"/>
              <a:gd name="connsiteY3" fmla="*/ 0 h 3697640"/>
              <a:gd name="connsiteX4" fmla="*/ 5644 w 504909"/>
              <a:gd name="connsiteY4" fmla="*/ 230429 h 3697640"/>
              <a:gd name="connsiteX0" fmla="*/ 5644 w 506357"/>
              <a:gd name="connsiteY0" fmla="*/ 230429 h 3648474"/>
              <a:gd name="connsiteX1" fmla="*/ 5644 w 506357"/>
              <a:gd name="connsiteY1" fmla="*/ 3341234 h 3648474"/>
              <a:gd name="connsiteX2" fmla="*/ 504909 w 506357"/>
              <a:gd name="connsiteY2" fmla="*/ 3648474 h 3648474"/>
              <a:gd name="connsiteX3" fmla="*/ 504909 w 506357"/>
              <a:gd name="connsiteY3" fmla="*/ 0 h 3648474"/>
              <a:gd name="connsiteX4" fmla="*/ 5644 w 506357"/>
              <a:gd name="connsiteY4" fmla="*/ 230429 h 3648474"/>
              <a:gd name="connsiteX0" fmla="*/ 5644 w 506357"/>
              <a:gd name="connsiteY0" fmla="*/ 230429 h 3686879"/>
              <a:gd name="connsiteX1" fmla="*/ 5644 w 506357"/>
              <a:gd name="connsiteY1" fmla="*/ 3341234 h 3686879"/>
              <a:gd name="connsiteX2" fmla="*/ 504909 w 506357"/>
              <a:gd name="connsiteY2" fmla="*/ 3686879 h 3686879"/>
              <a:gd name="connsiteX3" fmla="*/ 504909 w 506357"/>
              <a:gd name="connsiteY3" fmla="*/ 0 h 3686879"/>
              <a:gd name="connsiteX4" fmla="*/ 5644 w 506357"/>
              <a:gd name="connsiteY4" fmla="*/ 230429 h 368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357" h="3686879">
                <a:moveTo>
                  <a:pt x="5644" y="230429"/>
                </a:moveTo>
                <a:cubicBezTo>
                  <a:pt x="11288" y="1328273"/>
                  <a:pt x="0" y="2243390"/>
                  <a:pt x="5644" y="3341234"/>
                </a:cubicBezTo>
                <a:lnTo>
                  <a:pt x="504909" y="3686879"/>
                </a:lnTo>
                <a:cubicBezTo>
                  <a:pt x="506357" y="2454332"/>
                  <a:pt x="503461" y="1232547"/>
                  <a:pt x="504909" y="0"/>
                </a:cubicBezTo>
                <a:lnTo>
                  <a:pt x="5644" y="230429"/>
                </a:lnTo>
                <a:close/>
              </a:path>
            </a:pathLst>
          </a:custGeom>
          <a:gradFill>
            <a:gsLst>
              <a:gs pos="0">
                <a:sysClr val="window" lastClr="FFFFFF">
                  <a:lumMod val="85000"/>
                </a:sysClr>
              </a:gs>
              <a:gs pos="80000">
                <a:sysClr val="windowText" lastClr="000000">
                  <a:alpha val="15000"/>
                </a:sysClr>
              </a:gs>
            </a:gsLst>
            <a:lin ang="0" scaled="1"/>
          </a:gradFill>
          <a:ln w="6350" cap="flat" cmpd="sng" algn="ctr">
            <a:gradFill flip="none" rotWithShape="1">
              <a:gsLst>
                <a:gs pos="0">
                  <a:sysClr val="window" lastClr="FFFFFF">
                    <a:lumMod val="65000"/>
                  </a:sysClr>
                </a:gs>
                <a:gs pos="100000">
                  <a:sysClr val="window" lastClr="FFFFFF">
                    <a:lumMod val="85000"/>
                  </a:sysClr>
                </a:gs>
              </a:gsLst>
              <a:lin ang="0" scaled="1"/>
              <a:tileRect/>
            </a:gra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sp>
        <p:nvSpPr>
          <p:cNvPr id="19" name="Freeform 18"/>
          <p:cNvSpPr/>
          <p:nvPr/>
        </p:nvSpPr>
        <p:spPr>
          <a:xfrm>
            <a:off x="6632083" y="1984329"/>
            <a:ext cx="384050" cy="3686879"/>
          </a:xfrm>
          <a:custGeom>
            <a:avLst/>
            <a:gdLst>
              <a:gd name="connsiteX0" fmla="*/ 0 w 482600"/>
              <a:gd name="connsiteY0" fmla="*/ 254000 h 3750733"/>
              <a:gd name="connsiteX1" fmla="*/ 16933 w 482600"/>
              <a:gd name="connsiteY1" fmla="*/ 3547533 h 3750733"/>
              <a:gd name="connsiteX2" fmla="*/ 482600 w 482600"/>
              <a:gd name="connsiteY2" fmla="*/ 3750733 h 3750733"/>
              <a:gd name="connsiteX3" fmla="*/ 448733 w 482600"/>
              <a:gd name="connsiteY3" fmla="*/ 0 h 3750733"/>
              <a:gd name="connsiteX4" fmla="*/ 0 w 482600"/>
              <a:gd name="connsiteY4" fmla="*/ 254000 h 3750733"/>
              <a:gd name="connsiteX0" fmla="*/ 0 w 486943"/>
              <a:gd name="connsiteY0" fmla="*/ 200907 h 3697640"/>
              <a:gd name="connsiteX1" fmla="*/ 16933 w 486943"/>
              <a:gd name="connsiteY1" fmla="*/ 3494440 h 3697640"/>
              <a:gd name="connsiteX2" fmla="*/ 482600 w 486943"/>
              <a:gd name="connsiteY2" fmla="*/ 3697640 h 3697640"/>
              <a:gd name="connsiteX3" fmla="*/ 486943 w 486943"/>
              <a:gd name="connsiteY3" fmla="*/ 0 h 3697640"/>
              <a:gd name="connsiteX4" fmla="*/ 0 w 486943"/>
              <a:gd name="connsiteY4" fmla="*/ 200907 h 3697640"/>
              <a:gd name="connsiteX0" fmla="*/ 0 w 499265"/>
              <a:gd name="connsiteY0" fmla="*/ 230429 h 3697640"/>
              <a:gd name="connsiteX1" fmla="*/ 29255 w 499265"/>
              <a:gd name="connsiteY1" fmla="*/ 3494440 h 3697640"/>
              <a:gd name="connsiteX2" fmla="*/ 494922 w 499265"/>
              <a:gd name="connsiteY2" fmla="*/ 3697640 h 3697640"/>
              <a:gd name="connsiteX3" fmla="*/ 499265 w 499265"/>
              <a:gd name="connsiteY3" fmla="*/ 0 h 3697640"/>
              <a:gd name="connsiteX4" fmla="*/ 0 w 499265"/>
              <a:gd name="connsiteY4" fmla="*/ 230429 h 3697640"/>
              <a:gd name="connsiteX0" fmla="*/ 5644 w 504909"/>
              <a:gd name="connsiteY0" fmla="*/ 230429 h 3697640"/>
              <a:gd name="connsiteX1" fmla="*/ 5644 w 504909"/>
              <a:gd name="connsiteY1" fmla="*/ 3341234 h 3697640"/>
              <a:gd name="connsiteX2" fmla="*/ 500566 w 504909"/>
              <a:gd name="connsiteY2" fmla="*/ 3697640 h 3697640"/>
              <a:gd name="connsiteX3" fmla="*/ 504909 w 504909"/>
              <a:gd name="connsiteY3" fmla="*/ 0 h 3697640"/>
              <a:gd name="connsiteX4" fmla="*/ 5644 w 504909"/>
              <a:gd name="connsiteY4" fmla="*/ 230429 h 3697640"/>
              <a:gd name="connsiteX0" fmla="*/ 5644 w 506357"/>
              <a:gd name="connsiteY0" fmla="*/ 230429 h 3648474"/>
              <a:gd name="connsiteX1" fmla="*/ 5644 w 506357"/>
              <a:gd name="connsiteY1" fmla="*/ 3341234 h 3648474"/>
              <a:gd name="connsiteX2" fmla="*/ 504909 w 506357"/>
              <a:gd name="connsiteY2" fmla="*/ 3648474 h 3648474"/>
              <a:gd name="connsiteX3" fmla="*/ 504909 w 506357"/>
              <a:gd name="connsiteY3" fmla="*/ 0 h 3648474"/>
              <a:gd name="connsiteX4" fmla="*/ 5644 w 506357"/>
              <a:gd name="connsiteY4" fmla="*/ 230429 h 3648474"/>
              <a:gd name="connsiteX0" fmla="*/ 5644 w 506357"/>
              <a:gd name="connsiteY0" fmla="*/ 230429 h 3686879"/>
              <a:gd name="connsiteX1" fmla="*/ 5644 w 506357"/>
              <a:gd name="connsiteY1" fmla="*/ 3341234 h 3686879"/>
              <a:gd name="connsiteX2" fmla="*/ 504909 w 506357"/>
              <a:gd name="connsiteY2" fmla="*/ 3686879 h 3686879"/>
              <a:gd name="connsiteX3" fmla="*/ 504909 w 506357"/>
              <a:gd name="connsiteY3" fmla="*/ 0 h 3686879"/>
              <a:gd name="connsiteX4" fmla="*/ 5644 w 506357"/>
              <a:gd name="connsiteY4" fmla="*/ 230429 h 368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357" h="3686879">
                <a:moveTo>
                  <a:pt x="5644" y="230429"/>
                </a:moveTo>
                <a:cubicBezTo>
                  <a:pt x="11288" y="1328273"/>
                  <a:pt x="0" y="2243390"/>
                  <a:pt x="5644" y="3341234"/>
                </a:cubicBezTo>
                <a:lnTo>
                  <a:pt x="504909" y="3686879"/>
                </a:lnTo>
                <a:cubicBezTo>
                  <a:pt x="506357" y="2454332"/>
                  <a:pt x="503461" y="1232547"/>
                  <a:pt x="504909" y="0"/>
                </a:cubicBezTo>
                <a:lnTo>
                  <a:pt x="5644" y="230429"/>
                </a:lnTo>
                <a:close/>
              </a:path>
            </a:pathLst>
          </a:custGeom>
          <a:gradFill>
            <a:gsLst>
              <a:gs pos="0">
                <a:sysClr val="window" lastClr="FFFFFF"/>
              </a:gs>
              <a:gs pos="80000">
                <a:sysClr val="windowText" lastClr="000000">
                  <a:alpha val="15000"/>
                </a:sysClr>
              </a:gs>
            </a:gsLst>
            <a:lin ang="0" scaled="1"/>
          </a:gradFill>
          <a:ln w="6350" cap="flat" cmpd="sng" algn="ctr">
            <a:gradFill flip="none" rotWithShape="1">
              <a:gsLst>
                <a:gs pos="0">
                  <a:sysClr val="window" lastClr="FFFFFF">
                    <a:lumMod val="65000"/>
                  </a:sysClr>
                </a:gs>
                <a:gs pos="100000">
                  <a:sysClr val="window" lastClr="FFFFFF">
                    <a:lumMod val="85000"/>
                  </a:sysClr>
                </a:gs>
              </a:gsLst>
              <a:lin ang="0" scaled="1"/>
              <a:tileRect/>
            </a:gra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cxnSp>
        <p:nvCxnSpPr>
          <p:cNvPr id="20" name="Straight Connector 19"/>
          <p:cNvCxnSpPr/>
          <p:nvPr/>
        </p:nvCxnSpPr>
        <p:spPr>
          <a:xfrm>
            <a:off x="4711832" y="1470345"/>
            <a:ext cx="1536200" cy="0"/>
          </a:xfrm>
          <a:prstGeom prst="line">
            <a:avLst/>
          </a:prstGeom>
          <a:noFill/>
          <a:ln w="19050" cap="flat" cmpd="sng" algn="ctr">
            <a:solidFill>
              <a:sysClr val="window" lastClr="FFFFFF">
                <a:lumMod val="75000"/>
              </a:sysClr>
            </a:solidFill>
            <a:prstDash val="solid"/>
            <a:headEnd type="oval"/>
          </a:ln>
          <a:effectLst/>
        </p:spPr>
      </p:cxnSp>
      <p:grpSp>
        <p:nvGrpSpPr>
          <p:cNvPr id="21" name="WriFi-on"/>
          <p:cNvGrpSpPr/>
          <p:nvPr/>
        </p:nvGrpSpPr>
        <p:grpSpPr>
          <a:xfrm>
            <a:off x="6171222" y="1278320"/>
            <a:ext cx="1881845" cy="384050"/>
            <a:chOff x="4879240" y="1393535"/>
            <a:chExt cx="1881845" cy="384050"/>
          </a:xfrm>
        </p:grpSpPr>
        <p:sp>
          <p:nvSpPr>
            <p:cNvPr id="22" name="Rounded Rectangle 21"/>
            <p:cNvSpPr/>
            <p:nvPr/>
          </p:nvSpPr>
          <p:spPr>
            <a:xfrm>
              <a:off x="4879240" y="1393535"/>
              <a:ext cx="384050" cy="384050"/>
            </a:xfrm>
            <a:prstGeom prst="roundRect">
              <a:avLst/>
            </a:prstGeom>
            <a:gradFill flip="none" rotWithShape="1">
              <a:gsLst>
                <a:gs pos="10000">
                  <a:srgbClr val="2C5511">
                    <a:lumMod val="60000"/>
                    <a:lumOff val="40000"/>
                  </a:srgbClr>
                </a:gs>
                <a:gs pos="100000">
                  <a:srgbClr val="2C5511"/>
                </a:gs>
              </a:gsLst>
              <a:path path="circle">
                <a:fillToRect l="50000" t="50000" r="50000" b="50000"/>
              </a:path>
              <a:tileRect/>
            </a:gradFill>
            <a:ln w="6350" cap="flat" cmpd="sng" algn="ctr">
              <a:noFill/>
              <a:prstDash val="solid"/>
            </a:ln>
            <a:effectLst/>
            <a:scene3d>
              <a:camera prst="orthographicFront"/>
              <a:lightRig rig="threePt" dir="t">
                <a:rot lat="0" lon="0" rev="3600000"/>
              </a:lightRig>
            </a:scene3d>
            <a:sp3d prstMaterial="metal">
              <a:bevelT w="25400" h="25400"/>
            </a:sp3d>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sp>
          <p:nvSpPr>
            <p:cNvPr id="23" name="TextBox 22"/>
            <p:cNvSpPr txBox="1"/>
            <p:nvPr/>
          </p:nvSpPr>
          <p:spPr>
            <a:xfrm>
              <a:off x="5297743" y="1401296"/>
              <a:ext cx="1463342" cy="369332"/>
            </a:xfrm>
            <a:prstGeom prst="rect">
              <a:avLst/>
            </a:prstGeom>
            <a:noFill/>
          </p:spPr>
          <p:txBody>
            <a:bodyPr wrap="non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66FF33"/>
                  </a:solidFill>
                  <a:effectLst/>
                  <a:uLnTx/>
                  <a:uFillTx/>
                  <a:latin typeface="Segoe" pitchFamily="34" charset="0"/>
                </a:rPr>
                <a:t>Write Filters</a:t>
              </a:r>
            </a:p>
          </p:txBody>
        </p:sp>
        <p:sp>
          <p:nvSpPr>
            <p:cNvPr id="24" name="Arc 23"/>
            <p:cNvSpPr/>
            <p:nvPr/>
          </p:nvSpPr>
          <p:spPr>
            <a:xfrm>
              <a:off x="4956050" y="1470345"/>
              <a:ext cx="230430" cy="230430"/>
            </a:xfrm>
            <a:prstGeom prst="arc">
              <a:avLst>
                <a:gd name="adj1" fmla="val 17872244"/>
                <a:gd name="adj2" fmla="val 14451427"/>
              </a:avLst>
            </a:prstGeom>
            <a:noFill/>
            <a:ln w="25400" cap="rnd" cmpd="sng" algn="ctr">
              <a:solidFill>
                <a:sysClr val="window" lastClr="FFFFFF"/>
              </a:solidFill>
              <a:prstDash val="solid"/>
            </a:ln>
            <a:effectLst>
              <a:outerShdw blurRad="127000" algn="ctr" rotWithShape="0">
                <a:sysClr val="window" lastClr="FFFFFF"/>
              </a:outerShdw>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cxnSp>
          <p:nvCxnSpPr>
            <p:cNvPr id="25" name="Straight Connector 24"/>
            <p:cNvCxnSpPr/>
            <p:nvPr/>
          </p:nvCxnSpPr>
          <p:spPr>
            <a:xfrm rot="5400000">
              <a:off x="5032859" y="1487320"/>
              <a:ext cx="76812" cy="0"/>
            </a:xfrm>
            <a:prstGeom prst="line">
              <a:avLst/>
            </a:prstGeom>
            <a:noFill/>
            <a:ln w="25400" cap="rnd" cmpd="sng" algn="ctr">
              <a:solidFill>
                <a:sysClr val="window" lastClr="FFFFFF"/>
              </a:solidFill>
              <a:prstDash val="solid"/>
            </a:ln>
            <a:effectLst>
              <a:outerShdw blurRad="127000" algn="ctr" rotWithShape="0">
                <a:sysClr val="window" lastClr="FFFFFF"/>
              </a:outerShdw>
            </a:effectLst>
          </p:spPr>
        </p:cxnSp>
      </p:grpSp>
      <p:grpSp>
        <p:nvGrpSpPr>
          <p:cNvPr id="26" name="WriFi-off"/>
          <p:cNvGrpSpPr/>
          <p:nvPr/>
        </p:nvGrpSpPr>
        <p:grpSpPr>
          <a:xfrm>
            <a:off x="6171222" y="1278320"/>
            <a:ext cx="1881845" cy="384050"/>
            <a:chOff x="4879240" y="1393535"/>
            <a:chExt cx="1881845" cy="384050"/>
          </a:xfrm>
        </p:grpSpPr>
        <p:sp>
          <p:nvSpPr>
            <p:cNvPr id="27" name="Rounded Rectangle 26"/>
            <p:cNvSpPr/>
            <p:nvPr/>
          </p:nvSpPr>
          <p:spPr>
            <a:xfrm>
              <a:off x="4879240" y="1393535"/>
              <a:ext cx="384050" cy="384050"/>
            </a:xfrm>
            <a:prstGeom prst="roundRect">
              <a:avLst/>
            </a:prstGeom>
            <a:gradFill flip="none" rotWithShape="1">
              <a:gsLst>
                <a:gs pos="10000">
                  <a:sysClr val="window" lastClr="FFFFFF">
                    <a:lumMod val="65000"/>
                  </a:sysClr>
                </a:gs>
                <a:gs pos="100000">
                  <a:sysClr val="window" lastClr="FFFFFF">
                    <a:lumMod val="50000"/>
                  </a:sysClr>
                </a:gs>
              </a:gsLst>
              <a:path path="circle">
                <a:fillToRect l="50000" t="50000" r="50000" b="50000"/>
              </a:path>
              <a:tileRect/>
            </a:gradFill>
            <a:ln w="6350" cap="flat" cmpd="sng" algn="ctr">
              <a:noFill/>
              <a:prstDash val="solid"/>
            </a:ln>
            <a:effectLst/>
            <a:scene3d>
              <a:camera prst="orthographicFront"/>
              <a:lightRig rig="threePt" dir="t">
                <a:rot lat="0" lon="0" rev="3600000"/>
              </a:lightRig>
            </a:scene3d>
            <a:sp3d prstMaterial="metal">
              <a:bevelT w="25400" h="25400"/>
            </a:sp3d>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sp>
          <p:nvSpPr>
            <p:cNvPr id="28" name="TextBox 27"/>
            <p:cNvSpPr txBox="1"/>
            <p:nvPr/>
          </p:nvSpPr>
          <p:spPr>
            <a:xfrm>
              <a:off x="5297743" y="1401296"/>
              <a:ext cx="1463342" cy="369332"/>
            </a:xfrm>
            <a:prstGeom prst="rect">
              <a:avLst/>
            </a:prstGeom>
            <a:noFill/>
          </p:spPr>
          <p:txBody>
            <a:bodyPr wrap="non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tx1">
                      <a:lumMod val="75000"/>
                    </a:schemeClr>
                  </a:solidFill>
                  <a:effectLst/>
                  <a:uLnTx/>
                  <a:uFillTx/>
                  <a:latin typeface="Segoe" pitchFamily="34" charset="0"/>
                </a:rPr>
                <a:t>Write Filters</a:t>
              </a:r>
            </a:p>
          </p:txBody>
        </p:sp>
        <p:sp>
          <p:nvSpPr>
            <p:cNvPr id="29" name="Arc 28"/>
            <p:cNvSpPr/>
            <p:nvPr/>
          </p:nvSpPr>
          <p:spPr>
            <a:xfrm>
              <a:off x="4956050" y="1470345"/>
              <a:ext cx="230430" cy="230430"/>
            </a:xfrm>
            <a:prstGeom prst="arc">
              <a:avLst>
                <a:gd name="adj1" fmla="val 17872244"/>
                <a:gd name="adj2" fmla="val 14451427"/>
              </a:avLst>
            </a:prstGeom>
            <a:noFill/>
            <a:ln w="25400" cap="rnd"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cxnSp>
          <p:nvCxnSpPr>
            <p:cNvPr id="30" name="Straight Connector 29"/>
            <p:cNvCxnSpPr/>
            <p:nvPr/>
          </p:nvCxnSpPr>
          <p:spPr>
            <a:xfrm rot="5400000">
              <a:off x="5032859" y="1487320"/>
              <a:ext cx="76812" cy="0"/>
            </a:xfrm>
            <a:prstGeom prst="line">
              <a:avLst/>
            </a:prstGeom>
            <a:noFill/>
            <a:ln w="25400" cap="rnd" cmpd="sng" algn="ctr">
              <a:solidFill>
                <a:sysClr val="windowText" lastClr="000000">
                  <a:lumMod val="65000"/>
                  <a:lumOff val="35000"/>
                </a:sysClr>
              </a:solidFill>
              <a:prstDash val="solid"/>
            </a:ln>
            <a:effectLst/>
          </p:spPr>
        </p:cxnSp>
      </p:grpSp>
      <p:pic>
        <p:nvPicPr>
          <p:cNvPr id="31" name="logo wedm" descr="WinEmbed-DM11_h_rgb.png"/>
          <p:cNvPicPr>
            <a:picLocks noChangeAspect="1"/>
          </p:cNvPicPr>
          <p:nvPr/>
        </p:nvPicPr>
        <p:blipFill>
          <a:blip r:embed="rId5"/>
          <a:stretch>
            <a:fillRect/>
          </a:stretch>
        </p:blipFill>
        <p:spPr>
          <a:xfrm>
            <a:off x="1720803" y="1086296"/>
            <a:ext cx="2948247" cy="524788"/>
          </a:xfrm>
          <a:prstGeom prst="rect">
            <a:avLst/>
          </a:prstGeom>
        </p:spPr>
      </p:pic>
      <p:sp>
        <p:nvSpPr>
          <p:cNvPr id="32" name="signal"/>
          <p:cNvSpPr/>
          <p:nvPr/>
        </p:nvSpPr>
        <p:spPr>
          <a:xfrm>
            <a:off x="4519807" y="1239915"/>
            <a:ext cx="460860" cy="460860"/>
          </a:xfrm>
          <a:prstGeom prst="ellipse">
            <a:avLst/>
          </a:prstGeom>
          <a:gradFill flip="none" rotWithShape="1">
            <a:gsLst>
              <a:gs pos="0">
                <a:sysClr val="window" lastClr="FFFFFF"/>
              </a:gs>
              <a:gs pos="35000">
                <a:srgbClr val="4AB9C8">
                  <a:lumMod val="60000"/>
                  <a:lumOff val="40000"/>
                </a:srgbClr>
              </a:gs>
              <a:gs pos="100000">
                <a:srgbClr val="4AB9C8">
                  <a:alpha val="0"/>
                </a:srgbClr>
              </a:gs>
            </a:gsLst>
            <a:path path="shape">
              <a:fillToRect l="50000" t="50000" r="50000" b="50000"/>
            </a:path>
            <a:tileRect/>
          </a:gradFill>
          <a:ln w="635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latin typeface="Segoe"/>
              <a:ea typeface="+mn-ea"/>
              <a:cs typeface="+mn-cs"/>
            </a:endParaRPr>
          </a:p>
        </p:txBody>
      </p:sp>
      <p:sp>
        <p:nvSpPr>
          <p:cNvPr id="33" name="TextBox 32"/>
          <p:cNvSpPr txBox="1"/>
          <p:nvPr/>
        </p:nvSpPr>
        <p:spPr>
          <a:xfrm>
            <a:off x="8245092" y="4849985"/>
            <a:ext cx="1441162" cy="415230"/>
          </a:xfrm>
          <a:prstGeom prst="rect">
            <a:avLst/>
          </a:prstGeom>
          <a:noFill/>
        </p:spPr>
        <p:txBody>
          <a:bodyPr wrap="non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effectLst>
                  <a:outerShdw blurRad="38100" dist="38100" dir="2700000" algn="tl">
                    <a:srgbClr val="000000">
                      <a:alpha val="43137"/>
                    </a:srgbClr>
                  </a:outerShdw>
                </a:effectLst>
                <a:uLnTx/>
                <a:uFillTx/>
                <a:latin typeface="Segoe" pitchFamily="34" charset="0"/>
              </a:rPr>
              <a:t>Thin Client</a:t>
            </a:r>
          </a:p>
        </p:txBody>
      </p:sp>
      <p:sp>
        <p:nvSpPr>
          <p:cNvPr id="2" name="Title 1"/>
          <p:cNvSpPr>
            <a:spLocks noGrp="1"/>
          </p:cNvSpPr>
          <p:nvPr>
            <p:ph type="title"/>
          </p:nvPr>
        </p:nvSpPr>
        <p:spPr/>
        <p:txBody>
          <a:bodyPr/>
          <a:lstStyle/>
          <a:p>
            <a:r>
              <a:rPr lang="en-US" dirty="0" smtClean="0"/>
              <a:t>Handling Write Filters</a:t>
            </a:r>
            <a:endParaRPr lang="en-US" dirty="0"/>
          </a:p>
        </p:txBody>
      </p:sp>
    </p:spTree>
    <p:extLst>
      <p:ext uri="{BB962C8B-B14F-4D97-AF65-F5344CB8AC3E}">
        <p14:creationId xmlns:p14="http://schemas.microsoft.com/office/powerpoint/2010/main" val="3290203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300"/>
                                        <p:tgtEl>
                                          <p:spTgt spid="32"/>
                                        </p:tgtEl>
                                      </p:cBhvr>
                                    </p:animEffect>
                                  </p:childTnLst>
                                </p:cTn>
                              </p:par>
                              <p:par>
                                <p:cTn id="17" presetID="63" presetClass="path" presetSubtype="0" accel="50000" decel="50000" fill="hold" grpId="1" nodeType="withEffect">
                                  <p:stCondLst>
                                    <p:cond delay="0"/>
                                  </p:stCondLst>
                                  <p:childTnLst>
                                    <p:animMotion origin="layout" path="M 2.86645E-6 -3.56152E-6 L 0.13237 -3.56152E-6 " pathEditMode="relative" rAng="0" ptsTypes="AA">
                                      <p:cBhvr>
                                        <p:cTn id="18" dur="1000" fill="hold"/>
                                        <p:tgtEl>
                                          <p:spTgt spid="32"/>
                                        </p:tgtEl>
                                        <p:attrNameLst>
                                          <p:attrName>ppt_x</p:attrName>
                                          <p:attrName>ppt_y</p:attrName>
                                        </p:attrNameLst>
                                      </p:cBhvr>
                                      <p:rCtr x="66" y="0"/>
                                    </p:animMotion>
                                  </p:childTnLst>
                                </p:cTn>
                              </p:par>
                            </p:childTnLst>
                          </p:cTn>
                        </p:par>
                        <p:par>
                          <p:cTn id="19" fill="hold">
                            <p:stCondLst>
                              <p:cond delay="1000"/>
                            </p:stCondLst>
                            <p:childTnLst>
                              <p:par>
                                <p:cTn id="20" presetID="1" presetClass="exit" presetSubtype="0" fill="hold" grpId="2" nodeType="afterEffect">
                                  <p:stCondLst>
                                    <p:cond delay="0"/>
                                  </p:stCondLst>
                                  <p:childTnLst>
                                    <p:set>
                                      <p:cBhvr>
                                        <p:cTn id="21" dur="1" fill="hold">
                                          <p:stCondLst>
                                            <p:cond delay="0"/>
                                          </p:stCondLst>
                                        </p:cTn>
                                        <p:tgtEl>
                                          <p:spTgt spid="32"/>
                                        </p:tgtEl>
                                        <p:attrNameLst>
                                          <p:attrName>style.visibility</p:attrName>
                                        </p:attrNameLst>
                                      </p:cBhvr>
                                      <p:to>
                                        <p:strVal val="hidden"/>
                                      </p:to>
                                    </p:se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1500"/>
                            </p:stCondLst>
                            <p:childTnLst>
                              <p:par>
                                <p:cTn id="27" presetID="10" presetClass="exit" presetSubtype="0" fill="hold" grpId="0" nodeType="afterEffect">
                                  <p:stCondLst>
                                    <p:cond delay="200"/>
                                  </p:stCondLst>
                                  <p:childTnLst>
                                    <p:animEffect transition="out" filter="fad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childTnLst>
                          </p:cTn>
                        </p:par>
                        <p:par>
                          <p:cTn id="30" fill="hold">
                            <p:stCondLst>
                              <p:cond delay="2200"/>
                            </p:stCondLst>
                            <p:childTnLst>
                              <p:par>
                                <p:cTn id="31" presetID="10" presetClass="exit" presetSubtype="0" fill="hold" grpId="0" nodeType="afterEffect">
                                  <p:stCondLst>
                                    <p:cond delay="0"/>
                                  </p:stCondLst>
                                  <p:childTnLst>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par>
                          <p:cTn id="34" fill="hold">
                            <p:stCondLst>
                              <p:cond delay="2700"/>
                            </p:stCondLst>
                            <p:childTnLst>
                              <p:par>
                                <p:cTn id="35" presetID="10" presetClass="exit" presetSubtype="0" fill="hold" grpId="0" nodeType="after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3" presetClass="path" presetSubtype="0" fill="hold" nodeType="clickEffect">
                                  <p:stCondLst>
                                    <p:cond delay="0"/>
                                  </p:stCondLst>
                                  <p:childTnLst>
                                    <p:animMotion origin="layout" path="M -3.33333E-6 -1.11111E-6 L 1.62952 -1.11111E-6 " pathEditMode="relative" rAng="0" ptsTypes="AA">
                                      <p:cBhvr>
                                        <p:cTn id="41" dur="5000" fill="hold"/>
                                        <p:tgtEl>
                                          <p:spTgt spid="3"/>
                                        </p:tgtEl>
                                        <p:attrNameLst>
                                          <p:attrName>ppt_x</p:attrName>
                                          <p:attrName>ppt_y</p:attrName>
                                        </p:attrNameLst>
                                      </p:cBhvr>
                                      <p:rCtr x="815" y="0"/>
                                    </p:animMotion>
                                  </p:childTnLst>
                                </p:cTn>
                              </p:par>
                              <p:par>
                                <p:cTn id="42" presetID="63" presetClass="path" presetSubtype="0" fill="hold" nodeType="withEffect">
                                  <p:stCondLst>
                                    <p:cond delay="0"/>
                                  </p:stCondLst>
                                  <p:childTnLst>
                                    <p:animMotion origin="layout" path="M -3.61111E-6 0 L 1.7533 0 " pathEditMode="relative" rAng="0" ptsTypes="AA">
                                      <p:cBhvr>
                                        <p:cTn id="43" dur="5000" fill="hold"/>
                                        <p:tgtEl>
                                          <p:spTgt spid="4"/>
                                        </p:tgtEl>
                                        <p:attrNameLst>
                                          <p:attrName>ppt_x</p:attrName>
                                          <p:attrName>ppt_y</p:attrName>
                                        </p:attrNameLst>
                                      </p:cBhvr>
                                      <p:rCtr x="877" y="0"/>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3"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300"/>
                                        <p:tgtEl>
                                          <p:spTgt spid="32"/>
                                        </p:tgtEl>
                                      </p:cBhvr>
                                    </p:animEffect>
                                  </p:childTnLst>
                                </p:cTn>
                              </p:par>
                              <p:par>
                                <p:cTn id="49" presetID="63" presetClass="path" presetSubtype="0" accel="50000" decel="50000" fill="hold" grpId="4" nodeType="withEffect">
                                  <p:stCondLst>
                                    <p:cond delay="0"/>
                                  </p:stCondLst>
                                  <p:childTnLst>
                                    <p:animMotion origin="layout" path="M 2.86645E-6 -3.56152E-6 L 0.13237 -3.56152E-6 " pathEditMode="relative" rAng="0" ptsTypes="AA">
                                      <p:cBhvr>
                                        <p:cTn id="50" dur="1000" fill="hold"/>
                                        <p:tgtEl>
                                          <p:spTgt spid="32"/>
                                        </p:tgtEl>
                                        <p:attrNameLst>
                                          <p:attrName>ppt_x</p:attrName>
                                          <p:attrName>ppt_y</p:attrName>
                                        </p:attrNameLst>
                                      </p:cBhvr>
                                      <p:rCtr x="66" y="0"/>
                                    </p:animMotion>
                                  </p:childTnLst>
                                </p:cTn>
                              </p:par>
                            </p:childTnLst>
                          </p:cTn>
                        </p:par>
                        <p:par>
                          <p:cTn id="51" fill="hold">
                            <p:stCondLst>
                              <p:cond delay="1000"/>
                            </p:stCondLst>
                            <p:childTnLst>
                              <p:par>
                                <p:cTn id="52" presetID="1" presetClass="exit" presetSubtype="0" fill="hold" grpId="5" nodeType="afterEffect">
                                  <p:stCondLst>
                                    <p:cond delay="0"/>
                                  </p:stCondLst>
                                  <p:childTnLst>
                                    <p:set>
                                      <p:cBhvr>
                                        <p:cTn id="53" dur="1" fill="hold">
                                          <p:stCondLst>
                                            <p:cond delay="0"/>
                                          </p:stCondLst>
                                        </p:cTn>
                                        <p:tgtEl>
                                          <p:spTgt spid="32"/>
                                        </p:tgtEl>
                                        <p:attrNameLst>
                                          <p:attrName>style.visibility</p:attrName>
                                        </p:attrNameLst>
                                      </p:cBhvr>
                                      <p:to>
                                        <p:strVal val="hidden"/>
                                      </p:to>
                                    </p:set>
                                  </p:childTnLst>
                                </p:cTn>
                              </p:par>
                            </p:childTnLst>
                          </p:cTn>
                        </p:par>
                        <p:par>
                          <p:cTn id="54" fill="hold">
                            <p:stCondLst>
                              <p:cond delay="1000"/>
                            </p:stCondLst>
                            <p:childTnLst>
                              <p:par>
                                <p:cTn id="55" presetID="10" presetClass="exit" presetSubtype="0" fill="hold" nodeType="afterEffect">
                                  <p:stCondLst>
                                    <p:cond delay="0"/>
                                  </p:stCondLst>
                                  <p:childTnLst>
                                    <p:animEffect transition="out" filter="fade">
                                      <p:cBhvr>
                                        <p:cTn id="56" dur="500"/>
                                        <p:tgtEl>
                                          <p:spTgt spid="26"/>
                                        </p:tgtEl>
                                      </p:cBhvr>
                                    </p:animEffect>
                                    <p:set>
                                      <p:cBhvr>
                                        <p:cTn id="57" dur="1" fill="hold">
                                          <p:stCondLst>
                                            <p:cond delay="499"/>
                                          </p:stCondLst>
                                        </p:cTn>
                                        <p:tgtEl>
                                          <p:spTgt spid="26"/>
                                        </p:tgtEl>
                                        <p:attrNameLst>
                                          <p:attrName>style.visibility</p:attrName>
                                        </p:attrNameLst>
                                      </p:cBhvr>
                                      <p:to>
                                        <p:strVal val="hidden"/>
                                      </p:to>
                                    </p:set>
                                  </p:childTnLst>
                                </p:cTn>
                              </p:par>
                            </p:childTnLst>
                          </p:cTn>
                        </p:par>
                        <p:par>
                          <p:cTn id="58" fill="hold">
                            <p:stCondLst>
                              <p:cond delay="1500"/>
                            </p:stCondLst>
                            <p:childTnLst>
                              <p:par>
                                <p:cTn id="59" presetID="10" presetClass="entr" presetSubtype="0" fill="hold" grpId="1" nodeType="afterEffect">
                                  <p:stCondLst>
                                    <p:cond delay="20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par>
                          <p:cTn id="62" fill="hold">
                            <p:stCondLst>
                              <p:cond delay="2200"/>
                            </p:stCondLst>
                            <p:childTnLst>
                              <p:par>
                                <p:cTn id="63" presetID="10" presetClass="entr" presetSubtype="0" fill="hold" grpId="1"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par>
                          <p:cTn id="66" fill="hold">
                            <p:stCondLst>
                              <p:cond delay="2700"/>
                            </p:stCondLst>
                            <p:childTnLst>
                              <p:par>
                                <p:cTn id="67" presetID="10" presetClass="entr" presetSubtype="0" fill="hold" grpId="1"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32" grpId="0" animBg="1"/>
      <p:bldP spid="32" grpId="1" animBg="1"/>
      <p:bldP spid="32" grpId="2" animBg="1"/>
      <p:bldP spid="32" grpId="3" animBg="1"/>
      <p:bldP spid="32" grpId="4" animBg="1"/>
      <p:bldP spid="32" grpId="5"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Session Objectives and Takeaways</a:t>
            </a:r>
            <a:endParaRPr lang="en-US" dirty="0"/>
          </a:p>
        </p:txBody>
      </p:sp>
      <p:sp>
        <p:nvSpPr>
          <p:cNvPr id="6" name="Content Placeholder 5"/>
          <p:cNvSpPr>
            <a:spLocks noGrp="1"/>
          </p:cNvSpPr>
          <p:nvPr>
            <p:ph idx="1"/>
          </p:nvPr>
        </p:nvSpPr>
        <p:spPr>
          <a:xfrm>
            <a:off x="519112" y="1447799"/>
            <a:ext cx="11149013" cy="3767185"/>
          </a:xfrm>
        </p:spPr>
        <p:txBody>
          <a:bodyPr/>
          <a:lstStyle/>
          <a:p>
            <a:r>
              <a:rPr lang="en-US" sz="2800" dirty="0" smtClean="0"/>
              <a:t>Session Objectives</a:t>
            </a:r>
          </a:p>
          <a:p>
            <a:pPr lvl="1"/>
            <a:r>
              <a:rPr lang="en-US" sz="2400" dirty="0" smtClean="0"/>
              <a:t>Why managing embedded devices is a challenge</a:t>
            </a:r>
          </a:p>
          <a:p>
            <a:pPr lvl="1"/>
            <a:r>
              <a:rPr lang="en-US" sz="2400" dirty="0" smtClean="0"/>
              <a:t>What is Windows Embedded Device Manager 2011</a:t>
            </a:r>
          </a:p>
          <a:p>
            <a:pPr marL="460375" lvl="1" indent="0">
              <a:buNone/>
            </a:pPr>
            <a:endParaRPr lang="en-US" sz="2400" dirty="0" smtClean="0"/>
          </a:p>
          <a:p>
            <a:r>
              <a:rPr lang="en-US" sz="2800" dirty="0" smtClean="0"/>
              <a:t>Key Takeaways</a:t>
            </a:r>
          </a:p>
          <a:p>
            <a:pPr lvl="1"/>
            <a:r>
              <a:rPr lang="en-US" sz="2400" dirty="0" smtClean="0"/>
              <a:t>How to solve challenges with embedded device management</a:t>
            </a:r>
          </a:p>
          <a:p>
            <a:pPr lvl="1"/>
            <a:r>
              <a:rPr lang="en-US" sz="2400" dirty="0" smtClean="0"/>
              <a:t>Windows Embedded Device Manager features, integration with Configuration Manager 2007</a:t>
            </a:r>
          </a:p>
          <a:p>
            <a:endParaRPr lang="en-US" dirty="0"/>
          </a:p>
        </p:txBody>
      </p:sp>
    </p:spTree>
    <p:extLst>
      <p:ext uri="{BB962C8B-B14F-4D97-AF65-F5344CB8AC3E}">
        <p14:creationId xmlns:p14="http://schemas.microsoft.com/office/powerpoint/2010/main" val="11486815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Device Collections</a:t>
            </a:r>
            <a:endParaRPr lang="en-US" dirty="0"/>
          </a:p>
        </p:txBody>
      </p:sp>
      <p:pic>
        <p:nvPicPr>
          <p:cNvPr id="14" name="Picture 2"/>
          <p:cNvPicPr>
            <a:picLocks noChangeAspect="1" noChangeArrowheads="1"/>
          </p:cNvPicPr>
          <p:nvPr/>
        </p:nvPicPr>
        <p:blipFill>
          <a:blip r:embed="rId2"/>
          <a:stretch>
            <a:fillRect/>
          </a:stretch>
        </p:blipFill>
        <p:spPr bwMode="auto">
          <a:xfrm>
            <a:off x="2412611" y="932675"/>
            <a:ext cx="7322065" cy="5293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2407532" y="932675"/>
            <a:ext cx="7335355" cy="5299890"/>
          </a:xfrm>
          <a:prstGeom prst="rect">
            <a:avLst/>
          </a:prstGeom>
          <a:solidFill>
            <a:srgbClr val="2570A3">
              <a:lumMod val="50000"/>
              <a:alpha val="55000"/>
            </a:srgbClr>
          </a:solidFill>
          <a:ln w="635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pic>
        <p:nvPicPr>
          <p:cNvPr id="16" name="Picture 2"/>
          <p:cNvPicPr>
            <a:picLocks noChangeAspect="1" noChangeArrowheads="1"/>
          </p:cNvPicPr>
          <p:nvPr/>
        </p:nvPicPr>
        <p:blipFill>
          <a:blip r:embed="rId2"/>
          <a:srcRect l="2098" t="16687" r="65907" b="41232"/>
          <a:stretch>
            <a:fillRect/>
          </a:stretch>
        </p:blipFill>
        <p:spPr bwMode="auto">
          <a:xfrm>
            <a:off x="2561152" y="1815990"/>
            <a:ext cx="2342705" cy="2227490"/>
          </a:xfrm>
          <a:prstGeom prst="roundRect">
            <a:avLst>
              <a:gd name="adj" fmla="val 7008"/>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a:xfrm>
            <a:off x="2570697" y="1820174"/>
            <a:ext cx="2333160" cy="2223306"/>
          </a:xfrm>
          <a:prstGeom prst="roundRect">
            <a:avLst>
              <a:gd name="adj" fmla="val 6771"/>
            </a:avLst>
          </a:prstGeom>
          <a:noFill/>
          <a:ln w="31750" cap="flat" cmpd="sng" algn="ctr">
            <a:solidFill>
              <a:srgbClr val="FF8F33"/>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grpSp>
        <p:nvGrpSpPr>
          <p:cNvPr id="18" name="Group 17"/>
          <p:cNvGrpSpPr/>
          <p:nvPr/>
        </p:nvGrpSpPr>
        <p:grpSpPr>
          <a:xfrm>
            <a:off x="5249502" y="1931205"/>
            <a:ext cx="2803565" cy="3840500"/>
            <a:chOff x="2766965" y="1931205"/>
            <a:chExt cx="2803565" cy="3840500"/>
          </a:xfrm>
        </p:grpSpPr>
        <p:pic>
          <p:nvPicPr>
            <p:cNvPr id="19" name="Picture 3"/>
            <p:cNvPicPr>
              <a:picLocks noChangeAspect="1" noChangeArrowheads="1"/>
            </p:cNvPicPr>
            <p:nvPr/>
          </p:nvPicPr>
          <p:blipFill>
            <a:blip r:embed="rId3"/>
            <a:stretch>
              <a:fillRect/>
            </a:stretch>
          </p:blipFill>
          <p:spPr bwMode="auto">
            <a:xfrm>
              <a:off x="2766965" y="1931206"/>
              <a:ext cx="2792956" cy="3379639"/>
            </a:xfrm>
            <a:prstGeom prst="roundRect">
              <a:avLst>
                <a:gd name="adj" fmla="val 4027"/>
              </a:avLst>
            </a:prstGeom>
            <a:noFill/>
            <a:ln w="47625">
              <a:noFill/>
            </a:ln>
            <a:effectLst>
              <a:outerShdw blurRad="114300" dist="127000" dir="2700000" algn="tl" rotWithShape="0">
                <a:prstClr val="black">
                  <a:alpha val="40000"/>
                </a:prstClr>
              </a:outerShdw>
            </a:effectLst>
            <a:scene3d>
              <a:camera prst="orthographicFront"/>
              <a:lightRig rig="threePt" dir="t"/>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ounded Rectangle 19"/>
            <p:cNvSpPr/>
            <p:nvPr/>
          </p:nvSpPr>
          <p:spPr>
            <a:xfrm>
              <a:off x="2766965" y="1931205"/>
              <a:ext cx="2803565" cy="3379640"/>
            </a:xfrm>
            <a:prstGeom prst="roundRect">
              <a:avLst>
                <a:gd name="adj" fmla="val 5009"/>
              </a:avLst>
            </a:prstGeom>
            <a:noFill/>
            <a:ln w="57150" cap="flat" cmpd="sng" algn="ctr">
              <a:solidFill>
                <a:srgbClr val="FF8F33"/>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sp>
          <p:nvSpPr>
            <p:cNvPr id="21" name="Rectangle 20"/>
            <p:cNvSpPr/>
            <p:nvPr/>
          </p:nvSpPr>
          <p:spPr>
            <a:xfrm>
              <a:off x="2766965" y="5387655"/>
              <a:ext cx="2803565" cy="384050"/>
            </a:xfrm>
            <a:prstGeom prst="rect">
              <a:avLst/>
            </a:prstGeom>
            <a:noFill/>
            <a:ln w="5715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Segoe"/>
                  <a:ea typeface="+mn-ea"/>
                  <a:cs typeface="+mn-cs"/>
                </a:rPr>
                <a:t>AFTER</a:t>
              </a:r>
            </a:p>
          </p:txBody>
        </p:sp>
      </p:grpSp>
      <p:sp>
        <p:nvSpPr>
          <p:cNvPr id="22" name="Right Arrow 21"/>
          <p:cNvSpPr/>
          <p:nvPr/>
        </p:nvSpPr>
        <p:spPr>
          <a:xfrm>
            <a:off x="2369127" y="2693511"/>
            <a:ext cx="552091" cy="543464"/>
          </a:xfrm>
          <a:prstGeom prst="rightArrow">
            <a:avLst>
              <a:gd name="adj1" fmla="val 59897"/>
              <a:gd name="adj2" fmla="val 50000"/>
            </a:avLst>
          </a:prstGeom>
          <a:solidFill>
            <a:sysClr val="window" lastClr="FFFFFF">
              <a:lumMod val="50000"/>
            </a:sysClr>
          </a:solidFill>
          <a:ln w="25400" cap="flat" cmpd="sng" algn="ctr">
            <a:noFill/>
            <a:prstDash val="solid"/>
          </a:ln>
          <a:effectLst/>
        </p:spPr>
        <p:txBody>
          <a:bodyPr wrap="none" b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 lastClr="FFFFFF"/>
                </a:solidFill>
                <a:effectLst/>
                <a:uLnTx/>
                <a:uFillTx/>
                <a:latin typeface="Segoe"/>
                <a:ea typeface="+mn-ea"/>
                <a:cs typeface="+mn-cs"/>
              </a:rPr>
              <a:t>?</a:t>
            </a:r>
          </a:p>
        </p:txBody>
      </p:sp>
      <p:sp>
        <p:nvSpPr>
          <p:cNvPr id="23" name="Rectangle 22"/>
          <p:cNvSpPr/>
          <p:nvPr/>
        </p:nvSpPr>
        <p:spPr>
          <a:xfrm>
            <a:off x="5274583" y="3293311"/>
            <a:ext cx="2753404" cy="691290"/>
          </a:xfrm>
          <a:prstGeom prst="rect">
            <a:avLst/>
          </a:prstGeom>
          <a:gradFill>
            <a:gsLst>
              <a:gs pos="0">
                <a:srgbClr val="4F81BD">
                  <a:alpha val="75000"/>
                </a:srgbClr>
              </a:gs>
              <a:gs pos="20000">
                <a:srgbClr val="FFFF00">
                  <a:alpha val="0"/>
                </a:srgbClr>
              </a:gs>
              <a:gs pos="62000">
                <a:srgbClr val="FFFF00">
                  <a:alpha val="0"/>
                </a:srgbClr>
              </a:gs>
              <a:gs pos="100000">
                <a:srgbClr val="4F81BD">
                  <a:alpha val="75000"/>
                </a:srgbClr>
              </a:gs>
            </a:gsLst>
            <a:lin ang="0" scaled="1"/>
          </a:gradFill>
          <a:ln w="6350" cap="flat" cmpd="sng" algn="ctr">
            <a:gradFill flip="none" rotWithShape="1">
              <a:gsLst>
                <a:gs pos="5000">
                  <a:srgbClr val="4F81BD">
                    <a:tint val="66000"/>
                    <a:satMod val="160000"/>
                    <a:alpha val="0"/>
                  </a:srgbClr>
                </a:gs>
                <a:gs pos="50000">
                  <a:srgbClr val="4F81BD">
                    <a:lumMod val="60000"/>
                    <a:lumOff val="40000"/>
                  </a:srgbClr>
                </a:gs>
                <a:gs pos="95000">
                  <a:srgbClr val="4F81BD">
                    <a:tint val="23500"/>
                    <a:satMod val="160000"/>
                    <a:alpha val="0"/>
                  </a:srgbClr>
                </a:gs>
              </a:gsLst>
              <a:lin ang="0" scaled="1"/>
              <a:tileRect/>
            </a:gra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sp>
        <p:nvSpPr>
          <p:cNvPr id="24" name="Right Arrow 23"/>
          <p:cNvSpPr/>
          <p:nvPr/>
        </p:nvSpPr>
        <p:spPr>
          <a:xfrm>
            <a:off x="5061008" y="3081286"/>
            <a:ext cx="552091" cy="543464"/>
          </a:xfrm>
          <a:prstGeom prst="rightArrow">
            <a:avLst/>
          </a:prstGeom>
          <a:solidFill>
            <a:srgbClr val="2C5511">
              <a:lumMod val="60000"/>
              <a:lumOff val="40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spTree>
    <p:extLst>
      <p:ext uri="{BB962C8B-B14F-4D97-AF65-F5344CB8AC3E}">
        <p14:creationId xmlns:p14="http://schemas.microsoft.com/office/powerpoint/2010/main" val="4229110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1000"/>
                                        <p:tgtEl>
                                          <p:spTgt spid="1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par>
                          <p:cTn id="11" fill="hold">
                            <p:stCondLst>
                              <p:cond delay="1500"/>
                            </p:stCondLst>
                            <p:childTnLst>
                              <p:par>
                                <p:cTn id="12" presetID="47"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500"/>
                                        <p:tgtEl>
                                          <p:spTgt spid="22"/>
                                        </p:tgtEl>
                                      </p:cBhvr>
                                    </p:animEffect>
                                    <p:anim calcmode="lin" valueType="num">
                                      <p:cBhvr>
                                        <p:cTn id="15" dur="1500" fill="hold"/>
                                        <p:tgtEl>
                                          <p:spTgt spid="22"/>
                                        </p:tgtEl>
                                        <p:attrNameLst>
                                          <p:attrName>ppt_x</p:attrName>
                                        </p:attrNameLst>
                                      </p:cBhvr>
                                      <p:tavLst>
                                        <p:tav tm="0">
                                          <p:val>
                                            <p:strVal val="#ppt_x"/>
                                          </p:val>
                                        </p:tav>
                                        <p:tav tm="100000">
                                          <p:val>
                                            <p:strVal val="#ppt_x"/>
                                          </p:val>
                                        </p:tav>
                                      </p:tavLst>
                                    </p:anim>
                                    <p:anim calcmode="lin" valueType="num">
                                      <p:cBhvr>
                                        <p:cTn id="16"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slide(fromLeft)">
                                      <p:cBhvr>
                                        <p:cTn id="21" dur="500"/>
                                        <p:tgtEl>
                                          <p:spTgt spid="18"/>
                                        </p:tgtEl>
                                      </p:cBhvr>
                                    </p:animEffect>
                                  </p:childTnLst>
                                </p:cTn>
                              </p:par>
                            </p:childTnLst>
                          </p:cTn>
                        </p:par>
                        <p:par>
                          <p:cTn id="22" fill="hold">
                            <p:stCondLst>
                              <p:cond delay="500"/>
                            </p:stCondLst>
                            <p:childTnLst>
                              <p:par>
                                <p:cTn id="23" presetID="47"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500"/>
                                        <p:tgtEl>
                                          <p:spTgt spid="24"/>
                                        </p:tgtEl>
                                      </p:cBhvr>
                                    </p:animEffect>
                                    <p:anim calcmode="lin" valueType="num">
                                      <p:cBhvr>
                                        <p:cTn id="26" dur="1500" fill="hold"/>
                                        <p:tgtEl>
                                          <p:spTgt spid="24"/>
                                        </p:tgtEl>
                                        <p:attrNameLst>
                                          <p:attrName>ppt_x</p:attrName>
                                        </p:attrNameLst>
                                      </p:cBhvr>
                                      <p:tavLst>
                                        <p:tav tm="0">
                                          <p:val>
                                            <p:strVal val="#ppt_x"/>
                                          </p:val>
                                        </p:tav>
                                        <p:tav tm="100000">
                                          <p:val>
                                            <p:strVal val="#ppt_x"/>
                                          </p:val>
                                        </p:tav>
                                      </p:tavLst>
                                    </p:anim>
                                    <p:anim calcmode="lin" valueType="num">
                                      <p:cBhvr>
                                        <p:cTn id="27" dur="15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 name="Picture 7" descr="\\Tkzaw-pro-12\mydocs6\cuongp\My Documents\My Pictures\WinEmbed-DM11_rgb.png"/>
          <p:cNvPicPr>
            <a:picLocks noChangeAspect="1" noChangeArrowheads="1"/>
          </p:cNvPicPr>
          <p:nvPr/>
        </p:nvPicPr>
        <p:blipFill>
          <a:blip r:embed="rId2"/>
          <a:stretch>
            <a:fillRect/>
          </a:stretch>
        </p:blipFill>
        <p:spPr bwMode="auto">
          <a:xfrm>
            <a:off x="4705432" y="2084823"/>
            <a:ext cx="3078800" cy="2284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37336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19070400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5880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424437687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47001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bwMode="auto">
          <a:xfrm rot="16200000">
            <a:off x="7170551" y="2196195"/>
            <a:ext cx="5553459" cy="3781308"/>
          </a:xfrm>
          <a:prstGeom prst="roundRect">
            <a:avLst>
              <a:gd name="adj" fmla="val 4653"/>
            </a:avLst>
          </a:prstGeom>
          <a:gradFill flip="none" rotWithShape="1">
            <a:gsLst>
              <a:gs pos="2000">
                <a:schemeClr val="bg2">
                  <a:lumMod val="75000"/>
                </a:schemeClr>
              </a:gs>
              <a:gs pos="55000">
                <a:schemeClr val="bg2">
                  <a:lumMod val="60000"/>
                  <a:lumOff val="40000"/>
                  <a:alpha val="0"/>
                </a:schemeClr>
              </a:gs>
              <a:gs pos="30000">
                <a:schemeClr val="bg2">
                  <a:alpha val="37000"/>
                </a:schemeClr>
              </a:gs>
            </a:gsLst>
            <a:lin ang="10800000" scaled="1"/>
            <a:tileRect/>
          </a:gradFill>
          <a:ln w="6350">
            <a:gradFill flip="none" rotWithShape="1">
              <a:gsLst>
                <a:gs pos="0">
                  <a:schemeClr val="accent1">
                    <a:tint val="66000"/>
                    <a:satMod val="160000"/>
                  </a:schemeClr>
                </a:gs>
                <a:gs pos="50000">
                  <a:schemeClr val="accent1">
                    <a:tint val="44500"/>
                    <a:satMod val="160000"/>
                    <a:alpha val="0"/>
                  </a:schemeClr>
                </a:gs>
                <a:gs pos="100000">
                  <a:schemeClr val="accent1">
                    <a:tint val="23500"/>
                    <a:satMod val="160000"/>
                    <a:alpha val="0"/>
                  </a:schemeClr>
                </a:gs>
              </a:gsLst>
              <a:lin ang="10800000" scaled="1"/>
              <a:tileRect/>
            </a:gra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36" bIns="45718" anchor="t"/>
          <a:lstStyle/>
          <a:p>
            <a:pPr algn="ctr" fontAlgn="base">
              <a:spcBef>
                <a:spcPct val="0"/>
              </a:spcBef>
              <a:spcAft>
                <a:spcPct val="0"/>
              </a:spcAft>
              <a:buClr>
                <a:srgbClr val="FFFF99"/>
              </a:buClr>
              <a:buSzPct val="120000"/>
            </a:pPr>
            <a:endParaRPr lang="en-US" sz="2400" spc="-31" dirty="0">
              <a:ln w="3175">
                <a:noFill/>
              </a:ln>
              <a:gradFill>
                <a:gsLst>
                  <a:gs pos="0">
                    <a:schemeClr val="tx1"/>
                  </a:gs>
                  <a:gs pos="50000">
                    <a:schemeClr val="tx1">
                      <a:lumMod val="85000"/>
                    </a:schemeClr>
                  </a:gs>
                  <a:gs pos="100000">
                    <a:schemeClr val="tx1">
                      <a:lumMod val="75000"/>
                    </a:schemeClr>
                  </a:gs>
                </a:gsLst>
                <a:lin ang="5400000" scaled="0"/>
              </a:gradFill>
              <a:effectLst>
                <a:outerShdw blurRad="38100" dist="38100" dir="2700000" algn="tl">
                  <a:srgbClr val="000000">
                    <a:alpha val="43137"/>
                  </a:srgbClr>
                </a:outerShdw>
              </a:effectLst>
              <a:latin typeface="Segoe" pitchFamily="34" charset="0"/>
              <a:cs typeface="Arial" charset="0"/>
            </a:endParaRPr>
          </a:p>
        </p:txBody>
      </p:sp>
      <p:sp>
        <p:nvSpPr>
          <p:cNvPr id="31" name="Rounded Rectangle 30"/>
          <p:cNvSpPr/>
          <p:nvPr/>
        </p:nvSpPr>
        <p:spPr bwMode="auto">
          <a:xfrm rot="16200000">
            <a:off x="3824040" y="2538446"/>
            <a:ext cx="4538607" cy="3781308"/>
          </a:xfrm>
          <a:prstGeom prst="roundRect">
            <a:avLst>
              <a:gd name="adj" fmla="val 6189"/>
            </a:avLst>
          </a:prstGeom>
          <a:gradFill flip="none" rotWithShape="1">
            <a:gsLst>
              <a:gs pos="2000">
                <a:schemeClr val="bg2">
                  <a:lumMod val="75000"/>
                </a:schemeClr>
              </a:gs>
              <a:gs pos="55000">
                <a:schemeClr val="bg2">
                  <a:lumMod val="60000"/>
                  <a:lumOff val="40000"/>
                  <a:alpha val="0"/>
                </a:schemeClr>
              </a:gs>
              <a:gs pos="30000">
                <a:schemeClr val="bg2">
                  <a:alpha val="37000"/>
                </a:schemeClr>
              </a:gs>
            </a:gsLst>
            <a:lin ang="10800000" scaled="1"/>
            <a:tileRect/>
          </a:gradFill>
          <a:ln w="6350">
            <a:gradFill flip="none" rotWithShape="1">
              <a:gsLst>
                <a:gs pos="0">
                  <a:schemeClr val="accent1">
                    <a:tint val="66000"/>
                    <a:satMod val="160000"/>
                  </a:schemeClr>
                </a:gs>
                <a:gs pos="50000">
                  <a:schemeClr val="accent1">
                    <a:tint val="44500"/>
                    <a:satMod val="160000"/>
                    <a:alpha val="0"/>
                  </a:schemeClr>
                </a:gs>
                <a:gs pos="100000">
                  <a:schemeClr val="accent1">
                    <a:tint val="23500"/>
                    <a:satMod val="160000"/>
                    <a:alpha val="0"/>
                  </a:schemeClr>
                </a:gs>
              </a:gsLst>
              <a:lin ang="10800000" scaled="1"/>
              <a:tileRect/>
            </a:gra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36" bIns="45718" anchor="t"/>
          <a:lstStyle/>
          <a:p>
            <a:pPr algn="ctr" fontAlgn="base">
              <a:spcBef>
                <a:spcPct val="0"/>
              </a:spcBef>
              <a:spcAft>
                <a:spcPct val="0"/>
              </a:spcAft>
              <a:buClr>
                <a:srgbClr val="FFFF99"/>
              </a:buClr>
              <a:buSzPct val="120000"/>
            </a:pPr>
            <a:endParaRPr lang="en-US" sz="2400" spc="-31" dirty="0">
              <a:ln w="3175">
                <a:noFill/>
              </a:ln>
              <a:gradFill>
                <a:gsLst>
                  <a:gs pos="0">
                    <a:schemeClr val="tx1"/>
                  </a:gs>
                  <a:gs pos="50000">
                    <a:schemeClr val="tx1">
                      <a:lumMod val="85000"/>
                    </a:schemeClr>
                  </a:gs>
                  <a:gs pos="100000">
                    <a:schemeClr val="tx1">
                      <a:lumMod val="75000"/>
                    </a:schemeClr>
                  </a:gs>
                </a:gsLst>
                <a:lin ang="5400000" scaled="0"/>
              </a:gradFill>
              <a:effectLst>
                <a:outerShdw blurRad="38100" dist="38100" dir="2700000" algn="tl">
                  <a:srgbClr val="000000">
                    <a:alpha val="43137"/>
                  </a:srgbClr>
                </a:outerShdw>
              </a:effectLst>
              <a:latin typeface="Segoe" pitchFamily="34" charset="0"/>
              <a:cs typeface="Arial" charset="0"/>
            </a:endParaRPr>
          </a:p>
        </p:txBody>
      </p:sp>
      <p:sp>
        <p:nvSpPr>
          <p:cNvPr id="27" name="Rounded Rectangle 26"/>
          <p:cNvSpPr/>
          <p:nvPr/>
        </p:nvSpPr>
        <p:spPr bwMode="auto">
          <a:xfrm rot="16200000">
            <a:off x="480000" y="2769934"/>
            <a:ext cx="3518814" cy="3781308"/>
          </a:xfrm>
          <a:prstGeom prst="roundRect">
            <a:avLst>
              <a:gd name="adj" fmla="val 7087"/>
            </a:avLst>
          </a:prstGeom>
          <a:gradFill flip="none" rotWithShape="1">
            <a:gsLst>
              <a:gs pos="2000">
                <a:schemeClr val="bg2">
                  <a:lumMod val="75000"/>
                </a:schemeClr>
              </a:gs>
              <a:gs pos="55000">
                <a:schemeClr val="bg2">
                  <a:lumMod val="60000"/>
                  <a:lumOff val="40000"/>
                  <a:alpha val="0"/>
                </a:schemeClr>
              </a:gs>
              <a:gs pos="30000">
                <a:schemeClr val="bg2">
                  <a:alpha val="37000"/>
                </a:schemeClr>
              </a:gs>
            </a:gsLst>
            <a:lin ang="10800000" scaled="1"/>
            <a:tileRect/>
          </a:gradFill>
          <a:ln w="6350">
            <a:gradFill flip="none" rotWithShape="1">
              <a:gsLst>
                <a:gs pos="0">
                  <a:schemeClr val="accent1">
                    <a:tint val="66000"/>
                    <a:satMod val="160000"/>
                  </a:schemeClr>
                </a:gs>
                <a:gs pos="50000">
                  <a:schemeClr val="accent1">
                    <a:tint val="44500"/>
                    <a:satMod val="160000"/>
                    <a:alpha val="0"/>
                  </a:schemeClr>
                </a:gs>
                <a:gs pos="100000">
                  <a:schemeClr val="accent1">
                    <a:tint val="23500"/>
                    <a:satMod val="160000"/>
                    <a:alpha val="0"/>
                  </a:schemeClr>
                </a:gs>
              </a:gsLst>
              <a:lin ang="10800000" scaled="1"/>
              <a:tileRect/>
            </a:gra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182880" rIns="91436" bIns="45718" anchor="t"/>
          <a:lstStyle/>
          <a:p>
            <a:pPr algn="ctr" fontAlgn="base">
              <a:spcBef>
                <a:spcPct val="0"/>
              </a:spcBef>
              <a:spcAft>
                <a:spcPct val="0"/>
              </a:spcAft>
              <a:buClr>
                <a:srgbClr val="FFFF99"/>
              </a:buClr>
              <a:buSzPct val="120000"/>
            </a:pPr>
            <a:endParaRPr lang="en-US" sz="2400" spc="-31" dirty="0">
              <a:ln w="3175">
                <a:noFill/>
              </a:ln>
              <a:gradFill>
                <a:gsLst>
                  <a:gs pos="0">
                    <a:schemeClr val="tx1"/>
                  </a:gs>
                  <a:gs pos="50000">
                    <a:schemeClr val="tx1">
                      <a:lumMod val="85000"/>
                    </a:schemeClr>
                  </a:gs>
                  <a:gs pos="100000">
                    <a:schemeClr val="tx1">
                      <a:lumMod val="75000"/>
                    </a:schemeClr>
                  </a:gs>
                </a:gsLst>
                <a:lin ang="5400000" scaled="0"/>
              </a:gradFill>
              <a:effectLst>
                <a:outerShdw blurRad="38100" dist="38100" dir="2700000" algn="tl">
                  <a:srgbClr val="000000">
                    <a:alpha val="43137"/>
                  </a:srgbClr>
                </a:outerShdw>
              </a:effectLst>
              <a:latin typeface="Segoe" pitchFamily="34" charset="0"/>
              <a:cs typeface="Arial" charset="0"/>
            </a:endParaRPr>
          </a:p>
        </p:txBody>
      </p:sp>
      <p:grpSp>
        <p:nvGrpSpPr>
          <p:cNvPr id="56" name="Group 92"/>
          <p:cNvGrpSpPr/>
          <p:nvPr/>
        </p:nvGrpSpPr>
        <p:grpSpPr>
          <a:xfrm>
            <a:off x="23431" y="3314077"/>
            <a:ext cx="12189850" cy="3913924"/>
            <a:chOff x="0" y="771891"/>
            <a:chExt cx="12188825" cy="3122162"/>
          </a:xfrm>
        </p:grpSpPr>
        <p:pic>
          <p:nvPicPr>
            <p:cNvPr id="57" name="Picture 56" descr="blurry-blue-cloud-rays.png"/>
            <p:cNvPicPr>
              <a:picLocks noChangeAspect="1"/>
            </p:cNvPicPr>
            <p:nvPr/>
          </p:nvPicPr>
          <p:blipFill>
            <a:blip r:embed="rId3" cstate="print"/>
            <a:stretch>
              <a:fillRect/>
            </a:stretch>
          </p:blipFill>
          <p:spPr>
            <a:xfrm>
              <a:off x="0" y="771891"/>
              <a:ext cx="12188825" cy="1947558"/>
            </a:xfrm>
            <a:prstGeom prst="rect">
              <a:avLst/>
            </a:prstGeom>
          </p:spPr>
        </p:pic>
        <p:pic>
          <p:nvPicPr>
            <p:cNvPr id="58" name="Picture 57" descr="CLOUD-ARCH-thinner.png"/>
            <p:cNvPicPr>
              <a:picLocks noChangeAspect="1"/>
            </p:cNvPicPr>
            <p:nvPr/>
          </p:nvPicPr>
          <p:blipFill>
            <a:blip r:embed="rId4" cstate="print"/>
            <a:stretch>
              <a:fillRect/>
            </a:stretch>
          </p:blipFill>
          <p:spPr>
            <a:xfrm>
              <a:off x="0" y="2179151"/>
              <a:ext cx="12188825" cy="1714902"/>
            </a:xfrm>
            <a:prstGeom prst="rect">
              <a:avLst/>
            </a:prstGeom>
          </p:spPr>
        </p:pic>
      </p:grpSp>
      <p:sp useBgFill="1">
        <p:nvSpPr>
          <p:cNvPr id="34" name="Freeform 5"/>
          <p:cNvSpPr>
            <a:spLocks/>
          </p:cNvSpPr>
          <p:nvPr/>
        </p:nvSpPr>
        <p:spPr bwMode="auto">
          <a:xfrm>
            <a:off x="1587" y="4067174"/>
            <a:ext cx="12187238" cy="1094105"/>
          </a:xfrm>
          <a:custGeom>
            <a:avLst/>
            <a:gdLst/>
            <a:ahLst/>
            <a:cxnLst>
              <a:cxn ang="0">
                <a:pos x="0" y="0"/>
              </a:cxn>
              <a:cxn ang="0">
                <a:pos x="2404" y="364"/>
              </a:cxn>
              <a:cxn ang="0">
                <a:pos x="4804" y="0"/>
              </a:cxn>
              <a:cxn ang="0">
                <a:pos x="4804" y="936"/>
              </a:cxn>
              <a:cxn ang="0">
                <a:pos x="0" y="936"/>
              </a:cxn>
              <a:cxn ang="0">
                <a:pos x="0" y="0"/>
              </a:cxn>
            </a:cxnLst>
            <a:rect l="0" t="0" r="r" b="b"/>
            <a:pathLst>
              <a:path w="4804" h="936">
                <a:moveTo>
                  <a:pt x="0" y="0"/>
                </a:moveTo>
                <a:cubicBezTo>
                  <a:pt x="0" y="0"/>
                  <a:pt x="1212" y="364"/>
                  <a:pt x="2404" y="364"/>
                </a:cubicBezTo>
                <a:cubicBezTo>
                  <a:pt x="3614" y="364"/>
                  <a:pt x="4804" y="0"/>
                  <a:pt x="4804" y="0"/>
                </a:cubicBezTo>
                <a:cubicBezTo>
                  <a:pt x="4804" y="936"/>
                  <a:pt x="4804" y="936"/>
                  <a:pt x="4804" y="936"/>
                </a:cubicBezTo>
                <a:cubicBezTo>
                  <a:pt x="0" y="936"/>
                  <a:pt x="0" y="936"/>
                  <a:pt x="0" y="936"/>
                </a:cubicBezTo>
                <a:lnTo>
                  <a:pt x="0" y="0"/>
                </a:lnTo>
                <a:close/>
              </a:path>
            </a:pathLst>
          </a:custGeom>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68575" tIns="274320" rIns="68575" bIns="640080" anchor="t" anchorCtr="0">
            <a:prstTxWarp prst="textArchDown">
              <a:avLst/>
            </a:prstTxWarp>
          </a:bodyPr>
          <a:lstStyle/>
          <a:p>
            <a:pPr algn="ctr" fontAlgn="base">
              <a:lnSpc>
                <a:spcPct val="85000"/>
              </a:lnSpc>
              <a:spcBef>
                <a:spcPct val="0"/>
              </a:spcBef>
              <a:spcAft>
                <a:spcPct val="0"/>
              </a:spcAft>
              <a:defRPr/>
            </a:pPr>
            <a:endParaRPr lang="en-US" altLang="zh-CN" sz="3200" spc="1125" dirty="0" smtClean="0">
              <a:ln w="3175">
                <a:noFill/>
              </a:ln>
              <a:gradFill>
                <a:gsLst>
                  <a:gs pos="13000">
                    <a:schemeClr val="tx1"/>
                  </a:gs>
                  <a:gs pos="100000">
                    <a:schemeClr val="tx1"/>
                  </a:gs>
                </a:gsLst>
                <a:path path="circle">
                  <a:fillToRect l="50000" t="50000" r="50000" b="50000"/>
                </a:path>
              </a:gradFill>
              <a:latin typeface="Segoe" pitchFamily="34" charset="0"/>
              <a:cs typeface="Arial" charset="0"/>
            </a:endParaRPr>
          </a:p>
        </p:txBody>
      </p:sp>
      <p:sp>
        <p:nvSpPr>
          <p:cNvPr id="36" name="Freeform 5"/>
          <p:cNvSpPr>
            <a:spLocks/>
          </p:cNvSpPr>
          <p:nvPr/>
        </p:nvSpPr>
        <p:spPr bwMode="auto">
          <a:xfrm>
            <a:off x="0" y="3781424"/>
            <a:ext cx="12187238" cy="1379855"/>
          </a:xfrm>
          <a:custGeom>
            <a:avLst/>
            <a:gdLst/>
            <a:ahLst/>
            <a:cxnLst>
              <a:cxn ang="0">
                <a:pos x="0" y="0"/>
              </a:cxn>
              <a:cxn ang="0">
                <a:pos x="2404" y="364"/>
              </a:cxn>
              <a:cxn ang="0">
                <a:pos x="4804" y="0"/>
              </a:cxn>
              <a:cxn ang="0">
                <a:pos x="4804" y="936"/>
              </a:cxn>
              <a:cxn ang="0">
                <a:pos x="0" y="936"/>
              </a:cxn>
              <a:cxn ang="0">
                <a:pos x="0" y="0"/>
              </a:cxn>
            </a:cxnLst>
            <a:rect l="0" t="0" r="r" b="b"/>
            <a:pathLst>
              <a:path w="4804" h="936">
                <a:moveTo>
                  <a:pt x="0" y="0"/>
                </a:moveTo>
                <a:cubicBezTo>
                  <a:pt x="0" y="0"/>
                  <a:pt x="1212" y="364"/>
                  <a:pt x="2404" y="364"/>
                </a:cubicBezTo>
                <a:cubicBezTo>
                  <a:pt x="3614" y="364"/>
                  <a:pt x="4804" y="0"/>
                  <a:pt x="4804" y="0"/>
                </a:cubicBezTo>
                <a:cubicBezTo>
                  <a:pt x="4804" y="936"/>
                  <a:pt x="4804" y="936"/>
                  <a:pt x="4804" y="936"/>
                </a:cubicBezTo>
                <a:cubicBezTo>
                  <a:pt x="0" y="936"/>
                  <a:pt x="0" y="936"/>
                  <a:pt x="0" y="936"/>
                </a:cubicBezTo>
                <a:lnTo>
                  <a:pt x="0" y="0"/>
                </a:lnTo>
                <a:close/>
              </a:path>
            </a:pathLst>
          </a:custGeom>
          <a:gradFill>
            <a:gsLst>
              <a:gs pos="2000">
                <a:srgbClr val="000000">
                  <a:alpha val="0"/>
                </a:srgbClr>
              </a:gs>
              <a:gs pos="63000">
                <a:schemeClr val="accent1">
                  <a:lumMod val="40000"/>
                  <a:lumOff val="60000"/>
                  <a:alpha val="0"/>
                </a:schemeClr>
              </a:gs>
              <a:gs pos="100000">
                <a:schemeClr val="accent1">
                  <a:lumMod val="40000"/>
                  <a:lumOff val="60000"/>
                  <a:alpha val="69000"/>
                </a:schemeClr>
              </a:gs>
            </a:gsLst>
            <a:lin ang="16200000" scaled="1"/>
          </a:gra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68575" tIns="182880" rIns="68575" bIns="182880" anchor="b"/>
          <a:lstStyle/>
          <a:p>
            <a:pPr algn="ctr" fontAlgn="base">
              <a:lnSpc>
                <a:spcPct val="85000"/>
              </a:lnSpc>
              <a:spcBef>
                <a:spcPct val="0"/>
              </a:spcBef>
              <a:spcAft>
                <a:spcPct val="0"/>
              </a:spcAft>
              <a:defRPr/>
            </a:pPr>
            <a:endParaRPr lang="en-US" altLang="zh-CN" sz="3200" spc="1125" dirty="0" smtClean="0">
              <a:ln w="3175">
                <a:noFill/>
              </a:ln>
              <a:gradFill>
                <a:gsLst>
                  <a:gs pos="13000">
                    <a:schemeClr val="tx1"/>
                  </a:gs>
                  <a:gs pos="100000">
                    <a:schemeClr val="tx1"/>
                  </a:gs>
                </a:gsLst>
                <a:path path="circle">
                  <a:fillToRect l="50000" t="50000" r="50000" b="50000"/>
                </a:path>
              </a:gradFill>
              <a:latin typeface="Segoe" pitchFamily="34" charset="0"/>
              <a:cs typeface="Arial" charset="0"/>
            </a:endParaRPr>
          </a:p>
        </p:txBody>
      </p:sp>
      <p:cxnSp>
        <p:nvCxnSpPr>
          <p:cNvPr id="39" name="Straight Connector 38"/>
          <p:cNvCxnSpPr/>
          <p:nvPr/>
        </p:nvCxnSpPr>
        <p:spPr>
          <a:xfrm rot="5400000">
            <a:off x="6869691" y="5387341"/>
            <a:ext cx="2301244" cy="0"/>
          </a:xfrm>
          <a:prstGeom prst="line">
            <a:avLst/>
          </a:prstGeom>
          <a:ln>
            <a:gradFill>
              <a:gsLst>
                <a:gs pos="0">
                  <a:schemeClr val="accent1">
                    <a:tint val="66000"/>
                    <a:satMod val="160000"/>
                    <a:alpha val="0"/>
                  </a:schemeClr>
                </a:gs>
                <a:gs pos="50000">
                  <a:schemeClr val="accent1">
                    <a:lumMod val="40000"/>
                    <a:lumOff val="60000"/>
                  </a:schemeClr>
                </a:gs>
                <a:gs pos="100000">
                  <a:schemeClr val="accent1">
                    <a:tint val="23500"/>
                    <a:satMod val="160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015753" y="5387341"/>
            <a:ext cx="2301244" cy="0"/>
          </a:xfrm>
          <a:prstGeom prst="line">
            <a:avLst/>
          </a:prstGeom>
          <a:ln>
            <a:gradFill>
              <a:gsLst>
                <a:gs pos="0">
                  <a:schemeClr val="accent1">
                    <a:tint val="66000"/>
                    <a:satMod val="160000"/>
                    <a:alpha val="0"/>
                  </a:schemeClr>
                </a:gs>
                <a:gs pos="50000">
                  <a:schemeClr val="accent1">
                    <a:lumMod val="40000"/>
                    <a:lumOff val="60000"/>
                  </a:schemeClr>
                </a:gs>
                <a:gs pos="100000">
                  <a:schemeClr val="accent1">
                    <a:tint val="23500"/>
                    <a:satMod val="160000"/>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bwMode="auto">
          <a:xfrm rot="10800000">
            <a:off x="-1" y="5170514"/>
            <a:ext cx="12188825" cy="1289717"/>
          </a:xfrm>
          <a:prstGeom prst="rect">
            <a:avLst/>
          </a:prstGeom>
          <a:gradFill flip="none" rotWithShape="1">
            <a:gsLst>
              <a:gs pos="0">
                <a:srgbClr val="004F8A">
                  <a:alpha val="65000"/>
                </a:srgbClr>
              </a:gs>
              <a:gs pos="100000">
                <a:schemeClr val="tx1">
                  <a:alpha val="0"/>
                </a:schemeClr>
              </a:gs>
            </a:gsLst>
            <a:lin ang="5400000" scaled="1"/>
            <a:tileRect/>
          </a:gradFill>
          <a:ln w="12700">
            <a:noFill/>
            <a:headEnd type="none" w="med" len="med"/>
            <a:tailEnd type="none" w="med" len="med"/>
          </a:ln>
          <a:effectLst/>
          <a:scene3d>
            <a:camera prst="orthographicFront">
              <a:rot lat="0" lon="0" rev="0"/>
            </a:camera>
            <a:lightRig rig="glow" dir="t">
              <a:rot lat="0" lon="0" rev="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31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2" name="Rounded Rectangle 41"/>
          <p:cNvSpPr/>
          <p:nvPr/>
        </p:nvSpPr>
        <p:spPr bwMode="gray">
          <a:xfrm>
            <a:off x="0" y="4478942"/>
            <a:ext cx="4605251" cy="691573"/>
          </a:xfrm>
          <a:prstGeom prst="roundRect">
            <a:avLst>
              <a:gd name="adj" fmla="val 8044"/>
            </a:avLst>
          </a:prstGeom>
          <a:gradFill flip="none" rotWithShape="1">
            <a:gsLst>
              <a:gs pos="0">
                <a:schemeClr val="bg1">
                  <a:alpha val="0"/>
                </a:schemeClr>
              </a:gs>
              <a:gs pos="50000">
                <a:schemeClr val="bg1">
                  <a:alpha val="40000"/>
                </a:schemeClr>
              </a:gs>
              <a:gs pos="100000">
                <a:schemeClr val="bg1">
                  <a:alpha val="0"/>
                </a:scheme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67" tIns="60933" rIns="121867" bIns="60933" numCol="1" rtlCol="0" anchor="ctr" anchorCtr="0" compatLnSpc="1">
            <a:prstTxWarp prst="textNoShape">
              <a:avLst/>
            </a:prstTxWarp>
          </a:bodyPr>
          <a:lstStyle/>
          <a:p>
            <a:pPr algn="ctr" defTabSz="1218332" fontAlgn="base">
              <a:lnSpc>
                <a:spcPct val="80000"/>
              </a:lnSpc>
              <a:spcBef>
                <a:spcPct val="0"/>
              </a:spcBef>
              <a:spcAft>
                <a:spcPct val="0"/>
              </a:spcAft>
              <a:defRPr/>
            </a:pPr>
            <a:endParaRPr lang="en-US" sz="5300" dirty="0">
              <a:gradFill>
                <a:gsLst>
                  <a:gs pos="70000">
                    <a:srgbClr val="FFFFFF"/>
                  </a:gs>
                  <a:gs pos="100000">
                    <a:srgbClr val="FFFFFF"/>
                  </a:gs>
                </a:gsLst>
                <a:lin ang="5400000" scaled="0"/>
              </a:gradFill>
              <a:latin typeface="Segoe" pitchFamily="34" charset="0"/>
            </a:endParaRPr>
          </a:p>
        </p:txBody>
      </p:sp>
      <p:sp>
        <p:nvSpPr>
          <p:cNvPr id="43" name="Rectangle 42"/>
          <p:cNvSpPr/>
          <p:nvPr/>
        </p:nvSpPr>
        <p:spPr>
          <a:xfrm>
            <a:off x="840511" y="4615759"/>
            <a:ext cx="2797791" cy="480131"/>
          </a:xfrm>
          <a:prstGeom prst="rect">
            <a:avLst/>
          </a:prstGeom>
          <a:noFill/>
          <a:ln w="6350">
            <a:noFill/>
          </a:ln>
          <a:effectLst>
            <a:innerShdw blurRad="393700">
              <a:srgbClr val="564484">
                <a:alpha val="50000"/>
              </a:srgbClr>
            </a:innerShdw>
          </a:effectLst>
        </p:spPr>
        <p:txBody>
          <a:bodyPr wrap="square">
            <a:spAutoFit/>
          </a:bodyPr>
          <a:lstStyle/>
          <a:p>
            <a:pPr algn="ctr">
              <a:lnSpc>
                <a:spcPct val="90000"/>
              </a:lnSpc>
            </a:pPr>
            <a:r>
              <a:rPr lang="en-US" altLang="zh-CN" sz="2800" spc="-150" dirty="0">
                <a:ln w="3175">
                  <a:solidFill>
                    <a:schemeClr val="accent5">
                      <a:alpha val="36000"/>
                    </a:schemeClr>
                  </a:solidFill>
                </a:ln>
                <a:gradFill flip="none" rotWithShape="1">
                  <a:gsLst>
                    <a:gs pos="0">
                      <a:srgbClr val="FFFFB9"/>
                    </a:gs>
                    <a:gs pos="23000">
                      <a:srgbClr val="FFFF99"/>
                    </a:gs>
                    <a:gs pos="83000">
                      <a:srgbClr val="F9C661"/>
                    </a:gs>
                  </a:gsLst>
                  <a:lin ang="5400000" scaled="0"/>
                  <a:tileRect/>
                </a:gradFill>
                <a:effectLst>
                  <a:glow rad="152400">
                    <a:schemeClr val="bg1">
                      <a:alpha val="51000"/>
                    </a:schemeClr>
                  </a:glow>
                  <a:outerShdw blurRad="50800" dist="38100" dir="2700000" algn="tl" rotWithShape="0">
                    <a:prstClr val="black">
                      <a:alpha val="40000"/>
                    </a:prstClr>
                  </a:outerShdw>
                </a:effectLst>
                <a:latin typeface="Segoe" pitchFamily="34" charset="0"/>
                <a:cs typeface="Arial" charset="0"/>
              </a:rPr>
              <a:t>PCs/SLATES</a:t>
            </a:r>
          </a:p>
        </p:txBody>
      </p:sp>
      <p:sp>
        <p:nvSpPr>
          <p:cNvPr id="45" name="Rounded Rectangle 44"/>
          <p:cNvSpPr/>
          <p:nvPr/>
        </p:nvSpPr>
        <p:spPr bwMode="gray">
          <a:xfrm>
            <a:off x="4638502" y="4478942"/>
            <a:ext cx="3391593" cy="691573"/>
          </a:xfrm>
          <a:prstGeom prst="roundRect">
            <a:avLst>
              <a:gd name="adj" fmla="val 8044"/>
            </a:avLst>
          </a:prstGeom>
          <a:gradFill flip="none" rotWithShape="1">
            <a:gsLst>
              <a:gs pos="0">
                <a:schemeClr val="bg1">
                  <a:alpha val="0"/>
                </a:schemeClr>
              </a:gs>
              <a:gs pos="50000">
                <a:schemeClr val="bg1">
                  <a:alpha val="40000"/>
                </a:schemeClr>
              </a:gs>
              <a:gs pos="100000">
                <a:schemeClr val="bg1">
                  <a:alpha val="0"/>
                </a:scheme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67" tIns="60933" rIns="121867" bIns="60933" numCol="1" rtlCol="0" anchor="ctr" anchorCtr="0" compatLnSpc="1">
            <a:prstTxWarp prst="textNoShape">
              <a:avLst/>
            </a:prstTxWarp>
          </a:bodyPr>
          <a:lstStyle/>
          <a:p>
            <a:pPr algn="ctr" defTabSz="1218332" fontAlgn="base">
              <a:lnSpc>
                <a:spcPct val="80000"/>
              </a:lnSpc>
              <a:spcBef>
                <a:spcPct val="0"/>
              </a:spcBef>
              <a:spcAft>
                <a:spcPct val="0"/>
              </a:spcAft>
              <a:defRPr/>
            </a:pPr>
            <a:endParaRPr lang="en-US" sz="5300" dirty="0">
              <a:gradFill>
                <a:gsLst>
                  <a:gs pos="70000">
                    <a:srgbClr val="FFFFFF"/>
                  </a:gs>
                  <a:gs pos="100000">
                    <a:srgbClr val="FFFFFF"/>
                  </a:gs>
                </a:gsLst>
                <a:lin ang="5400000" scaled="0"/>
              </a:gradFill>
              <a:latin typeface="Segoe" pitchFamily="34" charset="0"/>
            </a:endParaRPr>
          </a:p>
        </p:txBody>
      </p:sp>
      <p:sp>
        <p:nvSpPr>
          <p:cNvPr id="52" name="Rectangle 51"/>
          <p:cNvSpPr/>
          <p:nvPr/>
        </p:nvSpPr>
        <p:spPr>
          <a:xfrm>
            <a:off x="4866523" y="4615759"/>
            <a:ext cx="2453640" cy="480131"/>
          </a:xfrm>
          <a:prstGeom prst="rect">
            <a:avLst/>
          </a:prstGeom>
        </p:spPr>
        <p:txBody>
          <a:bodyPr wrap="square">
            <a:spAutoFit/>
          </a:bodyPr>
          <a:lstStyle/>
          <a:p>
            <a:pPr lvl="0" algn="ctr">
              <a:lnSpc>
                <a:spcPct val="90000"/>
              </a:lnSpc>
            </a:pPr>
            <a:r>
              <a:rPr lang="en-US" altLang="zh-CN" sz="2800" spc="-150" dirty="0">
                <a:ln w="3175">
                  <a:solidFill>
                    <a:schemeClr val="accent5">
                      <a:alpha val="36000"/>
                    </a:schemeClr>
                  </a:solidFill>
                </a:ln>
                <a:gradFill flip="none" rotWithShape="1">
                  <a:gsLst>
                    <a:gs pos="0">
                      <a:srgbClr val="FFFFB9"/>
                    </a:gs>
                    <a:gs pos="23000">
                      <a:srgbClr val="FFFF99"/>
                    </a:gs>
                    <a:gs pos="83000">
                      <a:srgbClr val="F9C661"/>
                    </a:gs>
                  </a:gsLst>
                  <a:lin ang="5400000" scaled="0"/>
                  <a:tileRect/>
                </a:gradFill>
                <a:effectLst>
                  <a:glow rad="152400">
                    <a:schemeClr val="bg1">
                      <a:alpha val="51000"/>
                    </a:schemeClr>
                  </a:glow>
                  <a:outerShdw blurRad="50800" dist="38100" dir="2700000" algn="tl" rotWithShape="0">
                    <a:prstClr val="black">
                      <a:alpha val="40000"/>
                    </a:prstClr>
                  </a:outerShdw>
                </a:effectLst>
                <a:latin typeface="Segoe" pitchFamily="34" charset="0"/>
                <a:cs typeface="Arial" charset="0"/>
              </a:rPr>
              <a:t>PHONES</a:t>
            </a:r>
            <a:endParaRPr lang="en-US" altLang="zh-CN" sz="3200" spc="-150" dirty="0">
              <a:ln w="3175">
                <a:solidFill>
                  <a:schemeClr val="accent5">
                    <a:alpha val="36000"/>
                  </a:schemeClr>
                </a:solidFill>
              </a:ln>
              <a:gradFill flip="none" rotWithShape="1">
                <a:gsLst>
                  <a:gs pos="0">
                    <a:srgbClr val="FFFFB9"/>
                  </a:gs>
                  <a:gs pos="23000">
                    <a:srgbClr val="FFFF99"/>
                  </a:gs>
                  <a:gs pos="83000">
                    <a:srgbClr val="F9C661"/>
                  </a:gs>
                </a:gsLst>
                <a:lin ang="5400000" scaled="0"/>
                <a:tileRect/>
              </a:gradFill>
              <a:effectLst>
                <a:glow rad="152400">
                  <a:schemeClr val="bg1">
                    <a:alpha val="51000"/>
                  </a:schemeClr>
                </a:glow>
                <a:outerShdw blurRad="50800" dist="38100" dir="2700000" algn="tl" rotWithShape="0">
                  <a:prstClr val="black">
                    <a:alpha val="40000"/>
                  </a:prstClr>
                </a:outerShdw>
              </a:effectLst>
              <a:latin typeface="Segoe" pitchFamily="34" charset="0"/>
              <a:cs typeface="Arial" charset="0"/>
            </a:endParaRPr>
          </a:p>
        </p:txBody>
      </p:sp>
      <p:sp>
        <p:nvSpPr>
          <p:cNvPr id="53" name="Rounded Rectangle 52"/>
          <p:cNvSpPr/>
          <p:nvPr/>
        </p:nvSpPr>
        <p:spPr bwMode="gray">
          <a:xfrm>
            <a:off x="7996844" y="4478942"/>
            <a:ext cx="4191981" cy="691573"/>
          </a:xfrm>
          <a:prstGeom prst="roundRect">
            <a:avLst>
              <a:gd name="adj" fmla="val 8044"/>
            </a:avLst>
          </a:prstGeom>
          <a:gradFill flip="none" rotWithShape="1">
            <a:gsLst>
              <a:gs pos="0">
                <a:schemeClr val="bg1">
                  <a:alpha val="0"/>
                </a:schemeClr>
              </a:gs>
              <a:gs pos="50000">
                <a:schemeClr val="bg1">
                  <a:alpha val="40000"/>
                </a:schemeClr>
              </a:gs>
              <a:gs pos="100000">
                <a:schemeClr val="bg1">
                  <a:alpha val="0"/>
                </a:scheme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67" tIns="60933" rIns="121867" bIns="60933" numCol="1" rtlCol="0" anchor="ctr" anchorCtr="0" compatLnSpc="1">
            <a:prstTxWarp prst="textNoShape">
              <a:avLst/>
            </a:prstTxWarp>
          </a:bodyPr>
          <a:lstStyle/>
          <a:p>
            <a:pPr algn="ctr" defTabSz="1218332" fontAlgn="base">
              <a:lnSpc>
                <a:spcPct val="80000"/>
              </a:lnSpc>
              <a:spcBef>
                <a:spcPct val="0"/>
              </a:spcBef>
              <a:spcAft>
                <a:spcPct val="0"/>
              </a:spcAft>
              <a:defRPr/>
            </a:pPr>
            <a:endParaRPr lang="en-US" sz="5300" dirty="0">
              <a:gradFill>
                <a:gsLst>
                  <a:gs pos="70000">
                    <a:srgbClr val="FFFFFF"/>
                  </a:gs>
                  <a:gs pos="100000">
                    <a:srgbClr val="FFFFFF"/>
                  </a:gs>
                </a:gsLst>
                <a:lin ang="5400000" scaled="0"/>
              </a:gradFill>
              <a:latin typeface="Segoe" pitchFamily="34" charset="0"/>
            </a:endParaRPr>
          </a:p>
        </p:txBody>
      </p:sp>
      <p:sp>
        <p:nvSpPr>
          <p:cNvPr id="54" name="Rectangle 53"/>
          <p:cNvSpPr/>
          <p:nvPr/>
        </p:nvSpPr>
        <p:spPr>
          <a:xfrm>
            <a:off x="7994094" y="4615759"/>
            <a:ext cx="3939377" cy="480131"/>
          </a:xfrm>
          <a:prstGeom prst="rect">
            <a:avLst/>
          </a:prstGeom>
        </p:spPr>
        <p:txBody>
          <a:bodyPr wrap="square">
            <a:spAutoFit/>
          </a:bodyPr>
          <a:lstStyle/>
          <a:p>
            <a:pPr algn="ctr">
              <a:lnSpc>
                <a:spcPct val="90000"/>
              </a:lnSpc>
            </a:pPr>
            <a:r>
              <a:rPr lang="en-US" altLang="zh-CN" sz="2800" spc="-150" dirty="0">
                <a:ln w="3175">
                  <a:solidFill>
                    <a:schemeClr val="accent5">
                      <a:alpha val="36000"/>
                    </a:schemeClr>
                  </a:solidFill>
                </a:ln>
                <a:gradFill flip="none" rotWithShape="1">
                  <a:gsLst>
                    <a:gs pos="0">
                      <a:srgbClr val="FFFFB9"/>
                    </a:gs>
                    <a:gs pos="23000">
                      <a:srgbClr val="FFFF99"/>
                    </a:gs>
                    <a:gs pos="83000">
                      <a:srgbClr val="F9C661"/>
                    </a:gs>
                  </a:gsLst>
                  <a:lin ang="5400000" scaled="0"/>
                  <a:tileRect/>
                </a:gradFill>
                <a:effectLst>
                  <a:glow rad="152400">
                    <a:schemeClr val="bg1">
                      <a:alpha val="51000"/>
                    </a:schemeClr>
                  </a:glow>
                  <a:outerShdw blurRad="50800" dist="38100" dir="2700000" algn="tl" rotWithShape="0">
                    <a:prstClr val="black">
                      <a:alpha val="40000"/>
                    </a:prstClr>
                  </a:outerShdw>
                </a:effectLst>
                <a:latin typeface="Segoe" pitchFamily="34" charset="0"/>
                <a:cs typeface="Arial" charset="0"/>
              </a:rPr>
              <a:t>SPECIALIZED DEVICES</a:t>
            </a:r>
          </a:p>
        </p:txBody>
      </p:sp>
      <p:sp>
        <p:nvSpPr>
          <p:cNvPr id="2" name="Title 1"/>
          <p:cNvSpPr>
            <a:spLocks noGrp="1"/>
          </p:cNvSpPr>
          <p:nvPr>
            <p:ph type="title"/>
          </p:nvPr>
        </p:nvSpPr>
        <p:spPr/>
        <p:txBody>
          <a:bodyPr/>
          <a:lstStyle/>
          <a:p>
            <a:r>
              <a:rPr lang="en-US" dirty="0" smtClean="0"/>
              <a:t>Growth of Specialized/Embedded Devices</a:t>
            </a:r>
            <a:endParaRPr lang="en-US" dirty="0"/>
          </a:p>
        </p:txBody>
      </p:sp>
      <p:sp>
        <p:nvSpPr>
          <p:cNvPr id="61" name="TextBox 60"/>
          <p:cNvSpPr txBox="1"/>
          <p:nvPr/>
        </p:nvSpPr>
        <p:spPr>
          <a:xfrm>
            <a:off x="552767" y="4571761"/>
            <a:ext cx="3373278" cy="1600439"/>
          </a:xfrm>
          <a:prstGeom prst="rect">
            <a:avLst/>
          </a:prstGeom>
          <a:noFill/>
        </p:spPr>
        <p:txBody>
          <a:bodyPr wrap="square" lIns="121899" tIns="60949" rIns="121899" bIns="60949" rtlCol="0">
            <a:noAutofit/>
          </a:bodyPr>
          <a:lstStyle/>
          <a:p>
            <a:pPr algn="ctr">
              <a:spcAft>
                <a:spcPts val="1600"/>
              </a:spcAft>
            </a:pPr>
            <a:r>
              <a:rPr lang="en-US" sz="2700" dirty="0" smtClean="0">
                <a:gradFill flip="none" rotWithShape="1">
                  <a:gsLst>
                    <a:gs pos="0">
                      <a:schemeClr val="tx1"/>
                    </a:gs>
                    <a:gs pos="100000">
                      <a:schemeClr val="tx1"/>
                    </a:gs>
                  </a:gsLst>
                  <a:lin ang="16200000" scaled="1"/>
                  <a:tileRect/>
                </a:gradFill>
                <a:latin typeface="Segoe" pitchFamily="34" charset="0"/>
              </a:rPr>
              <a:t> </a:t>
            </a:r>
          </a:p>
          <a:p>
            <a:pPr algn="ctr"/>
            <a:r>
              <a:rPr lang="en-US" sz="2400" dirty="0" smtClean="0">
                <a:ln>
                  <a:solidFill>
                    <a:schemeClr val="tx1">
                      <a:alpha val="24000"/>
                    </a:schemeClr>
                  </a:solidFill>
                </a:ln>
                <a:gradFill flip="none" rotWithShape="1">
                  <a:gsLst>
                    <a:gs pos="0">
                      <a:schemeClr val="tx1"/>
                    </a:gs>
                    <a:gs pos="100000">
                      <a:schemeClr val="tx1"/>
                    </a:gs>
                  </a:gsLst>
                  <a:lin ang="16200000" scaled="1"/>
                  <a:tileRect/>
                </a:gradFill>
                <a:effectLst>
                  <a:outerShdw blurRad="114300" algn="ctr" rotWithShape="0">
                    <a:prstClr val="black"/>
                  </a:outerShdw>
                </a:effectLst>
              </a:rPr>
              <a:t>100’s Millions</a:t>
            </a:r>
          </a:p>
          <a:p>
            <a:pPr algn="ctr"/>
            <a:r>
              <a:rPr lang="en-US" sz="1400" dirty="0" smtClean="0">
                <a:ln>
                  <a:solidFill>
                    <a:schemeClr val="tx1">
                      <a:alpha val="24000"/>
                    </a:schemeClr>
                  </a:solidFill>
                </a:ln>
                <a:solidFill>
                  <a:schemeClr val="tx2">
                    <a:lumMod val="75000"/>
                  </a:schemeClr>
                </a:solidFill>
                <a:effectLst>
                  <a:outerShdw blurRad="114300" algn="ctr" rotWithShape="0">
                    <a:prstClr val="black"/>
                  </a:outerShdw>
                </a:effectLst>
              </a:rPr>
              <a:t>IDC, Gartner</a:t>
            </a:r>
          </a:p>
        </p:txBody>
      </p:sp>
      <p:sp>
        <p:nvSpPr>
          <p:cNvPr id="62" name="TextBox 61"/>
          <p:cNvSpPr txBox="1"/>
          <p:nvPr/>
        </p:nvSpPr>
        <p:spPr>
          <a:xfrm>
            <a:off x="4334530" y="4571761"/>
            <a:ext cx="3517626" cy="1600439"/>
          </a:xfrm>
          <a:prstGeom prst="rect">
            <a:avLst/>
          </a:prstGeom>
          <a:noFill/>
        </p:spPr>
        <p:txBody>
          <a:bodyPr wrap="square" lIns="121899" tIns="60949" rIns="121899" bIns="60949" rtlCol="0">
            <a:noAutofit/>
          </a:bodyPr>
          <a:lstStyle/>
          <a:p>
            <a:pPr algn="ctr">
              <a:spcAft>
                <a:spcPts val="1600"/>
              </a:spcAft>
            </a:pPr>
            <a:r>
              <a:rPr lang="en-US" sz="2700" dirty="0" smtClean="0">
                <a:gradFill flip="none" rotWithShape="1">
                  <a:gsLst>
                    <a:gs pos="0">
                      <a:schemeClr val="tx1"/>
                    </a:gs>
                    <a:gs pos="100000">
                      <a:schemeClr val="tx1"/>
                    </a:gs>
                  </a:gsLst>
                  <a:lin ang="16200000" scaled="1"/>
                  <a:tileRect/>
                </a:gradFill>
                <a:latin typeface="Segoe" pitchFamily="34" charset="0"/>
              </a:rPr>
              <a:t> </a:t>
            </a:r>
          </a:p>
          <a:p>
            <a:pPr algn="ctr"/>
            <a:r>
              <a:rPr lang="en-US" sz="2400" dirty="0">
                <a:ln>
                  <a:solidFill>
                    <a:schemeClr val="tx1">
                      <a:alpha val="24000"/>
                    </a:schemeClr>
                  </a:solidFill>
                </a:ln>
                <a:gradFill flip="none" rotWithShape="1">
                  <a:gsLst>
                    <a:gs pos="0">
                      <a:schemeClr val="tx1"/>
                    </a:gs>
                    <a:gs pos="100000">
                      <a:schemeClr val="tx1"/>
                    </a:gs>
                  </a:gsLst>
                  <a:lin ang="16200000" scaled="1"/>
                  <a:tileRect/>
                </a:gradFill>
                <a:effectLst>
                  <a:outerShdw blurRad="114300" algn="ctr" rotWithShape="0">
                    <a:prstClr val="black"/>
                  </a:outerShdw>
                </a:effectLst>
              </a:rPr>
              <a:t>Billions</a:t>
            </a:r>
          </a:p>
          <a:p>
            <a:pPr algn="ctr"/>
            <a:r>
              <a:rPr lang="en-US" sz="1400" dirty="0">
                <a:ln>
                  <a:solidFill>
                    <a:schemeClr val="tx1">
                      <a:alpha val="24000"/>
                    </a:schemeClr>
                  </a:solidFill>
                </a:ln>
                <a:solidFill>
                  <a:schemeClr val="tx2">
                    <a:lumMod val="75000"/>
                  </a:schemeClr>
                </a:solidFill>
                <a:effectLst>
                  <a:outerShdw blurRad="114300" algn="ctr" rotWithShape="0">
                    <a:prstClr val="black"/>
                  </a:outerShdw>
                </a:effectLst>
              </a:rPr>
              <a:t>IDC, Consumer </a:t>
            </a:r>
            <a:br>
              <a:rPr lang="en-US" sz="1400" dirty="0">
                <a:ln>
                  <a:solidFill>
                    <a:schemeClr val="tx1">
                      <a:alpha val="24000"/>
                    </a:schemeClr>
                  </a:solidFill>
                </a:ln>
                <a:solidFill>
                  <a:schemeClr val="tx2">
                    <a:lumMod val="75000"/>
                  </a:schemeClr>
                </a:solidFill>
                <a:effectLst>
                  <a:outerShdw blurRad="114300" algn="ctr" rotWithShape="0">
                    <a:prstClr val="black"/>
                  </a:outerShdw>
                </a:effectLst>
              </a:rPr>
            </a:br>
            <a:r>
              <a:rPr lang="en-US" sz="1400" dirty="0">
                <a:ln>
                  <a:solidFill>
                    <a:schemeClr val="tx1">
                      <a:alpha val="24000"/>
                    </a:schemeClr>
                  </a:solidFill>
                </a:ln>
                <a:solidFill>
                  <a:schemeClr val="tx2">
                    <a:lumMod val="75000"/>
                  </a:schemeClr>
                </a:solidFill>
                <a:effectLst>
                  <a:outerShdw blurRad="114300" algn="ctr" rotWithShape="0">
                    <a:prstClr val="black"/>
                  </a:outerShdw>
                </a:effectLst>
              </a:rPr>
              <a:t>Electronics Association</a:t>
            </a:r>
          </a:p>
        </p:txBody>
      </p:sp>
      <p:sp>
        <p:nvSpPr>
          <p:cNvPr id="63" name="TextBox 62"/>
          <p:cNvSpPr txBox="1"/>
          <p:nvPr/>
        </p:nvSpPr>
        <p:spPr>
          <a:xfrm>
            <a:off x="8213931" y="4571761"/>
            <a:ext cx="3466698" cy="1600439"/>
          </a:xfrm>
          <a:prstGeom prst="rect">
            <a:avLst/>
          </a:prstGeom>
          <a:noFill/>
        </p:spPr>
        <p:txBody>
          <a:bodyPr wrap="square" lIns="121899" tIns="60949" rIns="121899" bIns="60949" rtlCol="0">
            <a:noAutofit/>
          </a:bodyPr>
          <a:lstStyle/>
          <a:p>
            <a:pPr algn="ctr">
              <a:spcAft>
                <a:spcPts val="1600"/>
              </a:spcAft>
            </a:pPr>
            <a:endParaRPr lang="en-US" sz="2700" dirty="0" smtClean="0">
              <a:gradFill flip="none" rotWithShape="1">
                <a:gsLst>
                  <a:gs pos="0">
                    <a:schemeClr val="tx1"/>
                  </a:gs>
                  <a:gs pos="100000">
                    <a:schemeClr val="tx1"/>
                  </a:gs>
                </a:gsLst>
                <a:lin ang="16200000" scaled="1"/>
                <a:tileRect/>
              </a:gradFill>
              <a:latin typeface="Segoe" pitchFamily="34" charset="0"/>
            </a:endParaRPr>
          </a:p>
          <a:p>
            <a:pPr algn="ctr"/>
            <a:r>
              <a:rPr lang="en-US" sz="2400" dirty="0">
                <a:ln>
                  <a:solidFill>
                    <a:schemeClr val="tx1">
                      <a:alpha val="24000"/>
                    </a:schemeClr>
                  </a:solidFill>
                </a:ln>
                <a:gradFill flip="none" rotWithShape="1">
                  <a:gsLst>
                    <a:gs pos="0">
                      <a:schemeClr val="tx1"/>
                    </a:gs>
                    <a:gs pos="100000">
                      <a:schemeClr val="tx1"/>
                    </a:gs>
                  </a:gsLst>
                  <a:lin ang="16200000" scaled="1"/>
                  <a:tileRect/>
                </a:gradFill>
                <a:effectLst>
                  <a:outerShdw blurRad="114300" algn="ctr" rotWithShape="0">
                    <a:prstClr val="black"/>
                  </a:outerShdw>
                </a:effectLst>
              </a:rPr>
              <a:t>10’s Billions</a:t>
            </a:r>
          </a:p>
          <a:p>
            <a:pPr algn="ctr"/>
            <a:r>
              <a:rPr lang="en-US" sz="1400" dirty="0">
                <a:ln>
                  <a:solidFill>
                    <a:schemeClr val="tx1">
                      <a:alpha val="24000"/>
                    </a:schemeClr>
                  </a:solidFill>
                </a:ln>
                <a:solidFill>
                  <a:schemeClr val="tx2">
                    <a:lumMod val="75000"/>
                  </a:schemeClr>
                </a:solidFill>
                <a:effectLst>
                  <a:outerShdw blurRad="114300" algn="ctr" rotWithShape="0">
                    <a:prstClr val="black"/>
                  </a:outerShdw>
                </a:effectLst>
              </a:rPr>
              <a:t>VDC market reach, IDC</a:t>
            </a:r>
          </a:p>
        </p:txBody>
      </p:sp>
      <p:pic>
        <p:nvPicPr>
          <p:cNvPr id="33" name="eBook" descr="ebook.png"/>
          <p:cNvPicPr>
            <a:picLocks noChangeAspect="1"/>
          </p:cNvPicPr>
          <p:nvPr/>
        </p:nvPicPr>
        <p:blipFill>
          <a:blip r:embed="rId5" cstate="screen"/>
          <a:stretch>
            <a:fillRect/>
          </a:stretch>
        </p:blipFill>
        <p:spPr>
          <a:xfrm rot="510700" flipH="1">
            <a:off x="8751300" y="2412770"/>
            <a:ext cx="1147032" cy="969764"/>
          </a:xfrm>
          <a:prstGeom prst="rect">
            <a:avLst/>
          </a:prstGeom>
          <a:noFill/>
          <a:ln>
            <a:noFill/>
          </a:ln>
          <a:effectLst/>
        </p:spPr>
      </p:pic>
      <p:pic>
        <p:nvPicPr>
          <p:cNvPr id="40" name="nav" descr="DSCF Windows Embedded AutoPC.png"/>
          <p:cNvPicPr>
            <a:picLocks noChangeAspect="1"/>
          </p:cNvPicPr>
          <p:nvPr/>
        </p:nvPicPr>
        <p:blipFill>
          <a:blip r:embed="rId6" cstate="screen"/>
          <a:stretch>
            <a:fillRect/>
          </a:stretch>
        </p:blipFill>
        <p:spPr>
          <a:xfrm rot="175928">
            <a:off x="10368194" y="3255590"/>
            <a:ext cx="1333689" cy="870561"/>
          </a:xfrm>
          <a:prstGeom prst="rect">
            <a:avLst/>
          </a:prstGeom>
          <a:noFill/>
          <a:ln>
            <a:noFill/>
          </a:ln>
          <a:effectLst/>
        </p:spPr>
      </p:pic>
      <p:pic>
        <p:nvPicPr>
          <p:cNvPr id="47" name="surface" descr="surface1sm.png"/>
          <p:cNvPicPr>
            <a:picLocks noChangeAspect="1"/>
          </p:cNvPicPr>
          <p:nvPr/>
        </p:nvPicPr>
        <p:blipFill>
          <a:blip r:embed="rId7" cstate="screen"/>
          <a:stretch>
            <a:fillRect/>
          </a:stretch>
        </p:blipFill>
        <p:spPr>
          <a:xfrm>
            <a:off x="8396467" y="1565799"/>
            <a:ext cx="1313278" cy="1000228"/>
          </a:xfrm>
          <a:prstGeom prst="rect">
            <a:avLst/>
          </a:prstGeom>
          <a:effectLst/>
        </p:spPr>
      </p:pic>
      <p:pic>
        <p:nvPicPr>
          <p:cNvPr id="48" name="digiframe" descr="photoshare_frame.png"/>
          <p:cNvPicPr>
            <a:picLocks noChangeAspect="1"/>
          </p:cNvPicPr>
          <p:nvPr/>
        </p:nvPicPr>
        <p:blipFill>
          <a:blip r:embed="rId8" cstate="email"/>
          <a:stretch>
            <a:fillRect/>
          </a:stretch>
        </p:blipFill>
        <p:spPr>
          <a:xfrm flipH="1">
            <a:off x="8332670" y="3198551"/>
            <a:ext cx="1057752" cy="955238"/>
          </a:xfrm>
          <a:prstGeom prst="rect">
            <a:avLst/>
          </a:prstGeom>
          <a:effectLst/>
        </p:spPr>
      </p:pic>
      <p:pic>
        <p:nvPicPr>
          <p:cNvPr id="49" name="laptop" descr="laptop_media.png"/>
          <p:cNvPicPr>
            <a:picLocks noChangeAspect="1"/>
          </p:cNvPicPr>
          <p:nvPr/>
        </p:nvPicPr>
        <p:blipFill>
          <a:blip r:embed="rId9" cstate="screen"/>
          <a:stretch>
            <a:fillRect/>
          </a:stretch>
        </p:blipFill>
        <p:spPr>
          <a:xfrm>
            <a:off x="1921578" y="2561040"/>
            <a:ext cx="2052201" cy="1350814"/>
          </a:xfrm>
          <a:prstGeom prst="rect">
            <a:avLst/>
          </a:prstGeom>
          <a:effectLst/>
        </p:spPr>
      </p:pic>
      <p:pic>
        <p:nvPicPr>
          <p:cNvPr id="50" name="TV" descr="flat.png"/>
          <p:cNvPicPr>
            <a:picLocks noChangeAspect="1"/>
          </p:cNvPicPr>
          <p:nvPr/>
        </p:nvPicPr>
        <p:blipFill>
          <a:blip r:embed="rId10" cstate="screen"/>
          <a:stretch>
            <a:fillRect/>
          </a:stretch>
        </p:blipFill>
        <p:spPr>
          <a:xfrm>
            <a:off x="9929323" y="1023153"/>
            <a:ext cx="1760850" cy="1335024"/>
          </a:xfrm>
          <a:prstGeom prst="rect">
            <a:avLst/>
          </a:prstGeom>
          <a:noFill/>
          <a:ln>
            <a:noFill/>
          </a:ln>
          <a:effectLst/>
        </p:spPr>
      </p:pic>
      <p:pic>
        <p:nvPicPr>
          <p:cNvPr id="35" name="Zune" descr="zunehd.png"/>
          <p:cNvPicPr>
            <a:picLocks noChangeAspect="1"/>
          </p:cNvPicPr>
          <p:nvPr/>
        </p:nvPicPr>
        <p:blipFill>
          <a:blip r:embed="rId11" cstate="screen"/>
          <a:stretch>
            <a:fillRect/>
          </a:stretch>
        </p:blipFill>
        <p:spPr>
          <a:xfrm>
            <a:off x="9654764" y="2065913"/>
            <a:ext cx="1161377" cy="1099438"/>
          </a:xfrm>
          <a:prstGeom prst="rect">
            <a:avLst/>
          </a:prstGeom>
          <a:effectLst/>
        </p:spPr>
      </p:pic>
      <p:pic>
        <p:nvPicPr>
          <p:cNvPr id="46" name="defibrillator" descr="Zoe well at home Windows CE health monitor.png"/>
          <p:cNvPicPr>
            <a:picLocks noChangeAspect="1"/>
          </p:cNvPicPr>
          <p:nvPr/>
        </p:nvPicPr>
        <p:blipFill>
          <a:blip r:embed="rId12" cstate="email"/>
          <a:stretch>
            <a:fillRect/>
          </a:stretch>
        </p:blipFill>
        <p:spPr>
          <a:xfrm>
            <a:off x="10270719" y="2372700"/>
            <a:ext cx="1712413" cy="990123"/>
          </a:xfrm>
          <a:prstGeom prst="rect">
            <a:avLst/>
          </a:prstGeom>
          <a:effectLst/>
        </p:spPr>
      </p:pic>
      <p:pic>
        <p:nvPicPr>
          <p:cNvPr id="44" name="handscanner" descr="Intermec Pocket PC.png"/>
          <p:cNvPicPr>
            <a:picLocks noChangeAspect="1"/>
          </p:cNvPicPr>
          <p:nvPr/>
        </p:nvPicPr>
        <p:blipFill>
          <a:blip r:embed="rId13" cstate="email"/>
          <a:stretch>
            <a:fillRect/>
          </a:stretch>
        </p:blipFill>
        <p:spPr>
          <a:xfrm>
            <a:off x="9501467" y="2919309"/>
            <a:ext cx="924631" cy="1027905"/>
          </a:xfrm>
          <a:prstGeom prst="rect">
            <a:avLst/>
          </a:prstGeom>
          <a:effectLst/>
        </p:spPr>
      </p:pic>
      <p:pic>
        <p:nvPicPr>
          <p:cNvPr id="55" name="Picture 54" descr="fernando-phone.png"/>
          <p:cNvPicPr>
            <a:picLocks noChangeAspect="1"/>
          </p:cNvPicPr>
          <p:nvPr/>
        </p:nvPicPr>
        <p:blipFill>
          <a:blip r:embed="rId14" cstate="screen">
            <a:lum contrast="20000"/>
            <a:extLst>
              <a:ext uri="{28A0092B-C50C-407E-A947-70E740481C1C}">
                <a14:useLocalDpi xmlns:a14="http://schemas.microsoft.com/office/drawing/2010/main"/>
              </a:ext>
            </a:extLst>
          </a:blip>
          <a:stretch>
            <a:fillRect/>
          </a:stretch>
        </p:blipFill>
        <p:spPr>
          <a:xfrm>
            <a:off x="6658101" y="2959789"/>
            <a:ext cx="1185865" cy="780136"/>
          </a:xfrm>
          <a:prstGeom prst="rect">
            <a:avLst/>
          </a:prstGeom>
          <a:effectLst>
            <a:outerShdw blurRad="76200" dir="13500000" sy="23000" kx="1200000" algn="br" rotWithShape="0">
              <a:prstClr val="black">
                <a:alpha val="20000"/>
              </a:prstClr>
            </a:outerShdw>
          </a:effectLst>
        </p:spPr>
      </p:pic>
      <p:pic>
        <p:nvPicPr>
          <p:cNvPr id="51" name="phone" descr="phone_htc_windows.png"/>
          <p:cNvPicPr>
            <a:picLocks noChangeAspect="1"/>
          </p:cNvPicPr>
          <p:nvPr/>
        </p:nvPicPr>
        <p:blipFill>
          <a:blip r:embed="rId15" cstate="screen"/>
          <a:stretch>
            <a:fillRect/>
          </a:stretch>
        </p:blipFill>
        <p:spPr>
          <a:xfrm rot="1593447">
            <a:off x="5706513" y="2692686"/>
            <a:ext cx="963915" cy="1298448"/>
          </a:xfrm>
          <a:prstGeom prst="rect">
            <a:avLst/>
          </a:prstGeom>
          <a:noFill/>
          <a:ln>
            <a:noFill/>
          </a:ln>
          <a:effectLst/>
          <a:scene3d>
            <a:camera prst="orthographicFront">
              <a:rot lat="0" lon="2400000" rev="600000"/>
            </a:camera>
            <a:lightRig rig="threePt" dir="t"/>
          </a:scene3d>
        </p:spPr>
      </p:pic>
      <p:pic>
        <p:nvPicPr>
          <p:cNvPr id="1027" name="Picture 3" descr="C:\Users\adi\Desktop\_Work_in_Progress\_MS\1134\Working artg\DreamBook-ePad-A10.png"/>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rot="5400000">
            <a:off x="524159" y="2690135"/>
            <a:ext cx="1532885" cy="96721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htc Touch Dual phone.png"/>
          <p:cNvPicPr>
            <a:picLocks noChangeAspect="1"/>
          </p:cNvPicPr>
          <p:nvPr/>
        </p:nvPicPr>
        <p:blipFill>
          <a:blip r:embed="rId17" cstate="screen"/>
          <a:stretch>
            <a:fillRect/>
          </a:stretch>
        </p:blipFill>
        <p:spPr>
          <a:xfrm>
            <a:off x="5329417" y="2563772"/>
            <a:ext cx="548441" cy="1300287"/>
          </a:xfrm>
          <a:prstGeom prst="rect">
            <a:avLst/>
          </a:prstGeom>
          <a:effectLst/>
        </p:spPr>
      </p:pic>
      <p:pic>
        <p:nvPicPr>
          <p:cNvPr id="38" name="Picture 4" descr="C:\Users\roslyn.ADI\Desktop\DVD_ART36\Artwork_Imagery\Hardware Photos\OEM HW\Windows Mobile devices (cell phone, pda)\Smartphone cell phones\Toshiba G900 with keypad Windows Mobile smartphone angled.png"/>
          <p:cNvPicPr>
            <a:picLocks noChangeAspect="1" noChangeArrowheads="1"/>
          </p:cNvPicPr>
          <p:nvPr/>
        </p:nvPicPr>
        <p:blipFill>
          <a:blip r:embed="rId18" cstate="screen">
            <a:extLst>
              <a:ext uri="{28A0092B-C50C-407E-A947-70E740481C1C}">
                <a14:useLocalDpi xmlns:a14="http://schemas.microsoft.com/office/drawing/2010/main"/>
              </a:ext>
            </a:extLst>
          </a:blip>
          <a:stretch>
            <a:fillRect/>
          </a:stretch>
        </p:blipFill>
        <p:spPr bwMode="auto">
          <a:xfrm rot="20970302">
            <a:off x="4568306" y="2662735"/>
            <a:ext cx="806818" cy="1320503"/>
          </a:xfrm>
          <a:prstGeom prst="rect">
            <a:avLst/>
          </a:prstGeom>
          <a:noFill/>
          <a:ln>
            <a:noFill/>
          </a:ln>
        </p:spPr>
      </p:pic>
    </p:spTree>
    <p:extLst>
      <p:ext uri="{BB962C8B-B14F-4D97-AF65-F5344CB8AC3E}">
        <p14:creationId xmlns:p14="http://schemas.microsoft.com/office/powerpoint/2010/main" val="159330802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Embedded Devices are Managed Today</a:t>
            </a:r>
            <a:endParaRPr lang="en-US" dirty="0"/>
          </a:p>
        </p:txBody>
      </p:sp>
      <p:sp>
        <p:nvSpPr>
          <p:cNvPr id="29" name="Freeform 28"/>
          <p:cNvSpPr/>
          <p:nvPr/>
        </p:nvSpPr>
        <p:spPr bwMode="auto">
          <a:xfrm>
            <a:off x="0" y="1854394"/>
            <a:ext cx="12188825" cy="5003605"/>
          </a:xfrm>
          <a:custGeom>
            <a:avLst/>
            <a:gdLst>
              <a:gd name="connsiteX0" fmla="*/ 104775 w 12487275"/>
              <a:gd name="connsiteY0" fmla="*/ 2124075 h 5276850"/>
              <a:gd name="connsiteX1" fmla="*/ 1762125 w 12487275"/>
              <a:gd name="connsiteY1" fmla="*/ 1076325 h 5276850"/>
              <a:gd name="connsiteX2" fmla="*/ 10639425 w 12487275"/>
              <a:gd name="connsiteY2" fmla="*/ 1076325 h 5276850"/>
              <a:gd name="connsiteX3" fmla="*/ 12325350 w 12487275"/>
              <a:gd name="connsiteY3" fmla="*/ 0 h 5276850"/>
              <a:gd name="connsiteX4" fmla="*/ 12487275 w 12487275"/>
              <a:gd name="connsiteY4" fmla="*/ 5267325 h 5276850"/>
              <a:gd name="connsiteX5" fmla="*/ 0 w 12487275"/>
              <a:gd name="connsiteY5" fmla="*/ 5276850 h 5276850"/>
              <a:gd name="connsiteX6" fmla="*/ 104775 w 12487275"/>
              <a:gd name="connsiteY6" fmla="*/ 2124075 h 5276850"/>
              <a:gd name="connsiteX0" fmla="*/ 123825 w 12487275"/>
              <a:gd name="connsiteY0" fmla="*/ 2097940 h 5276850"/>
              <a:gd name="connsiteX1" fmla="*/ 1762125 w 12487275"/>
              <a:gd name="connsiteY1" fmla="*/ 1076325 h 5276850"/>
              <a:gd name="connsiteX2" fmla="*/ 10639425 w 12487275"/>
              <a:gd name="connsiteY2" fmla="*/ 1076325 h 5276850"/>
              <a:gd name="connsiteX3" fmla="*/ 12325350 w 12487275"/>
              <a:gd name="connsiteY3" fmla="*/ 0 h 5276850"/>
              <a:gd name="connsiteX4" fmla="*/ 12487275 w 12487275"/>
              <a:gd name="connsiteY4" fmla="*/ 5267325 h 5276850"/>
              <a:gd name="connsiteX5" fmla="*/ 0 w 12487275"/>
              <a:gd name="connsiteY5" fmla="*/ 5276850 h 5276850"/>
              <a:gd name="connsiteX6" fmla="*/ 123825 w 12487275"/>
              <a:gd name="connsiteY6" fmla="*/ 2097940 h 5276850"/>
              <a:gd name="connsiteX0" fmla="*/ 123825 w 12487275"/>
              <a:gd name="connsiteY0" fmla="*/ 2097940 h 5276850"/>
              <a:gd name="connsiteX1" fmla="*/ 1801662 w 12487275"/>
              <a:gd name="connsiteY1" fmla="*/ 1061005 h 5276850"/>
              <a:gd name="connsiteX2" fmla="*/ 10639425 w 12487275"/>
              <a:gd name="connsiteY2" fmla="*/ 1076325 h 5276850"/>
              <a:gd name="connsiteX3" fmla="*/ 12325350 w 12487275"/>
              <a:gd name="connsiteY3" fmla="*/ 0 h 5276850"/>
              <a:gd name="connsiteX4" fmla="*/ 12487275 w 12487275"/>
              <a:gd name="connsiteY4" fmla="*/ 5267325 h 5276850"/>
              <a:gd name="connsiteX5" fmla="*/ 0 w 12487275"/>
              <a:gd name="connsiteY5" fmla="*/ 5276850 h 5276850"/>
              <a:gd name="connsiteX6" fmla="*/ 123825 w 12487275"/>
              <a:gd name="connsiteY6" fmla="*/ 2097940 h 5276850"/>
              <a:gd name="connsiteX0" fmla="*/ 123825 w 12487275"/>
              <a:gd name="connsiteY0" fmla="*/ 2097940 h 5276850"/>
              <a:gd name="connsiteX1" fmla="*/ 1801662 w 12487275"/>
              <a:gd name="connsiteY1" fmla="*/ 1061005 h 5276850"/>
              <a:gd name="connsiteX2" fmla="*/ 10596407 w 12487275"/>
              <a:gd name="connsiteY2" fmla="*/ 1099410 h 5276850"/>
              <a:gd name="connsiteX3" fmla="*/ 12325350 w 12487275"/>
              <a:gd name="connsiteY3" fmla="*/ 0 h 5276850"/>
              <a:gd name="connsiteX4" fmla="*/ 12487275 w 12487275"/>
              <a:gd name="connsiteY4" fmla="*/ 5267325 h 5276850"/>
              <a:gd name="connsiteX5" fmla="*/ 0 w 12487275"/>
              <a:gd name="connsiteY5" fmla="*/ 5276850 h 5276850"/>
              <a:gd name="connsiteX6" fmla="*/ 123825 w 12487275"/>
              <a:gd name="connsiteY6" fmla="*/ 2097940 h 5276850"/>
              <a:gd name="connsiteX0" fmla="*/ 123825 w 12487275"/>
              <a:gd name="connsiteY0" fmla="*/ 2097940 h 5276850"/>
              <a:gd name="connsiteX1" fmla="*/ 1801662 w 12487275"/>
              <a:gd name="connsiteY1" fmla="*/ 1061005 h 5276850"/>
              <a:gd name="connsiteX2" fmla="*/ 10634812 w 12487275"/>
              <a:gd name="connsiteY2" fmla="*/ 1061005 h 5276850"/>
              <a:gd name="connsiteX3" fmla="*/ 12325350 w 12487275"/>
              <a:gd name="connsiteY3" fmla="*/ 0 h 5276850"/>
              <a:gd name="connsiteX4" fmla="*/ 12487275 w 12487275"/>
              <a:gd name="connsiteY4" fmla="*/ 5267325 h 5276850"/>
              <a:gd name="connsiteX5" fmla="*/ 0 w 12487275"/>
              <a:gd name="connsiteY5" fmla="*/ 5276850 h 5276850"/>
              <a:gd name="connsiteX6" fmla="*/ 123825 w 12487275"/>
              <a:gd name="connsiteY6" fmla="*/ 2097940 h 5276850"/>
              <a:gd name="connsiteX0" fmla="*/ 123825 w 12487275"/>
              <a:gd name="connsiteY0" fmla="*/ 2112275 h 5291185"/>
              <a:gd name="connsiteX1" fmla="*/ 1801662 w 12487275"/>
              <a:gd name="connsiteY1" fmla="*/ 1075340 h 5291185"/>
              <a:gd name="connsiteX2" fmla="*/ 10634812 w 12487275"/>
              <a:gd name="connsiteY2" fmla="*/ 1075340 h 5291185"/>
              <a:gd name="connsiteX3" fmla="*/ 12312650 w 12487275"/>
              <a:gd name="connsiteY3" fmla="*/ 0 h 5291185"/>
              <a:gd name="connsiteX4" fmla="*/ 12487275 w 12487275"/>
              <a:gd name="connsiteY4" fmla="*/ 5281660 h 5291185"/>
              <a:gd name="connsiteX5" fmla="*/ 0 w 12487275"/>
              <a:gd name="connsiteY5" fmla="*/ 5291185 h 5291185"/>
              <a:gd name="connsiteX6" fmla="*/ 123825 w 12487275"/>
              <a:gd name="connsiteY6" fmla="*/ 2112275 h 5291185"/>
              <a:gd name="connsiteX0" fmla="*/ 123825 w 12312650"/>
              <a:gd name="connsiteY0" fmla="*/ 2112275 h 5291185"/>
              <a:gd name="connsiteX1" fmla="*/ 1801662 w 12312650"/>
              <a:gd name="connsiteY1" fmla="*/ 1075340 h 5291185"/>
              <a:gd name="connsiteX2" fmla="*/ 10634812 w 12312650"/>
              <a:gd name="connsiteY2" fmla="*/ 1075340 h 5291185"/>
              <a:gd name="connsiteX3" fmla="*/ 12312650 w 12312650"/>
              <a:gd name="connsiteY3" fmla="*/ 0 h 5291185"/>
              <a:gd name="connsiteX4" fmla="*/ 12312650 w 12312650"/>
              <a:gd name="connsiteY4" fmla="*/ 5234036 h 5291185"/>
              <a:gd name="connsiteX5" fmla="*/ 0 w 12312650"/>
              <a:gd name="connsiteY5" fmla="*/ 5291185 h 5291185"/>
              <a:gd name="connsiteX6" fmla="*/ 123825 w 12312650"/>
              <a:gd name="connsiteY6" fmla="*/ 2112275 h 5291185"/>
              <a:gd name="connsiteX0" fmla="*/ 0 w 12188825"/>
              <a:gd name="connsiteY0" fmla="*/ 2112275 h 5234036"/>
              <a:gd name="connsiteX1" fmla="*/ 1677837 w 12188825"/>
              <a:gd name="connsiteY1" fmla="*/ 1075340 h 5234036"/>
              <a:gd name="connsiteX2" fmla="*/ 10510987 w 12188825"/>
              <a:gd name="connsiteY2" fmla="*/ 1075340 h 5234036"/>
              <a:gd name="connsiteX3" fmla="*/ 12188825 w 12188825"/>
              <a:gd name="connsiteY3" fmla="*/ 0 h 5234036"/>
              <a:gd name="connsiteX4" fmla="*/ 12188825 w 12188825"/>
              <a:gd name="connsiteY4" fmla="*/ 5234036 h 5234036"/>
              <a:gd name="connsiteX5" fmla="*/ 0 w 12188825"/>
              <a:gd name="connsiteY5" fmla="*/ 5234036 h 5234036"/>
              <a:gd name="connsiteX6" fmla="*/ 0 w 12188825"/>
              <a:gd name="connsiteY6" fmla="*/ 2112275 h 5234036"/>
              <a:gd name="connsiteX0" fmla="*/ 0 w 12188825"/>
              <a:gd name="connsiteY0" fmla="*/ 2112275 h 5234036"/>
              <a:gd name="connsiteX1" fmla="*/ 1677837 w 12188825"/>
              <a:gd name="connsiteY1" fmla="*/ 1075340 h 5234036"/>
              <a:gd name="connsiteX2" fmla="*/ 10510987 w 12188825"/>
              <a:gd name="connsiteY2" fmla="*/ 1075340 h 5234036"/>
              <a:gd name="connsiteX3" fmla="*/ 12188825 w 12188825"/>
              <a:gd name="connsiteY3" fmla="*/ 0 h 5234036"/>
              <a:gd name="connsiteX4" fmla="*/ 12188825 w 12188825"/>
              <a:gd name="connsiteY4" fmla="*/ 5003605 h 5234036"/>
              <a:gd name="connsiteX5" fmla="*/ 0 w 12188825"/>
              <a:gd name="connsiteY5" fmla="*/ 5234036 h 5234036"/>
              <a:gd name="connsiteX6" fmla="*/ 0 w 12188825"/>
              <a:gd name="connsiteY6" fmla="*/ 2112275 h 5234036"/>
              <a:gd name="connsiteX0" fmla="*/ 0 w 12188825"/>
              <a:gd name="connsiteY0" fmla="*/ 2112275 h 5003605"/>
              <a:gd name="connsiteX1" fmla="*/ 1677837 w 12188825"/>
              <a:gd name="connsiteY1" fmla="*/ 1075340 h 5003605"/>
              <a:gd name="connsiteX2" fmla="*/ 10510987 w 12188825"/>
              <a:gd name="connsiteY2" fmla="*/ 1075340 h 5003605"/>
              <a:gd name="connsiteX3" fmla="*/ 12188825 w 12188825"/>
              <a:gd name="connsiteY3" fmla="*/ 0 h 5003605"/>
              <a:gd name="connsiteX4" fmla="*/ 12188825 w 12188825"/>
              <a:gd name="connsiteY4" fmla="*/ 5003605 h 5003605"/>
              <a:gd name="connsiteX5" fmla="*/ 0 w 12188825"/>
              <a:gd name="connsiteY5" fmla="*/ 5003605 h 5003605"/>
              <a:gd name="connsiteX6" fmla="*/ 0 w 12188825"/>
              <a:gd name="connsiteY6" fmla="*/ 2112275 h 500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825" h="5003605">
                <a:moveTo>
                  <a:pt x="0" y="2112275"/>
                </a:moveTo>
                <a:lnTo>
                  <a:pt x="1677837" y="1075340"/>
                </a:lnTo>
                <a:lnTo>
                  <a:pt x="10510987" y="1075340"/>
                </a:lnTo>
                <a:lnTo>
                  <a:pt x="12188825" y="0"/>
                </a:lnTo>
                <a:lnTo>
                  <a:pt x="12188825" y="5003605"/>
                </a:lnTo>
                <a:lnTo>
                  <a:pt x="0" y="5003605"/>
                </a:lnTo>
                <a:lnTo>
                  <a:pt x="0" y="2112275"/>
                </a:lnTo>
                <a:close/>
              </a:path>
            </a:pathLst>
          </a:custGeom>
          <a:gradFill rotWithShape="1">
            <a:gsLst>
              <a:gs pos="0">
                <a:srgbClr val="000000">
                  <a:alpha val="55000"/>
                </a:srgbClr>
              </a:gs>
              <a:gs pos="100000">
                <a:srgbClr val="2570A3">
                  <a:lumMod val="50000"/>
                  <a:alpha val="0"/>
                </a:srgbClr>
              </a:gs>
            </a:gsLst>
            <a:lin ang="5400000" scaled="1"/>
          </a:gradFill>
          <a:ln w="6350" cap="flat" cmpd="sng" algn="ctr">
            <a:noFill/>
            <a:prstDash val="solid"/>
            <a:headEnd type="none" w="med" len="med"/>
            <a:tailEnd type="none" w="med" len="med"/>
          </a:ln>
          <a:effectLst/>
        </p:spPr>
        <p:txBody>
          <a:bodyPr vert="horz" wrap="non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a typeface="+mn-ea"/>
              <a:cs typeface="+mn-cs"/>
            </a:endParaRPr>
          </a:p>
        </p:txBody>
      </p:sp>
      <p:sp>
        <p:nvSpPr>
          <p:cNvPr id="30" name="Rounded Rectangle 29"/>
          <p:cNvSpPr/>
          <p:nvPr/>
        </p:nvSpPr>
        <p:spPr>
          <a:xfrm>
            <a:off x="1524217" y="1086296"/>
            <a:ext cx="9136782" cy="5184674"/>
          </a:xfrm>
          <a:prstGeom prst="roundRect">
            <a:avLst>
              <a:gd name="adj" fmla="val 6012"/>
            </a:avLst>
          </a:prstGeom>
          <a:gradFill flip="none" rotWithShape="1">
            <a:gsLst>
              <a:gs pos="0">
                <a:sysClr val="window" lastClr="FFFFFF">
                  <a:lumMod val="75000"/>
                </a:sysClr>
              </a:gs>
              <a:gs pos="50000">
                <a:sysClr val="window" lastClr="FFFFFF">
                  <a:lumMod val="95000"/>
                </a:sysClr>
              </a:gs>
            </a:gsLst>
            <a:lin ang="5400000" scaled="1"/>
            <a:tileRect/>
          </a:gradFill>
          <a:ln w="6350" cap="flat" cmpd="sng" algn="ctr">
            <a:noFill/>
            <a:prstDash val="solid"/>
          </a:ln>
          <a:effectLst>
            <a:innerShdw blurRad="38100" dist="25400" dir="16200000">
              <a:prstClr val="black">
                <a:alpha val="50000"/>
              </a:prstClr>
            </a:innerShdw>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ea typeface="+mn-ea"/>
              <a:cs typeface="+mn-cs"/>
            </a:endParaRPr>
          </a:p>
        </p:txBody>
      </p:sp>
      <p:sp>
        <p:nvSpPr>
          <p:cNvPr id="31" name="Isosceles Triangle 30"/>
          <p:cNvSpPr/>
          <p:nvPr/>
        </p:nvSpPr>
        <p:spPr>
          <a:xfrm flipH="1">
            <a:off x="4172358" y="2200042"/>
            <a:ext cx="6183204" cy="3657835"/>
          </a:xfrm>
          <a:prstGeom prst="triangle">
            <a:avLst>
              <a:gd name="adj" fmla="val 21976"/>
            </a:avLst>
          </a:prstGeom>
          <a:gradFill flip="none" rotWithShape="1">
            <a:gsLst>
              <a:gs pos="0">
                <a:srgbClr val="4F81BD">
                  <a:alpha val="65000"/>
                </a:srgbClr>
              </a:gs>
              <a:gs pos="100000">
                <a:srgbClr val="1F497D">
                  <a:lumMod val="20000"/>
                  <a:lumOff val="80000"/>
                  <a:alpha val="0"/>
                </a:srgbClr>
              </a:gs>
            </a:gsLst>
            <a:lin ang="5400000" scaled="1"/>
            <a:tileRect/>
          </a:gradFill>
          <a:ln w="635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ea typeface="+mn-ea"/>
              <a:cs typeface="+mn-cs"/>
            </a:endParaRPr>
          </a:p>
        </p:txBody>
      </p:sp>
      <p:sp>
        <p:nvSpPr>
          <p:cNvPr id="32" name="Isosceles Triangle 31"/>
          <p:cNvSpPr/>
          <p:nvPr/>
        </p:nvSpPr>
        <p:spPr>
          <a:xfrm>
            <a:off x="1868058" y="2200042"/>
            <a:ext cx="6183204" cy="3657835"/>
          </a:xfrm>
          <a:prstGeom prst="triangle">
            <a:avLst>
              <a:gd name="adj" fmla="val 21976"/>
            </a:avLst>
          </a:prstGeom>
          <a:gradFill flip="none" rotWithShape="1">
            <a:gsLst>
              <a:gs pos="0">
                <a:srgbClr val="FF8F33">
                  <a:alpha val="65000"/>
                </a:srgbClr>
              </a:gs>
              <a:gs pos="100000">
                <a:srgbClr val="1F497D">
                  <a:lumMod val="20000"/>
                  <a:lumOff val="80000"/>
                  <a:alpha val="0"/>
                </a:srgbClr>
              </a:gs>
            </a:gsLst>
            <a:lin ang="5400000" scaled="1"/>
            <a:tileRect/>
          </a:gradFill>
          <a:ln w="635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ea typeface="+mn-ea"/>
              <a:cs typeface="+mn-cs"/>
            </a:endParaRPr>
          </a:p>
        </p:txBody>
      </p:sp>
      <p:sp>
        <p:nvSpPr>
          <p:cNvPr id="33" name="Oval 32"/>
          <p:cNvSpPr/>
          <p:nvPr/>
        </p:nvSpPr>
        <p:spPr>
          <a:xfrm>
            <a:off x="4437163" y="2966106"/>
            <a:ext cx="3331845" cy="2728913"/>
          </a:xfrm>
          <a:prstGeom prst="ellipse">
            <a:avLst/>
          </a:prstGeom>
          <a:gradFill flip="none" rotWithShape="1">
            <a:gsLst>
              <a:gs pos="0">
                <a:srgbClr val="E5E2D1">
                  <a:lumMod val="50000"/>
                  <a:alpha val="50000"/>
                </a:srgbClr>
              </a:gs>
              <a:gs pos="100000">
                <a:srgbClr val="1F497D">
                  <a:lumMod val="20000"/>
                  <a:lumOff val="80000"/>
                  <a:alpha val="0"/>
                </a:srgbClr>
              </a:gs>
            </a:gsLst>
            <a:lin ang="5400000" scaled="1"/>
            <a:tileRect/>
          </a:gradFill>
          <a:ln w="12700" cap="flat" cmpd="sng" algn="ctr">
            <a:gradFill>
              <a:gsLst>
                <a:gs pos="0">
                  <a:sysClr val="window" lastClr="FFFFFF"/>
                </a:gs>
                <a:gs pos="50000">
                  <a:srgbClr val="4F81BD">
                    <a:tint val="23500"/>
                    <a:satMod val="160000"/>
                    <a:alpha val="0"/>
                  </a:srgbClr>
                </a:gs>
              </a:gsLst>
              <a:lin ang="5400000" scaled="0"/>
            </a:gra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a typeface="+mn-ea"/>
              <a:cs typeface="+mn-cs"/>
            </a:endParaRPr>
          </a:p>
        </p:txBody>
      </p:sp>
      <p:pic>
        <p:nvPicPr>
          <p:cNvPr id="34" name="img robot"/>
          <p:cNvPicPr>
            <a:picLocks noChangeAspect="1" noChangeArrowheads="1"/>
          </p:cNvPicPr>
          <p:nvPr/>
        </p:nvPicPr>
        <p:blipFill>
          <a:blip r:embed="rId3"/>
          <a:srcRect b="33846"/>
          <a:stretch>
            <a:fillRect/>
          </a:stretch>
        </p:blipFill>
        <p:spPr bwMode="auto">
          <a:xfrm>
            <a:off x="9042311" y="4668097"/>
            <a:ext cx="874642" cy="809669"/>
          </a:xfrm>
          <a:prstGeom prst="roundRect">
            <a:avLst>
              <a:gd name="adj" fmla="val 7916"/>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img ind printer" descr="data center"/>
          <p:cNvPicPr>
            <a:picLocks noChangeAspect="1" noChangeArrowheads="1"/>
          </p:cNvPicPr>
          <p:nvPr/>
        </p:nvPicPr>
        <p:blipFill>
          <a:blip r:embed="rId4" cstate="print"/>
          <a:srcRect l="22277"/>
          <a:stretch>
            <a:fillRect/>
          </a:stretch>
        </p:blipFill>
        <p:spPr bwMode="auto">
          <a:xfrm>
            <a:off x="8370121" y="3228978"/>
            <a:ext cx="1335487" cy="1009648"/>
          </a:xfrm>
          <a:prstGeom prst="rect">
            <a:avLst/>
          </a:prstGeom>
          <a:noFill/>
          <a:ln>
            <a:noFill/>
          </a:ln>
        </p:spPr>
      </p:pic>
      <p:pic>
        <p:nvPicPr>
          <p:cNvPr id="36" name="img atm" descr="C:\Users\a-petbo\Pictures\atm.jpg"/>
          <p:cNvPicPr>
            <a:picLocks noChangeAspect="1" noChangeArrowheads="1"/>
          </p:cNvPicPr>
          <p:nvPr/>
        </p:nvPicPr>
        <p:blipFill>
          <a:blip r:embed="rId5" cstate="print"/>
          <a:stretch>
            <a:fillRect/>
          </a:stretch>
        </p:blipFill>
        <p:spPr bwMode="auto">
          <a:xfrm>
            <a:off x="5679652" y="3035425"/>
            <a:ext cx="800100" cy="1190625"/>
          </a:xfrm>
          <a:prstGeom prst="roundRect">
            <a:avLst>
              <a:gd name="adj" fmla="val 9524"/>
            </a:avLst>
          </a:prstGeom>
          <a:noFill/>
          <a:ln>
            <a:noFill/>
          </a:ln>
        </p:spPr>
      </p:pic>
      <p:pic>
        <p:nvPicPr>
          <p:cNvPr id="37" name="img servbank" descr="C:\Users\a-petbo\Pictures\server farm 4.jpg"/>
          <p:cNvPicPr>
            <a:picLocks noChangeAspect="1" noChangeArrowheads="1"/>
          </p:cNvPicPr>
          <p:nvPr/>
        </p:nvPicPr>
        <p:blipFill>
          <a:blip r:embed="rId6" cstate="print"/>
          <a:stretch>
            <a:fillRect/>
          </a:stretch>
        </p:blipFill>
        <p:spPr bwMode="auto">
          <a:xfrm>
            <a:off x="3185253" y="3087016"/>
            <a:ext cx="790329" cy="846281"/>
          </a:xfrm>
          <a:prstGeom prst="roundRect">
            <a:avLst>
              <a:gd name="adj" fmla="val 10641"/>
            </a:avLst>
          </a:prstGeom>
          <a:noFill/>
          <a:ln>
            <a:noFill/>
          </a:ln>
        </p:spPr>
      </p:pic>
      <p:pic>
        <p:nvPicPr>
          <p:cNvPr id="38" name="img office" descr="office.jpg"/>
          <p:cNvPicPr>
            <a:picLocks noChangeAspect="1"/>
          </p:cNvPicPr>
          <p:nvPr/>
        </p:nvPicPr>
        <p:blipFill>
          <a:blip r:embed="rId7"/>
          <a:srcRect b="17647"/>
          <a:stretch>
            <a:fillRect/>
          </a:stretch>
        </p:blipFill>
        <p:spPr>
          <a:xfrm>
            <a:off x="2712967" y="1854395"/>
            <a:ext cx="1632214" cy="1075340"/>
          </a:xfrm>
          <a:prstGeom prst="roundRect">
            <a:avLst>
              <a:gd name="adj" fmla="val 10467"/>
            </a:avLst>
          </a:prstGeom>
          <a:effectLst>
            <a:outerShdw blurRad="50800" dist="38100" dir="5400000" algn="t" rotWithShape="0">
              <a:prstClr val="black">
                <a:alpha val="40000"/>
              </a:prstClr>
            </a:outerShdw>
          </a:effectLst>
        </p:spPr>
      </p:pic>
      <p:pic>
        <p:nvPicPr>
          <p:cNvPr id="39" name="img worker" descr="industrialcontroller000000947777.jpg"/>
          <p:cNvPicPr>
            <a:picLocks noChangeAspect="1"/>
          </p:cNvPicPr>
          <p:nvPr/>
        </p:nvPicPr>
        <p:blipFill>
          <a:blip r:embed="rId8"/>
          <a:stretch>
            <a:fillRect/>
          </a:stretch>
        </p:blipFill>
        <p:spPr>
          <a:xfrm>
            <a:off x="7841316" y="1854395"/>
            <a:ext cx="1619250" cy="1074420"/>
          </a:xfrm>
          <a:prstGeom prst="roundRect">
            <a:avLst>
              <a:gd name="adj" fmla="val 7802"/>
            </a:avLst>
          </a:prstGeom>
          <a:noFill/>
          <a:ln>
            <a:noFill/>
          </a:ln>
          <a:effectLst>
            <a:outerShdw blurRad="50800" dist="38100" dir="5400000" algn="t" rotWithShape="0">
              <a:prstClr val="black">
                <a:alpha val="40000"/>
              </a:prstClr>
            </a:outerShdw>
          </a:effectLst>
        </p:spPr>
      </p:pic>
      <p:pic>
        <p:nvPicPr>
          <p:cNvPr id="40" name="img sec camera" descr="securitycam.png"/>
          <p:cNvPicPr>
            <a:picLocks noChangeAspect="1"/>
          </p:cNvPicPr>
          <p:nvPr/>
        </p:nvPicPr>
        <p:blipFill>
          <a:blip r:embed="rId9"/>
          <a:stretch>
            <a:fillRect/>
          </a:stretch>
        </p:blipFill>
        <p:spPr>
          <a:xfrm>
            <a:off x="6659158" y="3839795"/>
            <a:ext cx="748057" cy="1081096"/>
          </a:xfrm>
          <a:prstGeom prst="rect">
            <a:avLst/>
          </a:prstGeom>
        </p:spPr>
      </p:pic>
      <p:pic>
        <p:nvPicPr>
          <p:cNvPr id="41" name="img printcopy" descr="printer_large.png"/>
          <p:cNvPicPr>
            <a:picLocks noChangeAspect="1"/>
          </p:cNvPicPr>
          <p:nvPr/>
        </p:nvPicPr>
        <p:blipFill>
          <a:blip r:embed="rId10"/>
          <a:stretch>
            <a:fillRect/>
          </a:stretch>
        </p:blipFill>
        <p:spPr>
          <a:xfrm>
            <a:off x="5596062" y="4523695"/>
            <a:ext cx="819289" cy="1113745"/>
          </a:xfrm>
          <a:prstGeom prst="rect">
            <a:avLst/>
          </a:prstGeom>
        </p:spPr>
      </p:pic>
      <p:pic>
        <p:nvPicPr>
          <p:cNvPr id="42" name="img kiosk" descr="kiosk_03.png"/>
          <p:cNvPicPr>
            <a:picLocks noChangeAspect="1"/>
          </p:cNvPicPr>
          <p:nvPr/>
        </p:nvPicPr>
        <p:blipFill>
          <a:blip r:embed="rId11"/>
          <a:srcRect l="9235" t="5722" r="9235"/>
          <a:stretch>
            <a:fillRect/>
          </a:stretch>
        </p:blipFill>
        <p:spPr>
          <a:xfrm>
            <a:off x="4892807" y="3865860"/>
            <a:ext cx="551131" cy="1226820"/>
          </a:xfrm>
          <a:prstGeom prst="rect">
            <a:avLst/>
          </a:prstGeom>
        </p:spPr>
      </p:pic>
      <p:pic>
        <p:nvPicPr>
          <p:cNvPr id="43" name="img server" descr="server_tower.png"/>
          <p:cNvPicPr>
            <a:picLocks noChangeAspect="1"/>
          </p:cNvPicPr>
          <p:nvPr/>
        </p:nvPicPr>
        <p:blipFill>
          <a:blip r:embed="rId12"/>
          <a:stretch>
            <a:fillRect/>
          </a:stretch>
        </p:blipFill>
        <p:spPr>
          <a:xfrm>
            <a:off x="4058032" y="3820440"/>
            <a:ext cx="652885" cy="953211"/>
          </a:xfrm>
          <a:prstGeom prst="rect">
            <a:avLst/>
          </a:prstGeom>
        </p:spPr>
      </p:pic>
      <p:pic>
        <p:nvPicPr>
          <p:cNvPr id="44" name="img mri"/>
          <p:cNvPicPr>
            <a:picLocks noChangeAspect="1" noChangeArrowheads="1"/>
          </p:cNvPicPr>
          <p:nvPr/>
        </p:nvPicPr>
        <p:blipFill>
          <a:blip r:embed="rId13"/>
          <a:stretch>
            <a:fillRect/>
          </a:stretch>
        </p:blipFill>
        <p:spPr bwMode="auto">
          <a:xfrm>
            <a:off x="7399597" y="4800835"/>
            <a:ext cx="1241850" cy="826696"/>
          </a:xfrm>
          <a:prstGeom prst="roundRect">
            <a:avLst/>
          </a:prstGeom>
          <a:noFill/>
          <a:ln w="9525">
            <a:noFill/>
            <a:miter lim="800000"/>
            <a:headEnd/>
            <a:tailEnd/>
          </a:ln>
          <a:effectLst/>
        </p:spPr>
      </p:pic>
      <p:pic>
        <p:nvPicPr>
          <p:cNvPr id="45" name="img thinclient" descr="thin_client.png"/>
          <p:cNvPicPr>
            <a:picLocks noChangeAspect="1"/>
          </p:cNvPicPr>
          <p:nvPr/>
        </p:nvPicPr>
        <p:blipFill>
          <a:blip r:embed="rId14"/>
          <a:stretch>
            <a:fillRect/>
          </a:stretch>
        </p:blipFill>
        <p:spPr>
          <a:xfrm>
            <a:off x="2169407" y="4706805"/>
            <a:ext cx="576075" cy="828434"/>
          </a:xfrm>
          <a:prstGeom prst="rect">
            <a:avLst/>
          </a:prstGeom>
        </p:spPr>
      </p:pic>
      <p:pic>
        <p:nvPicPr>
          <p:cNvPr id="46" name="img jukebox" descr="internet_jukebox.png"/>
          <p:cNvPicPr>
            <a:picLocks noChangeAspect="1"/>
          </p:cNvPicPr>
          <p:nvPr/>
        </p:nvPicPr>
        <p:blipFill>
          <a:blip r:embed="rId15"/>
          <a:stretch>
            <a:fillRect/>
          </a:stretch>
        </p:blipFill>
        <p:spPr>
          <a:xfrm>
            <a:off x="7745457" y="3725497"/>
            <a:ext cx="698159" cy="872135"/>
          </a:xfrm>
          <a:prstGeom prst="rect">
            <a:avLst/>
          </a:prstGeom>
        </p:spPr>
      </p:pic>
      <p:pic>
        <p:nvPicPr>
          <p:cNvPr id="47" name="img carousel" descr="POScarousel1.png"/>
          <p:cNvPicPr>
            <a:picLocks noChangeAspect="1"/>
          </p:cNvPicPr>
          <p:nvPr/>
        </p:nvPicPr>
        <p:blipFill>
          <a:blip r:embed="rId16"/>
          <a:stretch>
            <a:fillRect/>
          </a:stretch>
        </p:blipFill>
        <p:spPr>
          <a:xfrm>
            <a:off x="3463058" y="4734465"/>
            <a:ext cx="979024" cy="918418"/>
          </a:xfrm>
          <a:prstGeom prst="rect">
            <a:avLst/>
          </a:prstGeom>
        </p:spPr>
      </p:pic>
      <p:sp>
        <p:nvSpPr>
          <p:cNvPr id="48" name="Right Arrow 47"/>
          <p:cNvSpPr/>
          <p:nvPr/>
        </p:nvSpPr>
        <p:spPr>
          <a:xfrm>
            <a:off x="2136891" y="5656492"/>
            <a:ext cx="7834621" cy="499265"/>
          </a:xfrm>
          <a:prstGeom prst="rightArrow">
            <a:avLst>
              <a:gd name="adj1" fmla="val 61447"/>
              <a:gd name="adj2" fmla="val 103419"/>
            </a:avLst>
          </a:prstGeom>
          <a:gradFill flip="none" rotWithShape="1">
            <a:gsLst>
              <a:gs pos="0">
                <a:srgbClr val="4F81BD">
                  <a:alpha val="0"/>
                </a:srgbClr>
              </a:gs>
              <a:gs pos="100000">
                <a:sysClr val="window" lastClr="FFFFFF">
                  <a:lumMod val="65000"/>
                </a:sysClr>
              </a:gs>
            </a:gsLst>
            <a:lin ang="0" scaled="1"/>
            <a:tileRect/>
          </a:gradFill>
          <a:ln w="6350"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600" b="0" i="1" u="none" strike="noStrike" kern="0" cap="none" spc="0" normalizeH="0" baseline="0" noProof="0" dirty="0" smtClean="0">
                <a:ln>
                  <a:noFill/>
                </a:ln>
                <a:solidFill>
                  <a:sysClr val="windowText" lastClr="000000">
                    <a:lumMod val="50000"/>
                    <a:lumOff val="50000"/>
                  </a:sysClr>
                </a:solidFill>
                <a:effectLst/>
                <a:uLnTx/>
                <a:uFillTx/>
                <a:ea typeface="+mn-ea"/>
                <a:cs typeface="+mn-cs"/>
              </a:rPr>
              <a:t>Industry Specific Device</a:t>
            </a:r>
          </a:p>
        </p:txBody>
      </p:sp>
      <p:sp>
        <p:nvSpPr>
          <p:cNvPr id="49" name="Pentagon 48"/>
          <p:cNvSpPr/>
          <p:nvPr/>
        </p:nvSpPr>
        <p:spPr>
          <a:xfrm>
            <a:off x="0" y="1163105"/>
            <a:ext cx="5247697" cy="537670"/>
          </a:xfrm>
          <a:prstGeom prst="homePlate">
            <a:avLst/>
          </a:prstGeom>
          <a:gradFill>
            <a:gsLst>
              <a:gs pos="0">
                <a:srgbClr val="FF8F33">
                  <a:lumMod val="50000"/>
                </a:srgbClr>
              </a:gs>
              <a:gs pos="100000">
                <a:srgbClr val="FF8F33">
                  <a:lumMod val="75000"/>
                </a:srgbClr>
              </a:gs>
            </a:gsLst>
            <a:lin ang="0" scaled="1"/>
          </a:gradFill>
          <a:ln w="3175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ea typeface="+mn-ea"/>
              <a:cs typeface="+mn-cs"/>
            </a:endParaRPr>
          </a:p>
        </p:txBody>
      </p:sp>
      <p:sp>
        <p:nvSpPr>
          <p:cNvPr id="50" name="Pentagon 49"/>
          <p:cNvSpPr/>
          <p:nvPr/>
        </p:nvSpPr>
        <p:spPr>
          <a:xfrm flipH="1">
            <a:off x="6937517" y="1163105"/>
            <a:ext cx="5251308" cy="537670"/>
          </a:xfrm>
          <a:prstGeom prst="homePlate">
            <a:avLst/>
          </a:prstGeom>
          <a:gradFill>
            <a:gsLst>
              <a:gs pos="0">
                <a:srgbClr val="1F497D">
                  <a:lumMod val="75000"/>
                </a:srgbClr>
              </a:gs>
              <a:gs pos="100000">
                <a:srgbClr val="1F497D"/>
              </a:gs>
            </a:gsLst>
            <a:lin ang="0" scaled="1"/>
          </a:gradFill>
          <a:ln w="3175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ea typeface="+mn-ea"/>
              <a:cs typeface="+mn-cs"/>
            </a:endParaRPr>
          </a:p>
        </p:txBody>
      </p:sp>
      <p:sp>
        <p:nvSpPr>
          <p:cNvPr id="51" name="TextBox 50"/>
          <p:cNvSpPr txBox="1"/>
          <p:nvPr/>
        </p:nvSpPr>
        <p:spPr>
          <a:xfrm>
            <a:off x="2492141" y="1206731"/>
            <a:ext cx="2192204" cy="439464"/>
          </a:xfrm>
          <a:prstGeom prst="rect">
            <a:avLst/>
          </a:prstGeom>
          <a:noFill/>
          <a:ln>
            <a:noFill/>
          </a:ln>
        </p:spPr>
        <p:txBody>
          <a:bodyPr wrap="none"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uLnTx/>
                <a:uFillTx/>
              </a:rPr>
              <a:t>Enterprise IT Pro</a:t>
            </a:r>
          </a:p>
        </p:txBody>
      </p:sp>
      <p:sp>
        <p:nvSpPr>
          <p:cNvPr id="52" name="TextBox 51"/>
          <p:cNvSpPr txBox="1"/>
          <p:nvPr/>
        </p:nvSpPr>
        <p:spPr>
          <a:xfrm>
            <a:off x="7192409" y="1239916"/>
            <a:ext cx="2894318" cy="411500"/>
          </a:xfrm>
          <a:prstGeom prst="rect">
            <a:avLst/>
          </a:prstGeom>
          <a:noFill/>
        </p:spPr>
        <p:txBody>
          <a:bodyPr wrap="none" rtlCol="0" anchor="ctr" anchorCtr="0">
            <a:noAutofit/>
          </a:bodyPr>
          <a:lstStyle/>
          <a:p>
            <a:pPr marL="0" marR="0" lvl="0" indent="-342900" algn="ctr" defTabSz="1306102"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uLnTx/>
                <a:uFillTx/>
              </a:rPr>
              <a:t>Device Manufacturer /</a:t>
            </a:r>
          </a:p>
          <a:p>
            <a:pPr marL="0" marR="0" lvl="0" indent="-342900" algn="ctr" defTabSz="1306102"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uLnTx/>
                <a:uFillTx/>
              </a:rPr>
              <a:t> Service Provider</a:t>
            </a:r>
            <a:endParaRPr kumimoji="0" lang="en-US" sz="2000" b="1" i="0" u="none" strike="noStrike" kern="0" cap="none" spc="0" normalizeH="0" baseline="0" noProof="0" dirty="0" smtClean="0">
              <a:ln>
                <a:noFill/>
              </a:ln>
              <a:solidFill>
                <a:sysClr val="window" lastClr="FFFFFF"/>
              </a:solidFill>
              <a:effectLst/>
              <a:uLnTx/>
              <a:uFillTx/>
            </a:endParaRPr>
          </a:p>
        </p:txBody>
      </p:sp>
      <p:sp>
        <p:nvSpPr>
          <p:cNvPr id="53" name="Rounded Rectangle 52"/>
          <p:cNvSpPr/>
          <p:nvPr/>
        </p:nvSpPr>
        <p:spPr>
          <a:xfrm>
            <a:off x="2722569" y="1854395"/>
            <a:ext cx="1613011" cy="1075340"/>
          </a:xfrm>
          <a:prstGeom prst="roundRect">
            <a:avLst>
              <a:gd name="adj" fmla="val 10249"/>
            </a:avLst>
          </a:prstGeom>
          <a:noFill/>
          <a:ln w="25400" cap="flat" cmpd="sng" algn="ctr">
            <a:solidFill>
              <a:srgbClr val="FF8F33"/>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ea typeface="+mn-ea"/>
              <a:cs typeface="+mn-cs"/>
            </a:endParaRPr>
          </a:p>
        </p:txBody>
      </p:sp>
      <p:sp>
        <p:nvSpPr>
          <p:cNvPr id="54" name="Rounded Rectangle 53"/>
          <p:cNvSpPr/>
          <p:nvPr/>
        </p:nvSpPr>
        <p:spPr>
          <a:xfrm>
            <a:off x="7847556" y="1854395"/>
            <a:ext cx="1613011" cy="1075340"/>
          </a:xfrm>
          <a:prstGeom prst="roundRect">
            <a:avLst>
              <a:gd name="adj" fmla="val 10249"/>
            </a:avLst>
          </a:prstGeom>
          <a:noFill/>
          <a:ln w="25400" cap="flat" cmpd="sng" algn="ctr">
            <a:solidFill>
              <a:srgbClr val="1F497D"/>
            </a:solidFill>
            <a:prstDash val="solid"/>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ea typeface="+mn-ea"/>
              <a:cs typeface="+mn-cs"/>
            </a:endParaRPr>
          </a:p>
        </p:txBody>
      </p:sp>
      <p:pic>
        <p:nvPicPr>
          <p:cNvPr id="55" name="imgDS" descr="digital_signage1.png"/>
          <p:cNvPicPr>
            <a:picLocks noChangeAspect="1"/>
          </p:cNvPicPr>
          <p:nvPr/>
        </p:nvPicPr>
        <p:blipFill>
          <a:blip r:embed="rId17"/>
          <a:stretch>
            <a:fillRect/>
          </a:stretch>
        </p:blipFill>
        <p:spPr>
          <a:xfrm>
            <a:off x="2757777" y="4019549"/>
            <a:ext cx="697289" cy="977923"/>
          </a:xfrm>
          <a:prstGeom prst="rect">
            <a:avLst/>
          </a:prstGeom>
        </p:spPr>
      </p:pic>
    </p:spTree>
    <p:extLst>
      <p:ext uri="{BB962C8B-B14F-4D97-AF65-F5344CB8AC3E}">
        <p14:creationId xmlns:p14="http://schemas.microsoft.com/office/powerpoint/2010/main" val="2198426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par>
                                <p:cTn id="8" presetID="10" presetClass="entr" presetSubtype="0" fill="hold" nodeType="withEffect">
                                  <p:stCondLst>
                                    <p:cond delay="2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30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nodeType="withEffect">
                                  <p:stCondLst>
                                    <p:cond delay="40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nodeType="withEffect">
                                  <p:stCondLst>
                                    <p:cond delay="50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nodeType="withEffect">
                                  <p:stCondLst>
                                    <p:cond delay="60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par>
                                <p:cTn id="28" presetID="10" presetClass="entr" presetSubtype="0" fill="hold" nodeType="withEffect">
                                  <p:stCondLst>
                                    <p:cond delay="20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par>
                                <p:cTn id="31" presetID="10" presetClass="entr" presetSubtype="0" fill="hold" nodeType="withEffect">
                                  <p:stCondLst>
                                    <p:cond delay="3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nodeType="withEffect">
                                  <p:stCondLst>
                                    <p:cond delay="40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nodeType="withEffect">
                                  <p:stCondLst>
                                    <p:cond delay="50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heel(1)">
                                      <p:cBhvr>
                                        <p:cTn id="44" dur="1600"/>
                                        <p:tgtEl>
                                          <p:spTgt spid="33"/>
                                        </p:tgtEl>
                                      </p:cBhvr>
                                    </p:animEffect>
                                  </p:childTnLst>
                                </p:cTn>
                              </p:par>
                              <p:par>
                                <p:cTn id="45" presetID="10"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nodeType="withEffect">
                                  <p:stCondLst>
                                    <p:cond delay="30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nodeType="withEffect">
                                  <p:stCondLst>
                                    <p:cond delay="60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par>
                                <p:cTn id="54" presetID="10" presetClass="entr" presetSubtype="0" fill="hold" nodeType="withEffect">
                                  <p:stCondLst>
                                    <p:cond delay="90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r>
              <a:rPr lang="en-US" dirty="0"/>
              <a:t>Managing Embedded Devices </a:t>
            </a:r>
          </a:p>
        </p:txBody>
      </p:sp>
      <p:sp>
        <p:nvSpPr>
          <p:cNvPr id="3" name="Rectangle 2"/>
          <p:cNvSpPr/>
          <p:nvPr/>
        </p:nvSpPr>
        <p:spPr bwMode="auto">
          <a:xfrm>
            <a:off x="1946673" y="3015260"/>
            <a:ext cx="10242152" cy="460860"/>
          </a:xfrm>
          <a:prstGeom prst="rect">
            <a:avLst/>
          </a:prstGeom>
          <a:gradFill flip="none" rotWithShape="1">
            <a:gsLst>
              <a:gs pos="0">
                <a:schemeClr val="accent6">
                  <a:alpha val="50000"/>
                </a:schemeClr>
              </a:gs>
              <a:gs pos="100000">
                <a:schemeClr val="bg2">
                  <a:lumMod val="50000"/>
                  <a:alpha val="0"/>
                </a:schemeClr>
              </a:gs>
            </a:gsLst>
            <a:lin ang="0" scaled="1"/>
            <a:tileRect/>
          </a:gra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57200"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rgbClr val="F6AE1E"/>
                </a:solidFill>
              </a:rPr>
              <a:t>Connecting embedded devices to ConfigMgr 2007</a:t>
            </a:r>
          </a:p>
        </p:txBody>
      </p:sp>
      <p:sp>
        <p:nvSpPr>
          <p:cNvPr id="4" name="Round Same Side Corner Rectangle 3"/>
          <p:cNvSpPr/>
          <p:nvPr/>
        </p:nvSpPr>
        <p:spPr bwMode="auto">
          <a:xfrm rot="5400000">
            <a:off x="666096" y="2310761"/>
            <a:ext cx="960125" cy="2292314"/>
          </a:xfrm>
          <a:prstGeom prst="round2SameRect">
            <a:avLst>
              <a:gd name="adj1" fmla="val 50000"/>
              <a:gd name="adj2" fmla="val 0"/>
            </a:avLst>
          </a:prstGeom>
          <a:gradFill>
            <a:gsLst>
              <a:gs pos="0">
                <a:srgbClr val="FF9201"/>
              </a:gs>
              <a:gs pos="100000">
                <a:schemeClr val="bg2">
                  <a:lumMod val="50000"/>
                  <a:alpha val="0"/>
                </a:schemeClr>
              </a:gs>
            </a:gsLst>
            <a:lin ang="5400000" scaled="1"/>
          </a:gradFill>
          <a:ln w="6350">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p>
        </p:txBody>
      </p:sp>
      <p:sp>
        <p:nvSpPr>
          <p:cNvPr id="5" name="Rectangle 4"/>
          <p:cNvSpPr/>
          <p:nvPr/>
        </p:nvSpPr>
        <p:spPr bwMode="auto">
          <a:xfrm>
            <a:off x="2330721" y="3460261"/>
            <a:ext cx="9486035" cy="844909"/>
          </a:xfrm>
          <a:prstGeom prst="rect">
            <a:avLst/>
          </a:prstGeom>
          <a:no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36" bIns="45718" numCol="1" rtlCol="0" anchor="t" anchorCtr="0" compatLnSpc="1">
            <a:prstTxWarp prst="textNoShape">
              <a:avLst/>
            </a:prstTxWarp>
          </a:bodyPr>
          <a:lstStyle/>
          <a:p>
            <a:pPr lvl="0"/>
            <a:r>
              <a:rPr lang="en-US" sz="1600" dirty="0"/>
              <a:t>Embedded devices are often </a:t>
            </a:r>
            <a:r>
              <a:rPr lang="en-US" sz="1600" dirty="0" smtClean="0"/>
              <a:t>misidentified </a:t>
            </a:r>
            <a:r>
              <a:rPr lang="en-US" sz="1600" dirty="0"/>
              <a:t>and grouped as a phone in management console</a:t>
            </a:r>
          </a:p>
          <a:p>
            <a:pPr>
              <a:lnSpc>
                <a:spcPct val="85000"/>
              </a:lnSpc>
              <a:spcBef>
                <a:spcPts val="600"/>
              </a:spcBef>
            </a:pPr>
            <a:r>
              <a:rPr lang="en-US" sz="1600" dirty="0" smtClean="0"/>
              <a:t>Need to manually configure and map the embedded devices</a:t>
            </a:r>
          </a:p>
        </p:txBody>
      </p:sp>
      <p:sp>
        <p:nvSpPr>
          <p:cNvPr id="7" name="Rectangle 6"/>
          <p:cNvSpPr/>
          <p:nvPr/>
        </p:nvSpPr>
        <p:spPr bwMode="auto">
          <a:xfrm>
            <a:off x="1946673" y="4381980"/>
            <a:ext cx="10242152" cy="460860"/>
          </a:xfrm>
          <a:prstGeom prst="rect">
            <a:avLst/>
          </a:prstGeom>
          <a:gradFill flip="none" rotWithShape="1">
            <a:gsLst>
              <a:gs pos="0">
                <a:schemeClr val="accent6">
                  <a:alpha val="50000"/>
                </a:schemeClr>
              </a:gs>
              <a:gs pos="100000">
                <a:schemeClr val="bg2">
                  <a:lumMod val="50000"/>
                  <a:alpha val="0"/>
                </a:schemeClr>
              </a:gs>
            </a:gsLst>
            <a:lin ang="0" scaled="1"/>
            <a:tileRect/>
          </a:gra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57200"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rgbClr val="F6AE1E"/>
                </a:solidFill>
              </a:rPr>
              <a:t>Enhanced </a:t>
            </a:r>
            <a:r>
              <a:rPr lang="en-US" sz="2000" dirty="0">
                <a:solidFill>
                  <a:srgbClr val="F6AE1E"/>
                </a:solidFill>
              </a:rPr>
              <a:t>W</a:t>
            </a:r>
            <a:r>
              <a:rPr lang="en-US" sz="2000" dirty="0" smtClean="0">
                <a:solidFill>
                  <a:srgbClr val="F6AE1E"/>
                </a:solidFill>
              </a:rPr>
              <a:t>rite Filters are used to help maintain embedded devices</a:t>
            </a:r>
          </a:p>
        </p:txBody>
      </p:sp>
      <p:sp>
        <p:nvSpPr>
          <p:cNvPr id="8" name="Round Same Side Corner Rectangle 7"/>
          <p:cNvSpPr/>
          <p:nvPr/>
        </p:nvSpPr>
        <p:spPr bwMode="auto">
          <a:xfrm rot="5400000">
            <a:off x="666096" y="3677481"/>
            <a:ext cx="960125" cy="2292314"/>
          </a:xfrm>
          <a:prstGeom prst="round2SameRect">
            <a:avLst>
              <a:gd name="adj1" fmla="val 50000"/>
              <a:gd name="adj2" fmla="val 0"/>
            </a:avLst>
          </a:prstGeom>
          <a:gradFill>
            <a:gsLst>
              <a:gs pos="0">
                <a:srgbClr val="FF9201"/>
              </a:gs>
              <a:gs pos="100000">
                <a:schemeClr val="bg2">
                  <a:lumMod val="50000"/>
                  <a:alpha val="0"/>
                </a:schemeClr>
              </a:gs>
            </a:gsLst>
            <a:lin ang="5400000" scaled="1"/>
          </a:gradFill>
          <a:ln w="6350">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p>
        </p:txBody>
      </p:sp>
      <p:sp>
        <p:nvSpPr>
          <p:cNvPr id="9" name="Rectangle 8"/>
          <p:cNvSpPr/>
          <p:nvPr/>
        </p:nvSpPr>
        <p:spPr bwMode="auto">
          <a:xfrm>
            <a:off x="2330721" y="4826981"/>
            <a:ext cx="9486035" cy="1113744"/>
          </a:xfrm>
          <a:prstGeom prst="rect">
            <a:avLst/>
          </a:prstGeom>
          <a:no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36" bIns="45718" numCol="1" rtlCol="0" anchor="t" anchorCtr="0" compatLnSpc="1">
            <a:prstTxWarp prst="textNoShape">
              <a:avLst/>
            </a:prstTxWarp>
          </a:bodyPr>
          <a:lstStyle/>
          <a:p>
            <a:pPr>
              <a:lnSpc>
                <a:spcPct val="85000"/>
              </a:lnSpc>
              <a:spcBef>
                <a:spcPts val="600"/>
              </a:spcBef>
            </a:pPr>
            <a:r>
              <a:rPr lang="en-US" sz="1600" dirty="0" smtClean="0"/>
              <a:t>Enhanced Write Filters (EWF) prevent unauthorized changes on embedded devices</a:t>
            </a:r>
          </a:p>
          <a:p>
            <a:pPr>
              <a:lnSpc>
                <a:spcPct val="85000"/>
              </a:lnSpc>
              <a:spcBef>
                <a:spcPts val="600"/>
              </a:spcBef>
            </a:pPr>
            <a:r>
              <a:rPr lang="en-US" sz="1600" dirty="0" smtClean="0"/>
              <a:t>If EWF is used, devices cannot remotely updated or managed with ConfigMgr 2007</a:t>
            </a:r>
          </a:p>
          <a:p>
            <a:pPr>
              <a:lnSpc>
                <a:spcPct val="85000"/>
              </a:lnSpc>
              <a:spcBef>
                <a:spcPts val="600"/>
              </a:spcBef>
            </a:pPr>
            <a:r>
              <a:rPr lang="en-US" sz="1600" dirty="0" smtClean="0"/>
              <a:t>Choice of not using EWF or managing embedded devices outside of ConfigMgr 2007</a:t>
            </a:r>
          </a:p>
        </p:txBody>
      </p:sp>
      <p:pic>
        <p:nvPicPr>
          <p:cNvPr id="18" name="Picture 17" descr="imageres.dll_I003b_0409.png"/>
          <p:cNvPicPr>
            <a:picLocks noChangeAspect="1"/>
          </p:cNvPicPr>
          <p:nvPr/>
        </p:nvPicPr>
        <p:blipFill>
          <a:blip r:embed="rId3">
            <a:grayscl/>
            <a:lum bright="-6000" contrast="21000"/>
          </a:blip>
          <a:stretch>
            <a:fillRect/>
          </a:stretch>
        </p:blipFill>
        <p:spPr>
          <a:xfrm>
            <a:off x="1255382" y="4228360"/>
            <a:ext cx="979010" cy="979010"/>
          </a:xfrm>
          <a:prstGeom prst="rect">
            <a:avLst/>
          </a:prstGeom>
        </p:spPr>
      </p:pic>
      <p:pic>
        <p:nvPicPr>
          <p:cNvPr id="29" name="Picture 28" descr="AnnHelp.png"/>
          <p:cNvPicPr>
            <a:picLocks noChangeAspect="1"/>
          </p:cNvPicPr>
          <p:nvPr/>
        </p:nvPicPr>
        <p:blipFill>
          <a:blip r:embed="rId4"/>
          <a:stretch>
            <a:fillRect/>
          </a:stretch>
        </p:blipFill>
        <p:spPr>
          <a:xfrm>
            <a:off x="1140167" y="3229830"/>
            <a:ext cx="844910" cy="844910"/>
          </a:xfrm>
          <a:prstGeom prst="rect">
            <a:avLst/>
          </a:prstGeom>
          <a:solidFill>
            <a:schemeClr val="bg2"/>
          </a:solidFill>
          <a:ln>
            <a:noFill/>
          </a:ln>
          <a:scene3d>
            <a:camera prst="perspectiveHeroicExtremeRightFacing">
              <a:rot lat="18452294" lon="19691553" rev="2203881"/>
            </a:camera>
            <a:lightRig rig="threePt" dir="t"/>
          </a:scene3d>
          <a:sp3d extrusionH="95250">
            <a:extrusionClr>
              <a:schemeClr val="bg2"/>
            </a:extrusionClr>
          </a:sp3d>
        </p:spPr>
      </p:pic>
      <p:pic>
        <p:nvPicPr>
          <p:cNvPr id="20" name="Picture 19" descr="imageres.dll_I002f_0409.png"/>
          <p:cNvPicPr>
            <a:picLocks noChangeAspect="1"/>
          </p:cNvPicPr>
          <p:nvPr/>
        </p:nvPicPr>
        <p:blipFill>
          <a:blip r:embed="rId5"/>
          <a:srcRect l="26775"/>
          <a:stretch>
            <a:fillRect/>
          </a:stretch>
        </p:blipFill>
        <p:spPr>
          <a:xfrm>
            <a:off x="1639432" y="2884185"/>
            <a:ext cx="618684" cy="844910"/>
          </a:xfrm>
          <a:prstGeom prst="rect">
            <a:avLst/>
          </a:prstGeom>
        </p:spPr>
      </p:pic>
      <p:sp>
        <p:nvSpPr>
          <p:cNvPr id="16" name="Rectangle 15"/>
          <p:cNvSpPr/>
          <p:nvPr/>
        </p:nvSpPr>
        <p:spPr bwMode="auto">
          <a:xfrm>
            <a:off x="1946673" y="1557508"/>
            <a:ext cx="10242152" cy="460860"/>
          </a:xfrm>
          <a:prstGeom prst="rect">
            <a:avLst/>
          </a:prstGeom>
          <a:gradFill flip="none" rotWithShape="1">
            <a:gsLst>
              <a:gs pos="0">
                <a:schemeClr val="accent6">
                  <a:alpha val="50000"/>
                </a:schemeClr>
              </a:gs>
              <a:gs pos="100000">
                <a:schemeClr val="bg2">
                  <a:lumMod val="50000"/>
                  <a:alpha val="0"/>
                </a:schemeClr>
              </a:gs>
            </a:gsLst>
            <a:lin ang="0" scaled="1"/>
            <a:tileRect/>
          </a:gra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57200"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rgbClr val="F6AE1E"/>
                </a:solidFill>
              </a:rPr>
              <a:t>Embedded devices OS are customized vs. the homogeneous OS in PCs/Servers</a:t>
            </a:r>
          </a:p>
        </p:txBody>
      </p:sp>
      <p:sp>
        <p:nvSpPr>
          <p:cNvPr id="17" name="Round Same Side Corner Rectangle 16"/>
          <p:cNvSpPr/>
          <p:nvPr/>
        </p:nvSpPr>
        <p:spPr bwMode="auto">
          <a:xfrm rot="5400000">
            <a:off x="666096" y="853009"/>
            <a:ext cx="960125" cy="2292314"/>
          </a:xfrm>
          <a:prstGeom prst="round2SameRect">
            <a:avLst>
              <a:gd name="adj1" fmla="val 50000"/>
              <a:gd name="adj2" fmla="val 0"/>
            </a:avLst>
          </a:prstGeom>
          <a:gradFill>
            <a:gsLst>
              <a:gs pos="0">
                <a:srgbClr val="FF9201"/>
              </a:gs>
              <a:gs pos="100000">
                <a:schemeClr val="bg2">
                  <a:lumMod val="50000"/>
                  <a:alpha val="0"/>
                </a:schemeClr>
              </a:gs>
            </a:gsLst>
            <a:lin ang="5400000" scaled="1"/>
          </a:gradFill>
          <a:ln w="6350">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p>
        </p:txBody>
      </p:sp>
      <p:sp>
        <p:nvSpPr>
          <p:cNvPr id="19" name="Rectangle 18"/>
          <p:cNvSpPr/>
          <p:nvPr/>
        </p:nvSpPr>
        <p:spPr bwMode="auto">
          <a:xfrm>
            <a:off x="2330721" y="2002509"/>
            <a:ext cx="9486035" cy="1113744"/>
          </a:xfrm>
          <a:prstGeom prst="rect">
            <a:avLst/>
          </a:prstGeom>
          <a:no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36" bIns="45718" numCol="1" rtlCol="0" anchor="t" anchorCtr="0" compatLnSpc="1">
            <a:prstTxWarp prst="textNoShape">
              <a:avLst/>
            </a:prstTxWarp>
          </a:bodyPr>
          <a:lstStyle/>
          <a:p>
            <a:pPr>
              <a:lnSpc>
                <a:spcPct val="85000"/>
              </a:lnSpc>
              <a:spcBef>
                <a:spcPts val="600"/>
              </a:spcBef>
            </a:pPr>
            <a:r>
              <a:rPr lang="en-US" sz="1600" dirty="0" smtClean="0"/>
              <a:t>Embedded devices can lack OS components needed for management software</a:t>
            </a:r>
          </a:p>
          <a:p>
            <a:pPr>
              <a:lnSpc>
                <a:spcPct val="85000"/>
              </a:lnSpc>
              <a:spcBef>
                <a:spcPts val="600"/>
              </a:spcBef>
            </a:pPr>
            <a:r>
              <a:rPr lang="en-US" sz="1600" dirty="0"/>
              <a:t>S</a:t>
            </a:r>
            <a:r>
              <a:rPr lang="en-US" sz="1600" dirty="0" smtClean="0"/>
              <a:t>pecific OS components are required to run Configuration Manager 2007 client</a:t>
            </a:r>
          </a:p>
          <a:p>
            <a:pPr>
              <a:lnSpc>
                <a:spcPct val="85000"/>
              </a:lnSpc>
              <a:spcBef>
                <a:spcPts val="600"/>
              </a:spcBef>
            </a:pPr>
            <a:r>
              <a:rPr lang="en-US" sz="1600" dirty="0" smtClean="0"/>
              <a:t>Embedded OEMs do not include </a:t>
            </a:r>
            <a:r>
              <a:rPr lang="en-US" sz="1600" dirty="0"/>
              <a:t>OS components </a:t>
            </a:r>
            <a:r>
              <a:rPr lang="en-US" sz="1600" dirty="0" smtClean="0"/>
              <a:t>required for ConfigMgr 2007 </a:t>
            </a:r>
            <a:r>
              <a:rPr lang="en-US" sz="1600" dirty="0"/>
              <a:t>by </a:t>
            </a:r>
            <a:r>
              <a:rPr lang="en-US" sz="1600" dirty="0" smtClean="0"/>
              <a:t>default</a:t>
            </a:r>
          </a:p>
        </p:txBody>
      </p:sp>
      <p:grpSp>
        <p:nvGrpSpPr>
          <p:cNvPr id="21" name="Group 20"/>
          <p:cNvGrpSpPr/>
          <p:nvPr/>
        </p:nvGrpSpPr>
        <p:grpSpPr>
          <a:xfrm>
            <a:off x="1101762" y="1442293"/>
            <a:ext cx="1101390" cy="1019407"/>
            <a:chOff x="7246562" y="4350720"/>
            <a:chExt cx="2841970" cy="2630425"/>
          </a:xfrm>
        </p:grpSpPr>
        <p:pic>
          <p:nvPicPr>
            <p:cNvPr id="22" name="Picture 21" descr="imageres.dll_I0044_0409.png"/>
            <p:cNvPicPr>
              <a:picLocks noChangeAspect="1"/>
            </p:cNvPicPr>
            <p:nvPr/>
          </p:nvPicPr>
          <p:blipFill>
            <a:blip r:embed="rId6"/>
            <a:stretch>
              <a:fillRect/>
            </a:stretch>
          </p:blipFill>
          <p:spPr>
            <a:xfrm>
              <a:off x="7246562" y="4542745"/>
              <a:ext cx="2438400" cy="2438400"/>
            </a:xfrm>
            <a:prstGeom prst="rect">
              <a:avLst/>
            </a:prstGeom>
          </p:spPr>
        </p:pic>
        <p:pic>
          <p:nvPicPr>
            <p:cNvPr id="23" name="Picture 22" descr="AnnHelp.png"/>
            <p:cNvPicPr>
              <a:picLocks noChangeAspect="1"/>
            </p:cNvPicPr>
            <p:nvPr/>
          </p:nvPicPr>
          <p:blipFill>
            <a:blip r:embed="rId4"/>
            <a:stretch>
              <a:fillRect/>
            </a:stretch>
          </p:blipFill>
          <p:spPr>
            <a:xfrm>
              <a:off x="8513927" y="4350720"/>
              <a:ext cx="1574605" cy="1574605"/>
            </a:xfrm>
            <a:prstGeom prst="rect">
              <a:avLst/>
            </a:prstGeom>
          </p:spPr>
        </p:pic>
      </p:grpSp>
    </p:spTree>
    <p:extLst>
      <p:ext uri="{BB962C8B-B14F-4D97-AF65-F5344CB8AC3E}">
        <p14:creationId xmlns:p14="http://schemas.microsoft.com/office/powerpoint/2010/main" val="370953908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r>
              <a:rPr lang="en-US" dirty="0"/>
              <a:t>Managing Embedded Devices</a:t>
            </a:r>
          </a:p>
        </p:txBody>
      </p:sp>
      <p:sp>
        <p:nvSpPr>
          <p:cNvPr id="3" name="Rectangle 2"/>
          <p:cNvSpPr/>
          <p:nvPr/>
        </p:nvSpPr>
        <p:spPr bwMode="auto">
          <a:xfrm>
            <a:off x="1946673" y="1601729"/>
            <a:ext cx="10242152" cy="460860"/>
          </a:xfrm>
          <a:prstGeom prst="rect">
            <a:avLst/>
          </a:prstGeom>
          <a:gradFill flip="none" rotWithShape="1">
            <a:gsLst>
              <a:gs pos="0">
                <a:schemeClr val="accent6">
                  <a:alpha val="50000"/>
                </a:schemeClr>
              </a:gs>
              <a:gs pos="100000">
                <a:schemeClr val="bg2">
                  <a:lumMod val="50000"/>
                  <a:alpha val="0"/>
                </a:schemeClr>
              </a:gs>
            </a:gsLst>
            <a:lin ang="0" scaled="1"/>
            <a:tileRect/>
          </a:gra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57200"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rgbClr val="F6AE1E"/>
                </a:solidFill>
              </a:rPr>
              <a:t>Embedded devices are widely varied vs. PCs/Servers</a:t>
            </a:r>
          </a:p>
        </p:txBody>
      </p:sp>
      <p:sp>
        <p:nvSpPr>
          <p:cNvPr id="4" name="Round Same Side Corner Rectangle 3"/>
          <p:cNvSpPr/>
          <p:nvPr/>
        </p:nvSpPr>
        <p:spPr bwMode="auto">
          <a:xfrm rot="5400000">
            <a:off x="666096" y="897230"/>
            <a:ext cx="960125" cy="2292314"/>
          </a:xfrm>
          <a:prstGeom prst="round2SameRect">
            <a:avLst>
              <a:gd name="adj1" fmla="val 50000"/>
              <a:gd name="adj2" fmla="val 0"/>
            </a:avLst>
          </a:prstGeom>
          <a:gradFill>
            <a:gsLst>
              <a:gs pos="0">
                <a:srgbClr val="FF9201"/>
              </a:gs>
              <a:gs pos="100000">
                <a:schemeClr val="bg2">
                  <a:lumMod val="50000"/>
                  <a:alpha val="0"/>
                </a:schemeClr>
              </a:gs>
            </a:gsLst>
            <a:lin ang="5400000" scaled="1"/>
          </a:gradFill>
          <a:ln w="6350">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p>
        </p:txBody>
      </p:sp>
      <p:sp>
        <p:nvSpPr>
          <p:cNvPr id="5" name="Rectangle 4"/>
          <p:cNvSpPr/>
          <p:nvPr/>
        </p:nvSpPr>
        <p:spPr bwMode="auto">
          <a:xfrm>
            <a:off x="2330721" y="2046730"/>
            <a:ext cx="9486035" cy="1113744"/>
          </a:xfrm>
          <a:prstGeom prst="rect">
            <a:avLst/>
          </a:prstGeom>
          <a:no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36" bIns="45718" numCol="1" rtlCol="0" anchor="t" anchorCtr="0" compatLnSpc="1">
            <a:prstTxWarp prst="textNoShape">
              <a:avLst/>
            </a:prstTxWarp>
          </a:bodyPr>
          <a:lstStyle/>
          <a:p>
            <a:pPr>
              <a:lnSpc>
                <a:spcPct val="85000"/>
              </a:lnSpc>
              <a:spcBef>
                <a:spcPts val="600"/>
              </a:spcBef>
            </a:pPr>
            <a:r>
              <a:rPr lang="en-US" sz="1600" dirty="0" smtClean="0"/>
              <a:t>Embedded devices have different capabilities and hardware, even from the same OEM</a:t>
            </a:r>
          </a:p>
          <a:p>
            <a:pPr lvl="0">
              <a:lnSpc>
                <a:spcPct val="85000"/>
              </a:lnSpc>
              <a:spcBef>
                <a:spcPts val="600"/>
              </a:spcBef>
            </a:pPr>
            <a:r>
              <a:rPr lang="en-US" sz="1600" dirty="0"/>
              <a:t>Need to identify the wide range of hardware and software characteristics</a:t>
            </a:r>
          </a:p>
          <a:p>
            <a:pPr>
              <a:lnSpc>
                <a:spcPct val="85000"/>
              </a:lnSpc>
              <a:spcBef>
                <a:spcPts val="600"/>
              </a:spcBef>
            </a:pPr>
            <a:endParaRPr lang="en-US" sz="1600" dirty="0" smtClean="0"/>
          </a:p>
        </p:txBody>
      </p:sp>
      <p:sp>
        <p:nvSpPr>
          <p:cNvPr id="7" name="Rectangle 6"/>
          <p:cNvSpPr/>
          <p:nvPr/>
        </p:nvSpPr>
        <p:spPr bwMode="auto">
          <a:xfrm>
            <a:off x="1946673" y="3160474"/>
            <a:ext cx="10242152" cy="460860"/>
          </a:xfrm>
          <a:prstGeom prst="rect">
            <a:avLst/>
          </a:prstGeom>
          <a:gradFill flip="none" rotWithShape="1">
            <a:gsLst>
              <a:gs pos="0">
                <a:schemeClr val="accent6">
                  <a:alpha val="50000"/>
                </a:schemeClr>
              </a:gs>
              <a:gs pos="100000">
                <a:schemeClr val="bg2">
                  <a:lumMod val="50000"/>
                  <a:alpha val="0"/>
                </a:schemeClr>
              </a:gs>
            </a:gsLst>
            <a:lin ang="0" scaled="1"/>
            <a:tileRect/>
          </a:gra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57200"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rgbClr val="F6AE1E"/>
                </a:solidFill>
              </a:rPr>
              <a:t>Updating the embedded device/image</a:t>
            </a:r>
          </a:p>
        </p:txBody>
      </p:sp>
      <p:sp>
        <p:nvSpPr>
          <p:cNvPr id="8" name="Round Same Side Corner Rectangle 7"/>
          <p:cNvSpPr/>
          <p:nvPr/>
        </p:nvSpPr>
        <p:spPr bwMode="auto">
          <a:xfrm rot="5400000">
            <a:off x="666096" y="2455975"/>
            <a:ext cx="960125" cy="2292314"/>
          </a:xfrm>
          <a:prstGeom prst="round2SameRect">
            <a:avLst>
              <a:gd name="adj1" fmla="val 50000"/>
              <a:gd name="adj2" fmla="val 0"/>
            </a:avLst>
          </a:prstGeom>
          <a:gradFill>
            <a:gsLst>
              <a:gs pos="0">
                <a:srgbClr val="FF9201"/>
              </a:gs>
              <a:gs pos="100000">
                <a:schemeClr val="bg2">
                  <a:lumMod val="50000"/>
                  <a:alpha val="0"/>
                </a:schemeClr>
              </a:gs>
            </a:gsLst>
            <a:lin ang="5400000" scaled="1"/>
          </a:gradFill>
          <a:ln w="6350">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p>
        </p:txBody>
      </p:sp>
      <p:sp>
        <p:nvSpPr>
          <p:cNvPr id="9" name="Rectangle 8"/>
          <p:cNvSpPr/>
          <p:nvPr/>
        </p:nvSpPr>
        <p:spPr bwMode="auto">
          <a:xfrm>
            <a:off x="2330721" y="3605475"/>
            <a:ext cx="9486035" cy="1113744"/>
          </a:xfrm>
          <a:prstGeom prst="rect">
            <a:avLst/>
          </a:prstGeom>
          <a:no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91440" rIns="91436" bIns="45718" numCol="1" rtlCol="0" anchor="t" anchorCtr="0" compatLnSpc="1">
            <a:prstTxWarp prst="textNoShape">
              <a:avLst/>
            </a:prstTxWarp>
          </a:bodyPr>
          <a:lstStyle/>
          <a:p>
            <a:pPr marL="0" lvl="1">
              <a:lnSpc>
                <a:spcPct val="85000"/>
              </a:lnSpc>
              <a:spcBef>
                <a:spcPts val="600"/>
              </a:spcBef>
            </a:pPr>
            <a:r>
              <a:rPr lang="en-US" sz="1600" dirty="0" smtClean="0"/>
              <a:t>Different </a:t>
            </a:r>
            <a:r>
              <a:rPr lang="en-US" sz="1600" dirty="0"/>
              <a:t>devices of the same model can have different components and require different </a:t>
            </a:r>
            <a:r>
              <a:rPr lang="en-US" sz="1600" dirty="0" smtClean="0"/>
              <a:t>images</a:t>
            </a:r>
            <a:endParaRPr lang="en-US" sz="1600" dirty="0"/>
          </a:p>
          <a:p>
            <a:pPr>
              <a:lnSpc>
                <a:spcPct val="85000"/>
              </a:lnSpc>
              <a:spcBef>
                <a:spcPts val="600"/>
              </a:spcBef>
            </a:pPr>
            <a:r>
              <a:rPr lang="en-US" sz="1600" dirty="0" smtClean="0"/>
              <a:t>OS imaging solution can be customized by OEM</a:t>
            </a:r>
          </a:p>
          <a:p>
            <a:pPr>
              <a:lnSpc>
                <a:spcPct val="85000"/>
              </a:lnSpc>
              <a:spcBef>
                <a:spcPts val="600"/>
              </a:spcBef>
            </a:pPr>
            <a:r>
              <a:rPr lang="en-US" sz="1600" dirty="0" smtClean="0"/>
              <a:t>Managing multiple embedded devices may require operating multiple management solutions</a:t>
            </a:r>
          </a:p>
        </p:txBody>
      </p:sp>
      <p:pic>
        <p:nvPicPr>
          <p:cNvPr id="25" name="Picture 24" descr="oobefldr.dll_I006c_0409.png"/>
          <p:cNvPicPr>
            <a:picLocks noChangeAspect="1"/>
          </p:cNvPicPr>
          <p:nvPr/>
        </p:nvPicPr>
        <p:blipFill>
          <a:blip r:embed="rId3"/>
          <a:stretch>
            <a:fillRect/>
          </a:stretch>
        </p:blipFill>
        <p:spPr>
          <a:xfrm>
            <a:off x="1140167" y="1393844"/>
            <a:ext cx="1152150" cy="1152150"/>
          </a:xfrm>
          <a:prstGeom prst="rect">
            <a:avLst/>
          </a:prstGeom>
        </p:spPr>
      </p:pic>
      <p:pic>
        <p:nvPicPr>
          <p:cNvPr id="31" name="Picture 30" descr="arrow_down_blue2.png"/>
          <p:cNvPicPr>
            <a:picLocks noChangeAspect="1"/>
          </p:cNvPicPr>
          <p:nvPr/>
        </p:nvPicPr>
        <p:blipFill>
          <a:blip r:embed="rId4">
            <a:duotone>
              <a:schemeClr val="accent4">
                <a:shade val="45000"/>
                <a:satMod val="135000"/>
              </a:schemeClr>
              <a:prstClr val="white"/>
            </a:duotone>
            <a:lum bright="-13000" contrast="51000"/>
          </a:blip>
          <a:stretch>
            <a:fillRect/>
          </a:stretch>
        </p:blipFill>
        <p:spPr>
          <a:xfrm rot="10800000" flipH="1">
            <a:off x="909737" y="3006854"/>
            <a:ext cx="837154" cy="960126"/>
          </a:xfrm>
          <a:prstGeom prst="rect">
            <a:avLst/>
          </a:prstGeom>
        </p:spPr>
      </p:pic>
      <p:pic>
        <p:nvPicPr>
          <p:cNvPr id="26" name="Picture 25" descr="SLUI.exe_I0001_0409.png"/>
          <p:cNvPicPr>
            <a:picLocks noChangeAspect="1"/>
          </p:cNvPicPr>
          <p:nvPr/>
        </p:nvPicPr>
        <p:blipFill>
          <a:blip r:embed="rId5"/>
          <a:stretch>
            <a:fillRect/>
          </a:stretch>
        </p:blipFill>
        <p:spPr>
          <a:xfrm rot="3247153">
            <a:off x="1277119" y="3345769"/>
            <a:ext cx="958315" cy="958315"/>
          </a:xfrm>
          <a:prstGeom prst="rect">
            <a:avLst/>
          </a:prstGeom>
        </p:spPr>
      </p:pic>
    </p:spTree>
    <p:extLst>
      <p:ext uri="{BB962C8B-B14F-4D97-AF65-F5344CB8AC3E}">
        <p14:creationId xmlns:p14="http://schemas.microsoft.com/office/powerpoint/2010/main" val="325249387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World: Challenge</a:t>
            </a:r>
            <a:endParaRPr lang="en-US" dirty="0"/>
          </a:p>
        </p:txBody>
      </p:sp>
      <p:sp>
        <p:nvSpPr>
          <p:cNvPr id="3" name="Rounded Rectangle 2"/>
          <p:cNvSpPr/>
          <p:nvPr/>
        </p:nvSpPr>
        <p:spPr>
          <a:xfrm>
            <a:off x="1524217" y="1086296"/>
            <a:ext cx="9136782" cy="5184674"/>
          </a:xfrm>
          <a:prstGeom prst="roundRect">
            <a:avLst>
              <a:gd name="adj" fmla="val 6012"/>
            </a:avLst>
          </a:prstGeom>
          <a:gradFill flip="none" rotWithShape="1">
            <a:gsLst>
              <a:gs pos="0">
                <a:sysClr val="window" lastClr="FFFFFF">
                  <a:lumMod val="75000"/>
                </a:sysClr>
              </a:gs>
              <a:gs pos="50000">
                <a:sysClr val="window" lastClr="FFFFFF">
                  <a:lumMod val="95000"/>
                </a:sysClr>
              </a:gs>
            </a:gsLst>
            <a:lin ang="5400000" scaled="1"/>
            <a:tileRect/>
          </a:gradFill>
          <a:ln w="6350" cap="flat" cmpd="sng" algn="ctr">
            <a:noFill/>
            <a:prstDash val="solid"/>
          </a:ln>
          <a:effectLst>
            <a:innerShdw blurRad="38100" dist="25400" dir="16200000">
              <a:prstClr val="black">
                <a:alpha val="50000"/>
              </a:prstClr>
            </a:innerShdw>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sp>
        <p:nvSpPr>
          <p:cNvPr id="4" name="Left Arrow 3"/>
          <p:cNvSpPr/>
          <p:nvPr/>
        </p:nvSpPr>
        <p:spPr>
          <a:xfrm rot="5400000" flipH="1">
            <a:off x="8695626" y="3355850"/>
            <a:ext cx="1382579" cy="537671"/>
          </a:xfrm>
          <a:prstGeom prst="leftArrow">
            <a:avLst>
              <a:gd name="adj1" fmla="val 64172"/>
              <a:gd name="adj2" fmla="val 67715"/>
            </a:avLst>
          </a:prstGeom>
          <a:gradFill flip="none" rotWithShape="1">
            <a:gsLst>
              <a:gs pos="0">
                <a:srgbClr val="1F497D">
                  <a:lumMod val="40000"/>
                  <a:lumOff val="60000"/>
                </a:srgbClr>
              </a:gs>
              <a:gs pos="100000">
                <a:sysClr val="window" lastClr="FFFFFF">
                  <a:alpha val="0"/>
                </a:sysClr>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Segoe"/>
              <a:ea typeface="+mn-ea"/>
              <a:cs typeface="+mn-cs"/>
            </a:endParaRPr>
          </a:p>
        </p:txBody>
      </p:sp>
      <p:sp>
        <p:nvSpPr>
          <p:cNvPr id="5" name="Left Arrow 4"/>
          <p:cNvSpPr/>
          <p:nvPr/>
        </p:nvSpPr>
        <p:spPr>
          <a:xfrm>
            <a:off x="5787171" y="5195630"/>
            <a:ext cx="844911" cy="537670"/>
          </a:xfrm>
          <a:prstGeom prst="leftArrow">
            <a:avLst>
              <a:gd name="adj1" fmla="val 64172"/>
              <a:gd name="adj2" fmla="val 67715"/>
            </a:avLst>
          </a:prstGeom>
          <a:gradFill flip="none" rotWithShape="1">
            <a:gsLst>
              <a:gs pos="0">
                <a:srgbClr val="1F497D">
                  <a:lumMod val="40000"/>
                  <a:lumOff val="60000"/>
                </a:srgbClr>
              </a:gs>
              <a:gs pos="100000">
                <a:sysClr val="window" lastClr="FFFFFF">
                  <a:alpha val="0"/>
                </a:sysClr>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Segoe"/>
              <a:ea typeface="+mn-ea"/>
              <a:cs typeface="+mn-cs"/>
            </a:endParaRPr>
          </a:p>
        </p:txBody>
      </p:sp>
      <p:sp>
        <p:nvSpPr>
          <p:cNvPr id="6" name="Left Arrow 5"/>
          <p:cNvSpPr/>
          <p:nvPr/>
        </p:nvSpPr>
        <p:spPr>
          <a:xfrm flipH="1">
            <a:off x="7216948" y="2047130"/>
            <a:ext cx="1459391" cy="537670"/>
          </a:xfrm>
          <a:prstGeom prst="leftArrow">
            <a:avLst>
              <a:gd name="adj1" fmla="val 64172"/>
              <a:gd name="adj2" fmla="val 67715"/>
            </a:avLst>
          </a:prstGeom>
          <a:gradFill flip="none" rotWithShape="1">
            <a:gsLst>
              <a:gs pos="0">
                <a:srgbClr val="1F497D">
                  <a:lumMod val="40000"/>
                  <a:lumOff val="60000"/>
                </a:srgbClr>
              </a:gs>
              <a:gs pos="100000">
                <a:sysClr val="window" lastClr="FFFFFF">
                  <a:alpha val="0"/>
                </a:sysClr>
              </a:gs>
            </a:gsLst>
            <a:lin ang="0" scaled="1"/>
            <a:tileRect/>
          </a:gra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1F497D"/>
                </a:solidFill>
                <a:effectLst/>
                <a:uLnTx/>
                <a:uFillTx/>
                <a:latin typeface="Segoe"/>
                <a:ea typeface="+mn-ea"/>
                <a:cs typeface="+mn-cs"/>
              </a:rPr>
              <a:t>Disruption</a:t>
            </a:r>
            <a:endParaRPr kumimoji="0" lang="en-US" sz="1800" b="1" i="0" u="none" strike="noStrike" kern="0" cap="none" spc="0" normalizeH="0" baseline="0" noProof="0" dirty="0">
              <a:ln>
                <a:noFill/>
              </a:ln>
              <a:solidFill>
                <a:srgbClr val="1F497D"/>
              </a:solidFill>
              <a:effectLst/>
              <a:uLnTx/>
              <a:uFillTx/>
              <a:latin typeface="Segoe"/>
              <a:ea typeface="+mn-ea"/>
              <a:cs typeface="+mn-cs"/>
            </a:endParaRPr>
          </a:p>
        </p:txBody>
      </p:sp>
      <p:sp>
        <p:nvSpPr>
          <p:cNvPr id="7" name="Bent Arrow 6"/>
          <p:cNvSpPr/>
          <p:nvPr/>
        </p:nvSpPr>
        <p:spPr>
          <a:xfrm>
            <a:off x="2169807" y="1666032"/>
            <a:ext cx="1143000" cy="1613009"/>
          </a:xfrm>
          <a:prstGeom prst="bentArrow">
            <a:avLst>
              <a:gd name="adj1" fmla="val 30000"/>
              <a:gd name="adj2" fmla="val 25000"/>
              <a:gd name="adj3" fmla="val 34167"/>
              <a:gd name="adj4" fmla="val 43750"/>
            </a:avLst>
          </a:prstGeom>
          <a:gradFill>
            <a:gsLst>
              <a:gs pos="0">
                <a:srgbClr val="1F497D">
                  <a:lumMod val="40000"/>
                  <a:lumOff val="60000"/>
                </a:srgbClr>
              </a:gs>
              <a:gs pos="100000">
                <a:sysClr val="window" lastClr="FFFFFF">
                  <a:alpha val="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a:ea typeface="+mn-ea"/>
              <a:cs typeface="+mn-cs"/>
            </a:endParaRPr>
          </a:p>
        </p:txBody>
      </p:sp>
      <p:sp>
        <p:nvSpPr>
          <p:cNvPr id="8" name="Bent Arrow 7"/>
          <p:cNvSpPr/>
          <p:nvPr/>
        </p:nvSpPr>
        <p:spPr>
          <a:xfrm rot="16200000">
            <a:off x="2464951" y="4091752"/>
            <a:ext cx="1143000" cy="1968179"/>
          </a:xfrm>
          <a:prstGeom prst="bentArrow">
            <a:avLst>
              <a:gd name="adj1" fmla="val 30000"/>
              <a:gd name="adj2" fmla="val 25000"/>
              <a:gd name="adj3" fmla="val 34167"/>
              <a:gd name="adj4" fmla="val 43750"/>
            </a:avLst>
          </a:prstGeom>
          <a:gradFill>
            <a:gsLst>
              <a:gs pos="0">
                <a:srgbClr val="1F497D">
                  <a:lumMod val="40000"/>
                  <a:lumOff val="60000"/>
                </a:srgbClr>
              </a:gs>
              <a:gs pos="100000">
                <a:sysClr val="window" lastClr="FFFFFF">
                  <a:alpha val="0"/>
                </a:sysClr>
              </a:gs>
            </a:gsLst>
            <a:lin ang="5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a:ea typeface="+mn-ea"/>
              <a:cs typeface="+mn-cs"/>
            </a:endParaRPr>
          </a:p>
        </p:txBody>
      </p:sp>
      <p:sp>
        <p:nvSpPr>
          <p:cNvPr id="9" name="Text Box 7"/>
          <p:cNvSpPr txBox="1">
            <a:spLocks noChangeArrowheads="1"/>
          </p:cNvSpPr>
          <p:nvPr/>
        </p:nvSpPr>
        <p:spPr bwMode="auto">
          <a:xfrm>
            <a:off x="3175631" y="1742840"/>
            <a:ext cx="1565275" cy="400110"/>
          </a:xfrm>
          <a:prstGeom prst="rect">
            <a:avLst/>
          </a:prstGeom>
          <a:noFill/>
          <a:ln w="9525">
            <a:noFill/>
            <a:miter lim="800000"/>
            <a:headEnd/>
            <a:tailEnd/>
          </a:ln>
          <a:effectLst/>
        </p:spPr>
        <p:txBody>
          <a:bodyPr wrap="non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1C9200"/>
                </a:solidFill>
                <a:effectLst/>
                <a:uLnTx/>
                <a:uFillTx/>
              </a:rPr>
              <a:t>System Up</a:t>
            </a:r>
            <a:endParaRPr kumimoji="0" lang="en-US" sz="2000" b="1" i="0" u="none" strike="noStrike" kern="0" cap="none" spc="0" normalizeH="0" baseline="0" noProof="0" dirty="0">
              <a:ln>
                <a:noFill/>
              </a:ln>
              <a:solidFill>
                <a:srgbClr val="1C9200"/>
              </a:solidFill>
              <a:effectLst/>
              <a:uLnTx/>
              <a:uFillTx/>
            </a:endParaRPr>
          </a:p>
        </p:txBody>
      </p:sp>
      <p:sp>
        <p:nvSpPr>
          <p:cNvPr id="10" name="Text Box 66"/>
          <p:cNvSpPr txBox="1">
            <a:spLocks noChangeArrowheads="1"/>
          </p:cNvSpPr>
          <p:nvPr/>
        </p:nvSpPr>
        <p:spPr bwMode="auto">
          <a:xfrm>
            <a:off x="6708891" y="1704435"/>
            <a:ext cx="1335673" cy="400110"/>
          </a:xfrm>
          <a:prstGeom prst="rect">
            <a:avLst/>
          </a:prstGeom>
          <a:noFill/>
          <a:ln w="9525">
            <a:noFill/>
            <a:miter lim="800000"/>
            <a:headEnd/>
            <a:tailEnd/>
          </a:ln>
          <a:effectLst/>
        </p:spPr>
        <p:txBody>
          <a:bodyPr wrap="non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0000"/>
                </a:solidFill>
                <a:effectLst/>
                <a:uLnTx/>
                <a:uFillTx/>
              </a:rPr>
              <a:t>System Fail</a:t>
            </a:r>
            <a:endParaRPr kumimoji="0" lang="en-US" sz="2000" b="1" i="0" u="none" strike="noStrike" kern="0" cap="none" spc="0" normalizeH="0" baseline="0" noProof="0" dirty="0">
              <a:ln>
                <a:noFill/>
              </a:ln>
              <a:solidFill>
                <a:srgbClr val="FF0000"/>
              </a:solidFill>
              <a:effectLst/>
              <a:uLnTx/>
              <a:uFillTx/>
            </a:endParaRPr>
          </a:p>
        </p:txBody>
      </p:sp>
      <p:grpSp>
        <p:nvGrpSpPr>
          <p:cNvPr id="11" name="Group 10"/>
          <p:cNvGrpSpPr/>
          <p:nvPr/>
        </p:nvGrpSpPr>
        <p:grpSpPr>
          <a:xfrm>
            <a:off x="8641584" y="1585562"/>
            <a:ext cx="1490662" cy="1686389"/>
            <a:chOff x="7157578" y="1585560"/>
            <a:chExt cx="1490662" cy="1686389"/>
          </a:xfrm>
        </p:grpSpPr>
        <p:pic>
          <p:nvPicPr>
            <p:cNvPr id="12" name="Picture 2"/>
            <p:cNvPicPr>
              <a:picLocks noChangeAspect="1" noChangeArrowheads="1"/>
            </p:cNvPicPr>
            <p:nvPr/>
          </p:nvPicPr>
          <p:blipFill>
            <a:blip r:embed="rId3"/>
            <a:stretch>
              <a:fillRect/>
            </a:stretch>
          </p:blipFill>
          <p:spPr bwMode="auto">
            <a:xfrm flipH="1">
              <a:off x="7221945" y="1585560"/>
              <a:ext cx="1382580" cy="1382580"/>
            </a:xfrm>
            <a:prstGeom prst="ellipse">
              <a:avLst/>
            </a:prstGeom>
            <a:gradFill flip="none" rotWithShape="1">
              <a:gsLst>
                <a:gs pos="0">
                  <a:sysClr val="window" lastClr="FFFFFF"/>
                </a:gs>
                <a:gs pos="99000">
                  <a:sysClr val="window" lastClr="FFFFFF">
                    <a:lumMod val="75000"/>
                  </a:sysClr>
                </a:gs>
              </a:gsLst>
              <a:lin ang="5400000" scaled="1"/>
              <a:tileRect/>
            </a:gradFill>
            <a:ln w="9525">
              <a:noFill/>
              <a:miter lim="800000"/>
              <a:headEnd/>
              <a:tailEnd/>
            </a:ln>
            <a:effectLst/>
          </p:spPr>
        </p:pic>
        <p:sp>
          <p:nvSpPr>
            <p:cNvPr id="13" name="Text Box 15"/>
            <p:cNvSpPr txBox="1">
              <a:spLocks noChangeArrowheads="1"/>
            </p:cNvSpPr>
            <p:nvPr/>
          </p:nvSpPr>
          <p:spPr bwMode="auto">
            <a:xfrm>
              <a:off x="7157578" y="2933395"/>
              <a:ext cx="1490662" cy="338554"/>
            </a:xfrm>
            <a:prstGeom prst="rect">
              <a:avLst/>
            </a:prstGeom>
            <a:noFill/>
            <a:ln w="9525">
              <a:noFill/>
              <a:miter lim="800000"/>
              <a:headEnd/>
              <a:tailEnd/>
            </a:ln>
            <a:effectLst/>
          </p:spPr>
          <p:txBody>
            <a:bodyPr wrap="non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1F497D"/>
                  </a:solidFill>
                  <a:effectLst/>
                  <a:uLnTx/>
                  <a:uFillTx/>
                </a:rPr>
                <a:t>Call Support</a:t>
              </a:r>
              <a:endParaRPr kumimoji="0" lang="en-US" sz="1600" b="1" i="0" u="none" strike="noStrike" kern="0" cap="none" spc="0" normalizeH="0" baseline="0" noProof="0" dirty="0">
                <a:ln>
                  <a:noFill/>
                </a:ln>
                <a:solidFill>
                  <a:srgbClr val="1F497D"/>
                </a:solidFill>
                <a:effectLst/>
                <a:uLnTx/>
                <a:uFillTx/>
              </a:endParaRPr>
            </a:p>
          </p:txBody>
        </p:sp>
      </p:grpSp>
      <p:grpSp>
        <p:nvGrpSpPr>
          <p:cNvPr id="14" name="Group 13"/>
          <p:cNvGrpSpPr/>
          <p:nvPr/>
        </p:nvGrpSpPr>
        <p:grpSpPr>
          <a:xfrm>
            <a:off x="8378059" y="4389127"/>
            <a:ext cx="2017712" cy="1651415"/>
            <a:chOff x="6894053" y="4389125"/>
            <a:chExt cx="2017712" cy="1651415"/>
          </a:xfrm>
        </p:grpSpPr>
        <p:sp>
          <p:nvSpPr>
            <p:cNvPr id="15" name="Text Box 12"/>
            <p:cNvSpPr txBox="1">
              <a:spLocks noChangeArrowheads="1"/>
            </p:cNvSpPr>
            <p:nvPr/>
          </p:nvSpPr>
          <p:spPr bwMode="auto">
            <a:xfrm>
              <a:off x="6894053" y="5702402"/>
              <a:ext cx="2017712" cy="338138"/>
            </a:xfrm>
            <a:prstGeom prst="rect">
              <a:avLst/>
            </a:prstGeom>
            <a:noFill/>
            <a:ln w="9525">
              <a:noFill/>
              <a:miter lim="800000"/>
              <a:headEnd/>
              <a:tailEnd/>
            </a:ln>
            <a:effectLst/>
          </p:spPr>
          <p:txBody>
            <a:bodyPr wrap="non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srgbClr val="1F497D"/>
                  </a:solidFill>
                  <a:effectLst/>
                  <a:uLnTx/>
                  <a:uFillTx/>
                </a:rPr>
                <a:t> </a:t>
              </a:r>
              <a:r>
                <a:rPr kumimoji="0" lang="fr-FR" sz="1600" b="1" i="0" u="none" strike="noStrike" kern="0" cap="none" spc="0" normalizeH="0" baseline="0" noProof="0" dirty="0">
                  <a:ln>
                    <a:noFill/>
                  </a:ln>
                  <a:solidFill>
                    <a:srgbClr val="1F497D"/>
                  </a:solidFill>
                  <a:effectLst/>
                  <a:uLnTx/>
                  <a:uFillTx/>
                </a:rPr>
                <a:t>Customer Center</a:t>
              </a:r>
              <a:endParaRPr kumimoji="0" lang="en-US" sz="1600" b="1" i="0" u="none" strike="noStrike" kern="0" cap="none" spc="0" normalizeH="0" baseline="0" noProof="0" dirty="0">
                <a:ln>
                  <a:noFill/>
                </a:ln>
                <a:solidFill>
                  <a:srgbClr val="1F497D"/>
                </a:solidFill>
                <a:effectLst/>
                <a:uLnTx/>
                <a:uFillTx/>
              </a:endParaRPr>
            </a:p>
          </p:txBody>
        </p:sp>
        <p:pic>
          <p:nvPicPr>
            <p:cNvPr id="16" name="Picture 15" descr="iStock_000003409602XSmall.jpg"/>
            <p:cNvPicPr>
              <a:picLocks noChangeAspect="1"/>
            </p:cNvPicPr>
            <p:nvPr/>
          </p:nvPicPr>
          <p:blipFill>
            <a:blip r:embed="rId4"/>
            <a:srcRect l="2820" t="12500" r="47831"/>
            <a:stretch>
              <a:fillRect/>
            </a:stretch>
          </p:blipFill>
          <p:spPr>
            <a:xfrm>
              <a:off x="7230822" y="4389125"/>
              <a:ext cx="1344175" cy="1344175"/>
            </a:xfrm>
            <a:prstGeom prst="ellipse">
              <a:avLst/>
            </a:prstGeom>
            <a:effectLst/>
          </p:spPr>
        </p:pic>
      </p:grpSp>
      <p:grpSp>
        <p:nvGrpSpPr>
          <p:cNvPr id="17" name="Group 16"/>
          <p:cNvGrpSpPr/>
          <p:nvPr/>
        </p:nvGrpSpPr>
        <p:grpSpPr>
          <a:xfrm>
            <a:off x="3465207" y="4951170"/>
            <a:ext cx="2194564" cy="1089370"/>
            <a:chOff x="1981200" y="4951170"/>
            <a:chExt cx="2194565" cy="1089370"/>
          </a:xfrm>
        </p:grpSpPr>
        <p:sp>
          <p:nvSpPr>
            <p:cNvPr id="18" name="Text Box 65"/>
            <p:cNvSpPr txBox="1">
              <a:spLocks noChangeArrowheads="1"/>
            </p:cNvSpPr>
            <p:nvPr/>
          </p:nvSpPr>
          <p:spPr bwMode="auto">
            <a:xfrm>
              <a:off x="2351087" y="5701986"/>
              <a:ext cx="1414463" cy="338554"/>
            </a:xfrm>
            <a:prstGeom prst="rect">
              <a:avLst/>
            </a:prstGeom>
            <a:noFill/>
            <a:ln w="9525">
              <a:noFill/>
              <a:miter lim="800000"/>
              <a:headEnd/>
              <a:tailEnd/>
            </a:ln>
            <a:effectLst/>
          </p:spPr>
          <p:txBody>
            <a:bodyPr wrap="non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FE </a:t>
              </a:r>
              <a:r>
                <a:rPr kumimoji="0" lang="en-US" sz="1600" b="1" i="0" u="none" strike="noStrike" kern="0" cap="none" spc="0" normalizeH="0" baseline="0" noProof="0" dirty="0" smtClean="0">
                  <a:ln>
                    <a:noFill/>
                  </a:ln>
                  <a:solidFill>
                    <a:srgbClr val="1F497D"/>
                  </a:solidFill>
                  <a:effectLst/>
                  <a:uLnTx/>
                  <a:uFillTx/>
                </a:rPr>
                <a:t>Dispatched</a:t>
              </a:r>
              <a:endParaRPr kumimoji="0" lang="en-US" sz="1600" b="1" i="0" u="none" strike="noStrike" kern="0" cap="none" spc="0" normalizeH="0" baseline="0" noProof="0" dirty="0">
                <a:ln>
                  <a:noFill/>
                </a:ln>
                <a:solidFill>
                  <a:srgbClr val="1F497D"/>
                </a:solidFill>
                <a:effectLst/>
                <a:uLnTx/>
                <a:uFillTx/>
              </a:endParaRPr>
            </a:p>
          </p:txBody>
        </p:sp>
        <p:pic>
          <p:nvPicPr>
            <p:cNvPr id="19" name="Picture 18" descr="corolla_2009.png"/>
            <p:cNvPicPr>
              <a:picLocks noChangeAspect="1"/>
            </p:cNvPicPr>
            <p:nvPr/>
          </p:nvPicPr>
          <p:blipFill>
            <a:blip r:embed="rId5"/>
            <a:stretch>
              <a:fillRect/>
            </a:stretch>
          </p:blipFill>
          <p:spPr>
            <a:xfrm>
              <a:off x="1981200" y="4951170"/>
              <a:ext cx="2194565" cy="804674"/>
            </a:xfrm>
            <a:prstGeom prst="rect">
              <a:avLst/>
            </a:prstGeom>
          </p:spPr>
        </p:pic>
      </p:grpSp>
      <p:grpSp>
        <p:nvGrpSpPr>
          <p:cNvPr id="20" name="Group 19"/>
          <p:cNvGrpSpPr/>
          <p:nvPr/>
        </p:nvGrpSpPr>
        <p:grpSpPr>
          <a:xfrm>
            <a:off x="6286436" y="5195630"/>
            <a:ext cx="1490662" cy="844910"/>
            <a:chOff x="4802430" y="5195630"/>
            <a:chExt cx="1490662" cy="844910"/>
          </a:xfrm>
        </p:grpSpPr>
        <p:sp>
          <p:nvSpPr>
            <p:cNvPr id="21" name="Text Box 15"/>
            <p:cNvSpPr txBox="1">
              <a:spLocks noChangeArrowheads="1"/>
            </p:cNvSpPr>
            <p:nvPr/>
          </p:nvSpPr>
          <p:spPr bwMode="auto">
            <a:xfrm>
              <a:off x="4802430" y="5701986"/>
              <a:ext cx="1490662" cy="338554"/>
            </a:xfrm>
            <a:prstGeom prst="rect">
              <a:avLst/>
            </a:prstGeom>
            <a:noFill/>
            <a:ln w="9525">
              <a:noFill/>
              <a:miter lim="800000"/>
              <a:headEnd/>
              <a:tailEnd/>
            </a:ln>
            <a:effectLst/>
          </p:spPr>
          <p:txBody>
            <a:bodyPr wrap="non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1F497D"/>
                  </a:solidFill>
                  <a:effectLst/>
                  <a:uLnTx/>
                  <a:uFillTx/>
                </a:rPr>
                <a:t>FE is paged</a:t>
              </a:r>
              <a:endParaRPr kumimoji="0" lang="en-US" sz="1600" b="1" i="0" u="none" strike="noStrike" kern="0" cap="none" spc="0" normalizeH="0" baseline="0" noProof="0" dirty="0">
                <a:ln>
                  <a:noFill/>
                </a:ln>
                <a:solidFill>
                  <a:srgbClr val="1F497D"/>
                </a:solidFill>
                <a:effectLst/>
                <a:uLnTx/>
                <a:uFillTx/>
              </a:endParaRPr>
            </a:p>
          </p:txBody>
        </p:sp>
        <p:grpSp>
          <p:nvGrpSpPr>
            <p:cNvPr id="22" name="Group 50"/>
            <p:cNvGrpSpPr/>
            <p:nvPr/>
          </p:nvGrpSpPr>
          <p:grpSpPr>
            <a:xfrm>
              <a:off x="5263290" y="5195630"/>
              <a:ext cx="543130" cy="543130"/>
              <a:chOff x="2399387" y="3906333"/>
              <a:chExt cx="543130" cy="543130"/>
            </a:xfrm>
          </p:grpSpPr>
          <p:sp>
            <p:nvSpPr>
              <p:cNvPr id="23" name="Arc 22"/>
              <p:cNvSpPr/>
              <p:nvPr/>
            </p:nvSpPr>
            <p:spPr>
              <a:xfrm rot="2700000">
                <a:off x="2562327" y="4069271"/>
                <a:ext cx="217252" cy="217252"/>
              </a:xfrm>
              <a:prstGeom prst="arc">
                <a:avLst/>
              </a:prstGeom>
              <a:noFill/>
              <a:ln w="38100" cap="rnd" cmpd="sng" algn="ctr">
                <a:solidFill>
                  <a:srgbClr val="FF9A4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a:ea typeface="+mn-ea"/>
                  <a:cs typeface="+mn-cs"/>
                </a:endParaRPr>
              </a:p>
            </p:txBody>
          </p:sp>
          <p:sp>
            <p:nvSpPr>
              <p:cNvPr id="24" name="Arc 23"/>
              <p:cNvSpPr/>
              <p:nvPr/>
            </p:nvSpPr>
            <p:spPr>
              <a:xfrm rot="2700000">
                <a:off x="2480857" y="3987803"/>
                <a:ext cx="380192" cy="380190"/>
              </a:xfrm>
              <a:prstGeom prst="arc">
                <a:avLst/>
              </a:prstGeom>
              <a:noFill/>
              <a:ln w="38100" cap="rnd" cmpd="sng" algn="ctr">
                <a:solidFill>
                  <a:srgbClr val="FFAD6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a:ea typeface="+mn-ea"/>
                  <a:cs typeface="+mn-cs"/>
                </a:endParaRPr>
              </a:p>
            </p:txBody>
          </p:sp>
          <p:sp>
            <p:nvSpPr>
              <p:cNvPr id="25" name="Arc 24"/>
              <p:cNvSpPr/>
              <p:nvPr/>
            </p:nvSpPr>
            <p:spPr>
              <a:xfrm rot="2700000">
                <a:off x="2399388" y="3906334"/>
                <a:ext cx="543130" cy="543128"/>
              </a:xfrm>
              <a:prstGeom prst="arc">
                <a:avLst/>
              </a:prstGeom>
              <a:noFill/>
              <a:ln w="38100" cap="rnd" cmpd="sng" algn="ctr">
                <a:solidFill>
                  <a:srgbClr val="FF8F33">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a:ea typeface="+mn-ea"/>
                  <a:cs typeface="+mn-cs"/>
                </a:endParaRPr>
              </a:p>
            </p:txBody>
          </p:sp>
          <p:sp>
            <p:nvSpPr>
              <p:cNvPr id="26" name="Arc 25"/>
              <p:cNvSpPr/>
              <p:nvPr/>
            </p:nvSpPr>
            <p:spPr>
              <a:xfrm rot="13500000">
                <a:off x="2562325" y="4069272"/>
                <a:ext cx="217252" cy="217252"/>
              </a:xfrm>
              <a:prstGeom prst="arc">
                <a:avLst/>
              </a:prstGeom>
              <a:noFill/>
              <a:ln w="38100" cap="rnd" cmpd="sng" algn="ctr">
                <a:solidFill>
                  <a:srgbClr val="FF9A4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a:ea typeface="+mn-ea"/>
                  <a:cs typeface="+mn-cs"/>
                </a:endParaRPr>
              </a:p>
            </p:txBody>
          </p:sp>
          <p:sp>
            <p:nvSpPr>
              <p:cNvPr id="27" name="Arc 26"/>
              <p:cNvSpPr/>
              <p:nvPr/>
            </p:nvSpPr>
            <p:spPr>
              <a:xfrm rot="13500000">
                <a:off x="2480855" y="3987803"/>
                <a:ext cx="380192" cy="380190"/>
              </a:xfrm>
              <a:prstGeom prst="arc">
                <a:avLst/>
              </a:prstGeom>
              <a:noFill/>
              <a:ln w="38100" cap="rnd" cmpd="sng" algn="ctr">
                <a:solidFill>
                  <a:srgbClr val="FFAD6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a:ea typeface="+mn-ea"/>
                  <a:cs typeface="+mn-cs"/>
                </a:endParaRPr>
              </a:p>
            </p:txBody>
          </p:sp>
          <p:sp>
            <p:nvSpPr>
              <p:cNvPr id="28" name="Arc 27"/>
              <p:cNvSpPr/>
              <p:nvPr/>
            </p:nvSpPr>
            <p:spPr>
              <a:xfrm rot="13500000">
                <a:off x="2399386" y="3906334"/>
                <a:ext cx="543130" cy="543128"/>
              </a:xfrm>
              <a:prstGeom prst="arc">
                <a:avLst/>
              </a:prstGeom>
              <a:noFill/>
              <a:ln w="38100" cap="rnd" cmpd="sng" algn="ctr">
                <a:solidFill>
                  <a:srgbClr val="FF8F33">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a:ea typeface="+mn-ea"/>
                  <a:cs typeface="+mn-cs"/>
                </a:endParaRPr>
              </a:p>
            </p:txBody>
          </p:sp>
          <p:sp>
            <p:nvSpPr>
              <p:cNvPr id="29" name="Oval 28"/>
              <p:cNvSpPr/>
              <p:nvPr/>
            </p:nvSpPr>
            <p:spPr>
              <a:xfrm>
                <a:off x="2613344" y="4120290"/>
                <a:ext cx="115218" cy="115216"/>
              </a:xfrm>
              <a:prstGeom prst="ellipse">
                <a:avLst/>
              </a:prstGeom>
              <a:solidFill>
                <a:srgbClr val="FF8F3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Segoe"/>
                  <a:ea typeface="+mn-ea"/>
                  <a:cs typeface="+mn-cs"/>
                </a:endParaRPr>
              </a:p>
            </p:txBody>
          </p:sp>
        </p:grpSp>
      </p:grpSp>
      <p:grpSp>
        <p:nvGrpSpPr>
          <p:cNvPr id="30" name="Group 29"/>
          <p:cNvGrpSpPr/>
          <p:nvPr/>
        </p:nvGrpSpPr>
        <p:grpSpPr>
          <a:xfrm>
            <a:off x="1754647" y="2734858"/>
            <a:ext cx="1344175" cy="1723986"/>
            <a:chOff x="270640" y="2734858"/>
            <a:chExt cx="1344175" cy="1723986"/>
          </a:xfrm>
        </p:grpSpPr>
        <p:pic>
          <p:nvPicPr>
            <p:cNvPr id="31" name="Picture 3"/>
            <p:cNvPicPr>
              <a:picLocks noChangeAspect="1" noChangeArrowheads="1"/>
            </p:cNvPicPr>
            <p:nvPr/>
          </p:nvPicPr>
          <p:blipFill>
            <a:blip r:embed="rId6"/>
            <a:srcRect l="9041" r="9329"/>
            <a:stretch>
              <a:fillRect/>
            </a:stretch>
          </p:blipFill>
          <p:spPr bwMode="auto">
            <a:xfrm>
              <a:off x="270640" y="2734858"/>
              <a:ext cx="1344175" cy="1353538"/>
            </a:xfrm>
            <a:prstGeom prst="ellipse">
              <a:avLst/>
            </a:prstGeom>
            <a:noFill/>
            <a:ln w="9525">
              <a:noFill/>
              <a:miter lim="800000"/>
              <a:headEnd/>
              <a:tailEnd/>
            </a:ln>
            <a:effectLst/>
          </p:spPr>
        </p:pic>
        <p:sp>
          <p:nvSpPr>
            <p:cNvPr id="32" name="Text Box 5"/>
            <p:cNvSpPr txBox="1">
              <a:spLocks noChangeArrowheads="1"/>
            </p:cNvSpPr>
            <p:nvPr/>
          </p:nvSpPr>
          <p:spPr bwMode="auto">
            <a:xfrm>
              <a:off x="309045" y="4120290"/>
              <a:ext cx="1301750" cy="338554"/>
            </a:xfrm>
            <a:prstGeom prst="rect">
              <a:avLst/>
            </a:prstGeom>
            <a:noFill/>
            <a:ln w="9525">
              <a:noFill/>
              <a:miter lim="800000"/>
              <a:headEnd/>
              <a:tailEnd/>
            </a:ln>
            <a:effectLst/>
          </p:spPr>
          <p:txBody>
            <a:bodyPr wrap="non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FE Fixes </a:t>
              </a:r>
            </a:p>
          </p:txBody>
        </p:sp>
      </p:grpSp>
      <p:sp>
        <p:nvSpPr>
          <p:cNvPr id="33" name="Left Arrow 32"/>
          <p:cNvSpPr/>
          <p:nvPr/>
        </p:nvSpPr>
        <p:spPr>
          <a:xfrm>
            <a:off x="7553801" y="5195630"/>
            <a:ext cx="1113745" cy="537670"/>
          </a:xfrm>
          <a:prstGeom prst="leftArrow">
            <a:avLst>
              <a:gd name="adj1" fmla="val 64172"/>
              <a:gd name="adj2" fmla="val 67715"/>
            </a:avLst>
          </a:prstGeom>
          <a:gradFill flip="none" rotWithShape="1">
            <a:gsLst>
              <a:gs pos="0">
                <a:srgbClr val="1F497D">
                  <a:lumMod val="40000"/>
                  <a:lumOff val="60000"/>
                </a:srgbClr>
              </a:gs>
              <a:gs pos="100000">
                <a:sysClr val="window" lastClr="FFFFFF">
                  <a:alpha val="0"/>
                </a:sysClr>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Segoe"/>
              <a:ea typeface="+mn-ea"/>
              <a:cs typeface="+mn-cs"/>
            </a:endParaRPr>
          </a:p>
        </p:txBody>
      </p:sp>
      <p:sp>
        <p:nvSpPr>
          <p:cNvPr id="34" name="Text Box 67"/>
          <p:cNvSpPr txBox="1">
            <a:spLocks noChangeArrowheads="1"/>
          </p:cNvSpPr>
          <p:nvPr/>
        </p:nvSpPr>
        <p:spPr bwMode="auto">
          <a:xfrm>
            <a:off x="5287906" y="3390595"/>
            <a:ext cx="2457920" cy="769452"/>
          </a:xfrm>
          <a:prstGeom prst="rect">
            <a:avLst/>
          </a:prstGeom>
          <a:noFill/>
          <a:ln w="9525">
            <a:noFill/>
            <a:miter lim="800000"/>
            <a:headEnd/>
            <a:tailEnd/>
          </a:ln>
          <a:effectLst/>
        </p:spPr>
        <p:txBody>
          <a:bodyPr wrap="none" anchor="ctr" anchorCtr="0">
            <a:no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rPr>
              <a:t>On-site Reactive Response</a:t>
            </a:r>
            <a:endParaRPr kumimoji="0" lang="en-US" sz="1800" b="1"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0" normalizeH="0" baseline="0" noProof="0" dirty="0" smtClean="0">
                <a:ln w="6350">
                  <a:solidFill>
                    <a:srgbClr val="FF8F33">
                      <a:lumMod val="60000"/>
                      <a:lumOff val="40000"/>
                    </a:srgbClr>
                  </a:solidFill>
                </a:ln>
                <a:solidFill>
                  <a:srgbClr val="FF8F33">
                    <a:lumMod val="75000"/>
                  </a:srgbClr>
                </a:solidFill>
                <a:effectLst>
                  <a:outerShdw blurRad="38100" dist="38100" dir="2700000" algn="tl">
                    <a:srgbClr val="FF8F33">
                      <a:lumMod val="50000"/>
                      <a:alpha val="40000"/>
                    </a:srgbClr>
                  </a:outerShdw>
                </a:effectLst>
                <a:uLnTx/>
                <a:uFillTx/>
              </a:rPr>
              <a:t>12+ Hours</a:t>
            </a:r>
            <a:br>
              <a:rPr kumimoji="0" lang="en-US" sz="2400" b="1" i="0" u="none" strike="noStrike" kern="0" cap="none" spc="0" normalizeH="0" baseline="0" noProof="0" dirty="0" smtClean="0">
                <a:ln w="6350">
                  <a:solidFill>
                    <a:srgbClr val="FF8F33">
                      <a:lumMod val="60000"/>
                      <a:lumOff val="40000"/>
                    </a:srgbClr>
                  </a:solidFill>
                </a:ln>
                <a:solidFill>
                  <a:srgbClr val="FF8F33">
                    <a:lumMod val="75000"/>
                  </a:srgbClr>
                </a:solidFill>
                <a:effectLst>
                  <a:outerShdw blurRad="38100" dist="38100" dir="2700000" algn="tl">
                    <a:srgbClr val="FF8F33">
                      <a:lumMod val="50000"/>
                      <a:alpha val="40000"/>
                    </a:srgbClr>
                  </a:outerShdw>
                </a:effectLst>
                <a:uLnTx/>
                <a:uFillTx/>
              </a:rPr>
            </a:br>
            <a:r>
              <a:rPr kumimoji="0" lang="en-US" sz="2400" b="1" i="0" u="none" strike="noStrike" kern="0" cap="none" spc="0" normalizeH="0" baseline="0" noProof="0" dirty="0" smtClean="0">
                <a:ln w="6350">
                  <a:solidFill>
                    <a:srgbClr val="FF8F33">
                      <a:lumMod val="60000"/>
                      <a:lumOff val="40000"/>
                    </a:srgbClr>
                  </a:solidFill>
                </a:ln>
                <a:solidFill>
                  <a:srgbClr val="FF8F33">
                    <a:lumMod val="75000"/>
                  </a:srgbClr>
                </a:solidFill>
                <a:effectLst>
                  <a:outerShdw blurRad="38100" dist="38100" dir="2700000" algn="tl">
                    <a:srgbClr val="FF8F33">
                      <a:lumMod val="50000"/>
                      <a:alpha val="40000"/>
                    </a:srgbClr>
                  </a:outerShdw>
                </a:effectLst>
                <a:uLnTx/>
                <a:uFillTx/>
              </a:rPr>
              <a:t>Time-to-Repair</a:t>
            </a:r>
            <a:endParaRPr kumimoji="0" lang="en-US" sz="2400" b="1" i="0" u="none" strike="noStrike" kern="0" cap="none" spc="0" normalizeH="0" baseline="0" noProof="0" dirty="0">
              <a:ln w="6350">
                <a:solidFill>
                  <a:srgbClr val="FF8F33">
                    <a:lumMod val="60000"/>
                    <a:lumOff val="40000"/>
                  </a:srgbClr>
                </a:solidFill>
              </a:ln>
              <a:solidFill>
                <a:srgbClr val="FF8F33">
                  <a:lumMod val="75000"/>
                </a:srgbClr>
              </a:solidFill>
              <a:effectLst>
                <a:outerShdw blurRad="38100" dist="38100" dir="2700000" algn="tl">
                  <a:srgbClr val="FF8F33">
                    <a:lumMod val="50000"/>
                    <a:alpha val="40000"/>
                  </a:srgbClr>
                </a:outerShdw>
              </a:effectLst>
              <a:uLnTx/>
              <a:uFillTx/>
            </a:endParaRPr>
          </a:p>
        </p:txBody>
      </p:sp>
      <p:pic>
        <p:nvPicPr>
          <p:cNvPr id="35" name="Picture 34" descr="Sync.png"/>
          <p:cNvPicPr>
            <a:picLocks noChangeAspect="1"/>
          </p:cNvPicPr>
          <p:nvPr/>
        </p:nvPicPr>
        <p:blipFill>
          <a:blip r:embed="rId7"/>
          <a:stretch>
            <a:fillRect/>
          </a:stretch>
        </p:blipFill>
        <p:spPr>
          <a:xfrm>
            <a:off x="4481402" y="3390596"/>
            <a:ext cx="796744" cy="796745"/>
          </a:xfrm>
          <a:prstGeom prst="rect">
            <a:avLst/>
          </a:prstGeom>
        </p:spPr>
      </p:pic>
      <p:pic>
        <p:nvPicPr>
          <p:cNvPr id="36" name="Picture 35" descr="dfrgui.exe_I008d_0409.png"/>
          <p:cNvPicPr>
            <a:picLocks noChangeAspect="1"/>
          </p:cNvPicPr>
          <p:nvPr/>
        </p:nvPicPr>
        <p:blipFill>
          <a:blip r:embed="rId8"/>
          <a:stretch>
            <a:fillRect/>
          </a:stretch>
        </p:blipFill>
        <p:spPr>
          <a:xfrm>
            <a:off x="7131346" y="1201510"/>
            <a:ext cx="527910" cy="527910"/>
          </a:xfrm>
          <a:prstGeom prst="rect">
            <a:avLst/>
          </a:prstGeom>
        </p:spPr>
      </p:pic>
      <p:pic>
        <p:nvPicPr>
          <p:cNvPr id="37" name="Picture 1"/>
          <p:cNvPicPr>
            <a:picLocks noChangeAspect="1" noChangeArrowheads="1"/>
          </p:cNvPicPr>
          <p:nvPr/>
        </p:nvPicPr>
        <p:blipFill>
          <a:blip r:embed="rId9"/>
          <a:srcRect t="32236"/>
          <a:stretch>
            <a:fillRect/>
          </a:stretch>
        </p:blipFill>
        <p:spPr bwMode="auto">
          <a:xfrm>
            <a:off x="4796624" y="1572285"/>
            <a:ext cx="1907388" cy="1413712"/>
          </a:xfrm>
          <a:prstGeom prst="roundRect">
            <a:avLst/>
          </a:prstGeom>
          <a:noFill/>
          <a:ln w="9525">
            <a:noFill/>
            <a:miter lim="800000"/>
            <a:headEnd/>
            <a:tailEnd/>
          </a:ln>
          <a:effectLst/>
        </p:spPr>
      </p:pic>
    </p:spTree>
    <p:extLst>
      <p:ext uri="{BB962C8B-B14F-4D97-AF65-F5344CB8AC3E}">
        <p14:creationId xmlns:p14="http://schemas.microsoft.com/office/powerpoint/2010/main" val="33062817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par>
                          <p:cTn id="11" fill="hold">
                            <p:stCondLst>
                              <p:cond delay="500"/>
                            </p:stCondLst>
                            <p:childTnLst>
                              <p:par>
                                <p:cTn id="12" presetID="26" presetClass="emph" presetSubtype="0" repeatCount="4000" fill="hold" nodeType="afterEffect">
                                  <p:stCondLst>
                                    <p:cond delay="0"/>
                                  </p:stCondLst>
                                  <p:childTnLst>
                                    <p:animEffect transition="out" filter="fade">
                                      <p:cBhvr>
                                        <p:cTn id="13" dur="500" tmFilter="0, 0; .2, .5; .8, .5; 1, 0"/>
                                        <p:tgtEl>
                                          <p:spTgt spid="36"/>
                                        </p:tgtEl>
                                      </p:cBhvr>
                                    </p:animEffect>
                                    <p:animScale>
                                      <p:cBhvr>
                                        <p:cTn id="14" dur="250" autoRev="1" fill="hold"/>
                                        <p:tgtEl>
                                          <p:spTgt spid="36"/>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Left)">
                                      <p:cBhvr>
                                        <p:cTn id="19" dur="500"/>
                                        <p:tgtEl>
                                          <p:spTgt spid="6"/>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lide(fromTop)">
                                      <p:cBhvr>
                                        <p:cTn id="28" dur="500"/>
                                        <p:tgtEl>
                                          <p:spTgt spid="4"/>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slide(fromRight)">
                                      <p:cBhvr>
                                        <p:cTn id="37" dur="500"/>
                                        <p:tgtEl>
                                          <p:spTgt spid="33"/>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2"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slide(fromRight)">
                                      <p:cBhvr>
                                        <p:cTn id="46" dur="500"/>
                                        <p:tgtEl>
                                          <p:spTgt spid="5"/>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lide(fromBottom)">
                                      <p:cBhvr>
                                        <p:cTn id="55" dur="500"/>
                                        <p:tgtEl>
                                          <p:spTgt spid="8"/>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8"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slide(fromLeft)">
                                      <p:cBhvr>
                                        <p:cTn id="64" dur="500"/>
                                        <p:tgtEl>
                                          <p:spTgt spid="7"/>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childTnLst>
                          </p:cTn>
                        </p:par>
                        <p:par>
                          <p:cTn id="69" fill="hold">
                            <p:stCondLst>
                              <p:cond delay="1000"/>
                            </p:stCondLst>
                            <p:childTnLst>
                              <p:par>
                                <p:cTn id="70" presetID="42" presetClass="entr" presetSubtype="0" fill="hold" nodeType="afterEffect">
                                  <p:stCondLst>
                                    <p:cond delay="50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1000"/>
                                        <p:tgtEl>
                                          <p:spTgt spid="35"/>
                                        </p:tgtEl>
                                      </p:cBhvr>
                                    </p:animEffect>
                                    <p:anim calcmode="lin" valueType="num">
                                      <p:cBhvr>
                                        <p:cTn id="73" dur="1000" fill="hold"/>
                                        <p:tgtEl>
                                          <p:spTgt spid="35"/>
                                        </p:tgtEl>
                                        <p:attrNameLst>
                                          <p:attrName>ppt_x</p:attrName>
                                        </p:attrNameLst>
                                      </p:cBhvr>
                                      <p:tavLst>
                                        <p:tav tm="0">
                                          <p:val>
                                            <p:strVal val="#ppt_x"/>
                                          </p:val>
                                        </p:tav>
                                        <p:tav tm="100000">
                                          <p:val>
                                            <p:strVal val="#ppt_x"/>
                                          </p:val>
                                        </p:tav>
                                      </p:tavLst>
                                    </p:anim>
                                    <p:anim calcmode="lin" valueType="num">
                                      <p:cBhvr>
                                        <p:cTn id="74" dur="1000" fill="hold"/>
                                        <p:tgtEl>
                                          <p:spTgt spid="35"/>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50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1000"/>
                                        <p:tgtEl>
                                          <p:spTgt spid="34"/>
                                        </p:tgtEl>
                                      </p:cBhvr>
                                    </p:animEffect>
                                    <p:anim calcmode="lin" valueType="num">
                                      <p:cBhvr>
                                        <p:cTn id="78" dur="1000" fill="hold"/>
                                        <p:tgtEl>
                                          <p:spTgt spid="34"/>
                                        </p:tgtEl>
                                        <p:attrNameLst>
                                          <p:attrName>ppt_x</p:attrName>
                                        </p:attrNameLst>
                                      </p:cBhvr>
                                      <p:tavLst>
                                        <p:tav tm="0">
                                          <p:val>
                                            <p:strVal val="#ppt_x"/>
                                          </p:val>
                                        </p:tav>
                                        <p:tav tm="100000">
                                          <p:val>
                                            <p:strVal val="#ppt_x"/>
                                          </p:val>
                                        </p:tav>
                                      </p:tavLst>
                                    </p:anim>
                                    <p:anim calcmode="lin" valueType="num">
                                      <p:cBhvr>
                                        <p:cTn id="7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33" grpId="0" animBg="1"/>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Need: Management Solution</a:t>
            </a:r>
            <a:endParaRPr lang="en-US" dirty="0"/>
          </a:p>
        </p:txBody>
      </p:sp>
      <p:sp>
        <p:nvSpPr>
          <p:cNvPr id="3" name="Rounded Rectangle 2"/>
          <p:cNvSpPr/>
          <p:nvPr/>
        </p:nvSpPr>
        <p:spPr>
          <a:xfrm>
            <a:off x="1524217" y="1086296"/>
            <a:ext cx="9136782" cy="5184674"/>
          </a:xfrm>
          <a:prstGeom prst="roundRect">
            <a:avLst>
              <a:gd name="adj" fmla="val 6012"/>
            </a:avLst>
          </a:prstGeom>
          <a:gradFill flip="none" rotWithShape="1">
            <a:gsLst>
              <a:gs pos="0">
                <a:sysClr val="window" lastClr="FFFFFF">
                  <a:lumMod val="75000"/>
                </a:sysClr>
              </a:gs>
              <a:gs pos="50000">
                <a:sysClr val="window" lastClr="FFFFFF">
                  <a:lumMod val="95000"/>
                </a:sysClr>
              </a:gs>
            </a:gsLst>
            <a:lin ang="5400000" scaled="1"/>
            <a:tileRect/>
          </a:gradFill>
          <a:ln w="6350" cap="flat" cmpd="sng" algn="ctr">
            <a:noFill/>
            <a:prstDash val="solid"/>
          </a:ln>
          <a:effectLst>
            <a:innerShdw blurRad="38100" dist="25400" dir="16200000">
              <a:prstClr val="black">
                <a:alpha val="50000"/>
              </a:prstClr>
            </a:innerShdw>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Segoe"/>
              <a:ea typeface="+mn-ea"/>
              <a:cs typeface="+mn-cs"/>
            </a:endParaRPr>
          </a:p>
        </p:txBody>
      </p:sp>
      <p:sp>
        <p:nvSpPr>
          <p:cNvPr id="4" name="Bent Arrow 3"/>
          <p:cNvSpPr/>
          <p:nvPr/>
        </p:nvSpPr>
        <p:spPr>
          <a:xfrm>
            <a:off x="2169807" y="1666030"/>
            <a:ext cx="1143000" cy="1613009"/>
          </a:xfrm>
          <a:prstGeom prst="bentArrow">
            <a:avLst>
              <a:gd name="adj1" fmla="val 30000"/>
              <a:gd name="adj2" fmla="val 25000"/>
              <a:gd name="adj3" fmla="val 34167"/>
              <a:gd name="adj4" fmla="val 43750"/>
            </a:avLst>
          </a:prstGeom>
          <a:gradFill>
            <a:gsLst>
              <a:gs pos="0">
                <a:sysClr val="window" lastClr="FFFFFF">
                  <a:lumMod val="85000"/>
                </a:sysClr>
              </a:gs>
              <a:gs pos="100000">
                <a:sysClr val="window" lastClr="FFFFFF">
                  <a:alpha val="0"/>
                </a:sysClr>
              </a:gs>
            </a:gsLst>
            <a:lin ang="5400000" scaled="0"/>
          </a:gradFill>
          <a:ln w="19050" cap="rnd" cmpd="sng" algn="ctr">
            <a:gradFill>
              <a:gsLst>
                <a:gs pos="0">
                  <a:sysClr val="window" lastClr="FFFFFF">
                    <a:lumMod val="75000"/>
                  </a:sysClr>
                </a:gs>
                <a:gs pos="100000">
                  <a:srgbClr val="4F81BD">
                    <a:tint val="23500"/>
                    <a:satMod val="160000"/>
                    <a:alpha val="0"/>
                  </a:srgbClr>
                </a:gs>
              </a:gsLst>
              <a:lin ang="5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a:ea typeface="+mn-ea"/>
              <a:cs typeface="+mn-cs"/>
            </a:endParaRPr>
          </a:p>
        </p:txBody>
      </p:sp>
      <p:sp>
        <p:nvSpPr>
          <p:cNvPr id="5" name="Bent Arrow 4"/>
          <p:cNvSpPr/>
          <p:nvPr/>
        </p:nvSpPr>
        <p:spPr>
          <a:xfrm rot="16200000">
            <a:off x="2464952" y="4091750"/>
            <a:ext cx="1143000" cy="1968179"/>
          </a:xfrm>
          <a:prstGeom prst="bentArrow">
            <a:avLst>
              <a:gd name="adj1" fmla="val 30000"/>
              <a:gd name="adj2" fmla="val 25000"/>
              <a:gd name="adj3" fmla="val 34167"/>
              <a:gd name="adj4" fmla="val 43750"/>
            </a:avLst>
          </a:prstGeom>
          <a:gradFill>
            <a:gsLst>
              <a:gs pos="0">
                <a:sysClr val="window" lastClr="FFFFFF">
                  <a:lumMod val="85000"/>
                </a:sysClr>
              </a:gs>
              <a:gs pos="100000">
                <a:sysClr val="window" lastClr="FFFFFF">
                  <a:alpha val="0"/>
                </a:sysClr>
              </a:gs>
            </a:gsLst>
            <a:lin ang="5400000" scaled="0"/>
          </a:gradFill>
          <a:ln w="19050" cap="rnd" cmpd="sng" algn="ctr">
            <a:gradFill>
              <a:gsLst>
                <a:gs pos="0">
                  <a:sysClr val="window" lastClr="FFFFFF">
                    <a:lumMod val="75000"/>
                  </a:sysClr>
                </a:gs>
                <a:gs pos="100000">
                  <a:srgbClr val="4F81BD">
                    <a:tint val="23500"/>
                    <a:satMod val="160000"/>
                    <a:alpha val="0"/>
                  </a:srgbClr>
                </a:gs>
              </a:gsLst>
              <a:lin ang="5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a:ea typeface="+mn-ea"/>
              <a:cs typeface="+mn-cs"/>
            </a:endParaRPr>
          </a:p>
        </p:txBody>
      </p:sp>
      <p:sp>
        <p:nvSpPr>
          <p:cNvPr id="6" name="Text Box 7"/>
          <p:cNvSpPr txBox="1">
            <a:spLocks noChangeArrowheads="1"/>
          </p:cNvSpPr>
          <p:nvPr/>
        </p:nvSpPr>
        <p:spPr bwMode="auto">
          <a:xfrm>
            <a:off x="3175632" y="1742840"/>
            <a:ext cx="1565275" cy="400110"/>
          </a:xfrm>
          <a:prstGeom prst="rect">
            <a:avLst/>
          </a:prstGeom>
          <a:noFill/>
          <a:ln w="9525">
            <a:noFill/>
            <a:miter lim="800000"/>
            <a:headEnd/>
            <a:tailEnd/>
          </a:ln>
          <a:effectLst/>
        </p:spPr>
        <p:txBody>
          <a:bodyPr wrap="non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1C9200"/>
                </a:solidFill>
                <a:effectLst/>
                <a:uLnTx/>
                <a:uFillTx/>
              </a:rPr>
              <a:t>System Up</a:t>
            </a:r>
            <a:endParaRPr kumimoji="0" lang="en-US" sz="2000" b="1" i="0" u="none" strike="noStrike" kern="0" cap="none" spc="0" normalizeH="0" baseline="0" noProof="0" dirty="0">
              <a:ln>
                <a:noFill/>
              </a:ln>
              <a:solidFill>
                <a:srgbClr val="1C9200"/>
              </a:solidFill>
              <a:effectLst/>
              <a:uLnTx/>
              <a:uFillTx/>
            </a:endParaRPr>
          </a:p>
        </p:txBody>
      </p:sp>
      <p:grpSp>
        <p:nvGrpSpPr>
          <p:cNvPr id="7" name="Group 6"/>
          <p:cNvGrpSpPr/>
          <p:nvPr/>
        </p:nvGrpSpPr>
        <p:grpSpPr>
          <a:xfrm>
            <a:off x="1754647" y="2734858"/>
            <a:ext cx="1344175" cy="1723986"/>
            <a:chOff x="270640" y="2734858"/>
            <a:chExt cx="1344175" cy="1723986"/>
          </a:xfrm>
        </p:grpSpPr>
        <p:pic>
          <p:nvPicPr>
            <p:cNvPr id="8" name="Picture 3"/>
            <p:cNvPicPr>
              <a:picLocks noChangeAspect="1" noChangeArrowheads="1"/>
            </p:cNvPicPr>
            <p:nvPr/>
          </p:nvPicPr>
          <p:blipFill>
            <a:blip r:embed="rId3"/>
            <a:srcRect l="9041" r="9329"/>
            <a:stretch>
              <a:fillRect/>
            </a:stretch>
          </p:blipFill>
          <p:spPr bwMode="auto">
            <a:xfrm>
              <a:off x="270640" y="2734858"/>
              <a:ext cx="1344175" cy="1353538"/>
            </a:xfrm>
            <a:prstGeom prst="ellipse">
              <a:avLst/>
            </a:prstGeom>
            <a:noFill/>
            <a:ln w="9525">
              <a:noFill/>
              <a:miter lim="800000"/>
              <a:headEnd/>
              <a:tailEnd/>
            </a:ln>
            <a:effectLst/>
          </p:spPr>
        </p:pic>
        <p:sp>
          <p:nvSpPr>
            <p:cNvPr id="9" name="Text Box 5"/>
            <p:cNvSpPr txBox="1">
              <a:spLocks noChangeArrowheads="1"/>
            </p:cNvSpPr>
            <p:nvPr/>
          </p:nvSpPr>
          <p:spPr bwMode="auto">
            <a:xfrm>
              <a:off x="309045" y="4120290"/>
              <a:ext cx="1301750" cy="338554"/>
            </a:xfrm>
            <a:prstGeom prst="rect">
              <a:avLst/>
            </a:prstGeom>
            <a:noFill/>
            <a:ln w="9525">
              <a:noFill/>
              <a:miter lim="800000"/>
              <a:headEnd/>
              <a:tailEnd/>
            </a:ln>
            <a:effectLst/>
          </p:spPr>
          <p:txBody>
            <a:bodyPr wrap="non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lumMod val="50000"/>
                    </a:sysClr>
                  </a:solidFill>
                  <a:effectLst/>
                  <a:uLnTx/>
                  <a:uFillTx/>
                </a:rPr>
                <a:t>FE Fixes </a:t>
              </a:r>
            </a:p>
          </p:txBody>
        </p:sp>
      </p:grpSp>
      <p:pic>
        <p:nvPicPr>
          <p:cNvPr id="10" name="Picture 9" descr="Sync.png"/>
          <p:cNvPicPr>
            <a:picLocks noChangeAspect="1"/>
          </p:cNvPicPr>
          <p:nvPr/>
        </p:nvPicPr>
        <p:blipFill>
          <a:blip r:embed="rId4"/>
          <a:stretch>
            <a:fillRect/>
          </a:stretch>
        </p:blipFill>
        <p:spPr>
          <a:xfrm>
            <a:off x="4481402" y="3390595"/>
            <a:ext cx="796745" cy="796745"/>
          </a:xfrm>
          <a:prstGeom prst="rect">
            <a:avLst/>
          </a:prstGeom>
        </p:spPr>
      </p:pic>
      <p:pic>
        <p:nvPicPr>
          <p:cNvPr id="11" name="Picture 3" descr="\\eventsql\dvd\Online_ART\DVD_ART36\Artwork_Imagery\Hardware Photos\OEM HW\Windows Mobile devices (cell phone, pda)\Smartphone cell phones\HTC Touch Diamond 2 - Windows Marketplace screen.png"/>
          <p:cNvPicPr>
            <a:picLocks noChangeAspect="1" noChangeArrowheads="1"/>
          </p:cNvPicPr>
          <p:nvPr/>
        </p:nvPicPr>
        <p:blipFill>
          <a:blip r:embed="rId5" cstate="print"/>
          <a:stretch>
            <a:fillRect/>
          </a:stretch>
        </p:blipFill>
        <p:spPr bwMode="auto">
          <a:xfrm>
            <a:off x="3935614" y="4965200"/>
            <a:ext cx="548450" cy="1226532"/>
          </a:xfrm>
          <a:prstGeom prst="rect">
            <a:avLst/>
          </a:prstGeom>
          <a:noFill/>
          <a:ln>
            <a:noFill/>
          </a:ln>
        </p:spPr>
      </p:pic>
      <p:cxnSp>
        <p:nvCxnSpPr>
          <p:cNvPr id="12" name="Straight Connector 11"/>
          <p:cNvCxnSpPr/>
          <p:nvPr/>
        </p:nvCxnSpPr>
        <p:spPr>
          <a:xfrm rot="5400000" flipH="1" flipV="1">
            <a:off x="2926000" y="3217773"/>
            <a:ext cx="2035465" cy="0"/>
          </a:xfrm>
          <a:prstGeom prst="line">
            <a:avLst/>
          </a:prstGeom>
          <a:noFill/>
          <a:ln w="88900" cap="rnd" cmpd="sng" algn="ctr">
            <a:solidFill>
              <a:srgbClr val="2C5511">
                <a:lumMod val="60000"/>
                <a:lumOff val="40000"/>
              </a:srgbClr>
            </a:solidFill>
            <a:prstDash val="solid"/>
            <a:headEnd type="none"/>
            <a:tailEnd type="triangle" w="med" len="med"/>
          </a:ln>
          <a:effectLst/>
        </p:spPr>
      </p:cxnSp>
      <p:sp>
        <p:nvSpPr>
          <p:cNvPr id="13" name="Freeform 12"/>
          <p:cNvSpPr/>
          <p:nvPr/>
        </p:nvSpPr>
        <p:spPr>
          <a:xfrm>
            <a:off x="3943732" y="4235504"/>
            <a:ext cx="499265" cy="422455"/>
          </a:xfrm>
          <a:custGeom>
            <a:avLst/>
            <a:gdLst>
              <a:gd name="connsiteX0" fmla="*/ 8965 w 5360894"/>
              <a:gd name="connsiteY0" fmla="*/ 0 h 2832847"/>
              <a:gd name="connsiteX1" fmla="*/ 0 w 5360894"/>
              <a:gd name="connsiteY1" fmla="*/ 510988 h 2832847"/>
              <a:gd name="connsiteX2" fmla="*/ 5360894 w 5360894"/>
              <a:gd name="connsiteY2" fmla="*/ 2832847 h 2832847"/>
              <a:gd name="connsiteX0" fmla="*/ 0 w 5351929"/>
              <a:gd name="connsiteY0" fmla="*/ 0 h 2832847"/>
              <a:gd name="connsiteX1" fmla="*/ 21325 w 5351929"/>
              <a:gd name="connsiteY1" fmla="*/ 570797 h 2832847"/>
              <a:gd name="connsiteX2" fmla="*/ 5351929 w 5351929"/>
              <a:gd name="connsiteY2" fmla="*/ 2832847 h 2832847"/>
              <a:gd name="connsiteX0" fmla="*/ 0 w 5330604"/>
              <a:gd name="connsiteY0" fmla="*/ 0 h 2838125"/>
              <a:gd name="connsiteX1" fmla="*/ 0 w 5330604"/>
              <a:gd name="connsiteY1" fmla="*/ 576075 h 2838125"/>
              <a:gd name="connsiteX2" fmla="*/ 5330604 w 5330604"/>
              <a:gd name="connsiteY2" fmla="*/ 2838125 h 2838125"/>
              <a:gd name="connsiteX0" fmla="*/ 1 w 5330605"/>
              <a:gd name="connsiteY0" fmla="*/ 0 h 2838125"/>
              <a:gd name="connsiteX1" fmla="*/ 0 w 5330605"/>
              <a:gd name="connsiteY1" fmla="*/ 691290 h 2838125"/>
              <a:gd name="connsiteX2" fmla="*/ 5330605 w 5330605"/>
              <a:gd name="connsiteY2" fmla="*/ 2838125 h 2838125"/>
              <a:gd name="connsiteX0" fmla="*/ 1 w 5376701"/>
              <a:gd name="connsiteY0" fmla="*/ 0 h 2841970"/>
              <a:gd name="connsiteX1" fmla="*/ 0 w 5376701"/>
              <a:gd name="connsiteY1" fmla="*/ 691290 h 2841970"/>
              <a:gd name="connsiteX2" fmla="*/ 5376701 w 5376701"/>
              <a:gd name="connsiteY2" fmla="*/ 2841970 h 2841970"/>
              <a:gd name="connsiteX0" fmla="*/ 1 w 5376701"/>
              <a:gd name="connsiteY0" fmla="*/ 0 h 2841970"/>
              <a:gd name="connsiteX1" fmla="*/ 0 w 5376701"/>
              <a:gd name="connsiteY1" fmla="*/ 691290 h 2841970"/>
              <a:gd name="connsiteX2" fmla="*/ 4454981 w 5376701"/>
              <a:gd name="connsiteY2" fmla="*/ 729694 h 2841970"/>
              <a:gd name="connsiteX3" fmla="*/ 5376701 w 5376701"/>
              <a:gd name="connsiteY3" fmla="*/ 2841970 h 2841970"/>
              <a:gd name="connsiteX0" fmla="*/ 1 w 5376701"/>
              <a:gd name="connsiteY0" fmla="*/ 0 h 2841970"/>
              <a:gd name="connsiteX1" fmla="*/ 0 w 5376701"/>
              <a:gd name="connsiteY1" fmla="*/ 691290 h 2841970"/>
              <a:gd name="connsiteX2" fmla="*/ 3878906 w 5376701"/>
              <a:gd name="connsiteY2" fmla="*/ 691289 h 2841970"/>
              <a:gd name="connsiteX3" fmla="*/ 5376701 w 5376701"/>
              <a:gd name="connsiteY3" fmla="*/ 2841970 h 2841970"/>
              <a:gd name="connsiteX0" fmla="*/ 1 w 5376701"/>
              <a:gd name="connsiteY0" fmla="*/ 0 h 2841970"/>
              <a:gd name="connsiteX1" fmla="*/ 0 w 5376701"/>
              <a:gd name="connsiteY1" fmla="*/ 691290 h 2841970"/>
              <a:gd name="connsiteX2" fmla="*/ 4262956 w 5376701"/>
              <a:gd name="connsiteY2" fmla="*/ 691289 h 2841970"/>
              <a:gd name="connsiteX3" fmla="*/ 5376701 w 5376701"/>
              <a:gd name="connsiteY3" fmla="*/ 2841970 h 2841970"/>
              <a:gd name="connsiteX0" fmla="*/ 1 w 5376701"/>
              <a:gd name="connsiteY0" fmla="*/ 0 h 2841970"/>
              <a:gd name="connsiteX1" fmla="*/ 0 w 5376701"/>
              <a:gd name="connsiteY1" fmla="*/ 691290 h 2841970"/>
              <a:gd name="connsiteX2" fmla="*/ 5376701 w 5376701"/>
              <a:gd name="connsiteY2" fmla="*/ 2841970 h 2841970"/>
              <a:gd name="connsiteX0" fmla="*/ 0 w 5376700"/>
              <a:gd name="connsiteY0" fmla="*/ 0 h 2841970"/>
              <a:gd name="connsiteX1" fmla="*/ 0 w 5376700"/>
              <a:gd name="connsiteY1" fmla="*/ 2457919 h 2841970"/>
              <a:gd name="connsiteX2" fmla="*/ 5376700 w 5376700"/>
              <a:gd name="connsiteY2" fmla="*/ 2841970 h 2841970"/>
              <a:gd name="connsiteX0" fmla="*/ 0 w 5453509"/>
              <a:gd name="connsiteY0" fmla="*/ 0 h 2457919"/>
              <a:gd name="connsiteX1" fmla="*/ 0 w 5453509"/>
              <a:gd name="connsiteY1" fmla="*/ 2457919 h 2457919"/>
              <a:gd name="connsiteX2" fmla="*/ 5453509 w 5453509"/>
              <a:gd name="connsiteY2" fmla="*/ 2457919 h 2457919"/>
              <a:gd name="connsiteX0" fmla="*/ 0 w 3802094"/>
              <a:gd name="connsiteY0" fmla="*/ 0 h 2457920"/>
              <a:gd name="connsiteX1" fmla="*/ 0 w 3802094"/>
              <a:gd name="connsiteY1" fmla="*/ 2457919 h 2457920"/>
              <a:gd name="connsiteX2" fmla="*/ 3802094 w 3802094"/>
              <a:gd name="connsiteY2" fmla="*/ 2457920 h 2457920"/>
              <a:gd name="connsiteX0" fmla="*/ 469561 w 4271655"/>
              <a:gd name="connsiteY0" fmla="*/ 0 h 2457920"/>
              <a:gd name="connsiteX1" fmla="*/ 0 w 4271655"/>
              <a:gd name="connsiteY1" fmla="*/ 2147841 h 2457920"/>
              <a:gd name="connsiteX2" fmla="*/ 469561 w 4271655"/>
              <a:gd name="connsiteY2" fmla="*/ 2457919 h 2457920"/>
              <a:gd name="connsiteX3" fmla="*/ 4271655 w 4271655"/>
              <a:gd name="connsiteY3" fmla="*/ 2457920 h 2457920"/>
              <a:gd name="connsiteX0" fmla="*/ 281302 w 4083396"/>
              <a:gd name="connsiteY0" fmla="*/ 0 h 2457920"/>
              <a:gd name="connsiteX1" fmla="*/ 0 w 4083396"/>
              <a:gd name="connsiteY1" fmla="*/ 2058194 h 2457920"/>
              <a:gd name="connsiteX2" fmla="*/ 281302 w 4083396"/>
              <a:gd name="connsiteY2" fmla="*/ 2457919 h 2457920"/>
              <a:gd name="connsiteX3" fmla="*/ 4083396 w 4083396"/>
              <a:gd name="connsiteY3" fmla="*/ 2457920 h 2457920"/>
              <a:gd name="connsiteX0" fmla="*/ 4120 w 3806214"/>
              <a:gd name="connsiteY0" fmla="*/ 0 h 2457920"/>
              <a:gd name="connsiteX1" fmla="*/ 4119 w 3806214"/>
              <a:gd name="connsiteY1" fmla="*/ 2150679 h 2457920"/>
              <a:gd name="connsiteX2" fmla="*/ 4120 w 3806214"/>
              <a:gd name="connsiteY2" fmla="*/ 2457919 h 2457920"/>
              <a:gd name="connsiteX3" fmla="*/ 3806214 w 3806214"/>
              <a:gd name="connsiteY3" fmla="*/ 2457920 h 2457920"/>
              <a:gd name="connsiteX0" fmla="*/ 1 w 3802095"/>
              <a:gd name="connsiteY0" fmla="*/ 0 h 2457920"/>
              <a:gd name="connsiteX1" fmla="*/ 0 w 3802095"/>
              <a:gd name="connsiteY1" fmla="*/ 2150679 h 2457920"/>
              <a:gd name="connsiteX2" fmla="*/ 1 w 3802095"/>
              <a:gd name="connsiteY2" fmla="*/ 2457919 h 2457920"/>
              <a:gd name="connsiteX3" fmla="*/ 3802095 w 3802095"/>
              <a:gd name="connsiteY3" fmla="*/ 2457920 h 2457920"/>
              <a:gd name="connsiteX0" fmla="*/ 1 w 3802095"/>
              <a:gd name="connsiteY0" fmla="*/ 0 h 2457920"/>
              <a:gd name="connsiteX1" fmla="*/ 0 w 3802095"/>
              <a:gd name="connsiteY1" fmla="*/ 2150679 h 2457920"/>
              <a:gd name="connsiteX2" fmla="*/ 1 w 3802095"/>
              <a:gd name="connsiteY2" fmla="*/ 2457919 h 2457920"/>
              <a:gd name="connsiteX3" fmla="*/ 3802095 w 3802095"/>
              <a:gd name="connsiteY3" fmla="*/ 2457920 h 2457920"/>
              <a:gd name="connsiteX0" fmla="*/ 1 w 3802095"/>
              <a:gd name="connsiteY0" fmla="*/ 0 h 2457920"/>
              <a:gd name="connsiteX1" fmla="*/ 0 w 3802095"/>
              <a:gd name="connsiteY1" fmla="*/ 2150679 h 2457920"/>
              <a:gd name="connsiteX2" fmla="*/ 268835 w 3802095"/>
              <a:gd name="connsiteY2" fmla="*/ 2457919 h 2457920"/>
              <a:gd name="connsiteX3" fmla="*/ 3802095 w 3802095"/>
              <a:gd name="connsiteY3" fmla="*/ 2457920 h 2457920"/>
              <a:gd name="connsiteX0" fmla="*/ 1 w 3802095"/>
              <a:gd name="connsiteY0" fmla="*/ 0 h 2457920"/>
              <a:gd name="connsiteX1" fmla="*/ 0 w 3802095"/>
              <a:gd name="connsiteY1" fmla="*/ 2150679 h 2457920"/>
              <a:gd name="connsiteX2" fmla="*/ 268835 w 3802095"/>
              <a:gd name="connsiteY2" fmla="*/ 2457919 h 2457920"/>
              <a:gd name="connsiteX3" fmla="*/ 3802095 w 3802095"/>
              <a:gd name="connsiteY3" fmla="*/ 2457920 h 2457920"/>
              <a:gd name="connsiteX0" fmla="*/ 1 w 3802095"/>
              <a:gd name="connsiteY0" fmla="*/ 0 h 2457920"/>
              <a:gd name="connsiteX1" fmla="*/ 0 w 3802095"/>
              <a:gd name="connsiteY1" fmla="*/ 2150679 h 2457920"/>
              <a:gd name="connsiteX2" fmla="*/ 307240 w 3802095"/>
              <a:gd name="connsiteY2" fmla="*/ 2457919 h 2457920"/>
              <a:gd name="connsiteX3" fmla="*/ 3802095 w 3802095"/>
              <a:gd name="connsiteY3" fmla="*/ 2457920 h 2457920"/>
              <a:gd name="connsiteX0" fmla="*/ 1 w 3802095"/>
              <a:gd name="connsiteY0" fmla="*/ 0 h 2457920"/>
              <a:gd name="connsiteX1" fmla="*/ 0 w 3802095"/>
              <a:gd name="connsiteY1" fmla="*/ 2150679 h 2457920"/>
              <a:gd name="connsiteX2" fmla="*/ 499265 w 3802095"/>
              <a:gd name="connsiteY2" fmla="*/ 2457919 h 2457920"/>
              <a:gd name="connsiteX3" fmla="*/ 3802095 w 3802095"/>
              <a:gd name="connsiteY3" fmla="*/ 2457920 h 2457920"/>
              <a:gd name="connsiteX0" fmla="*/ 1 w 3802095"/>
              <a:gd name="connsiteY0" fmla="*/ 0 h 2457920"/>
              <a:gd name="connsiteX1" fmla="*/ 0 w 3802095"/>
              <a:gd name="connsiteY1" fmla="*/ 2035464 h 2457920"/>
              <a:gd name="connsiteX2" fmla="*/ 499265 w 3802095"/>
              <a:gd name="connsiteY2" fmla="*/ 2457919 h 2457920"/>
              <a:gd name="connsiteX3" fmla="*/ 3802095 w 3802095"/>
              <a:gd name="connsiteY3" fmla="*/ 2457920 h 2457920"/>
              <a:gd name="connsiteX0" fmla="*/ 1 w 3802095"/>
              <a:gd name="connsiteY0" fmla="*/ 0 h 2457920"/>
              <a:gd name="connsiteX1" fmla="*/ 0 w 3802095"/>
              <a:gd name="connsiteY1" fmla="*/ 2035464 h 2457920"/>
              <a:gd name="connsiteX2" fmla="*/ 499265 w 3802095"/>
              <a:gd name="connsiteY2" fmla="*/ 2457919 h 2457920"/>
              <a:gd name="connsiteX3" fmla="*/ 3802095 w 3802095"/>
              <a:gd name="connsiteY3" fmla="*/ 2457920 h 2457920"/>
              <a:gd name="connsiteX0" fmla="*/ 1 w 3802095"/>
              <a:gd name="connsiteY0" fmla="*/ 0 h 2457920"/>
              <a:gd name="connsiteX1" fmla="*/ 0 w 3802095"/>
              <a:gd name="connsiteY1" fmla="*/ 2035464 h 2457920"/>
              <a:gd name="connsiteX2" fmla="*/ 499265 w 3802095"/>
              <a:gd name="connsiteY2" fmla="*/ 2457919 h 2457920"/>
              <a:gd name="connsiteX3" fmla="*/ 3802095 w 3802095"/>
              <a:gd name="connsiteY3" fmla="*/ 2457920 h 2457920"/>
              <a:gd name="connsiteX0" fmla="*/ 1 w 3802095"/>
              <a:gd name="connsiteY0" fmla="*/ 0 h 2457920"/>
              <a:gd name="connsiteX1" fmla="*/ 0 w 3802095"/>
              <a:gd name="connsiteY1" fmla="*/ 2035464 h 2457920"/>
              <a:gd name="connsiteX2" fmla="*/ 499265 w 3802095"/>
              <a:gd name="connsiteY2" fmla="*/ 2457919 h 2457920"/>
              <a:gd name="connsiteX3" fmla="*/ 3802095 w 3802095"/>
              <a:gd name="connsiteY3" fmla="*/ 2457920 h 2457920"/>
              <a:gd name="connsiteX0" fmla="*/ 1 w 3802095"/>
              <a:gd name="connsiteY0" fmla="*/ 0 h 2457920"/>
              <a:gd name="connsiteX1" fmla="*/ 0 w 3802095"/>
              <a:gd name="connsiteY1" fmla="*/ 2035464 h 2457920"/>
              <a:gd name="connsiteX2" fmla="*/ 499265 w 3802095"/>
              <a:gd name="connsiteY2" fmla="*/ 2457919 h 2457920"/>
              <a:gd name="connsiteX3" fmla="*/ 3802095 w 3802095"/>
              <a:gd name="connsiteY3" fmla="*/ 2457920 h 2457920"/>
              <a:gd name="connsiteX0" fmla="*/ 1 w 5069460"/>
              <a:gd name="connsiteY0" fmla="*/ 0 h 2457919"/>
              <a:gd name="connsiteX1" fmla="*/ 0 w 5069460"/>
              <a:gd name="connsiteY1" fmla="*/ 2035464 h 2457919"/>
              <a:gd name="connsiteX2" fmla="*/ 499265 w 5069460"/>
              <a:gd name="connsiteY2" fmla="*/ 2457919 h 2457919"/>
              <a:gd name="connsiteX3" fmla="*/ 5069460 w 5069460"/>
              <a:gd name="connsiteY3" fmla="*/ 2457919 h 2457919"/>
              <a:gd name="connsiteX0" fmla="*/ 0 w 5069460"/>
              <a:gd name="connsiteY0" fmla="*/ 0 h 422455"/>
              <a:gd name="connsiteX1" fmla="*/ 499265 w 5069460"/>
              <a:gd name="connsiteY1" fmla="*/ 422455 h 422455"/>
              <a:gd name="connsiteX2" fmla="*/ 5069460 w 5069460"/>
              <a:gd name="connsiteY2" fmla="*/ 422455 h 422455"/>
              <a:gd name="connsiteX0" fmla="*/ 0 w 499265"/>
              <a:gd name="connsiteY0" fmla="*/ 0 h 422455"/>
              <a:gd name="connsiteX1" fmla="*/ 499265 w 499265"/>
              <a:gd name="connsiteY1" fmla="*/ 422455 h 422455"/>
            </a:gdLst>
            <a:ahLst/>
            <a:cxnLst>
              <a:cxn ang="0">
                <a:pos x="connsiteX0" y="connsiteY0"/>
              </a:cxn>
              <a:cxn ang="0">
                <a:pos x="connsiteX1" y="connsiteY1"/>
              </a:cxn>
            </a:cxnLst>
            <a:rect l="l" t="t" r="r" b="b"/>
            <a:pathLst>
              <a:path w="499265" h="422455">
                <a:moveTo>
                  <a:pt x="0" y="0"/>
                </a:moveTo>
                <a:cubicBezTo>
                  <a:pt x="6132" y="278589"/>
                  <a:pt x="200910" y="421552"/>
                  <a:pt x="499265" y="422455"/>
                </a:cubicBezTo>
              </a:path>
            </a:pathLst>
          </a:custGeom>
          <a:noFill/>
          <a:ln w="88900" cap="rnd" cmpd="sng" algn="ctr">
            <a:solidFill>
              <a:srgbClr val="2C5511">
                <a:lumMod val="60000"/>
                <a:lumOff val="40000"/>
              </a:srgbClr>
            </a:solidFill>
            <a:prstDash val="solid"/>
            <a:headEnd type="none"/>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Segoe"/>
              <a:ea typeface="+mn-ea"/>
              <a:cs typeface="+mn-cs"/>
            </a:endParaRPr>
          </a:p>
        </p:txBody>
      </p:sp>
      <p:cxnSp>
        <p:nvCxnSpPr>
          <p:cNvPr id="14" name="Straight Connector 13"/>
          <p:cNvCxnSpPr/>
          <p:nvPr/>
        </p:nvCxnSpPr>
        <p:spPr>
          <a:xfrm rot="5400000" flipH="1" flipV="1">
            <a:off x="3060417" y="3352191"/>
            <a:ext cx="1766632" cy="1"/>
          </a:xfrm>
          <a:prstGeom prst="line">
            <a:avLst/>
          </a:prstGeom>
          <a:noFill/>
          <a:ln w="38100" cap="rnd" cmpd="sng" algn="ctr">
            <a:solidFill>
              <a:sysClr val="window" lastClr="FFFFFF"/>
            </a:solidFill>
            <a:prstDash val="sysDot"/>
            <a:tailEnd type="none" w="lg" len="lg"/>
          </a:ln>
          <a:effectLst/>
        </p:spPr>
      </p:cxnSp>
      <p:sp>
        <p:nvSpPr>
          <p:cNvPr id="17" name="Text Box 15"/>
          <p:cNvSpPr txBox="1">
            <a:spLocks noChangeArrowheads="1"/>
          </p:cNvSpPr>
          <p:nvPr/>
        </p:nvSpPr>
        <p:spPr bwMode="auto">
          <a:xfrm>
            <a:off x="5095882" y="5701986"/>
            <a:ext cx="2105142" cy="338554"/>
          </a:xfrm>
          <a:prstGeom prst="rect">
            <a:avLst/>
          </a:prstGeom>
          <a:noFill/>
          <a:ln w="9525">
            <a:noFill/>
            <a:miter lim="800000"/>
            <a:headEnd/>
            <a:tailEnd/>
          </a:ln>
          <a:effectLst/>
        </p:spPr>
        <p:txBody>
          <a:bodyPr wrap="non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lumMod val="50000"/>
                  </a:sysClr>
                </a:solidFill>
                <a:effectLst/>
                <a:uLnTx/>
                <a:uFillTx/>
              </a:rPr>
              <a:t>FE digitally contacted</a:t>
            </a:r>
            <a:endParaRPr kumimoji="0" lang="en-US" sz="1600" b="1" i="0" u="none" strike="noStrike" kern="0" cap="none" spc="0" normalizeH="0" baseline="0" noProof="0" dirty="0">
              <a:ln>
                <a:noFill/>
              </a:ln>
              <a:solidFill>
                <a:sysClr val="window" lastClr="FFFFFF">
                  <a:lumMod val="50000"/>
                </a:sysClr>
              </a:solidFill>
              <a:effectLst/>
              <a:uLnTx/>
              <a:uFillTx/>
            </a:endParaRPr>
          </a:p>
        </p:txBody>
      </p:sp>
      <p:sp>
        <p:nvSpPr>
          <p:cNvPr id="18" name="Text Box 67"/>
          <p:cNvSpPr txBox="1">
            <a:spLocks noChangeArrowheads="1"/>
          </p:cNvSpPr>
          <p:nvPr/>
        </p:nvSpPr>
        <p:spPr bwMode="auto">
          <a:xfrm>
            <a:off x="5287907" y="3390595"/>
            <a:ext cx="2457920" cy="769452"/>
          </a:xfrm>
          <a:prstGeom prst="rect">
            <a:avLst/>
          </a:prstGeom>
          <a:noFill/>
          <a:ln w="9525">
            <a:noFill/>
            <a:miter lim="800000"/>
            <a:headEnd/>
            <a:tailEnd/>
          </a:ln>
          <a:effectLst/>
        </p:spPr>
        <p:txBody>
          <a:bodyPr wrap="none" anchor="ctr" anchorCtr="0">
            <a:no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rPr>
              <a:t>Remote Reactive Response</a:t>
            </a:r>
            <a:endParaRPr kumimoji="0" lang="en-US" sz="1800" b="1"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80000"/>
              </a:lnSpc>
              <a:spcBef>
                <a:spcPts val="0"/>
              </a:spcBef>
              <a:spcAft>
                <a:spcPts val="0"/>
              </a:spcAft>
              <a:buClrTx/>
              <a:buSzTx/>
              <a:buFontTx/>
              <a:buNone/>
              <a:tabLst/>
              <a:defRPr/>
            </a:pPr>
            <a:r>
              <a:rPr kumimoji="0" lang="en-US" sz="2400" b="1" i="0" u="none" strike="noStrike" kern="0" cap="none" spc="0" normalizeH="0" baseline="0" noProof="0" dirty="0" smtClean="0">
                <a:ln w="6350">
                  <a:solidFill>
                    <a:srgbClr val="FF8F33">
                      <a:lumMod val="60000"/>
                      <a:lumOff val="40000"/>
                    </a:srgbClr>
                  </a:solidFill>
                </a:ln>
                <a:solidFill>
                  <a:srgbClr val="FF8F33">
                    <a:lumMod val="75000"/>
                  </a:srgbClr>
                </a:solidFill>
                <a:effectLst>
                  <a:outerShdw blurRad="38100" dist="38100" dir="2700000" algn="tl">
                    <a:srgbClr val="FF8F33">
                      <a:lumMod val="50000"/>
                      <a:alpha val="40000"/>
                    </a:srgbClr>
                  </a:outerShdw>
                </a:effectLst>
                <a:uLnTx/>
                <a:uFillTx/>
              </a:rPr>
              <a:t>7+ Hours</a:t>
            </a:r>
            <a:br>
              <a:rPr kumimoji="0" lang="en-US" sz="2400" b="1" i="0" u="none" strike="noStrike" kern="0" cap="none" spc="0" normalizeH="0" baseline="0" noProof="0" dirty="0" smtClean="0">
                <a:ln w="6350">
                  <a:solidFill>
                    <a:srgbClr val="FF8F33">
                      <a:lumMod val="60000"/>
                      <a:lumOff val="40000"/>
                    </a:srgbClr>
                  </a:solidFill>
                </a:ln>
                <a:solidFill>
                  <a:srgbClr val="FF8F33">
                    <a:lumMod val="75000"/>
                  </a:srgbClr>
                </a:solidFill>
                <a:effectLst>
                  <a:outerShdw blurRad="38100" dist="38100" dir="2700000" algn="tl">
                    <a:srgbClr val="FF8F33">
                      <a:lumMod val="50000"/>
                      <a:alpha val="40000"/>
                    </a:srgbClr>
                  </a:outerShdw>
                </a:effectLst>
                <a:uLnTx/>
                <a:uFillTx/>
              </a:rPr>
            </a:br>
            <a:r>
              <a:rPr kumimoji="0" lang="en-US" sz="2400" b="1" i="0" u="none" strike="noStrike" kern="0" cap="none" spc="0" normalizeH="0" baseline="0" noProof="0" dirty="0" smtClean="0">
                <a:ln w="6350">
                  <a:solidFill>
                    <a:srgbClr val="FF8F33">
                      <a:lumMod val="60000"/>
                      <a:lumOff val="40000"/>
                    </a:srgbClr>
                  </a:solidFill>
                </a:ln>
                <a:solidFill>
                  <a:srgbClr val="FF8F33">
                    <a:lumMod val="75000"/>
                  </a:srgbClr>
                </a:solidFill>
                <a:effectLst>
                  <a:outerShdw blurRad="38100" dist="38100" dir="2700000" algn="tl">
                    <a:srgbClr val="FF8F33">
                      <a:lumMod val="50000"/>
                      <a:alpha val="40000"/>
                    </a:srgbClr>
                  </a:outerShdw>
                </a:effectLst>
                <a:uLnTx/>
                <a:uFillTx/>
              </a:rPr>
              <a:t>Time-to-Repair</a:t>
            </a:r>
            <a:endParaRPr kumimoji="0" lang="en-US" sz="2400" b="1" i="0" u="none" strike="noStrike" kern="0" cap="none" spc="0" normalizeH="0" baseline="0" noProof="0" dirty="0">
              <a:ln w="6350">
                <a:solidFill>
                  <a:srgbClr val="FF8F33">
                    <a:lumMod val="60000"/>
                    <a:lumOff val="40000"/>
                  </a:srgbClr>
                </a:solidFill>
              </a:ln>
              <a:solidFill>
                <a:srgbClr val="FF8F33">
                  <a:lumMod val="75000"/>
                </a:srgbClr>
              </a:solidFill>
              <a:effectLst>
                <a:outerShdw blurRad="38100" dist="38100" dir="2700000" algn="tl">
                  <a:srgbClr val="FF8F33">
                    <a:lumMod val="50000"/>
                    <a:alpha val="40000"/>
                  </a:srgbClr>
                </a:outerShdw>
              </a:effectLst>
              <a:uLnTx/>
              <a:uFillTx/>
            </a:endParaRPr>
          </a:p>
        </p:txBody>
      </p:sp>
      <p:sp>
        <p:nvSpPr>
          <p:cNvPr id="19" name="Freeform 18"/>
          <p:cNvSpPr/>
          <p:nvPr/>
        </p:nvSpPr>
        <p:spPr>
          <a:xfrm rot="10800000">
            <a:off x="4558210" y="5190702"/>
            <a:ext cx="4636172" cy="581002"/>
          </a:xfrm>
          <a:custGeom>
            <a:avLst/>
            <a:gdLst>
              <a:gd name="connsiteX0" fmla="*/ 0 w 4224552"/>
              <a:gd name="connsiteY0" fmla="*/ 2112274 h 2112274"/>
              <a:gd name="connsiteX1" fmla="*/ 0 w 4224552"/>
              <a:gd name="connsiteY1" fmla="*/ 1032247 h 2112274"/>
              <a:gd name="connsiteX2" fmla="*/ 270669 w 4224552"/>
              <a:gd name="connsiteY2" fmla="*/ 378796 h 2112274"/>
              <a:gd name="connsiteX3" fmla="*/ 924121 w 4224552"/>
              <a:gd name="connsiteY3" fmla="*/ 108128 h 2112274"/>
              <a:gd name="connsiteX4" fmla="*/ 3807652 w 4224552"/>
              <a:gd name="connsiteY4" fmla="*/ 108127 h 2112274"/>
              <a:gd name="connsiteX5" fmla="*/ 3807652 w 4224552"/>
              <a:gd name="connsiteY5" fmla="*/ 0 h 2112274"/>
              <a:gd name="connsiteX6" fmla="*/ 4224552 w 4224552"/>
              <a:gd name="connsiteY6" fmla="*/ 290501 h 2112274"/>
              <a:gd name="connsiteX7" fmla="*/ 3807652 w 4224552"/>
              <a:gd name="connsiteY7" fmla="*/ 581002 h 2112274"/>
              <a:gd name="connsiteX8" fmla="*/ 3807652 w 4224552"/>
              <a:gd name="connsiteY8" fmla="*/ 472875 h 2112274"/>
              <a:gd name="connsiteX9" fmla="*/ 924120 w 4224552"/>
              <a:gd name="connsiteY9" fmla="*/ 472875 h 2112274"/>
              <a:gd name="connsiteX10" fmla="*/ 364747 w 4224552"/>
              <a:gd name="connsiteY10" fmla="*/ 1032246 h 2112274"/>
              <a:gd name="connsiteX11" fmla="*/ 364748 w 4224552"/>
              <a:gd name="connsiteY11" fmla="*/ 2112274 h 2112274"/>
              <a:gd name="connsiteX12" fmla="*/ 0 w 4224552"/>
              <a:gd name="connsiteY12" fmla="*/ 2112274 h 2112274"/>
              <a:gd name="connsiteX0" fmla="*/ 0 w 4224552"/>
              <a:gd name="connsiteY0" fmla="*/ 2112274 h 2112274"/>
              <a:gd name="connsiteX1" fmla="*/ 0 w 4224552"/>
              <a:gd name="connsiteY1" fmla="*/ 1032247 h 2112274"/>
              <a:gd name="connsiteX2" fmla="*/ 270669 w 4224552"/>
              <a:gd name="connsiteY2" fmla="*/ 378796 h 2112274"/>
              <a:gd name="connsiteX3" fmla="*/ 924121 w 4224552"/>
              <a:gd name="connsiteY3" fmla="*/ 108128 h 2112274"/>
              <a:gd name="connsiteX4" fmla="*/ 3807652 w 4224552"/>
              <a:gd name="connsiteY4" fmla="*/ 108127 h 2112274"/>
              <a:gd name="connsiteX5" fmla="*/ 3807652 w 4224552"/>
              <a:gd name="connsiteY5" fmla="*/ 0 h 2112274"/>
              <a:gd name="connsiteX6" fmla="*/ 4224552 w 4224552"/>
              <a:gd name="connsiteY6" fmla="*/ 290501 h 2112274"/>
              <a:gd name="connsiteX7" fmla="*/ 3807652 w 4224552"/>
              <a:gd name="connsiteY7" fmla="*/ 581002 h 2112274"/>
              <a:gd name="connsiteX8" fmla="*/ 3807652 w 4224552"/>
              <a:gd name="connsiteY8" fmla="*/ 472875 h 2112274"/>
              <a:gd name="connsiteX9" fmla="*/ 924120 w 4224552"/>
              <a:gd name="connsiteY9" fmla="*/ 472875 h 2112274"/>
              <a:gd name="connsiteX10" fmla="*/ 364747 w 4224552"/>
              <a:gd name="connsiteY10" fmla="*/ 1032246 h 2112274"/>
              <a:gd name="connsiteX11" fmla="*/ 364748 w 4224552"/>
              <a:gd name="connsiteY11" fmla="*/ 2112274 h 2112274"/>
              <a:gd name="connsiteX12" fmla="*/ 0 w 4224552"/>
              <a:gd name="connsiteY12" fmla="*/ 2112274 h 2112274"/>
              <a:gd name="connsiteX0" fmla="*/ 0 w 4224552"/>
              <a:gd name="connsiteY0" fmla="*/ 2112274 h 2112274"/>
              <a:gd name="connsiteX1" fmla="*/ 0 w 4224552"/>
              <a:gd name="connsiteY1" fmla="*/ 1032247 h 2112274"/>
              <a:gd name="connsiteX2" fmla="*/ 270669 w 4224552"/>
              <a:gd name="connsiteY2" fmla="*/ 378796 h 2112274"/>
              <a:gd name="connsiteX3" fmla="*/ 924121 w 4224552"/>
              <a:gd name="connsiteY3" fmla="*/ 108128 h 2112274"/>
              <a:gd name="connsiteX4" fmla="*/ 3807652 w 4224552"/>
              <a:gd name="connsiteY4" fmla="*/ 108127 h 2112274"/>
              <a:gd name="connsiteX5" fmla="*/ 3807652 w 4224552"/>
              <a:gd name="connsiteY5" fmla="*/ 0 h 2112274"/>
              <a:gd name="connsiteX6" fmla="*/ 4224552 w 4224552"/>
              <a:gd name="connsiteY6" fmla="*/ 290501 h 2112274"/>
              <a:gd name="connsiteX7" fmla="*/ 3807652 w 4224552"/>
              <a:gd name="connsiteY7" fmla="*/ 581002 h 2112274"/>
              <a:gd name="connsiteX8" fmla="*/ 3807652 w 4224552"/>
              <a:gd name="connsiteY8" fmla="*/ 472875 h 2112274"/>
              <a:gd name="connsiteX9" fmla="*/ 924120 w 4224552"/>
              <a:gd name="connsiteY9" fmla="*/ 472875 h 2112274"/>
              <a:gd name="connsiteX10" fmla="*/ 364747 w 4224552"/>
              <a:gd name="connsiteY10" fmla="*/ 1032246 h 2112274"/>
              <a:gd name="connsiteX11" fmla="*/ 364748 w 4224552"/>
              <a:gd name="connsiteY11" fmla="*/ 2112274 h 2112274"/>
              <a:gd name="connsiteX12" fmla="*/ 0 w 4224552"/>
              <a:gd name="connsiteY12" fmla="*/ 2112274 h 2112274"/>
              <a:gd name="connsiteX0" fmla="*/ 0 w 4224552"/>
              <a:gd name="connsiteY0" fmla="*/ 2112274 h 2112274"/>
              <a:gd name="connsiteX1" fmla="*/ 0 w 4224552"/>
              <a:gd name="connsiteY1" fmla="*/ 1032247 h 2112274"/>
              <a:gd name="connsiteX2" fmla="*/ 924121 w 4224552"/>
              <a:gd name="connsiteY2" fmla="*/ 108128 h 2112274"/>
              <a:gd name="connsiteX3" fmla="*/ 3807652 w 4224552"/>
              <a:gd name="connsiteY3" fmla="*/ 108127 h 2112274"/>
              <a:gd name="connsiteX4" fmla="*/ 3807652 w 4224552"/>
              <a:gd name="connsiteY4" fmla="*/ 0 h 2112274"/>
              <a:gd name="connsiteX5" fmla="*/ 4224552 w 4224552"/>
              <a:gd name="connsiteY5" fmla="*/ 290501 h 2112274"/>
              <a:gd name="connsiteX6" fmla="*/ 3807652 w 4224552"/>
              <a:gd name="connsiteY6" fmla="*/ 581002 h 2112274"/>
              <a:gd name="connsiteX7" fmla="*/ 3807652 w 4224552"/>
              <a:gd name="connsiteY7" fmla="*/ 472875 h 2112274"/>
              <a:gd name="connsiteX8" fmla="*/ 924120 w 4224552"/>
              <a:gd name="connsiteY8" fmla="*/ 472875 h 2112274"/>
              <a:gd name="connsiteX9" fmla="*/ 364747 w 4224552"/>
              <a:gd name="connsiteY9" fmla="*/ 1032246 h 2112274"/>
              <a:gd name="connsiteX10" fmla="*/ 364748 w 4224552"/>
              <a:gd name="connsiteY10" fmla="*/ 2112274 h 2112274"/>
              <a:gd name="connsiteX11" fmla="*/ 0 w 4224552"/>
              <a:gd name="connsiteY11" fmla="*/ 2112274 h 2112274"/>
              <a:gd name="connsiteX0" fmla="*/ 0 w 4224552"/>
              <a:gd name="connsiteY0" fmla="*/ 2112274 h 2112274"/>
              <a:gd name="connsiteX1" fmla="*/ 0 w 4224552"/>
              <a:gd name="connsiteY1" fmla="*/ 1032247 h 2112274"/>
              <a:gd name="connsiteX2" fmla="*/ 924121 w 4224552"/>
              <a:gd name="connsiteY2" fmla="*/ 108128 h 2112274"/>
              <a:gd name="connsiteX3" fmla="*/ 3807652 w 4224552"/>
              <a:gd name="connsiteY3" fmla="*/ 108127 h 2112274"/>
              <a:gd name="connsiteX4" fmla="*/ 3807652 w 4224552"/>
              <a:gd name="connsiteY4" fmla="*/ 0 h 2112274"/>
              <a:gd name="connsiteX5" fmla="*/ 4224552 w 4224552"/>
              <a:gd name="connsiteY5" fmla="*/ 290501 h 2112274"/>
              <a:gd name="connsiteX6" fmla="*/ 3807652 w 4224552"/>
              <a:gd name="connsiteY6" fmla="*/ 581002 h 2112274"/>
              <a:gd name="connsiteX7" fmla="*/ 3807652 w 4224552"/>
              <a:gd name="connsiteY7" fmla="*/ 472875 h 2112274"/>
              <a:gd name="connsiteX8" fmla="*/ 924120 w 4224552"/>
              <a:gd name="connsiteY8" fmla="*/ 472875 h 2112274"/>
              <a:gd name="connsiteX9" fmla="*/ 364747 w 4224552"/>
              <a:gd name="connsiteY9" fmla="*/ 1032246 h 2112274"/>
              <a:gd name="connsiteX10" fmla="*/ 364748 w 4224552"/>
              <a:gd name="connsiteY10" fmla="*/ 2112274 h 2112274"/>
              <a:gd name="connsiteX11" fmla="*/ 0 w 4224552"/>
              <a:gd name="connsiteY11" fmla="*/ 2112274 h 2112274"/>
              <a:gd name="connsiteX0" fmla="*/ 0 w 4224552"/>
              <a:gd name="connsiteY0" fmla="*/ 2112274 h 2112274"/>
              <a:gd name="connsiteX1" fmla="*/ 924121 w 4224552"/>
              <a:gd name="connsiteY1" fmla="*/ 108128 h 2112274"/>
              <a:gd name="connsiteX2" fmla="*/ 3807652 w 4224552"/>
              <a:gd name="connsiteY2" fmla="*/ 108127 h 2112274"/>
              <a:gd name="connsiteX3" fmla="*/ 3807652 w 4224552"/>
              <a:gd name="connsiteY3" fmla="*/ 0 h 2112274"/>
              <a:gd name="connsiteX4" fmla="*/ 4224552 w 4224552"/>
              <a:gd name="connsiteY4" fmla="*/ 290501 h 2112274"/>
              <a:gd name="connsiteX5" fmla="*/ 3807652 w 4224552"/>
              <a:gd name="connsiteY5" fmla="*/ 581002 h 2112274"/>
              <a:gd name="connsiteX6" fmla="*/ 3807652 w 4224552"/>
              <a:gd name="connsiteY6" fmla="*/ 472875 h 2112274"/>
              <a:gd name="connsiteX7" fmla="*/ 924120 w 4224552"/>
              <a:gd name="connsiteY7" fmla="*/ 472875 h 2112274"/>
              <a:gd name="connsiteX8" fmla="*/ 364747 w 4224552"/>
              <a:gd name="connsiteY8" fmla="*/ 1032246 h 2112274"/>
              <a:gd name="connsiteX9" fmla="*/ 364748 w 4224552"/>
              <a:gd name="connsiteY9" fmla="*/ 2112274 h 2112274"/>
              <a:gd name="connsiteX10" fmla="*/ 0 w 4224552"/>
              <a:gd name="connsiteY10" fmla="*/ 2112274 h 2112274"/>
              <a:gd name="connsiteX0" fmla="*/ 0 w 4224552"/>
              <a:gd name="connsiteY0" fmla="*/ 2112274 h 2112274"/>
              <a:gd name="connsiteX1" fmla="*/ 924121 w 4224552"/>
              <a:gd name="connsiteY1" fmla="*/ 108128 h 2112274"/>
              <a:gd name="connsiteX2" fmla="*/ 3807652 w 4224552"/>
              <a:gd name="connsiteY2" fmla="*/ 108127 h 2112274"/>
              <a:gd name="connsiteX3" fmla="*/ 3807652 w 4224552"/>
              <a:gd name="connsiteY3" fmla="*/ 0 h 2112274"/>
              <a:gd name="connsiteX4" fmla="*/ 4224552 w 4224552"/>
              <a:gd name="connsiteY4" fmla="*/ 290501 h 2112274"/>
              <a:gd name="connsiteX5" fmla="*/ 3807652 w 4224552"/>
              <a:gd name="connsiteY5" fmla="*/ 581002 h 2112274"/>
              <a:gd name="connsiteX6" fmla="*/ 3807652 w 4224552"/>
              <a:gd name="connsiteY6" fmla="*/ 472875 h 2112274"/>
              <a:gd name="connsiteX7" fmla="*/ 924120 w 4224552"/>
              <a:gd name="connsiteY7" fmla="*/ 472875 h 2112274"/>
              <a:gd name="connsiteX8" fmla="*/ 364748 w 4224552"/>
              <a:gd name="connsiteY8" fmla="*/ 2112274 h 2112274"/>
              <a:gd name="connsiteX9" fmla="*/ 0 w 4224552"/>
              <a:gd name="connsiteY9" fmla="*/ 2112274 h 2112274"/>
              <a:gd name="connsiteX0" fmla="*/ 0 w 4224552"/>
              <a:gd name="connsiteY0" fmla="*/ 2112274 h 2112274"/>
              <a:gd name="connsiteX1" fmla="*/ 924121 w 4224552"/>
              <a:gd name="connsiteY1" fmla="*/ 108128 h 2112274"/>
              <a:gd name="connsiteX2" fmla="*/ 3807652 w 4224552"/>
              <a:gd name="connsiteY2" fmla="*/ 108127 h 2112274"/>
              <a:gd name="connsiteX3" fmla="*/ 3807652 w 4224552"/>
              <a:gd name="connsiteY3" fmla="*/ 0 h 2112274"/>
              <a:gd name="connsiteX4" fmla="*/ 4224552 w 4224552"/>
              <a:gd name="connsiteY4" fmla="*/ 290501 h 2112274"/>
              <a:gd name="connsiteX5" fmla="*/ 3807652 w 4224552"/>
              <a:gd name="connsiteY5" fmla="*/ 581002 h 2112274"/>
              <a:gd name="connsiteX6" fmla="*/ 3807652 w 4224552"/>
              <a:gd name="connsiteY6" fmla="*/ 472875 h 2112274"/>
              <a:gd name="connsiteX7" fmla="*/ 924120 w 4224552"/>
              <a:gd name="connsiteY7" fmla="*/ 472875 h 2112274"/>
              <a:gd name="connsiteX8" fmla="*/ 0 w 4224552"/>
              <a:gd name="connsiteY8" fmla="*/ 2112274 h 2112274"/>
              <a:gd name="connsiteX0" fmla="*/ 0 w 3300432"/>
              <a:gd name="connsiteY0" fmla="*/ 472875 h 581002"/>
              <a:gd name="connsiteX1" fmla="*/ 1 w 3300432"/>
              <a:gd name="connsiteY1" fmla="*/ 108128 h 581002"/>
              <a:gd name="connsiteX2" fmla="*/ 2883532 w 3300432"/>
              <a:gd name="connsiteY2" fmla="*/ 108127 h 581002"/>
              <a:gd name="connsiteX3" fmla="*/ 2883532 w 3300432"/>
              <a:gd name="connsiteY3" fmla="*/ 0 h 581002"/>
              <a:gd name="connsiteX4" fmla="*/ 3300432 w 3300432"/>
              <a:gd name="connsiteY4" fmla="*/ 290501 h 581002"/>
              <a:gd name="connsiteX5" fmla="*/ 2883532 w 3300432"/>
              <a:gd name="connsiteY5" fmla="*/ 581002 h 581002"/>
              <a:gd name="connsiteX6" fmla="*/ 2883532 w 3300432"/>
              <a:gd name="connsiteY6" fmla="*/ 472875 h 581002"/>
              <a:gd name="connsiteX7" fmla="*/ 0 w 3300432"/>
              <a:gd name="connsiteY7" fmla="*/ 472875 h 581002"/>
              <a:gd name="connsiteX0" fmla="*/ 0 w 4618244"/>
              <a:gd name="connsiteY0" fmla="*/ 481840 h 581002"/>
              <a:gd name="connsiteX1" fmla="*/ 1317813 w 4618244"/>
              <a:gd name="connsiteY1" fmla="*/ 108128 h 581002"/>
              <a:gd name="connsiteX2" fmla="*/ 4201344 w 4618244"/>
              <a:gd name="connsiteY2" fmla="*/ 108127 h 581002"/>
              <a:gd name="connsiteX3" fmla="*/ 4201344 w 4618244"/>
              <a:gd name="connsiteY3" fmla="*/ 0 h 581002"/>
              <a:gd name="connsiteX4" fmla="*/ 4618244 w 4618244"/>
              <a:gd name="connsiteY4" fmla="*/ 290501 h 581002"/>
              <a:gd name="connsiteX5" fmla="*/ 4201344 w 4618244"/>
              <a:gd name="connsiteY5" fmla="*/ 581002 h 581002"/>
              <a:gd name="connsiteX6" fmla="*/ 4201344 w 4618244"/>
              <a:gd name="connsiteY6" fmla="*/ 472875 h 581002"/>
              <a:gd name="connsiteX7" fmla="*/ 0 w 4618244"/>
              <a:gd name="connsiteY7" fmla="*/ 481840 h 581002"/>
              <a:gd name="connsiteX0" fmla="*/ 17928 w 4636172"/>
              <a:gd name="connsiteY0" fmla="*/ 481840 h 581002"/>
              <a:gd name="connsiteX1" fmla="*/ 0 w 4636172"/>
              <a:gd name="connsiteY1" fmla="*/ 117093 h 581002"/>
              <a:gd name="connsiteX2" fmla="*/ 4219272 w 4636172"/>
              <a:gd name="connsiteY2" fmla="*/ 108127 h 581002"/>
              <a:gd name="connsiteX3" fmla="*/ 4219272 w 4636172"/>
              <a:gd name="connsiteY3" fmla="*/ 0 h 581002"/>
              <a:gd name="connsiteX4" fmla="*/ 4636172 w 4636172"/>
              <a:gd name="connsiteY4" fmla="*/ 290501 h 581002"/>
              <a:gd name="connsiteX5" fmla="*/ 4219272 w 4636172"/>
              <a:gd name="connsiteY5" fmla="*/ 581002 h 581002"/>
              <a:gd name="connsiteX6" fmla="*/ 4219272 w 4636172"/>
              <a:gd name="connsiteY6" fmla="*/ 472875 h 581002"/>
              <a:gd name="connsiteX7" fmla="*/ 17928 w 4636172"/>
              <a:gd name="connsiteY7" fmla="*/ 481840 h 5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6172" h="581002">
                <a:moveTo>
                  <a:pt x="17928" y="481840"/>
                </a:moveTo>
                <a:cubicBezTo>
                  <a:pt x="17928" y="360258"/>
                  <a:pt x="0" y="238675"/>
                  <a:pt x="0" y="117093"/>
                </a:cubicBezTo>
                <a:lnTo>
                  <a:pt x="4219272" y="108127"/>
                </a:lnTo>
                <a:lnTo>
                  <a:pt x="4219272" y="0"/>
                </a:lnTo>
                <a:lnTo>
                  <a:pt x="4636172" y="290501"/>
                </a:lnTo>
                <a:lnTo>
                  <a:pt x="4219272" y="581002"/>
                </a:lnTo>
                <a:lnTo>
                  <a:pt x="4219272" y="472875"/>
                </a:lnTo>
                <a:lnTo>
                  <a:pt x="17928" y="481840"/>
                </a:lnTo>
                <a:close/>
              </a:path>
            </a:pathLst>
          </a:custGeom>
          <a:gradFill flip="none" rotWithShape="1">
            <a:gsLst>
              <a:gs pos="0">
                <a:sysClr val="window" lastClr="FFFFFF">
                  <a:lumMod val="85000"/>
                </a:sysClr>
              </a:gs>
              <a:gs pos="100000">
                <a:sysClr val="window" lastClr="FFFFFF">
                  <a:alpha val="0"/>
                </a:sysClr>
              </a:gs>
            </a:gsLst>
            <a:lin ang="10800000" scaled="1"/>
            <a:tileRect/>
          </a:gradFill>
          <a:ln w="19050" cap="rnd" cmpd="sng" algn="ctr">
            <a:gradFill flip="none" rotWithShape="1">
              <a:gsLst>
                <a:gs pos="0">
                  <a:sysClr val="window" lastClr="FFFFFF">
                    <a:lumMod val="75000"/>
                  </a:sysClr>
                </a:gs>
                <a:gs pos="100000">
                  <a:srgbClr val="4F81BD">
                    <a:tint val="23500"/>
                    <a:satMod val="160000"/>
                    <a:alpha val="0"/>
                  </a:srgbClr>
                </a:gs>
              </a:gsLst>
              <a:lin ang="10800000" scaled="1"/>
              <a:tileRect/>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a:ea typeface="+mn-ea"/>
              <a:cs typeface="+mn-cs"/>
            </a:endParaRPr>
          </a:p>
        </p:txBody>
      </p:sp>
      <p:grpSp>
        <p:nvGrpSpPr>
          <p:cNvPr id="15" name="Group 32"/>
          <p:cNvGrpSpPr/>
          <p:nvPr/>
        </p:nvGrpSpPr>
        <p:grpSpPr>
          <a:xfrm>
            <a:off x="6708892" y="1201510"/>
            <a:ext cx="1335674" cy="903035"/>
            <a:chOff x="6708892" y="1201510"/>
            <a:chExt cx="1335674" cy="903035"/>
          </a:xfrm>
        </p:grpSpPr>
        <p:sp>
          <p:nvSpPr>
            <p:cNvPr id="16" name="Text Box 66"/>
            <p:cNvSpPr txBox="1">
              <a:spLocks noChangeArrowheads="1"/>
            </p:cNvSpPr>
            <p:nvPr/>
          </p:nvSpPr>
          <p:spPr bwMode="auto">
            <a:xfrm>
              <a:off x="6708892" y="1704435"/>
              <a:ext cx="1335674" cy="400110"/>
            </a:xfrm>
            <a:prstGeom prst="rect">
              <a:avLst/>
            </a:prstGeom>
            <a:noFill/>
            <a:ln w="9525">
              <a:noFill/>
              <a:miter lim="800000"/>
              <a:headEnd/>
              <a:tailEnd/>
            </a:ln>
            <a:effectLst/>
          </p:spPr>
          <p:txBody>
            <a:bodyPr wrap="non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0000"/>
                  </a:solidFill>
                  <a:effectLst/>
                  <a:uLnTx/>
                  <a:uFillTx/>
                </a:rPr>
                <a:t>System Fail</a:t>
              </a:r>
              <a:endParaRPr kumimoji="0" lang="en-US" sz="2000" b="1" i="0" u="none" strike="noStrike" kern="0" cap="none" spc="0" normalizeH="0" baseline="0" noProof="0" dirty="0">
                <a:ln>
                  <a:noFill/>
                </a:ln>
                <a:solidFill>
                  <a:srgbClr val="FF0000"/>
                </a:solidFill>
                <a:effectLst/>
                <a:uLnTx/>
                <a:uFillTx/>
              </a:endParaRPr>
            </a:p>
          </p:txBody>
        </p:sp>
        <p:pic>
          <p:nvPicPr>
            <p:cNvPr id="20" name="Picture 19" descr="dfrgui.exe_I008d_0409.png"/>
            <p:cNvPicPr>
              <a:picLocks noChangeAspect="1"/>
            </p:cNvPicPr>
            <p:nvPr/>
          </p:nvPicPr>
          <p:blipFill>
            <a:blip r:embed="rId6"/>
            <a:stretch>
              <a:fillRect/>
            </a:stretch>
          </p:blipFill>
          <p:spPr>
            <a:xfrm>
              <a:off x="7131347" y="1201510"/>
              <a:ext cx="527910" cy="527910"/>
            </a:xfrm>
            <a:prstGeom prst="rect">
              <a:avLst/>
            </a:prstGeom>
          </p:spPr>
        </p:pic>
      </p:grpSp>
      <p:sp>
        <p:nvSpPr>
          <p:cNvPr id="21" name="Left Arrow 20"/>
          <p:cNvSpPr/>
          <p:nvPr/>
        </p:nvSpPr>
        <p:spPr>
          <a:xfrm flipH="1">
            <a:off x="7216949" y="2047130"/>
            <a:ext cx="1459390" cy="537670"/>
          </a:xfrm>
          <a:prstGeom prst="leftArrow">
            <a:avLst>
              <a:gd name="adj1" fmla="val 64172"/>
              <a:gd name="adj2" fmla="val 67715"/>
            </a:avLst>
          </a:prstGeom>
          <a:gradFill flip="none" rotWithShape="1">
            <a:gsLst>
              <a:gs pos="0">
                <a:srgbClr val="1F497D">
                  <a:lumMod val="40000"/>
                  <a:lumOff val="60000"/>
                </a:srgbClr>
              </a:gs>
              <a:gs pos="100000">
                <a:sysClr val="window" lastClr="FFFFFF">
                  <a:alpha val="0"/>
                </a:sysClr>
              </a:gs>
            </a:gsLst>
            <a:lin ang="0" scaled="1"/>
            <a:tileRect/>
          </a:gra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1F497D"/>
                </a:solidFill>
                <a:effectLst/>
                <a:uLnTx/>
                <a:uFillTx/>
                <a:latin typeface="Segoe"/>
                <a:ea typeface="+mn-ea"/>
                <a:cs typeface="+mn-cs"/>
              </a:rPr>
              <a:t>Disruption</a:t>
            </a:r>
            <a:endParaRPr kumimoji="0" lang="en-US" sz="1800" b="1" i="0" u="none" strike="noStrike" kern="0" cap="none" spc="0" normalizeH="0" baseline="0" noProof="0" dirty="0">
              <a:ln>
                <a:noFill/>
              </a:ln>
              <a:solidFill>
                <a:srgbClr val="1F497D"/>
              </a:solidFill>
              <a:effectLst/>
              <a:uLnTx/>
              <a:uFillTx/>
              <a:latin typeface="Segoe"/>
              <a:ea typeface="+mn-ea"/>
              <a:cs typeface="+mn-cs"/>
            </a:endParaRPr>
          </a:p>
        </p:txBody>
      </p:sp>
      <p:cxnSp>
        <p:nvCxnSpPr>
          <p:cNvPr id="22" name="Straight Connector 21"/>
          <p:cNvCxnSpPr/>
          <p:nvPr/>
        </p:nvCxnSpPr>
        <p:spPr>
          <a:xfrm rot="10800000">
            <a:off x="4442998" y="4657960"/>
            <a:ext cx="4647005" cy="0"/>
          </a:xfrm>
          <a:prstGeom prst="line">
            <a:avLst/>
          </a:prstGeom>
          <a:noFill/>
          <a:ln w="88900" cap="rnd" cmpd="sng" algn="ctr">
            <a:solidFill>
              <a:srgbClr val="2C5511">
                <a:lumMod val="60000"/>
                <a:lumOff val="40000"/>
              </a:srgbClr>
            </a:solidFill>
            <a:prstDash val="solid"/>
            <a:headEnd type="none"/>
            <a:tailEnd type="none" w="med" len="med"/>
          </a:ln>
          <a:effectLst/>
        </p:spPr>
      </p:cxnSp>
      <p:cxnSp>
        <p:nvCxnSpPr>
          <p:cNvPr id="23" name="Straight Connector 22"/>
          <p:cNvCxnSpPr/>
          <p:nvPr/>
        </p:nvCxnSpPr>
        <p:spPr>
          <a:xfrm rot="10800000">
            <a:off x="4442998" y="4657961"/>
            <a:ext cx="4647005" cy="0"/>
          </a:xfrm>
          <a:prstGeom prst="line">
            <a:avLst/>
          </a:prstGeom>
          <a:noFill/>
          <a:ln w="38100" cap="rnd" cmpd="sng" algn="ctr">
            <a:solidFill>
              <a:sysClr val="window" lastClr="FFFFFF"/>
            </a:solidFill>
            <a:prstDash val="sysDot"/>
            <a:tailEnd type="none" w="lg" len="lg"/>
          </a:ln>
          <a:effectLst/>
        </p:spPr>
      </p:cxnSp>
      <p:sp>
        <p:nvSpPr>
          <p:cNvPr id="24" name="Left Arrow 23"/>
          <p:cNvSpPr/>
          <p:nvPr/>
        </p:nvSpPr>
        <p:spPr>
          <a:xfrm rot="5400000" flipH="1">
            <a:off x="8695626" y="3355850"/>
            <a:ext cx="1382579" cy="537670"/>
          </a:xfrm>
          <a:prstGeom prst="leftArrow">
            <a:avLst>
              <a:gd name="adj1" fmla="val 64172"/>
              <a:gd name="adj2" fmla="val 67715"/>
            </a:avLst>
          </a:prstGeom>
          <a:gradFill flip="none" rotWithShape="1">
            <a:gsLst>
              <a:gs pos="0">
                <a:srgbClr val="1F497D">
                  <a:lumMod val="40000"/>
                  <a:lumOff val="60000"/>
                </a:srgbClr>
              </a:gs>
              <a:gs pos="100000">
                <a:sysClr val="window" lastClr="FFFFFF">
                  <a:alpha val="0"/>
                </a:sysClr>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Segoe"/>
              <a:ea typeface="+mn-ea"/>
              <a:cs typeface="+mn-cs"/>
            </a:endParaRPr>
          </a:p>
        </p:txBody>
      </p:sp>
      <p:grpSp>
        <p:nvGrpSpPr>
          <p:cNvPr id="25" name="Group 24"/>
          <p:cNvGrpSpPr/>
          <p:nvPr/>
        </p:nvGrpSpPr>
        <p:grpSpPr>
          <a:xfrm>
            <a:off x="8641585" y="1547156"/>
            <a:ext cx="1490662" cy="1881844"/>
            <a:chOff x="7157578" y="1547156"/>
            <a:chExt cx="1490662" cy="1881844"/>
          </a:xfrm>
        </p:grpSpPr>
        <p:sp>
          <p:nvSpPr>
            <p:cNvPr id="26" name="Text Box 15"/>
            <p:cNvSpPr txBox="1">
              <a:spLocks noChangeArrowheads="1"/>
            </p:cNvSpPr>
            <p:nvPr/>
          </p:nvSpPr>
          <p:spPr bwMode="auto">
            <a:xfrm>
              <a:off x="7157578" y="3090446"/>
              <a:ext cx="1490662" cy="338554"/>
            </a:xfrm>
            <a:prstGeom prst="rect">
              <a:avLst/>
            </a:prstGeom>
            <a:noFill/>
            <a:ln w="9525">
              <a:noFill/>
              <a:miter lim="800000"/>
              <a:headEnd/>
              <a:tailEnd/>
            </a:ln>
            <a:effectLst/>
          </p:spPr>
          <p:txBody>
            <a:bodyPr wrap="none" anchor="ctr" anchorCtr="0">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1F497D"/>
                  </a:solidFill>
                  <a:effectLst/>
                  <a:uLnTx/>
                  <a:uFillTx/>
                </a:rPr>
                <a:t>Electronic</a:t>
              </a:r>
              <a:br>
                <a:rPr kumimoji="0" lang="en-US" sz="1600" b="1" i="0" u="none" strike="noStrike" kern="0" cap="none" spc="0" normalizeH="0" baseline="0" noProof="0" dirty="0" smtClean="0">
                  <a:ln>
                    <a:noFill/>
                  </a:ln>
                  <a:solidFill>
                    <a:srgbClr val="1F497D"/>
                  </a:solidFill>
                  <a:effectLst/>
                  <a:uLnTx/>
                  <a:uFillTx/>
                </a:rPr>
              </a:br>
              <a:r>
                <a:rPr kumimoji="0" lang="en-US" sz="1600" b="1" i="0" u="none" strike="noStrike" kern="0" cap="none" spc="0" normalizeH="0" baseline="0" noProof="0" dirty="0" smtClean="0">
                  <a:ln>
                    <a:noFill/>
                  </a:ln>
                  <a:solidFill>
                    <a:srgbClr val="1F497D"/>
                  </a:solidFill>
                  <a:effectLst/>
                  <a:uLnTx/>
                  <a:uFillTx/>
                </a:rPr>
                <a:t>Contact</a:t>
              </a:r>
              <a:endParaRPr kumimoji="0" lang="en-US" sz="1600" b="1" i="0" u="none" strike="noStrike" kern="0" cap="none" spc="0" normalizeH="0" baseline="0" noProof="0" dirty="0">
                <a:ln>
                  <a:noFill/>
                </a:ln>
                <a:solidFill>
                  <a:srgbClr val="1F497D"/>
                </a:solidFill>
                <a:effectLst/>
                <a:uLnTx/>
                <a:uFillTx/>
              </a:endParaRPr>
            </a:p>
          </p:txBody>
        </p:sp>
        <p:pic>
          <p:nvPicPr>
            <p:cNvPr id="27" name="Picture 2"/>
            <p:cNvPicPr>
              <a:picLocks noChangeAspect="1" noChangeArrowheads="1"/>
            </p:cNvPicPr>
            <p:nvPr/>
          </p:nvPicPr>
          <p:blipFill>
            <a:blip r:embed="rId7"/>
            <a:srcRect l="16850" t="1945" r="12560" b="1321"/>
            <a:stretch>
              <a:fillRect/>
            </a:stretch>
          </p:blipFill>
          <p:spPr bwMode="auto">
            <a:xfrm>
              <a:off x="7221945" y="1547156"/>
              <a:ext cx="1382579" cy="1420984"/>
            </a:xfrm>
            <a:prstGeom prst="ellipse">
              <a:avLst/>
            </a:prstGeom>
            <a:noFill/>
            <a:ln>
              <a:noFill/>
            </a:ln>
          </p:spPr>
        </p:pic>
      </p:grpSp>
      <p:grpSp>
        <p:nvGrpSpPr>
          <p:cNvPr id="28" name="Group 27"/>
          <p:cNvGrpSpPr/>
          <p:nvPr/>
        </p:nvGrpSpPr>
        <p:grpSpPr>
          <a:xfrm>
            <a:off x="8378060" y="4389125"/>
            <a:ext cx="2017712" cy="1651415"/>
            <a:chOff x="6894053" y="4389125"/>
            <a:chExt cx="2017712" cy="1651415"/>
          </a:xfrm>
        </p:grpSpPr>
        <p:sp>
          <p:nvSpPr>
            <p:cNvPr id="29" name="Text Box 12"/>
            <p:cNvSpPr txBox="1">
              <a:spLocks noChangeArrowheads="1"/>
            </p:cNvSpPr>
            <p:nvPr/>
          </p:nvSpPr>
          <p:spPr bwMode="auto">
            <a:xfrm>
              <a:off x="6894053" y="5702402"/>
              <a:ext cx="2017712" cy="338138"/>
            </a:xfrm>
            <a:prstGeom prst="rect">
              <a:avLst/>
            </a:prstGeom>
            <a:noFill/>
            <a:ln w="9525">
              <a:noFill/>
              <a:miter lim="800000"/>
              <a:headEnd/>
              <a:tailEnd/>
            </a:ln>
            <a:effectLst/>
          </p:spPr>
          <p:txBody>
            <a:bodyPr wrap="non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srgbClr val="1F497D"/>
                  </a:solidFill>
                  <a:effectLst/>
                  <a:uLnTx/>
                  <a:uFillTx/>
                </a:rPr>
                <a:t> </a:t>
              </a:r>
              <a:r>
                <a:rPr kumimoji="0" lang="fr-FR" sz="1600" b="1" i="0" u="none" strike="noStrike" kern="0" cap="none" spc="0" normalizeH="0" baseline="0" noProof="0" dirty="0" err="1" smtClean="0">
                  <a:ln>
                    <a:noFill/>
                  </a:ln>
                  <a:solidFill>
                    <a:srgbClr val="1F497D"/>
                  </a:solidFill>
                  <a:effectLst/>
                  <a:uLnTx/>
                  <a:uFillTx/>
                </a:rPr>
                <a:t>Remote</a:t>
              </a:r>
              <a:r>
                <a:rPr kumimoji="0" lang="fr-FR" sz="1600" b="1" i="0" u="none" strike="noStrike" kern="0" cap="none" spc="0" normalizeH="0" baseline="0" noProof="0" dirty="0" smtClean="0">
                  <a:ln>
                    <a:noFill/>
                  </a:ln>
                  <a:solidFill>
                    <a:srgbClr val="1F497D"/>
                  </a:solidFill>
                  <a:effectLst/>
                  <a:uLnTx/>
                  <a:uFillTx/>
                </a:rPr>
                <a:t> </a:t>
              </a:r>
              <a:r>
                <a:rPr kumimoji="0" lang="fr-FR" sz="1600" b="1" i="0" u="none" strike="noStrike" kern="0" cap="none" spc="0" normalizeH="0" baseline="0" noProof="0" dirty="0" err="1" smtClean="0">
                  <a:ln>
                    <a:noFill/>
                  </a:ln>
                  <a:solidFill>
                    <a:srgbClr val="1F497D"/>
                  </a:solidFill>
                  <a:effectLst/>
                  <a:uLnTx/>
                  <a:uFillTx/>
                </a:rPr>
                <a:t>Fix</a:t>
              </a:r>
              <a:r>
                <a:rPr kumimoji="0" lang="fr-FR" sz="1600" b="1" i="0" u="none" strike="noStrike" kern="0" cap="none" spc="0" normalizeH="0" baseline="0" noProof="0" dirty="0" smtClean="0">
                  <a:ln>
                    <a:noFill/>
                  </a:ln>
                  <a:solidFill>
                    <a:srgbClr val="1F497D"/>
                  </a:solidFill>
                  <a:effectLst/>
                  <a:uLnTx/>
                  <a:uFillTx/>
                </a:rPr>
                <a:t> / </a:t>
              </a:r>
              <a:r>
                <a:rPr kumimoji="0" lang="fr-FR" sz="1600" b="1" i="0" u="none" strike="noStrike" kern="0" cap="none" spc="0" normalizeH="0" baseline="0" noProof="0" dirty="0" err="1" smtClean="0">
                  <a:ln>
                    <a:noFill/>
                  </a:ln>
                  <a:solidFill>
                    <a:srgbClr val="1F497D"/>
                  </a:solidFill>
                  <a:effectLst/>
                  <a:uLnTx/>
                  <a:uFillTx/>
                </a:rPr>
                <a:t>Assist</a:t>
              </a:r>
              <a:endParaRPr kumimoji="0" lang="en-US" sz="1600" b="1" i="0" u="none" strike="noStrike" kern="0" cap="none" spc="0" normalizeH="0" baseline="0" noProof="0" dirty="0">
                <a:ln>
                  <a:noFill/>
                </a:ln>
                <a:solidFill>
                  <a:srgbClr val="1F497D"/>
                </a:solidFill>
                <a:effectLst/>
                <a:uLnTx/>
                <a:uFillTx/>
              </a:endParaRPr>
            </a:p>
          </p:txBody>
        </p:sp>
        <p:pic>
          <p:nvPicPr>
            <p:cNvPr id="30" name="Picture 14"/>
            <p:cNvPicPr>
              <a:picLocks noChangeAspect="1" noChangeArrowheads="1"/>
            </p:cNvPicPr>
            <p:nvPr/>
          </p:nvPicPr>
          <p:blipFill>
            <a:blip r:embed="rId8"/>
            <a:stretch>
              <a:fillRect/>
            </a:stretch>
          </p:blipFill>
          <p:spPr bwMode="auto">
            <a:xfrm>
              <a:off x="7231114" y="4389125"/>
              <a:ext cx="1343590" cy="1343590"/>
            </a:xfrm>
            <a:prstGeom prst="ellipse">
              <a:avLst/>
            </a:prstGeom>
            <a:noFill/>
            <a:ln>
              <a:noFill/>
            </a:ln>
          </p:spPr>
        </p:pic>
      </p:grpSp>
      <p:sp>
        <p:nvSpPr>
          <p:cNvPr id="31" name="Freeform 30"/>
          <p:cNvSpPr/>
          <p:nvPr/>
        </p:nvSpPr>
        <p:spPr>
          <a:xfrm>
            <a:off x="3943732" y="4235505"/>
            <a:ext cx="499265" cy="422455"/>
          </a:xfrm>
          <a:custGeom>
            <a:avLst/>
            <a:gdLst>
              <a:gd name="connsiteX0" fmla="*/ 8965 w 5360894"/>
              <a:gd name="connsiteY0" fmla="*/ 0 h 2832847"/>
              <a:gd name="connsiteX1" fmla="*/ 0 w 5360894"/>
              <a:gd name="connsiteY1" fmla="*/ 510988 h 2832847"/>
              <a:gd name="connsiteX2" fmla="*/ 5360894 w 5360894"/>
              <a:gd name="connsiteY2" fmla="*/ 2832847 h 2832847"/>
              <a:gd name="connsiteX0" fmla="*/ 0 w 5351929"/>
              <a:gd name="connsiteY0" fmla="*/ 0 h 2832847"/>
              <a:gd name="connsiteX1" fmla="*/ 21325 w 5351929"/>
              <a:gd name="connsiteY1" fmla="*/ 570797 h 2832847"/>
              <a:gd name="connsiteX2" fmla="*/ 5351929 w 5351929"/>
              <a:gd name="connsiteY2" fmla="*/ 2832847 h 2832847"/>
              <a:gd name="connsiteX0" fmla="*/ 0 w 5330604"/>
              <a:gd name="connsiteY0" fmla="*/ 0 h 2838125"/>
              <a:gd name="connsiteX1" fmla="*/ 0 w 5330604"/>
              <a:gd name="connsiteY1" fmla="*/ 576075 h 2838125"/>
              <a:gd name="connsiteX2" fmla="*/ 5330604 w 5330604"/>
              <a:gd name="connsiteY2" fmla="*/ 2838125 h 2838125"/>
              <a:gd name="connsiteX0" fmla="*/ 1 w 5330605"/>
              <a:gd name="connsiteY0" fmla="*/ 0 h 2838125"/>
              <a:gd name="connsiteX1" fmla="*/ 0 w 5330605"/>
              <a:gd name="connsiteY1" fmla="*/ 691290 h 2838125"/>
              <a:gd name="connsiteX2" fmla="*/ 5330605 w 5330605"/>
              <a:gd name="connsiteY2" fmla="*/ 2838125 h 2838125"/>
              <a:gd name="connsiteX0" fmla="*/ 1 w 5376701"/>
              <a:gd name="connsiteY0" fmla="*/ 0 h 2841970"/>
              <a:gd name="connsiteX1" fmla="*/ 0 w 5376701"/>
              <a:gd name="connsiteY1" fmla="*/ 691290 h 2841970"/>
              <a:gd name="connsiteX2" fmla="*/ 5376701 w 5376701"/>
              <a:gd name="connsiteY2" fmla="*/ 2841970 h 2841970"/>
              <a:gd name="connsiteX0" fmla="*/ 1 w 5376701"/>
              <a:gd name="connsiteY0" fmla="*/ 0 h 2841970"/>
              <a:gd name="connsiteX1" fmla="*/ 0 w 5376701"/>
              <a:gd name="connsiteY1" fmla="*/ 691290 h 2841970"/>
              <a:gd name="connsiteX2" fmla="*/ 4454981 w 5376701"/>
              <a:gd name="connsiteY2" fmla="*/ 729694 h 2841970"/>
              <a:gd name="connsiteX3" fmla="*/ 5376701 w 5376701"/>
              <a:gd name="connsiteY3" fmla="*/ 2841970 h 2841970"/>
              <a:gd name="connsiteX0" fmla="*/ 1 w 5376701"/>
              <a:gd name="connsiteY0" fmla="*/ 0 h 2841970"/>
              <a:gd name="connsiteX1" fmla="*/ 0 w 5376701"/>
              <a:gd name="connsiteY1" fmla="*/ 691290 h 2841970"/>
              <a:gd name="connsiteX2" fmla="*/ 3878906 w 5376701"/>
              <a:gd name="connsiteY2" fmla="*/ 691289 h 2841970"/>
              <a:gd name="connsiteX3" fmla="*/ 5376701 w 5376701"/>
              <a:gd name="connsiteY3" fmla="*/ 2841970 h 2841970"/>
              <a:gd name="connsiteX0" fmla="*/ 1 w 5376701"/>
              <a:gd name="connsiteY0" fmla="*/ 0 h 2841970"/>
              <a:gd name="connsiteX1" fmla="*/ 0 w 5376701"/>
              <a:gd name="connsiteY1" fmla="*/ 691290 h 2841970"/>
              <a:gd name="connsiteX2" fmla="*/ 4262956 w 5376701"/>
              <a:gd name="connsiteY2" fmla="*/ 691289 h 2841970"/>
              <a:gd name="connsiteX3" fmla="*/ 5376701 w 5376701"/>
              <a:gd name="connsiteY3" fmla="*/ 2841970 h 2841970"/>
              <a:gd name="connsiteX0" fmla="*/ 1 w 5376701"/>
              <a:gd name="connsiteY0" fmla="*/ 0 h 2841970"/>
              <a:gd name="connsiteX1" fmla="*/ 0 w 5376701"/>
              <a:gd name="connsiteY1" fmla="*/ 691290 h 2841970"/>
              <a:gd name="connsiteX2" fmla="*/ 5376701 w 5376701"/>
              <a:gd name="connsiteY2" fmla="*/ 2841970 h 2841970"/>
              <a:gd name="connsiteX0" fmla="*/ 0 w 5376700"/>
              <a:gd name="connsiteY0" fmla="*/ 0 h 2841970"/>
              <a:gd name="connsiteX1" fmla="*/ 0 w 5376700"/>
              <a:gd name="connsiteY1" fmla="*/ 2457919 h 2841970"/>
              <a:gd name="connsiteX2" fmla="*/ 5376700 w 5376700"/>
              <a:gd name="connsiteY2" fmla="*/ 2841970 h 2841970"/>
              <a:gd name="connsiteX0" fmla="*/ 0 w 5453509"/>
              <a:gd name="connsiteY0" fmla="*/ 0 h 2457919"/>
              <a:gd name="connsiteX1" fmla="*/ 0 w 5453509"/>
              <a:gd name="connsiteY1" fmla="*/ 2457919 h 2457919"/>
              <a:gd name="connsiteX2" fmla="*/ 5453509 w 5453509"/>
              <a:gd name="connsiteY2" fmla="*/ 2457919 h 2457919"/>
              <a:gd name="connsiteX0" fmla="*/ 0 w 3802094"/>
              <a:gd name="connsiteY0" fmla="*/ 0 h 2457920"/>
              <a:gd name="connsiteX1" fmla="*/ 0 w 3802094"/>
              <a:gd name="connsiteY1" fmla="*/ 2457919 h 2457920"/>
              <a:gd name="connsiteX2" fmla="*/ 3802094 w 3802094"/>
              <a:gd name="connsiteY2" fmla="*/ 2457920 h 2457920"/>
              <a:gd name="connsiteX0" fmla="*/ 469561 w 4271655"/>
              <a:gd name="connsiteY0" fmla="*/ 0 h 2457920"/>
              <a:gd name="connsiteX1" fmla="*/ 0 w 4271655"/>
              <a:gd name="connsiteY1" fmla="*/ 2147841 h 2457920"/>
              <a:gd name="connsiteX2" fmla="*/ 469561 w 4271655"/>
              <a:gd name="connsiteY2" fmla="*/ 2457919 h 2457920"/>
              <a:gd name="connsiteX3" fmla="*/ 4271655 w 4271655"/>
              <a:gd name="connsiteY3" fmla="*/ 2457920 h 2457920"/>
              <a:gd name="connsiteX0" fmla="*/ 281302 w 4083396"/>
              <a:gd name="connsiteY0" fmla="*/ 0 h 2457920"/>
              <a:gd name="connsiteX1" fmla="*/ 0 w 4083396"/>
              <a:gd name="connsiteY1" fmla="*/ 2058194 h 2457920"/>
              <a:gd name="connsiteX2" fmla="*/ 281302 w 4083396"/>
              <a:gd name="connsiteY2" fmla="*/ 2457919 h 2457920"/>
              <a:gd name="connsiteX3" fmla="*/ 4083396 w 4083396"/>
              <a:gd name="connsiteY3" fmla="*/ 2457920 h 2457920"/>
              <a:gd name="connsiteX0" fmla="*/ 4120 w 3806214"/>
              <a:gd name="connsiteY0" fmla="*/ 0 h 2457920"/>
              <a:gd name="connsiteX1" fmla="*/ 4119 w 3806214"/>
              <a:gd name="connsiteY1" fmla="*/ 2150679 h 2457920"/>
              <a:gd name="connsiteX2" fmla="*/ 4120 w 3806214"/>
              <a:gd name="connsiteY2" fmla="*/ 2457919 h 2457920"/>
              <a:gd name="connsiteX3" fmla="*/ 3806214 w 3806214"/>
              <a:gd name="connsiteY3" fmla="*/ 2457920 h 2457920"/>
              <a:gd name="connsiteX0" fmla="*/ 1 w 3802095"/>
              <a:gd name="connsiteY0" fmla="*/ 0 h 2457920"/>
              <a:gd name="connsiteX1" fmla="*/ 0 w 3802095"/>
              <a:gd name="connsiteY1" fmla="*/ 2150679 h 2457920"/>
              <a:gd name="connsiteX2" fmla="*/ 1 w 3802095"/>
              <a:gd name="connsiteY2" fmla="*/ 2457919 h 2457920"/>
              <a:gd name="connsiteX3" fmla="*/ 3802095 w 3802095"/>
              <a:gd name="connsiteY3" fmla="*/ 2457920 h 2457920"/>
              <a:gd name="connsiteX0" fmla="*/ 1 w 3802095"/>
              <a:gd name="connsiteY0" fmla="*/ 0 h 2457920"/>
              <a:gd name="connsiteX1" fmla="*/ 0 w 3802095"/>
              <a:gd name="connsiteY1" fmla="*/ 2150679 h 2457920"/>
              <a:gd name="connsiteX2" fmla="*/ 1 w 3802095"/>
              <a:gd name="connsiteY2" fmla="*/ 2457919 h 2457920"/>
              <a:gd name="connsiteX3" fmla="*/ 3802095 w 3802095"/>
              <a:gd name="connsiteY3" fmla="*/ 2457920 h 2457920"/>
              <a:gd name="connsiteX0" fmla="*/ 1 w 3802095"/>
              <a:gd name="connsiteY0" fmla="*/ 0 h 2457920"/>
              <a:gd name="connsiteX1" fmla="*/ 0 w 3802095"/>
              <a:gd name="connsiteY1" fmla="*/ 2150679 h 2457920"/>
              <a:gd name="connsiteX2" fmla="*/ 268835 w 3802095"/>
              <a:gd name="connsiteY2" fmla="*/ 2457919 h 2457920"/>
              <a:gd name="connsiteX3" fmla="*/ 3802095 w 3802095"/>
              <a:gd name="connsiteY3" fmla="*/ 2457920 h 2457920"/>
              <a:gd name="connsiteX0" fmla="*/ 1 w 3802095"/>
              <a:gd name="connsiteY0" fmla="*/ 0 h 2457920"/>
              <a:gd name="connsiteX1" fmla="*/ 0 w 3802095"/>
              <a:gd name="connsiteY1" fmla="*/ 2150679 h 2457920"/>
              <a:gd name="connsiteX2" fmla="*/ 268835 w 3802095"/>
              <a:gd name="connsiteY2" fmla="*/ 2457919 h 2457920"/>
              <a:gd name="connsiteX3" fmla="*/ 3802095 w 3802095"/>
              <a:gd name="connsiteY3" fmla="*/ 2457920 h 2457920"/>
              <a:gd name="connsiteX0" fmla="*/ 1 w 3802095"/>
              <a:gd name="connsiteY0" fmla="*/ 0 h 2457920"/>
              <a:gd name="connsiteX1" fmla="*/ 0 w 3802095"/>
              <a:gd name="connsiteY1" fmla="*/ 2150679 h 2457920"/>
              <a:gd name="connsiteX2" fmla="*/ 307240 w 3802095"/>
              <a:gd name="connsiteY2" fmla="*/ 2457919 h 2457920"/>
              <a:gd name="connsiteX3" fmla="*/ 3802095 w 3802095"/>
              <a:gd name="connsiteY3" fmla="*/ 2457920 h 2457920"/>
              <a:gd name="connsiteX0" fmla="*/ 1 w 3802095"/>
              <a:gd name="connsiteY0" fmla="*/ 0 h 2457920"/>
              <a:gd name="connsiteX1" fmla="*/ 0 w 3802095"/>
              <a:gd name="connsiteY1" fmla="*/ 2150679 h 2457920"/>
              <a:gd name="connsiteX2" fmla="*/ 499265 w 3802095"/>
              <a:gd name="connsiteY2" fmla="*/ 2457919 h 2457920"/>
              <a:gd name="connsiteX3" fmla="*/ 3802095 w 3802095"/>
              <a:gd name="connsiteY3" fmla="*/ 2457920 h 2457920"/>
              <a:gd name="connsiteX0" fmla="*/ 1 w 3802095"/>
              <a:gd name="connsiteY0" fmla="*/ 0 h 2457920"/>
              <a:gd name="connsiteX1" fmla="*/ 0 w 3802095"/>
              <a:gd name="connsiteY1" fmla="*/ 2035464 h 2457920"/>
              <a:gd name="connsiteX2" fmla="*/ 499265 w 3802095"/>
              <a:gd name="connsiteY2" fmla="*/ 2457919 h 2457920"/>
              <a:gd name="connsiteX3" fmla="*/ 3802095 w 3802095"/>
              <a:gd name="connsiteY3" fmla="*/ 2457920 h 2457920"/>
              <a:gd name="connsiteX0" fmla="*/ 1 w 3802095"/>
              <a:gd name="connsiteY0" fmla="*/ 0 h 2457920"/>
              <a:gd name="connsiteX1" fmla="*/ 0 w 3802095"/>
              <a:gd name="connsiteY1" fmla="*/ 2035464 h 2457920"/>
              <a:gd name="connsiteX2" fmla="*/ 499265 w 3802095"/>
              <a:gd name="connsiteY2" fmla="*/ 2457919 h 2457920"/>
              <a:gd name="connsiteX3" fmla="*/ 3802095 w 3802095"/>
              <a:gd name="connsiteY3" fmla="*/ 2457920 h 2457920"/>
              <a:gd name="connsiteX0" fmla="*/ 1 w 3802095"/>
              <a:gd name="connsiteY0" fmla="*/ 0 h 2457920"/>
              <a:gd name="connsiteX1" fmla="*/ 0 w 3802095"/>
              <a:gd name="connsiteY1" fmla="*/ 2035464 h 2457920"/>
              <a:gd name="connsiteX2" fmla="*/ 499265 w 3802095"/>
              <a:gd name="connsiteY2" fmla="*/ 2457919 h 2457920"/>
              <a:gd name="connsiteX3" fmla="*/ 3802095 w 3802095"/>
              <a:gd name="connsiteY3" fmla="*/ 2457920 h 2457920"/>
              <a:gd name="connsiteX0" fmla="*/ 1 w 3802095"/>
              <a:gd name="connsiteY0" fmla="*/ 0 h 2457920"/>
              <a:gd name="connsiteX1" fmla="*/ 0 w 3802095"/>
              <a:gd name="connsiteY1" fmla="*/ 2035464 h 2457920"/>
              <a:gd name="connsiteX2" fmla="*/ 499265 w 3802095"/>
              <a:gd name="connsiteY2" fmla="*/ 2457919 h 2457920"/>
              <a:gd name="connsiteX3" fmla="*/ 3802095 w 3802095"/>
              <a:gd name="connsiteY3" fmla="*/ 2457920 h 2457920"/>
              <a:gd name="connsiteX0" fmla="*/ 1 w 3802095"/>
              <a:gd name="connsiteY0" fmla="*/ 0 h 2457920"/>
              <a:gd name="connsiteX1" fmla="*/ 0 w 3802095"/>
              <a:gd name="connsiteY1" fmla="*/ 2035464 h 2457920"/>
              <a:gd name="connsiteX2" fmla="*/ 499265 w 3802095"/>
              <a:gd name="connsiteY2" fmla="*/ 2457919 h 2457920"/>
              <a:gd name="connsiteX3" fmla="*/ 3802095 w 3802095"/>
              <a:gd name="connsiteY3" fmla="*/ 2457920 h 2457920"/>
              <a:gd name="connsiteX0" fmla="*/ 1 w 5069460"/>
              <a:gd name="connsiteY0" fmla="*/ 0 h 2457919"/>
              <a:gd name="connsiteX1" fmla="*/ 0 w 5069460"/>
              <a:gd name="connsiteY1" fmla="*/ 2035464 h 2457919"/>
              <a:gd name="connsiteX2" fmla="*/ 499265 w 5069460"/>
              <a:gd name="connsiteY2" fmla="*/ 2457919 h 2457919"/>
              <a:gd name="connsiteX3" fmla="*/ 5069460 w 5069460"/>
              <a:gd name="connsiteY3" fmla="*/ 2457919 h 2457919"/>
              <a:gd name="connsiteX0" fmla="*/ 0 w 5069460"/>
              <a:gd name="connsiteY0" fmla="*/ 0 h 422455"/>
              <a:gd name="connsiteX1" fmla="*/ 499265 w 5069460"/>
              <a:gd name="connsiteY1" fmla="*/ 422455 h 422455"/>
              <a:gd name="connsiteX2" fmla="*/ 5069460 w 5069460"/>
              <a:gd name="connsiteY2" fmla="*/ 422455 h 422455"/>
              <a:gd name="connsiteX0" fmla="*/ 0 w 499265"/>
              <a:gd name="connsiteY0" fmla="*/ 0 h 422455"/>
              <a:gd name="connsiteX1" fmla="*/ 499265 w 499265"/>
              <a:gd name="connsiteY1" fmla="*/ 422455 h 422455"/>
            </a:gdLst>
            <a:ahLst/>
            <a:cxnLst>
              <a:cxn ang="0">
                <a:pos x="connsiteX0" y="connsiteY0"/>
              </a:cxn>
              <a:cxn ang="0">
                <a:pos x="connsiteX1" y="connsiteY1"/>
              </a:cxn>
            </a:cxnLst>
            <a:rect l="l" t="t" r="r" b="b"/>
            <a:pathLst>
              <a:path w="499265" h="422455">
                <a:moveTo>
                  <a:pt x="0" y="0"/>
                </a:moveTo>
                <a:cubicBezTo>
                  <a:pt x="6132" y="278589"/>
                  <a:pt x="200910" y="421552"/>
                  <a:pt x="499265" y="422455"/>
                </a:cubicBezTo>
              </a:path>
            </a:pathLst>
          </a:custGeom>
          <a:noFill/>
          <a:ln w="38100" cap="rnd" cmpd="sng" algn="ctr">
            <a:solidFill>
              <a:sysClr val="window" lastClr="FFFFFF"/>
            </a:solidFill>
            <a:prstDash val="sysDot"/>
            <a:tailEnd type="non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Segoe"/>
              <a:ea typeface="+mn-ea"/>
              <a:cs typeface="+mn-cs"/>
            </a:endParaRPr>
          </a:p>
        </p:txBody>
      </p:sp>
      <p:pic>
        <p:nvPicPr>
          <p:cNvPr id="32" name="Picture 1"/>
          <p:cNvPicPr>
            <a:picLocks noChangeAspect="1" noChangeArrowheads="1"/>
          </p:cNvPicPr>
          <p:nvPr/>
        </p:nvPicPr>
        <p:blipFill>
          <a:blip r:embed="rId9"/>
          <a:srcRect t="32236"/>
          <a:stretch>
            <a:fillRect/>
          </a:stretch>
        </p:blipFill>
        <p:spPr bwMode="auto">
          <a:xfrm>
            <a:off x="4796624" y="1572285"/>
            <a:ext cx="1907388" cy="1413712"/>
          </a:xfrm>
          <a:prstGeom prst="roundRect">
            <a:avLst/>
          </a:prstGeom>
          <a:noFill/>
          <a:ln w="9525">
            <a:noFill/>
            <a:miter lim="800000"/>
            <a:headEnd/>
            <a:tailEnd/>
          </a:ln>
          <a:effectLst/>
        </p:spPr>
      </p:pic>
    </p:spTree>
    <p:extLst>
      <p:ext uri="{BB962C8B-B14F-4D97-AF65-F5344CB8AC3E}">
        <p14:creationId xmlns:p14="http://schemas.microsoft.com/office/powerpoint/2010/main" val="27999965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slide(fromLeft)">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slide(fromTop)">
                                      <p:cBhvr>
                                        <p:cTn id="20" dur="500"/>
                                        <p:tgtEl>
                                          <p:spTgt spid="24"/>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right)">
                                      <p:cBhvr>
                                        <p:cTn id="29" dur="500"/>
                                        <p:tgtEl>
                                          <p:spTgt spid="22"/>
                                        </p:tgtEl>
                                      </p:cBhvr>
                                    </p:animEffect>
                                  </p:childTnLst>
                                </p:cTn>
                              </p:par>
                              <p:par>
                                <p:cTn id="30" presetID="22" presetClass="entr" presetSubtype="2"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right)">
                                      <p:cBhvr>
                                        <p:cTn id="32" dur="500"/>
                                        <p:tgtEl>
                                          <p:spTgt spid="23"/>
                                        </p:tgtEl>
                                      </p:cBhvr>
                                    </p:animEffect>
                                  </p:childTnLst>
                                </p:cTn>
                              </p:par>
                              <p:par>
                                <p:cTn id="33" presetID="22" presetClass="entr" presetSubtype="2" fill="hold" grpId="0" nodeType="withEffect">
                                  <p:stCondLst>
                                    <p:cond delay="45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200"/>
                                        <p:tgtEl>
                                          <p:spTgt spid="13"/>
                                        </p:tgtEl>
                                      </p:cBhvr>
                                    </p:animEffect>
                                  </p:childTnLst>
                                </p:cTn>
                              </p:par>
                              <p:par>
                                <p:cTn id="36" presetID="22" presetClass="entr" presetSubtype="2" fill="hold" nodeType="withEffect">
                                  <p:stCondLst>
                                    <p:cond delay="450"/>
                                  </p:stCondLst>
                                  <p:childTnLst>
                                    <p:set>
                                      <p:cBhvr>
                                        <p:cTn id="37" dur="1" fill="hold">
                                          <p:stCondLst>
                                            <p:cond delay="0"/>
                                          </p:stCondLst>
                                        </p:cTn>
                                        <p:tgtEl>
                                          <p:spTgt spid="31"/>
                                        </p:tgtEl>
                                        <p:attrNameLst>
                                          <p:attrName>style.visibility</p:attrName>
                                        </p:attrNameLst>
                                      </p:cBhvr>
                                      <p:to>
                                        <p:strVal val="visible"/>
                                      </p:to>
                                    </p:set>
                                    <p:animEffect transition="in" filter="wipe(right)">
                                      <p:cBhvr>
                                        <p:cTn id="38" dur="200"/>
                                        <p:tgtEl>
                                          <p:spTgt spid="31"/>
                                        </p:tgtEl>
                                      </p:cBhvr>
                                    </p:animEffect>
                                  </p:childTnLst>
                                </p:cTn>
                              </p:par>
                            </p:childTnLst>
                          </p:cTn>
                        </p:par>
                        <p:par>
                          <p:cTn id="39" fill="hold">
                            <p:stCondLst>
                              <p:cond delay="650"/>
                            </p:stCondLst>
                            <p:childTnLst>
                              <p:par>
                                <p:cTn id="40" presetID="2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par>
                          <p:cTn id="46" fill="hold">
                            <p:stCondLst>
                              <p:cond delay="1150"/>
                            </p:stCondLst>
                            <p:childTnLst>
                              <p:par>
                                <p:cTn id="47" presetID="10"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childTnLst>
                                </p:cTn>
                              </p:par>
                              <p:par>
                                <p:cTn id="66" presetID="10" presetClass="entr" presetSubtype="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500"/>
                                        <p:tgtEl>
                                          <p:spTgt spid="4"/>
                                        </p:tgtEl>
                                      </p:cBhvr>
                                    </p:animEffect>
                                  </p:childTnLst>
                                </p:cTn>
                              </p:par>
                            </p:childTnLst>
                          </p:cTn>
                        </p:par>
                        <p:par>
                          <p:cTn id="74" fill="hold">
                            <p:stCondLst>
                              <p:cond delay="500"/>
                            </p:stCondLst>
                            <p:childTnLst>
                              <p:par>
                                <p:cTn id="75" presetID="42" presetClass="entr" presetSubtype="0" fill="hold" nodeType="afterEffect">
                                  <p:stCondLst>
                                    <p:cond delay="30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1000"/>
                                        <p:tgtEl>
                                          <p:spTgt spid="10"/>
                                        </p:tgtEl>
                                      </p:cBhvr>
                                    </p:animEffect>
                                    <p:anim calcmode="lin" valueType="num">
                                      <p:cBhvr>
                                        <p:cTn id="78" dur="1000" fill="hold"/>
                                        <p:tgtEl>
                                          <p:spTgt spid="10"/>
                                        </p:tgtEl>
                                        <p:attrNameLst>
                                          <p:attrName>ppt_x</p:attrName>
                                        </p:attrNameLst>
                                      </p:cBhvr>
                                      <p:tavLst>
                                        <p:tav tm="0">
                                          <p:val>
                                            <p:strVal val="#ppt_x"/>
                                          </p:val>
                                        </p:tav>
                                        <p:tav tm="100000">
                                          <p:val>
                                            <p:strVal val="#ppt_x"/>
                                          </p:val>
                                        </p:tav>
                                      </p:tavLst>
                                    </p:anim>
                                    <p:anim calcmode="lin" valueType="num">
                                      <p:cBhvr>
                                        <p:cTn id="79" dur="1000" fill="hold"/>
                                        <p:tgtEl>
                                          <p:spTgt spid="10"/>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1000"/>
                                        <p:tgtEl>
                                          <p:spTgt spid="18"/>
                                        </p:tgtEl>
                                      </p:cBhvr>
                                    </p:animEffect>
                                    <p:anim calcmode="lin" valueType="num">
                                      <p:cBhvr>
                                        <p:cTn id="83" dur="1000" fill="hold"/>
                                        <p:tgtEl>
                                          <p:spTgt spid="18"/>
                                        </p:tgtEl>
                                        <p:attrNameLst>
                                          <p:attrName>ppt_x</p:attrName>
                                        </p:attrNameLst>
                                      </p:cBhvr>
                                      <p:tavLst>
                                        <p:tav tm="0">
                                          <p:val>
                                            <p:strVal val="#ppt_x"/>
                                          </p:val>
                                        </p:tav>
                                        <p:tav tm="100000">
                                          <p:val>
                                            <p:strVal val="#ppt_x"/>
                                          </p:val>
                                        </p:tav>
                                      </p:tavLst>
                                    </p:anim>
                                    <p:anim calcmode="lin" valueType="num">
                                      <p:cBhvr>
                                        <p:cTn id="8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3" grpId="0" animBg="1"/>
      <p:bldP spid="17" grpId="0"/>
      <p:bldP spid="18" grpId="0"/>
      <p:bldP spid="19" grpId="0" animBg="1"/>
      <p:bldP spid="21"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smtClean="0"/>
              <a:t>Introducing </a:t>
            </a:r>
            <a:br>
              <a:rPr lang="en-US" smtClean="0"/>
            </a:br>
            <a:r>
              <a:rPr lang="en-US" smtClean="0"/>
              <a:t>Windows Embedded Device Manager 2011</a:t>
            </a:r>
            <a:endParaRPr lang="en-US" dirty="0"/>
          </a:p>
        </p:txBody>
      </p:sp>
      <p:sp>
        <p:nvSpPr>
          <p:cNvPr id="3" name="Content Placeholder 2"/>
          <p:cNvSpPr>
            <a:spLocks noGrp="1"/>
          </p:cNvSpPr>
          <p:nvPr>
            <p:ph idx="1"/>
          </p:nvPr>
        </p:nvSpPr>
        <p:spPr>
          <a:xfrm>
            <a:off x="519113" y="1905000"/>
            <a:ext cx="5488283" cy="4358116"/>
          </a:xfrm>
        </p:spPr>
        <p:txBody>
          <a:bodyPr/>
          <a:lstStyle/>
          <a:p>
            <a:r>
              <a:rPr lang="en-US" sz="2400" dirty="0" smtClean="0"/>
              <a:t>Extends the capabilities of System Center Configuration Manager 2007 to fully manage embedded devices</a:t>
            </a:r>
          </a:p>
          <a:p>
            <a:endParaRPr lang="en-US" sz="2400" dirty="0" smtClean="0"/>
          </a:p>
          <a:p>
            <a:r>
              <a:rPr lang="en-US" sz="2400" dirty="0" smtClean="0"/>
              <a:t>Enterprises can deploy, assess and update devices built on Windows Embedded Platforms</a:t>
            </a:r>
          </a:p>
          <a:p>
            <a:endParaRPr lang="en-US" sz="2400" dirty="0" smtClean="0"/>
          </a:p>
          <a:p>
            <a:r>
              <a:rPr lang="en-US" sz="2400" dirty="0" smtClean="0"/>
              <a:t>Supported devices include Thin Clients, Point of Service, and Digital Signage</a:t>
            </a:r>
          </a:p>
          <a:p>
            <a:endParaRPr lang="en-US" sz="2400" dirty="0"/>
          </a:p>
        </p:txBody>
      </p:sp>
      <p:pic>
        <p:nvPicPr>
          <p:cNvPr id="5" name="Picture 2" descr="C:\Users\rpeter\Documents\MMS\WEDM graphic 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637" y="2001427"/>
            <a:ext cx="5492707" cy="3474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248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8b529f77-48ab-4581-b468-93f09345b8aa"/>
    <ds:schemaRef ds:uri="http://purl.org/dc/terms/"/>
    <ds:schemaRef ds:uri="http://purl.org/dc/dcmitype/"/>
    <ds:schemaRef ds:uri="2295e2e7-0eeb-498e-8716-217bb2ee6ee3"/>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SIM359_Peterson_20110509_1321</Template>
  <TotalTime>25</TotalTime>
  <Words>1289</Words>
  <Application>Microsoft Office PowerPoint</Application>
  <PresentationFormat>Custom</PresentationFormat>
  <Paragraphs>203</Paragraphs>
  <Slides>26</Slides>
  <Notes>15</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1_TENA11_BreakoutSession_Template_16x9_Final_05132011</vt:lpstr>
      <vt:lpstr>White with Consolas font for code slides</vt:lpstr>
      <vt:lpstr>Managing Specialized Devices With Windows Embedded Device Manager 2011 </vt:lpstr>
      <vt:lpstr>Session Objectives and Takeaways</vt:lpstr>
      <vt:lpstr>Growth of Specialized/Embedded Devices</vt:lpstr>
      <vt:lpstr>How Embedded Devices are Managed Today</vt:lpstr>
      <vt:lpstr>Challenges Managing Embedded Devices </vt:lpstr>
      <vt:lpstr>Challenges Managing Embedded Devices</vt:lpstr>
      <vt:lpstr>Today’s World: Challenge</vt:lpstr>
      <vt:lpstr>Today’s Need: Management Solution</vt:lpstr>
      <vt:lpstr>Introducing  Windows Embedded Device Manager 2011</vt:lpstr>
      <vt:lpstr>Features and Benefits</vt:lpstr>
      <vt:lpstr>Windows Embedded Device Manager 2011 Supported Configurations</vt:lpstr>
      <vt:lpstr>Product Details</vt:lpstr>
      <vt:lpstr>please welcome</vt:lpstr>
      <vt:lpstr>PowerPoint Presentation</vt:lpstr>
      <vt:lpstr>Device Manager 2011</vt:lpstr>
      <vt:lpstr>Device Imaging</vt:lpstr>
      <vt:lpstr>Device Imaging</vt:lpstr>
      <vt:lpstr>Handling Write Filters</vt:lpstr>
      <vt:lpstr>Handling Write Filters</vt:lpstr>
      <vt:lpstr>Embedded Device Collections</vt:lpstr>
      <vt:lpstr>Questions?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SIM359: Managing Specialized Devices With Windows Embedded Device Manager 2011 SIM359</dc:title>
  <dc:subject>Microsoft TechEd North America 2011</dc:subject>
  <dc:creator>Robert Peterson; Eric Kamont</dc:creator>
  <dc:description>Template Design: Jordan Cayabyab
Formatter: Sam Moore, Silver Fox Productions, Inc.
Event Date: May 16-19, 2011
Event Location: Atlanta
Audience Type: Developers, IT Pros</dc:description>
  <cp:lastModifiedBy>Shows</cp:lastModifiedBy>
  <cp:revision>5</cp:revision>
  <cp:lastPrinted>2010-05-11T05:02:34Z</cp:lastPrinted>
  <dcterms:created xsi:type="dcterms:W3CDTF">2011-05-14T18:04:22Z</dcterms:created>
  <dcterms:modified xsi:type="dcterms:W3CDTF">2011-05-17T23:41:30Z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