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61" r:id="rId4"/>
    <p:sldMasterId id="2147483781" r:id="rId5"/>
    <p:sldMasterId id="2147483784" r:id="rId6"/>
  </p:sldMasterIdLst>
  <p:notesMasterIdLst>
    <p:notesMasterId r:id="rId49"/>
  </p:notesMasterIdLst>
  <p:handoutMasterIdLst>
    <p:handoutMasterId r:id="rId50"/>
  </p:handoutMasterIdLst>
  <p:sldIdLst>
    <p:sldId id="401" r:id="rId7"/>
    <p:sldId id="402" r:id="rId8"/>
    <p:sldId id="387" r:id="rId9"/>
    <p:sldId id="397" r:id="rId10"/>
    <p:sldId id="388" r:id="rId11"/>
    <p:sldId id="389" r:id="rId12"/>
    <p:sldId id="390" r:id="rId13"/>
    <p:sldId id="399" r:id="rId14"/>
    <p:sldId id="392" r:id="rId15"/>
    <p:sldId id="393" r:id="rId16"/>
    <p:sldId id="394" r:id="rId17"/>
    <p:sldId id="398" r:id="rId18"/>
    <p:sldId id="396" r:id="rId19"/>
    <p:sldId id="375" r:id="rId20"/>
    <p:sldId id="357" r:id="rId21"/>
    <p:sldId id="354" r:id="rId22"/>
    <p:sldId id="356" r:id="rId23"/>
    <p:sldId id="376" r:id="rId24"/>
    <p:sldId id="378" r:id="rId25"/>
    <p:sldId id="379" r:id="rId26"/>
    <p:sldId id="380" r:id="rId27"/>
    <p:sldId id="381" r:id="rId28"/>
    <p:sldId id="382" r:id="rId29"/>
    <p:sldId id="383" r:id="rId30"/>
    <p:sldId id="384" r:id="rId31"/>
    <p:sldId id="361" r:id="rId32"/>
    <p:sldId id="385" r:id="rId33"/>
    <p:sldId id="386" r:id="rId34"/>
    <p:sldId id="364" r:id="rId35"/>
    <p:sldId id="365" r:id="rId36"/>
    <p:sldId id="366" r:id="rId37"/>
    <p:sldId id="370" r:id="rId38"/>
    <p:sldId id="373" r:id="rId39"/>
    <p:sldId id="412" r:id="rId40"/>
    <p:sldId id="413" r:id="rId41"/>
    <p:sldId id="414" r:id="rId42"/>
    <p:sldId id="416" r:id="rId43"/>
    <p:sldId id="408" r:id="rId44"/>
    <p:sldId id="409" r:id="rId45"/>
    <p:sldId id="410" r:id="rId46"/>
    <p:sldId id="411" r:id="rId47"/>
    <p:sldId id="407" r:id="rId48"/>
  </p:sldIdLst>
  <p:sldSz cx="12188825" cy="6858000"/>
  <p:notesSz cx="6858000" cy="9144000"/>
  <p:embeddedFontLst>
    <p:embeddedFont>
      <p:font typeface="Segoe Condensed" pitchFamily="34" charset="0"/>
      <p:regular r:id="rId51"/>
      <p:bold r:id="rId52"/>
      <p:italic r:id="rId53"/>
      <p:boldItalic r:id="rId54"/>
    </p:embeddedFont>
    <p:embeddedFont>
      <p:font typeface="Segoe" pitchFamily="34" charset="0"/>
      <p:regular r:id="rId55"/>
      <p:bold r:id="rId56"/>
      <p:italic r:id="rId57"/>
      <p:boldItalic r:id="rId58"/>
    </p:embeddedFont>
    <p:embeddedFont>
      <p:font typeface="Segoe UI" pitchFamily="34" charset="0"/>
      <p:regular r:id="rId59"/>
      <p:bold r:id="rId60"/>
      <p:italic r:id="rId61"/>
      <p:boldItalic r:id="rId62"/>
    </p:embeddedFont>
    <p:embeddedFont>
      <p:font typeface="Calibri" pitchFamily="34" charset="0"/>
      <p:regular r:id="rId63"/>
      <p:bold r:id="rId64"/>
      <p:italic r:id="rId65"/>
      <p:boldItalic r:id="rId66"/>
    </p:embeddedFont>
    <p:embeddedFont>
      <p:font typeface="Consolas" pitchFamily="49" charset="0"/>
      <p:regular r:id="rId67"/>
      <p:bold r:id="rId68"/>
      <p:italic r:id="rId69"/>
      <p:boldItalic r:id="rId70"/>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6" autoAdjust="0"/>
    <p:restoredTop sz="96105" autoAdjust="0"/>
  </p:normalViewPr>
  <p:slideViewPr>
    <p:cSldViewPr>
      <p:cViewPr varScale="1">
        <p:scale>
          <a:sx n="101" d="100"/>
          <a:sy n="101" d="100"/>
        </p:scale>
        <p:origin x="-354" y="-96"/>
      </p:cViewPr>
      <p:guideLst>
        <p:guide orient="horz" pos="144"/>
        <p:guide orient="horz" pos="1200"/>
        <p:guide orient="horz" pos="2736"/>
        <p:guide orient="horz" pos="4176"/>
        <p:guide orient="horz" pos="1488"/>
        <p:guide orient="horz" pos="912"/>
        <p:guide pos="3839"/>
        <p:guide pos="327"/>
        <p:guide pos="1199"/>
        <p:guide pos="7350"/>
        <p:guide pos="7063"/>
        <p:guide pos="611"/>
      </p:guideLst>
    </p:cSldViewPr>
  </p:slid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81" d="100"/>
          <a:sy n="81" d="100"/>
        </p:scale>
        <p:origin x="-387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2.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32919-E7F3-4816-91BB-B1E23AA6B8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6A7014-D05A-4881-A76A-AA21F35D6AB5}">
      <dgm:prSet custT="1">
        <dgm:style>
          <a:lnRef idx="1">
            <a:schemeClr val="accent4"/>
          </a:lnRef>
          <a:fillRef idx="3">
            <a:schemeClr val="accent4"/>
          </a:fillRef>
          <a:effectRef idx="2">
            <a:schemeClr val="accent4"/>
          </a:effectRef>
          <a:fontRef idx="minor">
            <a:schemeClr val="lt1"/>
          </a:fontRef>
        </dgm:style>
      </dgm:prSet>
      <dgm:spPr/>
      <dgm:t>
        <a:bodyPr/>
        <a:lstStyle/>
        <a:p>
          <a:pPr rtl="0"/>
          <a:r>
            <a:rPr lang="en-US" sz="3600" dirty="0" smtClean="0">
              <a:solidFill>
                <a:schemeClr val="tx1"/>
              </a:solidFill>
            </a:rPr>
            <a:t>Reduces TCO and Deployment Friction</a:t>
          </a:r>
          <a:endParaRPr lang="en-US" sz="3600" dirty="0">
            <a:solidFill>
              <a:schemeClr val="tx1"/>
            </a:solidFill>
          </a:endParaRPr>
        </a:p>
      </dgm:t>
    </dgm:pt>
    <dgm:pt modelId="{951C2BCE-685A-4E86-8C42-29EAAA562B50}" type="parTrans" cxnId="{E4711E11-F7C6-4F88-B723-7C3865967006}">
      <dgm:prSet/>
      <dgm:spPr/>
      <dgm:t>
        <a:bodyPr/>
        <a:lstStyle/>
        <a:p>
          <a:endParaRPr lang="en-US" sz="1200"/>
        </a:p>
      </dgm:t>
    </dgm:pt>
    <dgm:pt modelId="{4CD8F8EF-2519-4624-9945-9ADD33B738A9}" type="sibTrans" cxnId="{E4711E11-F7C6-4F88-B723-7C3865967006}">
      <dgm:prSet/>
      <dgm:spPr/>
      <dgm:t>
        <a:bodyPr/>
        <a:lstStyle/>
        <a:p>
          <a:endParaRPr lang="en-US" sz="1200"/>
        </a:p>
      </dgm:t>
    </dgm:pt>
    <dgm:pt modelId="{2424BBAA-16D5-452A-B111-0FBDD8F5F8AF}">
      <dgm:prSet custT="1">
        <dgm:style>
          <a:lnRef idx="1">
            <a:schemeClr val="accent4"/>
          </a:lnRef>
          <a:fillRef idx="3">
            <a:schemeClr val="accent4"/>
          </a:fillRef>
          <a:effectRef idx="2">
            <a:schemeClr val="accent4"/>
          </a:effectRef>
          <a:fontRef idx="minor">
            <a:schemeClr val="lt1"/>
          </a:fontRef>
        </dgm:style>
      </dgm:prSet>
      <dgm:spPr/>
      <dgm:t>
        <a:bodyPr/>
        <a:lstStyle/>
        <a:p>
          <a:pPr rtl="0"/>
          <a:r>
            <a:rPr lang="en-US" sz="3600" dirty="0" smtClean="0">
              <a:solidFill>
                <a:schemeClr val="tx1"/>
              </a:solidFill>
            </a:rPr>
            <a:t>Increases scale and simplicity</a:t>
          </a:r>
          <a:endParaRPr lang="en-US" sz="3600" dirty="0">
            <a:solidFill>
              <a:schemeClr val="tx1"/>
            </a:solidFill>
          </a:endParaRPr>
        </a:p>
      </dgm:t>
    </dgm:pt>
    <dgm:pt modelId="{BA30E458-3882-4254-8593-860716C34D21}" type="parTrans" cxnId="{368CB447-06F4-45E9-890C-682C9935A4DC}">
      <dgm:prSet/>
      <dgm:spPr/>
      <dgm:t>
        <a:bodyPr/>
        <a:lstStyle/>
        <a:p>
          <a:endParaRPr lang="en-US" sz="1200"/>
        </a:p>
      </dgm:t>
    </dgm:pt>
    <dgm:pt modelId="{10DB204F-0BE9-41DA-B928-8F36BBF347D7}" type="sibTrans" cxnId="{368CB447-06F4-45E9-890C-682C9935A4DC}">
      <dgm:prSet/>
      <dgm:spPr/>
      <dgm:t>
        <a:bodyPr/>
        <a:lstStyle/>
        <a:p>
          <a:endParaRPr lang="en-US" sz="1200"/>
        </a:p>
      </dgm:t>
    </dgm:pt>
    <dgm:pt modelId="{A1304D53-B10E-4447-BF78-CDA4C51624F7}">
      <dgm:prSet custT="1">
        <dgm:style>
          <a:lnRef idx="1">
            <a:schemeClr val="accent4"/>
          </a:lnRef>
          <a:fillRef idx="3">
            <a:schemeClr val="accent4"/>
          </a:fillRef>
          <a:effectRef idx="2">
            <a:schemeClr val="accent4"/>
          </a:effectRef>
          <a:fontRef idx="minor">
            <a:schemeClr val="lt1"/>
          </a:fontRef>
        </dgm:style>
      </dgm:prSet>
      <dgm:spPr/>
      <dgm:t>
        <a:bodyPr/>
        <a:lstStyle/>
        <a:p>
          <a:pPr rtl="0"/>
          <a:r>
            <a:rPr lang="en-US" sz="3600" dirty="0" smtClean="0">
              <a:solidFill>
                <a:schemeClr val="tx1"/>
              </a:solidFill>
            </a:rPr>
            <a:t>Out of the Box High Availability </a:t>
          </a:r>
          <a:endParaRPr lang="en-US" sz="3600" dirty="0">
            <a:solidFill>
              <a:schemeClr val="tx1"/>
            </a:solidFill>
          </a:endParaRPr>
        </a:p>
      </dgm:t>
    </dgm:pt>
    <dgm:pt modelId="{01B913BB-5683-498B-BD61-1C3F7C0A940E}" type="parTrans" cxnId="{AEA1B45B-2E6A-4D60-84D5-CD9A1E8BD66D}">
      <dgm:prSet/>
      <dgm:spPr/>
      <dgm:t>
        <a:bodyPr/>
        <a:lstStyle/>
        <a:p>
          <a:endParaRPr lang="en-US" sz="1200"/>
        </a:p>
      </dgm:t>
    </dgm:pt>
    <dgm:pt modelId="{B7E65B57-5E34-4D40-B5B3-AAAE070F8315}" type="sibTrans" cxnId="{AEA1B45B-2E6A-4D60-84D5-CD9A1E8BD66D}">
      <dgm:prSet/>
      <dgm:spPr/>
      <dgm:t>
        <a:bodyPr/>
        <a:lstStyle/>
        <a:p>
          <a:endParaRPr lang="en-US" sz="1200"/>
        </a:p>
      </dgm:t>
    </dgm:pt>
    <dgm:pt modelId="{59BE6B20-9A4E-4672-8FDC-A68642EA26A0}" type="pres">
      <dgm:prSet presAssocID="{9C732919-E7F3-4816-91BB-B1E23AA6B8F7}" presName="linear" presStyleCnt="0">
        <dgm:presLayoutVars>
          <dgm:animLvl val="lvl"/>
          <dgm:resizeHandles val="exact"/>
        </dgm:presLayoutVars>
      </dgm:prSet>
      <dgm:spPr/>
      <dgm:t>
        <a:bodyPr/>
        <a:lstStyle/>
        <a:p>
          <a:endParaRPr lang="en-US"/>
        </a:p>
      </dgm:t>
    </dgm:pt>
    <dgm:pt modelId="{5091AEEC-33D9-4401-8917-0BB375303C9B}" type="pres">
      <dgm:prSet presAssocID="{766A7014-D05A-4881-A76A-AA21F35D6AB5}" presName="parentText" presStyleLbl="node1" presStyleIdx="0" presStyleCnt="3">
        <dgm:presLayoutVars>
          <dgm:chMax val="0"/>
          <dgm:bulletEnabled val="1"/>
        </dgm:presLayoutVars>
      </dgm:prSet>
      <dgm:spPr/>
      <dgm:t>
        <a:bodyPr/>
        <a:lstStyle/>
        <a:p>
          <a:endParaRPr lang="en-US"/>
        </a:p>
      </dgm:t>
    </dgm:pt>
    <dgm:pt modelId="{C87C6F16-1F6B-4009-B57C-E4023726DE8C}" type="pres">
      <dgm:prSet presAssocID="{4CD8F8EF-2519-4624-9945-9ADD33B738A9}" presName="spacer" presStyleCnt="0"/>
      <dgm:spPr/>
    </dgm:pt>
    <dgm:pt modelId="{2F75B0DC-32D8-4107-A35E-E110590C9A5F}" type="pres">
      <dgm:prSet presAssocID="{2424BBAA-16D5-452A-B111-0FBDD8F5F8AF}" presName="parentText" presStyleLbl="node1" presStyleIdx="1" presStyleCnt="3">
        <dgm:presLayoutVars>
          <dgm:chMax val="0"/>
          <dgm:bulletEnabled val="1"/>
        </dgm:presLayoutVars>
      </dgm:prSet>
      <dgm:spPr/>
      <dgm:t>
        <a:bodyPr/>
        <a:lstStyle/>
        <a:p>
          <a:endParaRPr lang="en-US"/>
        </a:p>
      </dgm:t>
    </dgm:pt>
    <dgm:pt modelId="{D037D575-0844-4CDC-8602-F9ABC1FA5E3C}" type="pres">
      <dgm:prSet presAssocID="{10DB204F-0BE9-41DA-B928-8F36BBF347D7}" presName="spacer" presStyleCnt="0"/>
      <dgm:spPr/>
    </dgm:pt>
    <dgm:pt modelId="{CEF9982A-954C-4257-BC3A-7F8760CD491B}" type="pres">
      <dgm:prSet presAssocID="{A1304D53-B10E-4447-BF78-CDA4C51624F7}" presName="parentText" presStyleLbl="node1" presStyleIdx="2" presStyleCnt="3">
        <dgm:presLayoutVars>
          <dgm:chMax val="0"/>
          <dgm:bulletEnabled val="1"/>
        </dgm:presLayoutVars>
      </dgm:prSet>
      <dgm:spPr/>
      <dgm:t>
        <a:bodyPr/>
        <a:lstStyle/>
        <a:p>
          <a:endParaRPr lang="en-US"/>
        </a:p>
      </dgm:t>
    </dgm:pt>
  </dgm:ptLst>
  <dgm:cxnLst>
    <dgm:cxn modelId="{B5F9EDCF-91CB-4688-A520-4B87CF8E1539}" type="presOf" srcId="{A1304D53-B10E-4447-BF78-CDA4C51624F7}" destId="{CEF9982A-954C-4257-BC3A-7F8760CD491B}" srcOrd="0" destOrd="0" presId="urn:microsoft.com/office/officeart/2005/8/layout/vList2"/>
    <dgm:cxn modelId="{C463E308-7D21-4F50-91C0-98A976181BC8}" type="presOf" srcId="{9C732919-E7F3-4816-91BB-B1E23AA6B8F7}" destId="{59BE6B20-9A4E-4672-8FDC-A68642EA26A0}" srcOrd="0" destOrd="0" presId="urn:microsoft.com/office/officeart/2005/8/layout/vList2"/>
    <dgm:cxn modelId="{E4711E11-F7C6-4F88-B723-7C3865967006}" srcId="{9C732919-E7F3-4816-91BB-B1E23AA6B8F7}" destId="{766A7014-D05A-4881-A76A-AA21F35D6AB5}" srcOrd="0" destOrd="0" parTransId="{951C2BCE-685A-4E86-8C42-29EAAA562B50}" sibTransId="{4CD8F8EF-2519-4624-9945-9ADD33B738A9}"/>
    <dgm:cxn modelId="{EF6FCAC6-DB9F-4D7E-9ED9-39684C8419CA}" type="presOf" srcId="{766A7014-D05A-4881-A76A-AA21F35D6AB5}" destId="{5091AEEC-33D9-4401-8917-0BB375303C9B}" srcOrd="0" destOrd="0" presId="urn:microsoft.com/office/officeart/2005/8/layout/vList2"/>
    <dgm:cxn modelId="{368CB447-06F4-45E9-890C-682C9935A4DC}" srcId="{9C732919-E7F3-4816-91BB-B1E23AA6B8F7}" destId="{2424BBAA-16D5-452A-B111-0FBDD8F5F8AF}" srcOrd="1" destOrd="0" parTransId="{BA30E458-3882-4254-8593-860716C34D21}" sibTransId="{10DB204F-0BE9-41DA-B928-8F36BBF347D7}"/>
    <dgm:cxn modelId="{AEA1B45B-2E6A-4D60-84D5-CD9A1E8BD66D}" srcId="{9C732919-E7F3-4816-91BB-B1E23AA6B8F7}" destId="{A1304D53-B10E-4447-BF78-CDA4C51624F7}" srcOrd="2" destOrd="0" parTransId="{01B913BB-5683-498B-BD61-1C3F7C0A940E}" sibTransId="{B7E65B57-5E34-4D40-B5B3-AAAE070F8315}"/>
    <dgm:cxn modelId="{669996F4-3F76-4134-8698-9E8332B6B9F2}" type="presOf" srcId="{2424BBAA-16D5-452A-B111-0FBDD8F5F8AF}" destId="{2F75B0DC-32D8-4107-A35E-E110590C9A5F}" srcOrd="0" destOrd="0" presId="urn:microsoft.com/office/officeart/2005/8/layout/vList2"/>
    <dgm:cxn modelId="{22FB6FFE-8275-48D9-85E5-25A7761BCBEE}" type="presParOf" srcId="{59BE6B20-9A4E-4672-8FDC-A68642EA26A0}" destId="{5091AEEC-33D9-4401-8917-0BB375303C9B}" srcOrd="0" destOrd="0" presId="urn:microsoft.com/office/officeart/2005/8/layout/vList2"/>
    <dgm:cxn modelId="{A70EB8FE-39A4-4D2B-A71D-88B82FE3A5F4}" type="presParOf" srcId="{59BE6B20-9A4E-4672-8FDC-A68642EA26A0}" destId="{C87C6F16-1F6B-4009-B57C-E4023726DE8C}" srcOrd="1" destOrd="0" presId="urn:microsoft.com/office/officeart/2005/8/layout/vList2"/>
    <dgm:cxn modelId="{F88EFF86-632C-4317-800E-15F587FFF9EC}" type="presParOf" srcId="{59BE6B20-9A4E-4672-8FDC-A68642EA26A0}" destId="{2F75B0DC-32D8-4107-A35E-E110590C9A5F}" srcOrd="2" destOrd="0" presId="urn:microsoft.com/office/officeart/2005/8/layout/vList2"/>
    <dgm:cxn modelId="{22CF801C-C8D7-4C85-9114-49B078BEF960}" type="presParOf" srcId="{59BE6B20-9A4E-4672-8FDC-A68642EA26A0}" destId="{D037D575-0844-4CDC-8602-F9ABC1FA5E3C}" srcOrd="3" destOrd="0" presId="urn:microsoft.com/office/officeart/2005/8/layout/vList2"/>
    <dgm:cxn modelId="{2D86A440-908B-4F3B-B6D3-F28528E13FB8}" type="presParOf" srcId="{59BE6B20-9A4E-4672-8FDC-A68642EA26A0}" destId="{CEF9982A-954C-4257-BC3A-7F8760CD491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1AEEC-33D9-4401-8917-0BB375303C9B}">
      <dsp:nvSpPr>
        <dsp:cNvPr id="0" name=""/>
        <dsp:cNvSpPr/>
      </dsp:nvSpPr>
      <dsp:spPr>
        <a:xfrm>
          <a:off x="0" y="6899"/>
          <a:ext cx="10766795" cy="1216800"/>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solidFill>
                <a:schemeClr val="tx1"/>
              </a:solidFill>
            </a:rPr>
            <a:t>Reduces TCO and Deployment Friction</a:t>
          </a:r>
          <a:endParaRPr lang="en-US" sz="3600" kern="1200" dirty="0">
            <a:solidFill>
              <a:schemeClr val="tx1"/>
            </a:solidFill>
          </a:endParaRPr>
        </a:p>
      </dsp:txBody>
      <dsp:txXfrm>
        <a:off x="59399" y="66298"/>
        <a:ext cx="10647997" cy="1098002"/>
      </dsp:txXfrm>
    </dsp:sp>
    <dsp:sp modelId="{2F75B0DC-32D8-4107-A35E-E110590C9A5F}">
      <dsp:nvSpPr>
        <dsp:cNvPr id="0" name=""/>
        <dsp:cNvSpPr/>
      </dsp:nvSpPr>
      <dsp:spPr>
        <a:xfrm>
          <a:off x="0" y="1410900"/>
          <a:ext cx="10766795" cy="1216800"/>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solidFill>
                <a:schemeClr val="tx1"/>
              </a:solidFill>
            </a:rPr>
            <a:t>Increases scale and simplicity</a:t>
          </a:r>
          <a:endParaRPr lang="en-US" sz="3600" kern="1200" dirty="0">
            <a:solidFill>
              <a:schemeClr val="tx1"/>
            </a:solidFill>
          </a:endParaRPr>
        </a:p>
      </dsp:txBody>
      <dsp:txXfrm>
        <a:off x="59399" y="1470299"/>
        <a:ext cx="10647997" cy="1098002"/>
      </dsp:txXfrm>
    </dsp:sp>
    <dsp:sp modelId="{CEF9982A-954C-4257-BC3A-7F8760CD491B}">
      <dsp:nvSpPr>
        <dsp:cNvPr id="0" name=""/>
        <dsp:cNvSpPr/>
      </dsp:nvSpPr>
      <dsp:spPr>
        <a:xfrm>
          <a:off x="0" y="2814900"/>
          <a:ext cx="10766795" cy="1216800"/>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solidFill>
                <a:schemeClr val="tx1"/>
              </a:solidFill>
            </a:rPr>
            <a:t>Out of the Box High Availability </a:t>
          </a:r>
          <a:endParaRPr lang="en-US" sz="3600" kern="1200" dirty="0">
            <a:solidFill>
              <a:schemeClr val="tx1"/>
            </a:solidFill>
          </a:endParaRPr>
        </a:p>
      </dsp:txBody>
      <dsp:txXfrm>
        <a:off x="59399" y="2874299"/>
        <a:ext cx="10647997"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Arial" pitchFamily="34" charset="0"/>
              </a:rPr>
              <a:t>Microsoft Management Summit 2011</a:t>
            </a:r>
            <a:endParaRPr lang="en-US" dirty="0">
              <a:latin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Arial" pitchFamily="34" charset="0"/>
              </a:rPr>
              <a:pPr/>
              <a:t>5/18/2011</a:t>
            </a:fld>
            <a:endParaRPr lang="en-US" dirty="0">
              <a:latin typeface="Arial" pitchFamily="34" charset="0"/>
            </a:endParaRP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Arial" pitchFamily="34" charset="0"/>
              </a:rPr>
              <a:pPr/>
              <a:t>‹#›</a:t>
            </a:fld>
            <a:endParaRPr lang="en-US" dirty="0">
              <a:latin typeface="Arial" pitchFamily="34" charset="0"/>
            </a:endParaRPr>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r>
              <a:rPr lang="en-US" dirty="0" smtClean="0"/>
              <a:t>Microsoft Management Summit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C3FBCD4-166E-446F-AF18-7D4A0CF9AEF6}" type="datetimeFigureOut">
              <a:rPr lang="en-US" smtClean="0"/>
              <a:pPr/>
              <a:t>5/18/2011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Arial"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Arial"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2:18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2:18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5/18/2011 2:18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Arial"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a:p>
            <a:endParaRPr lang="en-US" dirty="0">
              <a:solidFill>
                <a:prstClr val="black"/>
              </a:solidFill>
              <a:latin typeface="Arial"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5/18/2011 2:18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Arial"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Arial" pitchFamily="34" charset="0"/>
              </a:rPr>
            </a:br>
            <a:r>
              <a:rPr lang="en-US" sz="500" dirty="0" smtClean="0">
                <a:solidFill>
                  <a:srgbClr val="000000"/>
                </a:solidFill>
                <a:latin typeface="Arial" pitchFamily="34" charset="0"/>
              </a:rPr>
              <a:t>MICROSOFT MAKES NO WARRANTIES, EXPRESS, IMPLIED OR STATUTORY, AS TO THE INFORMATION IN THIS PRESENTATION.</a:t>
            </a:r>
          </a:p>
          <a:p>
            <a:endParaRPr lang="en-US" sz="500" dirty="0">
              <a:solidFill>
                <a:prstClr val="black"/>
              </a:solidFill>
              <a:latin typeface="Arial"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buNone/>
            </a:pPr>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5/18/2011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Arial"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en-US" smtClean="0"/>
              <a:t>TechReady7 Breakout Chalktalk Template</a:t>
            </a:r>
            <a:endParaRPr lang="en-US"/>
          </a:p>
        </p:txBody>
      </p:sp>
      <p:sp>
        <p:nvSpPr>
          <p:cNvPr id="5" name="Date Placeholder 4"/>
          <p:cNvSpPr>
            <a:spLocks noGrp="1"/>
          </p:cNvSpPr>
          <p:nvPr>
            <p:ph type="dt" idx="11"/>
          </p:nvPr>
        </p:nvSpPr>
        <p:spPr>
          <a:xfrm>
            <a:off x="3884613" y="0"/>
            <a:ext cx="2971800" cy="457200"/>
          </a:xfrm>
          <a:prstGeom prst="rect">
            <a:avLst/>
          </a:prstGeom>
        </p:spPr>
        <p:txBody>
          <a:bodyPr/>
          <a:lstStyle/>
          <a:p>
            <a:pPr>
              <a:defRPr/>
            </a:pPr>
            <a:fld id="{0F1BBA4F-922E-4054-B879-7A09F6F5CFDB}" type="datetimeFigureOut">
              <a:rPr lang="en-US" smtClean="0"/>
              <a:pPr>
                <a:defRPr/>
              </a:pPr>
              <a:t>5/18/2011</a:t>
            </a:fld>
            <a:endParaRPr lang="en-US"/>
          </a:p>
        </p:txBody>
      </p:sp>
      <p:sp>
        <p:nvSpPr>
          <p:cNvPr id="6" name="Footer Placeholder 5"/>
          <p:cNvSpPr>
            <a:spLocks noGrp="1"/>
          </p:cNvSpPr>
          <p:nvPr>
            <p:ph type="ftr" sz="quarter" idx="12"/>
          </p:nvPr>
        </p:nvSpPr>
        <p:spPr>
          <a:xfrm>
            <a:off x="0" y="8685213"/>
            <a:ext cx="2971800" cy="457200"/>
          </a:xfrm>
          <a:prstGeom prst="rect">
            <a:avLst/>
          </a:prstGeom>
        </p:spPr>
        <p:txBody>
          <a:bodyPr/>
          <a:lstStyle/>
          <a:p>
            <a:pPr>
              <a:defRPr/>
            </a:pPr>
            <a:r>
              <a:rPr lang="en-US" dirty="0" smtClean="0">
                <a:latin typeface="Arial" pitchFamily="34" charset="0"/>
              </a:rPr>
              <a:t>© 2008 Microsoft Corporation. All rights reserved. Microsoft, Windows, Windows Vista and other product names are or may be registered trademarks and/or trademarks in the U.S. and/or other countries.</a:t>
            </a:r>
          </a:p>
          <a:p>
            <a:pPr>
              <a:defRPr/>
            </a:pPr>
            <a:r>
              <a:rPr lang="en-US" dirty="0" smtClean="0">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Arial" pitchFamily="34" charset="0"/>
              </a:rPr>
            </a:br>
            <a:r>
              <a:rPr lang="en-US" dirty="0" smtClean="0">
                <a:latin typeface="Arial" pitchFamily="34" charset="0"/>
              </a:rPr>
              <a:t>MICROSOFT MAKES NO WARRANTIES, EXPRESS, IMPLIED OR STATUTORY, AS TO THE INFORMATION IN THIS PRESENTATION.</a:t>
            </a:r>
            <a:endParaRPr lang="en-US" dirty="0">
              <a:latin typeface="Arial" pitchFamily="34" charset="0"/>
            </a:endParaRPr>
          </a:p>
        </p:txBody>
      </p:sp>
      <p:sp>
        <p:nvSpPr>
          <p:cNvPr id="7" name="Slide Number Placeholder 6"/>
          <p:cNvSpPr>
            <a:spLocks noGrp="1"/>
          </p:cNvSpPr>
          <p:nvPr>
            <p:ph type="sldNum" sz="quarter" idx="13"/>
          </p:nvPr>
        </p:nvSpPr>
        <p:spPr/>
        <p:txBody>
          <a:bodyPr/>
          <a:lstStyle/>
          <a:p>
            <a:pPr>
              <a:defRPr/>
            </a:pPr>
            <a:fld id="{0B428B36-6815-4683-8EF4-AD499A39A4B0}"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DCF91A-F771-4C94-8E9E-949BB6A2A0EE}" type="slidenum">
              <a:rPr lang="en-US" smtClean="0"/>
              <a:t>10</a:t>
            </a:fld>
            <a:endParaRPr lang="en-US"/>
          </a:p>
        </p:txBody>
      </p:sp>
    </p:spTree>
    <p:extLst>
      <p:ext uri="{BB962C8B-B14F-4D97-AF65-F5344CB8AC3E}">
        <p14:creationId xmlns:p14="http://schemas.microsoft.com/office/powerpoint/2010/main" val="307888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8D871B14-F1FE-4F2D-B122-03C7D1A7C459}" type="datetime1">
              <a:rPr lang="en-US" smtClean="0"/>
              <a:t>5/18/2011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Arial"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268889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5/18/2011 2:20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dirty="0">
              <a:solidFill>
                <a:prstClr val="black"/>
              </a:solidFill>
            </a:endParaRPr>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9" name="Header Placeholder 3"/>
          <p:cNvSpPr>
            <a:spLocks noGrp="1"/>
          </p:cNvSpPr>
          <p:nvPr>
            <p:ph type="hdr" sz="quarter" idx="10"/>
          </p:nvPr>
        </p:nvSpPr>
        <p:spPr/>
        <p:txBody>
          <a:bodyPr/>
          <a:lstStyle/>
          <a:p>
            <a:r>
              <a:rPr lang="en-US" dirty="0">
                <a:solidFill>
                  <a:prstClr val="black"/>
                </a:solidFill>
              </a:rPr>
              <a:t>Microsoft Management Summit 2011</a:t>
            </a:r>
          </a:p>
          <a:p>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2:18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2:18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309022051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34930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90466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87032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9931550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383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5787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619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74015744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56536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74556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5410349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12038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398116608"/>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688473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14035279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048322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236422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71555946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49436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28171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919691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66103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531088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605480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608484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7552053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20117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40604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3883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226982967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98207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1733045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0523710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674164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363281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8470707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08110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73286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jpe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406355"/>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3" r:id="rId20"/>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551963"/>
      </p:ext>
    </p:extLst>
  </p:cSld>
  <p:clrMap bg1="dk1" tx1="lt1" bg2="dk2" tx2="lt2" accent1="accent1" accent2="accent2" accent3="accent3" accent4="accent4" accent5="accent5" accent6="accent6" hlink="hlink" folHlink="folHlink"/>
  <p:sldLayoutIdLst>
    <p:sldLayoutId id="2147483782"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9354454"/>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31.em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oleObject" Target="../embeddings/oleObject3.bin"/><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0.emf"/><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0.emf"/><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0.emf"/><Relationship Id="rId7"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0.emf"/><Relationship Id="rId7"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image" Target="../media/image31.emf"/><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image" Target="../media/image31.emf"/><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msft.it/cep"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mailto:mscep@microsoft.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hyperlink" Target="http://microsoft.com/technet" TargetMode="External"/><Relationship Id="rId11" Type="http://schemas.openxmlformats.org/officeDocument/2006/relationships/image" Target="../media/image42.png"/><Relationship Id="rId5" Type="http://schemas.openxmlformats.org/officeDocument/2006/relationships/hyperlink" Target="http://www.microsoft.com/learning" TargetMode="External"/><Relationship Id="rId10" Type="http://schemas.openxmlformats.org/officeDocument/2006/relationships/image" Target="../media/image41.emf"/><Relationship Id="rId4" Type="http://schemas.openxmlformats.org/officeDocument/2006/relationships/image" Target="../media/image38.png"/><Relationship Id="rId9" Type="http://schemas.openxmlformats.org/officeDocument/2006/relationships/image" Target="../media/image40.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10.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e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85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 Simplification</a:t>
            </a:r>
            <a:endParaRPr lang="en-US" sz="4400" dirty="0">
              <a:solidFill>
                <a:srgbClr val="8F8C07"/>
              </a:solidFill>
            </a:endParaRPr>
          </a:p>
        </p:txBody>
      </p:sp>
      <p:grpSp>
        <p:nvGrpSpPr>
          <p:cNvPr id="5" name="Group 39"/>
          <p:cNvGrpSpPr/>
          <p:nvPr/>
        </p:nvGrpSpPr>
        <p:grpSpPr>
          <a:xfrm>
            <a:off x="5363741" y="4951294"/>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4"/>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1" name="Picture 10"/>
          <p:cNvPicPr>
            <a:picLocks noChangeAspect="1" noChangeArrowheads="1"/>
          </p:cNvPicPr>
          <p:nvPr/>
        </p:nvPicPr>
        <p:blipFill>
          <a:blip r:embed="rId4"/>
          <a:srcRect/>
          <a:stretch>
            <a:fillRect/>
          </a:stretch>
        </p:blipFill>
        <p:spPr bwMode="auto">
          <a:xfrm>
            <a:off x="5363741" y="2851584"/>
            <a:ext cx="1125314" cy="1435100"/>
          </a:xfrm>
          <a:prstGeom prst="rect">
            <a:avLst/>
          </a:prstGeom>
          <a:noFill/>
          <a:ln w="12700" cap="flat" cmpd="sng" algn="ctr">
            <a:noFill/>
            <a:prstDash val="solid"/>
            <a:miter lim="800000"/>
            <a:headEnd/>
            <a:tailEnd/>
          </a:ln>
          <a:effectLst/>
        </p:spPr>
      </p:pic>
      <p:pic>
        <p:nvPicPr>
          <p:cNvPr id="14" name="Picture 13"/>
          <p:cNvPicPr>
            <a:picLocks noChangeAspect="1" noChangeArrowheads="1"/>
          </p:cNvPicPr>
          <p:nvPr/>
        </p:nvPicPr>
        <p:blipFill>
          <a:blip r:embed="rId5"/>
          <a:srcRect/>
          <a:stretch>
            <a:fillRect/>
          </a:stretch>
        </p:blipFill>
        <p:spPr bwMode="auto">
          <a:xfrm>
            <a:off x="1726751" y="1052921"/>
            <a:ext cx="1591573" cy="1362075"/>
          </a:xfrm>
          <a:prstGeom prst="rect">
            <a:avLst/>
          </a:prstGeom>
          <a:noFill/>
          <a:ln w="12700" cap="flat" cmpd="sng" algn="ctr">
            <a:noFill/>
            <a:prstDash val="solid"/>
            <a:miter lim="800000"/>
            <a:headEnd/>
            <a:tailEnd/>
          </a:ln>
          <a:effectLst/>
        </p:spPr>
      </p:pic>
      <p:sp>
        <p:nvSpPr>
          <p:cNvPr id="17" name="Flowchart: Magnetic Disk 16"/>
          <p:cNvSpPr/>
          <p:nvPr/>
        </p:nvSpPr>
        <p:spPr bwMode="auto">
          <a:xfrm>
            <a:off x="3840155" y="1167132"/>
            <a:ext cx="1234437" cy="1133654"/>
          </a:xfrm>
          <a:prstGeom prst="flowChartMagneticDisk">
            <a:avLst/>
          </a:prstGeom>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9" name="Flowchart: Magnetic Disk 18"/>
          <p:cNvSpPr/>
          <p:nvPr/>
        </p:nvSpPr>
        <p:spPr bwMode="auto">
          <a:xfrm>
            <a:off x="6969841" y="1167132"/>
            <a:ext cx="1234437" cy="1133654"/>
          </a:xfrm>
          <a:prstGeom prst="flowChartMagneticDisk">
            <a:avLst/>
          </a:prstGeom>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a:ln w="18415" cmpd="sng">
                  <a:noFill/>
                  <a:prstDash val="solid"/>
                </a:ln>
                <a:solidFill>
                  <a:schemeClr val="tx1"/>
                </a:solidFill>
                <a:latin typeface="Arial" pitchFamily="34" charset="0"/>
              </a:rPr>
              <a:t>Data Warehouse</a:t>
            </a:r>
          </a:p>
        </p:txBody>
      </p:sp>
      <p:pic>
        <p:nvPicPr>
          <p:cNvPr id="21" name="Picture 20"/>
          <p:cNvPicPr>
            <a:picLocks noChangeAspect="1" noChangeArrowheads="1"/>
          </p:cNvPicPr>
          <p:nvPr/>
        </p:nvPicPr>
        <p:blipFill>
          <a:blip r:embed="rId4"/>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22" name="Group 39"/>
          <p:cNvGrpSpPr/>
          <p:nvPr/>
        </p:nvGrpSpPr>
        <p:grpSpPr>
          <a:xfrm>
            <a:off x="3621083" y="4921640"/>
            <a:ext cx="1371620" cy="1288468"/>
            <a:chOff x="7689956" y="4253345"/>
            <a:chExt cx="1125313" cy="1288468"/>
          </a:xfrm>
          <a:effectLst/>
        </p:grpSpPr>
        <p:grpSp>
          <p:nvGrpSpPr>
            <p:cNvPr id="23" name="Group 27"/>
            <p:cNvGrpSpPr/>
            <p:nvPr/>
          </p:nvGrpSpPr>
          <p:grpSpPr>
            <a:xfrm>
              <a:off x="7689956" y="4253345"/>
              <a:ext cx="903640" cy="1162566"/>
              <a:chOff x="7814647" y="5430982"/>
              <a:chExt cx="903640" cy="1162566"/>
            </a:xfrm>
          </p:grpSpPr>
          <p:pic>
            <p:nvPicPr>
              <p:cNvPr id="25" name="Picture 24"/>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6"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24"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43" name="Elbow Connector 42"/>
          <p:cNvCxnSpPr/>
          <p:nvPr/>
        </p:nvCxnSpPr>
        <p:spPr>
          <a:xfrm rot="10800000">
            <a:off x="2517980" y="2422335"/>
            <a:ext cx="1041559" cy="1076659"/>
          </a:xfrm>
          <a:prstGeom prst="bentConnector2">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rot="16200000" flipV="1">
            <a:off x="5538760" y="4534001"/>
            <a:ext cx="775276" cy="1"/>
          </a:xfrm>
          <a:prstGeom prst="bentConnector3">
            <a:avLst>
              <a:gd name="adj1" fmla="val 50000"/>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5400000" flipH="1" flipV="1">
            <a:off x="4165256" y="2576184"/>
            <a:ext cx="550798" cy="3"/>
          </a:xfrm>
          <a:prstGeom prst="bentConnector3">
            <a:avLst>
              <a:gd name="adj1" fmla="val 37611"/>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5400000" flipH="1" flipV="1">
            <a:off x="5918427" y="2736309"/>
            <a:ext cx="270969" cy="6"/>
          </a:xfrm>
          <a:prstGeom prst="bentConnector3">
            <a:avLst>
              <a:gd name="adj1" fmla="val 50000"/>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5400000" flipH="1" flipV="1">
            <a:off x="7307290" y="2589175"/>
            <a:ext cx="550798" cy="3"/>
          </a:xfrm>
          <a:prstGeom prst="bentConnector3">
            <a:avLst>
              <a:gd name="adj1" fmla="val 37611"/>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flipV="1">
            <a:off x="4457375" y="2596399"/>
            <a:ext cx="3129683" cy="1"/>
          </a:xfrm>
          <a:prstGeom prst="bentConnector3">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6" name="Elbow Connector 65"/>
          <p:cNvCxnSpPr/>
          <p:nvPr/>
        </p:nvCxnSpPr>
        <p:spPr>
          <a:xfrm rot="16200000" flipV="1">
            <a:off x="4018288" y="4536653"/>
            <a:ext cx="769972" cy="1"/>
          </a:xfrm>
          <a:prstGeom prst="bentConnector3">
            <a:avLst>
              <a:gd name="adj1" fmla="val 50000"/>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p:cNvCxnSpPr/>
          <p:nvPr/>
        </p:nvCxnSpPr>
        <p:spPr>
          <a:xfrm rot="5400000" flipH="1" flipV="1">
            <a:off x="4302070" y="2460913"/>
            <a:ext cx="279827" cy="1"/>
          </a:xfrm>
          <a:prstGeom prst="bentConnector3">
            <a:avLst>
              <a:gd name="adj1" fmla="val 1228"/>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5400000" flipH="1" flipV="1">
            <a:off x="7441700" y="2449264"/>
            <a:ext cx="279827" cy="1"/>
          </a:xfrm>
          <a:prstGeom prst="bentConnector3">
            <a:avLst>
              <a:gd name="adj1" fmla="val 1228"/>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961268" y="2995735"/>
            <a:ext cx="498534" cy="1015663"/>
          </a:xfrm>
          <a:prstGeom prst="rect">
            <a:avLst/>
          </a:prstGeom>
          <a:noFill/>
        </p:spPr>
        <p:txBody>
          <a:bodyPr wrap="none" lIns="0" tIns="0" rIns="0" bIns="0" rtlCol="0">
            <a:spAutoFit/>
          </a:bodyPr>
          <a:lstStyle/>
          <a:p>
            <a:r>
              <a:rPr lang="en-US" sz="6600" dirty="0" smtClean="0">
                <a:solidFill>
                  <a:srgbClr val="FF0000"/>
                </a:solidFill>
              </a:rPr>
              <a:t>X</a:t>
            </a:r>
          </a:p>
        </p:txBody>
      </p:sp>
      <p:sp>
        <p:nvSpPr>
          <p:cNvPr id="4" name="TextBox 3"/>
          <p:cNvSpPr txBox="1"/>
          <p:nvPr/>
        </p:nvSpPr>
        <p:spPr>
          <a:xfrm>
            <a:off x="5138181" y="2077998"/>
            <a:ext cx="1421095" cy="430887"/>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Notification</a:t>
            </a:r>
          </a:p>
          <a:p>
            <a:r>
              <a:rPr lang="en-US" sz="1400" dirty="0" smtClean="0">
                <a:gradFill>
                  <a:gsLst>
                    <a:gs pos="0">
                      <a:schemeClr val="tx1"/>
                    </a:gs>
                    <a:gs pos="86000">
                      <a:schemeClr val="tx1"/>
                    </a:gs>
                  </a:gsLst>
                  <a:lin ang="5400000" scaled="0"/>
                </a:gradFill>
              </a:rPr>
              <a:t>Group Calculation</a:t>
            </a:r>
          </a:p>
        </p:txBody>
      </p:sp>
      <p:sp>
        <p:nvSpPr>
          <p:cNvPr id="44" name="TextBox 43"/>
          <p:cNvSpPr txBox="1"/>
          <p:nvPr/>
        </p:nvSpPr>
        <p:spPr>
          <a:xfrm>
            <a:off x="5138181" y="1800999"/>
            <a:ext cx="847348" cy="215444"/>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Availability</a:t>
            </a:r>
          </a:p>
        </p:txBody>
      </p:sp>
      <p:sp>
        <p:nvSpPr>
          <p:cNvPr id="45" name="TextBox 44"/>
          <p:cNvSpPr txBox="1"/>
          <p:nvPr/>
        </p:nvSpPr>
        <p:spPr>
          <a:xfrm>
            <a:off x="5150254" y="1524000"/>
            <a:ext cx="1761508" cy="215444"/>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Dependency Monitors</a:t>
            </a:r>
          </a:p>
        </p:txBody>
      </p:sp>
      <p:cxnSp>
        <p:nvCxnSpPr>
          <p:cNvPr id="15" name="Elbow Connector 14"/>
          <p:cNvCxnSpPr/>
          <p:nvPr/>
        </p:nvCxnSpPr>
        <p:spPr>
          <a:xfrm rot="5400000" flipH="1" flipV="1">
            <a:off x="4327028" y="3930269"/>
            <a:ext cx="1118312" cy="955113"/>
          </a:xfrm>
          <a:prstGeom prst="bentConnector3">
            <a:avLst>
              <a:gd name="adj1" fmla="val 101257"/>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ular Callout 45"/>
          <p:cNvSpPr/>
          <p:nvPr/>
        </p:nvSpPr>
        <p:spPr bwMode="auto">
          <a:xfrm>
            <a:off x="8746484" y="408104"/>
            <a:ext cx="2946116" cy="1714214"/>
          </a:xfrm>
          <a:prstGeom prst="wedgeRoundRectCallout">
            <a:avLst>
              <a:gd name="adj1" fmla="val -54665"/>
              <a:gd name="adj2" fmla="val 94654"/>
              <a:gd name="adj3" fmla="val 16667"/>
            </a:avLst>
          </a:prstGeom>
          <a:noFill/>
          <a:ln>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t" anchorCtr="0" compatLnSpc="1">
            <a:prstTxWarp prst="textNoShape">
              <a:avLst/>
            </a:prstTxWarp>
          </a:bodyPr>
          <a:lstStyle/>
          <a:p>
            <a:r>
              <a:rPr lang="en-US" b="1" dirty="0" smtClean="0">
                <a:solidFill>
                  <a:schemeClr val="tx1"/>
                </a:solidFill>
              </a:rPr>
              <a:t>Challenges Addressed</a:t>
            </a:r>
          </a:p>
          <a:p>
            <a:pPr marL="290513" lvl="1" indent="-290513">
              <a:lnSpc>
                <a:spcPct val="90000"/>
              </a:lnSpc>
              <a:spcBef>
                <a:spcPct val="20000"/>
              </a:spcBef>
              <a:spcAft>
                <a:spcPct val="20000"/>
              </a:spcAft>
              <a:buSzPct val="90000"/>
              <a:buBlip>
                <a:blip r:embed="rId6"/>
              </a:buBlip>
            </a:pPr>
            <a:r>
              <a:rPr lang="en-US" dirty="0">
                <a:gradFill>
                  <a:gsLst>
                    <a:gs pos="0">
                      <a:schemeClr val="tx1"/>
                    </a:gs>
                    <a:gs pos="86000">
                      <a:schemeClr val="tx1"/>
                    </a:gs>
                  </a:gsLst>
                  <a:lin ang="5400000" scaled="0"/>
                </a:gradFill>
              </a:rPr>
              <a:t>Out of the box HA</a:t>
            </a:r>
          </a:p>
          <a:p>
            <a:pPr marL="290513" lvl="1" indent="-290513">
              <a:lnSpc>
                <a:spcPct val="90000"/>
              </a:lnSpc>
              <a:spcBef>
                <a:spcPct val="20000"/>
              </a:spcBef>
              <a:spcAft>
                <a:spcPct val="20000"/>
              </a:spcAft>
              <a:buSzPct val="90000"/>
              <a:buBlip>
                <a:blip r:embed="rId6"/>
              </a:buBlip>
            </a:pPr>
            <a:r>
              <a:rPr lang="en-US" dirty="0">
                <a:gradFill>
                  <a:gsLst>
                    <a:gs pos="0">
                      <a:schemeClr val="tx1"/>
                    </a:gs>
                    <a:gs pos="86000">
                      <a:schemeClr val="tx1"/>
                    </a:gs>
                  </a:gsLst>
                  <a:lin ang="5400000" scaled="0"/>
                </a:gradFill>
              </a:rPr>
              <a:t>Easy to scale out</a:t>
            </a:r>
          </a:p>
          <a:p>
            <a:pPr marL="171450" indent="-171450">
              <a:buFont typeface="Arial" pitchFamily="34" charset="0"/>
              <a:buChar char="•"/>
            </a:pPr>
            <a:endParaRPr lang="en-US" sz="1200" b="1" dirty="0"/>
          </a:p>
        </p:txBody>
      </p:sp>
      <p:sp>
        <p:nvSpPr>
          <p:cNvPr id="3" name="Rounded Rectangle 2"/>
          <p:cNvSpPr/>
          <p:nvPr/>
        </p:nvSpPr>
        <p:spPr bwMode="auto">
          <a:xfrm>
            <a:off x="3427412" y="2743200"/>
            <a:ext cx="4837813" cy="1551691"/>
          </a:xfrm>
          <a:prstGeom prst="roundRect">
            <a:avLst/>
          </a:prstGeom>
          <a:gradFill>
            <a:gsLst>
              <a:gs pos="0">
                <a:schemeClr val="accent2">
                  <a:shade val="51000"/>
                  <a:satMod val="130000"/>
                  <a:alpha val="20000"/>
                </a:schemeClr>
              </a:gs>
              <a:gs pos="80000">
                <a:schemeClr val="accent2">
                  <a:shade val="93000"/>
                  <a:satMod val="130000"/>
                  <a:alpha val="20000"/>
                </a:schemeClr>
              </a:gs>
              <a:gs pos="100000">
                <a:schemeClr val="accent2">
                  <a:shade val="94000"/>
                  <a:satMod val="135000"/>
                  <a:alpha val="20000"/>
                </a:schemeClr>
              </a:gs>
            </a:gsLst>
          </a:gra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9182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0" presetClass="path" presetSubtype="0" accel="50000" decel="50000" fill="hold" grpId="0" nodeType="clickEffect">
                                  <p:stCondLst>
                                    <p:cond delay="0"/>
                                  </p:stCondLst>
                                  <p:childTnLst>
                                    <p:animMotion origin="layout" path="M 1.96691E-6 -3.34875E-6 L -0.12596 -3.34875E-6 C -0.18197 -3.34875E-6 -0.2501 0.068 -0.2501 0.12558 L -0.2501 0.25486 " pathEditMode="relative" rAng="0" ptsTypes="FfFF">
                                      <p:cBhvr>
                                        <p:cTn id="24" dur="2000" fill="hold"/>
                                        <p:tgtEl>
                                          <p:spTgt spid="44"/>
                                        </p:tgtEl>
                                        <p:attrNameLst>
                                          <p:attrName>ppt_x</p:attrName>
                                          <p:attrName>ppt_y</p:attrName>
                                        </p:attrNameLst>
                                      </p:cBhvr>
                                      <p:rCtr x="-12505" y="12743"/>
                                    </p:animMotion>
                                  </p:childTnLst>
                                </p:cTn>
                              </p:par>
                              <p:par>
                                <p:cTn id="25" presetID="50" presetClass="path" presetSubtype="0" accel="50000" decel="50000" fill="hold" grpId="1" nodeType="withEffect">
                                  <p:stCondLst>
                                    <p:cond delay="0"/>
                                  </p:stCondLst>
                                  <p:childTnLst>
                                    <p:animMotion origin="layout" path="M -4.76097E-6 -0.01087 L -0.14445 -0.01087 C -0.20945 -0.01087 -0.28865 0.05111 -0.28865 0.10292 L -0.28865 0.21762 " pathEditMode="relative" rAng="0" ptsTypes="FfFF">
                                      <p:cBhvr>
                                        <p:cTn id="26" dur="2000" fill="hold"/>
                                        <p:tgtEl>
                                          <p:spTgt spid="45"/>
                                        </p:tgtEl>
                                        <p:attrNameLst>
                                          <p:attrName>ppt_x</p:attrName>
                                          <p:attrName>ppt_y</p:attrName>
                                        </p:attrNameLst>
                                      </p:cBhvr>
                                      <p:rCtr x="-14433" y="11425"/>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7" presetClass="path" presetSubtype="0" accel="50000" decel="50000" fill="hold" grpId="2" nodeType="clickEffect">
                                  <p:stCondLst>
                                    <p:cond delay="0"/>
                                  </p:stCondLst>
                                  <p:childTnLst>
                                    <p:animMotion origin="layout" path="M -0.28865 0.21763 L -0.1382 0.0976 C -0.10681 0.07123 -0.05965 0.05736 -0.01016 0.05736 C 0.04612 0.05736 0.09132 0.07123 0.12284 0.0976 L 0.27407 0.21763 " pathEditMode="relative" rAng="0" ptsTypes="FffFF">
                                      <p:cBhvr>
                                        <p:cTn id="37" dur="2000" fill="hold"/>
                                        <p:tgtEl>
                                          <p:spTgt spid="45"/>
                                        </p:tgtEl>
                                        <p:attrNameLst>
                                          <p:attrName>ppt_x</p:attrName>
                                          <p:attrName>ppt_y</p:attrName>
                                        </p:attrNameLst>
                                      </p:cBhvr>
                                      <p:rCtr x="28136" y="-8025"/>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4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5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66"/>
                                        </p:tgtEl>
                                        <p:attrNameLst>
                                          <p:attrName>style.visibility</p:attrName>
                                        </p:attrNameLst>
                                      </p:cBhvr>
                                      <p:to>
                                        <p:strVal val="hidden"/>
                                      </p:to>
                                    </p:set>
                                  </p:childTnLst>
                                </p:cTn>
                              </p:par>
                              <p:par>
                                <p:cTn id="54" presetID="37" presetClass="path" presetSubtype="0" accel="50000" decel="50000" fill="hold" grpId="1" nodeType="withEffect">
                                  <p:stCondLst>
                                    <p:cond delay="0"/>
                                  </p:stCondLst>
                                  <p:childTnLst>
                                    <p:animMotion origin="layout" path="M -0.2501 0.25486 L -0.10186 -0.00809 C -0.07047 -0.0673 -0.02371 -0.09667 0.02514 -0.09667 C 0.08063 -0.09667 0.12544 -0.0673 0.15644 -0.00809 L 0.30637 0.25486 " pathEditMode="relative" rAng="0" ptsTypes="FffFF">
                                      <p:cBhvr>
                                        <p:cTn id="55" dur="2000" fill="hold"/>
                                        <p:tgtEl>
                                          <p:spTgt spid="44"/>
                                        </p:tgtEl>
                                        <p:attrNameLst>
                                          <p:attrName>ppt_x</p:attrName>
                                          <p:attrName>ppt_y</p:attrName>
                                        </p:attrNameLst>
                                      </p:cBhvr>
                                      <p:rCtr x="27823" y="-175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 grpId="0"/>
      <p:bldP spid="44" grpId="0"/>
      <p:bldP spid="44" grpId="1"/>
      <p:bldP spid="44" grpId="2"/>
      <p:bldP spid="45" grpId="0"/>
      <p:bldP spid="45" grpId="1"/>
      <p:bldP spid="45"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228600"/>
            <a:ext cx="11149013" cy="664797"/>
          </a:xfrm>
        </p:spPr>
        <p:txBody>
          <a:bodyPr/>
          <a:lstStyle/>
          <a:p>
            <a:r>
              <a:rPr lang="en-US" dirty="0" smtClean="0"/>
              <a:t>Server Pool</a:t>
            </a:r>
            <a:endParaRPr lang="en-US" sz="4400" dirty="0">
              <a:solidFill>
                <a:srgbClr val="8F8C07"/>
              </a:solidFill>
            </a:endParaRPr>
          </a:p>
        </p:txBody>
      </p:sp>
      <p:pic>
        <p:nvPicPr>
          <p:cNvPr id="10" name="Picture 9"/>
          <p:cNvPicPr>
            <a:picLocks noChangeAspect="1" noChangeArrowheads="1"/>
          </p:cNvPicPr>
          <p:nvPr/>
        </p:nvPicPr>
        <p:blipFill>
          <a:blip r:embed="rId3"/>
          <a:srcRect/>
          <a:stretch>
            <a:fillRect/>
          </a:stretch>
        </p:blipFill>
        <p:spPr bwMode="auto">
          <a:xfrm>
            <a:off x="7115570" y="2851584"/>
            <a:ext cx="1088708" cy="1435100"/>
          </a:xfrm>
          <a:prstGeom prst="rect">
            <a:avLst/>
          </a:prstGeom>
          <a:noFill/>
          <a:ln w="12700" cap="flat" cmpd="sng" algn="ctr">
            <a:noFill/>
            <a:prstDash val="solid"/>
            <a:miter lim="800000"/>
            <a:headEnd/>
            <a:tailEnd/>
          </a:ln>
          <a:effectLst/>
        </p:spPr>
      </p:pic>
      <p:pic>
        <p:nvPicPr>
          <p:cNvPr id="11" name="Picture 10"/>
          <p:cNvPicPr>
            <a:picLocks noChangeAspect="1" noChangeArrowheads="1"/>
          </p:cNvPicPr>
          <p:nvPr/>
        </p:nvPicPr>
        <p:blipFill>
          <a:blip r:embed="rId3"/>
          <a:srcRect/>
          <a:stretch>
            <a:fillRect/>
          </a:stretch>
        </p:blipFill>
        <p:spPr bwMode="auto">
          <a:xfrm>
            <a:off x="5546079" y="2851584"/>
            <a:ext cx="1088706" cy="1435100"/>
          </a:xfrm>
          <a:prstGeom prst="rect">
            <a:avLst/>
          </a:prstGeom>
          <a:noFill/>
          <a:ln w="12700" cap="flat" cmpd="sng" algn="ctr">
            <a:noFill/>
            <a:prstDash val="solid"/>
            <a:miter lim="800000"/>
            <a:headEnd/>
            <a:tailEnd/>
          </a:ln>
          <a:effectLst/>
        </p:spPr>
      </p:pic>
      <p:pic>
        <p:nvPicPr>
          <p:cNvPr id="14" name="Picture 13"/>
          <p:cNvPicPr>
            <a:picLocks noChangeAspect="1" noChangeArrowheads="1"/>
          </p:cNvPicPr>
          <p:nvPr/>
        </p:nvPicPr>
        <p:blipFill>
          <a:blip r:embed="rId4"/>
          <a:srcRect/>
          <a:stretch>
            <a:fillRect/>
          </a:stretch>
        </p:blipFill>
        <p:spPr bwMode="auto">
          <a:xfrm>
            <a:off x="1726751" y="1052921"/>
            <a:ext cx="1591573" cy="1362075"/>
          </a:xfrm>
          <a:prstGeom prst="rect">
            <a:avLst/>
          </a:prstGeom>
          <a:noFill/>
          <a:ln w="12700" cap="flat" cmpd="sng" algn="ctr">
            <a:noFill/>
            <a:prstDash val="solid"/>
            <a:miter lim="800000"/>
            <a:headEnd/>
            <a:tailEnd/>
          </a:ln>
          <a:effectLst/>
        </p:spPr>
      </p:pic>
      <p:sp>
        <p:nvSpPr>
          <p:cNvPr id="17" name="Flowchart: Magnetic Disk 16"/>
          <p:cNvSpPr/>
          <p:nvPr/>
        </p:nvSpPr>
        <p:spPr bwMode="auto">
          <a:xfrm>
            <a:off x="3840155" y="1167132"/>
            <a:ext cx="1234437" cy="1133654"/>
          </a:xfrm>
          <a:prstGeom prst="flowChartMagneticDisk">
            <a:avLst/>
          </a:prstGeom>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a:ln w="18415" cmpd="sng">
                  <a:noFill/>
                  <a:prstDash val="solid"/>
                </a:ln>
                <a:solidFill>
                  <a:schemeClr val="tx1"/>
                </a:solidFill>
                <a:latin typeface="Segoe" pitchFamily="34" charset="0"/>
              </a:rPr>
              <a:t>Operational Database</a:t>
            </a:r>
          </a:p>
        </p:txBody>
      </p:sp>
      <p:sp>
        <p:nvSpPr>
          <p:cNvPr id="19" name="Flowchart: Magnetic Disk 18"/>
          <p:cNvSpPr/>
          <p:nvPr/>
        </p:nvSpPr>
        <p:spPr bwMode="auto">
          <a:xfrm>
            <a:off x="6969841" y="1167132"/>
            <a:ext cx="1234437" cy="1133654"/>
          </a:xfrm>
          <a:prstGeom prst="flowChartMagneticDisk">
            <a:avLst/>
          </a:prstGeom>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a:ln w="18415" cmpd="sng">
                  <a:noFill/>
                  <a:prstDash val="solid"/>
                </a:ln>
                <a:solidFill>
                  <a:schemeClr val="tx1"/>
                </a:solidFill>
                <a:latin typeface="Segoe" pitchFamily="34" charset="0"/>
              </a:rPr>
              <a:t>Data Warehouse</a:t>
            </a:r>
          </a:p>
        </p:txBody>
      </p:sp>
      <p:pic>
        <p:nvPicPr>
          <p:cNvPr id="21" name="Picture 20"/>
          <p:cNvPicPr>
            <a:picLocks noChangeAspect="1" noChangeArrowheads="1"/>
          </p:cNvPicPr>
          <p:nvPr/>
        </p:nvPicPr>
        <p:blipFill>
          <a:blip r:embed="rId3"/>
          <a:srcRect/>
          <a:stretch>
            <a:fillRect/>
          </a:stretch>
        </p:blipFill>
        <p:spPr bwMode="auto">
          <a:xfrm>
            <a:off x="3931321" y="2851584"/>
            <a:ext cx="1143270" cy="1435100"/>
          </a:xfrm>
          <a:prstGeom prst="rect">
            <a:avLst/>
          </a:prstGeom>
          <a:noFill/>
          <a:ln w="12700" cap="flat" cmpd="sng" algn="ctr">
            <a:noFill/>
            <a:prstDash val="solid"/>
            <a:miter lim="800000"/>
            <a:headEnd/>
            <a:tailEnd/>
          </a:ln>
          <a:effectLst/>
        </p:spPr>
      </p:pic>
      <p:sp>
        <p:nvSpPr>
          <p:cNvPr id="38" name="Cloud"/>
          <p:cNvSpPr>
            <a:spLocks noChangeAspect="1" noEditPoints="1" noChangeArrowheads="1"/>
          </p:cNvSpPr>
          <p:nvPr/>
        </p:nvSpPr>
        <p:spPr bwMode="auto">
          <a:xfrm>
            <a:off x="3442576" y="5502162"/>
            <a:ext cx="1046151" cy="52593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cxnSp>
        <p:nvCxnSpPr>
          <p:cNvPr id="43" name="Elbow Connector 42"/>
          <p:cNvCxnSpPr>
            <a:stCxn id="21" idx="1"/>
          </p:cNvCxnSpPr>
          <p:nvPr/>
        </p:nvCxnSpPr>
        <p:spPr>
          <a:xfrm rot="10800000">
            <a:off x="2517977" y="2422334"/>
            <a:ext cx="1413344" cy="1146800"/>
          </a:xfrm>
          <a:prstGeom prst="bentConnector2">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5400000" flipH="1" flipV="1">
            <a:off x="4181975" y="2576184"/>
            <a:ext cx="550798" cy="3"/>
          </a:xfrm>
          <a:prstGeom prst="bentConnector3">
            <a:avLst>
              <a:gd name="adj1" fmla="val 37611"/>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5400000" flipH="1" flipV="1">
            <a:off x="5912602" y="2730484"/>
            <a:ext cx="282618" cy="6"/>
          </a:xfrm>
          <a:prstGeom prst="bentConnector3">
            <a:avLst>
              <a:gd name="adj1" fmla="val 50000"/>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5400000" flipH="1" flipV="1">
            <a:off x="7307290" y="2589175"/>
            <a:ext cx="550798" cy="3"/>
          </a:xfrm>
          <a:prstGeom prst="bentConnector3">
            <a:avLst>
              <a:gd name="adj1" fmla="val 37611"/>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flipV="1">
            <a:off x="4457375" y="2596399"/>
            <a:ext cx="3129683" cy="1"/>
          </a:xfrm>
          <a:prstGeom prst="bentConnector3">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51" name="Straight Arrow Connector 1050"/>
          <p:cNvCxnSpPr>
            <a:endCxn id="4" idx="0"/>
          </p:cNvCxnSpPr>
          <p:nvPr/>
        </p:nvCxnSpPr>
        <p:spPr>
          <a:xfrm>
            <a:off x="5930253" y="4093537"/>
            <a:ext cx="0" cy="1408627"/>
          </a:xfrm>
          <a:prstGeom prst="straightConnector1">
            <a:avLst/>
          </a:prstGeom>
          <a:ln w="2540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50" idx="0"/>
          </p:cNvCxnSpPr>
          <p:nvPr/>
        </p:nvCxnSpPr>
        <p:spPr>
          <a:xfrm>
            <a:off x="6053912" y="4093535"/>
            <a:ext cx="1801428" cy="1438698"/>
          </a:xfrm>
          <a:prstGeom prst="straightConnector1">
            <a:avLst/>
          </a:prstGeom>
          <a:ln w="2540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38" idx="3"/>
          </p:cNvCxnSpPr>
          <p:nvPr/>
        </p:nvCxnSpPr>
        <p:spPr>
          <a:xfrm flipH="1">
            <a:off x="3965651" y="4093535"/>
            <a:ext cx="1882256" cy="1438698"/>
          </a:xfrm>
          <a:prstGeom prst="straightConnector1">
            <a:avLst/>
          </a:prstGeom>
          <a:ln w="2540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Elbow Connector 89"/>
          <p:cNvCxnSpPr/>
          <p:nvPr/>
        </p:nvCxnSpPr>
        <p:spPr>
          <a:xfrm rot="5400000" flipH="1" flipV="1">
            <a:off x="4316138" y="2460913"/>
            <a:ext cx="279827" cy="1"/>
          </a:xfrm>
          <a:prstGeom prst="bentConnector3">
            <a:avLst>
              <a:gd name="adj1" fmla="val 1228"/>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5400000" flipH="1" flipV="1">
            <a:off x="7441700" y="2449264"/>
            <a:ext cx="279827" cy="1"/>
          </a:xfrm>
          <a:prstGeom prst="bentConnector3">
            <a:avLst>
              <a:gd name="adj1" fmla="val 1228"/>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4" name="Object 3"/>
          <p:cNvGraphicFramePr>
            <a:graphicFrameLocks noChangeAspect="1"/>
          </p:cNvGraphicFramePr>
          <p:nvPr>
            <p:extLst>
              <p:ext uri="{D42A27DB-BD31-4B8C-83A1-F6EECF244321}">
                <p14:modId xmlns:p14="http://schemas.microsoft.com/office/powerpoint/2010/main" val="3748176094"/>
              </p:ext>
            </p:extLst>
          </p:nvPr>
        </p:nvGraphicFramePr>
        <p:xfrm>
          <a:off x="5546078" y="5502164"/>
          <a:ext cx="768351" cy="587375"/>
        </p:xfrm>
        <a:graphic>
          <a:graphicData uri="http://schemas.openxmlformats.org/presentationml/2006/ole">
            <mc:AlternateContent xmlns:mc="http://schemas.openxmlformats.org/markup-compatibility/2006">
              <mc:Choice xmlns:v="urn:schemas-microsoft-com:vml" Requires="v">
                <p:oleObj spid="_x0000_s10292" name="Visio" r:id="rId5" imgW="767718" imgH="587713" progId="Visio.Drawing.11">
                  <p:embed/>
                </p:oleObj>
              </mc:Choice>
              <mc:Fallback>
                <p:oleObj name="Visio" r:id="rId5" imgW="767718" imgH="587713"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078" y="5502164"/>
                        <a:ext cx="768351"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6987728" y="4445208"/>
            <a:ext cx="2386679" cy="369332"/>
          </a:xfrm>
          <a:prstGeom prst="rect">
            <a:avLst/>
          </a:prstGeom>
          <a:noFill/>
        </p:spPr>
        <p:txBody>
          <a:bodyPr wrap="none" lIns="0" tIns="0" rIns="0" bIns="0" rtlCol="0">
            <a:spAutoFit/>
          </a:bodyPr>
          <a:lstStyle/>
          <a:p>
            <a:r>
              <a:rPr lang="en-US" sz="2400" dirty="0" smtClean="0"/>
              <a:t>Managed by Pool</a:t>
            </a:r>
          </a:p>
        </p:txBody>
      </p:sp>
      <p:sp>
        <p:nvSpPr>
          <p:cNvPr id="53" name="TextBox 52"/>
          <p:cNvSpPr txBox="1"/>
          <p:nvPr/>
        </p:nvSpPr>
        <p:spPr>
          <a:xfrm>
            <a:off x="6980474" y="4446325"/>
            <a:ext cx="3292568" cy="369332"/>
          </a:xfrm>
          <a:prstGeom prst="rect">
            <a:avLst/>
          </a:prstGeom>
          <a:noFill/>
        </p:spPr>
        <p:txBody>
          <a:bodyPr wrap="none" lIns="0" tIns="0" rIns="0" bIns="0" rtlCol="0">
            <a:spAutoFit/>
          </a:bodyPr>
          <a:lstStyle/>
          <a:p>
            <a:r>
              <a:rPr lang="en-US" sz="2400" dirty="0" smtClean="0"/>
              <a:t>Managed by a single HS</a:t>
            </a:r>
          </a:p>
        </p:txBody>
      </p:sp>
      <p:cxnSp>
        <p:nvCxnSpPr>
          <p:cNvPr id="57" name="Straight Arrow Connector 56"/>
          <p:cNvCxnSpPr>
            <a:endCxn id="38" idx="3"/>
          </p:cNvCxnSpPr>
          <p:nvPr/>
        </p:nvCxnSpPr>
        <p:spPr>
          <a:xfrm flipH="1">
            <a:off x="3965652" y="4093535"/>
            <a:ext cx="276740" cy="1438698"/>
          </a:xfrm>
          <a:prstGeom prst="straightConnector1">
            <a:avLst/>
          </a:prstGeom>
          <a:ln w="2540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7546322" y="4093535"/>
            <a:ext cx="311139" cy="1438698"/>
          </a:xfrm>
          <a:prstGeom prst="straightConnector1">
            <a:avLst/>
          </a:prstGeom>
          <a:ln w="2540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314370" y="2998703"/>
            <a:ext cx="447281" cy="1015663"/>
          </a:xfrm>
          <a:prstGeom prst="rect">
            <a:avLst/>
          </a:prstGeom>
          <a:noFill/>
        </p:spPr>
        <p:txBody>
          <a:bodyPr wrap="square" lIns="0" tIns="0" rIns="0" bIns="0" rtlCol="0">
            <a:spAutoFit/>
          </a:bodyPr>
          <a:lstStyle/>
          <a:p>
            <a:r>
              <a:rPr lang="en-US" sz="6600" dirty="0" smtClean="0">
                <a:solidFill>
                  <a:srgbClr val="FF0000"/>
                </a:solidFill>
              </a:rPr>
              <a:t>X</a:t>
            </a:r>
          </a:p>
        </p:txBody>
      </p:sp>
      <p:graphicFrame>
        <p:nvGraphicFramePr>
          <p:cNvPr id="50" name="Object 49"/>
          <p:cNvGraphicFramePr>
            <a:graphicFrameLocks noChangeAspect="1"/>
          </p:cNvGraphicFramePr>
          <p:nvPr>
            <p:extLst>
              <p:ext uri="{D42A27DB-BD31-4B8C-83A1-F6EECF244321}">
                <p14:modId xmlns:p14="http://schemas.microsoft.com/office/powerpoint/2010/main" val="2504096583"/>
              </p:ext>
            </p:extLst>
          </p:nvPr>
        </p:nvGraphicFramePr>
        <p:xfrm>
          <a:off x="7500534" y="5532235"/>
          <a:ext cx="709612" cy="604837"/>
        </p:xfrm>
        <a:graphic>
          <a:graphicData uri="http://schemas.openxmlformats.org/presentationml/2006/ole">
            <mc:AlternateContent xmlns:mc="http://schemas.openxmlformats.org/markup-compatibility/2006">
              <mc:Choice xmlns:v="urn:schemas-microsoft-com:vml" Requires="v">
                <p:oleObj spid="_x0000_s10293" name="Visio" r:id="rId7" imgW="479756" imgH="407751" progId="Visio.Drawing.11">
                  <p:embed/>
                </p:oleObj>
              </mc:Choice>
              <mc:Fallback>
                <p:oleObj name="Visio" r:id="rId7" imgW="479756" imgH="40775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0534" y="5532235"/>
                        <a:ext cx="709612"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ounded Rectangle 2"/>
          <p:cNvSpPr/>
          <p:nvPr/>
        </p:nvSpPr>
        <p:spPr bwMode="auto">
          <a:xfrm>
            <a:off x="3559538" y="2768808"/>
            <a:ext cx="4837814" cy="1422192"/>
          </a:xfrm>
          <a:prstGeom prst="roundRect">
            <a:avLst/>
          </a:prstGeom>
          <a:gradFill>
            <a:gsLst>
              <a:gs pos="0">
                <a:schemeClr val="accent2">
                  <a:shade val="51000"/>
                  <a:satMod val="130000"/>
                  <a:alpha val="20000"/>
                </a:schemeClr>
              </a:gs>
              <a:gs pos="80000">
                <a:schemeClr val="accent2">
                  <a:shade val="93000"/>
                  <a:satMod val="130000"/>
                  <a:alpha val="20000"/>
                </a:schemeClr>
              </a:gs>
              <a:gs pos="100000">
                <a:schemeClr val="accent2">
                  <a:shade val="94000"/>
                  <a:satMod val="135000"/>
                  <a:alpha val="20000"/>
                </a:schemeClr>
              </a:gs>
            </a:gsLst>
          </a:gra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7889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1000"/>
                                        <p:tgtEl>
                                          <p:spTgt spid="35"/>
                                        </p:tgtEl>
                                      </p:cBhvr>
                                    </p:animEffect>
                                    <p:anim calcmode="lin" valueType="num">
                                      <p:cBhvr>
                                        <p:cTn id="10" dur="1000" fill="hold"/>
                                        <p:tgtEl>
                                          <p:spTgt spid="35"/>
                                        </p:tgtEl>
                                        <p:attrNameLst>
                                          <p:attrName>ppt_x</p:attrName>
                                        </p:attrNameLst>
                                      </p:cBhvr>
                                      <p:tavLst>
                                        <p:tav tm="0">
                                          <p:val>
                                            <p:strVal val="#ppt_x"/>
                                          </p:val>
                                        </p:tav>
                                        <p:tav tm="100000">
                                          <p:val>
                                            <p:strVal val="#ppt_x"/>
                                          </p:val>
                                        </p:tav>
                                      </p:tavLst>
                                    </p:anim>
                                    <p:anim calcmode="lin" valueType="num">
                                      <p:cBhvr>
                                        <p:cTn id="11" dur="1000" fill="hold"/>
                                        <p:tgtEl>
                                          <p:spTgt spid="35"/>
                                        </p:tgtEl>
                                        <p:attrNameLst>
                                          <p:attrName>ppt_y</p:attrName>
                                        </p:attrNameLst>
                                      </p:cBhvr>
                                      <p:tavLst>
                                        <p:tav tm="0">
                                          <p:val>
                                            <p:strVal val="#ppt_y+.1"/>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5"/>
                                        </p:tgtEl>
                                      </p:cBhvr>
                                    </p:animEffect>
                                    <p:set>
                                      <p:cBhvr>
                                        <p:cTn id="16" dur="1" fill="hold">
                                          <p:stCondLst>
                                            <p:cond delay="499"/>
                                          </p:stCondLst>
                                        </p:cTn>
                                        <p:tgtEl>
                                          <p:spTgt spid="7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1"/>
                                        </p:tgtEl>
                                      </p:cBhvr>
                                    </p:animEffect>
                                    <p:set>
                                      <p:cBhvr>
                                        <p:cTn id="19" dur="1" fill="hold">
                                          <p:stCondLst>
                                            <p:cond delay="499"/>
                                          </p:stCondLst>
                                        </p:cTn>
                                        <p:tgtEl>
                                          <p:spTgt spid="71"/>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3" grpId="0"/>
      <p:bldP spid="41"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Management Server Failover</a:t>
            </a:r>
            <a:endParaRPr lang="en-US" dirty="0"/>
          </a:p>
        </p:txBody>
      </p:sp>
      <p:sp>
        <p:nvSpPr>
          <p:cNvPr id="6" name="Subtitle 5"/>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demo</a:t>
            </a:r>
            <a:endParaRPr lang="en-US" dirty="0"/>
          </a:p>
        </p:txBody>
      </p:sp>
    </p:spTree>
    <p:extLst>
      <p:ext uri="{BB962C8B-B14F-4D97-AF65-F5344CB8AC3E}">
        <p14:creationId xmlns:p14="http://schemas.microsoft.com/office/powerpoint/2010/main" val="33453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0"/>
            <a:ext cx="11173090" cy="609398"/>
          </a:xfrm>
        </p:spPr>
        <p:txBody>
          <a:bodyPr/>
          <a:lstStyle/>
          <a:p>
            <a:r>
              <a:rPr lang="en-US" dirty="0" smtClean="0"/>
              <a:t>Benefits: High Availability with </a:t>
            </a:r>
            <a:r>
              <a:rPr lang="en-US" dirty="0" err="1" smtClean="0"/>
              <a:t>OpsMgr</a:t>
            </a:r>
            <a:r>
              <a:rPr lang="en-US" dirty="0" smtClean="0"/>
              <a:t> </a:t>
            </a:r>
            <a:r>
              <a:rPr lang="en-US" dirty="0" smtClean="0"/>
              <a:t>2012</a:t>
            </a:r>
            <a:endParaRPr lang="en-US" dirty="0"/>
          </a:p>
        </p:txBody>
      </p:sp>
      <p:graphicFrame>
        <p:nvGraphicFramePr>
          <p:cNvPr id="5" name="Diagram 4"/>
          <p:cNvGraphicFramePr/>
          <p:nvPr>
            <p:extLst>
              <p:ext uri="{D42A27DB-BD31-4B8C-83A1-F6EECF244321}">
                <p14:modId xmlns:p14="http://schemas.microsoft.com/office/powerpoint/2010/main" val="3800545633"/>
              </p:ext>
            </p:extLst>
          </p:nvPr>
        </p:nvGraphicFramePr>
        <p:xfrm>
          <a:off x="812589" y="1828800"/>
          <a:ext cx="10766795"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32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Operations Manager 2012  – </a:t>
            </a:r>
            <a:br>
              <a:rPr lang="en-US" dirty="0" smtClean="0"/>
            </a:br>
            <a:r>
              <a:rPr lang="en-US" dirty="0" smtClean="0"/>
              <a:t>Setup and Upgrade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728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Server and Ops DB Server Setup Prerequisites</a:t>
            </a:r>
            <a:endParaRPr lang="en-US" dirty="0"/>
          </a:p>
        </p:txBody>
      </p:sp>
      <p:sp>
        <p:nvSpPr>
          <p:cNvPr id="3" name="Text Placeholder 2"/>
          <p:cNvSpPr>
            <a:spLocks noGrp="1"/>
          </p:cNvSpPr>
          <p:nvPr>
            <p:ph type="body" sz="quarter" idx="10"/>
          </p:nvPr>
        </p:nvSpPr>
        <p:spPr>
          <a:xfrm>
            <a:off x="519112" y="2349500"/>
            <a:ext cx="11149013" cy="1973561"/>
          </a:xfrm>
        </p:spPr>
        <p:txBody>
          <a:bodyPr/>
          <a:lstStyle/>
          <a:p>
            <a:r>
              <a:rPr lang="en-US" dirty="0" smtClean="0"/>
              <a:t>W2K8 R2 64 bits </a:t>
            </a:r>
          </a:p>
          <a:p>
            <a:r>
              <a:rPr lang="en-US" dirty="0" smtClean="0"/>
              <a:t>SQL 2K8 SP2 and above</a:t>
            </a:r>
          </a:p>
          <a:p>
            <a:r>
              <a:rPr lang="en-US" dirty="0" smtClean="0"/>
              <a:t>.NET 4.0</a:t>
            </a:r>
          </a:p>
        </p:txBody>
      </p:sp>
    </p:spTree>
    <p:extLst>
      <p:ext uri="{BB962C8B-B14F-4D97-AF65-F5344CB8AC3E}">
        <p14:creationId xmlns:p14="http://schemas.microsoft.com/office/powerpoint/2010/main" val="74221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836612" y="2431024"/>
            <a:ext cx="7924800" cy="1523494"/>
          </a:xfrm>
        </p:spPr>
        <p:txBody>
          <a:bodyPr/>
          <a:lstStyle/>
          <a:p>
            <a:r>
              <a:rPr lang="en-US" dirty="0" smtClean="0"/>
              <a:t>Operations Manager 2012 End-To-End Setup Experience</a:t>
            </a:r>
            <a:endParaRPr lang="en-US" dirty="0"/>
          </a:p>
        </p:txBody>
      </p:sp>
      <p:sp>
        <p:nvSpPr>
          <p:cNvPr id="12" name="Subtitle 1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0999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Simpler Setup</a:t>
            </a:r>
            <a:endParaRPr lang="en-US" dirty="0"/>
          </a:p>
        </p:txBody>
      </p:sp>
      <p:sp>
        <p:nvSpPr>
          <p:cNvPr id="3" name="Text Placeholder 2"/>
          <p:cNvSpPr>
            <a:spLocks noGrp="1"/>
          </p:cNvSpPr>
          <p:nvPr>
            <p:ph type="body" sz="quarter" idx="10"/>
          </p:nvPr>
        </p:nvSpPr>
        <p:spPr/>
        <p:txBody>
          <a:bodyPr/>
          <a:lstStyle/>
          <a:p>
            <a:r>
              <a:rPr lang="en-US" smtClean="0"/>
              <a:t>Less clicks</a:t>
            </a:r>
          </a:p>
          <a:p>
            <a:r>
              <a:rPr lang="en-US" smtClean="0"/>
              <a:t>More robust</a:t>
            </a:r>
          </a:p>
          <a:p>
            <a:r>
              <a:rPr lang="en-US" smtClean="0"/>
              <a:t>Better real-time guidance</a:t>
            </a:r>
            <a:endParaRPr lang="en-US" dirty="0" smtClean="0"/>
          </a:p>
        </p:txBody>
      </p:sp>
    </p:spTree>
    <p:extLst>
      <p:ext uri="{BB962C8B-B14F-4D97-AF65-F5344CB8AC3E}">
        <p14:creationId xmlns:p14="http://schemas.microsoft.com/office/powerpoint/2010/main" val="84037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Rolling Upgrade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77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4"/>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5"/>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pic>
        <p:nvPicPr>
          <p:cNvPr id="13" name="Picture 12"/>
          <p:cNvPicPr>
            <a:picLocks noChangeAspect="1" noChangeArrowheads="1"/>
          </p:cNvPicPr>
          <p:nvPr/>
        </p:nvPicPr>
        <p:blipFill>
          <a:blip r:embed="rId6"/>
          <a:srcRect/>
          <a:stretch>
            <a:fillRect/>
          </a:stretch>
        </p:blipFill>
        <p:spPr bwMode="auto">
          <a:xfrm>
            <a:off x="1726752" y="1052921"/>
            <a:ext cx="1591573" cy="1362075"/>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4"/>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6" idx="1"/>
          </p:cNvCxnSpPr>
          <p:nvPr/>
        </p:nvCxnSpPr>
        <p:spPr>
          <a:xfrm rot="10800000">
            <a:off x="2517979" y="2422334"/>
            <a:ext cx="1221511" cy="1146800"/>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2491158" y="2422655"/>
            <a:ext cx="2882371" cy="1146801"/>
          </a:xfrm>
          <a:prstGeom prst="bentConnector3">
            <a:avLst>
              <a:gd name="adj1" fmla="val 9924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2421006199"/>
              </p:ext>
            </p:extLst>
          </p:nvPr>
        </p:nvGraphicFramePr>
        <p:xfrm>
          <a:off x="5363741" y="2829172"/>
          <a:ext cx="1280251" cy="1246188"/>
        </p:xfrm>
        <a:graphic>
          <a:graphicData uri="http://schemas.openxmlformats.org/presentationml/2006/ole">
            <mc:AlternateContent xmlns:mc="http://schemas.openxmlformats.org/markup-compatibility/2006">
              <mc:Choice xmlns:v="urn:schemas-microsoft-com:vml" Requires="v">
                <p:oleObj spid="_x0000_s5149" name="Visio" r:id="rId7" imgW="961133" imgH="1246221" progId="Visio.Drawing.11">
                  <p:embed/>
                </p:oleObj>
              </mc:Choice>
              <mc:Fallback>
                <p:oleObj name="Visio" r:id="rId7" imgW="961133" imgH="124622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3741" y="2829172"/>
                        <a:ext cx="1280251"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Pentagon 38"/>
          <p:cNvSpPr/>
          <p:nvPr/>
        </p:nvSpPr>
        <p:spPr bwMode="auto">
          <a:xfrm>
            <a:off x="459113" y="147015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4" name="Left Arrow Callout 43"/>
          <p:cNvSpPr/>
          <p:nvPr/>
        </p:nvSpPr>
        <p:spPr bwMode="auto">
          <a:xfrm>
            <a:off x="7821163" y="3276600"/>
            <a:ext cx="2133044" cy="457200"/>
          </a:xfrm>
          <a:prstGeom prst="leftArrowCallou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32-bit</a:t>
            </a:r>
          </a:p>
        </p:txBody>
      </p:sp>
      <p:sp>
        <p:nvSpPr>
          <p:cNvPr id="46" name="Pentagon 45"/>
          <p:cNvSpPr/>
          <p:nvPr/>
        </p:nvSpPr>
        <p:spPr bwMode="auto">
          <a:xfrm>
            <a:off x="2621273" y="103462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7" name="Pentagon 46"/>
          <p:cNvSpPr/>
          <p:nvPr/>
        </p:nvSpPr>
        <p:spPr bwMode="auto">
          <a:xfrm>
            <a:off x="5820245" y="151619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8" name="Pentagon 47"/>
          <p:cNvSpPr/>
          <p:nvPr/>
        </p:nvSpPr>
        <p:spPr bwMode="auto">
          <a:xfrm>
            <a:off x="2659559" y="2996055"/>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9" name="Pentagon 48"/>
          <p:cNvSpPr/>
          <p:nvPr/>
        </p:nvSpPr>
        <p:spPr bwMode="auto">
          <a:xfrm>
            <a:off x="4570972" y="2741731"/>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1" name="Pentagon 50"/>
          <p:cNvSpPr/>
          <p:nvPr/>
        </p:nvSpPr>
        <p:spPr bwMode="auto">
          <a:xfrm>
            <a:off x="711015" y="5029195"/>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2" name="Pentagon 51"/>
          <p:cNvSpPr/>
          <p:nvPr/>
        </p:nvSpPr>
        <p:spPr bwMode="auto">
          <a:xfrm>
            <a:off x="2860275" y="4612133"/>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3" name="Pentagon 52"/>
          <p:cNvSpPr/>
          <p:nvPr/>
        </p:nvSpPr>
        <p:spPr bwMode="auto">
          <a:xfrm>
            <a:off x="5586546" y="4639884"/>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pic>
        <p:nvPicPr>
          <p:cNvPr id="54" name="Picture 53"/>
          <p:cNvPicPr>
            <a:picLocks noChangeAspect="1" noChangeArrowheads="1"/>
          </p:cNvPicPr>
          <p:nvPr/>
        </p:nvPicPr>
        <p:blipFill>
          <a:blip r:embed="rId4"/>
          <a:srcRect/>
          <a:stretch>
            <a:fillRect/>
          </a:stretch>
        </p:blipFill>
        <p:spPr bwMode="auto">
          <a:xfrm>
            <a:off x="8633752" y="3788769"/>
            <a:ext cx="1088704" cy="1435100"/>
          </a:xfrm>
          <a:prstGeom prst="rect">
            <a:avLst/>
          </a:prstGeom>
          <a:noFill/>
          <a:ln w="12700" cap="flat" cmpd="sng" algn="ctr">
            <a:noFill/>
            <a:prstDash val="solid"/>
            <a:miter lim="800000"/>
            <a:headEnd/>
            <a:tailEnd/>
          </a:ln>
          <a:effectLst/>
        </p:spPr>
      </p:pic>
      <p:sp>
        <p:nvSpPr>
          <p:cNvPr id="56" name="Pentagon 55"/>
          <p:cNvSpPr/>
          <p:nvPr/>
        </p:nvSpPr>
        <p:spPr bwMode="auto">
          <a:xfrm>
            <a:off x="7684794" y="3826413"/>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cxnSp>
        <p:nvCxnSpPr>
          <p:cNvPr id="57" name="Elbow Connector 56"/>
          <p:cNvCxnSpPr/>
          <p:nvPr/>
        </p:nvCxnSpPr>
        <p:spPr>
          <a:xfrm flipV="1">
            <a:off x="7618018" y="4532668"/>
            <a:ext cx="1218881" cy="444550"/>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solidFill>
                  <a:schemeClr val="tx1"/>
                </a:solidFill>
              </a:rPr>
              <a:t>Get the Infrastructure to the supported starting point</a:t>
            </a:r>
          </a:p>
        </p:txBody>
      </p:sp>
      <p:sp>
        <p:nvSpPr>
          <p:cNvPr id="61" name="Horizontal Scroll 60"/>
          <p:cNvSpPr/>
          <p:nvPr/>
        </p:nvSpPr>
        <p:spPr bwMode="auto">
          <a:xfrm>
            <a:off x="8043968" y="2864576"/>
            <a:ext cx="1300798" cy="349242"/>
          </a:xfrm>
          <a:prstGeom prst="horizontalScroll">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New!</a:t>
            </a:r>
          </a:p>
        </p:txBody>
      </p:sp>
    </p:spTree>
    <p:extLst>
      <p:ext uri="{BB962C8B-B14F-4D97-AF65-F5344CB8AC3E}">
        <p14:creationId xmlns:p14="http://schemas.microsoft.com/office/powerpoint/2010/main" val="205790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7"/>
                                        </p:tgtEl>
                                      </p:cBhvr>
                                    </p:animEffect>
                                    <p:set>
                                      <p:cBhvr>
                                        <p:cTn id="28" dur="1" fill="hold">
                                          <p:stCondLst>
                                            <p:cond delay="499"/>
                                          </p:stCondLst>
                                        </p:cTn>
                                        <p:tgtEl>
                                          <p:spTgt spid="5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6"/>
                                        </p:tgtEl>
                                      </p:cBhvr>
                                    </p:animEffect>
                                    <p:set>
                                      <p:cBhvr>
                                        <p:cTn id="31" dur="1" fill="hold">
                                          <p:stCondLst>
                                            <p:cond delay="499"/>
                                          </p:stCondLst>
                                        </p:cTn>
                                        <p:tgtEl>
                                          <p:spTgt spid="56"/>
                                        </p:tgtEl>
                                        <p:attrNameLst>
                                          <p:attrName>style.visibility</p:attrName>
                                        </p:attrNameLst>
                                      </p:cBhvr>
                                      <p:to>
                                        <p:strVal val="hidden"/>
                                      </p:to>
                                    </p:set>
                                  </p:childTnLst>
                                </p:cTn>
                              </p:par>
                            </p:childTnLst>
                          </p:cTn>
                        </p:par>
                        <p:par>
                          <p:cTn id="32" fill="hold">
                            <p:stCondLst>
                              <p:cond delay="500"/>
                            </p:stCondLst>
                            <p:childTnLst>
                              <p:par>
                                <p:cTn id="33" presetID="50" presetClass="path" presetSubtype="0" accel="50000" decel="50000" fill="hold" nodeType="afterEffect">
                                  <p:stCondLst>
                                    <p:cond delay="0"/>
                                  </p:stCondLst>
                                  <p:childTnLst>
                                    <p:animMotion origin="layout" path="M -1.38889E-6 4.07407E-6 L -0.06823 4.07407E-6 C -0.09878 4.07407E-6 -0.13628 -0.0375 -0.13628 -0.0676 L -0.13628 -0.13496 " pathEditMode="relative" rAng="0" ptsTypes="FfFF">
                                      <p:cBhvr>
                                        <p:cTn id="34" dur="2000" fill="hold"/>
                                        <p:tgtEl>
                                          <p:spTgt spid="54"/>
                                        </p:tgtEl>
                                        <p:attrNameLst>
                                          <p:attrName>ppt_x</p:attrName>
                                          <p:attrName>ppt_y</p:attrName>
                                        </p:attrNameLst>
                                      </p:cBhvr>
                                      <p:rCtr x="-6823" y="-6759"/>
                                    </p:animMotion>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6" grpId="0" animBg="1"/>
      <p:bldP spid="56" grpId="1"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839448" cy="1523497"/>
          </a:xfrm>
        </p:spPr>
        <p:txBody>
          <a:bodyPr/>
          <a:lstStyle/>
          <a:p>
            <a:r>
              <a:rPr lang="en-US" dirty="0" smtClean="0"/>
              <a:t>Microsoft System Center Operations Manager 2012: Setup and </a:t>
            </a:r>
            <a:r>
              <a:rPr lang="en-US" dirty="0" err="1" smtClean="0"/>
              <a:t>Config</a:t>
            </a:r>
            <a:r>
              <a:rPr lang="en-US" dirty="0" smtClean="0"/>
              <a:t>, Part 2  </a:t>
            </a:r>
            <a:endParaRPr lang="en-US" dirty="0"/>
          </a:p>
        </p:txBody>
      </p:sp>
      <p:sp>
        <p:nvSpPr>
          <p:cNvPr id="3" name="Subtitle 2"/>
          <p:cNvSpPr>
            <a:spLocks noGrp="1"/>
          </p:cNvSpPr>
          <p:nvPr>
            <p:ph type="subTitle" idx="1"/>
          </p:nvPr>
        </p:nvSpPr>
        <p:spPr/>
        <p:txBody>
          <a:bodyPr/>
          <a:lstStyle/>
          <a:p>
            <a:r>
              <a:rPr lang="en-US" dirty="0" smtClean="0"/>
              <a:t>Rob </a:t>
            </a:r>
            <a:r>
              <a:rPr lang="en-US" dirty="0" err="1" smtClean="0"/>
              <a:t>Kuehfus</a:t>
            </a:r>
            <a:r>
              <a:rPr lang="en-US" dirty="0" smtClean="0"/>
              <a:t> - Program Manager</a:t>
            </a:r>
          </a:p>
          <a:p>
            <a:r>
              <a:rPr lang="en-US" dirty="0" smtClean="0"/>
              <a:t>Maarten </a:t>
            </a:r>
            <a:r>
              <a:rPr lang="en-US" dirty="0" err="1" smtClean="0"/>
              <a:t>Goet</a:t>
            </a:r>
            <a:r>
              <a:rPr lang="en-US" dirty="0"/>
              <a:t> </a:t>
            </a:r>
            <a:r>
              <a:rPr lang="en-US" dirty="0" smtClean="0"/>
              <a:t>- MVP</a:t>
            </a:r>
            <a:endParaRPr lang="en-US" dirty="0"/>
          </a:p>
        </p:txBody>
      </p:sp>
      <p:sp>
        <p:nvSpPr>
          <p:cNvPr id="4" name="Text Placeholder 3"/>
          <p:cNvSpPr>
            <a:spLocks noGrp="1"/>
          </p:cNvSpPr>
          <p:nvPr>
            <p:ph type="body" sz="quarter" idx="10"/>
          </p:nvPr>
        </p:nvSpPr>
        <p:spPr/>
        <p:txBody>
          <a:bodyPr/>
          <a:lstStyle/>
          <a:p>
            <a:r>
              <a:rPr lang="en-US" smtClean="0"/>
              <a:t>SIM356</a:t>
            </a:r>
            <a:endParaRPr lang="en-US" dirty="0"/>
          </a:p>
        </p:txBody>
      </p:sp>
    </p:spTree>
    <p:extLst>
      <p:ext uri="{BB962C8B-B14F-4D97-AF65-F5344CB8AC3E}">
        <p14:creationId xmlns:p14="http://schemas.microsoft.com/office/powerpoint/2010/main" val="224321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4"/>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5"/>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pic>
        <p:nvPicPr>
          <p:cNvPr id="13" name="Picture 12"/>
          <p:cNvPicPr>
            <a:picLocks noChangeAspect="1" noChangeArrowheads="1"/>
          </p:cNvPicPr>
          <p:nvPr/>
        </p:nvPicPr>
        <p:blipFill>
          <a:blip r:embed="rId6"/>
          <a:srcRect/>
          <a:stretch>
            <a:fillRect/>
          </a:stretch>
        </p:blipFill>
        <p:spPr bwMode="auto">
          <a:xfrm>
            <a:off x="1726752" y="1052921"/>
            <a:ext cx="1591573" cy="1362075"/>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4"/>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6" idx="1"/>
          </p:cNvCxnSpPr>
          <p:nvPr/>
        </p:nvCxnSpPr>
        <p:spPr>
          <a:xfrm rot="10800000">
            <a:off x="2517979" y="2422334"/>
            <a:ext cx="1221511" cy="1146800"/>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2491158" y="2422655"/>
            <a:ext cx="2882371" cy="1146801"/>
          </a:xfrm>
          <a:prstGeom prst="bentConnector3">
            <a:avLst>
              <a:gd name="adj1" fmla="val 9924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1723741215"/>
              </p:ext>
            </p:extLst>
          </p:nvPr>
        </p:nvGraphicFramePr>
        <p:xfrm>
          <a:off x="5363741" y="2829172"/>
          <a:ext cx="1280251" cy="1246188"/>
        </p:xfrm>
        <a:graphic>
          <a:graphicData uri="http://schemas.openxmlformats.org/presentationml/2006/ole">
            <mc:AlternateContent xmlns:mc="http://schemas.openxmlformats.org/markup-compatibility/2006">
              <mc:Choice xmlns:v="urn:schemas-microsoft-com:vml" Requires="v">
                <p:oleObj spid="_x0000_s6173" name="Visio" r:id="rId7" imgW="961133" imgH="1246221" progId="Visio.Drawing.11">
                  <p:embed/>
                </p:oleObj>
              </mc:Choice>
              <mc:Fallback>
                <p:oleObj name="Visio" r:id="rId7" imgW="961133" imgH="124622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3741" y="2829172"/>
                        <a:ext cx="1280251"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Pentagon 38"/>
          <p:cNvSpPr/>
          <p:nvPr/>
        </p:nvSpPr>
        <p:spPr bwMode="auto">
          <a:xfrm>
            <a:off x="459113" y="147015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6" name="Pentagon 45"/>
          <p:cNvSpPr/>
          <p:nvPr/>
        </p:nvSpPr>
        <p:spPr bwMode="auto">
          <a:xfrm>
            <a:off x="2621273" y="103462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7" name="Pentagon 46"/>
          <p:cNvSpPr/>
          <p:nvPr/>
        </p:nvSpPr>
        <p:spPr bwMode="auto">
          <a:xfrm>
            <a:off x="5820245" y="151619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8" name="Pentagon 47"/>
          <p:cNvSpPr/>
          <p:nvPr/>
        </p:nvSpPr>
        <p:spPr bwMode="auto">
          <a:xfrm>
            <a:off x="2659559" y="2996055"/>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9" name="Pentagon 48"/>
          <p:cNvSpPr/>
          <p:nvPr/>
        </p:nvSpPr>
        <p:spPr bwMode="auto">
          <a:xfrm>
            <a:off x="4570972" y="2741731"/>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1" name="Pentagon 50"/>
          <p:cNvSpPr/>
          <p:nvPr/>
        </p:nvSpPr>
        <p:spPr bwMode="auto">
          <a:xfrm>
            <a:off x="711015" y="5029195"/>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2" name="Pentagon 51"/>
          <p:cNvSpPr/>
          <p:nvPr/>
        </p:nvSpPr>
        <p:spPr bwMode="auto">
          <a:xfrm>
            <a:off x="2860275" y="4612133"/>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3" name="Pentagon 52"/>
          <p:cNvSpPr/>
          <p:nvPr/>
        </p:nvSpPr>
        <p:spPr bwMode="auto">
          <a:xfrm>
            <a:off x="5586546" y="4639884"/>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1"/>
                </a:solidFill>
              </a:rPr>
              <a:t>Upgrade a management server to OM12</a:t>
            </a:r>
          </a:p>
        </p:txBody>
      </p:sp>
      <p:sp>
        <p:nvSpPr>
          <p:cNvPr id="2" name="Left Arrow 1"/>
          <p:cNvSpPr/>
          <p:nvPr/>
        </p:nvSpPr>
        <p:spPr bwMode="auto">
          <a:xfrm>
            <a:off x="8125883" y="2895600"/>
            <a:ext cx="2742486" cy="1233646"/>
          </a:xfrm>
          <a:prstGeom prst="leftArrow">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Upgrade Here</a:t>
            </a:r>
          </a:p>
        </p:txBody>
      </p:sp>
      <p:sp>
        <p:nvSpPr>
          <p:cNvPr id="55" name="Left Arrow 54"/>
          <p:cNvSpPr/>
          <p:nvPr/>
        </p:nvSpPr>
        <p:spPr bwMode="auto">
          <a:xfrm>
            <a:off x="8125883" y="4660252"/>
            <a:ext cx="2742486" cy="1233646"/>
          </a:xfrm>
          <a:prstGeom prst="leftArrow">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Agents move to pending</a:t>
            </a:r>
          </a:p>
        </p:txBody>
      </p:sp>
      <p:sp>
        <p:nvSpPr>
          <p:cNvPr id="58" name="Isosceles Triangle 57"/>
          <p:cNvSpPr/>
          <p:nvPr/>
        </p:nvSpPr>
        <p:spPr bwMode="auto">
          <a:xfrm>
            <a:off x="6280007" y="5213348"/>
            <a:ext cx="812588" cy="762000"/>
          </a:xfrm>
          <a:prstGeom prst="triangl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b" anchorCtr="0" compatLnSpc="1">
            <a:prstTxWarp prst="textNoShape">
              <a:avLst/>
            </a:prstTxWarp>
          </a:bodyPr>
          <a:lstStyle/>
          <a:p>
            <a:pPr algn="ctr" defTabSz="914099" fontAlgn="base">
              <a:spcBef>
                <a:spcPct val="0"/>
              </a:spcBef>
              <a:spcAft>
                <a:spcPct val="0"/>
              </a:spcAft>
            </a:pPr>
            <a:r>
              <a:rPr lang="en-US" sz="4400" b="1" dirty="0" smtClean="0">
                <a:solidFill>
                  <a:schemeClr val="bg1"/>
                </a:solidFill>
              </a:rPr>
              <a:t>!</a:t>
            </a:r>
            <a:endParaRPr lang="en-US" sz="2000" b="1" dirty="0" smtClean="0">
              <a:solidFill>
                <a:schemeClr val="bg1"/>
              </a:solidFill>
            </a:endParaRPr>
          </a:p>
        </p:txBody>
      </p:sp>
      <p:sp>
        <p:nvSpPr>
          <p:cNvPr id="11" name="Right Arrow Callout 10"/>
          <p:cNvSpPr/>
          <p:nvPr/>
        </p:nvSpPr>
        <p:spPr bwMode="auto">
          <a:xfrm>
            <a:off x="52454" y="1033768"/>
            <a:ext cx="2046063" cy="1808245"/>
          </a:xfrm>
          <a:prstGeom prst="rightArrowCallout">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b="1" dirty="0">
                <a:gradFill>
                  <a:gsLst>
                    <a:gs pos="0">
                      <a:srgbClr val="FFFFFF"/>
                    </a:gs>
                    <a:gs pos="100000">
                      <a:srgbClr val="FFFFFF"/>
                    </a:gs>
                  </a:gsLst>
                  <a:lin ang="5400000" scaled="0"/>
                </a:gradFill>
              </a:rPr>
              <a:t>Using R2 Console approve agents</a:t>
            </a:r>
          </a:p>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sp>
        <p:nvSpPr>
          <p:cNvPr id="59" name="Pentagon 58"/>
          <p:cNvSpPr/>
          <p:nvPr/>
        </p:nvSpPr>
        <p:spPr bwMode="auto">
          <a:xfrm>
            <a:off x="5571793" y="4660252"/>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6" name="Pentagon 55"/>
          <p:cNvSpPr/>
          <p:nvPr/>
        </p:nvSpPr>
        <p:spPr bwMode="auto">
          <a:xfrm>
            <a:off x="6046922" y="27417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Tree>
    <p:extLst>
      <p:ext uri="{BB962C8B-B14F-4D97-AF65-F5344CB8AC3E}">
        <p14:creationId xmlns:p14="http://schemas.microsoft.com/office/powerpoint/2010/main" val="14157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8"/>
                                        </p:tgtEl>
                                      </p:cBhvr>
                                    </p:animEffect>
                                    <p:set>
                                      <p:cBhvr>
                                        <p:cTn id="40" dur="1" fill="hold">
                                          <p:stCondLst>
                                            <p:cond delay="499"/>
                                          </p:stCondLst>
                                        </p:cTn>
                                        <p:tgtEl>
                                          <p:spTgt spid="5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3" grpId="0" animBg="1"/>
      <p:bldP spid="2" grpId="0" animBg="1"/>
      <p:bldP spid="2" grpId="1" animBg="1"/>
      <p:bldP spid="55" grpId="0" animBg="1"/>
      <p:bldP spid="55" grpId="1" animBg="1"/>
      <p:bldP spid="58" grpId="0" animBg="1"/>
      <p:bldP spid="58" grpId="1" animBg="1"/>
      <p:bldP spid="11" grpId="0" animBg="1"/>
      <p:bldP spid="11" grpId="1" animBg="1"/>
      <p:bldP spid="59"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4"/>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5"/>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pic>
        <p:nvPicPr>
          <p:cNvPr id="13" name="Picture 12"/>
          <p:cNvPicPr>
            <a:picLocks noChangeAspect="1" noChangeArrowheads="1"/>
          </p:cNvPicPr>
          <p:nvPr/>
        </p:nvPicPr>
        <p:blipFill>
          <a:blip r:embed="rId6"/>
          <a:srcRect/>
          <a:stretch>
            <a:fillRect/>
          </a:stretch>
        </p:blipFill>
        <p:spPr bwMode="auto">
          <a:xfrm>
            <a:off x="1726752" y="1052921"/>
            <a:ext cx="1591573" cy="1362075"/>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4"/>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6" idx="1"/>
          </p:cNvCxnSpPr>
          <p:nvPr/>
        </p:nvCxnSpPr>
        <p:spPr>
          <a:xfrm rot="10800000">
            <a:off x="2517979" y="2422334"/>
            <a:ext cx="1221511" cy="1146800"/>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2491158" y="2422655"/>
            <a:ext cx="2882371" cy="1146801"/>
          </a:xfrm>
          <a:prstGeom prst="bentConnector3">
            <a:avLst>
              <a:gd name="adj1" fmla="val 9924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644411720"/>
              </p:ext>
            </p:extLst>
          </p:nvPr>
        </p:nvGraphicFramePr>
        <p:xfrm>
          <a:off x="5363741" y="2829172"/>
          <a:ext cx="1280251" cy="1246188"/>
        </p:xfrm>
        <a:graphic>
          <a:graphicData uri="http://schemas.openxmlformats.org/presentationml/2006/ole">
            <mc:AlternateContent xmlns:mc="http://schemas.openxmlformats.org/markup-compatibility/2006">
              <mc:Choice xmlns:v="urn:schemas-microsoft-com:vml" Requires="v">
                <p:oleObj spid="_x0000_s7197" name="Visio" r:id="rId7" imgW="961133" imgH="1246221" progId="Visio.Drawing.11">
                  <p:embed/>
                </p:oleObj>
              </mc:Choice>
              <mc:Fallback>
                <p:oleObj name="Visio" r:id="rId7" imgW="961133" imgH="124622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3741" y="2829172"/>
                        <a:ext cx="1280251"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Pentagon 38"/>
          <p:cNvSpPr/>
          <p:nvPr/>
        </p:nvSpPr>
        <p:spPr bwMode="auto">
          <a:xfrm>
            <a:off x="459113" y="147015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6" name="Pentagon 45"/>
          <p:cNvSpPr/>
          <p:nvPr/>
        </p:nvSpPr>
        <p:spPr bwMode="auto">
          <a:xfrm>
            <a:off x="2621273" y="103462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7" name="Pentagon 46"/>
          <p:cNvSpPr/>
          <p:nvPr/>
        </p:nvSpPr>
        <p:spPr bwMode="auto">
          <a:xfrm>
            <a:off x="5820245" y="151619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8" name="Pentagon 47"/>
          <p:cNvSpPr/>
          <p:nvPr/>
        </p:nvSpPr>
        <p:spPr bwMode="auto">
          <a:xfrm>
            <a:off x="2659559" y="2996055"/>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9" name="Pentagon 48"/>
          <p:cNvSpPr/>
          <p:nvPr/>
        </p:nvSpPr>
        <p:spPr bwMode="auto">
          <a:xfrm>
            <a:off x="4570972" y="2741731"/>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1" name="Pentagon 50"/>
          <p:cNvSpPr/>
          <p:nvPr/>
        </p:nvSpPr>
        <p:spPr bwMode="auto">
          <a:xfrm>
            <a:off x="711015" y="5029195"/>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2" name="Pentagon 51"/>
          <p:cNvSpPr/>
          <p:nvPr/>
        </p:nvSpPr>
        <p:spPr bwMode="auto">
          <a:xfrm>
            <a:off x="2860275" y="4612133"/>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1"/>
                </a:solidFill>
              </a:rPr>
              <a:t>Upgrade the rest of the mgmt server, gateways and agents except the RMS</a:t>
            </a:r>
          </a:p>
        </p:txBody>
      </p:sp>
      <p:sp>
        <p:nvSpPr>
          <p:cNvPr id="59" name="Pentagon 58"/>
          <p:cNvSpPr/>
          <p:nvPr/>
        </p:nvSpPr>
        <p:spPr bwMode="auto">
          <a:xfrm>
            <a:off x="5571793" y="4660252"/>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6" name="Pentagon 55"/>
          <p:cNvSpPr/>
          <p:nvPr/>
        </p:nvSpPr>
        <p:spPr bwMode="auto">
          <a:xfrm>
            <a:off x="6046922" y="27417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4" name="Pentagon 53"/>
          <p:cNvSpPr/>
          <p:nvPr/>
        </p:nvSpPr>
        <p:spPr bwMode="auto">
          <a:xfrm>
            <a:off x="2462015" y="2989860"/>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7" name="Pentagon 56"/>
          <p:cNvSpPr/>
          <p:nvPr/>
        </p:nvSpPr>
        <p:spPr bwMode="auto">
          <a:xfrm>
            <a:off x="2761503" y="4612133"/>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1" name="Pentagon 60"/>
          <p:cNvSpPr/>
          <p:nvPr/>
        </p:nvSpPr>
        <p:spPr bwMode="auto">
          <a:xfrm>
            <a:off x="513471" y="5029195"/>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Tree>
    <p:extLst>
      <p:ext uri="{BB962C8B-B14F-4D97-AF65-F5344CB8AC3E}">
        <p14:creationId xmlns:p14="http://schemas.microsoft.com/office/powerpoint/2010/main" val="17945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1"/>
                                        </p:tgtEl>
                                      </p:cBhvr>
                                    </p:animEffect>
                                    <p:set>
                                      <p:cBhvr>
                                        <p:cTn id="10" dur="1" fill="hold">
                                          <p:stCondLst>
                                            <p:cond delay="499"/>
                                          </p:stCondLst>
                                        </p:cTn>
                                        <p:tgtEl>
                                          <p:spTgt spid="5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8"/>
                                        </p:tgtEl>
                                      </p:cBhvr>
                                    </p:animEffect>
                                    <p:set>
                                      <p:cBhvr>
                                        <p:cTn id="13" dur="1" fill="hold">
                                          <p:stCondLst>
                                            <p:cond delay="499"/>
                                          </p:stCondLst>
                                        </p:cTn>
                                        <p:tgtEl>
                                          <p:spTgt spid="48"/>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2" grpId="0" animBg="1"/>
      <p:bldP spid="54" grpId="0" animBg="1"/>
      <p:bldP spid="57"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4"/>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5"/>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pic>
        <p:nvPicPr>
          <p:cNvPr id="13" name="Picture 12"/>
          <p:cNvPicPr>
            <a:picLocks noChangeAspect="1" noChangeArrowheads="1"/>
          </p:cNvPicPr>
          <p:nvPr/>
        </p:nvPicPr>
        <p:blipFill>
          <a:blip r:embed="rId6"/>
          <a:srcRect/>
          <a:stretch>
            <a:fillRect/>
          </a:stretch>
        </p:blipFill>
        <p:spPr bwMode="auto">
          <a:xfrm>
            <a:off x="1726752" y="1052921"/>
            <a:ext cx="1591573" cy="1362075"/>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4"/>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6" idx="1"/>
          </p:cNvCxnSpPr>
          <p:nvPr/>
        </p:nvCxnSpPr>
        <p:spPr>
          <a:xfrm rot="10800000">
            <a:off x="2517979" y="2422334"/>
            <a:ext cx="1221511" cy="1146800"/>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2491158" y="2422655"/>
            <a:ext cx="2882371" cy="1146801"/>
          </a:xfrm>
          <a:prstGeom prst="bentConnector3">
            <a:avLst>
              <a:gd name="adj1" fmla="val 9924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3545710913"/>
              </p:ext>
            </p:extLst>
          </p:nvPr>
        </p:nvGraphicFramePr>
        <p:xfrm>
          <a:off x="5363741" y="2829172"/>
          <a:ext cx="1280251" cy="1246188"/>
        </p:xfrm>
        <a:graphic>
          <a:graphicData uri="http://schemas.openxmlformats.org/presentationml/2006/ole">
            <mc:AlternateContent xmlns:mc="http://schemas.openxmlformats.org/markup-compatibility/2006">
              <mc:Choice xmlns:v="urn:schemas-microsoft-com:vml" Requires="v">
                <p:oleObj spid="_x0000_s8221" name="Visio" r:id="rId7" imgW="961133" imgH="1246221" progId="Visio.Drawing.11">
                  <p:embed/>
                </p:oleObj>
              </mc:Choice>
              <mc:Fallback>
                <p:oleObj name="Visio" r:id="rId7" imgW="961133" imgH="124622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3741" y="2829172"/>
                        <a:ext cx="1280251"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Pentagon 38"/>
          <p:cNvSpPr/>
          <p:nvPr/>
        </p:nvSpPr>
        <p:spPr bwMode="auto">
          <a:xfrm>
            <a:off x="459113" y="147015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6" name="Pentagon 45"/>
          <p:cNvSpPr/>
          <p:nvPr/>
        </p:nvSpPr>
        <p:spPr bwMode="auto">
          <a:xfrm>
            <a:off x="2621273" y="103462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7" name="Pentagon 46"/>
          <p:cNvSpPr/>
          <p:nvPr/>
        </p:nvSpPr>
        <p:spPr bwMode="auto">
          <a:xfrm>
            <a:off x="5820245" y="151619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9" name="Pentagon 48"/>
          <p:cNvSpPr/>
          <p:nvPr/>
        </p:nvSpPr>
        <p:spPr bwMode="auto">
          <a:xfrm>
            <a:off x="4570972" y="2741731"/>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1"/>
                </a:solidFill>
              </a:rPr>
              <a:t>Option 1:</a:t>
            </a:r>
          </a:p>
          <a:p>
            <a:pPr algn="ctr" defTabSz="914099" fontAlgn="base">
              <a:spcBef>
                <a:spcPct val="0"/>
              </a:spcBef>
              <a:spcAft>
                <a:spcPct val="0"/>
              </a:spcAft>
            </a:pPr>
            <a:r>
              <a:rPr lang="en-US" sz="2000" b="1" dirty="0">
                <a:solidFill>
                  <a:schemeClr val="tx1"/>
                </a:solidFill>
              </a:rPr>
              <a:t>Run upgrade from the RMS</a:t>
            </a:r>
          </a:p>
        </p:txBody>
      </p:sp>
      <p:sp>
        <p:nvSpPr>
          <p:cNvPr id="59" name="Pentagon 58"/>
          <p:cNvSpPr/>
          <p:nvPr/>
        </p:nvSpPr>
        <p:spPr bwMode="auto">
          <a:xfrm>
            <a:off x="5571793" y="4660252"/>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6" name="Pentagon 55"/>
          <p:cNvSpPr/>
          <p:nvPr/>
        </p:nvSpPr>
        <p:spPr bwMode="auto">
          <a:xfrm>
            <a:off x="6046922" y="27417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4" name="Pentagon 53"/>
          <p:cNvSpPr/>
          <p:nvPr/>
        </p:nvSpPr>
        <p:spPr bwMode="auto">
          <a:xfrm>
            <a:off x="2462015" y="299573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7" name="Pentagon 56"/>
          <p:cNvSpPr/>
          <p:nvPr/>
        </p:nvSpPr>
        <p:spPr bwMode="auto">
          <a:xfrm>
            <a:off x="2761503" y="463988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1" name="Pentagon 60"/>
          <p:cNvSpPr/>
          <p:nvPr/>
        </p:nvSpPr>
        <p:spPr bwMode="auto">
          <a:xfrm>
            <a:off x="513471" y="498192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2" name="Up Arrow 1"/>
          <p:cNvSpPr/>
          <p:nvPr/>
        </p:nvSpPr>
        <p:spPr bwMode="auto">
          <a:xfrm>
            <a:off x="5388206" y="3778918"/>
            <a:ext cx="665709" cy="745501"/>
          </a:xfrm>
          <a:prstGeom prst="upArrow">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sp>
        <p:nvSpPr>
          <p:cNvPr id="53" name="Pentagon 52"/>
          <p:cNvSpPr/>
          <p:nvPr/>
        </p:nvSpPr>
        <p:spPr bwMode="auto">
          <a:xfrm>
            <a:off x="5676622" y="1464237"/>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5" name="Pentagon 54"/>
          <p:cNvSpPr/>
          <p:nvPr/>
        </p:nvSpPr>
        <p:spPr bwMode="auto">
          <a:xfrm>
            <a:off x="4403272" y="2730397"/>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8" name="Pentagon 57"/>
          <p:cNvSpPr/>
          <p:nvPr/>
        </p:nvSpPr>
        <p:spPr bwMode="auto">
          <a:xfrm>
            <a:off x="2875909" y="1022796"/>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2" name="&quot;No&quot; Symbol 61"/>
          <p:cNvSpPr/>
          <p:nvPr/>
        </p:nvSpPr>
        <p:spPr bwMode="auto">
          <a:xfrm>
            <a:off x="1904693" y="1269452"/>
            <a:ext cx="1037800" cy="929014"/>
          </a:xfrm>
          <a:prstGeom prst="noSmoking">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pic>
        <p:nvPicPr>
          <p:cNvPr id="63" name="Picture 62"/>
          <p:cNvPicPr>
            <a:picLocks noChangeAspect="1" noChangeArrowheads="1"/>
          </p:cNvPicPr>
          <p:nvPr/>
        </p:nvPicPr>
        <p:blipFill>
          <a:blip r:embed="rId4"/>
          <a:srcRect/>
          <a:stretch>
            <a:fillRect/>
          </a:stretch>
        </p:blipFill>
        <p:spPr bwMode="auto">
          <a:xfrm>
            <a:off x="5513577" y="2851584"/>
            <a:ext cx="1088704" cy="1435100"/>
          </a:xfrm>
          <a:prstGeom prst="rect">
            <a:avLst/>
          </a:prstGeom>
          <a:noFill/>
          <a:ln w="12700" cap="flat" cmpd="sng" algn="ctr">
            <a:noFill/>
            <a:prstDash val="solid"/>
            <a:miter lim="800000"/>
            <a:headEnd/>
            <a:tailEnd/>
          </a:ln>
          <a:effectLst/>
        </p:spPr>
      </p:pic>
    </p:spTree>
    <p:extLst>
      <p:ext uri="{BB962C8B-B14F-4D97-AF65-F5344CB8AC3E}">
        <p14:creationId xmlns:p14="http://schemas.microsoft.com/office/powerpoint/2010/main" val="392047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6"/>
                                        </p:tgtEl>
                                      </p:cBhvr>
                                    </p:animEffect>
                                    <p:set>
                                      <p:cBhvr>
                                        <p:cTn id="29" dur="1" fill="hold">
                                          <p:stCondLst>
                                            <p:cond delay="499"/>
                                          </p:stCondLst>
                                        </p:cTn>
                                        <p:tgtEl>
                                          <p:spTgt spid="4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9" grpId="0" animBg="1"/>
      <p:bldP spid="2" grpId="0" animBg="1"/>
      <p:bldP spid="2" grpId="1" animBg="1"/>
      <p:bldP spid="53" grpId="0" animBg="1"/>
      <p:bldP spid="55" grpId="0" animBg="1"/>
      <p:bldP spid="58" grpId="0" animBg="1"/>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noChangeArrowheads="1"/>
          </p:cNvPicPr>
          <p:nvPr/>
        </p:nvPicPr>
        <p:blipFill>
          <a:blip r:embed="rId2"/>
          <a:srcRect/>
          <a:stretch>
            <a:fillRect/>
          </a:stretch>
        </p:blipFill>
        <p:spPr bwMode="auto">
          <a:xfrm>
            <a:off x="5513577" y="2851584"/>
            <a:ext cx="1088704" cy="1435100"/>
          </a:xfrm>
          <a:prstGeom prst="rect">
            <a:avLst/>
          </a:prstGeom>
          <a:noFill/>
          <a:ln w="12700" cap="flat" cmpd="sng" algn="ctr">
            <a:noFill/>
            <a:prstDash val="solid"/>
            <a:miter lim="800000"/>
            <a:headEnd/>
            <a:tailEnd/>
          </a:ln>
          <a:effectLst/>
        </p:spPr>
      </p:pic>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2"/>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4"/>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pic>
        <p:nvPicPr>
          <p:cNvPr id="13" name="Picture 12"/>
          <p:cNvPicPr>
            <a:picLocks noChangeAspect="1" noChangeArrowheads="1"/>
          </p:cNvPicPr>
          <p:nvPr/>
        </p:nvPicPr>
        <p:blipFill>
          <a:blip r:embed="rId5"/>
          <a:srcRect/>
          <a:stretch>
            <a:fillRect/>
          </a:stretch>
        </p:blipFill>
        <p:spPr bwMode="auto">
          <a:xfrm>
            <a:off x="1726752" y="1052921"/>
            <a:ext cx="1591573" cy="1362075"/>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2"/>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6" idx="1"/>
          </p:cNvCxnSpPr>
          <p:nvPr/>
        </p:nvCxnSpPr>
        <p:spPr>
          <a:xfrm rot="10800000">
            <a:off x="2517979" y="2422334"/>
            <a:ext cx="1221511" cy="1146800"/>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2493868" y="2422334"/>
            <a:ext cx="2882371" cy="1146801"/>
          </a:xfrm>
          <a:prstGeom prst="bentConnector3">
            <a:avLst>
              <a:gd name="adj1" fmla="val 9924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39" name="Pentagon 38"/>
          <p:cNvSpPr/>
          <p:nvPr/>
        </p:nvSpPr>
        <p:spPr bwMode="auto">
          <a:xfrm>
            <a:off x="459113" y="147015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1"/>
                </a:solidFill>
              </a:rPr>
              <a:t>Install new OM12 Console</a:t>
            </a:r>
          </a:p>
        </p:txBody>
      </p:sp>
      <p:sp>
        <p:nvSpPr>
          <p:cNvPr id="59" name="Pentagon 58"/>
          <p:cNvSpPr/>
          <p:nvPr/>
        </p:nvSpPr>
        <p:spPr bwMode="auto">
          <a:xfrm>
            <a:off x="5571793" y="4660252"/>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6" name="Pentagon 55"/>
          <p:cNvSpPr/>
          <p:nvPr/>
        </p:nvSpPr>
        <p:spPr bwMode="auto">
          <a:xfrm>
            <a:off x="6046922" y="27417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4" name="Pentagon 53"/>
          <p:cNvSpPr/>
          <p:nvPr/>
        </p:nvSpPr>
        <p:spPr bwMode="auto">
          <a:xfrm>
            <a:off x="2462015" y="299573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7" name="Pentagon 56"/>
          <p:cNvSpPr/>
          <p:nvPr/>
        </p:nvSpPr>
        <p:spPr bwMode="auto">
          <a:xfrm>
            <a:off x="2761503" y="463988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1" name="Pentagon 60"/>
          <p:cNvSpPr/>
          <p:nvPr/>
        </p:nvSpPr>
        <p:spPr bwMode="auto">
          <a:xfrm>
            <a:off x="513471" y="498192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3" name="Pentagon 52"/>
          <p:cNvSpPr/>
          <p:nvPr/>
        </p:nvSpPr>
        <p:spPr bwMode="auto">
          <a:xfrm>
            <a:off x="5648096" y="1399356"/>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5" name="Pentagon 54"/>
          <p:cNvSpPr/>
          <p:nvPr/>
        </p:nvSpPr>
        <p:spPr bwMode="auto">
          <a:xfrm>
            <a:off x="4366379" y="2871797"/>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8" name="Pentagon 57"/>
          <p:cNvSpPr/>
          <p:nvPr/>
        </p:nvSpPr>
        <p:spPr bwMode="auto">
          <a:xfrm>
            <a:off x="2726932" y="1034626"/>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2" name="&quot;No&quot; Symbol 61"/>
          <p:cNvSpPr/>
          <p:nvPr/>
        </p:nvSpPr>
        <p:spPr bwMode="auto">
          <a:xfrm>
            <a:off x="1671055" y="1334081"/>
            <a:ext cx="1072146" cy="929014"/>
          </a:xfrm>
          <a:prstGeom prst="noSmoking">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pic>
        <p:nvPicPr>
          <p:cNvPr id="51" name="Picture 50"/>
          <p:cNvPicPr>
            <a:picLocks noChangeAspect="1" noChangeArrowheads="1"/>
          </p:cNvPicPr>
          <p:nvPr/>
        </p:nvPicPr>
        <p:blipFill>
          <a:blip r:embed="rId5"/>
          <a:srcRect/>
          <a:stretch>
            <a:fillRect/>
          </a:stretch>
        </p:blipFill>
        <p:spPr bwMode="auto">
          <a:xfrm>
            <a:off x="8938473" y="2851584"/>
            <a:ext cx="1591573" cy="1362075"/>
          </a:xfrm>
          <a:prstGeom prst="rect">
            <a:avLst/>
          </a:prstGeom>
          <a:noFill/>
          <a:ln w="12700" cap="flat" cmpd="sng" algn="ctr">
            <a:noFill/>
            <a:prstDash val="solid"/>
            <a:miter lim="800000"/>
            <a:headEnd/>
            <a:tailEnd/>
          </a:ln>
          <a:effectLst/>
        </p:spPr>
      </p:pic>
      <p:cxnSp>
        <p:nvCxnSpPr>
          <p:cNvPr id="11" name="Straight Arrow Connector 10"/>
          <p:cNvCxnSpPr>
            <a:stCxn id="51" idx="1"/>
          </p:cNvCxnSpPr>
          <p:nvPr/>
        </p:nvCxnSpPr>
        <p:spPr>
          <a:xfrm flipH="1" flipV="1">
            <a:off x="7759972" y="3532621"/>
            <a:ext cx="1178500" cy="1"/>
          </a:xfrm>
          <a:prstGeom prst="straightConnector1">
            <a:avLst/>
          </a:prstGeom>
          <a:ln w="4762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2" name="Pentagon 51"/>
          <p:cNvSpPr/>
          <p:nvPr/>
        </p:nvSpPr>
        <p:spPr bwMode="auto">
          <a:xfrm>
            <a:off x="8204280" y="379260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Tree>
    <p:extLst>
      <p:ext uri="{BB962C8B-B14F-4D97-AF65-F5344CB8AC3E}">
        <p14:creationId xmlns:p14="http://schemas.microsoft.com/office/powerpoint/2010/main" val="10107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1+#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grpId="0" nodeType="with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2"/>
                                        </p:tgtEl>
                                      </p:cBhvr>
                                    </p:animEffect>
                                    <p:set>
                                      <p:cBhvr>
                                        <p:cTn id="21" dur="1" fill="hold">
                                          <p:stCondLst>
                                            <p:cond delay="499"/>
                                          </p:stCondLst>
                                        </p:cTn>
                                        <p:tgtEl>
                                          <p:spTgt spid="6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2" grpId="0" animBg="1"/>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noChangeArrowheads="1"/>
          </p:cNvPicPr>
          <p:nvPr/>
        </p:nvPicPr>
        <p:blipFill>
          <a:blip r:embed="rId2"/>
          <a:srcRect/>
          <a:stretch>
            <a:fillRect/>
          </a:stretch>
        </p:blipFill>
        <p:spPr bwMode="auto">
          <a:xfrm>
            <a:off x="5513577" y="2851584"/>
            <a:ext cx="1088704" cy="1435100"/>
          </a:xfrm>
          <a:prstGeom prst="rect">
            <a:avLst/>
          </a:prstGeom>
          <a:noFill/>
          <a:ln w="12700" cap="flat" cmpd="sng" algn="ctr">
            <a:noFill/>
            <a:prstDash val="solid"/>
            <a:miter lim="800000"/>
            <a:headEnd/>
            <a:tailEnd/>
          </a:ln>
          <a:effectLst/>
        </p:spPr>
      </p:pic>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2"/>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4"/>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2"/>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3"/>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3"/>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3"/>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39" name="Pentagon 38"/>
          <p:cNvSpPr/>
          <p:nvPr/>
        </p:nvSpPr>
        <p:spPr bwMode="auto">
          <a:xfrm>
            <a:off x="8076469" y="2850360"/>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1"/>
                </a:solidFill>
              </a:rPr>
              <a:t>Upgrade Reporting</a:t>
            </a:r>
          </a:p>
        </p:txBody>
      </p:sp>
      <p:sp>
        <p:nvSpPr>
          <p:cNvPr id="59" name="Pentagon 58"/>
          <p:cNvSpPr/>
          <p:nvPr/>
        </p:nvSpPr>
        <p:spPr bwMode="auto">
          <a:xfrm>
            <a:off x="5571793" y="4660252"/>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6" name="Pentagon 55"/>
          <p:cNvSpPr/>
          <p:nvPr/>
        </p:nvSpPr>
        <p:spPr bwMode="auto">
          <a:xfrm>
            <a:off x="6046922" y="27417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4" name="Pentagon 53"/>
          <p:cNvSpPr/>
          <p:nvPr/>
        </p:nvSpPr>
        <p:spPr bwMode="auto">
          <a:xfrm>
            <a:off x="2462015" y="299573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7" name="Pentagon 56"/>
          <p:cNvSpPr/>
          <p:nvPr/>
        </p:nvSpPr>
        <p:spPr bwMode="auto">
          <a:xfrm>
            <a:off x="2761503" y="463988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1" name="Pentagon 60"/>
          <p:cNvSpPr/>
          <p:nvPr/>
        </p:nvSpPr>
        <p:spPr bwMode="auto">
          <a:xfrm>
            <a:off x="513471" y="498192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3" name="Pentagon 52"/>
          <p:cNvSpPr/>
          <p:nvPr/>
        </p:nvSpPr>
        <p:spPr bwMode="auto">
          <a:xfrm>
            <a:off x="5648096" y="1399356"/>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5" name="Pentagon 54"/>
          <p:cNvSpPr/>
          <p:nvPr/>
        </p:nvSpPr>
        <p:spPr bwMode="auto">
          <a:xfrm>
            <a:off x="4366379" y="2871797"/>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8" name="Pentagon 57"/>
          <p:cNvSpPr/>
          <p:nvPr/>
        </p:nvSpPr>
        <p:spPr bwMode="auto">
          <a:xfrm>
            <a:off x="2726932" y="1034626"/>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pic>
        <p:nvPicPr>
          <p:cNvPr id="51" name="Picture 50"/>
          <p:cNvPicPr>
            <a:picLocks noChangeAspect="1" noChangeArrowheads="1"/>
          </p:cNvPicPr>
          <p:nvPr/>
        </p:nvPicPr>
        <p:blipFill>
          <a:blip r:embed="rId5"/>
          <a:srcRect/>
          <a:stretch>
            <a:fillRect/>
          </a:stretch>
        </p:blipFill>
        <p:spPr bwMode="auto">
          <a:xfrm>
            <a:off x="1578655" y="1253571"/>
            <a:ext cx="1591573" cy="1362075"/>
          </a:xfrm>
          <a:prstGeom prst="rect">
            <a:avLst/>
          </a:prstGeom>
          <a:noFill/>
          <a:ln w="12700" cap="flat" cmpd="sng" algn="ctr">
            <a:noFill/>
            <a:prstDash val="solid"/>
            <a:miter lim="800000"/>
            <a:headEnd/>
            <a:tailEnd/>
          </a:ln>
          <a:effectLst/>
        </p:spPr>
      </p:pic>
      <p:cxnSp>
        <p:nvCxnSpPr>
          <p:cNvPr id="11" name="Straight Arrow Connector 10"/>
          <p:cNvCxnSpPr/>
          <p:nvPr/>
        </p:nvCxnSpPr>
        <p:spPr>
          <a:xfrm flipH="1" flipV="1">
            <a:off x="7938007" y="3779821"/>
            <a:ext cx="1178500" cy="1"/>
          </a:xfrm>
          <a:prstGeom prst="straightConnector1">
            <a:avLst/>
          </a:prstGeom>
          <a:ln w="4762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2" name="Pentagon 51"/>
          <p:cNvSpPr/>
          <p:nvPr/>
        </p:nvSpPr>
        <p:spPr bwMode="auto">
          <a:xfrm>
            <a:off x="411897" y="13079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6507" y="2809516"/>
            <a:ext cx="1331036" cy="151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p Arrow Callout 1"/>
          <p:cNvSpPr/>
          <p:nvPr/>
        </p:nvSpPr>
        <p:spPr bwMode="auto">
          <a:xfrm>
            <a:off x="8685911" y="4158598"/>
            <a:ext cx="2234618" cy="1398098"/>
          </a:xfrm>
          <a:prstGeom prst="upArrowCallout">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Run Upgrade from here!</a:t>
            </a:r>
          </a:p>
        </p:txBody>
      </p:sp>
      <p:sp>
        <p:nvSpPr>
          <p:cNvPr id="45" name="Pentagon 44"/>
          <p:cNvSpPr/>
          <p:nvPr/>
        </p:nvSpPr>
        <p:spPr bwMode="auto">
          <a:xfrm>
            <a:off x="8004772" y="2845765"/>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Tree>
    <p:extLst>
      <p:ext uri="{BB962C8B-B14F-4D97-AF65-F5344CB8AC3E}">
        <p14:creationId xmlns:p14="http://schemas.microsoft.com/office/powerpoint/2010/main" val="5128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Elbow Connector 36"/>
          <p:cNvCxnSpPr>
            <a:stCxn id="12" idx="0"/>
          </p:cNvCxnSpPr>
          <p:nvPr/>
        </p:nvCxnSpPr>
        <p:spPr>
          <a:xfrm rot="5400000" flipH="1" flipV="1">
            <a:off x="4505533" y="3729507"/>
            <a:ext cx="785720" cy="979532"/>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Upgrade Simulation</a:t>
            </a:r>
            <a:endParaRPr lang="en-US" dirty="0"/>
          </a:p>
        </p:txBody>
      </p:sp>
      <p:grpSp>
        <p:nvGrpSpPr>
          <p:cNvPr id="5" name="Group 39"/>
          <p:cNvGrpSpPr/>
          <p:nvPr/>
        </p:nvGrpSpPr>
        <p:grpSpPr>
          <a:xfrm>
            <a:off x="6602281" y="4731332"/>
            <a:ext cx="1441687" cy="1288468"/>
            <a:chOff x="7689956" y="4253345"/>
            <a:chExt cx="1125313" cy="1288468"/>
          </a:xfrm>
          <a:effectLst/>
        </p:grpSpPr>
        <p:grpSp>
          <p:nvGrpSpPr>
            <p:cNvPr id="6" name="Group 27"/>
            <p:cNvGrpSpPr/>
            <p:nvPr/>
          </p:nvGrpSpPr>
          <p:grpSpPr>
            <a:xfrm>
              <a:off x="7689956" y="4253345"/>
              <a:ext cx="903640" cy="1162566"/>
              <a:chOff x="7814647" y="5430982"/>
              <a:chExt cx="903640" cy="1162566"/>
            </a:xfrm>
          </p:grpSpPr>
          <p:pic>
            <p:nvPicPr>
              <p:cNvPr id="8" name="Picture 7"/>
              <p:cNvPicPr>
                <a:picLocks noChangeAspect="1" noChangeArrowheads="1"/>
              </p:cNvPicPr>
              <p:nvPr/>
            </p:nvPicPr>
            <p:blipFill>
              <a:blip r:embed="rId2"/>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9" name="Picture 7"/>
              <p:cNvPicPr>
                <a:picLocks noChangeAspect="1" noChangeArrowheads="1"/>
              </p:cNvPicPr>
              <p:nvPr/>
            </p:nvPicPr>
            <p:blipFill>
              <a:blip r:embed="rId2"/>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7" name="Picture 7"/>
            <p:cNvPicPr>
              <a:picLocks noChangeAspect="1" noChangeArrowheads="1"/>
            </p:cNvPicPr>
            <p:nvPr/>
          </p:nvPicPr>
          <p:blipFill>
            <a:blip r:embed="rId2"/>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pic>
        <p:nvPicPr>
          <p:cNvPr id="10" name="Picture 9"/>
          <p:cNvPicPr>
            <a:picLocks noChangeAspect="1" noChangeArrowheads="1"/>
          </p:cNvPicPr>
          <p:nvPr/>
        </p:nvPicPr>
        <p:blipFill>
          <a:blip r:embed="rId3"/>
          <a:srcRect/>
          <a:stretch>
            <a:fillRect/>
          </a:stretch>
        </p:blipFill>
        <p:spPr bwMode="auto">
          <a:xfrm>
            <a:off x="6969841" y="2851584"/>
            <a:ext cx="1088704" cy="1435100"/>
          </a:xfrm>
          <a:prstGeom prst="rect">
            <a:avLst/>
          </a:prstGeom>
          <a:noFill/>
          <a:ln w="12700" cap="flat" cmpd="sng" algn="ctr">
            <a:noFill/>
            <a:prstDash val="solid"/>
            <a:miter lim="800000"/>
            <a:headEnd/>
            <a:tailEnd/>
          </a:ln>
          <a:effectLst/>
        </p:spPr>
      </p:pic>
      <p:pic>
        <p:nvPicPr>
          <p:cNvPr id="12" name="Picture 9"/>
          <p:cNvPicPr>
            <a:picLocks noChangeAspect="1" noChangeArrowheads="1"/>
          </p:cNvPicPr>
          <p:nvPr/>
        </p:nvPicPr>
        <p:blipFill>
          <a:blip r:embed="rId4"/>
          <a:srcRect/>
          <a:stretch>
            <a:fillRect/>
          </a:stretch>
        </p:blipFill>
        <p:spPr bwMode="auto">
          <a:xfrm>
            <a:off x="3840154" y="4612132"/>
            <a:ext cx="1136949" cy="1501728"/>
          </a:xfrm>
          <a:prstGeom prst="rect">
            <a:avLst/>
          </a:prstGeom>
          <a:noFill/>
          <a:ln w="12700" cap="flat" cmpd="sng" algn="ctr">
            <a:noFill/>
            <a:prstDash val="solid"/>
            <a:miter lim="800000"/>
            <a:headEnd/>
            <a:tailEnd/>
          </a:ln>
          <a:effectLst/>
        </p:spPr>
      </p:pic>
      <p:pic>
        <p:nvPicPr>
          <p:cNvPr id="13" name="Picture 12"/>
          <p:cNvPicPr>
            <a:picLocks noChangeAspect="1" noChangeArrowheads="1"/>
          </p:cNvPicPr>
          <p:nvPr/>
        </p:nvPicPr>
        <p:blipFill>
          <a:blip r:embed="rId5"/>
          <a:srcRect/>
          <a:stretch>
            <a:fillRect/>
          </a:stretch>
        </p:blipFill>
        <p:spPr bwMode="auto">
          <a:xfrm>
            <a:off x="1726752" y="1052921"/>
            <a:ext cx="1591573" cy="1362075"/>
          </a:xfrm>
          <a:prstGeom prst="rect">
            <a:avLst/>
          </a:prstGeom>
          <a:noFill/>
          <a:ln w="12700" cap="flat" cmpd="sng" algn="ctr">
            <a:noFill/>
            <a:prstDash val="solid"/>
            <a:miter lim="800000"/>
            <a:headEnd/>
            <a:tailEnd/>
          </a:ln>
          <a:effectLst/>
        </p:spPr>
      </p:pic>
      <p:sp>
        <p:nvSpPr>
          <p:cNvPr id="14" name="Flowchart: Magnetic Disk 13"/>
          <p:cNvSpPr/>
          <p:nvPr/>
        </p:nvSpPr>
        <p:spPr bwMode="auto">
          <a:xfrm>
            <a:off x="3840156"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Operational Database</a:t>
            </a:r>
          </a:p>
        </p:txBody>
      </p:sp>
      <p:sp>
        <p:nvSpPr>
          <p:cNvPr id="15" name="Flowchart: Magnetic Disk 14"/>
          <p:cNvSpPr/>
          <p:nvPr/>
        </p:nvSpPr>
        <p:spPr bwMode="auto">
          <a:xfrm>
            <a:off x="6969843" y="1167132"/>
            <a:ext cx="1234437" cy="1133654"/>
          </a:xfrm>
          <a:prstGeom prst="flowChartMagneticDisk">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ln w="18415" cmpd="sng">
                  <a:noFill/>
                  <a:prstDash val="solid"/>
                </a:ln>
                <a:solidFill>
                  <a:schemeClr val="tx1"/>
                </a:solidFill>
                <a:latin typeface="Arial" pitchFamily="34" charset="0"/>
              </a:rPr>
              <a:t>Data Warehouse</a:t>
            </a:r>
          </a:p>
        </p:txBody>
      </p:sp>
      <p:pic>
        <p:nvPicPr>
          <p:cNvPr id="16" name="Picture 15"/>
          <p:cNvPicPr>
            <a:picLocks noChangeAspect="1" noChangeArrowheads="1"/>
          </p:cNvPicPr>
          <p:nvPr/>
        </p:nvPicPr>
        <p:blipFill>
          <a:blip r:embed="rId3"/>
          <a:srcRect/>
          <a:stretch>
            <a:fillRect/>
          </a:stretch>
        </p:blipFill>
        <p:spPr bwMode="auto">
          <a:xfrm>
            <a:off x="3739489" y="2851584"/>
            <a:ext cx="1134808" cy="1435100"/>
          </a:xfrm>
          <a:prstGeom prst="rect">
            <a:avLst/>
          </a:prstGeom>
          <a:noFill/>
          <a:ln w="12700" cap="flat" cmpd="sng" algn="ctr">
            <a:noFill/>
            <a:prstDash val="solid"/>
            <a:miter lim="800000"/>
            <a:headEnd/>
            <a:tailEnd/>
          </a:ln>
          <a:effectLst/>
        </p:spPr>
      </p:pic>
      <p:grpSp>
        <p:nvGrpSpPr>
          <p:cNvPr id="17" name="Group 39"/>
          <p:cNvGrpSpPr/>
          <p:nvPr/>
        </p:nvGrpSpPr>
        <p:grpSpPr>
          <a:xfrm>
            <a:off x="1828324" y="4824818"/>
            <a:ext cx="1371620" cy="1288468"/>
            <a:chOff x="7689956" y="4253345"/>
            <a:chExt cx="1125313" cy="1288468"/>
          </a:xfrm>
          <a:effectLst/>
        </p:grpSpPr>
        <p:grpSp>
          <p:nvGrpSpPr>
            <p:cNvPr id="18" name="Group 27"/>
            <p:cNvGrpSpPr/>
            <p:nvPr/>
          </p:nvGrpSpPr>
          <p:grpSpPr>
            <a:xfrm>
              <a:off x="7689956" y="4253345"/>
              <a:ext cx="903640" cy="1162566"/>
              <a:chOff x="7814647" y="5430982"/>
              <a:chExt cx="903640" cy="1162566"/>
            </a:xfrm>
          </p:grpSpPr>
          <p:pic>
            <p:nvPicPr>
              <p:cNvPr id="20" name="Picture 19"/>
              <p:cNvPicPr>
                <a:picLocks noChangeAspect="1" noChangeArrowheads="1"/>
              </p:cNvPicPr>
              <p:nvPr/>
            </p:nvPicPr>
            <p:blipFill>
              <a:blip r:embed="rId2"/>
              <a:srcRect/>
              <a:stretch>
                <a:fillRect/>
              </a:stretch>
            </p:blipFill>
            <p:spPr bwMode="auto">
              <a:xfrm>
                <a:off x="7814647" y="5430982"/>
                <a:ext cx="681967" cy="1037876"/>
              </a:xfrm>
              <a:prstGeom prst="rect">
                <a:avLst/>
              </a:prstGeom>
              <a:noFill/>
              <a:ln w="12700" cap="flat" cmpd="sng" algn="ctr">
                <a:noFill/>
                <a:prstDash val="solid"/>
                <a:miter lim="800000"/>
                <a:headEnd/>
                <a:tailEnd/>
              </a:ln>
              <a:effectLst/>
            </p:spPr>
          </p:pic>
          <p:pic>
            <p:nvPicPr>
              <p:cNvPr id="21" name="Picture 7"/>
              <p:cNvPicPr>
                <a:picLocks noChangeAspect="1" noChangeArrowheads="1"/>
              </p:cNvPicPr>
              <p:nvPr/>
            </p:nvPicPr>
            <p:blipFill>
              <a:blip r:embed="rId2"/>
              <a:srcRect/>
              <a:stretch>
                <a:fillRect/>
              </a:stretch>
            </p:blipFill>
            <p:spPr bwMode="auto">
              <a:xfrm>
                <a:off x="8036320" y="5555672"/>
                <a:ext cx="681967" cy="1037876"/>
              </a:xfrm>
              <a:prstGeom prst="rect">
                <a:avLst/>
              </a:prstGeom>
              <a:noFill/>
              <a:ln w="12700" cap="flat" cmpd="sng" algn="ctr">
                <a:noFill/>
                <a:prstDash val="solid"/>
                <a:miter lim="800000"/>
                <a:headEnd/>
                <a:tailEnd/>
              </a:ln>
              <a:effectLst/>
            </p:spPr>
          </p:pic>
        </p:grpSp>
        <p:pic>
          <p:nvPicPr>
            <p:cNvPr id="19" name="Picture 7"/>
            <p:cNvPicPr>
              <a:picLocks noChangeAspect="1" noChangeArrowheads="1"/>
            </p:cNvPicPr>
            <p:nvPr/>
          </p:nvPicPr>
          <p:blipFill>
            <a:blip r:embed="rId2"/>
            <a:srcRect/>
            <a:stretch>
              <a:fillRect/>
            </a:stretch>
          </p:blipFill>
          <p:spPr bwMode="auto">
            <a:xfrm>
              <a:off x="8133302" y="4503937"/>
              <a:ext cx="681967" cy="1037876"/>
            </a:xfrm>
            <a:prstGeom prst="rect">
              <a:avLst/>
            </a:prstGeom>
            <a:noFill/>
            <a:ln w="12700" cap="flat" cmpd="sng" algn="ctr">
              <a:noFill/>
              <a:prstDash val="solid"/>
              <a:miter lim="800000"/>
              <a:headEnd/>
              <a:tailEnd/>
            </a:ln>
            <a:effectLst/>
          </p:spPr>
        </p:pic>
      </p:grpSp>
      <p:cxnSp>
        <p:nvCxnSpPr>
          <p:cNvPr id="22" name="Elbow Connector 21"/>
          <p:cNvCxnSpPr>
            <a:stCxn id="19" idx="3"/>
          </p:cNvCxnSpPr>
          <p:nvPr/>
        </p:nvCxnSpPr>
        <p:spPr>
          <a:xfrm>
            <a:off x="3199946" y="5594348"/>
            <a:ext cx="539543" cy="574"/>
          </a:xfrm>
          <a:prstGeom prst="bentConnector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6" idx="1"/>
          </p:cNvCxnSpPr>
          <p:nvPr/>
        </p:nvCxnSpPr>
        <p:spPr>
          <a:xfrm rot="10800000">
            <a:off x="2517979" y="2422334"/>
            <a:ext cx="1221511" cy="1146800"/>
          </a:xfrm>
          <a:prstGeom prst="bent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V="1">
            <a:off x="6816608" y="4405485"/>
            <a:ext cx="790233"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flipH="1" flipV="1">
            <a:off x="4165256" y="2576185"/>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5918428" y="2736310"/>
            <a:ext cx="270969" cy="7"/>
          </a:xfrm>
          <a:prstGeom prst="bentConnector3">
            <a:avLst>
              <a:gd name="adj1" fmla="val 50000"/>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7307290" y="2589176"/>
            <a:ext cx="550798" cy="3"/>
          </a:xfrm>
          <a:prstGeom prst="bentConnector3">
            <a:avLst>
              <a:gd name="adj1" fmla="val 37611"/>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4457375" y="2596401"/>
            <a:ext cx="3129683" cy="1"/>
          </a:xfrm>
          <a:prstGeom prst="bentConnector3">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4174673" y="4380269"/>
            <a:ext cx="457200" cy="1"/>
          </a:xfrm>
          <a:prstGeom prst="bentConnector3">
            <a:avLst>
              <a:gd name="adj1" fmla="val 50000"/>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2491158" y="2422655"/>
            <a:ext cx="2882371" cy="1146801"/>
          </a:xfrm>
          <a:prstGeom prst="bentConnector3">
            <a:avLst>
              <a:gd name="adj1" fmla="val 99243"/>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4302071" y="2460915"/>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flipH="1" flipV="1">
            <a:off x="7441701" y="2449266"/>
            <a:ext cx="279827" cy="1"/>
          </a:xfrm>
          <a:prstGeom prst="bentConnector3">
            <a:avLst>
              <a:gd name="adj1" fmla="val 1228"/>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39" name="Pentagon 38"/>
          <p:cNvSpPr/>
          <p:nvPr/>
        </p:nvSpPr>
        <p:spPr bwMode="auto">
          <a:xfrm>
            <a:off x="459113" y="1470152"/>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6" name="Pentagon 45"/>
          <p:cNvSpPr/>
          <p:nvPr/>
        </p:nvSpPr>
        <p:spPr bwMode="auto">
          <a:xfrm>
            <a:off x="2621273" y="103462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47" name="Pentagon 46"/>
          <p:cNvSpPr/>
          <p:nvPr/>
        </p:nvSpPr>
        <p:spPr bwMode="auto">
          <a:xfrm>
            <a:off x="5820245" y="1516196"/>
            <a:ext cx="1218883" cy="435526"/>
          </a:xfrm>
          <a:prstGeom prst="homePlat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50" name="Pentagon 49"/>
          <p:cNvSpPr/>
          <p:nvPr/>
        </p:nvSpPr>
        <p:spPr bwMode="auto">
          <a:xfrm>
            <a:off x="6195987" y="2736312"/>
            <a:ext cx="1218883" cy="43552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R2</a:t>
            </a:r>
          </a:p>
        </p:txBody>
      </p:sp>
      <p:sp>
        <p:nvSpPr>
          <p:cNvPr id="60" name="Rectangular Callout 59"/>
          <p:cNvSpPr/>
          <p:nvPr/>
        </p:nvSpPr>
        <p:spPr bwMode="auto">
          <a:xfrm>
            <a:off x="8527257" y="336000"/>
            <a:ext cx="3148780" cy="2126712"/>
          </a:xfrm>
          <a:prstGeom prst="wedgeRectCallou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1"/>
                </a:solidFill>
              </a:rPr>
              <a:t>Option 2:</a:t>
            </a:r>
          </a:p>
          <a:p>
            <a:pPr algn="ctr" defTabSz="914099" fontAlgn="base">
              <a:spcBef>
                <a:spcPct val="0"/>
              </a:spcBef>
              <a:spcAft>
                <a:spcPct val="0"/>
              </a:spcAft>
            </a:pPr>
            <a:r>
              <a:rPr lang="en-US" sz="2000" b="1" dirty="0">
                <a:solidFill>
                  <a:schemeClr val="tx1"/>
                </a:solidFill>
              </a:rPr>
              <a:t>Run upgrade from an OM12 Mgmt Server</a:t>
            </a:r>
          </a:p>
        </p:txBody>
      </p:sp>
      <p:sp>
        <p:nvSpPr>
          <p:cNvPr id="59" name="Pentagon 58"/>
          <p:cNvSpPr/>
          <p:nvPr/>
        </p:nvSpPr>
        <p:spPr bwMode="auto">
          <a:xfrm>
            <a:off x="5571793" y="4660252"/>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6" name="Pentagon 55"/>
          <p:cNvSpPr/>
          <p:nvPr/>
        </p:nvSpPr>
        <p:spPr bwMode="auto">
          <a:xfrm>
            <a:off x="6046922" y="2741731"/>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4" name="Pentagon 53"/>
          <p:cNvSpPr/>
          <p:nvPr/>
        </p:nvSpPr>
        <p:spPr bwMode="auto">
          <a:xfrm>
            <a:off x="2462015" y="299573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7" name="Pentagon 56"/>
          <p:cNvSpPr/>
          <p:nvPr/>
        </p:nvSpPr>
        <p:spPr bwMode="auto">
          <a:xfrm>
            <a:off x="2761503" y="463988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1" name="Pentagon 60"/>
          <p:cNvSpPr/>
          <p:nvPr/>
        </p:nvSpPr>
        <p:spPr bwMode="auto">
          <a:xfrm>
            <a:off x="513471" y="4981924"/>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2" name="Up Arrow 1"/>
          <p:cNvSpPr/>
          <p:nvPr/>
        </p:nvSpPr>
        <p:spPr bwMode="auto">
          <a:xfrm>
            <a:off x="7155454" y="3962401"/>
            <a:ext cx="665709" cy="745501"/>
          </a:xfrm>
          <a:prstGeom prst="upArrow">
            <a:avLst/>
          </a:prstGeom>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sp>
        <p:nvSpPr>
          <p:cNvPr id="53" name="Pentagon 52"/>
          <p:cNvSpPr/>
          <p:nvPr/>
        </p:nvSpPr>
        <p:spPr bwMode="auto">
          <a:xfrm>
            <a:off x="5676622" y="1464237"/>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58" name="Pentagon 57"/>
          <p:cNvSpPr/>
          <p:nvPr/>
        </p:nvSpPr>
        <p:spPr bwMode="auto">
          <a:xfrm>
            <a:off x="2875909" y="1022796"/>
            <a:ext cx="1416427" cy="435526"/>
          </a:xfrm>
          <a:prstGeom prst="homePlat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gradFill>
                  <a:gsLst>
                    <a:gs pos="0">
                      <a:srgbClr val="FFFFFF"/>
                    </a:gs>
                    <a:gs pos="100000">
                      <a:srgbClr val="FFFFFF"/>
                    </a:gs>
                  </a:gsLst>
                  <a:lin ang="5400000" scaled="0"/>
                </a:gradFill>
              </a:rPr>
              <a:t>OM12</a:t>
            </a:r>
          </a:p>
        </p:txBody>
      </p:sp>
      <p:sp>
        <p:nvSpPr>
          <p:cNvPr id="62" name="&quot;No&quot; Symbol 61"/>
          <p:cNvSpPr/>
          <p:nvPr/>
        </p:nvSpPr>
        <p:spPr bwMode="auto">
          <a:xfrm>
            <a:off x="1904693" y="1269452"/>
            <a:ext cx="1025060" cy="929014"/>
          </a:xfrm>
          <a:prstGeom prst="noSmoking">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pic>
        <p:nvPicPr>
          <p:cNvPr id="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825" y="3213498"/>
            <a:ext cx="1415555" cy="87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ultiply 2"/>
          <p:cNvSpPr/>
          <p:nvPr/>
        </p:nvSpPr>
        <p:spPr bwMode="auto">
          <a:xfrm>
            <a:off x="5481734" y="3164779"/>
            <a:ext cx="1015735" cy="974224"/>
          </a:xfrm>
          <a:prstGeom prst="mathMultiply">
            <a:avLst/>
          </a:prstGeom>
          <a:solidFill>
            <a:srgbClr val="FF0000"/>
          </a:solidFill>
          <a:ln>
            <a:gradFill>
              <a:gsLst>
                <a:gs pos="0">
                  <a:schemeClr val="tx1">
                    <a:alpha val="30000"/>
                  </a:schemeClr>
                </a:gs>
                <a:gs pos="10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989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xit" presetSubtype="0" fill="hold" grpId="1" nodeType="with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2" grpId="0" animBg="1"/>
      <p:bldP spid="2" grpId="1" animBg="1"/>
      <p:bldP spid="53" grpId="0" animBg="1"/>
      <p:bldP spid="58" grpId="0" animBg="1"/>
      <p:bldP spid="6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Rolling Upgrade</a:t>
            </a:r>
            <a:endParaRPr lang="en-US" dirty="0"/>
          </a:p>
        </p:txBody>
      </p:sp>
      <p:sp>
        <p:nvSpPr>
          <p:cNvPr id="3" name="Text Placeholder 2"/>
          <p:cNvSpPr>
            <a:spLocks noGrp="1"/>
          </p:cNvSpPr>
          <p:nvPr>
            <p:ph type="body" sz="quarter" idx="10"/>
          </p:nvPr>
        </p:nvSpPr>
        <p:spPr/>
        <p:txBody>
          <a:bodyPr/>
          <a:lstStyle/>
          <a:p>
            <a:r>
              <a:rPr lang="en-US" smtClean="0"/>
              <a:t>Phase approach</a:t>
            </a:r>
          </a:p>
          <a:p>
            <a:r>
              <a:rPr lang="en-US" smtClean="0"/>
              <a:t>Maximize monitoring uptime</a:t>
            </a:r>
          </a:p>
          <a:p>
            <a:r>
              <a:rPr lang="en-US" smtClean="0"/>
              <a:t>Simple &amp; Robust</a:t>
            </a:r>
            <a:endParaRPr lang="en-US" dirty="0" smtClean="0"/>
          </a:p>
        </p:txBody>
      </p:sp>
    </p:spTree>
    <p:extLst>
      <p:ext uri="{BB962C8B-B14F-4D97-AF65-F5344CB8AC3E}">
        <p14:creationId xmlns:p14="http://schemas.microsoft.com/office/powerpoint/2010/main" val="36438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Upgrade – High Level Recap</a:t>
            </a:r>
            <a:endParaRPr lang="en-US" dirty="0"/>
          </a:p>
        </p:txBody>
      </p:sp>
      <p:sp>
        <p:nvSpPr>
          <p:cNvPr id="3" name="Text Placeholder 2"/>
          <p:cNvSpPr>
            <a:spLocks noGrp="1"/>
          </p:cNvSpPr>
          <p:nvPr>
            <p:ph type="body" sz="quarter" idx="10"/>
          </p:nvPr>
        </p:nvSpPr>
        <p:spPr>
          <a:xfrm>
            <a:off x="519112" y="1447799"/>
            <a:ext cx="11149013" cy="4290405"/>
          </a:xfrm>
        </p:spPr>
        <p:txBody>
          <a:bodyPr/>
          <a:lstStyle/>
          <a:p>
            <a:pPr marL="401638" indent="-401638"/>
            <a:r>
              <a:rPr lang="en-US" sz="2800" dirty="0" smtClean="0"/>
              <a:t>In-place upgrade R2 </a:t>
            </a:r>
            <a:r>
              <a:rPr lang="en-US" sz="2800" dirty="0" err="1" smtClean="0"/>
              <a:t>mgmt</a:t>
            </a:r>
            <a:r>
              <a:rPr lang="en-US" sz="2800" dirty="0" smtClean="0"/>
              <a:t> server \ GW to supported </a:t>
            </a:r>
            <a:r>
              <a:rPr lang="en-US" sz="2800" dirty="0" err="1" smtClean="0"/>
              <a:t>OpsMgr</a:t>
            </a:r>
            <a:r>
              <a:rPr lang="en-US" sz="2800" dirty="0" smtClean="0"/>
              <a:t> </a:t>
            </a:r>
            <a:r>
              <a:rPr lang="en-US" sz="2800" dirty="0" smtClean="0"/>
              <a:t>2012 HW \ SW (Not required to upgrade RMS)</a:t>
            </a:r>
          </a:p>
          <a:p>
            <a:pPr marL="401638" indent="-401638"/>
            <a:r>
              <a:rPr lang="en-US" sz="2800" dirty="0" smtClean="0"/>
              <a:t>Change Agent assignment to </a:t>
            </a:r>
            <a:r>
              <a:rPr lang="en-US" sz="2800" dirty="0" err="1" smtClean="0"/>
              <a:t>OpsMgr</a:t>
            </a:r>
            <a:r>
              <a:rPr lang="en-US" sz="2800" dirty="0" smtClean="0"/>
              <a:t> </a:t>
            </a:r>
            <a:r>
              <a:rPr lang="en-US" sz="2800" dirty="0" smtClean="0"/>
              <a:t>2012 </a:t>
            </a:r>
            <a:r>
              <a:rPr lang="en-US" sz="2800" dirty="0" err="1" smtClean="0"/>
              <a:t>mgmt</a:t>
            </a:r>
            <a:r>
              <a:rPr lang="en-US" sz="2800" dirty="0" smtClean="0"/>
              <a:t> \ GW that meet the </a:t>
            </a:r>
            <a:r>
              <a:rPr lang="en-US" sz="2800" dirty="0" err="1" smtClean="0"/>
              <a:t>OpsMgr</a:t>
            </a:r>
            <a:r>
              <a:rPr lang="en-US" sz="2800" dirty="0" smtClean="0"/>
              <a:t> </a:t>
            </a:r>
            <a:r>
              <a:rPr lang="en-US" sz="2800" dirty="0" smtClean="0"/>
              <a:t>2012 supported </a:t>
            </a:r>
            <a:r>
              <a:rPr lang="en-US" sz="2800" dirty="0" err="1" smtClean="0"/>
              <a:t>config</a:t>
            </a:r>
            <a:r>
              <a:rPr lang="en-US" sz="2800" dirty="0" smtClean="0"/>
              <a:t>.</a:t>
            </a:r>
          </a:p>
          <a:p>
            <a:pPr marL="401638" indent="-401638"/>
            <a:r>
              <a:rPr lang="en-US" sz="2800" dirty="0" smtClean="0"/>
              <a:t>Upgrade R2 Secondary </a:t>
            </a:r>
            <a:r>
              <a:rPr lang="en-US" sz="2800" dirty="0" err="1" smtClean="0"/>
              <a:t>Mgmt</a:t>
            </a:r>
            <a:r>
              <a:rPr lang="en-US" sz="2800" dirty="0" smtClean="0"/>
              <a:t> servers \ GW to </a:t>
            </a:r>
            <a:r>
              <a:rPr lang="en-US" sz="2800" dirty="0" err="1" smtClean="0"/>
              <a:t>OpsMgr</a:t>
            </a:r>
            <a:r>
              <a:rPr lang="en-US" sz="2800" dirty="0" smtClean="0"/>
              <a:t> </a:t>
            </a:r>
            <a:r>
              <a:rPr lang="en-US" sz="2800" dirty="0" smtClean="0"/>
              <a:t>2012 (Console, RMS, OMDB will still be R2)</a:t>
            </a:r>
          </a:p>
          <a:p>
            <a:pPr marL="401638" indent="-401638"/>
            <a:r>
              <a:rPr lang="en-US" sz="2800" dirty="0" smtClean="0"/>
              <a:t>Using the R2 Console, approve the agents that show up in pending for upgrade.  Manually upgrade the rest using the deployment tool used in original deployment</a:t>
            </a:r>
          </a:p>
          <a:p>
            <a:pPr marL="401638" indent="-401638"/>
            <a:r>
              <a:rPr lang="en-US" sz="2800" dirty="0" smtClean="0"/>
              <a:t>Upgrade R2 Agents to </a:t>
            </a:r>
            <a:r>
              <a:rPr lang="en-US" sz="2800" dirty="0" err="1" smtClean="0"/>
              <a:t>OpsMgr</a:t>
            </a:r>
            <a:r>
              <a:rPr lang="en-US" sz="2800" dirty="0" smtClean="0"/>
              <a:t> </a:t>
            </a:r>
            <a:r>
              <a:rPr lang="en-US" sz="2800" dirty="0" smtClean="0"/>
              <a:t>2012</a:t>
            </a:r>
            <a:endParaRPr lang="en-US" sz="2800" dirty="0"/>
          </a:p>
        </p:txBody>
      </p:sp>
    </p:spTree>
    <p:extLst>
      <p:ext uri="{BB962C8B-B14F-4D97-AF65-F5344CB8AC3E}">
        <p14:creationId xmlns:p14="http://schemas.microsoft.com/office/powerpoint/2010/main" val="203763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Upgrade – High Level Recap</a:t>
            </a:r>
            <a:endParaRPr lang="en-US" dirty="0"/>
          </a:p>
        </p:txBody>
      </p:sp>
      <p:sp>
        <p:nvSpPr>
          <p:cNvPr id="3" name="Text Placeholder 2"/>
          <p:cNvSpPr>
            <a:spLocks noGrp="1"/>
          </p:cNvSpPr>
          <p:nvPr>
            <p:ph type="body" sz="quarter" idx="10"/>
          </p:nvPr>
        </p:nvSpPr>
        <p:spPr>
          <a:xfrm>
            <a:off x="519112" y="1447799"/>
            <a:ext cx="11149013" cy="4087273"/>
          </a:xfrm>
        </p:spPr>
        <p:txBody>
          <a:bodyPr/>
          <a:lstStyle/>
          <a:p>
            <a:r>
              <a:rPr lang="en-US" dirty="0" smtClean="0"/>
              <a:t>Upgrade Operational DB to </a:t>
            </a:r>
            <a:r>
              <a:rPr lang="en-US" dirty="0" err="1" smtClean="0"/>
              <a:t>OpsMgr</a:t>
            </a:r>
            <a:r>
              <a:rPr lang="en-US" dirty="0" smtClean="0"/>
              <a:t> </a:t>
            </a:r>
            <a:r>
              <a:rPr lang="en-US" dirty="0" smtClean="0"/>
              <a:t>2012</a:t>
            </a:r>
          </a:p>
          <a:p>
            <a:pPr lvl="1"/>
            <a:r>
              <a:rPr lang="en-US" dirty="0" smtClean="0"/>
              <a:t>From RMS (if it meets </a:t>
            </a:r>
            <a:r>
              <a:rPr lang="en-US" dirty="0" err="1" smtClean="0"/>
              <a:t>OpsMgr</a:t>
            </a:r>
            <a:r>
              <a:rPr lang="en-US" dirty="0" smtClean="0"/>
              <a:t> </a:t>
            </a:r>
            <a:r>
              <a:rPr lang="en-US" dirty="0" smtClean="0"/>
              <a:t>2012 supported </a:t>
            </a:r>
            <a:r>
              <a:rPr lang="en-US" dirty="0" err="1" smtClean="0"/>
              <a:t>Config</a:t>
            </a:r>
            <a:r>
              <a:rPr lang="en-US" dirty="0" smtClean="0"/>
              <a:t>)</a:t>
            </a:r>
          </a:p>
          <a:p>
            <a:pPr lvl="2"/>
            <a:r>
              <a:rPr lang="en-US" dirty="0" smtClean="0"/>
              <a:t>Setup detects R2 </a:t>
            </a:r>
            <a:r>
              <a:rPr lang="en-US" dirty="0" err="1" smtClean="0"/>
              <a:t>Mgmt</a:t>
            </a:r>
            <a:r>
              <a:rPr lang="en-US" dirty="0" smtClean="0"/>
              <a:t> server is RMS</a:t>
            </a:r>
          </a:p>
          <a:p>
            <a:pPr lvl="2"/>
            <a:r>
              <a:rPr lang="en-US" dirty="0" smtClean="0"/>
              <a:t>Setup upgrades Operational DB, Upgrades DW (if exists) or deploys new DW if not present, Installs CS Store DB</a:t>
            </a:r>
          </a:p>
          <a:p>
            <a:pPr lvl="2"/>
            <a:r>
              <a:rPr lang="en-US" dirty="0" smtClean="0"/>
              <a:t>Setup In-place upgrade of RMS to </a:t>
            </a:r>
            <a:r>
              <a:rPr lang="en-US" dirty="0" err="1" smtClean="0"/>
              <a:t>OpsMgr</a:t>
            </a:r>
            <a:r>
              <a:rPr lang="en-US" dirty="0" smtClean="0"/>
              <a:t> </a:t>
            </a:r>
            <a:r>
              <a:rPr lang="en-US" dirty="0" smtClean="0"/>
              <a:t>2012 </a:t>
            </a:r>
            <a:r>
              <a:rPr lang="en-US" dirty="0" err="1" smtClean="0"/>
              <a:t>Mgmt</a:t>
            </a:r>
            <a:r>
              <a:rPr lang="en-US" dirty="0" smtClean="0"/>
              <a:t> Server</a:t>
            </a:r>
          </a:p>
          <a:p>
            <a:pPr lvl="1"/>
            <a:r>
              <a:rPr lang="en-US" dirty="0" smtClean="0"/>
              <a:t>From </a:t>
            </a:r>
            <a:r>
              <a:rPr lang="en-US" dirty="0" err="1" smtClean="0"/>
              <a:t>OpsMgr</a:t>
            </a:r>
            <a:r>
              <a:rPr lang="en-US" dirty="0" smtClean="0"/>
              <a:t> </a:t>
            </a:r>
            <a:r>
              <a:rPr lang="en-US" dirty="0" smtClean="0"/>
              <a:t>2012 </a:t>
            </a:r>
            <a:r>
              <a:rPr lang="en-US" dirty="0" err="1" smtClean="0"/>
              <a:t>Mgmt</a:t>
            </a:r>
            <a:r>
              <a:rPr lang="en-US" dirty="0" smtClean="0"/>
              <a:t> Server</a:t>
            </a:r>
          </a:p>
          <a:p>
            <a:pPr lvl="2"/>
            <a:r>
              <a:rPr lang="en-US" dirty="0" smtClean="0"/>
              <a:t>Setup upgrades Operational DB, Upgrades DW (if exists) or deploys new DW if not present, Installs CS Store DB</a:t>
            </a:r>
          </a:p>
          <a:p>
            <a:pPr lvl="2"/>
            <a:r>
              <a:rPr lang="en-US" dirty="0" smtClean="0"/>
              <a:t>Removes RMS from OMDB and attempts to disable old RMS services</a:t>
            </a:r>
            <a:endParaRPr lang="en-US" dirty="0"/>
          </a:p>
        </p:txBody>
      </p:sp>
    </p:spTree>
    <p:extLst>
      <p:ext uri="{BB962C8B-B14F-4D97-AF65-F5344CB8AC3E}">
        <p14:creationId xmlns:p14="http://schemas.microsoft.com/office/powerpoint/2010/main" val="103469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Answers to Your Questions…</a:t>
            </a:r>
            <a:endParaRPr lang="en-US" dirty="0"/>
          </a:p>
        </p:txBody>
      </p:sp>
      <p:sp>
        <p:nvSpPr>
          <p:cNvPr id="3" name="Text Placeholder 2"/>
          <p:cNvSpPr>
            <a:spLocks noGrp="1"/>
          </p:cNvSpPr>
          <p:nvPr>
            <p:ph type="body" sz="quarter" idx="10"/>
          </p:nvPr>
        </p:nvSpPr>
        <p:spPr>
          <a:xfrm>
            <a:off x="519112" y="1447799"/>
            <a:ext cx="11149013" cy="4161139"/>
          </a:xfrm>
        </p:spPr>
        <p:txBody>
          <a:bodyPr/>
          <a:lstStyle/>
          <a:p>
            <a:r>
              <a:rPr lang="en-US" dirty="0" smtClean="0"/>
              <a:t>How does upgrade work in the MG that only have one </a:t>
            </a:r>
            <a:r>
              <a:rPr lang="en-US" dirty="0" err="1" smtClean="0"/>
              <a:t>mgmt</a:t>
            </a:r>
            <a:r>
              <a:rPr lang="en-US" dirty="0" smtClean="0"/>
              <a:t> server?  AKA…”All in one” topology</a:t>
            </a:r>
          </a:p>
          <a:p>
            <a:pPr lvl="1"/>
            <a:r>
              <a:rPr lang="en-US" dirty="0" smtClean="0"/>
              <a:t>If the RMS is </a:t>
            </a:r>
            <a:r>
              <a:rPr lang="en-US" dirty="0" err="1" smtClean="0"/>
              <a:t>OpsMgr</a:t>
            </a:r>
            <a:r>
              <a:rPr lang="en-US" dirty="0" smtClean="0"/>
              <a:t> </a:t>
            </a:r>
            <a:r>
              <a:rPr lang="en-US" dirty="0" smtClean="0"/>
              <a:t>2012 compatible (64bit \ W2K8 R2) the Admin can upgrade this directly to </a:t>
            </a:r>
            <a:r>
              <a:rPr lang="en-US" dirty="0" err="1" smtClean="0"/>
              <a:t>OpsMgr</a:t>
            </a:r>
            <a:r>
              <a:rPr lang="en-US" dirty="0" smtClean="0"/>
              <a:t> </a:t>
            </a:r>
            <a:r>
              <a:rPr lang="en-US" dirty="0" smtClean="0"/>
              <a:t>2012 with the understanding that the R2 agents will not monitor anything until they are upgraded to </a:t>
            </a:r>
            <a:r>
              <a:rPr lang="en-US" dirty="0" err="1" smtClean="0"/>
              <a:t>OpsMgr</a:t>
            </a:r>
            <a:r>
              <a:rPr lang="en-US" dirty="0" smtClean="0"/>
              <a:t> </a:t>
            </a:r>
            <a:r>
              <a:rPr lang="en-US" dirty="0" smtClean="0"/>
              <a:t>2012 from pending.  Seeing as they only have one </a:t>
            </a:r>
            <a:r>
              <a:rPr lang="en-US" dirty="0" err="1" smtClean="0"/>
              <a:t>mgmt</a:t>
            </a:r>
            <a:r>
              <a:rPr lang="en-US" dirty="0" smtClean="0"/>
              <a:t> server the down time many not be a big deal to them</a:t>
            </a:r>
          </a:p>
          <a:p>
            <a:pPr lvl="1"/>
            <a:r>
              <a:rPr lang="en-US" dirty="0" smtClean="0"/>
              <a:t>If the RMS is not compatible they will need to build another R2 </a:t>
            </a:r>
            <a:r>
              <a:rPr lang="en-US" dirty="0" err="1" smtClean="0"/>
              <a:t>mgmt</a:t>
            </a:r>
            <a:r>
              <a:rPr lang="en-US" dirty="0" smtClean="0"/>
              <a:t> server</a:t>
            </a:r>
            <a:endParaRPr lang="en-US" dirty="0"/>
          </a:p>
        </p:txBody>
      </p:sp>
    </p:spTree>
    <p:extLst>
      <p:ext uri="{BB962C8B-B14F-4D97-AF65-F5344CB8AC3E}">
        <p14:creationId xmlns:p14="http://schemas.microsoft.com/office/powerpoint/2010/main" val="32235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Session Objectives and Takeaways</a:t>
            </a:r>
            <a:endParaRPr lang="en-US" dirty="0"/>
          </a:p>
        </p:txBody>
      </p:sp>
      <p:sp>
        <p:nvSpPr>
          <p:cNvPr id="6" name="Text Placeholder 5"/>
          <p:cNvSpPr>
            <a:spLocks noGrp="1"/>
          </p:cNvSpPr>
          <p:nvPr>
            <p:ph type="body" sz="quarter" idx="10"/>
          </p:nvPr>
        </p:nvSpPr>
        <p:spPr>
          <a:xfrm>
            <a:off x="519112" y="1447799"/>
            <a:ext cx="11149013" cy="4672048"/>
          </a:xfrm>
        </p:spPr>
        <p:txBody>
          <a:bodyPr/>
          <a:lstStyle/>
          <a:p>
            <a:r>
              <a:rPr lang="en-US" dirty="0" smtClean="0"/>
              <a:t>Session Objective(s)  </a:t>
            </a:r>
          </a:p>
          <a:p>
            <a:pPr lvl="1"/>
            <a:r>
              <a:rPr lang="en-US" dirty="0" smtClean="0"/>
              <a:t>Overview of the new simplified topology</a:t>
            </a:r>
          </a:p>
          <a:p>
            <a:pPr lvl="1"/>
            <a:r>
              <a:rPr lang="en-US" dirty="0" smtClean="0"/>
              <a:t>Overview of the new deployment &amp; upgrade experience</a:t>
            </a:r>
          </a:p>
          <a:p>
            <a:endParaRPr lang="en-US" dirty="0" smtClean="0"/>
          </a:p>
          <a:p>
            <a:r>
              <a:rPr lang="en-US" dirty="0" smtClean="0"/>
              <a:t>Key Takeaways</a:t>
            </a:r>
          </a:p>
          <a:p>
            <a:pPr lvl="1"/>
            <a:r>
              <a:rPr lang="en-US" dirty="0" smtClean="0"/>
              <a:t>Configuring high availability and scale out for </a:t>
            </a:r>
            <a:r>
              <a:rPr lang="en-US" dirty="0" err="1" smtClean="0"/>
              <a:t>OpsMgr</a:t>
            </a:r>
            <a:r>
              <a:rPr lang="en-US" dirty="0" smtClean="0"/>
              <a:t> </a:t>
            </a:r>
            <a:r>
              <a:rPr lang="en-US" dirty="0" smtClean="0"/>
              <a:t>2012 is easy</a:t>
            </a:r>
          </a:p>
          <a:p>
            <a:pPr lvl="1"/>
            <a:r>
              <a:rPr lang="en-US" dirty="0" smtClean="0"/>
              <a:t>Lower TCO and reduces deployment friction</a:t>
            </a:r>
          </a:p>
          <a:p>
            <a:pPr lvl="1"/>
            <a:r>
              <a:rPr lang="en-US" dirty="0" smtClean="0"/>
              <a:t>Upgrade from </a:t>
            </a:r>
            <a:r>
              <a:rPr lang="en-US" dirty="0" err="1" smtClean="0"/>
              <a:t>OpsMgr</a:t>
            </a:r>
            <a:r>
              <a:rPr lang="en-US" dirty="0" smtClean="0"/>
              <a:t> </a:t>
            </a:r>
            <a:r>
              <a:rPr lang="en-US" dirty="0" smtClean="0"/>
              <a:t>2007 R2 to </a:t>
            </a:r>
            <a:r>
              <a:rPr lang="en-US" dirty="0" err="1" smtClean="0"/>
              <a:t>OpsMgr</a:t>
            </a:r>
            <a:r>
              <a:rPr lang="en-US" dirty="0" smtClean="0"/>
              <a:t> </a:t>
            </a:r>
            <a:r>
              <a:rPr lang="en-US" dirty="0" smtClean="0"/>
              <a:t>2012 is simple, robust and allows you to do it at your own pace</a:t>
            </a:r>
          </a:p>
        </p:txBody>
      </p:sp>
    </p:spTree>
    <p:extLst>
      <p:ext uri="{BB962C8B-B14F-4D97-AF65-F5344CB8AC3E}">
        <p14:creationId xmlns:p14="http://schemas.microsoft.com/office/powerpoint/2010/main" val="41275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Answers to Your Questions…</a:t>
            </a:r>
            <a:endParaRPr lang="en-US" dirty="0"/>
          </a:p>
        </p:txBody>
      </p:sp>
      <p:sp>
        <p:nvSpPr>
          <p:cNvPr id="3" name="Text Placeholder 2"/>
          <p:cNvSpPr>
            <a:spLocks noGrp="1"/>
          </p:cNvSpPr>
          <p:nvPr>
            <p:ph type="body" sz="quarter" idx="10"/>
          </p:nvPr>
        </p:nvSpPr>
        <p:spPr>
          <a:xfrm>
            <a:off x="519112" y="1447799"/>
            <a:ext cx="11149013" cy="3484031"/>
          </a:xfrm>
        </p:spPr>
        <p:txBody>
          <a:bodyPr/>
          <a:lstStyle/>
          <a:p>
            <a:r>
              <a:rPr lang="en-US" dirty="0" smtClean="0"/>
              <a:t>Can I install the </a:t>
            </a:r>
            <a:r>
              <a:rPr lang="en-US" dirty="0" err="1" smtClean="0"/>
              <a:t>OpsMgr</a:t>
            </a:r>
            <a:r>
              <a:rPr lang="en-US" dirty="0" smtClean="0"/>
              <a:t> </a:t>
            </a:r>
            <a:r>
              <a:rPr lang="en-US" dirty="0" smtClean="0"/>
              <a:t>2012 Console ahead of time?</a:t>
            </a:r>
          </a:p>
          <a:p>
            <a:pPr lvl="1"/>
            <a:r>
              <a:rPr lang="en-US" dirty="0" smtClean="0"/>
              <a:t>Yes, but the </a:t>
            </a:r>
            <a:r>
              <a:rPr lang="en-US" dirty="0" err="1" smtClean="0"/>
              <a:t>OpsMgr</a:t>
            </a:r>
            <a:r>
              <a:rPr lang="en-US" dirty="0" smtClean="0"/>
              <a:t> </a:t>
            </a:r>
            <a:r>
              <a:rPr lang="en-US" dirty="0" smtClean="0"/>
              <a:t>2012 Console will not function until the MG has been upgrade to </a:t>
            </a:r>
            <a:r>
              <a:rPr lang="en-US" dirty="0" err="1" smtClean="0"/>
              <a:t>OpsMgr</a:t>
            </a:r>
            <a:r>
              <a:rPr lang="en-US" dirty="0" smtClean="0"/>
              <a:t> </a:t>
            </a:r>
            <a:r>
              <a:rPr lang="en-US" dirty="0" smtClean="0"/>
              <a:t>2012 (Database needs to be at </a:t>
            </a:r>
            <a:r>
              <a:rPr lang="en-US" dirty="0" err="1" smtClean="0"/>
              <a:t>OpsMgr</a:t>
            </a:r>
            <a:r>
              <a:rPr lang="en-US" dirty="0" smtClean="0"/>
              <a:t> </a:t>
            </a:r>
            <a:r>
              <a:rPr lang="en-US" dirty="0" smtClean="0"/>
              <a:t>2012 and the system libraries need to be imported)</a:t>
            </a:r>
          </a:p>
          <a:p>
            <a:r>
              <a:rPr lang="en-US" dirty="0" smtClean="0"/>
              <a:t>Will my R2 Agents still work?</a:t>
            </a:r>
          </a:p>
          <a:p>
            <a:pPr lvl="1"/>
            <a:r>
              <a:rPr lang="en-US" dirty="0" smtClean="0"/>
              <a:t>Yes, your R2 agents will still work until the MG is upgraded to </a:t>
            </a:r>
            <a:r>
              <a:rPr lang="en-US" dirty="0" err="1" smtClean="0"/>
              <a:t>OpsMgr</a:t>
            </a:r>
            <a:r>
              <a:rPr lang="en-US" dirty="0" smtClean="0"/>
              <a:t> </a:t>
            </a:r>
            <a:r>
              <a:rPr lang="en-US" dirty="0" smtClean="0"/>
              <a:t>2012.  Once the OMDB is </a:t>
            </a:r>
            <a:r>
              <a:rPr lang="en-US" dirty="0" err="1" smtClean="0"/>
              <a:t>OpsMgr</a:t>
            </a:r>
            <a:r>
              <a:rPr lang="en-US" dirty="0" smtClean="0"/>
              <a:t> </a:t>
            </a:r>
            <a:r>
              <a:rPr lang="en-US" dirty="0" smtClean="0"/>
              <a:t>2012 we will block </a:t>
            </a:r>
            <a:r>
              <a:rPr lang="en-US" dirty="0" err="1" smtClean="0"/>
              <a:t>OpsMgr</a:t>
            </a:r>
            <a:r>
              <a:rPr lang="en-US" dirty="0" smtClean="0"/>
              <a:t> </a:t>
            </a:r>
            <a:r>
              <a:rPr lang="en-US" dirty="0" smtClean="0"/>
              <a:t>2012 </a:t>
            </a:r>
            <a:r>
              <a:rPr lang="en-US" dirty="0" err="1" smtClean="0"/>
              <a:t>mgmt</a:t>
            </a:r>
            <a:r>
              <a:rPr lang="en-US" dirty="0" smtClean="0"/>
              <a:t> servers accepting requests from R2 Agents</a:t>
            </a:r>
            <a:endParaRPr lang="en-US" dirty="0"/>
          </a:p>
        </p:txBody>
      </p:sp>
    </p:spTree>
    <p:extLst>
      <p:ext uri="{BB962C8B-B14F-4D97-AF65-F5344CB8AC3E}">
        <p14:creationId xmlns:p14="http://schemas.microsoft.com/office/powerpoint/2010/main" val="27257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mtClean="0"/>
              <a:t>Answers to Your Questions…</a:t>
            </a:r>
            <a:endParaRPr lang="en-US" dirty="0"/>
          </a:p>
        </p:txBody>
      </p:sp>
      <p:sp>
        <p:nvSpPr>
          <p:cNvPr id="3" name="Text Placeholder 2"/>
          <p:cNvSpPr>
            <a:spLocks noGrp="1"/>
          </p:cNvSpPr>
          <p:nvPr>
            <p:ph type="body" sz="quarter" idx="10"/>
          </p:nvPr>
        </p:nvSpPr>
        <p:spPr>
          <a:xfrm>
            <a:off x="519112" y="1447799"/>
            <a:ext cx="11149013" cy="5293757"/>
          </a:xfrm>
        </p:spPr>
        <p:txBody>
          <a:bodyPr/>
          <a:lstStyle/>
          <a:p>
            <a:pPr>
              <a:lnSpc>
                <a:spcPct val="88000"/>
              </a:lnSpc>
            </a:pPr>
            <a:r>
              <a:rPr lang="en-US" dirty="0" smtClean="0"/>
              <a:t>What about Multi-homed agents?</a:t>
            </a:r>
          </a:p>
          <a:p>
            <a:pPr lvl="1">
              <a:lnSpc>
                <a:spcPct val="88000"/>
              </a:lnSpc>
            </a:pPr>
            <a:r>
              <a:rPr lang="en-US" dirty="0" smtClean="0"/>
              <a:t>We will support </a:t>
            </a:r>
            <a:r>
              <a:rPr lang="en-US" dirty="0" err="1" smtClean="0"/>
              <a:t>OpsMgr</a:t>
            </a:r>
            <a:r>
              <a:rPr lang="en-US" dirty="0" smtClean="0"/>
              <a:t> </a:t>
            </a:r>
            <a:r>
              <a:rPr lang="en-US" dirty="0" smtClean="0"/>
              <a:t>2012 agents reporting to </a:t>
            </a:r>
            <a:br>
              <a:rPr lang="en-US" dirty="0" smtClean="0"/>
            </a:br>
            <a:r>
              <a:rPr lang="en-US" dirty="0" smtClean="0"/>
              <a:t>R2 </a:t>
            </a:r>
            <a:r>
              <a:rPr lang="en-US" dirty="0" err="1" smtClean="0"/>
              <a:t>mgmt</a:t>
            </a:r>
            <a:r>
              <a:rPr lang="en-US" dirty="0" smtClean="0"/>
              <a:t> servers</a:t>
            </a:r>
          </a:p>
          <a:p>
            <a:pPr lvl="1">
              <a:lnSpc>
                <a:spcPct val="88000"/>
              </a:lnSpc>
            </a:pPr>
            <a:r>
              <a:rPr lang="en-US" dirty="0" smtClean="0"/>
              <a:t>Once MG is at </a:t>
            </a:r>
            <a:r>
              <a:rPr lang="en-US" dirty="0" err="1" smtClean="0"/>
              <a:t>OpsMgr</a:t>
            </a:r>
            <a:r>
              <a:rPr lang="en-US" dirty="0" smtClean="0"/>
              <a:t> </a:t>
            </a:r>
            <a:r>
              <a:rPr lang="en-US" dirty="0" smtClean="0"/>
              <a:t>2012 we will not support R2 agents reporting to </a:t>
            </a:r>
            <a:r>
              <a:rPr lang="en-US" dirty="0" err="1" smtClean="0"/>
              <a:t>OpsMgr</a:t>
            </a:r>
            <a:r>
              <a:rPr lang="en-US" dirty="0" smtClean="0"/>
              <a:t> </a:t>
            </a:r>
            <a:r>
              <a:rPr lang="en-US" dirty="0" smtClean="0"/>
              <a:t>2012 </a:t>
            </a:r>
            <a:r>
              <a:rPr lang="en-US" dirty="0" err="1" smtClean="0"/>
              <a:t>mgmt</a:t>
            </a:r>
            <a:r>
              <a:rPr lang="en-US" dirty="0" smtClean="0"/>
              <a:t> servers</a:t>
            </a:r>
          </a:p>
          <a:p>
            <a:pPr>
              <a:lnSpc>
                <a:spcPct val="88000"/>
              </a:lnSpc>
            </a:pPr>
            <a:r>
              <a:rPr lang="en-US" dirty="0" smtClean="0"/>
              <a:t>How do we roll back if something goes wrong?</a:t>
            </a:r>
          </a:p>
          <a:p>
            <a:pPr lvl="1">
              <a:lnSpc>
                <a:spcPct val="88000"/>
              </a:lnSpc>
            </a:pPr>
            <a:r>
              <a:rPr lang="en-US" dirty="0" smtClean="0"/>
              <a:t>For RMS upgrade, we will not uninstall R2 bits until OMDB was successfully upgraded</a:t>
            </a:r>
          </a:p>
          <a:p>
            <a:pPr lvl="1">
              <a:lnSpc>
                <a:spcPct val="88000"/>
              </a:lnSpc>
            </a:pPr>
            <a:r>
              <a:rPr lang="en-US" dirty="0" smtClean="0"/>
              <a:t>For non-RMS </a:t>
            </a:r>
            <a:r>
              <a:rPr lang="en-US" dirty="0" err="1" smtClean="0"/>
              <a:t>Mgmt</a:t>
            </a:r>
            <a:r>
              <a:rPr lang="en-US" dirty="0" smtClean="0"/>
              <a:t> Server upgrade, just reinstall </a:t>
            </a:r>
            <a:br>
              <a:rPr lang="en-US" dirty="0" smtClean="0"/>
            </a:br>
            <a:r>
              <a:rPr lang="en-US" dirty="0" smtClean="0"/>
              <a:t>R2 </a:t>
            </a:r>
            <a:r>
              <a:rPr lang="en-US" dirty="0" err="1" smtClean="0"/>
              <a:t>Mgmt</a:t>
            </a:r>
            <a:r>
              <a:rPr lang="en-US" dirty="0" smtClean="0"/>
              <a:t> server</a:t>
            </a:r>
          </a:p>
          <a:p>
            <a:pPr lvl="1">
              <a:lnSpc>
                <a:spcPct val="88000"/>
              </a:lnSpc>
            </a:pPr>
            <a:r>
              <a:rPr lang="en-US" dirty="0" smtClean="0"/>
              <a:t>For OMDB, We can build in the ability to retry the upgrade once the issue has been fixed</a:t>
            </a:r>
          </a:p>
        </p:txBody>
      </p:sp>
    </p:spTree>
    <p:extLst>
      <p:ext uri="{BB962C8B-B14F-4D97-AF65-F5344CB8AC3E}">
        <p14:creationId xmlns:p14="http://schemas.microsoft.com/office/powerpoint/2010/main" val="55426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mtClean="0"/>
              <a:t>Answers to Your Questions…</a:t>
            </a:r>
            <a:endParaRPr lang="en-US" dirty="0"/>
          </a:p>
        </p:txBody>
      </p:sp>
      <p:sp>
        <p:nvSpPr>
          <p:cNvPr id="3" name="Text Placeholder 2"/>
          <p:cNvSpPr>
            <a:spLocks noGrp="1"/>
          </p:cNvSpPr>
          <p:nvPr>
            <p:ph type="body" sz="quarter" idx="10"/>
          </p:nvPr>
        </p:nvSpPr>
        <p:spPr/>
        <p:txBody>
          <a:bodyPr/>
          <a:lstStyle/>
          <a:p>
            <a:r>
              <a:rPr lang="en-US" smtClean="0"/>
              <a:t>What about ACS collectors?</a:t>
            </a:r>
          </a:p>
          <a:p>
            <a:endParaRPr lang="en-US" smtClean="0"/>
          </a:p>
          <a:p>
            <a:r>
              <a:rPr lang="en-US" smtClean="0"/>
              <a:t>What about workflows that were targeted to the RMS?</a:t>
            </a:r>
          </a:p>
          <a:p>
            <a:pPr lvl="1"/>
            <a:endParaRPr lang="en-US" dirty="0" smtClean="0"/>
          </a:p>
        </p:txBody>
      </p:sp>
    </p:spTree>
    <p:extLst>
      <p:ext uri="{BB962C8B-B14F-4D97-AF65-F5344CB8AC3E}">
        <p14:creationId xmlns:p14="http://schemas.microsoft.com/office/powerpoint/2010/main" val="217137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endParaRPr lang="en-US"/>
          </a:p>
        </p:txBody>
      </p:sp>
      <p:sp>
        <p:nvSpPr>
          <p:cNvPr id="16" name="Subtitle 15"/>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r>
              <a:rPr lang="en-US" smtClean="0"/>
              <a:t>Q&amp;A</a:t>
            </a:r>
            <a:endParaRPr lang="en-US" dirty="0"/>
          </a:p>
        </p:txBody>
      </p:sp>
    </p:spTree>
    <p:extLst>
      <p:ext uri="{BB962C8B-B14F-4D97-AF65-F5344CB8AC3E}">
        <p14:creationId xmlns:p14="http://schemas.microsoft.com/office/powerpoint/2010/main" val="228441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Learn More about Monitoring at TechEd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35194105"/>
              </p:ext>
            </p:extLst>
          </p:nvPr>
        </p:nvGraphicFramePr>
        <p:xfrm>
          <a:off x="519113" y="1447800"/>
          <a:ext cx="11149011" cy="2265695"/>
        </p:xfrm>
        <a:graphic>
          <a:graphicData uri="http://schemas.openxmlformats.org/drawingml/2006/table">
            <a:tbl>
              <a:tblPr bandRow="1">
                <a:tableStyleId>{7DF18680-E054-41AD-8BC1-D1AEF772440D}</a:tableStyleId>
              </a:tblPr>
              <a:tblGrid>
                <a:gridCol w="4331561"/>
                <a:gridCol w="1558835"/>
                <a:gridCol w="5258615"/>
              </a:tblGrid>
              <a:tr h="453139">
                <a:tc>
                  <a:txBody>
                    <a:bodyPr/>
                    <a:lstStyle/>
                    <a:p>
                      <a:r>
                        <a:rPr lang="en-US" sz="2000" dirty="0" smtClean="0"/>
                        <a:t>Monday 4:45p </a:t>
                      </a:r>
                      <a:endParaRPr lang="en-US" sz="2000" dirty="0"/>
                    </a:p>
                  </a:txBody>
                  <a:tcPr/>
                </a:tc>
                <a:tc>
                  <a:txBody>
                    <a:bodyPr/>
                    <a:lstStyle/>
                    <a:p>
                      <a:r>
                        <a:rPr lang="en-US" sz="2000" dirty="0" smtClean="0"/>
                        <a:t>SIM355</a:t>
                      </a:r>
                      <a:endParaRPr lang="en-US" sz="2000" dirty="0"/>
                    </a:p>
                  </a:txBody>
                  <a:tcPr/>
                </a:tc>
                <a:tc>
                  <a:txBody>
                    <a:bodyPr/>
                    <a:lstStyle/>
                    <a:p>
                      <a:r>
                        <a:rPr lang="en-US" sz="2000" dirty="0" smtClean="0"/>
                        <a:t>OM12 : What is new 2012 overview  (1 of 4)</a:t>
                      </a:r>
                      <a:endParaRPr lang="en-US" sz="2000" dirty="0"/>
                    </a:p>
                  </a:txBody>
                  <a:tcPr/>
                </a:tc>
              </a:tr>
              <a:tr h="453139">
                <a:tc>
                  <a:txBody>
                    <a:bodyPr/>
                    <a:lstStyle/>
                    <a:p>
                      <a:r>
                        <a:rPr lang="en-US" sz="2000" dirty="0" smtClean="0"/>
                        <a:t>Wednesday</a:t>
                      </a:r>
                      <a:r>
                        <a:rPr lang="en-US" sz="2000" baseline="0" dirty="0" smtClean="0"/>
                        <a:t> 8:30a</a:t>
                      </a:r>
                      <a:endParaRPr lang="en-US" sz="2000" dirty="0"/>
                    </a:p>
                  </a:txBody>
                  <a:tcPr/>
                </a:tc>
                <a:tc>
                  <a:txBody>
                    <a:bodyPr/>
                    <a:lstStyle/>
                    <a:p>
                      <a:r>
                        <a:rPr lang="en-US" sz="2000" dirty="0" smtClean="0"/>
                        <a:t>SIM355-R</a:t>
                      </a:r>
                      <a:endParaRPr lang="en-US" sz="2000" dirty="0"/>
                    </a:p>
                  </a:txBody>
                  <a:tcPr/>
                </a:tc>
                <a:tc>
                  <a:txBody>
                    <a:bodyPr/>
                    <a:lstStyle/>
                    <a:p>
                      <a:r>
                        <a:rPr lang="en-US" sz="2000" dirty="0" smtClean="0"/>
                        <a:t>OM12 : What is new 2012 overview  (1 of 4)</a:t>
                      </a:r>
                      <a:endParaRPr lang="en-US" sz="2000" dirty="0"/>
                    </a:p>
                  </a:txBody>
                  <a:tcPr/>
                </a:tc>
              </a:tr>
              <a:tr h="453139">
                <a:tc>
                  <a:txBody>
                    <a:bodyPr/>
                    <a:lstStyle/>
                    <a:p>
                      <a:r>
                        <a:rPr lang="en-US" sz="2000" dirty="0" smtClean="0"/>
                        <a:t>Wednesday 3:15p</a:t>
                      </a:r>
                      <a:endParaRPr lang="en-US" sz="2000" dirty="0"/>
                    </a:p>
                  </a:txBody>
                  <a:tcPr/>
                </a:tc>
                <a:tc>
                  <a:txBody>
                    <a:bodyPr/>
                    <a:lstStyle/>
                    <a:p>
                      <a:r>
                        <a:rPr lang="en-US" sz="2000" dirty="0" smtClean="0"/>
                        <a:t>SIM356</a:t>
                      </a:r>
                      <a:endParaRPr lang="en-US" sz="2000" dirty="0"/>
                    </a:p>
                  </a:txBody>
                  <a:tcPr/>
                </a:tc>
                <a:tc>
                  <a:txBody>
                    <a:bodyPr/>
                    <a:lstStyle/>
                    <a:p>
                      <a:r>
                        <a:rPr lang="en-US" sz="2000" dirty="0" smtClean="0"/>
                        <a:t>OM12</a:t>
                      </a:r>
                      <a:r>
                        <a:rPr lang="en-US" sz="2000" baseline="0" dirty="0" smtClean="0"/>
                        <a:t> : Setup &amp; </a:t>
                      </a:r>
                      <a:r>
                        <a:rPr lang="en-US" sz="2000" baseline="0" dirty="0" err="1" smtClean="0"/>
                        <a:t>Config</a:t>
                      </a:r>
                      <a:r>
                        <a:rPr lang="en-US" sz="2000" baseline="0" dirty="0" smtClean="0"/>
                        <a:t>  (2 of 4)</a:t>
                      </a:r>
                      <a:endParaRPr lang="en-US" sz="2000" dirty="0"/>
                    </a:p>
                  </a:txBody>
                  <a:tcPr/>
                </a:tc>
              </a:tr>
              <a:tr h="453139">
                <a:tc>
                  <a:txBody>
                    <a:bodyPr/>
                    <a:lstStyle/>
                    <a:p>
                      <a:r>
                        <a:rPr lang="en-US" sz="2000" dirty="0" smtClean="0"/>
                        <a:t>Thursday 8:30a</a:t>
                      </a:r>
                      <a:endParaRPr lang="en-US" sz="2000" dirty="0"/>
                    </a:p>
                  </a:txBody>
                  <a:tcPr/>
                </a:tc>
                <a:tc>
                  <a:txBody>
                    <a:bodyPr/>
                    <a:lstStyle/>
                    <a:p>
                      <a:r>
                        <a:rPr lang="en-US" sz="2000" dirty="0" smtClean="0"/>
                        <a:t>SIM354</a:t>
                      </a:r>
                      <a:endParaRPr lang="en-US" sz="2000" dirty="0"/>
                    </a:p>
                  </a:txBody>
                  <a:tcPr/>
                </a:tc>
                <a:tc>
                  <a:txBody>
                    <a:bodyPr/>
                    <a:lstStyle/>
                    <a:p>
                      <a:r>
                        <a:rPr lang="en-US" sz="2000" dirty="0" smtClean="0"/>
                        <a:t>OM12 : Networking  (3 of 4)</a:t>
                      </a:r>
                      <a:endParaRPr lang="en-US" sz="2000" dirty="0"/>
                    </a:p>
                  </a:txBody>
                  <a:tcPr/>
                </a:tc>
              </a:tr>
              <a:tr h="453139">
                <a:tc>
                  <a:txBody>
                    <a:bodyPr/>
                    <a:lstStyle/>
                    <a:p>
                      <a:r>
                        <a:rPr lang="en-US" sz="2000" dirty="0" smtClean="0"/>
                        <a:t>Thursday</a:t>
                      </a:r>
                      <a:r>
                        <a:rPr lang="en-US" sz="2000" baseline="0" dirty="0" smtClean="0"/>
                        <a:t> 10:15a</a:t>
                      </a:r>
                      <a:endParaRPr lang="en-US" sz="2000" dirty="0"/>
                    </a:p>
                  </a:txBody>
                  <a:tcPr/>
                </a:tc>
                <a:tc>
                  <a:txBody>
                    <a:bodyPr/>
                    <a:lstStyle/>
                    <a:p>
                      <a:r>
                        <a:rPr lang="en-US" sz="2000" dirty="0" smtClean="0"/>
                        <a:t>SIM353</a:t>
                      </a:r>
                      <a:endParaRPr lang="en-US" sz="2000" dirty="0"/>
                    </a:p>
                  </a:txBody>
                  <a:tcPr/>
                </a:tc>
                <a:tc>
                  <a:txBody>
                    <a:bodyPr/>
                    <a:lstStyle/>
                    <a:p>
                      <a:r>
                        <a:rPr lang="en-US" sz="2000" dirty="0" smtClean="0"/>
                        <a:t>OM12 : MPs &amp;</a:t>
                      </a:r>
                      <a:r>
                        <a:rPr lang="en-US" sz="2000" baseline="0" dirty="0" smtClean="0"/>
                        <a:t> </a:t>
                      </a:r>
                      <a:r>
                        <a:rPr lang="en-US" sz="2000" dirty="0" smtClean="0"/>
                        <a:t>Dashboards</a:t>
                      </a:r>
                      <a:r>
                        <a:rPr lang="en-US" sz="2000" baseline="0" dirty="0" smtClean="0"/>
                        <a:t>   (4 of 4)</a:t>
                      </a:r>
                      <a:endParaRPr lang="en-US" sz="2000" dirty="0"/>
                    </a:p>
                  </a:txBody>
                  <a:tcPr/>
                </a:tc>
              </a:tr>
            </a:tbl>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477741813"/>
              </p:ext>
            </p:extLst>
          </p:nvPr>
        </p:nvGraphicFramePr>
        <p:xfrm>
          <a:off x="519113" y="4343400"/>
          <a:ext cx="11149011" cy="1359417"/>
        </p:xfrm>
        <a:graphic>
          <a:graphicData uri="http://schemas.openxmlformats.org/drawingml/2006/table">
            <a:tbl>
              <a:tblPr bandRow="1">
                <a:tableStyleId>{7DF18680-E054-41AD-8BC1-D1AEF772440D}</a:tableStyleId>
              </a:tblPr>
              <a:tblGrid>
                <a:gridCol w="4331561"/>
                <a:gridCol w="1558835"/>
                <a:gridCol w="5258615"/>
              </a:tblGrid>
              <a:tr h="453139">
                <a:tc>
                  <a:txBody>
                    <a:bodyPr/>
                    <a:lstStyle/>
                    <a:p>
                      <a:r>
                        <a:rPr lang="en-US" sz="2000" dirty="0" smtClean="0"/>
                        <a:t>Tuesday 5:00p</a:t>
                      </a:r>
                      <a:endParaRPr lang="en-US" sz="2000" dirty="0"/>
                    </a:p>
                  </a:txBody>
                  <a:tcPr/>
                </a:tc>
                <a:tc>
                  <a:txBody>
                    <a:bodyPr/>
                    <a:lstStyle/>
                    <a:p>
                      <a:r>
                        <a:rPr lang="en-US" sz="2000" dirty="0" smtClean="0"/>
                        <a:t>SIM343</a:t>
                      </a:r>
                      <a:endParaRPr lang="en-US" sz="2000" dirty="0"/>
                    </a:p>
                  </a:txBody>
                  <a:tcPr/>
                </a:tc>
                <a:tc>
                  <a:txBody>
                    <a:bodyPr/>
                    <a:lstStyle/>
                    <a:p>
                      <a:r>
                        <a:rPr lang="en-US" sz="2000" dirty="0" smtClean="0"/>
                        <a:t>AVIcode : Overview</a:t>
                      </a:r>
                      <a:endParaRPr lang="en-US" sz="2000" dirty="0"/>
                    </a:p>
                  </a:txBody>
                  <a:tcPr/>
                </a:tc>
              </a:tr>
              <a:tr h="453139">
                <a:tc>
                  <a:txBody>
                    <a:bodyPr/>
                    <a:lstStyle/>
                    <a:p>
                      <a:r>
                        <a:rPr lang="en-US" sz="2000" dirty="0" smtClean="0"/>
                        <a:t>Wednesday 5:00p</a:t>
                      </a:r>
                      <a:endParaRPr lang="en-US" sz="2000" dirty="0"/>
                    </a:p>
                  </a:txBody>
                  <a:tcPr/>
                </a:tc>
                <a:tc>
                  <a:txBody>
                    <a:bodyPr/>
                    <a:lstStyle/>
                    <a:p>
                      <a:r>
                        <a:rPr lang="en-US" sz="2000" dirty="0" smtClean="0"/>
                        <a:t>SIM344</a:t>
                      </a:r>
                      <a:endParaRPr lang="en-US" sz="2000" dirty="0"/>
                    </a:p>
                  </a:txBody>
                  <a:tcPr/>
                </a:tc>
                <a:tc>
                  <a:txBody>
                    <a:bodyPr/>
                    <a:lstStyle/>
                    <a:p>
                      <a:r>
                        <a:rPr lang="en-US" sz="2000" dirty="0" smtClean="0"/>
                        <a:t>AVIcode : Intercept Setup &amp; Deployment</a:t>
                      </a:r>
                      <a:endParaRPr lang="en-US" sz="2000" dirty="0"/>
                    </a:p>
                  </a:txBody>
                  <a:tcPr/>
                </a:tc>
              </a:tr>
              <a:tr h="453139">
                <a:tc>
                  <a:txBody>
                    <a:bodyPr/>
                    <a:lstStyle/>
                    <a:p>
                      <a:r>
                        <a:rPr lang="en-US" sz="2000" dirty="0" smtClean="0"/>
                        <a:t>Thursday</a:t>
                      </a:r>
                      <a:r>
                        <a:rPr lang="en-US" sz="2000" baseline="0" dirty="0" smtClean="0"/>
                        <a:t> 1:00p</a:t>
                      </a:r>
                      <a:endParaRPr lang="en-US" sz="2000" dirty="0"/>
                    </a:p>
                  </a:txBody>
                  <a:tcPr/>
                </a:tc>
                <a:tc>
                  <a:txBody>
                    <a:bodyPr/>
                    <a:lstStyle/>
                    <a:p>
                      <a:r>
                        <a:rPr lang="en-US" sz="2000" dirty="0" smtClean="0"/>
                        <a:t>SIM342</a:t>
                      </a:r>
                      <a:endParaRPr lang="en-US" sz="2000" dirty="0"/>
                    </a:p>
                  </a:txBody>
                  <a:tcPr/>
                </a:tc>
                <a:tc>
                  <a:txBody>
                    <a:bodyPr/>
                    <a:lstStyle/>
                    <a:p>
                      <a:r>
                        <a:rPr lang="en-US" sz="2000" dirty="0" smtClean="0"/>
                        <a:t>AVIcode : Diagnosing Applications</a:t>
                      </a:r>
                      <a:endParaRPr lang="en-US" sz="2000" dirty="0"/>
                    </a:p>
                  </a:txBody>
                  <a:tcPr/>
                </a:tc>
              </a:tr>
            </a:tbl>
          </a:graphicData>
        </a:graphic>
      </p:graphicFrame>
    </p:spTree>
    <p:extLst>
      <p:ext uri="{BB962C8B-B14F-4D97-AF65-F5344CB8AC3E}">
        <p14:creationId xmlns:p14="http://schemas.microsoft.com/office/powerpoint/2010/main" val="213380926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Learn More about Monitoring at TechEd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47835861"/>
              </p:ext>
            </p:extLst>
          </p:nvPr>
        </p:nvGraphicFramePr>
        <p:xfrm>
          <a:off x="519113" y="1447800"/>
          <a:ext cx="11149011" cy="4531390"/>
        </p:xfrm>
        <a:graphic>
          <a:graphicData uri="http://schemas.openxmlformats.org/drawingml/2006/table">
            <a:tbl>
              <a:tblPr bandRow="1">
                <a:tableStyleId>{7DF18680-E054-41AD-8BC1-D1AEF772440D}</a:tableStyleId>
              </a:tblPr>
              <a:tblGrid>
                <a:gridCol w="2958873"/>
                <a:gridCol w="2612571"/>
                <a:gridCol w="5577567"/>
              </a:tblGrid>
              <a:tr h="453139">
                <a:tc>
                  <a:txBody>
                    <a:bodyPr/>
                    <a:lstStyle/>
                    <a:p>
                      <a:r>
                        <a:rPr lang="en-US" sz="2000" dirty="0" smtClean="0"/>
                        <a:t>Hands-On Labs</a:t>
                      </a:r>
                      <a:endParaRPr lang="en-US" sz="2000" dirty="0"/>
                    </a:p>
                  </a:txBody>
                  <a:tcPr/>
                </a:tc>
                <a:tc>
                  <a:txBody>
                    <a:bodyPr/>
                    <a:lstStyle/>
                    <a:p>
                      <a:r>
                        <a:rPr lang="en-US" sz="2000" dirty="0" smtClean="0"/>
                        <a:t>SIM369-HOL</a:t>
                      </a:r>
                      <a:endParaRPr lang="en-US" sz="2000" dirty="0"/>
                    </a:p>
                  </a:txBody>
                  <a:tcPr/>
                </a:tc>
                <a:tc>
                  <a:txBody>
                    <a:bodyPr/>
                    <a:lstStyle/>
                    <a:p>
                      <a:r>
                        <a:rPr lang="en-US" sz="2000" dirty="0" smtClean="0"/>
                        <a:t>OM12 : Introduction</a:t>
                      </a:r>
                      <a:endParaRPr lang="en-US" sz="2000" dirty="0"/>
                    </a:p>
                  </a:txBody>
                  <a:tcPr/>
                </a:tc>
              </a:tr>
              <a:tr h="453139">
                <a:tc>
                  <a:txBody>
                    <a:bodyPr/>
                    <a:lstStyle/>
                    <a:p>
                      <a:r>
                        <a:rPr lang="en-US" sz="2000" dirty="0" smtClean="0"/>
                        <a:t>Hands-On Labs</a:t>
                      </a:r>
                      <a:endParaRPr lang="en-US" sz="2000" dirty="0"/>
                    </a:p>
                  </a:txBody>
                  <a:tcPr/>
                </a:tc>
                <a:tc>
                  <a:txBody>
                    <a:bodyPr/>
                    <a:lstStyle/>
                    <a:p>
                      <a:r>
                        <a:rPr lang="en-US" sz="2000" dirty="0" smtClean="0"/>
                        <a:t>SIM368-HOL</a:t>
                      </a:r>
                      <a:endParaRPr lang="en-US" sz="2000" dirty="0"/>
                    </a:p>
                  </a:txBody>
                  <a:tcPr/>
                </a:tc>
                <a:tc>
                  <a:txBody>
                    <a:bodyPr/>
                    <a:lstStyle/>
                    <a:p>
                      <a:r>
                        <a:rPr lang="en-US" sz="2000" dirty="0" smtClean="0"/>
                        <a:t>OM12 : Installing</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SIM366-HOL</a:t>
                      </a:r>
                      <a:endParaRPr lang="en-US" sz="2000" dirty="0"/>
                    </a:p>
                  </a:txBody>
                  <a:tcPr/>
                </a:tc>
                <a:tc>
                  <a:txBody>
                    <a:bodyPr/>
                    <a:lstStyle/>
                    <a:p>
                      <a:r>
                        <a:rPr lang="en-US" sz="2000" dirty="0" smtClean="0"/>
                        <a:t>OM12 : Monitoring E/S/WS</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SIM367-HOL</a:t>
                      </a:r>
                      <a:endParaRPr lang="en-US" sz="2000" dirty="0"/>
                    </a:p>
                  </a:txBody>
                  <a:tcPr/>
                </a:tc>
                <a:tc>
                  <a:txBody>
                    <a:bodyPr/>
                    <a:lstStyle/>
                    <a:p>
                      <a:r>
                        <a:rPr lang="en-US" sz="2000" dirty="0" smtClean="0"/>
                        <a:t>OM12 : Authoring MPs</a:t>
                      </a:r>
                      <a:endParaRPr lang="en-US" sz="2000" dirty="0"/>
                    </a:p>
                  </a:txBody>
                  <a:tcPr/>
                </a:tc>
              </a:tr>
              <a:tr h="453139">
                <a:tc>
                  <a:txBody>
                    <a:bodyPr/>
                    <a:lstStyle/>
                    <a:p>
                      <a:r>
                        <a:rPr lang="en-US" sz="2000" smtClean="0"/>
                        <a:t>Hands-On Labs</a:t>
                      </a:r>
                      <a:endParaRPr lang="en-US" sz="2000" dirty="0"/>
                    </a:p>
                  </a:txBody>
                  <a:tcPr/>
                </a:tc>
                <a:tc>
                  <a:txBody>
                    <a:bodyPr/>
                    <a:lstStyle/>
                    <a:p>
                      <a:r>
                        <a:rPr lang="en-US" sz="2000" dirty="0" smtClean="0"/>
                        <a:t>SIM365-HOL</a:t>
                      </a:r>
                      <a:endParaRPr lang="en-US" sz="2000" dirty="0"/>
                    </a:p>
                  </a:txBody>
                  <a:tcPr/>
                </a:tc>
                <a:tc>
                  <a:txBody>
                    <a:bodyPr/>
                    <a:lstStyle/>
                    <a:p>
                      <a:r>
                        <a:rPr lang="en-US" sz="2000" dirty="0" smtClean="0"/>
                        <a:t>AVIcode : Getting Started</a:t>
                      </a:r>
                      <a:endParaRPr lang="en-US" sz="2000" dirty="0"/>
                    </a:p>
                  </a:txBody>
                  <a:tcPr/>
                </a:tc>
              </a:tr>
              <a:tr h="453139">
                <a:tc>
                  <a:txBody>
                    <a:bodyPr/>
                    <a:lstStyle/>
                    <a:p>
                      <a:r>
                        <a:rPr lang="en-US" sz="2000" dirty="0" smtClean="0"/>
                        <a:t>Hands-On Labs</a:t>
                      </a:r>
                      <a:endParaRPr lang="en-US" sz="2000" dirty="0"/>
                    </a:p>
                  </a:txBody>
                  <a:tcPr/>
                </a:tc>
                <a:tc>
                  <a:txBody>
                    <a:bodyPr/>
                    <a:lstStyle/>
                    <a:p>
                      <a:r>
                        <a:rPr lang="en-US" sz="2000" dirty="0" smtClean="0"/>
                        <a:t>SIM364-HOL</a:t>
                      </a:r>
                      <a:endParaRPr lang="en-US" sz="2000" dirty="0"/>
                    </a:p>
                  </a:txBody>
                  <a:tcPr/>
                </a:tc>
                <a:tc>
                  <a:txBody>
                    <a:bodyPr/>
                    <a:lstStyle/>
                    <a:p>
                      <a:r>
                        <a:rPr lang="en-US" sz="2000" dirty="0" smtClean="0"/>
                        <a:t>AVIcode : Diagnosing</a:t>
                      </a:r>
                      <a:r>
                        <a:rPr lang="en-US" sz="2000" baseline="0" dirty="0" smtClean="0"/>
                        <a:t> Application Errors</a:t>
                      </a:r>
                      <a:endParaRPr lang="en-US" sz="2000" dirty="0"/>
                    </a:p>
                  </a:txBody>
                  <a:tcPr/>
                </a:tc>
              </a:tr>
              <a:tr h="453139">
                <a:tc>
                  <a:txBody>
                    <a:bodyPr/>
                    <a:lstStyle/>
                    <a:p>
                      <a:r>
                        <a:rPr lang="en-US" sz="2000" dirty="0" smtClean="0"/>
                        <a:t>Expert Station</a:t>
                      </a:r>
                      <a:endParaRPr lang="en-US" sz="2000" dirty="0"/>
                    </a:p>
                  </a:txBody>
                  <a:tcPr/>
                </a:tc>
                <a:tc>
                  <a:txBody>
                    <a:bodyPr/>
                    <a:lstStyle/>
                    <a:p>
                      <a:r>
                        <a:rPr lang="en-US" sz="2000" dirty="0" smtClean="0"/>
                        <a:t>TLC</a:t>
                      </a:r>
                      <a:r>
                        <a:rPr lang="en-US" sz="2000" baseline="0" dirty="0" smtClean="0"/>
                        <a:t> </a:t>
                      </a:r>
                      <a:r>
                        <a:rPr lang="en-US" sz="2000" dirty="0" smtClean="0"/>
                        <a:t>Expo</a:t>
                      </a:r>
                      <a:endParaRPr lang="en-US" sz="2000" dirty="0"/>
                    </a:p>
                  </a:txBody>
                  <a:tcPr/>
                </a:tc>
                <a:tc>
                  <a:txBody>
                    <a:bodyPr/>
                    <a:lstStyle/>
                    <a:p>
                      <a:r>
                        <a:rPr lang="en-US" sz="2000" dirty="0" smtClean="0"/>
                        <a:t>Ops</a:t>
                      </a:r>
                      <a:r>
                        <a:rPr lang="en-US" sz="2000" baseline="0" dirty="0" smtClean="0"/>
                        <a:t> </a:t>
                      </a:r>
                      <a:r>
                        <a:rPr lang="en-US" sz="2000" baseline="0" dirty="0" err="1" smtClean="0"/>
                        <a:t>Mgr</a:t>
                      </a:r>
                      <a:r>
                        <a:rPr lang="en-US" sz="2000" baseline="0" dirty="0" smtClean="0"/>
                        <a:t> 2012</a:t>
                      </a:r>
                      <a:endParaRPr lang="en-US" sz="2000" dirty="0"/>
                    </a:p>
                  </a:txBody>
                  <a:tcPr/>
                </a:tc>
              </a:tr>
              <a:tr h="453139">
                <a:tc>
                  <a:txBody>
                    <a:bodyPr/>
                    <a:lstStyle/>
                    <a:p>
                      <a:r>
                        <a:rPr lang="en-US" sz="2000" dirty="0" smtClean="0"/>
                        <a:t>Expert Station</a:t>
                      </a:r>
                      <a:endParaRPr lang="en-US" sz="2000" dirty="0"/>
                    </a:p>
                  </a:txBody>
                  <a:tcPr/>
                </a:tc>
                <a:tc>
                  <a:txBody>
                    <a:bodyPr/>
                    <a:lstStyle/>
                    <a:p>
                      <a:r>
                        <a:rPr lang="en-US" sz="2000" dirty="0" smtClean="0"/>
                        <a:t>TLC</a:t>
                      </a:r>
                      <a:r>
                        <a:rPr lang="en-US" sz="2000" baseline="0" dirty="0" smtClean="0"/>
                        <a:t> </a:t>
                      </a:r>
                      <a:r>
                        <a:rPr lang="en-US" sz="2000" dirty="0" smtClean="0"/>
                        <a:t>Expo</a:t>
                      </a:r>
                      <a:endParaRPr lang="en-US" sz="2000" dirty="0"/>
                    </a:p>
                  </a:txBody>
                  <a:tcPr/>
                </a:tc>
                <a:tc>
                  <a:txBody>
                    <a:bodyPr/>
                    <a:lstStyle/>
                    <a:p>
                      <a:r>
                        <a:rPr lang="en-US" sz="2000" dirty="0" smtClean="0"/>
                        <a:t>AVIcode 5.7 with OpsMgr</a:t>
                      </a:r>
                      <a:r>
                        <a:rPr lang="en-US" sz="2000" baseline="0" dirty="0" smtClean="0"/>
                        <a:t> 2007 R2</a:t>
                      </a:r>
                      <a:endParaRPr lang="en-US" sz="2000" dirty="0"/>
                    </a:p>
                  </a:txBody>
                  <a:tcPr/>
                </a:tc>
              </a:tr>
              <a:tr h="453139">
                <a:tc>
                  <a:txBody>
                    <a:bodyPr/>
                    <a:lstStyle/>
                    <a:p>
                      <a:r>
                        <a:rPr lang="en-US" sz="2000" dirty="0" smtClean="0"/>
                        <a:t>Interactive</a:t>
                      </a:r>
                      <a:endParaRPr lang="en-US" sz="2000" dirty="0"/>
                    </a:p>
                  </a:txBody>
                  <a:tcPr/>
                </a:tc>
                <a:tc>
                  <a:txBody>
                    <a:bodyPr/>
                    <a:lstStyle/>
                    <a:p>
                      <a:r>
                        <a:rPr lang="en-US" sz="2000" dirty="0" smtClean="0"/>
                        <a:t>SIM383</a:t>
                      </a:r>
                      <a:endParaRPr lang="en-US" sz="2000" dirty="0"/>
                    </a:p>
                  </a:txBody>
                  <a:tcPr/>
                </a:tc>
                <a:tc>
                  <a:txBody>
                    <a:bodyPr/>
                    <a:lstStyle/>
                    <a:p>
                      <a:r>
                        <a:rPr lang="en-US" sz="2000" dirty="0" smtClean="0"/>
                        <a:t>Managing the Datacenter (panel)</a:t>
                      </a:r>
                      <a:endParaRPr lang="en-US" sz="2000" dirty="0"/>
                    </a:p>
                  </a:txBody>
                  <a:tcPr/>
                </a:tc>
              </a:tr>
              <a:tr h="453139">
                <a:tc>
                  <a:txBody>
                    <a:bodyPr/>
                    <a:lstStyle/>
                    <a:p>
                      <a:r>
                        <a:rPr lang="en-US" sz="2000" dirty="0" smtClean="0"/>
                        <a:t>Interactive</a:t>
                      </a:r>
                      <a:endParaRPr lang="en-US" sz="2000" dirty="0"/>
                    </a:p>
                  </a:txBody>
                  <a:tcPr/>
                </a:tc>
                <a:tc>
                  <a:txBody>
                    <a:bodyPr/>
                    <a:lstStyle/>
                    <a:p>
                      <a:r>
                        <a:rPr lang="en-US" sz="2000" dirty="0" smtClean="0"/>
                        <a:t>SIM382</a:t>
                      </a:r>
                      <a:endParaRPr lang="en-US" sz="2000" dirty="0"/>
                    </a:p>
                  </a:txBody>
                  <a:tcPr/>
                </a:tc>
                <a:tc>
                  <a:txBody>
                    <a:bodyPr/>
                    <a:lstStyle/>
                    <a:p>
                      <a:r>
                        <a:rPr lang="en-US" sz="2000" dirty="0" smtClean="0"/>
                        <a:t>OM &amp; AVI : Ask the Experts (panel)</a:t>
                      </a:r>
                      <a:endParaRPr lang="en-US" sz="2000" dirty="0"/>
                    </a:p>
                  </a:txBody>
                  <a:tcPr/>
                </a:tc>
              </a:tr>
            </a:tbl>
          </a:graphicData>
        </a:graphic>
      </p:graphicFrame>
    </p:spTree>
    <p:extLst>
      <p:ext uri="{BB962C8B-B14F-4D97-AF65-F5344CB8AC3E}">
        <p14:creationId xmlns:p14="http://schemas.microsoft.com/office/powerpoint/2010/main" val="154420252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Now Taking </a:t>
            </a:r>
            <a:r>
              <a:rPr lang="en-US" dirty="0"/>
              <a:t>A</a:t>
            </a:r>
            <a:r>
              <a:rPr lang="en-US" dirty="0" smtClean="0"/>
              <a:t>pplications for OM 12 CEP</a:t>
            </a:r>
            <a:br>
              <a:rPr lang="en-US" dirty="0" smtClean="0"/>
            </a:br>
            <a:r>
              <a:rPr lang="en-US" sz="3600" dirty="0">
                <a:solidFill>
                  <a:schemeClr val="accent1">
                    <a:alpha val="99000"/>
                  </a:schemeClr>
                </a:solidFill>
              </a:rPr>
              <a:t>Community Evaluation Program</a:t>
            </a:r>
          </a:p>
        </p:txBody>
      </p:sp>
      <p:sp>
        <p:nvSpPr>
          <p:cNvPr id="3" name="Text Placeholder 2"/>
          <p:cNvSpPr>
            <a:spLocks noGrp="1"/>
          </p:cNvSpPr>
          <p:nvPr>
            <p:ph type="body" sz="quarter" idx="10"/>
          </p:nvPr>
        </p:nvSpPr>
        <p:spPr>
          <a:xfrm>
            <a:off x="531812" y="1715588"/>
            <a:ext cx="11173090" cy="5466112"/>
          </a:xfrm>
        </p:spPr>
        <p:txBody>
          <a:bodyPr/>
          <a:lstStyle/>
          <a:p>
            <a:r>
              <a:rPr lang="en-US" sz="2800" dirty="0" smtClean="0">
                <a:gradFill>
                  <a:gsLst>
                    <a:gs pos="0">
                      <a:schemeClr val="tx1"/>
                    </a:gs>
                    <a:gs pos="100000">
                      <a:schemeClr val="tx1"/>
                    </a:gs>
                  </a:gsLst>
                  <a:lin ang="5400000" scaled="0"/>
                </a:gradFill>
              </a:rPr>
              <a:t>Guided evaluation of Management &amp; Security Products</a:t>
            </a:r>
          </a:p>
          <a:p>
            <a:pPr lvl="1"/>
            <a:r>
              <a:rPr lang="en-US" sz="2400" dirty="0" smtClean="0"/>
              <a:t>Access to evaluation bits and VHDs</a:t>
            </a:r>
          </a:p>
          <a:p>
            <a:pPr lvl="1"/>
            <a:r>
              <a:rPr lang="en-US" sz="2400" dirty="0" smtClean="0"/>
              <a:t>Access to product group at Virtual Chalk Talks</a:t>
            </a:r>
          </a:p>
          <a:p>
            <a:pPr marL="460375" lvl="1" indent="0">
              <a:buNone/>
            </a:pPr>
            <a:endParaRPr lang="en-US" sz="1400" dirty="0"/>
          </a:p>
          <a:p>
            <a:r>
              <a:rPr lang="en-US" sz="2800" dirty="0" smtClean="0">
                <a:gradFill>
                  <a:gsLst>
                    <a:gs pos="0">
                      <a:schemeClr val="tx1"/>
                    </a:gs>
                    <a:gs pos="100000">
                      <a:schemeClr val="tx1"/>
                    </a:gs>
                  </a:gsLst>
                  <a:lin ang="5400000" scaled="0"/>
                </a:gradFill>
              </a:rPr>
              <a:t>Community of Participants </a:t>
            </a:r>
          </a:p>
          <a:p>
            <a:pPr lvl="1"/>
            <a:r>
              <a:rPr lang="en-US" sz="2400" dirty="0" smtClean="0"/>
              <a:t>Share feedback </a:t>
            </a:r>
            <a:r>
              <a:rPr lang="en-US" sz="2400" dirty="0"/>
              <a:t>on </a:t>
            </a:r>
            <a:r>
              <a:rPr lang="en-US" sz="2400" dirty="0" smtClean="0"/>
              <a:t>product and documentation</a:t>
            </a:r>
            <a:endParaRPr lang="en-US" sz="2400" dirty="0"/>
          </a:p>
          <a:p>
            <a:pPr lvl="1"/>
            <a:r>
              <a:rPr lang="en-US" sz="2400" dirty="0"/>
              <a:t>Share best practices and experiences</a:t>
            </a:r>
            <a:endParaRPr lang="en-US" sz="2400" dirty="0">
              <a:gradFill>
                <a:gsLst>
                  <a:gs pos="0">
                    <a:schemeClr val="tx1"/>
                  </a:gs>
                  <a:gs pos="100000">
                    <a:schemeClr val="tx1"/>
                  </a:gs>
                </a:gsLst>
                <a:lin ang="5400000" scaled="0"/>
              </a:gradFill>
            </a:endParaRPr>
          </a:p>
          <a:p>
            <a:pPr marL="0" indent="0">
              <a:buNone/>
            </a:pPr>
            <a:endParaRPr lang="en-US" sz="1400" dirty="0" smtClean="0">
              <a:gradFill>
                <a:gsLst>
                  <a:gs pos="0">
                    <a:schemeClr val="tx1"/>
                  </a:gs>
                  <a:gs pos="100000">
                    <a:schemeClr val="tx1"/>
                  </a:gs>
                </a:gsLst>
                <a:lin ang="5400000" scaled="0"/>
              </a:gradFill>
            </a:endParaRPr>
          </a:p>
          <a:p>
            <a:r>
              <a:rPr lang="en-US" sz="2800" dirty="0" smtClean="0">
                <a:gradFill>
                  <a:gsLst>
                    <a:gs pos="0">
                      <a:schemeClr val="tx1"/>
                    </a:gs>
                    <a:gs pos="100000">
                      <a:schemeClr val="tx1"/>
                    </a:gs>
                  </a:gsLst>
                  <a:lin ang="5400000" scaled="0"/>
                </a:gradFill>
              </a:rPr>
              <a:t>Learn more about programs at</a:t>
            </a:r>
          </a:p>
          <a:p>
            <a:pPr lvl="1"/>
            <a:r>
              <a:rPr lang="en-US" sz="2400" u="sng" dirty="0" smtClean="0">
                <a:hlinkClick r:id="rId3"/>
              </a:rPr>
              <a:t>http://msft.it/cep</a:t>
            </a:r>
            <a:endParaRPr lang="en-US" sz="2400" u="sng" dirty="0" smtClean="0"/>
          </a:p>
          <a:p>
            <a:pPr lvl="1"/>
            <a:r>
              <a:rPr lang="en-US" sz="2400" dirty="0" smtClean="0">
                <a:gradFill>
                  <a:gsLst>
                    <a:gs pos="0">
                      <a:srgbClr val="FFFFFF"/>
                    </a:gs>
                    <a:gs pos="100000">
                      <a:srgbClr val="FFFFFF"/>
                    </a:gs>
                  </a:gsLst>
                  <a:lin ang="5400000" scaled="0"/>
                </a:gradFill>
              </a:rPr>
              <a:t>Or email </a:t>
            </a:r>
            <a:r>
              <a:rPr lang="en-US" sz="2400" dirty="0" smtClean="0">
                <a:gradFill>
                  <a:gsLst>
                    <a:gs pos="0">
                      <a:srgbClr val="FFFFFF"/>
                    </a:gs>
                    <a:gs pos="100000">
                      <a:srgbClr val="FFFFFF"/>
                    </a:gs>
                  </a:gsLst>
                  <a:lin ang="5400000" scaled="0"/>
                </a:gradFill>
                <a:hlinkClick r:id="rId4"/>
              </a:rPr>
              <a:t>mscep@microsoft.com</a:t>
            </a:r>
            <a:r>
              <a:rPr lang="en-US" sz="2400" dirty="0" smtClean="0">
                <a:gradFill>
                  <a:gsLst>
                    <a:gs pos="0">
                      <a:srgbClr val="FFFFFF"/>
                    </a:gs>
                    <a:gs pos="100000">
                      <a:srgbClr val="FFFFFF"/>
                    </a:gs>
                  </a:gsLst>
                  <a:lin ang="5400000" scaled="0"/>
                </a:gradFill>
              </a:rPr>
              <a:t> with your interest</a:t>
            </a:r>
          </a:p>
          <a:p>
            <a:pPr marL="460375" lvl="1" indent="0">
              <a:buNone/>
            </a:pPr>
            <a:endParaRPr lang="en-US" sz="2400" dirty="0" smtClean="0">
              <a:gradFill>
                <a:gsLst>
                  <a:gs pos="0">
                    <a:srgbClr val="FFFFFF"/>
                  </a:gs>
                  <a:gs pos="100000">
                    <a:srgbClr val="FFFFFF"/>
                  </a:gs>
                </a:gsLst>
                <a:lin ang="5400000" scaled="0"/>
              </a:gradFill>
            </a:endParaRPr>
          </a:p>
          <a:p>
            <a:pPr lvl="1"/>
            <a:r>
              <a:rPr lang="en-US" sz="2400" dirty="0" smtClean="0">
                <a:solidFill>
                  <a:srgbClr val="FFFF00"/>
                </a:solidFill>
              </a:rPr>
              <a:t>NOW ACCEPTING APPLICATIONS … email OMCEP@microsoft.com </a:t>
            </a:r>
          </a:p>
          <a:p>
            <a:pPr lvl="1"/>
            <a:endParaRPr lang="en-US" sz="24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27929435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 on Operations Manager</a:t>
            </a:r>
            <a:endParaRPr lang="en-US" dirty="0"/>
          </a:p>
        </p:txBody>
      </p:sp>
      <p:sp>
        <p:nvSpPr>
          <p:cNvPr id="3" name="Text Placeholder 2"/>
          <p:cNvSpPr>
            <a:spLocks noGrp="1"/>
          </p:cNvSpPr>
          <p:nvPr>
            <p:ph type="body" sz="quarter" idx="10"/>
          </p:nvPr>
        </p:nvSpPr>
        <p:spPr>
          <a:xfrm>
            <a:off x="519112" y="1447800"/>
            <a:ext cx="11669713" cy="3899529"/>
          </a:xfrm>
        </p:spPr>
        <p:txBody>
          <a:bodyPr/>
          <a:lstStyle/>
          <a:p>
            <a:pPr marL="0" indent="0">
              <a:buNone/>
              <a:tabLst>
                <a:tab pos="2571750" algn="l"/>
              </a:tabLst>
            </a:pPr>
            <a:r>
              <a:rPr lang="en-US" sz="2000" dirty="0" smtClean="0">
                <a:solidFill>
                  <a:srgbClr val="FFFF00"/>
                </a:solidFill>
              </a:rPr>
              <a:t>Website		</a:t>
            </a:r>
            <a:r>
              <a:rPr lang="en-US" sz="2000" b="1" dirty="0" smtClean="0">
                <a:solidFill>
                  <a:srgbClr val="FFFF00"/>
                </a:solidFill>
              </a:rPr>
              <a:t>www.microsoft.com/OpsMgr</a:t>
            </a:r>
          </a:p>
          <a:p>
            <a:pPr marL="0" indent="0" defTabSz="688975">
              <a:buNone/>
              <a:tabLst>
                <a:tab pos="2571750" algn="l"/>
              </a:tabLst>
            </a:pPr>
            <a:r>
              <a:rPr lang="en-US" sz="2000" dirty="0" err="1" smtClean="0">
                <a:solidFill>
                  <a:srgbClr val="FFFF00"/>
                </a:solidFill>
              </a:rPr>
              <a:t>TechCenter</a:t>
            </a:r>
            <a:r>
              <a:rPr lang="en-US" sz="2000" dirty="0" smtClean="0">
                <a:solidFill>
                  <a:srgbClr val="FFFF00"/>
                </a:solidFill>
              </a:rPr>
              <a:t>		</a:t>
            </a:r>
            <a:r>
              <a:rPr lang="en-US" sz="2000" b="1" dirty="0" smtClean="0">
                <a:solidFill>
                  <a:srgbClr val="FFFF00"/>
                </a:solidFill>
              </a:rPr>
              <a:t>technet.microsoft.com/</a:t>
            </a:r>
            <a:r>
              <a:rPr lang="en-US" sz="2000" b="1" dirty="0" err="1" smtClean="0">
                <a:solidFill>
                  <a:srgbClr val="FFFF00"/>
                </a:solidFill>
              </a:rPr>
              <a:t>OpsMgr</a:t>
            </a:r>
            <a:endParaRPr lang="en-US" sz="2000" b="1" dirty="0" smtClean="0">
              <a:solidFill>
                <a:srgbClr val="FFFF00"/>
              </a:solidFill>
            </a:endParaRPr>
          </a:p>
          <a:p>
            <a:pPr marL="0" indent="0">
              <a:buNone/>
              <a:tabLst>
                <a:tab pos="2571750" algn="l"/>
              </a:tabLst>
            </a:pPr>
            <a:r>
              <a:rPr lang="en-US" sz="2000" dirty="0" smtClean="0">
                <a:solidFill>
                  <a:srgbClr val="FFFF00"/>
                </a:solidFill>
              </a:rPr>
              <a:t>Forums		</a:t>
            </a:r>
            <a:r>
              <a:rPr lang="en-US" sz="2000" b="1" dirty="0" smtClean="0">
                <a:solidFill>
                  <a:srgbClr val="FFFF00"/>
                </a:solidFill>
              </a:rPr>
              <a:t>social.technet.microsoft.com/Forums/en-US/category/OM</a:t>
            </a:r>
          </a:p>
          <a:p>
            <a:pPr marL="0" indent="0">
              <a:buNone/>
              <a:tabLst>
                <a:tab pos="2571750" algn="l"/>
              </a:tabLst>
            </a:pPr>
            <a:r>
              <a:rPr lang="en-US" sz="2000" dirty="0" smtClean="0">
                <a:solidFill>
                  <a:srgbClr val="FFFF00"/>
                </a:solidFill>
              </a:rPr>
              <a:t>Team Blog		</a:t>
            </a:r>
            <a:r>
              <a:rPr lang="en-US" sz="2000" b="1" dirty="0" smtClean="0">
                <a:solidFill>
                  <a:srgbClr val="FFFF00"/>
                </a:solidFill>
              </a:rPr>
              <a:t>blogs.technet.com/</a:t>
            </a:r>
            <a:r>
              <a:rPr lang="en-US" sz="2000" b="1" dirty="0" err="1" smtClean="0">
                <a:solidFill>
                  <a:srgbClr val="FFFF00"/>
                </a:solidFill>
              </a:rPr>
              <a:t>MOMteam</a:t>
            </a:r>
            <a:endParaRPr lang="en-US" sz="2000" b="1" dirty="0" smtClean="0">
              <a:solidFill>
                <a:srgbClr val="FFFF00"/>
              </a:solidFill>
            </a:endParaRPr>
          </a:p>
          <a:p>
            <a:pPr marL="0" indent="0">
              <a:buNone/>
              <a:tabLst>
                <a:tab pos="2571750" algn="l"/>
              </a:tabLst>
            </a:pPr>
            <a:r>
              <a:rPr lang="en-US" sz="2000" dirty="0" smtClean="0">
                <a:solidFill>
                  <a:srgbClr val="FFFF00"/>
                </a:solidFill>
              </a:rPr>
              <a:t>System Center Blog</a:t>
            </a:r>
            <a:r>
              <a:rPr lang="en-US" sz="2000" dirty="0">
                <a:solidFill>
                  <a:srgbClr val="FFFF00"/>
                </a:solidFill>
              </a:rPr>
              <a:t>		</a:t>
            </a:r>
            <a:r>
              <a:rPr lang="en-US" sz="2000" b="1" dirty="0" smtClean="0">
                <a:solidFill>
                  <a:srgbClr val="FFFF00"/>
                </a:solidFill>
              </a:rPr>
              <a:t>blogs.technet.com/</a:t>
            </a:r>
            <a:r>
              <a:rPr lang="en-US" sz="2000" b="1" dirty="0" err="1" smtClean="0">
                <a:solidFill>
                  <a:srgbClr val="FFFF00"/>
                </a:solidFill>
              </a:rPr>
              <a:t>SystemCenter</a:t>
            </a:r>
            <a:endParaRPr lang="en-US" sz="2000" b="1" dirty="0">
              <a:solidFill>
                <a:srgbClr val="FFFF00"/>
              </a:solidFill>
            </a:endParaRPr>
          </a:p>
          <a:p>
            <a:pPr marL="0" indent="0">
              <a:buNone/>
              <a:tabLst>
                <a:tab pos="2571750" algn="l"/>
              </a:tabLst>
            </a:pPr>
            <a:r>
              <a:rPr lang="en-US" sz="2000" dirty="0" smtClean="0">
                <a:solidFill>
                  <a:srgbClr val="FFFF00"/>
                </a:solidFill>
              </a:rPr>
              <a:t>Tweets	</a:t>
            </a:r>
            <a:r>
              <a:rPr lang="en-US" sz="2000" b="1" dirty="0" smtClean="0">
                <a:solidFill>
                  <a:srgbClr val="FFFF00"/>
                </a:solidFill>
              </a:rPr>
              <a:t>@</a:t>
            </a:r>
            <a:r>
              <a:rPr lang="en-US" sz="2000" b="1" dirty="0" err="1" smtClean="0">
                <a:solidFill>
                  <a:srgbClr val="FFFF00"/>
                </a:solidFill>
              </a:rPr>
              <a:t>System_Center</a:t>
            </a:r>
            <a:r>
              <a:rPr lang="en-US" sz="2000" b="1" dirty="0" smtClean="0">
                <a:solidFill>
                  <a:srgbClr val="FFFF00"/>
                </a:solidFill>
              </a:rPr>
              <a:t>     </a:t>
            </a:r>
            <a:r>
              <a:rPr lang="en-US" sz="2000" b="1" dirty="0">
                <a:solidFill>
                  <a:srgbClr val="FFFF00"/>
                </a:solidFill>
              </a:rPr>
              <a:t>@</a:t>
            </a:r>
            <a:r>
              <a:rPr lang="en-US" sz="2000" b="1" dirty="0" err="1">
                <a:solidFill>
                  <a:srgbClr val="FFFF00"/>
                </a:solidFill>
              </a:rPr>
              <a:t>MPreleases</a:t>
            </a:r>
            <a:endParaRPr lang="en-US" sz="2000" b="1" dirty="0" smtClean="0">
              <a:solidFill>
                <a:srgbClr val="FFFF00"/>
              </a:solidFill>
            </a:endParaRPr>
          </a:p>
          <a:p>
            <a:pPr marL="0" indent="0">
              <a:buNone/>
              <a:tabLst>
                <a:tab pos="2571750" algn="l"/>
              </a:tabLst>
            </a:pPr>
            <a:endParaRPr lang="en-US" sz="2000" dirty="0" smtClean="0"/>
          </a:p>
          <a:p>
            <a:pPr marL="0" indent="0">
              <a:buNone/>
              <a:tabLst>
                <a:tab pos="2571750" algn="l"/>
              </a:tabLst>
            </a:pPr>
            <a:r>
              <a:rPr lang="en-US" sz="2000" dirty="0" smtClean="0">
                <a:solidFill>
                  <a:srgbClr val="FFFF00"/>
                </a:solidFill>
              </a:rPr>
              <a:t>Ops </a:t>
            </a:r>
            <a:r>
              <a:rPr lang="en-US" sz="2000" dirty="0" err="1" smtClean="0">
                <a:solidFill>
                  <a:srgbClr val="FFFF00"/>
                </a:solidFill>
              </a:rPr>
              <a:t>Mgr</a:t>
            </a:r>
            <a:r>
              <a:rPr lang="en-US" sz="2000" dirty="0" smtClean="0">
                <a:solidFill>
                  <a:srgbClr val="FFFF00"/>
                </a:solidFill>
              </a:rPr>
              <a:t> CEP	</a:t>
            </a:r>
            <a:r>
              <a:rPr lang="en-US" sz="2000" b="1" dirty="0" smtClean="0">
                <a:solidFill>
                  <a:srgbClr val="FFFF00"/>
                </a:solidFill>
              </a:rPr>
              <a:t>OMCEP@microsoft.com  </a:t>
            </a:r>
            <a:r>
              <a:rPr lang="en-US" sz="1600" dirty="0" smtClean="0">
                <a:solidFill>
                  <a:srgbClr val="FFFF00"/>
                </a:solidFill>
              </a:rPr>
              <a:t>(</a:t>
            </a:r>
            <a:r>
              <a:rPr lang="en-US" sz="1600" i="1" dirty="0" smtClean="0">
                <a:solidFill>
                  <a:srgbClr val="FFFF00"/>
                </a:solidFill>
              </a:rPr>
              <a:t>now taking applications</a:t>
            </a:r>
            <a:r>
              <a:rPr lang="en-US" sz="1600" dirty="0" smtClean="0">
                <a:solidFill>
                  <a:srgbClr val="FFFF00"/>
                </a:solidFill>
              </a:rPr>
              <a:t>)</a:t>
            </a:r>
          </a:p>
          <a:p>
            <a:pPr marL="0" indent="0">
              <a:buNone/>
              <a:tabLst>
                <a:tab pos="2571750" algn="l"/>
              </a:tabLst>
            </a:pPr>
            <a:endParaRPr lang="en-US" sz="1800" dirty="0" smtClean="0">
              <a:solidFill>
                <a:srgbClr val="FFFF00"/>
              </a:solidFill>
            </a:endParaRPr>
          </a:p>
          <a:p>
            <a:pPr marL="0" indent="0">
              <a:buNone/>
              <a:tabLst>
                <a:tab pos="2571750" algn="l"/>
              </a:tabLst>
            </a:pPr>
            <a:r>
              <a:rPr lang="en-US" sz="1800" dirty="0" smtClean="0"/>
              <a:t>Rob </a:t>
            </a:r>
            <a:r>
              <a:rPr lang="en-US" sz="1800" dirty="0" err="1" smtClean="0"/>
              <a:t>Kuehfus</a:t>
            </a:r>
            <a:r>
              <a:rPr lang="en-US" sz="1800" dirty="0" smtClean="0"/>
              <a:t>	</a:t>
            </a:r>
            <a:r>
              <a:rPr lang="en-US" sz="1800" b="1" dirty="0" smtClean="0"/>
              <a:t>RKUEHFUS@microsoft.com</a:t>
            </a:r>
            <a:endParaRPr lang="en-US" sz="1800" b="1" dirty="0" smtClean="0"/>
          </a:p>
          <a:p>
            <a:pPr marL="0" indent="0">
              <a:buNone/>
              <a:tabLst>
                <a:tab pos="2571750" algn="l"/>
              </a:tabLst>
            </a:pPr>
            <a:endParaRPr lang="en-US" sz="1800" dirty="0" smtClean="0"/>
          </a:p>
          <a:p>
            <a:pPr marL="0" indent="0">
              <a:buNone/>
              <a:tabLst>
                <a:tab pos="2571750" algn="l"/>
              </a:tabLst>
            </a:pPr>
            <a:r>
              <a:rPr lang="en-US" sz="1800" dirty="0" smtClean="0"/>
              <a:t>Maarten </a:t>
            </a:r>
            <a:r>
              <a:rPr lang="en-US" sz="1800" dirty="0" err="1" smtClean="0"/>
              <a:t>Goet</a:t>
            </a:r>
            <a:r>
              <a:rPr lang="en-US" sz="1800" dirty="0" smtClean="0"/>
              <a:t>	</a:t>
            </a:r>
            <a:r>
              <a:rPr lang="en-US" sz="2000" dirty="0" smtClean="0"/>
              <a:t>	</a:t>
            </a:r>
            <a:r>
              <a:rPr lang="en-US" sz="1800" b="1" dirty="0" smtClean="0"/>
              <a:t>Maarten.Goet@inovativ.nl</a:t>
            </a:r>
            <a:endParaRPr lang="en-US" sz="1800" dirty="0" smtClean="0"/>
          </a:p>
        </p:txBody>
      </p:sp>
      <p:sp>
        <p:nvSpPr>
          <p:cNvPr id="4" name="TextBox 3"/>
          <p:cNvSpPr txBox="1"/>
          <p:nvPr/>
        </p:nvSpPr>
        <p:spPr>
          <a:xfrm>
            <a:off x="8837612" y="5410200"/>
            <a:ext cx="2108269" cy="923330"/>
          </a:xfrm>
          <a:prstGeom prst="rect">
            <a:avLst/>
          </a:prstGeom>
          <a:noFill/>
        </p:spPr>
        <p:txBody>
          <a:bodyPr wrap="none" lIns="0" tIns="0" rIns="0" bIns="0" rtlCol="0">
            <a:spAutoFit/>
          </a:bodyPr>
          <a:lstStyle/>
          <a:p>
            <a:pPr algn="r"/>
            <a:r>
              <a:rPr lang="en-US" sz="6000" b="1" i="1" dirty="0" smtClean="0">
                <a:solidFill>
                  <a:srgbClr val="FFFF00"/>
                </a:solidFill>
              </a:rPr>
              <a:t>Q &amp; A</a:t>
            </a:r>
          </a:p>
        </p:txBody>
      </p:sp>
    </p:spTree>
    <p:extLst>
      <p:ext uri="{BB962C8B-B14F-4D97-AF65-F5344CB8AC3E}">
        <p14:creationId xmlns:p14="http://schemas.microsoft.com/office/powerpoint/2010/main" val="348786773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rgbClr val="005A84">
                    <a:lumMod val="60000"/>
                    <a:lumOff val="40000"/>
                  </a:srgbClr>
                </a:solidFill>
              </a:rPr>
              <a:t>Blue </a:t>
            </a:r>
            <a:r>
              <a:rPr lang="en-US" sz="2000" spc="-30" dirty="0">
                <a:solidFill>
                  <a:srgbClr val="005A84">
                    <a:lumMod val="60000"/>
                    <a:lumOff val="40000"/>
                  </a:srgb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Azure - </a:t>
            </a:r>
            <a:r>
              <a:rPr lang="en-US" sz="2000" u="sng" dirty="0">
                <a:solidFill>
                  <a:srgbClr val="FFFFFF"/>
                </a:solidFill>
                <a:hlinkClick r:id="rId4"/>
              </a:rPr>
              <a:t>http://www.microsoft.com/windowsazure/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System Center - </a:t>
            </a:r>
            <a:r>
              <a:rPr lang="en-US" sz="2000" u="sng" dirty="0">
                <a:solidFill>
                  <a:srgbClr val="FFFFFF"/>
                </a:solidFill>
                <a:hlinkClick r:id="rId5"/>
              </a:rPr>
              <a:t>http://www.microsoft.com/systemcenter/</a:t>
            </a:r>
            <a:endParaRPr lang="en-US" sz="2000" dirty="0">
              <a:gradFill>
                <a:gsLst>
                  <a:gs pos="0">
                    <a:srgbClr val="FFFFFF"/>
                  </a:gs>
                  <a:gs pos="100000">
                    <a:srgbClr val="FFFFFF"/>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Forefront - </a:t>
            </a:r>
            <a:r>
              <a:rPr lang="en-US" sz="2000" u="sng" dirty="0">
                <a:solidFill>
                  <a:srgbClr val="FFFFFF"/>
                </a:solidFill>
                <a:hlinkClick r:id="rId6"/>
              </a:rPr>
              <a:t>http://www.microsoft.com/forefront/</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Server - </a:t>
            </a:r>
            <a:r>
              <a:rPr lang="en-US" sz="2000" u="sng" dirty="0">
                <a:solidFill>
                  <a:srgbClr val="FFFFFF"/>
                </a:solidFill>
                <a:hlinkClick r:id="rId7"/>
              </a:rPr>
              <a:t>http://www.microsoft.com/windowsserver/</a:t>
            </a:r>
            <a:r>
              <a:rPr lang="en-US" sz="2000" dirty="0">
                <a:solidFill>
                  <a:srgbClr val="FFFFFF"/>
                </a:solidFill>
              </a:rPr>
              <a:t> </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Cloud Power - </a:t>
            </a:r>
            <a:r>
              <a:rPr lang="en-US" sz="2000" u="sng" dirty="0">
                <a:solidFill>
                  <a:srgbClr val="FFFFFF"/>
                </a:solidFill>
                <a:hlinkClick r:id="rId8"/>
              </a:rPr>
              <a:t>http://</a:t>
            </a:r>
            <a:r>
              <a:rPr lang="en-US" sz="2000" u="sng" dirty="0" smtClean="0">
                <a:solidFill>
                  <a:srgbClr val="FFFFFF"/>
                </a:solidFill>
                <a:hlinkClick r:id="rId8"/>
              </a:rPr>
              <a:t>www.microsoft.com/cloud/</a:t>
            </a:r>
            <a:r>
              <a:rPr lang="en-US" sz="2000" u="sng" dirty="0" smtClean="0">
                <a:solidFill>
                  <a:srgbClr val="FFFFFF"/>
                </a:solidFill>
              </a:rPr>
              <a:t>   </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Private Cloud - </a:t>
            </a:r>
            <a:r>
              <a:rPr lang="en-US" sz="2000" u="sng" dirty="0">
                <a:solidFill>
                  <a:srgbClr val="FFFFFF"/>
                </a:solidFill>
                <a:hlinkClick r:id="rId7"/>
              </a:rPr>
              <a:t>http://</a:t>
            </a:r>
            <a:r>
              <a:rPr lang="en-US" sz="2000" u="sng" dirty="0" smtClean="0">
                <a:solidFill>
                  <a:srgbClr val="FFFFFF"/>
                </a:solidFill>
                <a:hlinkClick r:id="rId7"/>
              </a:rPr>
              <a:t>www.microsoft.com/privatecloud/</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98407653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152792529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Operations Manager 2012  – </a:t>
            </a:r>
            <a:br>
              <a:rPr lang="en-US" dirty="0" smtClean="0"/>
            </a:br>
            <a:r>
              <a:rPr lang="en-US" dirty="0" smtClean="0"/>
              <a:t>New Topology</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32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44370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85366851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Arial" pitchFamily="34" charset="0"/>
                <a:cs typeface="Arial" charset="0"/>
              </a:rPr>
              <a:t>© </a:t>
            </a:r>
            <a:r>
              <a:rPr lang="en-US" sz="700" dirty="0" smtClean="0">
                <a:gradFill>
                  <a:gsLst>
                    <a:gs pos="0">
                      <a:srgbClr val="FFFFFF"/>
                    </a:gs>
                    <a:gs pos="100000">
                      <a:srgbClr val="FFFFFF"/>
                    </a:gs>
                  </a:gsLst>
                  <a:lin ang="5400000" scaled="0"/>
                </a:gradFill>
                <a:latin typeface="Arial" pitchFamily="34" charset="0"/>
                <a:cs typeface="Arial" charset="0"/>
              </a:rPr>
              <a:t>2011 Microsoft </a:t>
            </a:r>
            <a:r>
              <a:rPr lang="en-US" sz="700" dirty="0">
                <a:gradFill>
                  <a:gsLst>
                    <a:gs pos="0">
                      <a:srgbClr val="FFFFFF"/>
                    </a:gs>
                    <a:gs pos="100000">
                      <a:srgbClr val="FFFFFF"/>
                    </a:gs>
                  </a:gsLst>
                  <a:lin ang="5400000" scaled="0"/>
                </a:gradFill>
                <a:latin typeface="Arial"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Arial"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Arial" pitchFamily="34" charset="0"/>
                <a:cs typeface="Arial" charset="0"/>
              </a:rPr>
              <a:t/>
            </a:r>
            <a:br>
              <a:rPr lang="en-US" sz="700" dirty="0" smtClean="0">
                <a:gradFill>
                  <a:gsLst>
                    <a:gs pos="0">
                      <a:srgbClr val="FFFFFF"/>
                    </a:gs>
                    <a:gs pos="100000">
                      <a:srgbClr val="FFFFFF"/>
                    </a:gs>
                  </a:gsLst>
                  <a:lin ang="5400000" scaled="0"/>
                </a:gradFill>
                <a:latin typeface="Arial" pitchFamily="34" charset="0"/>
                <a:cs typeface="Arial" charset="0"/>
              </a:rPr>
            </a:br>
            <a:r>
              <a:rPr lang="en-US" sz="700" dirty="0" smtClean="0">
                <a:gradFill>
                  <a:gsLst>
                    <a:gs pos="0">
                      <a:srgbClr val="FFFFFF"/>
                    </a:gs>
                    <a:gs pos="100000">
                      <a:srgbClr val="FFFFFF"/>
                    </a:gs>
                  </a:gsLst>
                  <a:lin ang="5400000" scaled="0"/>
                </a:gradFill>
                <a:latin typeface="Arial" pitchFamily="34" charset="0"/>
                <a:cs typeface="Arial" charset="0"/>
              </a:rPr>
              <a:t>on </a:t>
            </a:r>
            <a:r>
              <a:rPr lang="en-US" sz="700" dirty="0">
                <a:gradFill>
                  <a:gsLst>
                    <a:gs pos="0">
                      <a:srgbClr val="FFFFFF"/>
                    </a:gs>
                    <a:gs pos="100000">
                      <a:srgbClr val="FFFFFF"/>
                    </a:gs>
                  </a:gsLst>
                  <a:lin ang="5400000" scaled="0"/>
                </a:gradFill>
                <a:latin typeface="Arial"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Arial" pitchFamily="34" charset="0"/>
                <a:cs typeface="Arial" charset="0"/>
              </a:rPr>
              <a:t>. MICROSOFT </a:t>
            </a:r>
            <a:r>
              <a:rPr lang="en-US" sz="700" dirty="0">
                <a:gradFill>
                  <a:gsLst>
                    <a:gs pos="0">
                      <a:srgbClr val="FFFFFF"/>
                    </a:gs>
                    <a:gs pos="100000">
                      <a:srgbClr val="FFFFFF"/>
                    </a:gs>
                  </a:gsLst>
                  <a:lin ang="5400000" scaled="0"/>
                </a:gradFill>
                <a:latin typeface="Arial"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21924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err="1" smtClean="0"/>
              <a:t>OpsMgr</a:t>
            </a:r>
            <a:r>
              <a:rPr lang="en-US" dirty="0" smtClean="0"/>
              <a:t> </a:t>
            </a:r>
            <a:r>
              <a:rPr lang="en-US" dirty="0" smtClean="0"/>
              <a:t>2007 R2 – Deployment Topology</a:t>
            </a:r>
            <a:endParaRPr lang="en-US"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44" y="2956737"/>
            <a:ext cx="1042382" cy="133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071" y="1489110"/>
            <a:ext cx="924987" cy="8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284" y="1489111"/>
            <a:ext cx="930946" cy="88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7660" y="5234896"/>
            <a:ext cx="1226642" cy="12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847" y="2956737"/>
            <a:ext cx="1042382" cy="133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44" y="5239437"/>
            <a:ext cx="1226642" cy="12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054" y="5224404"/>
            <a:ext cx="1226642" cy="12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Elbow Connector 13"/>
          <p:cNvCxnSpPr/>
          <p:nvPr/>
        </p:nvCxnSpPr>
        <p:spPr>
          <a:xfrm rot="16200000" flipV="1">
            <a:off x="6627062" y="2546308"/>
            <a:ext cx="607969" cy="1102"/>
          </a:xfrm>
          <a:prstGeom prst="bentConnector3">
            <a:avLst>
              <a:gd name="adj1" fmla="val 50000"/>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5400000" flipH="1" flipV="1">
            <a:off x="10275866" y="2533863"/>
            <a:ext cx="142347" cy="3"/>
          </a:xfrm>
          <a:prstGeom prst="bentConnector3">
            <a:avLst>
              <a:gd name="adj1" fmla="val 50000"/>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6944358" y="2458308"/>
            <a:ext cx="3402686" cy="2"/>
          </a:xfrm>
          <a:prstGeom prst="bentConnector3">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flipH="1" flipV="1">
            <a:off x="6816384" y="2374731"/>
            <a:ext cx="230424" cy="1"/>
          </a:xfrm>
          <a:prstGeom prst="bentConnector3">
            <a:avLst>
              <a:gd name="adj1" fmla="val 1228"/>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10231830" y="2354438"/>
            <a:ext cx="230424" cy="1"/>
          </a:xfrm>
          <a:prstGeom prst="bentConnector3">
            <a:avLst>
              <a:gd name="adj1" fmla="val 1228"/>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16200000" flipV="1">
            <a:off x="10054100" y="2557896"/>
            <a:ext cx="585890" cy="3"/>
          </a:xfrm>
          <a:prstGeom prst="bentConnector3">
            <a:avLst>
              <a:gd name="adj1" fmla="val 50000"/>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7993468" y="4702271"/>
            <a:ext cx="866517" cy="3"/>
          </a:xfrm>
          <a:prstGeom prst="bentConnector3">
            <a:avLst>
              <a:gd name="adj1" fmla="val 50000"/>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28" idx="2"/>
          </p:cNvCxnSpPr>
          <p:nvPr/>
        </p:nvCxnSpPr>
        <p:spPr>
          <a:xfrm rot="5400000" flipH="1" flipV="1">
            <a:off x="6419630" y="4716038"/>
            <a:ext cx="838984" cy="1"/>
          </a:xfrm>
          <a:prstGeom prst="bentConnector3">
            <a:avLst>
              <a:gd name="adj1" fmla="val 50000"/>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6200000" flipV="1">
            <a:off x="9656410" y="4681801"/>
            <a:ext cx="907456" cy="3"/>
          </a:xfrm>
          <a:prstGeom prst="bentConnector3">
            <a:avLst>
              <a:gd name="adj1" fmla="val 50000"/>
            </a:avLst>
          </a:prstGeom>
          <a:ln w="254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3228" y="2900957"/>
            <a:ext cx="1902259" cy="132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bwMode="auto">
          <a:xfrm>
            <a:off x="5803760" y="2850843"/>
            <a:ext cx="2070725" cy="1445703"/>
          </a:xfrm>
          <a:prstGeom prst="rect">
            <a:avLst/>
          </a:prstGeom>
          <a:noFill/>
          <a:ln w="25400">
            <a:solidFill>
              <a:schemeClr val="accent4"/>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50800" dist="38100" dir="2700000" algn="tl" rotWithShape="0">
                  <a:prstClr val="black">
                    <a:alpha val="40000"/>
                  </a:prstClr>
                </a:outerShdw>
              </a:effectLst>
              <a:latin typeface="Arial" pitchFamily="34" charset="0"/>
            </a:endParaRPr>
          </a:p>
        </p:txBody>
      </p:sp>
      <p:cxnSp>
        <p:nvCxnSpPr>
          <p:cNvPr id="44" name="Elbow Connector 43"/>
          <p:cNvCxnSpPr/>
          <p:nvPr/>
        </p:nvCxnSpPr>
        <p:spPr>
          <a:xfrm rot="16200000" flipV="1">
            <a:off x="8310070" y="2654574"/>
            <a:ext cx="392534" cy="3"/>
          </a:xfrm>
          <a:prstGeom prst="bentConnector3">
            <a:avLst>
              <a:gd name="adj1" fmla="val 50000"/>
            </a:avLst>
          </a:prstGeom>
          <a:ln w="2540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39" name="Rounded Rectangular Callout 38"/>
          <p:cNvSpPr/>
          <p:nvPr/>
        </p:nvSpPr>
        <p:spPr bwMode="auto">
          <a:xfrm>
            <a:off x="227012" y="1167618"/>
            <a:ext cx="4979964" cy="5156981"/>
          </a:xfrm>
          <a:prstGeom prst="wedgeRoundRectCallout">
            <a:avLst>
              <a:gd name="adj1" fmla="val 59812"/>
              <a:gd name="adj2" fmla="val -6888"/>
              <a:gd name="adj3" fmla="val 16667"/>
            </a:avLst>
          </a:prstGeom>
          <a:noFill/>
          <a:ln>
            <a:solidFill>
              <a:schemeClr val="tx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indent="-61894"/>
            <a:endParaRPr lang="en-US" b="1" dirty="0" smtClean="0"/>
          </a:p>
          <a:p>
            <a:pPr indent="-61894"/>
            <a:r>
              <a:rPr lang="en-US" b="1" dirty="0" smtClean="0"/>
              <a:t>Root </a:t>
            </a:r>
            <a:r>
              <a:rPr lang="en-US" b="1" dirty="0"/>
              <a:t>Management Server</a:t>
            </a:r>
          </a:p>
          <a:p>
            <a:pPr marL="342900" indent="-342900">
              <a:buFont typeface="Arial" pitchFamily="34" charset="0"/>
              <a:buChar char="•"/>
            </a:pPr>
            <a:endParaRPr lang="en-US" sz="1050" dirty="0"/>
          </a:p>
          <a:p>
            <a:r>
              <a:rPr lang="en-US" b="1" dirty="0"/>
              <a:t>Provides the following </a:t>
            </a:r>
            <a:r>
              <a:rPr lang="en-US" b="1" dirty="0" smtClean="0"/>
              <a:t>services</a:t>
            </a:r>
            <a:endParaRPr lang="en-US" b="1" dirty="0"/>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Console access</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Role based access control</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Distribution of configurations to agents</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Connectors to other </a:t>
            </a:r>
            <a:r>
              <a:rPr lang="en-US" sz="1400" dirty="0" err="1">
                <a:gradFill>
                  <a:gsLst>
                    <a:gs pos="0">
                      <a:schemeClr val="tx1"/>
                    </a:gs>
                    <a:gs pos="86000">
                      <a:schemeClr val="tx1"/>
                    </a:gs>
                  </a:gsLst>
                  <a:lin ang="5400000" scaled="0"/>
                </a:gradFill>
              </a:rPr>
              <a:t>mgmt</a:t>
            </a:r>
            <a:r>
              <a:rPr lang="en-US" sz="1400" dirty="0">
                <a:gradFill>
                  <a:gsLst>
                    <a:gs pos="0">
                      <a:schemeClr val="tx1"/>
                    </a:gs>
                    <a:gs pos="86000">
                      <a:schemeClr val="tx1"/>
                    </a:gs>
                  </a:gsLst>
                  <a:lin ang="5400000" scaled="0"/>
                </a:gradFill>
              </a:rPr>
              <a:t> systems</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Alert notifications</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Health aggregation</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Group Calculations</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Availability</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Dependency Monitor</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DB Grooming</a:t>
            </a:r>
          </a:p>
          <a:p>
            <a:pPr marL="173038"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Enables model based </a:t>
            </a:r>
            <a:r>
              <a:rPr lang="en-US" sz="1400" dirty="0" err="1">
                <a:gradFill>
                  <a:gsLst>
                    <a:gs pos="0">
                      <a:schemeClr val="tx1"/>
                    </a:gs>
                    <a:gs pos="86000">
                      <a:schemeClr val="tx1"/>
                    </a:gs>
                  </a:gsLst>
                  <a:lin ang="5400000" scaled="0"/>
                </a:gradFill>
              </a:rPr>
              <a:t>mgmt</a:t>
            </a:r>
            <a:endParaRPr lang="en-US" sz="1400" dirty="0">
              <a:gradFill>
                <a:gsLst>
                  <a:gs pos="0">
                    <a:schemeClr val="tx1"/>
                  </a:gs>
                  <a:gs pos="86000">
                    <a:schemeClr val="tx1"/>
                  </a:gs>
                </a:gsLst>
                <a:lin ang="5400000" scaled="0"/>
              </a:gradFill>
            </a:endParaRPr>
          </a:p>
          <a:p>
            <a:pPr marL="285750" indent="-285750">
              <a:buFont typeface="Arial" pitchFamily="34" charset="0"/>
              <a:buChar char="•"/>
            </a:pPr>
            <a:endParaRPr lang="en-US" sz="1000" dirty="0"/>
          </a:p>
          <a:p>
            <a:r>
              <a:rPr lang="en-US" b="1" dirty="0"/>
              <a:t>Introduces the following customer </a:t>
            </a:r>
            <a:r>
              <a:rPr lang="en-US" b="1" dirty="0" smtClean="0"/>
              <a:t>challenges</a:t>
            </a:r>
            <a:endParaRPr lang="en-US" b="1" dirty="0"/>
          </a:p>
          <a:p>
            <a:pPr marL="173038" lvl="1"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Performance and scalability bottleneck</a:t>
            </a:r>
          </a:p>
          <a:p>
            <a:pPr marL="173038" lvl="1"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Single point of failure (for RMS workloads) </a:t>
            </a:r>
          </a:p>
          <a:p>
            <a:pPr marL="173038" lvl="1" indent="-173038">
              <a:lnSpc>
                <a:spcPct val="90000"/>
              </a:lnSpc>
              <a:spcBef>
                <a:spcPct val="20000"/>
              </a:spcBef>
              <a:buSzPct val="90000"/>
              <a:buBlip>
                <a:blip r:embed="rId7"/>
              </a:buBlip>
            </a:pPr>
            <a:r>
              <a:rPr lang="en-US" sz="1400" dirty="0">
                <a:gradFill>
                  <a:gsLst>
                    <a:gs pos="0">
                      <a:schemeClr val="tx1"/>
                    </a:gs>
                    <a:gs pos="86000">
                      <a:schemeClr val="tx1"/>
                    </a:gs>
                  </a:gsLst>
                  <a:lin ang="5400000" scaled="0"/>
                </a:gradFill>
              </a:rPr>
              <a:t>High availability requires clustering</a:t>
            </a:r>
          </a:p>
          <a:p>
            <a:pPr marL="681038" lvl="1" indent="-285750">
              <a:buFont typeface="Arial" pitchFamily="34" charset="0"/>
              <a:buChar char="•"/>
            </a:pPr>
            <a:endParaRPr lang="en-US" sz="1400" dirty="0"/>
          </a:p>
        </p:txBody>
      </p:sp>
    </p:spTree>
    <p:extLst>
      <p:ext uri="{BB962C8B-B14F-4D97-AF65-F5344CB8AC3E}">
        <p14:creationId xmlns:p14="http://schemas.microsoft.com/office/powerpoint/2010/main" val="329936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228600"/>
            <a:ext cx="11165020" cy="609398"/>
          </a:xfrm>
        </p:spPr>
        <p:txBody>
          <a:bodyPr>
            <a:normAutofit/>
          </a:bodyPr>
          <a:lstStyle/>
          <a:p>
            <a:r>
              <a:rPr sz="4400" dirty="0" smtClean="0">
                <a:latin typeface="+mn-lt"/>
              </a:rPr>
              <a:t>RMS High Availability </a:t>
            </a:r>
            <a:r>
              <a:rPr lang="en-US" sz="4400" dirty="0" smtClean="0">
                <a:latin typeface="+mn-lt"/>
              </a:rPr>
              <a:t>Past Options</a:t>
            </a:r>
            <a:endParaRPr lang="en-US" sz="4400" dirty="0">
              <a:latin typeface="+mn-lt"/>
            </a:endParaRPr>
          </a:p>
        </p:txBody>
      </p:sp>
      <p:sp>
        <p:nvSpPr>
          <p:cNvPr id="9" name="Content Placeholder 8"/>
          <p:cNvSpPr>
            <a:spLocks noGrp="1"/>
          </p:cNvSpPr>
          <p:nvPr>
            <p:ph sz="half" idx="1"/>
          </p:nvPr>
        </p:nvSpPr>
        <p:spPr>
          <a:xfrm>
            <a:off x="507869" y="3838471"/>
            <a:ext cx="5484971" cy="1335750"/>
          </a:xfrm>
          <a:prstGeom prst="rect">
            <a:avLst/>
          </a:prstGeom>
        </p:spPr>
        <p:txBody>
          <a:bodyPr/>
          <a:lstStyle/>
          <a:p>
            <a:pPr marL="401638" indent="-401638"/>
            <a:r>
              <a:rPr lang="en-US" dirty="0" smtClean="0"/>
              <a:t>Solves single-point of failure</a:t>
            </a:r>
          </a:p>
          <a:p>
            <a:pPr marL="401638" indent="-401638"/>
            <a:r>
              <a:rPr lang="en-US" dirty="0" smtClean="0"/>
              <a:t>Complex to setup</a:t>
            </a:r>
          </a:p>
          <a:p>
            <a:pPr marL="401638" indent="-401638"/>
            <a:r>
              <a:rPr lang="en-US" dirty="0" smtClean="0"/>
              <a:t>Difficult to patch \ upgrade</a:t>
            </a:r>
            <a:endParaRPr lang="en-US" dirty="0"/>
          </a:p>
        </p:txBody>
      </p:sp>
      <p:sp>
        <p:nvSpPr>
          <p:cNvPr id="14" name="Content Placeholder 13"/>
          <p:cNvSpPr>
            <a:spLocks noGrp="1"/>
          </p:cNvSpPr>
          <p:nvPr>
            <p:ph sz="half" idx="2"/>
          </p:nvPr>
        </p:nvSpPr>
        <p:spPr>
          <a:xfrm>
            <a:off x="6195986" y="3828422"/>
            <a:ext cx="5484971" cy="1742015"/>
          </a:xfrm>
          <a:prstGeom prst="rect">
            <a:avLst/>
          </a:prstGeom>
        </p:spPr>
        <p:txBody>
          <a:bodyPr/>
          <a:lstStyle/>
          <a:p>
            <a:pPr marL="401638" indent="-401638"/>
            <a:r>
              <a:rPr lang="en-US" dirty="0"/>
              <a:t>Provides flexibility</a:t>
            </a:r>
          </a:p>
          <a:p>
            <a:pPr marL="695325" lvl="2" indent="-301625"/>
            <a:r>
              <a:rPr lang="en-US" sz="2400" dirty="0"/>
              <a:t>DR recovery</a:t>
            </a:r>
          </a:p>
          <a:p>
            <a:pPr marL="401638" indent="-401638"/>
            <a:r>
              <a:rPr lang="en-US" dirty="0"/>
              <a:t>Requires manual steps</a:t>
            </a:r>
          </a:p>
          <a:p>
            <a:pPr marL="339976" lvl="1"/>
            <a:endParaRPr lang="en-US" sz="2800" dirty="0"/>
          </a:p>
        </p:txBody>
      </p:sp>
      <p:graphicFrame>
        <p:nvGraphicFramePr>
          <p:cNvPr id="11" name="Object 6"/>
          <p:cNvGraphicFramePr>
            <a:graphicFrameLocks noChangeAspect="1"/>
          </p:cNvGraphicFramePr>
          <p:nvPr>
            <p:extLst>
              <p:ext uri="{D42A27DB-BD31-4B8C-83A1-F6EECF244321}">
                <p14:modId xmlns:p14="http://schemas.microsoft.com/office/powerpoint/2010/main" val="1785923381"/>
              </p:ext>
            </p:extLst>
          </p:nvPr>
        </p:nvGraphicFramePr>
        <p:xfrm>
          <a:off x="1899192" y="1999311"/>
          <a:ext cx="2175479" cy="1462786"/>
        </p:xfrm>
        <a:graphic>
          <a:graphicData uri="http://schemas.openxmlformats.org/presentationml/2006/ole">
            <mc:AlternateContent xmlns:mc="http://schemas.openxmlformats.org/markup-compatibility/2006">
              <mc:Choice xmlns:v="urn:schemas-microsoft-com:vml" Requires="v">
                <p:oleObj spid="_x0000_s9268" name="Visio" r:id="rId4" imgW="1281239" imgH="1147720" progId="Visio.Drawing.11">
                  <p:embed/>
                </p:oleObj>
              </mc:Choice>
              <mc:Fallback>
                <p:oleObj name="Visio" r:id="rId4" imgW="1281239" imgH="114772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192" y="1999311"/>
                        <a:ext cx="2175479" cy="14627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5"/>
          <p:cNvGraphicFramePr>
            <a:graphicFrameLocks noChangeAspect="1"/>
          </p:cNvGraphicFramePr>
          <p:nvPr>
            <p:extLst>
              <p:ext uri="{D42A27DB-BD31-4B8C-83A1-F6EECF244321}">
                <p14:modId xmlns:p14="http://schemas.microsoft.com/office/powerpoint/2010/main" val="1286055846"/>
              </p:ext>
            </p:extLst>
          </p:nvPr>
        </p:nvGraphicFramePr>
        <p:xfrm>
          <a:off x="6135709" y="2035069"/>
          <a:ext cx="5690335" cy="1441624"/>
        </p:xfrm>
        <a:graphic>
          <a:graphicData uri="http://schemas.openxmlformats.org/presentationml/2006/ole">
            <mc:AlternateContent xmlns:mc="http://schemas.openxmlformats.org/markup-compatibility/2006">
              <mc:Choice xmlns:v="urn:schemas-microsoft-com:vml" Requires="v">
                <p:oleObj spid="_x0000_s9269" name="Visio" r:id="rId6" imgW="5565572" imgH="1879600" progId="Visio.Drawing.11">
                  <p:embed/>
                </p:oleObj>
              </mc:Choice>
              <mc:Fallback>
                <p:oleObj name="Visio" r:id="rId6" imgW="5565572" imgH="187960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709" y="2035069"/>
                        <a:ext cx="5690335" cy="144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493364" y="1376523"/>
            <a:ext cx="4495449" cy="461665"/>
          </a:xfrm>
          <a:prstGeom prst="rect">
            <a:avLst/>
          </a:prstGeom>
          <a:noFill/>
        </p:spPr>
        <p:txBody>
          <a:bodyPr wrap="square" rtlCol="0">
            <a:spAutoFit/>
          </a:bodyPr>
          <a:lstStyle/>
          <a:p>
            <a:r>
              <a:rPr lang="en-US" sz="2400" b="1" dirty="0" smtClean="0">
                <a:solidFill>
                  <a:srgbClr val="F6AE1E"/>
                </a:solidFill>
              </a:rPr>
              <a:t>Clustering</a:t>
            </a:r>
          </a:p>
        </p:txBody>
      </p:sp>
      <p:sp>
        <p:nvSpPr>
          <p:cNvPr id="18" name="TextBox 17"/>
          <p:cNvSpPr txBox="1"/>
          <p:nvPr/>
        </p:nvSpPr>
        <p:spPr>
          <a:xfrm>
            <a:off x="6015775" y="1356859"/>
            <a:ext cx="4377493" cy="461665"/>
          </a:xfrm>
          <a:prstGeom prst="rect">
            <a:avLst/>
          </a:prstGeom>
          <a:noFill/>
        </p:spPr>
        <p:txBody>
          <a:bodyPr wrap="square" rtlCol="0">
            <a:spAutoFit/>
          </a:bodyPr>
          <a:lstStyle/>
          <a:p>
            <a:r>
              <a:rPr lang="en-US" sz="2400" b="1" dirty="0" smtClean="0">
                <a:solidFill>
                  <a:srgbClr val="F6AE1E"/>
                </a:solidFill>
              </a:rPr>
              <a:t>Promotion</a:t>
            </a:r>
          </a:p>
        </p:txBody>
      </p:sp>
    </p:spTree>
    <p:extLst>
      <p:ext uri="{BB962C8B-B14F-4D97-AF65-F5344CB8AC3E}">
        <p14:creationId xmlns:p14="http://schemas.microsoft.com/office/powerpoint/2010/main" val="2735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Has </a:t>
            </a:r>
            <a:r>
              <a:rPr lang="en-US" dirty="0"/>
              <a:t>C</a:t>
            </a:r>
            <a:r>
              <a:rPr lang="en-US" dirty="0" smtClean="0"/>
              <a:t>hanged in </a:t>
            </a:r>
            <a:r>
              <a:rPr lang="en-US" dirty="0" err="1" smtClean="0"/>
              <a:t>OpsMgr</a:t>
            </a:r>
            <a:r>
              <a:rPr lang="en-US" dirty="0" smtClean="0"/>
              <a:t> </a:t>
            </a:r>
            <a:r>
              <a:rPr lang="en-US" dirty="0" smtClean="0"/>
              <a:t>2012?</a:t>
            </a:r>
            <a:endParaRPr lang="en-US" dirty="0"/>
          </a:p>
        </p:txBody>
      </p:sp>
      <p:sp>
        <p:nvSpPr>
          <p:cNvPr id="4" name="Text Placeholder 3"/>
          <p:cNvSpPr>
            <a:spLocks noGrp="1"/>
          </p:cNvSpPr>
          <p:nvPr>
            <p:ph type="body" idx="1"/>
          </p:nvPr>
        </p:nvSpPr>
        <p:spPr>
          <a:xfrm>
            <a:off x="517391" y="1317576"/>
            <a:ext cx="5484971" cy="318549"/>
          </a:xfrm>
        </p:spPr>
        <p:txBody>
          <a:bodyPr/>
          <a:lstStyle/>
          <a:p>
            <a:pPr marL="0" indent="0">
              <a:buNone/>
            </a:pPr>
            <a:r>
              <a:rPr lang="en-US" b="1" dirty="0" smtClean="0"/>
              <a:t>R2 Platform</a:t>
            </a:r>
            <a:endParaRPr lang="en-US" b="1" dirty="0"/>
          </a:p>
        </p:txBody>
      </p:sp>
      <p:sp>
        <p:nvSpPr>
          <p:cNvPr id="6" name="Content Placeholder 5"/>
          <p:cNvSpPr>
            <a:spLocks noGrp="1"/>
          </p:cNvSpPr>
          <p:nvPr>
            <p:ph sz="half" idx="2"/>
          </p:nvPr>
        </p:nvSpPr>
        <p:spPr>
          <a:xfrm>
            <a:off x="6665434" y="1808202"/>
            <a:ext cx="5180251" cy="276999"/>
          </a:xfrm>
          <a:prstGeom prst="rect">
            <a:avLst/>
          </a:prstGeom>
        </p:spPr>
        <p:txBody>
          <a:bodyPr/>
          <a:lstStyle/>
          <a:p>
            <a:pPr marL="0" indent="0">
              <a:buNone/>
            </a:pPr>
            <a:r>
              <a:rPr lang="en-US" sz="2000" dirty="0" smtClean="0"/>
              <a:t>A simpler </a:t>
            </a:r>
            <a:r>
              <a:rPr lang="en-US" sz="2000" dirty="0"/>
              <a:t>p</a:t>
            </a:r>
            <a:r>
              <a:rPr lang="en-US" sz="2000" dirty="0" smtClean="0"/>
              <a:t>eer to peer topology</a:t>
            </a:r>
            <a:endParaRPr lang="en-US" sz="2000" dirty="0"/>
          </a:p>
        </p:txBody>
      </p:sp>
      <p:sp>
        <p:nvSpPr>
          <p:cNvPr id="7" name="Text Placeholder 6"/>
          <p:cNvSpPr>
            <a:spLocks noGrp="1"/>
          </p:cNvSpPr>
          <p:nvPr>
            <p:ph type="body" sz="quarter" idx="3"/>
          </p:nvPr>
        </p:nvSpPr>
        <p:spPr>
          <a:xfrm>
            <a:off x="6665434" y="1306255"/>
            <a:ext cx="5180251" cy="346249"/>
          </a:xfrm>
          <a:prstGeom prst="rect">
            <a:avLst/>
          </a:prstGeom>
        </p:spPr>
        <p:txBody>
          <a:bodyPr/>
          <a:lstStyle/>
          <a:p>
            <a:pPr marL="0" indent="0">
              <a:buNone/>
            </a:pPr>
            <a:r>
              <a:rPr lang="en-US" b="1" dirty="0" err="1" smtClean="0"/>
              <a:t>OpsMgr</a:t>
            </a:r>
            <a:r>
              <a:rPr lang="en-US" b="1" dirty="0" smtClean="0"/>
              <a:t> </a:t>
            </a:r>
            <a:r>
              <a:rPr lang="en-US" b="1" dirty="0" smtClean="0"/>
              <a:t>2012 Platform</a:t>
            </a:r>
            <a:endParaRPr lang="en-US" b="1" dirty="0"/>
          </a:p>
        </p:txBody>
      </p:sp>
      <p:sp>
        <p:nvSpPr>
          <p:cNvPr id="5" name="Content Placeholder 4"/>
          <p:cNvSpPr>
            <a:spLocks noGrp="1"/>
          </p:cNvSpPr>
          <p:nvPr>
            <p:ph sz="quarter" idx="4"/>
          </p:nvPr>
        </p:nvSpPr>
        <p:spPr>
          <a:xfrm>
            <a:off x="517391" y="1808202"/>
            <a:ext cx="5180251" cy="553998"/>
          </a:xfrm>
          <a:prstGeom prst="rect">
            <a:avLst/>
          </a:prstGeom>
        </p:spPr>
        <p:txBody>
          <a:bodyPr/>
          <a:lstStyle/>
          <a:p>
            <a:pPr marL="0" indent="0">
              <a:buNone/>
            </a:pPr>
            <a:r>
              <a:rPr lang="en-US" sz="2000" dirty="0" smtClean="0"/>
              <a:t>Parent child topology with the RMS as the parent and all other mgmt servers as children </a:t>
            </a:r>
            <a:endParaRPr lang="en-US" sz="2000"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796" y="2358028"/>
            <a:ext cx="8513132" cy="447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4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Server Pool</a:t>
            </a:r>
            <a:endParaRPr lang="en-US" dirty="0"/>
          </a:p>
        </p:txBody>
      </p:sp>
      <p:sp>
        <p:nvSpPr>
          <p:cNvPr id="5" name="Text Placeholder 4"/>
          <p:cNvSpPr>
            <a:spLocks noGrp="1"/>
          </p:cNvSpPr>
          <p:nvPr>
            <p:ph type="body" sz="quarter" idx="10"/>
          </p:nvPr>
        </p:nvSpPr>
        <p:spPr/>
        <p:txBody>
          <a:bodyPr>
            <a:normAutofit/>
          </a:bodyPr>
          <a:lstStyle/>
          <a:p>
            <a:pPr marL="401638" indent="-401638"/>
            <a:r>
              <a:rPr lang="en-US" sz="2400" dirty="0" smtClean="0"/>
              <a:t>Ability to distribute workloads across multiple Management Servers</a:t>
            </a:r>
            <a:endParaRPr lang="en-US" sz="2400" dirty="0"/>
          </a:p>
        </p:txBody>
      </p:sp>
      <p:pic>
        <p:nvPicPr>
          <p:cNvPr id="7" name="Picture 6"/>
          <p:cNvPicPr>
            <a:picLocks noChangeAspect="1" noChangeArrowheads="1"/>
          </p:cNvPicPr>
          <p:nvPr/>
        </p:nvPicPr>
        <p:blipFill>
          <a:blip r:embed="rId2"/>
          <a:srcRect/>
          <a:stretch>
            <a:fillRect/>
          </a:stretch>
        </p:blipFill>
        <p:spPr bwMode="auto">
          <a:xfrm>
            <a:off x="3579812" y="4051300"/>
            <a:ext cx="1088704" cy="1435100"/>
          </a:xfrm>
          <a:prstGeom prst="rect">
            <a:avLst/>
          </a:prstGeom>
          <a:noFill/>
          <a:ln w="12700" cap="flat" cmpd="sng" algn="ctr">
            <a:noFill/>
            <a:prstDash val="solid"/>
            <a:miter lim="800000"/>
            <a:headEnd/>
            <a:tailEnd/>
          </a:ln>
          <a:effectLst/>
        </p:spPr>
      </p:pic>
      <p:pic>
        <p:nvPicPr>
          <p:cNvPr id="8" name="Picture 7"/>
          <p:cNvPicPr>
            <a:picLocks noChangeAspect="1" noChangeArrowheads="1"/>
          </p:cNvPicPr>
          <p:nvPr/>
        </p:nvPicPr>
        <p:blipFill>
          <a:blip r:embed="rId2"/>
          <a:srcRect/>
          <a:stretch>
            <a:fillRect/>
          </a:stretch>
        </p:blipFill>
        <p:spPr bwMode="auto">
          <a:xfrm>
            <a:off x="5256212" y="4051300"/>
            <a:ext cx="1088704" cy="1435100"/>
          </a:xfrm>
          <a:prstGeom prst="rect">
            <a:avLst/>
          </a:prstGeom>
          <a:noFill/>
          <a:ln w="12700" cap="flat" cmpd="sng" algn="ctr">
            <a:noFill/>
            <a:prstDash val="solid"/>
            <a:miter lim="800000"/>
            <a:headEnd/>
            <a:tailEnd/>
          </a:ln>
          <a:effectLst/>
        </p:spPr>
      </p:pic>
      <p:pic>
        <p:nvPicPr>
          <p:cNvPr id="9" name="Picture 8"/>
          <p:cNvPicPr>
            <a:picLocks noChangeAspect="1" noChangeArrowheads="1"/>
          </p:cNvPicPr>
          <p:nvPr/>
        </p:nvPicPr>
        <p:blipFill>
          <a:blip r:embed="rId2"/>
          <a:srcRect/>
          <a:stretch>
            <a:fillRect/>
          </a:stretch>
        </p:blipFill>
        <p:spPr bwMode="auto">
          <a:xfrm>
            <a:off x="6932612" y="4051300"/>
            <a:ext cx="1088704" cy="1435100"/>
          </a:xfrm>
          <a:prstGeom prst="rect">
            <a:avLst/>
          </a:prstGeom>
          <a:noFill/>
          <a:ln w="12700" cap="flat" cmpd="sng" algn="ctr">
            <a:noFill/>
            <a:prstDash val="solid"/>
            <a:miter lim="800000"/>
            <a:headEnd/>
            <a:tailEnd/>
          </a:ln>
          <a:effectLst/>
        </p:spPr>
      </p:pic>
      <p:sp>
        <p:nvSpPr>
          <p:cNvPr id="6" name="TextBox 5"/>
          <p:cNvSpPr txBox="1"/>
          <p:nvPr/>
        </p:nvSpPr>
        <p:spPr>
          <a:xfrm>
            <a:off x="3427412" y="1981200"/>
            <a:ext cx="4674357" cy="2215991"/>
          </a:xfrm>
          <a:prstGeom prst="rect">
            <a:avLst/>
          </a:prstGeom>
          <a:noFill/>
        </p:spPr>
        <p:txBody>
          <a:bodyPr wrap="none" lIns="0" tIns="0" rIns="0" bIns="0" rtlCol="0">
            <a:spAutoFit/>
          </a:bodyPr>
          <a:lstStyle/>
          <a:p>
            <a:pPr algn="ctr"/>
            <a:r>
              <a:rPr lang="en-US" sz="2400" dirty="0" smtClean="0">
                <a:gradFill>
                  <a:gsLst>
                    <a:gs pos="0">
                      <a:schemeClr val="tx1"/>
                    </a:gs>
                    <a:gs pos="86000">
                      <a:schemeClr val="tx1"/>
                    </a:gs>
                  </a:gsLst>
                  <a:lin ang="5400000" scaled="0"/>
                </a:gradFill>
              </a:rPr>
              <a:t>Group Calculation</a:t>
            </a:r>
          </a:p>
          <a:p>
            <a:pPr algn="ctr"/>
            <a:r>
              <a:rPr lang="en-US" sz="2400" dirty="0" smtClean="0">
                <a:gradFill>
                  <a:gsLst>
                    <a:gs pos="0">
                      <a:schemeClr val="tx1"/>
                    </a:gs>
                    <a:gs pos="86000">
                      <a:schemeClr val="tx1"/>
                    </a:gs>
                  </a:gsLst>
                  <a:lin ang="5400000" scaled="0"/>
                </a:gradFill>
              </a:rPr>
              <a:t>Availability</a:t>
            </a:r>
          </a:p>
          <a:p>
            <a:pPr algn="ctr"/>
            <a:r>
              <a:rPr lang="en-US" sz="2400" dirty="0" smtClean="0">
                <a:gradFill>
                  <a:gsLst>
                    <a:gs pos="0">
                      <a:schemeClr val="tx1"/>
                    </a:gs>
                    <a:gs pos="86000">
                      <a:schemeClr val="tx1"/>
                    </a:gs>
                  </a:gsLst>
                  <a:lin ang="5400000" scaled="0"/>
                </a:gradFill>
              </a:rPr>
              <a:t>Distributed Monitor Health Roll up</a:t>
            </a:r>
          </a:p>
          <a:p>
            <a:pPr algn="ctr"/>
            <a:r>
              <a:rPr lang="en-US" sz="2400" dirty="0" smtClean="0">
                <a:gradFill>
                  <a:gsLst>
                    <a:gs pos="0">
                      <a:schemeClr val="tx1"/>
                    </a:gs>
                    <a:gs pos="86000">
                      <a:schemeClr val="tx1"/>
                    </a:gs>
                  </a:gsLst>
                  <a:lin ang="5400000" scaled="0"/>
                </a:gradFill>
              </a:rPr>
              <a:t>DB Grooming</a:t>
            </a:r>
          </a:p>
          <a:p>
            <a:pPr algn="ctr"/>
            <a:r>
              <a:rPr lang="en-US" sz="2400" dirty="0" smtClean="0">
                <a:gradFill>
                  <a:gsLst>
                    <a:gs pos="0">
                      <a:schemeClr val="tx1"/>
                    </a:gs>
                    <a:gs pos="86000">
                      <a:schemeClr val="tx1"/>
                    </a:gs>
                  </a:gsLst>
                  <a:lin ang="5400000" scaled="0"/>
                </a:gradFill>
              </a:rPr>
              <a:t>Notification</a:t>
            </a:r>
          </a:p>
          <a:p>
            <a:pPr algn="ctr"/>
            <a:endParaRPr lang="en-US" sz="2400" dirty="0" smtClean="0">
              <a:gradFill>
                <a:gsLst>
                  <a:gs pos="0">
                    <a:schemeClr val="tx1"/>
                  </a:gs>
                  <a:gs pos="86000">
                    <a:schemeClr val="tx1"/>
                  </a:gs>
                </a:gsLst>
                <a:lin ang="5400000" scaled="0"/>
              </a:gradFill>
            </a:endParaRPr>
          </a:p>
        </p:txBody>
      </p:sp>
      <p:sp>
        <p:nvSpPr>
          <p:cNvPr id="10" name="Rounded Rectangle 9"/>
          <p:cNvSpPr/>
          <p:nvPr/>
        </p:nvSpPr>
        <p:spPr bwMode="auto">
          <a:xfrm>
            <a:off x="2284412" y="3898900"/>
            <a:ext cx="6858000" cy="1892300"/>
          </a:xfrm>
          <a:prstGeom prst="roundRect">
            <a:avLst/>
          </a:prstGeom>
          <a:gradFill>
            <a:gsLst>
              <a:gs pos="0">
                <a:schemeClr val="accent2">
                  <a:shade val="51000"/>
                  <a:satMod val="130000"/>
                  <a:alpha val="20000"/>
                </a:schemeClr>
              </a:gs>
              <a:gs pos="80000">
                <a:schemeClr val="accent2">
                  <a:shade val="93000"/>
                  <a:satMod val="130000"/>
                  <a:alpha val="20000"/>
                </a:schemeClr>
              </a:gs>
              <a:gs pos="100000">
                <a:schemeClr val="accent2">
                  <a:shade val="94000"/>
                  <a:satMod val="135000"/>
                  <a:alpha val="20000"/>
                </a:schemeClr>
              </a:gs>
            </a:gsLst>
          </a:gra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All Management Servers Pool</a:t>
            </a:r>
          </a:p>
        </p:txBody>
      </p:sp>
    </p:spTree>
    <p:extLst>
      <p:ext uri="{BB962C8B-B14F-4D97-AF65-F5344CB8AC3E}">
        <p14:creationId xmlns:p14="http://schemas.microsoft.com/office/powerpoint/2010/main" val="372182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Management Server Changes</a:t>
            </a:r>
            <a:endParaRPr lang="en-US" dirty="0"/>
          </a:p>
        </p:txBody>
      </p:sp>
      <p:sp>
        <p:nvSpPr>
          <p:cNvPr id="3" name="Freeform 2"/>
          <p:cNvSpPr/>
          <p:nvPr/>
        </p:nvSpPr>
        <p:spPr>
          <a:xfrm>
            <a:off x="519113" y="1449227"/>
            <a:ext cx="10237766" cy="865800"/>
          </a:xfrm>
          <a:custGeom>
            <a:avLst/>
            <a:gdLst>
              <a:gd name="connsiteX0" fmla="*/ 0 w 10237766"/>
              <a:gd name="connsiteY0" fmla="*/ 144303 h 865800"/>
              <a:gd name="connsiteX1" fmla="*/ 144303 w 10237766"/>
              <a:gd name="connsiteY1" fmla="*/ 0 h 865800"/>
              <a:gd name="connsiteX2" fmla="*/ 10093463 w 10237766"/>
              <a:gd name="connsiteY2" fmla="*/ 0 h 865800"/>
              <a:gd name="connsiteX3" fmla="*/ 10237766 w 10237766"/>
              <a:gd name="connsiteY3" fmla="*/ 144303 h 865800"/>
              <a:gd name="connsiteX4" fmla="*/ 10237766 w 10237766"/>
              <a:gd name="connsiteY4" fmla="*/ 721497 h 865800"/>
              <a:gd name="connsiteX5" fmla="*/ 10093463 w 10237766"/>
              <a:gd name="connsiteY5" fmla="*/ 865800 h 865800"/>
              <a:gd name="connsiteX6" fmla="*/ 144303 w 10237766"/>
              <a:gd name="connsiteY6" fmla="*/ 865800 h 865800"/>
              <a:gd name="connsiteX7" fmla="*/ 0 w 10237766"/>
              <a:gd name="connsiteY7" fmla="*/ 721497 h 865800"/>
              <a:gd name="connsiteX8" fmla="*/ 0 w 10237766"/>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7766" h="865800">
                <a:moveTo>
                  <a:pt x="0" y="144303"/>
                </a:moveTo>
                <a:cubicBezTo>
                  <a:pt x="0" y="64607"/>
                  <a:pt x="64607" y="0"/>
                  <a:pt x="144303" y="0"/>
                </a:cubicBezTo>
                <a:lnTo>
                  <a:pt x="10093463" y="0"/>
                </a:lnTo>
                <a:cubicBezTo>
                  <a:pt x="10173159" y="0"/>
                  <a:pt x="10237766" y="64607"/>
                  <a:pt x="10237766" y="144303"/>
                </a:cubicBezTo>
                <a:lnTo>
                  <a:pt x="10237766" y="721497"/>
                </a:lnTo>
                <a:cubicBezTo>
                  <a:pt x="10237766" y="801193"/>
                  <a:pt x="10173159" y="865800"/>
                  <a:pt x="10093463" y="865800"/>
                </a:cubicBezTo>
                <a:lnTo>
                  <a:pt x="144303" y="865800"/>
                </a:lnTo>
                <a:cubicBezTo>
                  <a:pt x="64607" y="865800"/>
                  <a:pt x="0" y="801193"/>
                  <a:pt x="0" y="721497"/>
                </a:cubicBezTo>
                <a:lnTo>
                  <a:pt x="0" y="144303"/>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83235" tIns="183235" rIns="183235" bIns="183235" numCol="1" spcCol="1270" anchor="ctr" anchorCtr="0">
            <a:noAutofit/>
          </a:bodyPr>
          <a:lstStyle/>
          <a:p>
            <a:pPr lvl="0" algn="l" defTabSz="1644650">
              <a:lnSpc>
                <a:spcPct val="90000"/>
              </a:lnSpc>
              <a:spcBef>
                <a:spcPct val="0"/>
              </a:spcBef>
              <a:spcAft>
                <a:spcPct val="35000"/>
              </a:spcAft>
            </a:pPr>
            <a:r>
              <a:rPr lang="en-US" sz="3700" kern="1200" dirty="0" smtClean="0"/>
              <a:t>Configuration Service</a:t>
            </a:r>
            <a:endParaRPr lang="en-US" sz="3700" kern="1200" dirty="0"/>
          </a:p>
        </p:txBody>
      </p:sp>
      <p:sp>
        <p:nvSpPr>
          <p:cNvPr id="5" name="Freeform 4"/>
          <p:cNvSpPr/>
          <p:nvPr/>
        </p:nvSpPr>
        <p:spPr>
          <a:xfrm>
            <a:off x="519113" y="2315027"/>
            <a:ext cx="10237766" cy="1876455"/>
          </a:xfrm>
          <a:custGeom>
            <a:avLst/>
            <a:gdLst>
              <a:gd name="connsiteX0" fmla="*/ 0 w 10237766"/>
              <a:gd name="connsiteY0" fmla="*/ 0 h 1876455"/>
              <a:gd name="connsiteX1" fmla="*/ 10237766 w 10237766"/>
              <a:gd name="connsiteY1" fmla="*/ 0 h 1876455"/>
              <a:gd name="connsiteX2" fmla="*/ 10237766 w 10237766"/>
              <a:gd name="connsiteY2" fmla="*/ 1876455 h 1876455"/>
              <a:gd name="connsiteX3" fmla="*/ 0 w 10237766"/>
              <a:gd name="connsiteY3" fmla="*/ 1876455 h 1876455"/>
              <a:gd name="connsiteX4" fmla="*/ 0 w 10237766"/>
              <a:gd name="connsiteY4" fmla="*/ 0 h 1876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766" h="1876455">
                <a:moveTo>
                  <a:pt x="0" y="0"/>
                </a:moveTo>
                <a:lnTo>
                  <a:pt x="10237766" y="0"/>
                </a:lnTo>
                <a:lnTo>
                  <a:pt x="10237766" y="1876455"/>
                </a:lnTo>
                <a:lnTo>
                  <a:pt x="0" y="18764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5049" tIns="46990" rIns="263144" bIns="46990" numCol="1" spcCol="1270" anchor="t" anchorCtr="0">
            <a:noAutofit/>
          </a:bodyPr>
          <a:lstStyle/>
          <a:p>
            <a:pPr marL="339976" lvl="1" indent="-339976">
              <a:lnSpc>
                <a:spcPct val="90000"/>
              </a:lnSpc>
              <a:spcBef>
                <a:spcPct val="20000"/>
              </a:spcBef>
              <a:spcAft>
                <a:spcPct val="20000"/>
              </a:spcAft>
              <a:buSzPct val="90000"/>
              <a:buBlip>
                <a:blip r:embed="rId2"/>
              </a:buBlip>
            </a:pPr>
            <a:r>
              <a:rPr lang="en-US" sz="2800" dirty="0">
                <a:gradFill>
                  <a:gsLst>
                    <a:gs pos="0">
                      <a:schemeClr val="tx1"/>
                    </a:gs>
                    <a:gs pos="86000">
                      <a:schemeClr val="tx1"/>
                    </a:gs>
                  </a:gsLst>
                  <a:lin ang="5400000" scaled="0"/>
                </a:gradFill>
              </a:rPr>
              <a:t>Runs on all Mgmt Servers</a:t>
            </a:r>
          </a:p>
          <a:p>
            <a:pPr marL="339976" lvl="1" indent="-339976">
              <a:lnSpc>
                <a:spcPct val="90000"/>
              </a:lnSpc>
              <a:spcBef>
                <a:spcPct val="20000"/>
              </a:spcBef>
              <a:spcAft>
                <a:spcPct val="20000"/>
              </a:spcAft>
              <a:buSzPct val="90000"/>
              <a:buBlip>
                <a:blip r:embed="rId2"/>
              </a:buBlip>
            </a:pPr>
            <a:r>
              <a:rPr lang="en-US" sz="2800" dirty="0">
                <a:gradFill>
                  <a:gsLst>
                    <a:gs pos="0">
                      <a:schemeClr val="tx1"/>
                    </a:gs>
                    <a:gs pos="86000">
                      <a:schemeClr val="tx1"/>
                    </a:gs>
                  </a:gsLst>
                  <a:lin ang="5400000" scaled="0"/>
                </a:gradFill>
              </a:rPr>
              <a:t>Store config data in DB instead of memory</a:t>
            </a:r>
          </a:p>
          <a:p>
            <a:pPr marL="339976" lvl="1" indent="-339976">
              <a:lnSpc>
                <a:spcPct val="90000"/>
              </a:lnSpc>
              <a:spcBef>
                <a:spcPct val="20000"/>
              </a:spcBef>
              <a:spcAft>
                <a:spcPct val="20000"/>
              </a:spcAft>
              <a:buSzPct val="90000"/>
              <a:buBlip>
                <a:blip r:embed="rId2"/>
              </a:buBlip>
            </a:pPr>
            <a:r>
              <a:rPr lang="en-US" sz="2800" dirty="0">
                <a:gradFill>
                  <a:gsLst>
                    <a:gs pos="0">
                      <a:schemeClr val="tx1"/>
                    </a:gs>
                    <a:gs pos="86000">
                      <a:schemeClr val="tx1"/>
                    </a:gs>
                  </a:gsLst>
                  <a:lin ang="5400000" scaled="0"/>
                </a:gradFill>
              </a:rPr>
              <a:t>Faster startup</a:t>
            </a:r>
          </a:p>
          <a:p>
            <a:pPr marL="339976" lvl="1" indent="-339976">
              <a:lnSpc>
                <a:spcPct val="90000"/>
              </a:lnSpc>
              <a:spcBef>
                <a:spcPct val="20000"/>
              </a:spcBef>
              <a:spcAft>
                <a:spcPct val="20000"/>
              </a:spcAft>
              <a:buSzPct val="90000"/>
              <a:buBlip>
                <a:blip r:embed="rId2"/>
              </a:buBlip>
            </a:pPr>
            <a:r>
              <a:rPr lang="en-US" sz="2800" dirty="0">
                <a:gradFill>
                  <a:gsLst>
                    <a:gs pos="0">
                      <a:schemeClr val="tx1"/>
                    </a:gs>
                    <a:gs pos="86000">
                      <a:schemeClr val="tx1"/>
                    </a:gs>
                  </a:gsLst>
                  <a:lin ang="5400000" scaled="0"/>
                </a:gradFill>
              </a:rPr>
              <a:t>Smaller demand on local resources</a:t>
            </a:r>
          </a:p>
        </p:txBody>
      </p:sp>
      <p:sp>
        <p:nvSpPr>
          <p:cNvPr id="7" name="Freeform 6"/>
          <p:cNvSpPr/>
          <p:nvPr/>
        </p:nvSpPr>
        <p:spPr>
          <a:xfrm>
            <a:off x="519113" y="4495800"/>
            <a:ext cx="10237766" cy="865800"/>
          </a:xfrm>
          <a:custGeom>
            <a:avLst/>
            <a:gdLst>
              <a:gd name="connsiteX0" fmla="*/ 0 w 10237766"/>
              <a:gd name="connsiteY0" fmla="*/ 144303 h 865800"/>
              <a:gd name="connsiteX1" fmla="*/ 144303 w 10237766"/>
              <a:gd name="connsiteY1" fmla="*/ 0 h 865800"/>
              <a:gd name="connsiteX2" fmla="*/ 10093463 w 10237766"/>
              <a:gd name="connsiteY2" fmla="*/ 0 h 865800"/>
              <a:gd name="connsiteX3" fmla="*/ 10237766 w 10237766"/>
              <a:gd name="connsiteY3" fmla="*/ 144303 h 865800"/>
              <a:gd name="connsiteX4" fmla="*/ 10237766 w 10237766"/>
              <a:gd name="connsiteY4" fmla="*/ 721497 h 865800"/>
              <a:gd name="connsiteX5" fmla="*/ 10093463 w 10237766"/>
              <a:gd name="connsiteY5" fmla="*/ 865800 h 865800"/>
              <a:gd name="connsiteX6" fmla="*/ 144303 w 10237766"/>
              <a:gd name="connsiteY6" fmla="*/ 865800 h 865800"/>
              <a:gd name="connsiteX7" fmla="*/ 0 w 10237766"/>
              <a:gd name="connsiteY7" fmla="*/ 721497 h 865800"/>
              <a:gd name="connsiteX8" fmla="*/ 0 w 10237766"/>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7766" h="865800">
                <a:moveTo>
                  <a:pt x="0" y="144303"/>
                </a:moveTo>
                <a:cubicBezTo>
                  <a:pt x="0" y="64607"/>
                  <a:pt x="64607" y="0"/>
                  <a:pt x="144303" y="0"/>
                </a:cubicBezTo>
                <a:lnTo>
                  <a:pt x="10093463" y="0"/>
                </a:lnTo>
                <a:cubicBezTo>
                  <a:pt x="10173159" y="0"/>
                  <a:pt x="10237766" y="64607"/>
                  <a:pt x="10237766" y="144303"/>
                </a:cubicBezTo>
                <a:lnTo>
                  <a:pt x="10237766" y="721497"/>
                </a:lnTo>
                <a:cubicBezTo>
                  <a:pt x="10237766" y="801193"/>
                  <a:pt x="10173159" y="865800"/>
                  <a:pt x="10093463" y="865800"/>
                </a:cubicBezTo>
                <a:lnTo>
                  <a:pt x="144303" y="865800"/>
                </a:lnTo>
                <a:cubicBezTo>
                  <a:pt x="64607" y="865800"/>
                  <a:pt x="0" y="801193"/>
                  <a:pt x="0" y="721497"/>
                </a:cubicBezTo>
                <a:lnTo>
                  <a:pt x="0" y="144303"/>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83235" tIns="183235" rIns="183235" bIns="183235" numCol="1" spcCol="1270" anchor="ctr" anchorCtr="0">
            <a:noAutofit/>
          </a:bodyPr>
          <a:lstStyle/>
          <a:p>
            <a:pPr lvl="0" algn="l" defTabSz="1644650">
              <a:lnSpc>
                <a:spcPct val="90000"/>
              </a:lnSpc>
              <a:spcBef>
                <a:spcPct val="0"/>
              </a:spcBef>
              <a:spcAft>
                <a:spcPct val="35000"/>
              </a:spcAft>
            </a:pPr>
            <a:r>
              <a:rPr lang="en-US" sz="3700" kern="1200" dirty="0" smtClean="0"/>
              <a:t>SDK Service</a:t>
            </a:r>
            <a:endParaRPr lang="en-US" sz="3700" kern="1200" dirty="0"/>
          </a:p>
        </p:txBody>
      </p:sp>
      <p:sp>
        <p:nvSpPr>
          <p:cNvPr id="8" name="Freeform 7"/>
          <p:cNvSpPr/>
          <p:nvPr/>
        </p:nvSpPr>
        <p:spPr>
          <a:xfrm>
            <a:off x="519113" y="5361601"/>
            <a:ext cx="10237766" cy="957375"/>
          </a:xfrm>
          <a:custGeom>
            <a:avLst/>
            <a:gdLst>
              <a:gd name="connsiteX0" fmla="*/ 0 w 10237766"/>
              <a:gd name="connsiteY0" fmla="*/ 0 h 957375"/>
              <a:gd name="connsiteX1" fmla="*/ 10237766 w 10237766"/>
              <a:gd name="connsiteY1" fmla="*/ 0 h 957375"/>
              <a:gd name="connsiteX2" fmla="*/ 10237766 w 10237766"/>
              <a:gd name="connsiteY2" fmla="*/ 957375 h 957375"/>
              <a:gd name="connsiteX3" fmla="*/ 0 w 10237766"/>
              <a:gd name="connsiteY3" fmla="*/ 957375 h 957375"/>
              <a:gd name="connsiteX4" fmla="*/ 0 w 10237766"/>
              <a:gd name="connsiteY4" fmla="*/ 0 h 95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766" h="957375">
                <a:moveTo>
                  <a:pt x="0" y="0"/>
                </a:moveTo>
                <a:lnTo>
                  <a:pt x="10237766" y="0"/>
                </a:lnTo>
                <a:lnTo>
                  <a:pt x="10237766" y="957375"/>
                </a:lnTo>
                <a:lnTo>
                  <a:pt x="0" y="9573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5049" tIns="46990" rIns="263144" bIns="46990" numCol="1" spcCol="1270" anchor="t" anchorCtr="0">
            <a:noAutofit/>
          </a:bodyPr>
          <a:lstStyle/>
          <a:p>
            <a:pPr marL="339976" lvl="1" indent="-339976">
              <a:lnSpc>
                <a:spcPct val="90000"/>
              </a:lnSpc>
              <a:spcBef>
                <a:spcPct val="20000"/>
              </a:spcBef>
              <a:spcAft>
                <a:spcPct val="20000"/>
              </a:spcAft>
              <a:buSzPct val="90000"/>
              <a:buBlip>
                <a:blip r:embed="rId2"/>
              </a:buBlip>
            </a:pPr>
            <a:r>
              <a:rPr lang="en-US" sz="2800" dirty="0">
                <a:gradFill>
                  <a:gsLst>
                    <a:gs pos="0">
                      <a:schemeClr val="tx1"/>
                    </a:gs>
                    <a:gs pos="86000">
                      <a:schemeClr val="tx1"/>
                    </a:gs>
                  </a:gsLst>
                  <a:lin ang="5400000" scaled="0"/>
                </a:gradFill>
              </a:rPr>
              <a:t>Runs on all Mgmt Servers</a:t>
            </a:r>
          </a:p>
          <a:p>
            <a:pPr marL="339976" lvl="1" indent="-339976">
              <a:lnSpc>
                <a:spcPct val="90000"/>
              </a:lnSpc>
              <a:spcBef>
                <a:spcPct val="20000"/>
              </a:spcBef>
              <a:spcAft>
                <a:spcPct val="20000"/>
              </a:spcAft>
              <a:buSzPct val="90000"/>
              <a:buBlip>
                <a:blip r:embed="rId2"/>
              </a:buBlip>
            </a:pPr>
            <a:r>
              <a:rPr lang="en-US" sz="2800" dirty="0">
                <a:gradFill>
                  <a:gsLst>
                    <a:gs pos="0">
                      <a:schemeClr val="tx1"/>
                    </a:gs>
                    <a:gs pos="86000">
                      <a:schemeClr val="tx1"/>
                    </a:gs>
                  </a:gsLst>
                  <a:lin ang="5400000" scaled="0"/>
                </a:gradFill>
              </a:rPr>
              <a:t>Console can use any </a:t>
            </a:r>
            <a:r>
              <a:rPr lang="en-US" sz="2900" kern="1200" dirty="0" smtClean="0">
                <a:solidFill>
                  <a:schemeClr val="bg1"/>
                </a:solidFill>
              </a:rPr>
              <a:t>mgmt server to connect</a:t>
            </a:r>
            <a:endParaRPr lang="en-US" sz="2900" kern="1200" dirty="0">
              <a:solidFill>
                <a:schemeClr val="bg1"/>
              </a:solidFill>
            </a:endParaRPr>
          </a:p>
        </p:txBody>
      </p:sp>
    </p:spTree>
    <p:extLst>
      <p:ext uri="{BB962C8B-B14F-4D97-AF65-F5344CB8AC3E}">
        <p14:creationId xmlns:p14="http://schemas.microsoft.com/office/powerpoint/2010/main" val="42856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5B27225F4FD04C84E18EA916064AE9" ma:contentTypeVersion="0" ma:contentTypeDescription="Create a new document." ma:contentTypeScope="" ma:versionID="dc71460db87e86bf113c203e4371d82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B1FE44-973E-4DA6-80AC-06325C02C37A}">
  <ds:schemaRefs>
    <ds:schemaRef ds:uri="http://schemas.microsoft.com/sharepoint/v3/contenttype/forms"/>
  </ds:schemaRefs>
</ds:datastoreItem>
</file>

<file path=customXml/itemProps2.xml><?xml version="1.0" encoding="utf-8"?>
<ds:datastoreItem xmlns:ds="http://schemas.openxmlformats.org/officeDocument/2006/customXml" ds:itemID="{0F962B76-9CE9-46B8-9CC8-77A3050E5367}">
  <ds:schemaRefs>
    <ds:schemaRef ds:uri="http://schemas.openxmlformats.org/package/2006/metadata/core-properties"/>
    <ds:schemaRef ds:uri="http://purl.org/dc/terms/"/>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B51328BD-561E-4C84-BAED-B800B2EF19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BB04_Joseph_Daniel</Template>
  <TotalTime>58</TotalTime>
  <Words>2649</Words>
  <Application>Microsoft Office PowerPoint</Application>
  <PresentationFormat>Custom</PresentationFormat>
  <Paragraphs>423</Paragraphs>
  <Slides>42</Slides>
  <Notes>12</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3" baseType="lpstr">
      <vt:lpstr>Arial</vt:lpstr>
      <vt:lpstr>Segoe Condensed</vt:lpstr>
      <vt:lpstr>Wingdings</vt:lpstr>
      <vt:lpstr>Segoe</vt:lpstr>
      <vt:lpstr>Segoe UI</vt:lpstr>
      <vt:lpstr>Calibri</vt:lpstr>
      <vt:lpstr>Consolas</vt:lpstr>
      <vt:lpstr>TENA11_BreakoutSession_Template_16x9_Final_05132011</vt:lpstr>
      <vt:lpstr>White with Consolas font for code slides</vt:lpstr>
      <vt:lpstr>TENA11_BreakoutSession_Template_16x9_Final (2)</vt:lpstr>
      <vt:lpstr>Visio</vt:lpstr>
      <vt:lpstr>PowerPoint Presentation</vt:lpstr>
      <vt:lpstr>Microsoft System Center Operations Manager 2012: Setup and Config, Part 2  </vt:lpstr>
      <vt:lpstr>Session Objectives and Takeaways</vt:lpstr>
      <vt:lpstr>Operations Manager 2012  –  New Topology</vt:lpstr>
      <vt:lpstr>OpsMgr 2007 R2 – Deployment Topology</vt:lpstr>
      <vt:lpstr>RMS High Availability Past Options</vt:lpstr>
      <vt:lpstr>What Has Changed in OpsMgr 2012?</vt:lpstr>
      <vt:lpstr>Server Pool</vt:lpstr>
      <vt:lpstr>Management Server Changes</vt:lpstr>
      <vt:lpstr>Topology Simplification</vt:lpstr>
      <vt:lpstr>Server Pool</vt:lpstr>
      <vt:lpstr>Management Server Failover</vt:lpstr>
      <vt:lpstr>Benefits: High Availability with OpsMgr 2012</vt:lpstr>
      <vt:lpstr>Operations Manager 2012  –  Setup and Upgrade</vt:lpstr>
      <vt:lpstr>Management Server and Ops DB Server Setup Prerequisites</vt:lpstr>
      <vt:lpstr>Operations Manager 2012 End-To-End Setup Experience</vt:lpstr>
      <vt:lpstr>Simpler Setup</vt:lpstr>
      <vt:lpstr>Rolling Upgrade</vt:lpstr>
      <vt:lpstr>Upgrade Simulation</vt:lpstr>
      <vt:lpstr>Upgrade Simulation</vt:lpstr>
      <vt:lpstr>Upgrade Simulation</vt:lpstr>
      <vt:lpstr>Upgrade Simulation</vt:lpstr>
      <vt:lpstr>Upgrade Simulation</vt:lpstr>
      <vt:lpstr>Upgrade Simulation</vt:lpstr>
      <vt:lpstr>Upgrade Simulation</vt:lpstr>
      <vt:lpstr>Rolling Upgrade</vt:lpstr>
      <vt:lpstr>Upgrade – High Level Recap</vt:lpstr>
      <vt:lpstr>Upgrade – High Level Recap</vt:lpstr>
      <vt:lpstr>Answers to Your Questions…</vt:lpstr>
      <vt:lpstr>Answers to Your Questions…</vt:lpstr>
      <vt:lpstr>Answers to Your Questions…</vt:lpstr>
      <vt:lpstr>Answers to Your Questions…</vt:lpstr>
      <vt:lpstr>PowerPoint Presentation</vt:lpstr>
      <vt:lpstr>Learn More about Monitoring at TechEd </vt:lpstr>
      <vt:lpstr>Learn More about Monitoring at TechEd </vt:lpstr>
      <vt:lpstr>Now Taking Applications for OM 12 CEP Community Evaluation Program</vt:lpstr>
      <vt:lpstr>Resources on Operations Manager</vt:lpstr>
      <vt:lpstr>Track Resources</vt:lpstr>
      <vt:lpstr>Resources</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SIM356: Microsoft System Center Operations Manager 2012: Setup and Config, Part 2</dc:title>
  <dc:subject>Microsoft TechEd North America 2011</dc:subject>
  <dc:creator>Rob Kuehfus;Maarten Goet</dc:creator>
  <dc:description>Template Design: Jordan Cayabyab
Formatter: Dana Kim-Wincapaw, Silver Fox Productions, Inc.
Event Date: May 16-19, 2011
Event Location: Atlanta
Audience Type: Developers, IT Pros</dc:description>
  <cp:lastModifiedBy>Shows</cp:lastModifiedBy>
  <cp:revision>16</cp:revision>
  <cp:lastPrinted>2010-05-11T05:02:34Z</cp:lastPrinted>
  <dcterms:created xsi:type="dcterms:W3CDTF">2011-03-22T17:55:45Z</dcterms:created>
  <dcterms:modified xsi:type="dcterms:W3CDTF">2011-05-18T18:27:57Z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0x010100195B27225F4FD04C84E18EA916064AE9</vt:lpwstr>
  </property>
</Properties>
</file>